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firstSlideNum="0" strictFirstAndLastChars="0" saveSubsetFonts="1">
  <p:sldMasterIdLst>
    <p:sldMasterId id="2147483651" r:id="rId4"/>
    <p:sldMasterId id="2147483652" r:id="rId5"/>
    <p:sldMasterId id="2147483653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y="7019925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50BC7FC3-2ADF-48F1-8117-71A60F53186D}">
  <a:tblStyle styleId="{50BC7FC3-2ADF-48F1-8117-71A60F53186D}" styleName="Table_0">
    <a:wholeTbl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</a:tcStyle>
    </a:wholeTb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11" Type="http://schemas.openxmlformats.org/officeDocument/2006/relationships/slide" Target="slides/slide4.xml"/><Relationship Id="rId22" Type="http://schemas.openxmlformats.org/officeDocument/2006/relationships/slide" Target="slides/slide15.xml"/><Relationship Id="rId10" Type="http://schemas.openxmlformats.org/officeDocument/2006/relationships/slide" Target="slides/slide3.xml"/><Relationship Id="rId21" Type="http://schemas.openxmlformats.org/officeDocument/2006/relationships/slide" Target="slides/slide14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23" Type="http://schemas.openxmlformats.org/officeDocument/2006/relationships/slide" Target="slides/slide16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2.xml"/><Relationship Id="rId6" Type="http://schemas.openxmlformats.org/officeDocument/2006/relationships/slideMaster" Target="slideMasters/slideMaster3.xml"/><Relationship Id="rId18" Type="http://schemas.openxmlformats.org/officeDocument/2006/relationships/slide" Target="slides/slide1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95387" y="685800"/>
            <a:ext cx="4467224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" name="Shape 36"/>
          <p:cNvSpPr/>
          <p:nvPr>
            <p:ph idx="2" type="sldImg"/>
          </p:nvPr>
        </p:nvSpPr>
        <p:spPr>
          <a:xfrm>
            <a:off x="1195387" y="685800"/>
            <a:ext cx="4467224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>
            <p:ph idx="2" type="sldImg"/>
          </p:nvPr>
        </p:nvSpPr>
        <p:spPr>
          <a:xfrm>
            <a:off x="1195387" y="685800"/>
            <a:ext cx="4467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0" name="Shape 110"/>
          <p:cNvSpPr txBox="1"/>
          <p:nvPr>
            <p:ph idx="12" type="sldNum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/>
          <p:nvPr>
            <p:ph idx="2" type="sldImg"/>
          </p:nvPr>
        </p:nvSpPr>
        <p:spPr>
          <a:xfrm>
            <a:off x="1195387" y="685800"/>
            <a:ext cx="4467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9" name="Shape 129"/>
          <p:cNvSpPr txBox="1"/>
          <p:nvPr>
            <p:ph idx="12" type="sldNum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idx="2" type="sldImg"/>
          </p:nvPr>
        </p:nvSpPr>
        <p:spPr>
          <a:xfrm>
            <a:off x="1195387" y="685800"/>
            <a:ext cx="4467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6" name="Shape 136"/>
          <p:cNvSpPr txBox="1"/>
          <p:nvPr>
            <p:ph idx="12" type="sldNum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2" name="Shape 142"/>
          <p:cNvSpPr/>
          <p:nvPr>
            <p:ph idx="2" type="sldImg"/>
          </p:nvPr>
        </p:nvSpPr>
        <p:spPr>
          <a:xfrm>
            <a:off x="1195387" y="685800"/>
            <a:ext cx="4467224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/>
          <p:nvPr>
            <p:ph idx="2" type="sldImg"/>
          </p:nvPr>
        </p:nvSpPr>
        <p:spPr>
          <a:xfrm>
            <a:off x="1195387" y="685800"/>
            <a:ext cx="4467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9" name="Shape 149"/>
          <p:cNvSpPr txBox="1"/>
          <p:nvPr>
            <p:ph idx="12" type="sldNum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/>
          <p:nvPr>
            <p:ph idx="2" type="sldImg"/>
          </p:nvPr>
        </p:nvSpPr>
        <p:spPr>
          <a:xfrm>
            <a:off x="1195387" y="685800"/>
            <a:ext cx="4467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5" name="Shape 155"/>
          <p:cNvSpPr txBox="1"/>
          <p:nvPr>
            <p:ph idx="12" type="sldNum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/>
          <p:nvPr>
            <p:ph idx="2" type="sldImg"/>
          </p:nvPr>
        </p:nvSpPr>
        <p:spPr>
          <a:xfrm>
            <a:off x="1195387" y="685800"/>
            <a:ext cx="4467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Shape 1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3" name="Shape 163"/>
          <p:cNvSpPr txBox="1"/>
          <p:nvPr>
            <p:ph idx="12" type="sldNum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>
            <p:ph idx="2" type="sldImg"/>
          </p:nvPr>
        </p:nvSpPr>
        <p:spPr>
          <a:xfrm>
            <a:off x="1195387" y="685800"/>
            <a:ext cx="4467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480"/>
              </a:spcBef>
              <a:buNone/>
            </a:pPr>
            <a:r>
              <a:t/>
            </a:r>
            <a:endParaRPr/>
          </a:p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>
            <p:ph idx="2" type="sldImg"/>
          </p:nvPr>
        </p:nvSpPr>
        <p:spPr>
          <a:xfrm>
            <a:off x="1195387" y="685800"/>
            <a:ext cx="4467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1195387" y="685800"/>
            <a:ext cx="4467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9" name="Shape 59"/>
          <p:cNvSpPr txBox="1"/>
          <p:nvPr>
            <p:ph idx="12" type="sldNum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x="1195387" y="685800"/>
            <a:ext cx="4467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7" name="Shape 67"/>
          <p:cNvSpPr txBox="1"/>
          <p:nvPr>
            <p:ph idx="12" type="sldNum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x="1195387" y="685800"/>
            <a:ext cx="4467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" name="Shape 76"/>
          <p:cNvSpPr txBox="1"/>
          <p:nvPr>
            <p:ph idx="12" type="sldNum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>
            <p:ph idx="2" type="sldImg"/>
          </p:nvPr>
        </p:nvSpPr>
        <p:spPr>
          <a:xfrm>
            <a:off x="1195387" y="685800"/>
            <a:ext cx="4467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>
            <p:ph idx="2" type="sldImg"/>
          </p:nvPr>
        </p:nvSpPr>
        <p:spPr>
          <a:xfrm>
            <a:off x="1195387" y="685800"/>
            <a:ext cx="4467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4" name="Shape 94"/>
          <p:cNvSpPr txBox="1"/>
          <p:nvPr>
            <p:ph idx="12" type="sldNum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idx="2" type="sldImg"/>
          </p:nvPr>
        </p:nvSpPr>
        <p:spPr>
          <a:xfrm>
            <a:off x="1195387" y="685800"/>
            <a:ext cx="4467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2" name="Shape 102"/>
          <p:cNvSpPr txBox="1"/>
          <p:nvPr>
            <p:ph idx="12" type="sldNum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over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ext-graphic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type="title"/>
          </p:nvPr>
        </p:nvSpPr>
        <p:spPr>
          <a:xfrm>
            <a:off x="396876" y="144431"/>
            <a:ext cx="6191348" cy="6969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x="395535" y="985391"/>
            <a:ext cx="8329364" cy="552018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39700" lvl="4" marL="2057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Shape 27"/>
          <p:cNvSpPr/>
          <p:nvPr>
            <p:ph idx="2" type="chart"/>
          </p:nvPr>
        </p:nvSpPr>
        <p:spPr>
          <a:xfrm>
            <a:off x="4572000" y="1997793"/>
            <a:ext cx="4152899" cy="46085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hank-you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4.jp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9" Type="http://schemas.openxmlformats.org/officeDocument/2006/relationships/theme" Target="../theme/theme2.xml"/><Relationship Id="rId5" Type="http://schemas.openxmlformats.org/officeDocument/2006/relationships/image" Target="../media/image3.png"/><Relationship Id="rId6" Type="http://schemas.openxmlformats.org/officeDocument/2006/relationships/image" Target="../media/image2.png"/><Relationship Id="rId7" Type="http://schemas.openxmlformats.org/officeDocument/2006/relationships/image" Target="../media/image1.png"/><Relationship Id="rId8" Type="http://schemas.openxmlformats.org/officeDocument/2006/relationships/slideLayout" Target="../slideLayouts/slideLayout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0.jpg"/><Relationship Id="rId2" Type="http://schemas.openxmlformats.org/officeDocument/2006/relationships/image" Target="../media/image6.png"/><Relationship Id="rId3" Type="http://schemas.openxmlformats.org/officeDocument/2006/relationships/image" Target="../media/image5.png"/><Relationship Id="rId4" Type="http://schemas.openxmlformats.org/officeDocument/2006/relationships/slideLayout" Target="../slideLayouts/slideLayout2.xml"/><Relationship Id="rId5" Type="http://schemas.openxmlformats.org/officeDocument/2006/relationships/theme" Target="../theme/theme1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4.jpg"/><Relationship Id="rId2" Type="http://schemas.openxmlformats.org/officeDocument/2006/relationships/image" Target="../media/image6.png"/><Relationship Id="rId3" Type="http://schemas.openxmlformats.org/officeDocument/2006/relationships/image" Target="../media/image9.png"/><Relationship Id="rId4" Type="http://schemas.openxmlformats.org/officeDocument/2006/relationships/slideLayout" Target="../slideLayouts/slideLayout3.xml"/><Relationship Id="rId5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3175" y="0"/>
            <a:ext cx="9140825" cy="701992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/>
          <p:nvPr/>
        </p:nvSpPr>
        <p:spPr>
          <a:xfrm>
            <a:off x="76200" y="182561"/>
            <a:ext cx="1600199" cy="498475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www.bsc.es</a:t>
            </a:r>
          </a:p>
        </p:txBody>
      </p:sp>
      <p:pic>
        <p:nvPicPr>
          <p:cNvPr descr="C:\Users\lbermude\Documents\Laura\PWP BSC\img_ok\logo.png" id="12" name="Shape 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209800" y="830262"/>
            <a:ext cx="4603749" cy="1381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Shape 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38825" y="1025525"/>
            <a:ext cx="1012825" cy="527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Shape 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538787" y="6386512"/>
            <a:ext cx="425449" cy="3317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Shape 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227762" y="6389687"/>
            <a:ext cx="393700" cy="3333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Shape 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878636" y="6386512"/>
            <a:ext cx="447674" cy="3317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Shape 1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480300" y="6386512"/>
            <a:ext cx="763586" cy="33178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:\OLD\MisDocumentos\JASMINA\BSC-Corporative Design\BSC Template\cabecera2012-1600px.jpg" id="20" name="Shape 2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-38100" y="0"/>
            <a:ext cx="9290049" cy="841374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Shape 21"/>
          <p:cNvSpPr txBox="1"/>
          <p:nvPr/>
        </p:nvSpPr>
        <p:spPr>
          <a:xfrm>
            <a:off x="8458200" y="6505575"/>
            <a:ext cx="533399" cy="514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589C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rgbClr val="23589C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pic>
        <p:nvPicPr>
          <p:cNvPr descr="C:\Users\lbermude\Documents\Laura\PWP BSC\img_ok\logo.png" id="22" name="Shape 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732586" y="144461"/>
            <a:ext cx="1936749" cy="581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Shape 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45475" y="125411"/>
            <a:ext cx="574674" cy="30003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Shape 29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586" y="0"/>
            <a:ext cx="9140825" cy="7019925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Shape 30"/>
          <p:cNvSpPr txBox="1"/>
          <p:nvPr/>
        </p:nvSpPr>
        <p:spPr>
          <a:xfrm>
            <a:off x="76200" y="182561"/>
            <a:ext cx="1600199" cy="498475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www.bsc.es</a:t>
            </a:r>
          </a:p>
        </p:txBody>
      </p:sp>
      <p:pic>
        <p:nvPicPr>
          <p:cNvPr descr="C:\Users\lbermude\Documents\Laura\PWP BSC\img_ok\logo.png" id="31" name="Shape 3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843211" y="2016125"/>
            <a:ext cx="3306762" cy="9921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Shape 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35600" y="2006600"/>
            <a:ext cx="830261" cy="43179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0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9" Type="http://schemas.openxmlformats.org/officeDocument/2006/relationships/image" Target="../media/image24.png"/><Relationship Id="rId5" Type="http://schemas.openxmlformats.org/officeDocument/2006/relationships/image" Target="../media/image19.png"/><Relationship Id="rId6" Type="http://schemas.openxmlformats.org/officeDocument/2006/relationships/image" Target="../media/image21.png"/><Relationship Id="rId7" Type="http://schemas.openxmlformats.org/officeDocument/2006/relationships/image" Target="../media/image26.png"/><Relationship Id="rId8" Type="http://schemas.openxmlformats.org/officeDocument/2006/relationships/image" Target="../media/image2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docs.google.com/presentation/d/1SfB6OauQDyu2hM98tOqbHuKztLXzJDFWnvBtoHY5taE/edit?usp=sharing" TargetMode="External"/><Relationship Id="rId4" Type="http://schemas.openxmlformats.org/officeDocument/2006/relationships/image" Target="../media/image20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hyperlink" Target="mailto:domingo.manubens@bsc.es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1.png"/><Relationship Id="rId4" Type="http://schemas.openxmlformats.org/officeDocument/2006/relationships/image" Target="../media/image1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6.png"/><Relationship Id="rId4" Type="http://schemas.openxmlformats.org/officeDocument/2006/relationships/image" Target="../media/image2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/>
        </p:nvSpPr>
        <p:spPr>
          <a:xfrm>
            <a:off x="6548437" y="196850"/>
            <a:ext cx="2447925" cy="415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Helsinki</a:t>
            </a:r>
            <a:r>
              <a:rPr b="0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 May</a:t>
            </a: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2017</a:t>
            </a:r>
          </a:p>
        </p:txBody>
      </p:sp>
      <p:sp>
        <p:nvSpPr>
          <p:cNvPr id="39" name="Shape 39"/>
          <p:cNvSpPr txBox="1"/>
          <p:nvPr/>
        </p:nvSpPr>
        <p:spPr>
          <a:xfrm>
            <a:off x="685800" y="2562225"/>
            <a:ext cx="7772400" cy="15048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b="1" lang="en-US" sz="3200">
                <a:solidFill>
                  <a:schemeClr val="accent1"/>
                </a:solidFill>
              </a:rPr>
              <a:t>EC-Earth users needs: survey on workflows tools</a:t>
            </a:r>
          </a:p>
        </p:txBody>
      </p:sp>
      <p:sp>
        <p:nvSpPr>
          <p:cNvPr id="40" name="Shape 40"/>
          <p:cNvSpPr txBox="1"/>
          <p:nvPr/>
        </p:nvSpPr>
        <p:spPr>
          <a:xfrm>
            <a:off x="1350950" y="4757720"/>
            <a:ext cx="6480300" cy="702300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lang="en-US" sz="1800" u="sng">
                <a:solidFill>
                  <a:srgbClr val="FFFFFF"/>
                </a:solidFill>
              </a:rPr>
              <a:t>TWG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396876" y="144431"/>
            <a:ext cx="6191399" cy="696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Results</a:t>
            </a:r>
          </a:p>
        </p:txBody>
      </p:sp>
      <p:pic>
        <p:nvPicPr>
          <p:cNvPr descr="future0.png" id="113" name="Shape 1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81425" y="917524"/>
            <a:ext cx="1400224" cy="12636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utureb.png" id="114" name="Shape 1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7175" y="1679531"/>
            <a:ext cx="2171700" cy="20193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Shape 115"/>
          <p:cNvSpPr txBox="1"/>
          <p:nvPr/>
        </p:nvSpPr>
        <p:spPr>
          <a:xfrm>
            <a:off x="462400" y="4325850"/>
            <a:ext cx="1694100" cy="3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-US"/>
              <a:t>Jobs wrapper</a:t>
            </a:r>
          </a:p>
        </p:txBody>
      </p:sp>
      <p:sp>
        <p:nvSpPr>
          <p:cNvPr id="116" name="Shape 116"/>
          <p:cNvSpPr txBox="1"/>
          <p:nvPr/>
        </p:nvSpPr>
        <p:spPr>
          <a:xfrm>
            <a:off x="538600" y="1354050"/>
            <a:ext cx="1171500" cy="3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-US"/>
              <a:t>Database</a:t>
            </a:r>
          </a:p>
        </p:txBody>
      </p:sp>
      <p:sp>
        <p:nvSpPr>
          <p:cNvPr id="117" name="Shape 117"/>
          <p:cNvSpPr txBox="1"/>
          <p:nvPr/>
        </p:nvSpPr>
        <p:spPr>
          <a:xfrm>
            <a:off x="5872600" y="4325850"/>
            <a:ext cx="1905000" cy="3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-US"/>
              <a:t>Clock triggered jobs</a:t>
            </a:r>
          </a:p>
        </p:txBody>
      </p:sp>
      <p:sp>
        <p:nvSpPr>
          <p:cNvPr id="118" name="Shape 118"/>
          <p:cNvSpPr txBox="1"/>
          <p:nvPr/>
        </p:nvSpPr>
        <p:spPr>
          <a:xfrm>
            <a:off x="2672200" y="1354050"/>
            <a:ext cx="2346300" cy="3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-US"/>
              <a:t>E-mail notifications</a:t>
            </a:r>
          </a:p>
        </p:txBody>
      </p:sp>
      <p:sp>
        <p:nvSpPr>
          <p:cNvPr id="119" name="Shape 119"/>
          <p:cNvSpPr txBox="1"/>
          <p:nvPr/>
        </p:nvSpPr>
        <p:spPr>
          <a:xfrm>
            <a:off x="3129400" y="4325850"/>
            <a:ext cx="518700" cy="3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-US"/>
              <a:t>GUI</a:t>
            </a:r>
          </a:p>
        </p:txBody>
      </p:sp>
      <p:sp>
        <p:nvSpPr>
          <p:cNvPr id="120" name="Shape 120"/>
          <p:cNvSpPr txBox="1"/>
          <p:nvPr/>
        </p:nvSpPr>
        <p:spPr>
          <a:xfrm>
            <a:off x="5186800" y="1354050"/>
            <a:ext cx="1905000" cy="3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-US"/>
              <a:t>Complex workflows</a:t>
            </a:r>
          </a:p>
        </p:txBody>
      </p:sp>
      <p:pic>
        <p:nvPicPr>
          <p:cNvPr descr="futurea.png" id="121" name="Shape 1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48000" y="4696350"/>
            <a:ext cx="2105025" cy="1981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uture1.png" id="122" name="Shape 12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153025" y="1800750"/>
            <a:ext cx="2095500" cy="19526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uture3.png" id="123" name="Shape 12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648325" y="4696350"/>
            <a:ext cx="2362200" cy="2019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uture4.png" id="124" name="Shape 12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581275" y="1800750"/>
            <a:ext cx="2266950" cy="19335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uture5.png" id="125" name="Shape 125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76225" y="4696350"/>
            <a:ext cx="2170201" cy="199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type="title"/>
          </p:nvPr>
        </p:nvSpPr>
        <p:spPr>
          <a:xfrm>
            <a:off x="396876" y="144431"/>
            <a:ext cx="6191399" cy="696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Conclusions</a:t>
            </a:r>
          </a:p>
        </p:txBody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395525" y="1137796"/>
            <a:ext cx="8329500" cy="3313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</a:pPr>
            <a:r>
              <a:rPr lang="en-US"/>
              <a:t>Some people are interested in a workflow management system common for EC-Earth.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286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</a:pPr>
            <a:r>
              <a:rPr lang="en-US"/>
              <a:t>Option Autosubmit is available and will be maintained.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286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</a:pPr>
            <a:r>
              <a:rPr lang="en-US"/>
              <a:t>Option Cylc will be implemented in the next 1-2 years.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type="title"/>
          </p:nvPr>
        </p:nvSpPr>
        <p:spPr>
          <a:xfrm>
            <a:off x="396876" y="144431"/>
            <a:ext cx="6191399" cy="696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Q &amp; A</a:t>
            </a:r>
          </a:p>
        </p:txBody>
      </p:sp>
      <p:pic>
        <p:nvPicPr>
          <p:cNvPr descr="Resultado de imagen de Q&amp;A" id="139" name="Shape 139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83387" y="2122075"/>
            <a:ext cx="2577224" cy="2577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/>
        </p:nvSpPr>
        <p:spPr>
          <a:xfrm>
            <a:off x="1350962" y="4760912"/>
            <a:ext cx="6480174" cy="1044575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For further information please contact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lang="en-US" sz="2000" u="sng">
                <a:solidFill>
                  <a:schemeClr val="hlink"/>
                </a:solidFill>
                <a:hlinkClick r:id="rId3"/>
              </a:rPr>
              <a:t>domingo.manubens@bsc.es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145" name="Shape 145"/>
          <p:cNvSpPr txBox="1"/>
          <p:nvPr/>
        </p:nvSpPr>
        <p:spPr>
          <a:xfrm>
            <a:off x="1371600" y="3717925"/>
            <a:ext cx="6400799" cy="6604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b="0" i="0" lang="en-US" sz="3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Thank you!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>
            <p:ph type="title"/>
          </p:nvPr>
        </p:nvSpPr>
        <p:spPr>
          <a:xfrm>
            <a:off x="396876" y="144431"/>
            <a:ext cx="6191399" cy="696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EXTRA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/>
          <p:nvPr>
            <p:ph type="title"/>
          </p:nvPr>
        </p:nvSpPr>
        <p:spPr>
          <a:xfrm>
            <a:off x="396876" y="144431"/>
            <a:ext cx="6191399" cy="696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Results</a:t>
            </a:r>
          </a:p>
        </p:txBody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x="395535" y="985391"/>
            <a:ext cx="8329500" cy="5520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-US"/>
              <a:t>Do you modify the code?</a:t>
            </a:r>
          </a:p>
          <a:p>
            <a:pPr indent="0" lvl="0" marL="91440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9900FF"/>
              </a:solidFill>
            </a:endParaRPr>
          </a:p>
        </p:txBody>
      </p:sp>
      <p:pic>
        <p:nvPicPr>
          <p:cNvPr descr="Screenshot from 2017-05-24 11:28:28.png" id="159" name="Shape 15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7275" y="2165250"/>
            <a:ext cx="8151449" cy="355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type="title"/>
          </p:nvPr>
        </p:nvSpPr>
        <p:spPr>
          <a:xfrm>
            <a:off x="396876" y="144431"/>
            <a:ext cx="6191399" cy="696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Results</a:t>
            </a:r>
          </a:p>
        </p:txBody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395535" y="985391"/>
            <a:ext cx="8329500" cy="5520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-US"/>
              <a:t>Participants activities</a:t>
            </a:r>
          </a:p>
          <a:p>
            <a:pPr indent="0" lvl="0" marL="91440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9900FF"/>
              </a:solidFill>
            </a:endParaRPr>
          </a:p>
        </p:txBody>
      </p:sp>
      <p:pic>
        <p:nvPicPr>
          <p:cNvPr descr="Screenshot from 2017-05-24 11:27:12.png" id="167" name="Shape 1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8100" y="2576899"/>
            <a:ext cx="8578424" cy="2685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396876" y="144431"/>
            <a:ext cx="6191399" cy="696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Introduction</a:t>
            </a:r>
          </a:p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395535" y="832991"/>
            <a:ext cx="8329500" cy="5520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-US"/>
              <a:t>BSC asked the TWG about the need to build a strategy for a common workflow manager tool. 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US"/>
              <a:t>It could be Autosubmit, Cylc or another tool.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US"/>
              <a:t>The workflow management system should remain optional.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US" sz="2400"/>
              <a:t>Workflow tools are not only made for production runs but also for new users, allowing them to start earlier to use the model. </a:t>
            </a:r>
          </a:p>
          <a:p>
            <a:pPr indent="-381000" lvl="0" marL="457200" rtl="0">
              <a:spcBef>
                <a:spcPts val="480"/>
              </a:spcBef>
              <a:buSzPct val="100000"/>
            </a:pPr>
            <a:r>
              <a:rPr lang="en-US" sz="2400"/>
              <a:t>They are also useful in the testing/development phase.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US"/>
              <a:t>The needs of the community should be taken into account. 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US"/>
              <a:t>BSC asked the TWG about taking the lead in this topic in order to build a strategy to deploy a workflow tool endorsed by the TWG. 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US"/>
              <a:t>The first action was to create a survey to know how the users are running the model and which are their needs.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9900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x="396876" y="144431"/>
            <a:ext cx="6191399" cy="696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Results</a:t>
            </a:r>
          </a:p>
        </p:txBody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395535" y="985391"/>
            <a:ext cx="8329500" cy="5520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-US"/>
              <a:t>Participants: </a:t>
            </a:r>
            <a:r>
              <a:rPr b="1" lang="en-US"/>
              <a:t>34</a:t>
            </a:r>
            <a:r>
              <a:rPr lang="en-US"/>
              <a:t>        ( 12 countries / 18 institutions )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91440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9900FF"/>
              </a:solidFill>
            </a:endParaRPr>
          </a:p>
        </p:txBody>
      </p:sp>
      <p:graphicFrame>
        <p:nvGraphicFramePr>
          <p:cNvPr id="55" name="Shape 55"/>
          <p:cNvGraphicFramePr/>
          <p:nvPr/>
        </p:nvGraphicFramePr>
        <p:xfrm>
          <a:off x="952500" y="171926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{50BC7FC3-2ADF-48F1-8117-71A60F53186D}</a:tableStyleId>
              </a:tblPr>
              <a:tblGrid>
                <a:gridCol w="2413000"/>
                <a:gridCol w="2413000"/>
                <a:gridCol w="241300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/>
                        <a:t>Country</a:t>
                      </a: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/>
                        <a:t>Institution</a:t>
                      </a: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/>
                        <a:t># participants</a:t>
                      </a: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Sweden</a:t>
                      </a: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Lund (3), SU (2), SMHI (2)</a:t>
                      </a: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/>
                        <a:t>7</a:t>
                      </a: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Spain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BSC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/>
                        <a:t>6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Netherlands</a:t>
                      </a: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KNMI (3), NSC (1), IMAU(1)</a:t>
                      </a: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/>
                        <a:t>5</a:t>
                      </a: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Finland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FMI (3), CSC (1)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/>
                        <a:t>4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Belgium</a:t>
                      </a: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UCL</a:t>
                      </a: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/>
                        <a:t>3</a:t>
                      </a: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Germany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AWI (1), KIT (1)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/>
                        <a:t>2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Denmark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DMI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/>
                        <a:t>2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Italy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ENEA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/>
                        <a:t>1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Norway</a:t>
                      </a: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UiB</a:t>
                      </a: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/>
                        <a:t>1</a:t>
                      </a: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Portugal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UL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/>
                        <a:t>1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United Kingdom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University of Oxford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/>
                        <a:t>1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Ireland</a:t>
                      </a: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ICHEC</a:t>
                      </a: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/>
                        <a:t>1</a:t>
                      </a: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396876" y="144431"/>
            <a:ext cx="6191399" cy="696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Results</a:t>
            </a:r>
          </a:p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395535" y="985391"/>
            <a:ext cx="8329500" cy="5520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-US"/>
              <a:t>Participants profile</a:t>
            </a:r>
          </a:p>
          <a:p>
            <a:pPr indent="0" lvl="0" marL="91440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9900FF"/>
              </a:solidFill>
            </a:endParaRPr>
          </a:p>
        </p:txBody>
      </p:sp>
      <p:pic>
        <p:nvPicPr>
          <p:cNvPr descr="Screenshot from 2017-05-24 11:24:50.png" id="63" name="Shape 6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5724" y="2028700"/>
            <a:ext cx="7823074" cy="3668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396876" y="144431"/>
            <a:ext cx="6191399" cy="696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Results</a:t>
            </a:r>
          </a:p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395525" y="985392"/>
            <a:ext cx="8329500" cy="772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-US"/>
              <a:t>Have you used a </a:t>
            </a:r>
            <a:br>
              <a:rPr lang="en-US"/>
            </a:br>
            <a:r>
              <a:rPr lang="en-US"/>
              <a:t>workflow management system?</a:t>
            </a:r>
          </a:p>
          <a:p>
            <a:pPr indent="0" lvl="0" marL="91440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9900FF"/>
              </a:solidFill>
            </a:endParaRPr>
          </a:p>
        </p:txBody>
      </p:sp>
      <p:pic>
        <p:nvPicPr>
          <p:cNvPr descr="image(3).png" id="71" name="Shape 7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38100" y="2618325"/>
            <a:ext cx="7257124" cy="448732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4.png" id="72" name="Shape 7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27000" y="259825"/>
            <a:ext cx="6600574" cy="40813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(6).png" id="78" name="Shape 78"/>
          <p:cNvPicPr preferRelativeResize="0"/>
          <p:nvPr/>
        </p:nvPicPr>
        <p:blipFill rotWithShape="1">
          <a:blip r:embed="rId3">
            <a:alphaModFix/>
          </a:blip>
          <a:srcRect b="0" l="0" r="0" t="13389"/>
          <a:stretch/>
        </p:blipFill>
        <p:spPr>
          <a:xfrm>
            <a:off x="3254550" y="897700"/>
            <a:ext cx="6243000" cy="3343299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Shape 79"/>
          <p:cNvSpPr txBox="1"/>
          <p:nvPr>
            <p:ph type="title"/>
          </p:nvPr>
        </p:nvSpPr>
        <p:spPr>
          <a:xfrm>
            <a:off x="396876" y="144431"/>
            <a:ext cx="6191399" cy="696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Results</a:t>
            </a:r>
          </a:p>
        </p:txBody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395525" y="985399"/>
            <a:ext cx="8329500" cy="6968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en-US"/>
              <a:t>15 responses (Yes)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US"/>
              <a:t>How satisfactory </a:t>
            </a:r>
            <a:br>
              <a:rPr lang="en-US"/>
            </a:br>
            <a:r>
              <a:rPr lang="en-US"/>
              <a:t>your experience is</a:t>
            </a:r>
            <a:r>
              <a:rPr lang="en-US"/>
              <a:t>?</a:t>
            </a:r>
            <a:br>
              <a:rPr lang="en-US"/>
            </a:br>
            <a:br>
              <a:rPr lang="en-US"/>
            </a:br>
          </a:p>
          <a:p>
            <a:pPr indent="0" lvl="0" marL="91440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9900FF"/>
              </a:solidFill>
            </a:endParaRPr>
          </a:p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395525" y="3957192"/>
            <a:ext cx="8329500" cy="772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en-US"/>
              <a:t>19 responses (No)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US"/>
              <a:t>Would a workflow </a:t>
            </a:r>
            <a:br>
              <a:rPr lang="en-US"/>
            </a:br>
            <a:r>
              <a:rPr lang="en-US"/>
              <a:t>management system</a:t>
            </a:r>
            <a:br>
              <a:rPr lang="en-US"/>
            </a:br>
            <a:r>
              <a:rPr lang="en-US"/>
              <a:t>be useful to your work? 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9900FF"/>
              </a:solidFill>
            </a:endParaRPr>
          </a:p>
        </p:txBody>
      </p:sp>
      <p:pic>
        <p:nvPicPr>
          <p:cNvPr descr="image7.png" id="82" name="Shape 8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52800" y="3557920"/>
            <a:ext cx="6191400" cy="38283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(10).png" id="88" name="Shape 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5300" y="1666875"/>
            <a:ext cx="7911675" cy="4892049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>
            <p:ph type="title"/>
          </p:nvPr>
        </p:nvSpPr>
        <p:spPr>
          <a:xfrm>
            <a:off x="396876" y="144431"/>
            <a:ext cx="6191399" cy="696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Results</a:t>
            </a:r>
          </a:p>
        </p:txBody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395535" y="985391"/>
            <a:ext cx="8329500" cy="5520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-US"/>
              <a:t>W</a:t>
            </a:r>
            <a:r>
              <a:rPr lang="en-US"/>
              <a:t>hich one of the following workflow management systems would you be interested to learn about?</a:t>
            </a:r>
          </a:p>
          <a:p>
            <a:pPr indent="0" lvl="0" marL="91440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9900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(11).png" id="96" name="Shape 9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6477" y="1376377"/>
            <a:ext cx="7851300" cy="4853074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Shape 97"/>
          <p:cNvSpPr txBox="1"/>
          <p:nvPr>
            <p:ph type="title"/>
          </p:nvPr>
        </p:nvSpPr>
        <p:spPr>
          <a:xfrm>
            <a:off x="396876" y="144431"/>
            <a:ext cx="6191399" cy="696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Results</a:t>
            </a:r>
          </a:p>
        </p:txBody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395535" y="985391"/>
            <a:ext cx="8329500" cy="5520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-US"/>
              <a:t>How do you run EC-Earth?</a:t>
            </a:r>
          </a:p>
          <a:p>
            <a:pPr indent="0" lvl="0" marL="91440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9900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(12).png" id="104" name="Shape 10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071801"/>
            <a:ext cx="8805149" cy="5436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Shape 105"/>
          <p:cNvSpPr txBox="1"/>
          <p:nvPr>
            <p:ph type="title"/>
          </p:nvPr>
        </p:nvSpPr>
        <p:spPr>
          <a:xfrm>
            <a:off x="396876" y="144431"/>
            <a:ext cx="6191399" cy="696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Results</a:t>
            </a:r>
          </a:p>
        </p:txBody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395525" y="985392"/>
            <a:ext cx="8329500" cy="772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-US"/>
              <a:t>Model simulation production</a:t>
            </a:r>
          </a:p>
          <a:p>
            <a:pPr indent="0" lvl="0" marL="91440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9900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3_Office Theme">
  <a:themeElements>
    <a:clrScheme name="BSC">
      <a:dk1>
        <a:srgbClr val="004990"/>
      </a:dk1>
      <a:lt1>
        <a:srgbClr val="004990"/>
      </a:lt1>
      <a:dk2>
        <a:srgbClr val="004990"/>
      </a:dk2>
      <a:lt2>
        <a:srgbClr val="004990"/>
      </a:lt2>
      <a:accent1>
        <a:srgbClr val="FFFFFF"/>
      </a:accent1>
      <a:accent2>
        <a:srgbClr val="004990"/>
      </a:accent2>
      <a:accent3>
        <a:srgbClr val="004990"/>
      </a:accent3>
      <a:accent4>
        <a:srgbClr val="8DB3E2"/>
      </a:accent4>
      <a:accent5>
        <a:srgbClr val="548DD4"/>
      </a:accent5>
      <a:accent6>
        <a:srgbClr val="0070C0"/>
      </a:accent6>
      <a:hlink>
        <a:srgbClr val="95B3D7"/>
      </a:hlink>
      <a:folHlink>
        <a:srgbClr val="3660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Office Theme">
  <a:themeElements>
    <a:clrScheme name="BSC">
      <a:dk1>
        <a:srgbClr val="004990"/>
      </a:dk1>
      <a:lt1>
        <a:srgbClr val="004990"/>
      </a:lt1>
      <a:dk2>
        <a:srgbClr val="004990"/>
      </a:dk2>
      <a:lt2>
        <a:srgbClr val="004990"/>
      </a:lt2>
      <a:accent1>
        <a:srgbClr val="FFFFFF"/>
      </a:accent1>
      <a:accent2>
        <a:srgbClr val="004990"/>
      </a:accent2>
      <a:accent3>
        <a:srgbClr val="004990"/>
      </a:accent3>
      <a:accent4>
        <a:srgbClr val="8DB3E2"/>
      </a:accent4>
      <a:accent5>
        <a:srgbClr val="548DD4"/>
      </a:accent5>
      <a:accent6>
        <a:srgbClr val="0070C0"/>
      </a:accent6>
      <a:hlink>
        <a:srgbClr val="95B3D7"/>
      </a:hlink>
      <a:folHlink>
        <a:srgbClr val="3660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9_Office Theme">
  <a:themeElements>
    <a:clrScheme name="BSC">
      <a:dk1>
        <a:srgbClr val="004990"/>
      </a:dk1>
      <a:lt1>
        <a:srgbClr val="004990"/>
      </a:lt1>
      <a:dk2>
        <a:srgbClr val="004990"/>
      </a:dk2>
      <a:lt2>
        <a:srgbClr val="004990"/>
      </a:lt2>
      <a:accent1>
        <a:srgbClr val="FFFFFF"/>
      </a:accent1>
      <a:accent2>
        <a:srgbClr val="004990"/>
      </a:accent2>
      <a:accent3>
        <a:srgbClr val="004990"/>
      </a:accent3>
      <a:accent4>
        <a:srgbClr val="8DB3E2"/>
      </a:accent4>
      <a:accent5>
        <a:srgbClr val="548DD4"/>
      </a:accent5>
      <a:accent6>
        <a:srgbClr val="0070C0"/>
      </a:accent6>
      <a:hlink>
        <a:srgbClr val="95B3D7"/>
      </a:hlink>
      <a:folHlink>
        <a:srgbClr val="3660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