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Lst>
  <p:notesMasterIdLst>
    <p:notesMasterId r:id="rId34"/>
  </p:notesMasterIdLst>
  <p:sldIdLst>
    <p:sldId id="256" r:id="rId4"/>
    <p:sldId id="257" r:id="rId5"/>
    <p:sldId id="305" r:id="rId6"/>
    <p:sldId id="306" r:id="rId7"/>
    <p:sldId id="259" r:id="rId8"/>
    <p:sldId id="307" r:id="rId9"/>
    <p:sldId id="260" r:id="rId10"/>
    <p:sldId id="308" r:id="rId11"/>
    <p:sldId id="309" r:id="rId12"/>
    <p:sldId id="299" r:id="rId13"/>
    <p:sldId id="310" r:id="rId14"/>
    <p:sldId id="311" r:id="rId15"/>
    <p:sldId id="262" r:id="rId16"/>
    <p:sldId id="312" r:id="rId17"/>
    <p:sldId id="313" r:id="rId18"/>
    <p:sldId id="261" r:id="rId19"/>
    <p:sldId id="314" r:id="rId20"/>
    <p:sldId id="265" r:id="rId21"/>
    <p:sldId id="315" r:id="rId22"/>
    <p:sldId id="263" r:id="rId23"/>
    <p:sldId id="303" r:id="rId24"/>
    <p:sldId id="316" r:id="rId25"/>
    <p:sldId id="304" r:id="rId26"/>
    <p:sldId id="317" r:id="rId27"/>
    <p:sldId id="297" r:id="rId28"/>
    <p:sldId id="298" r:id="rId29"/>
    <p:sldId id="302" r:id="rId30"/>
    <p:sldId id="300" r:id="rId31"/>
    <p:sldId id="301" r:id="rId32"/>
    <p:sldId id="266" r:id="rId33"/>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91" autoAdjust="0"/>
  </p:normalViewPr>
  <p:slideViewPr>
    <p:cSldViewPr snapToGrid="0">
      <p:cViewPr varScale="1">
        <p:scale>
          <a:sx n="64" d="100"/>
          <a:sy n="64" d="100"/>
        </p:scale>
        <p:origin x="1292" y="56"/>
      </p:cViewPr>
      <p:guideLst/>
    </p:cSldViewPr>
  </p:slideViewPr>
  <p:notesTextViewPr>
    <p:cViewPr>
      <p:scale>
        <a:sx n="1" d="1"/>
        <a:sy n="1" d="1"/>
      </p:scale>
      <p:origin x="0" y="0"/>
    </p:cViewPr>
  </p:notesTextViewPr>
  <p:notesViewPr>
    <p:cSldViewPr snapToGrid="0">
      <p:cViewPr varScale="1">
        <p:scale>
          <a:sx n="45" d="100"/>
          <a:sy n="45" d="100"/>
        </p:scale>
        <p:origin x="263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159"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 </a:t>
            </a:r>
          </a:p>
        </p:txBody>
      </p:sp>
      <p:sp>
        <p:nvSpPr>
          <p:cNvPr id="160"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 </a:t>
            </a:r>
          </a:p>
        </p:txBody>
      </p:sp>
      <p:sp>
        <p:nvSpPr>
          <p:cNvPr id="161"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 </a:t>
            </a:r>
          </a:p>
        </p:txBody>
      </p:sp>
      <p:sp>
        <p:nvSpPr>
          <p:cNvPr id="162" name="PlaceHolder 5"/>
          <p:cNvSpPr>
            <a:spLocks noGrp="1"/>
          </p:cNvSpPr>
          <p:nvPr>
            <p:ph type="sldNum"/>
          </p:nvPr>
        </p:nvSpPr>
        <p:spPr>
          <a:xfrm>
            <a:off x="4399200" y="9555480"/>
            <a:ext cx="3372840" cy="502560"/>
          </a:xfrm>
          <a:prstGeom prst="rect">
            <a:avLst/>
          </a:prstGeom>
        </p:spPr>
        <p:txBody>
          <a:bodyPr lIns="0" tIns="0" rIns="0" bIns="0" anchor="b"/>
          <a:lstStyle/>
          <a:p>
            <a:pPr algn="r"/>
            <a:fld id="{C3A8B2C5-8337-41B3-89BF-E32B2CC4E74C}" type="slidenum">
              <a:rPr lang="en-US" sz="1400" b="0" strike="noStrike" spc="-1">
                <a:solidFill>
                  <a:srgbClr val="000000"/>
                </a:solidFill>
                <a:uFill>
                  <a:solidFill>
                    <a:srgbClr val="FFFFFF"/>
                  </a:solidFill>
                </a:uFill>
                <a:latin typeface="Times New Roman"/>
              </a:rPr>
              <a:t>‹Nº›</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p:nvPr>
        </p:nvSpPr>
        <p:spPr/>
        <p:txBody>
          <a:bodyPr/>
          <a:lstStyle/>
          <a:p>
            <a:pPr algn="r"/>
            <a:fld id="{C3A8B2C5-8337-41B3-89BF-E32B2CC4E74C}" type="slidenum">
              <a:rPr lang="en-US" sz="1400" b="0" strike="noStrike" spc="-1" smtClean="0">
                <a:solidFill>
                  <a:srgbClr val="000000"/>
                </a:solidFill>
                <a:uFill>
                  <a:solidFill>
                    <a:srgbClr val="FFFFFF"/>
                  </a:solidFill>
                </a:uFill>
                <a:latin typeface="Times New Roman"/>
              </a:rPr>
              <a:t>1</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223533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PlaceHolder 1"/>
          <p:cNvSpPr>
            <a:spLocks noGrp="1"/>
          </p:cNvSpPr>
          <p:nvPr>
            <p:ph type="body"/>
          </p:nvPr>
        </p:nvSpPr>
        <p:spPr>
          <a:xfrm>
            <a:off x="880920" y="5255280"/>
            <a:ext cx="7045200" cy="4977360"/>
          </a:xfrm>
          <a:prstGeom prst="rect">
            <a:avLst/>
          </a:prstGeom>
        </p:spPr>
        <p:txBody>
          <a:bodyPr lIns="0" tIns="0" rIns="0" bIns="0"/>
          <a:lstStyle/>
          <a:p>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stratospheric</a:t>
            </a:r>
            <a:r>
              <a:rPr lang="es-ES" sz="2000" b="0" strike="noStrike" spc="-1" dirty="0">
                <a:solidFill>
                  <a:srgbClr val="000000"/>
                </a:solidFill>
                <a:uFill>
                  <a:solidFill>
                    <a:srgbClr val="FFFFFF"/>
                  </a:solidFill>
                </a:uFill>
                <a:latin typeface="Arial"/>
              </a:rPr>
              <a:t> polar </a:t>
            </a:r>
            <a:r>
              <a:rPr lang="es-ES" sz="2000" b="0" strike="noStrike" spc="-1" dirty="0" err="1">
                <a:solidFill>
                  <a:srgbClr val="000000"/>
                </a:solidFill>
                <a:uFill>
                  <a:solidFill>
                    <a:srgbClr val="FFFFFF"/>
                  </a:solidFill>
                </a:uFill>
                <a:latin typeface="Arial"/>
              </a:rPr>
              <a:t>vortex</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consists</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strong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westerly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winds</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stratosphere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of</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North Pole </a:t>
            </a:r>
            <a:r>
              <a:rPr lang="es-ES" sz="2000" b="0" strike="noStrike" spc="-1" dirty="0" err="1">
                <a:solidFill>
                  <a:srgbClr val="000000"/>
                </a:solidFill>
                <a:uFill>
                  <a:solidFill>
                    <a:srgbClr val="FFFFFF"/>
                  </a:solidFill>
                </a:uFill>
                <a:latin typeface="Arial"/>
              </a:rPr>
              <a:t>during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Winter </a:t>
            </a:r>
            <a:r>
              <a:rPr lang="es-ES" sz="2000" b="0" strike="noStrike" spc="-1" dirty="0" err="1">
                <a:solidFill>
                  <a:srgbClr val="000000"/>
                </a:solidFill>
                <a:uFill>
                  <a:solidFill>
                    <a:srgbClr val="FFFFFF"/>
                  </a:solidFill>
                </a:uFill>
                <a:latin typeface="Arial"/>
              </a:rPr>
              <a:t>months</a:t>
            </a:r>
            <a:r>
              <a:rPr lang="es-ES" sz="2000" b="0" strike="noStrike" spc="-1" dirty="0">
                <a:solidFill>
                  <a:srgbClr val="000000"/>
                </a:solidFill>
                <a:uFill>
                  <a:solidFill>
                    <a:srgbClr val="FFFFFF"/>
                  </a:solidFill>
                </a:uFill>
                <a:latin typeface="+mn-lt"/>
              </a:rPr>
              <a:t>. </a:t>
            </a:r>
            <a:r>
              <a:rPr lang="es-ES" sz="2000" b="0" strike="noStrike" spc="-1" dirty="0" err="1">
                <a:solidFill>
                  <a:srgbClr val="000000"/>
                </a:solidFill>
                <a:uFill>
                  <a:solidFill>
                    <a:srgbClr val="FFFFFF"/>
                  </a:solidFill>
                </a:uFill>
                <a:latin typeface="+mn-lt"/>
              </a:rPr>
              <a:t>that</a:t>
            </a:r>
            <a:r>
              <a:rPr lang="es-ES" sz="2000" b="0" strike="noStrike" spc="-1" dirty="0">
                <a:solidFill>
                  <a:srgbClr val="000000"/>
                </a:solidFill>
                <a:uFill>
                  <a:solidFill>
                    <a:srgbClr val="FFFFFF"/>
                  </a:solidFill>
                </a:uFill>
                <a:latin typeface="+mn-lt"/>
              </a:rPr>
              <a:t> </a:t>
            </a:r>
            <a:r>
              <a:rPr lang="es-ES" sz="2000" b="0" strike="noStrike" spc="-1" dirty="0" err="1">
                <a:solidFill>
                  <a:srgbClr val="000000"/>
                </a:solidFill>
                <a:uFill>
                  <a:solidFill>
                    <a:srgbClr val="FFFFFF"/>
                  </a:solidFill>
                </a:uFill>
                <a:latin typeface="+mn-lt"/>
              </a:rPr>
              <a:t>is</a:t>
            </a:r>
            <a:r>
              <a:rPr lang="es-ES" sz="2000" b="0" strike="noStrike" spc="-1" dirty="0">
                <a:solidFill>
                  <a:srgbClr val="000000"/>
                </a:solidFill>
                <a:uFill>
                  <a:solidFill>
                    <a:srgbClr val="FFFFFF"/>
                  </a:solidFill>
                </a:uFill>
                <a:latin typeface="+mn-lt"/>
              </a:rPr>
              <a:t> a </a:t>
            </a:r>
            <a:r>
              <a:rPr lang="es-ES" sz="2000" b="0" strike="noStrike" spc="-1" dirty="0" err="1">
                <a:solidFill>
                  <a:srgbClr val="000000"/>
                </a:solidFill>
                <a:uFill>
                  <a:solidFill>
                    <a:srgbClr val="FFFFFF"/>
                  </a:solidFill>
                </a:uFill>
                <a:latin typeface="+mn-lt"/>
              </a:rPr>
              <a:t>easy</a:t>
            </a:r>
            <a:r>
              <a:rPr lang="es-ES" sz="2000" b="0" strike="noStrike" spc="-1" dirty="0">
                <a:solidFill>
                  <a:srgbClr val="000000"/>
                </a:solidFill>
                <a:uFill>
                  <a:solidFill>
                    <a:srgbClr val="FFFFFF"/>
                  </a:solidFill>
                </a:uFill>
                <a:latin typeface="+mn-lt"/>
              </a:rPr>
              <a:t> </a:t>
            </a:r>
            <a:r>
              <a:rPr lang="es-ES" sz="2000" b="0" strike="noStrike" spc="-1" dirty="0" err="1">
                <a:solidFill>
                  <a:srgbClr val="000000"/>
                </a:solidFill>
                <a:uFill>
                  <a:solidFill>
                    <a:srgbClr val="FFFFFF"/>
                  </a:solidFill>
                </a:uFill>
                <a:latin typeface="+mn-lt"/>
              </a:rPr>
              <a:t>way</a:t>
            </a:r>
            <a:r>
              <a:rPr lang="es-ES" sz="2000" b="0" strike="noStrike" spc="-1" dirty="0">
                <a:solidFill>
                  <a:srgbClr val="000000"/>
                </a:solidFill>
                <a:uFill>
                  <a:solidFill>
                    <a:srgbClr val="FFFFFF"/>
                  </a:solidFill>
                </a:uFill>
                <a:latin typeface="+mn-lt"/>
              </a:rPr>
              <a:t> </a:t>
            </a:r>
            <a:r>
              <a:rPr lang="es-ES" sz="2000" b="0" strike="noStrike" spc="-1" dirty="0" err="1">
                <a:solidFill>
                  <a:srgbClr val="000000"/>
                </a:solidFill>
                <a:uFill>
                  <a:solidFill>
                    <a:srgbClr val="FFFFFF"/>
                  </a:solidFill>
                </a:uFill>
                <a:latin typeface="+mn-lt"/>
              </a:rPr>
              <a:t>account</a:t>
            </a:r>
            <a:r>
              <a:rPr lang="es-ES" sz="2000" b="0" strike="noStrike" spc="-1" dirty="0">
                <a:solidFill>
                  <a:srgbClr val="000000"/>
                </a:solidFill>
                <a:uFill>
                  <a:solidFill>
                    <a:srgbClr val="FFFFFF"/>
                  </a:solidFill>
                </a:uFill>
                <a:latin typeface="+mn-lt"/>
              </a:rPr>
              <a:t> </a:t>
            </a:r>
            <a:r>
              <a:rPr lang="es-ES" sz="2000" b="0" strike="noStrike" spc="-1" dirty="0" err="1">
                <a:solidFill>
                  <a:srgbClr val="000000"/>
                </a:solidFill>
                <a:uFill>
                  <a:solidFill>
                    <a:srgbClr val="FFFFFF"/>
                  </a:solidFill>
                </a:uFill>
                <a:latin typeface="+mn-lt"/>
              </a:rPr>
              <a:t>for</a:t>
            </a:r>
            <a:r>
              <a:rPr lang="es-ES" sz="2000" b="0" strike="noStrike" spc="-1" dirty="0">
                <a:solidFill>
                  <a:srgbClr val="000000"/>
                </a:solidFill>
                <a:uFill>
                  <a:solidFill>
                    <a:srgbClr val="FFFFFF"/>
                  </a:solidFill>
                </a:uFill>
                <a:latin typeface="+mn-lt"/>
              </a:rPr>
              <a:t> </a:t>
            </a:r>
            <a:r>
              <a:rPr lang="es-ES" sz="2000" b="0" strike="noStrike" spc="-1" dirty="0" err="1">
                <a:solidFill>
                  <a:srgbClr val="000000"/>
                </a:solidFill>
                <a:uFill>
                  <a:solidFill>
                    <a:srgbClr val="FFFFFF"/>
                  </a:solidFill>
                </a:uFill>
                <a:latin typeface="+mn-lt"/>
              </a:rPr>
              <a:t>the</a:t>
            </a:r>
            <a:r>
              <a:rPr lang="es-ES" sz="2000" b="0" strike="noStrike" spc="-1" dirty="0">
                <a:solidFill>
                  <a:srgbClr val="000000"/>
                </a:solidFill>
                <a:uFill>
                  <a:solidFill>
                    <a:srgbClr val="FFFFFF"/>
                  </a:solidFill>
                </a:uFill>
                <a:latin typeface="+mn-lt"/>
              </a:rPr>
              <a:t> </a:t>
            </a:r>
            <a:r>
              <a:rPr lang="es-ES" sz="2000" b="0" strike="noStrike" spc="-1" dirty="0" err="1">
                <a:solidFill>
                  <a:srgbClr val="000000"/>
                </a:solidFill>
                <a:uFill>
                  <a:solidFill>
                    <a:srgbClr val="FFFFFF"/>
                  </a:solidFill>
                </a:uFill>
                <a:latin typeface="+mn-lt"/>
              </a:rPr>
              <a:t>vortex</a:t>
            </a:r>
            <a:r>
              <a:rPr lang="es-ES" sz="2000" b="0" strike="noStrike" spc="-1" dirty="0">
                <a:solidFill>
                  <a:srgbClr val="000000"/>
                </a:solidFill>
                <a:uFill>
                  <a:solidFill>
                    <a:srgbClr val="FFFFFF"/>
                  </a:solidFill>
                </a:uFill>
                <a:latin typeface="+mn-lt"/>
              </a:rPr>
              <a:t> </a:t>
            </a:r>
            <a:r>
              <a:rPr lang="es-ES" sz="2000" b="0" strike="noStrike" spc="-1" dirty="0" err="1">
                <a:solidFill>
                  <a:srgbClr val="000000"/>
                </a:solidFill>
                <a:uFill>
                  <a:solidFill>
                    <a:srgbClr val="FFFFFF"/>
                  </a:solidFill>
                </a:uFill>
                <a:latin typeface="+mn-lt"/>
              </a:rPr>
              <a:t>strength</a:t>
            </a:r>
            <a:r>
              <a:rPr lang="es-ES" sz="2000" b="0" strike="noStrike" spc="-1" dirty="0">
                <a:solidFill>
                  <a:srgbClr val="000000"/>
                </a:solidFill>
                <a:uFill>
                  <a:solidFill>
                    <a:srgbClr val="FFFFFF"/>
                  </a:solidFill>
                </a:uFill>
                <a:latin typeface="+mn-lt"/>
              </a:rPr>
              <a:t> </a:t>
            </a:r>
            <a:r>
              <a:rPr lang="es-ES" sz="2000" b="0" strike="noStrike" spc="-1" dirty="0" err="1">
                <a:solidFill>
                  <a:srgbClr val="000000"/>
                </a:solidFill>
                <a:uFill>
                  <a:solidFill>
                    <a:srgbClr val="FFFFFF"/>
                  </a:solidFill>
                </a:uFill>
                <a:latin typeface="+mn-lt"/>
              </a:rPr>
              <a:t>is</a:t>
            </a:r>
            <a:r>
              <a:rPr lang="es-ES" sz="2000" b="0" strike="noStrike" spc="-1" dirty="0">
                <a:solidFill>
                  <a:srgbClr val="000000"/>
                </a:solidFill>
                <a:uFill>
                  <a:solidFill>
                    <a:srgbClr val="FFFFFF"/>
                  </a:solidFill>
                </a:uFill>
                <a:latin typeface="+mn-lt"/>
              </a:rPr>
              <a:t> </a:t>
            </a:r>
            <a:r>
              <a:rPr lang="es-ES" sz="2000" b="0" strike="noStrike" spc="-1" dirty="0" err="1">
                <a:solidFill>
                  <a:srgbClr val="000000"/>
                </a:solidFill>
                <a:uFill>
                  <a:solidFill>
                    <a:srgbClr val="FFFFFF"/>
                  </a:solidFill>
                </a:uFill>
                <a:latin typeface="+mn-lt"/>
              </a:rPr>
              <a:t>to</a:t>
            </a:r>
            <a:r>
              <a:rPr lang="es-ES" sz="2000" b="0" strike="noStrike" spc="-1" dirty="0">
                <a:solidFill>
                  <a:srgbClr val="000000"/>
                </a:solidFill>
                <a:uFill>
                  <a:solidFill>
                    <a:srgbClr val="FFFFFF"/>
                  </a:solidFill>
                </a:uFill>
                <a:latin typeface="+mn-lt"/>
              </a:rPr>
              <a:t> look at </a:t>
            </a:r>
            <a:r>
              <a:rPr lang="es-ES" sz="2000" b="0" strike="noStrike" spc="-1" dirty="0" err="1">
                <a:solidFill>
                  <a:srgbClr val="000000"/>
                </a:solidFill>
                <a:uFill>
                  <a:solidFill>
                    <a:srgbClr val="FFFFFF"/>
                  </a:solidFill>
                </a:uFill>
                <a:latin typeface="+mn-lt"/>
              </a:rPr>
              <a:t>the</a:t>
            </a:r>
            <a:r>
              <a:rPr lang="es-ES" sz="2000" b="0" strike="noStrike" spc="-1" dirty="0">
                <a:solidFill>
                  <a:srgbClr val="000000"/>
                </a:solidFill>
                <a:uFill>
                  <a:solidFill>
                    <a:srgbClr val="FFFFFF"/>
                  </a:solidFill>
                </a:uFill>
                <a:latin typeface="+mn-lt"/>
              </a:rPr>
              <a:t> </a:t>
            </a:r>
            <a:r>
              <a:rPr lang="es-ES" sz="2000" b="0" strike="noStrike" spc="-1" dirty="0">
                <a:solidFill>
                  <a:srgbClr val="000000"/>
                </a:solidFill>
                <a:uFill>
                  <a:solidFill>
                    <a:srgbClr val="FFFFFF"/>
                  </a:solidFill>
                </a:uFill>
                <a:latin typeface="Arial"/>
              </a:rPr>
              <a:t>ZMZW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vortex</a:t>
            </a:r>
            <a:r>
              <a:rPr lang="es-ES" sz="2000" b="0" strike="noStrike" spc="-1" dirty="0">
                <a:solidFill>
                  <a:srgbClr val="000000"/>
                </a:solidFill>
                <a:uFill>
                  <a:solidFill>
                    <a:srgbClr val="FFFFFF"/>
                  </a:solidFill>
                </a:uFill>
                <a:latin typeface="Arial"/>
              </a:rPr>
              <a:t> Edge, </a:t>
            </a:r>
            <a:r>
              <a:rPr lang="es-ES" sz="2000" b="0" strike="noStrike" spc="-1" dirty="0" err="1">
                <a:solidFill>
                  <a:srgbClr val="000000"/>
                </a:solidFill>
                <a:uFill>
                  <a:solidFill>
                    <a:srgbClr val="FFFFFF"/>
                  </a:solidFill>
                </a:uFill>
                <a:latin typeface="Arial"/>
              </a:rPr>
              <a:t>around</a:t>
            </a:r>
            <a:r>
              <a:rPr lang="es-ES" sz="2000" b="0" strike="noStrike" spc="-1" dirty="0">
                <a:solidFill>
                  <a:srgbClr val="000000"/>
                </a:solidFill>
                <a:uFill>
                  <a:solidFill>
                    <a:srgbClr val="FFFFFF"/>
                  </a:solidFill>
                </a:uFill>
                <a:latin typeface="Arial"/>
              </a:rPr>
              <a:t> 50 </a:t>
            </a:r>
            <a:r>
              <a:rPr lang="es-ES" sz="2000" b="0" strike="noStrike" spc="-1" dirty="0" err="1">
                <a:solidFill>
                  <a:srgbClr val="000000"/>
                </a:solidFill>
                <a:uFill>
                  <a:solidFill>
                    <a:srgbClr val="FFFFFF"/>
                  </a:solidFill>
                </a:uFill>
                <a:latin typeface="Arial"/>
              </a:rPr>
              <a:t>to</a:t>
            </a:r>
            <a:r>
              <a:rPr lang="es-ES" sz="2000" b="0" strike="noStrike" spc="-1" dirty="0">
                <a:solidFill>
                  <a:srgbClr val="000000"/>
                </a:solidFill>
                <a:uFill>
                  <a:solidFill>
                    <a:srgbClr val="FFFFFF"/>
                  </a:solidFill>
                </a:uFill>
                <a:latin typeface="Arial"/>
              </a:rPr>
              <a:t> 70N  </a:t>
            </a:r>
            <a:r>
              <a:rPr lang="es-ES" sz="2000" b="0" strike="noStrike" spc="-1" dirty="0" err="1">
                <a:solidFill>
                  <a:srgbClr val="000000"/>
                </a:solidFill>
                <a:uFill>
                  <a:solidFill>
                    <a:srgbClr val="FFFFFF"/>
                  </a:solidFill>
                </a:uFill>
                <a:latin typeface="Arial"/>
              </a:rPr>
              <a:t>we</a:t>
            </a:r>
            <a:r>
              <a:rPr lang="es-ES" sz="2000" b="0" strike="noStrike" spc="-1" dirty="0">
                <a:solidFill>
                  <a:srgbClr val="000000"/>
                </a:solidFill>
                <a:uFill>
                  <a:solidFill>
                    <a:srgbClr val="FFFFFF"/>
                  </a:solidFill>
                </a:uFill>
                <a:latin typeface="Arial"/>
              </a:rPr>
              <a:t> can </a:t>
            </a:r>
            <a:r>
              <a:rPr lang="es-ES" sz="2000" b="0" strike="noStrike" spc="-1" dirty="0" err="1">
                <a:solidFill>
                  <a:srgbClr val="000000"/>
                </a:solidFill>
                <a:uFill>
                  <a:solidFill>
                    <a:srgbClr val="FFFFFF"/>
                  </a:solidFill>
                </a:uFill>
                <a:latin typeface="Arial"/>
              </a:rPr>
              <a:t>see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that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westerlies</a:t>
            </a:r>
            <a:r>
              <a:rPr lang="es-ES" sz="2000" b="0" strike="noStrike" spc="-1" dirty="0">
                <a:solidFill>
                  <a:srgbClr val="000000"/>
                </a:solidFill>
                <a:uFill>
                  <a:solidFill>
                    <a:srgbClr val="FFFFFF"/>
                  </a:solidFill>
                </a:uFill>
                <a:latin typeface="Arial"/>
              </a:rPr>
              <a:t>, so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vortex</a:t>
            </a:r>
            <a:r>
              <a:rPr lang="es-ES" sz="2000" b="0" strike="noStrike" spc="-1" dirty="0">
                <a:solidFill>
                  <a:srgbClr val="000000"/>
                </a:solidFill>
                <a:uFill>
                  <a:solidFill>
                    <a:srgbClr val="FFFFFF"/>
                  </a:solidFill>
                </a:uFill>
                <a:latin typeface="Arial"/>
              </a:rPr>
              <a:t>, sets up </a:t>
            </a:r>
            <a:r>
              <a:rPr lang="es-ES" sz="2000" b="0" strike="noStrike" spc="-1" dirty="0" err="1">
                <a:solidFill>
                  <a:srgbClr val="000000"/>
                </a:solidFill>
                <a:uFill>
                  <a:solidFill>
                    <a:srgbClr val="FFFFFF"/>
                  </a:solidFill>
                </a:uFill>
                <a:latin typeface="Arial"/>
              </a:rPr>
              <a:t>around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september</a:t>
            </a:r>
            <a:r>
              <a:rPr lang="es-ES" sz="2000" b="0" strike="noStrike" spc="-1" dirty="0">
                <a:solidFill>
                  <a:srgbClr val="000000"/>
                </a:solidFill>
                <a:uFill>
                  <a:solidFill>
                    <a:srgbClr val="FFFFFF"/>
                  </a:solidFill>
                </a:uFill>
                <a:latin typeface="Arial"/>
              </a:rPr>
              <a:t>/</a:t>
            </a:r>
            <a:r>
              <a:rPr lang="es-ES" sz="2000" b="0" strike="noStrike" spc="-1" dirty="0" err="1">
                <a:solidFill>
                  <a:srgbClr val="000000"/>
                </a:solidFill>
                <a:uFill>
                  <a:solidFill>
                    <a:srgbClr val="FFFFFF"/>
                  </a:solidFill>
                </a:uFill>
                <a:latin typeface="Arial"/>
              </a:rPr>
              <a:t>october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gets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it</a:t>
            </a:r>
            <a:r>
              <a:rPr lang="es-ES" sz="2000" b="0" strike="noStrike" spc="-1" dirty="0">
                <a:solidFill>
                  <a:srgbClr val="000000"/>
                </a:solidFill>
                <a:uFill>
                  <a:solidFill>
                    <a:srgbClr val="FFFFFF"/>
                  </a:solidFill>
                </a:uFill>
                <a:latin typeface="Arial"/>
              </a:rPr>
              <a:t> máximum </a:t>
            </a:r>
            <a:r>
              <a:rPr lang="es-ES" sz="2000" b="0" strike="noStrike" spc="-1" dirty="0" err="1">
                <a:solidFill>
                  <a:srgbClr val="000000"/>
                </a:solidFill>
                <a:uFill>
                  <a:solidFill>
                    <a:srgbClr val="FFFFFF"/>
                  </a:solidFill>
                </a:uFill>
                <a:latin typeface="Arial"/>
              </a:rPr>
              <a:t>strength</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midwinter</a:t>
            </a:r>
            <a:r>
              <a:rPr lang="es-ES" sz="2000" b="0" strike="noStrike" spc="-1" dirty="0">
                <a:solidFill>
                  <a:srgbClr val="000000"/>
                </a:solidFill>
                <a:uFill>
                  <a:solidFill>
                    <a:srgbClr val="FFFFFF"/>
                  </a:solidFill>
                </a:uFill>
                <a:latin typeface="Arial"/>
              </a:rPr>
              <a:t> and </a:t>
            </a:r>
            <a:r>
              <a:rPr lang="es-ES" sz="2000" b="0" strike="noStrike" spc="-1" dirty="0" err="1">
                <a:solidFill>
                  <a:srgbClr val="000000"/>
                </a:solidFill>
                <a:uFill>
                  <a:solidFill>
                    <a:srgbClr val="FFFFFF"/>
                  </a:solidFill>
                </a:uFill>
                <a:latin typeface="Arial"/>
              </a:rPr>
              <a:t>decays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by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spring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called</a:t>
            </a:r>
            <a:r>
              <a:rPr lang="es-ES" sz="2000" b="0" strike="noStrike" spc="-1" dirty="0">
                <a:solidFill>
                  <a:srgbClr val="000000"/>
                </a:solidFill>
                <a:uFill>
                  <a:solidFill>
                    <a:srgbClr val="FFFFFF"/>
                  </a:solidFill>
                </a:uFill>
                <a:latin typeface="Arial"/>
              </a:rPr>
              <a:t> final </a:t>
            </a:r>
            <a:r>
              <a:rPr lang="es-ES" sz="2000" b="0" strike="noStrike" spc="-1" dirty="0" err="1">
                <a:solidFill>
                  <a:srgbClr val="000000"/>
                </a:solidFill>
                <a:uFill>
                  <a:solidFill>
                    <a:srgbClr val="FFFFFF"/>
                  </a:solidFill>
                </a:uFill>
                <a:latin typeface="Arial"/>
              </a:rPr>
              <a:t>warming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polar </a:t>
            </a:r>
            <a:r>
              <a:rPr lang="es-ES" sz="2000" b="0" strike="noStrike" spc="-1" dirty="0" err="1">
                <a:solidFill>
                  <a:srgbClr val="000000"/>
                </a:solidFill>
                <a:uFill>
                  <a:solidFill>
                    <a:srgbClr val="FFFFFF"/>
                  </a:solidFill>
                </a:uFill>
                <a:latin typeface="Arial"/>
              </a:rPr>
              <a:t>vortex</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strength</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mainly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associated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to</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tropospheric</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forcing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planetary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waves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that</a:t>
            </a:r>
            <a:r>
              <a:rPr lang="es-ES" sz="2000" b="0" strike="noStrike" spc="-1" dirty="0">
                <a:solidFill>
                  <a:srgbClr val="000000"/>
                </a:solidFill>
                <a:uFill>
                  <a:solidFill>
                    <a:srgbClr val="FFFFFF"/>
                  </a:solidFill>
                </a:uFill>
                <a:latin typeface="Arial"/>
              </a:rPr>
              <a:t> break </a:t>
            </a:r>
            <a:r>
              <a:rPr lang="es-ES" sz="2000" b="0" strike="noStrike" spc="-1" dirty="0" err="1">
                <a:solidFill>
                  <a:srgbClr val="000000"/>
                </a:solidFill>
                <a:uFill>
                  <a:solidFill>
                    <a:srgbClr val="FFFFFF"/>
                  </a:solidFill>
                </a:uFill>
                <a:latin typeface="Arial"/>
              </a:rPr>
              <a:t>close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to</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it</a:t>
            </a:r>
            <a:r>
              <a:rPr lang="es-ES" sz="2000" b="0" strike="noStrike" spc="-1" dirty="0">
                <a:solidFill>
                  <a:srgbClr val="000000"/>
                </a:solidFill>
                <a:uFill>
                  <a:solidFill>
                    <a:srgbClr val="FFFFFF"/>
                  </a:solidFill>
                </a:uFill>
                <a:latin typeface="Arial"/>
              </a:rPr>
              <a:t> and deposite </a:t>
            </a:r>
            <a:r>
              <a:rPr lang="es-ES" sz="2000" b="0" strike="noStrike" spc="-1" dirty="0" err="1">
                <a:solidFill>
                  <a:srgbClr val="000000"/>
                </a:solidFill>
                <a:uFill>
                  <a:solidFill>
                    <a:srgbClr val="FFFFFF"/>
                  </a:solidFill>
                </a:uFill>
                <a:latin typeface="Arial"/>
              </a:rPr>
              <a:t>momentum</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weakening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vortex</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some</a:t>
            </a:r>
            <a:r>
              <a:rPr lang="es-ES" sz="2000" b="0" strike="noStrike" spc="-1" dirty="0">
                <a:solidFill>
                  <a:srgbClr val="000000"/>
                </a:solidFill>
                <a:uFill>
                  <a:solidFill>
                    <a:srgbClr val="FFFFFF"/>
                  </a:solidFill>
                </a:uFill>
                <a:latin typeface="Arial"/>
              </a:rPr>
              <a:t> cases, </a:t>
            </a:r>
            <a:r>
              <a:rPr lang="es-ES" sz="2000" b="0" strike="noStrike" spc="-1" dirty="0" err="1">
                <a:solidFill>
                  <a:srgbClr val="000000"/>
                </a:solidFill>
                <a:uFill>
                  <a:solidFill>
                    <a:srgbClr val="FFFFFF"/>
                  </a:solidFill>
                </a:uFill>
                <a:latin typeface="Arial"/>
              </a:rPr>
              <a:t>this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weakening</a:t>
            </a:r>
            <a:r>
              <a:rPr lang="es-ES" sz="2000" b="0" strike="noStrike" spc="-1" dirty="0">
                <a:solidFill>
                  <a:srgbClr val="000000"/>
                </a:solidFill>
                <a:uFill>
                  <a:solidFill>
                    <a:srgbClr val="FFFFFF"/>
                  </a:solidFill>
                </a:uFill>
                <a:latin typeface="Arial"/>
              </a:rPr>
              <a:t> can lead </a:t>
            </a:r>
            <a:r>
              <a:rPr lang="es-ES" sz="2000" b="0" strike="noStrike" spc="-1" dirty="0" err="1">
                <a:solidFill>
                  <a:srgbClr val="000000"/>
                </a:solidFill>
                <a:uFill>
                  <a:solidFill>
                    <a:srgbClr val="FFFFFF"/>
                  </a:solidFill>
                </a:uFill>
                <a:latin typeface="Arial"/>
              </a:rPr>
              <a:t>to</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vortex</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disruption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that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see</a:t>
            </a:r>
            <a:r>
              <a:rPr lang="es-ES" sz="2000" b="0" strike="noStrike" spc="-1" dirty="0">
                <a:solidFill>
                  <a:srgbClr val="000000"/>
                </a:solidFill>
                <a:uFill>
                  <a:solidFill>
                    <a:srgbClr val="FFFFFF"/>
                  </a:solidFill>
                </a:uFill>
                <a:latin typeface="Arial"/>
              </a:rPr>
              <a:t> as </a:t>
            </a:r>
            <a:r>
              <a:rPr lang="es-ES" sz="2000" b="0" strike="noStrike" spc="-1" dirty="0" err="1">
                <a:solidFill>
                  <a:srgbClr val="000000"/>
                </a:solidFill>
                <a:uFill>
                  <a:solidFill>
                    <a:srgbClr val="FFFFFF"/>
                  </a:solidFill>
                </a:uFill>
                <a:latin typeface="Arial"/>
              </a:rPr>
              <a:t>this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change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to</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easterlies</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vortex</a:t>
            </a:r>
            <a:r>
              <a:rPr lang="es-ES" sz="2000" b="0" strike="noStrike" spc="-1" dirty="0">
                <a:solidFill>
                  <a:srgbClr val="000000"/>
                </a:solidFill>
                <a:uFill>
                  <a:solidFill>
                    <a:srgbClr val="FFFFFF"/>
                  </a:solidFill>
                </a:uFill>
                <a:latin typeface="Arial"/>
              </a:rPr>
              <a:t> Edge and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corresponding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temperature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increase</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region</a:t>
            </a:r>
            <a:r>
              <a:rPr lang="es-ES" sz="2000" b="0" strike="noStrike" spc="-1" dirty="0">
                <a:solidFill>
                  <a:srgbClr val="000000"/>
                </a:solidFill>
                <a:uFill>
                  <a:solidFill>
                    <a:srgbClr val="FFFFFF"/>
                  </a:solidFill>
                </a:uFill>
                <a:latin typeface="Arial"/>
              </a:rPr>
              <a:t>. So </a:t>
            </a:r>
            <a:r>
              <a:rPr lang="es-ES" sz="2000" b="0" strike="noStrike" spc="-1" dirty="0" err="1">
                <a:solidFill>
                  <a:srgbClr val="000000"/>
                </a:solidFill>
                <a:uFill>
                  <a:solidFill>
                    <a:srgbClr val="FFFFFF"/>
                  </a:solidFill>
                </a:uFill>
                <a:latin typeface="Arial"/>
              </a:rPr>
              <a:t>SSWs</a:t>
            </a:r>
            <a:r>
              <a:rPr lang="es-ES" sz="2000" b="0" strike="noStrike" spc="-1" dirty="0">
                <a:solidFill>
                  <a:srgbClr val="000000"/>
                </a:solidFill>
                <a:uFill>
                  <a:solidFill>
                    <a:srgbClr val="FFFFFF"/>
                  </a:solidFill>
                </a:uFill>
                <a:latin typeface="Arial"/>
              </a:rPr>
              <a:t> are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main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source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of</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variability</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polar Winter </a:t>
            </a:r>
            <a:r>
              <a:rPr lang="es-ES" sz="2000" b="0" strike="noStrike" spc="-1" dirty="0" err="1">
                <a:solidFill>
                  <a:srgbClr val="000000"/>
                </a:solidFill>
                <a:uFill>
                  <a:solidFill>
                    <a:srgbClr val="FFFFFF"/>
                  </a:solidFill>
                </a:uFill>
                <a:latin typeface="Arial"/>
              </a:rPr>
              <a:t>stratosphere</a:t>
            </a:r>
            <a:r>
              <a:rPr lang="es-ES" sz="2000" b="0" strike="noStrike" spc="-1" dirty="0">
                <a:solidFill>
                  <a:srgbClr val="000000"/>
                </a:solidFill>
                <a:uFill>
                  <a:solidFill>
                    <a:srgbClr val="FFFFFF"/>
                  </a:solidFill>
                </a:uFill>
                <a:latin typeface="Arial"/>
              </a:rPr>
              <a:t>. </a:t>
            </a:r>
            <a:endParaRPr lang="en-US" sz="2000" b="0" strike="noStrike" spc="-1" dirty="0">
              <a:solidFill>
                <a:srgbClr val="000000"/>
              </a:solidFill>
              <a:uFill>
                <a:solidFill>
                  <a:srgbClr val="FFFFFF"/>
                </a:solidFill>
              </a:uFill>
              <a:latin typeface="Arial"/>
            </a:endParaRPr>
          </a:p>
        </p:txBody>
      </p:sp>
      <p:sp>
        <p:nvSpPr>
          <p:cNvPr id="632" name="CustomShape 2"/>
          <p:cNvSpPr/>
          <p:nvPr/>
        </p:nvSpPr>
        <p:spPr>
          <a:xfrm>
            <a:off x="4985640" y="10510920"/>
            <a:ext cx="3821400" cy="5518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10100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PlaceHolder 1"/>
          <p:cNvSpPr>
            <a:spLocks noGrp="1"/>
          </p:cNvSpPr>
          <p:nvPr>
            <p:ph type="body"/>
          </p:nvPr>
        </p:nvSpPr>
        <p:spPr>
          <a:xfrm>
            <a:off x="777240" y="4777560"/>
            <a:ext cx="6216120" cy="4524480"/>
          </a:xfrm>
          <a:prstGeom prst="rect">
            <a:avLst/>
          </a:prstGeom>
        </p:spPr>
        <p:txBody>
          <a:bodyPr lIns="0" tIns="0" rIns="0" bIns="0"/>
          <a:lstStyle/>
          <a:p>
            <a:r>
              <a:rPr lang="es-ES" sz="2000" b="0" strike="noStrike" spc="-1" dirty="0" err="1">
                <a:solidFill>
                  <a:srgbClr val="000000"/>
                </a:solidFill>
                <a:uFill>
                  <a:solidFill>
                    <a:srgbClr val="FFFFFF"/>
                  </a:solidFill>
                </a:uFill>
                <a:latin typeface="Arial"/>
              </a:rPr>
              <a:t>This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well</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known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dripping</a:t>
            </a:r>
            <a:r>
              <a:rPr lang="es-ES" sz="2000" b="0" strike="noStrike" spc="-1" dirty="0">
                <a:solidFill>
                  <a:srgbClr val="000000"/>
                </a:solidFill>
                <a:uFill>
                  <a:solidFill>
                    <a:srgbClr val="FFFFFF"/>
                  </a:solidFill>
                </a:uFill>
                <a:latin typeface="Arial"/>
              </a:rPr>
              <a:t> Paint </a:t>
            </a:r>
            <a:r>
              <a:rPr lang="es-ES" sz="2000" b="0" strike="noStrike" spc="-1" dirty="0" err="1">
                <a:solidFill>
                  <a:srgbClr val="000000"/>
                </a:solidFill>
                <a:uFill>
                  <a:solidFill>
                    <a:srgbClr val="FFFFFF"/>
                  </a:solidFill>
                </a:uFill>
                <a:latin typeface="Arial"/>
              </a:rPr>
              <a:t>that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clearly</a:t>
            </a:r>
            <a:r>
              <a:rPr lang="es-ES" sz="2000" b="0" strike="noStrike" spc="-1" dirty="0">
                <a:solidFill>
                  <a:srgbClr val="000000"/>
                </a:solidFill>
                <a:uFill>
                  <a:solidFill>
                    <a:srgbClr val="FFFFFF"/>
                  </a:solidFill>
                </a:uFill>
                <a:latin typeface="Arial"/>
              </a:rPr>
              <a:t> shows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stratosphere-troposphere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coupling</a:t>
            </a:r>
            <a:r>
              <a:rPr lang="es-ES" sz="2000" b="0" strike="noStrike" spc="-1" dirty="0">
                <a:solidFill>
                  <a:srgbClr val="000000"/>
                </a:solidFill>
                <a:uFill>
                  <a:solidFill>
                    <a:srgbClr val="FFFFFF"/>
                  </a:solidFill>
                </a:uFill>
                <a:latin typeface="Arial"/>
              </a:rPr>
              <a:t> after </a:t>
            </a:r>
            <a:r>
              <a:rPr lang="es-ES" sz="2000" b="0" strike="noStrike" spc="-1" dirty="0" err="1">
                <a:solidFill>
                  <a:srgbClr val="000000"/>
                </a:solidFill>
                <a:uFill>
                  <a:solidFill>
                    <a:srgbClr val="FFFFFF"/>
                  </a:solidFill>
                </a:uFill>
                <a:latin typeface="Arial"/>
              </a:rPr>
              <a:t>SSWs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is</a:t>
            </a:r>
            <a:r>
              <a:rPr lang="es-ES" sz="2000" b="0" strike="noStrike" spc="-1" dirty="0">
                <a:solidFill>
                  <a:srgbClr val="000000"/>
                </a:solidFill>
                <a:uFill>
                  <a:solidFill>
                    <a:srgbClr val="FFFFFF"/>
                  </a:solidFill>
                </a:uFill>
                <a:latin typeface="Arial"/>
              </a:rPr>
              <a:t> a composite </a:t>
            </a:r>
            <a:r>
              <a:rPr lang="es-ES" sz="2000" b="0" strike="noStrike" spc="-1" dirty="0" err="1">
                <a:solidFill>
                  <a:srgbClr val="000000"/>
                </a:solidFill>
                <a:uFill>
                  <a:solidFill>
                    <a:srgbClr val="FFFFFF"/>
                  </a:solidFill>
                </a:uFill>
                <a:latin typeface="Arial"/>
              </a:rPr>
              <a:t>using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NAM </a:t>
            </a:r>
            <a:r>
              <a:rPr lang="es-ES" sz="2000" b="0" strike="noStrike" spc="-1" dirty="0" err="1">
                <a:solidFill>
                  <a:srgbClr val="000000"/>
                </a:solidFill>
                <a:uFill>
                  <a:solidFill>
                    <a:srgbClr val="FFFFFF"/>
                  </a:solidFill>
                </a:uFill>
                <a:latin typeface="Arial"/>
              </a:rPr>
              <a:t>index</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that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accounts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for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vortex</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strength</a:t>
            </a:r>
            <a:r>
              <a:rPr lang="es-ES" sz="2000" b="0" strike="noStrike" spc="-1" dirty="0">
                <a:solidFill>
                  <a:srgbClr val="000000"/>
                </a:solidFill>
                <a:uFill>
                  <a:solidFill>
                    <a:srgbClr val="FFFFFF"/>
                  </a:solidFill>
                </a:uFill>
                <a:latin typeface="Arial"/>
              </a:rPr>
              <a:t>, so </a:t>
            </a:r>
            <a:r>
              <a:rPr lang="es-ES" sz="2000" b="0" strike="noStrike" spc="-1" dirty="0" err="1">
                <a:solidFill>
                  <a:srgbClr val="000000"/>
                </a:solidFill>
                <a:uFill>
                  <a:solidFill>
                    <a:srgbClr val="FFFFFF"/>
                  </a:solidFill>
                </a:uFill>
                <a:latin typeface="Arial"/>
              </a:rPr>
              <a:t>around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day</a:t>
            </a:r>
            <a:r>
              <a:rPr lang="es-ES" sz="2000" b="0" strike="noStrike" spc="-1" dirty="0">
                <a:solidFill>
                  <a:srgbClr val="000000"/>
                </a:solidFill>
                <a:uFill>
                  <a:solidFill>
                    <a:srgbClr val="FFFFFF"/>
                  </a:solidFill>
                </a:uFill>
                <a:latin typeface="Arial"/>
              </a:rPr>
              <a:t> 0, </a:t>
            </a:r>
            <a:r>
              <a:rPr lang="es-ES" sz="2000" b="0" strike="noStrike" spc="-1" dirty="0" err="1">
                <a:solidFill>
                  <a:srgbClr val="000000"/>
                </a:solidFill>
                <a:uFill>
                  <a:solidFill>
                    <a:srgbClr val="FFFFFF"/>
                  </a:solidFill>
                </a:uFill>
                <a:latin typeface="Arial"/>
              </a:rPr>
              <a:t>when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vortex</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breaks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anomalies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propagate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downward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to</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Surface </a:t>
            </a:r>
            <a:r>
              <a:rPr lang="es-ES" sz="2000" b="0" strike="noStrike" spc="-1" dirty="0" err="1">
                <a:solidFill>
                  <a:srgbClr val="000000"/>
                </a:solidFill>
                <a:uFill>
                  <a:solidFill>
                    <a:srgbClr val="FFFFFF"/>
                  </a:solidFill>
                </a:uFill>
                <a:latin typeface="Arial"/>
              </a:rPr>
              <a:t>where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remain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impacting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Surface </a:t>
            </a:r>
            <a:r>
              <a:rPr lang="es-ES" sz="2000" b="0" strike="noStrike" spc="-1" dirty="0" err="1">
                <a:solidFill>
                  <a:srgbClr val="000000"/>
                </a:solidFill>
                <a:uFill>
                  <a:solidFill>
                    <a:srgbClr val="FFFFFF"/>
                  </a:solidFill>
                </a:uFill>
                <a:latin typeface="Arial"/>
              </a:rPr>
              <a:t>weather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for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several</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weeks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obviously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makes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SSWs</a:t>
            </a:r>
            <a:r>
              <a:rPr lang="es-ES" sz="2000" b="0" strike="noStrike" spc="-1" dirty="0">
                <a:solidFill>
                  <a:srgbClr val="000000"/>
                </a:solidFill>
                <a:uFill>
                  <a:solidFill>
                    <a:srgbClr val="FFFFFF"/>
                  </a:solidFill>
                </a:uFill>
                <a:latin typeface="Arial"/>
              </a:rPr>
              <a:t> a </a:t>
            </a:r>
            <a:r>
              <a:rPr lang="es-ES" sz="2000" b="0" strike="noStrike" spc="-1" dirty="0" err="1">
                <a:solidFill>
                  <a:srgbClr val="000000"/>
                </a:solidFill>
                <a:uFill>
                  <a:solidFill>
                    <a:srgbClr val="FFFFFF"/>
                  </a:solidFill>
                </a:uFill>
                <a:latin typeface="Arial"/>
              </a:rPr>
              <a:t>powerful</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tool</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for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seasonal</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prediction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Moreover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sea </a:t>
            </a:r>
            <a:r>
              <a:rPr lang="es-ES" sz="2000" b="0" strike="noStrike" spc="-1" dirty="0" err="1">
                <a:solidFill>
                  <a:srgbClr val="000000"/>
                </a:solidFill>
                <a:uFill>
                  <a:solidFill>
                    <a:srgbClr val="FFFFFF"/>
                  </a:solidFill>
                </a:uFill>
                <a:latin typeface="Arial"/>
              </a:rPr>
              <a:t>level</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pressure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signal</a:t>
            </a:r>
            <a:r>
              <a:rPr lang="es-ES" sz="2000" b="0" strike="noStrike" spc="-1" dirty="0">
                <a:solidFill>
                  <a:srgbClr val="000000"/>
                </a:solidFill>
                <a:uFill>
                  <a:solidFill>
                    <a:srgbClr val="FFFFFF"/>
                  </a:solidFill>
                </a:uFill>
                <a:latin typeface="Arial"/>
              </a:rPr>
              <a:t> after  </a:t>
            </a:r>
            <a:r>
              <a:rPr lang="es-ES" sz="2000" b="0" strike="noStrike" spc="-1" dirty="0" err="1">
                <a:solidFill>
                  <a:srgbClr val="000000"/>
                </a:solidFill>
                <a:uFill>
                  <a:solidFill>
                    <a:srgbClr val="FFFFFF"/>
                  </a:solidFill>
                </a:uFill>
                <a:latin typeface="Arial"/>
              </a:rPr>
              <a:t>SSWs</a:t>
            </a:r>
            <a:r>
              <a:rPr lang="es-ES" sz="2000" b="0" strike="noStrike" spc="-1" dirty="0">
                <a:solidFill>
                  <a:srgbClr val="000000"/>
                </a:solidFill>
                <a:uFill>
                  <a:solidFill>
                    <a:srgbClr val="FFFFFF"/>
                  </a:solidFill>
                </a:uFill>
                <a:latin typeface="Arial"/>
              </a:rPr>
              <a:t>  resembles a </a:t>
            </a:r>
            <a:r>
              <a:rPr lang="es-ES" sz="2000" b="0" strike="noStrike" spc="-1" dirty="0" err="1">
                <a:solidFill>
                  <a:srgbClr val="000000"/>
                </a:solidFill>
                <a:uFill>
                  <a:solidFill>
                    <a:srgbClr val="FFFFFF"/>
                  </a:solidFill>
                </a:uFill>
                <a:latin typeface="Arial"/>
              </a:rPr>
              <a:t>negative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Arctic</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oscillation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pattern</a:t>
            </a:r>
            <a:r>
              <a:rPr lang="es-ES" sz="2000" b="0" strike="noStrike" spc="-1" dirty="0">
                <a:solidFill>
                  <a:srgbClr val="000000"/>
                </a:solidFill>
                <a:uFill>
                  <a:solidFill>
                    <a:srgbClr val="FFFFFF"/>
                  </a:solidFill>
                </a:uFill>
                <a:latin typeface="Arial"/>
              </a:rPr>
              <a:t>, and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frequence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of</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negative</a:t>
            </a:r>
            <a:r>
              <a:rPr lang="es-ES" sz="2000" b="0" strike="noStrike" spc="-1" dirty="0">
                <a:solidFill>
                  <a:srgbClr val="000000"/>
                </a:solidFill>
                <a:uFill>
                  <a:solidFill>
                    <a:srgbClr val="FFFFFF"/>
                  </a:solidFill>
                </a:uFill>
                <a:latin typeface="Arial"/>
              </a:rPr>
              <a:t> NAO </a:t>
            </a:r>
            <a:r>
              <a:rPr lang="es-ES" sz="2000" b="0" strike="noStrike" spc="-1" dirty="0" err="1">
                <a:solidFill>
                  <a:srgbClr val="000000"/>
                </a:solidFill>
                <a:uFill>
                  <a:solidFill>
                    <a:srgbClr val="FFFFFF"/>
                  </a:solidFill>
                </a:uFill>
                <a:latin typeface="Arial"/>
              </a:rPr>
              <a:t>episodes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favored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by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occurrence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of</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SSWs</a:t>
            </a:r>
            <a:r>
              <a:rPr lang="es-ES" sz="2000" b="0" strike="noStrike" spc="-1" dirty="0">
                <a:solidFill>
                  <a:srgbClr val="000000"/>
                </a:solidFill>
                <a:uFill>
                  <a:solidFill>
                    <a:srgbClr val="FFFFFF"/>
                  </a:solidFill>
                </a:uFill>
                <a:latin typeface="Arial"/>
              </a:rPr>
              <a:t> as </a:t>
            </a:r>
            <a:r>
              <a:rPr lang="es-ES" sz="2000" b="0" strike="noStrike" spc="-1" dirty="0" err="1">
                <a:solidFill>
                  <a:srgbClr val="000000"/>
                </a:solidFill>
                <a:uFill>
                  <a:solidFill>
                    <a:srgbClr val="FFFFFF"/>
                  </a:solidFill>
                </a:uFill>
                <a:latin typeface="Arial"/>
              </a:rPr>
              <a:t>showns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this</a:t>
            </a:r>
            <a:r>
              <a:rPr lang="es-ES" sz="2000" b="0" strike="noStrike" spc="-1" dirty="0">
                <a:solidFill>
                  <a:srgbClr val="000000"/>
                </a:solidFill>
                <a:uFill>
                  <a:solidFill>
                    <a:srgbClr val="FFFFFF"/>
                  </a:solidFill>
                </a:uFill>
                <a:latin typeface="Arial"/>
              </a:rPr>
              <a:t> PDF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red </a:t>
            </a:r>
            <a:r>
              <a:rPr lang="es-ES" sz="2000" b="0" strike="noStrike" spc="-1" dirty="0" err="1">
                <a:solidFill>
                  <a:srgbClr val="000000"/>
                </a:solidFill>
                <a:uFill>
                  <a:solidFill>
                    <a:srgbClr val="FFFFFF"/>
                  </a:solidFill>
                </a:uFill>
                <a:latin typeface="Arial"/>
              </a:rPr>
              <a:t>bars</a:t>
            </a:r>
            <a:r>
              <a:rPr lang="es-ES" sz="2000" b="0" strike="noStrike" spc="-1" dirty="0">
                <a:solidFill>
                  <a:srgbClr val="000000"/>
                </a:solidFill>
                <a:uFill>
                  <a:solidFill>
                    <a:srgbClr val="FFFFFF"/>
                  </a:solidFill>
                </a:uFill>
                <a:latin typeface="Arial"/>
              </a:rPr>
              <a:t>.</a:t>
            </a:r>
            <a:endParaRPr lang="en-US" sz="2000" b="0" strike="noStrike" spc="-1" dirty="0">
              <a:solidFill>
                <a:srgbClr val="000000"/>
              </a:solidFill>
              <a:uFill>
                <a:solidFill>
                  <a:srgbClr val="FFFFFF"/>
                </a:solidFill>
              </a:uFill>
              <a:latin typeface="Arial"/>
            </a:endParaRPr>
          </a:p>
        </p:txBody>
      </p:sp>
      <p:sp>
        <p:nvSpPr>
          <p:cNvPr id="636" name="CustomShape 2"/>
          <p:cNvSpPr/>
          <p:nvPr/>
        </p:nvSpPr>
        <p:spPr>
          <a:xfrm>
            <a:off x="4399200" y="9555480"/>
            <a:ext cx="3371400" cy="5011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PlaceHolder 1"/>
          <p:cNvSpPr>
            <a:spLocks noGrp="1"/>
          </p:cNvSpPr>
          <p:nvPr>
            <p:ph type="body"/>
          </p:nvPr>
        </p:nvSpPr>
        <p:spPr>
          <a:xfrm>
            <a:off x="880920" y="5255280"/>
            <a:ext cx="7045200" cy="497736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strike="noStrike" spc="-1" dirty="0">
                <a:solidFill>
                  <a:srgbClr val="595959"/>
                </a:solidFill>
                <a:uFill>
                  <a:solidFill>
                    <a:srgbClr val="FFFFFF"/>
                  </a:solidFill>
                </a:uFill>
                <a:latin typeface="Calibri"/>
                <a:ea typeface="Calibri"/>
              </a:rPr>
              <a:t>To assess how EC-Earth reproduces the polar vortex, here </a:t>
            </a:r>
            <a:r>
              <a:rPr lang="en-US" sz="2000" b="0" strike="noStrike" spc="-1">
                <a:solidFill>
                  <a:srgbClr val="595959"/>
                </a:solidFill>
                <a:uFill>
                  <a:solidFill>
                    <a:srgbClr val="FFFFFF"/>
                  </a:solidFill>
                </a:uFill>
                <a:latin typeface="Calibri"/>
                <a:ea typeface="Calibri"/>
              </a:rPr>
              <a:t>we have the ZMZW at 65N  </a:t>
            </a:r>
            <a:r>
              <a:rPr lang="en-US" sz="2000" b="0" strike="noStrike" spc="-1" dirty="0">
                <a:solidFill>
                  <a:srgbClr val="595959"/>
                </a:solidFill>
                <a:uFill>
                  <a:solidFill>
                    <a:srgbClr val="FFFFFF"/>
                  </a:solidFill>
                </a:uFill>
                <a:latin typeface="Calibri"/>
                <a:ea typeface="Calibri"/>
              </a:rPr>
              <a:t>the performance of EC-Earth  (</a:t>
            </a:r>
            <a:r>
              <a:rPr lang="en-US" sz="2000" b="0" strike="noStrike" spc="-1" dirty="0" err="1">
                <a:solidFill>
                  <a:srgbClr val="595959"/>
                </a:solidFill>
                <a:uFill>
                  <a:solidFill>
                    <a:srgbClr val="FFFFFF"/>
                  </a:solidFill>
                </a:uFill>
                <a:latin typeface="Calibri"/>
                <a:ea typeface="Calibri"/>
              </a:rPr>
              <a:t>QBOi</a:t>
            </a:r>
            <a:r>
              <a:rPr lang="en-US" sz="2000" b="0" strike="noStrike" spc="-1" dirty="0">
                <a:solidFill>
                  <a:srgbClr val="595959"/>
                </a:solidFill>
                <a:uFill>
                  <a:solidFill>
                    <a:srgbClr val="FFFFFF"/>
                  </a:solidFill>
                </a:uFill>
                <a:latin typeface="Calibri"/>
                <a:ea typeface="Calibri"/>
              </a:rPr>
              <a:t> → </a:t>
            </a:r>
            <a:r>
              <a:rPr lang="en-US" sz="2000" b="0" strike="noStrike" spc="-1" dirty="0" err="1">
                <a:solidFill>
                  <a:srgbClr val="595959"/>
                </a:solidFill>
                <a:uFill>
                  <a:solidFill>
                    <a:srgbClr val="FFFFFF"/>
                  </a:solidFill>
                </a:uFill>
                <a:latin typeface="Calibri"/>
                <a:ea typeface="Calibri"/>
              </a:rPr>
              <a:t>figura</a:t>
            </a:r>
            <a:r>
              <a:rPr lang="en-US" sz="2000" b="0" strike="noStrike" spc="-1" dirty="0">
                <a:solidFill>
                  <a:srgbClr val="595959"/>
                </a:solidFill>
                <a:uFill>
                  <a:solidFill>
                    <a:srgbClr val="FFFFFF"/>
                  </a:solidFill>
                </a:uFill>
                <a:latin typeface="Calibri"/>
                <a:ea typeface="Calibri"/>
              </a:rPr>
              <a:t> del paper/ppt(</a:t>
            </a:r>
            <a:r>
              <a:rPr lang="en-US" sz="2000" b="0" strike="noStrike" spc="-1" dirty="0" err="1">
                <a:solidFill>
                  <a:srgbClr val="595959"/>
                </a:solidFill>
                <a:uFill>
                  <a:solidFill>
                    <a:srgbClr val="FFFFFF"/>
                  </a:solidFill>
                </a:uFill>
                <a:latin typeface="Calibri"/>
                <a:ea typeface="Calibri"/>
              </a:rPr>
              <a:t>trello</a:t>
            </a:r>
            <a:r>
              <a:rPr lang="en-US" sz="2000" b="0" strike="noStrike" spc="-1" dirty="0">
                <a:solidFill>
                  <a:srgbClr val="595959"/>
                </a:solidFill>
                <a:uFill>
                  <a:solidFill>
                    <a:srgbClr val="FFFFFF"/>
                  </a:solidFill>
                </a:uFill>
                <a:latin typeface="Calibri"/>
                <a:ea typeface="Calibri"/>
              </a:rPr>
              <a:t>), in preparation)</a:t>
            </a:r>
            <a:endParaRPr lang="en-US" sz="2000" b="0" strike="noStrike" spc="-1" dirty="0">
              <a:solidFill>
                <a:srgbClr val="000000"/>
              </a:solidFill>
              <a:uFill>
                <a:solidFill>
                  <a:srgbClr val="FFFFFF"/>
                </a:solidFill>
              </a:uFill>
              <a:latin typeface="+mn-lt"/>
            </a:endParaRPr>
          </a:p>
          <a:p>
            <a:endParaRPr lang="en-US" sz="2000" b="0" strike="noStrike" spc="-1" dirty="0">
              <a:solidFill>
                <a:srgbClr val="000000"/>
              </a:solidFill>
              <a:uFill>
                <a:solidFill>
                  <a:srgbClr val="FFFFFF"/>
                </a:solidFill>
              </a:uFill>
              <a:latin typeface="Arial"/>
            </a:endParaRPr>
          </a:p>
        </p:txBody>
      </p:sp>
      <p:sp>
        <p:nvSpPr>
          <p:cNvPr id="634" name="CustomShape 2"/>
          <p:cNvSpPr/>
          <p:nvPr/>
        </p:nvSpPr>
        <p:spPr>
          <a:xfrm>
            <a:off x="4985640" y="10510920"/>
            <a:ext cx="3821400" cy="551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p:cNvSpPr>
          <p:nvPr>
            <p:ph type="body"/>
          </p:nvPr>
        </p:nvSpPr>
        <p:spPr>
          <a:xfrm>
            <a:off x="880920" y="5255280"/>
            <a:ext cx="7045200" cy="497736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642" name="CustomShape 2"/>
          <p:cNvSpPr/>
          <p:nvPr/>
        </p:nvSpPr>
        <p:spPr>
          <a:xfrm>
            <a:off x="4985640" y="10510920"/>
            <a:ext cx="3821400" cy="551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PlaceHolder 1"/>
          <p:cNvSpPr>
            <a:spLocks noGrp="1"/>
          </p:cNvSpPr>
          <p:nvPr>
            <p:ph type="body"/>
          </p:nvPr>
        </p:nvSpPr>
        <p:spPr>
          <a:xfrm>
            <a:off x="880920" y="5255280"/>
            <a:ext cx="7045200" cy="497736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628" name="CustomShape 2"/>
          <p:cNvSpPr/>
          <p:nvPr/>
        </p:nvSpPr>
        <p:spPr>
          <a:xfrm>
            <a:off x="4985640" y="10510920"/>
            <a:ext cx="3821400" cy="551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PlaceHolder 1"/>
          <p:cNvSpPr>
            <a:spLocks noGrp="1"/>
          </p:cNvSpPr>
          <p:nvPr>
            <p:ph type="body"/>
          </p:nvPr>
        </p:nvSpPr>
        <p:spPr>
          <a:xfrm>
            <a:off x="777240" y="4777560"/>
            <a:ext cx="6216120" cy="452448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638" name="CustomShape 2"/>
          <p:cNvSpPr/>
          <p:nvPr/>
        </p:nvSpPr>
        <p:spPr>
          <a:xfrm>
            <a:off x="4399200" y="9555480"/>
            <a:ext cx="3371400" cy="5011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CustomShape 1"/>
          <p:cNvSpPr/>
          <p:nvPr/>
        </p:nvSpPr>
        <p:spPr>
          <a:xfrm>
            <a:off x="777240" y="4777560"/>
            <a:ext cx="6215760" cy="4524120"/>
          </a:xfrm>
          <a:prstGeom prst="rect">
            <a:avLst/>
          </a:prstGeom>
          <a:noFill/>
          <a:ln>
            <a:noFill/>
          </a:ln>
        </p:spPr>
        <p:style>
          <a:lnRef idx="0">
            <a:scrgbClr r="0" g="0" b="0"/>
          </a:lnRef>
          <a:fillRef idx="0">
            <a:scrgbClr r="0" g="0" b="0"/>
          </a:fillRef>
          <a:effectRef idx="0">
            <a:scrgbClr r="0" g="0" b="0"/>
          </a:effectRef>
          <a:fontRef idx="minor"/>
        </p:style>
      </p:sp>
      <p:sp>
        <p:nvSpPr>
          <p:cNvPr id="691" name="CustomShape 2"/>
          <p:cNvSpPr/>
          <p:nvPr/>
        </p:nvSpPr>
        <p:spPr>
          <a:xfrm>
            <a:off x="4402440" y="9553680"/>
            <a:ext cx="3366000" cy="500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692" name="PlaceHolder 3"/>
          <p:cNvSpPr>
            <a:spLocks noGrp="1"/>
          </p:cNvSpPr>
          <p:nvPr>
            <p:ph type="body"/>
          </p:nvPr>
        </p:nvSpPr>
        <p:spPr>
          <a:xfrm>
            <a:off x="777240" y="4777560"/>
            <a:ext cx="6216840" cy="4525200"/>
          </a:xfrm>
          <a:prstGeom prst="rect">
            <a:avLst/>
          </a:prstGeom>
        </p:spPr>
        <p:txBody>
          <a:bodyPr lIns="0" tIns="91440" rIns="0" bIns="91440"/>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PlaceHolder 1"/>
          <p:cNvSpPr>
            <a:spLocks noGrp="1"/>
          </p:cNvSpPr>
          <p:nvPr>
            <p:ph type="body"/>
          </p:nvPr>
        </p:nvSpPr>
        <p:spPr>
          <a:xfrm>
            <a:off x="880920" y="5255280"/>
            <a:ext cx="7045200" cy="497736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644" name="CustomShape 2"/>
          <p:cNvSpPr/>
          <p:nvPr/>
        </p:nvSpPr>
        <p:spPr>
          <a:xfrm>
            <a:off x="4985640" y="10510920"/>
            <a:ext cx="3821400" cy="551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p:cNvSpPr>
          <p:nvPr>
            <p:ph type="body"/>
          </p:nvPr>
        </p:nvSpPr>
        <p:spPr>
          <a:xfrm>
            <a:off x="880920" y="5255280"/>
            <a:ext cx="7045200" cy="4977360"/>
          </a:xfrm>
          <a:prstGeom prst="rect">
            <a:avLst/>
          </a:prstGeom>
        </p:spPr>
        <p:txBody>
          <a:bodyPr lIns="0" tIns="0" rIns="0" bIns="0"/>
          <a:lstStyle/>
          <a:p>
            <a:r>
              <a:rPr lang="es-ES" sz="2000" b="0" strike="noStrike" spc="-1" dirty="0" err="1">
                <a:solidFill>
                  <a:srgbClr val="000000"/>
                </a:solidFill>
                <a:uFill>
                  <a:solidFill>
                    <a:srgbClr val="FFFFFF"/>
                  </a:solidFill>
                </a:uFill>
                <a:latin typeface="Arial"/>
              </a:rPr>
              <a:t>First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we’ll</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check</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how</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QBO looks in </a:t>
            </a:r>
            <a:r>
              <a:rPr lang="es-ES" sz="2000" b="0" strike="noStrike" spc="-1" dirty="0" err="1">
                <a:solidFill>
                  <a:srgbClr val="000000"/>
                </a:solidFill>
                <a:uFill>
                  <a:solidFill>
                    <a:srgbClr val="FFFFFF"/>
                  </a:solidFill>
                </a:uFill>
                <a:latin typeface="Arial"/>
              </a:rPr>
              <a:t>Reanalysis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temporal </a:t>
            </a:r>
            <a:r>
              <a:rPr lang="es-ES" sz="2000" b="0" strike="noStrike" spc="-1" dirty="0" err="1">
                <a:solidFill>
                  <a:srgbClr val="000000"/>
                </a:solidFill>
                <a:uFill>
                  <a:solidFill>
                    <a:srgbClr val="FFFFFF"/>
                  </a:solidFill>
                </a:uFill>
                <a:latin typeface="Arial"/>
              </a:rPr>
              <a:t>evolution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of</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ZMZW in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tropics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for</a:t>
            </a:r>
            <a:r>
              <a:rPr lang="es-ES" sz="2000" b="0" strike="noStrike" spc="-1" dirty="0">
                <a:solidFill>
                  <a:srgbClr val="000000"/>
                </a:solidFill>
                <a:uFill>
                  <a:solidFill>
                    <a:srgbClr val="FFFFFF"/>
                  </a:solidFill>
                </a:uFill>
                <a:latin typeface="Arial"/>
              </a:rPr>
              <a:t> 10 </a:t>
            </a:r>
            <a:r>
              <a:rPr lang="es-ES" sz="2000" b="0" strike="noStrike" spc="-1" dirty="0" err="1">
                <a:solidFill>
                  <a:srgbClr val="000000"/>
                </a:solidFill>
                <a:uFill>
                  <a:solidFill>
                    <a:srgbClr val="FFFFFF"/>
                  </a:solidFill>
                </a:uFill>
                <a:latin typeface="Arial"/>
              </a:rPr>
              <a:t>years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Every</a:t>
            </a:r>
            <a:r>
              <a:rPr lang="es-ES" sz="2000" b="0" strike="noStrike" spc="-1" dirty="0">
                <a:solidFill>
                  <a:srgbClr val="000000"/>
                </a:solidFill>
                <a:uFill>
                  <a:solidFill>
                    <a:srgbClr val="FFFFFF"/>
                  </a:solidFill>
                </a:uFill>
                <a:latin typeface="Arial"/>
              </a:rPr>
              <a:t> 28 </a:t>
            </a:r>
            <a:r>
              <a:rPr lang="es-ES" sz="2000" b="0" strike="noStrike" spc="-1" dirty="0" err="1">
                <a:solidFill>
                  <a:srgbClr val="000000"/>
                </a:solidFill>
                <a:uFill>
                  <a:solidFill>
                    <a:srgbClr val="FFFFFF"/>
                  </a:solidFill>
                </a:uFill>
                <a:latin typeface="Arial"/>
              </a:rPr>
              <a:t>months</a:t>
            </a:r>
            <a:r>
              <a:rPr lang="es-ES" sz="2000" b="0" strike="noStrike" spc="-1" dirty="0">
                <a:solidFill>
                  <a:srgbClr val="000000"/>
                </a:solidFill>
                <a:uFill>
                  <a:solidFill>
                    <a:srgbClr val="FFFFFF"/>
                  </a:solidFill>
                </a:uFill>
                <a:latin typeface="Arial"/>
              </a:rPr>
              <a:t>, a Little more </a:t>
            </a:r>
            <a:r>
              <a:rPr lang="es-ES" sz="2000" b="0" strike="noStrike" spc="-1" dirty="0" err="1">
                <a:solidFill>
                  <a:srgbClr val="000000"/>
                </a:solidFill>
                <a:uFill>
                  <a:solidFill>
                    <a:srgbClr val="FFFFFF"/>
                  </a:solidFill>
                </a:uFill>
                <a:latin typeface="Arial"/>
              </a:rPr>
              <a:t>than</a:t>
            </a:r>
            <a:r>
              <a:rPr lang="es-ES" sz="2000" b="0" strike="noStrike" spc="-1" dirty="0">
                <a:solidFill>
                  <a:srgbClr val="000000"/>
                </a:solidFill>
                <a:uFill>
                  <a:solidFill>
                    <a:srgbClr val="FFFFFF"/>
                  </a:solidFill>
                </a:uFill>
                <a:latin typeface="Arial"/>
              </a:rPr>
              <a:t> 2 </a:t>
            </a:r>
            <a:r>
              <a:rPr lang="es-ES" sz="2000" b="0" strike="noStrike" spc="-1" dirty="0" err="1">
                <a:solidFill>
                  <a:srgbClr val="000000"/>
                </a:solidFill>
                <a:uFill>
                  <a:solidFill>
                    <a:srgbClr val="FFFFFF"/>
                  </a:solidFill>
                </a:uFill>
                <a:latin typeface="Arial"/>
              </a:rPr>
              <a:t>years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there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oscillation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of</a:t>
            </a:r>
            <a:r>
              <a:rPr lang="es-ES" sz="2000" b="0" strike="noStrike" spc="-1" dirty="0">
                <a:solidFill>
                  <a:srgbClr val="000000"/>
                </a:solidFill>
                <a:uFill>
                  <a:solidFill>
                    <a:srgbClr val="FFFFFF"/>
                  </a:solidFill>
                </a:uFill>
                <a:latin typeface="Arial"/>
              </a:rPr>
              <a:t> </a:t>
            </a:r>
            <a:r>
              <a:rPr lang="en-US" sz="2000" b="0" strike="noStrike" spc="-1" dirty="0">
                <a:solidFill>
                  <a:srgbClr val="000000"/>
                </a:solidFill>
                <a:uFill>
                  <a:solidFill>
                    <a:srgbClr val="FFFFFF"/>
                  </a:solidFill>
                </a:uFill>
                <a:latin typeface="+mn-lt"/>
              </a:rPr>
              <a:t>descending easterly and westerly zonal winds.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interesting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fact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of</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QBO </a:t>
            </a:r>
            <a:r>
              <a:rPr lang="es-ES" sz="2000" b="0" strike="noStrike" spc="-1" dirty="0" err="1">
                <a:solidFill>
                  <a:srgbClr val="000000"/>
                </a:solidFill>
                <a:uFill>
                  <a:solidFill>
                    <a:srgbClr val="FFFFFF"/>
                  </a:solidFill>
                </a:uFill>
                <a:latin typeface="Arial"/>
              </a:rPr>
              <a:t>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that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highly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predictable</a:t>
            </a:r>
            <a:r>
              <a:rPr lang="es-ES" sz="2000" b="0" strike="noStrike" spc="-1" dirty="0">
                <a:solidFill>
                  <a:srgbClr val="000000"/>
                </a:solidFill>
                <a:uFill>
                  <a:solidFill>
                    <a:srgbClr val="FFFFFF"/>
                  </a:solidFill>
                </a:uFill>
                <a:latin typeface="Arial"/>
              </a:rPr>
              <a:t> so a </a:t>
            </a:r>
            <a:r>
              <a:rPr lang="es-ES" sz="2000" b="0" strike="noStrike" spc="-1" dirty="0" err="1">
                <a:solidFill>
                  <a:srgbClr val="000000"/>
                </a:solidFill>
                <a:uFill>
                  <a:solidFill>
                    <a:srgbClr val="FFFFFF"/>
                  </a:solidFill>
                </a:uFill>
                <a:latin typeface="Arial"/>
              </a:rPr>
              <a:t>better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understanding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of</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its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effects</a:t>
            </a:r>
            <a:r>
              <a:rPr lang="es-ES" sz="2000" b="0" strike="noStrike" spc="-1" dirty="0">
                <a:solidFill>
                  <a:srgbClr val="000000"/>
                </a:solidFill>
                <a:uFill>
                  <a:solidFill>
                    <a:srgbClr val="FFFFFF"/>
                  </a:solidFill>
                </a:uFill>
                <a:latin typeface="Arial"/>
              </a:rPr>
              <a:t>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surface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through</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teleconnections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extra </a:t>
            </a:r>
            <a:r>
              <a:rPr lang="es-ES" sz="2000" b="0" strike="noStrike" spc="-1" dirty="0" err="1">
                <a:solidFill>
                  <a:srgbClr val="000000"/>
                </a:solidFill>
                <a:uFill>
                  <a:solidFill>
                    <a:srgbClr val="FFFFFF"/>
                  </a:solidFill>
                </a:uFill>
                <a:latin typeface="Arial"/>
              </a:rPr>
              <a:t>tropics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is</a:t>
            </a:r>
            <a:r>
              <a:rPr lang="es-ES" sz="2000" b="0" strike="noStrike" spc="-1" dirty="0">
                <a:solidFill>
                  <a:srgbClr val="000000"/>
                </a:solidFill>
                <a:uFill>
                  <a:solidFill>
                    <a:srgbClr val="FFFFFF"/>
                  </a:solidFill>
                </a:uFill>
                <a:latin typeface="Arial"/>
              </a:rPr>
              <a:t> a </a:t>
            </a:r>
            <a:r>
              <a:rPr lang="es-ES" sz="2000" b="0" strike="noStrike" spc="-1" dirty="0" err="1">
                <a:solidFill>
                  <a:srgbClr val="000000"/>
                </a:solidFill>
                <a:uFill>
                  <a:solidFill>
                    <a:srgbClr val="FFFFFF"/>
                  </a:solidFill>
                </a:uFill>
                <a:latin typeface="Arial"/>
              </a:rPr>
              <a:t>potential</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tool</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for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seasonal</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prediction</a:t>
            </a:r>
            <a:r>
              <a:rPr lang="es-ES" sz="2000" b="0" strike="noStrike" spc="-1" dirty="0">
                <a:solidFill>
                  <a:srgbClr val="000000"/>
                </a:solidFill>
                <a:uFill>
                  <a:solidFill>
                    <a:srgbClr val="FFFFFF"/>
                  </a:solidFill>
                </a:uFill>
                <a:latin typeface="Arial"/>
              </a:rPr>
              <a:t>.</a:t>
            </a:r>
          </a:p>
          <a:p>
            <a:r>
              <a:rPr lang="en-US" sz="2000" b="0" strike="noStrike" spc="-1" dirty="0">
                <a:solidFill>
                  <a:srgbClr val="000000"/>
                </a:solidFill>
                <a:uFill>
                  <a:solidFill>
                    <a:srgbClr val="FFFFFF"/>
                  </a:solidFill>
                </a:uFill>
                <a:latin typeface="+mn-lt"/>
              </a:rPr>
              <a:t>The QBO is driven by tropical tropospheric waves, so it has been quite hard for the models to reproduce it as it strongly depends on the models’ resolution and the different wave parameterizations that are included in the model.</a:t>
            </a:r>
          </a:p>
          <a:p>
            <a:r>
              <a:rPr lang="es-ES" sz="2000" b="0" strike="noStrike" spc="-1" dirty="0">
                <a:solidFill>
                  <a:srgbClr val="000000"/>
                </a:solidFill>
                <a:uFill>
                  <a:solidFill>
                    <a:srgbClr val="FFFFFF"/>
                  </a:solidFill>
                </a:uFill>
                <a:latin typeface="+mn-lt"/>
              </a:rPr>
              <a:t>T</a:t>
            </a:r>
            <a:r>
              <a:rPr lang="en-US" sz="2000" b="0" strike="noStrike" spc="-1" dirty="0">
                <a:solidFill>
                  <a:srgbClr val="000000"/>
                </a:solidFill>
                <a:uFill>
                  <a:solidFill>
                    <a:srgbClr val="FFFFFF"/>
                  </a:solidFill>
                </a:uFill>
                <a:latin typeface="+mn-lt"/>
              </a:rPr>
              <a:t>he extratropical impact of the different phases of the QBO strongly resembles the Northern Annular mode. This is the difference between the composited westerly phases minus easterly phases in January using geopotential height at 1000 </a:t>
            </a:r>
            <a:r>
              <a:rPr lang="en-US" sz="2000" b="0" strike="noStrike" spc="-1" dirty="0" err="1">
                <a:solidFill>
                  <a:srgbClr val="000000"/>
                </a:solidFill>
                <a:uFill>
                  <a:solidFill>
                    <a:srgbClr val="FFFFFF"/>
                  </a:solidFill>
                </a:uFill>
                <a:latin typeface="+mn-lt"/>
              </a:rPr>
              <a:t>hPa</a:t>
            </a:r>
            <a:r>
              <a:rPr lang="en-US" sz="2000" b="0" strike="noStrike" spc="-1" dirty="0">
                <a:solidFill>
                  <a:srgbClr val="000000"/>
                </a:solidFill>
                <a:uFill>
                  <a:solidFill>
                    <a:srgbClr val="FFFFFF"/>
                  </a:solidFill>
                </a:uFill>
                <a:latin typeface="+mn-lt"/>
              </a:rPr>
              <a:t>. So the associated response to the Westerly QBO phase is a positive NAM pattern and the Atlantic component resembling the positive phase of the North Atlantic oscillation. </a:t>
            </a:r>
            <a:endParaRPr lang="es-ES" sz="2000" b="0" strike="noStrike" spc="-1" dirty="0">
              <a:solidFill>
                <a:srgbClr val="000000"/>
              </a:solidFill>
              <a:uFill>
                <a:solidFill>
                  <a:srgbClr val="FFFFFF"/>
                </a:solidFill>
              </a:uFill>
              <a:latin typeface="Arial"/>
            </a:endParaRPr>
          </a:p>
          <a:p>
            <a:r>
              <a:rPr lang="es-ES" sz="2000" b="0" strike="noStrike" spc="-1" dirty="0">
                <a:solidFill>
                  <a:srgbClr val="000000"/>
                </a:solidFill>
                <a:uFill>
                  <a:solidFill>
                    <a:srgbClr val="FFFFFF"/>
                  </a:solidFill>
                </a:uFill>
                <a:latin typeface="Arial"/>
              </a:rPr>
              <a:t> </a:t>
            </a:r>
          </a:p>
        </p:txBody>
      </p:sp>
      <p:sp>
        <p:nvSpPr>
          <p:cNvPr id="630" name="CustomShape 2"/>
          <p:cNvSpPr/>
          <p:nvPr/>
        </p:nvSpPr>
        <p:spPr>
          <a:xfrm>
            <a:off x="4985640" y="10510920"/>
            <a:ext cx="3821400" cy="551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PlaceHolder 1"/>
          <p:cNvSpPr>
            <a:spLocks noGrp="1"/>
          </p:cNvSpPr>
          <p:nvPr>
            <p:ph type="body"/>
          </p:nvPr>
        </p:nvSpPr>
        <p:spPr>
          <a:xfrm>
            <a:off x="880920" y="5255280"/>
            <a:ext cx="7045200" cy="4977360"/>
          </a:xfrm>
          <a:prstGeom prst="rect">
            <a:avLst/>
          </a:prstGeom>
        </p:spPr>
        <p:txBody>
          <a:bodyPr lIns="0" tIns="0" rIns="0" bIns="0"/>
          <a:lstStyle/>
          <a:p>
            <a:r>
              <a:rPr lang="es-ES" sz="2000" b="0" strike="noStrike" spc="-1" dirty="0" err="1">
                <a:solidFill>
                  <a:srgbClr val="000000"/>
                </a:solidFill>
                <a:uFill>
                  <a:solidFill>
                    <a:srgbClr val="FFFFFF"/>
                  </a:solidFill>
                </a:uFill>
                <a:latin typeface="Arial"/>
              </a:rPr>
              <a:t>Similarly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how</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temporal </a:t>
            </a:r>
            <a:r>
              <a:rPr lang="es-ES" sz="2000" b="0" strike="noStrike" spc="-1" dirty="0" err="1">
                <a:solidFill>
                  <a:srgbClr val="000000"/>
                </a:solidFill>
                <a:uFill>
                  <a:solidFill>
                    <a:srgbClr val="FFFFFF"/>
                  </a:solidFill>
                </a:uFill>
                <a:latin typeface="Arial"/>
              </a:rPr>
              <a:t>evolution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of</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ZMZW in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equator</a:t>
            </a:r>
            <a:r>
              <a:rPr lang="es-ES" sz="2000" b="0" strike="noStrike" spc="-1" dirty="0">
                <a:solidFill>
                  <a:srgbClr val="000000"/>
                </a:solidFill>
                <a:uFill>
                  <a:solidFill>
                    <a:srgbClr val="FFFFFF"/>
                  </a:solidFill>
                </a:uFill>
                <a:latin typeface="Arial"/>
              </a:rPr>
              <a:t> looks </a:t>
            </a:r>
            <a:r>
              <a:rPr lang="es-ES" sz="2000" b="0" strike="noStrike" spc="-1" dirty="0" err="1">
                <a:solidFill>
                  <a:srgbClr val="000000"/>
                </a:solidFill>
                <a:uFill>
                  <a:solidFill>
                    <a:srgbClr val="FFFFFF"/>
                  </a:solidFill>
                </a:uFill>
                <a:latin typeface="Arial"/>
              </a:rPr>
              <a:t>like</a:t>
            </a:r>
            <a:r>
              <a:rPr lang="es-ES" sz="2000" b="0" strike="noStrike" spc="-1" dirty="0">
                <a:solidFill>
                  <a:srgbClr val="000000"/>
                </a:solidFill>
                <a:uFill>
                  <a:solidFill>
                    <a:srgbClr val="FFFFFF"/>
                  </a:solidFill>
                </a:uFill>
                <a:latin typeface="Arial"/>
              </a:rPr>
              <a:t> in EC-</a:t>
            </a:r>
            <a:r>
              <a:rPr lang="es-ES" sz="2000" b="0" strike="noStrike" spc="-1" dirty="0" err="1">
                <a:solidFill>
                  <a:srgbClr val="000000"/>
                </a:solidFill>
                <a:uFill>
                  <a:solidFill>
                    <a:srgbClr val="FFFFFF"/>
                  </a:solidFill>
                </a:uFill>
                <a:latin typeface="Arial"/>
              </a:rPr>
              <a:t>Earth</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depending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vertical </a:t>
            </a:r>
            <a:r>
              <a:rPr lang="es-ES" sz="2000" b="0" strike="noStrike" spc="-1" dirty="0" err="1">
                <a:solidFill>
                  <a:srgbClr val="000000"/>
                </a:solidFill>
                <a:uFill>
                  <a:solidFill>
                    <a:srgbClr val="FFFFFF"/>
                  </a:solidFill>
                </a:uFill>
                <a:latin typeface="Arial"/>
              </a:rPr>
              <a:t>resolution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For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high</a:t>
            </a:r>
            <a:r>
              <a:rPr lang="es-ES" sz="2000" b="0" strike="noStrike" spc="-1" dirty="0">
                <a:solidFill>
                  <a:srgbClr val="000000"/>
                </a:solidFill>
                <a:uFill>
                  <a:solidFill>
                    <a:srgbClr val="FFFFFF"/>
                  </a:solidFill>
                </a:uFill>
                <a:latin typeface="Arial"/>
              </a:rPr>
              <a:t>-top </a:t>
            </a:r>
            <a:r>
              <a:rPr lang="es-ES" sz="2000" b="0" strike="noStrike" spc="-1" dirty="0" err="1">
                <a:solidFill>
                  <a:srgbClr val="000000"/>
                </a:solidFill>
                <a:uFill>
                  <a:solidFill>
                    <a:srgbClr val="FFFFFF"/>
                  </a:solidFill>
                </a:uFill>
                <a:latin typeface="Arial"/>
              </a:rPr>
              <a:t>configuration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there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expected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oscillation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of</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easterlies</a:t>
            </a:r>
            <a:r>
              <a:rPr lang="es-ES" sz="2000" b="0" strike="noStrike" spc="-1" dirty="0">
                <a:solidFill>
                  <a:srgbClr val="000000"/>
                </a:solidFill>
                <a:uFill>
                  <a:solidFill>
                    <a:srgbClr val="FFFFFF"/>
                  </a:solidFill>
                </a:uFill>
                <a:latin typeface="Arial"/>
              </a:rPr>
              <a:t> and </a:t>
            </a:r>
            <a:r>
              <a:rPr lang="es-ES" sz="2000" b="0" strike="noStrike" spc="-1" dirty="0" err="1">
                <a:solidFill>
                  <a:srgbClr val="000000"/>
                </a:solidFill>
                <a:uFill>
                  <a:solidFill>
                    <a:srgbClr val="FFFFFF"/>
                  </a:solidFill>
                </a:uFill>
                <a:latin typeface="Arial"/>
              </a:rPr>
              <a:t>westerlies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a similar </a:t>
            </a:r>
            <a:r>
              <a:rPr lang="es-ES" sz="2000" b="0" strike="noStrike" spc="-1" dirty="0" err="1">
                <a:solidFill>
                  <a:srgbClr val="000000"/>
                </a:solidFill>
                <a:uFill>
                  <a:solidFill>
                    <a:srgbClr val="FFFFFF"/>
                  </a:solidFill>
                </a:uFill>
                <a:latin typeface="Arial"/>
              </a:rPr>
              <a:t>period</a:t>
            </a:r>
            <a:r>
              <a:rPr lang="es-ES" sz="2000" b="0" strike="noStrike" spc="-1" dirty="0">
                <a:solidFill>
                  <a:srgbClr val="000000"/>
                </a:solidFill>
                <a:uFill>
                  <a:solidFill>
                    <a:srgbClr val="FFFFFF"/>
                  </a:solidFill>
                </a:uFill>
                <a:latin typeface="Arial"/>
              </a:rPr>
              <a:t> / and </a:t>
            </a:r>
            <a:r>
              <a:rPr lang="es-ES" sz="2000" b="0" strike="noStrike" spc="-1" dirty="0" err="1">
                <a:solidFill>
                  <a:srgbClr val="000000"/>
                </a:solidFill>
                <a:uFill>
                  <a:solidFill>
                    <a:srgbClr val="FFFFFF"/>
                  </a:solidFill>
                </a:uFill>
                <a:latin typeface="Arial"/>
              </a:rPr>
              <a:t>strength</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to</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reanalysis</a:t>
            </a:r>
            <a:r>
              <a:rPr lang="es-ES" sz="2000" b="0" strike="noStrike" spc="-1" dirty="0">
                <a:solidFill>
                  <a:srgbClr val="000000"/>
                </a:solidFill>
                <a:uFill>
                  <a:solidFill>
                    <a:srgbClr val="FFFFFF"/>
                  </a:solidFill>
                </a:uFill>
                <a:latin typeface="Arial"/>
              </a:rPr>
              <a:t> and </a:t>
            </a:r>
            <a:r>
              <a:rPr lang="es-ES" sz="2000" b="0" strike="noStrike" spc="-1" dirty="0" err="1">
                <a:solidFill>
                  <a:srgbClr val="000000"/>
                </a:solidFill>
                <a:uFill>
                  <a:solidFill>
                    <a:srgbClr val="FFFFFF"/>
                  </a:solidFill>
                </a:uFill>
                <a:latin typeface="Arial"/>
              </a:rPr>
              <a:t>and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strength</a:t>
            </a:r>
            <a:r>
              <a:rPr lang="es-ES" sz="2000" b="0" strike="noStrike" spc="-1" dirty="0">
                <a:solidFill>
                  <a:srgbClr val="000000"/>
                </a:solidFill>
                <a:uFill>
                  <a:solidFill>
                    <a:srgbClr val="FFFFFF"/>
                  </a:solidFill>
                </a:uFill>
                <a:latin typeface="Arial"/>
              </a:rPr>
              <a:t> (ver valores).</a:t>
            </a:r>
          </a:p>
          <a:p>
            <a:r>
              <a:rPr lang="es-ES" sz="2000" b="0" strike="noStrike" spc="-1" dirty="0" err="1">
                <a:solidFill>
                  <a:srgbClr val="000000"/>
                </a:solidFill>
                <a:uFill>
                  <a:solidFill>
                    <a:srgbClr val="FFFFFF"/>
                  </a:solidFill>
                </a:uFill>
                <a:latin typeface="Arial"/>
              </a:rPr>
              <a:t>However</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low</a:t>
            </a:r>
            <a:r>
              <a:rPr lang="es-ES" sz="2000" b="0" strike="noStrike" spc="-1" dirty="0">
                <a:solidFill>
                  <a:srgbClr val="000000"/>
                </a:solidFill>
                <a:uFill>
                  <a:solidFill>
                    <a:srgbClr val="FFFFFF"/>
                  </a:solidFill>
                </a:uFill>
                <a:latin typeface="Arial"/>
              </a:rPr>
              <a:t>-top </a:t>
            </a:r>
            <a:r>
              <a:rPr lang="es-ES" sz="2000" b="0" strike="noStrike" spc="-1" dirty="0" err="1">
                <a:solidFill>
                  <a:srgbClr val="000000"/>
                </a:solidFill>
                <a:uFill>
                  <a:solidFill>
                    <a:srgbClr val="FFFFFF"/>
                  </a:solidFill>
                </a:uFill>
                <a:latin typeface="Arial"/>
              </a:rPr>
              <a:t>configuration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there</a:t>
            </a:r>
            <a:r>
              <a:rPr lang="es-ES" sz="2000" b="0" strike="noStrike" spc="-1" dirty="0">
                <a:solidFill>
                  <a:srgbClr val="000000"/>
                </a:solidFill>
                <a:uFill>
                  <a:solidFill>
                    <a:srgbClr val="FFFFFF"/>
                  </a:solidFill>
                </a:uFill>
                <a:latin typeface="Arial"/>
              </a:rPr>
              <a:t> are </a:t>
            </a:r>
            <a:r>
              <a:rPr lang="es-ES" sz="2000" b="0" strike="noStrike" spc="-1" dirty="0" err="1">
                <a:solidFill>
                  <a:srgbClr val="000000"/>
                </a:solidFill>
                <a:uFill>
                  <a:solidFill>
                    <a:srgbClr val="FFFFFF"/>
                  </a:solidFill>
                </a:uFill>
                <a:latin typeface="Arial"/>
              </a:rPr>
              <a:t>permanent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weak</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easterlies</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tropical </a:t>
            </a:r>
            <a:r>
              <a:rPr lang="es-ES" sz="2000" b="0" strike="noStrike" spc="-1" dirty="0" err="1">
                <a:solidFill>
                  <a:srgbClr val="000000"/>
                </a:solidFill>
                <a:uFill>
                  <a:solidFill>
                    <a:srgbClr val="FFFFFF"/>
                  </a:solidFill>
                </a:uFill>
                <a:latin typeface="Arial"/>
              </a:rPr>
              <a:t>stratosphere</a:t>
            </a:r>
            <a:r>
              <a:rPr lang="es-ES" sz="2000" b="0" strike="noStrike" spc="-1" dirty="0">
                <a:solidFill>
                  <a:srgbClr val="000000"/>
                </a:solidFill>
                <a:uFill>
                  <a:solidFill>
                    <a:srgbClr val="FFFFFF"/>
                  </a:solidFill>
                </a:uFill>
                <a:latin typeface="Arial"/>
              </a:rPr>
              <a:t>. </a:t>
            </a:r>
          </a:p>
          <a:p>
            <a:r>
              <a:rPr lang="es-ES" sz="2000" b="0" strike="noStrike" spc="-1" dirty="0" err="1">
                <a:solidFill>
                  <a:srgbClr val="000000"/>
                </a:solidFill>
                <a:uFill>
                  <a:solidFill>
                    <a:srgbClr val="FFFFFF"/>
                  </a:solidFill>
                </a:uFill>
                <a:latin typeface="Arial"/>
              </a:rPr>
              <a:t>Moreover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model</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also</a:t>
            </a:r>
            <a:r>
              <a:rPr lang="es-ES" sz="2000" b="0" strike="noStrike" spc="-1" dirty="0">
                <a:solidFill>
                  <a:srgbClr val="000000"/>
                </a:solidFill>
                <a:uFill>
                  <a:solidFill>
                    <a:srgbClr val="FFFFFF"/>
                  </a:solidFill>
                </a:uFill>
                <a:latin typeface="Arial"/>
              </a:rPr>
              <a:t> captures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QBO </a:t>
            </a:r>
            <a:r>
              <a:rPr lang="es-ES" sz="2000" b="0" strike="noStrike" spc="-1" dirty="0" err="1">
                <a:solidFill>
                  <a:srgbClr val="000000"/>
                </a:solidFill>
                <a:uFill>
                  <a:solidFill>
                    <a:srgbClr val="FFFFFF"/>
                  </a:solidFill>
                </a:uFill>
                <a:latin typeface="Arial"/>
              </a:rPr>
              <a:t>teleconnections</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northern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hemisphere</a:t>
            </a:r>
            <a:r>
              <a:rPr lang="es-ES" sz="2000" b="0" strike="noStrike" spc="-1" dirty="0">
                <a:solidFill>
                  <a:srgbClr val="000000"/>
                </a:solidFill>
                <a:uFill>
                  <a:solidFill>
                    <a:srgbClr val="FFFFFF"/>
                  </a:solidFill>
                </a:uFill>
                <a:latin typeface="Arial"/>
              </a:rPr>
              <a:t> and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easterly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minus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westerly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coposites</a:t>
            </a:r>
            <a:r>
              <a:rPr lang="es-ES" sz="2000" b="0" strike="noStrike" spc="-1" dirty="0">
                <a:solidFill>
                  <a:srgbClr val="000000"/>
                </a:solidFill>
                <a:uFill>
                  <a:solidFill>
                    <a:srgbClr val="FFFFFF"/>
                  </a:solidFill>
                </a:uFill>
                <a:latin typeface="Arial"/>
              </a:rPr>
              <a:t> show a </a:t>
            </a:r>
            <a:r>
              <a:rPr lang="es-ES" sz="2000" b="0" strike="noStrike" spc="-1" dirty="0" err="1">
                <a:solidFill>
                  <a:srgbClr val="000000"/>
                </a:solidFill>
                <a:uFill>
                  <a:solidFill>
                    <a:srgbClr val="FFFFFF"/>
                  </a:solidFill>
                </a:uFill>
                <a:latin typeface="Arial"/>
              </a:rPr>
              <a:t>barotropic</a:t>
            </a:r>
            <a:r>
              <a:rPr lang="es-ES" sz="2000" b="0" strike="noStrike" spc="-1" dirty="0">
                <a:solidFill>
                  <a:srgbClr val="000000"/>
                </a:solidFill>
                <a:uFill>
                  <a:solidFill>
                    <a:srgbClr val="FFFFFF"/>
                  </a:solidFill>
                </a:uFill>
                <a:latin typeface="Arial"/>
              </a:rPr>
              <a:t> response </a:t>
            </a:r>
            <a:r>
              <a:rPr lang="es-ES" sz="2000" b="0" strike="noStrike" spc="-1" dirty="0" err="1">
                <a:solidFill>
                  <a:srgbClr val="000000"/>
                </a:solidFill>
                <a:uFill>
                  <a:solidFill>
                    <a:srgbClr val="FFFFFF"/>
                  </a:solidFill>
                </a:uFill>
                <a:latin typeface="Arial"/>
              </a:rPr>
              <a:t>that</a:t>
            </a:r>
            <a:r>
              <a:rPr lang="es-ES" sz="2000" b="0" strike="noStrike" spc="-1" dirty="0">
                <a:solidFill>
                  <a:srgbClr val="000000"/>
                </a:solidFill>
                <a:uFill>
                  <a:solidFill>
                    <a:srgbClr val="FFFFFF"/>
                  </a:solidFill>
                </a:uFill>
                <a:latin typeface="Arial"/>
              </a:rPr>
              <a:t> resembles  a </a:t>
            </a:r>
            <a:r>
              <a:rPr lang="es-ES" sz="2000" b="0" strike="noStrike" spc="-1" dirty="0" err="1">
                <a:solidFill>
                  <a:srgbClr val="000000"/>
                </a:solidFill>
                <a:uFill>
                  <a:solidFill>
                    <a:srgbClr val="FFFFFF"/>
                  </a:solidFill>
                </a:uFill>
                <a:latin typeface="Arial"/>
              </a:rPr>
              <a:t>negative</a:t>
            </a:r>
            <a:r>
              <a:rPr lang="es-ES" sz="2000" b="0" strike="noStrike" spc="-1" dirty="0">
                <a:solidFill>
                  <a:srgbClr val="000000"/>
                </a:solidFill>
                <a:uFill>
                  <a:solidFill>
                    <a:srgbClr val="FFFFFF"/>
                  </a:solidFill>
                </a:uFill>
                <a:latin typeface="Arial"/>
              </a:rPr>
              <a:t> NAM </a:t>
            </a:r>
            <a:r>
              <a:rPr lang="es-ES" sz="2000" b="0" strike="noStrike" spc="-1" dirty="0" err="1">
                <a:solidFill>
                  <a:srgbClr val="000000"/>
                </a:solidFill>
                <a:uFill>
                  <a:solidFill>
                    <a:srgbClr val="FFFFFF"/>
                  </a:solidFill>
                </a:uFill>
                <a:latin typeface="Arial"/>
              </a:rPr>
              <a:t>pattern</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Surface </a:t>
            </a:r>
            <a:r>
              <a:rPr lang="es-ES" sz="2000" b="0" strike="noStrike" spc="-1" dirty="0" err="1">
                <a:solidFill>
                  <a:srgbClr val="000000"/>
                </a:solidFill>
                <a:uFill>
                  <a:solidFill>
                    <a:srgbClr val="FFFFFF"/>
                  </a:solidFill>
                </a:uFill>
                <a:latin typeface="Arial"/>
              </a:rPr>
              <a:t>that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associated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a </a:t>
            </a:r>
            <a:r>
              <a:rPr lang="es-ES" sz="2000" b="0" strike="noStrike" spc="-1" dirty="0" err="1">
                <a:solidFill>
                  <a:srgbClr val="000000"/>
                </a:solidFill>
                <a:uFill>
                  <a:solidFill>
                    <a:srgbClr val="FFFFFF"/>
                  </a:solidFill>
                </a:uFill>
                <a:latin typeface="Arial"/>
              </a:rPr>
              <a:t>weak</a:t>
            </a:r>
            <a:r>
              <a:rPr lang="es-ES" sz="2000" b="0" strike="noStrike" spc="-1" dirty="0">
                <a:solidFill>
                  <a:srgbClr val="000000"/>
                </a:solidFill>
                <a:uFill>
                  <a:solidFill>
                    <a:srgbClr val="FFFFFF"/>
                  </a:solidFill>
                </a:uFill>
                <a:latin typeface="Arial"/>
              </a:rPr>
              <a:t> polar </a:t>
            </a:r>
            <a:r>
              <a:rPr lang="es-ES" sz="2000" b="0" strike="noStrike" spc="-1" dirty="0" err="1">
                <a:solidFill>
                  <a:srgbClr val="000000"/>
                </a:solidFill>
                <a:uFill>
                  <a:solidFill>
                    <a:srgbClr val="FFFFFF"/>
                  </a:solidFill>
                </a:uFill>
                <a:latin typeface="Arial"/>
              </a:rPr>
              <a:t>vortex</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stratosphere</a:t>
            </a:r>
            <a:r>
              <a:rPr lang="es-ES" sz="2000" b="0" strike="noStrike" spc="-1" dirty="0">
                <a:solidFill>
                  <a:srgbClr val="000000"/>
                </a:solidFill>
                <a:uFill>
                  <a:solidFill>
                    <a:srgbClr val="FFFFFF"/>
                  </a:solidFill>
                </a:uFill>
                <a:latin typeface="Arial"/>
              </a:rPr>
              <a:t> (at 50 hPa). In </a:t>
            </a:r>
            <a:r>
              <a:rPr lang="es-ES" sz="2000" b="0" strike="noStrike" spc="-1" dirty="0" err="1">
                <a:solidFill>
                  <a:srgbClr val="000000"/>
                </a:solidFill>
                <a:uFill>
                  <a:solidFill>
                    <a:srgbClr val="FFFFFF"/>
                  </a:solidFill>
                </a:uFill>
                <a:latin typeface="Arial"/>
              </a:rPr>
              <a:t>fact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expected</a:t>
            </a:r>
            <a:r>
              <a:rPr lang="es-ES" sz="2000" b="0" strike="noStrike" spc="-1" dirty="0">
                <a:solidFill>
                  <a:srgbClr val="000000"/>
                </a:solidFill>
                <a:uFill>
                  <a:solidFill>
                    <a:srgbClr val="FFFFFF"/>
                  </a:solidFill>
                </a:uFill>
                <a:latin typeface="Arial"/>
              </a:rPr>
              <a:t> Surface </a:t>
            </a:r>
            <a:r>
              <a:rPr lang="es-ES" sz="2000" b="0" strike="noStrike" spc="-1" dirty="0" err="1">
                <a:solidFill>
                  <a:srgbClr val="000000"/>
                </a:solidFill>
                <a:uFill>
                  <a:solidFill>
                    <a:srgbClr val="FFFFFF"/>
                  </a:solidFill>
                </a:uFill>
                <a:latin typeface="Arial"/>
              </a:rPr>
              <a:t>teleconnection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pattern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associated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QBO </a:t>
            </a:r>
            <a:r>
              <a:rPr lang="es-ES" sz="2000" b="0" strike="noStrike" spc="-1" dirty="0" err="1">
                <a:solidFill>
                  <a:srgbClr val="000000"/>
                </a:solidFill>
                <a:uFill>
                  <a:solidFill>
                    <a:srgbClr val="FFFFFF"/>
                  </a:solidFill>
                </a:uFill>
                <a:latin typeface="Arial"/>
              </a:rPr>
              <a:t>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going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to</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depend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stratospheric</a:t>
            </a:r>
            <a:r>
              <a:rPr lang="es-ES" sz="2000" b="0" strike="noStrike" spc="-1" dirty="0">
                <a:solidFill>
                  <a:srgbClr val="000000"/>
                </a:solidFill>
                <a:uFill>
                  <a:solidFill>
                    <a:srgbClr val="FFFFFF"/>
                  </a:solidFill>
                </a:uFill>
                <a:latin typeface="Arial"/>
              </a:rPr>
              <a:t> polar </a:t>
            </a:r>
            <a:r>
              <a:rPr lang="es-ES" sz="2000" b="0" strike="noStrike" spc="-1" dirty="0" err="1">
                <a:solidFill>
                  <a:srgbClr val="000000"/>
                </a:solidFill>
                <a:uFill>
                  <a:solidFill>
                    <a:srgbClr val="FFFFFF"/>
                  </a:solidFill>
                </a:uFill>
                <a:latin typeface="Arial"/>
              </a:rPr>
              <a:t>vortex</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variability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that</a:t>
            </a:r>
            <a:r>
              <a:rPr lang="es-ES" sz="2000" b="0" strike="noStrike" spc="-1" dirty="0">
                <a:solidFill>
                  <a:srgbClr val="000000"/>
                </a:solidFill>
                <a:uFill>
                  <a:solidFill>
                    <a:srgbClr val="FFFFFF"/>
                  </a:solidFill>
                </a:uFill>
                <a:latin typeface="Arial"/>
              </a:rPr>
              <a:t> I </a:t>
            </a:r>
            <a:r>
              <a:rPr lang="es-ES" sz="2000" b="0" strike="noStrike" spc="-1" dirty="0" err="1">
                <a:solidFill>
                  <a:srgbClr val="000000"/>
                </a:solidFill>
                <a:uFill>
                  <a:solidFill>
                    <a:srgbClr val="FFFFFF"/>
                  </a:solidFill>
                </a:uFill>
                <a:latin typeface="Arial"/>
              </a:rPr>
              <a:t>will</a:t>
            </a:r>
            <a:r>
              <a:rPr lang="es-ES" sz="2000" b="0" strike="noStrike" spc="-1" dirty="0">
                <a:solidFill>
                  <a:srgbClr val="000000"/>
                </a:solidFill>
                <a:uFill>
                  <a:solidFill>
                    <a:srgbClr val="FFFFFF"/>
                  </a:solidFill>
                </a:uFill>
                <a:latin typeface="Arial"/>
              </a:rPr>
              <a:t> introduce </a:t>
            </a:r>
            <a:r>
              <a:rPr lang="es-ES" sz="2000" b="0" strike="noStrike" spc="-1" dirty="0" err="1">
                <a:solidFill>
                  <a:srgbClr val="000000"/>
                </a:solidFill>
                <a:uFill>
                  <a:solidFill>
                    <a:srgbClr val="FFFFFF"/>
                  </a:solidFill>
                </a:uFill>
                <a:latin typeface="Arial"/>
              </a:rPr>
              <a:t>next</a:t>
            </a:r>
            <a:r>
              <a:rPr lang="es-ES" sz="2000" b="0" strike="noStrike" spc="-1" dirty="0">
                <a:solidFill>
                  <a:srgbClr val="000000"/>
                </a:solidFill>
                <a:uFill>
                  <a:solidFill>
                    <a:srgbClr val="FFFFFF"/>
                  </a:solidFill>
                </a:uFill>
                <a:latin typeface="Arial"/>
              </a:rPr>
              <a:t>. </a:t>
            </a:r>
            <a:endParaRPr lang="en-US" sz="2000" b="0" strike="noStrike" spc="-1" dirty="0">
              <a:solidFill>
                <a:srgbClr val="000000"/>
              </a:solidFill>
              <a:uFill>
                <a:solidFill>
                  <a:srgbClr val="FFFFFF"/>
                </a:solidFill>
              </a:uFill>
              <a:latin typeface="Arial"/>
            </a:endParaRPr>
          </a:p>
        </p:txBody>
      </p:sp>
      <p:sp>
        <p:nvSpPr>
          <p:cNvPr id="632" name="CustomShape 2"/>
          <p:cNvSpPr/>
          <p:nvPr/>
        </p:nvSpPr>
        <p:spPr>
          <a:xfrm>
            <a:off x="4985640" y="10510920"/>
            <a:ext cx="3821400" cy="551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2"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7"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9"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4"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5"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1"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6"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8"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2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4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4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4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5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5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5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5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5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5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5"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6"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4" name="CustomShape 1"/>
          <p:cNvSpPr/>
          <p:nvPr/>
        </p:nvSpPr>
        <p:spPr>
          <a:xfrm>
            <a:off x="3048120" y="6095520"/>
            <a:ext cx="6093000" cy="484560"/>
          </a:xfrm>
          <a:prstGeom prst="rect">
            <a:avLst/>
          </a:prstGeom>
          <a:solidFill>
            <a:schemeClr val="lt1">
              <a:alpha val="74509"/>
            </a:schemeClr>
          </a:solidFill>
          <a:ln>
            <a:noFill/>
          </a:ln>
        </p:spPr>
        <p:style>
          <a:lnRef idx="0">
            <a:scrgbClr r="0" g="0" b="0"/>
          </a:lnRef>
          <a:fillRef idx="0">
            <a:scrgbClr r="0" g="0" b="0"/>
          </a:fillRef>
          <a:effectRef idx="0">
            <a:scrgbClr r="0" g="0" b="0"/>
          </a:effectRef>
          <a:fontRef idx="minor"/>
        </p:style>
      </p:sp>
      <p:sp>
        <p:nvSpPr>
          <p:cNvPr id="5" name="CustomShape 2"/>
          <p:cNvSpPr/>
          <p:nvPr/>
        </p:nvSpPr>
        <p:spPr>
          <a:xfrm>
            <a:off x="0" y="6095520"/>
            <a:ext cx="3045240" cy="484560"/>
          </a:xfrm>
          <a:prstGeom prst="rect">
            <a:avLst/>
          </a:prstGeom>
          <a:solidFill>
            <a:srgbClr val="004890">
              <a:alpha val="50000"/>
            </a:srgbClr>
          </a:solidFill>
          <a:ln>
            <a:noFill/>
          </a:ln>
        </p:spPr>
        <p:style>
          <a:lnRef idx="0">
            <a:scrgbClr r="0" g="0" b="0"/>
          </a:lnRef>
          <a:fillRef idx="0">
            <a:scrgbClr r="0" g="0" b="0"/>
          </a:fillRef>
          <a:effectRef idx="0">
            <a:scrgbClr r="0" g="0" b="0"/>
          </a:effectRef>
          <a:fontRef idx="minor"/>
        </p:style>
      </p:sp>
      <p:sp>
        <p:nvSpPr>
          <p:cNvPr id="2" name="PlaceHolder 3"/>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Imagen 7"/>
          <p:cNvPicPr/>
          <p:nvPr/>
        </p:nvPicPr>
        <p:blipFill>
          <a:blip r:embed="rId14"/>
          <a:stretch/>
        </p:blipFill>
        <p:spPr>
          <a:xfrm>
            <a:off x="432720" y="6232320"/>
            <a:ext cx="1875240" cy="456120"/>
          </a:xfrm>
          <a:prstGeom prst="rect">
            <a:avLst/>
          </a:prstGeom>
          <a:ln>
            <a:noFill/>
          </a:ln>
        </p:spPr>
      </p:pic>
      <p:sp>
        <p:nvSpPr>
          <p:cNvPr id="41"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42"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18" name="CustomShape 1"/>
          <p:cNvSpPr/>
          <p:nvPr/>
        </p:nvSpPr>
        <p:spPr>
          <a:xfrm>
            <a:off x="3048120" y="6095520"/>
            <a:ext cx="6094800" cy="48636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119" name="CustomShape 2"/>
          <p:cNvSpPr/>
          <p:nvPr/>
        </p:nvSpPr>
        <p:spPr>
          <a:xfrm>
            <a:off x="0" y="6095520"/>
            <a:ext cx="3047040" cy="486360"/>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p:style>
      </p:sp>
      <p:sp>
        <p:nvSpPr>
          <p:cNvPr id="120" name="PlaceHolder 3"/>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121"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3067560" y="1462680"/>
            <a:ext cx="5985000" cy="299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en-US" sz="3500" b="1" strike="noStrike" spc="-1" dirty="0" err="1">
                <a:solidFill>
                  <a:srgbClr val="004890"/>
                </a:solidFill>
                <a:uFill>
                  <a:solidFill>
                    <a:srgbClr val="FFFFFF"/>
                  </a:solidFill>
                </a:uFill>
                <a:latin typeface="Calibri"/>
                <a:ea typeface="Calibri"/>
              </a:rPr>
              <a:t>Assesing</a:t>
            </a:r>
            <a:r>
              <a:rPr lang="en-US" sz="3500" b="0" strike="noStrike" spc="-1" dirty="0">
                <a:solidFill>
                  <a:srgbClr val="800000"/>
                </a:solidFill>
                <a:uFill>
                  <a:solidFill>
                    <a:srgbClr val="FFFFFF"/>
                  </a:solidFill>
                </a:uFill>
                <a:latin typeface="Candara"/>
                <a:ea typeface="ＭＳ Ｐゴシック"/>
              </a:rPr>
              <a:t> </a:t>
            </a:r>
            <a:r>
              <a:rPr lang="en-US" sz="3500" b="1" strike="noStrike" spc="-1" dirty="0">
                <a:solidFill>
                  <a:srgbClr val="004890"/>
                </a:solidFill>
                <a:uFill>
                  <a:solidFill>
                    <a:srgbClr val="FFFFFF"/>
                  </a:solidFill>
                </a:uFill>
                <a:latin typeface="Calibri"/>
                <a:ea typeface="Calibri"/>
              </a:rPr>
              <a:t>stratospheric winter variability in EC-EARTH</a:t>
            </a:r>
            <a:endParaRPr lang="en-US" sz="3500" b="0" strike="noStrike" spc="-1" dirty="0">
              <a:solidFill>
                <a:srgbClr val="000000"/>
              </a:solidFill>
              <a:uFill>
                <a:solidFill>
                  <a:srgbClr val="FFFFFF"/>
                </a:solidFill>
              </a:uFill>
              <a:latin typeface="Arial"/>
            </a:endParaRPr>
          </a:p>
        </p:txBody>
      </p:sp>
      <p:sp>
        <p:nvSpPr>
          <p:cNvPr id="164" name="CustomShape 2"/>
          <p:cNvSpPr/>
          <p:nvPr/>
        </p:nvSpPr>
        <p:spPr>
          <a:xfrm>
            <a:off x="3250440" y="4172856"/>
            <a:ext cx="5892840" cy="129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1" strike="noStrike" spc="-1" dirty="0">
                <a:solidFill>
                  <a:srgbClr val="000000"/>
                </a:solidFill>
                <a:uFill>
                  <a:solidFill>
                    <a:srgbClr val="FFFFFF"/>
                  </a:solidFill>
                </a:uFill>
                <a:latin typeface="Arial"/>
                <a:ea typeface="DejaVu Sans"/>
              </a:rPr>
              <a:t>Froila M. Palmeiro</a:t>
            </a:r>
          </a:p>
          <a:p>
            <a:pPr>
              <a:lnSpc>
                <a:spcPct val="100000"/>
              </a:lnSpc>
            </a:pPr>
            <a:r>
              <a:rPr lang="es-ES" sz="3200" b="1" spc="-1" dirty="0">
                <a:solidFill>
                  <a:schemeClr val="bg1">
                    <a:lumMod val="50000"/>
                  </a:schemeClr>
                </a:solidFill>
                <a:uFill>
                  <a:solidFill>
                    <a:srgbClr val="FFFFFF"/>
                  </a:solidFill>
                </a:uFill>
                <a:latin typeface="Arial"/>
              </a:rPr>
              <a:t>(&amp; Javier García-Serrano</a:t>
            </a:r>
            <a:r>
              <a:rPr lang="en-US" sz="3200" b="1" spc="-1" dirty="0">
                <a:solidFill>
                  <a:schemeClr val="bg1">
                    <a:lumMod val="50000"/>
                  </a:schemeClr>
                </a:solidFill>
                <a:uFill>
                  <a:solidFill>
                    <a:srgbClr val="FFFFFF"/>
                  </a:solidFill>
                </a:uFill>
                <a:latin typeface="Arial"/>
              </a:rPr>
              <a:t>)</a:t>
            </a:r>
            <a:endParaRPr lang="en-US" sz="3200" b="0" strike="noStrike" spc="-1" dirty="0">
              <a:solidFill>
                <a:schemeClr val="bg1">
                  <a:lumMod val="50000"/>
                </a:schemeClr>
              </a:solidFill>
              <a:uFill>
                <a:solidFill>
                  <a:srgbClr val="FFFFFF"/>
                </a:solidFill>
              </a:uFill>
              <a:latin typeface="Arial"/>
            </a:endParaRPr>
          </a:p>
          <a:p>
            <a:pPr>
              <a:lnSpc>
                <a:spcPct val="100000"/>
              </a:lnSpc>
            </a:pPr>
            <a:endParaRPr lang="en-US" sz="3200" b="0" strike="noStrike" spc="-1" dirty="0">
              <a:solidFill>
                <a:srgbClr val="000000"/>
              </a:solidFill>
              <a:uFill>
                <a:solidFill>
                  <a:srgbClr val="FFFFFF"/>
                </a:solidFill>
              </a:uFill>
              <a:latin typeface="Arial"/>
            </a:endParaRPr>
          </a:p>
        </p:txBody>
      </p:sp>
      <p:sp>
        <p:nvSpPr>
          <p:cNvPr id="165" name="CustomShape 3"/>
          <p:cNvSpPr/>
          <p:nvPr/>
        </p:nvSpPr>
        <p:spPr>
          <a:xfrm>
            <a:off x="244440" y="6095520"/>
            <a:ext cx="2438640" cy="484560"/>
          </a:xfrm>
          <a:prstGeom prst="rect">
            <a:avLst/>
          </a:prstGeom>
          <a:noFill/>
          <a:ln>
            <a:noFill/>
          </a:ln>
        </p:spPr>
        <p:style>
          <a:lnRef idx="0">
            <a:scrgbClr r="0" g="0" b="0"/>
          </a:lnRef>
          <a:fillRef idx="0">
            <a:scrgbClr r="0" g="0" b="0"/>
          </a:fillRef>
          <a:effectRef idx="0">
            <a:scrgbClr r="0" g="0" b="0"/>
          </a:effectRef>
          <a:fontRef idx="minor"/>
        </p:style>
      </p:sp>
      <p:sp>
        <p:nvSpPr>
          <p:cNvPr id="166" name="CustomShape 4"/>
          <p:cNvSpPr/>
          <p:nvPr/>
        </p:nvSpPr>
        <p:spPr>
          <a:xfrm>
            <a:off x="3250440" y="6324120"/>
            <a:ext cx="5344200" cy="4845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US" sz="1400" b="0" strike="noStrike" spc="-1">
                <a:solidFill>
                  <a:srgbClr val="000000"/>
                </a:solidFill>
                <a:uFill>
                  <a:solidFill>
                    <a:srgbClr val="FFFFFF"/>
                  </a:solidFill>
                </a:uFill>
                <a:latin typeface="Arial"/>
                <a:ea typeface="DejaVu Sans"/>
              </a:rPr>
              <a:t>EC-EARTH Meeting, Lisbon- 22-24 October- 2018</a:t>
            </a:r>
            <a:endParaRPr lang="en-US" sz="1400" b="0" strike="noStrike" spc="-1">
              <a:solidFill>
                <a:srgbClr val="000000"/>
              </a:solidFill>
              <a:uFill>
                <a:solidFill>
                  <a:srgbClr val="FFFFFF"/>
                </a:solidFill>
              </a:uFill>
              <a:latin typeface="Arial"/>
            </a:endParaRPr>
          </a:p>
        </p:txBody>
      </p:sp>
      <p:pic>
        <p:nvPicPr>
          <p:cNvPr id="5" name="Imagen 4">
            <a:extLst>
              <a:ext uri="{FF2B5EF4-FFF2-40B4-BE49-F238E27FC236}">
                <a16:creationId xmlns:a16="http://schemas.microsoft.com/office/drawing/2014/main" id="{3B23EBE0-A6FB-4833-B3A8-ED95005450AD}"/>
              </a:ext>
            </a:extLst>
          </p:cNvPr>
          <p:cNvPicPr>
            <a:picLocks noChangeAspect="1"/>
          </p:cNvPicPr>
          <p:nvPr/>
        </p:nvPicPr>
        <p:blipFill>
          <a:blip r:embed="rId3">
            <a:duotone>
              <a:prstClr val="black"/>
              <a:srgbClr val="0000FF">
                <a:tint val="45000"/>
                <a:satMod val="400000"/>
              </a:srgbClr>
            </a:duotone>
            <a:extLst>
              <a:ext uri="{28A0092B-C50C-407E-A947-70E740481C1C}">
                <a14:useLocalDpi xmlns:a14="http://schemas.microsoft.com/office/drawing/2010/main" val="0"/>
              </a:ext>
            </a:extLst>
          </a:blip>
          <a:stretch>
            <a:fillRect/>
          </a:stretch>
        </p:blipFill>
        <p:spPr>
          <a:xfrm>
            <a:off x="6991003" y="5195520"/>
            <a:ext cx="1833306" cy="842175"/>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275760" y="-105480"/>
            <a:ext cx="8228160"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500" b="1" strike="noStrike" spc="-1" dirty="0">
                <a:solidFill>
                  <a:srgbClr val="124484"/>
                </a:solidFill>
                <a:uFill>
                  <a:solidFill>
                    <a:srgbClr val="FFFFFF"/>
                  </a:solidFill>
                </a:uFill>
                <a:latin typeface="Calibri"/>
                <a:ea typeface="Calibri"/>
              </a:rPr>
              <a:t>The Northern Stratospheric Polar Vortex </a:t>
            </a:r>
          </a:p>
        </p:txBody>
      </p:sp>
      <p:pic>
        <p:nvPicPr>
          <p:cNvPr id="15" name="3 Imagen">
            <a:extLst>
              <a:ext uri="{FF2B5EF4-FFF2-40B4-BE49-F238E27FC236}">
                <a16:creationId xmlns:a16="http://schemas.microsoft.com/office/drawing/2014/main" id="{78638E3D-D376-431F-82A1-314B76932042}"/>
              </a:ext>
            </a:extLst>
          </p:cNvPr>
          <p:cNvPicPr/>
          <p:nvPr/>
        </p:nvPicPr>
        <p:blipFill rotWithShape="1">
          <a:blip r:embed="rId3"/>
          <a:srcRect b="50078"/>
          <a:stretch/>
        </p:blipFill>
        <p:spPr>
          <a:xfrm>
            <a:off x="1145409" y="942153"/>
            <a:ext cx="6194927" cy="4168860"/>
          </a:xfrm>
          <a:prstGeom prst="rect">
            <a:avLst/>
          </a:prstGeom>
          <a:ln>
            <a:noFill/>
          </a:ln>
        </p:spPr>
      </p:pic>
      <p:cxnSp>
        <p:nvCxnSpPr>
          <p:cNvPr id="7" name="Conector recto 6">
            <a:extLst>
              <a:ext uri="{FF2B5EF4-FFF2-40B4-BE49-F238E27FC236}">
                <a16:creationId xmlns:a16="http://schemas.microsoft.com/office/drawing/2014/main" id="{D04E9EDA-C4A2-4184-AF72-86B747A5BBF4}"/>
              </a:ext>
            </a:extLst>
          </p:cNvPr>
          <p:cNvCxnSpPr>
            <a:cxnSpLocks/>
          </p:cNvCxnSpPr>
          <p:nvPr/>
        </p:nvCxnSpPr>
        <p:spPr>
          <a:xfrm>
            <a:off x="2008650" y="3430071"/>
            <a:ext cx="4517278" cy="0"/>
          </a:xfrm>
          <a:prstGeom prst="line">
            <a:avLst/>
          </a:prstGeom>
        </p:spPr>
        <p:style>
          <a:lnRef idx="2">
            <a:schemeClr val="dk1"/>
          </a:lnRef>
          <a:fillRef idx="0">
            <a:schemeClr val="dk1"/>
          </a:fillRef>
          <a:effectRef idx="1">
            <a:schemeClr val="dk1"/>
          </a:effectRef>
          <a:fontRef idx="minor">
            <a:schemeClr val="tx1"/>
          </a:fontRef>
        </p:style>
      </p:cxnSp>
      <p:sp>
        <p:nvSpPr>
          <p:cNvPr id="9" name="CuadroTexto 8">
            <a:extLst>
              <a:ext uri="{FF2B5EF4-FFF2-40B4-BE49-F238E27FC236}">
                <a16:creationId xmlns:a16="http://schemas.microsoft.com/office/drawing/2014/main" id="{2BDC2DD2-5885-4041-9333-BF6A53FD5B3A}"/>
              </a:ext>
            </a:extLst>
          </p:cNvPr>
          <p:cNvSpPr txBox="1"/>
          <p:nvPr/>
        </p:nvSpPr>
        <p:spPr>
          <a:xfrm>
            <a:off x="5582653" y="914399"/>
            <a:ext cx="1337911" cy="400110"/>
          </a:xfrm>
          <a:prstGeom prst="rect">
            <a:avLst/>
          </a:prstGeom>
          <a:noFill/>
        </p:spPr>
        <p:txBody>
          <a:bodyPr wrap="square" rtlCol="0">
            <a:spAutoFit/>
          </a:bodyPr>
          <a:lstStyle/>
          <a:p>
            <a:r>
              <a:rPr lang="es-ES" sz="2000" dirty="0"/>
              <a:t>@10 hPa</a:t>
            </a:r>
            <a:endParaRPr lang="en-US" sz="2000" dirty="0"/>
          </a:p>
        </p:txBody>
      </p:sp>
      <p:sp>
        <p:nvSpPr>
          <p:cNvPr id="12" name="CuadroTexto 11">
            <a:extLst>
              <a:ext uri="{FF2B5EF4-FFF2-40B4-BE49-F238E27FC236}">
                <a16:creationId xmlns:a16="http://schemas.microsoft.com/office/drawing/2014/main" id="{816CF3B2-814B-46BB-AE7F-0B4EE6C2E884}"/>
              </a:ext>
            </a:extLst>
          </p:cNvPr>
          <p:cNvSpPr txBox="1"/>
          <p:nvPr/>
        </p:nvSpPr>
        <p:spPr>
          <a:xfrm>
            <a:off x="931467" y="4943138"/>
            <a:ext cx="4805549" cy="369332"/>
          </a:xfrm>
          <a:prstGeom prst="rect">
            <a:avLst/>
          </a:prstGeom>
          <a:noFill/>
        </p:spPr>
        <p:txBody>
          <a:bodyPr wrap="square" rtlCol="0">
            <a:spAutoFit/>
          </a:bodyPr>
          <a:lstStyle/>
          <a:p>
            <a:r>
              <a:rPr lang="es-ES" dirty="0"/>
              <a:t>Black: </a:t>
            </a:r>
            <a:r>
              <a:rPr lang="es-ES" dirty="0" err="1"/>
              <a:t>years</a:t>
            </a:r>
            <a:r>
              <a:rPr lang="es-ES" dirty="0"/>
              <a:t>’ </a:t>
            </a:r>
            <a:r>
              <a:rPr lang="es-ES" dirty="0" err="1"/>
              <a:t>daily</a:t>
            </a:r>
            <a:r>
              <a:rPr lang="es-ES" dirty="0"/>
              <a:t> series / </a:t>
            </a:r>
            <a:r>
              <a:rPr lang="es-ES" dirty="0">
                <a:solidFill>
                  <a:srgbClr val="0000FF"/>
                </a:solidFill>
              </a:rPr>
              <a:t>Blue: </a:t>
            </a:r>
            <a:r>
              <a:rPr lang="es-ES" dirty="0" err="1">
                <a:solidFill>
                  <a:srgbClr val="0000FF"/>
                </a:solidFill>
              </a:rPr>
              <a:t>climatology</a:t>
            </a:r>
            <a:endParaRPr lang="en-US" dirty="0">
              <a:solidFill>
                <a:srgbClr val="0000FF"/>
              </a:solidFill>
            </a:endParaRPr>
          </a:p>
        </p:txBody>
      </p:sp>
      <p:sp>
        <p:nvSpPr>
          <p:cNvPr id="36" name="CustomShape 4">
            <a:extLst>
              <a:ext uri="{FF2B5EF4-FFF2-40B4-BE49-F238E27FC236}">
                <a16:creationId xmlns:a16="http://schemas.microsoft.com/office/drawing/2014/main" id="{A02C0B5C-D101-49D7-8B0C-AA55F678B1CA}"/>
              </a:ext>
            </a:extLst>
          </p:cNvPr>
          <p:cNvSpPr/>
          <p:nvPr/>
        </p:nvSpPr>
        <p:spPr>
          <a:xfrm>
            <a:off x="5962609" y="4895068"/>
            <a:ext cx="1915910" cy="277465"/>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From Era Interim</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8870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275760" y="-105480"/>
            <a:ext cx="8228160"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500" b="1" strike="noStrike" spc="-1" dirty="0">
                <a:solidFill>
                  <a:srgbClr val="124484"/>
                </a:solidFill>
                <a:uFill>
                  <a:solidFill>
                    <a:srgbClr val="FFFFFF"/>
                  </a:solidFill>
                </a:uFill>
                <a:latin typeface="Calibri"/>
                <a:ea typeface="Calibri"/>
              </a:rPr>
              <a:t>The Northern Stratospheric Polar Vortex </a:t>
            </a:r>
          </a:p>
        </p:txBody>
      </p:sp>
      <p:pic>
        <p:nvPicPr>
          <p:cNvPr id="15" name="3 Imagen">
            <a:extLst>
              <a:ext uri="{FF2B5EF4-FFF2-40B4-BE49-F238E27FC236}">
                <a16:creationId xmlns:a16="http://schemas.microsoft.com/office/drawing/2014/main" id="{78638E3D-D376-431F-82A1-314B76932042}"/>
              </a:ext>
            </a:extLst>
          </p:cNvPr>
          <p:cNvPicPr/>
          <p:nvPr/>
        </p:nvPicPr>
        <p:blipFill rotWithShape="1">
          <a:blip r:embed="rId3"/>
          <a:srcRect b="50078"/>
          <a:stretch/>
        </p:blipFill>
        <p:spPr>
          <a:xfrm>
            <a:off x="1145409" y="942153"/>
            <a:ext cx="6194927" cy="4168860"/>
          </a:xfrm>
          <a:prstGeom prst="rect">
            <a:avLst/>
          </a:prstGeom>
          <a:ln>
            <a:noFill/>
          </a:ln>
        </p:spPr>
      </p:pic>
      <p:cxnSp>
        <p:nvCxnSpPr>
          <p:cNvPr id="7" name="Conector recto 6">
            <a:extLst>
              <a:ext uri="{FF2B5EF4-FFF2-40B4-BE49-F238E27FC236}">
                <a16:creationId xmlns:a16="http://schemas.microsoft.com/office/drawing/2014/main" id="{D04E9EDA-C4A2-4184-AF72-86B747A5BBF4}"/>
              </a:ext>
            </a:extLst>
          </p:cNvPr>
          <p:cNvCxnSpPr>
            <a:cxnSpLocks/>
          </p:cNvCxnSpPr>
          <p:nvPr/>
        </p:nvCxnSpPr>
        <p:spPr>
          <a:xfrm>
            <a:off x="2008650" y="3430071"/>
            <a:ext cx="4517278" cy="0"/>
          </a:xfrm>
          <a:prstGeom prst="line">
            <a:avLst/>
          </a:prstGeom>
        </p:spPr>
        <p:style>
          <a:lnRef idx="2">
            <a:schemeClr val="dk1"/>
          </a:lnRef>
          <a:fillRef idx="0">
            <a:schemeClr val="dk1"/>
          </a:fillRef>
          <a:effectRef idx="1">
            <a:schemeClr val="dk1"/>
          </a:effectRef>
          <a:fontRef idx="minor">
            <a:schemeClr val="tx1"/>
          </a:fontRef>
        </p:style>
      </p:cxnSp>
      <p:sp>
        <p:nvSpPr>
          <p:cNvPr id="9" name="CuadroTexto 8">
            <a:extLst>
              <a:ext uri="{FF2B5EF4-FFF2-40B4-BE49-F238E27FC236}">
                <a16:creationId xmlns:a16="http://schemas.microsoft.com/office/drawing/2014/main" id="{2BDC2DD2-5885-4041-9333-BF6A53FD5B3A}"/>
              </a:ext>
            </a:extLst>
          </p:cNvPr>
          <p:cNvSpPr txBox="1"/>
          <p:nvPr/>
        </p:nvSpPr>
        <p:spPr>
          <a:xfrm>
            <a:off x="5582653" y="914399"/>
            <a:ext cx="1337911" cy="400110"/>
          </a:xfrm>
          <a:prstGeom prst="rect">
            <a:avLst/>
          </a:prstGeom>
          <a:noFill/>
        </p:spPr>
        <p:txBody>
          <a:bodyPr wrap="square" rtlCol="0">
            <a:spAutoFit/>
          </a:bodyPr>
          <a:lstStyle/>
          <a:p>
            <a:r>
              <a:rPr lang="es-ES" sz="2000" dirty="0"/>
              <a:t>@10 hPa</a:t>
            </a:r>
            <a:endParaRPr lang="en-US" sz="2000" dirty="0"/>
          </a:p>
        </p:txBody>
      </p:sp>
      <p:sp>
        <p:nvSpPr>
          <p:cNvPr id="12" name="CuadroTexto 11">
            <a:extLst>
              <a:ext uri="{FF2B5EF4-FFF2-40B4-BE49-F238E27FC236}">
                <a16:creationId xmlns:a16="http://schemas.microsoft.com/office/drawing/2014/main" id="{816CF3B2-814B-46BB-AE7F-0B4EE6C2E884}"/>
              </a:ext>
            </a:extLst>
          </p:cNvPr>
          <p:cNvSpPr txBox="1"/>
          <p:nvPr/>
        </p:nvSpPr>
        <p:spPr>
          <a:xfrm>
            <a:off x="931467" y="4943138"/>
            <a:ext cx="4805549" cy="369332"/>
          </a:xfrm>
          <a:prstGeom prst="rect">
            <a:avLst/>
          </a:prstGeom>
          <a:noFill/>
        </p:spPr>
        <p:txBody>
          <a:bodyPr wrap="square" rtlCol="0">
            <a:spAutoFit/>
          </a:bodyPr>
          <a:lstStyle/>
          <a:p>
            <a:r>
              <a:rPr lang="es-ES" dirty="0"/>
              <a:t>Black: </a:t>
            </a:r>
            <a:r>
              <a:rPr lang="es-ES" dirty="0" err="1"/>
              <a:t>years</a:t>
            </a:r>
            <a:r>
              <a:rPr lang="es-ES" dirty="0"/>
              <a:t>’ </a:t>
            </a:r>
            <a:r>
              <a:rPr lang="es-ES" dirty="0" err="1"/>
              <a:t>daily</a:t>
            </a:r>
            <a:r>
              <a:rPr lang="es-ES" dirty="0"/>
              <a:t> series / </a:t>
            </a:r>
            <a:r>
              <a:rPr lang="es-ES" dirty="0">
                <a:solidFill>
                  <a:srgbClr val="0000FF"/>
                </a:solidFill>
              </a:rPr>
              <a:t>Blue: </a:t>
            </a:r>
            <a:r>
              <a:rPr lang="es-ES" dirty="0" err="1">
                <a:solidFill>
                  <a:srgbClr val="0000FF"/>
                </a:solidFill>
              </a:rPr>
              <a:t>climatology</a:t>
            </a:r>
            <a:endParaRPr lang="en-US" dirty="0">
              <a:solidFill>
                <a:srgbClr val="0000FF"/>
              </a:solidFill>
            </a:endParaRPr>
          </a:p>
        </p:txBody>
      </p:sp>
      <p:cxnSp>
        <p:nvCxnSpPr>
          <p:cNvPr id="16" name="Conector recto 15">
            <a:extLst>
              <a:ext uri="{FF2B5EF4-FFF2-40B4-BE49-F238E27FC236}">
                <a16:creationId xmlns:a16="http://schemas.microsoft.com/office/drawing/2014/main" id="{086FCA08-F483-4A15-9945-5550878227C9}"/>
              </a:ext>
            </a:extLst>
          </p:cNvPr>
          <p:cNvCxnSpPr>
            <a:cxnSpLocks/>
            <a:endCxn id="18" idx="1"/>
          </p:cNvCxnSpPr>
          <p:nvPr/>
        </p:nvCxnSpPr>
        <p:spPr>
          <a:xfrm flipV="1">
            <a:off x="5582653" y="3057343"/>
            <a:ext cx="1187570" cy="356799"/>
          </a:xfrm>
          <a:prstGeom prst="line">
            <a:avLst/>
          </a:prstGeom>
        </p:spPr>
        <p:style>
          <a:lnRef idx="1">
            <a:schemeClr val="dk1"/>
          </a:lnRef>
          <a:fillRef idx="0">
            <a:schemeClr val="dk1"/>
          </a:fillRef>
          <a:effectRef idx="0">
            <a:schemeClr val="dk1"/>
          </a:effectRef>
          <a:fontRef idx="minor">
            <a:schemeClr val="tx1"/>
          </a:fontRef>
        </p:style>
      </p:cxnSp>
      <p:sp>
        <p:nvSpPr>
          <p:cNvPr id="18" name="CuadroTexto 17">
            <a:extLst>
              <a:ext uri="{FF2B5EF4-FFF2-40B4-BE49-F238E27FC236}">
                <a16:creationId xmlns:a16="http://schemas.microsoft.com/office/drawing/2014/main" id="{9CAECEB4-0F39-4D09-88BB-91F4DCE74D39}"/>
              </a:ext>
            </a:extLst>
          </p:cNvPr>
          <p:cNvSpPr txBox="1"/>
          <p:nvPr/>
        </p:nvSpPr>
        <p:spPr>
          <a:xfrm>
            <a:off x="6770223" y="2872677"/>
            <a:ext cx="744407" cy="369332"/>
          </a:xfrm>
          <a:prstGeom prst="rect">
            <a:avLst/>
          </a:prstGeom>
          <a:noFill/>
          <a:ln>
            <a:solidFill>
              <a:schemeClr val="tx1"/>
            </a:solidFill>
          </a:ln>
        </p:spPr>
        <p:txBody>
          <a:bodyPr wrap="square" rtlCol="0">
            <a:spAutoFit/>
          </a:bodyPr>
          <a:lstStyle/>
          <a:p>
            <a:r>
              <a:rPr lang="es-ES" dirty="0"/>
              <a:t>SFW</a:t>
            </a:r>
            <a:endParaRPr lang="en-US" dirty="0"/>
          </a:p>
        </p:txBody>
      </p:sp>
      <p:sp>
        <p:nvSpPr>
          <p:cNvPr id="10" name="CustomShape 4">
            <a:extLst>
              <a:ext uri="{FF2B5EF4-FFF2-40B4-BE49-F238E27FC236}">
                <a16:creationId xmlns:a16="http://schemas.microsoft.com/office/drawing/2014/main" id="{4A723CB7-2A4D-4139-831C-B7BFF27AEFA4}"/>
              </a:ext>
            </a:extLst>
          </p:cNvPr>
          <p:cNvSpPr/>
          <p:nvPr/>
        </p:nvSpPr>
        <p:spPr>
          <a:xfrm>
            <a:off x="5962609" y="4895068"/>
            <a:ext cx="1915910" cy="277465"/>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From Era Interim</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5990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275760" y="-105480"/>
            <a:ext cx="8228160"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500" b="1" strike="noStrike" spc="-1" dirty="0">
                <a:solidFill>
                  <a:srgbClr val="124484"/>
                </a:solidFill>
                <a:uFill>
                  <a:solidFill>
                    <a:srgbClr val="FFFFFF"/>
                  </a:solidFill>
                </a:uFill>
                <a:latin typeface="Calibri"/>
                <a:ea typeface="Calibri"/>
              </a:rPr>
              <a:t>The Northern Stratospheric Polar Vortex </a:t>
            </a:r>
          </a:p>
        </p:txBody>
      </p:sp>
      <p:pic>
        <p:nvPicPr>
          <p:cNvPr id="15" name="3 Imagen">
            <a:extLst>
              <a:ext uri="{FF2B5EF4-FFF2-40B4-BE49-F238E27FC236}">
                <a16:creationId xmlns:a16="http://schemas.microsoft.com/office/drawing/2014/main" id="{78638E3D-D376-431F-82A1-314B76932042}"/>
              </a:ext>
            </a:extLst>
          </p:cNvPr>
          <p:cNvPicPr/>
          <p:nvPr/>
        </p:nvPicPr>
        <p:blipFill rotWithShape="1">
          <a:blip r:embed="rId3"/>
          <a:srcRect b="50078"/>
          <a:stretch/>
        </p:blipFill>
        <p:spPr>
          <a:xfrm>
            <a:off x="1145409" y="942153"/>
            <a:ext cx="6194927" cy="4168860"/>
          </a:xfrm>
          <a:prstGeom prst="rect">
            <a:avLst/>
          </a:prstGeom>
          <a:ln>
            <a:noFill/>
          </a:ln>
        </p:spPr>
      </p:pic>
      <p:cxnSp>
        <p:nvCxnSpPr>
          <p:cNvPr id="7" name="Conector recto 6">
            <a:extLst>
              <a:ext uri="{FF2B5EF4-FFF2-40B4-BE49-F238E27FC236}">
                <a16:creationId xmlns:a16="http://schemas.microsoft.com/office/drawing/2014/main" id="{D04E9EDA-C4A2-4184-AF72-86B747A5BBF4}"/>
              </a:ext>
            </a:extLst>
          </p:cNvPr>
          <p:cNvCxnSpPr>
            <a:cxnSpLocks/>
          </p:cNvCxnSpPr>
          <p:nvPr/>
        </p:nvCxnSpPr>
        <p:spPr>
          <a:xfrm>
            <a:off x="2008650" y="3430071"/>
            <a:ext cx="4517278" cy="0"/>
          </a:xfrm>
          <a:prstGeom prst="line">
            <a:avLst/>
          </a:prstGeom>
        </p:spPr>
        <p:style>
          <a:lnRef idx="2">
            <a:schemeClr val="dk1"/>
          </a:lnRef>
          <a:fillRef idx="0">
            <a:schemeClr val="dk1"/>
          </a:fillRef>
          <a:effectRef idx="1">
            <a:schemeClr val="dk1"/>
          </a:effectRef>
          <a:fontRef idx="minor">
            <a:schemeClr val="tx1"/>
          </a:fontRef>
        </p:style>
      </p:cxnSp>
      <p:sp>
        <p:nvSpPr>
          <p:cNvPr id="9" name="CuadroTexto 8">
            <a:extLst>
              <a:ext uri="{FF2B5EF4-FFF2-40B4-BE49-F238E27FC236}">
                <a16:creationId xmlns:a16="http://schemas.microsoft.com/office/drawing/2014/main" id="{2BDC2DD2-5885-4041-9333-BF6A53FD5B3A}"/>
              </a:ext>
            </a:extLst>
          </p:cNvPr>
          <p:cNvSpPr txBox="1"/>
          <p:nvPr/>
        </p:nvSpPr>
        <p:spPr>
          <a:xfrm>
            <a:off x="5582653" y="914399"/>
            <a:ext cx="1337911" cy="400110"/>
          </a:xfrm>
          <a:prstGeom prst="rect">
            <a:avLst/>
          </a:prstGeom>
          <a:noFill/>
        </p:spPr>
        <p:txBody>
          <a:bodyPr wrap="square" rtlCol="0">
            <a:spAutoFit/>
          </a:bodyPr>
          <a:lstStyle/>
          <a:p>
            <a:r>
              <a:rPr lang="es-ES" sz="2000" dirty="0"/>
              <a:t>@10 hPa</a:t>
            </a:r>
            <a:endParaRPr lang="en-US" sz="2000" dirty="0"/>
          </a:p>
        </p:txBody>
      </p:sp>
      <p:sp>
        <p:nvSpPr>
          <p:cNvPr id="12" name="CuadroTexto 11">
            <a:extLst>
              <a:ext uri="{FF2B5EF4-FFF2-40B4-BE49-F238E27FC236}">
                <a16:creationId xmlns:a16="http://schemas.microsoft.com/office/drawing/2014/main" id="{816CF3B2-814B-46BB-AE7F-0B4EE6C2E884}"/>
              </a:ext>
            </a:extLst>
          </p:cNvPr>
          <p:cNvSpPr txBox="1"/>
          <p:nvPr/>
        </p:nvSpPr>
        <p:spPr>
          <a:xfrm>
            <a:off x="931467" y="4943138"/>
            <a:ext cx="4805549" cy="369332"/>
          </a:xfrm>
          <a:prstGeom prst="rect">
            <a:avLst/>
          </a:prstGeom>
          <a:noFill/>
        </p:spPr>
        <p:txBody>
          <a:bodyPr wrap="square" rtlCol="0">
            <a:spAutoFit/>
          </a:bodyPr>
          <a:lstStyle/>
          <a:p>
            <a:r>
              <a:rPr lang="es-ES" dirty="0"/>
              <a:t>Black: </a:t>
            </a:r>
            <a:r>
              <a:rPr lang="es-ES" dirty="0" err="1"/>
              <a:t>years</a:t>
            </a:r>
            <a:r>
              <a:rPr lang="es-ES" dirty="0"/>
              <a:t>’ </a:t>
            </a:r>
            <a:r>
              <a:rPr lang="es-ES" dirty="0" err="1"/>
              <a:t>daily</a:t>
            </a:r>
            <a:r>
              <a:rPr lang="es-ES" dirty="0"/>
              <a:t> series / </a:t>
            </a:r>
            <a:r>
              <a:rPr lang="es-ES" dirty="0">
                <a:solidFill>
                  <a:srgbClr val="0000FF"/>
                </a:solidFill>
              </a:rPr>
              <a:t>Blue: </a:t>
            </a:r>
            <a:r>
              <a:rPr lang="es-ES" dirty="0" err="1">
                <a:solidFill>
                  <a:srgbClr val="0000FF"/>
                </a:solidFill>
              </a:rPr>
              <a:t>climatology</a:t>
            </a:r>
            <a:endParaRPr lang="en-US" dirty="0">
              <a:solidFill>
                <a:srgbClr val="0000FF"/>
              </a:solidFill>
            </a:endParaRPr>
          </a:p>
        </p:txBody>
      </p:sp>
      <p:cxnSp>
        <p:nvCxnSpPr>
          <p:cNvPr id="16" name="Conector recto 15">
            <a:extLst>
              <a:ext uri="{FF2B5EF4-FFF2-40B4-BE49-F238E27FC236}">
                <a16:creationId xmlns:a16="http://schemas.microsoft.com/office/drawing/2014/main" id="{086FCA08-F483-4A15-9945-5550878227C9}"/>
              </a:ext>
            </a:extLst>
          </p:cNvPr>
          <p:cNvCxnSpPr>
            <a:cxnSpLocks/>
            <a:endCxn id="18" idx="1"/>
          </p:cNvCxnSpPr>
          <p:nvPr/>
        </p:nvCxnSpPr>
        <p:spPr>
          <a:xfrm flipV="1">
            <a:off x="5582653" y="3057343"/>
            <a:ext cx="1187570" cy="356799"/>
          </a:xfrm>
          <a:prstGeom prst="line">
            <a:avLst/>
          </a:prstGeom>
        </p:spPr>
        <p:style>
          <a:lnRef idx="1">
            <a:schemeClr val="dk1"/>
          </a:lnRef>
          <a:fillRef idx="0">
            <a:schemeClr val="dk1"/>
          </a:fillRef>
          <a:effectRef idx="0">
            <a:schemeClr val="dk1"/>
          </a:effectRef>
          <a:fontRef idx="minor">
            <a:schemeClr val="tx1"/>
          </a:fontRef>
        </p:style>
      </p:cxnSp>
      <p:sp>
        <p:nvSpPr>
          <p:cNvPr id="18" name="CuadroTexto 17">
            <a:extLst>
              <a:ext uri="{FF2B5EF4-FFF2-40B4-BE49-F238E27FC236}">
                <a16:creationId xmlns:a16="http://schemas.microsoft.com/office/drawing/2014/main" id="{9CAECEB4-0F39-4D09-88BB-91F4DCE74D39}"/>
              </a:ext>
            </a:extLst>
          </p:cNvPr>
          <p:cNvSpPr txBox="1"/>
          <p:nvPr/>
        </p:nvSpPr>
        <p:spPr>
          <a:xfrm>
            <a:off x="6770223" y="2872677"/>
            <a:ext cx="744407" cy="369332"/>
          </a:xfrm>
          <a:prstGeom prst="rect">
            <a:avLst/>
          </a:prstGeom>
          <a:noFill/>
          <a:ln>
            <a:solidFill>
              <a:schemeClr val="tx1"/>
            </a:solidFill>
          </a:ln>
        </p:spPr>
        <p:txBody>
          <a:bodyPr wrap="square" rtlCol="0">
            <a:spAutoFit/>
          </a:bodyPr>
          <a:lstStyle/>
          <a:p>
            <a:r>
              <a:rPr lang="es-ES" dirty="0"/>
              <a:t>SFW</a:t>
            </a:r>
            <a:endParaRPr lang="en-US" dirty="0"/>
          </a:p>
        </p:txBody>
      </p:sp>
      <p:sp>
        <p:nvSpPr>
          <p:cNvPr id="31" name="CuadroTexto 30">
            <a:extLst>
              <a:ext uri="{FF2B5EF4-FFF2-40B4-BE49-F238E27FC236}">
                <a16:creationId xmlns:a16="http://schemas.microsoft.com/office/drawing/2014/main" id="{E0AA0432-8310-4A4B-B246-E58C85F4B3EA}"/>
              </a:ext>
            </a:extLst>
          </p:cNvPr>
          <p:cNvSpPr txBox="1"/>
          <p:nvPr/>
        </p:nvSpPr>
        <p:spPr>
          <a:xfrm>
            <a:off x="2962039" y="3716544"/>
            <a:ext cx="744407" cy="369332"/>
          </a:xfrm>
          <a:prstGeom prst="rect">
            <a:avLst/>
          </a:prstGeom>
          <a:noFill/>
          <a:ln>
            <a:solidFill>
              <a:schemeClr val="tx1"/>
            </a:solidFill>
          </a:ln>
        </p:spPr>
        <p:txBody>
          <a:bodyPr wrap="square" rtlCol="0">
            <a:spAutoFit/>
          </a:bodyPr>
          <a:lstStyle/>
          <a:p>
            <a:r>
              <a:rPr lang="es-ES" dirty="0"/>
              <a:t>SSW</a:t>
            </a:r>
            <a:endParaRPr lang="en-US" dirty="0"/>
          </a:p>
        </p:txBody>
      </p:sp>
      <p:cxnSp>
        <p:nvCxnSpPr>
          <p:cNvPr id="33" name="Conector recto 32">
            <a:extLst>
              <a:ext uri="{FF2B5EF4-FFF2-40B4-BE49-F238E27FC236}">
                <a16:creationId xmlns:a16="http://schemas.microsoft.com/office/drawing/2014/main" id="{1055C37B-DEBB-4343-8681-95C73F82D548}"/>
              </a:ext>
            </a:extLst>
          </p:cNvPr>
          <p:cNvCxnSpPr>
            <a:cxnSpLocks/>
            <a:stCxn id="31" idx="3"/>
          </p:cNvCxnSpPr>
          <p:nvPr/>
        </p:nvCxnSpPr>
        <p:spPr>
          <a:xfrm flipV="1">
            <a:off x="3706446" y="3602205"/>
            <a:ext cx="416646" cy="299005"/>
          </a:xfrm>
          <a:prstGeom prst="line">
            <a:avLst/>
          </a:prstGeom>
        </p:spPr>
        <p:style>
          <a:lnRef idx="1">
            <a:schemeClr val="dk1"/>
          </a:lnRef>
          <a:fillRef idx="0">
            <a:schemeClr val="dk1"/>
          </a:fillRef>
          <a:effectRef idx="0">
            <a:schemeClr val="dk1"/>
          </a:effectRef>
          <a:fontRef idx="minor">
            <a:schemeClr val="tx1"/>
          </a:fontRef>
        </p:style>
      </p:cxnSp>
      <p:sp>
        <p:nvSpPr>
          <p:cNvPr id="38" name="CustomShape 3">
            <a:extLst>
              <a:ext uri="{FF2B5EF4-FFF2-40B4-BE49-F238E27FC236}">
                <a16:creationId xmlns:a16="http://schemas.microsoft.com/office/drawing/2014/main" id="{A9588973-AF3F-4408-B82C-AF18F59FF9CF}"/>
              </a:ext>
            </a:extLst>
          </p:cNvPr>
          <p:cNvSpPr/>
          <p:nvPr/>
        </p:nvSpPr>
        <p:spPr>
          <a:xfrm>
            <a:off x="360" y="5449283"/>
            <a:ext cx="9143640" cy="10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US" sz="2000" b="1" strike="noStrike" spc="-1" dirty="0">
                <a:solidFill>
                  <a:srgbClr val="800000"/>
                </a:solidFill>
                <a:uFill>
                  <a:solidFill>
                    <a:srgbClr val="FFFFFF"/>
                  </a:solidFill>
                </a:uFill>
                <a:latin typeface="Calibri"/>
                <a:ea typeface="Calibri"/>
              </a:rPr>
              <a:t>→  </a:t>
            </a:r>
            <a:r>
              <a:rPr lang="en-US" sz="2000" b="0" strike="noStrike" spc="-1" dirty="0">
                <a:solidFill>
                  <a:srgbClr val="414141"/>
                </a:solidFill>
                <a:uFill>
                  <a:solidFill>
                    <a:srgbClr val="FFFFFF"/>
                  </a:solidFill>
                </a:uFill>
                <a:latin typeface="Calibri"/>
                <a:ea typeface="Calibri"/>
              </a:rPr>
              <a:t>Sudden Stratospheric Warmings  are the main source of variability in the polar winter stratosphere.</a:t>
            </a:r>
            <a:endParaRPr lang="en-US" sz="2000" b="0" strike="noStrike" spc="-1" dirty="0">
              <a:solidFill>
                <a:srgbClr val="000000"/>
              </a:solidFill>
              <a:uFill>
                <a:solidFill>
                  <a:srgbClr val="FFFFFF"/>
                </a:solidFill>
              </a:uFill>
              <a:latin typeface="Arial"/>
            </a:endParaRPr>
          </a:p>
          <a:p>
            <a:pPr algn="ctr"/>
            <a:endParaRPr lang="en-US" sz="2000" b="0" strike="noStrike" spc="-1" dirty="0">
              <a:solidFill>
                <a:srgbClr val="000000"/>
              </a:solidFill>
              <a:uFill>
                <a:solidFill>
                  <a:srgbClr val="FFFFFF"/>
                </a:solidFill>
              </a:uFill>
              <a:latin typeface="Arial"/>
            </a:endParaRPr>
          </a:p>
        </p:txBody>
      </p:sp>
      <p:sp>
        <p:nvSpPr>
          <p:cNvPr id="14" name="CustomShape 4">
            <a:extLst>
              <a:ext uri="{FF2B5EF4-FFF2-40B4-BE49-F238E27FC236}">
                <a16:creationId xmlns:a16="http://schemas.microsoft.com/office/drawing/2014/main" id="{28D1AEB9-32AD-4150-BE24-B13F26B855BD}"/>
              </a:ext>
            </a:extLst>
          </p:cNvPr>
          <p:cNvSpPr/>
          <p:nvPr/>
        </p:nvSpPr>
        <p:spPr>
          <a:xfrm>
            <a:off x="5962609" y="4895068"/>
            <a:ext cx="1915910" cy="277465"/>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From Era Interim</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22964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448920" y="40360"/>
            <a:ext cx="8228160" cy="7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600" b="1" strike="noStrike" spc="-1">
                <a:solidFill>
                  <a:srgbClr val="124484"/>
                </a:solidFill>
                <a:uFill>
                  <a:solidFill>
                    <a:srgbClr val="FFFFFF"/>
                  </a:solidFill>
                </a:uFill>
                <a:latin typeface="Calibri"/>
                <a:ea typeface="Calibri"/>
              </a:rPr>
              <a:t>Stratosphere-Troposphere coupling </a:t>
            </a:r>
            <a:endParaRPr lang="en-US" sz="3600" b="0" strike="noStrike" spc="-1">
              <a:solidFill>
                <a:srgbClr val="000000"/>
              </a:solidFill>
              <a:uFill>
                <a:solidFill>
                  <a:srgbClr val="FFFFFF"/>
                </a:solidFill>
              </a:uFill>
              <a:latin typeface="Arial"/>
            </a:endParaRPr>
          </a:p>
        </p:txBody>
      </p:sp>
      <p:sp>
        <p:nvSpPr>
          <p:cNvPr id="192" name="CustomShape 2"/>
          <p:cNvSpPr/>
          <p:nvPr/>
        </p:nvSpPr>
        <p:spPr>
          <a:xfrm>
            <a:off x="848160" y="822960"/>
            <a:ext cx="7676280" cy="712080"/>
          </a:xfrm>
          <a:prstGeom prst="rect">
            <a:avLst/>
          </a:prstGeom>
          <a:noFill/>
          <a:ln>
            <a:noFill/>
          </a:ln>
        </p:spPr>
        <p:style>
          <a:lnRef idx="0">
            <a:scrgbClr r="0" g="0" b="0"/>
          </a:lnRef>
          <a:fillRef idx="0">
            <a:scrgbClr r="0" g="0" b="0"/>
          </a:fillRef>
          <a:effectRef idx="0">
            <a:scrgbClr r="0" g="0" b="0"/>
          </a:effectRef>
          <a:fontRef idx="minor"/>
        </p:style>
      </p:sp>
      <p:sp>
        <p:nvSpPr>
          <p:cNvPr id="195" name="CustomShape 5"/>
          <p:cNvSpPr/>
          <p:nvPr/>
        </p:nvSpPr>
        <p:spPr>
          <a:xfrm>
            <a:off x="847290" y="873524"/>
            <a:ext cx="5592600" cy="344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gn="ctr"/>
            <a:r>
              <a:rPr lang="en-US" sz="2000" b="1" strike="noStrike" spc="-1" dirty="0">
                <a:solidFill>
                  <a:srgbClr val="800000"/>
                </a:solidFill>
                <a:uFill>
                  <a:solidFill>
                    <a:srgbClr val="FFFFFF"/>
                  </a:solidFill>
                </a:uFill>
                <a:latin typeface="Calibri"/>
                <a:ea typeface="Calibri"/>
              </a:rPr>
              <a:t>→</a:t>
            </a:r>
            <a:r>
              <a:rPr lang="en-US" sz="2000" spc="-1" dirty="0">
                <a:solidFill>
                  <a:srgbClr val="800000"/>
                </a:solidFill>
                <a:uFill>
                  <a:solidFill>
                    <a:srgbClr val="FFFFFF"/>
                  </a:solidFill>
                </a:uFill>
                <a:latin typeface="Arial"/>
              </a:rPr>
              <a:t> </a:t>
            </a:r>
            <a:r>
              <a:rPr lang="en-US" sz="2000" b="0" strike="noStrike" spc="-1" dirty="0">
                <a:solidFill>
                  <a:srgbClr val="414141"/>
                </a:solidFill>
                <a:uFill>
                  <a:solidFill>
                    <a:srgbClr val="FFFFFF"/>
                  </a:solidFill>
                </a:uFill>
                <a:latin typeface="Calibri"/>
                <a:ea typeface="Calibri"/>
              </a:rPr>
              <a:t>Impact on the troposphere -&gt; </a:t>
            </a:r>
            <a:r>
              <a:rPr lang="en-US" sz="2200" b="1" strike="noStrike" spc="-1" dirty="0">
                <a:solidFill>
                  <a:srgbClr val="414141"/>
                </a:solidFill>
                <a:uFill>
                  <a:solidFill>
                    <a:srgbClr val="FFFFFF"/>
                  </a:solidFill>
                </a:uFill>
                <a:latin typeface="Calibri"/>
                <a:ea typeface="Calibri"/>
              </a:rPr>
              <a:t>Seasonal prediction</a:t>
            </a:r>
            <a:endParaRPr lang="en-US" sz="2200" b="0" strike="noStrike" spc="-1" dirty="0">
              <a:solidFill>
                <a:srgbClr val="000000"/>
              </a:solidFill>
              <a:uFill>
                <a:solidFill>
                  <a:srgbClr val="FFFFFF"/>
                </a:solidFill>
              </a:uFill>
              <a:latin typeface="Arial"/>
            </a:endParaRPr>
          </a:p>
        </p:txBody>
      </p:sp>
      <p:pic>
        <p:nvPicPr>
          <p:cNvPr id="8" name="Imagen 6">
            <a:extLst>
              <a:ext uri="{FF2B5EF4-FFF2-40B4-BE49-F238E27FC236}">
                <a16:creationId xmlns:a16="http://schemas.microsoft.com/office/drawing/2014/main" id="{816E3F2A-858B-4FB5-92A7-71F9F800C663}"/>
              </a:ext>
            </a:extLst>
          </p:cNvPr>
          <p:cNvPicPr/>
          <p:nvPr/>
        </p:nvPicPr>
        <p:blipFill>
          <a:blip r:embed="rId3"/>
          <a:stretch/>
        </p:blipFill>
        <p:spPr>
          <a:xfrm>
            <a:off x="619560" y="1214314"/>
            <a:ext cx="7905750" cy="2654230"/>
          </a:xfrm>
          <a:prstGeom prst="rect">
            <a:avLst/>
          </a:prstGeom>
          <a:ln>
            <a:noFill/>
          </a:ln>
        </p:spPr>
      </p:pic>
      <p:sp>
        <p:nvSpPr>
          <p:cNvPr id="10" name="TextShape 3">
            <a:extLst>
              <a:ext uri="{FF2B5EF4-FFF2-40B4-BE49-F238E27FC236}">
                <a16:creationId xmlns:a16="http://schemas.microsoft.com/office/drawing/2014/main" id="{9A4B874B-4D2D-470F-B023-B447EE35503D}"/>
              </a:ext>
            </a:extLst>
          </p:cNvPr>
          <p:cNvSpPr txBox="1"/>
          <p:nvPr/>
        </p:nvSpPr>
        <p:spPr>
          <a:xfrm>
            <a:off x="4224960" y="8816604"/>
            <a:ext cx="2468880" cy="34344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Scaife et al. 2016</a:t>
            </a:r>
          </a:p>
        </p:txBody>
      </p:sp>
      <p:sp>
        <p:nvSpPr>
          <p:cNvPr id="194" name="CustomShape 4"/>
          <p:cNvSpPr/>
          <p:nvPr/>
        </p:nvSpPr>
        <p:spPr>
          <a:xfrm>
            <a:off x="5459400" y="3719615"/>
            <a:ext cx="3019320" cy="287640"/>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Baldwin and Dunkerton 2001</a:t>
            </a:r>
            <a:endParaRPr lang="en-US" sz="1800" b="0" strike="noStrike" spc="-1" dirty="0">
              <a:solidFill>
                <a:srgbClr val="000000"/>
              </a:solidFill>
              <a:uFill>
                <a:solidFill>
                  <a:srgbClr val="FFFFFF"/>
                </a:solidFill>
              </a:u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448920" y="40360"/>
            <a:ext cx="8228160" cy="7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600" b="1" strike="noStrike" spc="-1">
                <a:solidFill>
                  <a:srgbClr val="124484"/>
                </a:solidFill>
                <a:uFill>
                  <a:solidFill>
                    <a:srgbClr val="FFFFFF"/>
                  </a:solidFill>
                </a:uFill>
                <a:latin typeface="Calibri"/>
                <a:ea typeface="Calibri"/>
              </a:rPr>
              <a:t>Stratosphere-Troposphere coupling </a:t>
            </a:r>
            <a:endParaRPr lang="en-US" sz="3600" b="0" strike="noStrike" spc="-1">
              <a:solidFill>
                <a:srgbClr val="000000"/>
              </a:solidFill>
              <a:uFill>
                <a:solidFill>
                  <a:srgbClr val="FFFFFF"/>
                </a:solidFill>
              </a:uFill>
              <a:latin typeface="Arial"/>
            </a:endParaRPr>
          </a:p>
        </p:txBody>
      </p:sp>
      <p:sp>
        <p:nvSpPr>
          <p:cNvPr id="192" name="CustomShape 2"/>
          <p:cNvSpPr/>
          <p:nvPr/>
        </p:nvSpPr>
        <p:spPr>
          <a:xfrm>
            <a:off x="848160" y="822960"/>
            <a:ext cx="7676280" cy="712080"/>
          </a:xfrm>
          <a:prstGeom prst="rect">
            <a:avLst/>
          </a:prstGeom>
          <a:noFill/>
          <a:ln>
            <a:noFill/>
          </a:ln>
        </p:spPr>
        <p:style>
          <a:lnRef idx="0">
            <a:scrgbClr r="0" g="0" b="0"/>
          </a:lnRef>
          <a:fillRef idx="0">
            <a:scrgbClr r="0" g="0" b="0"/>
          </a:fillRef>
          <a:effectRef idx="0">
            <a:scrgbClr r="0" g="0" b="0"/>
          </a:effectRef>
          <a:fontRef idx="minor"/>
        </p:style>
      </p:sp>
      <p:sp>
        <p:nvSpPr>
          <p:cNvPr id="195" name="CustomShape 5"/>
          <p:cNvSpPr/>
          <p:nvPr/>
        </p:nvSpPr>
        <p:spPr>
          <a:xfrm>
            <a:off x="847290" y="873524"/>
            <a:ext cx="5592600" cy="344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gn="ctr"/>
            <a:r>
              <a:rPr lang="en-US" sz="2000" b="1" strike="noStrike" spc="-1" dirty="0">
                <a:solidFill>
                  <a:srgbClr val="800000"/>
                </a:solidFill>
                <a:uFill>
                  <a:solidFill>
                    <a:srgbClr val="FFFFFF"/>
                  </a:solidFill>
                </a:uFill>
                <a:latin typeface="Calibri"/>
                <a:ea typeface="Calibri"/>
              </a:rPr>
              <a:t>→</a:t>
            </a:r>
            <a:r>
              <a:rPr lang="en-US" sz="2000" spc="-1" dirty="0">
                <a:solidFill>
                  <a:srgbClr val="800000"/>
                </a:solidFill>
                <a:uFill>
                  <a:solidFill>
                    <a:srgbClr val="FFFFFF"/>
                  </a:solidFill>
                </a:uFill>
                <a:latin typeface="Arial"/>
              </a:rPr>
              <a:t> </a:t>
            </a:r>
            <a:r>
              <a:rPr lang="en-US" sz="2000" b="0" strike="noStrike" spc="-1" dirty="0">
                <a:solidFill>
                  <a:srgbClr val="414141"/>
                </a:solidFill>
                <a:uFill>
                  <a:solidFill>
                    <a:srgbClr val="FFFFFF"/>
                  </a:solidFill>
                </a:uFill>
                <a:latin typeface="Calibri"/>
                <a:ea typeface="Calibri"/>
              </a:rPr>
              <a:t>Impact on the troposphere -&gt; </a:t>
            </a:r>
            <a:r>
              <a:rPr lang="en-US" sz="2200" b="1" strike="noStrike" spc="-1" dirty="0">
                <a:solidFill>
                  <a:srgbClr val="414141"/>
                </a:solidFill>
                <a:uFill>
                  <a:solidFill>
                    <a:srgbClr val="FFFFFF"/>
                  </a:solidFill>
                </a:uFill>
                <a:latin typeface="Calibri"/>
                <a:ea typeface="Calibri"/>
              </a:rPr>
              <a:t>Seasonal prediction</a:t>
            </a:r>
            <a:endParaRPr lang="en-US" sz="2200" b="0" strike="noStrike" spc="-1" dirty="0">
              <a:solidFill>
                <a:srgbClr val="000000"/>
              </a:solidFill>
              <a:uFill>
                <a:solidFill>
                  <a:srgbClr val="FFFFFF"/>
                </a:solidFill>
              </a:uFill>
              <a:latin typeface="Arial"/>
            </a:endParaRPr>
          </a:p>
        </p:txBody>
      </p:sp>
      <p:pic>
        <p:nvPicPr>
          <p:cNvPr id="8" name="Imagen 6">
            <a:extLst>
              <a:ext uri="{FF2B5EF4-FFF2-40B4-BE49-F238E27FC236}">
                <a16:creationId xmlns:a16="http://schemas.microsoft.com/office/drawing/2014/main" id="{816E3F2A-858B-4FB5-92A7-71F9F800C663}"/>
              </a:ext>
            </a:extLst>
          </p:cNvPr>
          <p:cNvPicPr/>
          <p:nvPr/>
        </p:nvPicPr>
        <p:blipFill>
          <a:blip r:embed="rId3"/>
          <a:stretch/>
        </p:blipFill>
        <p:spPr>
          <a:xfrm>
            <a:off x="619560" y="1214314"/>
            <a:ext cx="7905750" cy="2654230"/>
          </a:xfrm>
          <a:prstGeom prst="rect">
            <a:avLst/>
          </a:prstGeom>
          <a:ln>
            <a:noFill/>
          </a:ln>
        </p:spPr>
      </p:pic>
      <p:sp>
        <p:nvSpPr>
          <p:cNvPr id="10" name="TextShape 3">
            <a:extLst>
              <a:ext uri="{FF2B5EF4-FFF2-40B4-BE49-F238E27FC236}">
                <a16:creationId xmlns:a16="http://schemas.microsoft.com/office/drawing/2014/main" id="{9A4B874B-4D2D-470F-B023-B447EE35503D}"/>
              </a:ext>
            </a:extLst>
          </p:cNvPr>
          <p:cNvSpPr txBox="1"/>
          <p:nvPr/>
        </p:nvSpPr>
        <p:spPr>
          <a:xfrm>
            <a:off x="4224960" y="8816604"/>
            <a:ext cx="2468880" cy="34344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Scaife et al. 2016</a:t>
            </a:r>
          </a:p>
        </p:txBody>
      </p:sp>
      <p:sp>
        <p:nvSpPr>
          <p:cNvPr id="194" name="CustomShape 4"/>
          <p:cNvSpPr/>
          <p:nvPr/>
        </p:nvSpPr>
        <p:spPr>
          <a:xfrm>
            <a:off x="5459400" y="3719615"/>
            <a:ext cx="3019320" cy="287640"/>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Baldwin and Dunkerton 2001</a:t>
            </a:r>
            <a:endParaRPr lang="en-US" sz="1800" b="0" strike="noStrike" spc="-1" dirty="0">
              <a:solidFill>
                <a:srgbClr val="000000"/>
              </a:solidFill>
              <a:uFill>
                <a:solidFill>
                  <a:srgbClr val="FFFFFF"/>
                </a:solidFill>
              </a:uFill>
              <a:latin typeface="Arial"/>
            </a:endParaRPr>
          </a:p>
        </p:txBody>
      </p:sp>
      <p:grpSp>
        <p:nvGrpSpPr>
          <p:cNvPr id="4" name="Grupo 3">
            <a:extLst>
              <a:ext uri="{FF2B5EF4-FFF2-40B4-BE49-F238E27FC236}">
                <a16:creationId xmlns:a16="http://schemas.microsoft.com/office/drawing/2014/main" id="{8A4D2A39-3507-43E7-AAAD-29E41B16D310}"/>
              </a:ext>
            </a:extLst>
          </p:cNvPr>
          <p:cNvGrpSpPr/>
          <p:nvPr/>
        </p:nvGrpSpPr>
        <p:grpSpPr>
          <a:xfrm>
            <a:off x="1712931" y="3889539"/>
            <a:ext cx="3323108" cy="2737381"/>
            <a:chOff x="1712931" y="3889539"/>
            <a:chExt cx="3323108" cy="2737381"/>
          </a:xfrm>
        </p:grpSpPr>
        <p:pic>
          <p:nvPicPr>
            <p:cNvPr id="2" name="Imagen 1">
              <a:extLst>
                <a:ext uri="{FF2B5EF4-FFF2-40B4-BE49-F238E27FC236}">
                  <a16:creationId xmlns:a16="http://schemas.microsoft.com/office/drawing/2014/main" id="{427A9522-B704-430C-97F8-BFC90ABBE3F5}"/>
                </a:ext>
              </a:extLst>
            </p:cNvPr>
            <p:cNvPicPr>
              <a:picLocks noChangeAspect="1"/>
            </p:cNvPicPr>
            <p:nvPr/>
          </p:nvPicPr>
          <p:blipFill>
            <a:blip r:embed="rId4"/>
            <a:stretch>
              <a:fillRect/>
            </a:stretch>
          </p:blipFill>
          <p:spPr>
            <a:xfrm>
              <a:off x="1715711" y="4233448"/>
              <a:ext cx="2297113" cy="2129032"/>
            </a:xfrm>
            <a:prstGeom prst="rect">
              <a:avLst/>
            </a:prstGeom>
          </p:spPr>
        </p:pic>
        <p:sp>
          <p:nvSpPr>
            <p:cNvPr id="13" name="CustomShape 4">
              <a:extLst>
                <a:ext uri="{FF2B5EF4-FFF2-40B4-BE49-F238E27FC236}">
                  <a16:creationId xmlns:a16="http://schemas.microsoft.com/office/drawing/2014/main" id="{200F2023-BC6F-4BF0-B370-FD7770CF5BA0}"/>
                </a:ext>
              </a:extLst>
            </p:cNvPr>
            <p:cNvSpPr/>
            <p:nvPr/>
          </p:nvSpPr>
          <p:spPr>
            <a:xfrm>
              <a:off x="2767031" y="6339280"/>
              <a:ext cx="2129308" cy="287640"/>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Palmeiro et al. 2015</a:t>
              </a:r>
              <a:endParaRPr lang="en-US" sz="1800" b="0" strike="noStrike" spc="-1" dirty="0">
                <a:solidFill>
                  <a:srgbClr val="000000"/>
                </a:solidFill>
                <a:uFill>
                  <a:solidFill>
                    <a:srgbClr val="FFFFFF"/>
                  </a:solidFill>
                </a:uFill>
                <a:latin typeface="Arial"/>
              </a:endParaRPr>
            </a:p>
          </p:txBody>
        </p:sp>
        <p:sp>
          <p:nvSpPr>
            <p:cNvPr id="3" name="CuadroTexto 2">
              <a:extLst>
                <a:ext uri="{FF2B5EF4-FFF2-40B4-BE49-F238E27FC236}">
                  <a16:creationId xmlns:a16="http://schemas.microsoft.com/office/drawing/2014/main" id="{062E6051-C9D9-4A8F-A225-728FEF1DB389}"/>
                </a:ext>
              </a:extLst>
            </p:cNvPr>
            <p:cNvSpPr txBox="1"/>
            <p:nvPr/>
          </p:nvSpPr>
          <p:spPr>
            <a:xfrm>
              <a:off x="1712931" y="3889539"/>
              <a:ext cx="3323108" cy="338554"/>
            </a:xfrm>
            <a:prstGeom prst="rect">
              <a:avLst/>
            </a:prstGeom>
            <a:noFill/>
          </p:spPr>
          <p:txBody>
            <a:bodyPr wrap="square" rtlCol="0">
              <a:spAutoFit/>
            </a:bodyPr>
            <a:lstStyle/>
            <a:p>
              <a:r>
                <a:rPr lang="es-ES" sz="1600" b="1" dirty="0">
                  <a:latin typeface="Calibir"/>
                </a:rPr>
                <a:t>SLP </a:t>
              </a:r>
              <a:r>
                <a:rPr lang="es-ES" sz="1600" b="1" dirty="0" err="1">
                  <a:latin typeface="Calibir"/>
                </a:rPr>
                <a:t>anomalies</a:t>
              </a:r>
              <a:r>
                <a:rPr lang="es-ES" sz="1600" b="1" dirty="0">
                  <a:latin typeface="Calibir"/>
                </a:rPr>
                <a:t> after </a:t>
              </a:r>
              <a:r>
                <a:rPr lang="es-ES" sz="1600" b="1" dirty="0" err="1">
                  <a:latin typeface="Calibir"/>
                </a:rPr>
                <a:t>SSWs</a:t>
              </a:r>
              <a:endParaRPr lang="en-US" sz="1600" b="1" dirty="0">
                <a:latin typeface="Calibir"/>
              </a:endParaRPr>
            </a:p>
          </p:txBody>
        </p:sp>
      </p:grpSp>
    </p:spTree>
    <p:extLst>
      <p:ext uri="{BB962C8B-B14F-4D97-AF65-F5344CB8AC3E}">
        <p14:creationId xmlns:p14="http://schemas.microsoft.com/office/powerpoint/2010/main" val="779284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448920" y="40360"/>
            <a:ext cx="8228160" cy="7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600" b="1" strike="noStrike" spc="-1">
                <a:solidFill>
                  <a:srgbClr val="124484"/>
                </a:solidFill>
                <a:uFill>
                  <a:solidFill>
                    <a:srgbClr val="FFFFFF"/>
                  </a:solidFill>
                </a:uFill>
                <a:latin typeface="Calibri"/>
                <a:ea typeface="Calibri"/>
              </a:rPr>
              <a:t>Stratosphere-Troposphere coupling </a:t>
            </a:r>
            <a:endParaRPr lang="en-US" sz="3600" b="0" strike="noStrike" spc="-1">
              <a:solidFill>
                <a:srgbClr val="000000"/>
              </a:solidFill>
              <a:uFill>
                <a:solidFill>
                  <a:srgbClr val="FFFFFF"/>
                </a:solidFill>
              </a:uFill>
              <a:latin typeface="Arial"/>
            </a:endParaRPr>
          </a:p>
        </p:txBody>
      </p:sp>
      <p:sp>
        <p:nvSpPr>
          <p:cNvPr id="192" name="CustomShape 2"/>
          <p:cNvSpPr/>
          <p:nvPr/>
        </p:nvSpPr>
        <p:spPr>
          <a:xfrm>
            <a:off x="848160" y="822960"/>
            <a:ext cx="7676280" cy="712080"/>
          </a:xfrm>
          <a:prstGeom prst="rect">
            <a:avLst/>
          </a:prstGeom>
          <a:noFill/>
          <a:ln>
            <a:noFill/>
          </a:ln>
        </p:spPr>
        <p:style>
          <a:lnRef idx="0">
            <a:scrgbClr r="0" g="0" b="0"/>
          </a:lnRef>
          <a:fillRef idx="0">
            <a:scrgbClr r="0" g="0" b="0"/>
          </a:fillRef>
          <a:effectRef idx="0">
            <a:scrgbClr r="0" g="0" b="0"/>
          </a:effectRef>
          <a:fontRef idx="minor"/>
        </p:style>
      </p:sp>
      <p:sp>
        <p:nvSpPr>
          <p:cNvPr id="195" name="CustomShape 5"/>
          <p:cNvSpPr/>
          <p:nvPr/>
        </p:nvSpPr>
        <p:spPr>
          <a:xfrm>
            <a:off x="847290" y="873524"/>
            <a:ext cx="5592600" cy="344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gn="ctr"/>
            <a:r>
              <a:rPr lang="en-US" sz="2000" b="1" strike="noStrike" spc="-1" dirty="0">
                <a:solidFill>
                  <a:srgbClr val="800000"/>
                </a:solidFill>
                <a:uFill>
                  <a:solidFill>
                    <a:srgbClr val="FFFFFF"/>
                  </a:solidFill>
                </a:uFill>
                <a:latin typeface="Calibri"/>
                <a:ea typeface="Calibri"/>
              </a:rPr>
              <a:t>→</a:t>
            </a:r>
            <a:r>
              <a:rPr lang="en-US" sz="2000" spc="-1" dirty="0">
                <a:solidFill>
                  <a:srgbClr val="800000"/>
                </a:solidFill>
                <a:uFill>
                  <a:solidFill>
                    <a:srgbClr val="FFFFFF"/>
                  </a:solidFill>
                </a:uFill>
                <a:latin typeface="Arial"/>
              </a:rPr>
              <a:t> </a:t>
            </a:r>
            <a:r>
              <a:rPr lang="en-US" sz="2000" b="0" strike="noStrike" spc="-1" dirty="0">
                <a:solidFill>
                  <a:srgbClr val="414141"/>
                </a:solidFill>
                <a:uFill>
                  <a:solidFill>
                    <a:srgbClr val="FFFFFF"/>
                  </a:solidFill>
                </a:uFill>
                <a:latin typeface="Calibri"/>
                <a:ea typeface="Calibri"/>
              </a:rPr>
              <a:t>Impact on the troposphere -&gt; </a:t>
            </a:r>
            <a:r>
              <a:rPr lang="en-US" sz="2200" b="1" strike="noStrike" spc="-1" dirty="0">
                <a:solidFill>
                  <a:srgbClr val="414141"/>
                </a:solidFill>
                <a:uFill>
                  <a:solidFill>
                    <a:srgbClr val="FFFFFF"/>
                  </a:solidFill>
                </a:uFill>
                <a:latin typeface="Calibri"/>
                <a:ea typeface="Calibri"/>
              </a:rPr>
              <a:t>Seasonal prediction</a:t>
            </a:r>
            <a:endParaRPr lang="en-US" sz="2200" b="0" strike="noStrike" spc="-1" dirty="0">
              <a:solidFill>
                <a:srgbClr val="000000"/>
              </a:solidFill>
              <a:uFill>
                <a:solidFill>
                  <a:srgbClr val="FFFFFF"/>
                </a:solidFill>
              </a:uFill>
              <a:latin typeface="Arial"/>
            </a:endParaRPr>
          </a:p>
        </p:txBody>
      </p:sp>
      <p:pic>
        <p:nvPicPr>
          <p:cNvPr id="8" name="Imagen 6">
            <a:extLst>
              <a:ext uri="{FF2B5EF4-FFF2-40B4-BE49-F238E27FC236}">
                <a16:creationId xmlns:a16="http://schemas.microsoft.com/office/drawing/2014/main" id="{816E3F2A-858B-4FB5-92A7-71F9F800C663}"/>
              </a:ext>
            </a:extLst>
          </p:cNvPr>
          <p:cNvPicPr/>
          <p:nvPr/>
        </p:nvPicPr>
        <p:blipFill>
          <a:blip r:embed="rId3"/>
          <a:stretch/>
        </p:blipFill>
        <p:spPr>
          <a:xfrm>
            <a:off x="619560" y="1214314"/>
            <a:ext cx="7905750" cy="2654230"/>
          </a:xfrm>
          <a:prstGeom prst="rect">
            <a:avLst/>
          </a:prstGeom>
          <a:ln>
            <a:noFill/>
          </a:ln>
        </p:spPr>
      </p:pic>
      <p:sp>
        <p:nvSpPr>
          <p:cNvPr id="10" name="TextShape 3">
            <a:extLst>
              <a:ext uri="{FF2B5EF4-FFF2-40B4-BE49-F238E27FC236}">
                <a16:creationId xmlns:a16="http://schemas.microsoft.com/office/drawing/2014/main" id="{9A4B874B-4D2D-470F-B023-B447EE35503D}"/>
              </a:ext>
            </a:extLst>
          </p:cNvPr>
          <p:cNvSpPr txBox="1"/>
          <p:nvPr/>
        </p:nvSpPr>
        <p:spPr>
          <a:xfrm>
            <a:off x="4224960" y="8816604"/>
            <a:ext cx="2468880" cy="34344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Scaife et al. 2016</a:t>
            </a:r>
          </a:p>
        </p:txBody>
      </p:sp>
      <p:grpSp>
        <p:nvGrpSpPr>
          <p:cNvPr id="5" name="Grupo 4">
            <a:extLst>
              <a:ext uri="{FF2B5EF4-FFF2-40B4-BE49-F238E27FC236}">
                <a16:creationId xmlns:a16="http://schemas.microsoft.com/office/drawing/2014/main" id="{147B62A7-20D0-4497-A2BC-BD855730E000}"/>
              </a:ext>
            </a:extLst>
          </p:cNvPr>
          <p:cNvGrpSpPr/>
          <p:nvPr/>
        </p:nvGrpSpPr>
        <p:grpSpPr>
          <a:xfrm>
            <a:off x="5036039" y="4336535"/>
            <a:ext cx="3977010" cy="2313585"/>
            <a:chOff x="5036039" y="4336535"/>
            <a:chExt cx="3977010" cy="2313585"/>
          </a:xfrm>
        </p:grpSpPr>
        <p:pic>
          <p:nvPicPr>
            <p:cNvPr id="9" name="Imagen 8">
              <a:extLst>
                <a:ext uri="{FF2B5EF4-FFF2-40B4-BE49-F238E27FC236}">
                  <a16:creationId xmlns:a16="http://schemas.microsoft.com/office/drawing/2014/main" id="{473351D5-984C-4E97-8725-D7A5A46F2BBB}"/>
                </a:ext>
              </a:extLst>
            </p:cNvPr>
            <p:cNvPicPr/>
            <p:nvPr/>
          </p:nvPicPr>
          <p:blipFill rotWithShape="1">
            <a:blip r:embed="rId4"/>
            <a:srcRect b="49864"/>
            <a:stretch/>
          </p:blipFill>
          <p:spPr>
            <a:xfrm>
              <a:off x="5036039" y="4336535"/>
              <a:ext cx="3019320" cy="2076377"/>
            </a:xfrm>
            <a:prstGeom prst="rect">
              <a:avLst/>
            </a:prstGeom>
            <a:ln>
              <a:noFill/>
            </a:ln>
          </p:spPr>
        </p:pic>
        <p:sp>
          <p:nvSpPr>
            <p:cNvPr id="11" name="CustomShape 4">
              <a:extLst>
                <a:ext uri="{FF2B5EF4-FFF2-40B4-BE49-F238E27FC236}">
                  <a16:creationId xmlns:a16="http://schemas.microsoft.com/office/drawing/2014/main" id="{94FE7BBB-E898-4DFB-A23B-4D2B7FA9EC71}"/>
                </a:ext>
              </a:extLst>
            </p:cNvPr>
            <p:cNvSpPr/>
            <p:nvPr/>
          </p:nvSpPr>
          <p:spPr>
            <a:xfrm>
              <a:off x="7097669" y="6362480"/>
              <a:ext cx="1915380" cy="287640"/>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Scaife et al. 2016</a:t>
              </a:r>
              <a:endParaRPr lang="en-US" sz="1800" b="0" strike="noStrike" spc="-1" dirty="0">
                <a:solidFill>
                  <a:srgbClr val="000000"/>
                </a:solidFill>
                <a:uFill>
                  <a:solidFill>
                    <a:srgbClr val="FFFFFF"/>
                  </a:solidFill>
                </a:uFill>
                <a:latin typeface="Arial"/>
              </a:endParaRPr>
            </a:p>
          </p:txBody>
        </p:sp>
      </p:grpSp>
      <p:sp>
        <p:nvSpPr>
          <p:cNvPr id="194" name="CustomShape 4"/>
          <p:cNvSpPr/>
          <p:nvPr/>
        </p:nvSpPr>
        <p:spPr>
          <a:xfrm>
            <a:off x="5459400" y="3719615"/>
            <a:ext cx="3019320" cy="287640"/>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Baldwin and Dunkerton 2001</a:t>
            </a:r>
            <a:endParaRPr lang="en-US" sz="1800" b="0" strike="noStrike" spc="-1" dirty="0">
              <a:solidFill>
                <a:srgbClr val="000000"/>
              </a:solidFill>
              <a:uFill>
                <a:solidFill>
                  <a:srgbClr val="FFFFFF"/>
                </a:solidFill>
              </a:uFill>
              <a:latin typeface="Arial"/>
            </a:endParaRPr>
          </a:p>
        </p:txBody>
      </p:sp>
      <p:grpSp>
        <p:nvGrpSpPr>
          <p:cNvPr id="4" name="Grupo 3">
            <a:extLst>
              <a:ext uri="{FF2B5EF4-FFF2-40B4-BE49-F238E27FC236}">
                <a16:creationId xmlns:a16="http://schemas.microsoft.com/office/drawing/2014/main" id="{8A4D2A39-3507-43E7-AAAD-29E41B16D310}"/>
              </a:ext>
            </a:extLst>
          </p:cNvPr>
          <p:cNvGrpSpPr/>
          <p:nvPr/>
        </p:nvGrpSpPr>
        <p:grpSpPr>
          <a:xfrm>
            <a:off x="1712931" y="3889539"/>
            <a:ext cx="3323108" cy="2737381"/>
            <a:chOff x="1712931" y="3889539"/>
            <a:chExt cx="3323108" cy="2737381"/>
          </a:xfrm>
        </p:grpSpPr>
        <p:pic>
          <p:nvPicPr>
            <p:cNvPr id="2" name="Imagen 1">
              <a:extLst>
                <a:ext uri="{FF2B5EF4-FFF2-40B4-BE49-F238E27FC236}">
                  <a16:creationId xmlns:a16="http://schemas.microsoft.com/office/drawing/2014/main" id="{427A9522-B704-430C-97F8-BFC90ABBE3F5}"/>
                </a:ext>
              </a:extLst>
            </p:cNvPr>
            <p:cNvPicPr>
              <a:picLocks noChangeAspect="1"/>
            </p:cNvPicPr>
            <p:nvPr/>
          </p:nvPicPr>
          <p:blipFill>
            <a:blip r:embed="rId5"/>
            <a:stretch>
              <a:fillRect/>
            </a:stretch>
          </p:blipFill>
          <p:spPr>
            <a:xfrm>
              <a:off x="1715711" y="4233448"/>
              <a:ext cx="2297113" cy="2129032"/>
            </a:xfrm>
            <a:prstGeom prst="rect">
              <a:avLst/>
            </a:prstGeom>
          </p:spPr>
        </p:pic>
        <p:sp>
          <p:nvSpPr>
            <p:cNvPr id="13" name="CustomShape 4">
              <a:extLst>
                <a:ext uri="{FF2B5EF4-FFF2-40B4-BE49-F238E27FC236}">
                  <a16:creationId xmlns:a16="http://schemas.microsoft.com/office/drawing/2014/main" id="{200F2023-BC6F-4BF0-B370-FD7770CF5BA0}"/>
                </a:ext>
              </a:extLst>
            </p:cNvPr>
            <p:cNvSpPr/>
            <p:nvPr/>
          </p:nvSpPr>
          <p:spPr>
            <a:xfrm>
              <a:off x="2767031" y="6339280"/>
              <a:ext cx="2129308" cy="287640"/>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Palmeiro et al. 2015</a:t>
              </a:r>
              <a:endParaRPr lang="en-US" sz="1800" b="0" strike="noStrike" spc="-1" dirty="0">
                <a:solidFill>
                  <a:srgbClr val="000000"/>
                </a:solidFill>
                <a:uFill>
                  <a:solidFill>
                    <a:srgbClr val="FFFFFF"/>
                  </a:solidFill>
                </a:uFill>
                <a:latin typeface="Arial"/>
              </a:endParaRPr>
            </a:p>
          </p:txBody>
        </p:sp>
        <p:sp>
          <p:nvSpPr>
            <p:cNvPr id="3" name="CuadroTexto 2">
              <a:extLst>
                <a:ext uri="{FF2B5EF4-FFF2-40B4-BE49-F238E27FC236}">
                  <a16:creationId xmlns:a16="http://schemas.microsoft.com/office/drawing/2014/main" id="{062E6051-C9D9-4A8F-A225-728FEF1DB389}"/>
                </a:ext>
              </a:extLst>
            </p:cNvPr>
            <p:cNvSpPr txBox="1"/>
            <p:nvPr/>
          </p:nvSpPr>
          <p:spPr>
            <a:xfrm>
              <a:off x="1712931" y="3889539"/>
              <a:ext cx="3323108" cy="338554"/>
            </a:xfrm>
            <a:prstGeom prst="rect">
              <a:avLst/>
            </a:prstGeom>
            <a:noFill/>
          </p:spPr>
          <p:txBody>
            <a:bodyPr wrap="square" rtlCol="0">
              <a:spAutoFit/>
            </a:bodyPr>
            <a:lstStyle/>
            <a:p>
              <a:r>
                <a:rPr lang="es-ES" sz="1600" b="1" dirty="0">
                  <a:latin typeface="Calibir"/>
                </a:rPr>
                <a:t>SLP </a:t>
              </a:r>
              <a:r>
                <a:rPr lang="es-ES" sz="1600" b="1" dirty="0" err="1">
                  <a:latin typeface="Calibir"/>
                </a:rPr>
                <a:t>anomalies</a:t>
              </a:r>
              <a:r>
                <a:rPr lang="es-ES" sz="1600" b="1" dirty="0">
                  <a:latin typeface="Calibir"/>
                </a:rPr>
                <a:t> after </a:t>
              </a:r>
              <a:r>
                <a:rPr lang="es-ES" sz="1600" b="1" dirty="0" err="1">
                  <a:latin typeface="Calibir"/>
                </a:rPr>
                <a:t>SSWs</a:t>
              </a:r>
              <a:endParaRPr lang="en-US" sz="1600" b="1" dirty="0">
                <a:latin typeface="Calibir"/>
              </a:endParaRPr>
            </a:p>
          </p:txBody>
        </p:sp>
      </p:grpSp>
    </p:spTree>
    <p:extLst>
      <p:ext uri="{BB962C8B-B14F-4D97-AF65-F5344CB8AC3E}">
        <p14:creationId xmlns:p14="http://schemas.microsoft.com/office/powerpoint/2010/main" val="133477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1">
            <a:extLst>
              <a:ext uri="{FF2B5EF4-FFF2-40B4-BE49-F238E27FC236}">
                <a16:creationId xmlns:a16="http://schemas.microsoft.com/office/drawing/2014/main" id="{072C9DF7-89A0-49D2-B1AC-443373738B76}"/>
              </a:ext>
            </a:extLst>
          </p:cNvPr>
          <p:cNvSpPr/>
          <p:nvPr/>
        </p:nvSpPr>
        <p:spPr>
          <a:xfrm>
            <a:off x="360020" y="82058"/>
            <a:ext cx="8228160" cy="7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600" b="1" strike="noStrike" spc="-1" dirty="0">
                <a:solidFill>
                  <a:srgbClr val="124484"/>
                </a:solidFill>
                <a:uFill>
                  <a:solidFill>
                    <a:srgbClr val="FFFFFF"/>
                  </a:solidFill>
                </a:uFill>
                <a:latin typeface="Calibri"/>
                <a:ea typeface="Calibri"/>
              </a:rPr>
              <a:t>Polar Vortex climatology in EC-Earth</a:t>
            </a:r>
            <a:endParaRPr lang="en-US" sz="3600" b="0" strike="noStrike" spc="-1" dirty="0">
              <a:solidFill>
                <a:srgbClr val="000000"/>
              </a:solidFill>
              <a:uFill>
                <a:solidFill>
                  <a:srgbClr val="FFFFFF"/>
                </a:solidFill>
              </a:uFill>
              <a:latin typeface="Arial"/>
            </a:endParaRPr>
          </a:p>
        </p:txBody>
      </p:sp>
      <p:sp>
        <p:nvSpPr>
          <p:cNvPr id="10" name="CustomShape 2">
            <a:extLst>
              <a:ext uri="{FF2B5EF4-FFF2-40B4-BE49-F238E27FC236}">
                <a16:creationId xmlns:a16="http://schemas.microsoft.com/office/drawing/2014/main" id="{EB87178A-3930-4955-B5A9-58FA5EC7A7F5}"/>
              </a:ext>
            </a:extLst>
          </p:cNvPr>
          <p:cNvSpPr/>
          <p:nvPr/>
        </p:nvSpPr>
        <p:spPr>
          <a:xfrm>
            <a:off x="-4833387" y="931878"/>
            <a:ext cx="8502840" cy="7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US" sz="1800" b="0" strike="noStrike" spc="-1" dirty="0">
              <a:solidFill>
                <a:srgbClr val="000000"/>
              </a:solidFill>
              <a:uFill>
                <a:solidFill>
                  <a:srgbClr val="FFFFFF"/>
                </a:solidFill>
              </a:uFill>
              <a:latin typeface="Arial"/>
            </a:endParaRPr>
          </a:p>
        </p:txBody>
      </p:sp>
      <p:grpSp>
        <p:nvGrpSpPr>
          <p:cNvPr id="3" name="Grupo 2">
            <a:extLst>
              <a:ext uri="{FF2B5EF4-FFF2-40B4-BE49-F238E27FC236}">
                <a16:creationId xmlns:a16="http://schemas.microsoft.com/office/drawing/2014/main" id="{457A57F6-4C46-445D-941A-41783F1366E5}"/>
              </a:ext>
            </a:extLst>
          </p:cNvPr>
          <p:cNvGrpSpPr/>
          <p:nvPr/>
        </p:nvGrpSpPr>
        <p:grpSpPr>
          <a:xfrm>
            <a:off x="1703493" y="1245504"/>
            <a:ext cx="6175026" cy="3131566"/>
            <a:chOff x="1703493" y="1245504"/>
            <a:chExt cx="6175026" cy="3131566"/>
          </a:xfrm>
        </p:grpSpPr>
        <p:sp>
          <p:nvSpPr>
            <p:cNvPr id="188" name="TextShape 3"/>
            <p:cNvSpPr txBox="1"/>
            <p:nvPr/>
          </p:nvSpPr>
          <p:spPr>
            <a:xfrm>
              <a:off x="3669453" y="3879271"/>
              <a:ext cx="1636607" cy="326520"/>
            </a:xfrm>
            <a:prstGeom prst="rect">
              <a:avLst/>
            </a:prstGeom>
            <a:noFill/>
            <a:ln>
              <a:noFill/>
            </a:ln>
          </p:spPr>
          <p:txBody>
            <a:bodyPr lIns="90000" tIns="45000" rIns="90000" bIns="45000"/>
            <a:lstStyle/>
            <a:p>
              <a:r>
                <a:rPr lang="en-US" sz="1600" b="0" strike="noStrike" spc="-1">
                  <a:solidFill>
                    <a:srgbClr val="000000"/>
                  </a:solidFill>
                  <a:uFill>
                    <a:solidFill>
                      <a:srgbClr val="FFFFFF"/>
                    </a:solidFill>
                  </a:uFill>
                  <a:latin typeface="Calibri"/>
                </a:rPr>
                <a:t>Days from 1 Nov</a:t>
              </a:r>
            </a:p>
          </p:txBody>
        </p:sp>
        <p:grpSp>
          <p:nvGrpSpPr>
            <p:cNvPr id="2" name="Grupo 1">
              <a:extLst>
                <a:ext uri="{FF2B5EF4-FFF2-40B4-BE49-F238E27FC236}">
                  <a16:creationId xmlns:a16="http://schemas.microsoft.com/office/drawing/2014/main" id="{838575DB-9D10-474B-8D40-4AE0D9577823}"/>
                </a:ext>
              </a:extLst>
            </p:cNvPr>
            <p:cNvGrpSpPr/>
            <p:nvPr/>
          </p:nvGrpSpPr>
          <p:grpSpPr>
            <a:xfrm>
              <a:off x="1703493" y="1245504"/>
              <a:ext cx="4760640" cy="2750760"/>
              <a:chOff x="-33867" y="1339427"/>
              <a:chExt cx="4760640" cy="2750760"/>
            </a:xfrm>
          </p:grpSpPr>
          <p:pic>
            <p:nvPicPr>
              <p:cNvPr id="187" name="Imagen 186"/>
              <p:cNvPicPr/>
              <p:nvPr/>
            </p:nvPicPr>
            <p:blipFill>
              <a:blip r:embed="rId3"/>
              <a:stretch/>
            </p:blipFill>
            <p:spPr>
              <a:xfrm>
                <a:off x="697653" y="1339427"/>
                <a:ext cx="4029120" cy="2750760"/>
              </a:xfrm>
              <a:prstGeom prst="rect">
                <a:avLst/>
              </a:prstGeom>
              <a:ln>
                <a:noFill/>
              </a:ln>
            </p:spPr>
          </p:pic>
          <p:sp>
            <p:nvSpPr>
              <p:cNvPr id="189" name="TextShape 4"/>
              <p:cNvSpPr txBox="1"/>
              <p:nvPr/>
            </p:nvSpPr>
            <p:spPr>
              <a:xfrm>
                <a:off x="-33867" y="2528147"/>
                <a:ext cx="3931920" cy="326520"/>
              </a:xfrm>
              <a:prstGeom prst="rect">
                <a:avLst/>
              </a:prstGeom>
              <a:noFill/>
              <a:ln>
                <a:noFill/>
              </a:ln>
            </p:spPr>
            <p:txBody>
              <a:bodyPr lIns="90000" tIns="45000" rIns="90000" bIns="45000"/>
              <a:lstStyle/>
              <a:p>
                <a:r>
                  <a:rPr lang="en-US" sz="1600" b="0" strike="noStrike" spc="-1" dirty="0">
                    <a:solidFill>
                      <a:srgbClr val="000000"/>
                    </a:solidFill>
                    <a:uFill>
                      <a:solidFill>
                        <a:srgbClr val="FFFFFF"/>
                      </a:solidFill>
                    </a:uFill>
                    <a:latin typeface="Calibir"/>
                  </a:rPr>
                  <a:t>U (m/s)</a:t>
                </a:r>
              </a:p>
            </p:txBody>
          </p:sp>
        </p:grpSp>
        <p:sp>
          <p:nvSpPr>
            <p:cNvPr id="11" name="CustomShape 4">
              <a:extLst>
                <a:ext uri="{FF2B5EF4-FFF2-40B4-BE49-F238E27FC236}">
                  <a16:creationId xmlns:a16="http://schemas.microsoft.com/office/drawing/2014/main" id="{335177C0-4127-4D1E-A221-5C60D8C42F39}"/>
                </a:ext>
              </a:extLst>
            </p:cNvPr>
            <p:cNvSpPr/>
            <p:nvPr/>
          </p:nvSpPr>
          <p:spPr>
            <a:xfrm>
              <a:off x="5635413" y="4123058"/>
              <a:ext cx="2243106" cy="254012"/>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From </a:t>
              </a:r>
              <a:r>
                <a:rPr lang="en-US" sz="1800" b="0" strike="noStrike" spc="-1" dirty="0" err="1">
                  <a:solidFill>
                    <a:srgbClr val="FFFFFF"/>
                  </a:solidFill>
                  <a:uFill>
                    <a:solidFill>
                      <a:srgbClr val="FFFFFF"/>
                    </a:solidFill>
                  </a:uFill>
                  <a:latin typeface="Calibri"/>
                </a:rPr>
                <a:t>QBOi</a:t>
              </a:r>
              <a:r>
                <a:rPr lang="en-US" sz="1800" b="0" strike="noStrike" spc="-1" dirty="0">
                  <a:solidFill>
                    <a:srgbClr val="FFFFFF"/>
                  </a:solidFill>
                  <a:uFill>
                    <a:solidFill>
                      <a:srgbClr val="FFFFFF"/>
                    </a:solidFill>
                  </a:uFill>
                  <a:latin typeface="Calibri"/>
                </a:rPr>
                <a:t> hindcasts</a:t>
              </a:r>
              <a:endParaRPr lang="en-US" sz="1800" b="0" strike="noStrike" spc="-1" dirty="0">
                <a:solidFill>
                  <a:srgbClr val="000000"/>
                </a:solidFill>
                <a:uFill>
                  <a:solidFill>
                    <a:srgbClr val="FFFFFF"/>
                  </a:solidFill>
                </a:uFill>
                <a:latin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5"/>
          <p:cNvSpPr txBox="1"/>
          <p:nvPr/>
        </p:nvSpPr>
        <p:spPr>
          <a:xfrm>
            <a:off x="646920" y="4652902"/>
            <a:ext cx="8154180" cy="700200"/>
          </a:xfrm>
          <a:prstGeom prst="rect">
            <a:avLst/>
          </a:prstGeom>
          <a:noFill/>
          <a:ln>
            <a:noFill/>
          </a:ln>
        </p:spPr>
        <p:txBody>
          <a:bodyPr lIns="90000" tIns="45000" rIns="90000" bIns="45000"/>
          <a:lstStyle/>
          <a:p>
            <a:pPr>
              <a:lnSpc>
                <a:spcPct val="100000"/>
              </a:lnSpc>
            </a:pPr>
            <a:r>
              <a:rPr lang="en-US" sz="2400" b="1" strike="noStrike" spc="-1" dirty="0">
                <a:solidFill>
                  <a:srgbClr val="800000"/>
                </a:solidFill>
                <a:uFill>
                  <a:solidFill>
                    <a:srgbClr val="FFFFFF"/>
                  </a:solidFill>
                </a:uFill>
                <a:latin typeface="Calibri"/>
                <a:ea typeface="Calibri"/>
              </a:rPr>
              <a:t>→</a:t>
            </a:r>
            <a:r>
              <a:rPr lang="en-US" sz="2400" b="1" strike="noStrike" spc="-1" dirty="0">
                <a:solidFill>
                  <a:srgbClr val="0070C0"/>
                </a:solidFill>
                <a:uFill>
                  <a:solidFill>
                    <a:srgbClr val="FFFFFF"/>
                  </a:solidFill>
                </a:uFill>
                <a:latin typeface="Calibri"/>
                <a:ea typeface="Calibri"/>
              </a:rPr>
              <a:t> </a:t>
            </a:r>
            <a:r>
              <a:rPr lang="en-US" sz="2400" strike="noStrike" spc="-1" dirty="0">
                <a:solidFill>
                  <a:schemeClr val="bg1">
                    <a:lumMod val="50000"/>
                  </a:schemeClr>
                </a:solidFill>
                <a:uFill>
                  <a:solidFill>
                    <a:srgbClr val="FFFFFF"/>
                  </a:solidFill>
                </a:uFill>
                <a:latin typeface="Calibri"/>
                <a:ea typeface="Calibri"/>
              </a:rPr>
              <a:t>EC-Earth shows a positive bias in the polar vortex strength (reduces the stratospheric variability!)</a:t>
            </a:r>
            <a:endParaRPr lang="en-US" sz="2400" strike="noStrike" spc="-1" dirty="0">
              <a:solidFill>
                <a:schemeClr val="bg1">
                  <a:lumMod val="50000"/>
                </a:schemeClr>
              </a:solidFill>
              <a:uFill>
                <a:solidFill>
                  <a:srgbClr val="FFFFFF"/>
                </a:solidFill>
              </a:uFill>
              <a:latin typeface="Arial"/>
            </a:endParaRPr>
          </a:p>
        </p:txBody>
      </p:sp>
      <p:sp>
        <p:nvSpPr>
          <p:cNvPr id="9" name="CustomShape 1">
            <a:extLst>
              <a:ext uri="{FF2B5EF4-FFF2-40B4-BE49-F238E27FC236}">
                <a16:creationId xmlns:a16="http://schemas.microsoft.com/office/drawing/2014/main" id="{072C9DF7-89A0-49D2-B1AC-443373738B76}"/>
              </a:ext>
            </a:extLst>
          </p:cNvPr>
          <p:cNvSpPr/>
          <p:nvPr/>
        </p:nvSpPr>
        <p:spPr>
          <a:xfrm>
            <a:off x="360020" y="82058"/>
            <a:ext cx="8228160" cy="7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600" b="1" strike="noStrike" spc="-1" dirty="0">
                <a:solidFill>
                  <a:srgbClr val="124484"/>
                </a:solidFill>
                <a:uFill>
                  <a:solidFill>
                    <a:srgbClr val="FFFFFF"/>
                  </a:solidFill>
                </a:uFill>
                <a:latin typeface="Calibri"/>
                <a:ea typeface="Calibri"/>
              </a:rPr>
              <a:t>Polar Vortex climatology in EC-Earth</a:t>
            </a:r>
            <a:endParaRPr lang="en-US" sz="3600" b="0" strike="noStrike" spc="-1" dirty="0">
              <a:solidFill>
                <a:srgbClr val="000000"/>
              </a:solidFill>
              <a:uFill>
                <a:solidFill>
                  <a:srgbClr val="FFFFFF"/>
                </a:solidFill>
              </a:uFill>
              <a:latin typeface="Arial"/>
            </a:endParaRPr>
          </a:p>
        </p:txBody>
      </p:sp>
      <p:sp>
        <p:nvSpPr>
          <p:cNvPr id="10" name="CustomShape 2">
            <a:extLst>
              <a:ext uri="{FF2B5EF4-FFF2-40B4-BE49-F238E27FC236}">
                <a16:creationId xmlns:a16="http://schemas.microsoft.com/office/drawing/2014/main" id="{EB87178A-3930-4955-B5A9-58FA5EC7A7F5}"/>
              </a:ext>
            </a:extLst>
          </p:cNvPr>
          <p:cNvSpPr/>
          <p:nvPr/>
        </p:nvSpPr>
        <p:spPr>
          <a:xfrm>
            <a:off x="-4833387" y="931878"/>
            <a:ext cx="8502840" cy="7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US" sz="1800" b="0" strike="noStrike" spc="-1" dirty="0">
              <a:solidFill>
                <a:srgbClr val="000000"/>
              </a:solidFill>
              <a:uFill>
                <a:solidFill>
                  <a:srgbClr val="FFFFFF"/>
                </a:solidFill>
              </a:uFill>
              <a:latin typeface="Arial"/>
            </a:endParaRPr>
          </a:p>
        </p:txBody>
      </p:sp>
      <p:grpSp>
        <p:nvGrpSpPr>
          <p:cNvPr id="3" name="Grupo 2">
            <a:extLst>
              <a:ext uri="{FF2B5EF4-FFF2-40B4-BE49-F238E27FC236}">
                <a16:creationId xmlns:a16="http://schemas.microsoft.com/office/drawing/2014/main" id="{457A57F6-4C46-445D-941A-41783F1366E5}"/>
              </a:ext>
            </a:extLst>
          </p:cNvPr>
          <p:cNvGrpSpPr/>
          <p:nvPr/>
        </p:nvGrpSpPr>
        <p:grpSpPr>
          <a:xfrm>
            <a:off x="1703493" y="1245504"/>
            <a:ext cx="6175026" cy="3131566"/>
            <a:chOff x="1703493" y="1245504"/>
            <a:chExt cx="6175026" cy="3131566"/>
          </a:xfrm>
        </p:grpSpPr>
        <p:sp>
          <p:nvSpPr>
            <p:cNvPr id="188" name="TextShape 3"/>
            <p:cNvSpPr txBox="1"/>
            <p:nvPr/>
          </p:nvSpPr>
          <p:spPr>
            <a:xfrm>
              <a:off x="3669453" y="3879271"/>
              <a:ext cx="1636607" cy="326520"/>
            </a:xfrm>
            <a:prstGeom prst="rect">
              <a:avLst/>
            </a:prstGeom>
            <a:noFill/>
            <a:ln>
              <a:noFill/>
            </a:ln>
          </p:spPr>
          <p:txBody>
            <a:bodyPr lIns="90000" tIns="45000" rIns="90000" bIns="45000"/>
            <a:lstStyle/>
            <a:p>
              <a:r>
                <a:rPr lang="en-US" sz="1600" b="0" strike="noStrike" spc="-1">
                  <a:solidFill>
                    <a:srgbClr val="000000"/>
                  </a:solidFill>
                  <a:uFill>
                    <a:solidFill>
                      <a:srgbClr val="FFFFFF"/>
                    </a:solidFill>
                  </a:uFill>
                  <a:latin typeface="Calibri"/>
                </a:rPr>
                <a:t>Days from 1 Nov</a:t>
              </a:r>
            </a:p>
          </p:txBody>
        </p:sp>
        <p:grpSp>
          <p:nvGrpSpPr>
            <p:cNvPr id="2" name="Grupo 1">
              <a:extLst>
                <a:ext uri="{FF2B5EF4-FFF2-40B4-BE49-F238E27FC236}">
                  <a16:creationId xmlns:a16="http://schemas.microsoft.com/office/drawing/2014/main" id="{838575DB-9D10-474B-8D40-4AE0D9577823}"/>
                </a:ext>
              </a:extLst>
            </p:cNvPr>
            <p:cNvGrpSpPr/>
            <p:nvPr/>
          </p:nvGrpSpPr>
          <p:grpSpPr>
            <a:xfrm>
              <a:off x="1703493" y="1245504"/>
              <a:ext cx="4760640" cy="2750760"/>
              <a:chOff x="-33867" y="1339427"/>
              <a:chExt cx="4760640" cy="2750760"/>
            </a:xfrm>
          </p:grpSpPr>
          <p:pic>
            <p:nvPicPr>
              <p:cNvPr id="187" name="Imagen 186"/>
              <p:cNvPicPr/>
              <p:nvPr/>
            </p:nvPicPr>
            <p:blipFill>
              <a:blip r:embed="rId3"/>
              <a:stretch/>
            </p:blipFill>
            <p:spPr>
              <a:xfrm>
                <a:off x="697653" y="1339427"/>
                <a:ext cx="4029120" cy="2750760"/>
              </a:xfrm>
              <a:prstGeom prst="rect">
                <a:avLst/>
              </a:prstGeom>
              <a:ln>
                <a:noFill/>
              </a:ln>
            </p:spPr>
          </p:pic>
          <p:sp>
            <p:nvSpPr>
              <p:cNvPr id="189" name="TextShape 4"/>
              <p:cNvSpPr txBox="1"/>
              <p:nvPr/>
            </p:nvSpPr>
            <p:spPr>
              <a:xfrm>
                <a:off x="-33867" y="2528147"/>
                <a:ext cx="3931920" cy="326520"/>
              </a:xfrm>
              <a:prstGeom prst="rect">
                <a:avLst/>
              </a:prstGeom>
              <a:noFill/>
              <a:ln>
                <a:noFill/>
              </a:ln>
            </p:spPr>
            <p:txBody>
              <a:bodyPr lIns="90000" tIns="45000" rIns="90000" bIns="45000"/>
              <a:lstStyle/>
              <a:p>
                <a:r>
                  <a:rPr lang="en-US" sz="1600" b="0" strike="noStrike" spc="-1" dirty="0">
                    <a:solidFill>
                      <a:srgbClr val="000000"/>
                    </a:solidFill>
                    <a:uFill>
                      <a:solidFill>
                        <a:srgbClr val="FFFFFF"/>
                      </a:solidFill>
                    </a:uFill>
                    <a:latin typeface="Calibir"/>
                  </a:rPr>
                  <a:t>U (m/s)</a:t>
                </a:r>
              </a:p>
            </p:txBody>
          </p:sp>
        </p:grpSp>
        <p:sp>
          <p:nvSpPr>
            <p:cNvPr id="11" name="CustomShape 4">
              <a:extLst>
                <a:ext uri="{FF2B5EF4-FFF2-40B4-BE49-F238E27FC236}">
                  <a16:creationId xmlns:a16="http://schemas.microsoft.com/office/drawing/2014/main" id="{335177C0-4127-4D1E-A221-5C60D8C42F39}"/>
                </a:ext>
              </a:extLst>
            </p:cNvPr>
            <p:cNvSpPr/>
            <p:nvPr/>
          </p:nvSpPr>
          <p:spPr>
            <a:xfrm>
              <a:off x="5635413" y="4123058"/>
              <a:ext cx="2243106" cy="254012"/>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From </a:t>
              </a:r>
              <a:r>
                <a:rPr lang="en-US" sz="1800" b="0" strike="noStrike" spc="-1" dirty="0" err="1">
                  <a:solidFill>
                    <a:srgbClr val="FFFFFF"/>
                  </a:solidFill>
                  <a:uFill>
                    <a:solidFill>
                      <a:srgbClr val="FFFFFF"/>
                    </a:solidFill>
                  </a:uFill>
                  <a:latin typeface="Calibri"/>
                </a:rPr>
                <a:t>QBOi</a:t>
              </a:r>
              <a:r>
                <a:rPr lang="en-US" sz="1800" b="0" strike="noStrike" spc="-1" dirty="0">
                  <a:solidFill>
                    <a:srgbClr val="FFFFFF"/>
                  </a:solidFill>
                  <a:uFill>
                    <a:solidFill>
                      <a:srgbClr val="FFFFFF"/>
                    </a:solidFill>
                  </a:uFill>
                  <a:latin typeface="Calibri"/>
                </a:rPr>
                <a:t> hindcasts</a:t>
              </a:r>
              <a:endParaRPr lang="en-US" sz="1800" b="0" strike="noStrike" spc="-1" dirty="0">
                <a:solidFill>
                  <a:srgbClr val="000000"/>
                </a:solidFill>
                <a:uFill>
                  <a:solidFill>
                    <a:srgbClr val="FFFFFF"/>
                  </a:solidFill>
                </a:uFill>
                <a:latin typeface="Arial"/>
              </a:endParaRPr>
            </a:p>
          </p:txBody>
        </p:sp>
      </p:grpSp>
    </p:spTree>
    <p:extLst>
      <p:ext uri="{BB962C8B-B14F-4D97-AF65-F5344CB8AC3E}">
        <p14:creationId xmlns:p14="http://schemas.microsoft.com/office/powerpoint/2010/main" val="95871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275760" y="-105480"/>
            <a:ext cx="8228160"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300" b="1" strike="noStrike" spc="-1">
                <a:solidFill>
                  <a:srgbClr val="124484"/>
                </a:solidFill>
                <a:uFill>
                  <a:solidFill>
                    <a:srgbClr val="FFFFFF"/>
                  </a:solidFill>
                </a:uFill>
                <a:latin typeface="Calibri"/>
                <a:ea typeface="Calibri"/>
              </a:rPr>
              <a:t>Sudden Stratospheric Warmings in EC-EARTH</a:t>
            </a:r>
            <a:endParaRPr lang="en-US" sz="3300" b="0" strike="noStrike" spc="-1">
              <a:solidFill>
                <a:srgbClr val="000000"/>
              </a:solidFill>
              <a:uFill>
                <a:solidFill>
                  <a:srgbClr val="FFFFFF"/>
                </a:solidFill>
              </a:uFill>
              <a:latin typeface="Arial"/>
            </a:endParaRPr>
          </a:p>
        </p:txBody>
      </p:sp>
      <p:sp>
        <p:nvSpPr>
          <p:cNvPr id="222" name="CustomShape 2"/>
          <p:cNvSpPr/>
          <p:nvPr/>
        </p:nvSpPr>
        <p:spPr>
          <a:xfrm>
            <a:off x="501120" y="5590800"/>
            <a:ext cx="8502840" cy="7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p:txBody>
      </p:sp>
      <p:sp>
        <p:nvSpPr>
          <p:cNvPr id="223" name="TextShape 3"/>
          <p:cNvSpPr txBox="1"/>
          <p:nvPr/>
        </p:nvSpPr>
        <p:spPr>
          <a:xfrm>
            <a:off x="1900800" y="856080"/>
            <a:ext cx="5029200" cy="700200"/>
          </a:xfrm>
          <a:prstGeom prst="rect">
            <a:avLst/>
          </a:prstGeom>
          <a:noFill/>
          <a:ln>
            <a:noFill/>
          </a:ln>
        </p:spPr>
        <p:txBody>
          <a:bodyPr lIns="90000" tIns="45000" rIns="90000" bIns="45000"/>
          <a:lstStyle/>
          <a:p>
            <a:pPr>
              <a:lnSpc>
                <a:spcPct val="100000"/>
              </a:lnSpc>
            </a:pPr>
            <a:r>
              <a:rPr lang="en-US" sz="2400" b="1" strike="noStrike" spc="-1">
                <a:solidFill>
                  <a:srgbClr val="0070C0"/>
                </a:solidFill>
                <a:uFill>
                  <a:solidFill>
                    <a:srgbClr val="FFFFFF"/>
                  </a:solidFill>
                </a:uFill>
                <a:latin typeface="Calibri"/>
                <a:ea typeface="Calibri"/>
              </a:rPr>
              <a:t>Intraseasonal frequecy depending on: </a:t>
            </a:r>
            <a:endParaRPr lang="en-US" sz="2400" b="0" strike="noStrike" spc="-1">
              <a:solidFill>
                <a:srgbClr val="000000"/>
              </a:solidFill>
              <a:uFill>
                <a:solidFill>
                  <a:srgbClr val="FFFFFF"/>
                </a:solidFill>
              </a:uFill>
              <a:latin typeface="Arial"/>
            </a:endParaRPr>
          </a:p>
        </p:txBody>
      </p:sp>
      <p:pic>
        <p:nvPicPr>
          <p:cNvPr id="225" name="Imagen 224"/>
          <p:cNvPicPr/>
          <p:nvPr/>
        </p:nvPicPr>
        <p:blipFill>
          <a:blip r:embed="rId3"/>
          <a:stretch/>
        </p:blipFill>
        <p:spPr>
          <a:xfrm>
            <a:off x="529200" y="2260440"/>
            <a:ext cx="3474720" cy="3308760"/>
          </a:xfrm>
          <a:prstGeom prst="rect">
            <a:avLst/>
          </a:prstGeom>
          <a:ln>
            <a:noFill/>
          </a:ln>
        </p:spPr>
      </p:pic>
      <p:sp>
        <p:nvSpPr>
          <p:cNvPr id="226" name="TextShape 4"/>
          <p:cNvSpPr txBox="1"/>
          <p:nvPr/>
        </p:nvSpPr>
        <p:spPr>
          <a:xfrm>
            <a:off x="672320" y="1490220"/>
            <a:ext cx="3331600" cy="700200"/>
          </a:xfrm>
          <a:prstGeom prst="rect">
            <a:avLst/>
          </a:prstGeom>
          <a:noFill/>
          <a:ln>
            <a:noFill/>
          </a:ln>
        </p:spPr>
        <p:txBody>
          <a:bodyPr lIns="90000" tIns="45000" rIns="90000" bIns="45000"/>
          <a:lstStyle/>
          <a:p>
            <a:pPr>
              <a:lnSpc>
                <a:spcPct val="100000"/>
              </a:lnSpc>
            </a:pPr>
            <a:r>
              <a:rPr lang="en-US" sz="2400" b="1" strike="noStrike" spc="-1" dirty="0">
                <a:solidFill>
                  <a:srgbClr val="0070C0"/>
                </a:solidFill>
                <a:uFill>
                  <a:solidFill>
                    <a:srgbClr val="FFFFFF"/>
                  </a:solidFill>
                </a:uFill>
                <a:latin typeface="Calibri"/>
                <a:ea typeface="Calibri"/>
              </a:rPr>
              <a:t>A)Vertical resolution  (L62 vs L91)</a:t>
            </a:r>
            <a:endParaRPr lang="en-US" sz="2400" b="0" strike="noStrike" spc="-1" dirty="0">
              <a:solidFill>
                <a:srgbClr val="000000"/>
              </a:solidFill>
              <a:uFill>
                <a:solidFill>
                  <a:srgbClr val="FFFFFF"/>
                </a:solidFill>
              </a:uFill>
              <a:latin typeface="Arial"/>
            </a:endParaRPr>
          </a:p>
        </p:txBody>
      </p:sp>
      <p:sp>
        <p:nvSpPr>
          <p:cNvPr id="3" name="CuadroTexto 2">
            <a:extLst>
              <a:ext uri="{FF2B5EF4-FFF2-40B4-BE49-F238E27FC236}">
                <a16:creationId xmlns:a16="http://schemas.microsoft.com/office/drawing/2014/main" id="{3961D81F-DE96-4EB8-A187-B96053697F40}"/>
              </a:ext>
            </a:extLst>
          </p:cNvPr>
          <p:cNvSpPr txBox="1"/>
          <p:nvPr/>
        </p:nvSpPr>
        <p:spPr>
          <a:xfrm>
            <a:off x="2008360" y="5639220"/>
            <a:ext cx="2201300" cy="923330"/>
          </a:xfrm>
          <a:prstGeom prst="rect">
            <a:avLst/>
          </a:prstGeom>
          <a:noFill/>
        </p:spPr>
        <p:txBody>
          <a:bodyPr wrap="square" rtlCol="0">
            <a:spAutoFit/>
          </a:bodyPr>
          <a:lstStyle/>
          <a:p>
            <a:r>
              <a:rPr lang="es-ES" dirty="0"/>
              <a:t>ERA-I: 10 SSW/</a:t>
            </a:r>
            <a:r>
              <a:rPr lang="es-ES" dirty="0" err="1"/>
              <a:t>dec</a:t>
            </a:r>
            <a:endParaRPr lang="es-ES" dirty="0"/>
          </a:p>
          <a:p>
            <a:r>
              <a:rPr lang="es-ES" dirty="0"/>
              <a:t>HT: 8 SSW/</a:t>
            </a:r>
            <a:r>
              <a:rPr lang="es-ES" dirty="0" err="1"/>
              <a:t>dec</a:t>
            </a:r>
            <a:endParaRPr lang="es-ES" dirty="0"/>
          </a:p>
          <a:p>
            <a:r>
              <a:rPr lang="es-ES" dirty="0"/>
              <a:t>LT: 8 SSW/</a:t>
            </a:r>
            <a:r>
              <a:rPr lang="es-ES" dirty="0" err="1"/>
              <a:t>dec</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275760" y="-105480"/>
            <a:ext cx="8228160"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300" b="1" strike="noStrike" spc="-1">
                <a:solidFill>
                  <a:srgbClr val="124484"/>
                </a:solidFill>
                <a:uFill>
                  <a:solidFill>
                    <a:srgbClr val="FFFFFF"/>
                  </a:solidFill>
                </a:uFill>
                <a:latin typeface="Calibri"/>
                <a:ea typeface="Calibri"/>
              </a:rPr>
              <a:t>Sudden Stratospheric Warmings in EC-EARTH</a:t>
            </a:r>
            <a:endParaRPr lang="en-US" sz="3300" b="0" strike="noStrike" spc="-1">
              <a:solidFill>
                <a:srgbClr val="000000"/>
              </a:solidFill>
              <a:uFill>
                <a:solidFill>
                  <a:srgbClr val="FFFFFF"/>
                </a:solidFill>
              </a:uFill>
              <a:latin typeface="Arial"/>
            </a:endParaRPr>
          </a:p>
        </p:txBody>
      </p:sp>
      <p:sp>
        <p:nvSpPr>
          <p:cNvPr id="222" name="CustomShape 2"/>
          <p:cNvSpPr/>
          <p:nvPr/>
        </p:nvSpPr>
        <p:spPr>
          <a:xfrm>
            <a:off x="501120" y="5590800"/>
            <a:ext cx="8502840" cy="7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p:txBody>
      </p:sp>
      <p:sp>
        <p:nvSpPr>
          <p:cNvPr id="223" name="TextShape 3"/>
          <p:cNvSpPr txBox="1"/>
          <p:nvPr/>
        </p:nvSpPr>
        <p:spPr>
          <a:xfrm>
            <a:off x="1900800" y="856080"/>
            <a:ext cx="5029200" cy="700200"/>
          </a:xfrm>
          <a:prstGeom prst="rect">
            <a:avLst/>
          </a:prstGeom>
          <a:noFill/>
          <a:ln>
            <a:noFill/>
          </a:ln>
        </p:spPr>
        <p:txBody>
          <a:bodyPr lIns="90000" tIns="45000" rIns="90000" bIns="45000"/>
          <a:lstStyle/>
          <a:p>
            <a:pPr>
              <a:lnSpc>
                <a:spcPct val="100000"/>
              </a:lnSpc>
            </a:pPr>
            <a:r>
              <a:rPr lang="en-US" sz="2400" b="1" strike="noStrike" spc="-1">
                <a:solidFill>
                  <a:srgbClr val="0070C0"/>
                </a:solidFill>
                <a:uFill>
                  <a:solidFill>
                    <a:srgbClr val="FFFFFF"/>
                  </a:solidFill>
                </a:uFill>
                <a:latin typeface="Calibri"/>
                <a:ea typeface="Calibri"/>
              </a:rPr>
              <a:t>Intraseasonal frequecy depending on: </a:t>
            </a:r>
            <a:endParaRPr lang="en-US" sz="2400" b="0" strike="noStrike" spc="-1">
              <a:solidFill>
                <a:srgbClr val="000000"/>
              </a:solidFill>
              <a:uFill>
                <a:solidFill>
                  <a:srgbClr val="FFFFFF"/>
                </a:solidFill>
              </a:uFill>
              <a:latin typeface="Arial"/>
            </a:endParaRPr>
          </a:p>
        </p:txBody>
      </p:sp>
      <p:pic>
        <p:nvPicPr>
          <p:cNvPr id="225" name="Imagen 224"/>
          <p:cNvPicPr/>
          <p:nvPr/>
        </p:nvPicPr>
        <p:blipFill>
          <a:blip r:embed="rId3"/>
          <a:stretch/>
        </p:blipFill>
        <p:spPr>
          <a:xfrm>
            <a:off x="529200" y="2260440"/>
            <a:ext cx="3474720" cy="3308760"/>
          </a:xfrm>
          <a:prstGeom prst="rect">
            <a:avLst/>
          </a:prstGeom>
          <a:ln>
            <a:noFill/>
          </a:ln>
        </p:spPr>
      </p:pic>
      <p:sp>
        <p:nvSpPr>
          <p:cNvPr id="226" name="TextShape 4"/>
          <p:cNvSpPr txBox="1"/>
          <p:nvPr/>
        </p:nvSpPr>
        <p:spPr>
          <a:xfrm>
            <a:off x="672320" y="1490220"/>
            <a:ext cx="3331600" cy="700200"/>
          </a:xfrm>
          <a:prstGeom prst="rect">
            <a:avLst/>
          </a:prstGeom>
          <a:noFill/>
          <a:ln>
            <a:noFill/>
          </a:ln>
        </p:spPr>
        <p:txBody>
          <a:bodyPr lIns="90000" tIns="45000" rIns="90000" bIns="45000"/>
          <a:lstStyle/>
          <a:p>
            <a:pPr>
              <a:lnSpc>
                <a:spcPct val="100000"/>
              </a:lnSpc>
            </a:pPr>
            <a:r>
              <a:rPr lang="en-US" sz="2400" b="1" strike="noStrike" spc="-1" dirty="0">
                <a:solidFill>
                  <a:srgbClr val="0070C0"/>
                </a:solidFill>
                <a:uFill>
                  <a:solidFill>
                    <a:srgbClr val="FFFFFF"/>
                  </a:solidFill>
                </a:uFill>
                <a:latin typeface="Calibri"/>
                <a:ea typeface="Calibri"/>
              </a:rPr>
              <a:t>A)Vertical resolution  (L62 vs L91)</a:t>
            </a:r>
            <a:endParaRPr lang="en-US" sz="2400" b="0" strike="noStrike" spc="-1" dirty="0">
              <a:solidFill>
                <a:srgbClr val="000000"/>
              </a:solidFill>
              <a:uFill>
                <a:solidFill>
                  <a:srgbClr val="FFFFFF"/>
                </a:solidFill>
              </a:uFill>
              <a:latin typeface="Arial"/>
            </a:endParaRPr>
          </a:p>
        </p:txBody>
      </p:sp>
      <p:grpSp>
        <p:nvGrpSpPr>
          <p:cNvPr id="2" name="Grupo 1">
            <a:extLst>
              <a:ext uri="{FF2B5EF4-FFF2-40B4-BE49-F238E27FC236}">
                <a16:creationId xmlns:a16="http://schemas.microsoft.com/office/drawing/2014/main" id="{A8055EDC-2D3F-47F8-9615-712B2B228689}"/>
              </a:ext>
            </a:extLst>
          </p:cNvPr>
          <p:cNvGrpSpPr/>
          <p:nvPr/>
        </p:nvGrpSpPr>
        <p:grpSpPr>
          <a:xfrm>
            <a:off x="4722120" y="1490220"/>
            <a:ext cx="4232520" cy="4326380"/>
            <a:chOff x="4722120" y="1490220"/>
            <a:chExt cx="4232520" cy="4326380"/>
          </a:xfrm>
        </p:grpSpPr>
        <p:pic>
          <p:nvPicPr>
            <p:cNvPr id="224" name="Imagen 223"/>
            <p:cNvPicPr/>
            <p:nvPr/>
          </p:nvPicPr>
          <p:blipFill>
            <a:blip r:embed="rId4"/>
            <a:stretch/>
          </p:blipFill>
          <p:spPr>
            <a:xfrm>
              <a:off x="4722120" y="2296800"/>
              <a:ext cx="3396600" cy="3234600"/>
            </a:xfrm>
            <a:prstGeom prst="rect">
              <a:avLst/>
            </a:prstGeom>
            <a:ln>
              <a:noFill/>
            </a:ln>
          </p:spPr>
        </p:pic>
        <p:sp>
          <p:nvSpPr>
            <p:cNvPr id="227" name="TextShape 5"/>
            <p:cNvSpPr txBox="1"/>
            <p:nvPr/>
          </p:nvSpPr>
          <p:spPr>
            <a:xfrm>
              <a:off x="5009760" y="1490220"/>
              <a:ext cx="3944880" cy="953280"/>
            </a:xfrm>
            <a:prstGeom prst="rect">
              <a:avLst/>
            </a:prstGeom>
            <a:noFill/>
            <a:ln>
              <a:noFill/>
            </a:ln>
          </p:spPr>
          <p:txBody>
            <a:bodyPr lIns="90000" tIns="45000" rIns="90000" bIns="45000"/>
            <a:lstStyle/>
            <a:p>
              <a:pPr>
                <a:lnSpc>
                  <a:spcPct val="100000"/>
                </a:lnSpc>
              </a:pPr>
              <a:r>
                <a:rPr lang="en-US" sz="2400" b="1" strike="noStrike" spc="-1" dirty="0">
                  <a:solidFill>
                    <a:srgbClr val="0070C0"/>
                  </a:solidFill>
                  <a:uFill>
                    <a:solidFill>
                      <a:srgbClr val="FFFFFF"/>
                    </a:solidFill>
                  </a:uFill>
                  <a:latin typeface="Calibri"/>
                  <a:ea typeface="Calibri"/>
                </a:rPr>
                <a:t>B) Horizontal resolution (T255 vs T511)</a:t>
              </a:r>
              <a:endParaRPr lang="en-US" sz="2000" b="0" strike="noStrike" spc="-1" dirty="0">
                <a:solidFill>
                  <a:srgbClr val="000000"/>
                </a:solidFill>
                <a:uFill>
                  <a:solidFill>
                    <a:srgbClr val="FFFFFF"/>
                  </a:solidFill>
                </a:uFill>
                <a:latin typeface="Arial"/>
              </a:endParaRPr>
            </a:p>
          </p:txBody>
        </p:sp>
        <p:sp>
          <p:nvSpPr>
            <p:cNvPr id="9" name="CustomShape 4">
              <a:extLst>
                <a:ext uri="{FF2B5EF4-FFF2-40B4-BE49-F238E27FC236}">
                  <a16:creationId xmlns:a16="http://schemas.microsoft.com/office/drawing/2014/main" id="{6F04330B-A9BC-45FB-BE04-673C751997B2}"/>
                </a:ext>
              </a:extLst>
            </p:cNvPr>
            <p:cNvSpPr/>
            <p:nvPr/>
          </p:nvSpPr>
          <p:spPr>
            <a:xfrm>
              <a:off x="6616700" y="5553000"/>
              <a:ext cx="2337940" cy="263600"/>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From PRIMAVERA runs</a:t>
              </a:r>
              <a:endParaRPr lang="en-US" sz="1800" b="0" strike="noStrike" spc="-1" dirty="0">
                <a:solidFill>
                  <a:srgbClr val="000000"/>
                </a:solidFill>
                <a:uFill>
                  <a:solidFill>
                    <a:srgbClr val="FFFFFF"/>
                  </a:solidFill>
                </a:uFill>
                <a:latin typeface="Arial"/>
              </a:endParaRPr>
            </a:p>
          </p:txBody>
        </p:sp>
      </p:grpSp>
      <p:sp>
        <p:nvSpPr>
          <p:cNvPr id="3" name="CuadroTexto 2">
            <a:extLst>
              <a:ext uri="{FF2B5EF4-FFF2-40B4-BE49-F238E27FC236}">
                <a16:creationId xmlns:a16="http://schemas.microsoft.com/office/drawing/2014/main" id="{3961D81F-DE96-4EB8-A187-B96053697F40}"/>
              </a:ext>
            </a:extLst>
          </p:cNvPr>
          <p:cNvSpPr txBox="1"/>
          <p:nvPr/>
        </p:nvSpPr>
        <p:spPr>
          <a:xfrm>
            <a:off x="2008359" y="5639220"/>
            <a:ext cx="2484127" cy="923330"/>
          </a:xfrm>
          <a:prstGeom prst="rect">
            <a:avLst/>
          </a:prstGeom>
          <a:noFill/>
        </p:spPr>
        <p:txBody>
          <a:bodyPr wrap="square" rtlCol="0">
            <a:spAutoFit/>
          </a:bodyPr>
          <a:lstStyle/>
          <a:p>
            <a:r>
              <a:rPr lang="es-ES" dirty="0"/>
              <a:t>ERA-I: 10.3 SSW/</a:t>
            </a:r>
            <a:r>
              <a:rPr lang="es-ES" dirty="0" err="1"/>
              <a:t>dec</a:t>
            </a:r>
            <a:endParaRPr lang="es-ES" dirty="0"/>
          </a:p>
          <a:p>
            <a:r>
              <a:rPr lang="es-ES" dirty="0"/>
              <a:t>HT: 8.0 SSW/</a:t>
            </a:r>
            <a:r>
              <a:rPr lang="es-ES" dirty="0" err="1"/>
              <a:t>dec</a:t>
            </a:r>
            <a:endParaRPr lang="es-ES" dirty="0"/>
          </a:p>
          <a:p>
            <a:r>
              <a:rPr lang="es-ES" dirty="0"/>
              <a:t>LT: 8.0 SSW/</a:t>
            </a:r>
            <a:r>
              <a:rPr lang="es-ES" dirty="0" err="1"/>
              <a:t>dec</a:t>
            </a:r>
            <a:endParaRPr lang="en-US" dirty="0"/>
          </a:p>
        </p:txBody>
      </p:sp>
      <p:sp>
        <p:nvSpPr>
          <p:cNvPr id="12" name="CuadroTexto 11">
            <a:extLst>
              <a:ext uri="{FF2B5EF4-FFF2-40B4-BE49-F238E27FC236}">
                <a16:creationId xmlns:a16="http://schemas.microsoft.com/office/drawing/2014/main" id="{501C34E7-2C19-4225-9CD5-FAC38A9ABAA3}"/>
              </a:ext>
            </a:extLst>
          </p:cNvPr>
          <p:cNvSpPr txBox="1"/>
          <p:nvPr/>
        </p:nvSpPr>
        <p:spPr>
          <a:xfrm>
            <a:off x="4884526" y="5906146"/>
            <a:ext cx="2201300" cy="646331"/>
          </a:xfrm>
          <a:prstGeom prst="rect">
            <a:avLst/>
          </a:prstGeom>
          <a:noFill/>
        </p:spPr>
        <p:txBody>
          <a:bodyPr wrap="square" rtlCol="0">
            <a:spAutoFit/>
          </a:bodyPr>
          <a:lstStyle/>
          <a:p>
            <a:r>
              <a:rPr lang="es-ES" dirty="0"/>
              <a:t>HR: 6.4 SSW/</a:t>
            </a:r>
            <a:r>
              <a:rPr lang="es-ES" dirty="0" err="1"/>
              <a:t>dec</a:t>
            </a:r>
            <a:endParaRPr lang="es-ES" dirty="0"/>
          </a:p>
          <a:p>
            <a:r>
              <a:rPr lang="es-ES"/>
              <a:t>LR: </a:t>
            </a:r>
            <a:r>
              <a:rPr lang="es-ES" dirty="0"/>
              <a:t>8.2 SSW/</a:t>
            </a:r>
            <a:r>
              <a:rPr lang="es-ES" dirty="0" err="1"/>
              <a:t>dec</a:t>
            </a:r>
            <a:endParaRPr lang="en-US" dirty="0"/>
          </a:p>
        </p:txBody>
      </p:sp>
    </p:spTree>
    <p:extLst>
      <p:ext uri="{BB962C8B-B14F-4D97-AF65-F5344CB8AC3E}">
        <p14:creationId xmlns:p14="http://schemas.microsoft.com/office/powerpoint/2010/main" val="158404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1309931" y="-31899"/>
            <a:ext cx="8228160"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500" b="1" strike="noStrike" spc="-1" dirty="0">
                <a:solidFill>
                  <a:srgbClr val="124484"/>
                </a:solidFill>
                <a:uFill>
                  <a:solidFill>
                    <a:srgbClr val="FFFFFF"/>
                  </a:solidFill>
                </a:uFill>
                <a:latin typeface="Calibri"/>
                <a:ea typeface="Calibri"/>
              </a:rPr>
              <a:t>The winter stratosphere</a:t>
            </a:r>
            <a:endParaRPr lang="en-US" sz="3500" b="0" strike="noStrike" spc="-1" dirty="0">
              <a:solidFill>
                <a:srgbClr val="000000"/>
              </a:solidFill>
              <a:uFill>
                <a:solidFill>
                  <a:srgbClr val="FFFFFF"/>
                </a:solidFill>
              </a:uFill>
              <a:latin typeface="Arial"/>
            </a:endParaRPr>
          </a:p>
        </p:txBody>
      </p:sp>
      <p:pic>
        <p:nvPicPr>
          <p:cNvPr id="4" name="3 Imagen">
            <a:extLst>
              <a:ext uri="{FF2B5EF4-FFF2-40B4-BE49-F238E27FC236}">
                <a16:creationId xmlns:a16="http://schemas.microsoft.com/office/drawing/2014/main" id="{FC28AA09-0311-4B21-B62B-ADBE724DA93B}"/>
              </a:ext>
            </a:extLst>
          </p:cNvPr>
          <p:cNvPicPr/>
          <p:nvPr/>
        </p:nvPicPr>
        <p:blipFill rotWithShape="1">
          <a:blip r:embed="rId3"/>
          <a:srcRect r="49931"/>
          <a:stretch/>
        </p:blipFill>
        <p:spPr>
          <a:xfrm>
            <a:off x="2341050" y="805101"/>
            <a:ext cx="4974150" cy="4621539"/>
          </a:xfrm>
          <a:prstGeom prst="rect">
            <a:avLst/>
          </a:prstGeom>
          <a:ln>
            <a:noFill/>
          </a:ln>
        </p:spPr>
      </p:pic>
      <p:sp>
        <p:nvSpPr>
          <p:cNvPr id="6" name="CustomShape 5">
            <a:extLst>
              <a:ext uri="{FF2B5EF4-FFF2-40B4-BE49-F238E27FC236}">
                <a16:creationId xmlns:a16="http://schemas.microsoft.com/office/drawing/2014/main" id="{987D7389-2B49-4DCB-9480-566770B2DE2A}"/>
              </a:ext>
            </a:extLst>
          </p:cNvPr>
          <p:cNvSpPr/>
          <p:nvPr/>
        </p:nvSpPr>
        <p:spPr>
          <a:xfrm>
            <a:off x="827640" y="5320713"/>
            <a:ext cx="460764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b="0" strike="noStrike" spc="-1" dirty="0" err="1">
                <a:solidFill>
                  <a:schemeClr val="bg1">
                    <a:lumMod val="50000"/>
                  </a:schemeClr>
                </a:solidFill>
                <a:uFill>
                  <a:solidFill>
                    <a:srgbClr val="FFFFFF"/>
                  </a:solidFill>
                </a:uFill>
                <a:latin typeface="Calibri"/>
                <a:ea typeface="DejaVu Sans"/>
              </a:rPr>
              <a:t>Shading</a:t>
            </a:r>
            <a:r>
              <a:rPr lang="es-ES" sz="1800" b="0" strike="noStrike" spc="-1" dirty="0">
                <a:solidFill>
                  <a:schemeClr val="bg1">
                    <a:lumMod val="50000"/>
                  </a:schemeClr>
                </a:solidFill>
                <a:uFill>
                  <a:solidFill>
                    <a:srgbClr val="FFFFFF"/>
                  </a:solidFill>
                </a:uFill>
                <a:latin typeface="Calibri"/>
                <a:ea typeface="DejaVu Sans"/>
              </a:rPr>
              <a:t>: </a:t>
            </a:r>
            <a:r>
              <a:rPr lang="es-ES" sz="1800" b="0" strike="noStrike" spc="-1" dirty="0" err="1">
                <a:solidFill>
                  <a:schemeClr val="bg1">
                    <a:lumMod val="50000"/>
                  </a:schemeClr>
                </a:solidFill>
                <a:uFill>
                  <a:solidFill>
                    <a:srgbClr val="FFFFFF"/>
                  </a:solidFill>
                </a:uFill>
                <a:latin typeface="Calibri"/>
                <a:ea typeface="DejaVu Sans"/>
              </a:rPr>
              <a:t>temperature</a:t>
            </a:r>
            <a:r>
              <a:rPr lang="es-ES" sz="1800" b="0" strike="noStrike" spc="-1" dirty="0">
                <a:solidFill>
                  <a:schemeClr val="bg1">
                    <a:lumMod val="50000"/>
                  </a:schemeClr>
                </a:solidFill>
                <a:uFill>
                  <a:solidFill>
                    <a:srgbClr val="FFFFFF"/>
                  </a:solidFill>
                </a:uFill>
                <a:latin typeface="Calibri"/>
                <a:ea typeface="DejaVu Sans"/>
              </a:rPr>
              <a:t>, T</a:t>
            </a:r>
            <a:endParaRPr lang="es-ES" sz="1800" b="0" strike="noStrike" spc="-1" dirty="0">
              <a:solidFill>
                <a:schemeClr val="bg1">
                  <a:lumMod val="50000"/>
                </a:schemeClr>
              </a:solidFill>
              <a:uFill>
                <a:solidFill>
                  <a:srgbClr val="FFFFFF"/>
                </a:solidFill>
              </a:uFill>
              <a:latin typeface="Arial"/>
            </a:endParaRPr>
          </a:p>
          <a:p>
            <a:pPr>
              <a:lnSpc>
                <a:spcPct val="100000"/>
              </a:lnSpc>
            </a:pPr>
            <a:r>
              <a:rPr lang="es-ES" sz="1800" b="0" strike="noStrike" spc="-1" dirty="0">
                <a:solidFill>
                  <a:schemeClr val="bg1">
                    <a:lumMod val="50000"/>
                  </a:schemeClr>
                </a:solidFill>
                <a:uFill>
                  <a:solidFill>
                    <a:srgbClr val="FFFFFF"/>
                  </a:solidFill>
                </a:uFill>
                <a:latin typeface="Calibri"/>
                <a:ea typeface="DejaVu Sans"/>
              </a:rPr>
              <a:t>Black </a:t>
            </a:r>
            <a:r>
              <a:rPr lang="es-ES" sz="1800" b="0" strike="noStrike" spc="-1" dirty="0" err="1">
                <a:solidFill>
                  <a:schemeClr val="bg1">
                    <a:lumMod val="50000"/>
                  </a:schemeClr>
                </a:solidFill>
                <a:uFill>
                  <a:solidFill>
                    <a:srgbClr val="FFFFFF"/>
                  </a:solidFill>
                </a:uFill>
                <a:latin typeface="Calibri"/>
                <a:ea typeface="DejaVu Sans"/>
              </a:rPr>
              <a:t>contours</a:t>
            </a:r>
            <a:r>
              <a:rPr lang="es-ES" sz="1800" b="0" strike="noStrike" spc="-1" dirty="0">
                <a:solidFill>
                  <a:schemeClr val="bg1">
                    <a:lumMod val="50000"/>
                  </a:schemeClr>
                </a:solidFill>
                <a:uFill>
                  <a:solidFill>
                    <a:srgbClr val="FFFFFF"/>
                  </a:solidFill>
                </a:uFill>
                <a:latin typeface="Calibri"/>
                <a:ea typeface="DejaVu Sans"/>
              </a:rPr>
              <a:t>: zonal-mean zonal </a:t>
            </a:r>
            <a:r>
              <a:rPr lang="es-ES" sz="1800" b="0" strike="noStrike" spc="-1" dirty="0" err="1">
                <a:solidFill>
                  <a:schemeClr val="bg1">
                    <a:lumMod val="50000"/>
                  </a:schemeClr>
                </a:solidFill>
                <a:uFill>
                  <a:solidFill>
                    <a:srgbClr val="FFFFFF"/>
                  </a:solidFill>
                </a:uFill>
                <a:latin typeface="Calibri"/>
                <a:ea typeface="DejaVu Sans"/>
              </a:rPr>
              <a:t>wind</a:t>
            </a:r>
            <a:r>
              <a:rPr lang="es-ES" sz="1800" b="0" strike="noStrike" spc="-1" dirty="0">
                <a:solidFill>
                  <a:schemeClr val="bg1">
                    <a:lumMod val="50000"/>
                  </a:schemeClr>
                </a:solidFill>
                <a:uFill>
                  <a:solidFill>
                    <a:srgbClr val="FFFFFF"/>
                  </a:solidFill>
                </a:uFill>
                <a:latin typeface="Calibri"/>
                <a:ea typeface="DejaVu Sans"/>
              </a:rPr>
              <a:t>, U</a:t>
            </a:r>
            <a:endParaRPr lang="es-ES" sz="1800" b="0" strike="noStrike" spc="-1" dirty="0">
              <a:solidFill>
                <a:schemeClr val="bg1">
                  <a:lumMod val="50000"/>
                </a:schemeClr>
              </a:solidFill>
              <a:uFill>
                <a:solidFill>
                  <a:srgbClr val="FFFFFF"/>
                </a:solidFill>
              </a:uFill>
              <a:latin typeface="Arial"/>
            </a:endParaRPr>
          </a:p>
        </p:txBody>
      </p:sp>
      <p:sp>
        <p:nvSpPr>
          <p:cNvPr id="10" name="CustomShape 4">
            <a:extLst>
              <a:ext uri="{FF2B5EF4-FFF2-40B4-BE49-F238E27FC236}">
                <a16:creationId xmlns:a16="http://schemas.microsoft.com/office/drawing/2014/main" id="{89EDFEF1-697A-4362-9871-B872C529190B}"/>
              </a:ext>
            </a:extLst>
          </p:cNvPr>
          <p:cNvSpPr/>
          <p:nvPr/>
        </p:nvSpPr>
        <p:spPr>
          <a:xfrm>
            <a:off x="6039611" y="5126076"/>
            <a:ext cx="1915910" cy="277465"/>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From Era Interim</a:t>
            </a:r>
            <a:endParaRPr lang="en-US" sz="1800" b="0" strike="noStrike" spc="-1" dirty="0">
              <a:solidFill>
                <a:srgbClr val="000000"/>
              </a:solidFill>
              <a:uFill>
                <a:solidFill>
                  <a:srgbClr val="FFFFFF"/>
                </a:solidFill>
              </a:u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457920" y="48540"/>
            <a:ext cx="8228160" cy="7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600" b="1" strike="noStrike" spc="-1" dirty="0">
                <a:solidFill>
                  <a:srgbClr val="124484"/>
                </a:solidFill>
                <a:uFill>
                  <a:solidFill>
                    <a:srgbClr val="FFFFFF"/>
                  </a:solidFill>
                </a:uFill>
                <a:latin typeface="Calibri"/>
                <a:ea typeface="Calibri"/>
              </a:rPr>
              <a:t>SSW signal in the troposphere</a:t>
            </a:r>
            <a:endParaRPr lang="en-US" sz="3600" b="0" strike="noStrike" spc="-1" dirty="0">
              <a:solidFill>
                <a:srgbClr val="000000"/>
              </a:solidFill>
              <a:uFill>
                <a:solidFill>
                  <a:srgbClr val="FFFFFF"/>
                </a:solidFill>
              </a:uFill>
              <a:latin typeface="Arial"/>
            </a:endParaRPr>
          </a:p>
        </p:txBody>
      </p:sp>
      <p:sp>
        <p:nvSpPr>
          <p:cNvPr id="198" name="CustomShape 2"/>
          <p:cNvSpPr/>
          <p:nvPr/>
        </p:nvSpPr>
        <p:spPr>
          <a:xfrm>
            <a:off x="848160" y="822960"/>
            <a:ext cx="7676280" cy="712080"/>
          </a:xfrm>
          <a:prstGeom prst="rect">
            <a:avLst/>
          </a:prstGeom>
          <a:noFill/>
          <a:ln>
            <a:noFill/>
          </a:ln>
        </p:spPr>
        <p:style>
          <a:lnRef idx="0">
            <a:scrgbClr r="0" g="0" b="0"/>
          </a:lnRef>
          <a:fillRef idx="0">
            <a:scrgbClr r="0" g="0" b="0"/>
          </a:fillRef>
          <a:effectRef idx="0">
            <a:scrgbClr r="0" g="0" b="0"/>
          </a:effectRef>
          <a:fontRef idx="minor"/>
        </p:style>
      </p:sp>
      <p:pic>
        <p:nvPicPr>
          <p:cNvPr id="201" name="Imagen 128"/>
          <p:cNvPicPr/>
          <p:nvPr/>
        </p:nvPicPr>
        <p:blipFill>
          <a:blip r:embed="rId3"/>
          <a:stretch/>
        </p:blipFill>
        <p:spPr>
          <a:xfrm>
            <a:off x="2107520" y="1239460"/>
            <a:ext cx="2032263" cy="1800814"/>
          </a:xfrm>
          <a:prstGeom prst="rect">
            <a:avLst/>
          </a:prstGeom>
          <a:ln>
            <a:noFill/>
          </a:ln>
        </p:spPr>
      </p:pic>
      <p:pic>
        <p:nvPicPr>
          <p:cNvPr id="202" name="Imagen 129"/>
          <p:cNvPicPr/>
          <p:nvPr/>
        </p:nvPicPr>
        <p:blipFill>
          <a:blip r:embed="rId4"/>
          <a:stretch/>
        </p:blipFill>
        <p:spPr>
          <a:xfrm>
            <a:off x="2119440" y="3090324"/>
            <a:ext cx="2063600" cy="1828800"/>
          </a:xfrm>
          <a:prstGeom prst="rect">
            <a:avLst/>
          </a:prstGeom>
          <a:ln>
            <a:noFill/>
          </a:ln>
        </p:spPr>
      </p:pic>
      <p:sp>
        <p:nvSpPr>
          <p:cNvPr id="209" name="CustomShape 8"/>
          <p:cNvSpPr/>
          <p:nvPr/>
        </p:nvSpPr>
        <p:spPr>
          <a:xfrm>
            <a:off x="2166060" y="811120"/>
            <a:ext cx="2214595" cy="415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Precursors</a:t>
            </a:r>
            <a:endParaRPr lang="en-US" sz="25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210" name="CustomShape 9"/>
          <p:cNvSpPr/>
          <p:nvPr/>
        </p:nvSpPr>
        <p:spPr>
          <a:xfrm>
            <a:off x="5403008" y="801840"/>
            <a:ext cx="1503306" cy="2557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Impact</a:t>
            </a:r>
            <a:endParaRPr lang="en-US" sz="25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 name="Imagen 20">
            <a:extLst>
              <a:ext uri="{FF2B5EF4-FFF2-40B4-BE49-F238E27FC236}">
                <a16:creationId xmlns:a16="http://schemas.microsoft.com/office/drawing/2014/main" id="{FD7ECF35-BBE7-40F8-9275-16A328D293E0}"/>
              </a:ext>
            </a:extLst>
          </p:cNvPr>
          <p:cNvPicPr/>
          <p:nvPr/>
        </p:nvPicPr>
        <p:blipFill>
          <a:blip r:embed="rId5"/>
          <a:stretch/>
        </p:blipFill>
        <p:spPr>
          <a:xfrm>
            <a:off x="5095542" y="3052984"/>
            <a:ext cx="2063600" cy="1828800"/>
          </a:xfrm>
          <a:prstGeom prst="rect">
            <a:avLst/>
          </a:prstGeom>
          <a:ln>
            <a:noFill/>
          </a:ln>
        </p:spPr>
      </p:pic>
      <p:pic>
        <p:nvPicPr>
          <p:cNvPr id="22" name="Imagen 21">
            <a:extLst>
              <a:ext uri="{FF2B5EF4-FFF2-40B4-BE49-F238E27FC236}">
                <a16:creationId xmlns:a16="http://schemas.microsoft.com/office/drawing/2014/main" id="{00946F03-3238-46C1-A05A-F32EEEFC01B2}"/>
              </a:ext>
            </a:extLst>
          </p:cNvPr>
          <p:cNvPicPr/>
          <p:nvPr/>
        </p:nvPicPr>
        <p:blipFill>
          <a:blip r:embed="rId6"/>
          <a:stretch/>
        </p:blipFill>
        <p:spPr>
          <a:xfrm>
            <a:off x="5129022" y="1239460"/>
            <a:ext cx="1949672" cy="1727945"/>
          </a:xfrm>
          <a:prstGeom prst="rect">
            <a:avLst/>
          </a:prstGeom>
          <a:ln>
            <a:noFill/>
          </a:ln>
        </p:spPr>
      </p:pic>
      <p:sp>
        <p:nvSpPr>
          <p:cNvPr id="23" name="CustomShape 8">
            <a:extLst>
              <a:ext uri="{FF2B5EF4-FFF2-40B4-BE49-F238E27FC236}">
                <a16:creationId xmlns:a16="http://schemas.microsoft.com/office/drawing/2014/main" id="{B4020A5D-CC4A-4A1F-B8D1-C8D3CB32D7FA}"/>
              </a:ext>
            </a:extLst>
          </p:cNvPr>
          <p:cNvSpPr/>
          <p:nvPr/>
        </p:nvSpPr>
        <p:spPr>
          <a:xfrm>
            <a:off x="119961" y="1980600"/>
            <a:ext cx="2214595" cy="415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High-Top</a:t>
            </a:r>
            <a:endParaRPr lang="en-US" sz="25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24" name="CustomShape 8">
            <a:extLst>
              <a:ext uri="{FF2B5EF4-FFF2-40B4-BE49-F238E27FC236}">
                <a16:creationId xmlns:a16="http://schemas.microsoft.com/office/drawing/2014/main" id="{F54F07C1-513C-40F2-AC91-1AB969E05628}"/>
              </a:ext>
            </a:extLst>
          </p:cNvPr>
          <p:cNvSpPr/>
          <p:nvPr/>
        </p:nvSpPr>
        <p:spPr>
          <a:xfrm>
            <a:off x="119961" y="3953804"/>
            <a:ext cx="2214595" cy="415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Low-Top</a:t>
            </a:r>
            <a:endParaRPr lang="en-US" sz="25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07FD81DD-145A-408C-A922-270EBB136ACF}"/>
              </a:ext>
            </a:extLst>
          </p:cNvPr>
          <p:cNvPicPr>
            <a:picLocks noChangeAspect="1"/>
          </p:cNvPicPr>
          <p:nvPr/>
        </p:nvPicPr>
        <p:blipFill>
          <a:blip r:embed="rId7"/>
          <a:stretch>
            <a:fillRect/>
          </a:stretch>
        </p:blipFill>
        <p:spPr>
          <a:xfrm>
            <a:off x="5055448" y="4881784"/>
            <a:ext cx="1836956" cy="1875584"/>
          </a:xfrm>
          <a:prstGeom prst="rect">
            <a:avLst/>
          </a:prstGeom>
        </p:spPr>
      </p:pic>
      <p:pic>
        <p:nvPicPr>
          <p:cNvPr id="28" name="Imagen 27">
            <a:extLst>
              <a:ext uri="{FF2B5EF4-FFF2-40B4-BE49-F238E27FC236}">
                <a16:creationId xmlns:a16="http://schemas.microsoft.com/office/drawing/2014/main" id="{DFF9039D-7F34-4817-9CBC-63C716B14089}"/>
              </a:ext>
            </a:extLst>
          </p:cNvPr>
          <p:cNvPicPr>
            <a:picLocks noChangeAspect="1"/>
          </p:cNvPicPr>
          <p:nvPr/>
        </p:nvPicPr>
        <p:blipFill rotWithShape="1">
          <a:blip r:embed="rId8"/>
          <a:srcRect t="16134"/>
          <a:stretch/>
        </p:blipFill>
        <p:spPr>
          <a:xfrm>
            <a:off x="2060498" y="4919124"/>
            <a:ext cx="2028055" cy="1754210"/>
          </a:xfrm>
          <a:prstGeom prst="rect">
            <a:avLst/>
          </a:prstGeom>
        </p:spPr>
      </p:pic>
      <p:sp>
        <p:nvSpPr>
          <p:cNvPr id="29" name="CustomShape 8">
            <a:extLst>
              <a:ext uri="{FF2B5EF4-FFF2-40B4-BE49-F238E27FC236}">
                <a16:creationId xmlns:a16="http://schemas.microsoft.com/office/drawing/2014/main" id="{E62DC71B-54C8-44ED-A8F3-C34B1DF261EE}"/>
              </a:ext>
            </a:extLst>
          </p:cNvPr>
          <p:cNvSpPr/>
          <p:nvPr/>
        </p:nvSpPr>
        <p:spPr>
          <a:xfrm>
            <a:off x="119961" y="5415932"/>
            <a:ext cx="2214595" cy="415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Reanalysis</a:t>
            </a:r>
          </a:p>
          <a:p>
            <a:pPr>
              <a:lnSpc>
                <a:spcPct val="100000"/>
              </a:lnSpc>
            </a:pPr>
            <a:r>
              <a:rPr lang="es-ES" sz="1400"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a:t>
            </a:r>
            <a:r>
              <a:rPr lang="es-ES" sz="1400" spc="-1" dirty="0" err="1">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Limpasuvan</a:t>
            </a:r>
            <a:r>
              <a:rPr lang="es-ES" sz="1400"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 et al. 2004</a:t>
            </a:r>
            <a:r>
              <a:rPr lang="en-US" sz="1400"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a:t>
            </a:r>
            <a:endParaRPr lang="en-US"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457920" y="48540"/>
            <a:ext cx="8228160" cy="7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600" b="1" strike="noStrike" spc="-1" dirty="0">
                <a:solidFill>
                  <a:srgbClr val="124484"/>
                </a:solidFill>
                <a:uFill>
                  <a:solidFill>
                    <a:srgbClr val="FFFFFF"/>
                  </a:solidFill>
                </a:uFill>
                <a:latin typeface="Calibri"/>
                <a:ea typeface="Calibri"/>
              </a:rPr>
              <a:t>Stratospheric modes of variability</a:t>
            </a:r>
            <a:endParaRPr lang="en-US" sz="3600" b="0" strike="noStrike" spc="-1" dirty="0">
              <a:solidFill>
                <a:srgbClr val="000000"/>
              </a:solidFill>
              <a:uFill>
                <a:solidFill>
                  <a:srgbClr val="FFFFFF"/>
                </a:solidFill>
              </a:uFill>
              <a:latin typeface="Arial"/>
            </a:endParaRPr>
          </a:p>
        </p:txBody>
      </p:sp>
      <p:sp>
        <p:nvSpPr>
          <p:cNvPr id="198" name="CustomShape 2"/>
          <p:cNvSpPr/>
          <p:nvPr/>
        </p:nvSpPr>
        <p:spPr>
          <a:xfrm>
            <a:off x="848160" y="822960"/>
            <a:ext cx="7676280" cy="712080"/>
          </a:xfrm>
          <a:prstGeom prst="rect">
            <a:avLst/>
          </a:prstGeom>
          <a:noFill/>
          <a:ln>
            <a:noFill/>
          </a:ln>
        </p:spPr>
        <p:style>
          <a:lnRef idx="0">
            <a:scrgbClr r="0" g="0" b="0"/>
          </a:lnRef>
          <a:fillRef idx="0">
            <a:scrgbClr r="0" g="0" b="0"/>
          </a:fillRef>
          <a:effectRef idx="0">
            <a:scrgbClr r="0" g="0" b="0"/>
          </a:effectRef>
          <a:fontRef idx="minor"/>
        </p:style>
      </p:sp>
      <p:sp>
        <p:nvSpPr>
          <p:cNvPr id="23" name="CustomShape 8">
            <a:extLst>
              <a:ext uri="{FF2B5EF4-FFF2-40B4-BE49-F238E27FC236}">
                <a16:creationId xmlns:a16="http://schemas.microsoft.com/office/drawing/2014/main" id="{B4020A5D-CC4A-4A1F-B8D1-C8D3CB32D7FA}"/>
              </a:ext>
            </a:extLst>
          </p:cNvPr>
          <p:cNvSpPr/>
          <p:nvPr/>
        </p:nvSpPr>
        <p:spPr>
          <a:xfrm>
            <a:off x="119961" y="1980600"/>
            <a:ext cx="2214595" cy="415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High-Top</a:t>
            </a:r>
            <a:endParaRPr lang="en-US" sz="25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24" name="CustomShape 8">
            <a:extLst>
              <a:ext uri="{FF2B5EF4-FFF2-40B4-BE49-F238E27FC236}">
                <a16:creationId xmlns:a16="http://schemas.microsoft.com/office/drawing/2014/main" id="{F54F07C1-513C-40F2-AC91-1AB969E05628}"/>
              </a:ext>
            </a:extLst>
          </p:cNvPr>
          <p:cNvSpPr/>
          <p:nvPr/>
        </p:nvSpPr>
        <p:spPr>
          <a:xfrm>
            <a:off x="119961" y="3737496"/>
            <a:ext cx="2214595" cy="415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Low-Top</a:t>
            </a:r>
            <a:endParaRPr lang="en-US" sz="25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17" name="Imagen 59">
            <a:extLst>
              <a:ext uri="{FF2B5EF4-FFF2-40B4-BE49-F238E27FC236}">
                <a16:creationId xmlns:a16="http://schemas.microsoft.com/office/drawing/2014/main" id="{0668F43D-04AA-4397-8A2A-A456D9786D38}"/>
              </a:ext>
            </a:extLst>
          </p:cNvPr>
          <p:cNvPicPr/>
          <p:nvPr/>
        </p:nvPicPr>
        <p:blipFill>
          <a:blip r:embed="rId3"/>
          <a:stretch/>
        </p:blipFill>
        <p:spPr>
          <a:xfrm>
            <a:off x="2123482" y="3182487"/>
            <a:ext cx="1959131" cy="1665046"/>
          </a:xfrm>
          <a:prstGeom prst="rect">
            <a:avLst/>
          </a:prstGeom>
          <a:ln>
            <a:noFill/>
          </a:ln>
        </p:spPr>
      </p:pic>
      <p:pic>
        <p:nvPicPr>
          <p:cNvPr id="18" name="Imagen 60">
            <a:extLst>
              <a:ext uri="{FF2B5EF4-FFF2-40B4-BE49-F238E27FC236}">
                <a16:creationId xmlns:a16="http://schemas.microsoft.com/office/drawing/2014/main" id="{077A0777-F2D0-4365-BFC2-DF9DD1DF193F}"/>
              </a:ext>
            </a:extLst>
          </p:cNvPr>
          <p:cNvPicPr/>
          <p:nvPr/>
        </p:nvPicPr>
        <p:blipFill>
          <a:blip r:embed="rId4"/>
          <a:stretch/>
        </p:blipFill>
        <p:spPr>
          <a:xfrm>
            <a:off x="4103860" y="3175020"/>
            <a:ext cx="1958836" cy="1664769"/>
          </a:xfrm>
          <a:prstGeom prst="rect">
            <a:avLst/>
          </a:prstGeom>
          <a:ln>
            <a:noFill/>
          </a:ln>
        </p:spPr>
      </p:pic>
      <p:pic>
        <p:nvPicPr>
          <p:cNvPr id="25" name="Imagen 63">
            <a:extLst>
              <a:ext uri="{FF2B5EF4-FFF2-40B4-BE49-F238E27FC236}">
                <a16:creationId xmlns:a16="http://schemas.microsoft.com/office/drawing/2014/main" id="{A84C4FFC-1805-461D-AC9F-680F81FA36B2}"/>
              </a:ext>
            </a:extLst>
          </p:cNvPr>
          <p:cNvPicPr/>
          <p:nvPr/>
        </p:nvPicPr>
        <p:blipFill>
          <a:blip r:embed="rId5"/>
          <a:stretch/>
        </p:blipFill>
        <p:spPr>
          <a:xfrm>
            <a:off x="6062992" y="3182487"/>
            <a:ext cx="1997789" cy="1693811"/>
          </a:xfrm>
          <a:prstGeom prst="rect">
            <a:avLst/>
          </a:prstGeom>
          <a:ln>
            <a:noFill/>
          </a:ln>
        </p:spPr>
      </p:pic>
      <p:pic>
        <p:nvPicPr>
          <p:cNvPr id="32" name="Imagen 51">
            <a:extLst>
              <a:ext uri="{FF2B5EF4-FFF2-40B4-BE49-F238E27FC236}">
                <a16:creationId xmlns:a16="http://schemas.microsoft.com/office/drawing/2014/main" id="{85B250B6-E40F-4A7B-BC76-FB5D245E3A55}"/>
              </a:ext>
            </a:extLst>
          </p:cNvPr>
          <p:cNvPicPr/>
          <p:nvPr/>
        </p:nvPicPr>
        <p:blipFill>
          <a:blip r:embed="rId6"/>
          <a:stretch/>
        </p:blipFill>
        <p:spPr>
          <a:xfrm>
            <a:off x="2148186" y="1052044"/>
            <a:ext cx="1891887" cy="1665879"/>
          </a:xfrm>
          <a:prstGeom prst="rect">
            <a:avLst/>
          </a:prstGeom>
          <a:ln>
            <a:noFill/>
          </a:ln>
        </p:spPr>
      </p:pic>
      <p:pic>
        <p:nvPicPr>
          <p:cNvPr id="33" name="Imagen 52">
            <a:extLst>
              <a:ext uri="{FF2B5EF4-FFF2-40B4-BE49-F238E27FC236}">
                <a16:creationId xmlns:a16="http://schemas.microsoft.com/office/drawing/2014/main" id="{E2B1167E-511C-4F0F-86D0-FA93CA2F57DA}"/>
              </a:ext>
            </a:extLst>
          </p:cNvPr>
          <p:cNvPicPr/>
          <p:nvPr/>
        </p:nvPicPr>
        <p:blipFill>
          <a:blip r:embed="rId7"/>
          <a:stretch/>
        </p:blipFill>
        <p:spPr>
          <a:xfrm>
            <a:off x="4212972" y="1052106"/>
            <a:ext cx="1891887" cy="1664769"/>
          </a:xfrm>
          <a:prstGeom prst="rect">
            <a:avLst/>
          </a:prstGeom>
          <a:ln>
            <a:noFill/>
          </a:ln>
        </p:spPr>
      </p:pic>
      <p:pic>
        <p:nvPicPr>
          <p:cNvPr id="34" name="Imagen 53">
            <a:extLst>
              <a:ext uri="{FF2B5EF4-FFF2-40B4-BE49-F238E27FC236}">
                <a16:creationId xmlns:a16="http://schemas.microsoft.com/office/drawing/2014/main" id="{0AC36C42-679D-4295-BCF9-6FFF085C6C5E}"/>
              </a:ext>
            </a:extLst>
          </p:cNvPr>
          <p:cNvPicPr/>
          <p:nvPr/>
        </p:nvPicPr>
        <p:blipFill>
          <a:blip r:embed="rId8"/>
          <a:stretch/>
        </p:blipFill>
        <p:spPr>
          <a:xfrm>
            <a:off x="6169161" y="1101634"/>
            <a:ext cx="1891620" cy="1665601"/>
          </a:xfrm>
          <a:prstGeom prst="rect">
            <a:avLst/>
          </a:prstGeom>
          <a:ln>
            <a:noFill/>
          </a:ln>
        </p:spPr>
      </p:pic>
      <p:pic>
        <p:nvPicPr>
          <p:cNvPr id="2" name="Imagen 1">
            <a:extLst>
              <a:ext uri="{FF2B5EF4-FFF2-40B4-BE49-F238E27FC236}">
                <a16:creationId xmlns:a16="http://schemas.microsoft.com/office/drawing/2014/main" id="{4E0952C7-662B-4FD5-B7EA-54FA0A76004A}"/>
              </a:ext>
            </a:extLst>
          </p:cNvPr>
          <p:cNvPicPr>
            <a:picLocks noChangeAspect="1"/>
          </p:cNvPicPr>
          <p:nvPr/>
        </p:nvPicPr>
        <p:blipFill rotWithShape="1">
          <a:blip r:embed="rId9"/>
          <a:srcRect r="49005"/>
          <a:stretch/>
        </p:blipFill>
        <p:spPr>
          <a:xfrm>
            <a:off x="2148186" y="5169991"/>
            <a:ext cx="1541540" cy="1463255"/>
          </a:xfrm>
          <a:prstGeom prst="rect">
            <a:avLst/>
          </a:prstGeom>
        </p:spPr>
      </p:pic>
      <p:pic>
        <p:nvPicPr>
          <p:cNvPr id="4" name="Imagen 3">
            <a:extLst>
              <a:ext uri="{FF2B5EF4-FFF2-40B4-BE49-F238E27FC236}">
                <a16:creationId xmlns:a16="http://schemas.microsoft.com/office/drawing/2014/main" id="{634C4CE2-D3B9-436B-B966-C60FDE2A9EB9}"/>
              </a:ext>
            </a:extLst>
          </p:cNvPr>
          <p:cNvPicPr>
            <a:picLocks noChangeAspect="1"/>
          </p:cNvPicPr>
          <p:nvPr/>
        </p:nvPicPr>
        <p:blipFill>
          <a:blip r:embed="rId10"/>
          <a:stretch>
            <a:fillRect/>
          </a:stretch>
        </p:blipFill>
        <p:spPr>
          <a:xfrm>
            <a:off x="4103905" y="5179824"/>
            <a:ext cx="1541540" cy="1488644"/>
          </a:xfrm>
          <a:prstGeom prst="rect">
            <a:avLst/>
          </a:prstGeom>
        </p:spPr>
      </p:pic>
      <p:pic>
        <p:nvPicPr>
          <p:cNvPr id="5" name="Imagen 4">
            <a:extLst>
              <a:ext uri="{FF2B5EF4-FFF2-40B4-BE49-F238E27FC236}">
                <a16:creationId xmlns:a16="http://schemas.microsoft.com/office/drawing/2014/main" id="{5F52B62D-3489-455B-B4C0-C869C4E1DC7B}"/>
              </a:ext>
            </a:extLst>
          </p:cNvPr>
          <p:cNvPicPr>
            <a:picLocks noChangeAspect="1"/>
          </p:cNvPicPr>
          <p:nvPr/>
        </p:nvPicPr>
        <p:blipFill>
          <a:blip r:embed="rId11"/>
          <a:stretch>
            <a:fillRect/>
          </a:stretch>
        </p:blipFill>
        <p:spPr>
          <a:xfrm>
            <a:off x="6169161" y="5220294"/>
            <a:ext cx="1431041" cy="1388038"/>
          </a:xfrm>
          <a:prstGeom prst="rect">
            <a:avLst/>
          </a:prstGeom>
        </p:spPr>
      </p:pic>
      <p:sp>
        <p:nvSpPr>
          <p:cNvPr id="35" name="CustomShape 8">
            <a:extLst>
              <a:ext uri="{FF2B5EF4-FFF2-40B4-BE49-F238E27FC236}">
                <a16:creationId xmlns:a16="http://schemas.microsoft.com/office/drawing/2014/main" id="{C5CD35E1-8248-4394-8ACE-2A7FBB9C83BA}"/>
              </a:ext>
            </a:extLst>
          </p:cNvPr>
          <p:cNvSpPr/>
          <p:nvPr/>
        </p:nvSpPr>
        <p:spPr>
          <a:xfrm>
            <a:off x="119961" y="5415932"/>
            <a:ext cx="2214595" cy="415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Reanalysis</a:t>
            </a:r>
          </a:p>
          <a:p>
            <a:pPr>
              <a:lnSpc>
                <a:spcPct val="100000"/>
              </a:lnSpc>
            </a:pPr>
            <a:r>
              <a:rPr lang="es-ES" sz="1400"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a:t>
            </a:r>
            <a:r>
              <a:rPr lang="es-ES" sz="1400" spc="-1" dirty="0" err="1">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Perlwitz</a:t>
            </a:r>
            <a:r>
              <a:rPr lang="es-ES" sz="1400"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 and Graff 1995)</a:t>
            </a:r>
            <a:endParaRPr lang="en-US"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66A6540F-717E-43EB-91B0-E5698F2EAB5A}"/>
              </a:ext>
            </a:extLst>
          </p:cNvPr>
          <p:cNvSpPr txBox="1"/>
          <p:nvPr/>
        </p:nvSpPr>
        <p:spPr>
          <a:xfrm>
            <a:off x="3103047" y="4921082"/>
            <a:ext cx="800219" cy="369332"/>
          </a:xfrm>
          <a:prstGeom prst="rect">
            <a:avLst/>
          </a:prstGeom>
          <a:noFill/>
        </p:spPr>
        <p:txBody>
          <a:bodyPr wrap="none" rtlCol="0">
            <a:spAutoFit/>
          </a:bodyPr>
          <a:lstStyle/>
          <a:p>
            <a:r>
              <a:rPr lang="es-ES" dirty="0"/>
              <a:t>(53%)</a:t>
            </a:r>
            <a:endParaRPr lang="en-US" dirty="0"/>
          </a:p>
        </p:txBody>
      </p:sp>
      <p:sp>
        <p:nvSpPr>
          <p:cNvPr id="36" name="CuadroTexto 35">
            <a:extLst>
              <a:ext uri="{FF2B5EF4-FFF2-40B4-BE49-F238E27FC236}">
                <a16:creationId xmlns:a16="http://schemas.microsoft.com/office/drawing/2014/main" id="{FEC4B6CE-6668-4EEA-AD0F-A7F680B8B560}"/>
              </a:ext>
            </a:extLst>
          </p:cNvPr>
          <p:cNvSpPr txBox="1"/>
          <p:nvPr/>
        </p:nvSpPr>
        <p:spPr>
          <a:xfrm>
            <a:off x="6893528" y="4894256"/>
            <a:ext cx="800219" cy="369332"/>
          </a:xfrm>
          <a:prstGeom prst="rect">
            <a:avLst/>
          </a:prstGeom>
          <a:noFill/>
        </p:spPr>
        <p:txBody>
          <a:bodyPr wrap="none" rtlCol="0">
            <a:spAutoFit/>
          </a:bodyPr>
          <a:lstStyle/>
          <a:p>
            <a:r>
              <a:rPr lang="es-ES" dirty="0"/>
              <a:t>(14%)</a:t>
            </a:r>
            <a:endParaRPr lang="en-US" dirty="0"/>
          </a:p>
        </p:txBody>
      </p:sp>
      <p:sp>
        <p:nvSpPr>
          <p:cNvPr id="37" name="CuadroTexto 36">
            <a:extLst>
              <a:ext uri="{FF2B5EF4-FFF2-40B4-BE49-F238E27FC236}">
                <a16:creationId xmlns:a16="http://schemas.microsoft.com/office/drawing/2014/main" id="{BEB6D95C-B611-402F-9FA7-2ED67AE61AD2}"/>
              </a:ext>
            </a:extLst>
          </p:cNvPr>
          <p:cNvSpPr txBox="1"/>
          <p:nvPr/>
        </p:nvSpPr>
        <p:spPr>
          <a:xfrm>
            <a:off x="4862516" y="4876298"/>
            <a:ext cx="671979" cy="369332"/>
          </a:xfrm>
          <a:prstGeom prst="rect">
            <a:avLst/>
          </a:prstGeom>
          <a:noFill/>
        </p:spPr>
        <p:txBody>
          <a:bodyPr wrap="none" rtlCol="0">
            <a:spAutoFit/>
          </a:bodyPr>
          <a:lstStyle/>
          <a:p>
            <a:r>
              <a:rPr lang="es-ES" dirty="0"/>
              <a:t>(8%)</a:t>
            </a:r>
            <a:endParaRPr lang="en-US" dirty="0"/>
          </a:p>
        </p:txBody>
      </p:sp>
    </p:spTree>
    <p:extLst>
      <p:ext uri="{BB962C8B-B14F-4D97-AF65-F5344CB8AC3E}">
        <p14:creationId xmlns:p14="http://schemas.microsoft.com/office/powerpoint/2010/main" val="99282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457920" y="48540"/>
            <a:ext cx="8228160" cy="7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600" b="1" strike="noStrike" spc="-1" dirty="0">
                <a:solidFill>
                  <a:srgbClr val="124484"/>
                </a:solidFill>
                <a:uFill>
                  <a:solidFill>
                    <a:srgbClr val="FFFFFF"/>
                  </a:solidFill>
                </a:uFill>
                <a:latin typeface="Calibri"/>
                <a:ea typeface="Calibri"/>
              </a:rPr>
              <a:t>Stratospheric modes of variability</a:t>
            </a:r>
            <a:endParaRPr lang="en-US" sz="3600" b="0" strike="noStrike" spc="-1" dirty="0">
              <a:solidFill>
                <a:srgbClr val="000000"/>
              </a:solidFill>
              <a:uFill>
                <a:solidFill>
                  <a:srgbClr val="FFFFFF"/>
                </a:solidFill>
              </a:uFill>
              <a:latin typeface="Arial"/>
            </a:endParaRPr>
          </a:p>
        </p:txBody>
      </p:sp>
      <p:sp>
        <p:nvSpPr>
          <p:cNvPr id="198" name="CustomShape 2"/>
          <p:cNvSpPr/>
          <p:nvPr/>
        </p:nvSpPr>
        <p:spPr>
          <a:xfrm>
            <a:off x="848160" y="822960"/>
            <a:ext cx="7676280" cy="712080"/>
          </a:xfrm>
          <a:prstGeom prst="rect">
            <a:avLst/>
          </a:prstGeom>
          <a:noFill/>
          <a:ln>
            <a:noFill/>
          </a:ln>
        </p:spPr>
        <p:style>
          <a:lnRef idx="0">
            <a:scrgbClr r="0" g="0" b="0"/>
          </a:lnRef>
          <a:fillRef idx="0">
            <a:scrgbClr r="0" g="0" b="0"/>
          </a:fillRef>
          <a:effectRef idx="0">
            <a:scrgbClr r="0" g="0" b="0"/>
          </a:effectRef>
          <a:fontRef idx="minor"/>
        </p:style>
      </p:sp>
      <p:sp>
        <p:nvSpPr>
          <p:cNvPr id="23" name="CustomShape 8">
            <a:extLst>
              <a:ext uri="{FF2B5EF4-FFF2-40B4-BE49-F238E27FC236}">
                <a16:creationId xmlns:a16="http://schemas.microsoft.com/office/drawing/2014/main" id="{B4020A5D-CC4A-4A1F-B8D1-C8D3CB32D7FA}"/>
              </a:ext>
            </a:extLst>
          </p:cNvPr>
          <p:cNvSpPr/>
          <p:nvPr/>
        </p:nvSpPr>
        <p:spPr>
          <a:xfrm>
            <a:off x="119961" y="1980600"/>
            <a:ext cx="2214595" cy="415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High-Top</a:t>
            </a:r>
            <a:endParaRPr lang="en-US" sz="25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24" name="CustomShape 8">
            <a:extLst>
              <a:ext uri="{FF2B5EF4-FFF2-40B4-BE49-F238E27FC236}">
                <a16:creationId xmlns:a16="http://schemas.microsoft.com/office/drawing/2014/main" id="{F54F07C1-513C-40F2-AC91-1AB969E05628}"/>
              </a:ext>
            </a:extLst>
          </p:cNvPr>
          <p:cNvSpPr/>
          <p:nvPr/>
        </p:nvSpPr>
        <p:spPr>
          <a:xfrm>
            <a:off x="119961" y="3737496"/>
            <a:ext cx="2214595" cy="415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Low-Top</a:t>
            </a:r>
            <a:endParaRPr lang="en-US" sz="25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17" name="Imagen 59">
            <a:extLst>
              <a:ext uri="{FF2B5EF4-FFF2-40B4-BE49-F238E27FC236}">
                <a16:creationId xmlns:a16="http://schemas.microsoft.com/office/drawing/2014/main" id="{0668F43D-04AA-4397-8A2A-A456D9786D38}"/>
              </a:ext>
            </a:extLst>
          </p:cNvPr>
          <p:cNvPicPr/>
          <p:nvPr/>
        </p:nvPicPr>
        <p:blipFill>
          <a:blip r:embed="rId3"/>
          <a:stretch/>
        </p:blipFill>
        <p:spPr>
          <a:xfrm>
            <a:off x="2123482" y="3182487"/>
            <a:ext cx="1959131" cy="1665046"/>
          </a:xfrm>
          <a:prstGeom prst="rect">
            <a:avLst/>
          </a:prstGeom>
          <a:ln>
            <a:noFill/>
          </a:ln>
        </p:spPr>
      </p:pic>
      <p:pic>
        <p:nvPicPr>
          <p:cNvPr id="18" name="Imagen 60">
            <a:extLst>
              <a:ext uri="{FF2B5EF4-FFF2-40B4-BE49-F238E27FC236}">
                <a16:creationId xmlns:a16="http://schemas.microsoft.com/office/drawing/2014/main" id="{077A0777-F2D0-4365-BFC2-DF9DD1DF193F}"/>
              </a:ext>
            </a:extLst>
          </p:cNvPr>
          <p:cNvPicPr/>
          <p:nvPr/>
        </p:nvPicPr>
        <p:blipFill>
          <a:blip r:embed="rId4"/>
          <a:stretch/>
        </p:blipFill>
        <p:spPr>
          <a:xfrm>
            <a:off x="4103860" y="3175020"/>
            <a:ext cx="1958836" cy="1664769"/>
          </a:xfrm>
          <a:prstGeom prst="rect">
            <a:avLst/>
          </a:prstGeom>
          <a:ln>
            <a:noFill/>
          </a:ln>
        </p:spPr>
      </p:pic>
      <p:pic>
        <p:nvPicPr>
          <p:cNvPr id="25" name="Imagen 63">
            <a:extLst>
              <a:ext uri="{FF2B5EF4-FFF2-40B4-BE49-F238E27FC236}">
                <a16:creationId xmlns:a16="http://schemas.microsoft.com/office/drawing/2014/main" id="{A84C4FFC-1805-461D-AC9F-680F81FA36B2}"/>
              </a:ext>
            </a:extLst>
          </p:cNvPr>
          <p:cNvPicPr/>
          <p:nvPr/>
        </p:nvPicPr>
        <p:blipFill>
          <a:blip r:embed="rId5"/>
          <a:stretch/>
        </p:blipFill>
        <p:spPr>
          <a:xfrm>
            <a:off x="6062992" y="3182487"/>
            <a:ext cx="1997789" cy="1693811"/>
          </a:xfrm>
          <a:prstGeom prst="rect">
            <a:avLst/>
          </a:prstGeom>
          <a:ln>
            <a:noFill/>
          </a:ln>
        </p:spPr>
      </p:pic>
      <p:pic>
        <p:nvPicPr>
          <p:cNvPr id="32" name="Imagen 51">
            <a:extLst>
              <a:ext uri="{FF2B5EF4-FFF2-40B4-BE49-F238E27FC236}">
                <a16:creationId xmlns:a16="http://schemas.microsoft.com/office/drawing/2014/main" id="{85B250B6-E40F-4A7B-BC76-FB5D245E3A55}"/>
              </a:ext>
            </a:extLst>
          </p:cNvPr>
          <p:cNvPicPr/>
          <p:nvPr/>
        </p:nvPicPr>
        <p:blipFill>
          <a:blip r:embed="rId6"/>
          <a:stretch/>
        </p:blipFill>
        <p:spPr>
          <a:xfrm>
            <a:off x="2148186" y="1052044"/>
            <a:ext cx="1891887" cy="1665879"/>
          </a:xfrm>
          <a:prstGeom prst="rect">
            <a:avLst/>
          </a:prstGeom>
          <a:ln>
            <a:noFill/>
          </a:ln>
        </p:spPr>
      </p:pic>
      <p:pic>
        <p:nvPicPr>
          <p:cNvPr id="33" name="Imagen 52">
            <a:extLst>
              <a:ext uri="{FF2B5EF4-FFF2-40B4-BE49-F238E27FC236}">
                <a16:creationId xmlns:a16="http://schemas.microsoft.com/office/drawing/2014/main" id="{E2B1167E-511C-4F0F-86D0-FA93CA2F57DA}"/>
              </a:ext>
            </a:extLst>
          </p:cNvPr>
          <p:cNvPicPr/>
          <p:nvPr/>
        </p:nvPicPr>
        <p:blipFill>
          <a:blip r:embed="rId7"/>
          <a:stretch/>
        </p:blipFill>
        <p:spPr>
          <a:xfrm>
            <a:off x="4212972" y="1052106"/>
            <a:ext cx="1891887" cy="1664769"/>
          </a:xfrm>
          <a:prstGeom prst="rect">
            <a:avLst/>
          </a:prstGeom>
          <a:ln>
            <a:noFill/>
          </a:ln>
        </p:spPr>
      </p:pic>
      <p:pic>
        <p:nvPicPr>
          <p:cNvPr id="34" name="Imagen 53">
            <a:extLst>
              <a:ext uri="{FF2B5EF4-FFF2-40B4-BE49-F238E27FC236}">
                <a16:creationId xmlns:a16="http://schemas.microsoft.com/office/drawing/2014/main" id="{0AC36C42-679D-4295-BCF9-6FFF085C6C5E}"/>
              </a:ext>
            </a:extLst>
          </p:cNvPr>
          <p:cNvPicPr/>
          <p:nvPr/>
        </p:nvPicPr>
        <p:blipFill>
          <a:blip r:embed="rId8"/>
          <a:stretch/>
        </p:blipFill>
        <p:spPr>
          <a:xfrm>
            <a:off x="6169161" y="1101634"/>
            <a:ext cx="1891620" cy="1665601"/>
          </a:xfrm>
          <a:prstGeom prst="rect">
            <a:avLst/>
          </a:prstGeom>
          <a:ln>
            <a:noFill/>
          </a:ln>
        </p:spPr>
      </p:pic>
      <p:pic>
        <p:nvPicPr>
          <p:cNvPr id="2" name="Imagen 1">
            <a:extLst>
              <a:ext uri="{FF2B5EF4-FFF2-40B4-BE49-F238E27FC236}">
                <a16:creationId xmlns:a16="http://schemas.microsoft.com/office/drawing/2014/main" id="{4E0952C7-662B-4FD5-B7EA-54FA0A76004A}"/>
              </a:ext>
            </a:extLst>
          </p:cNvPr>
          <p:cNvPicPr>
            <a:picLocks noChangeAspect="1"/>
          </p:cNvPicPr>
          <p:nvPr/>
        </p:nvPicPr>
        <p:blipFill rotWithShape="1">
          <a:blip r:embed="rId9"/>
          <a:srcRect r="49005"/>
          <a:stretch/>
        </p:blipFill>
        <p:spPr>
          <a:xfrm>
            <a:off x="2148186" y="5169991"/>
            <a:ext cx="1541540" cy="1463255"/>
          </a:xfrm>
          <a:prstGeom prst="rect">
            <a:avLst/>
          </a:prstGeom>
        </p:spPr>
      </p:pic>
      <p:pic>
        <p:nvPicPr>
          <p:cNvPr id="4" name="Imagen 3">
            <a:extLst>
              <a:ext uri="{FF2B5EF4-FFF2-40B4-BE49-F238E27FC236}">
                <a16:creationId xmlns:a16="http://schemas.microsoft.com/office/drawing/2014/main" id="{634C4CE2-D3B9-436B-B966-C60FDE2A9EB9}"/>
              </a:ext>
            </a:extLst>
          </p:cNvPr>
          <p:cNvPicPr>
            <a:picLocks noChangeAspect="1"/>
          </p:cNvPicPr>
          <p:nvPr/>
        </p:nvPicPr>
        <p:blipFill>
          <a:blip r:embed="rId10"/>
          <a:stretch>
            <a:fillRect/>
          </a:stretch>
        </p:blipFill>
        <p:spPr>
          <a:xfrm>
            <a:off x="4103905" y="5179824"/>
            <a:ext cx="1541540" cy="1488644"/>
          </a:xfrm>
          <a:prstGeom prst="rect">
            <a:avLst/>
          </a:prstGeom>
        </p:spPr>
      </p:pic>
      <p:pic>
        <p:nvPicPr>
          <p:cNvPr id="5" name="Imagen 4">
            <a:extLst>
              <a:ext uri="{FF2B5EF4-FFF2-40B4-BE49-F238E27FC236}">
                <a16:creationId xmlns:a16="http://schemas.microsoft.com/office/drawing/2014/main" id="{5F52B62D-3489-455B-B4C0-C869C4E1DC7B}"/>
              </a:ext>
            </a:extLst>
          </p:cNvPr>
          <p:cNvPicPr>
            <a:picLocks noChangeAspect="1"/>
          </p:cNvPicPr>
          <p:nvPr/>
        </p:nvPicPr>
        <p:blipFill>
          <a:blip r:embed="rId11"/>
          <a:stretch>
            <a:fillRect/>
          </a:stretch>
        </p:blipFill>
        <p:spPr>
          <a:xfrm>
            <a:off x="6169161" y="5220294"/>
            <a:ext cx="1431041" cy="1388038"/>
          </a:xfrm>
          <a:prstGeom prst="rect">
            <a:avLst/>
          </a:prstGeom>
        </p:spPr>
      </p:pic>
      <p:sp>
        <p:nvSpPr>
          <p:cNvPr id="35" name="CustomShape 8">
            <a:extLst>
              <a:ext uri="{FF2B5EF4-FFF2-40B4-BE49-F238E27FC236}">
                <a16:creationId xmlns:a16="http://schemas.microsoft.com/office/drawing/2014/main" id="{C5CD35E1-8248-4394-8ACE-2A7FBB9C83BA}"/>
              </a:ext>
            </a:extLst>
          </p:cNvPr>
          <p:cNvSpPr/>
          <p:nvPr/>
        </p:nvSpPr>
        <p:spPr>
          <a:xfrm>
            <a:off x="119961" y="5415932"/>
            <a:ext cx="2214595" cy="415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Reanalysis</a:t>
            </a:r>
          </a:p>
          <a:p>
            <a:pPr>
              <a:lnSpc>
                <a:spcPct val="100000"/>
              </a:lnSpc>
            </a:pPr>
            <a:r>
              <a:rPr lang="es-ES" sz="1400"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a:t>
            </a:r>
            <a:r>
              <a:rPr lang="es-ES" sz="1400" spc="-1" dirty="0" err="1">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Perlwitz</a:t>
            </a:r>
            <a:r>
              <a:rPr lang="es-ES" sz="1400"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 and Graff 1995)</a:t>
            </a:r>
            <a:endParaRPr lang="en-US"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66A6540F-717E-43EB-91B0-E5698F2EAB5A}"/>
              </a:ext>
            </a:extLst>
          </p:cNvPr>
          <p:cNvSpPr txBox="1"/>
          <p:nvPr/>
        </p:nvSpPr>
        <p:spPr>
          <a:xfrm>
            <a:off x="3103047" y="4921082"/>
            <a:ext cx="800219" cy="369332"/>
          </a:xfrm>
          <a:prstGeom prst="rect">
            <a:avLst/>
          </a:prstGeom>
          <a:noFill/>
        </p:spPr>
        <p:txBody>
          <a:bodyPr wrap="none" rtlCol="0">
            <a:spAutoFit/>
          </a:bodyPr>
          <a:lstStyle/>
          <a:p>
            <a:r>
              <a:rPr lang="es-ES" dirty="0"/>
              <a:t>(53%)</a:t>
            </a:r>
            <a:endParaRPr lang="en-US" dirty="0"/>
          </a:p>
        </p:txBody>
      </p:sp>
      <p:sp>
        <p:nvSpPr>
          <p:cNvPr id="36" name="CuadroTexto 35">
            <a:extLst>
              <a:ext uri="{FF2B5EF4-FFF2-40B4-BE49-F238E27FC236}">
                <a16:creationId xmlns:a16="http://schemas.microsoft.com/office/drawing/2014/main" id="{FEC4B6CE-6668-4EEA-AD0F-A7F680B8B560}"/>
              </a:ext>
            </a:extLst>
          </p:cNvPr>
          <p:cNvSpPr txBox="1"/>
          <p:nvPr/>
        </p:nvSpPr>
        <p:spPr>
          <a:xfrm>
            <a:off x="6893528" y="4894256"/>
            <a:ext cx="800219" cy="369332"/>
          </a:xfrm>
          <a:prstGeom prst="rect">
            <a:avLst/>
          </a:prstGeom>
          <a:noFill/>
        </p:spPr>
        <p:txBody>
          <a:bodyPr wrap="none" rtlCol="0">
            <a:spAutoFit/>
          </a:bodyPr>
          <a:lstStyle/>
          <a:p>
            <a:r>
              <a:rPr lang="es-ES" dirty="0"/>
              <a:t>(14%)</a:t>
            </a:r>
            <a:endParaRPr lang="en-US" dirty="0"/>
          </a:p>
        </p:txBody>
      </p:sp>
      <p:sp>
        <p:nvSpPr>
          <p:cNvPr id="37" name="CuadroTexto 36">
            <a:extLst>
              <a:ext uri="{FF2B5EF4-FFF2-40B4-BE49-F238E27FC236}">
                <a16:creationId xmlns:a16="http://schemas.microsoft.com/office/drawing/2014/main" id="{BEB6D95C-B611-402F-9FA7-2ED67AE61AD2}"/>
              </a:ext>
            </a:extLst>
          </p:cNvPr>
          <p:cNvSpPr txBox="1"/>
          <p:nvPr/>
        </p:nvSpPr>
        <p:spPr>
          <a:xfrm>
            <a:off x="4862516" y="4876298"/>
            <a:ext cx="671979" cy="369332"/>
          </a:xfrm>
          <a:prstGeom prst="rect">
            <a:avLst/>
          </a:prstGeom>
          <a:noFill/>
        </p:spPr>
        <p:txBody>
          <a:bodyPr wrap="none" rtlCol="0">
            <a:spAutoFit/>
          </a:bodyPr>
          <a:lstStyle/>
          <a:p>
            <a:r>
              <a:rPr lang="es-ES" dirty="0"/>
              <a:t>(8%)</a:t>
            </a:r>
            <a:endParaRPr lang="en-US" dirty="0"/>
          </a:p>
        </p:txBody>
      </p:sp>
      <p:sp>
        <p:nvSpPr>
          <p:cNvPr id="7" name="Rectángulo 6">
            <a:extLst>
              <a:ext uri="{FF2B5EF4-FFF2-40B4-BE49-F238E27FC236}">
                <a16:creationId xmlns:a16="http://schemas.microsoft.com/office/drawing/2014/main" id="{6BDF47B6-1C2F-43B8-B4A4-FAB810A67E98}"/>
              </a:ext>
            </a:extLst>
          </p:cNvPr>
          <p:cNvSpPr/>
          <p:nvPr/>
        </p:nvSpPr>
        <p:spPr>
          <a:xfrm>
            <a:off x="6110838" y="1052044"/>
            <a:ext cx="1949943" cy="3869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940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457920" y="48540"/>
            <a:ext cx="8228160" cy="7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600" b="1" strike="noStrike" spc="-1" dirty="0">
                <a:solidFill>
                  <a:srgbClr val="124484"/>
                </a:solidFill>
                <a:uFill>
                  <a:solidFill>
                    <a:srgbClr val="FFFFFF"/>
                  </a:solidFill>
                </a:uFill>
                <a:latin typeface="Calibri"/>
                <a:ea typeface="Calibri"/>
              </a:rPr>
              <a:t>Stratospheric modes of variability</a:t>
            </a:r>
            <a:endParaRPr lang="en-US" sz="3600" b="0" strike="noStrike" spc="-1" dirty="0">
              <a:solidFill>
                <a:srgbClr val="000000"/>
              </a:solidFill>
              <a:uFill>
                <a:solidFill>
                  <a:srgbClr val="FFFFFF"/>
                </a:solidFill>
              </a:uFill>
              <a:latin typeface="Arial"/>
            </a:endParaRPr>
          </a:p>
        </p:txBody>
      </p:sp>
      <p:sp>
        <p:nvSpPr>
          <p:cNvPr id="23" name="CustomShape 8">
            <a:extLst>
              <a:ext uri="{FF2B5EF4-FFF2-40B4-BE49-F238E27FC236}">
                <a16:creationId xmlns:a16="http://schemas.microsoft.com/office/drawing/2014/main" id="{B4020A5D-CC4A-4A1F-B8D1-C8D3CB32D7FA}"/>
              </a:ext>
            </a:extLst>
          </p:cNvPr>
          <p:cNvSpPr/>
          <p:nvPr/>
        </p:nvSpPr>
        <p:spPr>
          <a:xfrm>
            <a:off x="119961" y="1980600"/>
            <a:ext cx="2214595" cy="415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High-Top</a:t>
            </a:r>
            <a:endParaRPr lang="en-US" sz="25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24" name="CustomShape 8">
            <a:extLst>
              <a:ext uri="{FF2B5EF4-FFF2-40B4-BE49-F238E27FC236}">
                <a16:creationId xmlns:a16="http://schemas.microsoft.com/office/drawing/2014/main" id="{F54F07C1-513C-40F2-AC91-1AB969E05628}"/>
              </a:ext>
            </a:extLst>
          </p:cNvPr>
          <p:cNvSpPr/>
          <p:nvPr/>
        </p:nvSpPr>
        <p:spPr>
          <a:xfrm>
            <a:off x="119961" y="3737496"/>
            <a:ext cx="2214595" cy="415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Low-Top</a:t>
            </a:r>
            <a:endParaRPr lang="en-US" sz="25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5" name="Imagen 63">
            <a:extLst>
              <a:ext uri="{FF2B5EF4-FFF2-40B4-BE49-F238E27FC236}">
                <a16:creationId xmlns:a16="http://schemas.microsoft.com/office/drawing/2014/main" id="{A84C4FFC-1805-461D-AC9F-680F81FA36B2}"/>
              </a:ext>
            </a:extLst>
          </p:cNvPr>
          <p:cNvPicPr/>
          <p:nvPr/>
        </p:nvPicPr>
        <p:blipFill>
          <a:blip r:embed="rId3"/>
          <a:stretch/>
        </p:blipFill>
        <p:spPr>
          <a:xfrm>
            <a:off x="7099209" y="3182488"/>
            <a:ext cx="1949943" cy="1665602"/>
          </a:xfrm>
          <a:prstGeom prst="rect">
            <a:avLst/>
          </a:prstGeom>
          <a:ln>
            <a:noFill/>
          </a:ln>
        </p:spPr>
      </p:pic>
      <p:pic>
        <p:nvPicPr>
          <p:cNvPr id="34" name="Imagen 53">
            <a:extLst>
              <a:ext uri="{FF2B5EF4-FFF2-40B4-BE49-F238E27FC236}">
                <a16:creationId xmlns:a16="http://schemas.microsoft.com/office/drawing/2014/main" id="{0AC36C42-679D-4295-BCF9-6FFF085C6C5E}"/>
              </a:ext>
            </a:extLst>
          </p:cNvPr>
          <p:cNvPicPr/>
          <p:nvPr/>
        </p:nvPicPr>
        <p:blipFill>
          <a:blip r:embed="rId4"/>
          <a:stretch/>
        </p:blipFill>
        <p:spPr>
          <a:xfrm>
            <a:off x="7141314" y="1179000"/>
            <a:ext cx="1891620" cy="1665601"/>
          </a:xfrm>
          <a:prstGeom prst="rect">
            <a:avLst/>
          </a:prstGeom>
          <a:ln>
            <a:noFill/>
          </a:ln>
        </p:spPr>
      </p:pic>
      <p:sp>
        <p:nvSpPr>
          <p:cNvPr id="7" name="Rectángulo 6">
            <a:extLst>
              <a:ext uri="{FF2B5EF4-FFF2-40B4-BE49-F238E27FC236}">
                <a16:creationId xmlns:a16="http://schemas.microsoft.com/office/drawing/2014/main" id="{6BDF47B6-1C2F-43B8-B4A4-FAB810A67E98}"/>
              </a:ext>
            </a:extLst>
          </p:cNvPr>
          <p:cNvSpPr/>
          <p:nvPr/>
        </p:nvSpPr>
        <p:spPr>
          <a:xfrm>
            <a:off x="7082991" y="1052044"/>
            <a:ext cx="1949943" cy="3869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upo 7">
            <a:extLst>
              <a:ext uri="{FF2B5EF4-FFF2-40B4-BE49-F238E27FC236}">
                <a16:creationId xmlns:a16="http://schemas.microsoft.com/office/drawing/2014/main" id="{F35E0040-BDF1-47AA-A05A-48F2971D538E}"/>
              </a:ext>
            </a:extLst>
          </p:cNvPr>
          <p:cNvGrpSpPr/>
          <p:nvPr/>
        </p:nvGrpSpPr>
        <p:grpSpPr>
          <a:xfrm>
            <a:off x="1504231" y="685800"/>
            <a:ext cx="2960613" cy="5486400"/>
            <a:chOff x="2392878" y="685800"/>
            <a:chExt cx="2960613" cy="5486400"/>
          </a:xfrm>
        </p:grpSpPr>
        <p:pic>
          <p:nvPicPr>
            <p:cNvPr id="1026" name="Picture 2" descr="https://lh5.googleusercontent.com/KEh3fMktiRwROil4hp3XUl1oO3iZzlUyzum962GKGSRpO_9ip7wG3eXGIRYhYnk6Js8r-7NFUaBXpPHMr3XzFmEr6Jpipizhpc688IQR_fdSW_mcKdF-kpGgS9d9AgIO9zRMjkIm">
              <a:extLst>
                <a:ext uri="{FF2B5EF4-FFF2-40B4-BE49-F238E27FC236}">
                  <a16:creationId xmlns:a16="http://schemas.microsoft.com/office/drawing/2014/main" id="{FD0E7477-1D6F-471B-B4A5-732C6D49C4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368"/>
            <a:stretch/>
          </p:blipFill>
          <p:spPr bwMode="auto">
            <a:xfrm>
              <a:off x="2392878" y="685800"/>
              <a:ext cx="2960613"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8AE2BF75-4350-471F-86CA-64E4D2A002A5}"/>
                </a:ext>
              </a:extLst>
            </p:cNvPr>
            <p:cNvSpPr/>
            <p:nvPr/>
          </p:nvSpPr>
          <p:spPr>
            <a:xfrm>
              <a:off x="3067665" y="695632"/>
              <a:ext cx="265470" cy="248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ángulo 21">
              <a:extLst>
                <a:ext uri="{FF2B5EF4-FFF2-40B4-BE49-F238E27FC236}">
                  <a16:creationId xmlns:a16="http://schemas.microsoft.com/office/drawing/2014/main" id="{2E33C9B6-FB37-48E4-80C8-C717274427AB}"/>
                </a:ext>
              </a:extLst>
            </p:cNvPr>
            <p:cNvSpPr/>
            <p:nvPr/>
          </p:nvSpPr>
          <p:spPr>
            <a:xfrm>
              <a:off x="3067665" y="3379840"/>
              <a:ext cx="265470" cy="248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3541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457920" y="48540"/>
            <a:ext cx="8228160" cy="7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600" b="1" strike="noStrike" spc="-1" dirty="0">
                <a:solidFill>
                  <a:srgbClr val="124484"/>
                </a:solidFill>
                <a:uFill>
                  <a:solidFill>
                    <a:srgbClr val="FFFFFF"/>
                  </a:solidFill>
                </a:uFill>
                <a:latin typeface="Calibri"/>
                <a:ea typeface="Calibri"/>
              </a:rPr>
              <a:t>Stratospheric modes of variability</a:t>
            </a:r>
            <a:endParaRPr lang="en-US" sz="3600" b="0" strike="noStrike" spc="-1" dirty="0">
              <a:solidFill>
                <a:srgbClr val="000000"/>
              </a:solidFill>
              <a:uFill>
                <a:solidFill>
                  <a:srgbClr val="FFFFFF"/>
                </a:solidFill>
              </a:uFill>
              <a:latin typeface="Arial"/>
            </a:endParaRPr>
          </a:p>
        </p:txBody>
      </p:sp>
      <p:sp>
        <p:nvSpPr>
          <p:cNvPr id="23" name="CustomShape 8">
            <a:extLst>
              <a:ext uri="{FF2B5EF4-FFF2-40B4-BE49-F238E27FC236}">
                <a16:creationId xmlns:a16="http://schemas.microsoft.com/office/drawing/2014/main" id="{B4020A5D-CC4A-4A1F-B8D1-C8D3CB32D7FA}"/>
              </a:ext>
            </a:extLst>
          </p:cNvPr>
          <p:cNvSpPr/>
          <p:nvPr/>
        </p:nvSpPr>
        <p:spPr>
          <a:xfrm>
            <a:off x="119961" y="1980600"/>
            <a:ext cx="2214595" cy="415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High-Top</a:t>
            </a:r>
            <a:endParaRPr lang="en-US" sz="25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24" name="CustomShape 8">
            <a:extLst>
              <a:ext uri="{FF2B5EF4-FFF2-40B4-BE49-F238E27FC236}">
                <a16:creationId xmlns:a16="http://schemas.microsoft.com/office/drawing/2014/main" id="{F54F07C1-513C-40F2-AC91-1AB969E05628}"/>
              </a:ext>
            </a:extLst>
          </p:cNvPr>
          <p:cNvSpPr/>
          <p:nvPr/>
        </p:nvSpPr>
        <p:spPr>
          <a:xfrm>
            <a:off x="119961" y="3737496"/>
            <a:ext cx="2214595" cy="415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500" b="0" strike="noStrike" spc="-1" dirty="0">
                <a:solidFill>
                  <a:srgbClr val="004990"/>
                </a:solidFill>
                <a:uFill>
                  <a:solidFill>
                    <a:srgbClr val="FFFFFF"/>
                  </a:solidFill>
                </a:uFill>
                <a:latin typeface="Calibri" panose="020F0502020204030204" pitchFamily="34" charset="0"/>
                <a:ea typeface="ＭＳ Ｐゴシック"/>
                <a:cs typeface="Calibri" panose="020F0502020204030204" pitchFamily="34" charset="0"/>
              </a:rPr>
              <a:t>Low-Top</a:t>
            </a:r>
            <a:endParaRPr lang="en-US" sz="25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grpSp>
        <p:nvGrpSpPr>
          <p:cNvPr id="8" name="Grupo 7">
            <a:extLst>
              <a:ext uri="{FF2B5EF4-FFF2-40B4-BE49-F238E27FC236}">
                <a16:creationId xmlns:a16="http://schemas.microsoft.com/office/drawing/2014/main" id="{F35E0040-BDF1-47AA-A05A-48F2971D538E}"/>
              </a:ext>
            </a:extLst>
          </p:cNvPr>
          <p:cNvGrpSpPr/>
          <p:nvPr/>
        </p:nvGrpSpPr>
        <p:grpSpPr>
          <a:xfrm>
            <a:off x="1504231" y="685800"/>
            <a:ext cx="2960613" cy="5486400"/>
            <a:chOff x="2392878" y="685800"/>
            <a:chExt cx="2960613" cy="5486400"/>
          </a:xfrm>
        </p:grpSpPr>
        <p:pic>
          <p:nvPicPr>
            <p:cNvPr id="1026" name="Picture 2" descr="https://lh5.googleusercontent.com/KEh3fMktiRwROil4hp3XUl1oO3iZzlUyzum962GKGSRpO_9ip7wG3eXGIRYhYnk6Js8r-7NFUaBXpPHMr3XzFmEr6Jpipizhpc688IQR_fdSW_mcKdF-kpGgS9d9AgIO9zRMjkIm">
              <a:extLst>
                <a:ext uri="{FF2B5EF4-FFF2-40B4-BE49-F238E27FC236}">
                  <a16:creationId xmlns:a16="http://schemas.microsoft.com/office/drawing/2014/main" id="{FD0E7477-1D6F-471B-B4A5-732C6D49C4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368"/>
            <a:stretch/>
          </p:blipFill>
          <p:spPr bwMode="auto">
            <a:xfrm>
              <a:off x="2392878" y="685800"/>
              <a:ext cx="2960613"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8AE2BF75-4350-471F-86CA-64E4D2A002A5}"/>
                </a:ext>
              </a:extLst>
            </p:cNvPr>
            <p:cNvSpPr/>
            <p:nvPr/>
          </p:nvSpPr>
          <p:spPr>
            <a:xfrm>
              <a:off x="3067665" y="695632"/>
              <a:ext cx="265470" cy="248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ángulo 21">
              <a:extLst>
                <a:ext uri="{FF2B5EF4-FFF2-40B4-BE49-F238E27FC236}">
                  <a16:creationId xmlns:a16="http://schemas.microsoft.com/office/drawing/2014/main" id="{2E33C9B6-FB37-48E4-80C8-C717274427AB}"/>
                </a:ext>
              </a:extLst>
            </p:cNvPr>
            <p:cNvSpPr/>
            <p:nvPr/>
          </p:nvSpPr>
          <p:spPr>
            <a:xfrm>
              <a:off x="3067665" y="3379840"/>
              <a:ext cx="265470" cy="248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upo 8">
            <a:extLst>
              <a:ext uri="{FF2B5EF4-FFF2-40B4-BE49-F238E27FC236}">
                <a16:creationId xmlns:a16="http://schemas.microsoft.com/office/drawing/2014/main" id="{D96C045F-90D1-4C87-BB8F-3A083380DF87}"/>
              </a:ext>
            </a:extLst>
          </p:cNvPr>
          <p:cNvGrpSpPr/>
          <p:nvPr/>
        </p:nvGrpSpPr>
        <p:grpSpPr>
          <a:xfrm>
            <a:off x="4587111" y="769772"/>
            <a:ext cx="2502765" cy="4938120"/>
            <a:chOff x="4587111" y="769772"/>
            <a:chExt cx="2502765" cy="4938120"/>
          </a:xfrm>
        </p:grpSpPr>
        <p:pic>
          <p:nvPicPr>
            <p:cNvPr id="26" name="Imagen 48">
              <a:extLst>
                <a:ext uri="{FF2B5EF4-FFF2-40B4-BE49-F238E27FC236}">
                  <a16:creationId xmlns:a16="http://schemas.microsoft.com/office/drawing/2014/main" id="{B73DCBD6-0737-4744-B81A-6FC7543F49B0}"/>
                </a:ext>
              </a:extLst>
            </p:cNvPr>
            <p:cNvPicPr/>
            <p:nvPr/>
          </p:nvPicPr>
          <p:blipFill>
            <a:blip r:embed="rId4"/>
            <a:stretch/>
          </p:blipFill>
          <p:spPr>
            <a:xfrm>
              <a:off x="4587111" y="769772"/>
              <a:ext cx="2495880" cy="2162520"/>
            </a:xfrm>
            <a:prstGeom prst="rect">
              <a:avLst/>
            </a:prstGeom>
            <a:ln>
              <a:noFill/>
            </a:ln>
          </p:spPr>
        </p:pic>
        <p:pic>
          <p:nvPicPr>
            <p:cNvPr id="27" name="Imagen 64">
              <a:extLst>
                <a:ext uri="{FF2B5EF4-FFF2-40B4-BE49-F238E27FC236}">
                  <a16:creationId xmlns:a16="http://schemas.microsoft.com/office/drawing/2014/main" id="{71833841-8FAC-482A-9257-CA95E4BF2F04}"/>
                </a:ext>
              </a:extLst>
            </p:cNvPr>
            <p:cNvPicPr/>
            <p:nvPr/>
          </p:nvPicPr>
          <p:blipFill>
            <a:blip r:embed="rId5"/>
            <a:stretch/>
          </p:blipFill>
          <p:spPr>
            <a:xfrm>
              <a:off x="4608352" y="3503972"/>
              <a:ext cx="2481524" cy="2203920"/>
            </a:xfrm>
            <a:prstGeom prst="rect">
              <a:avLst/>
            </a:prstGeom>
            <a:ln>
              <a:noFill/>
            </a:ln>
          </p:spPr>
        </p:pic>
      </p:grpSp>
      <p:pic>
        <p:nvPicPr>
          <p:cNvPr id="16" name="Imagen 63">
            <a:extLst>
              <a:ext uri="{FF2B5EF4-FFF2-40B4-BE49-F238E27FC236}">
                <a16:creationId xmlns:a16="http://schemas.microsoft.com/office/drawing/2014/main" id="{0FCD1A36-52A8-4E74-89EE-FC8F544FD637}"/>
              </a:ext>
            </a:extLst>
          </p:cNvPr>
          <p:cNvPicPr/>
          <p:nvPr/>
        </p:nvPicPr>
        <p:blipFill>
          <a:blip r:embed="rId6"/>
          <a:stretch/>
        </p:blipFill>
        <p:spPr>
          <a:xfrm>
            <a:off x="7099209" y="3182488"/>
            <a:ext cx="1949943" cy="1665602"/>
          </a:xfrm>
          <a:prstGeom prst="rect">
            <a:avLst/>
          </a:prstGeom>
          <a:ln>
            <a:noFill/>
          </a:ln>
        </p:spPr>
      </p:pic>
      <p:pic>
        <p:nvPicPr>
          <p:cNvPr id="17" name="Imagen 53">
            <a:extLst>
              <a:ext uri="{FF2B5EF4-FFF2-40B4-BE49-F238E27FC236}">
                <a16:creationId xmlns:a16="http://schemas.microsoft.com/office/drawing/2014/main" id="{24A5E26B-28D2-4171-AE30-F69B0FCE1E0C}"/>
              </a:ext>
            </a:extLst>
          </p:cNvPr>
          <p:cNvPicPr/>
          <p:nvPr/>
        </p:nvPicPr>
        <p:blipFill>
          <a:blip r:embed="rId7"/>
          <a:stretch/>
        </p:blipFill>
        <p:spPr>
          <a:xfrm>
            <a:off x="7141314" y="1179000"/>
            <a:ext cx="1891620" cy="1665601"/>
          </a:xfrm>
          <a:prstGeom prst="rect">
            <a:avLst/>
          </a:prstGeom>
          <a:ln>
            <a:noFill/>
          </a:ln>
        </p:spPr>
      </p:pic>
      <p:sp>
        <p:nvSpPr>
          <p:cNvPr id="18" name="Rectángulo 17">
            <a:extLst>
              <a:ext uri="{FF2B5EF4-FFF2-40B4-BE49-F238E27FC236}">
                <a16:creationId xmlns:a16="http://schemas.microsoft.com/office/drawing/2014/main" id="{96E3FDBF-87AF-4CE1-8C67-92594AFB4D00}"/>
              </a:ext>
            </a:extLst>
          </p:cNvPr>
          <p:cNvSpPr/>
          <p:nvPr/>
        </p:nvSpPr>
        <p:spPr>
          <a:xfrm>
            <a:off x="7082991" y="1052044"/>
            <a:ext cx="1949943" cy="3869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7539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CustomShape 1"/>
          <p:cNvSpPr/>
          <p:nvPr/>
        </p:nvSpPr>
        <p:spPr>
          <a:xfrm>
            <a:off x="90360" y="316984"/>
            <a:ext cx="8444040" cy="4632040"/>
          </a:xfrm>
          <a:prstGeom prst="rect">
            <a:avLst/>
          </a:prstGeom>
          <a:noFill/>
          <a:ln>
            <a:solidFill>
              <a:schemeClr val="bg1"/>
            </a:solidFill>
          </a:ln>
        </p:spPr>
        <p:style>
          <a:lnRef idx="0">
            <a:scrgbClr r="0" g="0" b="0"/>
          </a:lnRef>
          <a:fillRef idx="0">
            <a:scrgbClr r="0" g="0" b="0"/>
          </a:fillRef>
          <a:effectRef idx="0">
            <a:scrgbClr r="0" g="0" b="0"/>
          </a:effectRef>
          <a:fontRef idx="minor"/>
        </p:style>
        <p:txBody>
          <a:bodyPr lIns="90000" tIns="46800" rIns="90000" bIns="46800"/>
          <a:lstStyle/>
          <a:p>
            <a:pPr marL="1440">
              <a:lnSpc>
                <a:spcPct val="100000"/>
              </a:lnSpc>
            </a:pPr>
            <a:endParaRPr lang="en-US" sz="1800" b="0" strike="noStrike" spc="-1" dirty="0">
              <a:solidFill>
                <a:srgbClr val="000000"/>
              </a:solidFill>
              <a:uFill>
                <a:solidFill>
                  <a:srgbClr val="FFFFFF"/>
                </a:solidFill>
              </a:uFill>
              <a:latin typeface="Arial"/>
            </a:endParaRPr>
          </a:p>
          <a:p>
            <a:pPr marL="342720" indent="-340560">
              <a:lnSpc>
                <a:spcPct val="100000"/>
              </a:lnSpc>
              <a:buClr>
                <a:srgbClr val="004990"/>
              </a:buClr>
              <a:buFont typeface="Calibri"/>
              <a:buChar char="•"/>
            </a:pPr>
            <a:r>
              <a:rPr lang="en-US" sz="2200" b="0" strike="noStrike" spc="-1" dirty="0">
                <a:solidFill>
                  <a:srgbClr val="1F497D"/>
                </a:solidFill>
                <a:uFill>
                  <a:solidFill>
                    <a:srgbClr val="FFFFFF"/>
                  </a:solidFill>
                </a:uFill>
                <a:latin typeface="Arial"/>
                <a:ea typeface="DejaVu Sans"/>
              </a:rPr>
              <a:t>EC-EARTH shows a realistic QBO with a well resolved stratosphere (high-top version).</a:t>
            </a:r>
          </a:p>
          <a:p>
            <a:pPr marL="342720" indent="-340560">
              <a:lnSpc>
                <a:spcPct val="100000"/>
              </a:lnSpc>
              <a:buClr>
                <a:srgbClr val="004990"/>
              </a:buClr>
              <a:buFont typeface="Calibri"/>
              <a:buChar char="•"/>
            </a:pPr>
            <a:endParaRPr lang="en-US" sz="2200" b="0" strike="noStrike" spc="-1" dirty="0">
              <a:solidFill>
                <a:srgbClr val="1F497D"/>
              </a:solidFill>
              <a:uFill>
                <a:solidFill>
                  <a:srgbClr val="FFFFFF"/>
                </a:solidFill>
              </a:uFill>
              <a:latin typeface="Arial"/>
              <a:ea typeface="DejaVu Sans"/>
            </a:endParaRPr>
          </a:p>
          <a:p>
            <a:pPr marL="342720" indent="-340560">
              <a:lnSpc>
                <a:spcPct val="100000"/>
              </a:lnSpc>
              <a:buClr>
                <a:srgbClr val="004990"/>
              </a:buClr>
              <a:buFont typeface="Calibri"/>
              <a:buChar char="•"/>
            </a:pPr>
            <a:r>
              <a:rPr lang="es-ES" sz="2200" b="0" strike="noStrike" spc="-1" dirty="0">
                <a:solidFill>
                  <a:srgbClr val="1F497D"/>
                </a:solidFill>
                <a:uFill>
                  <a:solidFill>
                    <a:srgbClr val="FFFFFF"/>
                  </a:solidFill>
                </a:uFill>
                <a:latin typeface="Arial"/>
              </a:rPr>
              <a:t>EC-EARTH shows a positive </a:t>
            </a:r>
            <a:r>
              <a:rPr lang="es-ES" sz="2200" b="0" strike="noStrike" spc="-1" dirty="0" err="1">
                <a:solidFill>
                  <a:srgbClr val="1F497D"/>
                </a:solidFill>
                <a:uFill>
                  <a:solidFill>
                    <a:srgbClr val="FFFFFF"/>
                  </a:solidFill>
                </a:uFill>
                <a:latin typeface="Arial"/>
              </a:rPr>
              <a:t>bias</a:t>
            </a:r>
            <a:r>
              <a:rPr lang="es-ES" sz="2200" b="0" strike="noStrike" spc="-1" dirty="0">
                <a:solidFill>
                  <a:srgbClr val="1F497D"/>
                </a:solidFill>
                <a:uFill>
                  <a:solidFill>
                    <a:srgbClr val="FFFFFF"/>
                  </a:solidFill>
                </a:uFill>
                <a:latin typeface="Arial"/>
              </a:rPr>
              <a:t> in </a:t>
            </a:r>
            <a:r>
              <a:rPr lang="es-ES" sz="2200" b="0" strike="noStrike" spc="-1" dirty="0" err="1">
                <a:solidFill>
                  <a:srgbClr val="1F497D"/>
                </a:solidFill>
                <a:uFill>
                  <a:solidFill>
                    <a:srgbClr val="FFFFFF"/>
                  </a:solidFill>
                </a:uFill>
                <a:latin typeface="Arial"/>
              </a:rPr>
              <a:t>the</a:t>
            </a:r>
            <a:r>
              <a:rPr lang="es-ES" sz="2200" b="0" strike="noStrike" spc="-1" dirty="0">
                <a:solidFill>
                  <a:srgbClr val="1F497D"/>
                </a:solidFill>
                <a:uFill>
                  <a:solidFill>
                    <a:srgbClr val="FFFFFF"/>
                  </a:solidFill>
                </a:uFill>
                <a:latin typeface="Arial"/>
              </a:rPr>
              <a:t> </a:t>
            </a:r>
            <a:r>
              <a:rPr lang="es-ES" sz="2200" b="0" strike="noStrike" spc="-1" dirty="0" err="1">
                <a:solidFill>
                  <a:srgbClr val="1F497D"/>
                </a:solidFill>
                <a:uFill>
                  <a:solidFill>
                    <a:srgbClr val="FFFFFF"/>
                  </a:solidFill>
                </a:uFill>
                <a:latin typeface="Arial"/>
              </a:rPr>
              <a:t>strength</a:t>
            </a:r>
            <a:r>
              <a:rPr lang="es-ES" sz="2200" b="0" strike="noStrike" spc="-1" dirty="0">
                <a:solidFill>
                  <a:srgbClr val="1F497D"/>
                </a:solidFill>
                <a:uFill>
                  <a:solidFill>
                    <a:srgbClr val="FFFFFF"/>
                  </a:solidFill>
                </a:uFill>
                <a:latin typeface="Arial"/>
              </a:rPr>
              <a:t> </a:t>
            </a:r>
            <a:r>
              <a:rPr lang="es-ES" sz="2200" b="0" strike="noStrike" spc="-1" dirty="0" err="1">
                <a:solidFill>
                  <a:srgbClr val="1F497D"/>
                </a:solidFill>
                <a:uFill>
                  <a:solidFill>
                    <a:srgbClr val="FFFFFF"/>
                  </a:solidFill>
                </a:uFill>
                <a:latin typeface="Arial"/>
              </a:rPr>
              <a:t>of</a:t>
            </a:r>
            <a:r>
              <a:rPr lang="es-ES" sz="2200" b="0" strike="noStrike" spc="-1" dirty="0">
                <a:solidFill>
                  <a:srgbClr val="1F497D"/>
                </a:solidFill>
                <a:uFill>
                  <a:solidFill>
                    <a:srgbClr val="FFFFFF"/>
                  </a:solidFill>
                </a:uFill>
                <a:latin typeface="Arial"/>
              </a:rPr>
              <a:t> </a:t>
            </a:r>
            <a:r>
              <a:rPr lang="es-ES" sz="2200" b="0" strike="noStrike" spc="-1" dirty="0" err="1">
                <a:solidFill>
                  <a:srgbClr val="1F497D"/>
                </a:solidFill>
                <a:uFill>
                  <a:solidFill>
                    <a:srgbClr val="FFFFFF"/>
                  </a:solidFill>
                </a:uFill>
                <a:latin typeface="Arial"/>
              </a:rPr>
              <a:t>the</a:t>
            </a:r>
            <a:r>
              <a:rPr lang="es-ES" sz="2200" b="0" strike="noStrike" spc="-1" dirty="0">
                <a:solidFill>
                  <a:srgbClr val="1F497D"/>
                </a:solidFill>
                <a:uFill>
                  <a:solidFill>
                    <a:srgbClr val="FFFFFF"/>
                  </a:solidFill>
                </a:uFill>
                <a:latin typeface="Arial"/>
              </a:rPr>
              <a:t> </a:t>
            </a:r>
            <a:r>
              <a:rPr lang="es-ES" sz="2200" b="0" strike="noStrike" spc="-1" dirty="0" err="1">
                <a:solidFill>
                  <a:srgbClr val="1F497D"/>
                </a:solidFill>
                <a:uFill>
                  <a:solidFill>
                    <a:srgbClr val="FFFFFF"/>
                  </a:solidFill>
                </a:uFill>
                <a:latin typeface="Arial"/>
              </a:rPr>
              <a:t>stratospheric</a:t>
            </a:r>
            <a:r>
              <a:rPr lang="es-ES" sz="2200" b="0" strike="noStrike" spc="-1" dirty="0">
                <a:solidFill>
                  <a:srgbClr val="1F497D"/>
                </a:solidFill>
                <a:uFill>
                  <a:solidFill>
                    <a:srgbClr val="FFFFFF"/>
                  </a:solidFill>
                </a:uFill>
                <a:latin typeface="Arial"/>
              </a:rPr>
              <a:t> polar </a:t>
            </a:r>
            <a:r>
              <a:rPr lang="es-ES" sz="2200" b="0" strike="noStrike" spc="-1" dirty="0" err="1">
                <a:solidFill>
                  <a:srgbClr val="1F497D"/>
                </a:solidFill>
                <a:uFill>
                  <a:solidFill>
                    <a:srgbClr val="FFFFFF"/>
                  </a:solidFill>
                </a:uFill>
                <a:latin typeface="Arial"/>
              </a:rPr>
              <a:t>vortex</a:t>
            </a:r>
            <a:r>
              <a:rPr lang="es-ES" sz="2200" b="0" strike="noStrike" spc="-1" dirty="0">
                <a:solidFill>
                  <a:srgbClr val="1F497D"/>
                </a:solidFill>
                <a:uFill>
                  <a:solidFill>
                    <a:srgbClr val="FFFFFF"/>
                  </a:solidFill>
                </a:uFill>
                <a:latin typeface="Arial"/>
              </a:rPr>
              <a:t> in </a:t>
            </a:r>
            <a:r>
              <a:rPr lang="es-ES" sz="2200" b="0" strike="noStrike" spc="-1" dirty="0" err="1">
                <a:solidFill>
                  <a:srgbClr val="1F497D"/>
                </a:solidFill>
                <a:uFill>
                  <a:solidFill>
                    <a:srgbClr val="FFFFFF"/>
                  </a:solidFill>
                </a:uFill>
                <a:latin typeface="Arial"/>
              </a:rPr>
              <a:t>the</a:t>
            </a:r>
            <a:r>
              <a:rPr lang="es-ES" sz="2200" b="0" strike="noStrike" spc="-1" dirty="0">
                <a:solidFill>
                  <a:srgbClr val="1F497D"/>
                </a:solidFill>
                <a:uFill>
                  <a:solidFill>
                    <a:srgbClr val="FFFFFF"/>
                  </a:solidFill>
                </a:uFill>
                <a:latin typeface="Arial"/>
              </a:rPr>
              <a:t> </a:t>
            </a:r>
            <a:r>
              <a:rPr lang="es-ES" sz="2200" b="0" strike="noStrike" spc="-1" dirty="0" err="1">
                <a:solidFill>
                  <a:srgbClr val="1F497D"/>
                </a:solidFill>
                <a:uFill>
                  <a:solidFill>
                    <a:srgbClr val="FFFFFF"/>
                  </a:solidFill>
                </a:uFill>
                <a:latin typeface="Arial"/>
              </a:rPr>
              <a:t>Norther</a:t>
            </a:r>
            <a:r>
              <a:rPr lang="es-ES" sz="2200" spc="-1" dirty="0" err="1">
                <a:solidFill>
                  <a:srgbClr val="1F497D"/>
                </a:solidFill>
                <a:uFill>
                  <a:solidFill>
                    <a:srgbClr val="FFFFFF"/>
                  </a:solidFill>
                </a:uFill>
                <a:latin typeface="Arial"/>
              </a:rPr>
              <a:t>n</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Hemisphere</a:t>
            </a:r>
            <a:r>
              <a:rPr lang="es-ES" sz="2200" spc="-1" dirty="0">
                <a:solidFill>
                  <a:srgbClr val="1F497D"/>
                </a:solidFill>
                <a:uFill>
                  <a:solidFill>
                    <a:srgbClr val="FFFFFF"/>
                  </a:solidFill>
                </a:uFill>
                <a:latin typeface="Arial"/>
              </a:rPr>
              <a:t> and SSW </a:t>
            </a:r>
            <a:r>
              <a:rPr lang="es-ES" sz="2200" spc="-1" dirty="0" err="1">
                <a:solidFill>
                  <a:srgbClr val="1F497D"/>
                </a:solidFill>
                <a:uFill>
                  <a:solidFill>
                    <a:srgbClr val="FFFFFF"/>
                  </a:solidFill>
                </a:uFill>
                <a:latin typeface="Arial"/>
              </a:rPr>
              <a:t>frequency</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is</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lower</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than</a:t>
            </a:r>
            <a:r>
              <a:rPr lang="es-ES" sz="2200" spc="-1" dirty="0">
                <a:solidFill>
                  <a:srgbClr val="1F497D"/>
                </a:solidFill>
                <a:uFill>
                  <a:solidFill>
                    <a:srgbClr val="FFFFFF"/>
                  </a:solidFill>
                </a:uFill>
                <a:latin typeface="Arial"/>
              </a:rPr>
              <a:t> in </a:t>
            </a:r>
            <a:r>
              <a:rPr lang="es-ES" sz="2200" spc="-1" dirty="0" err="1">
                <a:solidFill>
                  <a:srgbClr val="1F497D"/>
                </a:solidFill>
                <a:uFill>
                  <a:solidFill>
                    <a:srgbClr val="FFFFFF"/>
                  </a:solidFill>
                </a:uFill>
                <a:latin typeface="Arial"/>
              </a:rPr>
              <a:t>Reanalysis</a:t>
            </a:r>
            <a:r>
              <a:rPr lang="es-ES" sz="2200" spc="-1" dirty="0">
                <a:solidFill>
                  <a:srgbClr val="1F497D"/>
                </a:solidFill>
                <a:uFill>
                  <a:solidFill>
                    <a:srgbClr val="FFFFFF"/>
                  </a:solidFill>
                </a:uFill>
                <a:latin typeface="Arial"/>
              </a:rPr>
              <a:t>.</a:t>
            </a:r>
          </a:p>
          <a:p>
            <a:pPr marL="342720" indent="-340560">
              <a:lnSpc>
                <a:spcPct val="100000"/>
              </a:lnSpc>
              <a:buClr>
                <a:srgbClr val="004990"/>
              </a:buClr>
              <a:buFont typeface="Calibri"/>
              <a:buChar char="•"/>
            </a:pPr>
            <a:endParaRPr lang="es-ES" sz="2200" spc="-1" dirty="0">
              <a:solidFill>
                <a:srgbClr val="1F497D"/>
              </a:solidFill>
              <a:uFill>
                <a:solidFill>
                  <a:srgbClr val="FFFFFF"/>
                </a:solidFill>
              </a:uFill>
              <a:latin typeface="Arial"/>
            </a:endParaRPr>
          </a:p>
          <a:p>
            <a:pPr marL="342720" indent="-340560">
              <a:lnSpc>
                <a:spcPct val="100000"/>
              </a:lnSpc>
              <a:buClr>
                <a:srgbClr val="004990"/>
              </a:buClr>
              <a:buFont typeface="Calibri"/>
              <a:buChar char="•"/>
            </a:pPr>
            <a:r>
              <a:rPr lang="es-ES" sz="2200" spc="-1" dirty="0">
                <a:solidFill>
                  <a:srgbClr val="1F497D"/>
                </a:solidFill>
                <a:uFill>
                  <a:solidFill>
                    <a:srgbClr val="FFFFFF"/>
                  </a:solidFill>
                </a:uFill>
                <a:latin typeface="Arial"/>
              </a:rPr>
              <a:t>SSW </a:t>
            </a:r>
            <a:r>
              <a:rPr lang="es-ES" sz="2200" spc="-1" dirty="0" err="1">
                <a:solidFill>
                  <a:srgbClr val="1F497D"/>
                </a:solidFill>
                <a:uFill>
                  <a:solidFill>
                    <a:srgbClr val="FFFFFF"/>
                  </a:solidFill>
                </a:uFill>
                <a:latin typeface="Arial"/>
              </a:rPr>
              <a:t>frequency</a:t>
            </a:r>
            <a:r>
              <a:rPr lang="es-ES" sz="2200" spc="-1" dirty="0">
                <a:solidFill>
                  <a:srgbClr val="1F497D"/>
                </a:solidFill>
                <a:uFill>
                  <a:solidFill>
                    <a:srgbClr val="FFFFFF"/>
                  </a:solidFill>
                </a:uFill>
                <a:latin typeface="Arial"/>
              </a:rPr>
              <a:t> and </a:t>
            </a:r>
            <a:r>
              <a:rPr lang="es-ES" sz="2200" spc="-1" dirty="0" err="1">
                <a:solidFill>
                  <a:srgbClr val="1F497D"/>
                </a:solidFill>
                <a:uFill>
                  <a:solidFill>
                    <a:srgbClr val="FFFFFF"/>
                  </a:solidFill>
                </a:uFill>
                <a:latin typeface="Arial"/>
              </a:rPr>
              <a:t>tropospheric</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signatures</a:t>
            </a:r>
            <a:r>
              <a:rPr lang="es-ES" sz="2200" spc="-1" dirty="0">
                <a:solidFill>
                  <a:srgbClr val="1F497D"/>
                </a:solidFill>
                <a:uFill>
                  <a:solidFill>
                    <a:srgbClr val="FFFFFF"/>
                  </a:solidFill>
                </a:uFill>
                <a:latin typeface="Arial"/>
              </a:rPr>
              <a:t> </a:t>
            </a:r>
            <a:r>
              <a:rPr lang="es-ES" sz="2200" spc="-1" dirty="0">
                <a:solidFill>
                  <a:srgbClr val="1F497D"/>
                </a:solidFill>
                <a:uFill>
                  <a:solidFill>
                    <a:srgbClr val="FFFFFF"/>
                  </a:solidFill>
                </a:uFill>
              </a:rPr>
              <a:t>are </a:t>
            </a:r>
            <a:r>
              <a:rPr lang="es-ES" sz="2200" spc="-1" dirty="0" err="1">
                <a:solidFill>
                  <a:srgbClr val="1F497D"/>
                </a:solidFill>
                <a:uFill>
                  <a:solidFill>
                    <a:srgbClr val="FFFFFF"/>
                  </a:solidFill>
                </a:uFill>
              </a:rPr>
              <a:t>better</a:t>
            </a:r>
            <a:r>
              <a:rPr lang="es-ES" sz="2200" spc="-1" dirty="0">
                <a:solidFill>
                  <a:srgbClr val="1F497D"/>
                </a:solidFill>
                <a:uFill>
                  <a:solidFill>
                    <a:srgbClr val="FFFFFF"/>
                  </a:solidFill>
                </a:uFill>
              </a:rPr>
              <a:t> </a:t>
            </a:r>
            <a:r>
              <a:rPr lang="es-ES" sz="2200" spc="-1" dirty="0" err="1">
                <a:solidFill>
                  <a:srgbClr val="1F497D"/>
                </a:solidFill>
                <a:uFill>
                  <a:solidFill>
                    <a:srgbClr val="FFFFFF"/>
                  </a:solidFill>
                </a:uFill>
              </a:rPr>
              <a:t>represented</a:t>
            </a:r>
            <a:r>
              <a:rPr lang="es-ES" sz="2200" spc="-1" dirty="0">
                <a:solidFill>
                  <a:srgbClr val="1F497D"/>
                </a:solidFill>
                <a:uFill>
                  <a:solidFill>
                    <a:srgbClr val="FFFFFF"/>
                  </a:solidFill>
                </a:uFill>
              </a:rPr>
              <a:t> </a:t>
            </a:r>
            <a:r>
              <a:rPr lang="es-ES" sz="2200" spc="-1" dirty="0" err="1">
                <a:solidFill>
                  <a:srgbClr val="1F497D"/>
                </a:solidFill>
                <a:uFill>
                  <a:solidFill>
                    <a:srgbClr val="FFFFFF"/>
                  </a:solidFill>
                </a:uFill>
                <a:latin typeface="Arial"/>
              </a:rPr>
              <a:t>when</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increasing</a:t>
            </a:r>
            <a:r>
              <a:rPr lang="es-ES" sz="2200" spc="-1" dirty="0">
                <a:solidFill>
                  <a:srgbClr val="1F497D"/>
                </a:solidFill>
                <a:uFill>
                  <a:solidFill>
                    <a:srgbClr val="FFFFFF"/>
                  </a:solidFill>
                </a:uFill>
                <a:latin typeface="Arial"/>
              </a:rPr>
              <a:t> vertical </a:t>
            </a:r>
            <a:r>
              <a:rPr lang="es-ES" sz="2200" spc="-1" dirty="0" err="1">
                <a:solidFill>
                  <a:srgbClr val="1F497D"/>
                </a:solidFill>
                <a:uFill>
                  <a:solidFill>
                    <a:srgbClr val="FFFFFF"/>
                  </a:solidFill>
                </a:uFill>
                <a:latin typeface="Arial"/>
              </a:rPr>
              <a:t>resolution</a:t>
            </a:r>
            <a:r>
              <a:rPr lang="es-ES" sz="2200" spc="-1" dirty="0">
                <a:solidFill>
                  <a:srgbClr val="1F497D"/>
                </a:solidFill>
                <a:uFill>
                  <a:solidFill>
                    <a:srgbClr val="FFFFFF"/>
                  </a:solidFill>
                </a:uFill>
                <a:latin typeface="Arial"/>
              </a:rPr>
              <a:t>. SSW </a:t>
            </a:r>
            <a:r>
              <a:rPr lang="es-ES" sz="2200" spc="-1" dirty="0" err="1">
                <a:solidFill>
                  <a:srgbClr val="1F497D"/>
                </a:solidFill>
                <a:uFill>
                  <a:solidFill>
                    <a:srgbClr val="FFFFFF"/>
                  </a:solidFill>
                </a:uFill>
                <a:latin typeface="Arial"/>
              </a:rPr>
              <a:t>frequency</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decreases</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using</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the</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high</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resolution</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version</a:t>
            </a:r>
            <a:r>
              <a:rPr lang="es-ES" sz="2200" spc="-1" dirty="0">
                <a:solidFill>
                  <a:srgbClr val="1F497D"/>
                </a:solidFill>
                <a:uFill>
                  <a:solidFill>
                    <a:srgbClr val="FFFFFF"/>
                  </a:solidFill>
                </a:uFill>
                <a:latin typeface="Arial"/>
              </a:rPr>
              <a:t> T511.</a:t>
            </a:r>
          </a:p>
          <a:p>
            <a:pPr marL="342720" indent="-340560">
              <a:lnSpc>
                <a:spcPct val="100000"/>
              </a:lnSpc>
              <a:buClr>
                <a:srgbClr val="004990"/>
              </a:buClr>
              <a:buFont typeface="Calibri"/>
              <a:buChar char="•"/>
            </a:pPr>
            <a:endParaRPr lang="es-ES" sz="2200" spc="-1" dirty="0">
              <a:solidFill>
                <a:srgbClr val="1F497D"/>
              </a:solidFill>
              <a:uFill>
                <a:solidFill>
                  <a:srgbClr val="FFFFFF"/>
                </a:solidFill>
              </a:uFill>
              <a:latin typeface="Arial"/>
            </a:endParaRPr>
          </a:p>
          <a:p>
            <a:pPr marL="342720" indent="-340560">
              <a:lnSpc>
                <a:spcPct val="100000"/>
              </a:lnSpc>
              <a:buClr>
                <a:srgbClr val="004990"/>
              </a:buClr>
              <a:buFont typeface="Calibri"/>
              <a:buChar char="•"/>
            </a:pPr>
            <a:r>
              <a:rPr lang="es-ES" sz="2200" spc="-1" dirty="0">
                <a:solidFill>
                  <a:srgbClr val="1F497D"/>
                </a:solidFill>
                <a:uFill>
                  <a:solidFill>
                    <a:srgbClr val="FFFFFF"/>
                  </a:solidFill>
                </a:uFill>
                <a:latin typeface="Arial"/>
              </a:rPr>
              <a:t>EC-EARTH shows </a:t>
            </a:r>
            <a:r>
              <a:rPr lang="es-ES" sz="2200" spc="-1" dirty="0" err="1">
                <a:solidFill>
                  <a:srgbClr val="1F497D"/>
                </a:solidFill>
                <a:uFill>
                  <a:solidFill>
                    <a:srgbClr val="FFFFFF"/>
                  </a:solidFill>
                </a:uFill>
                <a:latin typeface="Arial"/>
              </a:rPr>
              <a:t>the</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same</a:t>
            </a:r>
            <a:r>
              <a:rPr lang="es-ES" sz="2200" spc="-1" dirty="0">
                <a:solidFill>
                  <a:srgbClr val="1F497D"/>
                </a:solidFill>
                <a:uFill>
                  <a:solidFill>
                    <a:srgbClr val="FFFFFF"/>
                  </a:solidFill>
                </a:uFill>
                <a:latin typeface="Arial"/>
              </a:rPr>
              <a:t> principal </a:t>
            </a:r>
            <a:r>
              <a:rPr lang="es-ES" sz="2200" spc="-1" dirty="0" err="1">
                <a:solidFill>
                  <a:srgbClr val="1F497D"/>
                </a:solidFill>
                <a:uFill>
                  <a:solidFill>
                    <a:srgbClr val="FFFFFF"/>
                  </a:solidFill>
                </a:uFill>
                <a:latin typeface="Arial"/>
              </a:rPr>
              <a:t>modes</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of</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varibility</a:t>
            </a:r>
            <a:r>
              <a:rPr lang="es-ES" sz="2200" spc="-1" dirty="0">
                <a:solidFill>
                  <a:srgbClr val="1F497D"/>
                </a:solidFill>
                <a:uFill>
                  <a:solidFill>
                    <a:srgbClr val="FFFFFF"/>
                  </a:solidFill>
                </a:uFill>
                <a:latin typeface="Arial"/>
              </a:rPr>
              <a:t> as in </a:t>
            </a:r>
            <a:r>
              <a:rPr lang="es-ES" sz="2200" spc="-1" dirty="0" err="1">
                <a:solidFill>
                  <a:srgbClr val="1F497D"/>
                </a:solidFill>
                <a:uFill>
                  <a:solidFill>
                    <a:srgbClr val="FFFFFF"/>
                  </a:solidFill>
                </a:uFill>
                <a:latin typeface="Arial"/>
              </a:rPr>
              <a:t>Reanalysis</a:t>
            </a:r>
            <a:r>
              <a:rPr lang="es-ES" sz="2200" spc="-1" dirty="0">
                <a:solidFill>
                  <a:srgbClr val="1F497D"/>
                </a:solidFill>
                <a:uFill>
                  <a:solidFill>
                    <a:srgbClr val="FFFFFF"/>
                  </a:solidFill>
                </a:uFill>
                <a:latin typeface="Arial"/>
              </a:rPr>
              <a:t>. </a:t>
            </a:r>
            <a:r>
              <a:rPr lang="es-ES" sz="2200" spc="-1" dirty="0" err="1">
                <a:solidFill>
                  <a:srgbClr val="1F497D"/>
                </a:solidFill>
                <a:uFill>
                  <a:solidFill>
                    <a:srgbClr val="FFFFFF"/>
                  </a:solidFill>
                </a:uFill>
                <a:latin typeface="Arial"/>
              </a:rPr>
              <a:t>Some</a:t>
            </a:r>
            <a:r>
              <a:rPr lang="es-ES" sz="2200" spc="-1" dirty="0">
                <a:solidFill>
                  <a:srgbClr val="1F497D"/>
                </a:solidFill>
                <a:uFill>
                  <a:solidFill>
                    <a:srgbClr val="FFFFFF"/>
                  </a:solidFill>
                </a:uFill>
                <a:latin typeface="Arial"/>
              </a:rPr>
              <a:t> ENSO </a:t>
            </a:r>
            <a:r>
              <a:rPr lang="es-ES" sz="2200" spc="-1" dirty="0" err="1">
                <a:solidFill>
                  <a:srgbClr val="1F497D"/>
                </a:solidFill>
                <a:uFill>
                  <a:solidFill>
                    <a:srgbClr val="FFFFFF"/>
                  </a:solidFill>
                </a:uFill>
                <a:latin typeface="Arial"/>
              </a:rPr>
              <a:t>teleconnections</a:t>
            </a:r>
            <a:r>
              <a:rPr lang="es-ES" sz="2200" spc="-1" dirty="0">
                <a:solidFill>
                  <a:srgbClr val="1F497D"/>
                </a:solidFill>
                <a:uFill>
                  <a:solidFill>
                    <a:srgbClr val="FFFFFF"/>
                  </a:solidFill>
                </a:uFill>
                <a:latin typeface="Arial"/>
              </a:rPr>
              <a:t> are </a:t>
            </a:r>
            <a:r>
              <a:rPr lang="es-ES" sz="2200" spc="-1" dirty="0" err="1">
                <a:solidFill>
                  <a:srgbClr val="1F497D"/>
                </a:solidFill>
                <a:uFill>
                  <a:solidFill>
                    <a:srgbClr val="FFFFFF"/>
                  </a:solidFill>
                </a:uFill>
                <a:latin typeface="Arial"/>
              </a:rPr>
              <a:t>missed</a:t>
            </a:r>
            <a:r>
              <a:rPr lang="es-ES" sz="2200" spc="-1" dirty="0">
                <a:solidFill>
                  <a:srgbClr val="1F497D"/>
                </a:solidFill>
                <a:uFill>
                  <a:solidFill>
                    <a:srgbClr val="FFFFFF"/>
                  </a:solidFill>
                </a:uFill>
                <a:latin typeface="Arial"/>
              </a:rPr>
              <a:t> in </a:t>
            </a:r>
            <a:r>
              <a:rPr lang="es-ES" sz="2200" spc="-1" dirty="0" err="1">
                <a:solidFill>
                  <a:srgbClr val="1F497D"/>
                </a:solidFill>
                <a:uFill>
                  <a:solidFill>
                    <a:srgbClr val="FFFFFF"/>
                  </a:solidFill>
                </a:uFill>
                <a:latin typeface="Arial"/>
              </a:rPr>
              <a:t>the</a:t>
            </a:r>
            <a:r>
              <a:rPr lang="es-ES" sz="2200" spc="-1" dirty="0">
                <a:solidFill>
                  <a:srgbClr val="1F497D"/>
                </a:solidFill>
                <a:uFill>
                  <a:solidFill>
                    <a:srgbClr val="FFFFFF"/>
                  </a:solidFill>
                </a:uFill>
                <a:latin typeface="Arial"/>
              </a:rPr>
              <a:t> LT </a:t>
            </a:r>
            <a:r>
              <a:rPr lang="es-ES" sz="2200" spc="-1" dirty="0" err="1">
                <a:solidFill>
                  <a:srgbClr val="1F497D"/>
                </a:solidFill>
                <a:uFill>
                  <a:solidFill>
                    <a:srgbClr val="FFFFFF"/>
                  </a:solidFill>
                </a:uFill>
                <a:latin typeface="Arial"/>
              </a:rPr>
              <a:t>configuration</a:t>
            </a:r>
            <a:r>
              <a:rPr lang="es-ES" sz="2200" spc="-1" dirty="0">
                <a:solidFill>
                  <a:srgbClr val="1F497D"/>
                </a:solidFill>
                <a:uFill>
                  <a:solidFill>
                    <a:srgbClr val="FFFFFF"/>
                  </a:solidFill>
                </a:uFill>
                <a:latin typeface="Arial"/>
              </a:rPr>
              <a:t>.</a:t>
            </a:r>
          </a:p>
          <a:p>
            <a:pPr marL="342720" indent="-340560">
              <a:lnSpc>
                <a:spcPct val="100000"/>
              </a:lnSpc>
              <a:buClr>
                <a:srgbClr val="004990"/>
              </a:buClr>
              <a:buFont typeface="Calibri"/>
              <a:buChar char="•"/>
            </a:pPr>
            <a:endParaRPr lang="es-ES" sz="2200" spc="-1" dirty="0">
              <a:solidFill>
                <a:srgbClr val="1F497D"/>
              </a:solidFill>
              <a:uFill>
                <a:solidFill>
                  <a:srgbClr val="FFFFFF"/>
                </a:solidFill>
              </a:uFill>
              <a:latin typeface="Arial"/>
            </a:endParaRPr>
          </a:p>
          <a:p>
            <a:pPr marL="2160">
              <a:lnSpc>
                <a:spcPct val="100000"/>
              </a:lnSpc>
              <a:buClr>
                <a:srgbClr val="004990"/>
              </a:buClr>
            </a:pPr>
            <a:endParaRPr lang="es-ES" sz="2200" spc="-1" dirty="0">
              <a:solidFill>
                <a:srgbClr val="1F497D"/>
              </a:solidFill>
              <a:uFill>
                <a:solidFill>
                  <a:srgbClr val="FFFFFF"/>
                </a:solidFill>
              </a:uFill>
              <a:latin typeface="Arial"/>
            </a:endParaRPr>
          </a:p>
          <a:p>
            <a:pPr marL="342720" indent="-340560">
              <a:lnSpc>
                <a:spcPct val="100000"/>
              </a:lnSpc>
              <a:buClr>
                <a:srgbClr val="004990"/>
              </a:buClr>
              <a:buFont typeface="Calibri"/>
              <a:buChar char="•"/>
            </a:pPr>
            <a:endParaRPr lang="es-ES" sz="2200" spc="-1" dirty="0">
              <a:solidFill>
                <a:srgbClr val="1F497D"/>
              </a:solidFill>
              <a:uFill>
                <a:solidFill>
                  <a:srgbClr val="FFFFFF"/>
                </a:solidFill>
              </a:uFill>
              <a:latin typeface="Arial"/>
            </a:endParaRPr>
          </a:p>
          <a:p>
            <a:pPr marL="342720" indent="-340560">
              <a:lnSpc>
                <a:spcPct val="100000"/>
              </a:lnSpc>
              <a:buClr>
                <a:srgbClr val="004990"/>
              </a:buClr>
              <a:buFont typeface="Calibri"/>
              <a:buChar char="•"/>
            </a:pPr>
            <a:endParaRPr lang="es-ES" sz="2200" spc="-1" dirty="0">
              <a:solidFill>
                <a:srgbClr val="1F497D"/>
              </a:solidFill>
              <a:uFill>
                <a:solidFill>
                  <a:srgbClr val="FFFFFF"/>
                </a:solidFill>
              </a:uFill>
              <a:latin typeface="Arial"/>
            </a:endParaRPr>
          </a:p>
          <a:p>
            <a:pPr marL="342720" indent="-340560">
              <a:lnSpc>
                <a:spcPct val="100000"/>
              </a:lnSpc>
              <a:buClr>
                <a:srgbClr val="004990"/>
              </a:buClr>
              <a:buFont typeface="Calibri"/>
              <a:buChar char="•"/>
            </a:pPr>
            <a:endParaRPr lang="es-ES" sz="2200" spc="-1" dirty="0">
              <a:solidFill>
                <a:srgbClr val="1F497D"/>
              </a:solidFill>
              <a:uFill>
                <a:solidFill>
                  <a:srgbClr val="FFFFFF"/>
                </a:solidFill>
              </a:uFill>
              <a:latin typeface="Arial"/>
            </a:endParaRPr>
          </a:p>
          <a:p>
            <a:pPr marL="342720" indent="-340560">
              <a:lnSpc>
                <a:spcPct val="100000"/>
              </a:lnSpc>
              <a:buClr>
                <a:srgbClr val="004990"/>
              </a:buClr>
              <a:buFont typeface="Calibri"/>
              <a:buChar char="•"/>
            </a:pPr>
            <a:endParaRPr lang="es-ES" sz="2200" spc="-1" dirty="0">
              <a:solidFill>
                <a:srgbClr val="1F497D"/>
              </a:solidFill>
              <a:uFill>
                <a:solidFill>
                  <a:srgbClr val="FFFFFF"/>
                </a:solidFill>
              </a:uFill>
              <a:latin typeface="Arial"/>
            </a:endParaRPr>
          </a:p>
        </p:txBody>
      </p:sp>
      <p:sp>
        <p:nvSpPr>
          <p:cNvPr id="623" name="CustomShape 2"/>
          <p:cNvSpPr/>
          <p:nvPr/>
        </p:nvSpPr>
        <p:spPr>
          <a:xfrm>
            <a:off x="396720" y="-22870"/>
            <a:ext cx="6189120" cy="678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US" sz="3500" b="1" strike="noStrike" spc="-1" dirty="0">
                <a:solidFill>
                  <a:srgbClr val="1F497D"/>
                </a:solidFill>
                <a:uFill>
                  <a:solidFill>
                    <a:srgbClr val="FFFFFF"/>
                  </a:solidFill>
                </a:uFill>
                <a:latin typeface="Calibri"/>
                <a:ea typeface="Arial"/>
              </a:rPr>
              <a:t>Conclusions</a:t>
            </a:r>
            <a:endParaRPr lang="en-US" sz="3500" b="0" strike="noStrike" spc="-1" dirty="0">
              <a:solidFill>
                <a:srgbClr val="000000"/>
              </a:solidFill>
              <a:uFill>
                <a:solidFill>
                  <a:srgbClr val="FFFFFF"/>
                </a:solidFill>
              </a:uFill>
              <a:latin typeface="Arial"/>
            </a:endParaRPr>
          </a:p>
        </p:txBody>
      </p:sp>
      <p:sp>
        <p:nvSpPr>
          <p:cNvPr id="624" name="CustomShape 3"/>
          <p:cNvSpPr/>
          <p:nvPr/>
        </p:nvSpPr>
        <p:spPr>
          <a:xfrm>
            <a:off x="1649520" y="6363000"/>
            <a:ext cx="6590520" cy="272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0560">
              <a:lnSpc>
                <a:spcPct val="100000"/>
              </a:lnSpc>
              <a:buClr>
                <a:srgbClr val="FFFFFF"/>
              </a:buClr>
              <a:buFont typeface="Century Gothic"/>
              <a:buChar char="•"/>
            </a:pPr>
            <a:r>
              <a:rPr lang="en-US" sz="900" b="0" strike="noStrike" spc="-1">
                <a:solidFill>
                  <a:srgbClr val="FFFFFF"/>
                </a:solidFill>
                <a:uFill>
                  <a:solidFill>
                    <a:srgbClr val="FFFFFF"/>
                  </a:solidFill>
                </a:uFill>
                <a:latin typeface="Century Gothic"/>
                <a:ea typeface="Century Gothic"/>
              </a:rPr>
              <a:t>C3S Climate Projections Workshop: Near-term predictions and projections, 21 April 2015</a:t>
            </a:r>
            <a:endParaRPr lang="en-US" sz="900" b="0" strike="noStrike" spc="-1">
              <a:solidFill>
                <a:srgbClr val="000000"/>
              </a:solidFill>
              <a:uFill>
                <a:solidFill>
                  <a:srgbClr val="FFFFFF"/>
                </a:solidFill>
              </a:uFill>
              <a:latin typeface="Arial"/>
            </a:endParaRPr>
          </a:p>
        </p:txBody>
      </p:sp>
      <p:sp>
        <p:nvSpPr>
          <p:cNvPr id="2" name="CuadroTexto 1">
            <a:extLst>
              <a:ext uri="{FF2B5EF4-FFF2-40B4-BE49-F238E27FC236}">
                <a16:creationId xmlns:a16="http://schemas.microsoft.com/office/drawing/2014/main" id="{060C7F1A-66D1-468F-8107-E031D4F3B175}"/>
              </a:ext>
            </a:extLst>
          </p:cNvPr>
          <p:cNvSpPr txBox="1"/>
          <p:nvPr/>
        </p:nvSpPr>
        <p:spPr>
          <a:xfrm>
            <a:off x="1667412" y="5435191"/>
            <a:ext cx="6990736" cy="1200329"/>
          </a:xfrm>
          <a:prstGeom prst="rect">
            <a:avLst/>
          </a:prstGeom>
          <a:noFill/>
        </p:spPr>
        <p:txBody>
          <a:bodyPr wrap="square" rtlCol="0">
            <a:spAutoFit/>
          </a:bodyPr>
          <a:lstStyle/>
          <a:p>
            <a:pPr marL="354013" indent="-354013" algn="just"/>
            <a:r>
              <a:rPr lang="en-US" b="1" spc="-1" dirty="0">
                <a:solidFill>
                  <a:schemeClr val="tx1">
                    <a:lumMod val="50000"/>
                    <a:lumOff val="50000"/>
                  </a:schemeClr>
                </a:solidFill>
                <a:uFill>
                  <a:solidFill>
                    <a:srgbClr val="FFFFFF"/>
                  </a:solidFill>
                </a:uFill>
                <a:latin typeface="Calibir"/>
                <a:ea typeface="Calibri"/>
              </a:rPr>
              <a:t>Palmeiro, F.M., J. Garcia-Serrano, F.J. </a:t>
            </a:r>
            <a:r>
              <a:rPr lang="en-US" b="1" spc="-1" dirty="0" err="1">
                <a:solidFill>
                  <a:schemeClr val="tx1">
                    <a:lumMod val="50000"/>
                    <a:lumOff val="50000"/>
                  </a:schemeClr>
                </a:solidFill>
                <a:uFill>
                  <a:solidFill>
                    <a:srgbClr val="FFFFFF"/>
                  </a:solidFill>
                </a:uFill>
                <a:latin typeface="Calibir"/>
                <a:ea typeface="Calibri"/>
              </a:rPr>
              <a:t>Doblas</a:t>
            </a:r>
            <a:r>
              <a:rPr lang="en-US" b="1" spc="-1" dirty="0">
                <a:solidFill>
                  <a:schemeClr val="tx1">
                    <a:lumMod val="50000"/>
                    <a:lumOff val="50000"/>
                  </a:schemeClr>
                </a:solidFill>
                <a:uFill>
                  <a:solidFill>
                    <a:srgbClr val="FFFFFF"/>
                  </a:solidFill>
                </a:uFill>
                <a:latin typeface="Calibir"/>
                <a:ea typeface="Calibri"/>
              </a:rPr>
              <a:t>-Reyes and O. </a:t>
            </a:r>
            <a:r>
              <a:rPr lang="en-US" b="1" spc="-1" dirty="0" err="1">
                <a:solidFill>
                  <a:schemeClr val="tx1">
                    <a:lumMod val="50000"/>
                    <a:lumOff val="50000"/>
                  </a:schemeClr>
                </a:solidFill>
                <a:uFill>
                  <a:solidFill>
                    <a:srgbClr val="FFFFFF"/>
                  </a:solidFill>
                </a:uFill>
                <a:latin typeface="Calibir"/>
                <a:ea typeface="Calibri"/>
              </a:rPr>
              <a:t>Bellprat</a:t>
            </a:r>
            <a:r>
              <a:rPr lang="en-US" b="1" spc="-1" dirty="0">
                <a:solidFill>
                  <a:schemeClr val="tx1">
                    <a:lumMod val="50000"/>
                    <a:lumOff val="50000"/>
                  </a:schemeClr>
                </a:solidFill>
                <a:uFill>
                  <a:solidFill>
                    <a:srgbClr val="FFFFFF"/>
                  </a:solidFill>
                </a:uFill>
                <a:latin typeface="Calibir"/>
                <a:ea typeface="Calibri"/>
              </a:rPr>
              <a:t>. 2018: </a:t>
            </a:r>
            <a:r>
              <a:rPr lang="en-US" b="1" i="1" spc="-1" dirty="0">
                <a:solidFill>
                  <a:schemeClr val="tx1">
                    <a:lumMod val="50000"/>
                    <a:lumOff val="50000"/>
                  </a:schemeClr>
                </a:solidFill>
                <a:uFill>
                  <a:solidFill>
                    <a:srgbClr val="FFFFFF"/>
                  </a:solidFill>
                </a:uFill>
                <a:latin typeface="Calibir"/>
                <a:ea typeface="Calibri"/>
              </a:rPr>
              <a:t>Assessing</a:t>
            </a:r>
            <a:r>
              <a:rPr lang="en-US" i="1" spc="-1" dirty="0">
                <a:solidFill>
                  <a:schemeClr val="tx1">
                    <a:lumMod val="50000"/>
                    <a:lumOff val="50000"/>
                  </a:schemeClr>
                </a:solidFill>
                <a:uFill>
                  <a:solidFill>
                    <a:srgbClr val="FFFFFF"/>
                  </a:solidFill>
                </a:uFill>
                <a:latin typeface="Calibir"/>
                <a:ea typeface="ＭＳ Ｐゴシック"/>
              </a:rPr>
              <a:t> </a:t>
            </a:r>
            <a:r>
              <a:rPr lang="en-US" b="1" i="1" spc="-1" dirty="0">
                <a:solidFill>
                  <a:schemeClr val="tx1">
                    <a:lumMod val="50000"/>
                    <a:lumOff val="50000"/>
                  </a:schemeClr>
                </a:solidFill>
                <a:uFill>
                  <a:solidFill>
                    <a:srgbClr val="FFFFFF"/>
                  </a:solidFill>
                </a:uFill>
                <a:latin typeface="Calibir"/>
                <a:ea typeface="Calibri"/>
              </a:rPr>
              <a:t>stratospheric winter variability in EC-EARTH: High-top versus low-top model resolution. In Prep. </a:t>
            </a:r>
            <a:endParaRPr lang="en-US" i="1" spc="-1" dirty="0">
              <a:solidFill>
                <a:schemeClr val="tx1">
                  <a:lumMod val="50000"/>
                  <a:lumOff val="50000"/>
                </a:schemeClr>
              </a:solidFill>
              <a:uFill>
                <a:solidFill>
                  <a:srgbClr val="FFFFFF"/>
                </a:solidFill>
              </a:uFill>
              <a:latin typeface="Calibir"/>
            </a:endParaRPr>
          </a:p>
          <a:p>
            <a:r>
              <a:rPr lang="es-ES" dirty="0">
                <a:solidFill>
                  <a:schemeClr val="tx1">
                    <a:lumMod val="50000"/>
                    <a:lumOff val="50000"/>
                  </a:schemeClr>
                </a:solidFill>
              </a:rPr>
              <a:t> </a:t>
            </a:r>
            <a:endParaRPr lang="en-US" dirty="0">
              <a:solidFill>
                <a:schemeClr val="tx1">
                  <a:lumMod val="50000"/>
                  <a:lumOff val="50000"/>
                </a:schemeClr>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CustomShape 1"/>
          <p:cNvSpPr/>
          <p:nvPr/>
        </p:nvSpPr>
        <p:spPr>
          <a:xfrm>
            <a:off x="3461760" y="1884240"/>
            <a:ext cx="5025960" cy="299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8000" b="0" strike="noStrike" spc="-1">
                <a:solidFill>
                  <a:srgbClr val="004890"/>
                </a:solidFill>
                <a:uFill>
                  <a:solidFill>
                    <a:srgbClr val="FFFFFF"/>
                  </a:solidFill>
                </a:uFill>
                <a:latin typeface="Calibri"/>
                <a:ea typeface="DejaVu Sans"/>
              </a:rPr>
              <a:t>Thank you </a:t>
            </a:r>
            <a:endParaRPr lang="en-US" sz="8000" b="0" strike="noStrike" spc="-1">
              <a:solidFill>
                <a:srgbClr val="000000"/>
              </a:solidFill>
              <a:uFill>
                <a:solidFill>
                  <a:srgbClr val="FFFFFF"/>
                </a:solidFill>
              </a:uFill>
              <a:latin typeface="Arial"/>
            </a:endParaRPr>
          </a:p>
        </p:txBody>
      </p:sp>
      <p:sp>
        <p:nvSpPr>
          <p:cNvPr id="626" name="CustomShape 2"/>
          <p:cNvSpPr/>
          <p:nvPr/>
        </p:nvSpPr>
        <p:spPr>
          <a:xfrm>
            <a:off x="3603240" y="6107400"/>
            <a:ext cx="4568760" cy="46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2800" b="0" strike="noStrike" spc="-1">
                <a:solidFill>
                  <a:srgbClr val="004890"/>
                </a:solidFill>
                <a:uFill>
                  <a:solidFill>
                    <a:srgbClr val="FFFFFF"/>
                  </a:solidFill>
                </a:uFill>
                <a:latin typeface="Arial"/>
                <a:ea typeface="DejaVu Sans"/>
              </a:rPr>
              <a:t>froila.palmeiro@bsc.es</a:t>
            </a:r>
            <a:endParaRPr lang="en-US" sz="2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448920" y="218160"/>
            <a:ext cx="8228160" cy="7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600" b="1" strike="noStrike" spc="-1" dirty="0">
                <a:solidFill>
                  <a:srgbClr val="124484"/>
                </a:solidFill>
                <a:uFill>
                  <a:solidFill>
                    <a:srgbClr val="FFFFFF"/>
                  </a:solidFill>
                </a:uFill>
                <a:latin typeface="Calibri"/>
                <a:ea typeface="Calibri"/>
              </a:rPr>
              <a:t>Different time periods</a:t>
            </a:r>
            <a:endParaRPr lang="en-US" sz="3600" b="0" strike="noStrike" spc="-1" dirty="0">
              <a:solidFill>
                <a:srgbClr val="000000"/>
              </a:solidFill>
              <a:uFill>
                <a:solidFill>
                  <a:srgbClr val="FFFFFF"/>
                </a:solidFill>
              </a:uFill>
              <a:latin typeface="Arial"/>
            </a:endParaRPr>
          </a:p>
        </p:txBody>
      </p:sp>
      <p:sp>
        <p:nvSpPr>
          <p:cNvPr id="214" name="CustomShape 2"/>
          <p:cNvSpPr/>
          <p:nvPr/>
        </p:nvSpPr>
        <p:spPr>
          <a:xfrm>
            <a:off x="848160" y="822960"/>
            <a:ext cx="7676280" cy="712080"/>
          </a:xfrm>
          <a:prstGeom prst="rect">
            <a:avLst/>
          </a:prstGeom>
          <a:noFill/>
          <a:ln>
            <a:noFill/>
          </a:ln>
        </p:spPr>
        <p:style>
          <a:lnRef idx="0">
            <a:scrgbClr r="0" g="0" b="0"/>
          </a:lnRef>
          <a:fillRef idx="0">
            <a:scrgbClr r="0" g="0" b="0"/>
          </a:fillRef>
          <a:effectRef idx="0">
            <a:scrgbClr r="0" g="0" b="0"/>
          </a:effectRef>
          <a:fontRef idx="minor"/>
        </p:style>
      </p:sp>
      <p:pic>
        <p:nvPicPr>
          <p:cNvPr id="220" name="Imagen 219"/>
          <p:cNvPicPr/>
          <p:nvPr/>
        </p:nvPicPr>
        <p:blipFill>
          <a:blip r:embed="rId3"/>
          <a:stretch/>
        </p:blipFill>
        <p:spPr>
          <a:xfrm>
            <a:off x="4578499" y="3376270"/>
            <a:ext cx="2495401" cy="2211730"/>
          </a:xfrm>
          <a:prstGeom prst="rect">
            <a:avLst/>
          </a:prstGeom>
          <a:ln>
            <a:noFill/>
          </a:ln>
        </p:spPr>
      </p:pic>
      <p:pic>
        <p:nvPicPr>
          <p:cNvPr id="13" name="Imagen 12">
            <a:extLst>
              <a:ext uri="{FF2B5EF4-FFF2-40B4-BE49-F238E27FC236}">
                <a16:creationId xmlns:a16="http://schemas.microsoft.com/office/drawing/2014/main" id="{3A6D9C74-4A03-4086-BD4A-9C3CA9239D77}"/>
              </a:ext>
            </a:extLst>
          </p:cNvPr>
          <p:cNvPicPr/>
          <p:nvPr/>
        </p:nvPicPr>
        <p:blipFill>
          <a:blip r:embed="rId4"/>
          <a:stretch/>
        </p:blipFill>
        <p:spPr>
          <a:xfrm>
            <a:off x="4611980" y="1030430"/>
            <a:ext cx="2461920" cy="2211730"/>
          </a:xfrm>
          <a:prstGeom prst="rect">
            <a:avLst/>
          </a:prstGeom>
          <a:ln>
            <a:noFill/>
          </a:ln>
        </p:spPr>
      </p:pic>
      <p:pic>
        <p:nvPicPr>
          <p:cNvPr id="14" name="Imagen 133">
            <a:extLst>
              <a:ext uri="{FF2B5EF4-FFF2-40B4-BE49-F238E27FC236}">
                <a16:creationId xmlns:a16="http://schemas.microsoft.com/office/drawing/2014/main" id="{8D4B6AA6-AC18-49FC-8B28-980986E68576}"/>
              </a:ext>
            </a:extLst>
          </p:cNvPr>
          <p:cNvPicPr/>
          <p:nvPr/>
        </p:nvPicPr>
        <p:blipFill>
          <a:blip r:embed="rId5"/>
          <a:stretch/>
        </p:blipFill>
        <p:spPr>
          <a:xfrm>
            <a:off x="1818560" y="1029568"/>
            <a:ext cx="2600566" cy="2264172"/>
          </a:xfrm>
          <a:prstGeom prst="rect">
            <a:avLst/>
          </a:prstGeom>
          <a:ln>
            <a:noFill/>
          </a:ln>
        </p:spPr>
      </p:pic>
      <p:pic>
        <p:nvPicPr>
          <p:cNvPr id="15" name="Imagen 134">
            <a:extLst>
              <a:ext uri="{FF2B5EF4-FFF2-40B4-BE49-F238E27FC236}">
                <a16:creationId xmlns:a16="http://schemas.microsoft.com/office/drawing/2014/main" id="{2814D80B-C322-4DC7-B612-1658594C15EF}"/>
              </a:ext>
            </a:extLst>
          </p:cNvPr>
          <p:cNvPicPr/>
          <p:nvPr/>
        </p:nvPicPr>
        <p:blipFill>
          <a:blip r:embed="rId6"/>
          <a:stretch/>
        </p:blipFill>
        <p:spPr>
          <a:xfrm>
            <a:off x="1818560" y="3375820"/>
            <a:ext cx="2560320" cy="2226600"/>
          </a:xfrm>
          <a:prstGeom prst="rect">
            <a:avLst/>
          </a:prstGeom>
          <a:ln>
            <a:noFill/>
          </a:ln>
        </p:spPr>
      </p:pic>
    </p:spTree>
    <p:extLst>
      <p:ext uri="{BB962C8B-B14F-4D97-AF65-F5344CB8AC3E}">
        <p14:creationId xmlns:p14="http://schemas.microsoft.com/office/powerpoint/2010/main" val="12000420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448920" y="218160"/>
            <a:ext cx="8228160" cy="7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600" b="1" strike="noStrike" spc="-1" dirty="0">
                <a:solidFill>
                  <a:srgbClr val="124484"/>
                </a:solidFill>
                <a:uFill>
                  <a:solidFill>
                    <a:srgbClr val="FFFFFF"/>
                  </a:solidFill>
                </a:uFill>
                <a:latin typeface="Calibri"/>
                <a:ea typeface="Calibri"/>
              </a:rPr>
              <a:t>Polar Vortex climatology in EC-Earth</a:t>
            </a:r>
            <a:endParaRPr lang="en-US" sz="3600" b="0" strike="noStrike" spc="-1" dirty="0">
              <a:solidFill>
                <a:srgbClr val="000000"/>
              </a:solidFill>
              <a:uFill>
                <a:solidFill>
                  <a:srgbClr val="FFFFFF"/>
                </a:solidFill>
              </a:uFill>
              <a:latin typeface="Arial"/>
            </a:endParaRPr>
          </a:p>
        </p:txBody>
      </p:sp>
      <p:pic>
        <p:nvPicPr>
          <p:cNvPr id="10" name="Picture 9">
            <a:extLst>
              <a:ext uri="{FF2B5EF4-FFF2-40B4-BE49-F238E27FC236}">
                <a16:creationId xmlns:a16="http://schemas.microsoft.com/office/drawing/2014/main" id="{59C1E179-6E0A-4FC7-AE3D-A43235EFF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580" y="1748631"/>
            <a:ext cx="5029200" cy="3360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53578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305A9FC-745C-448D-9056-A35B5A726A35}"/>
              </a:ext>
            </a:extLst>
          </p:cNvPr>
          <p:cNvPicPr>
            <a:picLocks noChangeAspect="1"/>
          </p:cNvPicPr>
          <p:nvPr/>
        </p:nvPicPr>
        <p:blipFill>
          <a:blip r:embed="rId3"/>
          <a:stretch>
            <a:fillRect/>
          </a:stretch>
        </p:blipFill>
        <p:spPr>
          <a:xfrm>
            <a:off x="2530374" y="582540"/>
            <a:ext cx="4245886" cy="5297560"/>
          </a:xfrm>
          <a:prstGeom prst="rect">
            <a:avLst/>
          </a:prstGeom>
        </p:spPr>
      </p:pic>
    </p:spTree>
    <p:extLst>
      <p:ext uri="{BB962C8B-B14F-4D97-AF65-F5344CB8AC3E}">
        <p14:creationId xmlns:p14="http://schemas.microsoft.com/office/powerpoint/2010/main" val="124079807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1309931" y="-31899"/>
            <a:ext cx="8228160"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500" b="1" strike="noStrike" spc="-1" dirty="0">
                <a:solidFill>
                  <a:srgbClr val="124484"/>
                </a:solidFill>
                <a:uFill>
                  <a:solidFill>
                    <a:srgbClr val="FFFFFF"/>
                  </a:solidFill>
                </a:uFill>
                <a:latin typeface="Calibri"/>
                <a:ea typeface="Calibri"/>
              </a:rPr>
              <a:t>The winter stratosphere</a:t>
            </a:r>
            <a:endParaRPr lang="en-US" sz="3500" b="0" strike="noStrike" spc="-1" dirty="0">
              <a:solidFill>
                <a:srgbClr val="000000"/>
              </a:solidFill>
              <a:uFill>
                <a:solidFill>
                  <a:srgbClr val="FFFFFF"/>
                </a:solidFill>
              </a:uFill>
              <a:latin typeface="Arial"/>
            </a:endParaRPr>
          </a:p>
        </p:txBody>
      </p:sp>
      <p:pic>
        <p:nvPicPr>
          <p:cNvPr id="4" name="3 Imagen">
            <a:extLst>
              <a:ext uri="{FF2B5EF4-FFF2-40B4-BE49-F238E27FC236}">
                <a16:creationId xmlns:a16="http://schemas.microsoft.com/office/drawing/2014/main" id="{FC28AA09-0311-4B21-B62B-ADBE724DA93B}"/>
              </a:ext>
            </a:extLst>
          </p:cNvPr>
          <p:cNvPicPr/>
          <p:nvPr/>
        </p:nvPicPr>
        <p:blipFill rotWithShape="1">
          <a:blip r:embed="rId3"/>
          <a:srcRect r="49931"/>
          <a:stretch/>
        </p:blipFill>
        <p:spPr>
          <a:xfrm>
            <a:off x="2341050" y="805101"/>
            <a:ext cx="4974150" cy="4621539"/>
          </a:xfrm>
          <a:prstGeom prst="rect">
            <a:avLst/>
          </a:prstGeom>
          <a:ln>
            <a:noFill/>
          </a:ln>
        </p:spPr>
      </p:pic>
      <p:sp>
        <p:nvSpPr>
          <p:cNvPr id="6" name="CustomShape 5">
            <a:extLst>
              <a:ext uri="{FF2B5EF4-FFF2-40B4-BE49-F238E27FC236}">
                <a16:creationId xmlns:a16="http://schemas.microsoft.com/office/drawing/2014/main" id="{987D7389-2B49-4DCB-9480-566770B2DE2A}"/>
              </a:ext>
            </a:extLst>
          </p:cNvPr>
          <p:cNvSpPr/>
          <p:nvPr/>
        </p:nvSpPr>
        <p:spPr>
          <a:xfrm>
            <a:off x="827640" y="5320713"/>
            <a:ext cx="460764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b="0" strike="noStrike" spc="-1" dirty="0" err="1">
                <a:solidFill>
                  <a:schemeClr val="bg1">
                    <a:lumMod val="50000"/>
                  </a:schemeClr>
                </a:solidFill>
                <a:uFill>
                  <a:solidFill>
                    <a:srgbClr val="FFFFFF"/>
                  </a:solidFill>
                </a:uFill>
                <a:latin typeface="Calibri"/>
                <a:ea typeface="DejaVu Sans"/>
              </a:rPr>
              <a:t>Shading</a:t>
            </a:r>
            <a:r>
              <a:rPr lang="es-ES" sz="1800" b="0" strike="noStrike" spc="-1" dirty="0">
                <a:solidFill>
                  <a:schemeClr val="bg1">
                    <a:lumMod val="50000"/>
                  </a:schemeClr>
                </a:solidFill>
                <a:uFill>
                  <a:solidFill>
                    <a:srgbClr val="FFFFFF"/>
                  </a:solidFill>
                </a:uFill>
                <a:latin typeface="Calibri"/>
                <a:ea typeface="DejaVu Sans"/>
              </a:rPr>
              <a:t>: </a:t>
            </a:r>
            <a:r>
              <a:rPr lang="es-ES" sz="1800" b="0" strike="noStrike" spc="-1" dirty="0" err="1">
                <a:solidFill>
                  <a:schemeClr val="bg1">
                    <a:lumMod val="50000"/>
                  </a:schemeClr>
                </a:solidFill>
                <a:uFill>
                  <a:solidFill>
                    <a:srgbClr val="FFFFFF"/>
                  </a:solidFill>
                </a:uFill>
                <a:latin typeface="Calibri"/>
                <a:ea typeface="DejaVu Sans"/>
              </a:rPr>
              <a:t>temperature</a:t>
            </a:r>
            <a:r>
              <a:rPr lang="es-ES" sz="1800" b="0" strike="noStrike" spc="-1" dirty="0">
                <a:solidFill>
                  <a:schemeClr val="bg1">
                    <a:lumMod val="50000"/>
                  </a:schemeClr>
                </a:solidFill>
                <a:uFill>
                  <a:solidFill>
                    <a:srgbClr val="FFFFFF"/>
                  </a:solidFill>
                </a:uFill>
                <a:latin typeface="Calibri"/>
                <a:ea typeface="DejaVu Sans"/>
              </a:rPr>
              <a:t>, T</a:t>
            </a:r>
            <a:endParaRPr lang="es-ES" sz="1800" b="0" strike="noStrike" spc="-1" dirty="0">
              <a:solidFill>
                <a:schemeClr val="bg1">
                  <a:lumMod val="50000"/>
                </a:schemeClr>
              </a:solidFill>
              <a:uFill>
                <a:solidFill>
                  <a:srgbClr val="FFFFFF"/>
                </a:solidFill>
              </a:uFill>
              <a:latin typeface="Arial"/>
            </a:endParaRPr>
          </a:p>
          <a:p>
            <a:pPr>
              <a:lnSpc>
                <a:spcPct val="100000"/>
              </a:lnSpc>
            </a:pPr>
            <a:r>
              <a:rPr lang="es-ES" sz="1800" b="0" strike="noStrike" spc="-1" dirty="0">
                <a:solidFill>
                  <a:schemeClr val="bg1">
                    <a:lumMod val="50000"/>
                  </a:schemeClr>
                </a:solidFill>
                <a:uFill>
                  <a:solidFill>
                    <a:srgbClr val="FFFFFF"/>
                  </a:solidFill>
                </a:uFill>
                <a:latin typeface="Calibri"/>
                <a:ea typeface="DejaVu Sans"/>
              </a:rPr>
              <a:t>Black </a:t>
            </a:r>
            <a:r>
              <a:rPr lang="es-ES" sz="1800" b="0" strike="noStrike" spc="-1" dirty="0" err="1">
                <a:solidFill>
                  <a:schemeClr val="bg1">
                    <a:lumMod val="50000"/>
                  </a:schemeClr>
                </a:solidFill>
                <a:uFill>
                  <a:solidFill>
                    <a:srgbClr val="FFFFFF"/>
                  </a:solidFill>
                </a:uFill>
                <a:latin typeface="Calibri"/>
                <a:ea typeface="DejaVu Sans"/>
              </a:rPr>
              <a:t>contours</a:t>
            </a:r>
            <a:r>
              <a:rPr lang="es-ES" sz="1800" b="0" strike="noStrike" spc="-1" dirty="0">
                <a:solidFill>
                  <a:schemeClr val="bg1">
                    <a:lumMod val="50000"/>
                  </a:schemeClr>
                </a:solidFill>
                <a:uFill>
                  <a:solidFill>
                    <a:srgbClr val="FFFFFF"/>
                  </a:solidFill>
                </a:uFill>
                <a:latin typeface="Calibri"/>
                <a:ea typeface="DejaVu Sans"/>
              </a:rPr>
              <a:t>: zonal-mean zonal </a:t>
            </a:r>
            <a:r>
              <a:rPr lang="es-ES" sz="1800" b="0" strike="noStrike" spc="-1" dirty="0" err="1">
                <a:solidFill>
                  <a:schemeClr val="bg1">
                    <a:lumMod val="50000"/>
                  </a:schemeClr>
                </a:solidFill>
                <a:uFill>
                  <a:solidFill>
                    <a:srgbClr val="FFFFFF"/>
                  </a:solidFill>
                </a:uFill>
                <a:latin typeface="Calibri"/>
                <a:ea typeface="DejaVu Sans"/>
              </a:rPr>
              <a:t>wind</a:t>
            </a:r>
            <a:r>
              <a:rPr lang="es-ES" sz="1800" b="0" strike="noStrike" spc="-1" dirty="0">
                <a:solidFill>
                  <a:schemeClr val="bg1">
                    <a:lumMod val="50000"/>
                  </a:schemeClr>
                </a:solidFill>
                <a:uFill>
                  <a:solidFill>
                    <a:srgbClr val="FFFFFF"/>
                  </a:solidFill>
                </a:uFill>
                <a:latin typeface="Calibri"/>
                <a:ea typeface="DejaVu Sans"/>
              </a:rPr>
              <a:t>, U</a:t>
            </a:r>
            <a:endParaRPr lang="es-ES" sz="1800" b="0" strike="noStrike" spc="-1" dirty="0">
              <a:solidFill>
                <a:schemeClr val="bg1">
                  <a:lumMod val="50000"/>
                </a:schemeClr>
              </a:solidFill>
              <a:uFill>
                <a:solidFill>
                  <a:srgbClr val="FFFFFF"/>
                </a:solidFill>
              </a:uFill>
              <a:latin typeface="Arial"/>
            </a:endParaRPr>
          </a:p>
        </p:txBody>
      </p:sp>
      <p:sp>
        <p:nvSpPr>
          <p:cNvPr id="2" name="Elipse 1">
            <a:extLst>
              <a:ext uri="{FF2B5EF4-FFF2-40B4-BE49-F238E27FC236}">
                <a16:creationId xmlns:a16="http://schemas.microsoft.com/office/drawing/2014/main" id="{9F827FD8-2E48-4A77-A18B-78AD214303CE}"/>
              </a:ext>
            </a:extLst>
          </p:cNvPr>
          <p:cNvSpPr/>
          <p:nvPr/>
        </p:nvSpPr>
        <p:spPr>
          <a:xfrm>
            <a:off x="4210493" y="1775636"/>
            <a:ext cx="1146546" cy="2636876"/>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dirty="0">
                <a:latin typeface="Calibir"/>
              </a:rPr>
              <a:t>QBO</a:t>
            </a:r>
            <a:endParaRPr lang="en-US" sz="2200" dirty="0">
              <a:latin typeface="Calibir"/>
            </a:endParaRPr>
          </a:p>
        </p:txBody>
      </p:sp>
      <p:sp>
        <p:nvSpPr>
          <p:cNvPr id="10" name="CustomShape 4">
            <a:extLst>
              <a:ext uri="{FF2B5EF4-FFF2-40B4-BE49-F238E27FC236}">
                <a16:creationId xmlns:a16="http://schemas.microsoft.com/office/drawing/2014/main" id="{89EDFEF1-697A-4362-9871-B872C529190B}"/>
              </a:ext>
            </a:extLst>
          </p:cNvPr>
          <p:cNvSpPr/>
          <p:nvPr/>
        </p:nvSpPr>
        <p:spPr>
          <a:xfrm>
            <a:off x="6039611" y="5126076"/>
            <a:ext cx="1915910" cy="277465"/>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From Era Interim</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146176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275760" y="-105480"/>
            <a:ext cx="8228160"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300" b="1" strike="noStrike" spc="-1">
                <a:solidFill>
                  <a:srgbClr val="124484"/>
                </a:solidFill>
                <a:uFill>
                  <a:solidFill>
                    <a:srgbClr val="FFFFFF"/>
                  </a:solidFill>
                </a:uFill>
                <a:latin typeface="Calibri"/>
                <a:ea typeface="Calibri"/>
              </a:rPr>
              <a:t>Sudden Stratospheric Warmings in EC-EARTH</a:t>
            </a:r>
            <a:endParaRPr lang="en-US" sz="3300" b="0" strike="noStrike" spc="-1">
              <a:solidFill>
                <a:srgbClr val="000000"/>
              </a:solidFill>
              <a:uFill>
                <a:solidFill>
                  <a:srgbClr val="FFFFFF"/>
                </a:solidFill>
              </a:uFill>
              <a:latin typeface="Arial"/>
            </a:endParaRPr>
          </a:p>
        </p:txBody>
      </p:sp>
      <p:sp>
        <p:nvSpPr>
          <p:cNvPr id="229" name="TextShape 2"/>
          <p:cNvSpPr txBox="1"/>
          <p:nvPr/>
        </p:nvSpPr>
        <p:spPr>
          <a:xfrm>
            <a:off x="2286000" y="853920"/>
            <a:ext cx="6048000" cy="1614960"/>
          </a:xfrm>
          <a:prstGeom prst="rect">
            <a:avLst/>
          </a:prstGeom>
          <a:noFill/>
          <a:ln>
            <a:noFill/>
          </a:ln>
        </p:spPr>
        <p:txBody>
          <a:bodyPr lIns="90000" tIns="45000" rIns="90000" bIns="45000"/>
          <a:lstStyle/>
          <a:p>
            <a:pPr>
              <a:lnSpc>
                <a:spcPct val="100000"/>
              </a:lnSpc>
            </a:pPr>
            <a:r>
              <a:rPr lang="en-US" sz="2400" b="1" strike="noStrike" spc="-1">
                <a:solidFill>
                  <a:srgbClr val="0070C0"/>
                </a:solidFill>
                <a:uFill>
                  <a:solidFill>
                    <a:srgbClr val="FFFFFF"/>
                  </a:solidFill>
                </a:uFill>
                <a:latin typeface="Calibri"/>
                <a:ea typeface="Calibri"/>
              </a:rPr>
              <a:t>SSW impact on different time-periods</a:t>
            </a:r>
            <a:endParaRPr lang="en-US" sz="2400" b="0" strike="noStrike" spc="-1">
              <a:solidFill>
                <a:srgbClr val="000000"/>
              </a:solidFill>
              <a:uFill>
                <a:solidFill>
                  <a:srgbClr val="FFFFFF"/>
                </a:solidFill>
              </a:uFill>
              <a:latin typeface="Arial"/>
            </a:endParaRPr>
          </a:p>
        </p:txBody>
      </p:sp>
      <p:pic>
        <p:nvPicPr>
          <p:cNvPr id="4" name="Picture 2">
            <a:extLst>
              <a:ext uri="{FF2B5EF4-FFF2-40B4-BE49-F238E27FC236}">
                <a16:creationId xmlns:a16="http://schemas.microsoft.com/office/drawing/2014/main" id="{8FE1BB04-5436-4424-8B69-A6A8CA1C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75" y="2280374"/>
            <a:ext cx="5407025" cy="3598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1309931" y="-31899"/>
            <a:ext cx="8228160"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500" b="1" strike="noStrike" spc="-1" dirty="0">
                <a:solidFill>
                  <a:srgbClr val="124484"/>
                </a:solidFill>
                <a:uFill>
                  <a:solidFill>
                    <a:srgbClr val="FFFFFF"/>
                  </a:solidFill>
                </a:uFill>
                <a:latin typeface="Calibri"/>
                <a:ea typeface="Calibri"/>
              </a:rPr>
              <a:t>The winter stratosphere</a:t>
            </a:r>
            <a:endParaRPr lang="en-US" sz="3500" b="0" strike="noStrike" spc="-1" dirty="0">
              <a:solidFill>
                <a:srgbClr val="000000"/>
              </a:solidFill>
              <a:uFill>
                <a:solidFill>
                  <a:srgbClr val="FFFFFF"/>
                </a:solidFill>
              </a:uFill>
              <a:latin typeface="Arial"/>
            </a:endParaRPr>
          </a:p>
        </p:txBody>
      </p:sp>
      <p:pic>
        <p:nvPicPr>
          <p:cNvPr id="4" name="3 Imagen">
            <a:extLst>
              <a:ext uri="{FF2B5EF4-FFF2-40B4-BE49-F238E27FC236}">
                <a16:creationId xmlns:a16="http://schemas.microsoft.com/office/drawing/2014/main" id="{FC28AA09-0311-4B21-B62B-ADBE724DA93B}"/>
              </a:ext>
            </a:extLst>
          </p:cNvPr>
          <p:cNvPicPr/>
          <p:nvPr/>
        </p:nvPicPr>
        <p:blipFill rotWithShape="1">
          <a:blip r:embed="rId3"/>
          <a:srcRect r="49931"/>
          <a:stretch/>
        </p:blipFill>
        <p:spPr>
          <a:xfrm>
            <a:off x="2341050" y="805101"/>
            <a:ext cx="4974150" cy="4621539"/>
          </a:xfrm>
          <a:prstGeom prst="rect">
            <a:avLst/>
          </a:prstGeom>
          <a:ln>
            <a:noFill/>
          </a:ln>
        </p:spPr>
      </p:pic>
      <p:sp>
        <p:nvSpPr>
          <p:cNvPr id="6" name="CustomShape 5">
            <a:extLst>
              <a:ext uri="{FF2B5EF4-FFF2-40B4-BE49-F238E27FC236}">
                <a16:creationId xmlns:a16="http://schemas.microsoft.com/office/drawing/2014/main" id="{987D7389-2B49-4DCB-9480-566770B2DE2A}"/>
              </a:ext>
            </a:extLst>
          </p:cNvPr>
          <p:cNvSpPr/>
          <p:nvPr/>
        </p:nvSpPr>
        <p:spPr>
          <a:xfrm>
            <a:off x="827640" y="5320713"/>
            <a:ext cx="460764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b="0" strike="noStrike" spc="-1" dirty="0" err="1">
                <a:solidFill>
                  <a:schemeClr val="bg1">
                    <a:lumMod val="50000"/>
                  </a:schemeClr>
                </a:solidFill>
                <a:uFill>
                  <a:solidFill>
                    <a:srgbClr val="FFFFFF"/>
                  </a:solidFill>
                </a:uFill>
                <a:latin typeface="Calibri"/>
                <a:ea typeface="DejaVu Sans"/>
              </a:rPr>
              <a:t>Shading</a:t>
            </a:r>
            <a:r>
              <a:rPr lang="es-ES" sz="1800" b="0" strike="noStrike" spc="-1" dirty="0">
                <a:solidFill>
                  <a:schemeClr val="bg1">
                    <a:lumMod val="50000"/>
                  </a:schemeClr>
                </a:solidFill>
                <a:uFill>
                  <a:solidFill>
                    <a:srgbClr val="FFFFFF"/>
                  </a:solidFill>
                </a:uFill>
                <a:latin typeface="Calibri"/>
                <a:ea typeface="DejaVu Sans"/>
              </a:rPr>
              <a:t>: </a:t>
            </a:r>
            <a:r>
              <a:rPr lang="es-ES" sz="1800" b="0" strike="noStrike" spc="-1" dirty="0" err="1">
                <a:solidFill>
                  <a:schemeClr val="bg1">
                    <a:lumMod val="50000"/>
                  </a:schemeClr>
                </a:solidFill>
                <a:uFill>
                  <a:solidFill>
                    <a:srgbClr val="FFFFFF"/>
                  </a:solidFill>
                </a:uFill>
                <a:latin typeface="Calibri"/>
                <a:ea typeface="DejaVu Sans"/>
              </a:rPr>
              <a:t>temperature</a:t>
            </a:r>
            <a:r>
              <a:rPr lang="es-ES" sz="1800" b="0" strike="noStrike" spc="-1" dirty="0">
                <a:solidFill>
                  <a:schemeClr val="bg1">
                    <a:lumMod val="50000"/>
                  </a:schemeClr>
                </a:solidFill>
                <a:uFill>
                  <a:solidFill>
                    <a:srgbClr val="FFFFFF"/>
                  </a:solidFill>
                </a:uFill>
                <a:latin typeface="Calibri"/>
                <a:ea typeface="DejaVu Sans"/>
              </a:rPr>
              <a:t>, T</a:t>
            </a:r>
            <a:endParaRPr lang="es-ES" sz="1800" b="0" strike="noStrike" spc="-1" dirty="0">
              <a:solidFill>
                <a:schemeClr val="bg1">
                  <a:lumMod val="50000"/>
                </a:schemeClr>
              </a:solidFill>
              <a:uFill>
                <a:solidFill>
                  <a:srgbClr val="FFFFFF"/>
                </a:solidFill>
              </a:uFill>
              <a:latin typeface="Arial"/>
            </a:endParaRPr>
          </a:p>
          <a:p>
            <a:pPr>
              <a:lnSpc>
                <a:spcPct val="100000"/>
              </a:lnSpc>
            </a:pPr>
            <a:r>
              <a:rPr lang="es-ES" sz="1800" b="0" strike="noStrike" spc="-1" dirty="0">
                <a:solidFill>
                  <a:schemeClr val="bg1">
                    <a:lumMod val="50000"/>
                  </a:schemeClr>
                </a:solidFill>
                <a:uFill>
                  <a:solidFill>
                    <a:srgbClr val="FFFFFF"/>
                  </a:solidFill>
                </a:uFill>
                <a:latin typeface="Calibri"/>
                <a:ea typeface="DejaVu Sans"/>
              </a:rPr>
              <a:t>Black </a:t>
            </a:r>
            <a:r>
              <a:rPr lang="es-ES" sz="1800" b="0" strike="noStrike" spc="-1" dirty="0" err="1">
                <a:solidFill>
                  <a:schemeClr val="bg1">
                    <a:lumMod val="50000"/>
                  </a:schemeClr>
                </a:solidFill>
                <a:uFill>
                  <a:solidFill>
                    <a:srgbClr val="FFFFFF"/>
                  </a:solidFill>
                </a:uFill>
                <a:latin typeface="Calibri"/>
                <a:ea typeface="DejaVu Sans"/>
              </a:rPr>
              <a:t>contours</a:t>
            </a:r>
            <a:r>
              <a:rPr lang="es-ES" sz="1800" b="0" strike="noStrike" spc="-1" dirty="0">
                <a:solidFill>
                  <a:schemeClr val="bg1">
                    <a:lumMod val="50000"/>
                  </a:schemeClr>
                </a:solidFill>
                <a:uFill>
                  <a:solidFill>
                    <a:srgbClr val="FFFFFF"/>
                  </a:solidFill>
                </a:uFill>
                <a:latin typeface="Calibri"/>
                <a:ea typeface="DejaVu Sans"/>
              </a:rPr>
              <a:t>: zonal-mean zonal </a:t>
            </a:r>
            <a:r>
              <a:rPr lang="es-ES" sz="1800" b="0" strike="noStrike" spc="-1" dirty="0" err="1">
                <a:solidFill>
                  <a:schemeClr val="bg1">
                    <a:lumMod val="50000"/>
                  </a:schemeClr>
                </a:solidFill>
                <a:uFill>
                  <a:solidFill>
                    <a:srgbClr val="FFFFFF"/>
                  </a:solidFill>
                </a:uFill>
                <a:latin typeface="Calibri"/>
                <a:ea typeface="DejaVu Sans"/>
              </a:rPr>
              <a:t>wind</a:t>
            </a:r>
            <a:r>
              <a:rPr lang="es-ES" sz="1800" b="0" strike="noStrike" spc="-1" dirty="0">
                <a:solidFill>
                  <a:schemeClr val="bg1">
                    <a:lumMod val="50000"/>
                  </a:schemeClr>
                </a:solidFill>
                <a:uFill>
                  <a:solidFill>
                    <a:srgbClr val="FFFFFF"/>
                  </a:solidFill>
                </a:uFill>
                <a:latin typeface="Calibri"/>
                <a:ea typeface="DejaVu Sans"/>
              </a:rPr>
              <a:t>, U</a:t>
            </a:r>
            <a:endParaRPr lang="es-ES" sz="1800" b="0" strike="noStrike" spc="-1" dirty="0">
              <a:solidFill>
                <a:schemeClr val="bg1">
                  <a:lumMod val="50000"/>
                </a:schemeClr>
              </a:solidFill>
              <a:uFill>
                <a:solidFill>
                  <a:srgbClr val="FFFFFF"/>
                </a:solidFill>
              </a:uFill>
              <a:latin typeface="Arial"/>
            </a:endParaRPr>
          </a:p>
        </p:txBody>
      </p:sp>
      <p:sp>
        <p:nvSpPr>
          <p:cNvPr id="8" name="Elipse 7">
            <a:extLst>
              <a:ext uri="{FF2B5EF4-FFF2-40B4-BE49-F238E27FC236}">
                <a16:creationId xmlns:a16="http://schemas.microsoft.com/office/drawing/2014/main" id="{63942986-95D8-495D-BD65-5E3E701F7412}"/>
              </a:ext>
            </a:extLst>
          </p:cNvPr>
          <p:cNvSpPr/>
          <p:nvPr/>
        </p:nvSpPr>
        <p:spPr>
          <a:xfrm>
            <a:off x="5411975" y="2002182"/>
            <a:ext cx="1467530" cy="117236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Calibir"/>
              </a:rPr>
              <a:t>POLAR VORTEX</a:t>
            </a:r>
            <a:endParaRPr lang="en-US" dirty="0">
              <a:latin typeface="Calibir"/>
            </a:endParaRPr>
          </a:p>
        </p:txBody>
      </p:sp>
      <p:sp>
        <p:nvSpPr>
          <p:cNvPr id="10" name="CustomShape 4">
            <a:extLst>
              <a:ext uri="{FF2B5EF4-FFF2-40B4-BE49-F238E27FC236}">
                <a16:creationId xmlns:a16="http://schemas.microsoft.com/office/drawing/2014/main" id="{89EDFEF1-697A-4362-9871-B872C529190B}"/>
              </a:ext>
            </a:extLst>
          </p:cNvPr>
          <p:cNvSpPr/>
          <p:nvPr/>
        </p:nvSpPr>
        <p:spPr>
          <a:xfrm>
            <a:off x="6039611" y="5126076"/>
            <a:ext cx="1915910" cy="277465"/>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From Era Interim</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68584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275760" y="-91189"/>
            <a:ext cx="8228160"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500" b="1" strike="noStrike" spc="-1" dirty="0">
                <a:solidFill>
                  <a:srgbClr val="124484"/>
                </a:solidFill>
                <a:uFill>
                  <a:solidFill>
                    <a:srgbClr val="FFFFFF"/>
                  </a:solidFill>
                </a:uFill>
                <a:latin typeface="Calibri"/>
                <a:ea typeface="Calibri"/>
              </a:rPr>
              <a:t>The Quasi-biennial Oscillation </a:t>
            </a:r>
            <a:endParaRPr lang="en-US" sz="3500" b="0" strike="noStrike" spc="-1" dirty="0">
              <a:solidFill>
                <a:srgbClr val="000000"/>
              </a:solidFill>
              <a:uFill>
                <a:solidFill>
                  <a:srgbClr val="FFFFFF"/>
                </a:solidFill>
              </a:uFill>
              <a:latin typeface="Arial"/>
            </a:endParaRPr>
          </a:p>
        </p:txBody>
      </p:sp>
      <p:pic>
        <p:nvPicPr>
          <p:cNvPr id="175" name="Imagen 174"/>
          <p:cNvPicPr/>
          <p:nvPr/>
        </p:nvPicPr>
        <p:blipFill>
          <a:blip r:embed="rId3"/>
          <a:stretch/>
        </p:blipFill>
        <p:spPr>
          <a:xfrm>
            <a:off x="708320" y="1159664"/>
            <a:ext cx="6750720" cy="1308960"/>
          </a:xfrm>
          <a:prstGeom prst="rect">
            <a:avLst/>
          </a:prstGeom>
          <a:ln>
            <a:noFill/>
          </a:ln>
        </p:spPr>
      </p:pic>
      <p:pic>
        <p:nvPicPr>
          <p:cNvPr id="176" name="Imagen 175"/>
          <p:cNvPicPr/>
          <p:nvPr/>
        </p:nvPicPr>
        <p:blipFill>
          <a:blip r:embed="rId4"/>
          <a:stretch/>
        </p:blipFill>
        <p:spPr>
          <a:xfrm rot="21574800">
            <a:off x="7524920" y="1104176"/>
            <a:ext cx="493200" cy="1598760"/>
          </a:xfrm>
          <a:prstGeom prst="rect">
            <a:avLst/>
          </a:prstGeom>
          <a:ln>
            <a:noFill/>
          </a:ln>
        </p:spPr>
      </p:pic>
      <p:sp>
        <p:nvSpPr>
          <p:cNvPr id="177" name="TextShape 3"/>
          <p:cNvSpPr txBox="1"/>
          <p:nvPr/>
        </p:nvSpPr>
        <p:spPr>
          <a:xfrm>
            <a:off x="3542960" y="828416"/>
            <a:ext cx="1920240" cy="317520"/>
          </a:xfrm>
          <a:prstGeom prst="rect">
            <a:avLst/>
          </a:prstGeom>
          <a:noFill/>
          <a:ln>
            <a:noFill/>
          </a:ln>
        </p:spPr>
        <p:txBody>
          <a:bodyPr lIns="90000" tIns="45000" rIns="90000" bIns="45000"/>
          <a:lstStyle/>
          <a:p>
            <a:r>
              <a:rPr lang="en-US" sz="1800" b="0" strike="noStrike" spc="-1" dirty="0">
                <a:solidFill>
                  <a:srgbClr val="000000"/>
                </a:solidFill>
                <a:uFill>
                  <a:solidFill>
                    <a:srgbClr val="FFFFFF"/>
                  </a:solidFill>
                </a:uFill>
                <a:latin typeface="Calibri"/>
              </a:rPr>
              <a:t>U  tropics</a:t>
            </a:r>
          </a:p>
        </p:txBody>
      </p:sp>
      <p:sp>
        <p:nvSpPr>
          <p:cNvPr id="13" name="CustomShape 2">
            <a:extLst>
              <a:ext uri="{FF2B5EF4-FFF2-40B4-BE49-F238E27FC236}">
                <a16:creationId xmlns:a16="http://schemas.microsoft.com/office/drawing/2014/main" id="{6D3EC0C8-6EF8-49B2-9AA8-8B390BF5F978}"/>
              </a:ext>
            </a:extLst>
          </p:cNvPr>
          <p:cNvSpPr/>
          <p:nvPr/>
        </p:nvSpPr>
        <p:spPr>
          <a:xfrm>
            <a:off x="717845" y="528253"/>
            <a:ext cx="6416380" cy="50279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dirty="0">
                <a:solidFill>
                  <a:srgbClr val="0070C0"/>
                </a:solidFill>
                <a:uFill>
                  <a:solidFill>
                    <a:srgbClr val="FFFFFF"/>
                  </a:solidFill>
                </a:uFill>
                <a:latin typeface="Calibri"/>
                <a:ea typeface="Calibri"/>
              </a:rPr>
              <a:t>QBO climatology</a:t>
            </a:r>
            <a:endParaRPr lang="en-US" sz="2400" b="0" strike="noStrike" spc="-1" dirty="0">
              <a:solidFill>
                <a:srgbClr val="000000"/>
              </a:solidFill>
              <a:uFill>
                <a:solidFill>
                  <a:srgbClr val="FFFFFF"/>
                </a:solidFill>
              </a:uFill>
              <a:latin typeface="Arial"/>
            </a:endParaRPr>
          </a:p>
        </p:txBody>
      </p:sp>
      <p:sp>
        <p:nvSpPr>
          <p:cNvPr id="17" name="CustomShape 4">
            <a:extLst>
              <a:ext uri="{FF2B5EF4-FFF2-40B4-BE49-F238E27FC236}">
                <a16:creationId xmlns:a16="http://schemas.microsoft.com/office/drawing/2014/main" id="{9A4EA310-B4CA-4DFC-B88D-217C4887A11E}"/>
              </a:ext>
            </a:extLst>
          </p:cNvPr>
          <p:cNvSpPr/>
          <p:nvPr/>
        </p:nvSpPr>
        <p:spPr>
          <a:xfrm>
            <a:off x="6352674" y="2477259"/>
            <a:ext cx="1106366" cy="227464"/>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500" b="0" strike="noStrike" spc="-1" dirty="0">
                <a:solidFill>
                  <a:srgbClr val="FFFFFF"/>
                </a:solidFill>
                <a:uFill>
                  <a:solidFill>
                    <a:srgbClr val="FFFFFF"/>
                  </a:solidFill>
                </a:uFill>
                <a:latin typeface="Calibri"/>
              </a:rPr>
              <a:t>From NASA</a:t>
            </a:r>
            <a:endParaRPr lang="en-US" sz="1500" b="0" strike="noStrike" spc="-1" dirty="0">
              <a:solidFill>
                <a:srgbClr val="000000"/>
              </a:solidFill>
              <a:uFill>
                <a:solidFill>
                  <a:srgbClr val="FFFFFF"/>
                </a:solidFill>
              </a:u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275760" y="-91189"/>
            <a:ext cx="8228160"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500" b="1" strike="noStrike" spc="-1" dirty="0">
                <a:solidFill>
                  <a:srgbClr val="124484"/>
                </a:solidFill>
                <a:uFill>
                  <a:solidFill>
                    <a:srgbClr val="FFFFFF"/>
                  </a:solidFill>
                </a:uFill>
                <a:latin typeface="Calibri"/>
                <a:ea typeface="Calibri"/>
              </a:rPr>
              <a:t>The Quasi-biennial Oscillation </a:t>
            </a:r>
            <a:endParaRPr lang="en-US" sz="3500" b="0" strike="noStrike" spc="-1" dirty="0">
              <a:solidFill>
                <a:srgbClr val="000000"/>
              </a:solidFill>
              <a:uFill>
                <a:solidFill>
                  <a:srgbClr val="FFFFFF"/>
                </a:solidFill>
              </a:uFill>
              <a:latin typeface="Arial"/>
            </a:endParaRPr>
          </a:p>
        </p:txBody>
      </p:sp>
      <p:sp>
        <p:nvSpPr>
          <p:cNvPr id="174" name="CustomShape 2"/>
          <p:cNvSpPr/>
          <p:nvPr/>
        </p:nvSpPr>
        <p:spPr>
          <a:xfrm>
            <a:off x="708320" y="2704723"/>
            <a:ext cx="6416380" cy="50279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dirty="0">
                <a:solidFill>
                  <a:srgbClr val="0070C0"/>
                </a:solidFill>
                <a:uFill>
                  <a:solidFill>
                    <a:srgbClr val="FFFFFF"/>
                  </a:solidFill>
                </a:uFill>
                <a:latin typeface="Calibri"/>
                <a:ea typeface="Calibri"/>
              </a:rPr>
              <a:t>Teleconnections: Holton-Tan mechanism </a:t>
            </a:r>
            <a:endParaRPr lang="en-US" sz="2400" b="0" strike="noStrike" spc="-1" dirty="0">
              <a:solidFill>
                <a:srgbClr val="000000"/>
              </a:solidFill>
              <a:uFill>
                <a:solidFill>
                  <a:srgbClr val="FFFFFF"/>
                </a:solidFill>
              </a:uFill>
              <a:latin typeface="Arial"/>
            </a:endParaRPr>
          </a:p>
        </p:txBody>
      </p:sp>
      <p:pic>
        <p:nvPicPr>
          <p:cNvPr id="175" name="Imagen 174"/>
          <p:cNvPicPr/>
          <p:nvPr/>
        </p:nvPicPr>
        <p:blipFill>
          <a:blip r:embed="rId3"/>
          <a:stretch/>
        </p:blipFill>
        <p:spPr>
          <a:xfrm>
            <a:off x="708320" y="1159664"/>
            <a:ext cx="6750720" cy="1308960"/>
          </a:xfrm>
          <a:prstGeom prst="rect">
            <a:avLst/>
          </a:prstGeom>
          <a:ln>
            <a:noFill/>
          </a:ln>
        </p:spPr>
      </p:pic>
      <p:pic>
        <p:nvPicPr>
          <p:cNvPr id="176" name="Imagen 175"/>
          <p:cNvPicPr/>
          <p:nvPr/>
        </p:nvPicPr>
        <p:blipFill>
          <a:blip r:embed="rId4"/>
          <a:stretch/>
        </p:blipFill>
        <p:spPr>
          <a:xfrm rot="21574800">
            <a:off x="7524920" y="1104176"/>
            <a:ext cx="493200" cy="1598760"/>
          </a:xfrm>
          <a:prstGeom prst="rect">
            <a:avLst/>
          </a:prstGeom>
          <a:ln>
            <a:noFill/>
          </a:ln>
        </p:spPr>
      </p:pic>
      <p:sp>
        <p:nvSpPr>
          <p:cNvPr id="177" name="TextShape 3"/>
          <p:cNvSpPr txBox="1"/>
          <p:nvPr/>
        </p:nvSpPr>
        <p:spPr>
          <a:xfrm>
            <a:off x="3542960" y="828416"/>
            <a:ext cx="1920240" cy="317520"/>
          </a:xfrm>
          <a:prstGeom prst="rect">
            <a:avLst/>
          </a:prstGeom>
          <a:noFill/>
          <a:ln>
            <a:noFill/>
          </a:ln>
        </p:spPr>
        <p:txBody>
          <a:bodyPr lIns="90000" tIns="45000" rIns="90000" bIns="45000"/>
          <a:lstStyle/>
          <a:p>
            <a:r>
              <a:rPr lang="en-US" sz="1800" b="0" strike="noStrike" spc="-1" dirty="0">
                <a:solidFill>
                  <a:srgbClr val="000000"/>
                </a:solidFill>
                <a:uFill>
                  <a:solidFill>
                    <a:srgbClr val="FFFFFF"/>
                  </a:solidFill>
                </a:uFill>
                <a:latin typeface="Calibri"/>
              </a:rPr>
              <a:t>U  tropics</a:t>
            </a:r>
          </a:p>
        </p:txBody>
      </p:sp>
      <p:pic>
        <p:nvPicPr>
          <p:cNvPr id="2" name="Imagen 1">
            <a:extLst>
              <a:ext uri="{FF2B5EF4-FFF2-40B4-BE49-F238E27FC236}">
                <a16:creationId xmlns:a16="http://schemas.microsoft.com/office/drawing/2014/main" id="{C45F3475-4016-4AF3-AFE7-A5DE8C7FCF9D}"/>
              </a:ext>
            </a:extLst>
          </p:cNvPr>
          <p:cNvPicPr>
            <a:picLocks noChangeAspect="1"/>
          </p:cNvPicPr>
          <p:nvPr/>
        </p:nvPicPr>
        <p:blipFill>
          <a:blip r:embed="rId5"/>
          <a:stretch>
            <a:fillRect/>
          </a:stretch>
        </p:blipFill>
        <p:spPr>
          <a:xfrm rot="5400000">
            <a:off x="3310788" y="3436366"/>
            <a:ext cx="2571333" cy="2599768"/>
          </a:xfrm>
          <a:prstGeom prst="rect">
            <a:avLst/>
          </a:prstGeom>
        </p:spPr>
      </p:pic>
      <p:sp>
        <p:nvSpPr>
          <p:cNvPr id="9" name="CuadroTexto 8">
            <a:extLst>
              <a:ext uri="{FF2B5EF4-FFF2-40B4-BE49-F238E27FC236}">
                <a16:creationId xmlns:a16="http://schemas.microsoft.com/office/drawing/2014/main" id="{ADA1B36C-50EA-4B7A-BA3C-48B147B4EF53}"/>
              </a:ext>
            </a:extLst>
          </p:cNvPr>
          <p:cNvSpPr txBox="1"/>
          <p:nvPr/>
        </p:nvSpPr>
        <p:spPr>
          <a:xfrm>
            <a:off x="3800507" y="3202520"/>
            <a:ext cx="2755900" cy="338554"/>
          </a:xfrm>
          <a:prstGeom prst="rect">
            <a:avLst/>
          </a:prstGeom>
          <a:noFill/>
        </p:spPr>
        <p:txBody>
          <a:bodyPr wrap="square" rtlCol="0">
            <a:spAutoFit/>
          </a:bodyPr>
          <a:lstStyle/>
          <a:p>
            <a:r>
              <a:rPr lang="es-ES" sz="1600" dirty="0">
                <a:latin typeface="Calibir"/>
              </a:rPr>
              <a:t>W-E QBO Z1000 </a:t>
            </a:r>
            <a:endParaRPr lang="en-US" sz="1600" dirty="0">
              <a:latin typeface="Calibir"/>
            </a:endParaRPr>
          </a:p>
        </p:txBody>
      </p:sp>
      <p:pic>
        <p:nvPicPr>
          <p:cNvPr id="4" name="Imagen 3">
            <a:extLst>
              <a:ext uri="{FF2B5EF4-FFF2-40B4-BE49-F238E27FC236}">
                <a16:creationId xmlns:a16="http://schemas.microsoft.com/office/drawing/2014/main" id="{C4C7E848-FEEE-43C4-B2F0-00AD7EBDAC36}"/>
              </a:ext>
            </a:extLst>
          </p:cNvPr>
          <p:cNvPicPr>
            <a:picLocks noChangeAspect="1"/>
          </p:cNvPicPr>
          <p:nvPr/>
        </p:nvPicPr>
        <p:blipFill>
          <a:blip r:embed="rId6"/>
          <a:stretch>
            <a:fillRect/>
          </a:stretch>
        </p:blipFill>
        <p:spPr>
          <a:xfrm>
            <a:off x="3090326" y="5942700"/>
            <a:ext cx="2965674" cy="495029"/>
          </a:xfrm>
          <a:prstGeom prst="rect">
            <a:avLst/>
          </a:prstGeom>
        </p:spPr>
      </p:pic>
      <p:sp>
        <p:nvSpPr>
          <p:cNvPr id="13" name="CustomShape 2">
            <a:extLst>
              <a:ext uri="{FF2B5EF4-FFF2-40B4-BE49-F238E27FC236}">
                <a16:creationId xmlns:a16="http://schemas.microsoft.com/office/drawing/2014/main" id="{6D3EC0C8-6EF8-49B2-9AA8-8B390BF5F978}"/>
              </a:ext>
            </a:extLst>
          </p:cNvPr>
          <p:cNvSpPr/>
          <p:nvPr/>
        </p:nvSpPr>
        <p:spPr>
          <a:xfrm>
            <a:off x="717845" y="528253"/>
            <a:ext cx="6416380" cy="50279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dirty="0">
                <a:solidFill>
                  <a:srgbClr val="0070C0"/>
                </a:solidFill>
                <a:uFill>
                  <a:solidFill>
                    <a:srgbClr val="FFFFFF"/>
                  </a:solidFill>
                </a:uFill>
                <a:latin typeface="Calibri"/>
                <a:ea typeface="Calibri"/>
              </a:rPr>
              <a:t>QBO climatology</a:t>
            </a:r>
            <a:endParaRPr lang="en-US" sz="2400" b="0" strike="noStrike" spc="-1" dirty="0">
              <a:solidFill>
                <a:srgbClr val="000000"/>
              </a:solidFill>
              <a:uFill>
                <a:solidFill>
                  <a:srgbClr val="FFFFFF"/>
                </a:solidFill>
              </a:uFill>
              <a:latin typeface="Arial"/>
            </a:endParaRPr>
          </a:p>
        </p:txBody>
      </p:sp>
      <p:sp>
        <p:nvSpPr>
          <p:cNvPr id="8" name="CuadroTexto 7">
            <a:extLst>
              <a:ext uri="{FF2B5EF4-FFF2-40B4-BE49-F238E27FC236}">
                <a16:creationId xmlns:a16="http://schemas.microsoft.com/office/drawing/2014/main" id="{087485BC-F2E0-4A44-9D91-7D577C44B8B6}"/>
              </a:ext>
            </a:extLst>
          </p:cNvPr>
          <p:cNvSpPr txBox="1"/>
          <p:nvPr/>
        </p:nvSpPr>
        <p:spPr>
          <a:xfrm>
            <a:off x="378882" y="4102689"/>
            <a:ext cx="2814566" cy="861774"/>
          </a:xfrm>
          <a:prstGeom prst="rect">
            <a:avLst/>
          </a:prstGeom>
          <a:noFill/>
        </p:spPr>
        <p:txBody>
          <a:bodyPr wrap="square" rtlCol="0">
            <a:spAutoFit/>
          </a:bodyPr>
          <a:lstStyle/>
          <a:p>
            <a:r>
              <a:rPr lang="es-ES" sz="2500" dirty="0">
                <a:solidFill>
                  <a:schemeClr val="bg1">
                    <a:lumMod val="50000"/>
                  </a:schemeClr>
                </a:solidFill>
                <a:latin typeface="Calibir"/>
              </a:rPr>
              <a:t>EQBO: NAM–</a:t>
            </a:r>
          </a:p>
          <a:p>
            <a:r>
              <a:rPr lang="es-ES" sz="2500" dirty="0">
                <a:solidFill>
                  <a:schemeClr val="bg1">
                    <a:lumMod val="50000"/>
                  </a:schemeClr>
                </a:solidFill>
                <a:latin typeface="Calibir"/>
              </a:rPr>
              <a:t>WQBO: NAM+</a:t>
            </a:r>
            <a:endParaRPr lang="en-US" sz="2500" dirty="0">
              <a:solidFill>
                <a:schemeClr val="bg1">
                  <a:lumMod val="50000"/>
                </a:schemeClr>
              </a:solidFill>
              <a:latin typeface="Calibir"/>
            </a:endParaRPr>
          </a:p>
        </p:txBody>
      </p:sp>
      <p:sp>
        <p:nvSpPr>
          <p:cNvPr id="17" name="CustomShape 4">
            <a:extLst>
              <a:ext uri="{FF2B5EF4-FFF2-40B4-BE49-F238E27FC236}">
                <a16:creationId xmlns:a16="http://schemas.microsoft.com/office/drawing/2014/main" id="{9A4EA310-B4CA-4DFC-B88D-217C4887A11E}"/>
              </a:ext>
            </a:extLst>
          </p:cNvPr>
          <p:cNvSpPr/>
          <p:nvPr/>
        </p:nvSpPr>
        <p:spPr>
          <a:xfrm>
            <a:off x="6352674" y="2477259"/>
            <a:ext cx="1106366" cy="227464"/>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500" b="0" strike="noStrike" spc="-1" dirty="0">
                <a:solidFill>
                  <a:srgbClr val="FFFFFF"/>
                </a:solidFill>
                <a:uFill>
                  <a:solidFill>
                    <a:srgbClr val="FFFFFF"/>
                  </a:solidFill>
                </a:uFill>
                <a:latin typeface="Calibri"/>
              </a:rPr>
              <a:t>From NASA</a:t>
            </a:r>
            <a:endParaRPr lang="en-US" sz="1500" b="0" strike="noStrike" spc="-1" dirty="0">
              <a:solidFill>
                <a:srgbClr val="000000"/>
              </a:solidFill>
              <a:uFill>
                <a:solidFill>
                  <a:srgbClr val="FFFFFF"/>
                </a:solidFill>
              </a:uFill>
              <a:latin typeface="Arial"/>
            </a:endParaRPr>
          </a:p>
        </p:txBody>
      </p:sp>
      <p:sp>
        <p:nvSpPr>
          <p:cNvPr id="14" name="CustomShape 4">
            <a:extLst>
              <a:ext uri="{FF2B5EF4-FFF2-40B4-BE49-F238E27FC236}">
                <a16:creationId xmlns:a16="http://schemas.microsoft.com/office/drawing/2014/main" id="{23FF6988-3B4C-4651-AE0B-A1EC86725F19}"/>
              </a:ext>
            </a:extLst>
          </p:cNvPr>
          <p:cNvSpPr/>
          <p:nvPr/>
        </p:nvSpPr>
        <p:spPr>
          <a:xfrm>
            <a:off x="5473032" y="6275986"/>
            <a:ext cx="2755900" cy="338554"/>
          </a:xfrm>
          <a:prstGeom prst="roundRect">
            <a:avLst>
              <a:gd name="adj" fmla="val 16667"/>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dirty="0">
                <a:solidFill>
                  <a:srgbClr val="FFFFFF"/>
                </a:solidFill>
                <a:uFill>
                  <a:solidFill>
                    <a:srgbClr val="FFFFFF"/>
                  </a:solidFill>
                </a:uFill>
                <a:latin typeface="Calibri"/>
              </a:rPr>
              <a:t>Anstey and Shepherd 2013</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375652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275760" y="-105480"/>
            <a:ext cx="8228160"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500" b="1" strike="noStrike" spc="-1" dirty="0">
                <a:solidFill>
                  <a:srgbClr val="124484"/>
                </a:solidFill>
                <a:uFill>
                  <a:solidFill>
                    <a:srgbClr val="FFFFFF"/>
                  </a:solidFill>
                </a:uFill>
                <a:latin typeface="Calibri"/>
                <a:ea typeface="Calibri"/>
              </a:rPr>
              <a:t>The QBO in EC-Earth</a:t>
            </a:r>
            <a:endParaRPr lang="en-US" sz="3500" b="0" strike="noStrike" spc="-1" dirty="0">
              <a:solidFill>
                <a:srgbClr val="000000"/>
              </a:solidFill>
              <a:uFill>
                <a:solidFill>
                  <a:srgbClr val="FFFFFF"/>
                </a:solidFill>
              </a:uFill>
              <a:latin typeface="Arial"/>
            </a:endParaRPr>
          </a:p>
        </p:txBody>
      </p:sp>
      <p:pic>
        <p:nvPicPr>
          <p:cNvPr id="180" name="Imagen 89"/>
          <p:cNvPicPr/>
          <p:nvPr/>
        </p:nvPicPr>
        <p:blipFill>
          <a:blip r:embed="rId3"/>
          <a:stretch/>
        </p:blipFill>
        <p:spPr>
          <a:xfrm>
            <a:off x="1006200" y="3241440"/>
            <a:ext cx="4663080" cy="2555280"/>
          </a:xfrm>
          <a:prstGeom prst="rect">
            <a:avLst/>
          </a:prstGeom>
          <a:ln>
            <a:noFill/>
          </a:ln>
        </p:spPr>
      </p:pic>
      <p:pic>
        <p:nvPicPr>
          <p:cNvPr id="181" name="Imagen 90"/>
          <p:cNvPicPr/>
          <p:nvPr/>
        </p:nvPicPr>
        <p:blipFill>
          <a:blip r:embed="rId4"/>
          <a:stretch/>
        </p:blipFill>
        <p:spPr>
          <a:xfrm>
            <a:off x="993600" y="650679"/>
            <a:ext cx="4663440" cy="2555280"/>
          </a:xfrm>
          <a:prstGeom prst="rect">
            <a:avLst/>
          </a:prstGeom>
          <a:ln>
            <a:noFill/>
          </a:ln>
        </p:spPr>
      </p:pic>
      <p:pic>
        <p:nvPicPr>
          <p:cNvPr id="182" name="Imagen 103"/>
          <p:cNvPicPr/>
          <p:nvPr/>
        </p:nvPicPr>
        <p:blipFill>
          <a:blip r:embed="rId5"/>
          <a:stretch/>
        </p:blipFill>
        <p:spPr>
          <a:xfrm>
            <a:off x="6495120" y="2437560"/>
            <a:ext cx="1887840" cy="1621440"/>
          </a:xfrm>
          <a:prstGeom prst="rect">
            <a:avLst/>
          </a:prstGeom>
          <a:ln>
            <a:noFill/>
          </a:ln>
        </p:spPr>
      </p:pic>
      <p:pic>
        <p:nvPicPr>
          <p:cNvPr id="183" name="Imagen 104"/>
          <p:cNvPicPr/>
          <p:nvPr/>
        </p:nvPicPr>
        <p:blipFill>
          <a:blip r:embed="rId6"/>
          <a:stretch/>
        </p:blipFill>
        <p:spPr>
          <a:xfrm>
            <a:off x="6498000" y="790920"/>
            <a:ext cx="1887480" cy="1621800"/>
          </a:xfrm>
          <a:prstGeom prst="rect">
            <a:avLst/>
          </a:prstGeom>
          <a:ln>
            <a:noFill/>
          </a:ln>
        </p:spPr>
      </p:pic>
      <p:pic>
        <p:nvPicPr>
          <p:cNvPr id="184" name="Imagen 105"/>
          <p:cNvPicPr/>
          <p:nvPr/>
        </p:nvPicPr>
        <p:blipFill>
          <a:blip r:embed="rId7"/>
          <a:stretch/>
        </p:blipFill>
        <p:spPr>
          <a:xfrm>
            <a:off x="6492240" y="4083480"/>
            <a:ext cx="1844280" cy="1621800"/>
          </a:xfrm>
          <a:prstGeom prst="rect">
            <a:avLst/>
          </a:prstGeom>
          <a:ln>
            <a:noFill/>
          </a:ln>
        </p:spPr>
      </p:pic>
      <p:sp>
        <p:nvSpPr>
          <p:cNvPr id="2" name="Rectángulo 1">
            <a:extLst>
              <a:ext uri="{FF2B5EF4-FFF2-40B4-BE49-F238E27FC236}">
                <a16:creationId xmlns:a16="http://schemas.microsoft.com/office/drawing/2014/main" id="{DE101389-82CA-4965-9CCC-AE62E5E5116F}"/>
              </a:ext>
            </a:extLst>
          </p:cNvPr>
          <p:cNvSpPr/>
          <p:nvPr/>
        </p:nvSpPr>
        <p:spPr>
          <a:xfrm>
            <a:off x="6374880" y="139967"/>
            <a:ext cx="3107787" cy="5960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ç</a:t>
            </a:r>
            <a:endParaRPr lang="en-US" dirty="0"/>
          </a:p>
        </p:txBody>
      </p:sp>
      <p:sp>
        <p:nvSpPr>
          <p:cNvPr id="3" name="CuadroTexto 2">
            <a:extLst>
              <a:ext uri="{FF2B5EF4-FFF2-40B4-BE49-F238E27FC236}">
                <a16:creationId xmlns:a16="http://schemas.microsoft.com/office/drawing/2014/main" id="{6279940B-4202-4E6C-9EAD-5253C92F3C5B}"/>
              </a:ext>
            </a:extLst>
          </p:cNvPr>
          <p:cNvSpPr txBox="1"/>
          <p:nvPr/>
        </p:nvSpPr>
        <p:spPr>
          <a:xfrm>
            <a:off x="3488266" y="542686"/>
            <a:ext cx="1456267" cy="369332"/>
          </a:xfrm>
          <a:prstGeom prst="rect">
            <a:avLst/>
          </a:prstGeom>
          <a:solidFill>
            <a:schemeClr val="bg1"/>
          </a:solidFill>
        </p:spPr>
        <p:txBody>
          <a:bodyPr wrap="square" rtlCol="0">
            <a:spAutoFit/>
          </a:bodyPr>
          <a:lstStyle/>
          <a:p>
            <a:r>
              <a:rPr lang="es-ES" dirty="0">
                <a:latin typeface="Calibir"/>
              </a:rPr>
              <a:t>High-Top</a:t>
            </a:r>
            <a:endParaRPr lang="en-US" dirty="0">
              <a:latin typeface="Calibir"/>
            </a:endParaRPr>
          </a:p>
        </p:txBody>
      </p:sp>
      <p:sp>
        <p:nvSpPr>
          <p:cNvPr id="13" name="CuadroTexto 12">
            <a:extLst>
              <a:ext uri="{FF2B5EF4-FFF2-40B4-BE49-F238E27FC236}">
                <a16:creationId xmlns:a16="http://schemas.microsoft.com/office/drawing/2014/main" id="{0BDD14A9-E507-489E-9A14-EF2967619812}"/>
              </a:ext>
            </a:extLst>
          </p:cNvPr>
          <p:cNvSpPr txBox="1"/>
          <p:nvPr/>
        </p:nvSpPr>
        <p:spPr>
          <a:xfrm>
            <a:off x="3592180" y="3136315"/>
            <a:ext cx="1456267" cy="369332"/>
          </a:xfrm>
          <a:prstGeom prst="rect">
            <a:avLst/>
          </a:prstGeom>
          <a:solidFill>
            <a:schemeClr val="bg1"/>
          </a:solidFill>
        </p:spPr>
        <p:txBody>
          <a:bodyPr wrap="square" rtlCol="0">
            <a:spAutoFit/>
          </a:bodyPr>
          <a:lstStyle/>
          <a:p>
            <a:r>
              <a:rPr lang="es-ES" dirty="0">
                <a:latin typeface="Calibir"/>
              </a:rPr>
              <a:t>Low-Top</a:t>
            </a:r>
            <a:endParaRPr lang="en-US" dirty="0">
              <a:latin typeface="Calibir"/>
            </a:endParaRPr>
          </a:p>
        </p:txBody>
      </p:sp>
      <p:sp>
        <p:nvSpPr>
          <p:cNvPr id="4" name="CuadroTexto 3">
            <a:extLst>
              <a:ext uri="{FF2B5EF4-FFF2-40B4-BE49-F238E27FC236}">
                <a16:creationId xmlns:a16="http://schemas.microsoft.com/office/drawing/2014/main" id="{B65CE248-1BEB-492F-9F6F-53D62EE8115C}"/>
              </a:ext>
            </a:extLst>
          </p:cNvPr>
          <p:cNvSpPr txBox="1"/>
          <p:nvPr/>
        </p:nvSpPr>
        <p:spPr>
          <a:xfrm>
            <a:off x="108713" y="2649248"/>
            <a:ext cx="1456118" cy="584775"/>
          </a:xfrm>
          <a:prstGeom prst="rect">
            <a:avLst/>
          </a:prstGeom>
          <a:noFill/>
        </p:spPr>
        <p:txBody>
          <a:bodyPr wrap="square" rtlCol="0">
            <a:spAutoFit/>
          </a:bodyPr>
          <a:lstStyle/>
          <a:p>
            <a:r>
              <a:rPr lang="es-ES" sz="1600" dirty="0" err="1">
                <a:latin typeface="Calibir"/>
              </a:rPr>
              <a:t>Shaded</a:t>
            </a:r>
            <a:r>
              <a:rPr lang="es-ES" sz="1600" dirty="0">
                <a:latin typeface="Calibir"/>
              </a:rPr>
              <a:t> </a:t>
            </a:r>
            <a:r>
              <a:rPr lang="es-ES" sz="1600" dirty="0" err="1">
                <a:latin typeface="Calibir"/>
              </a:rPr>
              <a:t>every</a:t>
            </a:r>
            <a:r>
              <a:rPr lang="es-ES" sz="1600" dirty="0">
                <a:latin typeface="Calibir"/>
              </a:rPr>
              <a:t> 5ms</a:t>
            </a:r>
            <a:r>
              <a:rPr lang="es-ES" sz="1600" baseline="30000" dirty="0">
                <a:latin typeface="Calibir"/>
              </a:rPr>
              <a:t>-1</a:t>
            </a:r>
            <a:endParaRPr lang="en-US" sz="1600" dirty="0">
              <a:latin typeface="Calibi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275760" y="-105480"/>
            <a:ext cx="8228160"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500" b="1" strike="noStrike" spc="-1" dirty="0">
                <a:solidFill>
                  <a:srgbClr val="124484"/>
                </a:solidFill>
                <a:uFill>
                  <a:solidFill>
                    <a:srgbClr val="FFFFFF"/>
                  </a:solidFill>
                </a:uFill>
                <a:latin typeface="Calibri"/>
                <a:ea typeface="Calibri"/>
              </a:rPr>
              <a:t>The QBO in EC-Earth</a:t>
            </a:r>
            <a:endParaRPr lang="en-US" sz="3500" b="0" strike="noStrike" spc="-1" dirty="0">
              <a:solidFill>
                <a:srgbClr val="000000"/>
              </a:solidFill>
              <a:uFill>
                <a:solidFill>
                  <a:srgbClr val="FFFFFF"/>
                </a:solidFill>
              </a:uFill>
              <a:latin typeface="Arial"/>
            </a:endParaRPr>
          </a:p>
        </p:txBody>
      </p:sp>
      <p:pic>
        <p:nvPicPr>
          <p:cNvPr id="180" name="Imagen 89"/>
          <p:cNvPicPr/>
          <p:nvPr/>
        </p:nvPicPr>
        <p:blipFill>
          <a:blip r:embed="rId3"/>
          <a:stretch/>
        </p:blipFill>
        <p:spPr>
          <a:xfrm>
            <a:off x="1006200" y="3241440"/>
            <a:ext cx="4663080" cy="2555280"/>
          </a:xfrm>
          <a:prstGeom prst="rect">
            <a:avLst/>
          </a:prstGeom>
          <a:ln>
            <a:noFill/>
          </a:ln>
        </p:spPr>
      </p:pic>
      <p:pic>
        <p:nvPicPr>
          <p:cNvPr id="181" name="Imagen 90"/>
          <p:cNvPicPr/>
          <p:nvPr/>
        </p:nvPicPr>
        <p:blipFill>
          <a:blip r:embed="rId4"/>
          <a:stretch/>
        </p:blipFill>
        <p:spPr>
          <a:xfrm>
            <a:off x="993600" y="650679"/>
            <a:ext cx="4663440" cy="2555280"/>
          </a:xfrm>
          <a:prstGeom prst="rect">
            <a:avLst/>
          </a:prstGeom>
          <a:ln>
            <a:noFill/>
          </a:ln>
        </p:spPr>
      </p:pic>
      <p:sp>
        <p:nvSpPr>
          <p:cNvPr id="3" name="CuadroTexto 2">
            <a:extLst>
              <a:ext uri="{FF2B5EF4-FFF2-40B4-BE49-F238E27FC236}">
                <a16:creationId xmlns:a16="http://schemas.microsoft.com/office/drawing/2014/main" id="{6279940B-4202-4E6C-9EAD-5253C92F3C5B}"/>
              </a:ext>
            </a:extLst>
          </p:cNvPr>
          <p:cNvSpPr txBox="1"/>
          <p:nvPr/>
        </p:nvSpPr>
        <p:spPr>
          <a:xfrm>
            <a:off x="3488266" y="542686"/>
            <a:ext cx="1456267" cy="369332"/>
          </a:xfrm>
          <a:prstGeom prst="rect">
            <a:avLst/>
          </a:prstGeom>
          <a:solidFill>
            <a:schemeClr val="bg1"/>
          </a:solidFill>
        </p:spPr>
        <p:txBody>
          <a:bodyPr wrap="square" rtlCol="0">
            <a:spAutoFit/>
          </a:bodyPr>
          <a:lstStyle/>
          <a:p>
            <a:r>
              <a:rPr lang="es-ES" dirty="0">
                <a:latin typeface="Calibir"/>
              </a:rPr>
              <a:t>High-Top</a:t>
            </a:r>
            <a:endParaRPr lang="en-US" dirty="0">
              <a:latin typeface="Calibir"/>
            </a:endParaRPr>
          </a:p>
        </p:txBody>
      </p:sp>
      <p:sp>
        <p:nvSpPr>
          <p:cNvPr id="13" name="CuadroTexto 12">
            <a:extLst>
              <a:ext uri="{FF2B5EF4-FFF2-40B4-BE49-F238E27FC236}">
                <a16:creationId xmlns:a16="http://schemas.microsoft.com/office/drawing/2014/main" id="{0BDD14A9-E507-489E-9A14-EF2967619812}"/>
              </a:ext>
            </a:extLst>
          </p:cNvPr>
          <p:cNvSpPr txBox="1"/>
          <p:nvPr/>
        </p:nvSpPr>
        <p:spPr>
          <a:xfrm>
            <a:off x="3592180" y="3136315"/>
            <a:ext cx="1456267" cy="369332"/>
          </a:xfrm>
          <a:prstGeom prst="rect">
            <a:avLst/>
          </a:prstGeom>
          <a:solidFill>
            <a:schemeClr val="bg1"/>
          </a:solidFill>
        </p:spPr>
        <p:txBody>
          <a:bodyPr wrap="square" rtlCol="0">
            <a:spAutoFit/>
          </a:bodyPr>
          <a:lstStyle/>
          <a:p>
            <a:r>
              <a:rPr lang="es-ES" dirty="0">
                <a:latin typeface="Calibir"/>
              </a:rPr>
              <a:t>Low-Top</a:t>
            </a:r>
            <a:endParaRPr lang="en-US" dirty="0">
              <a:latin typeface="Calibir"/>
            </a:endParaRPr>
          </a:p>
        </p:txBody>
      </p:sp>
      <p:sp>
        <p:nvSpPr>
          <p:cNvPr id="4" name="CuadroTexto 3">
            <a:extLst>
              <a:ext uri="{FF2B5EF4-FFF2-40B4-BE49-F238E27FC236}">
                <a16:creationId xmlns:a16="http://schemas.microsoft.com/office/drawing/2014/main" id="{B65CE248-1BEB-492F-9F6F-53D62EE8115C}"/>
              </a:ext>
            </a:extLst>
          </p:cNvPr>
          <p:cNvSpPr txBox="1"/>
          <p:nvPr/>
        </p:nvSpPr>
        <p:spPr>
          <a:xfrm>
            <a:off x="108713" y="2649248"/>
            <a:ext cx="1456118" cy="584775"/>
          </a:xfrm>
          <a:prstGeom prst="rect">
            <a:avLst/>
          </a:prstGeom>
          <a:noFill/>
        </p:spPr>
        <p:txBody>
          <a:bodyPr wrap="square" rtlCol="0">
            <a:spAutoFit/>
          </a:bodyPr>
          <a:lstStyle/>
          <a:p>
            <a:r>
              <a:rPr lang="es-ES" sz="1600" dirty="0" err="1">
                <a:latin typeface="Calibir"/>
              </a:rPr>
              <a:t>Shaded</a:t>
            </a:r>
            <a:r>
              <a:rPr lang="es-ES" sz="1600" dirty="0">
                <a:latin typeface="Calibir"/>
              </a:rPr>
              <a:t> </a:t>
            </a:r>
            <a:r>
              <a:rPr lang="es-ES" sz="1600" dirty="0" err="1">
                <a:latin typeface="Calibir"/>
              </a:rPr>
              <a:t>every</a:t>
            </a:r>
            <a:r>
              <a:rPr lang="es-ES" sz="1600" dirty="0">
                <a:latin typeface="Calibir"/>
              </a:rPr>
              <a:t> 5ms</a:t>
            </a:r>
            <a:r>
              <a:rPr lang="es-ES" sz="1600" baseline="30000" dirty="0">
                <a:latin typeface="Calibir"/>
              </a:rPr>
              <a:t>-1</a:t>
            </a:r>
            <a:endParaRPr lang="en-US" sz="1600" dirty="0">
              <a:latin typeface="Calibir"/>
            </a:endParaRPr>
          </a:p>
        </p:txBody>
      </p:sp>
      <p:pic>
        <p:nvPicPr>
          <p:cNvPr id="11" name="Imagen 103">
            <a:extLst>
              <a:ext uri="{FF2B5EF4-FFF2-40B4-BE49-F238E27FC236}">
                <a16:creationId xmlns:a16="http://schemas.microsoft.com/office/drawing/2014/main" id="{CA8296D0-9BF0-41D0-8BB5-E2547D46FEC5}"/>
              </a:ext>
            </a:extLst>
          </p:cNvPr>
          <p:cNvPicPr/>
          <p:nvPr/>
        </p:nvPicPr>
        <p:blipFill>
          <a:blip r:embed="rId5"/>
          <a:stretch/>
        </p:blipFill>
        <p:spPr>
          <a:xfrm>
            <a:off x="6371977" y="2366923"/>
            <a:ext cx="2010983" cy="1761650"/>
          </a:xfrm>
          <a:prstGeom prst="rect">
            <a:avLst/>
          </a:prstGeom>
          <a:ln>
            <a:noFill/>
          </a:ln>
        </p:spPr>
      </p:pic>
      <p:pic>
        <p:nvPicPr>
          <p:cNvPr id="12" name="Imagen 104">
            <a:extLst>
              <a:ext uri="{FF2B5EF4-FFF2-40B4-BE49-F238E27FC236}">
                <a16:creationId xmlns:a16="http://schemas.microsoft.com/office/drawing/2014/main" id="{5095F82C-8CAF-449E-9894-6AB4E65ED8E0}"/>
              </a:ext>
            </a:extLst>
          </p:cNvPr>
          <p:cNvPicPr/>
          <p:nvPr/>
        </p:nvPicPr>
        <p:blipFill>
          <a:blip r:embed="rId6"/>
          <a:stretch/>
        </p:blipFill>
        <p:spPr>
          <a:xfrm>
            <a:off x="6374880" y="561228"/>
            <a:ext cx="2010600" cy="1762041"/>
          </a:xfrm>
          <a:prstGeom prst="rect">
            <a:avLst/>
          </a:prstGeom>
          <a:ln>
            <a:noFill/>
          </a:ln>
        </p:spPr>
      </p:pic>
      <p:pic>
        <p:nvPicPr>
          <p:cNvPr id="14" name="Imagen 105">
            <a:extLst>
              <a:ext uri="{FF2B5EF4-FFF2-40B4-BE49-F238E27FC236}">
                <a16:creationId xmlns:a16="http://schemas.microsoft.com/office/drawing/2014/main" id="{A8AA2937-37BB-4BAE-8442-351D28150412}"/>
              </a:ext>
            </a:extLst>
          </p:cNvPr>
          <p:cNvPicPr/>
          <p:nvPr/>
        </p:nvPicPr>
        <p:blipFill>
          <a:blip r:embed="rId7"/>
          <a:stretch/>
        </p:blipFill>
        <p:spPr>
          <a:xfrm>
            <a:off x="6371938" y="4092324"/>
            <a:ext cx="1964582" cy="1762041"/>
          </a:xfrm>
          <a:prstGeom prst="rect">
            <a:avLst/>
          </a:prstGeom>
          <a:ln>
            <a:noFill/>
          </a:ln>
        </p:spPr>
      </p:pic>
    </p:spTree>
    <p:extLst>
      <p:ext uri="{BB962C8B-B14F-4D97-AF65-F5344CB8AC3E}">
        <p14:creationId xmlns:p14="http://schemas.microsoft.com/office/powerpoint/2010/main" val="215352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275760" y="-105480"/>
            <a:ext cx="8228160"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500" b="1" strike="noStrike" spc="-1" dirty="0">
                <a:solidFill>
                  <a:srgbClr val="124484"/>
                </a:solidFill>
                <a:uFill>
                  <a:solidFill>
                    <a:srgbClr val="FFFFFF"/>
                  </a:solidFill>
                </a:uFill>
                <a:latin typeface="Calibri"/>
                <a:ea typeface="Calibri"/>
              </a:rPr>
              <a:t>The QBO in EC-Earth</a:t>
            </a:r>
            <a:endParaRPr lang="en-US" sz="3500" b="0" strike="noStrike" spc="-1" dirty="0">
              <a:solidFill>
                <a:srgbClr val="000000"/>
              </a:solidFill>
              <a:uFill>
                <a:solidFill>
                  <a:srgbClr val="FFFFFF"/>
                </a:solidFill>
              </a:uFill>
              <a:latin typeface="Arial"/>
            </a:endParaRPr>
          </a:p>
        </p:txBody>
      </p:sp>
      <p:pic>
        <p:nvPicPr>
          <p:cNvPr id="180" name="Imagen 89"/>
          <p:cNvPicPr/>
          <p:nvPr/>
        </p:nvPicPr>
        <p:blipFill>
          <a:blip r:embed="rId3"/>
          <a:stretch/>
        </p:blipFill>
        <p:spPr>
          <a:xfrm>
            <a:off x="1006200" y="3241440"/>
            <a:ext cx="4663080" cy="2555280"/>
          </a:xfrm>
          <a:prstGeom prst="rect">
            <a:avLst/>
          </a:prstGeom>
          <a:ln>
            <a:noFill/>
          </a:ln>
        </p:spPr>
      </p:pic>
      <p:pic>
        <p:nvPicPr>
          <p:cNvPr id="181" name="Imagen 90"/>
          <p:cNvPicPr/>
          <p:nvPr/>
        </p:nvPicPr>
        <p:blipFill>
          <a:blip r:embed="rId4"/>
          <a:stretch/>
        </p:blipFill>
        <p:spPr>
          <a:xfrm>
            <a:off x="993600" y="650679"/>
            <a:ext cx="4663440" cy="2555280"/>
          </a:xfrm>
          <a:prstGeom prst="rect">
            <a:avLst/>
          </a:prstGeom>
          <a:ln>
            <a:noFill/>
          </a:ln>
        </p:spPr>
      </p:pic>
      <p:pic>
        <p:nvPicPr>
          <p:cNvPr id="182" name="Imagen 103"/>
          <p:cNvPicPr/>
          <p:nvPr/>
        </p:nvPicPr>
        <p:blipFill>
          <a:blip r:embed="rId5"/>
          <a:stretch/>
        </p:blipFill>
        <p:spPr>
          <a:xfrm>
            <a:off x="6371977" y="2366923"/>
            <a:ext cx="2010983" cy="1761650"/>
          </a:xfrm>
          <a:prstGeom prst="rect">
            <a:avLst/>
          </a:prstGeom>
          <a:ln>
            <a:noFill/>
          </a:ln>
        </p:spPr>
      </p:pic>
      <p:pic>
        <p:nvPicPr>
          <p:cNvPr id="183" name="Imagen 104"/>
          <p:cNvPicPr/>
          <p:nvPr/>
        </p:nvPicPr>
        <p:blipFill>
          <a:blip r:embed="rId6"/>
          <a:stretch/>
        </p:blipFill>
        <p:spPr>
          <a:xfrm>
            <a:off x="6374880" y="561228"/>
            <a:ext cx="2010600" cy="1762041"/>
          </a:xfrm>
          <a:prstGeom prst="rect">
            <a:avLst/>
          </a:prstGeom>
          <a:ln>
            <a:noFill/>
          </a:ln>
        </p:spPr>
      </p:pic>
      <p:pic>
        <p:nvPicPr>
          <p:cNvPr id="184" name="Imagen 105"/>
          <p:cNvPicPr/>
          <p:nvPr/>
        </p:nvPicPr>
        <p:blipFill>
          <a:blip r:embed="rId7"/>
          <a:stretch/>
        </p:blipFill>
        <p:spPr>
          <a:xfrm>
            <a:off x="6371938" y="4092324"/>
            <a:ext cx="1964582" cy="1762041"/>
          </a:xfrm>
          <a:prstGeom prst="rect">
            <a:avLst/>
          </a:prstGeom>
          <a:ln>
            <a:noFill/>
          </a:ln>
        </p:spPr>
      </p:pic>
      <p:sp>
        <p:nvSpPr>
          <p:cNvPr id="11" name="CustomShape 2">
            <a:extLst>
              <a:ext uri="{FF2B5EF4-FFF2-40B4-BE49-F238E27FC236}">
                <a16:creationId xmlns:a16="http://schemas.microsoft.com/office/drawing/2014/main" id="{B3B035F7-A41A-427A-BEA8-46930C971D81}"/>
              </a:ext>
            </a:extLst>
          </p:cNvPr>
          <p:cNvSpPr/>
          <p:nvPr/>
        </p:nvSpPr>
        <p:spPr>
          <a:xfrm>
            <a:off x="275760" y="5859640"/>
            <a:ext cx="8502840" cy="7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dirty="0">
                <a:solidFill>
                  <a:srgbClr val="595959"/>
                </a:solidFill>
                <a:uFill>
                  <a:solidFill>
                    <a:srgbClr val="FFFFFF"/>
                  </a:solidFill>
                </a:uFill>
                <a:latin typeface="Calibri"/>
                <a:ea typeface="Calibri"/>
              </a:rPr>
              <a:t>→ A high-top version of EC-Earth is needed to have a realistic QBO.</a:t>
            </a:r>
            <a:endParaRPr lang="en-US" sz="1800" b="0" strike="noStrike" spc="-1" dirty="0">
              <a:solidFill>
                <a:srgbClr val="000000"/>
              </a:solidFill>
              <a:uFill>
                <a:solidFill>
                  <a:srgbClr val="FFFFFF"/>
                </a:solidFill>
              </a:uFill>
              <a:latin typeface="Arial"/>
            </a:endParaRPr>
          </a:p>
        </p:txBody>
      </p:sp>
      <p:sp>
        <p:nvSpPr>
          <p:cNvPr id="3" name="CuadroTexto 2">
            <a:extLst>
              <a:ext uri="{FF2B5EF4-FFF2-40B4-BE49-F238E27FC236}">
                <a16:creationId xmlns:a16="http://schemas.microsoft.com/office/drawing/2014/main" id="{6279940B-4202-4E6C-9EAD-5253C92F3C5B}"/>
              </a:ext>
            </a:extLst>
          </p:cNvPr>
          <p:cNvSpPr txBox="1"/>
          <p:nvPr/>
        </p:nvSpPr>
        <p:spPr>
          <a:xfrm>
            <a:off x="3488266" y="542686"/>
            <a:ext cx="1456267" cy="369332"/>
          </a:xfrm>
          <a:prstGeom prst="rect">
            <a:avLst/>
          </a:prstGeom>
          <a:solidFill>
            <a:schemeClr val="bg1"/>
          </a:solidFill>
        </p:spPr>
        <p:txBody>
          <a:bodyPr wrap="square" rtlCol="0">
            <a:spAutoFit/>
          </a:bodyPr>
          <a:lstStyle/>
          <a:p>
            <a:r>
              <a:rPr lang="es-ES" dirty="0">
                <a:latin typeface="Calibir"/>
              </a:rPr>
              <a:t>High-Top</a:t>
            </a:r>
            <a:endParaRPr lang="en-US" dirty="0">
              <a:latin typeface="Calibir"/>
            </a:endParaRPr>
          </a:p>
        </p:txBody>
      </p:sp>
      <p:sp>
        <p:nvSpPr>
          <p:cNvPr id="13" name="CuadroTexto 12">
            <a:extLst>
              <a:ext uri="{FF2B5EF4-FFF2-40B4-BE49-F238E27FC236}">
                <a16:creationId xmlns:a16="http://schemas.microsoft.com/office/drawing/2014/main" id="{0BDD14A9-E507-489E-9A14-EF2967619812}"/>
              </a:ext>
            </a:extLst>
          </p:cNvPr>
          <p:cNvSpPr txBox="1"/>
          <p:nvPr/>
        </p:nvSpPr>
        <p:spPr>
          <a:xfrm>
            <a:off x="3592180" y="3136315"/>
            <a:ext cx="1456267" cy="369332"/>
          </a:xfrm>
          <a:prstGeom prst="rect">
            <a:avLst/>
          </a:prstGeom>
          <a:solidFill>
            <a:schemeClr val="bg1"/>
          </a:solidFill>
        </p:spPr>
        <p:txBody>
          <a:bodyPr wrap="square" rtlCol="0">
            <a:spAutoFit/>
          </a:bodyPr>
          <a:lstStyle/>
          <a:p>
            <a:r>
              <a:rPr lang="es-ES" dirty="0">
                <a:latin typeface="Calibir"/>
              </a:rPr>
              <a:t>Low-Top</a:t>
            </a:r>
            <a:endParaRPr lang="en-US" dirty="0">
              <a:latin typeface="Calibir"/>
            </a:endParaRPr>
          </a:p>
        </p:txBody>
      </p:sp>
      <p:sp>
        <p:nvSpPr>
          <p:cNvPr id="4" name="CuadroTexto 3">
            <a:extLst>
              <a:ext uri="{FF2B5EF4-FFF2-40B4-BE49-F238E27FC236}">
                <a16:creationId xmlns:a16="http://schemas.microsoft.com/office/drawing/2014/main" id="{B65CE248-1BEB-492F-9F6F-53D62EE8115C}"/>
              </a:ext>
            </a:extLst>
          </p:cNvPr>
          <p:cNvSpPr txBox="1"/>
          <p:nvPr/>
        </p:nvSpPr>
        <p:spPr>
          <a:xfrm>
            <a:off x="108713" y="2649248"/>
            <a:ext cx="1456118" cy="584775"/>
          </a:xfrm>
          <a:prstGeom prst="rect">
            <a:avLst/>
          </a:prstGeom>
          <a:noFill/>
        </p:spPr>
        <p:txBody>
          <a:bodyPr wrap="square" rtlCol="0">
            <a:spAutoFit/>
          </a:bodyPr>
          <a:lstStyle/>
          <a:p>
            <a:r>
              <a:rPr lang="es-ES" sz="1600" dirty="0" err="1">
                <a:latin typeface="Calibir"/>
              </a:rPr>
              <a:t>Shaded</a:t>
            </a:r>
            <a:r>
              <a:rPr lang="es-ES" sz="1600" dirty="0">
                <a:latin typeface="Calibir"/>
              </a:rPr>
              <a:t> </a:t>
            </a:r>
            <a:r>
              <a:rPr lang="es-ES" sz="1600" dirty="0" err="1">
                <a:latin typeface="Calibir"/>
              </a:rPr>
              <a:t>every</a:t>
            </a:r>
            <a:r>
              <a:rPr lang="es-ES" sz="1600" dirty="0">
                <a:latin typeface="Calibir"/>
              </a:rPr>
              <a:t> 5ms</a:t>
            </a:r>
            <a:r>
              <a:rPr lang="es-ES" sz="1600" baseline="30000" dirty="0">
                <a:latin typeface="Calibir"/>
              </a:rPr>
              <a:t>-1</a:t>
            </a:r>
            <a:endParaRPr lang="en-US" sz="1600" dirty="0">
              <a:latin typeface="Calibir"/>
            </a:endParaRPr>
          </a:p>
        </p:txBody>
      </p:sp>
    </p:spTree>
    <p:extLst>
      <p:ext uri="{BB962C8B-B14F-4D97-AF65-F5344CB8AC3E}">
        <p14:creationId xmlns:p14="http://schemas.microsoft.com/office/powerpoint/2010/main" val="1544968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5770</TotalTime>
  <Words>1346</Words>
  <Application>Microsoft Office PowerPoint</Application>
  <PresentationFormat>Presentación en pantalla (4:3)</PresentationFormat>
  <Paragraphs>165</Paragraphs>
  <Slides>30</Slides>
  <Notes>29</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30</vt:i4>
      </vt:variant>
    </vt:vector>
  </HeadingPairs>
  <TitlesOfParts>
    <vt:vector size="43" baseType="lpstr">
      <vt:lpstr>ＭＳ Ｐゴシック</vt:lpstr>
      <vt:lpstr>Arial</vt:lpstr>
      <vt:lpstr>Calibir</vt:lpstr>
      <vt:lpstr>Calibri</vt:lpstr>
      <vt:lpstr>Candara</vt:lpstr>
      <vt:lpstr>Century Gothic</vt:lpstr>
      <vt:lpstr>DejaVu Sans</vt:lpstr>
      <vt:lpstr>Symbol</vt:lpstr>
      <vt:lpstr>Times New Roman</vt:lpstr>
      <vt:lpstr>Wingdings</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BSC Slides v.1</dc:title>
  <dc:subject/>
  <dc:creator>Froila M. Palmeiro</dc:creator>
  <dc:description/>
  <cp:lastModifiedBy>Froila Mª Palmeiro</cp:lastModifiedBy>
  <cp:revision>342</cp:revision>
  <dcterms:created xsi:type="dcterms:W3CDTF">2016-07-07T10:13:32Z</dcterms:created>
  <dcterms:modified xsi:type="dcterms:W3CDTF">2018-10-23T06:53:26Z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35</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36</vt:i4>
  </property>
</Properties>
</file>