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509" r:id="rId3"/>
    <p:sldId id="536" r:id="rId4"/>
    <p:sldId id="367" r:id="rId5"/>
    <p:sldId id="263" r:id="rId6"/>
    <p:sldId id="3508" r:id="rId7"/>
    <p:sldId id="3510" r:id="rId8"/>
    <p:sldId id="281" r:id="rId9"/>
    <p:sldId id="3511" r:id="rId10"/>
    <p:sldId id="371" r:id="rId11"/>
    <p:sldId id="3523" r:id="rId12"/>
    <p:sldId id="284" r:id="rId13"/>
    <p:sldId id="3522" r:id="rId14"/>
    <p:sldId id="525" r:id="rId15"/>
    <p:sldId id="274" r:id="rId16"/>
    <p:sldId id="529" r:id="rId17"/>
    <p:sldId id="530" r:id="rId18"/>
    <p:sldId id="547" r:id="rId19"/>
    <p:sldId id="3526" r:id="rId20"/>
    <p:sldId id="3527" r:id="rId21"/>
    <p:sldId id="267" r:id="rId22"/>
    <p:sldId id="3524" r:id="rId23"/>
    <p:sldId id="35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458"/>
    <a:srgbClr val="FF0000"/>
    <a:srgbClr val="9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40" autoAdjust="0"/>
    <p:restoredTop sz="92988" autoAdjust="0"/>
  </p:normalViewPr>
  <p:slideViewPr>
    <p:cSldViewPr snapToGrid="0">
      <p:cViewPr varScale="1">
        <p:scale>
          <a:sx n="59" d="100"/>
          <a:sy n="59" d="100"/>
        </p:scale>
        <p:origin x="6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5549F-4AE8-47ED-90A0-0FBD9CA8E0A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BC89F-2501-48FC-B68D-9C27F0D00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viewpoint from a social science / climate change adaptation direction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6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 we need two consecutive weeks or is 1week enough? Are the lower temperatures in June relevant?</a:t>
            </a:r>
            <a:endParaRPr/>
          </a:p>
        </p:txBody>
      </p:sp>
      <p:sp>
        <p:nvSpPr>
          <p:cNvPr id="278" name="Google Shape;27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123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9589f9f16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19589f9f16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4506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9589f9f16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19589f9f16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316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94a8bfe6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g194a8bfe6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Common definitions do not exist for scale – even within disciplines. 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4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9589f9f16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19589f9f16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805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Steps 4 and 5 seek to </a:t>
            </a:r>
            <a:r>
              <a:rPr lang="en-GB" dirty="0">
                <a:effectLst/>
              </a:rPr>
              <a:t>identify an engagement level for the co-production process of each stakeholder to ensure the service includes attributes such as legitimacy, and balancing power and influence of stakeholder groups</a:t>
            </a:r>
            <a:endParaRPr lang="sr-Latn-RS" dirty="0">
              <a:effectLst/>
            </a:endParaRPr>
          </a:p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6,</a:t>
            </a:r>
            <a:r>
              <a:rPr lang="en-GB" dirty="0">
                <a:effectLst/>
              </a:rPr>
              <a:t> “iterate”, explicitly recognises that the mapping and selection is ongoing throughout the project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4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9589f9f16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19589f9f16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658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“</a:t>
            </a:r>
            <a:r>
              <a:rPr lang="en-GB" sz="1200" dirty="0">
                <a:solidFill>
                  <a:srgbClr val="03337B"/>
                </a:solidFill>
                <a:latin typeface="Abadi" panose="020B0604020104020204" pitchFamily="34" charset="0"/>
              </a:rPr>
              <a:t>NHMS is a partner in the Project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03337B"/>
                </a:solidFill>
                <a:latin typeface="Abadi" panose="020B0604020104020204" pitchFamily="34" charset="0"/>
              </a:rPr>
              <a:t>DCCMS is part of the SARCOF process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03337B"/>
                </a:solidFill>
                <a:latin typeface="Abadi" panose="020B0604020104020204" pitchFamily="34" charset="0"/>
              </a:rPr>
              <a:t>The project engaged various stakeholders in a conversation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2207-6398-483F-A4BB-E8E737C7B3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72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STIX-Regular"/>
                <a:ea typeface="Calibri" panose="020F0502020204030204" pitchFamily="34" charset="0"/>
                <a:cs typeface="STIX-Regular"/>
              </a:rPr>
              <a:t>RCOFs</a:t>
            </a:r>
            <a:r>
              <a:rPr lang="en-US" sz="1800" dirty="0">
                <a:solidFill>
                  <a:srgbClr val="000000"/>
                </a:solidFill>
                <a:effectLst/>
                <a:latin typeface="STIX-Regular"/>
                <a:ea typeface="Calibri" panose="020F0502020204030204" pitchFamily="34" charset="0"/>
                <a:cs typeface="STIX-Regular"/>
              </a:rPr>
              <a:t> serve as an important platform for providing seasonal forecasts. These forums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STIX-Regular"/>
                <a:ea typeface="Calibri" panose="020F0502020204030204" pitchFamily="34" charset="0"/>
                <a:cs typeface="STIX-Regular"/>
              </a:rPr>
              <a:t>bring together national, regional and international climate experts, policymakers and other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STIX-Regular"/>
                <a:ea typeface="Calibri" panose="020F0502020204030204" pitchFamily="34" charset="0"/>
                <a:cs typeface="STIX-Regular"/>
              </a:rPr>
              <a:t>stakeholders within a region to provide consensus-based, user-relevant climate predictions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STIX-Regular"/>
                <a:ea typeface="Calibri" panose="020F0502020204030204" pitchFamily="34" charset="0"/>
                <a:cs typeface="STIX-Regular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STIX-Regular"/>
                <a:ea typeface="Calibri" panose="020F0502020204030204" pitchFamily="34" charset="0"/>
                <a:cs typeface="STIX-Regular"/>
              </a:rPr>
              <a:t>Ogallo</a:t>
            </a:r>
            <a:r>
              <a:rPr lang="en-US" sz="1800" dirty="0">
                <a:solidFill>
                  <a:srgbClr val="000000"/>
                </a:solidFill>
                <a:effectLst/>
                <a:latin typeface="STIX-Regular"/>
                <a:ea typeface="Calibri" panose="020F0502020204030204" pitchFamily="34" charset="0"/>
                <a:cs typeface="STIX-Regular"/>
              </a:rPr>
              <a:t> et al. </a:t>
            </a:r>
            <a:r>
              <a:rPr lang="en-US" sz="1800" dirty="0">
                <a:solidFill>
                  <a:srgbClr val="0000FF"/>
                </a:solidFill>
                <a:effectLst/>
                <a:latin typeface="STIX-Regular"/>
                <a:ea typeface="Calibri" panose="020F0502020204030204" pitchFamily="34" charset="0"/>
                <a:cs typeface="STIX-Regular"/>
              </a:rPr>
              <a:t>2008</a:t>
            </a:r>
            <a:r>
              <a:rPr lang="en-US" sz="1800" dirty="0">
                <a:solidFill>
                  <a:srgbClr val="000000"/>
                </a:solidFill>
                <a:effectLst/>
                <a:latin typeface="STIX-Regular"/>
                <a:ea typeface="Calibri" panose="020F0502020204030204" pitchFamily="34" charset="0"/>
                <a:cs typeface="STIX-Regular"/>
              </a:rPr>
              <a:t>; WMO </a:t>
            </a:r>
            <a:r>
              <a:rPr lang="en-US" sz="1800" dirty="0">
                <a:solidFill>
                  <a:srgbClr val="0000FF"/>
                </a:solidFill>
                <a:effectLst/>
                <a:latin typeface="STIX-Regular"/>
                <a:ea typeface="Calibri" panose="020F0502020204030204" pitchFamily="34" charset="0"/>
                <a:cs typeface="STIX-Regular"/>
              </a:rPr>
              <a:t>2016</a:t>
            </a:r>
            <a:r>
              <a:rPr lang="en-US" sz="1800" dirty="0">
                <a:solidFill>
                  <a:srgbClr val="000000"/>
                </a:solidFill>
                <a:effectLst/>
                <a:latin typeface="STIX-Regular"/>
                <a:ea typeface="Calibri" panose="020F0502020204030204" pitchFamily="34" charset="0"/>
                <a:cs typeface="STIX-Regular"/>
              </a:rPr>
              <a:t>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00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88C21-B0E3-41C3-90F7-E2231B2EC29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8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5695ccfe02_3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15695ccfe02_3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GB" sz="12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with roundtable participants for how long cold weather is needed to have an impact on claves. 1 week? or is 1-2 days enough?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EED9-00F1-903B-F281-0A0D610F4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9AA04-3CEA-B688-6B6E-CE7536128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A77D1-9FB5-55D3-6F5C-DCF7D7F7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770F5-79D7-97C7-9735-386196219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0D9CC-5EFA-EAF4-FCF5-3EB3C9BE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5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8E552-6C26-6CE5-DFB8-3139FB6EA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CD92F-50B1-E22A-CFE4-44C5EC391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39652-31CF-048E-90CA-59E35341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35A58-6D07-511B-6217-3FDD5729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2A218-C10A-3681-D6F6-7B9442AE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7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EBBAD5-8301-A2AC-B4C4-6F98B21A46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50EA8-29BF-6869-60DF-23F2C5DFA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CE407-EE66-639B-9688-29E0799E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7E17C-C4D2-33A2-E1AB-4CF81C75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EA000-B7DE-A92F-186F-7263C45E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84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8431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SC2017-Blank">
  <p:cSld name="BSC2017-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439b15c1b9_0_112"/>
          <p:cNvSpPr txBox="1">
            <a:spLocks noGrp="1"/>
          </p:cNvSpPr>
          <p:nvPr>
            <p:ph type="title"/>
          </p:nvPr>
        </p:nvSpPr>
        <p:spPr>
          <a:xfrm>
            <a:off x="619737" y="217894"/>
            <a:ext cx="10972800" cy="8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500"/>
              <a:buFont typeface="Calibri"/>
              <a:buNone/>
              <a:defRPr sz="3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g1439b15c1b9_0_1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34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BE2C4-3ECA-63AF-32BC-914768A99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1140-EE93-6DA1-A6F3-875A51BE8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EA95D-DD3C-7B6E-84F1-BDC454732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62BE1-B3C7-5EC9-21BE-D9A65E5BC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8B6DE-CA2B-BA0D-1831-9C48A675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EB8E-122F-6024-4DC3-EEE102BD3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089B6-3C27-222D-D026-29B9CF8D7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0D25B-98D2-BCA2-EC7E-910C618D4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C6562-2EEA-7C1A-78DF-E12A37E8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A3FBC-18C4-0AE2-8621-BD598981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1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1A01-8164-8BAD-1D2E-5D0D886B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9B5E1-83D2-1082-A5E5-367A45A49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F317-56F2-463C-064A-381981644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16DB2-6899-E4F4-09FB-7B6A7358E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5C5DF-E611-4A39-A715-7DA782DAA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4499E-85FC-7A06-FB39-CE1340A6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95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9CE7-23CA-C5AC-F4B0-6F9C445CA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A9B5E-E891-67AF-B695-EB5549F46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7FC08-5262-9E93-7D7B-0A03C9389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3F4FA9-A7E2-6807-6F2A-1786FBD4B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C5637-2CF3-1686-7E90-114FA8049A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616CCC-4E2C-1428-B70B-EBC9B259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A9BD1A-553D-3310-8373-3B30DEB1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21023D-963A-5CE6-FD99-6C7E19E1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AEED-0A7C-3DF3-54E8-F932EE93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C9232-1452-C06A-50E8-D5A7AF5D7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06FDB-6822-6419-DD63-21A81A694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7F0F3-F067-300B-8F79-E1F0B0E5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0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5FBF8B-7145-5699-2F65-3B60E91A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9C984F-FC73-A26A-8732-8E4A0C385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DA6B4-2D54-4773-BD8C-9B84CFC4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BA036-D2E2-7D60-8F4E-51BC70574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0AC92-30E1-2DB7-FD71-D1943B4C5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22460-46D7-9FFE-826C-826B9BB71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BF1F4-A33E-D407-0C48-D88735A95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DF059-7D42-D051-25C4-857E45DB7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0C690-10FE-6A64-703A-2DF69C4D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006F-EB41-2AAA-D573-34148037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46780B-71C9-A479-5F11-B66E9B0F18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095A2-187C-70B5-45B0-C23FE3D37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2A8E1-BD8F-FEE0-9648-D03CD54D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8C89B-6ACF-D527-8CA2-06EF72D2C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7893D-FA5C-35AF-47A5-84C03199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535AC9-B60A-A4D4-61E4-98A326065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461E8-D600-DB40-B632-A6A3048B5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81F49-B715-C74A-0445-41A376895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92E22-76C9-408A-A120-6D5A38FDC6A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6A5A3-0F6D-5607-F92C-939D2E73E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18C6B-C08A-00B6-CD1E-3B14B3D71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4EEA9-6BA5-425B-9AB7-CDE4C6A5F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jfif"/><Relationship Id="rId10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9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3BEAA-D1BA-F6F6-0E83-24346778C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8457" y="269747"/>
            <a:ext cx="7892143" cy="22230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300" b="1" dirty="0">
                <a:solidFill>
                  <a:srgbClr val="04347C"/>
                </a:solidFill>
                <a:latin typeface="+mn-lt"/>
              </a:rPr>
              <a:t>Climate knowledge coproduction</a:t>
            </a:r>
            <a:br>
              <a:rPr lang="en-GB" sz="3300" b="1" dirty="0">
                <a:solidFill>
                  <a:srgbClr val="04347C"/>
                </a:solidFill>
                <a:latin typeface="+mn-lt"/>
              </a:rPr>
            </a:br>
            <a:br>
              <a:rPr lang="en-GB" sz="3100" dirty="0">
                <a:solidFill>
                  <a:srgbClr val="04347C"/>
                </a:solidFill>
                <a:latin typeface="+mn-lt"/>
              </a:rPr>
            </a:br>
            <a:endParaRPr lang="en-US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ítulo 7">
            <a:extLst>
              <a:ext uri="{FF2B5EF4-FFF2-40B4-BE49-F238E27FC236}">
                <a16:creationId xmlns:a16="http://schemas.microsoft.com/office/drawing/2014/main" id="{769E26F6-4059-71B8-10BD-BA06B046E38F}"/>
              </a:ext>
            </a:extLst>
          </p:cNvPr>
          <p:cNvSpPr txBox="1">
            <a:spLocks/>
          </p:cNvSpPr>
          <p:nvPr/>
        </p:nvSpPr>
        <p:spPr>
          <a:xfrm>
            <a:off x="-393734" y="42129"/>
            <a:ext cx="6007608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Dragana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Bojović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Earth Sciences Department | Earth System Services </a:t>
            </a:r>
          </a:p>
          <a:p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Knowledge Integration Team </a:t>
            </a:r>
          </a:p>
          <a:p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8 April 2024 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834D68E4-81FC-91F2-8452-D68574021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1793940"/>
            <a:ext cx="5183565" cy="5064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2862EA-55BE-1305-A713-DAB65D8E7F5B}"/>
              </a:ext>
            </a:extLst>
          </p:cNvPr>
          <p:cNvSpPr txBox="1"/>
          <p:nvPr/>
        </p:nvSpPr>
        <p:spPr>
          <a:xfrm>
            <a:off x="630936" y="6508094"/>
            <a:ext cx="2375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 credits: John M Nelson </a:t>
            </a:r>
          </a:p>
        </p:txBody>
      </p:sp>
      <p:pic>
        <p:nvPicPr>
          <p:cNvPr id="3" name="Imagen 7">
            <a:extLst>
              <a:ext uri="{FF2B5EF4-FFF2-40B4-BE49-F238E27FC236}">
                <a16:creationId xmlns:a16="http://schemas.microsoft.com/office/drawing/2014/main" id="{4FCE5CA4-E38E-9430-5D88-E56EE7088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1" y="6065062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0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08F6-2652-36D3-9D6A-C57DCB26E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31" y="464651"/>
            <a:ext cx="9838533" cy="18340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b="1" dirty="0">
                <a:solidFill>
                  <a:srgbClr val="014458"/>
                </a:solidFill>
                <a:latin typeface="+mn-lt"/>
              </a:rPr>
              <a:t>Climate change adaptation: decision-making in practice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28A84-2091-64F6-986F-B1FCB4931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66" y="1905944"/>
            <a:ext cx="6271230" cy="3646577"/>
          </a:xfrm>
          <a:prstGeom prst="rect">
            <a:avLst/>
          </a:prstGeom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E88039BE-9137-C11B-DDB6-1CBD31355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1" y="6065062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7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184"/>
            <a:ext cx="3164227" cy="770467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2C379FB-15D2-C5F0-80E0-F10206DD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9753" y="6380600"/>
            <a:ext cx="1790700" cy="365125"/>
          </a:xfrm>
        </p:spPr>
        <p:txBody>
          <a:bodyPr/>
          <a:lstStyle/>
          <a:p>
            <a:fld id="{92D85F44-6D3E-264C-A74B-EBEF749B44E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0AB86-CC4F-D9C1-BD8B-D84436B6B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326" y="1242184"/>
            <a:ext cx="7287397" cy="4351338"/>
          </a:xfrm>
        </p:spPr>
        <p:txBody>
          <a:bodyPr>
            <a:normAutofit/>
          </a:bodyPr>
          <a:lstStyle/>
          <a:p>
            <a:r>
              <a:rPr lang="en-GB" sz="2100" dirty="0">
                <a:solidFill>
                  <a:srgbClr val="014458"/>
                </a:solidFill>
              </a:rPr>
              <a:t>Maize is the dominant staple crop in the country (97% of smallholders cultivate it), cultivated without irrigation</a:t>
            </a:r>
          </a:p>
          <a:p>
            <a:r>
              <a:rPr lang="en-GB" sz="2100" dirty="0">
                <a:solidFill>
                  <a:srgbClr val="014458"/>
                </a:solidFill>
              </a:rPr>
              <a:t>Average maize yields in Zomba were 1,56 t/ha well bellow the 8-10 t/ha optimum</a:t>
            </a:r>
          </a:p>
          <a:p>
            <a:r>
              <a:rPr lang="en-GB" sz="2100" dirty="0">
                <a:solidFill>
                  <a:srgbClr val="014458"/>
                </a:solidFill>
              </a:rPr>
              <a:t>Volatility in the onset, cessation and intensity of rainy season reduces the yields increasing risk of hunger</a:t>
            </a:r>
          </a:p>
          <a:p>
            <a:r>
              <a:rPr lang="en-GB" sz="2100" dirty="0">
                <a:solidFill>
                  <a:srgbClr val="014458"/>
                </a:solidFill>
              </a:rPr>
              <a:t>Cyclone Freddie killed 200 people and destroyed </a:t>
            </a:r>
            <a:br>
              <a:rPr lang="en-GB" sz="2100" dirty="0">
                <a:solidFill>
                  <a:srgbClr val="014458"/>
                </a:solidFill>
              </a:rPr>
            </a:br>
            <a:r>
              <a:rPr lang="en-GB" sz="2100" dirty="0">
                <a:solidFill>
                  <a:srgbClr val="014458"/>
                </a:solidFill>
              </a:rPr>
              <a:t>Blantyre in March 2023 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200" dirty="0">
              <a:solidFill>
                <a:srgbClr val="03337B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sz="2200" dirty="0">
              <a:solidFill>
                <a:srgbClr val="03337B"/>
              </a:solidFill>
            </a:endParaRPr>
          </a:p>
          <a:p>
            <a:endParaRPr lang="en-GB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E6EF63-C4C7-9BCE-D1EA-7D4C12341313}"/>
              </a:ext>
            </a:extLst>
          </p:cNvPr>
          <p:cNvSpPr txBox="1"/>
          <p:nvPr/>
        </p:nvSpPr>
        <p:spPr>
          <a:xfrm>
            <a:off x="1439917" y="407164"/>
            <a:ext cx="6704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Climate services for food security in Malawi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55F434-50D6-60D7-AD4E-872E74BC6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749" y="217738"/>
            <a:ext cx="3265317" cy="651091"/>
          </a:xfrm>
          <a:prstGeom prst="rect">
            <a:avLst/>
          </a:prstGeom>
        </p:spPr>
      </p:pic>
      <p:sp>
        <p:nvSpPr>
          <p:cNvPr id="16" name="Google Shape;219;g19589f9f160_0_7">
            <a:extLst>
              <a:ext uri="{FF2B5EF4-FFF2-40B4-BE49-F238E27FC236}">
                <a16:creationId xmlns:a16="http://schemas.microsoft.com/office/drawing/2014/main" id="{3F3057BE-CDAA-7662-3998-FC614ECAAE38}"/>
              </a:ext>
            </a:extLst>
          </p:cNvPr>
          <p:cNvSpPr/>
          <p:nvPr/>
        </p:nvSpPr>
        <p:spPr>
          <a:xfrm>
            <a:off x="100" y="-22293"/>
            <a:ext cx="1030047" cy="6880292"/>
          </a:xfrm>
          <a:prstGeom prst="rect">
            <a:avLst/>
          </a:prstGeom>
          <a:solidFill>
            <a:srgbClr val="014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 descr="A sunset over a city&#10;&#10;Description automatically generated">
            <a:extLst>
              <a:ext uri="{FF2B5EF4-FFF2-40B4-BE49-F238E27FC236}">
                <a16:creationId xmlns:a16="http://schemas.microsoft.com/office/drawing/2014/main" id="{0FA44446-804A-D645-AB29-1E18CC523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7172"/>
          <a:stretch/>
        </p:blipFill>
        <p:spPr>
          <a:xfrm>
            <a:off x="7495622" y="3912670"/>
            <a:ext cx="4713036" cy="2945330"/>
          </a:xfrm>
          <a:prstGeom prst="rect">
            <a:avLst/>
          </a:prstGeom>
        </p:spPr>
      </p:pic>
      <p:pic>
        <p:nvPicPr>
          <p:cNvPr id="10" name="Picture 9" descr="A dirt road with trees and bushes&#10;&#10;Description automatically generated">
            <a:extLst>
              <a:ext uri="{FF2B5EF4-FFF2-40B4-BE49-F238E27FC236}">
                <a16:creationId xmlns:a16="http://schemas.microsoft.com/office/drawing/2014/main" id="{D7C9AFA4-68A5-65BC-7E81-E5447D9D7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00" y="998020"/>
            <a:ext cx="3886200" cy="2914650"/>
          </a:xfrm>
          <a:prstGeom prst="rect">
            <a:avLst/>
          </a:prstGeom>
        </p:spPr>
      </p:pic>
      <p:pic>
        <p:nvPicPr>
          <p:cNvPr id="2" name="Imagen 7">
            <a:extLst>
              <a:ext uri="{FF2B5EF4-FFF2-40B4-BE49-F238E27FC236}">
                <a16:creationId xmlns:a16="http://schemas.microsoft.com/office/drawing/2014/main" id="{C5A8FC76-C7D4-9427-FEE0-AEFA200CCA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23" y="5905322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9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F500-8931-CADB-01C7-B6419A06B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320942"/>
            <a:ext cx="11162972" cy="865602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Seasonal climate  forecasting in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F5A98-81A6-8F64-1FBC-4351F546E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0586"/>
            <a:ext cx="10515600" cy="5257927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rgbClr val="014458"/>
                </a:solidFill>
              </a:rPr>
              <a:t>Regional Climate Outlook Forum (</a:t>
            </a:r>
            <a:r>
              <a:rPr lang="en-US" sz="2200" dirty="0">
                <a:solidFill>
                  <a:srgbClr val="014458"/>
                </a:solidFill>
              </a:rPr>
              <a:t>RCOF) - SARCOF </a:t>
            </a:r>
          </a:p>
          <a:p>
            <a:r>
              <a:rPr lang="en-US" sz="2200" dirty="0">
                <a:solidFill>
                  <a:srgbClr val="014458"/>
                </a:solidFill>
              </a:rPr>
              <a:t>Consensus-based decision making, the forecasts based on:</a:t>
            </a:r>
          </a:p>
          <a:p>
            <a:pPr lvl="2"/>
            <a:r>
              <a:rPr lang="en-US" sz="2200" dirty="0">
                <a:solidFill>
                  <a:srgbClr val="014458"/>
                </a:solidFill>
              </a:rPr>
              <a:t>atmospheric circulation models from regional and international </a:t>
            </a:r>
            <a:r>
              <a:rPr lang="en-US" sz="2200" dirty="0" err="1">
                <a:solidFill>
                  <a:srgbClr val="014458"/>
                </a:solidFill>
              </a:rPr>
              <a:t>centres</a:t>
            </a:r>
            <a:endParaRPr lang="en-US" sz="2200" dirty="0">
              <a:solidFill>
                <a:srgbClr val="014458"/>
              </a:solidFill>
            </a:endParaRPr>
          </a:p>
          <a:p>
            <a:pPr lvl="2"/>
            <a:r>
              <a:rPr lang="en-US" sz="2200" dirty="0">
                <a:solidFill>
                  <a:srgbClr val="014458"/>
                </a:solidFill>
              </a:rPr>
              <a:t>statistical models</a:t>
            </a:r>
          </a:p>
          <a:p>
            <a:pPr lvl="2"/>
            <a:r>
              <a:rPr lang="en-US" sz="2200" dirty="0">
                <a:solidFill>
                  <a:srgbClr val="014458"/>
                </a:solidFill>
              </a:rPr>
              <a:t>participants’ expert interpretation</a:t>
            </a:r>
          </a:p>
          <a:p>
            <a:r>
              <a:rPr lang="en-GB" sz="2200" dirty="0">
                <a:solidFill>
                  <a:srgbClr val="014458"/>
                </a:solidFill>
              </a:rPr>
              <a:t>Verification of African RCOFs: </a:t>
            </a:r>
            <a:br>
              <a:rPr lang="en-GB" sz="2200" dirty="0">
                <a:solidFill>
                  <a:srgbClr val="014458"/>
                </a:solidFill>
              </a:rPr>
            </a:br>
            <a:r>
              <a:rPr lang="en-GB" sz="2200" dirty="0">
                <a:solidFill>
                  <a:srgbClr val="014458"/>
                </a:solidFill>
              </a:rPr>
              <a:t>- </a:t>
            </a:r>
            <a:r>
              <a:rPr lang="en-US" sz="2200" dirty="0">
                <a:solidFill>
                  <a:srgbClr val="014458"/>
                </a:solidFill>
              </a:rPr>
              <a:t>evidence of systematic errors, </a:t>
            </a:r>
            <a:br>
              <a:rPr lang="en-US" sz="2200" dirty="0">
                <a:solidFill>
                  <a:srgbClr val="014458"/>
                </a:solidFill>
              </a:rPr>
            </a:br>
            <a:r>
              <a:rPr lang="en-US" sz="2200" dirty="0">
                <a:solidFill>
                  <a:srgbClr val="014458"/>
                </a:solidFill>
              </a:rPr>
              <a:t>- over-forecasting of the normal category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14458"/>
                </a:solidFill>
              </a:rPr>
              <a:t>“Encouraging the forecasters to forecast their true beliefs rather than their safest bets”. </a:t>
            </a:r>
            <a:br>
              <a:rPr lang="en-US" sz="2200" dirty="0">
                <a:solidFill>
                  <a:srgbClr val="014458"/>
                </a:solidFill>
              </a:rPr>
            </a:br>
            <a:r>
              <a:rPr lang="en-US" sz="1900" i="1" dirty="0">
                <a:solidFill>
                  <a:srgbClr val="014458"/>
                </a:solidFill>
              </a:rPr>
              <a:t>Position Paper: Verification of African RCOF Forecasts (</a:t>
            </a:r>
            <a:r>
              <a:rPr lang="en-GB" sz="1900" i="1" dirty="0">
                <a:solidFill>
                  <a:srgbClr val="014458"/>
                </a:solidFill>
              </a:rPr>
              <a:t>Mason &amp; Chidzambwa, 2009)</a:t>
            </a:r>
            <a:r>
              <a:rPr lang="en-US" sz="1900" i="1" dirty="0">
                <a:solidFill>
                  <a:srgbClr val="014458"/>
                </a:solidFill>
              </a:rPr>
              <a:t>  </a:t>
            </a:r>
          </a:p>
          <a:p>
            <a:pPr>
              <a:defRPr/>
            </a:pPr>
            <a:r>
              <a:rPr lang="en-US" sz="2200" dirty="0">
                <a:solidFill>
                  <a:srgbClr val="014458"/>
                </a:solidFill>
              </a:rPr>
              <a:t>WMO (2020): “Guidance on Operational Practices for Objective Seasonal Forecasting”</a:t>
            </a:r>
          </a:p>
          <a:p>
            <a:pPr lvl="1">
              <a:defRPr/>
            </a:pPr>
            <a:r>
              <a:rPr lang="en-US" sz="1800" dirty="0">
                <a:solidFill>
                  <a:srgbClr val="014458"/>
                </a:solidFill>
              </a:rPr>
              <a:t>Use a procedure that is traceable, reproducible, well-documented</a:t>
            </a:r>
          </a:p>
          <a:p>
            <a:pPr lvl="1">
              <a:defRPr/>
            </a:pPr>
            <a:r>
              <a:rPr lang="en-US" sz="1800" dirty="0">
                <a:solidFill>
                  <a:srgbClr val="014458"/>
                </a:solidFill>
              </a:rPr>
              <a:t>Use dynamical climate models as the primary basis</a:t>
            </a:r>
          </a:p>
          <a:p>
            <a:pPr marL="0" indent="0">
              <a:buNone/>
            </a:pPr>
            <a:endParaRPr lang="en-US" sz="1900" i="1" dirty="0">
              <a:solidFill>
                <a:srgbClr val="01445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741D23-11E9-E158-D5AF-84B4B9E37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641" y="5885968"/>
            <a:ext cx="3265317" cy="65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3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A4AB8F1D-8825-F705-0C9D-79CB9134A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t="34594" r="13042" b="12738"/>
          <a:stretch/>
        </p:blipFill>
        <p:spPr>
          <a:xfrm>
            <a:off x="7618924" y="1410914"/>
            <a:ext cx="2398707" cy="13037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2CB1AD-89D2-688B-36EC-25528E05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55" y="119454"/>
            <a:ext cx="11533878" cy="575515"/>
          </a:xfrm>
        </p:spPr>
        <p:txBody>
          <a:bodyPr>
            <a:noAutofit/>
          </a:bodyPr>
          <a:lstStyle/>
          <a:p>
            <a:br>
              <a:rPr lang="en-GB" sz="2800" dirty="0"/>
            </a:b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Climate services for food security in Malawi</a:t>
            </a:r>
          </a:p>
        </p:txBody>
      </p:sp>
      <p:pic>
        <p:nvPicPr>
          <p:cNvPr id="5" name="Picture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412A369C-9FC9-AEA1-EF79-A86CD82291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2" t="36564" r="-3222" b="-3221"/>
          <a:stretch/>
        </p:blipFill>
        <p:spPr>
          <a:xfrm>
            <a:off x="99154" y="2018546"/>
            <a:ext cx="2249690" cy="105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E67C4C-E2D0-0737-B584-CE529B942E40}"/>
              </a:ext>
            </a:extLst>
          </p:cNvPr>
          <p:cNvSpPr txBox="1"/>
          <p:nvPr/>
        </p:nvSpPr>
        <p:spPr>
          <a:xfrm>
            <a:off x="103467" y="1428397"/>
            <a:ext cx="5273718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Map and speak with a broad array of stakeholders 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5B0DF7D-330B-F529-D3CE-DBBBB8555E1F}"/>
              </a:ext>
            </a:extLst>
          </p:cNvPr>
          <p:cNvSpPr/>
          <p:nvPr/>
        </p:nvSpPr>
        <p:spPr>
          <a:xfrm>
            <a:off x="2853369" y="4246737"/>
            <a:ext cx="231354" cy="651876"/>
          </a:xfrm>
          <a:prstGeom prst="downArrow">
            <a:avLst>
              <a:gd name="adj1" fmla="val 63333"/>
              <a:gd name="adj2" fmla="val 50000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F31D5-6476-BF5E-D904-26F333FCD001}"/>
              </a:ext>
            </a:extLst>
          </p:cNvPr>
          <p:cNvSpPr txBox="1"/>
          <p:nvPr/>
        </p:nvSpPr>
        <p:spPr>
          <a:xfrm>
            <a:off x="165976" y="4958561"/>
            <a:ext cx="4105547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Translate user needs into climate indicators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7FA296-148C-6B87-9273-F47B077183AC}"/>
              </a:ext>
            </a:extLst>
          </p:cNvPr>
          <p:cNvSpPr/>
          <p:nvPr/>
        </p:nvSpPr>
        <p:spPr>
          <a:xfrm>
            <a:off x="209214" y="5520045"/>
            <a:ext cx="3382178" cy="105968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Earlier release of the seasonal outlook  </a:t>
            </a:r>
          </a:p>
          <a:p>
            <a:r>
              <a:rPr lang="en-GB" sz="1200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Seasonal forecast updates </a:t>
            </a:r>
          </a:p>
          <a:p>
            <a:r>
              <a:rPr lang="en-GB" sz="1200" dirty="0">
                <a:solidFill>
                  <a:schemeClr val="tx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1200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nset and cessation of the rainy season 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Time of the dry spell – consecutive dry/wet days </a:t>
            </a:r>
          </a:p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Multi-annual climate information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0B68606-8D22-21F6-2CAB-AB7A13F468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0" t="8942" b="20132"/>
          <a:stretch/>
        </p:blipFill>
        <p:spPr>
          <a:xfrm>
            <a:off x="208917" y="3119228"/>
            <a:ext cx="1969395" cy="105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4AA10032-1782-0798-09E2-CFEC250728A8}"/>
              </a:ext>
            </a:extLst>
          </p:cNvPr>
          <p:cNvSpPr/>
          <p:nvPr/>
        </p:nvSpPr>
        <p:spPr>
          <a:xfrm rot="16200000">
            <a:off x="4386407" y="5484804"/>
            <a:ext cx="299186" cy="1107585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09200731-1687-CEFB-6193-4628DAA3B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266572" y="3893223"/>
            <a:ext cx="3846097" cy="174310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3E3BE5-652F-E6D0-9DCA-66819354B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218" y="4267415"/>
            <a:ext cx="3544854" cy="19007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D3960F-A306-49A0-4FD4-49DC0099C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1747" y="2866556"/>
            <a:ext cx="2241099" cy="27348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EC0123-0F21-19A6-3383-B41E188845D5}"/>
              </a:ext>
            </a:extLst>
          </p:cNvPr>
          <p:cNvSpPr txBox="1"/>
          <p:nvPr/>
        </p:nvSpPr>
        <p:spPr>
          <a:xfrm>
            <a:off x="9998903" y="5664218"/>
            <a:ext cx="1678023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Co-develop 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climate services 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80F64C1A-0118-A484-2538-B09816984958}"/>
              </a:ext>
            </a:extLst>
          </p:cNvPr>
          <p:cNvSpPr/>
          <p:nvPr/>
        </p:nvSpPr>
        <p:spPr>
          <a:xfrm rot="10800000">
            <a:off x="9246073" y="2886928"/>
            <a:ext cx="330506" cy="978408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pic>
        <p:nvPicPr>
          <p:cNvPr id="21" name="Picture 20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023CF77F-1219-8933-64D1-0AA07614FB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46608" r="12783" b="14454"/>
          <a:stretch/>
        </p:blipFill>
        <p:spPr>
          <a:xfrm>
            <a:off x="2473350" y="3105050"/>
            <a:ext cx="2837474" cy="1059687"/>
          </a:xfrm>
          <a:prstGeom prst="rect">
            <a:avLst/>
          </a:prstGeom>
        </p:spPr>
      </p:pic>
      <p:pic>
        <p:nvPicPr>
          <p:cNvPr id="23" name="Picture 22" descr="A group of colorful post it notes&#10;&#10;Description automatically generated">
            <a:extLst>
              <a:ext uri="{FF2B5EF4-FFF2-40B4-BE49-F238E27FC236}">
                <a16:creationId xmlns:a16="http://schemas.microsoft.com/office/drawing/2014/main" id="{46DB1746-2E24-E122-2F87-FEFF0BFD72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9" r="3323" b="22883"/>
          <a:stretch/>
        </p:blipFill>
        <p:spPr>
          <a:xfrm>
            <a:off x="5679873" y="1395232"/>
            <a:ext cx="2241100" cy="10862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E5F8DF5-57C8-29F6-03E8-711F2E71662B}"/>
              </a:ext>
            </a:extLst>
          </p:cNvPr>
          <p:cNvSpPr txBox="1"/>
          <p:nvPr/>
        </p:nvSpPr>
        <p:spPr>
          <a:xfrm>
            <a:off x="10112669" y="1420920"/>
            <a:ext cx="1730730" cy="1200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Co-evaluate 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services  with 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users and keep</a:t>
            </a:r>
            <a:b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improving them  </a:t>
            </a:r>
          </a:p>
        </p:txBody>
      </p:sp>
      <p:pic>
        <p:nvPicPr>
          <p:cNvPr id="34" name="Picture 3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A2AC01A-E9E5-8E58-8106-58710A932C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14639" r="762" b="36366"/>
          <a:stretch/>
        </p:blipFill>
        <p:spPr>
          <a:xfrm>
            <a:off x="2389016" y="1983805"/>
            <a:ext cx="2916885" cy="1086248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43E2E69A-4860-A548-EBC8-6262C9BC2B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24292" r="14262" b="26190"/>
          <a:stretch/>
        </p:blipFill>
        <p:spPr>
          <a:xfrm>
            <a:off x="6574066" y="2256785"/>
            <a:ext cx="2584006" cy="1172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A7DE47-973A-4920-B0A3-4BD6E685DB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76237" y="72292"/>
            <a:ext cx="3477989" cy="693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6ACEA-DC73-9B41-D0BF-994E39EE4FD8}"/>
              </a:ext>
            </a:extLst>
          </p:cNvPr>
          <p:cNvSpPr txBox="1"/>
          <p:nvPr/>
        </p:nvSpPr>
        <p:spPr>
          <a:xfrm>
            <a:off x="5592089" y="6338436"/>
            <a:ext cx="591444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solidFill>
                  <a:srgbClr val="1A79BC"/>
                </a:solidFill>
                <a:latin typeface="+mj-lt"/>
              </a:rPr>
              <a:t>Zampieri</a:t>
            </a:r>
            <a:r>
              <a:rPr lang="es-ES" sz="1400" dirty="0">
                <a:solidFill>
                  <a:srgbClr val="1A79BC"/>
                </a:solidFill>
                <a:latin typeface="+mj-lt"/>
              </a:rPr>
              <a:t> et al. (2023) </a:t>
            </a:r>
            <a:r>
              <a:rPr lang="en-US" sz="1400" b="0" i="0" dirty="0">
                <a:solidFill>
                  <a:srgbClr val="1A79BC"/>
                </a:solidFill>
                <a:effectLst/>
                <a:latin typeface="+mj-lt"/>
              </a:rPr>
              <a:t>Seasonal forecasts of the rainy season onset over Africa: </a:t>
            </a:r>
            <a:br>
              <a:rPr lang="en-US" sz="1400" b="0" i="0" dirty="0">
                <a:solidFill>
                  <a:srgbClr val="1A79BC"/>
                </a:solidFill>
                <a:effectLst/>
                <a:latin typeface="+mj-lt"/>
              </a:rPr>
            </a:br>
            <a:r>
              <a:rPr lang="en-US" sz="1400" b="0" i="0" dirty="0">
                <a:solidFill>
                  <a:srgbClr val="1A79BC"/>
                </a:solidFill>
                <a:effectLst/>
                <a:latin typeface="+mj-lt"/>
              </a:rPr>
              <a:t>Preliminary results from the FOCUS-Africa project. Climate Services, 32</a:t>
            </a: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75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8" grpId="0" animBg="1"/>
      <p:bldP spid="19" grpId="0" animBg="1"/>
      <p:bldP spid="3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637EB-2D90-21B5-1CBD-E95DE4E0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86" y="214352"/>
            <a:ext cx="6015610" cy="11354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b="1" dirty="0">
                <a:solidFill>
                  <a:srgbClr val="014458"/>
                </a:solidFill>
                <a:latin typeface="+mn-lt"/>
                <a:cs typeface="Segoe UI" panose="020B0502040204020203" pitchFamily="34" charset="0"/>
              </a:rPr>
              <a:t>How about emerging needs?</a:t>
            </a:r>
            <a:br>
              <a:rPr lang="en-US" sz="3000" b="1" dirty="0">
                <a:solidFill>
                  <a:srgbClr val="144173"/>
                </a:solidFill>
                <a:latin typeface="+mn-lt"/>
                <a:cs typeface="Segoe UI" panose="020B0502040204020203" pitchFamily="34" charset="0"/>
              </a:rPr>
            </a:br>
            <a:endParaRPr lang="en-US" sz="3000" b="1" dirty="0">
              <a:solidFill>
                <a:srgbClr val="144173"/>
              </a:solidFill>
              <a:latin typeface="+mn-lt"/>
              <a:cs typeface="Segoe UI" panose="020B0502040204020203" pitchFamily="34" charset="0"/>
            </a:endParaRPr>
          </a:p>
        </p:txBody>
      </p:sp>
      <p:pic>
        <p:nvPicPr>
          <p:cNvPr id="5" name="Picture 4" descr="A group of animals in a snowy field&#10;&#10;Description automatically generated with low confidence">
            <a:extLst>
              <a:ext uri="{FF2B5EF4-FFF2-40B4-BE49-F238E27FC236}">
                <a16:creationId xmlns:a16="http://schemas.microsoft.com/office/drawing/2014/main" id="{B41FE3AA-56A9-6F87-78ED-6D353BE26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r="21111" b="5"/>
          <a:stretch/>
        </p:blipFill>
        <p:spPr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9DB44-38BE-4982-AAB9-0BD4278F5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788" y="2865556"/>
            <a:ext cx="5221224" cy="33284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rgbClr val="014458"/>
                </a:solidFill>
              </a:rPr>
              <a:t>Reindeer and reindeer-herding communities </a:t>
            </a:r>
          </a:p>
          <a:p>
            <a:r>
              <a:rPr lang="en-US" sz="2000" dirty="0">
                <a:solidFill>
                  <a:srgbClr val="014458"/>
                </a:solidFill>
              </a:rPr>
              <a:t>How to formulate climate services for new and changing adaptation needs? </a:t>
            </a:r>
          </a:p>
        </p:txBody>
      </p:sp>
      <p:pic>
        <p:nvPicPr>
          <p:cNvPr id="9" name="Picture 8" descr="A picture containing outdoor, sky, snow, nature&#10;&#10;Description automatically generated">
            <a:extLst>
              <a:ext uri="{FF2B5EF4-FFF2-40B4-BE49-F238E27FC236}">
                <a16:creationId xmlns:a16="http://schemas.microsoft.com/office/drawing/2014/main" id="{A328D972-00F9-68BD-E9C9-1590497CE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" r="-2" b="-2"/>
          <a:stretch/>
        </p:blipFill>
        <p:spPr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  <p:sp>
        <p:nvSpPr>
          <p:cNvPr id="4" name="Google Shape;219;g19589f9f160_0_7">
            <a:extLst>
              <a:ext uri="{FF2B5EF4-FFF2-40B4-BE49-F238E27FC236}">
                <a16:creationId xmlns:a16="http://schemas.microsoft.com/office/drawing/2014/main" id="{8B5A1DE2-93D7-DE4F-88C2-A35E982E6223}"/>
              </a:ext>
            </a:extLst>
          </p:cNvPr>
          <p:cNvSpPr/>
          <p:nvPr/>
        </p:nvSpPr>
        <p:spPr>
          <a:xfrm>
            <a:off x="100" y="9400"/>
            <a:ext cx="846000" cy="6858000"/>
          </a:xfrm>
          <a:prstGeom prst="rect">
            <a:avLst/>
          </a:prstGeom>
          <a:solidFill>
            <a:srgbClr val="014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C1938-C2B4-D872-30BE-23FF79DC269D}"/>
              </a:ext>
            </a:extLst>
          </p:cNvPr>
          <p:cNvSpPr txBox="1"/>
          <p:nvPr/>
        </p:nvSpPr>
        <p:spPr>
          <a:xfrm>
            <a:off x="1486296" y="1139282"/>
            <a:ext cx="3742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14458"/>
                </a:solidFill>
                <a:latin typeface="+mn-lt"/>
                <a:cs typeface="Segoe UI" panose="020B0502040204020203" pitchFamily="34" charset="0"/>
              </a:rPr>
              <a:t>Climate Change Adaptation </a:t>
            </a:r>
          </a:p>
          <a:p>
            <a:pPr algn="ctr"/>
            <a:r>
              <a:rPr lang="en-US" sz="2400" b="1" dirty="0">
                <a:solidFill>
                  <a:srgbClr val="014458"/>
                </a:solidFill>
                <a:cs typeface="Segoe UI" panose="020B0502040204020203" pitchFamily="34" charset="0"/>
              </a:rPr>
              <a:t> in the Arctic</a:t>
            </a:r>
            <a:endParaRPr lang="en-US" sz="2400" dirty="0">
              <a:solidFill>
                <a:srgbClr val="014458"/>
              </a:solidFill>
            </a:endParaRPr>
          </a:p>
        </p:txBody>
      </p:sp>
      <p:pic>
        <p:nvPicPr>
          <p:cNvPr id="8" name="Picture 7" descr="A reindeer with antlers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7599A987-88CD-083A-3424-DF9EE5EE2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911" y="9400"/>
            <a:ext cx="2410702" cy="3614289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C743EB14-6208-2780-6805-FE0CF0E86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8" y="5892445"/>
            <a:ext cx="3203872" cy="8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88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5695ccfe02_3_234"/>
          <p:cNvSpPr txBox="1"/>
          <p:nvPr/>
        </p:nvSpPr>
        <p:spPr>
          <a:xfrm>
            <a:off x="2587550" y="383275"/>
            <a:ext cx="9416400" cy="8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014458"/>
                </a:solidFill>
                <a:latin typeface="Calibri"/>
                <a:ea typeface="Calibri"/>
                <a:cs typeface="Calibri"/>
                <a:sym typeface="Calibri"/>
              </a:rPr>
              <a:t>Co-creating climate adaptation sorties </a:t>
            </a:r>
            <a:endParaRPr sz="2800" b="1" dirty="0">
              <a:solidFill>
                <a:srgbClr val="0144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rgbClr val="014458"/>
                </a:solidFill>
                <a:latin typeface="Calibri"/>
                <a:ea typeface="Calibri"/>
                <a:cs typeface="Calibri"/>
                <a:sym typeface="Calibri"/>
              </a:rPr>
              <a:t>From past case studies to anticipating the future</a:t>
            </a:r>
            <a:endParaRPr sz="2500" dirty="0">
              <a:solidFill>
                <a:srgbClr val="0144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15695ccfe02_3_234"/>
          <p:cNvSpPr txBox="1"/>
          <p:nvPr/>
        </p:nvSpPr>
        <p:spPr>
          <a:xfrm>
            <a:off x="5122940" y="6116170"/>
            <a:ext cx="706906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dirty="0" err="1">
                <a:solidFill>
                  <a:srgbClr val="01445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Terrado</a:t>
            </a:r>
            <a:r>
              <a:rPr lang="en-GB" sz="1100" dirty="0">
                <a:solidFill>
                  <a:srgbClr val="01445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M., Bojovic, D.  et al.  (2023). Good practice for </a:t>
            </a:r>
            <a:r>
              <a:rPr lang="en-US" sz="1100" dirty="0">
                <a:solidFill>
                  <a:srgbClr val="01445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knowledge co-development through climate related case studies</a:t>
            </a:r>
            <a:r>
              <a:rPr lang="en-GB" sz="1100" dirty="0">
                <a:solidFill>
                  <a:srgbClr val="01445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sz="1100" i="1" dirty="0">
                <a:solidFill>
                  <a:srgbClr val="01445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Climate Risk Management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dirty="0" err="1">
                <a:solidFill>
                  <a:srgbClr val="01445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Terrado</a:t>
            </a:r>
            <a:r>
              <a:rPr lang="en-GB" sz="1100" dirty="0">
                <a:solidFill>
                  <a:srgbClr val="01445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et al. (2024) Climate change adaptation stories: Co-creating climate services with reindeer herders in Finland</a:t>
            </a:r>
            <a:r>
              <a:rPr lang="en-GB" sz="1100" i="1" dirty="0">
                <a:solidFill>
                  <a:srgbClr val="01445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Science of the Total Environment   </a:t>
            </a:r>
            <a:endParaRPr sz="1100" i="1" dirty="0">
              <a:solidFill>
                <a:srgbClr val="014458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15695ccfe02_3_234"/>
          <p:cNvSpPr txBox="1"/>
          <p:nvPr/>
        </p:nvSpPr>
        <p:spPr>
          <a:xfrm>
            <a:off x="3358897" y="1115751"/>
            <a:ext cx="8605564" cy="480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01445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lang="en-GB" sz="1500" b="1" i="0" u="none" strike="noStrike" cap="none" dirty="0">
              <a:solidFill>
                <a:srgbClr val="0144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lang="en-GB" sz="1500" b="1" dirty="0">
              <a:solidFill>
                <a:srgbClr val="0144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lang="en-GB" sz="1500" b="1" i="0" u="none" strike="noStrike" cap="none" dirty="0">
              <a:solidFill>
                <a:srgbClr val="0144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lang="en-GB" sz="1500" b="1" dirty="0">
              <a:solidFill>
                <a:srgbClr val="0144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lang="en-GB" sz="1500" b="1" i="0" u="none" strike="noStrike" cap="none" dirty="0">
              <a:solidFill>
                <a:srgbClr val="0144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lang="en-GB" sz="1500" b="1" dirty="0">
              <a:solidFill>
                <a:srgbClr val="0144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lang="en-GB" sz="1500" b="1" i="0" u="none" strike="noStrike" cap="none" dirty="0">
              <a:solidFill>
                <a:srgbClr val="0144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g15695ccfe02_3_2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5826" y="159275"/>
            <a:ext cx="1146450" cy="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15695ccfe02_3_2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4587" y="881966"/>
            <a:ext cx="979874" cy="5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15695ccfe02_3_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1566" y="1559359"/>
            <a:ext cx="2902445" cy="162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15695ccfe02_3_2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1919" y="3871288"/>
            <a:ext cx="3001737" cy="164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AE04A9C-3E49-9C67-2A26-1E71C8C98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72" y="3870483"/>
            <a:ext cx="2820623" cy="1611680"/>
          </a:xfrm>
          <a:prstGeom prst="rect">
            <a:avLst/>
          </a:prstGeom>
        </p:spPr>
      </p:pic>
      <p:pic>
        <p:nvPicPr>
          <p:cNvPr id="5" name="Picture 4" descr="A picture containing text, mammal, donkey&#10;&#10;Description automatically generated">
            <a:extLst>
              <a:ext uri="{FF2B5EF4-FFF2-40B4-BE49-F238E27FC236}">
                <a16:creationId xmlns:a16="http://schemas.microsoft.com/office/drawing/2014/main" id="{C7B29750-2CA6-1C4B-66F7-784734303C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018" y="1559359"/>
            <a:ext cx="2858777" cy="1617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C4938-A9F2-626B-17AB-C34AFA1BBA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833" y="1559359"/>
            <a:ext cx="4371159" cy="3717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2EEE79-08CD-3BCD-08C1-C3C59E757BAC}"/>
              </a:ext>
            </a:extLst>
          </p:cNvPr>
          <p:cNvSpPr txBox="1"/>
          <p:nvPr/>
        </p:nvSpPr>
        <p:spPr>
          <a:xfrm>
            <a:off x="305947" y="5482163"/>
            <a:ext cx="41956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014458"/>
                </a:solidFill>
                <a:latin typeface="Calibri"/>
                <a:ea typeface="Calibri"/>
                <a:cs typeface="Calibri"/>
              </a:rPr>
              <a:t>Finnish Lapland is divided into 54 herding cooperatives called </a:t>
            </a:r>
            <a:r>
              <a:rPr lang="en-US" sz="1700" b="1" i="1" dirty="0" err="1">
                <a:solidFill>
                  <a:srgbClr val="014458"/>
                </a:solidFill>
                <a:latin typeface="Calibri"/>
                <a:ea typeface="Calibri"/>
                <a:cs typeface="Calibri"/>
              </a:rPr>
              <a:t>paliskunta</a:t>
            </a:r>
            <a:endParaRPr lang="en-GB" sz="1700" b="1" i="1" dirty="0">
              <a:solidFill>
                <a:srgbClr val="014458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DABDC-51F6-8809-69DD-66355DEA5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817" y="1707513"/>
            <a:ext cx="3743509" cy="260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"/>
          <p:cNvSpPr txBox="1">
            <a:spLocks noGrp="1"/>
          </p:cNvSpPr>
          <p:nvPr>
            <p:ph type="title"/>
          </p:nvPr>
        </p:nvSpPr>
        <p:spPr>
          <a:xfrm>
            <a:off x="769374" y="2274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3200" b="1" dirty="0">
                <a:solidFill>
                  <a:srgbClr val="014458"/>
                </a:solidFill>
                <a:latin typeface="+mn-lt"/>
              </a:rPr>
              <a:t>Spring: Anticipating </a:t>
            </a:r>
            <a:r>
              <a:rPr lang="en-GB" sz="3200" b="1" dirty="0" err="1">
                <a:solidFill>
                  <a:srgbClr val="014458"/>
                </a:solidFill>
                <a:latin typeface="+mn-lt"/>
              </a:rPr>
              <a:t>backwinter</a:t>
            </a:r>
            <a:endParaRPr sz="3200" b="1" dirty="0">
              <a:solidFill>
                <a:srgbClr val="014458"/>
              </a:solidFill>
              <a:latin typeface="+mn-lt"/>
            </a:endParaRPr>
          </a:p>
        </p:txBody>
      </p:sp>
      <p:grpSp>
        <p:nvGrpSpPr>
          <p:cNvPr id="258" name="Google Shape;258;p11"/>
          <p:cNvGrpSpPr/>
          <p:nvPr/>
        </p:nvGrpSpPr>
        <p:grpSpPr>
          <a:xfrm>
            <a:off x="838200" y="1771514"/>
            <a:ext cx="10515600" cy="4514409"/>
            <a:chOff x="0" y="1875"/>
            <a:chExt cx="10515600" cy="4514409"/>
          </a:xfrm>
        </p:grpSpPr>
        <p:sp>
          <p:nvSpPr>
            <p:cNvPr id="259" name="Google Shape;259;p11"/>
            <p:cNvSpPr/>
            <p:nvPr/>
          </p:nvSpPr>
          <p:spPr>
            <a:xfrm>
              <a:off x="0" y="1875"/>
              <a:ext cx="10515600" cy="950402"/>
            </a:xfrm>
            <a:prstGeom prst="roundRect">
              <a:avLst>
                <a:gd name="adj" fmla="val 10000"/>
              </a:avLst>
            </a:prstGeom>
            <a:solidFill>
              <a:srgbClr val="C1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87496" y="215715"/>
              <a:ext cx="522721" cy="52272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1097714" y="1875"/>
              <a:ext cx="9417885" cy="950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 txBox="1"/>
            <p:nvPr/>
          </p:nvSpPr>
          <p:spPr>
            <a:xfrm>
              <a:off x="1097714" y="1875"/>
              <a:ext cx="9417885" cy="950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75" tIns="100575" rIns="100575" bIns="100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GB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Backwinter (</a:t>
              </a:r>
              <a:r>
                <a:rPr lang="en-GB" sz="16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takatalvi</a:t>
              </a:r>
              <a:r>
                <a:rPr lang="en-GB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refers to a situation when it is very cold in spring/summer when the calves are just born.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0" y="1189877"/>
              <a:ext cx="10515600" cy="950402"/>
            </a:xfrm>
            <a:prstGeom prst="roundRect">
              <a:avLst>
                <a:gd name="adj" fmla="val 10000"/>
              </a:avLst>
            </a:prstGeom>
            <a:solidFill>
              <a:srgbClr val="C1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287496" y="1403718"/>
              <a:ext cx="522721" cy="52272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1097714" y="1189877"/>
              <a:ext cx="9417885" cy="950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 txBox="1"/>
            <p:nvPr/>
          </p:nvSpPr>
          <p:spPr>
            <a:xfrm>
              <a:off x="1097714" y="1189877"/>
              <a:ext cx="9417885" cy="950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75" tIns="100575" rIns="100575" bIns="100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Colder than normal weather can affect calves’ development and survival. Knowing in advance about </a:t>
              </a:r>
              <a:r>
                <a:rPr lang="en-GB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backwinter</a:t>
              </a: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can help herders decide if they keep reindeer for longer in fences to be fed.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0" y="2377880"/>
              <a:ext cx="10515600" cy="950402"/>
            </a:xfrm>
            <a:prstGeom prst="roundRect">
              <a:avLst>
                <a:gd name="adj" fmla="val 10000"/>
              </a:avLst>
            </a:prstGeom>
            <a:solidFill>
              <a:srgbClr val="C1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287496" y="2591720"/>
              <a:ext cx="522721" cy="52272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097714" y="2377880"/>
              <a:ext cx="9417885" cy="950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 txBox="1"/>
            <p:nvPr/>
          </p:nvSpPr>
          <p:spPr>
            <a:xfrm>
              <a:off x="1097714" y="2377880"/>
              <a:ext cx="9417885" cy="950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75" tIns="100575" rIns="100575" bIns="100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GB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Identified springs: 2004, 2014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0" y="3565882"/>
              <a:ext cx="10515600" cy="950402"/>
            </a:xfrm>
            <a:prstGeom prst="roundRect">
              <a:avLst>
                <a:gd name="adj" fmla="val 10000"/>
              </a:avLst>
            </a:prstGeom>
            <a:solidFill>
              <a:srgbClr val="C1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287496" y="3779723"/>
              <a:ext cx="522721" cy="52272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097714" y="3565882"/>
              <a:ext cx="9417885" cy="950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 txBox="1"/>
            <p:nvPr/>
          </p:nvSpPr>
          <p:spPr>
            <a:xfrm>
              <a:off x="1097714" y="3565882"/>
              <a:ext cx="9417885" cy="950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75" tIns="100575" rIns="100575" bIns="100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GB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QUESTION: Is it useful to know a few weeks in advance whether April or May will have some colder than normal weeks?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"/>
          <p:cNvSpPr txBox="1">
            <a:spLocks noGrp="1"/>
          </p:cNvSpPr>
          <p:nvPr>
            <p:ph type="title"/>
          </p:nvPr>
        </p:nvSpPr>
        <p:spPr>
          <a:xfrm>
            <a:off x="769374" y="2274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Calibri"/>
              <a:buNone/>
            </a:pPr>
            <a:r>
              <a:rPr lang="en-GB" sz="3200" b="1" dirty="0">
                <a:solidFill>
                  <a:srgbClr val="014458"/>
                </a:solidFill>
                <a:latin typeface="+mn-lt"/>
              </a:rPr>
              <a:t>Anticipating </a:t>
            </a:r>
            <a:r>
              <a:rPr lang="en-GB" sz="3200" b="1" dirty="0" err="1">
                <a:solidFill>
                  <a:srgbClr val="014458"/>
                </a:solidFill>
                <a:latin typeface="+mn-lt"/>
              </a:rPr>
              <a:t>backwinter</a:t>
            </a:r>
            <a:endParaRPr sz="3200" b="1" dirty="0">
              <a:solidFill>
                <a:srgbClr val="014458"/>
              </a:solidFill>
              <a:latin typeface="+mn-lt"/>
            </a:endParaRPr>
          </a:p>
        </p:txBody>
      </p:sp>
      <p:pic>
        <p:nvPicPr>
          <p:cNvPr id="283" name="Google Shape;283;p12" descr="Chart, bar chart, waterfall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29991"/>
          <a:stretch/>
        </p:blipFill>
        <p:spPr>
          <a:xfrm>
            <a:off x="7748528" y="3570527"/>
            <a:ext cx="3213324" cy="30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2"/>
          <p:cNvSpPr/>
          <p:nvPr/>
        </p:nvSpPr>
        <p:spPr>
          <a:xfrm>
            <a:off x="8803136" y="4148219"/>
            <a:ext cx="477600" cy="262808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5" name="Google Shape;285;p12"/>
          <p:cNvGrpSpPr/>
          <p:nvPr/>
        </p:nvGrpSpPr>
        <p:grpSpPr>
          <a:xfrm>
            <a:off x="460205" y="2972927"/>
            <a:ext cx="7255768" cy="3430160"/>
            <a:chOff x="460205" y="2972927"/>
            <a:chExt cx="7255768" cy="3430160"/>
          </a:xfrm>
        </p:grpSpPr>
        <p:pic>
          <p:nvPicPr>
            <p:cNvPr id="286" name="Google Shape;286;p12" descr="A picture containing map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0205" y="2972927"/>
              <a:ext cx="4275000" cy="34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12" descr="Map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3283"/>
            <a:stretch/>
          </p:blipFill>
          <p:spPr>
            <a:xfrm>
              <a:off x="3581328" y="2983087"/>
              <a:ext cx="4134645" cy="34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12"/>
            <p:cNvSpPr/>
            <p:nvPr/>
          </p:nvSpPr>
          <p:spPr>
            <a:xfrm>
              <a:off x="3020980" y="4011886"/>
              <a:ext cx="743974" cy="154432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2"/>
            <p:cNvSpPr txBox="1"/>
            <p:nvPr/>
          </p:nvSpPr>
          <p:spPr>
            <a:xfrm>
              <a:off x="6273835" y="4148219"/>
              <a:ext cx="1411200" cy="1218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Calibri"/>
                  <a:ea typeface="Calibri"/>
                  <a:cs typeface="Calibri"/>
                  <a:sym typeface="Calibri"/>
                </a:rPr>
                <a:t>Upper extreme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Calibri"/>
                  <a:ea typeface="Calibri"/>
                  <a:cs typeface="Calibri"/>
                  <a:sym typeface="Calibri"/>
                </a:rPr>
                <a:t>Above normal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Calibri"/>
                  <a:ea typeface="Calibri"/>
                  <a:cs typeface="Calibri"/>
                  <a:sym typeface="Calibri"/>
                </a:rPr>
                <a:t>Normal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Calibri"/>
                  <a:ea typeface="Calibri"/>
                  <a:cs typeface="Calibri"/>
                  <a:sym typeface="Calibri"/>
                </a:rPr>
                <a:t>Below normal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Calibri"/>
                  <a:ea typeface="Calibri"/>
                  <a:cs typeface="Calibri"/>
                  <a:sym typeface="Calibri"/>
                </a:rPr>
                <a:t>Lower extreme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7E32A06-AF94-415C-A67F-F9836C69C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16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577E9-26F0-5C10-83F4-DDD95322C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8285" y="81701"/>
            <a:ext cx="3495522" cy="3286139"/>
          </a:xfrm>
          <a:prstGeom prst="rect">
            <a:avLst/>
          </a:prstGeom>
        </p:spPr>
      </p:pic>
      <p:sp>
        <p:nvSpPr>
          <p:cNvPr id="4" name="Google Shape;284;p12">
            <a:extLst>
              <a:ext uri="{FF2B5EF4-FFF2-40B4-BE49-F238E27FC236}">
                <a16:creationId xmlns:a16="http://schemas.microsoft.com/office/drawing/2014/main" id="{6A3B50CE-4CBE-9B8C-D4CD-186D933DCB1B}"/>
              </a:ext>
            </a:extLst>
          </p:cNvPr>
          <p:cNvSpPr/>
          <p:nvPr/>
        </p:nvSpPr>
        <p:spPr>
          <a:xfrm>
            <a:off x="10367899" y="4148219"/>
            <a:ext cx="477600" cy="262808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51D33-7451-D19B-EC95-455B2DD6CDE9}"/>
              </a:ext>
            </a:extLst>
          </p:cNvPr>
          <p:cNvSpPr/>
          <p:nvPr/>
        </p:nvSpPr>
        <p:spPr>
          <a:xfrm>
            <a:off x="714703" y="2169680"/>
            <a:ext cx="1723697" cy="363313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A2968E-2F60-FF50-5D78-36C379288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120" y="2169680"/>
            <a:ext cx="11211806" cy="39746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14458"/>
                </a:solidFill>
                <a:latin typeface="MinionPro-Bold"/>
              </a:rPr>
              <a:t>1. Demand-driven vs demand-relevant</a:t>
            </a:r>
          </a:p>
          <a:p>
            <a:pPr marL="0" indent="0">
              <a:buNone/>
            </a:pPr>
            <a:r>
              <a:rPr lang="en-GB" sz="2000" i="1" dirty="0">
                <a:solidFill>
                  <a:srgbClr val="014458"/>
                </a:solidFill>
              </a:rPr>
              <a:t>“</a:t>
            </a:r>
            <a:r>
              <a:rPr lang="en-US" sz="2000" i="1" dirty="0">
                <a:solidFill>
                  <a:srgbClr val="014458"/>
                </a:solidFill>
              </a:rPr>
              <a:t>many climate services would more accurately be described as relevant to assumed demand rather than driven by actual demand” 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014458"/>
                </a:solidFill>
                <a:latin typeface="MinionPro-Bold"/>
              </a:rPr>
              <a:t>2. </a:t>
            </a:r>
            <a:r>
              <a:rPr lang="en-US" sz="2000" b="1" dirty="0">
                <a:solidFill>
                  <a:srgbClr val="014458"/>
                </a:solidFill>
                <a:latin typeface="MinionPro-Bold"/>
              </a:rPr>
              <a:t>Process vs products</a:t>
            </a:r>
          </a:p>
          <a:p>
            <a:pPr marL="0" indent="0">
              <a:buNone/>
            </a:pPr>
            <a:r>
              <a:rPr lang="en-GB" sz="2000" i="1" dirty="0">
                <a:solidFill>
                  <a:srgbClr val="014458"/>
                </a:solidFill>
              </a:rPr>
              <a:t>“Does this process [</a:t>
            </a:r>
            <a:r>
              <a:rPr lang="en-GB" sz="2000" dirty="0">
                <a:solidFill>
                  <a:srgbClr val="014458"/>
                </a:solidFill>
              </a:rPr>
              <a:t>of objective forecasting</a:t>
            </a:r>
            <a:r>
              <a:rPr lang="en-GB" sz="2000" i="1" dirty="0">
                <a:solidFill>
                  <a:srgbClr val="014458"/>
                </a:solidFill>
              </a:rPr>
              <a:t>]  exclude the role of NHMS?” (a SADC NHMS representative) </a:t>
            </a:r>
          </a:p>
          <a:p>
            <a:pPr marL="746125" indent="-177800"/>
            <a:r>
              <a:rPr lang="en-GB" sz="2000" dirty="0">
                <a:solidFill>
                  <a:srgbClr val="014458"/>
                </a:solidFill>
              </a:rPr>
              <a:t>Established practice</a:t>
            </a:r>
          </a:p>
          <a:p>
            <a:pPr marL="746125" indent="-177800"/>
            <a:r>
              <a:rPr lang="en-GB" sz="2000" dirty="0">
                <a:solidFill>
                  <a:srgbClr val="014458"/>
                </a:solidFill>
              </a:rPr>
              <a:t>Downstream products</a:t>
            </a:r>
          </a:p>
          <a:p>
            <a:pPr marL="746125" indent="-177800"/>
            <a:r>
              <a:rPr lang="en-GB" sz="2000" dirty="0">
                <a:solidFill>
                  <a:srgbClr val="014458"/>
                </a:solidFill>
              </a:rPr>
              <a:t>Believes and trust </a:t>
            </a:r>
          </a:p>
          <a:p>
            <a:pPr marL="0" indent="0">
              <a:buNone/>
            </a:pPr>
            <a:endParaRPr lang="en-US" sz="2000" i="1" dirty="0">
              <a:solidFill>
                <a:srgbClr val="01445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1F40DF-691F-A704-FA55-7FA0ADEB3035}"/>
              </a:ext>
            </a:extLst>
          </p:cNvPr>
          <p:cNvSpPr txBox="1"/>
          <p:nvPr/>
        </p:nvSpPr>
        <p:spPr>
          <a:xfrm>
            <a:off x="172474" y="5344122"/>
            <a:ext cx="7980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000" b="1" i="0" u="none" strike="noStrike" baseline="0" dirty="0">
                <a:solidFill>
                  <a:srgbClr val="014458"/>
                </a:solidFill>
                <a:latin typeface="MinionPro-Bold"/>
              </a:rPr>
              <a:t>3. Evaluation vs valuation</a:t>
            </a:r>
            <a:endParaRPr lang="en-US" sz="2400" b="1" i="0" u="none" strike="noStrike" baseline="0" dirty="0">
              <a:solidFill>
                <a:srgbClr val="014458"/>
              </a:solidFill>
              <a:latin typeface="MinionPro-Bold"/>
            </a:endParaRPr>
          </a:p>
          <a:p>
            <a:pPr marL="285750" indent="396875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4458"/>
                </a:solidFill>
              </a:rPr>
              <a:t>Valuation ignores process and addresses only quantifiable outcomes</a:t>
            </a:r>
          </a:p>
          <a:p>
            <a:pPr marL="285750" indent="396875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4458"/>
                </a:solidFill>
              </a:rPr>
              <a:t>It precludes learning because as it uses prior assumptions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85713-881E-4498-6DAB-E48F89DE8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20" y="0"/>
            <a:ext cx="6286823" cy="1854295"/>
          </a:xfrm>
          <a:prstGeom prst="rect">
            <a:avLst/>
          </a:prstGeom>
        </p:spPr>
      </p:pic>
      <p:pic>
        <p:nvPicPr>
          <p:cNvPr id="4" name="Imagen 7">
            <a:extLst>
              <a:ext uri="{FF2B5EF4-FFF2-40B4-BE49-F238E27FC236}">
                <a16:creationId xmlns:a16="http://schemas.microsoft.com/office/drawing/2014/main" id="{85BE6059-24D7-68D0-AE08-448132849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1" y="6065062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51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9589f9f160_0_7"/>
          <p:cNvSpPr/>
          <p:nvPr/>
        </p:nvSpPr>
        <p:spPr>
          <a:xfrm>
            <a:off x="0" y="0"/>
            <a:ext cx="846000" cy="6858000"/>
          </a:xfrm>
          <a:prstGeom prst="rect">
            <a:avLst/>
          </a:prstGeom>
          <a:solidFill>
            <a:srgbClr val="014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1445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C2B26-8FD8-6EFD-1233-74933B500C37}"/>
              </a:ext>
            </a:extLst>
          </p:cNvPr>
          <p:cNvSpPr txBox="1">
            <a:spLocks/>
          </p:cNvSpPr>
          <p:nvPr/>
        </p:nvSpPr>
        <p:spPr>
          <a:xfrm>
            <a:off x="1423637" y="496512"/>
            <a:ext cx="96774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14458"/>
                </a:solidFill>
                <a:latin typeface="+mn-lt"/>
              </a:rPr>
              <a:t>Power and new climate knowledge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9E8E2-8A53-86C2-8104-A1F314019F4D}"/>
              </a:ext>
            </a:extLst>
          </p:cNvPr>
          <p:cNvSpPr txBox="1">
            <a:spLocks/>
          </p:cNvSpPr>
          <p:nvPr/>
        </p:nvSpPr>
        <p:spPr>
          <a:xfrm>
            <a:off x="1257300" y="1306993"/>
            <a:ext cx="9677400" cy="38353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>
                <a:solidFill>
                  <a:srgbClr val="014458"/>
                </a:solidFill>
              </a:rPr>
              <a:t>Different power asymmetries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14458"/>
                </a:solidFill>
              </a:rPr>
              <a:t>Between scientists: </a:t>
            </a:r>
            <a:r>
              <a:rPr lang="en-US" sz="1900" dirty="0">
                <a:solidFill>
                  <a:srgbClr val="0144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genuine interdisciplinary collaboration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144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 scientists and non-scientific knowledge holders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14458"/>
                </a:solidFill>
              </a:rPr>
              <a:t>Between groups, or members of the community we engage with –</a:t>
            </a:r>
            <a:r>
              <a:rPr lang="en-GB" sz="1900" dirty="0" err="1">
                <a:solidFill>
                  <a:srgbClr val="014458"/>
                </a:solidFill>
              </a:rPr>
              <a:t>wi</a:t>
            </a:r>
            <a:r>
              <a:rPr lang="en-US" sz="1900" dirty="0" err="1">
                <a:solidFill>
                  <a:srgbClr val="014458"/>
                </a:solidFill>
              </a:rPr>
              <a:t>thout</a:t>
            </a:r>
            <a:r>
              <a:rPr lang="en-US" sz="1900" dirty="0">
                <a:solidFill>
                  <a:srgbClr val="014458"/>
                </a:solidFill>
              </a:rPr>
              <a:t> understanding of power histories and structures, we risk to add to inequalities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014458"/>
                </a:solidFill>
              </a:rPr>
              <a:t>Between different </a:t>
            </a:r>
            <a:r>
              <a:rPr lang="en-US" sz="1900" b="1" dirty="0">
                <a:solidFill>
                  <a:srgbClr val="014458"/>
                </a:solidFill>
              </a:rPr>
              <a:t>scale framings </a:t>
            </a:r>
            <a:r>
              <a:rPr lang="en-US" sz="1900" dirty="0">
                <a:solidFill>
                  <a:srgbClr val="014458"/>
                </a:solidFill>
              </a:rPr>
              <a:t>- How we define and frame scale can affect power dynamics and distribution of interests making certain actors more important and excluding interests and needs of other actors (Van </a:t>
            </a:r>
            <a:r>
              <a:rPr lang="en-US" sz="1900" dirty="0" err="1">
                <a:solidFill>
                  <a:srgbClr val="014458"/>
                </a:solidFill>
              </a:rPr>
              <a:t>Lieshout</a:t>
            </a:r>
            <a:r>
              <a:rPr lang="en-US" sz="1900" dirty="0">
                <a:solidFill>
                  <a:srgbClr val="014458"/>
                </a:solidFill>
              </a:rPr>
              <a:t> et al., 2014, 2017)</a:t>
            </a:r>
            <a:endParaRPr lang="en-GB" sz="1900" dirty="0">
              <a:solidFill>
                <a:srgbClr val="014458"/>
              </a:solidFill>
            </a:endParaRPr>
          </a:p>
          <a:p>
            <a:pPr marL="0" indent="0">
              <a:buNone/>
            </a:pPr>
            <a:r>
              <a:rPr lang="en-US" sz="1900" dirty="0">
                <a:solidFill>
                  <a:srgbClr val="014458"/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E2889-B5D6-780B-7917-87945E5D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437" y="6298824"/>
            <a:ext cx="2743200" cy="365125"/>
          </a:xfrm>
        </p:spPr>
        <p:txBody>
          <a:bodyPr/>
          <a:lstStyle/>
          <a:p>
            <a:fld id="{92D85F44-6D3E-264C-A74B-EBEF749B44E3}" type="slidenum">
              <a:rPr lang="fr-FR" smtClean="0">
                <a:solidFill>
                  <a:srgbClr val="014458"/>
                </a:solidFill>
              </a:rPr>
              <a:pPr/>
              <a:t>19</a:t>
            </a:fld>
            <a:endParaRPr lang="fr-FR">
              <a:solidFill>
                <a:srgbClr val="014458"/>
              </a:solidFill>
            </a:endParaRPr>
          </a:p>
        </p:txBody>
      </p:sp>
      <p:pic>
        <p:nvPicPr>
          <p:cNvPr id="4" name="Imagen 7">
            <a:extLst>
              <a:ext uri="{FF2B5EF4-FFF2-40B4-BE49-F238E27FC236}">
                <a16:creationId xmlns:a16="http://schemas.microsoft.com/office/drawing/2014/main" id="{90B07E1B-1AA7-292C-0DB1-8E2B124EC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1" y="6065062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4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olar bears in the snow&#10;&#10;Description automatically generated">
            <a:extLst>
              <a:ext uri="{FF2B5EF4-FFF2-40B4-BE49-F238E27FC236}">
                <a16:creationId xmlns:a16="http://schemas.microsoft.com/office/drawing/2014/main" id="{4C4E666F-6FD0-7D56-25DD-3137B29D5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2" y="360040"/>
            <a:ext cx="6139543" cy="5681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04D8-329B-70C2-F5D3-8CB776925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99" y="945442"/>
            <a:ext cx="7424057" cy="4684553"/>
          </a:xfrm>
          <a:prstGeom prst="rect">
            <a:avLst/>
          </a:prstGeom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DC9B0186-8523-243D-787D-BC008C18DEC0}"/>
              </a:ext>
            </a:extLst>
          </p:cNvPr>
          <p:cNvSpPr/>
          <p:nvPr/>
        </p:nvSpPr>
        <p:spPr>
          <a:xfrm>
            <a:off x="1274973" y="2804846"/>
            <a:ext cx="8490857" cy="2219218"/>
          </a:xfrm>
          <a:prstGeom prst="mathMultiply">
            <a:avLst/>
          </a:prstGeom>
          <a:solidFill>
            <a:srgbClr val="0070C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Imagen 7">
            <a:extLst>
              <a:ext uri="{FF2B5EF4-FFF2-40B4-BE49-F238E27FC236}">
                <a16:creationId xmlns:a16="http://schemas.microsoft.com/office/drawing/2014/main" id="{71197565-C664-8455-CE08-FD9B0FBF17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1" y="6065062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9589f9f160_0_7"/>
          <p:cNvSpPr/>
          <p:nvPr/>
        </p:nvSpPr>
        <p:spPr>
          <a:xfrm>
            <a:off x="0" y="0"/>
            <a:ext cx="846000" cy="6858000"/>
          </a:xfrm>
          <a:prstGeom prst="rect">
            <a:avLst/>
          </a:prstGeom>
          <a:solidFill>
            <a:srgbClr val="014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1445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C2B26-8FD8-6EFD-1233-74933B500C37}"/>
              </a:ext>
            </a:extLst>
          </p:cNvPr>
          <p:cNvSpPr txBox="1">
            <a:spLocks/>
          </p:cNvSpPr>
          <p:nvPr/>
        </p:nvSpPr>
        <p:spPr>
          <a:xfrm>
            <a:off x="1374384" y="450160"/>
            <a:ext cx="96774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14458"/>
                </a:solidFill>
                <a:latin typeface="+mn-lt"/>
              </a:rPr>
              <a:t>Forms of power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9E8E2-8A53-86C2-8104-A1F314019F4D}"/>
              </a:ext>
            </a:extLst>
          </p:cNvPr>
          <p:cNvSpPr txBox="1">
            <a:spLocks/>
          </p:cNvSpPr>
          <p:nvPr/>
        </p:nvSpPr>
        <p:spPr>
          <a:xfrm>
            <a:off x="1257300" y="1306993"/>
            <a:ext cx="9677400" cy="8503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i="1" dirty="0">
                <a:solidFill>
                  <a:srgbClr val="014458"/>
                </a:solidFill>
              </a:rPr>
              <a:t>Power over</a:t>
            </a:r>
            <a:r>
              <a:rPr lang="en-US" sz="1900" dirty="0">
                <a:solidFill>
                  <a:srgbClr val="014458"/>
                </a:solidFill>
              </a:rPr>
              <a:t>, in the previous examples</a:t>
            </a:r>
          </a:p>
          <a:p>
            <a:pPr marL="0" indent="0">
              <a:buNone/>
            </a:pPr>
            <a:endParaRPr lang="en-US" sz="1900" dirty="0">
              <a:solidFill>
                <a:srgbClr val="014458"/>
              </a:solidFill>
            </a:endParaRPr>
          </a:p>
          <a:p>
            <a:r>
              <a:rPr lang="en-US" sz="1900" dirty="0">
                <a:solidFill>
                  <a:srgbClr val="014458"/>
                </a:solidFill>
              </a:rPr>
              <a:t>Positive forms of power: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E2889-B5D6-780B-7917-87945E5D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437" y="6298824"/>
            <a:ext cx="2743200" cy="365125"/>
          </a:xfrm>
        </p:spPr>
        <p:txBody>
          <a:bodyPr/>
          <a:lstStyle/>
          <a:p>
            <a:fld id="{92D85F44-6D3E-264C-A74B-EBEF749B44E3}" type="slidenum">
              <a:rPr lang="fr-FR" smtClean="0">
                <a:solidFill>
                  <a:srgbClr val="014458"/>
                </a:solidFill>
              </a:rPr>
              <a:pPr/>
              <a:t>20</a:t>
            </a:fld>
            <a:endParaRPr lang="fr-FR">
              <a:solidFill>
                <a:srgbClr val="01445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48569-4DD8-9874-32CE-130F62EEC7C5}"/>
              </a:ext>
            </a:extLst>
          </p:cNvPr>
          <p:cNvSpPr txBox="1"/>
          <p:nvPr/>
        </p:nvSpPr>
        <p:spPr>
          <a:xfrm>
            <a:off x="1841027" y="2537494"/>
            <a:ext cx="9465476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00" i="1" dirty="0">
                <a:solidFill>
                  <a:srgbClr val="014458"/>
                </a:solidFill>
              </a:rPr>
              <a:t>Power to</a:t>
            </a:r>
            <a:r>
              <a:rPr lang="en-US" sz="1900" dirty="0">
                <a:solidFill>
                  <a:srgbClr val="014458"/>
                </a:solidFill>
              </a:rPr>
              <a:t>, or agency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900" dirty="0">
              <a:solidFill>
                <a:srgbClr val="014458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00" i="1" dirty="0">
                <a:solidFill>
                  <a:srgbClr val="014458"/>
                </a:solidFill>
              </a:rPr>
              <a:t>Power within</a:t>
            </a:r>
            <a:r>
              <a:rPr lang="en-US" sz="1900" dirty="0">
                <a:solidFill>
                  <a:srgbClr val="014458"/>
                </a:solidFill>
              </a:rPr>
              <a:t>, or self-confidence (</a:t>
            </a:r>
            <a:r>
              <a:rPr lang="en-US" sz="1900" dirty="0" err="1">
                <a:solidFill>
                  <a:srgbClr val="014458"/>
                </a:solidFill>
              </a:rPr>
              <a:t>VeneKlasen</a:t>
            </a:r>
            <a:r>
              <a:rPr lang="en-US" sz="1900" dirty="0">
                <a:solidFill>
                  <a:srgbClr val="014458"/>
                </a:solidFill>
              </a:rPr>
              <a:t> and Clark, 2002)</a:t>
            </a:r>
          </a:p>
          <a:p>
            <a:endParaRPr lang="en-US" sz="1900" dirty="0">
              <a:solidFill>
                <a:srgbClr val="014458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00" i="1" dirty="0">
                <a:solidFill>
                  <a:srgbClr val="014458"/>
                </a:solidFill>
              </a:rPr>
              <a:t>Power with</a:t>
            </a:r>
            <a:r>
              <a:rPr lang="en-US" sz="1900" dirty="0">
                <a:solidFill>
                  <a:srgbClr val="014458"/>
                </a:solidFill>
              </a:rPr>
              <a:t>, or collective power - neutralizes coercive forms of power </a:t>
            </a:r>
          </a:p>
          <a:p>
            <a:r>
              <a:rPr lang="en-US" sz="1900" dirty="0">
                <a:solidFill>
                  <a:srgbClr val="014458"/>
                </a:solidFill>
              </a:rPr>
              <a:t>       such as domination and strategic manipulation (Habermas, 1977; Hendriks, 2009)</a:t>
            </a:r>
          </a:p>
          <a:p>
            <a:endParaRPr lang="en-US" sz="1900" dirty="0">
              <a:solidFill>
                <a:srgbClr val="014458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900" i="1" dirty="0">
                <a:solidFill>
                  <a:srgbClr val="014458"/>
                </a:solidFill>
              </a:rPr>
              <a:t>Power to empower </a:t>
            </a:r>
            <a:r>
              <a:rPr lang="en-US" sz="1900" dirty="0">
                <a:solidFill>
                  <a:srgbClr val="014458"/>
                </a:solidFill>
              </a:rPr>
              <a:t>(Chambers, 1997, 2017) - convening power of coproduction processes</a:t>
            </a:r>
            <a:endParaRPr lang="en-GB" dirty="0"/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C3F887A5-FF38-FCD3-9041-BC87715CD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1" y="6065062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9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94a8bfe674_0_0"/>
          <p:cNvSpPr/>
          <p:nvPr/>
        </p:nvSpPr>
        <p:spPr>
          <a:xfrm>
            <a:off x="5672492" y="1170472"/>
            <a:ext cx="3259800" cy="2832900"/>
          </a:xfrm>
          <a:prstGeom prst="rect">
            <a:avLst/>
          </a:prstGeom>
          <a:solidFill>
            <a:srgbClr val="3D70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g194a8bfe674_0_0"/>
          <p:cNvSpPr/>
          <p:nvPr/>
        </p:nvSpPr>
        <p:spPr>
          <a:xfrm>
            <a:off x="2412692" y="4025144"/>
            <a:ext cx="3259800" cy="2832900"/>
          </a:xfrm>
          <a:prstGeom prst="rect">
            <a:avLst/>
          </a:prstGeom>
          <a:solidFill>
            <a:srgbClr val="499E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247" name="Google Shape;247;g194a8bfe674_0_0"/>
          <p:cNvSpPr/>
          <p:nvPr/>
        </p:nvSpPr>
        <p:spPr>
          <a:xfrm>
            <a:off x="8932267" y="4025144"/>
            <a:ext cx="3259800" cy="28329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194a8bfe674_0_0"/>
          <p:cNvSpPr txBox="1">
            <a:spLocks noGrp="1"/>
          </p:cNvSpPr>
          <p:nvPr>
            <p:ph type="title"/>
          </p:nvPr>
        </p:nvSpPr>
        <p:spPr>
          <a:xfrm>
            <a:off x="2801377" y="150250"/>
            <a:ext cx="9277800" cy="8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 dirty="0">
                <a:solidFill>
                  <a:srgbClr val="014458"/>
                </a:solidFill>
                <a:latin typeface="Calibri"/>
                <a:ea typeface="+mn-ea"/>
                <a:cs typeface="Calibri"/>
              </a:rPr>
              <a:t>Knowledge coproduction across the scale </a:t>
            </a:r>
            <a:br>
              <a:rPr lang="en-GB" sz="3100" dirty="0">
                <a:solidFill>
                  <a:srgbClr val="124484"/>
                </a:solidFill>
                <a:latin typeface="Calibri"/>
                <a:ea typeface="+mn-ea"/>
                <a:cs typeface="Calibri"/>
              </a:rPr>
            </a:br>
            <a:endParaRPr sz="3100" dirty="0">
              <a:solidFill>
                <a:srgbClr val="124484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49" name="Google Shape;249;g194a8bfe674_0_0"/>
          <p:cNvSpPr/>
          <p:nvPr/>
        </p:nvSpPr>
        <p:spPr>
          <a:xfrm>
            <a:off x="4000" y="0"/>
            <a:ext cx="971711" cy="6858000"/>
          </a:xfrm>
          <a:prstGeom prst="rect">
            <a:avLst/>
          </a:prstGeom>
          <a:solidFill>
            <a:srgbClr val="014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194a8bfe674_0_0"/>
          <p:cNvSpPr/>
          <p:nvPr/>
        </p:nvSpPr>
        <p:spPr>
          <a:xfrm>
            <a:off x="2412700" y="1181389"/>
            <a:ext cx="3259800" cy="28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194a8bfe674_0_0"/>
          <p:cNvSpPr/>
          <p:nvPr/>
        </p:nvSpPr>
        <p:spPr>
          <a:xfrm>
            <a:off x="5676400" y="4025150"/>
            <a:ext cx="3259800" cy="28851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500"/>
            </a:pPr>
            <a:r>
              <a:rPr lang="en-GB" sz="2200" b="1" dirty="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Scale as level </a:t>
            </a: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500"/>
            </a:pPr>
            <a:r>
              <a:rPr lang="en-GB" sz="1700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Geographical scale and governance levels</a:t>
            </a:r>
            <a:br>
              <a:rPr lang="en-GB" sz="1700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</a:br>
            <a:endParaRPr lang="en-GB" sz="1700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  <a:p>
            <a:pPr marL="419100" lvl="0" indent="-285750" algn="l" rtl="0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500"/>
              <a:buFont typeface="Wingdings" panose="05000000000000000000" pitchFamily="2" charset="2"/>
              <a:buChar char="Ø"/>
            </a:pPr>
            <a:r>
              <a:rPr lang="en-GB" sz="1700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Hierarchical theory </a:t>
            </a: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500"/>
            </a:pPr>
            <a:endParaRPr lang="en-GB" sz="1700" b="1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500"/>
            </a:pPr>
            <a:endParaRPr lang="en-GB" sz="1700" b="1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500"/>
            </a:pPr>
            <a:endParaRPr lang="en-GB" sz="1700" b="1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500"/>
            </a:pPr>
            <a:endParaRPr lang="en-GB" sz="1500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194a8bfe674_0_0"/>
          <p:cNvSpPr/>
          <p:nvPr/>
        </p:nvSpPr>
        <p:spPr>
          <a:xfrm>
            <a:off x="8932233" y="1192275"/>
            <a:ext cx="3259800" cy="283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194a8bfe674_0_0"/>
          <p:cNvSpPr txBox="1"/>
          <p:nvPr/>
        </p:nvSpPr>
        <p:spPr>
          <a:xfrm>
            <a:off x="2412700" y="4081975"/>
            <a:ext cx="3156900" cy="180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</a:pPr>
            <a:r>
              <a:rPr lang="en-GB" sz="2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Scale as size </a:t>
            </a:r>
          </a:p>
          <a:p>
            <a:pPr marL="41910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Spatial scale</a:t>
            </a:r>
          </a:p>
          <a:p>
            <a:pPr marL="41910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Temporal scale</a:t>
            </a: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</a:pPr>
            <a:endParaRPr lang="en-GB" sz="1500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</a:pPr>
            <a:r>
              <a:rPr lang="en-GB" sz="15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Observational vs Operational scale </a:t>
            </a:r>
            <a:endParaRPr sz="1500" i="1" dirty="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rgbClr val="01445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 b="1" dirty="0">
              <a:solidFill>
                <a:srgbClr val="0144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194a8bfe674_0_0"/>
          <p:cNvSpPr txBox="1"/>
          <p:nvPr/>
        </p:nvSpPr>
        <p:spPr>
          <a:xfrm>
            <a:off x="5956900" y="1731375"/>
            <a:ext cx="2805300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knowledge implies a particular scale frame, but “scales are neither apolitical nor static, rather scales are socially and politically constructed dimensions” </a:t>
            </a:r>
          </a:p>
          <a:p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(Grainger et al., 2019)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lt1"/>
              </a:solidFill>
            </a:endParaRPr>
          </a:p>
        </p:txBody>
      </p:sp>
      <p:sp>
        <p:nvSpPr>
          <p:cNvPr id="258" name="Google Shape;258;g194a8bfe674_0_0"/>
          <p:cNvSpPr txBox="1"/>
          <p:nvPr/>
        </p:nvSpPr>
        <p:spPr>
          <a:xfrm>
            <a:off x="8932275" y="4081975"/>
            <a:ext cx="3259800" cy="223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Scale as relation</a:t>
            </a:r>
            <a:br>
              <a:rPr lang="en-GB" sz="17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“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Scale as relation is central to the current notion of sustainability and resilience in complex systems involving humans and the environment.” </a:t>
            </a:r>
            <a:endParaRPr lang="en-US" sz="1600" b="0" dirty="0">
              <a:solidFill>
                <a:schemeClr val="bg1"/>
              </a:solidFill>
              <a:effectLst/>
            </a:endParaRPr>
          </a:p>
          <a:p>
            <a:br>
              <a:rPr lang="en-US" sz="1600" dirty="0"/>
            </a:b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F9068-B8D0-822A-8C28-536DD1940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71"/>
          <a:stretch/>
        </p:blipFill>
        <p:spPr>
          <a:xfrm>
            <a:off x="2632322" y="1192243"/>
            <a:ext cx="2873480" cy="2864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809BC3-4680-F07A-622E-A2D8F4EAA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799710" y="3014439"/>
            <a:ext cx="6858002" cy="7638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AEAE5C-A0B2-28B4-89E7-3423A4F82F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118"/>
          <a:stretch/>
        </p:blipFill>
        <p:spPr>
          <a:xfrm>
            <a:off x="8928332" y="1173822"/>
            <a:ext cx="3263667" cy="2885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0FFAAE-0BF6-0E0B-050B-523BDA010495}"/>
              </a:ext>
            </a:extLst>
          </p:cNvPr>
          <p:cNvSpPr txBox="1"/>
          <p:nvPr/>
        </p:nvSpPr>
        <p:spPr>
          <a:xfrm>
            <a:off x="6859958" y="5930074"/>
            <a:ext cx="4152483" cy="1200329"/>
          </a:xfrm>
          <a:prstGeom prst="rect">
            <a:avLst/>
          </a:prstGeom>
          <a:solidFill>
            <a:srgbClr val="9CFF3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Nested hierarchies: </a:t>
            </a:r>
            <a:br>
              <a:rPr lang="en-US" sz="18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</a:br>
            <a:r>
              <a:rPr lang="en-US" sz="1800" b="0" i="0" u="none" strike="noStrike" dirty="0">
                <a:solidFill>
                  <a:schemeClr val="accent1"/>
                </a:solidFill>
                <a:effectLst/>
              </a:rPr>
              <a:t>interaction of processes that link upwards </a:t>
            </a:r>
            <a:br>
              <a:rPr lang="en-US" sz="1800" b="0" i="0" u="none" strike="noStrike" dirty="0">
                <a:solidFill>
                  <a:schemeClr val="accent1"/>
                </a:solidFill>
                <a:effectLst/>
              </a:rPr>
            </a:br>
            <a:r>
              <a:rPr lang="en-US" sz="1800" b="0" i="0" u="none" strike="noStrike" dirty="0">
                <a:solidFill>
                  <a:schemeClr val="accent1"/>
                </a:solidFill>
                <a:effectLst/>
              </a:rPr>
              <a:t>and downwards to adjacent levels</a:t>
            </a:r>
            <a:endParaRPr lang="en-US" sz="1800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  <a:p>
            <a:endParaRPr lang="en-GB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2267042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arge tree in the wild&#10;&#10;Description automatically generated">
            <a:extLst>
              <a:ext uri="{FF2B5EF4-FFF2-40B4-BE49-F238E27FC236}">
                <a16:creationId xmlns:a16="http://schemas.microsoft.com/office/drawing/2014/main" id="{C43C61D7-B503-EA5D-DFC9-787D9B788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4567" r="17517" b="55"/>
          <a:stretch/>
        </p:blipFill>
        <p:spPr>
          <a:xfrm>
            <a:off x="5" y="590249"/>
            <a:ext cx="6095990" cy="435751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FB603E-19B1-E5D1-E673-474C0DC9F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4640" y="2474804"/>
            <a:ext cx="5435579" cy="37397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14458"/>
                </a:solidFill>
              </a:rPr>
              <a:t>“One person had one-eight billionth of the power that humanity had. This assumes everyone had an equal amount of power, which wasn’t true” </a:t>
            </a:r>
            <a:br>
              <a:rPr lang="en-US" sz="1800" dirty="0">
                <a:solidFill>
                  <a:srgbClr val="014458"/>
                </a:solidFill>
              </a:rPr>
            </a:br>
            <a:endParaRPr lang="en-US" sz="1800" dirty="0">
              <a:solidFill>
                <a:srgbClr val="014458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14458"/>
                </a:solidFill>
              </a:rPr>
              <a:t>Kim Stanley Robinson | </a:t>
            </a:r>
            <a:r>
              <a:rPr lang="en-US" sz="1800" i="1" dirty="0">
                <a:solidFill>
                  <a:srgbClr val="014458"/>
                </a:solidFill>
              </a:rPr>
              <a:t>The Ministry for the Future </a:t>
            </a:r>
            <a:endParaRPr lang="en-US" sz="1800" dirty="0">
              <a:solidFill>
                <a:srgbClr val="014458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14458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764C10-2CB9-ACF6-ABAE-FB93DDCBEF2F}"/>
              </a:ext>
            </a:extLst>
          </p:cNvPr>
          <p:cNvSpPr txBox="1"/>
          <p:nvPr/>
        </p:nvSpPr>
        <p:spPr>
          <a:xfrm>
            <a:off x="4413089" y="5146815"/>
            <a:ext cx="1661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14458"/>
                </a:solidFill>
              </a:rPr>
              <a:t>By Beth Moon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3AB1E-4B8F-7A58-89B5-634D7466DFE3}"/>
              </a:ext>
            </a:extLst>
          </p:cNvPr>
          <p:cNvSpPr txBox="1"/>
          <p:nvPr/>
        </p:nvSpPr>
        <p:spPr>
          <a:xfrm>
            <a:off x="8001000" y="827315"/>
            <a:ext cx="20528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err="1">
                <a:solidFill>
                  <a:srgbClr val="014458"/>
                </a:solidFill>
              </a:rPr>
              <a:t>Thank</a:t>
            </a:r>
            <a:r>
              <a:rPr lang="es-ES" sz="3000" b="1" dirty="0">
                <a:solidFill>
                  <a:srgbClr val="014458"/>
                </a:solidFill>
              </a:rPr>
              <a:t> </a:t>
            </a:r>
            <a:r>
              <a:rPr lang="es-ES" sz="3000" b="1" dirty="0" err="1">
                <a:solidFill>
                  <a:srgbClr val="014458"/>
                </a:solidFill>
              </a:rPr>
              <a:t>you</a:t>
            </a:r>
            <a:r>
              <a:rPr lang="es-ES" sz="3000" b="1" dirty="0">
                <a:solidFill>
                  <a:srgbClr val="014458"/>
                </a:solidFill>
              </a:rPr>
              <a:t>! </a:t>
            </a:r>
            <a:endParaRPr lang="en-GB" sz="3000" b="1" dirty="0">
              <a:solidFill>
                <a:srgbClr val="01445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69996-7344-028B-BB96-D535EF6611CC}"/>
              </a:ext>
            </a:extLst>
          </p:cNvPr>
          <p:cNvSpPr txBox="1"/>
          <p:nvPr/>
        </p:nvSpPr>
        <p:spPr>
          <a:xfrm>
            <a:off x="8283528" y="4815785"/>
            <a:ext cx="24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014458"/>
                </a:solidFill>
              </a:rPr>
              <a:t>dragana.bojovic</a:t>
            </a:r>
            <a:r>
              <a:rPr lang="en-GB" dirty="0">
                <a:solidFill>
                  <a:srgbClr val="014458"/>
                </a:solidFill>
              </a:rPr>
              <a:t>@bsc.es</a:t>
            </a:r>
          </a:p>
        </p:txBody>
      </p:sp>
      <p:pic>
        <p:nvPicPr>
          <p:cNvPr id="5" name="Imagen 7">
            <a:extLst>
              <a:ext uri="{FF2B5EF4-FFF2-40B4-BE49-F238E27FC236}">
                <a16:creationId xmlns:a16="http://schemas.microsoft.com/office/drawing/2014/main" id="{FEB0DB09-A1EE-6C2D-3FAA-BA584C95B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1" y="6065062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1007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79E89-B7B0-EDB1-8F7E-E40A7A7D1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Please, help us to reimagine the concept of scale in climate services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51182-A1E0-DA80-1F33-6DF9F4CA1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256" y="15399"/>
            <a:ext cx="6901543" cy="687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3847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9589f9f160_0_7"/>
          <p:cNvSpPr txBox="1"/>
          <p:nvPr/>
        </p:nvSpPr>
        <p:spPr>
          <a:xfrm>
            <a:off x="4814650" y="5415579"/>
            <a:ext cx="230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User engagement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19589f9f160_0_7"/>
          <p:cNvSpPr txBox="1"/>
          <p:nvPr/>
        </p:nvSpPr>
        <p:spPr>
          <a:xfrm>
            <a:off x="3997300" y="5891533"/>
            <a:ext cx="394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Science communication/dissemination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19589f9f160_0_7"/>
          <p:cNvSpPr/>
          <p:nvPr/>
        </p:nvSpPr>
        <p:spPr>
          <a:xfrm>
            <a:off x="100" y="9400"/>
            <a:ext cx="846000" cy="6858000"/>
          </a:xfrm>
          <a:prstGeom prst="rect">
            <a:avLst/>
          </a:prstGeom>
          <a:solidFill>
            <a:srgbClr val="014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028AA-FA75-D64A-13B0-C9C9EDFB098C}"/>
              </a:ext>
            </a:extLst>
          </p:cNvPr>
          <p:cNvSpPr txBox="1"/>
          <p:nvPr/>
        </p:nvSpPr>
        <p:spPr>
          <a:xfrm>
            <a:off x="1530270" y="334434"/>
            <a:ext cx="152208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>
                <a:solidFill>
                  <a:srgbClr val="124484"/>
                </a:solidFill>
                <a:latin typeface="Calibri"/>
                <a:cs typeface="Calibri"/>
                <a:sym typeface="Calibri"/>
              </a:rPr>
              <a:t>Agenda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23166-B002-D6A7-BEB2-00CB2F4670F3}"/>
              </a:ext>
            </a:extLst>
          </p:cNvPr>
          <p:cNvSpPr txBox="1"/>
          <p:nvPr/>
        </p:nvSpPr>
        <p:spPr>
          <a:xfrm>
            <a:off x="1391653" y="1108833"/>
            <a:ext cx="940869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4458"/>
                </a:solidFill>
              </a:rPr>
              <a:t>Inclusive climate change knowledge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14458"/>
                </a:solidFill>
              </a:rPr>
              <a:t>leave no one behind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14458"/>
                </a:solidFill>
              </a:rPr>
              <a:t>the role of bridging agents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4458"/>
                </a:solidFill>
              </a:rPr>
              <a:t>Climate change adaptation in different contexts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14458"/>
                </a:solidFill>
              </a:rPr>
              <a:t>from the warm heart of Africa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14458"/>
                </a:solidFill>
              </a:rPr>
              <a:t>to here, round the corner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4458"/>
                </a:solidFill>
              </a:rPr>
              <a:t>New kids on the block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14458"/>
                </a:solidFill>
              </a:rPr>
              <a:t>but the good old power hierarchies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4458"/>
                </a:solidFill>
              </a:rPr>
              <a:t>Scales in climate services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14458"/>
                </a:solidFill>
              </a:rPr>
              <a:t>“The problem of relating phenomena across scales is the central problem in biology and in all of science” (Levin, 1992, p. 1961)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" name="Imagen 7">
            <a:extLst>
              <a:ext uri="{FF2B5EF4-FFF2-40B4-BE49-F238E27FC236}">
                <a16:creationId xmlns:a16="http://schemas.microsoft.com/office/drawing/2014/main" id="{DA8E9512-50CE-2B5D-0B0A-6FAA08595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1" y="6065062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2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3502A-6248-1B5C-1215-B0D517F9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from a binary/polarized to inclusive approach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8671B-9365-CD8F-E482-BCB5FD0426AC}"/>
              </a:ext>
            </a:extLst>
          </p:cNvPr>
          <p:cNvSpPr txBox="1"/>
          <p:nvPr/>
        </p:nvSpPr>
        <p:spPr>
          <a:xfrm>
            <a:off x="1019285" y="2388828"/>
            <a:ext cx="8807207" cy="2434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616" indent="-356616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84" kern="1200" dirty="0">
                <a:solidFill>
                  <a:srgbClr val="0144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transform society we need to shift from the “us vs them” </a:t>
            </a:r>
            <a:br>
              <a:rPr lang="en-US" sz="2184" kern="1200" dirty="0">
                <a:solidFill>
                  <a:srgbClr val="0144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84" kern="1200" dirty="0">
                <a:solidFill>
                  <a:srgbClr val="0144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perspective, acknowledging the entanglements and </a:t>
            </a:r>
            <a:br>
              <a:rPr lang="en-US" sz="2184" kern="1200" dirty="0">
                <a:solidFill>
                  <a:srgbClr val="0144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84" kern="1200" dirty="0">
                <a:solidFill>
                  <a:srgbClr val="0144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connectedness and our shared reality (O’Brien, 2021)</a:t>
            </a:r>
          </a:p>
          <a:p>
            <a:pPr marL="342900" indent="-342900" defTabSz="713232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84" dirty="0" err="1">
                <a:solidFill>
                  <a:srgbClr val="0144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Transdisciplinarity</a:t>
            </a:r>
            <a:r>
              <a:rPr lang="en-US" sz="2184" dirty="0">
                <a:solidFill>
                  <a:srgbClr val="0144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knowledge coproduction</a:t>
            </a:r>
            <a:endParaRPr lang="en-US" sz="2184" kern="1200" dirty="0">
              <a:solidFill>
                <a:srgbClr val="0144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3232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184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70D6445-445A-29E8-B8AF-723958EA6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54" y="2883934"/>
            <a:ext cx="3405411" cy="332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15DA9-9930-47EB-7453-4F14637EA249}"/>
              </a:ext>
            </a:extLst>
          </p:cNvPr>
          <p:cNvSpPr txBox="1"/>
          <p:nvPr/>
        </p:nvSpPr>
        <p:spPr>
          <a:xfrm>
            <a:off x="9692323" y="6355753"/>
            <a:ext cx="1893467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092" kern="1200">
                <a:solidFill>
                  <a:srgbClr val="325687"/>
                </a:solidFill>
                <a:latin typeface="+mn-lt"/>
                <a:ea typeface="+mn-ea"/>
                <a:cs typeface="+mn-cs"/>
              </a:rPr>
              <a:t>Image credits: John M Nelson </a:t>
            </a:r>
            <a:endParaRPr lang="en-US" sz="14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n 7">
            <a:extLst>
              <a:ext uri="{FF2B5EF4-FFF2-40B4-BE49-F238E27FC236}">
                <a16:creationId xmlns:a16="http://schemas.microsoft.com/office/drawing/2014/main" id="{F79742E1-4B3D-7946-F771-EB219117BB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9284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164227" cy="7704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1" y="6065062"/>
            <a:ext cx="2952709" cy="792938"/>
          </a:xfrm>
          <a:prstGeom prst="rect">
            <a:avLst/>
          </a:prstGeom>
        </p:spPr>
      </p:pic>
      <p:sp>
        <p:nvSpPr>
          <p:cNvPr id="3" name="Google Shape;219;g19589f9f160_0_7">
            <a:extLst>
              <a:ext uri="{FF2B5EF4-FFF2-40B4-BE49-F238E27FC236}">
                <a16:creationId xmlns:a16="http://schemas.microsoft.com/office/drawing/2014/main" id="{4901CFD1-6DC9-DB99-39C5-1C36710F6CE1}"/>
              </a:ext>
            </a:extLst>
          </p:cNvPr>
          <p:cNvSpPr/>
          <p:nvPr/>
        </p:nvSpPr>
        <p:spPr>
          <a:xfrm>
            <a:off x="100" y="9400"/>
            <a:ext cx="846000" cy="6858000"/>
          </a:xfrm>
          <a:prstGeom prst="rect">
            <a:avLst/>
          </a:prstGeom>
          <a:solidFill>
            <a:srgbClr val="014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052BE4-E573-A775-912E-C8E49AC4D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94" y="117085"/>
            <a:ext cx="9677400" cy="1325563"/>
          </a:xfrm>
        </p:spPr>
        <p:txBody>
          <a:bodyPr>
            <a:normAutofit/>
          </a:bodyPr>
          <a:lstStyle/>
          <a:p>
            <a:pPr algn="ctr"/>
            <a:r>
              <a:rPr lang="en-GB" sz="3400" b="1" dirty="0" err="1">
                <a:solidFill>
                  <a:srgbClr val="014458"/>
                </a:solidFill>
              </a:rPr>
              <a:t>Transdisciplinarity</a:t>
            </a:r>
            <a:r>
              <a:rPr lang="en-GB" sz="3400" b="1" dirty="0">
                <a:solidFill>
                  <a:srgbClr val="014458"/>
                </a:solidFill>
              </a:rPr>
              <a:t> &amp; knowledge coproduction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799D36-D98B-2EEC-5FBA-4A83A6887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094" y="1577585"/>
            <a:ext cx="9677400" cy="4351338"/>
          </a:xfrm>
        </p:spPr>
        <p:txBody>
          <a:bodyPr/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Transdisciplinarity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, more than a new discipline or super-discipline is, actually, a different manner of seeing the world, more systemic and more holistic.” </a:t>
            </a:r>
            <a:br>
              <a:rPr lang="en-GB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Max-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Neef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, 2005</a:t>
            </a: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Coproduction is “a complex </a:t>
            </a:r>
            <a:r>
              <a:rPr lang="en-GB" sz="2000" b="1" u="sng" dirty="0">
                <a:solidFill>
                  <a:schemeClr val="accent5">
                    <a:lumMod val="50000"/>
                  </a:schemeClr>
                </a:solidFill>
              </a:rPr>
              <a:t>meeting place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where several different academic traditions and practices converge, overlap, affect each other, come into conflict, or cooperate”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Bremer and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Meisch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, 2017</a:t>
            </a:r>
          </a:p>
          <a:p>
            <a:endParaRPr lang="fr-FR" sz="2000" dirty="0"/>
          </a:p>
          <a:p>
            <a:endParaRPr lang="en-GB" dirty="0"/>
          </a:p>
        </p:txBody>
      </p:sp>
      <p:pic>
        <p:nvPicPr>
          <p:cNvPr id="2" name="Google Shape;215;g19589f9f160_0_7">
            <a:extLst>
              <a:ext uri="{FF2B5EF4-FFF2-40B4-BE49-F238E27FC236}">
                <a16:creationId xmlns:a16="http://schemas.microsoft.com/office/drawing/2014/main" id="{3F4D1635-5F81-1F2D-457C-389381269C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1478" t="18034"/>
          <a:stretch/>
        </p:blipFill>
        <p:spPr>
          <a:xfrm>
            <a:off x="3469655" y="3726949"/>
            <a:ext cx="5075883" cy="2780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42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7A2F-E54A-B32C-8FED-8A79B3DE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GB" sz="3200" b="1" dirty="0">
                <a:solidFill>
                  <a:srgbClr val="014458"/>
                </a:solidFill>
                <a:latin typeface="Century Gothic" panose="020B0502020202020204" pitchFamily="34" charset="0"/>
              </a:rPr>
              <a:t>Inclusive approach:</a:t>
            </a:r>
            <a:br>
              <a:rPr lang="en-GB" sz="3200" b="1" dirty="0">
                <a:solidFill>
                  <a:srgbClr val="014458"/>
                </a:solidFill>
                <a:latin typeface="Century Gothic" panose="020B0502020202020204" pitchFamily="34" charset="0"/>
              </a:rPr>
            </a:br>
            <a:r>
              <a:rPr lang="en-GB" sz="3200" b="1" dirty="0">
                <a:solidFill>
                  <a:srgbClr val="014458"/>
                </a:solidFill>
                <a:latin typeface="Century Gothic" panose="020B0502020202020204" pitchFamily="34" charset="0"/>
              </a:rPr>
              <a:t>crowd or gestalt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33382EE-8364-9E94-458B-7D4F1C0E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85" y="1290218"/>
            <a:ext cx="3443835" cy="42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in a maze&#10;&#10;Description automatically generated">
            <a:extLst>
              <a:ext uri="{FF2B5EF4-FFF2-40B4-BE49-F238E27FC236}">
                <a16:creationId xmlns:a16="http://schemas.microsoft.com/office/drawing/2014/main" id="{D470C6AB-C9ED-9C68-AC0A-39BA66972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938" y="2444642"/>
            <a:ext cx="4222310" cy="2369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DA5FEA-987F-048B-3E3E-1BC80953B38D}"/>
              </a:ext>
            </a:extLst>
          </p:cNvPr>
          <p:cNvSpPr txBox="1"/>
          <p:nvPr/>
        </p:nvSpPr>
        <p:spPr>
          <a:xfrm>
            <a:off x="387793" y="5631756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5">
                    <a:lumMod val="50000"/>
                  </a:schemeClr>
                </a:solidFill>
              </a:rPr>
              <a:t>"An integrating synthesis is not achieved through the accumulation of different brains." Max-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</a:rPr>
              <a:t>Neef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</a:rPr>
              <a:t>, 2004</a:t>
            </a:r>
            <a:endParaRPr lang="en-US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n 7">
            <a:extLst>
              <a:ext uri="{FF2B5EF4-FFF2-40B4-BE49-F238E27FC236}">
                <a16:creationId xmlns:a16="http://schemas.microsoft.com/office/drawing/2014/main" id="{CC92DD66-2BF5-C526-0B1F-3DB5F7F6F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1" y="6065062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9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7A2F-E54A-B32C-8FED-8A79B3DE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8" y="29892"/>
            <a:ext cx="10515600" cy="1325563"/>
          </a:xfrm>
        </p:spPr>
        <p:txBody>
          <a:bodyPr/>
          <a:lstStyle/>
          <a:p>
            <a:pPr algn="ctr"/>
            <a:r>
              <a:rPr lang="en-GB" sz="3200" b="1" dirty="0">
                <a:solidFill>
                  <a:srgbClr val="014458"/>
                </a:solidFill>
                <a:latin typeface="Century Gothic" panose="020B0502020202020204" pitchFamily="34" charset="0"/>
              </a:rPr>
              <a:t>Stakeholder mapping and selection</a:t>
            </a:r>
            <a:endParaRPr lang="en-GB" sz="3200" b="1" dirty="0">
              <a:solidFill>
                <a:srgbClr val="01445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55D22-7555-565C-8D71-ED099320B11A}"/>
              </a:ext>
            </a:extLst>
          </p:cNvPr>
          <p:cNvSpPr txBox="1"/>
          <p:nvPr/>
        </p:nvSpPr>
        <p:spPr>
          <a:xfrm>
            <a:off x="3573517" y="6492875"/>
            <a:ext cx="106173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err="1"/>
              <a:t>Baulenas</a:t>
            </a:r>
            <a:r>
              <a:rPr lang="en-GB" sz="1300" dirty="0"/>
              <a:t> et al. (2023) User Selection and Engagement for Climate Services Coproduction. </a:t>
            </a:r>
            <a:r>
              <a:rPr lang="en-GB" sz="1300" i="1" dirty="0"/>
              <a:t>Weather, Climate and Society 15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1AAB2C-A902-1642-3262-095F8E9E3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935" y="1169581"/>
            <a:ext cx="7156530" cy="50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95A4D-C24E-6A63-0576-0D28C7393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481" y="72737"/>
            <a:ext cx="1778091" cy="762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FF8B7-F5E2-2F32-20B5-72DD4129F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437" y="1165747"/>
            <a:ext cx="1675853" cy="77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66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A10769-2CC7-81D4-A96D-06FB2672B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4998" r="32156" b="59072"/>
          <a:stretch/>
        </p:blipFill>
        <p:spPr bwMode="auto">
          <a:xfrm>
            <a:off x="8042512" y="192693"/>
            <a:ext cx="2260613" cy="175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33994-4802-7B29-0DF3-4FA75FE1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8</a:t>
            </a:fld>
            <a:endParaRPr lang="fr-FR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F8D6D80-D474-2B0B-C5EB-E5C1A7DE0528}"/>
              </a:ext>
            </a:extLst>
          </p:cNvPr>
          <p:cNvGrpSpPr/>
          <p:nvPr/>
        </p:nvGrpSpPr>
        <p:grpSpPr>
          <a:xfrm rot="21329431">
            <a:off x="2845862" y="2642295"/>
            <a:ext cx="2352756" cy="2352756"/>
            <a:chOff x="7898369" y="848186"/>
            <a:chExt cx="2352756" cy="23527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6290AA-ADD7-F75C-C2CF-E8F2702222B2}"/>
                </a:ext>
              </a:extLst>
            </p:cNvPr>
            <p:cNvSpPr/>
            <p:nvPr/>
          </p:nvSpPr>
          <p:spPr>
            <a:xfrm>
              <a:off x="7898369" y="848186"/>
              <a:ext cx="2352756" cy="23527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B13E9B-5E41-1D4A-C92E-34631DDE5D40}"/>
                </a:ext>
              </a:extLst>
            </p:cNvPr>
            <p:cNvSpPr txBox="1"/>
            <p:nvPr/>
          </p:nvSpPr>
          <p:spPr>
            <a:xfrm>
              <a:off x="8016240" y="944880"/>
              <a:ext cx="210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  <a:latin typeface="Bahnschrift Light" panose="020B0502040204020203" pitchFamily="34" charset="0"/>
                </a:rPr>
                <a:t>Department</a:t>
              </a:r>
              <a:r>
                <a:rPr lang="es-ES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 D</a:t>
              </a:r>
              <a:endParaRPr lang="en-GB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BFC7D9C-8417-5FC3-6F28-00C6B0BB7253}"/>
                </a:ext>
              </a:extLst>
            </p:cNvPr>
            <p:cNvCxnSpPr/>
            <p:nvPr/>
          </p:nvCxnSpPr>
          <p:spPr>
            <a:xfrm>
              <a:off x="8016240" y="1387213"/>
              <a:ext cx="2105180" cy="0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DEF266F-78A1-CE3A-1D81-B9E89D62317C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549245"/>
              <a:ext cx="0" cy="1651155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9E33C7C-7C0A-7479-451B-3A4AD33B1068}"/>
                </a:ext>
              </a:extLst>
            </p:cNvPr>
            <p:cNvSpPr txBox="1"/>
            <p:nvPr/>
          </p:nvSpPr>
          <p:spPr>
            <a:xfrm>
              <a:off x="9138776" y="1358614"/>
              <a:ext cx="983589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-’ves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Low availability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Outsources most technical studies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992069A-9B77-1C82-25EC-CDBEC31C0407}"/>
                </a:ext>
              </a:extLst>
            </p:cNvPr>
            <p:cNvSpPr txBox="1"/>
            <p:nvPr/>
          </p:nvSpPr>
          <p:spPr>
            <a:xfrm>
              <a:off x="7971213" y="1460601"/>
              <a:ext cx="983589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Influential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Well resourced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524E8FE4-2D9E-3CAE-11DF-F8B581271AE5}"/>
              </a:ext>
            </a:extLst>
          </p:cNvPr>
          <p:cNvSpPr/>
          <p:nvPr/>
        </p:nvSpPr>
        <p:spPr>
          <a:xfrm>
            <a:off x="9292868" y="3154460"/>
            <a:ext cx="2622154" cy="26221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B5B008-B0FE-8AA1-1590-9E00980764E2}"/>
              </a:ext>
            </a:extLst>
          </p:cNvPr>
          <p:cNvGrpSpPr/>
          <p:nvPr/>
        </p:nvGrpSpPr>
        <p:grpSpPr>
          <a:xfrm rot="300000">
            <a:off x="9566746" y="3371142"/>
            <a:ext cx="2110545" cy="2370263"/>
            <a:chOff x="8011821" y="944880"/>
            <a:chExt cx="2110545" cy="2370263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DF3D231-D7BB-CF07-2137-07AAEC941E06}"/>
                </a:ext>
              </a:extLst>
            </p:cNvPr>
            <p:cNvSpPr txBox="1"/>
            <p:nvPr/>
          </p:nvSpPr>
          <p:spPr>
            <a:xfrm>
              <a:off x="8016240" y="944880"/>
              <a:ext cx="210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Agency S</a:t>
              </a:r>
              <a:endParaRPr lang="en-GB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545E8EE-7BBD-0516-6443-11A5EEF49691}"/>
                </a:ext>
              </a:extLst>
            </p:cNvPr>
            <p:cNvCxnSpPr/>
            <p:nvPr/>
          </p:nvCxnSpPr>
          <p:spPr>
            <a:xfrm>
              <a:off x="8016240" y="1387213"/>
              <a:ext cx="2105180" cy="0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0CF37C8-CBD4-B861-619A-5E6E0D1D80DF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549245"/>
              <a:ext cx="0" cy="1651155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C6100E7-E289-4A93-B533-920D317201D1}"/>
                </a:ext>
              </a:extLst>
            </p:cNvPr>
            <p:cNvSpPr txBox="1"/>
            <p:nvPr/>
          </p:nvSpPr>
          <p:spPr>
            <a:xfrm>
              <a:off x="9138777" y="1612530"/>
              <a:ext cx="9835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-’ves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Established protocol with other CS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F323BD2-87D5-DC05-E0F6-790750AB3FE6}"/>
                </a:ext>
              </a:extLst>
            </p:cNvPr>
            <p:cNvSpPr txBox="1"/>
            <p:nvPr/>
          </p:nvSpPr>
          <p:spPr>
            <a:xfrm>
              <a:off x="8011821" y="1437706"/>
              <a:ext cx="983589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Existing CS user 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Influential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Well resourced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A29A99E-74EE-BD75-AC55-04D9475ED9A5}"/>
              </a:ext>
            </a:extLst>
          </p:cNvPr>
          <p:cNvGrpSpPr/>
          <p:nvPr/>
        </p:nvGrpSpPr>
        <p:grpSpPr>
          <a:xfrm>
            <a:off x="5646595" y="449470"/>
            <a:ext cx="2228782" cy="2202819"/>
            <a:chOff x="5646595" y="449470"/>
            <a:chExt cx="2228782" cy="2202819"/>
          </a:xfrm>
        </p:grpSpPr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F9D6E9F2-8F85-0E02-FE8F-685BCE5CE095}"/>
                </a:ext>
              </a:extLst>
            </p:cNvPr>
            <p:cNvSpPr/>
            <p:nvPr/>
          </p:nvSpPr>
          <p:spPr>
            <a:xfrm>
              <a:off x="5646595" y="449470"/>
              <a:ext cx="2202819" cy="220281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594CF27-C792-50FF-F8B9-5A7F58E61971}"/>
                </a:ext>
              </a:extLst>
            </p:cNvPr>
            <p:cNvCxnSpPr>
              <a:cxnSpLocks/>
            </p:cNvCxnSpPr>
            <p:nvPr/>
          </p:nvCxnSpPr>
          <p:spPr>
            <a:xfrm>
              <a:off x="6349936" y="1232838"/>
              <a:ext cx="796137" cy="0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3338781-A4C3-E2C8-BD3D-499044B89FB3}"/>
                </a:ext>
              </a:extLst>
            </p:cNvPr>
            <p:cNvCxnSpPr>
              <a:cxnSpLocks/>
            </p:cNvCxnSpPr>
            <p:nvPr/>
          </p:nvCxnSpPr>
          <p:spPr>
            <a:xfrm>
              <a:off x="6748004" y="1371985"/>
              <a:ext cx="0" cy="1197686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54F6AFA-C219-9C13-0CC6-19D769812C87}"/>
                </a:ext>
              </a:extLst>
            </p:cNvPr>
            <p:cNvSpPr txBox="1"/>
            <p:nvPr/>
          </p:nvSpPr>
          <p:spPr>
            <a:xfrm rot="21600000">
              <a:off x="6268656" y="962582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>
                  <a:latin typeface="Bahnschrift Light" panose="020B0502040204020203" pitchFamily="34" charset="0"/>
                </a:rPr>
                <a:t>Group</a:t>
              </a:r>
              <a:r>
                <a:rPr lang="es-ES" sz="1200" b="1" dirty="0">
                  <a:latin typeface="Bahnschrift Light" panose="020B0502040204020203" pitchFamily="34" charset="0"/>
                </a:rPr>
                <a:t> F</a:t>
              </a:r>
              <a:endParaRPr lang="en-GB" sz="1200" b="1" dirty="0">
                <a:latin typeface="Bahnschrift Light" panose="020B0502040204020203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465C232-331E-8581-B3D1-48C94C67190C}"/>
                </a:ext>
              </a:extLst>
            </p:cNvPr>
            <p:cNvSpPr txBox="1"/>
            <p:nvPr/>
          </p:nvSpPr>
          <p:spPr>
            <a:xfrm rot="21600000">
              <a:off x="6447730" y="1294685"/>
              <a:ext cx="10298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latin typeface="Bahnschrift Light" panose="020B0502040204020203" pitchFamily="34" charset="0"/>
                </a:rPr>
                <a:t>-’ves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0024629-0146-8135-6B8A-5C151C319A17}"/>
                </a:ext>
              </a:extLst>
            </p:cNvPr>
            <p:cNvSpPr txBox="1"/>
            <p:nvPr/>
          </p:nvSpPr>
          <p:spPr>
            <a:xfrm rot="21600000">
              <a:off x="5980371" y="1395509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100" b="1" dirty="0">
                <a:latin typeface="Bahnschrift Light" panose="020B0502040204020203" pitchFamily="34" charset="0"/>
              </a:endParaRPr>
            </a:p>
            <a:p>
              <a:pPr algn="ctr"/>
              <a:r>
                <a:rPr lang="en-GB" sz="1000" b="1" i="1" dirty="0">
                  <a:latin typeface="Bahnschrift Light" panose="020B0502040204020203" pitchFamily="34" charset="0"/>
                </a:rPr>
                <a:t>Keen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CECAE9-6AD3-40BE-12FA-6AEA05E42628}"/>
                </a:ext>
              </a:extLst>
            </p:cNvPr>
            <p:cNvSpPr txBox="1"/>
            <p:nvPr/>
          </p:nvSpPr>
          <p:spPr>
            <a:xfrm rot="21600000">
              <a:off x="6554434" y="2223962"/>
              <a:ext cx="13209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>
                  <a:latin typeface="Bahnschrift Light" panose="020B0502040204020203" pitchFamily="34" charset="0"/>
                </a:rPr>
                <a:t>Limited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r>
                <a:rPr lang="es-ES" sz="1000" b="1" dirty="0" err="1">
                  <a:latin typeface="Bahnschrift Light" panose="020B0502040204020203" pitchFamily="34" charset="0"/>
                </a:rPr>
                <a:t>scope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br>
                <a:rPr lang="es-ES" sz="1000" b="1" dirty="0">
                  <a:latin typeface="Bahnschrift Light" panose="020B0502040204020203" pitchFamily="34" charset="0"/>
                </a:rPr>
              </a:br>
              <a:r>
                <a:rPr lang="es-ES" sz="1000" b="1" dirty="0" err="1">
                  <a:latin typeface="Bahnschrift Light" panose="020B0502040204020203" pitchFamily="34" charset="0"/>
                </a:rPr>
                <a:t>to</a:t>
              </a:r>
              <a:r>
                <a:rPr lang="es-ES" sz="1000" b="1" dirty="0">
                  <a:latin typeface="Bahnschrift Light" panose="020B0502040204020203" pitchFamily="34" charset="0"/>
                </a:rPr>
                <a:t> use CS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1BDFA8-48FF-1107-6E6D-154408686CD5}"/>
                </a:ext>
              </a:extLst>
            </p:cNvPr>
            <p:cNvSpPr txBox="1"/>
            <p:nvPr/>
          </p:nvSpPr>
          <p:spPr>
            <a:xfrm rot="21600000">
              <a:off x="5834792" y="1965218"/>
              <a:ext cx="978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>
                  <a:latin typeface="Bahnschrift Light" panose="020B0502040204020203" pitchFamily="34" charset="0"/>
                </a:rPr>
                <a:t>Well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r>
                <a:rPr lang="es-ES" sz="1000" b="1" dirty="0" err="1">
                  <a:latin typeface="Bahnschrift Light" panose="020B0502040204020203" pitchFamily="34" charset="0"/>
                </a:rPr>
                <a:t>connected</a:t>
              </a:r>
              <a:endParaRPr lang="es-ES" sz="1000" b="1" dirty="0">
                <a:latin typeface="Bahnschrift Light" panose="020B0502040204020203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C6BCD6-8790-0803-E328-B49640A4C6E5}"/>
              </a:ext>
            </a:extLst>
          </p:cNvPr>
          <p:cNvSpPr/>
          <p:nvPr/>
        </p:nvSpPr>
        <p:spPr>
          <a:xfrm rot="21245970">
            <a:off x="10404754" y="5402328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Key </a:t>
            </a:r>
            <a:r>
              <a:rPr lang="es-ES" b="1" dirty="0" err="1"/>
              <a:t>User</a:t>
            </a:r>
            <a:endParaRPr lang="en-GB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820D92-5737-8FA3-4B06-2C9890AEC559}"/>
              </a:ext>
            </a:extLst>
          </p:cNvPr>
          <p:cNvSpPr/>
          <p:nvPr/>
        </p:nvSpPr>
        <p:spPr>
          <a:xfrm rot="452989">
            <a:off x="3139275" y="4671982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/>
              <a:t>Minor</a:t>
            </a:r>
            <a:r>
              <a:rPr lang="es-ES" b="1" dirty="0"/>
              <a:t> </a:t>
            </a:r>
            <a:r>
              <a:rPr lang="es-ES" b="1" dirty="0" err="1"/>
              <a:t>User</a:t>
            </a:r>
            <a:endParaRPr lang="en-GB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6F2F90-12B0-318A-1994-2FB5A166783B}"/>
              </a:ext>
            </a:extLst>
          </p:cNvPr>
          <p:cNvSpPr/>
          <p:nvPr/>
        </p:nvSpPr>
        <p:spPr>
          <a:xfrm rot="21023311">
            <a:off x="6783491" y="1481280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/>
              <a:t>Stakeholder</a:t>
            </a:r>
            <a:endParaRPr lang="en-GB" sz="1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99543C-EBF2-4808-3FF2-B0BDD7A95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02" y="68450"/>
            <a:ext cx="1778091" cy="76203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D204167-240C-8ABF-164B-EB0FC8777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5639" b="12836"/>
          <a:stretch/>
        </p:blipFill>
        <p:spPr bwMode="auto">
          <a:xfrm>
            <a:off x="9982200" y="103356"/>
            <a:ext cx="2209501" cy="18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0CFB97F-E898-3A99-89DE-C5E884EA1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2"/>
          <a:stretch/>
        </p:blipFill>
        <p:spPr bwMode="auto">
          <a:xfrm>
            <a:off x="5446855" y="2753614"/>
            <a:ext cx="4246937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Arc 99">
            <a:extLst>
              <a:ext uri="{FF2B5EF4-FFF2-40B4-BE49-F238E27FC236}">
                <a16:creationId xmlns:a16="http://schemas.microsoft.com/office/drawing/2014/main" id="{C8A4CB6F-F74C-5B1D-00AA-CDFBD45926C2}"/>
              </a:ext>
            </a:extLst>
          </p:cNvPr>
          <p:cNvSpPr/>
          <p:nvPr/>
        </p:nvSpPr>
        <p:spPr>
          <a:xfrm rot="11054302" flipH="1" flipV="1">
            <a:off x="7797074" y="3971492"/>
            <a:ext cx="2009031" cy="997684"/>
          </a:xfrm>
          <a:prstGeom prst="arc">
            <a:avLst>
              <a:gd name="adj1" fmla="val 11259154"/>
              <a:gd name="adj2" fmla="val 20181318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76703523-0A8B-973A-EBE6-B44C1FCAB746}"/>
              </a:ext>
            </a:extLst>
          </p:cNvPr>
          <p:cNvSpPr/>
          <p:nvPr/>
        </p:nvSpPr>
        <p:spPr>
          <a:xfrm rot="6321086" flipH="1" flipV="1">
            <a:off x="6393491" y="2394078"/>
            <a:ext cx="948699" cy="619031"/>
          </a:xfrm>
          <a:prstGeom prst="arc">
            <a:avLst>
              <a:gd name="adj1" fmla="val 12264720"/>
              <a:gd name="adj2" fmla="val 19711809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2766EB8-6699-2974-40FC-AAF8116F55A4}"/>
              </a:ext>
            </a:extLst>
          </p:cNvPr>
          <p:cNvSpPr/>
          <p:nvPr/>
        </p:nvSpPr>
        <p:spPr>
          <a:xfrm rot="9878914" flipV="1">
            <a:off x="3685563" y="3642448"/>
            <a:ext cx="4148554" cy="1205341"/>
          </a:xfrm>
          <a:prstGeom prst="arc">
            <a:avLst>
              <a:gd name="adj1" fmla="val 11417760"/>
              <a:gd name="adj2" fmla="val 17974120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609D7E-D4BF-0AF8-8468-FBB000BDA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19" y="3468535"/>
            <a:ext cx="1600282" cy="30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8" grpId="0" animBg="1"/>
      <p:bldP spid="9" grpId="0" animBg="1"/>
      <p:bldP spid="11" grpId="0" animBg="1"/>
      <p:bldP spid="100" grpId="0" animBg="1"/>
      <p:bldP spid="8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9589f9f160_0_7"/>
          <p:cNvSpPr/>
          <p:nvPr/>
        </p:nvSpPr>
        <p:spPr>
          <a:xfrm>
            <a:off x="0" y="0"/>
            <a:ext cx="846000" cy="6858000"/>
          </a:xfrm>
          <a:prstGeom prst="rect">
            <a:avLst/>
          </a:prstGeom>
          <a:solidFill>
            <a:srgbClr val="014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1445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C2B26-8FD8-6EFD-1233-74933B500C37}"/>
              </a:ext>
            </a:extLst>
          </p:cNvPr>
          <p:cNvSpPr txBox="1">
            <a:spLocks/>
          </p:cNvSpPr>
          <p:nvPr/>
        </p:nvSpPr>
        <p:spPr>
          <a:xfrm>
            <a:off x="1423637" y="481827"/>
            <a:ext cx="96774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14458"/>
                </a:solidFill>
                <a:latin typeface="+mn-lt"/>
              </a:rPr>
              <a:t>Boundary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9E8E2-8A53-86C2-8104-A1F314019F4D}"/>
              </a:ext>
            </a:extLst>
          </p:cNvPr>
          <p:cNvSpPr txBox="1">
            <a:spLocks/>
          </p:cNvSpPr>
          <p:nvPr/>
        </p:nvSpPr>
        <p:spPr>
          <a:xfrm>
            <a:off x="1257300" y="1100111"/>
            <a:ext cx="10433130" cy="10096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14458"/>
                </a:solidFill>
              </a:rPr>
              <a:t>Boundary </a:t>
            </a:r>
            <a:r>
              <a:rPr lang="en-US" sz="2000" dirty="0" err="1">
                <a:solidFill>
                  <a:srgbClr val="014458"/>
                </a:solidFill>
              </a:rPr>
              <a:t>organisations</a:t>
            </a:r>
            <a:r>
              <a:rPr lang="en-US" sz="2000" dirty="0">
                <a:solidFill>
                  <a:srgbClr val="014458"/>
                </a:solidFill>
              </a:rPr>
              <a:t> or bridging agents that play intermediary role and facilitate partnerships </a:t>
            </a:r>
          </a:p>
          <a:p>
            <a:r>
              <a:rPr lang="en-US" sz="2000" dirty="0">
                <a:solidFill>
                  <a:srgbClr val="014458"/>
                </a:solidFill>
              </a:rPr>
              <a:t>Boundary objects – artifacts which act as a common focus and bridge across knowledge systems, e.g., the 2</a:t>
            </a:r>
            <a:r>
              <a:rPr lang="en-US" sz="2000" dirty="0">
                <a:solidFill>
                  <a:srgbClr val="014458"/>
                </a:solidFill>
                <a:cs typeface="Heebo" pitchFamily="2" charset="-79"/>
              </a:rPr>
              <a:t>ºC </a:t>
            </a:r>
            <a:r>
              <a:rPr lang="en-US" sz="2000" dirty="0">
                <a:solidFill>
                  <a:srgbClr val="014458"/>
                </a:solidFill>
              </a:rPr>
              <a:t>goal (Bremer and </a:t>
            </a:r>
            <a:r>
              <a:rPr lang="en-US" sz="2000" dirty="0" err="1">
                <a:solidFill>
                  <a:srgbClr val="014458"/>
                </a:solidFill>
              </a:rPr>
              <a:t>Meisch</a:t>
            </a:r>
            <a:r>
              <a:rPr lang="en-US" sz="2000" dirty="0">
                <a:solidFill>
                  <a:srgbClr val="014458"/>
                </a:solidFill>
              </a:rPr>
              <a:t>, 2017)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14458"/>
                </a:solidFill>
              </a:rPr>
              <a:t>Knowledge networks – “It is precisely by rescaling processes that networks have the potential to bypass or subvert conventional hierarchies of power.” (Sayre, 2007)</a:t>
            </a:r>
          </a:p>
          <a:p>
            <a:pPr marL="0" indent="0">
              <a:buNone/>
            </a:pPr>
            <a:br>
              <a:rPr lang="en-US" sz="1400" dirty="0">
                <a:solidFill>
                  <a:srgbClr val="014458"/>
                </a:solidFill>
              </a:rPr>
            </a:br>
            <a:endParaRPr lang="en-US" sz="2000" dirty="0">
              <a:solidFill>
                <a:srgbClr val="014458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E2889-B5D6-780B-7917-87945E5D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437" y="6298824"/>
            <a:ext cx="2743200" cy="365125"/>
          </a:xfrm>
        </p:spPr>
        <p:txBody>
          <a:bodyPr/>
          <a:lstStyle/>
          <a:p>
            <a:fld id="{92D85F44-6D3E-264C-A74B-EBEF749B44E3}" type="slidenum">
              <a:rPr lang="fr-FR" smtClean="0">
                <a:solidFill>
                  <a:srgbClr val="014458"/>
                </a:solidFill>
              </a:rPr>
              <a:pPr/>
              <a:t>9</a:t>
            </a:fld>
            <a:endParaRPr lang="fr-FR">
              <a:solidFill>
                <a:srgbClr val="014458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D95BC58-CE24-779C-9374-EADBE3882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77" y="1935591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8EF157B2-2C64-44EE-19DB-B54CACAF93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1" y="6065062"/>
            <a:ext cx="2952709" cy="7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48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11278</TotalTime>
  <Words>1531</Words>
  <Application>Microsoft Office PowerPoint</Application>
  <PresentationFormat>Widescreen</PresentationFormat>
  <Paragraphs>216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Abadi</vt:lpstr>
      <vt:lpstr>Arial</vt:lpstr>
      <vt:lpstr>Bahnschrift Light</vt:lpstr>
      <vt:lpstr>Calibri</vt:lpstr>
      <vt:lpstr>Calibri Light</vt:lpstr>
      <vt:lpstr>Century Gothic</vt:lpstr>
      <vt:lpstr>Courier New</vt:lpstr>
      <vt:lpstr>Heebo</vt:lpstr>
      <vt:lpstr>MinionPro-Bold</vt:lpstr>
      <vt:lpstr>Roboto</vt:lpstr>
      <vt:lpstr>Segoe UI</vt:lpstr>
      <vt:lpstr>STIX-Regular</vt:lpstr>
      <vt:lpstr>Wingdings</vt:lpstr>
      <vt:lpstr>Office Theme</vt:lpstr>
      <vt:lpstr>Climate knowledge coproduction  </vt:lpstr>
      <vt:lpstr>PowerPoint Presentation</vt:lpstr>
      <vt:lpstr>PowerPoint Presentation</vt:lpstr>
      <vt:lpstr>Moving from a binary/polarized to inclusive approach </vt:lpstr>
      <vt:lpstr>Transdisciplinarity &amp; knowledge coproduction</vt:lpstr>
      <vt:lpstr>Inclusive approach: crowd or gestalt </vt:lpstr>
      <vt:lpstr>Stakeholder mapping and selection</vt:lpstr>
      <vt:lpstr>PowerPoint Presentation</vt:lpstr>
      <vt:lpstr>PowerPoint Presentation</vt:lpstr>
      <vt:lpstr>Climate change adaptation: decision-making in practice </vt:lpstr>
      <vt:lpstr>PowerPoint Presentation</vt:lpstr>
      <vt:lpstr>Seasonal climate  forecasting in practice </vt:lpstr>
      <vt:lpstr> Climate services for food security in Malawi</vt:lpstr>
      <vt:lpstr>How about emerging needs? </vt:lpstr>
      <vt:lpstr>PowerPoint Presentation</vt:lpstr>
      <vt:lpstr>Spring: Anticipating backwinter</vt:lpstr>
      <vt:lpstr>Anticipating backwinter</vt:lpstr>
      <vt:lpstr>PowerPoint Presentation</vt:lpstr>
      <vt:lpstr>PowerPoint Presentation</vt:lpstr>
      <vt:lpstr>PowerPoint Presentation</vt:lpstr>
      <vt:lpstr>Knowledge coproduction across the scale  </vt:lpstr>
      <vt:lpstr>PowerPoint Presentation</vt:lpstr>
      <vt:lpstr>Please, help us to reimagine the concept of scale in climate services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Dragana</dc:creator>
  <cp:lastModifiedBy>Dragana Bojovic</cp:lastModifiedBy>
  <cp:revision>90</cp:revision>
  <dcterms:created xsi:type="dcterms:W3CDTF">2022-06-06T10:40:16Z</dcterms:created>
  <dcterms:modified xsi:type="dcterms:W3CDTF">2024-04-12T12:10:45Z</dcterms:modified>
</cp:coreProperties>
</file>