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1" r:id="rId4"/>
    <p:sldId id="282" r:id="rId5"/>
    <p:sldId id="283" r:id="rId6"/>
    <p:sldId id="257" r:id="rId7"/>
    <p:sldId id="258" r:id="rId8"/>
    <p:sldId id="265" r:id="rId9"/>
    <p:sldId id="259" r:id="rId10"/>
    <p:sldId id="262" r:id="rId11"/>
    <p:sldId id="261" r:id="rId12"/>
    <p:sldId id="266" r:id="rId13"/>
    <p:sldId id="264" r:id="rId14"/>
    <p:sldId id="263" r:id="rId15"/>
    <p:sldId id="273" r:id="rId16"/>
    <p:sldId id="274" r:id="rId17"/>
    <p:sldId id="275" r:id="rId18"/>
    <p:sldId id="278" r:id="rId19"/>
    <p:sldId id="267" r:id="rId20"/>
    <p:sldId id="268" r:id="rId21"/>
    <p:sldId id="269" r:id="rId22"/>
    <p:sldId id="270" r:id="rId23"/>
    <p:sldId id="271" r:id="rId24"/>
    <p:sldId id="279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26CEE"/>
    <a:srgbClr val="6D5185"/>
    <a:srgbClr val="8766A2"/>
    <a:srgbClr val="A38AB8"/>
    <a:srgbClr val="A86ED4"/>
    <a:srgbClr val="0000FF"/>
    <a:srgbClr val="210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659D-B554-4679-8E2C-9551221DE13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6AA02-F136-451B-818E-FCD923653D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AA02-F136-451B-818E-FCD923653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9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D3E4-62D2-4DE6-8DFA-0E94C57189F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BA10-80E8-48C3-A1C0-1DDC2E8E57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9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241" y="2130425"/>
            <a:ext cx="5839519" cy="1470025"/>
          </a:xfrm>
        </p:spPr>
        <p:txBody>
          <a:bodyPr/>
          <a:lstStyle/>
          <a:p>
            <a:r>
              <a:rPr lang="fr-BE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fr-BE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turbulent </a:t>
            </a:r>
            <a:r>
              <a:rPr lang="fr-BE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heat</a:t>
            </a:r>
            <a:r>
              <a:rPr lang="fr-BE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flux feedback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3886200"/>
            <a:ext cx="7040880" cy="910952"/>
          </a:xfrm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F. Massonnet and J. García-Serrano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54594" y="4894312"/>
            <a:ext cx="5818909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Workshop on Feedbacks in Polar </a:t>
            </a:r>
            <a:r>
              <a:rPr lang="fr-BE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Regions</a:t>
            </a:r>
            <a:endParaRPr lang="fr-BE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17th, 2016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65123" y="1867619"/>
            <a:ext cx="2605177" cy="70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5044" y="1647645"/>
            <a:ext cx="1845334" cy="5942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5123" y="3581569"/>
            <a:ext cx="2605177" cy="6599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044" y="3361596"/>
            <a:ext cx="1284977" cy="434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5123" y="5542472"/>
            <a:ext cx="2605177" cy="728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5044" y="5322498"/>
            <a:ext cx="1845334" cy="448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634484" y="1542129"/>
            <a:ext cx="0" cy="37470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779912" y="4847019"/>
            <a:ext cx="0" cy="5982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672587" y="1210974"/>
            <a:ext cx="147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W/m²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862137" y="4467756"/>
            <a:ext cx="121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-15 W/m²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663957" y="3109928"/>
            <a:ext cx="16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~0 W/m²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994520" y="2303254"/>
            <a:ext cx="15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-1°C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899628" y="3946583"/>
            <a:ext cx="15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0°C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994519" y="5953706"/>
            <a:ext cx="15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-0.5°C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339577" y="1789983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0.5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300757" y="3400642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0.3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339577" y="5414903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0.4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19152" y="1935909"/>
            <a:ext cx="12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Summer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19152" y="3707740"/>
            <a:ext cx="12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Minimum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19152" y="5723964"/>
            <a:ext cx="12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Freeze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-up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ZoneTexte 39"/>
          <p:cNvSpPr txBox="1"/>
          <p:nvPr/>
        </p:nvSpPr>
        <p:spPr>
          <a:xfrm>
            <a:off x="189464" y="221739"/>
            <a:ext cx="560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Proposed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mechanism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 a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temporary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turbulent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heat</a:t>
            </a:r>
            <a:endParaRPr lang="fr-BE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-2283004" y="3868108"/>
            <a:ext cx="5174624" cy="229688"/>
          </a:xfrm>
          <a:prstGeom prst="rightArrow">
            <a:avLst>
              <a:gd name="adj1" fmla="val 50000"/>
              <a:gd name="adj2" fmla="val 1105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748" y="6385598"/>
            <a:ext cx="85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ZoneTexte 12"/>
          <p:cNvSpPr txBox="1"/>
          <p:nvPr/>
        </p:nvSpPr>
        <p:spPr>
          <a:xfrm>
            <a:off x="911184" y="1187226"/>
            <a:ext cx="261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 </a:t>
            </a:r>
            <a:r>
              <a:rPr lang="fr-BE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endParaRPr lang="fr-BE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65123" y="1867619"/>
            <a:ext cx="2605177" cy="70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5044" y="1647645"/>
            <a:ext cx="1845334" cy="5942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5123" y="3581569"/>
            <a:ext cx="2605177" cy="6599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044" y="3361596"/>
            <a:ext cx="1284977" cy="434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5123" y="5542472"/>
            <a:ext cx="2605177" cy="728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5044" y="5322498"/>
            <a:ext cx="1845334" cy="448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30474" y="1202220"/>
            <a:ext cx="261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Perturbed</a:t>
            </a:r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endParaRPr lang="fr-BE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634484" y="1542129"/>
            <a:ext cx="0" cy="37470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51500" y="1876246"/>
            <a:ext cx="2605177" cy="69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1421" y="1656272"/>
            <a:ext cx="1845334" cy="5942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527999" y="1168275"/>
            <a:ext cx="0" cy="78420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779912" y="4847019"/>
            <a:ext cx="0" cy="5982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57970" y="3575650"/>
            <a:ext cx="2605177" cy="659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76981" y="3405504"/>
            <a:ext cx="1284977" cy="43403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94156" y="3433094"/>
            <a:ext cx="965423" cy="296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6608" y="5559725"/>
            <a:ext cx="2605177" cy="7289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6529" y="5400136"/>
            <a:ext cx="1651960" cy="31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7557316" y="4653136"/>
            <a:ext cx="6284" cy="9279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73116" y="5339750"/>
            <a:ext cx="1845334" cy="448573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72587" y="1210974"/>
            <a:ext cx="147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W/m²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862137" y="4467756"/>
            <a:ext cx="121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-15 W/m²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563599" y="887808"/>
            <a:ext cx="130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 W/m² (+4 W/m²)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622840" y="4654877"/>
            <a:ext cx="134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-20 W/m² (-5 W/m²)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663957" y="3109928"/>
            <a:ext cx="16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~0 W/m²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485768" y="3052586"/>
            <a:ext cx="16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~0 W/m²</a:t>
            </a:r>
            <a:endParaRPr lang="fr-BE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994520" y="2303254"/>
            <a:ext cx="15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-1°C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899628" y="3946583"/>
            <a:ext cx="15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0°C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994519" y="5953706"/>
            <a:ext cx="15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-0.5°C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950265" y="2266977"/>
            <a:ext cx="15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-1°C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977391" y="3896729"/>
            <a:ext cx="15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1°C (+1°C)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977390" y="5947912"/>
            <a:ext cx="186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= 0°C (+0.5°C)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339577" y="1789983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0.5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300757" y="3400642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0.3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339577" y="5414903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0.4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372200" y="1844824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0.5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331421" y="3387943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0.1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373116" y="5367206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= 0.3 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19152" y="1935909"/>
            <a:ext cx="12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Summer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19152" y="3707740"/>
            <a:ext cx="12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Minimum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19152" y="5723964"/>
            <a:ext cx="12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Freeze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-up</a:t>
            </a:r>
            <a:endParaRPr lang="fr-B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-2283004" y="3868108"/>
            <a:ext cx="5174624" cy="229688"/>
          </a:xfrm>
          <a:prstGeom prst="rightArrow">
            <a:avLst>
              <a:gd name="adj1" fmla="val 50000"/>
              <a:gd name="adj2" fmla="val 1105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748" y="6385598"/>
            <a:ext cx="85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ZoneTexte 12"/>
          <p:cNvSpPr txBox="1"/>
          <p:nvPr/>
        </p:nvSpPr>
        <p:spPr>
          <a:xfrm>
            <a:off x="911184" y="1187226"/>
            <a:ext cx="261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 </a:t>
            </a:r>
            <a:r>
              <a:rPr lang="fr-BE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endParaRPr lang="fr-BE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ZoneTexte 39"/>
          <p:cNvSpPr txBox="1"/>
          <p:nvPr/>
        </p:nvSpPr>
        <p:spPr>
          <a:xfrm>
            <a:off x="189464" y="221739"/>
            <a:ext cx="560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Proposed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mechanism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 a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temporary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turbulent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heat</a:t>
            </a:r>
            <a:endParaRPr lang="fr-BE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18445"/>
            <a:ext cx="9144000" cy="37669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44924"/>
            <a:ext cx="60486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7339111" y="404664"/>
            <a:ext cx="1152128" cy="115212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19131" y="905255"/>
            <a:ext cx="792088" cy="150945"/>
            <a:chOff x="2555776" y="1011569"/>
            <a:chExt cx="792088" cy="150945"/>
          </a:xfrm>
        </p:grpSpPr>
        <p:sp>
          <p:nvSpPr>
            <p:cNvPr id="7" name="Oval 6"/>
            <p:cNvSpPr/>
            <p:nvPr/>
          </p:nvSpPr>
          <p:spPr>
            <a:xfrm>
              <a:off x="2688991" y="1014967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77023" y="1011569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flipV="1">
              <a:off x="3214649" y="1011569"/>
              <a:ext cx="133215" cy="737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7" idx="2"/>
            </p:cNvCxnSpPr>
            <p:nvPr/>
          </p:nvCxnSpPr>
          <p:spPr>
            <a:xfrm>
              <a:off x="2555776" y="1011569"/>
              <a:ext cx="133215" cy="7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3899" y="1088741"/>
              <a:ext cx="133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1187624" y="1412776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14070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(1 -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83768" y="1400867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3768" y="1128796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83968" y="1396815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4441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40420" y="1628800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1259468"/>
            <a:ext cx="11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σT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E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2040" y="1844824"/>
            <a:ext cx="0" cy="7761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915816" y="2852936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9832" y="2970180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052" y="1017858"/>
            <a:ext cx="1584176" cy="3995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sz="2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017858"/>
            <a:ext cx="595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</a:t>
            </a:r>
            <a:endParaRPr lang="en-US" sz="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465" y="404664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Turbulent </a:t>
            </a:r>
            <a:r>
              <a:rPr lang="fr-BE" dirty="0" err="1" smtClean="0">
                <a:solidFill>
                  <a:srgbClr val="FF0000"/>
                </a:solidFill>
              </a:rPr>
              <a:t>heat</a:t>
            </a:r>
            <a:r>
              <a:rPr lang="fr-BE" dirty="0" smtClean="0">
                <a:solidFill>
                  <a:srgbClr val="FF0000"/>
                </a:solidFill>
              </a:rPr>
              <a:t> flux over </a:t>
            </a:r>
            <a:r>
              <a:rPr lang="fr-BE" dirty="0" err="1" smtClean="0">
                <a:solidFill>
                  <a:srgbClr val="FF0000"/>
                </a:solidFill>
              </a:rPr>
              <a:t>sea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78470" y="1124215"/>
            <a:ext cx="273411" cy="64972"/>
          </a:xfrm>
          <a:custGeom>
            <a:avLst/>
            <a:gdLst>
              <a:gd name="connsiteX0" fmla="*/ 0 w 2876550"/>
              <a:gd name="connsiteY0" fmla="*/ 0 h 723921"/>
              <a:gd name="connsiteX1" fmla="*/ 1457325 w 2876550"/>
              <a:gd name="connsiteY1" fmla="*/ 723900 h 723921"/>
              <a:gd name="connsiteX2" fmla="*/ 2876550 w 2876550"/>
              <a:gd name="connsiteY2" fmla="*/ 19050 h 72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550" h="723921">
                <a:moveTo>
                  <a:pt x="0" y="0"/>
                </a:moveTo>
                <a:cubicBezTo>
                  <a:pt x="488950" y="360362"/>
                  <a:pt x="977900" y="720725"/>
                  <a:pt x="1457325" y="723900"/>
                </a:cubicBezTo>
                <a:cubicBezTo>
                  <a:pt x="1936750" y="727075"/>
                  <a:pt x="2406650" y="373062"/>
                  <a:pt x="2876550" y="19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9512" y="1886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surface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balance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4952429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1 – F</a:t>
            </a:r>
            <a:r>
              <a:rPr lang="fr-BE" sz="3600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457" y="5734997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2 – F</a:t>
            </a:r>
            <a:r>
              <a:rPr lang="fr-BE" sz="3600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18445"/>
            <a:ext cx="9144000" cy="37669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44924"/>
            <a:ext cx="60486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7339111" y="404664"/>
            <a:ext cx="1152128" cy="115212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19131" y="905255"/>
            <a:ext cx="792088" cy="150945"/>
            <a:chOff x="2555776" y="1011569"/>
            <a:chExt cx="792088" cy="150945"/>
          </a:xfrm>
        </p:grpSpPr>
        <p:sp>
          <p:nvSpPr>
            <p:cNvPr id="7" name="Oval 6"/>
            <p:cNvSpPr/>
            <p:nvPr/>
          </p:nvSpPr>
          <p:spPr>
            <a:xfrm>
              <a:off x="2688991" y="1014967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77023" y="1011569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flipV="1">
              <a:off x="3214649" y="1011569"/>
              <a:ext cx="133215" cy="737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7" idx="2"/>
            </p:cNvCxnSpPr>
            <p:nvPr/>
          </p:nvCxnSpPr>
          <p:spPr>
            <a:xfrm>
              <a:off x="2555776" y="1011569"/>
              <a:ext cx="133215" cy="7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3899" y="1088741"/>
              <a:ext cx="133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1187624" y="1412776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14070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(1 -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83768" y="1400867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3768" y="1128796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83968" y="1396815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4441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40420" y="1628800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1259468"/>
            <a:ext cx="11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σT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E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2040" y="1844824"/>
            <a:ext cx="0" cy="7761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512" y="1886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surface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balance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915816" y="2852936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9832" y="2970180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052" y="1017858"/>
            <a:ext cx="1584176" cy="3995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sz="2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017858"/>
            <a:ext cx="595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</a:t>
            </a:r>
            <a:endParaRPr lang="en-US" sz="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465" y="404664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Turbulent </a:t>
            </a:r>
            <a:r>
              <a:rPr lang="fr-BE" dirty="0" err="1" smtClean="0">
                <a:solidFill>
                  <a:srgbClr val="FF0000"/>
                </a:solidFill>
              </a:rPr>
              <a:t>heat</a:t>
            </a:r>
            <a:r>
              <a:rPr lang="fr-BE" dirty="0" smtClean="0">
                <a:solidFill>
                  <a:srgbClr val="FF0000"/>
                </a:solidFill>
              </a:rPr>
              <a:t> flux over </a:t>
            </a:r>
            <a:r>
              <a:rPr lang="fr-BE" dirty="0" err="1" smtClean="0">
                <a:solidFill>
                  <a:srgbClr val="FF0000"/>
                </a:solidFill>
              </a:rPr>
              <a:t>sea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78470" y="1124215"/>
            <a:ext cx="273411" cy="64972"/>
          </a:xfrm>
          <a:custGeom>
            <a:avLst/>
            <a:gdLst>
              <a:gd name="connsiteX0" fmla="*/ 0 w 2876550"/>
              <a:gd name="connsiteY0" fmla="*/ 0 h 723921"/>
              <a:gd name="connsiteX1" fmla="*/ 1457325 w 2876550"/>
              <a:gd name="connsiteY1" fmla="*/ 723900 h 723921"/>
              <a:gd name="connsiteX2" fmla="*/ 2876550 w 2876550"/>
              <a:gd name="connsiteY2" fmla="*/ 19050 h 72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550" h="723921">
                <a:moveTo>
                  <a:pt x="0" y="0"/>
                </a:moveTo>
                <a:cubicBezTo>
                  <a:pt x="488950" y="360362"/>
                  <a:pt x="977900" y="720725"/>
                  <a:pt x="1457325" y="723900"/>
                </a:cubicBezTo>
                <a:cubicBezTo>
                  <a:pt x="1936750" y="727075"/>
                  <a:pt x="2406650" y="373062"/>
                  <a:pt x="2876550" y="19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1520" y="4952429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1 – F</a:t>
            </a:r>
            <a:r>
              <a:rPr lang="fr-BE" sz="3600" baseline="-250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456" y="5734997"/>
            <a:ext cx="89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2 – F</a:t>
            </a:r>
            <a:r>
              <a:rPr lang="fr-BE" sz="36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lang="fr-BE" sz="3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nemo-ocean.eu/var/ezwebin_site/storage/images/design/nemo-website/172-5-eng-US/NEMO-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0" y="1667371"/>
            <a:ext cx="17621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elic.ucl.ac.be/repomodx/lim/assets/images/Logo_yoan1bisweb_trans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91145"/>
            <a:ext cx="1905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6276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version 3.6 (~CMIP6)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25144"/>
            <a:ext cx="1539225" cy="5387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93340" y="3212976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36766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forced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210767" cy="21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4128" y="5137337"/>
            <a:ext cx="223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ORCA1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grid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(~50 km at the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poles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23007"/>
            <a:ext cx="3096344" cy="2274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16" y="4531158"/>
            <a:ext cx="3096344" cy="2227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68" y="4527214"/>
            <a:ext cx="3096344" cy="222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1701"/>
            <a:ext cx="3096344" cy="2227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76" y="476672"/>
            <a:ext cx="7603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diagnostics for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model: total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volume and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8412" y="3075572"/>
            <a:ext cx="10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6D51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</a:t>
            </a:r>
            <a:endParaRPr lang="en-US" dirty="0" smtClean="0">
              <a:solidFill>
                <a:srgbClr val="6D518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9008" y="3078805"/>
            <a:ext cx="10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6D51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</a:t>
            </a:r>
            <a:endParaRPr lang="en-US" dirty="0" smtClean="0">
              <a:solidFill>
                <a:srgbClr val="6D518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4290" y="5301089"/>
            <a:ext cx="10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6D51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</a:t>
            </a:r>
            <a:endParaRPr lang="en-US" dirty="0" smtClean="0">
              <a:solidFill>
                <a:srgbClr val="6D518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116423"/>
            <a:ext cx="10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6D51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</a:t>
            </a:r>
            <a:endParaRPr lang="en-US" dirty="0" smtClean="0">
              <a:solidFill>
                <a:srgbClr val="6D518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3275692"/>
            <a:ext cx="10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726CE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nsidc</a:t>
            </a:r>
            <a:endParaRPr lang="en-US" dirty="0" smtClean="0">
              <a:solidFill>
                <a:srgbClr val="726CE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253" y="5589240"/>
            <a:ext cx="10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726CE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nsidc</a:t>
            </a:r>
            <a:endParaRPr lang="en-US" dirty="0" smtClean="0">
              <a:solidFill>
                <a:srgbClr val="726CE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1"/>
          <a:stretch/>
        </p:blipFill>
        <p:spPr>
          <a:xfrm>
            <a:off x="2149296" y="786613"/>
            <a:ext cx="3529647" cy="3191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/>
          <a:stretch/>
        </p:blipFill>
        <p:spPr>
          <a:xfrm>
            <a:off x="5937011" y="3851158"/>
            <a:ext cx="3459525" cy="3191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155" r="1503" b="-155"/>
          <a:stretch/>
        </p:blipFill>
        <p:spPr>
          <a:xfrm>
            <a:off x="6061480" y="788265"/>
            <a:ext cx="3289872" cy="319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0"/>
          <a:stretch/>
        </p:blipFill>
        <p:spPr>
          <a:xfrm>
            <a:off x="2139797" y="3891700"/>
            <a:ext cx="3538206" cy="3191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76" y="188640"/>
            <a:ext cx="9286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diagnostics for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model: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thickness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14701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1986-2005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9471" y="2558514"/>
            <a:ext cx="6218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 to turbulent </a:t>
            </a:r>
            <a:r>
              <a:rPr lang="fr-BE" sz="4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heat</a:t>
            </a:r>
            <a:r>
              <a:rPr lang="fr-BE" sz="4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flux diagnostics!</a:t>
            </a:r>
            <a:endParaRPr lang="en-US" sz="4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2" y="253508"/>
            <a:ext cx="8458136" cy="63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28" y="1549597"/>
            <a:ext cx="4175768" cy="5181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095" y="260648"/>
            <a:ext cx="5402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model has longer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persistence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2280" y="1464444"/>
            <a:ext cx="3541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to 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August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correlation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5635114"/>
            <a:ext cx="2530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1979-1999 (simulation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ongoing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output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particular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diagnostic!)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0" y="109768"/>
            <a:ext cx="8531380" cy="67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64" y="1556792"/>
            <a:ext cx="4175768" cy="518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7818" y="1464444"/>
            <a:ext cx="36759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to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correlation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095" y="260648"/>
            <a:ext cx="5402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model has longer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persistence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64" y="1556792"/>
            <a:ext cx="4175768" cy="518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2280" y="1464444"/>
            <a:ext cx="3541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to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correlation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096" y="260648"/>
            <a:ext cx="417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but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eventually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exhibits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feedback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79" y="1549608"/>
            <a:ext cx="41814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7818" y="1454284"/>
            <a:ext cx="36759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to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November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correlation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096" y="260648"/>
            <a:ext cx="417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but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eventually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exhibits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feedback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18445"/>
            <a:ext cx="9144000" cy="37669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44924"/>
            <a:ext cx="60486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7339111" y="404664"/>
            <a:ext cx="1152128" cy="115212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19131" y="905255"/>
            <a:ext cx="792088" cy="150945"/>
            <a:chOff x="2555776" y="1011569"/>
            <a:chExt cx="792088" cy="150945"/>
          </a:xfrm>
        </p:grpSpPr>
        <p:sp>
          <p:nvSpPr>
            <p:cNvPr id="7" name="Oval 6"/>
            <p:cNvSpPr/>
            <p:nvPr/>
          </p:nvSpPr>
          <p:spPr>
            <a:xfrm>
              <a:off x="2688991" y="1014967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77023" y="1011569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flipV="1">
              <a:off x="3214649" y="1011569"/>
              <a:ext cx="133215" cy="737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7" idx="2"/>
            </p:cNvCxnSpPr>
            <p:nvPr/>
          </p:nvCxnSpPr>
          <p:spPr>
            <a:xfrm>
              <a:off x="2555776" y="1011569"/>
              <a:ext cx="133215" cy="7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3899" y="1088741"/>
              <a:ext cx="133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1187624" y="1412776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14070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(1 -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83768" y="1400867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3768" y="1128796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83968" y="1396815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4441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40420" y="1628800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1259468"/>
            <a:ext cx="11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σT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E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2040" y="1844824"/>
            <a:ext cx="0" cy="7761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915816" y="2852936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9832" y="2970180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052" y="1017858"/>
            <a:ext cx="1584176" cy="3995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sz="2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017858"/>
            <a:ext cx="595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</a:t>
            </a:r>
            <a:endParaRPr lang="en-US" sz="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465" y="404664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Turbulent </a:t>
            </a:r>
            <a:r>
              <a:rPr lang="fr-BE" dirty="0" err="1" smtClean="0">
                <a:solidFill>
                  <a:srgbClr val="FF0000"/>
                </a:solidFill>
              </a:rPr>
              <a:t>heat</a:t>
            </a:r>
            <a:r>
              <a:rPr lang="fr-BE" dirty="0" smtClean="0">
                <a:solidFill>
                  <a:srgbClr val="FF0000"/>
                </a:solidFill>
              </a:rPr>
              <a:t> flux over </a:t>
            </a:r>
            <a:r>
              <a:rPr lang="fr-BE" dirty="0" err="1" smtClean="0">
                <a:solidFill>
                  <a:srgbClr val="FF0000"/>
                </a:solidFill>
              </a:rPr>
              <a:t>sea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78470" y="1124215"/>
            <a:ext cx="273411" cy="64972"/>
          </a:xfrm>
          <a:custGeom>
            <a:avLst/>
            <a:gdLst>
              <a:gd name="connsiteX0" fmla="*/ 0 w 2876550"/>
              <a:gd name="connsiteY0" fmla="*/ 0 h 723921"/>
              <a:gd name="connsiteX1" fmla="*/ 1457325 w 2876550"/>
              <a:gd name="connsiteY1" fmla="*/ 723900 h 723921"/>
              <a:gd name="connsiteX2" fmla="*/ 2876550 w 2876550"/>
              <a:gd name="connsiteY2" fmla="*/ 19050 h 72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550" h="723921">
                <a:moveTo>
                  <a:pt x="0" y="0"/>
                </a:moveTo>
                <a:cubicBezTo>
                  <a:pt x="488950" y="360362"/>
                  <a:pt x="977900" y="720725"/>
                  <a:pt x="1457325" y="723900"/>
                </a:cubicBezTo>
                <a:cubicBezTo>
                  <a:pt x="1936750" y="727075"/>
                  <a:pt x="2406650" y="373062"/>
                  <a:pt x="2876550" y="19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9512" y="1886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surface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balance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4952429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1 – F</a:t>
            </a:r>
            <a:r>
              <a:rPr lang="fr-BE" sz="3600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457" y="5734997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2 – F</a:t>
            </a:r>
            <a:r>
              <a:rPr lang="fr-BE" sz="3600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Conclusions &amp; perspectives</a:t>
            </a:r>
            <a:endParaRPr lang="fr-BE" sz="3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268761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Turbulent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Heat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Flux Feedback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</a:t>
            </a:r>
            <a:endParaRPr lang="fr-BE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 a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competes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0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positive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ice-albedo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feedback</a:t>
            </a:r>
            <a:endParaRPr lang="fr-BE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7232" y="3595663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feedback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straightforward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characterize</a:t>
            </a:r>
            <a:endParaRPr lang="fr-BE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expresses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itself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 a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autocorrelation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F</a:t>
            </a:r>
            <a:r>
              <a:rPr lang="fr-BE" sz="2000" baseline="-25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flux</a:t>
            </a:r>
            <a:endParaRPr lang="fr-BE" sz="2400" baseline="-25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472514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seen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 </a:t>
            </a:r>
            <a:r>
              <a:rPr lang="fr-BE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an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ocean-sea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</a:t>
            </a:r>
            <a:endParaRPr lang="fr-BE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also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coupled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2371527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coupled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atmosphere-ice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feedback</a:t>
            </a:r>
            <a:endParaRPr lang="fr-BE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(slow)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damps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anomalies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(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BE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5827911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Also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 </a:t>
            </a:r>
            <a:r>
              <a:rPr lang="fr-BE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low-order</a:t>
            </a:r>
            <a:r>
              <a:rPr lang="fr-BE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feedback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robust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if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model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complexity</a:t>
            </a:r>
            <a:endParaRPr lang="fr-BE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9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241" y="2130425"/>
            <a:ext cx="5839519" cy="1470025"/>
          </a:xfrm>
        </p:spPr>
        <p:txBody>
          <a:bodyPr/>
          <a:lstStyle/>
          <a:p>
            <a:r>
              <a:rPr lang="fr-BE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fr-BE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3886200"/>
            <a:ext cx="7040880" cy="910952"/>
          </a:xfrm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F. Massonnet and J. García-Serrano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54594" y="4894312"/>
            <a:ext cx="5818909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francois.massonnet@bsc.es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javier.garcia@bsc.es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0" y="109768"/>
            <a:ext cx="8531380" cy="671619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195736" y="4221088"/>
            <a:ext cx="1944216" cy="0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483768" y="450912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Ice-albedo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feedback</a:t>
            </a: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positive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0" y="109768"/>
            <a:ext cx="8531380" cy="6716192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2195736" y="4221088"/>
            <a:ext cx="1944216" cy="0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483768" y="450912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Ice-albedo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feedback</a:t>
            </a: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positive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40152" y="465313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Ice-thickness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ice-growth</a:t>
            </a:r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Feedback</a:t>
            </a: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966522" y="4250792"/>
            <a:ext cx="1197766" cy="0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3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0" y="109768"/>
            <a:ext cx="8531380" cy="6716192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2195736" y="4221088"/>
            <a:ext cx="1944216" cy="0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483768" y="450912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Ice-albedo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feedback</a:t>
            </a: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positive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40152" y="465313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Ice-thickness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ice-growth</a:t>
            </a:r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Feedback</a:t>
            </a: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966522" y="4250792"/>
            <a:ext cx="1197766" cy="0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572000" y="5373216"/>
            <a:ext cx="1197766" cy="0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355976" y="5385990"/>
            <a:ext cx="1742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Turbulent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heat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flux feedback</a:t>
            </a: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b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2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18445"/>
            <a:ext cx="9144000" cy="37669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60" y="2744924"/>
            <a:ext cx="60486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7339111" y="404664"/>
            <a:ext cx="1152128" cy="115212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519131" y="905255"/>
            <a:ext cx="792088" cy="150945"/>
            <a:chOff x="2555776" y="1011569"/>
            <a:chExt cx="792088" cy="150945"/>
          </a:xfrm>
        </p:grpSpPr>
        <p:sp>
          <p:nvSpPr>
            <p:cNvPr id="7" name="Oval 6"/>
            <p:cNvSpPr/>
            <p:nvPr/>
          </p:nvSpPr>
          <p:spPr>
            <a:xfrm>
              <a:off x="2688991" y="1014967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77023" y="1011569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flipV="1">
              <a:off x="3214649" y="1011569"/>
              <a:ext cx="133215" cy="737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7" idx="2"/>
            </p:cNvCxnSpPr>
            <p:nvPr/>
          </p:nvCxnSpPr>
          <p:spPr>
            <a:xfrm>
              <a:off x="2555776" y="1011569"/>
              <a:ext cx="133215" cy="7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3899" y="1088741"/>
              <a:ext cx="133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1187624" y="1412776"/>
            <a:ext cx="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14070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(1 - </a:t>
            </a:r>
            <a:r>
              <a:rPr lang="el-G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83768" y="1400867"/>
            <a:ext cx="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3768" y="1128796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LW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83968" y="1396815"/>
            <a:ext cx="0" cy="122413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4441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40420" y="1628800"/>
            <a:ext cx="0" cy="992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1259468"/>
            <a:ext cx="11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σT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E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2040" y="1844824"/>
            <a:ext cx="0" cy="77612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915816" y="2852936"/>
            <a:ext cx="0" cy="992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9832" y="2970180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778470" y="1124215"/>
            <a:ext cx="273411" cy="64972"/>
          </a:xfrm>
          <a:custGeom>
            <a:avLst/>
            <a:gdLst>
              <a:gd name="connsiteX0" fmla="*/ 0 w 2876550"/>
              <a:gd name="connsiteY0" fmla="*/ 0 h 723921"/>
              <a:gd name="connsiteX1" fmla="*/ 1457325 w 2876550"/>
              <a:gd name="connsiteY1" fmla="*/ 723900 h 723921"/>
              <a:gd name="connsiteX2" fmla="*/ 2876550 w 2876550"/>
              <a:gd name="connsiteY2" fmla="*/ 19050 h 72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550" h="723921">
                <a:moveTo>
                  <a:pt x="0" y="0"/>
                </a:moveTo>
                <a:cubicBezTo>
                  <a:pt x="488950" y="360362"/>
                  <a:pt x="977900" y="720725"/>
                  <a:pt x="1457325" y="723900"/>
                </a:cubicBezTo>
                <a:cubicBezTo>
                  <a:pt x="1936750" y="727075"/>
                  <a:pt x="2406650" y="373062"/>
                  <a:pt x="2876550" y="19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79512" y="1886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surface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balance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18445"/>
            <a:ext cx="9144000" cy="37669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44924"/>
            <a:ext cx="60486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7339111" y="404664"/>
            <a:ext cx="1152128" cy="115212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19131" y="905255"/>
            <a:ext cx="792088" cy="150945"/>
            <a:chOff x="2555776" y="1011569"/>
            <a:chExt cx="792088" cy="150945"/>
          </a:xfrm>
        </p:grpSpPr>
        <p:sp>
          <p:nvSpPr>
            <p:cNvPr id="7" name="Oval 6"/>
            <p:cNvSpPr/>
            <p:nvPr/>
          </p:nvSpPr>
          <p:spPr>
            <a:xfrm>
              <a:off x="2688991" y="1014967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77023" y="1011569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flipV="1">
              <a:off x="3214649" y="1011569"/>
              <a:ext cx="133215" cy="737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7" idx="2"/>
            </p:cNvCxnSpPr>
            <p:nvPr/>
          </p:nvCxnSpPr>
          <p:spPr>
            <a:xfrm>
              <a:off x="2555776" y="1011569"/>
              <a:ext cx="133215" cy="7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3899" y="1088741"/>
              <a:ext cx="133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1187624" y="1412776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14070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(1 -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83768" y="1400867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3768" y="1128796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83968" y="1396815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4441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40420" y="1628800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1259468"/>
            <a:ext cx="11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σT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E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2040" y="1844824"/>
            <a:ext cx="0" cy="7761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915816" y="2852936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9832" y="2970180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052" y="1017858"/>
            <a:ext cx="1584176" cy="3995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sz="2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017858"/>
            <a:ext cx="595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</a:t>
            </a:r>
            <a:endParaRPr lang="en-US" sz="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465" y="404664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Turbulent </a:t>
            </a:r>
            <a:r>
              <a:rPr lang="fr-BE" dirty="0" err="1" smtClean="0">
                <a:solidFill>
                  <a:srgbClr val="FF0000"/>
                </a:solidFill>
              </a:rPr>
              <a:t>heat</a:t>
            </a:r>
            <a:r>
              <a:rPr lang="fr-BE" dirty="0" smtClean="0">
                <a:solidFill>
                  <a:srgbClr val="FF0000"/>
                </a:solidFill>
              </a:rPr>
              <a:t> flux over </a:t>
            </a:r>
            <a:r>
              <a:rPr lang="fr-BE" dirty="0" err="1" smtClean="0">
                <a:solidFill>
                  <a:srgbClr val="FF0000"/>
                </a:solidFill>
              </a:rPr>
              <a:t>sea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78470" y="1124215"/>
            <a:ext cx="273411" cy="64972"/>
          </a:xfrm>
          <a:custGeom>
            <a:avLst/>
            <a:gdLst>
              <a:gd name="connsiteX0" fmla="*/ 0 w 2876550"/>
              <a:gd name="connsiteY0" fmla="*/ 0 h 723921"/>
              <a:gd name="connsiteX1" fmla="*/ 1457325 w 2876550"/>
              <a:gd name="connsiteY1" fmla="*/ 723900 h 723921"/>
              <a:gd name="connsiteX2" fmla="*/ 2876550 w 2876550"/>
              <a:gd name="connsiteY2" fmla="*/ 19050 h 72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550" h="723921">
                <a:moveTo>
                  <a:pt x="0" y="0"/>
                </a:moveTo>
                <a:cubicBezTo>
                  <a:pt x="488950" y="360362"/>
                  <a:pt x="977900" y="720725"/>
                  <a:pt x="1457325" y="723900"/>
                </a:cubicBezTo>
                <a:cubicBezTo>
                  <a:pt x="1936750" y="727075"/>
                  <a:pt x="2406650" y="373062"/>
                  <a:pt x="2876550" y="19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9512" y="1886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surface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balance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4952429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1 – F</a:t>
            </a:r>
            <a:r>
              <a:rPr lang="fr-BE" sz="3600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457" y="5734997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2 – F</a:t>
            </a:r>
            <a:r>
              <a:rPr lang="fr-BE" sz="3600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18445"/>
            <a:ext cx="9144000" cy="37669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44924"/>
            <a:ext cx="60486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7339111" y="404664"/>
            <a:ext cx="1152128" cy="115212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19131" y="905255"/>
            <a:ext cx="792088" cy="150945"/>
            <a:chOff x="2555776" y="1011569"/>
            <a:chExt cx="792088" cy="150945"/>
          </a:xfrm>
        </p:grpSpPr>
        <p:sp>
          <p:nvSpPr>
            <p:cNvPr id="7" name="Oval 6"/>
            <p:cNvSpPr/>
            <p:nvPr/>
          </p:nvSpPr>
          <p:spPr>
            <a:xfrm>
              <a:off x="2688991" y="1014967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77023" y="1011569"/>
              <a:ext cx="237626" cy="1475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flipV="1">
              <a:off x="3214649" y="1011569"/>
              <a:ext cx="133215" cy="737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7" idx="2"/>
            </p:cNvCxnSpPr>
            <p:nvPr/>
          </p:nvCxnSpPr>
          <p:spPr>
            <a:xfrm>
              <a:off x="2555776" y="1011569"/>
              <a:ext cx="133215" cy="7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3899" y="1088741"/>
              <a:ext cx="133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1187624" y="1412776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14070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(1 -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83768" y="1400867"/>
            <a:ext cx="0" cy="12241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3768" y="1128796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83968" y="1396815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4441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40420" y="1628800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1259468"/>
            <a:ext cx="117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σT</a:t>
            </a:r>
            <a:r>
              <a:rPr lang="fr-BE" baseline="-25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E" baseline="30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2040" y="1844824"/>
            <a:ext cx="0" cy="7761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915816" y="2852936"/>
            <a:ext cx="0" cy="992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9832" y="2970180"/>
            <a:ext cx="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052" y="1017858"/>
            <a:ext cx="1584176" cy="3995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sz="2000" baseline="-250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en-US" sz="2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017858"/>
            <a:ext cx="595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</a:t>
            </a:r>
            <a:endParaRPr lang="en-US" sz="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465" y="404664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Turbulent </a:t>
            </a:r>
            <a:r>
              <a:rPr lang="fr-BE" dirty="0" err="1" smtClean="0">
                <a:solidFill>
                  <a:srgbClr val="FF0000"/>
                </a:solidFill>
              </a:rPr>
              <a:t>heat</a:t>
            </a:r>
            <a:r>
              <a:rPr lang="fr-BE" dirty="0" smtClean="0">
                <a:solidFill>
                  <a:srgbClr val="FF0000"/>
                </a:solidFill>
              </a:rPr>
              <a:t> flux over </a:t>
            </a:r>
            <a:r>
              <a:rPr lang="fr-BE" dirty="0" err="1" smtClean="0">
                <a:solidFill>
                  <a:srgbClr val="FF0000"/>
                </a:solidFill>
              </a:rPr>
              <a:t>sea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78470" y="1124215"/>
            <a:ext cx="273411" cy="64972"/>
          </a:xfrm>
          <a:custGeom>
            <a:avLst/>
            <a:gdLst>
              <a:gd name="connsiteX0" fmla="*/ 0 w 2876550"/>
              <a:gd name="connsiteY0" fmla="*/ 0 h 723921"/>
              <a:gd name="connsiteX1" fmla="*/ 1457325 w 2876550"/>
              <a:gd name="connsiteY1" fmla="*/ 723900 h 723921"/>
              <a:gd name="connsiteX2" fmla="*/ 2876550 w 2876550"/>
              <a:gd name="connsiteY2" fmla="*/ 19050 h 72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550" h="723921">
                <a:moveTo>
                  <a:pt x="0" y="0"/>
                </a:moveTo>
                <a:cubicBezTo>
                  <a:pt x="488950" y="360362"/>
                  <a:pt x="977900" y="720725"/>
                  <a:pt x="1457325" y="723900"/>
                </a:cubicBezTo>
                <a:cubicBezTo>
                  <a:pt x="1936750" y="727075"/>
                  <a:pt x="2406650" y="373062"/>
                  <a:pt x="2876550" y="19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4952429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1 – F</a:t>
            </a:r>
            <a:r>
              <a:rPr lang="fr-BE" sz="36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reanalysis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9457" y="5734997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 2 – F</a:t>
            </a:r>
            <a:r>
              <a:rPr lang="fr-BE" sz="3600" baseline="-250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an </a:t>
            </a:r>
            <a:r>
              <a:rPr lang="fr-BE" sz="3600" dirty="0" err="1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lang="fr-BE" sz="3600" dirty="0" err="1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3600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886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surface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balance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436096" y="2129253"/>
            <a:ext cx="3070056" cy="2886166"/>
            <a:chOff x="1331640" y="1158085"/>
            <a:chExt cx="3070056" cy="28861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320487"/>
              <a:ext cx="3070056" cy="27237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63688" y="1158085"/>
              <a:ext cx="2088232" cy="362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64260" y="1487264"/>
              <a:ext cx="2160240" cy="2160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1680" y="1412776"/>
              <a:ext cx="351656" cy="362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" y="1903756"/>
            <a:ext cx="4238303" cy="32695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530" y="260648"/>
            <a:ext cx="653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</a:t>
            </a:r>
            <a:r>
              <a:rPr lang="fr-BE" sz="2400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-feedback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fr-BE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characterized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the </a:t>
            </a:r>
            <a:r>
              <a:rPr lang="fr-BE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autocorrelation</a:t>
            </a:r>
            <a:r>
              <a:rPr lang="fr-BE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F</a:t>
            </a:r>
            <a:r>
              <a:rPr lang="fr-BE" sz="2400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5173347"/>
            <a:ext cx="305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August  F</a:t>
            </a:r>
            <a:r>
              <a:rPr lang="fr-BE" sz="1600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anomalies</a:t>
            </a:r>
            <a:r>
              <a:rPr lang="fr-BE" sz="1600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[W/m²]</a:t>
            </a: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56790" y="3108780"/>
            <a:ext cx="305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</a:t>
            </a:r>
            <a:r>
              <a:rPr lang="fr-BE" sz="1600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anomalies</a:t>
            </a:r>
            <a:r>
              <a:rPr lang="fr-BE" sz="1600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[W/m²]</a:t>
            </a: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48362" y="2780366"/>
            <a:ext cx="460531" cy="288594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5896" y="256490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fr-BE" sz="14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 </a:t>
            </a:r>
            <a:r>
              <a:rPr lang="fr-BE" sz="14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endParaRPr lang="en-US" sz="1400" dirty="0">
              <a:solidFill>
                <a:srgbClr val="0000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1720091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fr-BE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anomalies, 1979-2015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1844824"/>
            <a:ext cx="28148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1979-2015 </a:t>
            </a:r>
            <a:r>
              <a:rPr lang="fr-BE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correlation</a:t>
            </a:r>
            <a:r>
              <a:rPr lang="fr-BE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August vs </a:t>
            </a:r>
            <a:r>
              <a:rPr lang="fr-BE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</a:t>
            </a:r>
            <a:r>
              <a:rPr lang="fr-BE" sz="1400" baseline="-25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BE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anomalies</a:t>
            </a:r>
            <a:endParaRPr 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716</Words>
  <Application>Microsoft Office PowerPoint</Application>
  <PresentationFormat>Affichage à l'écran (4:3)</PresentationFormat>
  <Paragraphs>169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Segoe UI</vt:lpstr>
      <vt:lpstr>Office Theme</vt:lpstr>
      <vt:lpstr>Negative turbulent heat flux feedback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turbulent heat flux feedback</dc:title>
  <dc:creator>bscuser</dc:creator>
  <cp:lastModifiedBy>François Massonnet</cp:lastModifiedBy>
  <cp:revision>33</cp:revision>
  <dcterms:created xsi:type="dcterms:W3CDTF">2016-05-11T15:51:06Z</dcterms:created>
  <dcterms:modified xsi:type="dcterms:W3CDTF">2016-05-17T15:01:13Z</dcterms:modified>
</cp:coreProperties>
</file>