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80" r:id="rId3"/>
    <p:sldId id="281" r:id="rId4"/>
    <p:sldId id="282" r:id="rId5"/>
    <p:sldId id="283" r:id="rId6"/>
    <p:sldId id="257" r:id="rId7"/>
    <p:sldId id="258" r:id="rId8"/>
    <p:sldId id="265" r:id="rId9"/>
    <p:sldId id="259" r:id="rId10"/>
    <p:sldId id="262" r:id="rId11"/>
    <p:sldId id="261" r:id="rId12"/>
    <p:sldId id="266" r:id="rId13"/>
    <p:sldId id="264" r:id="rId14"/>
    <p:sldId id="263" r:id="rId15"/>
    <p:sldId id="273" r:id="rId16"/>
    <p:sldId id="274" r:id="rId17"/>
    <p:sldId id="275" r:id="rId18"/>
    <p:sldId id="278" r:id="rId19"/>
    <p:sldId id="267" r:id="rId20"/>
    <p:sldId id="268" r:id="rId21"/>
    <p:sldId id="269" r:id="rId22"/>
    <p:sldId id="270" r:id="rId23"/>
    <p:sldId id="271" r:id="rId24"/>
    <p:sldId id="279" r:id="rId25"/>
    <p:sldId id="277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726CEE"/>
    <a:srgbClr val="6D5185"/>
    <a:srgbClr val="8766A2"/>
    <a:srgbClr val="A38AB8"/>
    <a:srgbClr val="A86ED4"/>
    <a:srgbClr val="0000FF"/>
    <a:srgbClr val="2100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706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03659D-B554-4679-8E2C-9551221DE13D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86AA02-F136-451B-818E-FCD923653D5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068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6AA02-F136-451B-818E-FCD923653D5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907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6D3E4-62D2-4DE6-8DFA-0E94C57189F3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6BA10-80E8-48C3-A1C0-1DDC2E8E57F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01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6D3E4-62D2-4DE6-8DFA-0E94C57189F3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6BA10-80E8-48C3-A1C0-1DDC2E8E57F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785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6D3E4-62D2-4DE6-8DFA-0E94C57189F3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6BA10-80E8-48C3-A1C0-1DDC2E8E57F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288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6D3E4-62D2-4DE6-8DFA-0E94C57189F3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6BA10-80E8-48C3-A1C0-1DDC2E8E57F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078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6D3E4-62D2-4DE6-8DFA-0E94C57189F3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6BA10-80E8-48C3-A1C0-1DDC2E8E57F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596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6D3E4-62D2-4DE6-8DFA-0E94C57189F3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6BA10-80E8-48C3-A1C0-1DDC2E8E57F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979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6D3E4-62D2-4DE6-8DFA-0E94C57189F3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6BA10-80E8-48C3-A1C0-1DDC2E8E57F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72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6D3E4-62D2-4DE6-8DFA-0E94C57189F3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6BA10-80E8-48C3-A1C0-1DDC2E8E57F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739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6D3E4-62D2-4DE6-8DFA-0E94C57189F3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6BA10-80E8-48C3-A1C0-1DDC2E8E57F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085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6D3E4-62D2-4DE6-8DFA-0E94C57189F3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6BA10-80E8-48C3-A1C0-1DDC2E8E57F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322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6D3E4-62D2-4DE6-8DFA-0E94C57189F3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6BA10-80E8-48C3-A1C0-1DDC2E8E57F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866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6D3E4-62D2-4DE6-8DFA-0E94C57189F3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6BA10-80E8-48C3-A1C0-1DDC2E8E57F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501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199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2241" y="2130425"/>
            <a:ext cx="5839519" cy="1470025"/>
          </a:xfrm>
        </p:spPr>
        <p:txBody>
          <a:bodyPr/>
          <a:lstStyle/>
          <a:p>
            <a:r>
              <a:rPr lang="fr-BE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Negative</a:t>
            </a:r>
            <a:r>
              <a:rPr lang="fr-BE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turbulent </a:t>
            </a:r>
            <a:r>
              <a:rPr lang="fr-BE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heat</a:t>
            </a:r>
            <a:r>
              <a:rPr lang="fr-BE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flux feedback</a:t>
            </a:r>
            <a:endParaRPr lang="en-US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51560" y="3886200"/>
            <a:ext cx="7040880" cy="910952"/>
          </a:xfrm>
        </p:spPr>
        <p:txBody>
          <a:bodyPr/>
          <a:lstStyle/>
          <a:p>
            <a:r>
              <a:rPr lang="fr-BE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F. Massonnet and J. García-Serrano</a:t>
            </a:r>
            <a:endParaRPr lang="en-US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654594" y="4894312"/>
            <a:ext cx="5818909" cy="9109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BE" sz="20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Workshop on Feedbacks in Polar </a:t>
            </a:r>
            <a:r>
              <a:rPr lang="fr-BE" sz="20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Regions</a:t>
            </a:r>
            <a:endParaRPr lang="fr-BE" sz="2000" dirty="0" smtClean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sz="20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May 17th, 2016</a:t>
            </a:r>
            <a:endParaRPr lang="en-US" sz="20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34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65123" y="1867619"/>
            <a:ext cx="2605177" cy="7083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45044" y="1647645"/>
            <a:ext cx="1845334" cy="59428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865123" y="3581569"/>
            <a:ext cx="2605177" cy="659924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45044" y="3361596"/>
            <a:ext cx="1284977" cy="4340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865123" y="5542472"/>
            <a:ext cx="2605177" cy="7289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45044" y="5322498"/>
            <a:ext cx="1845334" cy="4485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5" name="Connecteur droit avec flèche 14"/>
          <p:cNvCxnSpPr/>
          <p:nvPr/>
        </p:nvCxnSpPr>
        <p:spPr>
          <a:xfrm>
            <a:off x="3634484" y="1542129"/>
            <a:ext cx="0" cy="374703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 flipV="1">
            <a:off x="3779912" y="4847019"/>
            <a:ext cx="0" cy="598205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ZoneTexte 30"/>
          <p:cNvSpPr txBox="1"/>
          <p:nvPr/>
        </p:nvSpPr>
        <p:spPr>
          <a:xfrm>
            <a:off x="3672587" y="1210974"/>
            <a:ext cx="1475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10 W/m²</a:t>
            </a:r>
            <a:endParaRPr lang="fr-BE" dirty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3862137" y="4467756"/>
            <a:ext cx="1216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-15 W/m²</a:t>
            </a:r>
            <a:endParaRPr lang="fr-BE" dirty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3663957" y="3109928"/>
            <a:ext cx="1686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~0 W/m²</a:t>
            </a:r>
            <a:endParaRPr lang="fr-BE" dirty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1" name="ZoneTexte 40"/>
          <p:cNvSpPr txBox="1"/>
          <p:nvPr/>
        </p:nvSpPr>
        <p:spPr>
          <a:xfrm>
            <a:off x="1994520" y="2303254"/>
            <a:ext cx="15355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 = -1°C</a:t>
            </a:r>
            <a:endParaRPr lang="fr-BE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2" name="ZoneTexte 41"/>
          <p:cNvSpPr txBox="1"/>
          <p:nvPr/>
        </p:nvSpPr>
        <p:spPr>
          <a:xfrm>
            <a:off x="1899628" y="3946583"/>
            <a:ext cx="15355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 = 0°C</a:t>
            </a:r>
            <a:endParaRPr lang="fr-BE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3" name="ZoneTexte 42"/>
          <p:cNvSpPr txBox="1"/>
          <p:nvPr/>
        </p:nvSpPr>
        <p:spPr>
          <a:xfrm>
            <a:off x="1994519" y="5953706"/>
            <a:ext cx="15355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 = -0.5°C</a:t>
            </a:r>
            <a:endParaRPr lang="fr-BE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ZoneTexte 46"/>
          <p:cNvSpPr txBox="1"/>
          <p:nvPr/>
        </p:nvSpPr>
        <p:spPr>
          <a:xfrm>
            <a:off x="2339577" y="1789983"/>
            <a:ext cx="1699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 = 0.5 m</a:t>
            </a:r>
            <a:endParaRPr lang="fr-BE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" name="ZoneTexte 48"/>
          <p:cNvSpPr txBox="1"/>
          <p:nvPr/>
        </p:nvSpPr>
        <p:spPr>
          <a:xfrm>
            <a:off x="2300757" y="3400642"/>
            <a:ext cx="1699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 = 0.3 m</a:t>
            </a:r>
            <a:endParaRPr lang="fr-BE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0" name="ZoneTexte 49"/>
          <p:cNvSpPr txBox="1"/>
          <p:nvPr/>
        </p:nvSpPr>
        <p:spPr>
          <a:xfrm>
            <a:off x="2339577" y="5414903"/>
            <a:ext cx="1699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 = 0.4 m</a:t>
            </a:r>
            <a:endParaRPr lang="fr-BE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4" name="ZoneTexte 53"/>
          <p:cNvSpPr txBox="1"/>
          <p:nvPr/>
        </p:nvSpPr>
        <p:spPr>
          <a:xfrm>
            <a:off x="419152" y="1935909"/>
            <a:ext cx="127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Summer</a:t>
            </a:r>
            <a:endParaRPr lang="fr-BE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5" name="ZoneTexte 54"/>
          <p:cNvSpPr txBox="1"/>
          <p:nvPr/>
        </p:nvSpPr>
        <p:spPr>
          <a:xfrm>
            <a:off x="419152" y="3707740"/>
            <a:ext cx="127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Minimum</a:t>
            </a:r>
            <a:endParaRPr lang="fr-BE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6" name="ZoneTexte 55"/>
          <p:cNvSpPr txBox="1"/>
          <p:nvPr/>
        </p:nvSpPr>
        <p:spPr>
          <a:xfrm>
            <a:off x="419152" y="5723964"/>
            <a:ext cx="127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Freeze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-up</a:t>
            </a:r>
            <a:endParaRPr lang="fr-BE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8" name="ZoneTexte 39"/>
          <p:cNvSpPr txBox="1"/>
          <p:nvPr/>
        </p:nvSpPr>
        <p:spPr>
          <a:xfrm>
            <a:off x="189464" y="221739"/>
            <a:ext cx="5606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Proposed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mechanism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ocean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as a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temporary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storage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turbulent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heat</a:t>
            </a:r>
            <a:endParaRPr lang="fr-BE" sz="24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Right Arrow 3"/>
          <p:cNvSpPr/>
          <p:nvPr/>
        </p:nvSpPr>
        <p:spPr>
          <a:xfrm rot="5400000">
            <a:off x="-2283004" y="3868108"/>
            <a:ext cx="5174624" cy="229688"/>
          </a:xfrm>
          <a:prstGeom prst="rightArrow">
            <a:avLst>
              <a:gd name="adj1" fmla="val 50000"/>
              <a:gd name="adj2" fmla="val 11052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10748" y="6385598"/>
            <a:ext cx="8556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b="1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time</a:t>
            </a:r>
            <a:endParaRPr lang="en-US" sz="2000" b="1" dirty="0" smtClean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7" name="ZoneTexte 12"/>
          <p:cNvSpPr txBox="1"/>
          <p:nvPr/>
        </p:nvSpPr>
        <p:spPr>
          <a:xfrm>
            <a:off x="911184" y="1187226"/>
            <a:ext cx="2618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Normal </a:t>
            </a:r>
            <a:r>
              <a:rPr lang="fr-BE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year</a:t>
            </a:r>
            <a:endParaRPr lang="fr-BE" b="1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353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65123" y="1867619"/>
            <a:ext cx="2605177" cy="7083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45044" y="1647645"/>
            <a:ext cx="1845334" cy="59428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865123" y="3581569"/>
            <a:ext cx="2605177" cy="659924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45044" y="3361596"/>
            <a:ext cx="1284977" cy="4340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865123" y="5542472"/>
            <a:ext cx="2605177" cy="7289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45044" y="5322498"/>
            <a:ext cx="1845334" cy="4485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5330474" y="1202220"/>
            <a:ext cx="2618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Perturbed</a:t>
            </a:r>
            <a:r>
              <a:rPr lang="fr-BE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year</a:t>
            </a:r>
            <a:endParaRPr lang="fr-BE" b="1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5" name="Connecteur droit avec flèche 14"/>
          <p:cNvCxnSpPr/>
          <p:nvPr/>
        </p:nvCxnSpPr>
        <p:spPr>
          <a:xfrm>
            <a:off x="3634484" y="1542129"/>
            <a:ext cx="0" cy="374703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5951500" y="1876246"/>
            <a:ext cx="2605177" cy="6996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331421" y="1656272"/>
            <a:ext cx="1845334" cy="59428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0" name="Connecteur droit avec flèche 19"/>
          <p:cNvCxnSpPr/>
          <p:nvPr/>
        </p:nvCxnSpPr>
        <p:spPr>
          <a:xfrm>
            <a:off x="7527999" y="1168275"/>
            <a:ext cx="0" cy="784202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 flipV="1">
            <a:off x="3779912" y="4847019"/>
            <a:ext cx="0" cy="598205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5957970" y="3575650"/>
            <a:ext cx="2605177" cy="6599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376981" y="3405504"/>
            <a:ext cx="1284977" cy="434030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394156" y="3433094"/>
            <a:ext cx="965423" cy="2964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996608" y="5559725"/>
            <a:ext cx="2605177" cy="728932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376529" y="5400136"/>
            <a:ext cx="1651960" cy="3191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9" name="Connecteur droit avec flèche 28"/>
          <p:cNvCxnSpPr/>
          <p:nvPr/>
        </p:nvCxnSpPr>
        <p:spPr>
          <a:xfrm flipH="1" flipV="1">
            <a:off x="7557316" y="4653136"/>
            <a:ext cx="6284" cy="927931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6373116" y="5339750"/>
            <a:ext cx="1845334" cy="448573"/>
          </a:xfrm>
          <a:prstGeom prst="rect">
            <a:avLst/>
          </a:prstGeom>
          <a:noFill/>
          <a:ln w="28575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3672587" y="1210974"/>
            <a:ext cx="1475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10 W/m²</a:t>
            </a:r>
            <a:endParaRPr lang="fr-BE" dirty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3862137" y="4467756"/>
            <a:ext cx="1216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-15 W/m²</a:t>
            </a:r>
            <a:endParaRPr lang="fr-BE" dirty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7563599" y="887808"/>
            <a:ext cx="13097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14 W/m² (+4 W/m²)</a:t>
            </a:r>
            <a:endParaRPr lang="fr-BE" dirty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7622840" y="4654877"/>
            <a:ext cx="1341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-20 W/m² (-5 W/m²)</a:t>
            </a:r>
            <a:endParaRPr lang="fr-BE" dirty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3663957" y="3109928"/>
            <a:ext cx="1686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~0 W/m²</a:t>
            </a:r>
            <a:endParaRPr lang="fr-BE" dirty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7485768" y="3052586"/>
            <a:ext cx="1686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~0 W/m²</a:t>
            </a:r>
            <a:endParaRPr lang="fr-BE" dirty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1" name="ZoneTexte 40"/>
          <p:cNvSpPr txBox="1"/>
          <p:nvPr/>
        </p:nvSpPr>
        <p:spPr>
          <a:xfrm>
            <a:off x="1994520" y="2303254"/>
            <a:ext cx="15355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 = -1°C</a:t>
            </a:r>
            <a:endParaRPr lang="fr-BE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2" name="ZoneTexte 41"/>
          <p:cNvSpPr txBox="1"/>
          <p:nvPr/>
        </p:nvSpPr>
        <p:spPr>
          <a:xfrm>
            <a:off x="1899628" y="3946583"/>
            <a:ext cx="15355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 = 0°C</a:t>
            </a:r>
            <a:endParaRPr lang="fr-BE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3" name="ZoneTexte 42"/>
          <p:cNvSpPr txBox="1"/>
          <p:nvPr/>
        </p:nvSpPr>
        <p:spPr>
          <a:xfrm>
            <a:off x="1994519" y="5953706"/>
            <a:ext cx="15355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 = -0.5°C</a:t>
            </a:r>
            <a:endParaRPr lang="fr-BE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4" name="ZoneTexte 43"/>
          <p:cNvSpPr txBox="1"/>
          <p:nvPr/>
        </p:nvSpPr>
        <p:spPr>
          <a:xfrm>
            <a:off x="5950265" y="2266977"/>
            <a:ext cx="15355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 = -1°C</a:t>
            </a:r>
            <a:endParaRPr lang="fr-BE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5" name="ZoneTexte 44"/>
          <p:cNvSpPr txBox="1"/>
          <p:nvPr/>
        </p:nvSpPr>
        <p:spPr>
          <a:xfrm>
            <a:off x="5977391" y="3896729"/>
            <a:ext cx="15355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 = 1°C (+1°C)</a:t>
            </a:r>
            <a:endParaRPr lang="fr-BE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6" name="ZoneTexte 45"/>
          <p:cNvSpPr txBox="1"/>
          <p:nvPr/>
        </p:nvSpPr>
        <p:spPr>
          <a:xfrm>
            <a:off x="5977390" y="5947912"/>
            <a:ext cx="18640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 = 0°C (+0.5°C)</a:t>
            </a:r>
            <a:endParaRPr lang="fr-BE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ZoneTexte 46"/>
          <p:cNvSpPr txBox="1"/>
          <p:nvPr/>
        </p:nvSpPr>
        <p:spPr>
          <a:xfrm>
            <a:off x="2339577" y="1789983"/>
            <a:ext cx="1699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 = 0.5 m</a:t>
            </a:r>
            <a:endParaRPr lang="fr-BE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" name="ZoneTexte 48"/>
          <p:cNvSpPr txBox="1"/>
          <p:nvPr/>
        </p:nvSpPr>
        <p:spPr>
          <a:xfrm>
            <a:off x="2300757" y="3400642"/>
            <a:ext cx="1699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 = 0.3 m</a:t>
            </a:r>
            <a:endParaRPr lang="fr-BE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0" name="ZoneTexte 49"/>
          <p:cNvSpPr txBox="1"/>
          <p:nvPr/>
        </p:nvSpPr>
        <p:spPr>
          <a:xfrm>
            <a:off x="2339577" y="5414903"/>
            <a:ext cx="1699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 = 0.4 m</a:t>
            </a:r>
            <a:endParaRPr lang="fr-BE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1" name="ZoneTexte 50"/>
          <p:cNvSpPr txBox="1"/>
          <p:nvPr/>
        </p:nvSpPr>
        <p:spPr>
          <a:xfrm>
            <a:off x="6372200" y="1844824"/>
            <a:ext cx="1699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 = 0.5 m</a:t>
            </a:r>
            <a:endParaRPr lang="fr-BE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2" name="ZoneTexte 51"/>
          <p:cNvSpPr txBox="1"/>
          <p:nvPr/>
        </p:nvSpPr>
        <p:spPr>
          <a:xfrm>
            <a:off x="6331421" y="3387943"/>
            <a:ext cx="1699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 = 0.1 m</a:t>
            </a:r>
            <a:endParaRPr lang="fr-BE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3" name="ZoneTexte 52"/>
          <p:cNvSpPr txBox="1"/>
          <p:nvPr/>
        </p:nvSpPr>
        <p:spPr>
          <a:xfrm>
            <a:off x="6373116" y="5367206"/>
            <a:ext cx="1699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 = 0.3 m</a:t>
            </a:r>
            <a:endParaRPr lang="fr-BE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4" name="ZoneTexte 53"/>
          <p:cNvSpPr txBox="1"/>
          <p:nvPr/>
        </p:nvSpPr>
        <p:spPr>
          <a:xfrm>
            <a:off x="419152" y="1935909"/>
            <a:ext cx="127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Summer</a:t>
            </a:r>
            <a:endParaRPr lang="fr-BE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5" name="ZoneTexte 54"/>
          <p:cNvSpPr txBox="1"/>
          <p:nvPr/>
        </p:nvSpPr>
        <p:spPr>
          <a:xfrm>
            <a:off x="419152" y="3707740"/>
            <a:ext cx="127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Minimum</a:t>
            </a:r>
            <a:endParaRPr lang="fr-BE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6" name="ZoneTexte 55"/>
          <p:cNvSpPr txBox="1"/>
          <p:nvPr/>
        </p:nvSpPr>
        <p:spPr>
          <a:xfrm>
            <a:off x="419152" y="5723964"/>
            <a:ext cx="127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Freeze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-up</a:t>
            </a:r>
            <a:endParaRPr lang="fr-BE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Right Arrow 3"/>
          <p:cNvSpPr/>
          <p:nvPr/>
        </p:nvSpPr>
        <p:spPr>
          <a:xfrm rot="5400000">
            <a:off x="-2283004" y="3868108"/>
            <a:ext cx="5174624" cy="229688"/>
          </a:xfrm>
          <a:prstGeom prst="rightArrow">
            <a:avLst>
              <a:gd name="adj1" fmla="val 50000"/>
              <a:gd name="adj2" fmla="val 11052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10748" y="6385598"/>
            <a:ext cx="8556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b="1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time</a:t>
            </a:r>
            <a:endParaRPr lang="en-US" sz="2000" b="1" dirty="0" smtClean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7" name="ZoneTexte 12"/>
          <p:cNvSpPr txBox="1"/>
          <p:nvPr/>
        </p:nvSpPr>
        <p:spPr>
          <a:xfrm>
            <a:off x="911184" y="1187226"/>
            <a:ext cx="2618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Normal </a:t>
            </a:r>
            <a:r>
              <a:rPr lang="fr-BE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year</a:t>
            </a:r>
            <a:endParaRPr lang="fr-BE" b="1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8" name="ZoneTexte 39"/>
          <p:cNvSpPr txBox="1"/>
          <p:nvPr/>
        </p:nvSpPr>
        <p:spPr>
          <a:xfrm>
            <a:off x="189464" y="221739"/>
            <a:ext cx="5606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Proposed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mechanism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ocean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as a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temporary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storage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turbulent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heat</a:t>
            </a:r>
            <a:endParaRPr lang="fr-BE" sz="24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209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118445"/>
            <a:ext cx="9144000" cy="376693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11560" y="2744924"/>
            <a:ext cx="6048672" cy="1800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Sun 5"/>
          <p:cNvSpPr/>
          <p:nvPr/>
        </p:nvSpPr>
        <p:spPr>
          <a:xfrm>
            <a:off x="7339111" y="404664"/>
            <a:ext cx="1152128" cy="1152128"/>
          </a:xfrm>
          <a:prstGeom prst="sun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7519131" y="905255"/>
            <a:ext cx="792088" cy="150945"/>
            <a:chOff x="2555776" y="1011569"/>
            <a:chExt cx="792088" cy="150945"/>
          </a:xfrm>
        </p:grpSpPr>
        <p:sp>
          <p:nvSpPr>
            <p:cNvPr id="7" name="Oval 6"/>
            <p:cNvSpPr/>
            <p:nvPr/>
          </p:nvSpPr>
          <p:spPr>
            <a:xfrm>
              <a:off x="2688991" y="1014967"/>
              <a:ext cx="237626" cy="14754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2977023" y="1011569"/>
              <a:ext cx="237626" cy="14754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10" name="Straight Connector 9"/>
            <p:cNvCxnSpPr>
              <a:stCxn id="8" idx="6"/>
            </p:cNvCxnSpPr>
            <p:nvPr/>
          </p:nvCxnSpPr>
          <p:spPr>
            <a:xfrm flipV="1">
              <a:off x="3214649" y="1011569"/>
              <a:ext cx="133215" cy="7377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>
              <a:endCxn id="7" idx="2"/>
            </p:cNvCxnSpPr>
            <p:nvPr/>
          </p:nvCxnSpPr>
          <p:spPr>
            <a:xfrm>
              <a:off x="2555776" y="1011569"/>
              <a:ext cx="133215" cy="7717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2903899" y="1088741"/>
              <a:ext cx="13321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Straight Arrow Connector 24"/>
          <p:cNvCxnSpPr/>
          <p:nvPr/>
        </p:nvCxnSpPr>
        <p:spPr>
          <a:xfrm>
            <a:off x="1187624" y="1412776"/>
            <a:ext cx="0" cy="1224136"/>
          </a:xfrm>
          <a:prstGeom prst="straightConnector1">
            <a:avLst/>
          </a:prstGeom>
          <a:ln w="28575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187624" y="1140705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(1 - </a:t>
            </a:r>
            <a:r>
              <a:rPr lang="el-GR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α</a:t>
            </a:r>
            <a:r>
              <a:rPr lang="fr-BE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 F</a:t>
            </a:r>
            <a:r>
              <a:rPr lang="fr-BE" baseline="-250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SW</a:t>
            </a:r>
            <a:endParaRPr lang="en-US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2483768" y="1400867"/>
            <a:ext cx="0" cy="1224136"/>
          </a:xfrm>
          <a:prstGeom prst="straightConnector1">
            <a:avLst/>
          </a:prstGeom>
          <a:ln w="28575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483768" y="1128796"/>
            <a:ext cx="633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</a:t>
            </a:r>
            <a:r>
              <a:rPr lang="fr-BE" baseline="-250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LW</a:t>
            </a:r>
            <a:endParaRPr lang="en-US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4283968" y="1396815"/>
            <a:ext cx="0" cy="1224136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283968" y="1124744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</a:t>
            </a:r>
            <a:r>
              <a:rPr lang="fr-BE" baseline="-25000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</a:t>
            </a:r>
            <a:endParaRPr lang="en-US" dirty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932040" y="1444134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</a:t>
            </a:r>
            <a:r>
              <a:rPr lang="fr-BE" baseline="-250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</a:t>
            </a:r>
            <a:endParaRPr lang="en-US" dirty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4" name="Straight Arrow Connector 33"/>
          <p:cNvCxnSpPr/>
          <p:nvPr/>
        </p:nvCxnSpPr>
        <p:spPr>
          <a:xfrm flipV="1">
            <a:off x="3440420" y="1628800"/>
            <a:ext cx="0" cy="992152"/>
          </a:xfrm>
          <a:prstGeom prst="straightConnector1">
            <a:avLst/>
          </a:prstGeom>
          <a:ln w="28575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3059832" y="1259468"/>
            <a:ext cx="1172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σT</a:t>
            </a:r>
            <a:r>
              <a:rPr lang="fr-BE" baseline="-250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</a:t>
            </a:r>
            <a:r>
              <a:rPr lang="fr-BE" baseline="300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lang="en-US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4932040" y="1844824"/>
            <a:ext cx="0" cy="776127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V="1">
            <a:off x="2915816" y="2852936"/>
            <a:ext cx="0" cy="992152"/>
          </a:xfrm>
          <a:prstGeom prst="straightConnector1">
            <a:avLst/>
          </a:prstGeom>
          <a:ln w="28575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3059832" y="2970180"/>
            <a:ext cx="633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</a:t>
            </a:r>
            <a:r>
              <a:rPr lang="fr-BE" baseline="-25000" dirty="0" err="1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cond</a:t>
            </a:r>
            <a:endParaRPr lang="en-US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40052" y="1017858"/>
            <a:ext cx="1584176" cy="399583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sz="20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</a:t>
            </a:r>
            <a:r>
              <a:rPr lang="fr-BE" sz="2000" baseline="-250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 </a:t>
            </a:r>
            <a:r>
              <a:rPr lang="fr-BE" sz="20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= F</a:t>
            </a:r>
            <a:r>
              <a:rPr lang="fr-BE" sz="2000" baseline="-250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 </a:t>
            </a:r>
            <a:r>
              <a:rPr lang="fr-BE" sz="20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+</a:t>
            </a:r>
            <a:r>
              <a:rPr lang="fr-BE" sz="2000" baseline="-250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</a:t>
            </a:r>
            <a:r>
              <a:rPr lang="fr-BE" sz="2000" baseline="-250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</a:t>
            </a:r>
            <a:endParaRPr lang="en-US" sz="2000" dirty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92080" y="1017858"/>
            <a:ext cx="59510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8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DEF</a:t>
            </a:r>
            <a:endParaRPr lang="en-US" sz="800" dirty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03465" y="404664"/>
            <a:ext cx="1908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solidFill>
                  <a:srgbClr val="FF0000"/>
                </a:solidFill>
              </a:rPr>
              <a:t>Turbulent </a:t>
            </a:r>
            <a:r>
              <a:rPr lang="fr-BE" dirty="0" err="1" smtClean="0">
                <a:solidFill>
                  <a:srgbClr val="FF0000"/>
                </a:solidFill>
              </a:rPr>
              <a:t>heat</a:t>
            </a:r>
            <a:r>
              <a:rPr lang="fr-BE" dirty="0" smtClean="0">
                <a:solidFill>
                  <a:srgbClr val="FF0000"/>
                </a:solidFill>
              </a:rPr>
              <a:t> flux over </a:t>
            </a:r>
            <a:r>
              <a:rPr lang="fr-BE" dirty="0" err="1" smtClean="0">
                <a:solidFill>
                  <a:srgbClr val="FF0000"/>
                </a:solidFill>
              </a:rPr>
              <a:t>sea</a:t>
            </a:r>
            <a:r>
              <a:rPr lang="fr-BE" dirty="0" smtClean="0">
                <a:solidFill>
                  <a:srgbClr val="FF0000"/>
                </a:solidFill>
              </a:rPr>
              <a:t> </a:t>
            </a:r>
            <a:r>
              <a:rPr lang="fr-BE" dirty="0" err="1" smtClean="0">
                <a:solidFill>
                  <a:srgbClr val="FF0000"/>
                </a:solidFill>
              </a:rPr>
              <a:t>ice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7778470" y="1124215"/>
            <a:ext cx="273411" cy="64972"/>
          </a:xfrm>
          <a:custGeom>
            <a:avLst/>
            <a:gdLst>
              <a:gd name="connsiteX0" fmla="*/ 0 w 2876550"/>
              <a:gd name="connsiteY0" fmla="*/ 0 h 723921"/>
              <a:gd name="connsiteX1" fmla="*/ 1457325 w 2876550"/>
              <a:gd name="connsiteY1" fmla="*/ 723900 h 723921"/>
              <a:gd name="connsiteX2" fmla="*/ 2876550 w 2876550"/>
              <a:gd name="connsiteY2" fmla="*/ 19050 h 723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76550" h="723921">
                <a:moveTo>
                  <a:pt x="0" y="0"/>
                </a:moveTo>
                <a:cubicBezTo>
                  <a:pt x="488950" y="360362"/>
                  <a:pt x="977900" y="720725"/>
                  <a:pt x="1457325" y="723900"/>
                </a:cubicBezTo>
                <a:cubicBezTo>
                  <a:pt x="1936750" y="727075"/>
                  <a:pt x="2406650" y="373062"/>
                  <a:pt x="2876550" y="1905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179512" y="188640"/>
            <a:ext cx="3600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surface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energy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balance</a:t>
            </a:r>
            <a:endParaRPr lang="en-US" sz="2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51520" y="4952429"/>
            <a:ext cx="907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Part 1 – F</a:t>
            </a:r>
            <a:r>
              <a:rPr lang="fr-BE" sz="3600" baseline="-250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</a:t>
            </a:r>
            <a:r>
              <a:rPr lang="fr-BE" sz="36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in an </a:t>
            </a:r>
            <a:r>
              <a:rPr lang="fr-BE" sz="36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atmospheric</a:t>
            </a:r>
            <a:r>
              <a:rPr lang="fr-BE" sz="36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6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reanalysis</a:t>
            </a:r>
            <a:endParaRPr lang="en-US" sz="36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59457" y="5734997"/>
            <a:ext cx="81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Part 2 – F</a:t>
            </a:r>
            <a:r>
              <a:rPr lang="fr-BE" sz="3600" baseline="-250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</a:t>
            </a:r>
            <a:r>
              <a:rPr lang="fr-BE" sz="36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in an </a:t>
            </a:r>
            <a:r>
              <a:rPr lang="fr-BE" sz="36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ocean</a:t>
            </a:r>
            <a:r>
              <a:rPr lang="fr-BE" sz="36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—</a:t>
            </a:r>
            <a:r>
              <a:rPr lang="fr-BE" sz="36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36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6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36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model</a:t>
            </a:r>
            <a:endParaRPr lang="en-US" sz="36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34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118445"/>
            <a:ext cx="9144000" cy="376693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11560" y="2744924"/>
            <a:ext cx="6048672" cy="1800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Sun 5"/>
          <p:cNvSpPr/>
          <p:nvPr/>
        </p:nvSpPr>
        <p:spPr>
          <a:xfrm>
            <a:off x="7339111" y="404664"/>
            <a:ext cx="1152128" cy="1152128"/>
          </a:xfrm>
          <a:prstGeom prst="sun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7519131" y="905255"/>
            <a:ext cx="792088" cy="150945"/>
            <a:chOff x="2555776" y="1011569"/>
            <a:chExt cx="792088" cy="150945"/>
          </a:xfrm>
        </p:grpSpPr>
        <p:sp>
          <p:nvSpPr>
            <p:cNvPr id="7" name="Oval 6"/>
            <p:cNvSpPr/>
            <p:nvPr/>
          </p:nvSpPr>
          <p:spPr>
            <a:xfrm>
              <a:off x="2688991" y="1014967"/>
              <a:ext cx="237626" cy="14754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2977023" y="1011569"/>
              <a:ext cx="237626" cy="14754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10" name="Straight Connector 9"/>
            <p:cNvCxnSpPr>
              <a:stCxn id="8" idx="6"/>
            </p:cNvCxnSpPr>
            <p:nvPr/>
          </p:nvCxnSpPr>
          <p:spPr>
            <a:xfrm flipV="1">
              <a:off x="3214649" y="1011569"/>
              <a:ext cx="133215" cy="7377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>
              <a:endCxn id="7" idx="2"/>
            </p:cNvCxnSpPr>
            <p:nvPr/>
          </p:nvCxnSpPr>
          <p:spPr>
            <a:xfrm>
              <a:off x="2555776" y="1011569"/>
              <a:ext cx="133215" cy="7717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2903899" y="1088741"/>
              <a:ext cx="13321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Straight Arrow Connector 24"/>
          <p:cNvCxnSpPr/>
          <p:nvPr/>
        </p:nvCxnSpPr>
        <p:spPr>
          <a:xfrm>
            <a:off x="1187624" y="1412776"/>
            <a:ext cx="0" cy="1224136"/>
          </a:xfrm>
          <a:prstGeom prst="straightConnector1">
            <a:avLst/>
          </a:prstGeom>
          <a:ln w="28575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187624" y="1140705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(1 - </a:t>
            </a:r>
            <a:r>
              <a:rPr lang="el-GR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α</a:t>
            </a:r>
            <a:r>
              <a:rPr lang="fr-BE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 F</a:t>
            </a:r>
            <a:r>
              <a:rPr lang="fr-BE" baseline="-250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SW</a:t>
            </a:r>
            <a:endParaRPr lang="en-US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2483768" y="1400867"/>
            <a:ext cx="0" cy="1224136"/>
          </a:xfrm>
          <a:prstGeom prst="straightConnector1">
            <a:avLst/>
          </a:prstGeom>
          <a:ln w="28575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483768" y="1128796"/>
            <a:ext cx="633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</a:t>
            </a:r>
            <a:r>
              <a:rPr lang="fr-BE" baseline="-250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LW</a:t>
            </a:r>
            <a:endParaRPr lang="en-US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4283968" y="1396815"/>
            <a:ext cx="0" cy="1224136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283968" y="1124744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</a:t>
            </a:r>
            <a:r>
              <a:rPr lang="fr-BE" baseline="-25000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</a:t>
            </a:r>
            <a:endParaRPr lang="en-US" dirty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932040" y="1444134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</a:t>
            </a:r>
            <a:r>
              <a:rPr lang="fr-BE" baseline="-250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</a:t>
            </a:r>
            <a:endParaRPr lang="en-US" dirty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4" name="Straight Arrow Connector 33"/>
          <p:cNvCxnSpPr/>
          <p:nvPr/>
        </p:nvCxnSpPr>
        <p:spPr>
          <a:xfrm flipV="1">
            <a:off x="3440420" y="1628800"/>
            <a:ext cx="0" cy="992152"/>
          </a:xfrm>
          <a:prstGeom prst="straightConnector1">
            <a:avLst/>
          </a:prstGeom>
          <a:ln w="28575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3059832" y="1259468"/>
            <a:ext cx="1172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σT</a:t>
            </a:r>
            <a:r>
              <a:rPr lang="fr-BE" baseline="-250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</a:t>
            </a:r>
            <a:r>
              <a:rPr lang="fr-BE" baseline="300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lang="en-US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4932040" y="1844824"/>
            <a:ext cx="0" cy="776127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79512" y="188640"/>
            <a:ext cx="3600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surface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energy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balance</a:t>
            </a:r>
            <a:endParaRPr lang="en-US" sz="2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41" name="Straight Arrow Connector 40"/>
          <p:cNvCxnSpPr/>
          <p:nvPr/>
        </p:nvCxnSpPr>
        <p:spPr>
          <a:xfrm flipV="1">
            <a:off x="2915816" y="2852936"/>
            <a:ext cx="0" cy="992152"/>
          </a:xfrm>
          <a:prstGeom prst="straightConnector1">
            <a:avLst/>
          </a:prstGeom>
          <a:ln w="28575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3059832" y="2970180"/>
            <a:ext cx="633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</a:t>
            </a:r>
            <a:r>
              <a:rPr lang="fr-BE" baseline="-25000" dirty="0" err="1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cond</a:t>
            </a:r>
            <a:endParaRPr lang="en-US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40052" y="1017858"/>
            <a:ext cx="1584176" cy="399583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sz="20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</a:t>
            </a:r>
            <a:r>
              <a:rPr lang="fr-BE" sz="2000" baseline="-250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 </a:t>
            </a:r>
            <a:r>
              <a:rPr lang="fr-BE" sz="20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= F</a:t>
            </a:r>
            <a:r>
              <a:rPr lang="fr-BE" sz="2000" baseline="-250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 </a:t>
            </a:r>
            <a:r>
              <a:rPr lang="fr-BE" sz="20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+</a:t>
            </a:r>
            <a:r>
              <a:rPr lang="fr-BE" sz="2000" baseline="-250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</a:t>
            </a:r>
            <a:r>
              <a:rPr lang="fr-BE" sz="2000" baseline="-250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</a:t>
            </a:r>
            <a:endParaRPr lang="en-US" sz="2000" dirty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92080" y="1017858"/>
            <a:ext cx="59510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8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DEF</a:t>
            </a:r>
            <a:endParaRPr lang="en-US" sz="800" dirty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03465" y="404664"/>
            <a:ext cx="1908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solidFill>
                  <a:srgbClr val="FF0000"/>
                </a:solidFill>
              </a:rPr>
              <a:t>Turbulent </a:t>
            </a:r>
            <a:r>
              <a:rPr lang="fr-BE" dirty="0" err="1" smtClean="0">
                <a:solidFill>
                  <a:srgbClr val="FF0000"/>
                </a:solidFill>
              </a:rPr>
              <a:t>heat</a:t>
            </a:r>
            <a:r>
              <a:rPr lang="fr-BE" dirty="0" smtClean="0">
                <a:solidFill>
                  <a:srgbClr val="FF0000"/>
                </a:solidFill>
              </a:rPr>
              <a:t> flux over </a:t>
            </a:r>
            <a:r>
              <a:rPr lang="fr-BE" dirty="0" err="1" smtClean="0">
                <a:solidFill>
                  <a:srgbClr val="FF0000"/>
                </a:solidFill>
              </a:rPr>
              <a:t>sea</a:t>
            </a:r>
            <a:r>
              <a:rPr lang="fr-BE" dirty="0" smtClean="0">
                <a:solidFill>
                  <a:srgbClr val="FF0000"/>
                </a:solidFill>
              </a:rPr>
              <a:t> </a:t>
            </a:r>
            <a:r>
              <a:rPr lang="fr-BE" dirty="0" err="1" smtClean="0">
                <a:solidFill>
                  <a:srgbClr val="FF0000"/>
                </a:solidFill>
              </a:rPr>
              <a:t>ice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7778470" y="1124215"/>
            <a:ext cx="273411" cy="64972"/>
          </a:xfrm>
          <a:custGeom>
            <a:avLst/>
            <a:gdLst>
              <a:gd name="connsiteX0" fmla="*/ 0 w 2876550"/>
              <a:gd name="connsiteY0" fmla="*/ 0 h 723921"/>
              <a:gd name="connsiteX1" fmla="*/ 1457325 w 2876550"/>
              <a:gd name="connsiteY1" fmla="*/ 723900 h 723921"/>
              <a:gd name="connsiteX2" fmla="*/ 2876550 w 2876550"/>
              <a:gd name="connsiteY2" fmla="*/ 19050 h 723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76550" h="723921">
                <a:moveTo>
                  <a:pt x="0" y="0"/>
                </a:moveTo>
                <a:cubicBezTo>
                  <a:pt x="488950" y="360362"/>
                  <a:pt x="977900" y="720725"/>
                  <a:pt x="1457325" y="723900"/>
                </a:cubicBezTo>
                <a:cubicBezTo>
                  <a:pt x="1936750" y="727075"/>
                  <a:pt x="2406650" y="373062"/>
                  <a:pt x="2876550" y="1905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251520" y="4952429"/>
            <a:ext cx="907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dirty="0" smtClean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Part 1 – F</a:t>
            </a:r>
            <a:r>
              <a:rPr lang="fr-BE" sz="3600" baseline="-25000" dirty="0" smtClean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</a:t>
            </a:r>
            <a:r>
              <a:rPr lang="fr-BE" sz="3600" dirty="0" smtClean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in an </a:t>
            </a:r>
            <a:r>
              <a:rPr lang="fr-BE" sz="3600" dirty="0" err="1" smtClean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atmospheric</a:t>
            </a:r>
            <a:r>
              <a:rPr lang="fr-BE" sz="3600" dirty="0" smtClean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600" dirty="0" err="1" smtClean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reanalysis</a:t>
            </a:r>
            <a:endParaRPr lang="en-US" sz="3600" dirty="0">
              <a:solidFill>
                <a:schemeClr val="tx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59456" y="5734997"/>
            <a:ext cx="89930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Part 2 – F</a:t>
            </a:r>
            <a:r>
              <a:rPr lang="fr-BE" sz="3600" b="1" baseline="-250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</a:t>
            </a:r>
            <a:r>
              <a:rPr lang="fr-BE" sz="3600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in an </a:t>
            </a:r>
            <a:r>
              <a:rPr lang="fr-BE" sz="3600" b="1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ocean</a:t>
            </a:r>
            <a:r>
              <a:rPr lang="fr-BE" sz="3600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—</a:t>
            </a:r>
            <a:r>
              <a:rPr lang="fr-BE" sz="3600" b="1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3600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600" b="1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3600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model</a:t>
            </a:r>
            <a:endParaRPr lang="en-US" sz="3600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750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http://www.nemo-ocean.eu/var/ezwebin_site/storage/images/design/nemo-website/172-5-eng-US/NEMO-Websit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160" y="1667371"/>
            <a:ext cx="1762125" cy="56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http://www.elic.ucl.ac.be/repomodx/lim/assets/images/Logo_yoan1bisweb_transp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391145"/>
            <a:ext cx="1905000" cy="111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835696" y="2627620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version 3.6 (~CMIP6)</a:t>
            </a:r>
            <a:endParaRPr lang="en-US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4725144"/>
            <a:ext cx="1539225" cy="538728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>
            <a:off x="2893340" y="3212976"/>
            <a:ext cx="0" cy="12961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059832" y="3676660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forced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by</a:t>
            </a:r>
            <a:endParaRPr lang="en-US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996952"/>
            <a:ext cx="2210767" cy="2128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724128" y="5137337"/>
            <a:ext cx="2237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ORCA1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grid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(~50 km at the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poles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</a:t>
            </a:r>
            <a:endParaRPr lang="en-US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2658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2123007"/>
            <a:ext cx="3096344" cy="22744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616" y="4531158"/>
            <a:ext cx="3096344" cy="22276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368" y="4527214"/>
            <a:ext cx="3096344" cy="222766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131701"/>
            <a:ext cx="3096344" cy="222766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4876" y="476672"/>
            <a:ext cx="76034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First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order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diagnostics for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that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model: total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September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volume and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extent</a:t>
            </a:r>
            <a:endParaRPr lang="en-US" sz="2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88412" y="3075572"/>
            <a:ext cx="1070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6D5185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model</a:t>
            </a:r>
            <a:endParaRPr lang="en-US" dirty="0" smtClean="0">
              <a:solidFill>
                <a:srgbClr val="6D5185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79008" y="3078805"/>
            <a:ext cx="1070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6D5185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model</a:t>
            </a:r>
            <a:endParaRPr lang="en-US" dirty="0" smtClean="0">
              <a:solidFill>
                <a:srgbClr val="6D5185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14290" y="5301089"/>
            <a:ext cx="1070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6D5185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model</a:t>
            </a:r>
            <a:endParaRPr lang="en-US" dirty="0" smtClean="0">
              <a:solidFill>
                <a:srgbClr val="6D5185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00192" y="5116423"/>
            <a:ext cx="1070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6D5185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model</a:t>
            </a:r>
            <a:endParaRPr lang="en-US" dirty="0" smtClean="0">
              <a:solidFill>
                <a:srgbClr val="6D5185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83968" y="3275692"/>
            <a:ext cx="1070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solidFill>
                  <a:srgbClr val="726CE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nsidc</a:t>
            </a:r>
            <a:endParaRPr lang="en-US" dirty="0" smtClean="0">
              <a:solidFill>
                <a:srgbClr val="726CEE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54253" y="5589240"/>
            <a:ext cx="1070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solidFill>
                  <a:srgbClr val="726CE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nsidc</a:t>
            </a:r>
            <a:endParaRPr lang="en-US" dirty="0" smtClean="0">
              <a:solidFill>
                <a:srgbClr val="726CEE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44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051"/>
          <a:stretch/>
        </p:blipFill>
        <p:spPr>
          <a:xfrm>
            <a:off x="2149296" y="786613"/>
            <a:ext cx="3529647" cy="31913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99"/>
          <a:stretch/>
        </p:blipFill>
        <p:spPr>
          <a:xfrm>
            <a:off x="5937011" y="3851158"/>
            <a:ext cx="3459525" cy="31913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3" t="155" r="1503" b="-155"/>
          <a:stretch/>
        </p:blipFill>
        <p:spPr>
          <a:xfrm>
            <a:off x="6061480" y="788265"/>
            <a:ext cx="3289872" cy="31913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850"/>
          <a:stretch/>
        </p:blipFill>
        <p:spPr>
          <a:xfrm>
            <a:off x="2139797" y="3891700"/>
            <a:ext cx="3538206" cy="319139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876" y="188640"/>
            <a:ext cx="92864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First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order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diagnostics for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that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model: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thickness</a:t>
            </a:r>
            <a:endParaRPr lang="en-US" sz="2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3568" y="3147015"/>
            <a:ext cx="2232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Ref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period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1986-2005</a:t>
            </a:r>
            <a:endParaRPr lang="en-US" sz="24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83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49471" y="2558514"/>
            <a:ext cx="621887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Back to turbulent </a:t>
            </a:r>
            <a:r>
              <a:rPr lang="fr-BE" sz="4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heat</a:t>
            </a:r>
            <a:r>
              <a:rPr lang="fr-BE" sz="4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flux diagnostics!</a:t>
            </a:r>
            <a:endParaRPr lang="en-US" sz="44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30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32" y="253508"/>
            <a:ext cx="8458136" cy="6350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84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928" y="1549597"/>
            <a:ext cx="4175768" cy="518161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94095" y="260648"/>
            <a:ext cx="54020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model has longer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persistence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than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the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reanalysis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…</a:t>
            </a:r>
            <a:endParaRPr lang="en-US" sz="2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02280" y="1464444"/>
            <a:ext cx="354113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July to </a:t>
            </a:r>
            <a:r>
              <a:rPr lang="fr-BE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August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correlation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F</a:t>
            </a:r>
            <a:r>
              <a:rPr lang="fr-BE" baseline="-25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</a:t>
            </a:r>
            <a:endParaRPr lang="en-US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660232" y="5635114"/>
            <a:ext cx="25302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Ref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1979-1999 (simulation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ongoing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to output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that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particular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diagnostic!)</a:t>
            </a:r>
            <a:endParaRPr lang="en-US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6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310" y="109768"/>
            <a:ext cx="8531380" cy="6716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074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4464" y="1556792"/>
            <a:ext cx="4175768" cy="51816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37818" y="1464444"/>
            <a:ext cx="367591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July to </a:t>
            </a:r>
            <a:r>
              <a:rPr lang="fr-BE" dirty="0" err="1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September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correlation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F</a:t>
            </a:r>
            <a:r>
              <a:rPr lang="fr-BE" baseline="-25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</a:t>
            </a:r>
            <a:endParaRPr lang="en-US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4095" y="260648"/>
            <a:ext cx="54020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model has longer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persistence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than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the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reanalysis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…</a:t>
            </a:r>
            <a:endParaRPr lang="en-US" sz="2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37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4464" y="1556792"/>
            <a:ext cx="4175768" cy="518161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02280" y="1464444"/>
            <a:ext cx="354113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July to </a:t>
            </a:r>
            <a:r>
              <a:rPr lang="fr-BE" dirty="0" err="1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October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correlation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F</a:t>
            </a:r>
            <a:r>
              <a:rPr lang="fr-BE" baseline="-25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</a:t>
            </a:r>
            <a:endParaRPr lang="en-US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4096" y="260648"/>
            <a:ext cx="41787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… but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eventually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exhibits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the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same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feedback</a:t>
            </a:r>
            <a:endParaRPr lang="en-US" sz="2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2534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2279" y="1549608"/>
            <a:ext cx="4181475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37818" y="1454284"/>
            <a:ext cx="367591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July to </a:t>
            </a:r>
            <a:r>
              <a:rPr lang="fr-BE" dirty="0" err="1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November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correlation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F</a:t>
            </a:r>
            <a:r>
              <a:rPr lang="fr-BE" baseline="-25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</a:t>
            </a:r>
            <a:endParaRPr lang="en-US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4096" y="260648"/>
            <a:ext cx="41787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… but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eventually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exhibits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the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same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feedback</a:t>
            </a:r>
            <a:endParaRPr lang="en-US" sz="2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52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118445"/>
            <a:ext cx="9144000" cy="376693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11560" y="2744924"/>
            <a:ext cx="6048672" cy="1800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Sun 5"/>
          <p:cNvSpPr/>
          <p:nvPr/>
        </p:nvSpPr>
        <p:spPr>
          <a:xfrm>
            <a:off x="7339111" y="404664"/>
            <a:ext cx="1152128" cy="1152128"/>
          </a:xfrm>
          <a:prstGeom prst="sun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7519131" y="905255"/>
            <a:ext cx="792088" cy="150945"/>
            <a:chOff x="2555776" y="1011569"/>
            <a:chExt cx="792088" cy="150945"/>
          </a:xfrm>
        </p:grpSpPr>
        <p:sp>
          <p:nvSpPr>
            <p:cNvPr id="7" name="Oval 6"/>
            <p:cNvSpPr/>
            <p:nvPr/>
          </p:nvSpPr>
          <p:spPr>
            <a:xfrm>
              <a:off x="2688991" y="1014967"/>
              <a:ext cx="237626" cy="14754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2977023" y="1011569"/>
              <a:ext cx="237626" cy="14754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10" name="Straight Connector 9"/>
            <p:cNvCxnSpPr>
              <a:stCxn id="8" idx="6"/>
            </p:cNvCxnSpPr>
            <p:nvPr/>
          </p:nvCxnSpPr>
          <p:spPr>
            <a:xfrm flipV="1">
              <a:off x="3214649" y="1011569"/>
              <a:ext cx="133215" cy="7377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>
              <a:endCxn id="7" idx="2"/>
            </p:cNvCxnSpPr>
            <p:nvPr/>
          </p:nvCxnSpPr>
          <p:spPr>
            <a:xfrm>
              <a:off x="2555776" y="1011569"/>
              <a:ext cx="133215" cy="7717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2903899" y="1088741"/>
              <a:ext cx="13321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Straight Arrow Connector 24"/>
          <p:cNvCxnSpPr/>
          <p:nvPr/>
        </p:nvCxnSpPr>
        <p:spPr>
          <a:xfrm>
            <a:off x="1187624" y="1412776"/>
            <a:ext cx="0" cy="1224136"/>
          </a:xfrm>
          <a:prstGeom prst="straightConnector1">
            <a:avLst/>
          </a:prstGeom>
          <a:ln w="28575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187624" y="1140705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(1 - </a:t>
            </a:r>
            <a:r>
              <a:rPr lang="el-GR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α</a:t>
            </a:r>
            <a:r>
              <a:rPr lang="fr-BE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 F</a:t>
            </a:r>
            <a:r>
              <a:rPr lang="fr-BE" baseline="-250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SW</a:t>
            </a:r>
            <a:endParaRPr lang="en-US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2483768" y="1400867"/>
            <a:ext cx="0" cy="1224136"/>
          </a:xfrm>
          <a:prstGeom prst="straightConnector1">
            <a:avLst/>
          </a:prstGeom>
          <a:ln w="28575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483768" y="1128796"/>
            <a:ext cx="633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</a:t>
            </a:r>
            <a:r>
              <a:rPr lang="fr-BE" baseline="-250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LW</a:t>
            </a:r>
            <a:endParaRPr lang="en-US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4283968" y="1396815"/>
            <a:ext cx="0" cy="1224136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283968" y="1124744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</a:t>
            </a:r>
            <a:r>
              <a:rPr lang="fr-BE" baseline="-25000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</a:t>
            </a:r>
            <a:endParaRPr lang="en-US" dirty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932040" y="1444134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</a:t>
            </a:r>
            <a:r>
              <a:rPr lang="fr-BE" baseline="-250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</a:t>
            </a:r>
            <a:endParaRPr lang="en-US" dirty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4" name="Straight Arrow Connector 33"/>
          <p:cNvCxnSpPr/>
          <p:nvPr/>
        </p:nvCxnSpPr>
        <p:spPr>
          <a:xfrm flipV="1">
            <a:off x="3440420" y="1628800"/>
            <a:ext cx="0" cy="992152"/>
          </a:xfrm>
          <a:prstGeom prst="straightConnector1">
            <a:avLst/>
          </a:prstGeom>
          <a:ln w="28575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3059832" y="1259468"/>
            <a:ext cx="1172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σT</a:t>
            </a:r>
            <a:r>
              <a:rPr lang="fr-BE" baseline="-250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</a:t>
            </a:r>
            <a:r>
              <a:rPr lang="fr-BE" baseline="300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lang="en-US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4932040" y="1844824"/>
            <a:ext cx="0" cy="776127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V="1">
            <a:off x="2915816" y="2852936"/>
            <a:ext cx="0" cy="992152"/>
          </a:xfrm>
          <a:prstGeom prst="straightConnector1">
            <a:avLst/>
          </a:prstGeom>
          <a:ln w="28575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3059832" y="2970180"/>
            <a:ext cx="633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</a:t>
            </a:r>
            <a:r>
              <a:rPr lang="fr-BE" baseline="-25000" dirty="0" err="1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cond</a:t>
            </a:r>
            <a:endParaRPr lang="en-US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40052" y="1017858"/>
            <a:ext cx="1584176" cy="399583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sz="20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</a:t>
            </a:r>
            <a:r>
              <a:rPr lang="fr-BE" sz="2000" baseline="-250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 </a:t>
            </a:r>
            <a:r>
              <a:rPr lang="fr-BE" sz="20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= F</a:t>
            </a:r>
            <a:r>
              <a:rPr lang="fr-BE" sz="2000" baseline="-250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 </a:t>
            </a:r>
            <a:r>
              <a:rPr lang="fr-BE" sz="20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+</a:t>
            </a:r>
            <a:r>
              <a:rPr lang="fr-BE" sz="2000" baseline="-250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</a:t>
            </a:r>
            <a:r>
              <a:rPr lang="fr-BE" sz="2000" baseline="-250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</a:t>
            </a:r>
            <a:endParaRPr lang="en-US" sz="2000" dirty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92080" y="1017858"/>
            <a:ext cx="59510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8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DEF</a:t>
            </a:r>
            <a:endParaRPr lang="en-US" sz="800" dirty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03465" y="404664"/>
            <a:ext cx="1908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solidFill>
                  <a:srgbClr val="FF0000"/>
                </a:solidFill>
              </a:rPr>
              <a:t>Turbulent </a:t>
            </a:r>
            <a:r>
              <a:rPr lang="fr-BE" dirty="0" err="1" smtClean="0">
                <a:solidFill>
                  <a:srgbClr val="FF0000"/>
                </a:solidFill>
              </a:rPr>
              <a:t>heat</a:t>
            </a:r>
            <a:r>
              <a:rPr lang="fr-BE" dirty="0" smtClean="0">
                <a:solidFill>
                  <a:srgbClr val="FF0000"/>
                </a:solidFill>
              </a:rPr>
              <a:t> flux over </a:t>
            </a:r>
            <a:r>
              <a:rPr lang="fr-BE" dirty="0" err="1" smtClean="0">
                <a:solidFill>
                  <a:srgbClr val="FF0000"/>
                </a:solidFill>
              </a:rPr>
              <a:t>sea</a:t>
            </a:r>
            <a:r>
              <a:rPr lang="fr-BE" dirty="0" smtClean="0">
                <a:solidFill>
                  <a:srgbClr val="FF0000"/>
                </a:solidFill>
              </a:rPr>
              <a:t> </a:t>
            </a:r>
            <a:r>
              <a:rPr lang="fr-BE" dirty="0" err="1" smtClean="0">
                <a:solidFill>
                  <a:srgbClr val="FF0000"/>
                </a:solidFill>
              </a:rPr>
              <a:t>ice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7778470" y="1124215"/>
            <a:ext cx="273411" cy="64972"/>
          </a:xfrm>
          <a:custGeom>
            <a:avLst/>
            <a:gdLst>
              <a:gd name="connsiteX0" fmla="*/ 0 w 2876550"/>
              <a:gd name="connsiteY0" fmla="*/ 0 h 723921"/>
              <a:gd name="connsiteX1" fmla="*/ 1457325 w 2876550"/>
              <a:gd name="connsiteY1" fmla="*/ 723900 h 723921"/>
              <a:gd name="connsiteX2" fmla="*/ 2876550 w 2876550"/>
              <a:gd name="connsiteY2" fmla="*/ 19050 h 723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76550" h="723921">
                <a:moveTo>
                  <a:pt x="0" y="0"/>
                </a:moveTo>
                <a:cubicBezTo>
                  <a:pt x="488950" y="360362"/>
                  <a:pt x="977900" y="720725"/>
                  <a:pt x="1457325" y="723900"/>
                </a:cubicBezTo>
                <a:cubicBezTo>
                  <a:pt x="1936750" y="727075"/>
                  <a:pt x="2406650" y="373062"/>
                  <a:pt x="2876550" y="1905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179512" y="188640"/>
            <a:ext cx="3600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surface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energy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balance</a:t>
            </a:r>
            <a:endParaRPr lang="en-US" sz="2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51520" y="4952429"/>
            <a:ext cx="907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Part 1 – F</a:t>
            </a:r>
            <a:r>
              <a:rPr lang="fr-BE" sz="3600" baseline="-250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</a:t>
            </a:r>
            <a:r>
              <a:rPr lang="fr-BE" sz="36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in an </a:t>
            </a:r>
            <a:r>
              <a:rPr lang="fr-BE" sz="36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atmospheric</a:t>
            </a:r>
            <a:r>
              <a:rPr lang="fr-BE" sz="36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6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reanalysis</a:t>
            </a:r>
            <a:endParaRPr lang="en-US" sz="36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59457" y="5734997"/>
            <a:ext cx="81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Part 2 – F</a:t>
            </a:r>
            <a:r>
              <a:rPr lang="fr-BE" sz="3600" baseline="-250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</a:t>
            </a:r>
            <a:r>
              <a:rPr lang="fr-BE" sz="36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in an </a:t>
            </a:r>
            <a:r>
              <a:rPr lang="fr-BE" sz="36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ocean</a:t>
            </a:r>
            <a:r>
              <a:rPr lang="fr-BE" sz="36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—</a:t>
            </a:r>
            <a:r>
              <a:rPr lang="fr-BE" sz="36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36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6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36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model</a:t>
            </a:r>
            <a:endParaRPr lang="en-US" sz="36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61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23528" y="332656"/>
            <a:ext cx="6408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Conclusions &amp; perspectives</a:t>
            </a:r>
            <a:endParaRPr lang="fr-BE" sz="36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611560" y="1268761"/>
            <a:ext cx="73448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Turbulent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Heat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Flux Feedback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negative</a:t>
            </a:r>
            <a:endParaRPr lang="fr-BE" sz="24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Over a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year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it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competes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with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the </a:t>
            </a:r>
            <a:r>
              <a:rPr lang="fr-BE" sz="2000" i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positive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ice-albedo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feedback</a:t>
            </a:r>
            <a:endParaRPr lang="fr-BE" sz="24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617232" y="3595663"/>
            <a:ext cx="73448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feedback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straightforward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to </a:t>
            </a:r>
            <a:r>
              <a:rPr lang="fr-BE" sz="24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characterize</a:t>
            </a:r>
            <a:endParaRPr lang="fr-BE" sz="24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It expresses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itself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as a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negative</a:t>
            </a:r>
            <a:r>
              <a:rPr lang="fr-BE" sz="20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autocorrelation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in F</a:t>
            </a:r>
            <a:r>
              <a:rPr lang="fr-BE" sz="2000" baseline="-25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heat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flux</a:t>
            </a:r>
            <a:endParaRPr lang="fr-BE" sz="2400" baseline="-250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611560" y="4725144"/>
            <a:ext cx="77048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It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seen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in a </a:t>
            </a:r>
            <a:r>
              <a:rPr lang="fr-BE" sz="24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reanalysis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and an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ocean-sea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model</a:t>
            </a:r>
            <a:endParaRPr lang="fr-BE" sz="24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Is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it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also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present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in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coupled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models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?</a:t>
            </a:r>
            <a:endParaRPr lang="fr-BE" sz="24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611560" y="2371527"/>
            <a:ext cx="82809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It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fr-BE" sz="24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coupled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atmosphere-ice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feedback</a:t>
            </a:r>
            <a:endParaRPr lang="fr-BE" sz="2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(slow)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damps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anomalies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from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the (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fast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atmosphere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fr-BE" sz="24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611560" y="5827911"/>
            <a:ext cx="77048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Also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see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in a </a:t>
            </a:r>
            <a:r>
              <a:rPr lang="fr-BE" sz="24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low-order</a:t>
            </a:r>
            <a:r>
              <a:rPr lang="fr-BE" sz="24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24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24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model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?</a:t>
            </a:r>
            <a:endParaRPr lang="fr-BE" sz="24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feedback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robust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if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it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independent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model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complexity</a:t>
            </a:r>
            <a:endParaRPr lang="fr-BE" sz="24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6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199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2241" y="2130425"/>
            <a:ext cx="5839519" cy="1470025"/>
          </a:xfrm>
        </p:spPr>
        <p:txBody>
          <a:bodyPr/>
          <a:lstStyle/>
          <a:p>
            <a:r>
              <a:rPr lang="fr-BE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Thank</a:t>
            </a:r>
            <a:r>
              <a:rPr lang="fr-BE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you</a:t>
            </a:r>
            <a:endParaRPr lang="en-US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51560" y="3886200"/>
            <a:ext cx="7040880" cy="910952"/>
          </a:xfrm>
        </p:spPr>
        <p:txBody>
          <a:bodyPr/>
          <a:lstStyle/>
          <a:p>
            <a:r>
              <a:rPr lang="fr-BE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F. Massonnet and J. García-Serrano</a:t>
            </a:r>
            <a:endParaRPr lang="en-US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654594" y="4894312"/>
            <a:ext cx="5818909" cy="9109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BE" sz="20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francois.massonnet@bsc.es</a:t>
            </a:r>
          </a:p>
          <a:p>
            <a:r>
              <a:rPr lang="en-US" sz="20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javier.garcia@bsc.es</a:t>
            </a:r>
            <a:endParaRPr lang="en-US" sz="20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74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310" y="109768"/>
            <a:ext cx="8531380" cy="6716192"/>
          </a:xfrm>
          <a:prstGeom prst="rect">
            <a:avLst/>
          </a:prstGeom>
        </p:spPr>
      </p:pic>
      <p:cxnSp>
        <p:nvCxnSpPr>
          <p:cNvPr id="7" name="Connecteur droit avec flèche 6"/>
          <p:cNvCxnSpPr/>
          <p:nvPr/>
        </p:nvCxnSpPr>
        <p:spPr>
          <a:xfrm>
            <a:off x="2195736" y="4221088"/>
            <a:ext cx="1944216" cy="0"/>
          </a:xfrm>
          <a:prstGeom prst="straightConnector1">
            <a:avLst/>
          </a:prstGeom>
          <a:ln w="66675">
            <a:solidFill>
              <a:schemeClr val="bg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2483768" y="4509120"/>
            <a:ext cx="1584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Ice-albedo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feedback</a:t>
            </a:r>
          </a:p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fr-BE" b="1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positive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</a:t>
            </a:r>
          </a:p>
          <a:p>
            <a:endParaRPr lang="fr-BE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7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310" y="109768"/>
            <a:ext cx="8531380" cy="6716192"/>
          </a:xfrm>
          <a:prstGeom prst="rect">
            <a:avLst/>
          </a:prstGeom>
        </p:spPr>
      </p:pic>
      <p:cxnSp>
        <p:nvCxnSpPr>
          <p:cNvPr id="3" name="Connecteur droit avec flèche 2"/>
          <p:cNvCxnSpPr/>
          <p:nvPr/>
        </p:nvCxnSpPr>
        <p:spPr>
          <a:xfrm>
            <a:off x="2195736" y="4221088"/>
            <a:ext cx="1944216" cy="0"/>
          </a:xfrm>
          <a:prstGeom prst="straightConnector1">
            <a:avLst/>
          </a:prstGeom>
          <a:ln w="66675">
            <a:solidFill>
              <a:schemeClr val="bg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/>
          <p:cNvSpPr txBox="1"/>
          <p:nvPr/>
        </p:nvSpPr>
        <p:spPr>
          <a:xfrm>
            <a:off x="2483768" y="4509120"/>
            <a:ext cx="1584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Ice-albedo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feedback</a:t>
            </a:r>
          </a:p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fr-BE" b="1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positive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</a:t>
            </a:r>
          </a:p>
          <a:p>
            <a:endParaRPr lang="fr-BE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5940152" y="4653136"/>
            <a:ext cx="1584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Ice-thickness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ice-growth</a:t>
            </a:r>
            <a:endParaRPr lang="fr-BE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Feedback</a:t>
            </a:r>
          </a:p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fr-BE" b="1" dirty="0" err="1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negative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</a:t>
            </a:r>
          </a:p>
        </p:txBody>
      </p:sp>
      <p:cxnSp>
        <p:nvCxnSpPr>
          <p:cNvPr id="7" name="Connecteur droit avec flèche 6"/>
          <p:cNvCxnSpPr/>
          <p:nvPr/>
        </p:nvCxnSpPr>
        <p:spPr>
          <a:xfrm>
            <a:off x="5966522" y="4250792"/>
            <a:ext cx="1197766" cy="0"/>
          </a:xfrm>
          <a:prstGeom prst="straightConnector1">
            <a:avLst/>
          </a:prstGeom>
          <a:ln w="66675">
            <a:solidFill>
              <a:schemeClr val="bg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838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310" y="109768"/>
            <a:ext cx="8531380" cy="6716192"/>
          </a:xfrm>
          <a:prstGeom prst="rect">
            <a:avLst/>
          </a:prstGeom>
        </p:spPr>
      </p:pic>
      <p:cxnSp>
        <p:nvCxnSpPr>
          <p:cNvPr id="3" name="Connecteur droit avec flèche 2"/>
          <p:cNvCxnSpPr/>
          <p:nvPr/>
        </p:nvCxnSpPr>
        <p:spPr>
          <a:xfrm>
            <a:off x="2195736" y="4221088"/>
            <a:ext cx="1944216" cy="0"/>
          </a:xfrm>
          <a:prstGeom prst="straightConnector1">
            <a:avLst/>
          </a:prstGeom>
          <a:ln w="66675">
            <a:solidFill>
              <a:schemeClr val="bg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/>
          <p:cNvSpPr txBox="1"/>
          <p:nvPr/>
        </p:nvSpPr>
        <p:spPr>
          <a:xfrm>
            <a:off x="2483768" y="4509120"/>
            <a:ext cx="1584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Ice-albedo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feedback</a:t>
            </a:r>
          </a:p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fr-BE" b="1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positive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</a:t>
            </a:r>
          </a:p>
          <a:p>
            <a:endParaRPr lang="fr-BE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5940152" y="4653136"/>
            <a:ext cx="1584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Ice-thickness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ice-growth</a:t>
            </a:r>
            <a:endParaRPr lang="fr-BE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Feedback</a:t>
            </a:r>
          </a:p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fr-BE" b="1" dirty="0" err="1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negative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</a:t>
            </a:r>
          </a:p>
        </p:txBody>
      </p:sp>
      <p:cxnSp>
        <p:nvCxnSpPr>
          <p:cNvPr id="7" name="Connecteur droit avec flèche 6"/>
          <p:cNvCxnSpPr/>
          <p:nvPr/>
        </p:nvCxnSpPr>
        <p:spPr>
          <a:xfrm>
            <a:off x="5966522" y="4250792"/>
            <a:ext cx="1197766" cy="0"/>
          </a:xfrm>
          <a:prstGeom prst="straightConnector1">
            <a:avLst/>
          </a:prstGeom>
          <a:ln w="66675">
            <a:solidFill>
              <a:schemeClr val="bg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>
            <a:off x="4572000" y="5373216"/>
            <a:ext cx="1197766" cy="0"/>
          </a:xfrm>
          <a:prstGeom prst="straightConnector1">
            <a:avLst/>
          </a:prstGeom>
          <a:ln w="66675">
            <a:solidFill>
              <a:schemeClr val="bg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4355976" y="5385990"/>
            <a:ext cx="17425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Turbulent </a:t>
            </a:r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heat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flux feedback</a:t>
            </a:r>
          </a:p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fr-BE" b="1" dirty="0" err="1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negative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79264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118445"/>
            <a:ext cx="9144000" cy="376693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11560" y="2744924"/>
            <a:ext cx="6048672" cy="1800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un 5"/>
          <p:cNvSpPr/>
          <p:nvPr/>
        </p:nvSpPr>
        <p:spPr>
          <a:xfrm>
            <a:off x="7339111" y="404664"/>
            <a:ext cx="1152128" cy="1152128"/>
          </a:xfrm>
          <a:prstGeom prst="sun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7519131" y="905255"/>
            <a:ext cx="792088" cy="150945"/>
            <a:chOff x="2555776" y="1011569"/>
            <a:chExt cx="792088" cy="150945"/>
          </a:xfrm>
        </p:grpSpPr>
        <p:sp>
          <p:nvSpPr>
            <p:cNvPr id="7" name="Oval 6"/>
            <p:cNvSpPr/>
            <p:nvPr/>
          </p:nvSpPr>
          <p:spPr>
            <a:xfrm>
              <a:off x="2688991" y="1014967"/>
              <a:ext cx="237626" cy="14754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2977023" y="1011569"/>
              <a:ext cx="237626" cy="14754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" name="Straight Connector 9"/>
            <p:cNvCxnSpPr>
              <a:stCxn id="8" idx="6"/>
            </p:cNvCxnSpPr>
            <p:nvPr/>
          </p:nvCxnSpPr>
          <p:spPr>
            <a:xfrm flipV="1">
              <a:off x="3214649" y="1011569"/>
              <a:ext cx="133215" cy="7377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>
              <a:endCxn id="7" idx="2"/>
            </p:cNvCxnSpPr>
            <p:nvPr/>
          </p:nvCxnSpPr>
          <p:spPr>
            <a:xfrm>
              <a:off x="2555776" y="1011569"/>
              <a:ext cx="133215" cy="7717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2903899" y="1088741"/>
              <a:ext cx="13321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Straight Arrow Connector 24"/>
          <p:cNvCxnSpPr/>
          <p:nvPr/>
        </p:nvCxnSpPr>
        <p:spPr>
          <a:xfrm>
            <a:off x="1187624" y="1412776"/>
            <a:ext cx="0" cy="122413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187624" y="1140705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(1 - </a:t>
            </a:r>
            <a:r>
              <a:rPr lang="el-GR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α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 F</a:t>
            </a:r>
            <a:r>
              <a:rPr lang="fr-BE" baseline="-25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SW</a:t>
            </a:r>
            <a:endParaRPr lang="en-US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2483768" y="1400867"/>
            <a:ext cx="0" cy="122413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483768" y="1128796"/>
            <a:ext cx="633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</a:t>
            </a:r>
            <a:r>
              <a:rPr lang="fr-BE" baseline="-25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LW</a:t>
            </a:r>
            <a:endParaRPr lang="en-US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4283968" y="1396815"/>
            <a:ext cx="0" cy="1224136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283968" y="1124744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</a:t>
            </a:r>
            <a:r>
              <a:rPr lang="fr-BE" baseline="-250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</a:t>
            </a:r>
            <a:endParaRPr lang="en-US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932040" y="1444134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</a:t>
            </a:r>
            <a:r>
              <a:rPr lang="fr-BE" baseline="-25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</a:t>
            </a:r>
            <a:endParaRPr lang="en-US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4" name="Straight Arrow Connector 33"/>
          <p:cNvCxnSpPr/>
          <p:nvPr/>
        </p:nvCxnSpPr>
        <p:spPr>
          <a:xfrm flipV="1">
            <a:off x="3440420" y="1628800"/>
            <a:ext cx="0" cy="99215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3059832" y="1259468"/>
            <a:ext cx="1172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σT</a:t>
            </a:r>
            <a:r>
              <a:rPr lang="fr-BE" baseline="-25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</a:t>
            </a:r>
            <a:r>
              <a:rPr lang="fr-BE" baseline="30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lang="en-US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4932040" y="1844824"/>
            <a:ext cx="0" cy="776127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V="1">
            <a:off x="2915816" y="2852936"/>
            <a:ext cx="0" cy="99215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3059832" y="2970180"/>
            <a:ext cx="633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</a:t>
            </a:r>
            <a:r>
              <a:rPr lang="fr-BE" baseline="-25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cond</a:t>
            </a:r>
            <a:endParaRPr lang="en-US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4" name="Freeform 43"/>
          <p:cNvSpPr/>
          <p:nvPr/>
        </p:nvSpPr>
        <p:spPr>
          <a:xfrm>
            <a:off x="7778470" y="1124215"/>
            <a:ext cx="273411" cy="64972"/>
          </a:xfrm>
          <a:custGeom>
            <a:avLst/>
            <a:gdLst>
              <a:gd name="connsiteX0" fmla="*/ 0 w 2876550"/>
              <a:gd name="connsiteY0" fmla="*/ 0 h 723921"/>
              <a:gd name="connsiteX1" fmla="*/ 1457325 w 2876550"/>
              <a:gd name="connsiteY1" fmla="*/ 723900 h 723921"/>
              <a:gd name="connsiteX2" fmla="*/ 2876550 w 2876550"/>
              <a:gd name="connsiteY2" fmla="*/ 19050 h 723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76550" h="723921">
                <a:moveTo>
                  <a:pt x="0" y="0"/>
                </a:moveTo>
                <a:cubicBezTo>
                  <a:pt x="488950" y="360362"/>
                  <a:pt x="977900" y="720725"/>
                  <a:pt x="1457325" y="723900"/>
                </a:cubicBezTo>
                <a:cubicBezTo>
                  <a:pt x="1936750" y="727075"/>
                  <a:pt x="2406650" y="373062"/>
                  <a:pt x="2876550" y="1905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179512" y="188640"/>
            <a:ext cx="3600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surface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energy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balance</a:t>
            </a:r>
            <a:endParaRPr lang="en-US" sz="2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05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118445"/>
            <a:ext cx="9144000" cy="376693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11560" y="2744924"/>
            <a:ext cx="6048672" cy="1800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Sun 5"/>
          <p:cNvSpPr/>
          <p:nvPr/>
        </p:nvSpPr>
        <p:spPr>
          <a:xfrm>
            <a:off x="7339111" y="404664"/>
            <a:ext cx="1152128" cy="1152128"/>
          </a:xfrm>
          <a:prstGeom prst="sun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7519131" y="905255"/>
            <a:ext cx="792088" cy="150945"/>
            <a:chOff x="2555776" y="1011569"/>
            <a:chExt cx="792088" cy="150945"/>
          </a:xfrm>
        </p:grpSpPr>
        <p:sp>
          <p:nvSpPr>
            <p:cNvPr id="7" name="Oval 6"/>
            <p:cNvSpPr/>
            <p:nvPr/>
          </p:nvSpPr>
          <p:spPr>
            <a:xfrm>
              <a:off x="2688991" y="1014967"/>
              <a:ext cx="237626" cy="14754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2977023" y="1011569"/>
              <a:ext cx="237626" cy="14754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10" name="Straight Connector 9"/>
            <p:cNvCxnSpPr>
              <a:stCxn id="8" idx="6"/>
            </p:cNvCxnSpPr>
            <p:nvPr/>
          </p:nvCxnSpPr>
          <p:spPr>
            <a:xfrm flipV="1">
              <a:off x="3214649" y="1011569"/>
              <a:ext cx="133215" cy="7377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>
              <a:endCxn id="7" idx="2"/>
            </p:cNvCxnSpPr>
            <p:nvPr/>
          </p:nvCxnSpPr>
          <p:spPr>
            <a:xfrm>
              <a:off x="2555776" y="1011569"/>
              <a:ext cx="133215" cy="7717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2903899" y="1088741"/>
              <a:ext cx="13321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Straight Arrow Connector 24"/>
          <p:cNvCxnSpPr/>
          <p:nvPr/>
        </p:nvCxnSpPr>
        <p:spPr>
          <a:xfrm>
            <a:off x="1187624" y="1412776"/>
            <a:ext cx="0" cy="1224136"/>
          </a:xfrm>
          <a:prstGeom prst="straightConnector1">
            <a:avLst/>
          </a:prstGeom>
          <a:ln w="28575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187624" y="1140705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(1 - </a:t>
            </a:r>
            <a:r>
              <a:rPr lang="el-GR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α</a:t>
            </a:r>
            <a:r>
              <a:rPr lang="fr-BE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 F</a:t>
            </a:r>
            <a:r>
              <a:rPr lang="fr-BE" baseline="-250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SW</a:t>
            </a:r>
            <a:endParaRPr lang="en-US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2483768" y="1400867"/>
            <a:ext cx="0" cy="1224136"/>
          </a:xfrm>
          <a:prstGeom prst="straightConnector1">
            <a:avLst/>
          </a:prstGeom>
          <a:ln w="28575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483768" y="1128796"/>
            <a:ext cx="633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</a:t>
            </a:r>
            <a:r>
              <a:rPr lang="fr-BE" baseline="-250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LW</a:t>
            </a:r>
            <a:endParaRPr lang="en-US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4283968" y="1396815"/>
            <a:ext cx="0" cy="1224136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283968" y="1124744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</a:t>
            </a:r>
            <a:r>
              <a:rPr lang="fr-BE" baseline="-25000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</a:t>
            </a:r>
            <a:endParaRPr lang="en-US" dirty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932040" y="1444134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</a:t>
            </a:r>
            <a:r>
              <a:rPr lang="fr-BE" baseline="-250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</a:t>
            </a:r>
            <a:endParaRPr lang="en-US" dirty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4" name="Straight Arrow Connector 33"/>
          <p:cNvCxnSpPr/>
          <p:nvPr/>
        </p:nvCxnSpPr>
        <p:spPr>
          <a:xfrm flipV="1">
            <a:off x="3440420" y="1628800"/>
            <a:ext cx="0" cy="992152"/>
          </a:xfrm>
          <a:prstGeom prst="straightConnector1">
            <a:avLst/>
          </a:prstGeom>
          <a:ln w="28575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3059832" y="1259468"/>
            <a:ext cx="1172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σT</a:t>
            </a:r>
            <a:r>
              <a:rPr lang="fr-BE" baseline="-250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</a:t>
            </a:r>
            <a:r>
              <a:rPr lang="fr-BE" baseline="300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lang="en-US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4932040" y="1844824"/>
            <a:ext cx="0" cy="776127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V="1">
            <a:off x="2915816" y="2852936"/>
            <a:ext cx="0" cy="992152"/>
          </a:xfrm>
          <a:prstGeom prst="straightConnector1">
            <a:avLst/>
          </a:prstGeom>
          <a:ln w="28575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3059832" y="2970180"/>
            <a:ext cx="633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</a:t>
            </a:r>
            <a:r>
              <a:rPr lang="fr-BE" baseline="-25000" dirty="0" err="1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cond</a:t>
            </a:r>
            <a:endParaRPr lang="en-US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40052" y="1017858"/>
            <a:ext cx="1584176" cy="399583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sz="20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</a:t>
            </a:r>
            <a:r>
              <a:rPr lang="fr-BE" sz="2000" baseline="-250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 </a:t>
            </a:r>
            <a:r>
              <a:rPr lang="fr-BE" sz="20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= F</a:t>
            </a:r>
            <a:r>
              <a:rPr lang="fr-BE" sz="2000" baseline="-250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 </a:t>
            </a:r>
            <a:r>
              <a:rPr lang="fr-BE" sz="20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+</a:t>
            </a:r>
            <a:r>
              <a:rPr lang="fr-BE" sz="2000" baseline="-250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</a:t>
            </a:r>
            <a:r>
              <a:rPr lang="fr-BE" sz="2000" baseline="-250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</a:t>
            </a:r>
            <a:endParaRPr lang="en-US" sz="2000" dirty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92080" y="1017858"/>
            <a:ext cx="59510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8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DEF</a:t>
            </a:r>
            <a:endParaRPr lang="en-US" sz="800" dirty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03465" y="404664"/>
            <a:ext cx="1908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solidFill>
                  <a:srgbClr val="FF0000"/>
                </a:solidFill>
              </a:rPr>
              <a:t>Turbulent </a:t>
            </a:r>
            <a:r>
              <a:rPr lang="fr-BE" dirty="0" err="1" smtClean="0">
                <a:solidFill>
                  <a:srgbClr val="FF0000"/>
                </a:solidFill>
              </a:rPr>
              <a:t>heat</a:t>
            </a:r>
            <a:r>
              <a:rPr lang="fr-BE" dirty="0" smtClean="0">
                <a:solidFill>
                  <a:srgbClr val="FF0000"/>
                </a:solidFill>
              </a:rPr>
              <a:t> flux over </a:t>
            </a:r>
            <a:r>
              <a:rPr lang="fr-BE" dirty="0" err="1" smtClean="0">
                <a:solidFill>
                  <a:srgbClr val="FF0000"/>
                </a:solidFill>
              </a:rPr>
              <a:t>sea</a:t>
            </a:r>
            <a:r>
              <a:rPr lang="fr-BE" dirty="0" smtClean="0">
                <a:solidFill>
                  <a:srgbClr val="FF0000"/>
                </a:solidFill>
              </a:rPr>
              <a:t> </a:t>
            </a:r>
            <a:r>
              <a:rPr lang="fr-BE" dirty="0" err="1" smtClean="0">
                <a:solidFill>
                  <a:srgbClr val="FF0000"/>
                </a:solidFill>
              </a:rPr>
              <a:t>ice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7778470" y="1124215"/>
            <a:ext cx="273411" cy="64972"/>
          </a:xfrm>
          <a:custGeom>
            <a:avLst/>
            <a:gdLst>
              <a:gd name="connsiteX0" fmla="*/ 0 w 2876550"/>
              <a:gd name="connsiteY0" fmla="*/ 0 h 723921"/>
              <a:gd name="connsiteX1" fmla="*/ 1457325 w 2876550"/>
              <a:gd name="connsiteY1" fmla="*/ 723900 h 723921"/>
              <a:gd name="connsiteX2" fmla="*/ 2876550 w 2876550"/>
              <a:gd name="connsiteY2" fmla="*/ 19050 h 723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76550" h="723921">
                <a:moveTo>
                  <a:pt x="0" y="0"/>
                </a:moveTo>
                <a:cubicBezTo>
                  <a:pt x="488950" y="360362"/>
                  <a:pt x="977900" y="720725"/>
                  <a:pt x="1457325" y="723900"/>
                </a:cubicBezTo>
                <a:cubicBezTo>
                  <a:pt x="1936750" y="727075"/>
                  <a:pt x="2406650" y="373062"/>
                  <a:pt x="2876550" y="1905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179512" y="188640"/>
            <a:ext cx="3600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surface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energy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balance</a:t>
            </a:r>
            <a:endParaRPr lang="en-US" sz="2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51520" y="4952429"/>
            <a:ext cx="907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Part 1 – F</a:t>
            </a:r>
            <a:r>
              <a:rPr lang="fr-BE" sz="3600" baseline="-250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</a:t>
            </a:r>
            <a:r>
              <a:rPr lang="fr-BE" sz="36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in an </a:t>
            </a:r>
            <a:r>
              <a:rPr lang="fr-BE" sz="36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atmospheric</a:t>
            </a:r>
            <a:r>
              <a:rPr lang="fr-BE" sz="36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6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reanalysis</a:t>
            </a:r>
            <a:endParaRPr lang="en-US" sz="36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59457" y="5734997"/>
            <a:ext cx="81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Part 2 – F</a:t>
            </a:r>
            <a:r>
              <a:rPr lang="fr-BE" sz="3600" baseline="-250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</a:t>
            </a:r>
            <a:r>
              <a:rPr lang="fr-BE" sz="36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in an </a:t>
            </a:r>
            <a:r>
              <a:rPr lang="fr-BE" sz="36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ocean</a:t>
            </a:r>
            <a:r>
              <a:rPr lang="fr-BE" sz="36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—</a:t>
            </a:r>
            <a:r>
              <a:rPr lang="fr-BE" sz="36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36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6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36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model</a:t>
            </a:r>
            <a:endParaRPr lang="en-US" sz="36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007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118445"/>
            <a:ext cx="9144000" cy="376693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11560" y="2744924"/>
            <a:ext cx="6048672" cy="1800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Sun 5"/>
          <p:cNvSpPr/>
          <p:nvPr/>
        </p:nvSpPr>
        <p:spPr>
          <a:xfrm>
            <a:off x="7339111" y="404664"/>
            <a:ext cx="1152128" cy="1152128"/>
          </a:xfrm>
          <a:prstGeom prst="sun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7519131" y="905255"/>
            <a:ext cx="792088" cy="150945"/>
            <a:chOff x="2555776" y="1011569"/>
            <a:chExt cx="792088" cy="150945"/>
          </a:xfrm>
        </p:grpSpPr>
        <p:sp>
          <p:nvSpPr>
            <p:cNvPr id="7" name="Oval 6"/>
            <p:cNvSpPr/>
            <p:nvPr/>
          </p:nvSpPr>
          <p:spPr>
            <a:xfrm>
              <a:off x="2688991" y="1014967"/>
              <a:ext cx="237626" cy="14754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2977023" y="1011569"/>
              <a:ext cx="237626" cy="14754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10" name="Straight Connector 9"/>
            <p:cNvCxnSpPr>
              <a:stCxn id="8" idx="6"/>
            </p:cNvCxnSpPr>
            <p:nvPr/>
          </p:nvCxnSpPr>
          <p:spPr>
            <a:xfrm flipV="1">
              <a:off x="3214649" y="1011569"/>
              <a:ext cx="133215" cy="7377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>
              <a:endCxn id="7" idx="2"/>
            </p:cNvCxnSpPr>
            <p:nvPr/>
          </p:nvCxnSpPr>
          <p:spPr>
            <a:xfrm>
              <a:off x="2555776" y="1011569"/>
              <a:ext cx="133215" cy="7717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2903899" y="1088741"/>
              <a:ext cx="13321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Straight Arrow Connector 24"/>
          <p:cNvCxnSpPr/>
          <p:nvPr/>
        </p:nvCxnSpPr>
        <p:spPr>
          <a:xfrm>
            <a:off x="1187624" y="1412776"/>
            <a:ext cx="0" cy="1224136"/>
          </a:xfrm>
          <a:prstGeom prst="straightConnector1">
            <a:avLst/>
          </a:prstGeom>
          <a:ln w="28575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187624" y="1140705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(1 - </a:t>
            </a:r>
            <a:r>
              <a:rPr lang="el-GR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α</a:t>
            </a:r>
            <a:r>
              <a:rPr lang="fr-BE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 F</a:t>
            </a:r>
            <a:r>
              <a:rPr lang="fr-BE" baseline="-250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SW</a:t>
            </a:r>
            <a:endParaRPr lang="en-US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2483768" y="1400867"/>
            <a:ext cx="0" cy="1224136"/>
          </a:xfrm>
          <a:prstGeom prst="straightConnector1">
            <a:avLst/>
          </a:prstGeom>
          <a:ln w="28575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483768" y="1128796"/>
            <a:ext cx="633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</a:t>
            </a:r>
            <a:r>
              <a:rPr lang="fr-BE" baseline="-250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LW</a:t>
            </a:r>
            <a:endParaRPr lang="en-US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4283968" y="1396815"/>
            <a:ext cx="0" cy="1224136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283968" y="1124744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</a:t>
            </a:r>
            <a:r>
              <a:rPr lang="fr-BE" baseline="-25000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</a:t>
            </a:r>
            <a:endParaRPr lang="en-US" dirty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932040" y="1444134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</a:t>
            </a:r>
            <a:r>
              <a:rPr lang="fr-BE" baseline="-250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</a:t>
            </a:r>
            <a:endParaRPr lang="en-US" dirty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4" name="Straight Arrow Connector 33"/>
          <p:cNvCxnSpPr/>
          <p:nvPr/>
        </p:nvCxnSpPr>
        <p:spPr>
          <a:xfrm flipV="1">
            <a:off x="3440420" y="1628800"/>
            <a:ext cx="0" cy="992152"/>
          </a:xfrm>
          <a:prstGeom prst="straightConnector1">
            <a:avLst/>
          </a:prstGeom>
          <a:ln w="28575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3059832" y="1259468"/>
            <a:ext cx="1172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σT</a:t>
            </a:r>
            <a:r>
              <a:rPr lang="fr-BE" baseline="-250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</a:t>
            </a:r>
            <a:r>
              <a:rPr lang="fr-BE" baseline="30000" dirty="0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lang="en-US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4932040" y="1844824"/>
            <a:ext cx="0" cy="776127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V="1">
            <a:off x="2915816" y="2852936"/>
            <a:ext cx="0" cy="992152"/>
          </a:xfrm>
          <a:prstGeom prst="straightConnector1">
            <a:avLst/>
          </a:prstGeom>
          <a:ln w="28575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3059832" y="2970180"/>
            <a:ext cx="633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</a:t>
            </a:r>
            <a:r>
              <a:rPr lang="fr-BE" baseline="-25000" dirty="0" err="1" smtClean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cond</a:t>
            </a:r>
            <a:endParaRPr lang="en-US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40052" y="1017858"/>
            <a:ext cx="1584176" cy="399583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sz="20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</a:t>
            </a:r>
            <a:r>
              <a:rPr lang="fr-BE" sz="2000" baseline="-250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 </a:t>
            </a:r>
            <a:r>
              <a:rPr lang="fr-BE" sz="20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= F</a:t>
            </a:r>
            <a:r>
              <a:rPr lang="fr-BE" sz="2000" baseline="-250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 </a:t>
            </a:r>
            <a:r>
              <a:rPr lang="fr-BE" sz="20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+</a:t>
            </a:r>
            <a:r>
              <a:rPr lang="fr-BE" sz="2000" baseline="-250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</a:t>
            </a:r>
            <a:r>
              <a:rPr lang="fr-BE" sz="2000" baseline="-250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</a:t>
            </a:r>
            <a:endParaRPr lang="en-US" sz="2000" dirty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92080" y="1017858"/>
            <a:ext cx="59510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8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DEF</a:t>
            </a:r>
            <a:endParaRPr lang="en-US" sz="800" dirty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03465" y="404664"/>
            <a:ext cx="1908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solidFill>
                  <a:srgbClr val="FF0000"/>
                </a:solidFill>
              </a:rPr>
              <a:t>Turbulent </a:t>
            </a:r>
            <a:r>
              <a:rPr lang="fr-BE" dirty="0" err="1" smtClean="0">
                <a:solidFill>
                  <a:srgbClr val="FF0000"/>
                </a:solidFill>
              </a:rPr>
              <a:t>heat</a:t>
            </a:r>
            <a:r>
              <a:rPr lang="fr-BE" dirty="0" smtClean="0">
                <a:solidFill>
                  <a:srgbClr val="FF0000"/>
                </a:solidFill>
              </a:rPr>
              <a:t> flux over </a:t>
            </a:r>
            <a:r>
              <a:rPr lang="fr-BE" dirty="0" err="1" smtClean="0">
                <a:solidFill>
                  <a:srgbClr val="FF0000"/>
                </a:solidFill>
              </a:rPr>
              <a:t>sea</a:t>
            </a:r>
            <a:r>
              <a:rPr lang="fr-BE" dirty="0" smtClean="0">
                <a:solidFill>
                  <a:srgbClr val="FF0000"/>
                </a:solidFill>
              </a:rPr>
              <a:t> </a:t>
            </a:r>
            <a:r>
              <a:rPr lang="fr-BE" dirty="0" err="1" smtClean="0">
                <a:solidFill>
                  <a:srgbClr val="FF0000"/>
                </a:solidFill>
              </a:rPr>
              <a:t>ice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7778470" y="1124215"/>
            <a:ext cx="273411" cy="64972"/>
          </a:xfrm>
          <a:custGeom>
            <a:avLst/>
            <a:gdLst>
              <a:gd name="connsiteX0" fmla="*/ 0 w 2876550"/>
              <a:gd name="connsiteY0" fmla="*/ 0 h 723921"/>
              <a:gd name="connsiteX1" fmla="*/ 1457325 w 2876550"/>
              <a:gd name="connsiteY1" fmla="*/ 723900 h 723921"/>
              <a:gd name="connsiteX2" fmla="*/ 2876550 w 2876550"/>
              <a:gd name="connsiteY2" fmla="*/ 19050 h 723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76550" h="723921">
                <a:moveTo>
                  <a:pt x="0" y="0"/>
                </a:moveTo>
                <a:cubicBezTo>
                  <a:pt x="488950" y="360362"/>
                  <a:pt x="977900" y="720725"/>
                  <a:pt x="1457325" y="723900"/>
                </a:cubicBezTo>
                <a:cubicBezTo>
                  <a:pt x="1936750" y="727075"/>
                  <a:pt x="2406650" y="373062"/>
                  <a:pt x="2876550" y="1905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51520" y="4952429"/>
            <a:ext cx="907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Part 1 – F</a:t>
            </a:r>
            <a:r>
              <a:rPr lang="fr-BE" sz="3600" b="1" baseline="-250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</a:t>
            </a:r>
            <a:r>
              <a:rPr lang="fr-BE" sz="3600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in an </a:t>
            </a:r>
            <a:r>
              <a:rPr lang="fr-BE" sz="3600" b="1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atmospheric</a:t>
            </a:r>
            <a:r>
              <a:rPr lang="fr-BE" sz="3600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600" b="1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reanalysis</a:t>
            </a:r>
            <a:endParaRPr lang="en-US" sz="3600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59457" y="5734997"/>
            <a:ext cx="81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dirty="0" smtClean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Part 2 – F</a:t>
            </a:r>
            <a:r>
              <a:rPr lang="fr-BE" sz="3600" baseline="-25000" dirty="0" smtClean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</a:t>
            </a:r>
            <a:r>
              <a:rPr lang="fr-BE" sz="3600" dirty="0" smtClean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in an </a:t>
            </a:r>
            <a:r>
              <a:rPr lang="fr-BE" sz="3600" dirty="0" err="1" smtClean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ocean</a:t>
            </a:r>
            <a:r>
              <a:rPr lang="fr-BE" sz="3600" dirty="0" smtClean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—</a:t>
            </a:r>
            <a:r>
              <a:rPr lang="fr-BE" sz="3600" dirty="0" err="1" smtClean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3600" dirty="0" smtClean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600" dirty="0" err="1" smtClean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3600" dirty="0" smtClean="0">
                <a:solidFill>
                  <a:schemeClr val="tx2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model</a:t>
            </a:r>
            <a:endParaRPr lang="en-US" sz="3600" dirty="0">
              <a:solidFill>
                <a:schemeClr val="tx2">
                  <a:lumMod val="7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79512" y="188640"/>
            <a:ext cx="3600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surface </a:t>
            </a:r>
            <a:r>
              <a:rPr lang="fr-BE" sz="2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energy</a:t>
            </a:r>
            <a:r>
              <a:rPr lang="fr-BE" sz="2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balance</a:t>
            </a:r>
            <a:endParaRPr lang="en-US" sz="2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42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5436096" y="2129253"/>
            <a:ext cx="3070056" cy="2886166"/>
            <a:chOff x="1331640" y="1158085"/>
            <a:chExt cx="3070056" cy="288616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1640" y="1320487"/>
              <a:ext cx="3070056" cy="2723764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1763688" y="1158085"/>
              <a:ext cx="2088232" cy="3625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1764260" y="1487264"/>
              <a:ext cx="2160240" cy="216024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691680" y="1412776"/>
              <a:ext cx="351656" cy="3625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737" y="1903756"/>
            <a:ext cx="4238303" cy="326959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41530" y="260648"/>
            <a:ext cx="65347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F</a:t>
            </a:r>
            <a:r>
              <a:rPr lang="fr-BE" sz="2400" baseline="-25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-feedback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i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negative</a:t>
            </a:r>
            <a:r>
              <a:rPr lang="fr-BE" sz="2400" i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and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can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characterized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by the </a:t>
            </a:r>
            <a:r>
              <a:rPr lang="fr-BE" sz="2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autocorrelation</a:t>
            </a:r>
            <a:r>
              <a:rPr lang="fr-BE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the F</a:t>
            </a:r>
            <a:r>
              <a:rPr lang="fr-BE" sz="2400" baseline="-25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</a:t>
            </a:r>
            <a:endParaRPr lang="en-US" sz="2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19672" y="5173347"/>
            <a:ext cx="30573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August  F</a:t>
            </a:r>
            <a:r>
              <a:rPr lang="fr-BE" sz="1600" baseline="-25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 </a:t>
            </a:r>
            <a:r>
              <a:rPr lang="fr-BE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anomalies</a:t>
            </a:r>
            <a:r>
              <a:rPr lang="fr-BE" sz="1600" baseline="-25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[W/m²]</a:t>
            </a:r>
            <a:endParaRPr lang="en-US" sz="16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sz="16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16200000">
            <a:off x="-1056790" y="3108780"/>
            <a:ext cx="30573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September</a:t>
            </a:r>
            <a:r>
              <a:rPr lang="fr-BE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F</a:t>
            </a:r>
            <a:r>
              <a:rPr lang="fr-BE" sz="1600" baseline="-25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 </a:t>
            </a:r>
            <a:r>
              <a:rPr lang="fr-BE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anomalies</a:t>
            </a:r>
            <a:r>
              <a:rPr lang="fr-BE" sz="1600" baseline="-25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[W/m²]</a:t>
            </a:r>
            <a:endParaRPr lang="en-US" sz="16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sz="16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3148362" y="2780366"/>
            <a:ext cx="460531" cy="288594"/>
          </a:xfrm>
          <a:prstGeom prst="straightConnector1">
            <a:avLst/>
          </a:prstGeom>
          <a:ln w="158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635896" y="2564904"/>
            <a:ext cx="15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dirty="0">
                <a:solidFill>
                  <a:srgbClr val="0000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</a:t>
            </a:r>
            <a:r>
              <a:rPr lang="fr-BE" sz="1400" dirty="0" smtClean="0">
                <a:solidFill>
                  <a:srgbClr val="0000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ne </a:t>
            </a:r>
            <a:r>
              <a:rPr lang="fr-BE" sz="1400" dirty="0" err="1" smtClean="0">
                <a:solidFill>
                  <a:srgbClr val="0000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year</a:t>
            </a:r>
            <a:endParaRPr lang="en-US" sz="1400" dirty="0">
              <a:solidFill>
                <a:srgbClr val="0000FF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331640" y="1720091"/>
            <a:ext cx="30963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</a:t>
            </a:r>
            <a:r>
              <a:rPr lang="fr-BE" baseline="-25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</a:t>
            </a:r>
            <a:r>
              <a:rPr lang="fr-BE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anomalies, 1979-2015</a:t>
            </a:r>
            <a:endParaRPr lang="en-US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08104" y="1844824"/>
            <a:ext cx="281485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1979-2015 </a:t>
            </a:r>
            <a:r>
              <a:rPr lang="fr-BE" sz="1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correlation</a:t>
            </a:r>
            <a:r>
              <a:rPr lang="fr-BE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August vs </a:t>
            </a:r>
            <a:r>
              <a:rPr lang="fr-BE" sz="14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September</a:t>
            </a:r>
            <a:r>
              <a:rPr lang="fr-BE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F</a:t>
            </a:r>
            <a:r>
              <a:rPr lang="fr-BE" sz="1400" baseline="-25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</a:t>
            </a:r>
            <a:r>
              <a:rPr lang="fr-BE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anomalies</a:t>
            </a:r>
            <a:endParaRPr lang="en-US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4123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>
            <a:latin typeface="Segoe UI" panose="020B0502040204020203" pitchFamily="34" charset="0"/>
            <a:ea typeface="Segoe UI" panose="020B0502040204020203" pitchFamily="34" charset="0"/>
            <a:cs typeface="Segoe UI" panose="020B0502040204020203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716</Words>
  <Application>Microsoft Office PowerPoint</Application>
  <PresentationFormat>Affichage à l'écran (4:3)</PresentationFormat>
  <Paragraphs>169</Paragraphs>
  <Slides>25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29" baseType="lpstr">
      <vt:lpstr>Arial</vt:lpstr>
      <vt:lpstr>Calibri</vt:lpstr>
      <vt:lpstr>Segoe UI</vt:lpstr>
      <vt:lpstr>Office Theme</vt:lpstr>
      <vt:lpstr>Negative turbulent heat flux feedback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Negative turbulent heat flux feedback</dc:title>
  <dc:creator>bscuser</dc:creator>
  <cp:lastModifiedBy>François Massonnet</cp:lastModifiedBy>
  <cp:revision>33</cp:revision>
  <dcterms:created xsi:type="dcterms:W3CDTF">2016-05-11T15:51:06Z</dcterms:created>
  <dcterms:modified xsi:type="dcterms:W3CDTF">2016-05-17T15:01:13Z</dcterms:modified>
</cp:coreProperties>
</file>