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8"/>
  </p:notesMasterIdLst>
  <p:sldIdLst>
    <p:sldId id="256" r:id="rId3"/>
    <p:sldId id="257" r:id="rId4"/>
    <p:sldId id="258" r:id="rId5"/>
    <p:sldId id="273" r:id="rId6"/>
    <p:sldId id="260" r:id="rId7"/>
    <p:sldId id="274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B8368E-DDF6-40F6-8861-DF267473F39B}">
  <a:tblStyle styleId="{B6B8368E-DDF6-40F6-8861-DF267473F39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14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aSoares\Desktop\QA4SEAS\WP1%20\2nd%20survey\Raw%20data%20from%20Sep%202018\qa4seas_second_online_survey%20Sep2018%20data_analysis%20with%2048%20participa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aSoares\Desktop\QA4SEAS\WP1%20\2nd%20survey\Raw%20data%20from%20Sep%202018\qa4seas_second_online_survey%20Sep2018%20data_analysis%20with%2048%20participa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9107564285557"/>
          <c:y val="5.440655051466594E-2"/>
          <c:w val="0.33787313777679201"/>
          <c:h val="0.921582819275126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E9-5940-A282-13E35BC575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E9-5940-A282-13E35BC575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E9-5940-A282-13E35BC575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E9-5940-A282-13E35BC575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E9-5940-A282-13E35BC57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'Forecast quality'!$Z$3:$Z$7</c:f>
              <c:strCache>
                <c:ptCount val="5"/>
                <c:pt idx="0">
                  <c:v>Yes, both qualitatively and quantitatively</c:v>
                </c:pt>
                <c:pt idx="1">
                  <c:v>Yes, quantitatively (e.g. compute objective forecast quality measures) based on the hindcasts available from the same forecast system</c:v>
                </c:pt>
                <c:pt idx="2">
                  <c:v>Yes, qualitatively (e.g. visual inspection) based on past forecasts</c:v>
                </c:pt>
                <c:pt idx="3">
                  <c:v>Yes, using other approaches</c:v>
                </c:pt>
                <c:pt idx="4">
                  <c:v>No, I don't assess it myself</c:v>
                </c:pt>
              </c:strCache>
            </c:strRef>
          </c:cat>
          <c:val>
            <c:numRef>
              <c:f>'Forecast quality'!$AA$3:$AA$7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E9-5940-A282-13E35BC57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997313492326062"/>
          <c:y val="7.8763609972379939E-2"/>
          <c:w val="0.55884499469078963"/>
          <c:h val="0.92123629280371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8274585424725"/>
          <c:y val="4.2105263157894736E-2"/>
          <c:w val="0.32643779342723006"/>
          <c:h val="0.936842105263157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84-7F40-A4E3-D432F855D4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84-7F40-A4E3-D432F855D4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84-7F40-A4E3-D432F855D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84-7F40-A4E3-D432F855D4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'Forecast quality'!$AK$3:$AK$6</c:f>
              <c:strCache>
                <c:ptCount val="4"/>
                <c:pt idx="0">
                  <c:v>Separate from the forecast product (i.e. information about forecast performance is presented separately):</c:v>
                </c:pt>
                <c:pt idx="1">
                  <c:v>Integrated into the forecast product (e.g. as strippling, contours, shading, text added to the forecast): </c:v>
                </c:pt>
                <c:pt idx="2">
                  <c:v>Masking (i.e. forecasts are only shown where they are skillful):           </c:v>
                </c:pt>
                <c:pt idx="3">
                  <c:v>I'm not sure</c:v>
                </c:pt>
              </c:strCache>
            </c:strRef>
          </c:cat>
          <c:val>
            <c:numRef>
              <c:f>'Forecast quality'!$AL$3:$AL$6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84-7F40-A4E3-D432F855D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408163265306123"/>
          <c:y val="9.3385826771653538E-2"/>
          <c:w val="0.53841536614645857"/>
          <c:h val="0.81322834645669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6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CRPS of JJA near-surface temperature from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ECMWF SEAS 5 initialized in May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calibrated with the climate-conserving recalibration (CCR) and verified against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Interim for 1993-2014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addition: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 is more important than combination for ensemble forecasts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of ‘best performing’ lagged ensemble: two most recent initializations appear to be enough for short lead times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CRPS of JJA near-surface temperature from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ECMWF SEAS 5 initialized in May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calibrated with the climate-conserving recalibration (CCR) and verified against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Interim for 1993-2014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469846" y="4197085"/>
            <a:ext cx="6240693" cy="153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2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6715" y="1600939"/>
            <a:ext cx="4320480" cy="362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7382" y="6200011"/>
            <a:ext cx="1527441" cy="40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 t="-217"/>
          <a:stretch/>
        </p:blipFill>
        <p:spPr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 sz="14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1257300" y="932723"/>
            <a:ext cx="10325101" cy="50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sldNum" idx="12"/>
          </p:nvPr>
        </p:nvSpPr>
        <p:spPr>
          <a:xfrm>
            <a:off x="8737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4" name="Google Shape;134;p12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5" name="Google Shape;135;p12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12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" name="Google Shape;137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787829" y="932723"/>
            <a:ext cx="5384800" cy="50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2"/>
          </p:nvPr>
        </p:nvSpPr>
        <p:spPr>
          <a:xfrm>
            <a:off x="6375829" y="932723"/>
            <a:ext cx="5384800" cy="50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46" name="Google Shape;146;p13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" name="Google Shape;147;p13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2"/>
          </p:nvPr>
        </p:nvSpPr>
        <p:spPr>
          <a:xfrm>
            <a:off x="1199456" y="1604797"/>
            <a:ext cx="5386917" cy="452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body" idx="3"/>
          </p:nvPr>
        </p:nvSpPr>
        <p:spPr>
          <a:xfrm>
            <a:off x="6783974" y="836712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body" idx="4"/>
          </p:nvPr>
        </p:nvSpPr>
        <p:spPr>
          <a:xfrm>
            <a:off x="6783225" y="1604797"/>
            <a:ext cx="5389033" cy="452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59" name="Google Shape;159;p14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0" name="Google Shape;160;p14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67" name="Google Shape;167;p15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6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15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05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5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1" name="Google Shape;171;p15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72" name="Google Shape;172;p15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3" name="Google Shape;173;p15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6"/>
          <p:cNvGrpSpPr/>
          <p:nvPr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80" name="Google Shape;180;p16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6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6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05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body" idx="1"/>
          </p:nvPr>
        </p:nvSpPr>
        <p:spPr>
          <a:xfrm>
            <a:off x="5329005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99554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body" idx="2"/>
          </p:nvPr>
        </p:nvSpPr>
        <p:spPr>
          <a:xfrm>
            <a:off x="1171874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7" name="Google Shape;187;p16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8" name="Google Shape;188;p16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9" name="Google Shape;189;p16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" name="Google Shape;19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6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7" name="Google Shape;27;p3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7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3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849397" y="932723"/>
            <a:ext cx="9733004" cy="50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8737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36" name="Google Shape;36;p3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39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37;p3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" name="Google Shape;3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257300" y="932723"/>
            <a:ext cx="10325101" cy="50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737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2" name="Google Shape;42;p4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3" name="Google Shape;43;p4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39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" name="Google Shape;44;p4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Google Shape;45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87829" y="932723"/>
            <a:ext cx="5384800" cy="50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6375829" y="932723"/>
            <a:ext cx="5384800" cy="50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54" name="Google Shape;54;p5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39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" name="Google Shape;55;p5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2"/>
          </p:nvPr>
        </p:nvSpPr>
        <p:spPr>
          <a:xfrm>
            <a:off x="1199456" y="1604797"/>
            <a:ext cx="5386917" cy="452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3"/>
          </p:nvPr>
        </p:nvSpPr>
        <p:spPr>
          <a:xfrm>
            <a:off x="6783974" y="836712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4"/>
          </p:nvPr>
        </p:nvSpPr>
        <p:spPr>
          <a:xfrm>
            <a:off x="6783225" y="1604797"/>
            <a:ext cx="5389033" cy="452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67" name="Google Shape;67;p6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39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" name="Google Shape;68;p6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" name="Google Shape;6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7"/>
          <p:cNvGrpSpPr/>
          <p:nvPr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75" name="Google Shape;75;p7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7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7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80" name="Google Shape;80;p7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39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" name="Google Shape;81;p7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" name="Google Shape;8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88" name="Google Shape;88;p8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7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8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5329005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99554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1171874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5" name="Google Shape;95;p8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96" name="Google Shape;96;p8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39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" name="Google Shape;97;p8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" name="Google Shape;9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8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10" name="Google Shape;110;p10" descr="S:\F15015_Copernicus\3_Work\330_Work-in-process\SC4_BackgroundMat\Visual_ID\Photos\Climate_change_ThinkstockPhotos-147656737.jpg"/>
            <p:cNvPicPr preferRelativeResize="0"/>
            <p:nvPr/>
          </p:nvPicPr>
          <p:blipFill rotWithShape="1">
            <a:blip r:embed="rId2">
              <a:alphaModFix/>
            </a:blip>
            <a:srcRect b="-66"/>
            <a:stretch/>
          </p:blipFill>
          <p:spPr>
            <a:xfrm>
              <a:off x="-2988840" y="-668610"/>
              <a:ext cx="2323578" cy="5181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0"/>
            <p:cNvSpPr/>
            <p:nvPr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rgbClr val="97B4E4">
                    <a:alpha val="0"/>
                  </a:srgbClr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lt1">
                <a:alpha val="4705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1156939" y="313343"/>
            <a:ext cx="10864196" cy="37005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1849397" y="932723"/>
            <a:ext cx="9733004" cy="50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609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4165600" y="657168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8737600" y="65716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8" name="Google Shape;118;p10"/>
          <p:cNvGrpSpPr/>
          <p:nvPr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19" name="Google Shape;119;p10"/>
            <p:cNvCxnSpPr/>
            <p:nvPr/>
          </p:nvCxnSpPr>
          <p:spPr>
            <a:xfrm>
              <a:off x="503610" y="1062019"/>
              <a:ext cx="0" cy="3888432"/>
            </a:xfrm>
            <a:prstGeom prst="straightConnector1">
              <a:avLst/>
            </a:prstGeom>
            <a:noFill/>
            <a:ln w="31750" cap="flat" cmpd="sng">
              <a:solidFill>
                <a:srgbClr val="941333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" name="Google Shape;120;p10"/>
            <p:cNvSpPr txBox="1"/>
            <p:nvPr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lang="en-GB" sz="1467" b="0" i="0" u="none" strike="noStrike" cap="none">
                  <a:solidFill>
                    <a:srgbClr val="941333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sz="1467" b="0" i="0" u="none" strike="noStrike" cap="none">
                <a:solidFill>
                  <a:srgbClr val="941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" name="Google Shape;12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ubTitle" idx="1"/>
          </p:nvPr>
        </p:nvSpPr>
        <p:spPr>
          <a:xfrm>
            <a:off x="3469846" y="4197085"/>
            <a:ext cx="6240693" cy="153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11" descr="S:\F15015_Copernicus\3_Work\330_Work-in-process\SC4_BackgroundMat\PPT\item Copernicus\Icon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6715" y="1600939"/>
            <a:ext cx="4320480" cy="362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 descr="S:\F15015_Copernicus\3_Work\330_Work-in-process\SC4_BackgroundMat\PPT\item Copernicus\logo-ce-horizontal-en-negati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7382" y="6200011"/>
            <a:ext cx="1527441" cy="40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 rotWithShape="1">
          <a:blip r:embed="rId5">
            <a:alphaModFix/>
          </a:blip>
          <a:srcRect t="-217"/>
          <a:stretch/>
        </p:blipFill>
        <p:spPr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 txBox="1"/>
          <p:nvPr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 sz="14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dt" idx="10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/>
        </p:nvSpPr>
        <p:spPr>
          <a:xfrm>
            <a:off x="2510127" y="2679691"/>
            <a:ext cx="7924800" cy="74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</a:pPr>
            <a:r>
              <a:rPr lang="en-GB" sz="3733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</a:t>
            </a:r>
            <a:endParaRPr sz="3733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</a:pPr>
            <a:r>
              <a:rPr lang="en-GB" sz="3733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EQC for Seasonal Forecasts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Francisco Doblas-Reyes</a:t>
            </a:r>
            <a:r>
              <a:rPr lang="en-GB" sz="2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Barcelona Supercomputing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(BSC)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Institució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Catalana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Recerca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Estudis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Avançats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(ICREA)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body" idx="1"/>
          </p:nvPr>
        </p:nvSpPr>
        <p:spPr>
          <a:xfrm>
            <a:off x="2778369" y="1178169"/>
            <a:ext cx="8804031" cy="485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46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en-GB"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of JJA temperature from C3S multi-model*</a:t>
            </a:r>
            <a:endParaRPr sz="26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10127914" y="1859909"/>
            <a:ext cx="1535035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constant climatological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dirty="0"/>
              <a:t>C3S_51 Lot 3: Forecast quality assessment </a:t>
            </a:r>
            <a:r>
              <a:rPr lang="en-GB" dirty="0" smtClean="0"/>
              <a:t>and multi-model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2900639" y="5380892"/>
            <a:ext cx="65181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CRPS of JJA near-surface temperature from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ECMWF SEAS 5, Meteo France System 5, MetOffice GloSea5 initialized in May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CCR + weighted (RMSE) averaging of forecast PDF and verified against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 Interim for 1993-2014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6" descr="H:\Presentations\WorkShops\20180410_EGU\figures\multmodpdfavrmse_ec5eg12lf5-recalccr-climforc-detailed-1993-2014-ecmf-ei-crossval\atmos\seas\t2m\05\globalCRPSSfig_lead2_signif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714" y="1736814"/>
            <a:ext cx="7315200" cy="31821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80;p28"/>
          <p:cNvSpPr txBox="1"/>
          <p:nvPr/>
        </p:nvSpPr>
        <p:spPr>
          <a:xfrm>
            <a:off x="4620593" y="6519275"/>
            <a:ext cx="2990108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S. </a:t>
            </a:r>
            <a:r>
              <a:rPr lang="en-GB" sz="16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Hemri</a:t>
            </a: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6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Meteoswiss</a:t>
            </a: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7000" y="2447825"/>
            <a:ext cx="3029159" cy="320246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8"/>
          <p:cNvSpPr txBox="1">
            <a:spLocks noGrp="1"/>
          </p:cNvSpPr>
          <p:nvPr>
            <p:ph type="body" idx="1"/>
          </p:nvPr>
        </p:nvSpPr>
        <p:spPr>
          <a:xfrm>
            <a:off x="1688036" y="679750"/>
            <a:ext cx="9733004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performance </a:t>
            </a: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product provenance are key</a:t>
            </a:r>
            <a:r>
              <a:rPr lang="en-GB" sz="2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verification (ROC area) with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analysis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workflow definition using </a:t>
            </a:r>
            <a:r>
              <a:rPr lang="en-GB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SpecsVerification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easyVerification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Timeliness and provenance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J. </a:t>
            </a:r>
            <a:r>
              <a:rPr lang="en-GB" sz="16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Bedia</a:t>
            </a:r>
            <a:r>
              <a:rPr lang="en-GB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D. San Martín (</a:t>
            </a:r>
            <a:r>
              <a:rPr lang="en-GB" sz="16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Predictia</a:t>
            </a:r>
            <a:r>
              <a:rPr lang="en-GB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8774" y="2343001"/>
            <a:ext cx="3271520" cy="213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1280" y="2254044"/>
            <a:ext cx="3378200" cy="40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 descr="parallel_speedup_panel.pdf.png"/>
          <p:cNvPicPr preferRelativeResize="0"/>
          <p:nvPr/>
        </p:nvPicPr>
        <p:blipFill rotWithShape="1">
          <a:blip r:embed="rId6">
            <a:alphaModFix/>
          </a:blip>
          <a:srcRect t="50663" b="-652"/>
          <a:stretch/>
        </p:blipFill>
        <p:spPr>
          <a:xfrm>
            <a:off x="5199549" y="3021879"/>
            <a:ext cx="6866965" cy="31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body" idx="1"/>
          </p:nvPr>
        </p:nvSpPr>
        <p:spPr>
          <a:xfrm>
            <a:off x="1688036" y="732505"/>
            <a:ext cx="9733004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GB" sz="2800" b="1" dirty="0"/>
              <a:t>Computing performance and product provenance are key</a:t>
            </a:r>
            <a:r>
              <a:rPr lang="en-GB" sz="2800" dirty="0" smtClean="0"/>
              <a:t>.</a:t>
            </a: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generate products from the forecasts.</a:t>
            </a:r>
            <a:endParaRPr dirty="0"/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 require 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</a:t>
            </a: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adjustment.</a:t>
            </a:r>
            <a:endParaRPr dirty="0"/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Computational cost </a:t>
            </a: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are fundamental for user satisfaction.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dirty="0"/>
              <a:t>C3S_51 Lot 3: Timeliness and provenance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R. Manzanas  (IFCA-CSIC)</a:t>
            </a: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915" y="2937890"/>
            <a:ext cx="6335280" cy="363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body" idx="1"/>
          </p:nvPr>
        </p:nvSpPr>
        <p:spPr>
          <a:xfrm>
            <a:off x="1688036" y="819398"/>
            <a:ext cx="10387792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products for reproducibility, traceability, reuse and context</a:t>
            </a:r>
            <a:endParaRPr sz="26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lvl="0" indent="-457189">
              <a:spcBef>
                <a:spcPts val="0"/>
              </a:spcBef>
              <a:buSzPts val="2800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METACLIP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reproducibility of objects (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file, image) with human and machine-readable </a:t>
            </a:r>
            <a:r>
              <a:rPr lang="en-GB" sz="2400" dirty="0"/>
              <a:t>solution http://</a:t>
            </a:r>
            <a:r>
              <a:rPr lang="en-GB" sz="2400" dirty="0" smtClean="0"/>
              <a:t>metaclip.org.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uses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RDF-based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metadata model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builds the vocabularies on existing initiatives (e.g.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VALUE,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stores information in JSON files.</a:t>
            </a: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dirty="0" smtClean="0"/>
              <a:t>“De facto” the IPCC WGI standard for AR6.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dirty="0"/>
              <a:t>C3S_51 Lot 3: Timeliness and provenance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4145798" y="6519275"/>
            <a:ext cx="3527990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J. Bedia, D. San Martín (PREDICTIA)</a:t>
            </a: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t="14270" b="-1010"/>
          <a:stretch/>
        </p:blipFill>
        <p:spPr>
          <a:xfrm>
            <a:off x="8405450" y="3795925"/>
            <a:ext cx="3758303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87" y="3665153"/>
            <a:ext cx="5962284" cy="2589242"/>
          </a:xfrm>
          <a:prstGeom prst="rect">
            <a:avLst/>
          </a:prstGeom>
        </p:spPr>
      </p:pic>
      <p:sp>
        <p:nvSpPr>
          <p:cNvPr id="307" name="Google Shape;307;p31"/>
          <p:cNvSpPr/>
          <p:nvPr/>
        </p:nvSpPr>
        <p:spPr>
          <a:xfrm>
            <a:off x="6629409" y="4396159"/>
            <a:ext cx="2373923" cy="82955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GB" sz="1400" b="0" i="0" u="none" strike="noStrike" cap="none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Visualisation of provenance information</a:t>
            </a:r>
            <a:endParaRPr sz="14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body" idx="1"/>
          </p:nvPr>
        </p:nvSpPr>
        <p:spPr>
          <a:xfrm>
            <a:off x="1688036" y="678718"/>
            <a:ext cx="10091588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assurance template and reports</a:t>
            </a:r>
            <a:endParaRPr sz="26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sym typeface="Calibri"/>
              </a:rPr>
              <a:t>The quality information of the climate forecast datasets should be input into a quality assurance template to produce reports that are made available along with the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sym typeface="Calibri"/>
              </a:rPr>
              <a:t>datasets in the CDS.</a:t>
            </a:r>
            <a:endParaRPr sz="2400" dirty="0"/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sym typeface="Calibri"/>
              </a:rPr>
              <a:t>Reports include dataset documentation, quality flags and an independent assessment.</a:t>
            </a: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313" name="Google Shape;313;p32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Where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l="2" r="23322"/>
          <a:stretch/>
        </p:blipFill>
        <p:spPr>
          <a:xfrm>
            <a:off x="2503625" y="3043616"/>
            <a:ext cx="65880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1688036" y="783884"/>
            <a:ext cx="9733004" cy="535314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contract has</a:t>
            </a:r>
          </a:p>
          <a:p>
            <a:pPr marL="914389" lvl="1" indent="-457189">
              <a:spcBef>
                <a:spcPts val="0"/>
              </a:spcBef>
              <a:buSzPts val="2800"/>
              <a:buFont typeface="Arial"/>
              <a:buChar char="•"/>
            </a:pPr>
            <a:r>
              <a:rPr lang="en-GB" sz="2533" dirty="0" smtClean="0"/>
              <a:t>documented </a:t>
            </a:r>
            <a:r>
              <a:rPr lang="en-GB" sz="2533" dirty="0" smtClean="0"/>
              <a:t>a metadata standard to feed the common data model and created a provenance solution for products</a:t>
            </a:r>
          </a:p>
          <a:p>
            <a:pPr marL="914389" lvl="1" indent="-457189">
              <a:spcBef>
                <a:spcPts val="0"/>
              </a:spcBef>
              <a:buSzPts val="2800"/>
              <a:buFont typeface="Arial"/>
              <a:buChar char="•"/>
            </a:pPr>
            <a:r>
              <a:rPr lang="en-GB" sz="2533" dirty="0"/>
              <a:t>p</a:t>
            </a: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rovided </a:t>
            </a: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 forecast quality assessment of products</a:t>
            </a:r>
          </a:p>
          <a:p>
            <a:pPr marL="914389" lvl="1" indent="-457189">
              <a:spcBef>
                <a:spcPts val="0"/>
              </a:spcBef>
              <a:buSzPts val="2800"/>
              <a:buFont typeface="Arial"/>
              <a:buChar char="•"/>
            </a:pPr>
            <a:r>
              <a:rPr lang="en-GB" sz="2533" dirty="0"/>
              <a:t>i</a:t>
            </a: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llustrated </a:t>
            </a: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benefits of bias adjustment and multi-model solutions</a:t>
            </a:r>
          </a:p>
          <a:p>
            <a:pPr marL="914389" lvl="1" indent="-457189">
              <a:spcBef>
                <a:spcPts val="0"/>
              </a:spcBef>
              <a:buSzPts val="2800"/>
              <a:buFont typeface="Arial"/>
              <a:buChar char="•"/>
            </a:pP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demonstrated </a:t>
            </a: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scalability and computational efficiency of the solutions should be taken into account to ensure timeliness</a:t>
            </a:r>
          </a:p>
          <a:p>
            <a:pPr marL="914389" lvl="1" indent="-457189">
              <a:spcBef>
                <a:spcPts val="0"/>
              </a:spcBef>
              <a:buSzPts val="2800"/>
              <a:buFont typeface="Arial"/>
              <a:buChar char="•"/>
            </a:pPr>
            <a:r>
              <a:rPr lang="en-GB" sz="2533" dirty="0"/>
              <a:t>i</a:t>
            </a:r>
            <a:r>
              <a:rPr lang="en-GB" sz="2533" dirty="0" smtClean="0"/>
              <a:t>dentified </a:t>
            </a:r>
            <a:r>
              <a:rPr lang="en-GB" sz="2533" dirty="0" smtClean="0"/>
              <a:t>relevant user requirements</a:t>
            </a:r>
            <a:endParaRPr lang="es-E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gaps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guidance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context for forecast products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metadata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vocabularies and provenance governance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observational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criteria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relevant forecast products …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</a:t>
            </a:r>
            <a:r>
              <a:rPr lang="en-GB" dirty="0" smtClean="0"/>
              <a:t>Lot 3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688036" y="944902"/>
            <a:ext cx="9733004" cy="50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for all kind of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Consistency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trust, ensuring a high degree of coherence across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developments from research to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/>
              <a:t>E</a:t>
            </a: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users’ queries with a delay as short as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possible.</a:t>
            </a:r>
            <a:endParaRPr sz="26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data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products,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verification, guidance,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2793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 of the EQC for </a:t>
            </a: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seasonal forecasts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1688036" y="729753"/>
            <a:ext cx="9733004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590"/>
              <a:buFont typeface="Arial"/>
              <a:buNone/>
            </a:pPr>
            <a:r>
              <a:rPr lang="en-GB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C3S_51 Lot 3 aims </a:t>
            </a:r>
            <a:r>
              <a:rPr lang="en-GB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GB" sz="259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strategy for the evaluation and quality control (EQC) of the multi-model seasonal forecasts provided by the Copernicus Climate Change Service (C3S) to respond to the needs identified among a wide range of stakeholders</a:t>
            </a:r>
            <a:r>
              <a:rPr lang="en-GB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>
              <a:spcBef>
                <a:spcPts val="600"/>
              </a:spcBef>
              <a:buClr>
                <a:srgbClr val="004990"/>
              </a:buClr>
              <a:buSzPts val="2590"/>
              <a:buNone/>
            </a:pPr>
            <a:r>
              <a:rPr lang="en-GB" sz="2800" dirty="0" smtClean="0"/>
              <a:t>Some important elements:</a:t>
            </a:r>
            <a:endParaRPr lang="en-GB" sz="2800" dirty="0">
              <a:solidFill>
                <a:srgbClr val="004990"/>
              </a:solidFill>
            </a:endParaRPr>
          </a:p>
          <a:p>
            <a:pPr marL="457189" lvl="0" indent="-457189">
              <a:spcBef>
                <a:spcPts val="518"/>
              </a:spcBef>
              <a:buSzPts val="2590"/>
            </a:pPr>
            <a:r>
              <a:rPr lang="en-GB" sz="2600" dirty="0" smtClean="0"/>
              <a:t>Users are consulted to identify needs in terms of products and EQC information</a:t>
            </a:r>
            <a:endParaRPr lang="en-GB" sz="2600" dirty="0"/>
          </a:p>
          <a:p>
            <a:pPr marL="457189" lvl="0" indent="-457189">
              <a:spcBef>
                <a:spcPts val="518"/>
              </a:spcBef>
              <a:buSzPts val="2590"/>
            </a:pPr>
            <a:r>
              <a:rPr lang="en-GB" sz="2600" dirty="0" smtClean="0"/>
              <a:t>Forecast data are quality controlled and forecast </a:t>
            </a:r>
            <a:r>
              <a:rPr lang="en-GB" sz="2600" dirty="0" smtClean="0"/>
              <a:t>products (not </a:t>
            </a:r>
            <a:r>
              <a:rPr lang="en-GB" sz="2600" dirty="0" smtClean="0"/>
              <a:t>forecast </a:t>
            </a:r>
            <a:r>
              <a:rPr lang="en-GB" sz="2600" dirty="0" smtClean="0"/>
              <a:t>systems) </a:t>
            </a:r>
            <a:r>
              <a:rPr lang="en-GB" sz="2600" dirty="0" smtClean="0"/>
              <a:t>are verified</a:t>
            </a:r>
            <a:endParaRPr lang="en-GB" sz="2600" dirty="0"/>
          </a:p>
          <a:p>
            <a:pPr marL="457189" lvl="0" indent="-457189">
              <a:spcBef>
                <a:spcPts val="518"/>
              </a:spcBef>
              <a:buSzPts val="2590"/>
            </a:pPr>
            <a:r>
              <a:rPr lang="en-GB" sz="2600" dirty="0" smtClean="0"/>
              <a:t>A quality assurance template is required to summarise the information</a:t>
            </a:r>
            <a:endParaRPr lang="en-GB" sz="2600" dirty="0"/>
          </a:p>
          <a:p>
            <a:pPr marL="457189" lvl="0" indent="-457189">
              <a:spcBef>
                <a:spcPts val="518"/>
              </a:spcBef>
              <a:buSzPts val="2590"/>
            </a:pPr>
            <a:r>
              <a:rPr lang="en-GB" sz="2600" dirty="0" smtClean="0"/>
              <a:t>A </a:t>
            </a:r>
            <a:r>
              <a:rPr lang="en-GB" sz="2600" dirty="0"/>
              <a:t>framework </a:t>
            </a:r>
            <a:r>
              <a:rPr lang="en-GB" sz="2600" dirty="0" smtClean="0"/>
              <a:t>is designed that serves as a reference to the community</a:t>
            </a:r>
            <a:endParaRPr sz="26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3: </a:t>
            </a: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1688036" y="729753"/>
            <a:ext cx="9733004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590"/>
              <a:buFont typeface="Arial"/>
              <a:buNone/>
            </a:pPr>
            <a:r>
              <a:rPr lang="en-GB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C3S_51 Lot 3 aims </a:t>
            </a:r>
            <a:r>
              <a:rPr lang="en-GB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GB" sz="259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strategy for the evaluation and quality control (EQC) of the multi-model seasonal forecasts provided by the Copernicus Climate Change Service (C3S) to respond to the needs identified among a wide range of stakeholders</a:t>
            </a:r>
            <a:r>
              <a:rPr lang="en-GB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</a:t>
            </a:r>
            <a:r>
              <a:rPr lang="en-GB" dirty="0" smtClean="0"/>
              <a:t>: The strategy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8330" y="2531904"/>
            <a:ext cx="7080006" cy="3867309"/>
            <a:chOff x="2578330" y="2531904"/>
            <a:chExt cx="7080006" cy="3867309"/>
          </a:xfrm>
        </p:grpSpPr>
        <p:sp>
          <p:nvSpPr>
            <p:cNvPr id="5" name="Regular Pentagon 31"/>
            <p:cNvSpPr/>
            <p:nvPr/>
          </p:nvSpPr>
          <p:spPr>
            <a:xfrm>
              <a:off x="4663308" y="3302918"/>
              <a:ext cx="2910051" cy="2316293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1EFD8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 </a:t>
              </a:r>
              <a:endPara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32"/>
            <p:cNvSpPr txBox="1"/>
            <p:nvPr/>
          </p:nvSpPr>
          <p:spPr>
            <a:xfrm>
              <a:off x="5181930" y="4241455"/>
              <a:ext cx="1816419" cy="847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Quality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assurance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7" name="Oval 33"/>
            <p:cNvSpPr/>
            <p:nvPr/>
          </p:nvSpPr>
          <p:spPr>
            <a:xfrm>
              <a:off x="4634853" y="2531904"/>
              <a:ext cx="2859645" cy="1106091"/>
            </a:xfrm>
            <a:prstGeom prst="ellipse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Assessment of user needs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8" name="Oval 34"/>
            <p:cNvSpPr/>
            <p:nvPr/>
          </p:nvSpPr>
          <p:spPr>
            <a:xfrm>
              <a:off x="7074672" y="3637996"/>
              <a:ext cx="2583664" cy="1170182"/>
            </a:xfrm>
            <a:prstGeom prst="ellipse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</a:t>
              </a:r>
              <a:b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assessment</a:t>
              </a:r>
              <a:r>
                <a:rPr kumimoji="0" lang="en-GB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and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KPIs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9" name="Oval 35"/>
            <p:cNvSpPr/>
            <p:nvPr/>
          </p:nvSpPr>
          <p:spPr>
            <a:xfrm>
              <a:off x="2578330" y="3637995"/>
              <a:ext cx="2492100" cy="1170181"/>
            </a:xfrm>
            <a:prstGeom prst="ellipse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Scientific assessment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10" name="Oval 36"/>
            <p:cNvSpPr/>
            <p:nvPr/>
          </p:nvSpPr>
          <p:spPr>
            <a:xfrm>
              <a:off x="3270736" y="5371853"/>
              <a:ext cx="2589417" cy="1015221"/>
            </a:xfrm>
            <a:prstGeom prst="ellipse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sources, standards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conventions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11" name="Oval 36"/>
            <p:cNvSpPr/>
            <p:nvPr/>
          </p:nvSpPr>
          <p:spPr>
            <a:xfrm>
              <a:off x="6399690" y="5383992"/>
              <a:ext cx="2568463" cy="1015221"/>
            </a:xfrm>
            <a:prstGeom prst="ellipse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Forecast quality prototype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8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Who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>
            <a:spLocks noGrp="1"/>
          </p:cNvSpPr>
          <p:nvPr>
            <p:ph type="body" idx="1"/>
          </p:nvPr>
        </p:nvSpPr>
        <p:spPr>
          <a:xfrm>
            <a:off x="1849397" y="932723"/>
            <a:ext cx="9733004" cy="50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287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2" name="Google Shape;222;p21"/>
          <p:cNvGraphicFramePr/>
          <p:nvPr>
            <p:extLst>
              <p:ext uri="{D42A27DB-BD31-4B8C-83A1-F6EECF244321}">
                <p14:modId xmlns:p14="http://schemas.microsoft.com/office/powerpoint/2010/main" val="1887188016"/>
              </p:ext>
            </p:extLst>
          </p:nvPr>
        </p:nvGraphicFramePr>
        <p:xfrm>
          <a:off x="3344146" y="1701341"/>
          <a:ext cx="6931125" cy="3978275"/>
        </p:xfrm>
        <a:graphic>
          <a:graphicData uri="http://schemas.openxmlformats.org/drawingml/2006/table">
            <a:tbl>
              <a:tblPr>
                <a:noFill/>
                <a:tableStyleId>{B6B8368E-DDF6-40F6-8861-DF267473F39B}</a:tableStyleId>
              </a:tblPr>
              <a:tblGrid>
                <a:gridCol w="2142254"/>
                <a:gridCol w="1908396"/>
                <a:gridCol w="2880475"/>
              </a:tblGrid>
              <a:tr h="39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</a:tr>
              <a:tr h="91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BSC-CNS (ES)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 contractor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Coordination, data inventory and EQC framework and prototype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Univ. Leeds (UK)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Subcontractor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 user requirements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</a:tr>
              <a:tr h="6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Meteoswiss (CH)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Subcontractor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quality assessment and gap analysis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</a:tr>
              <a:tr h="91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Predictia (ES)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Subcontractor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CDS requirements and  development of the prototype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Univ. Exeter (UK)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Subcontractor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 statistical advice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4F4"/>
                    </a:solidFill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IFCA-CSIC (ES)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Subcontractor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Downscaling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49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The users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06993F0C-A6A8-B341-838B-5A7364A380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45553"/>
              </p:ext>
            </p:extLst>
          </p:nvPr>
        </p:nvGraphicFramePr>
        <p:xfrm>
          <a:off x="1426464" y="776605"/>
          <a:ext cx="10155936" cy="288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A11072-3303-AB4E-8966-2E560817178A}"/>
              </a:ext>
            </a:extLst>
          </p:cNvPr>
          <p:cNvSpPr txBox="1"/>
          <p:nvPr/>
        </p:nvSpPr>
        <p:spPr>
          <a:xfrm>
            <a:off x="1180861" y="1672705"/>
            <a:ext cx="173131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Assessing forecast </a:t>
            </a:r>
            <a:r>
              <a:rPr lang="en-US" sz="2000" b="1" dirty="0" smtClean="0">
                <a:latin typeface="Calibri" panose="020F0502020204030204" pitchFamily="34" charset="0"/>
              </a:rPr>
              <a:t>quality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9B7B11C4-0FAB-6540-8267-662D10016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445452"/>
              </p:ext>
            </p:extLst>
          </p:nvPr>
        </p:nvGraphicFramePr>
        <p:xfrm>
          <a:off x="1426464" y="3750810"/>
          <a:ext cx="10155936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9B7979-546E-9546-8AA6-857C2C62D987}"/>
              </a:ext>
            </a:extLst>
          </p:cNvPr>
          <p:cNvSpPr txBox="1"/>
          <p:nvPr/>
        </p:nvSpPr>
        <p:spPr>
          <a:xfrm>
            <a:off x="1245939" y="4840345"/>
            <a:ext cx="173131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Preferences </a:t>
            </a:r>
            <a:r>
              <a:rPr lang="en-US" sz="2000" b="1" dirty="0" smtClean="0">
                <a:latin typeface="Calibri" panose="020F0502020204030204" pitchFamily="34" charset="0"/>
              </a:rPr>
              <a:t>for forecast quality format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Google Shape;280;p28"/>
          <p:cNvSpPr txBox="1"/>
          <p:nvPr/>
        </p:nvSpPr>
        <p:spPr>
          <a:xfrm>
            <a:off x="5359163" y="6519275"/>
            <a:ext cx="2990108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M. </a:t>
            </a:r>
            <a:r>
              <a:rPr lang="en-GB" sz="16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Soares</a:t>
            </a: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(Univ. of Leeds)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9715036">
            <a:off x="2558681" y="3167320"/>
            <a:ext cx="8531225" cy="814033"/>
          </a:xfrm>
          <a:prstGeom prst="rect">
            <a:avLst/>
          </a:prstGeom>
          <a:gradFill flip="none" rotWithShape="1">
            <a:gsLst>
              <a:gs pos="0">
                <a:srgbClr val="797B7E">
                  <a:tint val="66000"/>
                  <a:satMod val="160000"/>
                </a:srgbClr>
              </a:gs>
              <a:gs pos="50000">
                <a:srgbClr val="797B7E">
                  <a:tint val="44500"/>
                  <a:satMod val="160000"/>
                </a:srgbClr>
              </a:gs>
              <a:gs pos="100000">
                <a:srgbClr val="797B7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txBody>
          <a:bodyPr lIns="0" tIns="144000" bIns="144000" anchor="b">
            <a:spAutoFit/>
          </a:bodyPr>
          <a:lstStyle>
            <a:defPPr>
              <a:defRPr lang="en-US"/>
            </a:defPPr>
            <a:lvl1pPr algn="ctr"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 sz="3400" b="1" kern="0">
                <a:solidFill>
                  <a:srgbClr val="FF000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SzPct val="150000"/>
              <a:buFont typeface="Wingdings" pitchFamily="2" charset="2"/>
              <a:buChar char="§"/>
              <a:defRPr sz="1600">
                <a:latin typeface="Verdana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s-ES" dirty="0" smtClean="0"/>
              <a:t>Beware of user fatigue</a:t>
            </a:r>
          </a:p>
        </p:txBody>
      </p:sp>
    </p:spTree>
    <p:extLst>
      <p:ext uri="{BB962C8B-B14F-4D97-AF65-F5344CB8AC3E}">
        <p14:creationId xmlns:p14="http://schemas.microsoft.com/office/powerpoint/2010/main" val="3138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7" y="2779022"/>
            <a:ext cx="5714286" cy="3234286"/>
          </a:xfrm>
          <a:prstGeom prst="rect">
            <a:avLst/>
          </a:prstGeom>
        </p:spPr>
      </p:pic>
      <p:sp>
        <p:nvSpPr>
          <p:cNvPr id="234" name="Google Shape;234;p23"/>
          <p:cNvSpPr txBox="1">
            <a:spLocks noGrp="1"/>
          </p:cNvSpPr>
          <p:nvPr>
            <p:ph type="body" idx="1"/>
          </p:nvPr>
        </p:nvSpPr>
        <p:spPr>
          <a:xfrm>
            <a:off x="1688036" y="873185"/>
            <a:ext cx="9733004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necessary 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been defined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seasonal forecasts using all standards available (CHFP, SPECS).</a:t>
            </a:r>
            <a:endParaRPr sz="26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standards could not be found for the reference observations.</a:t>
            </a: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 smtClean="0"/>
              <a:t>But beware</a:t>
            </a: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/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/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checks still necessary (data checker).</a:t>
            </a: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Standards and metadata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80;p28"/>
          <p:cNvSpPr txBox="1"/>
          <p:nvPr/>
        </p:nvSpPr>
        <p:spPr>
          <a:xfrm>
            <a:off x="4638178" y="6044480"/>
            <a:ext cx="2990108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xkcd.com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body" idx="1"/>
          </p:nvPr>
        </p:nvSpPr>
        <p:spPr>
          <a:xfrm>
            <a:off x="1688036" y="750090"/>
            <a:ext cx="9885265" cy="5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quality assessment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66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</a:t>
            </a:r>
            <a:r>
              <a:rPr lang="en-GB" sz="2266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of existing forecast systems based </a:t>
            </a:r>
            <a:r>
              <a:rPr lang="en-GB" sz="2266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scoring </a:t>
            </a:r>
            <a:r>
              <a:rPr lang="en-GB" sz="2266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(e.g. RPS </a:t>
            </a:r>
            <a:r>
              <a:rPr lang="en-GB" sz="2266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multi-category probabilities, CRPS for ensembles)</a:t>
            </a:r>
            <a:endParaRPr sz="213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66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Products, and not data, are verified; forecast products are scrutinised</a:t>
            </a: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66" dirty="0" smtClean="0"/>
              <a:t>Impact of lagged ensembles and adequate product generation</a:t>
            </a:r>
            <a:endParaRPr sz="253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53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66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bias correction and recalibration methods effectively remove bias</a:t>
            </a:r>
            <a:endParaRPr sz="213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66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 value of sophisticated methods (e.g. EMOS) small to inexistent due to limited </a:t>
            </a:r>
            <a:r>
              <a:rPr lang="en-GB" sz="2266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hindcast</a:t>
            </a:r>
            <a:r>
              <a:rPr lang="en-GB" sz="2266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 (and </a:t>
            </a:r>
            <a:r>
              <a:rPr lang="en-GB" sz="2266" dirty="0" smtClean="0"/>
              <a:t>low skill</a:t>
            </a:r>
            <a:r>
              <a:rPr lang="en-GB" sz="2266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3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533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Multi-model combination</a:t>
            </a:r>
            <a:endParaRPr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7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forecast </a:t>
            </a:r>
            <a:r>
              <a:rPr lang="en-GB" sz="22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consistently outperforms others</a:t>
            </a:r>
            <a:endParaRPr sz="213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Multi-model combination is </a:t>
            </a:r>
            <a:r>
              <a:rPr lang="en-GB" sz="227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beneficial</a:t>
            </a:r>
            <a:endParaRPr lang="en-GB" sz="2533" dirty="0"/>
          </a:p>
          <a:p>
            <a:pPr marL="971550" lvl="2" indent="-514350">
              <a:spcBef>
                <a:spcPts val="0"/>
              </a:spcBef>
              <a:buSzPts val="2800"/>
            </a:pPr>
            <a:r>
              <a:rPr lang="en-GB" sz="2270" dirty="0"/>
              <a:t>Avoid the temptation of identifying </a:t>
            </a:r>
            <a:r>
              <a:rPr lang="en-GB" sz="2270" dirty="0" smtClean="0"/>
              <a:t>inadequate data sources to e.g</a:t>
            </a:r>
            <a:r>
              <a:rPr lang="en-GB" sz="2270" dirty="0"/>
              <a:t>. discard “bad</a:t>
            </a:r>
            <a:r>
              <a:rPr lang="en-GB" sz="2270" dirty="0" smtClean="0"/>
              <a:t>” forecast systems.</a:t>
            </a:r>
            <a:endParaRPr lang="en-GB" sz="2270" dirty="0"/>
          </a:p>
        </p:txBody>
      </p:sp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Scientific 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A11072-3303-AB4E-8966-2E560817178A}"/>
              </a:ext>
            </a:extLst>
          </p:cNvPr>
          <p:cNvSpPr txBox="1"/>
          <p:nvPr/>
        </p:nvSpPr>
        <p:spPr>
          <a:xfrm>
            <a:off x="1673240" y="2622295"/>
            <a:ext cx="9774345" cy="3539430"/>
          </a:xfrm>
          <a:prstGeom prst="rect">
            <a:avLst/>
          </a:prstGeom>
          <a:solidFill>
            <a:srgbClr val="D9D9D9">
              <a:alpha val="3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These points address questions raised by users that lead to new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>
            <a:spLocks noGrp="1"/>
          </p:cNvSpPr>
          <p:nvPr>
            <p:ph type="body" idx="1"/>
          </p:nvPr>
        </p:nvSpPr>
        <p:spPr>
          <a:xfrm>
            <a:off x="2778369" y="1178169"/>
            <a:ext cx="88041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45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en-GB"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of JJA temperature from ECMWF SEAS5 + recalibration*</a:t>
            </a:r>
            <a:endParaRPr sz="26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10127914" y="1859909"/>
            <a:ext cx="15351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constant climatological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5" descr="H:\Presentations\WorkShops\20180410_EGU\figures\recalccr-climforc-detailed-1993-2014-ecmf-ei-crossval\atmos\seas\t2m\05\globalCRPSSfig_lead2_signif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714" y="1747638"/>
            <a:ext cx="7315200" cy="318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1156939" y="149567"/>
            <a:ext cx="10425600" cy="5139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C3S_51 Lot 3: Forecast quality assessment and calibration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2900639" y="5380892"/>
            <a:ext cx="63531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CRPS of JJA near-surface temperature from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CMWF SEAS 5 initialized in May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calibrated with the climate-conserving recalibration (CCR) and verified against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 Interim for 1993-2014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80;p28"/>
          <p:cNvSpPr txBox="1"/>
          <p:nvPr/>
        </p:nvSpPr>
        <p:spPr>
          <a:xfrm>
            <a:off x="4620593" y="6519275"/>
            <a:ext cx="2990108" cy="3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75" tIns="43425" rIns="86875" bIns="43425" anchor="t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S. </a:t>
            </a:r>
            <a:r>
              <a:rPr lang="en-GB" sz="16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Hemri</a:t>
            </a: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6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Meteoswiss</a:t>
            </a:r>
            <a:r>
              <a:rPr lang="en-GB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 Chang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imate Chang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1073</Words>
  <Application>Microsoft Office PowerPoint</Application>
  <PresentationFormat>Custom</PresentationFormat>
  <Paragraphs>172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Climate Change</vt:lpstr>
      <vt:lpstr>Climate Change</vt:lpstr>
      <vt:lpstr>PowerPoint Presentation</vt:lpstr>
      <vt:lpstr>Challenges of the EQC for seasonal forecasts</vt:lpstr>
      <vt:lpstr>C3S_51 Lot 3: What</vt:lpstr>
      <vt:lpstr>C3S_51 Lot 3: The strategy</vt:lpstr>
      <vt:lpstr>C3S_51 Lot 3: Who</vt:lpstr>
      <vt:lpstr>C3S_51 Lot 3: The users</vt:lpstr>
      <vt:lpstr>C3S_51 Lot 3: Standards and metadata</vt:lpstr>
      <vt:lpstr>C3S_51 Lot 3: Scientific assessment</vt:lpstr>
      <vt:lpstr>C3S_51 Lot 3: Forecast quality assessment and calibration</vt:lpstr>
      <vt:lpstr>C3S_51 Lot 3: Forecast quality assessment and multi-model</vt:lpstr>
      <vt:lpstr>C3S_51 Lot 3: Timeliness and provenance</vt:lpstr>
      <vt:lpstr>C3S_51 Lot 3: Timeliness and provenance</vt:lpstr>
      <vt:lpstr>C3S_51 Lot 3: Timeliness and provenance</vt:lpstr>
      <vt:lpstr>C3S_51 Lot 3: Where</vt:lpstr>
      <vt:lpstr>C3S_51 Lot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Paco Doblas-Reyes</cp:lastModifiedBy>
  <cp:revision>24</cp:revision>
  <dcterms:modified xsi:type="dcterms:W3CDTF">2018-09-26T12:54:58Z</dcterms:modified>
</cp:coreProperties>
</file>