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  <p:sldMasterId id="2147483663" r:id="rId2"/>
  </p:sldMasterIdLst>
  <p:notesMasterIdLst>
    <p:notesMasterId r:id="rId18"/>
  </p:notesMasterIdLst>
  <p:sldIdLst>
    <p:sldId id="256" r:id="rId3"/>
    <p:sldId id="257" r:id="rId4"/>
    <p:sldId id="258" r:id="rId5"/>
    <p:sldId id="273" r:id="rId6"/>
    <p:sldId id="260" r:id="rId7"/>
    <p:sldId id="274" r:id="rId8"/>
    <p:sldId id="262" r:id="rId9"/>
    <p:sldId id="263" r:id="rId10"/>
    <p:sldId id="264" r:id="rId11"/>
    <p:sldId id="265" r:id="rId12"/>
    <p:sldId id="267" r:id="rId13"/>
    <p:sldId id="268" r:id="rId14"/>
    <p:sldId id="270" r:id="rId15"/>
    <p:sldId id="271" r:id="rId16"/>
    <p:sldId id="272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6B8368E-DDF6-40F6-8861-DF267473F39B}">
  <a:tblStyle styleId="{B6B8368E-DDF6-40F6-8861-DF267473F39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-142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10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MartaSoares\Desktop\QA4SEAS\WP1%20\2nd%20survey\Raw%20data%20from%20Sep%202018\qa4seas_second_online_survey%20Sep2018%20data_analysis%20with%2048%20participan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MartaSoares\Desktop\QA4SEAS\WP1%20\2nd%20survey\Raw%20data%20from%20Sep%202018\qa4seas_second_online_survey%20Sep2018%20data_analysis%20with%2048%20participan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19107564285557"/>
          <c:y val="5.440655051466594E-2"/>
          <c:w val="0.33787313777679201"/>
          <c:h val="0.9215828192751267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8E9-5940-A282-13E35BC5754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8E9-5940-A282-13E35BC5754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8E9-5940-A282-13E35BC5754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8E9-5940-A282-13E35BC5754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8E9-5940-A282-13E35BC575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'Forecast quality'!$Z$3:$Z$7</c:f>
              <c:strCache>
                <c:ptCount val="5"/>
                <c:pt idx="0">
                  <c:v>Yes, both qualitatively and quantitatively</c:v>
                </c:pt>
                <c:pt idx="1">
                  <c:v>Yes, quantitatively (e.g. compute objective forecast quality measures) based on the hindcasts available from the same forecast system</c:v>
                </c:pt>
                <c:pt idx="2">
                  <c:v>Yes, qualitatively (e.g. visual inspection) based on past forecasts</c:v>
                </c:pt>
                <c:pt idx="3">
                  <c:v>Yes, using other approaches</c:v>
                </c:pt>
                <c:pt idx="4">
                  <c:v>No, I don't assess it myself</c:v>
                </c:pt>
              </c:strCache>
            </c:strRef>
          </c:cat>
          <c:val>
            <c:numRef>
              <c:f>'Forecast quality'!$AA$3:$AA$7</c:f>
              <c:numCache>
                <c:formatCode>General</c:formatCode>
                <c:ptCount val="5"/>
                <c:pt idx="0">
                  <c:v>11</c:v>
                </c:pt>
                <c:pt idx="1">
                  <c:v>8</c:v>
                </c:pt>
                <c:pt idx="2">
                  <c:v>3</c:v>
                </c:pt>
                <c:pt idx="3">
                  <c:v>1</c:v>
                </c:pt>
                <c:pt idx="4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8E9-5940-A282-13E35BC575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3997313492326062"/>
          <c:y val="7.8763609972379939E-2"/>
          <c:w val="0.55884499469078963"/>
          <c:h val="0.921236292803711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98274585424725"/>
          <c:y val="4.2105263157894736E-2"/>
          <c:w val="0.32643779342723006"/>
          <c:h val="0.9368421052631579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384-7F40-A4E3-D432F855D4A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384-7F40-A4E3-D432F855D4A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384-7F40-A4E3-D432F855D4A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384-7F40-A4E3-D432F855D4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'Forecast quality'!$AK$3:$AK$6</c:f>
              <c:strCache>
                <c:ptCount val="4"/>
                <c:pt idx="0">
                  <c:v>Separate from the forecast product (i.e. information about forecast performance is presented separately):</c:v>
                </c:pt>
                <c:pt idx="1">
                  <c:v>Integrated into the forecast product (e.g. as strippling, contours, shading, text added to the forecast): </c:v>
                </c:pt>
                <c:pt idx="2">
                  <c:v>Masking (i.e. forecasts are only shown where they are skillful):           </c:v>
                </c:pt>
                <c:pt idx="3">
                  <c:v>I'm not sure</c:v>
                </c:pt>
              </c:strCache>
            </c:strRef>
          </c:cat>
          <c:val>
            <c:numRef>
              <c:f>'Forecast quality'!$AL$3:$AL$6</c:f>
              <c:numCache>
                <c:formatCode>General</c:formatCode>
                <c:ptCount val="4"/>
                <c:pt idx="0">
                  <c:v>8</c:v>
                </c:pt>
                <c:pt idx="1">
                  <c:v>8</c:v>
                </c:pt>
                <c:pt idx="2">
                  <c:v>10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384-7F40-A4E3-D432F855D4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408163265306123"/>
          <c:y val="9.3385826771653538E-2"/>
          <c:w val="0.53841536614645857"/>
          <c:h val="0.813228346456692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062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CRPS of JJA near-surface temperature from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ECMWF SEAS 5 initialized in May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calibrated with the climate-conserving recalibration (CCR) and verified against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ERA Interim for 1993-2014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addition: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Calibration is more important than combination for ensemble forecasts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Construction of ‘best performing’ lagged ensemble: two most recent initializations appear to be enough for short lead times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CRPS of JJA near-surface temperature from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ECMWF SEAS 5 initialized in May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calibrated with the climate-conserving recalibration (CCR) and verified against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ERA Interim for 1993-2014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3469846" y="4197085"/>
            <a:ext cx="6240693" cy="153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" name="Google Shape;20;p2" descr="S:\F15015_Copernicus\3_Work\330_Work-in-process\SC4_BackgroundMat\PPT\item Copernicus\Icon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36715" y="1600939"/>
            <a:ext cx="4320480" cy="3622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403" y="6240800"/>
            <a:ext cx="1025637" cy="374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 descr="S:\F15015_Copernicus\3_Work\330_Work-in-process\SC4_BackgroundMat\PPT\item Copernicus\logo-ce-horizontal-en-negatif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7382" y="6200011"/>
            <a:ext cx="1527441" cy="400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"/>
          <p:cNvPicPr preferRelativeResize="0"/>
          <p:nvPr/>
        </p:nvPicPr>
        <p:blipFill rotWithShape="1">
          <a:blip r:embed="rId5">
            <a:alphaModFix/>
          </a:blip>
          <a:srcRect t="-217"/>
          <a:stretch/>
        </p:blipFill>
        <p:spPr>
          <a:xfrm>
            <a:off x="9721850" y="-15023"/>
            <a:ext cx="2470151" cy="6882153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"/>
          <p:cNvSpPr txBox="1"/>
          <p:nvPr/>
        </p:nvSpPr>
        <p:spPr>
          <a:xfrm>
            <a:off x="829139" y="4715239"/>
            <a:ext cx="1920213" cy="3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r>
              <a:rPr lang="en-GB" sz="14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Climate Change</a:t>
            </a:r>
            <a:endParaRPr sz="14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2"/>
          <p:cNvSpPr txBox="1">
            <a:spLocks noGrp="1"/>
          </p:cNvSpPr>
          <p:nvPr>
            <p:ph type="body" idx="1"/>
          </p:nvPr>
        </p:nvSpPr>
        <p:spPr>
          <a:xfrm>
            <a:off x="1257300" y="932723"/>
            <a:ext cx="10325101" cy="5097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3" name="Google Shape;133;p12"/>
          <p:cNvSpPr txBox="1">
            <a:spLocks noGrp="1"/>
          </p:cNvSpPr>
          <p:nvPr>
            <p:ph type="sldNum" idx="12"/>
          </p:nvPr>
        </p:nvSpPr>
        <p:spPr>
          <a:xfrm>
            <a:off x="8737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34" name="Google Shape;134;p12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135" name="Google Shape;135;p12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6" name="Google Shape;136;p12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7" name="Google Shape;137;p1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" name="Google Shape;138;p12"/>
          <p:cNvSpPr txBox="1">
            <a:spLocks noGrp="1"/>
          </p:cNvSpPr>
          <p:nvPr>
            <p:ph type="title"/>
          </p:nvPr>
        </p:nvSpPr>
        <p:spPr>
          <a:xfrm>
            <a:off x="1156939" y="313343"/>
            <a:ext cx="10864196" cy="37005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Google Shape;139;p12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12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body" idx="1"/>
          </p:nvPr>
        </p:nvSpPr>
        <p:spPr>
          <a:xfrm>
            <a:off x="787829" y="932723"/>
            <a:ext cx="5384800" cy="5088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65645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body" idx="2"/>
          </p:nvPr>
        </p:nvSpPr>
        <p:spPr>
          <a:xfrm>
            <a:off x="6375829" y="932723"/>
            <a:ext cx="5384800" cy="5088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65645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45" name="Google Shape;145;p13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146" name="Google Shape;146;p13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7" name="Google Shape;147;p13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8" name="Google Shape;148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" name="Google Shape;149;p13"/>
          <p:cNvSpPr txBox="1">
            <a:spLocks noGrp="1"/>
          </p:cNvSpPr>
          <p:nvPr>
            <p:ph type="title"/>
          </p:nvPr>
        </p:nvSpPr>
        <p:spPr>
          <a:xfrm>
            <a:off x="1156939" y="313343"/>
            <a:ext cx="10864196" cy="37005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4"/>
          <p:cNvSpPr txBox="1">
            <a:spLocks noGrp="1"/>
          </p:cNvSpPr>
          <p:nvPr>
            <p:ph type="body" idx="1"/>
          </p:nvPr>
        </p:nvSpPr>
        <p:spPr>
          <a:xfrm>
            <a:off x="1200206" y="836712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14"/>
          <p:cNvSpPr txBox="1">
            <a:spLocks noGrp="1"/>
          </p:cNvSpPr>
          <p:nvPr>
            <p:ph type="body" idx="2"/>
          </p:nvPr>
        </p:nvSpPr>
        <p:spPr>
          <a:xfrm>
            <a:off x="1199456" y="1604797"/>
            <a:ext cx="5386917" cy="452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5" name="Google Shape;155;p14"/>
          <p:cNvSpPr txBox="1">
            <a:spLocks noGrp="1"/>
          </p:cNvSpPr>
          <p:nvPr>
            <p:ph type="body" idx="3"/>
          </p:nvPr>
        </p:nvSpPr>
        <p:spPr>
          <a:xfrm>
            <a:off x="6783974" y="836712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14"/>
          <p:cNvSpPr txBox="1">
            <a:spLocks noGrp="1"/>
          </p:cNvSpPr>
          <p:nvPr>
            <p:ph type="body" idx="4"/>
          </p:nvPr>
        </p:nvSpPr>
        <p:spPr>
          <a:xfrm>
            <a:off x="6783225" y="1604797"/>
            <a:ext cx="5389033" cy="452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14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58" name="Google Shape;158;p14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159" name="Google Shape;159;p14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60" name="Google Shape;160;p14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1" name="Google Shape;161;p1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2" name="Google Shape;162;p14"/>
          <p:cNvSpPr txBox="1">
            <a:spLocks noGrp="1"/>
          </p:cNvSpPr>
          <p:nvPr>
            <p:ph type="title"/>
          </p:nvPr>
        </p:nvSpPr>
        <p:spPr>
          <a:xfrm>
            <a:off x="1156939" y="313343"/>
            <a:ext cx="10864196" cy="37005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15"/>
          <p:cNvGrpSpPr/>
          <p:nvPr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167" name="Google Shape;167;p15" descr="S:\F15015_Copernicus\3_Work\330_Work-in-process\SC4_BackgroundMat\Visual_ID\Photos\Climate_change_ThinkstockPhotos-147656737.jpg"/>
            <p:cNvPicPr preferRelativeResize="0"/>
            <p:nvPr/>
          </p:nvPicPr>
          <p:blipFill rotWithShape="1">
            <a:blip r:embed="rId2">
              <a:alphaModFix/>
            </a:blip>
            <a:srcRect b="-66"/>
            <a:stretch/>
          </p:blipFill>
          <p:spPr>
            <a:xfrm>
              <a:off x="-2988840" y="-668610"/>
              <a:ext cx="2323578" cy="5181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15"/>
            <p:cNvSpPr/>
            <p:nvPr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rgbClr val="97B4E4">
                    <a:alpha val="0"/>
                  </a:srgbClr>
                </a:gs>
                <a:gs pos="64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15"/>
            <p:cNvSpPr/>
            <p:nvPr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lt1">
                <a:alpha val="4705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" name="Google Shape;170;p15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71" name="Google Shape;171;p15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172" name="Google Shape;172;p15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3" name="Google Shape;173;p15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4" name="Google Shape;174;p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5" name="Google Shape;175;p15"/>
          <p:cNvSpPr txBox="1">
            <a:spLocks noGrp="1"/>
          </p:cNvSpPr>
          <p:nvPr>
            <p:ph type="title"/>
          </p:nvPr>
        </p:nvSpPr>
        <p:spPr>
          <a:xfrm>
            <a:off x="1156939" y="313343"/>
            <a:ext cx="10864196" cy="37005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Google Shape;176;p15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15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16"/>
          <p:cNvGrpSpPr/>
          <p:nvPr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180" name="Google Shape;180;p16" descr="S:\F15015_Copernicus\3_Work\330_Work-in-process\SC4_BackgroundMat\Visual_ID\Photos\Climate_change_ThinkstockPhotos-147656737.jpg"/>
            <p:cNvPicPr preferRelativeResize="0"/>
            <p:nvPr/>
          </p:nvPicPr>
          <p:blipFill rotWithShape="1">
            <a:blip r:embed="rId2">
              <a:alphaModFix/>
            </a:blip>
            <a:srcRect b="-66"/>
            <a:stretch/>
          </p:blipFill>
          <p:spPr>
            <a:xfrm>
              <a:off x="-2988840" y="-668610"/>
              <a:ext cx="2323578" cy="5181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16"/>
            <p:cNvSpPr/>
            <p:nvPr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rgbClr val="97B4E4">
                    <a:alpha val="0"/>
                  </a:srgbClr>
                </a:gs>
                <a:gs pos="64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6"/>
            <p:cNvSpPr/>
            <p:nvPr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lt1">
                <a:alpha val="4705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" name="Google Shape;183;p16"/>
          <p:cNvSpPr txBox="1">
            <a:spLocks noGrp="1"/>
          </p:cNvSpPr>
          <p:nvPr>
            <p:ph type="title"/>
          </p:nvPr>
        </p:nvSpPr>
        <p:spPr>
          <a:xfrm>
            <a:off x="1171874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16"/>
          <p:cNvSpPr txBox="1">
            <a:spLocks noGrp="1"/>
          </p:cNvSpPr>
          <p:nvPr>
            <p:ph type="body" idx="1"/>
          </p:nvPr>
        </p:nvSpPr>
        <p:spPr>
          <a:xfrm>
            <a:off x="5329005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99554" algn="l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645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Google Shape;185;p16"/>
          <p:cNvSpPr txBox="1">
            <a:spLocks noGrp="1"/>
          </p:cNvSpPr>
          <p:nvPr>
            <p:ph type="body" idx="2"/>
          </p:nvPr>
        </p:nvSpPr>
        <p:spPr>
          <a:xfrm>
            <a:off x="1171874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p16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87" name="Google Shape;187;p16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188" name="Google Shape;188;p16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89" name="Google Shape;189;p16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0" name="Google Shape;190;p1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1" name="Google Shape;191;p16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16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3"/>
          <p:cNvGrpSpPr/>
          <p:nvPr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27" name="Google Shape;27;p3" descr="S:\F15015_Copernicus\3_Work\330_Work-in-process\SC4_BackgroundMat\Visual_ID\Photos\Climate_change_ThinkstockPhotos-147656737.jpg"/>
            <p:cNvPicPr preferRelativeResize="0"/>
            <p:nvPr/>
          </p:nvPicPr>
          <p:blipFill rotWithShape="1">
            <a:blip r:embed="rId2">
              <a:alphaModFix/>
            </a:blip>
            <a:srcRect b="-67"/>
            <a:stretch/>
          </p:blipFill>
          <p:spPr>
            <a:xfrm>
              <a:off x="-2988840" y="-668610"/>
              <a:ext cx="2323578" cy="5181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" name="Google Shape;28;p3"/>
            <p:cNvSpPr/>
            <p:nvPr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rgbClr val="97B4E4">
                    <a:alpha val="0"/>
                  </a:srgbClr>
                </a:gs>
                <a:gs pos="64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lt1">
                <a:alpha val="4745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1156939" y="313343"/>
            <a:ext cx="10864196" cy="37005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1"/>
          </p:nvPr>
        </p:nvSpPr>
        <p:spPr>
          <a:xfrm>
            <a:off x="1849397" y="932723"/>
            <a:ext cx="9733004" cy="5097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ldNum" idx="12"/>
          </p:nvPr>
        </p:nvSpPr>
        <p:spPr>
          <a:xfrm>
            <a:off x="8737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35" name="Google Shape;35;p3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36" name="Google Shape;36;p3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392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7" name="Google Shape;37;p3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" name="Google Shape;38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1257300" y="932723"/>
            <a:ext cx="10325101" cy="5097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sldNum" idx="12"/>
          </p:nvPr>
        </p:nvSpPr>
        <p:spPr>
          <a:xfrm>
            <a:off x="8737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42" name="Google Shape;42;p4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43" name="Google Shape;43;p4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392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4" name="Google Shape;44;p4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5" name="Google Shape;45;p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1156939" y="313343"/>
            <a:ext cx="10864196" cy="37005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4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 txBox="1">
            <a:spLocks noGrp="1"/>
          </p:cNvSpPr>
          <p:nvPr>
            <p:ph type="body" idx="1"/>
          </p:nvPr>
        </p:nvSpPr>
        <p:spPr>
          <a:xfrm>
            <a:off x="787829" y="932723"/>
            <a:ext cx="5384800" cy="5088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65645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body" idx="2"/>
          </p:nvPr>
        </p:nvSpPr>
        <p:spPr>
          <a:xfrm>
            <a:off x="6375829" y="932723"/>
            <a:ext cx="5384800" cy="5088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65645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54" name="Google Shape;54;p5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392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5" name="Google Shape;55;p5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6" name="Google Shape;56;p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1156939" y="313343"/>
            <a:ext cx="10864196" cy="37005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 txBox="1">
            <a:spLocks noGrp="1"/>
          </p:cNvSpPr>
          <p:nvPr>
            <p:ph type="body" idx="1"/>
          </p:nvPr>
        </p:nvSpPr>
        <p:spPr>
          <a:xfrm>
            <a:off x="1200206" y="836712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body" idx="2"/>
          </p:nvPr>
        </p:nvSpPr>
        <p:spPr>
          <a:xfrm>
            <a:off x="1199456" y="1604797"/>
            <a:ext cx="5386917" cy="452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6"/>
          <p:cNvSpPr txBox="1">
            <a:spLocks noGrp="1"/>
          </p:cNvSpPr>
          <p:nvPr>
            <p:ph type="body" idx="3"/>
          </p:nvPr>
        </p:nvSpPr>
        <p:spPr>
          <a:xfrm>
            <a:off x="6783974" y="836712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6"/>
          <p:cNvSpPr txBox="1">
            <a:spLocks noGrp="1"/>
          </p:cNvSpPr>
          <p:nvPr>
            <p:ph type="body" idx="4"/>
          </p:nvPr>
        </p:nvSpPr>
        <p:spPr>
          <a:xfrm>
            <a:off x="6783225" y="1604797"/>
            <a:ext cx="5389033" cy="452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6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6" name="Google Shape;66;p6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67" name="Google Shape;67;p6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392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" name="Google Shape;68;p6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9" name="Google Shape;69;p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" name="Google Shape;70;p6"/>
          <p:cNvSpPr txBox="1">
            <a:spLocks noGrp="1"/>
          </p:cNvSpPr>
          <p:nvPr>
            <p:ph type="title"/>
          </p:nvPr>
        </p:nvSpPr>
        <p:spPr>
          <a:xfrm>
            <a:off x="1156939" y="313343"/>
            <a:ext cx="10864196" cy="37005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6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6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7"/>
          <p:cNvGrpSpPr/>
          <p:nvPr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75" name="Google Shape;75;p7" descr="S:\F15015_Copernicus\3_Work\330_Work-in-process\SC4_BackgroundMat\Visual_ID\Photos\Climate_change_ThinkstockPhotos-147656737.jpg"/>
            <p:cNvPicPr preferRelativeResize="0"/>
            <p:nvPr/>
          </p:nvPicPr>
          <p:blipFill rotWithShape="1">
            <a:blip r:embed="rId2">
              <a:alphaModFix/>
            </a:blip>
            <a:srcRect b="-67"/>
            <a:stretch/>
          </p:blipFill>
          <p:spPr>
            <a:xfrm>
              <a:off x="-2988840" y="-668610"/>
              <a:ext cx="2323578" cy="5181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Google Shape;76;p7"/>
            <p:cNvSpPr/>
            <p:nvPr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rgbClr val="97B4E4">
                    <a:alpha val="0"/>
                  </a:srgbClr>
                </a:gs>
                <a:gs pos="64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7"/>
            <p:cNvSpPr/>
            <p:nvPr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lt1">
                <a:alpha val="4745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" name="Google Shape;78;p7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80" name="Google Shape;80;p7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392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81" name="Google Shape;81;p7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2" name="Google Shape;82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" name="Google Shape;83;p7"/>
          <p:cNvSpPr txBox="1">
            <a:spLocks noGrp="1"/>
          </p:cNvSpPr>
          <p:nvPr>
            <p:ph type="title"/>
          </p:nvPr>
        </p:nvSpPr>
        <p:spPr>
          <a:xfrm>
            <a:off x="1156939" y="313343"/>
            <a:ext cx="10864196" cy="37005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7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7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8"/>
          <p:cNvGrpSpPr/>
          <p:nvPr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88" name="Google Shape;88;p8" descr="S:\F15015_Copernicus\3_Work\330_Work-in-process\SC4_BackgroundMat\Visual_ID\Photos\Climate_change_ThinkstockPhotos-147656737.jpg"/>
            <p:cNvPicPr preferRelativeResize="0"/>
            <p:nvPr/>
          </p:nvPicPr>
          <p:blipFill rotWithShape="1">
            <a:blip r:embed="rId2">
              <a:alphaModFix/>
            </a:blip>
            <a:srcRect b="-67"/>
            <a:stretch/>
          </p:blipFill>
          <p:spPr>
            <a:xfrm>
              <a:off x="-2988840" y="-668610"/>
              <a:ext cx="2323578" cy="5181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8"/>
            <p:cNvSpPr/>
            <p:nvPr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rgbClr val="97B4E4">
                    <a:alpha val="0"/>
                  </a:srgbClr>
                </a:gs>
                <a:gs pos="64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lt1">
                <a:alpha val="4745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8"/>
          <p:cNvSpPr txBox="1">
            <a:spLocks noGrp="1"/>
          </p:cNvSpPr>
          <p:nvPr>
            <p:ph type="title"/>
          </p:nvPr>
        </p:nvSpPr>
        <p:spPr>
          <a:xfrm>
            <a:off x="1171874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8"/>
          <p:cNvSpPr txBox="1">
            <a:spLocks noGrp="1"/>
          </p:cNvSpPr>
          <p:nvPr>
            <p:ph type="body" idx="1"/>
          </p:nvPr>
        </p:nvSpPr>
        <p:spPr>
          <a:xfrm>
            <a:off x="5329005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99554" algn="l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645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8"/>
          <p:cNvSpPr txBox="1">
            <a:spLocks noGrp="1"/>
          </p:cNvSpPr>
          <p:nvPr>
            <p:ph type="body" idx="2"/>
          </p:nvPr>
        </p:nvSpPr>
        <p:spPr>
          <a:xfrm>
            <a:off x="1171874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95" name="Google Shape;95;p8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96" name="Google Shape;96;p8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392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7" name="Google Shape;97;p8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8" name="Google Shape;98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" name="Google Shape;99;p8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8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10"/>
          <p:cNvGrpSpPr/>
          <p:nvPr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110" name="Google Shape;110;p10" descr="S:\F15015_Copernicus\3_Work\330_Work-in-process\SC4_BackgroundMat\Visual_ID\Photos\Climate_change_ThinkstockPhotos-147656737.jpg"/>
            <p:cNvPicPr preferRelativeResize="0"/>
            <p:nvPr/>
          </p:nvPicPr>
          <p:blipFill rotWithShape="1">
            <a:blip r:embed="rId2">
              <a:alphaModFix/>
            </a:blip>
            <a:srcRect b="-66"/>
            <a:stretch/>
          </p:blipFill>
          <p:spPr>
            <a:xfrm>
              <a:off x="-2988840" y="-668610"/>
              <a:ext cx="2323578" cy="5181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p10"/>
            <p:cNvSpPr/>
            <p:nvPr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rgbClr val="97B4E4">
                    <a:alpha val="0"/>
                  </a:srgbClr>
                </a:gs>
                <a:gs pos="64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0"/>
            <p:cNvSpPr/>
            <p:nvPr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lt1">
                <a:alpha val="4705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" name="Google Shape;113;p10"/>
          <p:cNvSpPr txBox="1">
            <a:spLocks noGrp="1"/>
          </p:cNvSpPr>
          <p:nvPr>
            <p:ph type="title"/>
          </p:nvPr>
        </p:nvSpPr>
        <p:spPr>
          <a:xfrm>
            <a:off x="1156939" y="313343"/>
            <a:ext cx="10864196" cy="37005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10"/>
          <p:cNvSpPr txBox="1">
            <a:spLocks noGrp="1"/>
          </p:cNvSpPr>
          <p:nvPr>
            <p:ph type="body" idx="1"/>
          </p:nvPr>
        </p:nvSpPr>
        <p:spPr>
          <a:xfrm>
            <a:off x="1849397" y="932723"/>
            <a:ext cx="9733004" cy="5097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10"/>
          <p:cNvSpPr txBox="1">
            <a:spLocks noGrp="1"/>
          </p:cNvSpPr>
          <p:nvPr>
            <p:ph type="dt" idx="10"/>
          </p:nvPr>
        </p:nvSpPr>
        <p:spPr>
          <a:xfrm>
            <a:off x="609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10"/>
          <p:cNvSpPr txBox="1">
            <a:spLocks noGrp="1"/>
          </p:cNvSpPr>
          <p:nvPr>
            <p:ph type="ftr" idx="11"/>
          </p:nvPr>
        </p:nvSpPr>
        <p:spPr>
          <a:xfrm>
            <a:off x="4165600" y="657168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10"/>
          <p:cNvSpPr txBox="1">
            <a:spLocks noGrp="1"/>
          </p:cNvSpPr>
          <p:nvPr>
            <p:ph type="sldNum" idx="12"/>
          </p:nvPr>
        </p:nvSpPr>
        <p:spPr>
          <a:xfrm>
            <a:off x="8737600" y="657168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18" name="Google Shape;118;p10"/>
          <p:cNvGrpSpPr/>
          <p:nvPr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119" name="Google Shape;119;p10"/>
            <p:cNvCxnSpPr/>
            <p:nvPr/>
          </p:nvCxnSpPr>
          <p:spPr>
            <a:xfrm>
              <a:off x="503610" y="1062019"/>
              <a:ext cx="0" cy="3888432"/>
            </a:xfrm>
            <a:prstGeom prst="straightConnector1">
              <a:avLst/>
            </a:prstGeom>
            <a:noFill/>
            <a:ln w="31750" cap="flat" cmpd="sng">
              <a:solidFill>
                <a:srgbClr val="941333">
                  <a:alpha val="8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20" name="Google Shape;120;p10"/>
            <p:cNvSpPr txBox="1"/>
            <p:nvPr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Climate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7"/>
                <a:buFont typeface="Arial"/>
                <a:buNone/>
              </a:pPr>
              <a:r>
                <a:rPr lang="en-GB" sz="1467" b="0" i="0" u="none" strike="noStrike" cap="none">
                  <a:solidFill>
                    <a:srgbClr val="941333"/>
                  </a:solidFill>
                  <a:latin typeface="Calibri"/>
                  <a:ea typeface="Calibri"/>
                  <a:cs typeface="Calibri"/>
                  <a:sym typeface="Calibri"/>
                </a:rPr>
                <a:t>Change</a:t>
              </a:r>
              <a:endParaRPr sz="1467" b="0" i="0" u="none" strike="noStrike" cap="none">
                <a:solidFill>
                  <a:srgbClr val="941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1" name="Google Shape;121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1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5" name="Google Shape;125;p11"/>
          <p:cNvSpPr txBox="1">
            <a:spLocks noGrp="1"/>
          </p:cNvSpPr>
          <p:nvPr>
            <p:ph type="subTitle" idx="1"/>
          </p:nvPr>
        </p:nvSpPr>
        <p:spPr>
          <a:xfrm>
            <a:off x="3469846" y="4197085"/>
            <a:ext cx="6240693" cy="153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6" name="Google Shape;126;p11" descr="S:\F15015_Copernicus\3_Work\330_Work-in-process\SC4_BackgroundMat\PPT\item Copernicus\Icon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36715" y="1600939"/>
            <a:ext cx="4320480" cy="3622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403" y="6240800"/>
            <a:ext cx="1025637" cy="374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1" descr="S:\F15015_Copernicus\3_Work\330_Work-in-process\SC4_BackgroundMat\PPT\item Copernicus\logo-ce-horizontal-en-negatif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7382" y="6200011"/>
            <a:ext cx="1527441" cy="400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1"/>
          <p:cNvPicPr preferRelativeResize="0"/>
          <p:nvPr/>
        </p:nvPicPr>
        <p:blipFill rotWithShape="1">
          <a:blip r:embed="rId5">
            <a:alphaModFix/>
          </a:blip>
          <a:srcRect t="-217"/>
          <a:stretch/>
        </p:blipFill>
        <p:spPr>
          <a:xfrm>
            <a:off x="9721850" y="-15023"/>
            <a:ext cx="2470151" cy="688215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1"/>
          <p:cNvSpPr txBox="1"/>
          <p:nvPr/>
        </p:nvSpPr>
        <p:spPr>
          <a:xfrm>
            <a:off x="829139" y="4715239"/>
            <a:ext cx="1920213" cy="3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/>
              <a:buNone/>
            </a:pPr>
            <a:r>
              <a:rPr lang="en-GB" sz="14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Climate Change</a:t>
            </a:r>
            <a:endParaRPr sz="14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09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165600" y="657756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116329" y="6147018"/>
            <a:ext cx="2717195" cy="54634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4045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7154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p9"/>
          <p:cNvSpPr txBox="1">
            <a:spLocks noGrp="1"/>
          </p:cNvSpPr>
          <p:nvPr>
            <p:ph type="dt" idx="10"/>
          </p:nvPr>
        </p:nvSpPr>
        <p:spPr>
          <a:xfrm>
            <a:off x="609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9"/>
          <p:cNvSpPr txBox="1">
            <a:spLocks noGrp="1"/>
          </p:cNvSpPr>
          <p:nvPr>
            <p:ph type="ftr" idx="11"/>
          </p:nvPr>
        </p:nvSpPr>
        <p:spPr>
          <a:xfrm>
            <a:off x="4165600" y="657756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sldNum" idx="12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7" name="Google Shape;107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116329" y="6147018"/>
            <a:ext cx="2717195" cy="54634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"/>
          <p:cNvSpPr txBox="1"/>
          <p:nvPr/>
        </p:nvSpPr>
        <p:spPr>
          <a:xfrm>
            <a:off x="2510127" y="2679691"/>
            <a:ext cx="7924800" cy="74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33"/>
              <a:buFont typeface="Calibri"/>
              <a:buNone/>
            </a:pPr>
            <a:r>
              <a:rPr lang="en-GB" sz="3733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Lot 3:</a:t>
            </a:r>
            <a:endParaRPr sz="3733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33"/>
              <a:buFont typeface="Calibri"/>
              <a:buNone/>
            </a:pPr>
            <a:r>
              <a:rPr lang="en-GB" sz="3733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EQC for Seasonal Forecasts</a:t>
            </a: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en-GB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Francisco Doblas-Reyes</a:t>
            </a:r>
            <a:r>
              <a:rPr lang="en-GB" sz="2400" b="0" i="0" u="none" strike="noStrike" cap="none" baseline="30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1,2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Barcelona Supercomputing </a:t>
            </a:r>
            <a:r>
              <a:rPr lang="en-GB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Center</a:t>
            </a: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(BSC)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8288" marR="0" lvl="0" indent="-2682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en-GB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Institució</a:t>
            </a: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Catalana</a:t>
            </a: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Recerca</a:t>
            </a: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Estudis</a:t>
            </a: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Avançats</a:t>
            </a: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(ICREA)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6"/>
          <p:cNvSpPr txBox="1">
            <a:spLocks noGrp="1"/>
          </p:cNvSpPr>
          <p:nvPr>
            <p:ph type="body" idx="1"/>
          </p:nvPr>
        </p:nvSpPr>
        <p:spPr>
          <a:xfrm>
            <a:off x="2778369" y="1178169"/>
            <a:ext cx="8804031" cy="4851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9246" marR="0" lvl="0" indent="0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</a:pPr>
            <a:r>
              <a:rPr lang="en-GB"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Skill of JJA temperature from C3S multi-model*</a:t>
            </a:r>
            <a:endParaRPr sz="26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6"/>
          <p:cNvSpPr txBox="1"/>
          <p:nvPr/>
        </p:nvSpPr>
        <p:spPr>
          <a:xfrm>
            <a:off x="10127914" y="1859909"/>
            <a:ext cx="1535035" cy="298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 constant climatological forecast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Worse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6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GB" dirty="0"/>
              <a:t>C3S_51 Lot 3: Forecast quality assessment </a:t>
            </a:r>
            <a:r>
              <a:rPr lang="en-GB" dirty="0" smtClean="0"/>
              <a:t>and multi-model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6"/>
          <p:cNvSpPr txBox="1"/>
          <p:nvPr/>
        </p:nvSpPr>
        <p:spPr>
          <a:xfrm>
            <a:off x="2900639" y="5380892"/>
            <a:ext cx="651813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CRPS of JJA near-surface temperature from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ECMWF SEAS 5, Meteo France System 5, MetOffice GloSea5 initialized in May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CCR + weighted (RMSE) averaging of forecast PDF and verified against</a:t>
            </a:r>
            <a:b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ERA Interim for 1993-2014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p26" descr="H:\Presentations\WorkShops\20180410_EGU\figures\multmodpdfavrmse_ec5eg12lf5-recalccr-climforc-detailed-1993-2014-ecmf-ei-crossval\atmos\seas\t2m\05\globalCRPSSfig_lead2_signif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12714" y="1736814"/>
            <a:ext cx="7315200" cy="31821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80;p28"/>
          <p:cNvSpPr txBox="1"/>
          <p:nvPr/>
        </p:nvSpPr>
        <p:spPr>
          <a:xfrm>
            <a:off x="4620593" y="6519275"/>
            <a:ext cx="2990108" cy="34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75" tIns="43425" rIns="86875" bIns="43425" anchor="t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en-GB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S. </a:t>
            </a:r>
            <a:r>
              <a:rPr lang="en-GB" sz="1600" b="0" i="0" u="none" strike="noStrike" cap="none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Hemri</a:t>
            </a:r>
            <a:r>
              <a:rPr lang="en-GB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GB" sz="1600" b="0" i="0" u="none" strike="noStrike" cap="none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Meteoswiss</a:t>
            </a:r>
            <a:r>
              <a:rPr lang="en-GB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6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27000" y="2447825"/>
            <a:ext cx="3029159" cy="320246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8"/>
          <p:cNvSpPr txBox="1">
            <a:spLocks noGrp="1"/>
          </p:cNvSpPr>
          <p:nvPr>
            <p:ph type="body" idx="1"/>
          </p:nvPr>
        </p:nvSpPr>
        <p:spPr>
          <a:xfrm>
            <a:off x="1688036" y="679750"/>
            <a:ext cx="9733004" cy="5646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Computing performance </a:t>
            </a:r>
            <a:r>
              <a:rPr lang="en-GB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product provenance are key</a:t>
            </a:r>
            <a:r>
              <a:rPr lang="en-GB" sz="280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Forecast verification (ROC area) with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performance analysis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workflow definition using </a:t>
            </a:r>
            <a:r>
              <a:rPr lang="en-GB" sz="28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SpecsVerification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lang="en-GB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easyVerification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67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8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Lot 3: Timeliness and provenance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8"/>
          <p:cNvSpPr txBox="1"/>
          <p:nvPr/>
        </p:nvSpPr>
        <p:spPr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75" tIns="43425" rIns="86875" bIns="43425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en-GB" sz="16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J. </a:t>
            </a:r>
            <a:r>
              <a:rPr lang="en-GB" sz="1600" b="0" i="0" u="none" strike="noStrike" cap="none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Bedia</a:t>
            </a:r>
            <a:r>
              <a:rPr lang="en-GB" sz="16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, D. San Martín (</a:t>
            </a:r>
            <a:r>
              <a:rPr lang="en-GB" sz="1600" b="0" i="0" u="none" strike="noStrike" cap="none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Predictia</a:t>
            </a:r>
            <a:r>
              <a:rPr lang="en-GB" sz="16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6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98774" y="2343001"/>
            <a:ext cx="3271520" cy="2136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71280" y="2254044"/>
            <a:ext cx="3378200" cy="408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8" descr="parallel_speedup_panel.pdf.png"/>
          <p:cNvPicPr preferRelativeResize="0"/>
          <p:nvPr/>
        </p:nvPicPr>
        <p:blipFill rotWithShape="1">
          <a:blip r:embed="rId6">
            <a:alphaModFix/>
          </a:blip>
          <a:srcRect t="50663" b="-652"/>
          <a:stretch/>
        </p:blipFill>
        <p:spPr>
          <a:xfrm>
            <a:off x="5199549" y="3021879"/>
            <a:ext cx="6866965" cy="316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9"/>
          <p:cNvSpPr txBox="1">
            <a:spLocks noGrp="1"/>
          </p:cNvSpPr>
          <p:nvPr>
            <p:ph type="body" idx="1"/>
          </p:nvPr>
        </p:nvSpPr>
        <p:spPr>
          <a:xfrm>
            <a:off x="1688036" y="732505"/>
            <a:ext cx="9733004" cy="5646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GB" sz="2800" b="1" dirty="0"/>
              <a:t>Computing performance and product provenance are key</a:t>
            </a:r>
            <a:r>
              <a:rPr lang="en-GB" sz="2800" dirty="0" smtClean="0"/>
              <a:t>.</a:t>
            </a:r>
            <a:endParaRPr lang="en-GB" sz="28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Users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 to generate products from the forecasts.</a:t>
            </a:r>
            <a:endParaRPr dirty="0"/>
          </a:p>
          <a:p>
            <a:pPr marL="457189" marR="0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Users require </a:t>
            </a: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bias </a:t>
            </a:r>
            <a:r>
              <a:rPr lang="en-GB" sz="2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adjustment.</a:t>
            </a:r>
            <a:endParaRPr dirty="0"/>
          </a:p>
          <a:p>
            <a:pPr marL="457189" marR="0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Computational cost </a:t>
            </a:r>
            <a:r>
              <a:rPr lang="en-GB" sz="2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estimates are fundamental for user satisfaction.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9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GB" dirty="0"/>
              <a:t>C3S_51 Lot 3: Timeliness and provenance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9"/>
          <p:cNvSpPr txBox="1"/>
          <p:nvPr/>
        </p:nvSpPr>
        <p:spPr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75" tIns="43425" rIns="86875" bIns="43425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en-GB" sz="1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R. Manzanas  (IFCA-CSIC)</a:t>
            </a:r>
            <a:endParaRPr sz="16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1915" y="2937890"/>
            <a:ext cx="6335280" cy="3632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1"/>
          <p:cNvSpPr txBox="1">
            <a:spLocks noGrp="1"/>
          </p:cNvSpPr>
          <p:nvPr>
            <p:ph type="body" idx="1"/>
          </p:nvPr>
        </p:nvSpPr>
        <p:spPr>
          <a:xfrm>
            <a:off x="1688036" y="819398"/>
            <a:ext cx="10387792" cy="5646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GB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Prepare products for reproducibility, traceability, reuse and context</a:t>
            </a:r>
            <a:endParaRPr sz="2667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lvl="0" indent="-457189">
              <a:spcBef>
                <a:spcPts val="0"/>
              </a:spcBef>
              <a:buSzPts val="2800"/>
            </a:pPr>
            <a:r>
              <a:rPr lang="en-GB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METACLIP </a:t>
            </a:r>
            <a:r>
              <a:rPr lang="en-GB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ensures </a:t>
            </a:r>
            <a:r>
              <a:rPr lang="en-GB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reproducibility of objects (</a:t>
            </a:r>
            <a:r>
              <a:rPr lang="en-GB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NetCDF</a:t>
            </a:r>
            <a:r>
              <a:rPr lang="en-GB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file, image) with human and machine-readable </a:t>
            </a:r>
            <a:r>
              <a:rPr lang="en-GB" sz="2400" dirty="0"/>
              <a:t>solution http://</a:t>
            </a:r>
            <a:r>
              <a:rPr lang="en-GB" sz="2400" dirty="0" smtClean="0"/>
              <a:t>metaclip.org.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uses </a:t>
            </a:r>
            <a:r>
              <a:rPr lang="en-GB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RDF-based </a:t>
            </a:r>
            <a:r>
              <a:rPr lang="en-GB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semantic metadata model</a:t>
            </a:r>
            <a:r>
              <a:rPr lang="en-GB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builds the vocabularies on existing initiatives (e.g. </a:t>
            </a:r>
            <a:r>
              <a:rPr lang="en-GB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VALUE, </a:t>
            </a:r>
            <a:r>
              <a:rPr lang="en-GB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</a:t>
            </a:r>
            <a:r>
              <a:rPr lang="en-GB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and stores information in JSON files.</a:t>
            </a:r>
          </a:p>
          <a:p>
            <a:pPr marL="457189" marR="0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400" dirty="0" smtClean="0"/>
              <a:t>“De facto” the IPCC WGI standard for AR6.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1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GB" dirty="0"/>
              <a:t>C3S_51 Lot 3: Timeliness and provenance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31"/>
          <p:cNvSpPr txBox="1"/>
          <p:nvPr/>
        </p:nvSpPr>
        <p:spPr>
          <a:xfrm>
            <a:off x="4145798" y="6519275"/>
            <a:ext cx="3527990" cy="34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75" tIns="43425" rIns="86875" bIns="43425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en-GB" sz="1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J. Bedia, D. San Martín (PREDICTIA)</a:t>
            </a:r>
            <a:endParaRPr sz="16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" name="Google Shape;306;p31"/>
          <p:cNvPicPr preferRelativeResize="0"/>
          <p:nvPr/>
        </p:nvPicPr>
        <p:blipFill rotWithShape="1">
          <a:blip r:embed="rId3">
            <a:alphaModFix/>
          </a:blip>
          <a:srcRect t="14270" b="-1010"/>
          <a:stretch/>
        </p:blipFill>
        <p:spPr>
          <a:xfrm>
            <a:off x="8405450" y="3795925"/>
            <a:ext cx="3758303" cy="21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587" y="3665153"/>
            <a:ext cx="5962284" cy="2589242"/>
          </a:xfrm>
          <a:prstGeom prst="rect">
            <a:avLst/>
          </a:prstGeom>
        </p:spPr>
      </p:pic>
      <p:sp>
        <p:nvSpPr>
          <p:cNvPr id="307" name="Google Shape;307;p31"/>
          <p:cNvSpPr/>
          <p:nvPr/>
        </p:nvSpPr>
        <p:spPr>
          <a:xfrm>
            <a:off x="6629409" y="4396159"/>
            <a:ext cx="2373923" cy="829556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lang="en-GB" sz="1400" b="0" i="0" u="none" strike="noStrike" cap="none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Visualisation of provenance information</a:t>
            </a:r>
            <a:endParaRPr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2"/>
          <p:cNvSpPr txBox="1">
            <a:spLocks noGrp="1"/>
          </p:cNvSpPr>
          <p:nvPr>
            <p:ph type="body" idx="1"/>
          </p:nvPr>
        </p:nvSpPr>
        <p:spPr>
          <a:xfrm>
            <a:off x="1688036" y="678718"/>
            <a:ext cx="10091588" cy="5646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 assurance template and reports</a:t>
            </a:r>
            <a:endParaRPr sz="2667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400" b="0" i="0" u="none" strike="noStrike" cap="none" dirty="0">
                <a:solidFill>
                  <a:schemeClr val="dk1"/>
                </a:solidFill>
                <a:sym typeface="Calibri"/>
              </a:rPr>
              <a:t>The quality information of the climate forecast datasets should be input into a quality assurance template to produce reports that are made available along with the </a:t>
            </a:r>
            <a:r>
              <a:rPr lang="en-GB" sz="2400" b="0" i="0" u="none" strike="noStrike" cap="none" dirty="0" smtClean="0">
                <a:solidFill>
                  <a:schemeClr val="dk1"/>
                </a:solidFill>
                <a:sym typeface="Calibri"/>
              </a:rPr>
              <a:t>datasets in the CDS.</a:t>
            </a:r>
            <a:endParaRPr sz="2400" dirty="0"/>
          </a:p>
          <a:p>
            <a:pPr marL="457189" marR="0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400" b="0" i="0" u="none" strike="noStrike" cap="none" dirty="0">
                <a:solidFill>
                  <a:schemeClr val="dk1"/>
                </a:solidFill>
                <a:sym typeface="Calibri"/>
              </a:rPr>
              <a:t>Reports include dataset documentation, quality flags and an independent assessment.</a:t>
            </a:r>
            <a:endParaRPr sz="2400" b="0" i="0" u="none" strike="noStrike" cap="none" dirty="0">
              <a:solidFill>
                <a:schemeClr val="dk1"/>
              </a:solidFill>
              <a:sym typeface="Calibri"/>
            </a:endParaRPr>
          </a:p>
        </p:txBody>
      </p:sp>
      <p:sp>
        <p:nvSpPr>
          <p:cNvPr id="313" name="Google Shape;313;p32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Lot 3: Where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4" name="Google Shape;314;p32"/>
          <p:cNvPicPr preferRelativeResize="0"/>
          <p:nvPr/>
        </p:nvPicPr>
        <p:blipFill rotWithShape="1">
          <a:blip r:embed="rId3">
            <a:alphaModFix/>
          </a:blip>
          <a:srcRect l="2" r="23322"/>
          <a:stretch/>
        </p:blipFill>
        <p:spPr>
          <a:xfrm>
            <a:off x="2503625" y="3043616"/>
            <a:ext cx="6588000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3"/>
          <p:cNvSpPr txBox="1">
            <a:spLocks noGrp="1"/>
          </p:cNvSpPr>
          <p:nvPr>
            <p:ph type="body" idx="1"/>
          </p:nvPr>
        </p:nvSpPr>
        <p:spPr>
          <a:xfrm>
            <a:off x="1688036" y="783884"/>
            <a:ext cx="9733004" cy="5353146"/>
          </a:xfrm>
          <a:prstGeom prst="rect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189" marR="0" lvl="0" indent="-457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contract has</a:t>
            </a:r>
          </a:p>
          <a:p>
            <a:pPr marL="914389" lvl="1" indent="-457189">
              <a:spcBef>
                <a:spcPts val="0"/>
              </a:spcBef>
              <a:buSzPts val="2800"/>
              <a:buFont typeface="Arial"/>
              <a:buChar char="•"/>
            </a:pPr>
            <a:r>
              <a:rPr lang="en-GB" sz="2533" dirty="0" smtClean="0"/>
              <a:t>documented </a:t>
            </a:r>
            <a:r>
              <a:rPr lang="en-GB" sz="2533" dirty="0" smtClean="0"/>
              <a:t>a metadata standard to feed the common data model and created a provenance solution for products</a:t>
            </a:r>
          </a:p>
          <a:p>
            <a:pPr marL="914389" lvl="1" indent="-457189">
              <a:spcBef>
                <a:spcPts val="0"/>
              </a:spcBef>
              <a:buSzPts val="2800"/>
              <a:buFont typeface="Arial"/>
              <a:buChar char="•"/>
            </a:pPr>
            <a:r>
              <a:rPr lang="en-GB" sz="2533" dirty="0"/>
              <a:t>p</a:t>
            </a:r>
            <a:r>
              <a:rPr lang="en-GB" sz="2533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rovided </a:t>
            </a:r>
            <a:r>
              <a:rPr lang="en-GB" sz="2533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comprehensive forecast quality assessment of products</a:t>
            </a:r>
          </a:p>
          <a:p>
            <a:pPr marL="914389" lvl="1" indent="-457189">
              <a:spcBef>
                <a:spcPts val="0"/>
              </a:spcBef>
              <a:buSzPts val="2800"/>
              <a:buFont typeface="Arial"/>
              <a:buChar char="•"/>
            </a:pPr>
            <a:r>
              <a:rPr lang="en-GB" sz="2533" dirty="0"/>
              <a:t>i</a:t>
            </a:r>
            <a:r>
              <a:rPr lang="en-GB" sz="2533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llustrated </a:t>
            </a:r>
            <a:r>
              <a:rPr lang="en-GB" sz="2533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benefits of bias adjustment and multi-model solutions</a:t>
            </a:r>
          </a:p>
          <a:p>
            <a:pPr marL="914389" lvl="1" indent="-457189">
              <a:spcBef>
                <a:spcPts val="0"/>
              </a:spcBef>
              <a:buSzPts val="2800"/>
              <a:buFont typeface="Arial"/>
              <a:buChar char="•"/>
            </a:pPr>
            <a:r>
              <a:rPr lang="en-GB" sz="2533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demonstrated </a:t>
            </a:r>
            <a:r>
              <a:rPr lang="en-GB" sz="2533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that scalability and computational efficiency of the solutions should be taken into account to ensure timeliness</a:t>
            </a:r>
          </a:p>
          <a:p>
            <a:pPr marL="914389" lvl="1" indent="-457189">
              <a:spcBef>
                <a:spcPts val="0"/>
              </a:spcBef>
              <a:buSzPts val="2800"/>
              <a:buFont typeface="Arial"/>
              <a:buChar char="•"/>
            </a:pPr>
            <a:r>
              <a:rPr lang="en-GB" sz="2533" dirty="0"/>
              <a:t>i</a:t>
            </a:r>
            <a:r>
              <a:rPr lang="en-GB" sz="2533" dirty="0" smtClean="0"/>
              <a:t>dentified </a:t>
            </a:r>
            <a:r>
              <a:rPr lang="en-GB" sz="2533" dirty="0" smtClean="0"/>
              <a:t>relevant user requirements</a:t>
            </a:r>
            <a:endParaRPr lang="es-ES" sz="28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Relevant gaps</a:t>
            </a:r>
            <a:r>
              <a:rPr lang="en-GB" sz="28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28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 guidance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context for forecast products</a:t>
            </a:r>
            <a:r>
              <a:rPr lang="en-GB" sz="28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28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 metadata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vocabularies and provenance governance</a:t>
            </a:r>
            <a:r>
              <a:rPr lang="en-GB" sz="28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28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3) observational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uncertainty</a:t>
            </a:r>
            <a:r>
              <a:rPr lang="en-GB" sz="28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28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4) criteria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identify relevant forecast products …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3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</a:t>
            </a:r>
            <a:r>
              <a:rPr lang="en-GB" dirty="0" smtClean="0"/>
              <a:t>Lot 3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8"/>
          <p:cNvSpPr txBox="1">
            <a:spLocks noGrp="1"/>
          </p:cNvSpPr>
          <p:nvPr>
            <p:ph type="body" idx="1"/>
          </p:nvPr>
        </p:nvSpPr>
        <p:spPr>
          <a:xfrm>
            <a:off x="1688036" y="944902"/>
            <a:ext cx="9733004" cy="5097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189" marR="0" lvl="0" indent="-45718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Adaptation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information for all kind of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services.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Consistency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trust, ensuring a high degree of coherence across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products.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Innovation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transfer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recent developments from research to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operations.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1" dirty="0"/>
              <a:t>E</a:t>
            </a:r>
            <a:r>
              <a:rPr lang="en-GB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fficiency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information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should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respond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users’ queries with a delay as short as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possible.</a:t>
            </a:r>
            <a:endParaRPr sz="2667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Targets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define data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products,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verification, guidance,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etc.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2793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8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Challenges of the EQC for </a:t>
            </a: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seasonal forecasts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"/>
          <p:cNvSpPr txBox="1">
            <a:spLocks noGrp="1"/>
          </p:cNvSpPr>
          <p:nvPr>
            <p:ph type="body" idx="1"/>
          </p:nvPr>
        </p:nvSpPr>
        <p:spPr>
          <a:xfrm>
            <a:off x="1688036" y="729753"/>
            <a:ext cx="9733004" cy="5646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2590"/>
              <a:buFont typeface="Arial"/>
              <a:buNone/>
            </a:pPr>
            <a:r>
              <a:rPr lang="en-GB" sz="259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C3S_51 Lot 3 aims </a:t>
            </a:r>
            <a:r>
              <a:rPr lang="en-GB" sz="259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</a:t>
            </a:r>
            <a:r>
              <a:rPr lang="en-GB" sz="259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developing a strategy for the evaluation and quality control (EQC) of the multi-model seasonal forecasts provided by the Copernicus Climate Change Service (C3S) to respond to the needs identified among a wide range of stakeholders</a:t>
            </a:r>
            <a:r>
              <a:rPr lang="en-GB" sz="259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0" lvl="0" indent="0">
              <a:spcBef>
                <a:spcPts val="600"/>
              </a:spcBef>
              <a:buClr>
                <a:srgbClr val="004990"/>
              </a:buClr>
              <a:buSzPts val="2590"/>
              <a:buNone/>
            </a:pPr>
            <a:r>
              <a:rPr lang="en-GB" sz="2800" dirty="0" smtClean="0"/>
              <a:t>Some important elements:</a:t>
            </a:r>
            <a:endParaRPr lang="en-GB" sz="2800" dirty="0">
              <a:solidFill>
                <a:srgbClr val="004990"/>
              </a:solidFill>
            </a:endParaRPr>
          </a:p>
          <a:p>
            <a:pPr marL="457189" lvl="0" indent="-457189">
              <a:spcBef>
                <a:spcPts val="518"/>
              </a:spcBef>
              <a:buSzPts val="2590"/>
            </a:pPr>
            <a:r>
              <a:rPr lang="en-GB" sz="2600" dirty="0" smtClean="0"/>
              <a:t>Users are consulted to identify needs in terms of products and EQC information</a:t>
            </a:r>
            <a:endParaRPr lang="en-GB" sz="2600" dirty="0"/>
          </a:p>
          <a:p>
            <a:pPr marL="457189" lvl="0" indent="-457189">
              <a:spcBef>
                <a:spcPts val="518"/>
              </a:spcBef>
              <a:buSzPts val="2590"/>
            </a:pPr>
            <a:r>
              <a:rPr lang="en-GB" sz="2600" dirty="0" smtClean="0"/>
              <a:t>Forecast data are quality controlled and forecast </a:t>
            </a:r>
            <a:r>
              <a:rPr lang="en-GB" sz="2600" dirty="0" smtClean="0"/>
              <a:t>products (not </a:t>
            </a:r>
            <a:r>
              <a:rPr lang="en-GB" sz="2600" dirty="0" smtClean="0"/>
              <a:t>forecast </a:t>
            </a:r>
            <a:r>
              <a:rPr lang="en-GB" sz="2600" dirty="0" smtClean="0"/>
              <a:t>systems) </a:t>
            </a:r>
            <a:r>
              <a:rPr lang="en-GB" sz="2600" dirty="0" smtClean="0"/>
              <a:t>are verified</a:t>
            </a:r>
            <a:endParaRPr lang="en-GB" sz="2600" dirty="0"/>
          </a:p>
          <a:p>
            <a:pPr marL="457189" lvl="0" indent="-457189">
              <a:spcBef>
                <a:spcPts val="518"/>
              </a:spcBef>
              <a:buSzPts val="2590"/>
            </a:pPr>
            <a:r>
              <a:rPr lang="en-GB" sz="2600" dirty="0" smtClean="0"/>
              <a:t>A quality assurance template is required to summarise the information</a:t>
            </a:r>
            <a:endParaRPr lang="en-GB" sz="2600" dirty="0"/>
          </a:p>
          <a:p>
            <a:pPr marL="457189" lvl="0" indent="-457189">
              <a:spcBef>
                <a:spcPts val="518"/>
              </a:spcBef>
              <a:buSzPts val="2590"/>
            </a:pPr>
            <a:r>
              <a:rPr lang="en-GB" sz="2600" dirty="0" smtClean="0"/>
              <a:t>A </a:t>
            </a:r>
            <a:r>
              <a:rPr lang="en-GB" sz="2600" dirty="0"/>
              <a:t>framework </a:t>
            </a:r>
            <a:r>
              <a:rPr lang="en-GB" sz="2600" dirty="0" smtClean="0"/>
              <a:t>is designed that serves as a reference to the community</a:t>
            </a:r>
            <a:endParaRPr sz="2600" b="0" i="0" u="none" strike="noStrike" cap="none" dirty="0">
              <a:solidFill>
                <a:schemeClr val="dk1"/>
              </a:solidFill>
              <a:sym typeface="Calibri"/>
            </a:endParaRPr>
          </a:p>
        </p:txBody>
      </p:sp>
      <p:sp>
        <p:nvSpPr>
          <p:cNvPr id="209" name="Google Shape;209;p19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Lot </a:t>
            </a:r>
            <a:r>
              <a:rPr lang="en-GB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3: </a:t>
            </a: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"/>
          <p:cNvSpPr txBox="1">
            <a:spLocks noGrp="1"/>
          </p:cNvSpPr>
          <p:nvPr>
            <p:ph type="body" idx="1"/>
          </p:nvPr>
        </p:nvSpPr>
        <p:spPr>
          <a:xfrm>
            <a:off x="1688036" y="729753"/>
            <a:ext cx="9733004" cy="5646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2590"/>
              <a:buFont typeface="Arial"/>
              <a:buNone/>
            </a:pPr>
            <a:r>
              <a:rPr lang="en-GB" sz="259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C3S_51 Lot 3 aims </a:t>
            </a:r>
            <a:r>
              <a:rPr lang="en-GB" sz="259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</a:t>
            </a:r>
            <a:r>
              <a:rPr lang="en-GB" sz="259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developing a strategy for the evaluation and quality control (EQC) of the multi-model seasonal forecasts provided by the Copernicus Climate Change Service (C3S) to respond to the needs identified among a wide range of stakeholders</a:t>
            </a:r>
            <a:r>
              <a:rPr lang="en-GB" sz="259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67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9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Lot 3</a:t>
            </a:r>
            <a:r>
              <a:rPr lang="en-GB" dirty="0" smtClean="0"/>
              <a:t>: The strategy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578330" y="2531904"/>
            <a:ext cx="7080006" cy="3867309"/>
            <a:chOff x="2578330" y="2531904"/>
            <a:chExt cx="7080006" cy="3867309"/>
          </a:xfrm>
        </p:grpSpPr>
        <p:sp>
          <p:nvSpPr>
            <p:cNvPr id="5" name="Regular Pentagon 31"/>
            <p:cNvSpPr/>
            <p:nvPr/>
          </p:nvSpPr>
          <p:spPr>
            <a:xfrm>
              <a:off x="4663308" y="3302918"/>
              <a:ext cx="2910051" cy="2316293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E1EFD8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MS Mincho"/>
                  <a:cs typeface="Times New Roman" panose="02020603050405020304" pitchFamily="18" charset="0"/>
                </a:rPr>
                <a:t> </a:t>
              </a:r>
              <a:endParaRPr kumimoji="0" lang="es-ES_tradnl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32"/>
            <p:cNvSpPr txBox="1"/>
            <p:nvPr/>
          </p:nvSpPr>
          <p:spPr>
            <a:xfrm>
              <a:off x="5181930" y="4241455"/>
              <a:ext cx="1816419" cy="8470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Quality </a:t>
              </a: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assurance</a:t>
              </a:r>
              <a:endPara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endParaRPr>
            </a:p>
          </p:txBody>
        </p:sp>
        <p:sp>
          <p:nvSpPr>
            <p:cNvPr id="7" name="Oval 33"/>
            <p:cNvSpPr/>
            <p:nvPr/>
          </p:nvSpPr>
          <p:spPr>
            <a:xfrm>
              <a:off x="4634853" y="2531904"/>
              <a:ext cx="2859645" cy="1106091"/>
            </a:xfrm>
            <a:prstGeom prst="ellipse">
              <a:avLst/>
            </a:prstGeom>
            <a:solidFill>
              <a:srgbClr val="5B9BD5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Assessment of user needs</a:t>
              </a:r>
              <a:endPara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endParaRPr>
            </a:p>
          </p:txBody>
        </p:sp>
        <p:sp>
          <p:nvSpPr>
            <p:cNvPr id="8" name="Oval 34"/>
            <p:cNvSpPr/>
            <p:nvPr/>
          </p:nvSpPr>
          <p:spPr>
            <a:xfrm>
              <a:off x="7074672" y="3637996"/>
              <a:ext cx="2583664" cy="1170182"/>
            </a:xfrm>
            <a:prstGeom prst="ellipse">
              <a:avLst/>
            </a:prstGeom>
            <a:solidFill>
              <a:srgbClr val="5B9BD5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Technical</a:t>
              </a:r>
              <a:br>
                <a:rPr kumimoji="0" lang="en-GB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assessment</a:t>
              </a:r>
              <a:r>
                <a:rPr kumimoji="0" lang="en-GB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and</a:t>
              </a:r>
              <a:r>
                <a:rPr kumimoji="0" lang="en-GB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KPIs</a:t>
              </a:r>
              <a:endPara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endParaRPr>
            </a:p>
          </p:txBody>
        </p:sp>
        <p:sp>
          <p:nvSpPr>
            <p:cNvPr id="9" name="Oval 35"/>
            <p:cNvSpPr/>
            <p:nvPr/>
          </p:nvSpPr>
          <p:spPr>
            <a:xfrm>
              <a:off x="2578330" y="3637995"/>
              <a:ext cx="2492100" cy="1170181"/>
            </a:xfrm>
            <a:prstGeom prst="ellipse">
              <a:avLst/>
            </a:prstGeom>
            <a:solidFill>
              <a:srgbClr val="5B9BD5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Scientific assessment</a:t>
              </a:r>
              <a:endPara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endParaRPr>
            </a:p>
          </p:txBody>
        </p:sp>
        <p:sp>
          <p:nvSpPr>
            <p:cNvPr id="10" name="Oval 36"/>
            <p:cNvSpPr/>
            <p:nvPr/>
          </p:nvSpPr>
          <p:spPr>
            <a:xfrm>
              <a:off x="3270736" y="5371853"/>
              <a:ext cx="2589417" cy="1015221"/>
            </a:xfrm>
            <a:prstGeom prst="ellipse">
              <a:avLst/>
            </a:prstGeom>
            <a:solidFill>
              <a:srgbClr val="5B9BD5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Data sources, standards</a:t>
              </a:r>
              <a:r>
                <a:rPr kumimoji="0" lang="en-US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and conventions</a:t>
              </a:r>
              <a:endPara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endParaRPr>
            </a:p>
          </p:txBody>
        </p:sp>
        <p:sp>
          <p:nvSpPr>
            <p:cNvPr id="11" name="Oval 36"/>
            <p:cNvSpPr/>
            <p:nvPr/>
          </p:nvSpPr>
          <p:spPr>
            <a:xfrm>
              <a:off x="6399690" y="5383992"/>
              <a:ext cx="2568463" cy="1015221"/>
            </a:xfrm>
            <a:prstGeom prst="ellipse">
              <a:avLst/>
            </a:prstGeom>
            <a:solidFill>
              <a:srgbClr val="5B9BD5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Forecast quality prototype</a:t>
              </a:r>
              <a:endPara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387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1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Lot 3: Who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1"/>
          <p:cNvSpPr txBox="1">
            <a:spLocks noGrp="1"/>
          </p:cNvSpPr>
          <p:nvPr>
            <p:ph type="body" idx="1"/>
          </p:nvPr>
        </p:nvSpPr>
        <p:spPr>
          <a:xfrm>
            <a:off x="1849397" y="932723"/>
            <a:ext cx="9733004" cy="5097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189" marR="0" lvl="0" indent="-28783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</a:pPr>
            <a:endParaRPr sz="26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2" name="Google Shape;222;p21"/>
          <p:cNvGraphicFramePr/>
          <p:nvPr>
            <p:extLst>
              <p:ext uri="{D42A27DB-BD31-4B8C-83A1-F6EECF244321}">
                <p14:modId xmlns:p14="http://schemas.microsoft.com/office/powerpoint/2010/main" val="1887188016"/>
              </p:ext>
            </p:extLst>
          </p:nvPr>
        </p:nvGraphicFramePr>
        <p:xfrm>
          <a:off x="3344146" y="1701341"/>
          <a:ext cx="6931125" cy="3978275"/>
        </p:xfrm>
        <a:graphic>
          <a:graphicData uri="http://schemas.openxmlformats.org/drawingml/2006/table">
            <a:tbl>
              <a:tblPr>
                <a:noFill/>
                <a:tableStyleId>{B6B8368E-DDF6-40F6-8861-DF267473F39B}</a:tableStyleId>
              </a:tblPr>
              <a:tblGrid>
                <a:gridCol w="2142254"/>
                <a:gridCol w="1908396"/>
                <a:gridCol w="2880475"/>
              </a:tblGrid>
              <a:tr h="396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Partner</a:t>
                      </a:r>
                      <a:endParaRPr sz="2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Nature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Role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DB3E2"/>
                    </a:solidFill>
                  </a:tcPr>
                </a:tc>
              </a:tr>
              <a:tr h="91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BSC-CNS (ES)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Main contractor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Coordination, data inventory and EQC framework and prototype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4F4"/>
                    </a:solidFill>
                  </a:tcPr>
                </a:tc>
              </a:tr>
              <a:tr h="370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Univ. Leeds (UK)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F2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Subcontractor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F2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Assess user requirements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F2FA"/>
                    </a:solidFill>
                  </a:tcPr>
                </a:tc>
              </a:tr>
              <a:tr h="640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Meteoswiss (CH)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Subcontractor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Scientific quality assessment and gap analysis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4F4"/>
                    </a:solidFill>
                  </a:tcPr>
                </a:tc>
              </a:tr>
              <a:tr h="91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Predictia (ES)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F2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Subcontractor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F2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CDS requirements and  development of the prototype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F2FA"/>
                    </a:solidFill>
                  </a:tcPr>
                </a:tc>
              </a:tr>
              <a:tr h="370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Univ. Exeter (UK)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Subcontractor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Expert statistical advice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4F4"/>
                    </a:solidFill>
                  </a:tcPr>
                </a:tc>
              </a:tr>
              <a:tr h="370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IFCA-CSIC (ES)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F2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Subcontractor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F2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Downscaling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499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F2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Lot 3: The users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="" xmlns:a16="http://schemas.microsoft.com/office/drawing/2014/main" id="{06993F0C-A6A8-B341-838B-5A7364A380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045553"/>
              </p:ext>
            </p:extLst>
          </p:nvPr>
        </p:nvGraphicFramePr>
        <p:xfrm>
          <a:off x="1426464" y="776605"/>
          <a:ext cx="10155936" cy="2880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6A11072-3303-AB4E-8966-2E560817178A}"/>
              </a:ext>
            </a:extLst>
          </p:cNvPr>
          <p:cNvSpPr txBox="1"/>
          <p:nvPr/>
        </p:nvSpPr>
        <p:spPr>
          <a:xfrm>
            <a:off x="1180861" y="1672705"/>
            <a:ext cx="1731316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</a:rPr>
              <a:t>Assessing forecast </a:t>
            </a:r>
            <a:r>
              <a:rPr lang="en-US" sz="2000" b="1" dirty="0" smtClean="0">
                <a:latin typeface="Calibri" panose="020F0502020204030204" pitchFamily="34" charset="0"/>
              </a:rPr>
              <a:t>quality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="" xmlns:a16="http://schemas.microsoft.com/office/drawing/2014/main" id="{9B7B11C4-0FAB-6540-8267-662D100166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1445452"/>
              </p:ext>
            </p:extLst>
          </p:nvPr>
        </p:nvGraphicFramePr>
        <p:xfrm>
          <a:off x="1426464" y="3750810"/>
          <a:ext cx="10155936" cy="3016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C9B7979-546E-9546-8AA6-857C2C62D987}"/>
              </a:ext>
            </a:extLst>
          </p:cNvPr>
          <p:cNvSpPr txBox="1"/>
          <p:nvPr/>
        </p:nvSpPr>
        <p:spPr>
          <a:xfrm>
            <a:off x="1245939" y="4840345"/>
            <a:ext cx="1731316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</a:rPr>
              <a:t>Preferences </a:t>
            </a:r>
            <a:r>
              <a:rPr lang="en-US" sz="2000" b="1" dirty="0" smtClean="0">
                <a:latin typeface="Calibri" panose="020F0502020204030204" pitchFamily="34" charset="0"/>
              </a:rPr>
              <a:t>for forecast quality format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sp>
        <p:nvSpPr>
          <p:cNvPr id="9" name="Google Shape;280;p28"/>
          <p:cNvSpPr txBox="1"/>
          <p:nvPr/>
        </p:nvSpPr>
        <p:spPr>
          <a:xfrm>
            <a:off x="5359163" y="6519275"/>
            <a:ext cx="2990108" cy="34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75" tIns="43425" rIns="86875" bIns="43425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en-GB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M. </a:t>
            </a:r>
            <a:r>
              <a:rPr lang="en-GB" sz="1600" b="0" i="0" u="none" strike="noStrike" cap="none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Soares</a:t>
            </a:r>
            <a:r>
              <a:rPr lang="en-GB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(Univ. of Leeds)</a:t>
            </a:r>
            <a:endParaRPr sz="16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 rot="19715036">
            <a:off x="2558681" y="3167320"/>
            <a:ext cx="8531225" cy="814033"/>
          </a:xfrm>
          <a:prstGeom prst="rect">
            <a:avLst/>
          </a:prstGeom>
          <a:gradFill flip="none" rotWithShape="1">
            <a:gsLst>
              <a:gs pos="0">
                <a:srgbClr val="797B7E">
                  <a:tint val="66000"/>
                  <a:satMod val="160000"/>
                </a:srgbClr>
              </a:gs>
              <a:gs pos="50000">
                <a:srgbClr val="797B7E">
                  <a:tint val="44500"/>
                  <a:satMod val="160000"/>
                </a:srgbClr>
              </a:gs>
              <a:gs pos="100000">
                <a:srgbClr val="797B7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txBody>
          <a:bodyPr lIns="0" tIns="144000" bIns="144000" anchor="b">
            <a:spAutoFit/>
          </a:bodyPr>
          <a:lstStyle>
            <a:defPPr>
              <a:defRPr lang="en-US"/>
            </a:defPPr>
            <a:lvl1pPr algn="ctr" defTabSz="914400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 sz="3400" b="1" kern="0">
                <a:solidFill>
                  <a:srgbClr val="FF0000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1600">
                <a:latin typeface="Verdana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altLang="es-ES" dirty="0" smtClean="0"/>
              <a:t>Beware of user fatigue</a:t>
            </a:r>
          </a:p>
        </p:txBody>
      </p:sp>
    </p:spTree>
    <p:extLst>
      <p:ext uri="{BB962C8B-B14F-4D97-AF65-F5344CB8AC3E}">
        <p14:creationId xmlns:p14="http://schemas.microsoft.com/office/powerpoint/2010/main" val="313899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57" y="2779022"/>
            <a:ext cx="5714286" cy="3234286"/>
          </a:xfrm>
          <a:prstGeom prst="rect">
            <a:avLst/>
          </a:prstGeom>
        </p:spPr>
      </p:pic>
      <p:sp>
        <p:nvSpPr>
          <p:cNvPr id="234" name="Google Shape;234;p23"/>
          <p:cNvSpPr txBox="1">
            <a:spLocks noGrp="1"/>
          </p:cNvSpPr>
          <p:nvPr>
            <p:ph type="body" idx="1"/>
          </p:nvPr>
        </p:nvSpPr>
        <p:spPr>
          <a:xfrm>
            <a:off x="1688036" y="873185"/>
            <a:ext cx="9733004" cy="5646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necessary </a:t>
            </a:r>
            <a:r>
              <a:rPr lang="en-GB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metadata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been defined </a:t>
            </a:r>
            <a:r>
              <a:rPr lang="en-GB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</a:t>
            </a: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seasonal forecasts using all standards available (CHFP, SPECS).</a:t>
            </a:r>
            <a:endParaRPr sz="2667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Similar standards could not be found for the reference observations.</a:t>
            </a: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dirty="0" smtClean="0"/>
              <a:t>But beware</a:t>
            </a:r>
            <a:endParaRPr lang="en-GB" sz="28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endParaRPr lang="en-GB" sz="28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endParaRPr lang="en-GB" sz="2800" dirty="0"/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endParaRPr lang="en-GB" sz="28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endParaRPr lang="en-GB" sz="2800" dirty="0"/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endParaRPr lang="en-GB" sz="28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endParaRPr lang="en-GB" sz="2800" dirty="0"/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8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marR="0" lvl="0" indent="-457189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Additional checks still necessary (data checker).</a:t>
            </a:r>
            <a:endParaRPr lang="en-GB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3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Lot 3: Standards and metadata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80;p28"/>
          <p:cNvSpPr txBox="1"/>
          <p:nvPr/>
        </p:nvSpPr>
        <p:spPr>
          <a:xfrm>
            <a:off x="4638178" y="6044480"/>
            <a:ext cx="2990108" cy="34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75" tIns="43425" rIns="86875" bIns="43425" anchor="t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en-GB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xkcd.com</a:t>
            </a:r>
            <a:endParaRPr sz="16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4"/>
          <p:cNvSpPr txBox="1">
            <a:spLocks noGrp="1"/>
          </p:cNvSpPr>
          <p:nvPr>
            <p:ph type="body" idx="1"/>
          </p:nvPr>
        </p:nvSpPr>
        <p:spPr>
          <a:xfrm>
            <a:off x="1688036" y="750090"/>
            <a:ext cx="9885265" cy="5646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1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GB" sz="2533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Forecast quality assessment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71550" marR="0" lvl="2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66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Verification </a:t>
            </a:r>
            <a:r>
              <a:rPr lang="en-GB" sz="2266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procedure of existing forecast systems based </a:t>
            </a:r>
            <a:r>
              <a:rPr lang="en-GB" sz="2266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scoring </a:t>
            </a:r>
            <a:r>
              <a:rPr lang="en-GB" sz="2266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rules (e.g. RPS </a:t>
            </a:r>
            <a:r>
              <a:rPr lang="en-GB" sz="2266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multi-category probabilities, CRPS for ensembles)</a:t>
            </a:r>
            <a:endParaRPr sz="2133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71550" marR="0" lvl="2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66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Products, and not data, are verified; forecast products are scrutinised</a:t>
            </a:r>
          </a:p>
          <a:p>
            <a:pPr marL="971550" marR="0" lvl="2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66" dirty="0" smtClean="0"/>
              <a:t>Impact of lagged ensembles and adequate product generation</a:t>
            </a:r>
            <a:endParaRPr sz="2533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1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GB" sz="2533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Calibration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71550" marR="0" lvl="2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66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bias correction and recalibration methods effectively remove bias</a:t>
            </a:r>
            <a:endParaRPr sz="2133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71550" marR="0" lvl="2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66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value of sophisticated methods (e.g. EMOS) small to inexistent due to limited </a:t>
            </a:r>
            <a:r>
              <a:rPr lang="en-GB" sz="2266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hindcast</a:t>
            </a:r>
            <a:r>
              <a:rPr lang="en-GB" sz="2266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length (and </a:t>
            </a:r>
            <a:r>
              <a:rPr lang="en-GB" sz="2266" dirty="0" smtClean="0"/>
              <a:t>low skill</a:t>
            </a:r>
            <a:r>
              <a:rPr lang="en-GB" sz="2266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133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1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GB" sz="2533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Multi-model combination</a:t>
            </a:r>
            <a:endParaRPr sz="24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71550" marR="0" lvl="2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7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forecast </a:t>
            </a:r>
            <a:r>
              <a:rPr lang="en-GB" sz="227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consistently outperforms others</a:t>
            </a:r>
            <a:endParaRPr sz="2133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71550" marR="0" lvl="2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7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Multi-model combination is </a:t>
            </a:r>
            <a:r>
              <a:rPr lang="en-GB" sz="227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beneficial</a:t>
            </a:r>
            <a:endParaRPr lang="en-GB" sz="2533" dirty="0"/>
          </a:p>
          <a:p>
            <a:pPr marL="971550" lvl="2" indent="-514350">
              <a:spcBef>
                <a:spcPts val="0"/>
              </a:spcBef>
              <a:buSzPts val="2800"/>
            </a:pPr>
            <a:r>
              <a:rPr lang="en-GB" sz="2270" dirty="0"/>
              <a:t>Avoid the temptation of identifying </a:t>
            </a:r>
            <a:r>
              <a:rPr lang="en-GB" sz="2270" dirty="0" smtClean="0"/>
              <a:t>inadequate data sources to e.g</a:t>
            </a:r>
            <a:r>
              <a:rPr lang="en-GB" sz="2270" dirty="0"/>
              <a:t>. discard “bad</a:t>
            </a:r>
            <a:r>
              <a:rPr lang="en-GB" sz="2270" dirty="0" smtClean="0"/>
              <a:t>” forecast systems.</a:t>
            </a:r>
            <a:endParaRPr lang="en-GB" sz="2270" dirty="0"/>
          </a:p>
        </p:txBody>
      </p:sp>
      <p:sp>
        <p:nvSpPr>
          <p:cNvPr id="245" name="Google Shape;245;p24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Lot 3: Scientific </a:t>
            </a:r>
            <a:r>
              <a:rPr lang="en-GB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assessment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6A11072-3303-AB4E-8966-2E560817178A}"/>
              </a:ext>
            </a:extLst>
          </p:cNvPr>
          <p:cNvSpPr txBox="1"/>
          <p:nvPr/>
        </p:nvSpPr>
        <p:spPr>
          <a:xfrm>
            <a:off x="1673240" y="2622295"/>
            <a:ext cx="9774345" cy="3539430"/>
          </a:xfrm>
          <a:prstGeom prst="rect">
            <a:avLst/>
          </a:prstGeom>
          <a:solidFill>
            <a:srgbClr val="D9D9D9">
              <a:alpha val="32157"/>
            </a:srgb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 b="1" dirty="0" smtClean="0">
              <a:latin typeface="Calibri" panose="020F0502020204030204" pitchFamily="34" charset="0"/>
            </a:endParaRPr>
          </a:p>
          <a:p>
            <a:pPr algn="ctr"/>
            <a:endParaRPr lang="en-US" sz="2000" b="1" dirty="0">
              <a:latin typeface="Calibri" panose="020F0502020204030204" pitchFamily="34" charset="0"/>
            </a:endParaRPr>
          </a:p>
          <a:p>
            <a:pPr algn="ctr"/>
            <a:endParaRPr lang="en-US" sz="2000" b="1" dirty="0" smtClean="0">
              <a:latin typeface="Calibri" panose="020F0502020204030204" pitchFamily="34" charset="0"/>
            </a:endParaRPr>
          </a:p>
          <a:p>
            <a:pPr algn="ctr"/>
            <a:endParaRPr lang="en-US" sz="2000" b="1" dirty="0">
              <a:latin typeface="Calibri" panose="020F0502020204030204" pitchFamily="34" charset="0"/>
            </a:endParaRPr>
          </a:p>
          <a:p>
            <a:pPr algn="ctr"/>
            <a:endParaRPr lang="en-US" sz="2000" b="1" dirty="0" smtClean="0">
              <a:latin typeface="Calibri" panose="020F0502020204030204" pitchFamily="34" charset="0"/>
            </a:endParaRPr>
          </a:p>
          <a:p>
            <a:pPr algn="ctr"/>
            <a:endParaRPr lang="en-US" sz="2000" b="1" dirty="0">
              <a:latin typeface="Calibri" panose="020F0502020204030204" pitchFamily="34" charset="0"/>
            </a:endParaRPr>
          </a:p>
          <a:p>
            <a:pPr algn="ctr"/>
            <a:endParaRPr lang="en-US" sz="2000" b="1" dirty="0" smtClean="0">
              <a:latin typeface="Calibri" panose="020F0502020204030204" pitchFamily="34" charset="0"/>
            </a:endParaRPr>
          </a:p>
          <a:p>
            <a:pPr algn="ctr"/>
            <a:endParaRPr lang="en-US" sz="2000" b="1" dirty="0">
              <a:latin typeface="Calibri" panose="020F0502020204030204" pitchFamily="34" charset="0"/>
            </a:endParaRPr>
          </a:p>
          <a:p>
            <a:pPr algn="ctr"/>
            <a:endParaRPr lang="en-US" sz="2000" b="1" dirty="0" smtClean="0">
              <a:latin typeface="Calibri" panose="020F0502020204030204" pitchFamily="34" charset="0"/>
            </a:endParaRPr>
          </a:p>
          <a:p>
            <a:pPr algn="ctr"/>
            <a:endParaRPr lang="en-US" sz="2000" b="1" dirty="0" smtClean="0">
              <a:latin typeface="Calibri" panose="020F050202020403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These points address questions raised by users that lead to new products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5"/>
          <p:cNvSpPr txBox="1">
            <a:spLocks noGrp="1"/>
          </p:cNvSpPr>
          <p:nvPr>
            <p:ph type="body" idx="1"/>
          </p:nvPr>
        </p:nvSpPr>
        <p:spPr>
          <a:xfrm>
            <a:off x="2778369" y="1178169"/>
            <a:ext cx="8804100" cy="48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9245" marR="0" lvl="0" indent="0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</a:pPr>
            <a:r>
              <a:rPr lang="en-GB"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Skill of JJA temperature from ECMWF SEAS5 + recalibration*</a:t>
            </a:r>
            <a:endParaRPr sz="26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5"/>
          <p:cNvSpPr txBox="1"/>
          <p:nvPr/>
        </p:nvSpPr>
        <p:spPr>
          <a:xfrm>
            <a:off x="10127914" y="1859909"/>
            <a:ext cx="1535100" cy="29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 constant climatological forecast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Worse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Google Shape;253;p25" descr="H:\Presentations\WorkShops\20180410_EGU\figures\recalccr-climforc-detailed-1993-2014-ecmf-ei-crossval\atmos\seas\t2m\05\globalCRPSSfig_lead2_signif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12714" y="1747638"/>
            <a:ext cx="7315200" cy="3182112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5"/>
          <p:cNvSpPr txBox="1">
            <a:spLocks noGrp="1"/>
          </p:cNvSpPr>
          <p:nvPr>
            <p:ph type="title"/>
          </p:nvPr>
        </p:nvSpPr>
        <p:spPr>
          <a:xfrm>
            <a:off x="1156939" y="149567"/>
            <a:ext cx="10425600" cy="5139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GB" sz="24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C3S_51 Lot 3: Forecast quality assessment and calibration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5"/>
          <p:cNvSpPr txBox="1"/>
          <p:nvPr/>
        </p:nvSpPr>
        <p:spPr>
          <a:xfrm>
            <a:off x="2900639" y="5380892"/>
            <a:ext cx="63531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CRPS of JJA near-surface temperature from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CMWF SEAS 5 initialized in May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calibrated with the climate-conserving recalibration (CCR) and verified against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ERA Interim for 1993-2014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80;p28"/>
          <p:cNvSpPr txBox="1"/>
          <p:nvPr/>
        </p:nvSpPr>
        <p:spPr>
          <a:xfrm>
            <a:off x="4620593" y="6519275"/>
            <a:ext cx="2990108" cy="34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75" tIns="43425" rIns="86875" bIns="43425" anchor="t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en-GB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S. </a:t>
            </a:r>
            <a:r>
              <a:rPr lang="en-GB" sz="1600" b="0" i="0" u="none" strike="noStrike" cap="none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Hemri</a:t>
            </a:r>
            <a:r>
              <a:rPr lang="en-GB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GB" sz="1600" b="0" i="0" u="none" strike="noStrike" cap="none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Meteoswiss</a:t>
            </a:r>
            <a:r>
              <a:rPr lang="en-GB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6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mate Chang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imate Chang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1073</Words>
  <Application>Microsoft Office PowerPoint</Application>
  <PresentationFormat>Custom</PresentationFormat>
  <Paragraphs>172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Climate Change</vt:lpstr>
      <vt:lpstr>Climate Change</vt:lpstr>
      <vt:lpstr>PowerPoint Presentation</vt:lpstr>
      <vt:lpstr>Challenges of the EQC for seasonal forecasts</vt:lpstr>
      <vt:lpstr>C3S_51 Lot 3: What</vt:lpstr>
      <vt:lpstr>C3S_51 Lot 3: The strategy</vt:lpstr>
      <vt:lpstr>C3S_51 Lot 3: Who</vt:lpstr>
      <vt:lpstr>C3S_51 Lot 3: The users</vt:lpstr>
      <vt:lpstr>C3S_51 Lot 3: Standards and metadata</vt:lpstr>
      <vt:lpstr>C3S_51 Lot 3: Scientific assessment</vt:lpstr>
      <vt:lpstr>C3S_51 Lot 3: Forecast quality assessment and calibration</vt:lpstr>
      <vt:lpstr>C3S_51 Lot 3: Forecast quality assessment and multi-model</vt:lpstr>
      <vt:lpstr>C3S_51 Lot 3: Timeliness and provenance</vt:lpstr>
      <vt:lpstr>C3S_51 Lot 3: Timeliness and provenance</vt:lpstr>
      <vt:lpstr>C3S_51 Lot 3: Timeliness and provenance</vt:lpstr>
      <vt:lpstr>C3S_51 Lot 3: Where</vt:lpstr>
      <vt:lpstr>C3S_51 Lot 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Paco Doblas-Reyes</cp:lastModifiedBy>
  <cp:revision>24</cp:revision>
  <dcterms:modified xsi:type="dcterms:W3CDTF">2018-09-26T12:54:58Z</dcterms:modified>
</cp:coreProperties>
</file>