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8"/>
  </p:notesMasterIdLst>
  <p:sldIdLst>
    <p:sldId id="256" r:id="rId2"/>
    <p:sldId id="482" r:id="rId3"/>
    <p:sldId id="275" r:id="rId4"/>
    <p:sldId id="507" r:id="rId5"/>
    <p:sldId id="508" r:id="rId6"/>
    <p:sldId id="440" r:id="rId7"/>
    <p:sldId id="445" r:id="rId8"/>
    <p:sldId id="463" r:id="rId9"/>
    <p:sldId id="268" r:id="rId10"/>
    <p:sldId id="517" r:id="rId11"/>
    <p:sldId id="279" r:id="rId12"/>
    <p:sldId id="278" r:id="rId13"/>
    <p:sldId id="509" r:id="rId14"/>
    <p:sldId id="510" r:id="rId15"/>
    <p:sldId id="320" r:id="rId16"/>
    <p:sldId id="513" r:id="rId17"/>
    <p:sldId id="516" r:id="rId18"/>
    <p:sldId id="519" r:id="rId19"/>
    <p:sldId id="520" r:id="rId20"/>
    <p:sldId id="276" r:id="rId21"/>
    <p:sldId id="269" r:id="rId22"/>
    <p:sldId id="270" r:id="rId23"/>
    <p:sldId id="514" r:id="rId24"/>
    <p:sldId id="280" r:id="rId25"/>
    <p:sldId id="281" r:id="rId26"/>
    <p:sldId id="48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DF2"/>
    <a:srgbClr val="1E2B33"/>
    <a:srgbClr val="2F5597"/>
    <a:srgbClr val="6BA072"/>
    <a:srgbClr val="8FAADC"/>
    <a:srgbClr val="31681E"/>
    <a:srgbClr val="477A2E"/>
    <a:srgbClr val="58A539"/>
    <a:srgbClr val="DCEFD5"/>
    <a:srgbClr val="1F4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1" autoAdjust="0"/>
    <p:restoredTop sz="52221" autoAdjust="0"/>
  </p:normalViewPr>
  <p:slideViewPr>
    <p:cSldViewPr snapToGrid="0">
      <p:cViewPr varScale="1">
        <p:scale>
          <a:sx n="34" d="100"/>
          <a:sy n="34" d="100"/>
        </p:scale>
        <p:origin x="2232" y="19"/>
      </p:cViewPr>
      <p:guideLst>
        <p:guide orient="horz" pos="2115"/>
        <p:guide pos="2880"/>
      </p:guideLst>
    </p:cSldViewPr>
  </p:slideViewPr>
  <p:notesTextViewPr>
    <p:cViewPr>
      <p:scale>
        <a:sx n="3" d="2"/>
        <a:sy n="3" d="2"/>
      </p:scale>
      <p:origin x="0" y="0"/>
    </p:cViewPr>
  </p:notesTextViewPr>
  <p:sorterViewPr>
    <p:cViewPr>
      <p:scale>
        <a:sx n="100" d="100"/>
        <a:sy n="100" d="100"/>
      </p:scale>
      <p:origin x="0" y="-42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0A98B-92B9-4661-8148-70A28B87BFA7}" type="datetimeFigureOut">
              <a:rPr lang="es-ES" smtClean="0"/>
              <a:t>15/05/2019</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0EC59-92A8-49D9-A266-1F666DA847F6}" type="slidenum">
              <a:rPr lang="es-ES" smtClean="0"/>
              <a:t>‹#›</a:t>
            </a:fld>
            <a:endParaRPr lang="es-ES"/>
          </a:p>
        </p:txBody>
      </p:sp>
    </p:spTree>
    <p:extLst>
      <p:ext uri="{BB962C8B-B14F-4D97-AF65-F5344CB8AC3E}">
        <p14:creationId xmlns:p14="http://schemas.microsoft.com/office/powerpoint/2010/main" val="30498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02BB47A-A766-40F7-A454-829446F67D2B}"/>
              </a:ext>
            </a:extLst>
          </p:cNvPr>
          <p:cNvSpPr>
            <a:spLocks noGrp="1"/>
          </p:cNvSpPr>
          <p:nvPr>
            <p:ph type="body" idx="1"/>
          </p:nvPr>
        </p:nvSpPr>
        <p:spPr/>
        <p:txBody>
          <a:bodyPr/>
          <a:lstStyle/>
          <a:p>
            <a:r>
              <a:rPr lang="en-US" dirty="0"/>
              <a:t>Dust transport is a global phenomenon and the surface winds are the main driver of it. This is a simulation from NASA using GEOS-5 and the GOCART (Goddard Chemistry Aerosol Radiation and Transport) Model. With orange it shows the dust transport and we see that it mostly transported in the Northern Hemisphere.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DEEA5C6-3DF7-42EC-BCBB-7073AB73FBA0}"/>
              </a:ext>
            </a:extLst>
          </p:cNvPr>
          <p:cNvSpPr>
            <a:spLocks noGrp="1"/>
          </p:cNvSpPr>
          <p:nvPr>
            <p:ph type="body" idx="1"/>
          </p:nvPr>
        </p:nvSpPr>
        <p:spPr/>
        <p:txBody>
          <a:bodyPr/>
          <a:lstStyle/>
          <a:p>
            <a:r>
              <a:rPr lang="en-US" dirty="0"/>
              <a:t>Dust act like barriers and they decrease panels efficiency. </a:t>
            </a:r>
          </a:p>
          <a:p>
            <a:pPr marL="342900" indent="-342900" algn="just">
              <a:buFont typeface="Wingdings" panose="05000000000000000000" pitchFamily="2" charset="2"/>
              <a:buChar char="q"/>
            </a:pPr>
            <a:r>
              <a:rPr lang="en-US" sz="1200" dirty="0"/>
              <a:t>CSP plants are being implemented in dusty environments such as Middle East and North Africa where solar radiation is high. But usually in these areas, water is in scarcity or very expensive.</a:t>
            </a:r>
          </a:p>
          <a:p>
            <a:pPr marL="342900" indent="-342900" algn="just">
              <a:buFont typeface="Wingdings" panose="05000000000000000000" pitchFamily="2" charset="2"/>
              <a:buChar char="q"/>
            </a:pPr>
            <a:r>
              <a:rPr lang="en-US" sz="1200" dirty="0"/>
              <a:t>The minimization of soiling-induced losses together with the reduction of cleaning costs is a challenge for operators and project planners.</a:t>
            </a:r>
          </a:p>
          <a:p>
            <a:pPr marL="0" indent="0" algn="just">
              <a:buFont typeface="Wingdings" panose="05000000000000000000" pitchFamily="2" charset="2"/>
              <a:buNone/>
            </a:pPr>
            <a:endParaRPr lang="en-US" sz="1200" dirty="0"/>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E174358-61D4-4F5F-8C0F-8AA99A76C2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project </a:t>
            </a:r>
            <a:r>
              <a:rPr lang="en-US" sz="1200" dirty="0"/>
              <a:t>focuses on the efficiency of innovations on solar field cleaning, power-block </a:t>
            </a:r>
            <a:r>
              <a:rPr lang="en-US" sz="1200" b="1" dirty="0">
                <a:solidFill>
                  <a:srgbClr val="C00000"/>
                </a:solidFill>
              </a:rPr>
              <a:t>cooling</a:t>
            </a:r>
            <a:r>
              <a:rPr lang="en-US" sz="1200" dirty="0"/>
              <a:t>, water </a:t>
            </a:r>
            <a:r>
              <a:rPr lang="en-US" sz="1200" b="1" dirty="0">
                <a:solidFill>
                  <a:srgbClr val="C00000"/>
                </a:solidFill>
              </a:rPr>
              <a:t>recycling</a:t>
            </a:r>
            <a:r>
              <a:rPr lang="en-US" sz="1200" dirty="0"/>
              <a:t> system, and plant </a:t>
            </a:r>
            <a:r>
              <a:rPr lang="en-US" sz="1200" b="1" dirty="0">
                <a:solidFill>
                  <a:srgbClr val="C00000"/>
                </a:solidFill>
              </a:rPr>
              <a:t>operation</a:t>
            </a:r>
            <a:r>
              <a:rPr lang="en-US" sz="1200" b="1" dirty="0">
                <a:solidFill>
                  <a:schemeClr val="tx2">
                    <a:lumMod val="60000"/>
                    <a:lumOff val="40000"/>
                  </a:schemeClr>
                </a:solidFill>
              </a:rPr>
              <a:t> </a:t>
            </a:r>
            <a:r>
              <a:rPr lang="en-US" sz="1200" dirty="0"/>
              <a:t>strategy. The </a:t>
            </a:r>
            <a:r>
              <a:rPr lang="en-US" sz="1200" b="1" dirty="0">
                <a:solidFill>
                  <a:srgbClr val="C00000"/>
                </a:solidFill>
              </a:rPr>
              <a:t>social acceptance </a:t>
            </a:r>
            <a:r>
              <a:rPr lang="en-US" sz="1200" dirty="0"/>
              <a:t>of CSP will be increased by detailed analysis of case studies and education of local population to the benefits of solar energy. </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9DA3C25-F7B7-41E0-BA38-6DADE43D4A8F}"/>
              </a:ext>
            </a:extLst>
          </p:cNvPr>
          <p:cNvSpPr>
            <a:spLocks noGrp="1"/>
          </p:cNvSpPr>
          <p:nvPr>
            <p:ph type="body" idx="1"/>
          </p:nvPr>
        </p:nvSpPr>
        <p:spPr/>
        <p:txBody>
          <a:bodyPr/>
          <a:lstStyle/>
          <a:p>
            <a:r>
              <a:rPr lang="en-US" sz="1200" dirty="0"/>
              <a:t>WP2 includes the development of an unique </a:t>
            </a:r>
            <a:r>
              <a:rPr lang="en-US" sz="1200" b="1" dirty="0">
                <a:solidFill>
                  <a:srgbClr val="C00000"/>
                </a:solidFill>
              </a:rPr>
              <a:t>soiling forecast </a:t>
            </a:r>
            <a:r>
              <a:rPr lang="en-US" sz="1200" dirty="0"/>
              <a:t>product that will be included in the </a:t>
            </a:r>
            <a:r>
              <a:rPr lang="en-US" sz="1200" dirty="0">
                <a:sym typeface="Wingdings" panose="05000000000000000000" pitchFamily="2" charset="2"/>
              </a:rPr>
              <a:t>O&amp;M optimizer. This additional input information will assure that innovative water-saving technologies are used in the best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rPr>
              <a:t>Soiling forecast </a:t>
            </a:r>
            <a:r>
              <a:rPr lang="en-US" sz="1200" dirty="0"/>
              <a:t>model will be developed coupling the outputs of an atmospheric composition model with a soiling model.</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C9E0D6C-4418-450B-BF6A-0FF90F3F761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F3AB0653-A448-4FA5-8ACB-2FAEAD0207CB}" type="slidenum">
              <a:rPr lang="es-ES" altLang="es-ES" sz="1400" smtClean="0">
                <a:cs typeface="Arial Unicode MS" pitchFamily="32" charset="0"/>
              </a:rPr>
              <a:pPr>
                <a:spcBef>
                  <a:spcPct val="0"/>
                </a:spcBef>
                <a:buClrTx/>
                <a:buFontTx/>
                <a:buNone/>
              </a:pPr>
              <a:t>15</a:t>
            </a:fld>
            <a:endParaRPr lang="es-ES" altLang="es-ES" sz="1400">
              <a:cs typeface="Arial Unicode MS" pitchFamily="32" charset="0"/>
            </a:endParaRPr>
          </a:p>
        </p:txBody>
      </p:sp>
      <p:sp>
        <p:nvSpPr>
          <p:cNvPr id="16387" name="Text Box 1">
            <a:extLst>
              <a:ext uri="{FF2B5EF4-FFF2-40B4-BE49-F238E27FC236}">
                <a16:creationId xmlns:a16="http://schemas.microsoft.com/office/drawing/2014/main" id="{17061FF1-8E94-4532-AD2B-79ACF2956703}"/>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126BB725-79CB-40CD-BB39-841F7876F0A3}" type="slidenum">
              <a:rPr lang="es-ES" altLang="es-ES" sz="1400"/>
              <a:pPr algn="r" eaLnBrk="1">
                <a:lnSpc>
                  <a:spcPct val="93000"/>
                </a:lnSpc>
                <a:spcBef>
                  <a:spcPct val="0"/>
                </a:spcBef>
                <a:buClrTx/>
                <a:buFontTx/>
                <a:buNone/>
              </a:pPr>
              <a:t>15</a:t>
            </a:fld>
            <a:endParaRPr lang="es-ES" altLang="es-ES" sz="1400"/>
          </a:p>
        </p:txBody>
      </p:sp>
      <p:sp>
        <p:nvSpPr>
          <p:cNvPr id="16388" name="Rectangle 2">
            <a:extLst>
              <a:ext uri="{FF2B5EF4-FFF2-40B4-BE49-F238E27FC236}">
                <a16:creationId xmlns:a16="http://schemas.microsoft.com/office/drawing/2014/main" id="{5D6204F6-50FD-4078-AED1-CC91444A474E}"/>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Text Box 3">
            <a:extLst>
              <a:ext uri="{FF2B5EF4-FFF2-40B4-BE49-F238E27FC236}">
                <a16:creationId xmlns:a16="http://schemas.microsoft.com/office/drawing/2014/main" id="{1231314E-7643-4547-AF34-CB2B7356AFFC}"/>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s-ES"/>
          </a:p>
        </p:txBody>
      </p:sp>
      <p:sp>
        <p:nvSpPr>
          <p:cNvPr id="2" name="Notes Placeholder 1">
            <a:extLst>
              <a:ext uri="{FF2B5EF4-FFF2-40B4-BE49-F238E27FC236}">
                <a16:creationId xmlns:a16="http://schemas.microsoft.com/office/drawing/2014/main" id="{2471FCCC-9854-4F48-8353-3049183F8639}"/>
              </a:ext>
            </a:extLst>
          </p:cNvPr>
          <p:cNvSpPr>
            <a:spLocks noGrp="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A588CB2-5CB4-43B8-ACC2-5B9B426303D1}"/>
              </a:ext>
            </a:extLst>
          </p:cNvPr>
          <p:cNvSpPr>
            <a:spLocks noGrp="1"/>
          </p:cNvSpPr>
          <p:nvPr>
            <p:ph type="body" idx="1"/>
          </p:nvPr>
        </p:nvSpPr>
        <p:spPr/>
        <p:txBody>
          <a:bodyPr/>
          <a:lstStyle/>
          <a:p>
            <a:pPr marL="269084" indent="-269084" algn="just">
              <a:buFont typeface="Wingdings" panose="05000000000000000000" pitchFamily="2" charset="2"/>
              <a:buChar char="q"/>
            </a:pPr>
            <a:r>
              <a:rPr lang="en-US" sz="1200" dirty="0">
                <a:solidFill>
                  <a:schemeClr val="tx1"/>
                </a:solidFill>
              </a:rPr>
              <a:t>We couple the dust regional-global NMMB-MONARCH model developed and maintained by BSC and the WASCOP soiling model developed by DLR.</a:t>
            </a:r>
          </a:p>
          <a:p>
            <a:pPr marL="269084" indent="-269084" algn="just">
              <a:buFont typeface="Wingdings" panose="05000000000000000000" pitchFamily="2" charset="2"/>
              <a:buChar char="q"/>
            </a:pPr>
            <a:r>
              <a:rPr lang="en-US" sz="1200" dirty="0">
                <a:solidFill>
                  <a:schemeClr val="tx1"/>
                </a:solidFill>
              </a:rPr>
              <a:t>Both models will exchange several parameters like particle number concentration by size, and other measured weather parameters.</a:t>
            </a:r>
          </a:p>
          <a:p>
            <a:pPr marL="269084" indent="-269084" algn="just">
              <a:buFont typeface="Wingdings" panose="05000000000000000000" pitchFamily="2" charset="2"/>
              <a:buChar char="q"/>
            </a:pPr>
            <a:endParaRPr lang="en-US" sz="1200" dirty="0">
              <a:solidFill>
                <a:schemeClr val="tx1"/>
              </a:solidFill>
            </a:endParaRPr>
          </a:p>
          <a:p>
            <a:pPr marL="269084" marR="0" lvl="0" indent="-269084"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t>a) Annual average of modelled column-dust optical depth at 550 nm for 2015 based on BSC-DUST b) Soiling rate (SR) determined with the WASCOP empirical model from ground atmospheric measurement data and plotted against the measured soiling rate for PSA. Data in daily resolution from 2.5 years.</a:t>
            </a:r>
            <a:endParaRPr lang="en-US" dirty="0"/>
          </a:p>
          <a:p>
            <a:pPr marL="269084" indent="-269084" algn="just">
              <a:buFont typeface="Wingdings" panose="05000000000000000000" pitchFamily="2" charset="2"/>
              <a:buChar char="q"/>
            </a:pPr>
            <a:endParaRPr lang="en-US" sz="1200" dirty="0">
              <a:solidFill>
                <a:schemeClr val="tx1"/>
              </a:solidFill>
            </a:endParaRP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01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6F733F5-A11C-4E65-BF31-CAFF8E48E0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24-hour </a:t>
            </a:r>
            <a:r>
              <a:rPr lang="es-ES" dirty="0" err="1"/>
              <a:t>forecasts</a:t>
            </a:r>
            <a:r>
              <a:rPr lang="es-ES" dirty="0"/>
              <a:t> (</a:t>
            </a:r>
            <a:r>
              <a:rPr lang="es-ES" dirty="0" err="1"/>
              <a:t>on</a:t>
            </a:r>
            <a:r>
              <a:rPr lang="es-ES" dirty="0"/>
              <a:t> 3-hourly </a:t>
            </a:r>
            <a:r>
              <a:rPr lang="es-ES" dirty="0" err="1"/>
              <a:t>basis</a:t>
            </a:r>
            <a:r>
              <a:rPr lang="es-ES" dirty="0"/>
              <a:t>) </a:t>
            </a:r>
            <a:r>
              <a:rPr lang="es-ES" dirty="0" err="1"/>
              <a:t>of</a:t>
            </a:r>
            <a:r>
              <a:rPr lang="es-ES" dirty="0"/>
              <a:t> </a:t>
            </a:r>
            <a:r>
              <a:rPr lang="es-ES" dirty="0" err="1"/>
              <a:t>dust</a:t>
            </a:r>
            <a:r>
              <a:rPr lang="es-ES" dirty="0"/>
              <a:t> aerosol </a:t>
            </a:r>
            <a:r>
              <a:rPr lang="es-ES" dirty="0" err="1"/>
              <a:t>optical</a:t>
            </a:r>
            <a:r>
              <a:rPr lang="es-ES" dirty="0"/>
              <a:t> </a:t>
            </a:r>
            <a:r>
              <a:rPr lang="es-ES" dirty="0" err="1"/>
              <a:t>depth</a:t>
            </a:r>
            <a:r>
              <a:rPr lang="es-ES" dirty="0"/>
              <a:t> (DOD) </a:t>
            </a:r>
            <a:r>
              <a:rPr lang="es-ES" dirty="0" err="1"/>
              <a:t>from</a:t>
            </a:r>
            <a:r>
              <a:rPr lang="es-ES" dirty="0"/>
              <a:t> NMMB-MONARCH </a:t>
            </a:r>
            <a:r>
              <a:rPr lang="es-ES" dirty="0" err="1"/>
              <a:t>daily</a:t>
            </a:r>
            <a:r>
              <a:rPr lang="es-ES" dirty="0"/>
              <a:t> </a:t>
            </a:r>
            <a:r>
              <a:rPr lang="es-ES" dirty="0" err="1"/>
              <a:t>operational</a:t>
            </a:r>
            <a:r>
              <a:rPr lang="es-ES" dirty="0"/>
              <a:t> </a:t>
            </a:r>
            <a:r>
              <a:rPr lang="es-ES" dirty="0" err="1"/>
              <a:t>forecasts</a:t>
            </a:r>
            <a:r>
              <a:rPr lang="es-ES" dirty="0"/>
              <a:t> (MONARCH-GLOB, MONARCH-REG-033 and MONARCH-REG-010) </a:t>
            </a:r>
            <a:r>
              <a:rPr lang="es-ES" dirty="0" err="1"/>
              <a:t>have</a:t>
            </a:r>
            <a:r>
              <a:rPr lang="es-ES" dirty="0"/>
              <a:t> </a:t>
            </a:r>
            <a:r>
              <a:rPr lang="es-ES" dirty="0" err="1"/>
              <a:t>been</a:t>
            </a:r>
            <a:r>
              <a:rPr lang="es-ES" dirty="0"/>
              <a:t> </a:t>
            </a:r>
            <a:r>
              <a:rPr lang="es-ES" dirty="0" err="1"/>
              <a:t>validated</a:t>
            </a:r>
            <a:r>
              <a:rPr lang="es-ES" dirty="0"/>
              <a:t> </a:t>
            </a:r>
            <a:r>
              <a:rPr lang="es-ES" dirty="0" err="1"/>
              <a:t>for</a:t>
            </a:r>
            <a:r>
              <a:rPr lang="es-ES" dirty="0"/>
              <a:t> </a:t>
            </a:r>
            <a:r>
              <a:rPr lang="es-ES" dirty="0" err="1"/>
              <a:t>the</a:t>
            </a:r>
            <a:r>
              <a:rPr lang="es-ES" dirty="0"/>
              <a:t> </a:t>
            </a:r>
            <a:r>
              <a:rPr lang="es-ES" dirty="0" err="1"/>
              <a:t>year</a:t>
            </a:r>
            <a:r>
              <a:rPr lang="es-ES" dirty="0"/>
              <a:t> </a:t>
            </a:r>
            <a:r>
              <a:rPr lang="es-ES" dirty="0" err="1"/>
              <a:t>of</a:t>
            </a:r>
            <a:r>
              <a:rPr lang="es-ES" dirty="0"/>
              <a:t> 2015 </a:t>
            </a:r>
            <a:r>
              <a:rPr lang="es-ES" dirty="0" err="1"/>
              <a:t>against</a:t>
            </a:r>
            <a:r>
              <a:rPr lang="es-ES" dirty="0"/>
              <a:t> AERONET SDA </a:t>
            </a:r>
            <a:r>
              <a:rPr lang="es-ES" dirty="0" err="1"/>
              <a:t>AODcoarse</a:t>
            </a:r>
            <a:r>
              <a:rPr lang="es-ES" dirty="0"/>
              <a:t> </a:t>
            </a:r>
            <a:r>
              <a:rPr lang="es-ES" dirty="0" err="1"/>
              <a:t>cloud-screened</a:t>
            </a:r>
            <a:r>
              <a:rPr lang="es-ES" dirty="0"/>
              <a:t> </a:t>
            </a:r>
            <a:r>
              <a:rPr lang="es-ES" dirty="0" err="1"/>
              <a:t>observations</a:t>
            </a:r>
            <a:r>
              <a:rPr lang="es-ES" dirty="0"/>
              <a:t> </a:t>
            </a:r>
            <a:r>
              <a:rPr lang="es-ES" dirty="0" err="1"/>
              <a:t>over</a:t>
            </a:r>
            <a:r>
              <a:rPr lang="es-ES" dirty="0"/>
              <a:t> </a:t>
            </a:r>
            <a:r>
              <a:rPr lang="es-ES" dirty="0" err="1"/>
              <a:t>the</a:t>
            </a:r>
            <a:r>
              <a:rPr lang="es-ES" dirty="0"/>
              <a:t> </a:t>
            </a:r>
            <a:r>
              <a:rPr lang="es-ES" dirty="0" err="1"/>
              <a:t>study</a:t>
            </a:r>
            <a:r>
              <a:rPr lang="es-ES" dirty="0"/>
              <a:t> </a:t>
            </a:r>
            <a:r>
              <a:rPr lang="es-ES" dirty="0" err="1"/>
              <a:t>region</a:t>
            </a:r>
            <a:r>
              <a:rPr lang="es-ES" dirty="0"/>
              <a:t> and compare </a:t>
            </a:r>
            <a:r>
              <a:rPr lang="es-ES" dirty="0" err="1"/>
              <a:t>with</a:t>
            </a:r>
            <a:r>
              <a:rPr lang="es-ES" dirty="0"/>
              <a:t> </a:t>
            </a:r>
            <a:r>
              <a:rPr lang="es-ES" dirty="0" err="1"/>
              <a:t>the</a:t>
            </a:r>
            <a:r>
              <a:rPr lang="es-ES" dirty="0"/>
              <a:t> SDS-WAS </a:t>
            </a:r>
            <a:r>
              <a:rPr lang="es-ES" dirty="0" err="1"/>
              <a:t>Multi-model</a:t>
            </a:r>
            <a:r>
              <a:rPr lang="es-ES" dirty="0"/>
              <a:t> Median DOD. </a:t>
            </a:r>
            <a:r>
              <a:rPr lang="es-ES" dirty="0" err="1"/>
              <a:t>The</a:t>
            </a:r>
            <a:r>
              <a:rPr lang="es-ES" dirty="0"/>
              <a:t> SDS-WAS </a:t>
            </a:r>
            <a:r>
              <a:rPr lang="es-ES" dirty="0" err="1"/>
              <a:t>Multi-model</a:t>
            </a:r>
            <a:r>
              <a:rPr lang="es-ES" dirty="0"/>
              <a:t> Median DOD </a:t>
            </a:r>
            <a:r>
              <a:rPr lang="es-ES" dirty="0" err="1"/>
              <a:t>is</a:t>
            </a:r>
            <a:r>
              <a:rPr lang="es-ES" dirty="0"/>
              <a:t> </a:t>
            </a:r>
            <a:r>
              <a:rPr lang="es-ES" dirty="0" err="1"/>
              <a:t>obtained</a:t>
            </a:r>
            <a:r>
              <a:rPr lang="es-ES" dirty="0"/>
              <a:t> </a:t>
            </a:r>
            <a:r>
              <a:rPr lang="es-ES" dirty="0" err="1"/>
              <a:t>from</a:t>
            </a:r>
            <a:r>
              <a:rPr lang="es-ES" dirty="0"/>
              <a:t> </a:t>
            </a:r>
            <a:r>
              <a:rPr lang="es-ES" dirty="0" err="1"/>
              <a:t>twelve</a:t>
            </a:r>
            <a:r>
              <a:rPr lang="es-ES" dirty="0"/>
              <a:t> </a:t>
            </a:r>
            <a:r>
              <a:rPr lang="es-ES" dirty="0" err="1"/>
              <a:t>dust</a:t>
            </a:r>
            <a:r>
              <a:rPr lang="es-ES" dirty="0"/>
              <a:t> </a:t>
            </a:r>
            <a:r>
              <a:rPr lang="es-ES" dirty="0" err="1"/>
              <a:t>prediction</a:t>
            </a:r>
            <a:r>
              <a:rPr lang="es-ES" dirty="0"/>
              <a:t> </a:t>
            </a:r>
            <a:r>
              <a:rPr lang="es-ES" dirty="0" err="1"/>
              <a:t>models</a:t>
            </a:r>
            <a:r>
              <a:rPr lang="es-ES" dirty="0"/>
              <a:t> </a:t>
            </a:r>
            <a:r>
              <a:rPr lang="es-ES" dirty="0" err="1"/>
              <a:t>participating</a:t>
            </a:r>
            <a:r>
              <a:rPr lang="es-ES" dirty="0"/>
              <a:t> in SDS-WAS Regional Center.</a:t>
            </a:r>
            <a:endParaRPr lang="en-US" dirty="0"/>
          </a:p>
          <a:p>
            <a:endParaRPr lang="en-US" dirty="0"/>
          </a:p>
        </p:txBody>
      </p:sp>
    </p:spTree>
    <p:extLst>
      <p:ext uri="{BB962C8B-B14F-4D97-AF65-F5344CB8AC3E}">
        <p14:creationId xmlns:p14="http://schemas.microsoft.com/office/powerpoint/2010/main" val="780787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4C061FA-E587-4B39-9143-0887C7183F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24-hour </a:t>
            </a:r>
            <a:r>
              <a:rPr lang="es-ES" dirty="0" err="1"/>
              <a:t>forecasts</a:t>
            </a:r>
            <a:r>
              <a:rPr lang="es-ES" dirty="0"/>
              <a:t> (</a:t>
            </a:r>
            <a:r>
              <a:rPr lang="es-ES" dirty="0" err="1"/>
              <a:t>on</a:t>
            </a:r>
            <a:r>
              <a:rPr lang="es-ES" dirty="0"/>
              <a:t> 3-hourly </a:t>
            </a:r>
            <a:r>
              <a:rPr lang="es-ES" dirty="0" err="1"/>
              <a:t>basis</a:t>
            </a:r>
            <a:r>
              <a:rPr lang="es-ES" dirty="0"/>
              <a:t>) </a:t>
            </a:r>
            <a:r>
              <a:rPr lang="es-ES" dirty="0" err="1"/>
              <a:t>of</a:t>
            </a:r>
            <a:r>
              <a:rPr lang="es-ES" dirty="0"/>
              <a:t> </a:t>
            </a:r>
            <a:r>
              <a:rPr lang="es-ES" dirty="0" err="1"/>
              <a:t>dust</a:t>
            </a:r>
            <a:r>
              <a:rPr lang="es-ES" dirty="0"/>
              <a:t> aerosol </a:t>
            </a:r>
            <a:r>
              <a:rPr lang="es-ES" dirty="0" err="1"/>
              <a:t>optical</a:t>
            </a:r>
            <a:r>
              <a:rPr lang="es-ES" dirty="0"/>
              <a:t> </a:t>
            </a:r>
            <a:r>
              <a:rPr lang="es-ES" dirty="0" err="1"/>
              <a:t>depth</a:t>
            </a:r>
            <a:r>
              <a:rPr lang="es-ES" dirty="0"/>
              <a:t> (DOD) </a:t>
            </a:r>
            <a:r>
              <a:rPr lang="es-ES" dirty="0" err="1"/>
              <a:t>from</a:t>
            </a:r>
            <a:r>
              <a:rPr lang="es-ES" dirty="0"/>
              <a:t> NMMB-MONARCH </a:t>
            </a:r>
            <a:r>
              <a:rPr lang="es-ES" dirty="0" err="1"/>
              <a:t>daily</a:t>
            </a:r>
            <a:r>
              <a:rPr lang="es-ES" dirty="0"/>
              <a:t> </a:t>
            </a:r>
            <a:r>
              <a:rPr lang="es-ES" dirty="0" err="1"/>
              <a:t>operational</a:t>
            </a:r>
            <a:r>
              <a:rPr lang="es-ES" dirty="0"/>
              <a:t> </a:t>
            </a:r>
            <a:r>
              <a:rPr lang="es-ES" dirty="0" err="1"/>
              <a:t>forecasts</a:t>
            </a:r>
            <a:r>
              <a:rPr lang="es-ES" dirty="0"/>
              <a:t> (MONARCH-GLOB, MONARCH-REG-033 and MONARCH-REG-010) </a:t>
            </a:r>
            <a:r>
              <a:rPr lang="es-ES" dirty="0" err="1"/>
              <a:t>have</a:t>
            </a:r>
            <a:r>
              <a:rPr lang="es-ES" dirty="0"/>
              <a:t> </a:t>
            </a:r>
            <a:r>
              <a:rPr lang="es-ES" dirty="0" err="1"/>
              <a:t>been</a:t>
            </a:r>
            <a:r>
              <a:rPr lang="es-ES" dirty="0"/>
              <a:t> </a:t>
            </a:r>
            <a:r>
              <a:rPr lang="es-ES" dirty="0" err="1"/>
              <a:t>validated</a:t>
            </a:r>
            <a:r>
              <a:rPr lang="es-ES" dirty="0"/>
              <a:t> </a:t>
            </a:r>
            <a:r>
              <a:rPr lang="es-ES" dirty="0" err="1"/>
              <a:t>for</a:t>
            </a:r>
            <a:r>
              <a:rPr lang="es-ES" dirty="0"/>
              <a:t> </a:t>
            </a:r>
            <a:r>
              <a:rPr lang="es-ES" dirty="0" err="1"/>
              <a:t>the</a:t>
            </a:r>
            <a:r>
              <a:rPr lang="es-ES" dirty="0"/>
              <a:t> </a:t>
            </a:r>
            <a:r>
              <a:rPr lang="es-ES" dirty="0" err="1"/>
              <a:t>year</a:t>
            </a:r>
            <a:r>
              <a:rPr lang="es-ES" dirty="0"/>
              <a:t> </a:t>
            </a:r>
            <a:r>
              <a:rPr lang="es-ES" dirty="0" err="1"/>
              <a:t>of</a:t>
            </a:r>
            <a:r>
              <a:rPr lang="es-ES" dirty="0"/>
              <a:t> 2015 </a:t>
            </a:r>
            <a:r>
              <a:rPr lang="es-ES" dirty="0" err="1"/>
              <a:t>against</a:t>
            </a:r>
            <a:r>
              <a:rPr lang="es-ES" dirty="0"/>
              <a:t> AERONET SDA </a:t>
            </a:r>
            <a:r>
              <a:rPr lang="es-ES" dirty="0" err="1"/>
              <a:t>AODcoarse</a:t>
            </a:r>
            <a:r>
              <a:rPr lang="es-ES" dirty="0"/>
              <a:t> </a:t>
            </a:r>
            <a:r>
              <a:rPr lang="es-ES" dirty="0" err="1"/>
              <a:t>cloud-screened</a:t>
            </a:r>
            <a:r>
              <a:rPr lang="es-ES" dirty="0"/>
              <a:t> </a:t>
            </a:r>
            <a:r>
              <a:rPr lang="es-ES" dirty="0" err="1"/>
              <a:t>observations</a:t>
            </a:r>
            <a:r>
              <a:rPr lang="es-ES" dirty="0"/>
              <a:t> </a:t>
            </a:r>
            <a:r>
              <a:rPr lang="es-ES" dirty="0" err="1"/>
              <a:t>over</a:t>
            </a:r>
            <a:r>
              <a:rPr lang="es-ES" dirty="0"/>
              <a:t> </a:t>
            </a:r>
            <a:r>
              <a:rPr lang="es-ES" dirty="0" err="1"/>
              <a:t>the</a:t>
            </a:r>
            <a:r>
              <a:rPr lang="es-ES" dirty="0"/>
              <a:t> </a:t>
            </a:r>
            <a:r>
              <a:rPr lang="es-ES" dirty="0" err="1"/>
              <a:t>study</a:t>
            </a:r>
            <a:r>
              <a:rPr lang="es-ES" dirty="0"/>
              <a:t> </a:t>
            </a:r>
            <a:r>
              <a:rPr lang="es-ES" dirty="0" err="1"/>
              <a:t>region</a:t>
            </a:r>
            <a:r>
              <a:rPr lang="es-ES" dirty="0"/>
              <a:t> and compare </a:t>
            </a:r>
            <a:r>
              <a:rPr lang="es-ES" dirty="0" err="1"/>
              <a:t>with</a:t>
            </a:r>
            <a:r>
              <a:rPr lang="es-ES" dirty="0"/>
              <a:t> </a:t>
            </a:r>
            <a:r>
              <a:rPr lang="es-ES" dirty="0" err="1"/>
              <a:t>the</a:t>
            </a:r>
            <a:r>
              <a:rPr lang="es-ES" dirty="0"/>
              <a:t> SDS-WAS </a:t>
            </a:r>
            <a:r>
              <a:rPr lang="es-ES" dirty="0" err="1"/>
              <a:t>Multi-model</a:t>
            </a:r>
            <a:r>
              <a:rPr lang="es-ES" dirty="0"/>
              <a:t> Median DOD. </a:t>
            </a:r>
            <a:r>
              <a:rPr lang="es-ES" dirty="0" err="1"/>
              <a:t>The</a:t>
            </a:r>
            <a:r>
              <a:rPr lang="es-ES" dirty="0"/>
              <a:t> SDS-WAS </a:t>
            </a:r>
            <a:r>
              <a:rPr lang="es-ES" dirty="0" err="1"/>
              <a:t>Multi-model</a:t>
            </a:r>
            <a:r>
              <a:rPr lang="es-ES" dirty="0"/>
              <a:t> Median DOD </a:t>
            </a:r>
            <a:r>
              <a:rPr lang="es-ES" dirty="0" err="1"/>
              <a:t>is</a:t>
            </a:r>
            <a:r>
              <a:rPr lang="es-ES" dirty="0"/>
              <a:t> </a:t>
            </a:r>
            <a:r>
              <a:rPr lang="es-ES" dirty="0" err="1"/>
              <a:t>obtained</a:t>
            </a:r>
            <a:r>
              <a:rPr lang="es-ES" dirty="0"/>
              <a:t> </a:t>
            </a:r>
            <a:r>
              <a:rPr lang="es-ES" dirty="0" err="1"/>
              <a:t>from</a:t>
            </a:r>
            <a:r>
              <a:rPr lang="es-ES" dirty="0"/>
              <a:t> </a:t>
            </a:r>
            <a:r>
              <a:rPr lang="es-ES" dirty="0" err="1"/>
              <a:t>twelve</a:t>
            </a:r>
            <a:r>
              <a:rPr lang="es-ES" dirty="0"/>
              <a:t> </a:t>
            </a:r>
            <a:r>
              <a:rPr lang="es-ES" dirty="0" err="1"/>
              <a:t>dust</a:t>
            </a:r>
            <a:r>
              <a:rPr lang="es-ES" dirty="0"/>
              <a:t> </a:t>
            </a:r>
            <a:r>
              <a:rPr lang="es-ES" dirty="0" err="1"/>
              <a:t>prediction</a:t>
            </a:r>
            <a:r>
              <a:rPr lang="es-ES" dirty="0"/>
              <a:t> </a:t>
            </a:r>
            <a:r>
              <a:rPr lang="es-ES" dirty="0" err="1"/>
              <a:t>models</a:t>
            </a:r>
            <a:r>
              <a:rPr lang="es-ES" dirty="0"/>
              <a:t> </a:t>
            </a:r>
            <a:r>
              <a:rPr lang="es-ES" dirty="0" err="1"/>
              <a:t>participating</a:t>
            </a:r>
            <a:r>
              <a:rPr lang="es-ES" dirty="0"/>
              <a:t> in SDS-WAS Regional Center.</a:t>
            </a:r>
            <a:endParaRPr lang="en-US" dirty="0"/>
          </a:p>
          <a:p>
            <a:endParaRPr lang="en-US" dirty="0"/>
          </a:p>
        </p:txBody>
      </p:sp>
    </p:spTree>
    <p:extLst>
      <p:ext uri="{BB962C8B-B14F-4D97-AF65-F5344CB8AC3E}">
        <p14:creationId xmlns:p14="http://schemas.microsoft.com/office/powerpoint/2010/main" val="3180378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CF4369-5E8D-4769-965E-BE7E43F4517B}"/>
              </a:ext>
            </a:extLst>
          </p:cNvPr>
          <p:cNvSpPr>
            <a:spLocks noGrp="1"/>
          </p:cNvSpPr>
          <p:nvPr>
            <p:ph type="body" idx="1"/>
          </p:nvPr>
        </p:nvSpPr>
        <p:spPr/>
        <p:txBody>
          <a:bodyPr/>
          <a:lstStyle/>
          <a:p>
            <a:pPr marL="269084" indent="-269084" algn="just">
              <a:buFont typeface="Wingdings" panose="05000000000000000000" pitchFamily="2" charset="2"/>
              <a:buChar char="q"/>
            </a:pPr>
            <a:r>
              <a:rPr lang="en-US" sz="2400" dirty="0"/>
              <a:t>We will couple the dust regional-global NMMB-MONARCH model developed and maintained by BSC and the WASCOP soiling model developed by DLR.</a:t>
            </a:r>
          </a:p>
          <a:p>
            <a:pPr marL="269084" indent="-269084" algn="just">
              <a:buFont typeface="Wingdings" panose="05000000000000000000" pitchFamily="2" charset="2"/>
              <a:buChar char="q"/>
            </a:pPr>
            <a:r>
              <a:rPr lang="en-US" sz="2400" dirty="0"/>
              <a:t>Both models will exchange several parameters like particle number concentration by size, and other measured weather parameters.</a:t>
            </a:r>
          </a:p>
          <a:p>
            <a:pPr marL="269084" indent="-269084" algn="just">
              <a:buFont typeface="Wingdings" panose="05000000000000000000" pitchFamily="2" charset="2"/>
              <a:buChar char="q"/>
            </a:pPr>
            <a:r>
              <a:rPr lang="en-US" sz="2400" dirty="0"/>
              <a:t>The resulting soiling forecast rates will be evaluated for the various forecasting horizons over the two CSP operational sites considered in SOLWATT.</a:t>
            </a:r>
          </a:p>
          <a:p>
            <a:pPr marL="269084" indent="-269084" algn="just">
              <a:buFont typeface="Wingdings" panose="05000000000000000000" pitchFamily="2" charset="2"/>
              <a:buChar char="q"/>
            </a:pPr>
            <a:r>
              <a:rPr lang="en-US" sz="2400" dirty="0"/>
              <a:t>As a result, within SOLWATT we will provide: </a:t>
            </a:r>
          </a:p>
          <a:p>
            <a:pPr marL="1085850" lvl="1" indent="-342900" algn="just">
              <a:buFont typeface="Wingdings" panose="05000000000000000000" pitchFamily="2" charset="2"/>
              <a:buChar char="Ø"/>
            </a:pPr>
            <a:r>
              <a:rPr lang="en-US" sz="2000" dirty="0"/>
              <a:t> </a:t>
            </a:r>
            <a:r>
              <a:rPr lang="en-US" sz="2000" b="1" dirty="0"/>
              <a:t>Operational soiling forecasts</a:t>
            </a:r>
            <a:r>
              <a:rPr lang="en-US" sz="2000" dirty="0"/>
              <a:t>: up to 5-days soiling forecasts based on the daily operational dust MONARCH system.</a:t>
            </a:r>
          </a:p>
          <a:p>
            <a:pPr marL="1085850" lvl="1" indent="-342900" algn="just">
              <a:buFont typeface="Wingdings" panose="05000000000000000000" pitchFamily="2" charset="2"/>
              <a:buChar char="Ø"/>
            </a:pPr>
            <a:r>
              <a:rPr lang="en-US" sz="2000" dirty="0"/>
              <a:t>A soiling rate map: based on a dust NMMB-MONARCH reanalysis for Northern Africa, Middle East and Europe.</a:t>
            </a:r>
            <a:endParaRPr lang="en-US" sz="1200" dirty="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0" dirty="0">
                <a:solidFill>
                  <a:srgbClr val="124484"/>
                </a:solidFill>
                <a:latin typeface="Calibri" pitchFamily="34" charset="0"/>
              </a:rPr>
              <a:t> </a:t>
            </a:r>
            <a:r>
              <a:rPr lang="en-GB" sz="1200" i="1" kern="0" dirty="0" err="1">
                <a:solidFill>
                  <a:srgbClr val="124484"/>
                </a:solidFill>
                <a:latin typeface="Calibri" pitchFamily="34" charset="0"/>
              </a:rPr>
              <a:t>InDust</a:t>
            </a:r>
            <a:r>
              <a:rPr lang="en-GB" sz="1200" i="1" kern="0" dirty="0">
                <a:solidFill>
                  <a:srgbClr val="124484"/>
                </a:solidFill>
                <a:latin typeface="Calibri" pitchFamily="34" charset="0"/>
              </a:rPr>
              <a:t> (COST Action CA16202, www.cost-indust.</a:t>
            </a:r>
            <a:r>
              <a:rPr lang="en-GB" sz="1200" i="1" kern="0">
                <a:solidFill>
                  <a:srgbClr val="124484"/>
                </a:solidFill>
                <a:latin typeface="Calibri" pitchFamily="34" charset="0"/>
              </a:rPr>
              <a:t>eu). Also </a:t>
            </a:r>
            <a:r>
              <a:rPr lang="en-GB" sz="1200" i="1" kern="0" dirty="0">
                <a:solidFill>
                  <a:srgbClr val="124484"/>
                </a:solidFill>
                <a:latin typeface="Calibri" pitchFamily="34" charset="0"/>
              </a:rPr>
              <a:t>t</a:t>
            </a:r>
            <a:r>
              <a:rPr lang="en-US" sz="1200" i="1" kern="0" dirty="0">
                <a:solidFill>
                  <a:srgbClr val="124484"/>
                </a:solidFill>
                <a:latin typeface="Calibri" pitchFamily="34" charset="0"/>
              </a:rPr>
              <a:t>hanks to </a:t>
            </a:r>
            <a:r>
              <a:rPr lang="en-GB" sz="1200" i="1" kern="0" dirty="0">
                <a:solidFill>
                  <a:srgbClr val="124484"/>
                </a:solidFill>
                <a:latin typeface="Calibri" pitchFamily="34" charset="0"/>
              </a:rPr>
              <a:t>AXA Research Fund for funding aerosol research at the Barcelona Supercomputing </a:t>
            </a:r>
            <a:r>
              <a:rPr lang="en-GB" sz="1200" i="1" kern="0" dirty="0" err="1">
                <a:solidFill>
                  <a:srgbClr val="124484"/>
                </a:solidFill>
                <a:latin typeface="Calibri" pitchFamily="34" charset="0"/>
              </a:rPr>
              <a:t>Center</a:t>
            </a:r>
            <a:r>
              <a:rPr lang="en-GB" sz="1200" i="1" kern="0" dirty="0">
                <a:solidFill>
                  <a:srgbClr val="124484"/>
                </a:solidFill>
                <a:latin typeface="Calibri" pitchFamily="34" charset="0"/>
              </a:rPr>
              <a:t> through the AXA Chair on Sand and Dust Storms.</a:t>
            </a:r>
            <a:endParaRPr lang="en-US" sz="1200" i="1" kern="0" dirty="0">
              <a:solidFill>
                <a:srgbClr val="124484"/>
              </a:solidFill>
              <a:latin typeface="Calibri" pitchFamily="34" charset="0"/>
            </a:endParaRPr>
          </a:p>
          <a:p>
            <a:endParaRPr lang="en-US" dirty="0"/>
          </a:p>
        </p:txBody>
      </p:sp>
      <p:sp>
        <p:nvSpPr>
          <p:cNvPr id="4" name="Slide Number Placeholder 3"/>
          <p:cNvSpPr>
            <a:spLocks noGrp="1"/>
          </p:cNvSpPr>
          <p:nvPr>
            <p:ph type="sldNum" sz="quarter" idx="5"/>
          </p:nvPr>
        </p:nvSpPr>
        <p:spPr/>
        <p:txBody>
          <a:bodyPr/>
          <a:lstStyle/>
          <a:p>
            <a:fld id="{F710EC59-92A8-49D9-A266-1F666DA847F6}" type="slidenum">
              <a:rPr lang="es-ES" smtClean="0"/>
              <a:t>21</a:t>
            </a:fld>
            <a:endParaRPr lang="es-ES"/>
          </a:p>
        </p:txBody>
      </p:sp>
    </p:spTree>
    <p:extLst>
      <p:ext uri="{BB962C8B-B14F-4D97-AF65-F5344CB8AC3E}">
        <p14:creationId xmlns:p14="http://schemas.microsoft.com/office/powerpoint/2010/main" val="2137153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EBD1B69-64ED-4FF5-AE49-4AF5EC674B7E}"/>
              </a:ext>
            </a:extLst>
          </p:cNvPr>
          <p:cNvSpPr>
            <a:spLocks noGrp="1"/>
          </p:cNvSpPr>
          <p:nvPr>
            <p:ph type="body" idx="1"/>
          </p:nvPr>
        </p:nvSpPr>
        <p:spPr/>
        <p:txBody>
          <a:bodyPr/>
          <a:lstStyle/>
          <a:p>
            <a:r>
              <a:rPr lang="en-US" dirty="0"/>
              <a:t>Dust and dust transport has many impacts, most of them adverse. In climate it has in two way, in direct by scattering and absorbing solar radiation and indirectly by acting as a </a:t>
            </a:r>
            <a:r>
              <a:rPr lang="en-US" dirty="0" err="1"/>
              <a:t>ccn</a:t>
            </a:r>
            <a:r>
              <a:rPr lang="en-US" dirty="0"/>
              <a:t> so in having an effect in cloud formation. It can contribute to high levels of PM10 and cause health problems as asthma and more respiratory and cardiovascular diseases and for long time exposure, even premature death. It can cause also disruption through flight delays and closure on highways. Impacts on energy, as solar energy, with soiling effects as our workshop focus today and solar irradiance. In agriculture and </a:t>
            </a:r>
            <a:r>
              <a:rPr lang="en-US" dirty="0" err="1"/>
              <a:t>fishering</a:t>
            </a:r>
            <a:r>
              <a:rPr lang="en-US" dirty="0"/>
              <a:t>, where with the deposition of dust, the nutrients that are included can favor both. Finally on the observations of stars, in astrophysics.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73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8667CD9-41ED-46F1-B605-E5F4A82291E8}"/>
              </a:ext>
            </a:extLst>
          </p:cNvPr>
          <p:cNvSpPr>
            <a:spLocks noGrp="1"/>
          </p:cNvSpPr>
          <p:nvPr>
            <p:ph type="body" idx="1"/>
          </p:nvPr>
        </p:nvSpPr>
        <p:spPr/>
        <p:txBody>
          <a:bodyPr/>
          <a:lstStyle/>
          <a:p>
            <a:r>
              <a:rPr lang="en-US" sz="800" dirty="0"/>
              <a:t>Modelers use dust models as a mathematical representation of atm. dust cycle. These models are 3D models, with horizontal grids, from latitude and longitude and vertical grids expressed as height or in pressure levels. </a:t>
            </a:r>
          </a:p>
          <a:p>
            <a:r>
              <a:rPr lang="en-US" sz="800" dirty="0"/>
              <a:t>The atmospheric dust cycle involves a variety of processes: </a:t>
            </a:r>
          </a:p>
          <a:p>
            <a:pPr marL="171450" indent="-171450">
              <a:buFont typeface="Arial" panose="020B0604020202020204" pitchFamily="34" charset="0"/>
              <a:buChar char="•"/>
            </a:pPr>
            <a:r>
              <a:rPr lang="en-US" sz="800" dirty="0"/>
              <a:t>Dust emission from dry </a:t>
            </a:r>
            <a:r>
              <a:rPr lang="en-US" sz="800" dirty="0" err="1"/>
              <a:t>unvegetable</a:t>
            </a:r>
            <a:r>
              <a:rPr lang="en-US" sz="800" dirty="0"/>
              <a:t> surfaces (dust sources)</a:t>
            </a:r>
          </a:p>
          <a:p>
            <a:pPr marL="171450" indent="-171450">
              <a:buFont typeface="Arial" panose="020B0604020202020204" pitchFamily="34" charset="0"/>
              <a:buChar char="•"/>
            </a:pPr>
            <a:r>
              <a:rPr lang="en-US" sz="800" dirty="0"/>
              <a:t>Mid- and long-range transport </a:t>
            </a:r>
          </a:p>
          <a:p>
            <a:pPr marL="171450" indent="-171450">
              <a:buFont typeface="Arial" panose="020B0604020202020204" pitchFamily="34" charset="0"/>
              <a:buChar char="•"/>
            </a:pPr>
            <a:r>
              <a:rPr lang="en-US" sz="800" dirty="0"/>
              <a:t>Sedimentation and wet and dry deposition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433217-47BE-4665-8DDB-3C7ABDE61367}"/>
              </a:ext>
            </a:extLst>
          </p:cNvPr>
          <p:cNvSpPr>
            <a:spLocks noGrp="1"/>
          </p:cNvSpPr>
          <p:nvPr>
            <p:ph type="body" idx="1"/>
          </p:nvPr>
        </p:nvSpPr>
        <p:spPr/>
        <p:txBody>
          <a:bodyPr/>
          <a:lstStyle/>
          <a:p>
            <a:r>
              <a:rPr lang="en-US" dirty="0"/>
              <a:t>BSC has developed the NMMB-MONARCH model (multiscale online nonhydrostatic atmosphere chemistry model) that can be run either globally or regionally, thanks to its unified nonhydrostatic dynamical core. It is based on thee online coupling of the meteorological model with a full aerosol-chemistry model.</a:t>
            </a:r>
          </a:p>
          <a:p>
            <a:r>
              <a:rPr lang="en-US" dirty="0"/>
              <a:t>And NMMB/BSC-Dust model specifically contains the dust module embedded online with NMMB and provides weather and dust forecasts.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SDS-WAS sand and dust storm warning advisory and assessment system</a:t>
            </a:r>
          </a:p>
          <a:p>
            <a:r>
              <a:rPr lang="en-US" dirty="0"/>
              <a:t>At the global scale, the model contributes to the ICAP International Cooperative for Aerosol Prediction multi-model ensemble.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NMMB-MONARCH dust regional daily forecasts contribute to the Regional Center of the WMO Sand and Dust Storm Warning Advisory and Assessment System (SDS-WAS) dust forecast model </a:t>
            </a:r>
            <a:r>
              <a:rPr lang="en-US" sz="1200" dirty="0" err="1"/>
              <a:t>intercomparison</a:t>
            </a:r>
            <a:r>
              <a:rPr lang="en-US" sz="1200" dirty="0"/>
              <a:t> (https://sds-was.aemet.es) and it is the reference model of the operational WMO Barcelona Dust Forecast Center (https://dust.aemet.es/).  </a:t>
            </a:r>
          </a:p>
          <a:p>
            <a:endParaRPr lang="en-US" dirty="0"/>
          </a:p>
        </p:txBody>
      </p:sp>
      <p:sp>
        <p:nvSpPr>
          <p:cNvPr id="4" name="Slide Number Placeholder 3"/>
          <p:cNvSpPr>
            <a:spLocks noGrp="1"/>
          </p:cNvSpPr>
          <p:nvPr>
            <p:ph type="sldNum" sz="quarter" idx="5"/>
          </p:nvPr>
        </p:nvSpPr>
        <p:spPr/>
        <p:txBody>
          <a:bodyPr/>
          <a:lstStyle/>
          <a:p>
            <a:fld id="{F710EC59-92A8-49D9-A266-1F666DA847F6}" type="slidenum">
              <a:rPr lang="es-ES" smtClean="0"/>
              <a:t>6</a:t>
            </a:fld>
            <a:endParaRPr lang="es-ES"/>
          </a:p>
        </p:txBody>
      </p:sp>
    </p:spTree>
    <p:extLst>
      <p:ext uri="{BB962C8B-B14F-4D97-AF65-F5344CB8AC3E}">
        <p14:creationId xmlns:p14="http://schemas.microsoft.com/office/powerpoint/2010/main" val="55807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283B2F0-9487-4874-801C-B0A84921E8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SDS-WAS sand and dust storm warning advisory and assessment system</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30C3066-36AA-4AEE-BEE0-FE29588EA0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Contribution to the </a:t>
            </a:r>
            <a:r>
              <a:rPr lang="en-GB" sz="1200" dirty="0">
                <a:solidFill>
                  <a:schemeClr val="accent1"/>
                </a:solidFill>
              </a:rPr>
              <a:t>SDS-WAS</a:t>
            </a:r>
            <a:r>
              <a:rPr lang="en-GB" sz="1200" dirty="0"/>
              <a:t> (regional) multi-model ensembles with 11 more global and regional models with resolutions 10 to 100 km.</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B557E3-5A71-4ACC-99D7-AB94D25A10FE}"/>
              </a:ext>
            </a:extLst>
          </p:cNvPr>
          <p:cNvSpPr>
            <a:spLocks noGrp="1"/>
          </p:cNvSpPr>
          <p:nvPr>
            <p:ph type="body" idx="1"/>
          </p:nvPr>
        </p:nvSpPr>
        <p:spPr/>
        <p:txBody>
          <a:bodyPr/>
          <a:lstStyle/>
          <a:p>
            <a:r>
              <a:rPr lang="en-US" dirty="0"/>
              <a:t>Dust intrusion from Africa favored the cloud formation. </a:t>
            </a:r>
          </a:p>
          <a:p>
            <a:r>
              <a:rPr lang="en-US" dirty="0"/>
              <a:t>All models, here BSC models with multiple resolutions and WRF with their forecasts overpredicted solar irradiance. Measurements showed more cloud cover that day than the models predicted.</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p:nvPr>
        </p:nvSpPr>
        <p:spPr>
          <a:xfrm>
            <a:off x="3722916"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3" name="Subtitle 2"/>
          <p:cNvSpPr>
            <a:spLocks noGrp="1"/>
          </p:cNvSpPr>
          <p:nvPr>
            <p:ph type="subTitle" idx="1" hasCustomPrompt="1"/>
          </p:nvPr>
        </p:nvSpPr>
        <p:spPr>
          <a:xfrm>
            <a:off x="3722916"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a:t>click</a:t>
            </a:r>
            <a:r>
              <a:rPr lang="es-ES" dirty="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278710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232144"/>
            <a:ext cx="1876425" cy="457200"/>
          </a:xfrm>
          <a:prstGeom prst="rect">
            <a:avLst/>
          </a:prstGeom>
        </p:spPr>
      </p:pic>
    </p:spTree>
    <p:extLst>
      <p:ext uri="{BB962C8B-B14F-4D97-AF65-F5344CB8AC3E}">
        <p14:creationId xmlns:p14="http://schemas.microsoft.com/office/powerpoint/2010/main" val="108554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a:t>Haga clic para modificar el estilo de título del patrón</a:t>
            </a:r>
          </a:p>
        </p:txBody>
      </p:sp>
    </p:spTree>
    <p:extLst>
      <p:ext uri="{BB962C8B-B14F-4D97-AF65-F5344CB8AC3E}">
        <p14:creationId xmlns:p14="http://schemas.microsoft.com/office/powerpoint/2010/main" val="1201753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3"/>
          <p:cNvSpPr txBox="1"/>
          <p:nvPr userDrawn="1"/>
        </p:nvSpPr>
        <p:spPr>
          <a:xfrm>
            <a:off x="1991225" y="2636182"/>
            <a:ext cx="5161550" cy="901825"/>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a:r>
              <a:rPr lang="es-ES" sz="7200" dirty="0">
                <a:solidFill>
                  <a:schemeClr val="bg1"/>
                </a:solidFill>
              </a:rPr>
              <a:t>THANK YOU!</a:t>
            </a:r>
          </a:p>
        </p:txBody>
      </p:sp>
      <p:sp>
        <p:nvSpPr>
          <p:cNvPr id="5" name="CuadroTexto 4"/>
          <p:cNvSpPr txBox="1"/>
          <p:nvPr userDrawn="1"/>
        </p:nvSpPr>
        <p:spPr>
          <a:xfrm>
            <a:off x="3360099" y="5922083"/>
            <a:ext cx="2407901" cy="534158"/>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a:r>
              <a:rPr lang="es-ES" sz="3600" dirty="0">
                <a:solidFill>
                  <a:schemeClr val="bg1"/>
                </a:solidFill>
              </a:rPr>
              <a:t>www.bsc.es</a:t>
            </a:r>
          </a:p>
        </p:txBody>
      </p:sp>
      <p:sp>
        <p:nvSpPr>
          <p:cNvPr id="2" name="Título 1"/>
          <p:cNvSpPr>
            <a:spLocks noGrp="1"/>
          </p:cNvSpPr>
          <p:nvPr>
            <p:ph type="title" hasCustomPrompt="1"/>
          </p:nvPr>
        </p:nvSpPr>
        <p:spPr>
          <a:xfrm>
            <a:off x="910318" y="4101711"/>
            <a:ext cx="7323364" cy="688936"/>
          </a:xfrm>
          <a:prstGeom prst="rect">
            <a:avLst/>
          </a:prstGeom>
        </p:spPr>
        <p:txBody>
          <a:bodyPr/>
          <a:lstStyle>
            <a:lvl1pPr algn="ctr">
              <a:defRPr sz="3600">
                <a:solidFill>
                  <a:schemeClr val="bg1"/>
                </a:solidFill>
              </a:defRPr>
            </a:lvl1pPr>
          </a:lstStyle>
          <a:p>
            <a:r>
              <a:rPr lang="es-ES" dirty="0"/>
              <a:t>YOUR-EMAIL@bsc.es</a:t>
            </a:r>
          </a:p>
        </p:txBody>
      </p:sp>
    </p:spTree>
    <p:extLst>
      <p:ext uri="{BB962C8B-B14F-4D97-AF65-F5344CB8AC3E}">
        <p14:creationId xmlns:p14="http://schemas.microsoft.com/office/powerpoint/2010/main" val="40705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71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D8F0EFF-F9D1-4896-8262-34D42C631A8E}"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D76FE93-0711-4B91-BAFE-7F8068A01E88}" type="slidenum">
              <a:rPr lang="en-US" altLang="en-US"/>
              <a:pPr/>
              <a:t>‹#›</a:t>
            </a:fld>
            <a:endParaRPr lang="en-US" altLang="en-US"/>
          </a:p>
        </p:txBody>
      </p:sp>
    </p:spTree>
    <p:extLst>
      <p:ext uri="{BB962C8B-B14F-4D97-AF65-F5344CB8AC3E}">
        <p14:creationId xmlns:p14="http://schemas.microsoft.com/office/powerpoint/2010/main" val="2509577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B6A26B-85FE-442C-8C06-B843611D7418}" type="datetimeFigureOut">
              <a:rPr lang="en-US"/>
              <a:pPr>
                <a:defRPr/>
              </a:pPr>
              <a:t>5/15/2019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CAEA829-1263-4A09-BA71-B5DA046533A9}" type="slidenum">
              <a:rPr lang="en-US" altLang="en-US"/>
              <a:pPr/>
              <a:t>‹#›</a:t>
            </a:fld>
            <a:endParaRPr lang="en-US" altLang="en-US"/>
          </a:p>
        </p:txBody>
      </p:sp>
    </p:spTree>
    <p:extLst>
      <p:ext uri="{BB962C8B-B14F-4D97-AF65-F5344CB8AC3E}">
        <p14:creationId xmlns:p14="http://schemas.microsoft.com/office/powerpoint/2010/main" val="196521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5" r:id="rId3"/>
    <p:sldLayoutId id="2147483654" r:id="rId4"/>
    <p:sldLayoutId id="2147483658" r:id="rId5"/>
    <p:sldLayoutId id="2147483659" r:id="rId6"/>
    <p:sldLayoutId id="2147483660" r:id="rId7"/>
  </p:sldLayoutIdLst>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gif"/><Relationship Id="rId2" Type="http://schemas.openxmlformats.org/officeDocument/2006/relationships/notesSlide" Target="../notesSlides/notesSlide8.xml"/><Relationship Id="rId16"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5.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4.jpeg"/><Relationship Id="rId9" Type="http://schemas.openxmlformats.org/officeDocument/2006/relationships/image" Target="../media/image30.jpe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6.gif"/></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hyperlink" Target="file:///\\VBOXSVR\sbasart\Documentos\workstation\20180426_ConsCiencia_Barcelona_Spain\Videos\NASA%20-%20GEOS-5%20Aerosols.mp4"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61.pn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dust.aemet.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0.png"/><Relationship Id="rId7"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2.jpe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ES" sz="4400" dirty="0" err="1"/>
              <a:t>Atmospheric</a:t>
            </a:r>
            <a:r>
              <a:rPr lang="es-ES" sz="4400" dirty="0"/>
              <a:t> </a:t>
            </a:r>
            <a:r>
              <a:rPr lang="es-ES" sz="4400" dirty="0" err="1"/>
              <a:t>dust</a:t>
            </a:r>
            <a:r>
              <a:rPr lang="es-ES" sz="4400" dirty="0"/>
              <a:t> </a:t>
            </a:r>
            <a:r>
              <a:rPr lang="es-ES" sz="4400" dirty="0" err="1"/>
              <a:t>transport</a:t>
            </a:r>
            <a:r>
              <a:rPr lang="es-ES" sz="4400" dirty="0"/>
              <a:t> </a:t>
            </a:r>
            <a:r>
              <a:rPr lang="es-ES" sz="4400" dirty="0" err="1"/>
              <a:t>models</a:t>
            </a:r>
            <a:r>
              <a:rPr lang="es-ES" sz="4400" dirty="0"/>
              <a:t> and </a:t>
            </a:r>
            <a:r>
              <a:rPr lang="es-ES" sz="4400" dirty="0" err="1"/>
              <a:t>usage</a:t>
            </a:r>
            <a:endParaRPr lang="es-ES" sz="4400" dirty="0"/>
          </a:p>
        </p:txBody>
      </p:sp>
      <p:sp>
        <p:nvSpPr>
          <p:cNvPr id="5" name="Subtítulo 4"/>
          <p:cNvSpPr>
            <a:spLocks noGrp="1"/>
          </p:cNvSpPr>
          <p:nvPr>
            <p:ph type="subTitle" idx="1"/>
          </p:nvPr>
        </p:nvSpPr>
        <p:spPr>
          <a:xfrm>
            <a:off x="3722915" y="5043500"/>
            <a:ext cx="5026945" cy="822742"/>
          </a:xfrm>
        </p:spPr>
        <p:txBody>
          <a:bodyPr/>
          <a:lstStyle/>
          <a:p>
            <a:r>
              <a:rPr lang="es-ES" sz="2000" dirty="0"/>
              <a:t>Elina Karnezi </a:t>
            </a:r>
            <a:r>
              <a:rPr lang="es-ES" sz="2400" dirty="0"/>
              <a:t>(eleni.karnezi@bsc.es)</a:t>
            </a:r>
          </a:p>
          <a:p>
            <a:r>
              <a:rPr lang="es-ES" sz="2000" i="1" dirty="0" err="1"/>
              <a:t>Earth</a:t>
            </a:r>
            <a:r>
              <a:rPr lang="es-ES" sz="2000" i="1" dirty="0"/>
              <a:t> </a:t>
            </a:r>
            <a:r>
              <a:rPr lang="es-ES" sz="2000" i="1" dirty="0" err="1"/>
              <a:t>Sciences</a:t>
            </a:r>
            <a:r>
              <a:rPr lang="es-ES" sz="2000" i="1" dirty="0"/>
              <a:t> </a:t>
            </a:r>
            <a:r>
              <a:rPr lang="es-ES" sz="2000" i="1" dirty="0" err="1"/>
              <a:t>Department</a:t>
            </a:r>
            <a:r>
              <a:rPr lang="es-ES" sz="2000" i="1" dirty="0"/>
              <a:t>,                           Barcelona </a:t>
            </a:r>
            <a:r>
              <a:rPr lang="es-ES" sz="2000" i="1" dirty="0" err="1"/>
              <a:t>Supercomputing</a:t>
            </a:r>
            <a:r>
              <a:rPr lang="es-ES" sz="2000" i="1" dirty="0"/>
              <a:t> Center (BSC)</a:t>
            </a:r>
          </a:p>
          <a:p>
            <a:endParaRPr lang="es-ES" dirty="0"/>
          </a:p>
          <a:p>
            <a:r>
              <a:rPr lang="es-ES" dirty="0"/>
              <a:t>	</a:t>
            </a:r>
          </a:p>
        </p:txBody>
      </p:sp>
      <p:sp>
        <p:nvSpPr>
          <p:cNvPr id="2" name="Marcador de texto 1"/>
          <p:cNvSpPr>
            <a:spLocks noGrp="1"/>
          </p:cNvSpPr>
          <p:nvPr>
            <p:ph type="body" sz="quarter" idx="10"/>
          </p:nvPr>
        </p:nvSpPr>
        <p:spPr/>
        <p:txBody>
          <a:bodyPr/>
          <a:lstStyle/>
          <a:p>
            <a:r>
              <a:rPr lang="es-ES" dirty="0"/>
              <a:t>16/05/2019</a:t>
            </a:r>
          </a:p>
        </p:txBody>
      </p:sp>
      <p:sp>
        <p:nvSpPr>
          <p:cNvPr id="3" name="Marcador de texto 2"/>
          <p:cNvSpPr>
            <a:spLocks noGrp="1"/>
          </p:cNvSpPr>
          <p:nvPr>
            <p:ph type="body" sz="quarter" idx="11"/>
          </p:nvPr>
        </p:nvSpPr>
        <p:spPr/>
        <p:txBody>
          <a:bodyPr/>
          <a:lstStyle/>
          <a:p>
            <a:r>
              <a:rPr lang="en-US" sz="2000" dirty="0" err="1"/>
              <a:t>inDust</a:t>
            </a:r>
            <a:r>
              <a:rPr lang="en-US" sz="2000" dirty="0"/>
              <a:t> COST Action: The Effect of Soiling on Solar Energy, Munich, Germany</a:t>
            </a:r>
            <a:endParaRPr lang="es-ES" sz="2000" dirty="0"/>
          </a:p>
        </p:txBody>
      </p:sp>
    </p:spTree>
    <p:extLst>
      <p:ext uri="{BB962C8B-B14F-4D97-AF65-F5344CB8AC3E}">
        <p14:creationId xmlns:p14="http://schemas.microsoft.com/office/powerpoint/2010/main" val="2967086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a:extLst>
              <a:ext uri="{FF2B5EF4-FFF2-40B4-BE49-F238E27FC236}">
                <a16:creationId xmlns:a16="http://schemas.microsoft.com/office/drawing/2014/main" id="{4BB9B867-EC0B-4989-AF03-97D21E1FC1BE}"/>
              </a:ext>
            </a:extLst>
          </p:cNvPr>
          <p:cNvSpPr txBox="1">
            <a:spLocks noChangeArrowheads="1"/>
          </p:cNvSpPr>
          <p:nvPr/>
        </p:nvSpPr>
        <p:spPr bwMode="auto">
          <a:xfrm>
            <a:off x="737281" y="1094761"/>
            <a:ext cx="8228160" cy="4681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1" rIns="0" bIns="0"/>
          <a:lstStyle>
            <a:lvl1pPr marL="249238" indent="-249238">
              <a:lnSpc>
                <a:spcPct val="93000"/>
              </a:lnSpc>
              <a:spcAft>
                <a:spcPts val="1413"/>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 pos="8985250" algn="l"/>
              </a:tabLst>
              <a:defRPr sz="3200">
                <a:solidFill>
                  <a:srgbClr val="000000"/>
                </a:solidFill>
                <a:latin typeface="Arial" panose="020B0604020202020204" pitchFamily="34" charset="0"/>
                <a:cs typeface="Arial Unicode MS" pitchFamily="32" charset="0"/>
              </a:defRPr>
            </a:lvl1pPr>
            <a:lvl2pPr marL="754063" indent="-250825">
              <a:lnSpc>
                <a:spcPct val="93000"/>
              </a:lnSpc>
              <a:spcAft>
                <a:spcPts val="113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 pos="8985250"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 pos="8985250"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 pos="8985250"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 pos="8985250"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 pos="8985250"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 pos="8985250"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 pos="8985250"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249238" algn="l"/>
                <a:tab pos="354013" algn="l"/>
                <a:tab pos="803275" algn="l"/>
                <a:tab pos="1252538" algn="l"/>
                <a:tab pos="1701800" algn="l"/>
                <a:tab pos="2151063" algn="l"/>
                <a:tab pos="2600325" algn="l"/>
                <a:tab pos="3049588" algn="l"/>
                <a:tab pos="3498850" algn="l"/>
                <a:tab pos="3948113" algn="l"/>
                <a:tab pos="4397375" algn="l"/>
                <a:tab pos="4846638" algn="l"/>
                <a:tab pos="5295900" algn="l"/>
                <a:tab pos="5745163" algn="l"/>
                <a:tab pos="6194425" algn="l"/>
                <a:tab pos="6643688" algn="l"/>
                <a:tab pos="7092950" algn="l"/>
                <a:tab pos="7542213" algn="l"/>
                <a:tab pos="7991475" algn="l"/>
                <a:tab pos="8440738" algn="l"/>
                <a:tab pos="8890000" algn="l"/>
                <a:tab pos="8985250" algn="l"/>
              </a:tabLst>
              <a:defRPr sz="2000">
                <a:solidFill>
                  <a:srgbClr val="000000"/>
                </a:solidFill>
                <a:latin typeface="Arial" panose="020B0604020202020204" pitchFamily="34" charset="0"/>
                <a:cs typeface="Arial Unicode MS" pitchFamily="32" charset="0"/>
              </a:defRPr>
            </a:lvl9pPr>
          </a:lstStyle>
          <a:p>
            <a:pPr marL="0" indent="0">
              <a:buClr>
                <a:srgbClr val="E1783C"/>
              </a:buClr>
            </a:pPr>
            <a:r>
              <a:rPr lang="en-GB" altLang="es-ES" sz="2903" dirty="0">
                <a:cs typeface="Arial" panose="020B0604020202020204" pitchFamily="34" charset="0"/>
              </a:rPr>
              <a:t>      Model </a:t>
            </a:r>
            <a:r>
              <a:rPr lang="en-GB" altLang="es-ES" sz="2903" dirty="0" err="1">
                <a:cs typeface="Arial" panose="020B0604020202020204" pitchFamily="34" charset="0"/>
              </a:rPr>
              <a:t>intercomparison</a:t>
            </a:r>
            <a:endParaRPr lang="en-GB" altLang="es-ES" sz="2903" dirty="0">
              <a:cs typeface="Arial" panose="020B0604020202020204" pitchFamily="34" charset="0"/>
            </a:endParaRPr>
          </a:p>
          <a:p>
            <a:pPr marL="788988" lvl="1" indent="-285750">
              <a:buClr>
                <a:srgbClr val="E1783C"/>
              </a:buClr>
              <a:buFont typeface="Arial" panose="020B0604020202020204" pitchFamily="34" charset="0"/>
              <a:buChar char="•"/>
            </a:pPr>
            <a:r>
              <a:rPr lang="en-GB" altLang="es-ES" sz="1723" dirty="0">
                <a:solidFill>
                  <a:schemeClr val="tx1"/>
                </a:solidFill>
                <a:cs typeface="Arial" panose="020B0604020202020204" pitchFamily="34" charset="0"/>
              </a:rPr>
              <a:t>Products: </a:t>
            </a:r>
            <a:r>
              <a:rPr lang="en-GB" altLang="es-ES" sz="1723" b="1" dirty="0">
                <a:solidFill>
                  <a:schemeClr val="tx1"/>
                </a:solidFill>
                <a:cs typeface="Arial" panose="020B0604020202020204" pitchFamily="34" charset="0"/>
              </a:rPr>
              <a:t>surface concentration </a:t>
            </a:r>
            <a:r>
              <a:rPr lang="en-GB" altLang="es-ES" sz="1723" dirty="0">
                <a:solidFill>
                  <a:schemeClr val="tx1"/>
                </a:solidFill>
                <a:cs typeface="Arial" panose="020B0604020202020204" pitchFamily="34" charset="0"/>
              </a:rPr>
              <a:t>and </a:t>
            </a:r>
            <a:r>
              <a:rPr lang="en-GB" altLang="es-ES" sz="1723" b="1" dirty="0">
                <a:solidFill>
                  <a:schemeClr val="tx1"/>
                </a:solidFill>
                <a:cs typeface="Arial" panose="020B0604020202020204" pitchFamily="34" charset="0"/>
              </a:rPr>
              <a:t>DOD maps</a:t>
            </a:r>
            <a:r>
              <a:rPr lang="en-GB" altLang="es-ES" sz="1723" dirty="0">
                <a:solidFill>
                  <a:schemeClr val="tx1"/>
                </a:solidFill>
                <a:cs typeface="Arial" panose="020B0604020202020204" pitchFamily="34" charset="0"/>
              </a:rPr>
              <a:t>, the SDS-WAS multi-model product.</a:t>
            </a:r>
          </a:p>
        </p:txBody>
      </p:sp>
      <p:sp>
        <p:nvSpPr>
          <p:cNvPr id="18435" name="Text Box 2">
            <a:extLst>
              <a:ext uri="{FF2B5EF4-FFF2-40B4-BE49-F238E27FC236}">
                <a16:creationId xmlns:a16="http://schemas.microsoft.com/office/drawing/2014/main" id="{B9804F4A-2A93-492C-A248-5174DE136102}"/>
              </a:ext>
            </a:extLst>
          </p:cNvPr>
          <p:cNvSpPr txBox="1">
            <a:spLocks noChangeArrowheads="1"/>
          </p:cNvSpPr>
          <p:nvPr/>
        </p:nvSpPr>
        <p:spPr bwMode="auto">
          <a:xfrm>
            <a:off x="737280" y="507240"/>
            <a:ext cx="7770240" cy="58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gn="ctr">
              <a:spcAft>
                <a:spcPct val="0"/>
              </a:spcAft>
              <a:buClrTx/>
              <a:buFontTx/>
              <a:buNone/>
            </a:pPr>
            <a:r>
              <a:rPr lang="en-GB" altLang="es-ES" sz="3500" b="1" dirty="0">
                <a:solidFill>
                  <a:schemeClr val="accent1"/>
                </a:solidFill>
                <a:latin typeface="+mn-lt"/>
                <a:ea typeface="+mj-ea"/>
                <a:cs typeface="+mj-cs"/>
              </a:rPr>
              <a:t>SDS-WAS and the NAMEE Regional </a:t>
            </a:r>
            <a:r>
              <a:rPr lang="en-GB" altLang="es-ES" sz="3500" b="1" dirty="0" err="1">
                <a:solidFill>
                  <a:schemeClr val="accent1"/>
                </a:solidFill>
                <a:latin typeface="+mn-lt"/>
                <a:ea typeface="+mj-ea"/>
                <a:cs typeface="+mj-cs"/>
              </a:rPr>
              <a:t>Center</a:t>
            </a:r>
            <a:endParaRPr lang="en-GB" altLang="es-ES" sz="3500" b="1" dirty="0">
              <a:solidFill>
                <a:schemeClr val="accent1"/>
              </a:solidFill>
              <a:latin typeface="+mn-lt"/>
              <a:ea typeface="+mj-ea"/>
              <a:cs typeface="+mj-cs"/>
            </a:endParaRPr>
          </a:p>
        </p:txBody>
      </p:sp>
      <p:pic>
        <p:nvPicPr>
          <p:cNvPr id="18436" name="Picture 3">
            <a:extLst>
              <a:ext uri="{FF2B5EF4-FFF2-40B4-BE49-F238E27FC236}">
                <a16:creationId xmlns:a16="http://schemas.microsoft.com/office/drawing/2014/main" id="{07693233-89E4-45F5-B8EB-8BFCC83542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61761"/>
          <a:stretch>
            <a:fillRect/>
          </a:stretch>
        </p:blipFill>
        <p:spPr bwMode="auto">
          <a:xfrm>
            <a:off x="558720" y="5961960"/>
            <a:ext cx="673920" cy="794880"/>
          </a:xfrm>
          <a:prstGeom prst="rect">
            <a:avLst/>
          </a:prstGeom>
          <a:noFill/>
          <a:ln>
            <a:noFill/>
          </a:ln>
          <a:effectLst/>
          <a:extLst>
            <a:ext uri="{909E8E84-426E-40DD-AFC4-6F175D3DCCD1}">
              <a14:hiddenFill xmlns:a14="http://schemas.microsoft.com/office/drawing/2010/main">
                <a:blipFill dpi="0" rotWithShape="0">
                  <a:blip/>
                  <a:srcRect r="61761"/>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4">
            <a:extLst>
              <a:ext uri="{FF2B5EF4-FFF2-40B4-BE49-F238E27FC236}">
                <a16:creationId xmlns:a16="http://schemas.microsoft.com/office/drawing/2014/main" id="{64621867-18C7-4BB2-9B31-33C3238346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69029"/>
          <a:stretch>
            <a:fillRect/>
          </a:stretch>
        </p:blipFill>
        <p:spPr bwMode="auto">
          <a:xfrm>
            <a:off x="1232641" y="6136201"/>
            <a:ext cx="516960" cy="446400"/>
          </a:xfrm>
          <a:prstGeom prst="rect">
            <a:avLst/>
          </a:prstGeom>
          <a:noFill/>
          <a:ln>
            <a:noFill/>
          </a:ln>
          <a:effectLst/>
          <a:extLst>
            <a:ext uri="{909E8E84-426E-40DD-AFC4-6F175D3DCCD1}">
              <a14:hiddenFill xmlns:a14="http://schemas.microsoft.com/office/drawing/2010/main">
                <a:blipFill dpi="0" rotWithShape="0">
                  <a:blip/>
                  <a:srcRect r="6902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5">
            <a:extLst>
              <a:ext uri="{FF2B5EF4-FFF2-40B4-BE49-F238E27FC236}">
                <a16:creationId xmlns:a16="http://schemas.microsoft.com/office/drawing/2014/main" id="{EA8340A5-0CBC-411B-AB0B-8C11329FD2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9601" y="6170761"/>
            <a:ext cx="1005120" cy="447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8439" name="Group 6">
            <a:extLst>
              <a:ext uri="{FF2B5EF4-FFF2-40B4-BE49-F238E27FC236}">
                <a16:creationId xmlns:a16="http://schemas.microsoft.com/office/drawing/2014/main" id="{C38CB00D-F76C-40F9-B33A-8E8B480FE678}"/>
              </a:ext>
            </a:extLst>
          </p:cNvPr>
          <p:cNvGrpSpPr>
            <a:grpSpLocks/>
          </p:cNvGrpSpPr>
          <p:nvPr/>
        </p:nvGrpSpPr>
        <p:grpSpPr bwMode="auto">
          <a:xfrm>
            <a:off x="-259199" y="2242442"/>
            <a:ext cx="12296160" cy="6847200"/>
            <a:chOff x="-180" y="1557"/>
            <a:chExt cx="8539" cy="4755"/>
          </a:xfrm>
        </p:grpSpPr>
        <p:grpSp>
          <p:nvGrpSpPr>
            <p:cNvPr id="18441" name="Group 7">
              <a:extLst>
                <a:ext uri="{FF2B5EF4-FFF2-40B4-BE49-F238E27FC236}">
                  <a16:creationId xmlns:a16="http://schemas.microsoft.com/office/drawing/2014/main" id="{E68B4C2A-5313-4043-B103-8272A85EBBF2}"/>
                </a:ext>
              </a:extLst>
            </p:cNvPr>
            <p:cNvGrpSpPr>
              <a:grpSpLocks/>
            </p:cNvGrpSpPr>
            <p:nvPr/>
          </p:nvGrpSpPr>
          <p:grpSpPr bwMode="auto">
            <a:xfrm>
              <a:off x="1016" y="1859"/>
              <a:ext cx="1401" cy="2030"/>
              <a:chOff x="1016" y="1859"/>
              <a:chExt cx="1401" cy="2030"/>
            </a:xfrm>
          </p:grpSpPr>
          <p:pic>
            <p:nvPicPr>
              <p:cNvPr id="18448" name="Picture 8">
                <a:extLst>
                  <a:ext uri="{FF2B5EF4-FFF2-40B4-BE49-F238E27FC236}">
                    <a16:creationId xmlns:a16="http://schemas.microsoft.com/office/drawing/2014/main" id="{0D8C10C7-87EA-4933-9822-7A14F90D29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0018"/>
              <a:stretch>
                <a:fillRect/>
              </a:stretch>
            </p:blipFill>
            <p:spPr bwMode="auto">
              <a:xfrm>
                <a:off x="1612" y="3570"/>
                <a:ext cx="524" cy="238"/>
              </a:xfrm>
              <a:prstGeom prst="rect">
                <a:avLst/>
              </a:prstGeom>
              <a:noFill/>
              <a:ln>
                <a:noFill/>
              </a:ln>
              <a:effectLst/>
              <a:extLst>
                <a:ext uri="{909E8E84-426E-40DD-AFC4-6F175D3DCCD1}">
                  <a14:hiddenFill xmlns:a14="http://schemas.microsoft.com/office/drawing/2010/main">
                    <a:blipFill dpi="0" rotWithShape="0">
                      <a:blip/>
                      <a:srcRect r="50018"/>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9" name="Picture 9">
                <a:extLst>
                  <a:ext uri="{FF2B5EF4-FFF2-40B4-BE49-F238E27FC236}">
                    <a16:creationId xmlns:a16="http://schemas.microsoft.com/office/drawing/2014/main" id="{6D32D5F0-2B35-465A-8927-114E154973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40950"/>
              <a:stretch>
                <a:fillRect/>
              </a:stretch>
            </p:blipFill>
            <p:spPr bwMode="auto">
              <a:xfrm>
                <a:off x="1170" y="3155"/>
                <a:ext cx="396" cy="324"/>
              </a:xfrm>
              <a:prstGeom prst="rect">
                <a:avLst/>
              </a:prstGeom>
              <a:noFill/>
              <a:ln>
                <a:noFill/>
              </a:ln>
              <a:effectLst/>
              <a:extLst>
                <a:ext uri="{909E8E84-426E-40DD-AFC4-6F175D3DCCD1}">
                  <a14:hiddenFill xmlns:a14="http://schemas.microsoft.com/office/drawing/2010/main">
                    <a:blipFill dpi="0" rotWithShape="0">
                      <a:blip/>
                      <a:srcRect r="40950"/>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0" name="Picture 10">
                <a:extLst>
                  <a:ext uri="{FF2B5EF4-FFF2-40B4-BE49-F238E27FC236}">
                    <a16:creationId xmlns:a16="http://schemas.microsoft.com/office/drawing/2014/main" id="{572272CA-7F9C-4140-9C14-940B95D94EB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29" y="3155"/>
                <a:ext cx="343" cy="3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1" name="Picture 11">
                <a:extLst>
                  <a:ext uri="{FF2B5EF4-FFF2-40B4-BE49-F238E27FC236}">
                    <a16:creationId xmlns:a16="http://schemas.microsoft.com/office/drawing/2014/main" id="{6C16DB41-3B59-4982-A4E9-B94ABA9D4C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4" y="2865"/>
                <a:ext cx="908" cy="2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2" name="Picture 12">
                <a:extLst>
                  <a:ext uri="{FF2B5EF4-FFF2-40B4-BE49-F238E27FC236}">
                    <a16:creationId xmlns:a16="http://schemas.microsoft.com/office/drawing/2014/main" id="{7E4905E3-C1AE-4D45-AEE4-6AA55900AF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4" y="3539"/>
                <a:ext cx="383" cy="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3" name="Picture 13">
                <a:extLst>
                  <a:ext uri="{FF2B5EF4-FFF2-40B4-BE49-F238E27FC236}">
                    <a16:creationId xmlns:a16="http://schemas.microsoft.com/office/drawing/2014/main" id="{4E17BA41-7C7E-44DB-86B5-B461D5F8F4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4" y="2480"/>
                <a:ext cx="602" cy="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4" name="Picture 14">
                <a:extLst>
                  <a:ext uri="{FF2B5EF4-FFF2-40B4-BE49-F238E27FC236}">
                    <a16:creationId xmlns:a16="http://schemas.microsoft.com/office/drawing/2014/main" id="{79963739-8B45-4494-815D-029C795AE90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98" y="2511"/>
                <a:ext cx="335" cy="2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5" name="Picture 15">
                <a:extLst>
                  <a:ext uri="{FF2B5EF4-FFF2-40B4-BE49-F238E27FC236}">
                    <a16:creationId xmlns:a16="http://schemas.microsoft.com/office/drawing/2014/main" id="{133BD740-EF1D-4576-960A-1E9A55D53D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4" y="2245"/>
                <a:ext cx="718" cy="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6" name="Picture 16">
                <a:extLst>
                  <a:ext uri="{FF2B5EF4-FFF2-40B4-BE49-F238E27FC236}">
                    <a16:creationId xmlns:a16="http://schemas.microsoft.com/office/drawing/2014/main" id="{27A52350-249A-422F-A4D8-124B68EBFC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7" y="1970"/>
                <a:ext cx="671" cy="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7" name="Picture 17">
                <a:extLst>
                  <a:ext uri="{FF2B5EF4-FFF2-40B4-BE49-F238E27FC236}">
                    <a16:creationId xmlns:a16="http://schemas.microsoft.com/office/drawing/2014/main" id="{8B114440-07C1-4250-9BDE-25BABF5F8A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71126"/>
              <a:stretch>
                <a:fillRect/>
              </a:stretch>
            </p:blipFill>
            <p:spPr bwMode="auto">
              <a:xfrm>
                <a:off x="1170" y="1942"/>
                <a:ext cx="302" cy="268"/>
              </a:xfrm>
              <a:prstGeom prst="rect">
                <a:avLst/>
              </a:prstGeom>
              <a:noFill/>
              <a:ln>
                <a:noFill/>
              </a:ln>
              <a:effectLst/>
              <a:extLst>
                <a:ext uri="{909E8E84-426E-40DD-AFC4-6F175D3DCCD1}">
                  <a14:hiddenFill xmlns:a14="http://schemas.microsoft.com/office/drawing/2010/main">
                    <a:blipFill dpi="0" rotWithShape="0">
                      <a:blip/>
                      <a:srcRect r="71126"/>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8" name="Picture 18">
                <a:extLst>
                  <a:ext uri="{FF2B5EF4-FFF2-40B4-BE49-F238E27FC236}">
                    <a16:creationId xmlns:a16="http://schemas.microsoft.com/office/drawing/2014/main" id="{8DB3D212-FB8A-4E41-8A6B-81719B69305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45" y="2165"/>
                <a:ext cx="293" cy="2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59" name="Rectangle 19">
                <a:extLst>
                  <a:ext uri="{FF2B5EF4-FFF2-40B4-BE49-F238E27FC236}">
                    <a16:creationId xmlns:a16="http://schemas.microsoft.com/office/drawing/2014/main" id="{BA97BCBC-1278-40A4-9F7C-EAE1DAEFF4B8}"/>
                  </a:ext>
                </a:extLst>
              </p:cNvPr>
              <p:cNvSpPr>
                <a:spLocks noChangeArrowheads="1"/>
              </p:cNvSpPr>
              <p:nvPr/>
            </p:nvSpPr>
            <p:spPr bwMode="auto">
              <a:xfrm>
                <a:off x="1016" y="1859"/>
                <a:ext cx="1401" cy="2030"/>
              </a:xfrm>
              <a:prstGeom prst="rect">
                <a:avLst/>
              </a:prstGeom>
              <a:noFill/>
              <a:ln w="507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de-DE" sz="1633"/>
              </a:p>
            </p:txBody>
          </p:sp>
        </p:grpSp>
        <p:sp>
          <p:nvSpPr>
            <p:cNvPr id="18442" name="Text Box 20">
              <a:extLst>
                <a:ext uri="{FF2B5EF4-FFF2-40B4-BE49-F238E27FC236}">
                  <a16:creationId xmlns:a16="http://schemas.microsoft.com/office/drawing/2014/main" id="{67F5219A-7EC5-4AF8-92CC-5176730FC372}"/>
                </a:ext>
              </a:extLst>
            </p:cNvPr>
            <p:cNvSpPr txBox="1">
              <a:spLocks noChangeArrowheads="1"/>
            </p:cNvSpPr>
            <p:nvPr/>
          </p:nvSpPr>
          <p:spPr bwMode="auto">
            <a:xfrm>
              <a:off x="-180" y="1557"/>
              <a:ext cx="3750"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gn="ctr" eaLnBrk="1" hangingPunct="1">
                <a:lnSpc>
                  <a:spcPct val="90000"/>
                </a:lnSpc>
                <a:spcAft>
                  <a:spcPct val="0"/>
                </a:spcAft>
                <a:buClrTx/>
                <a:buFontTx/>
                <a:buNone/>
              </a:pPr>
              <a:r>
                <a:rPr lang="es-ES" altLang="es-ES" sz="1179" i="1"/>
                <a:t>Operational </a:t>
              </a:r>
            </a:p>
            <a:p>
              <a:pPr algn="ctr" eaLnBrk="1" hangingPunct="1">
                <a:lnSpc>
                  <a:spcPct val="90000"/>
                </a:lnSpc>
                <a:spcAft>
                  <a:spcPct val="0"/>
                </a:spcAft>
                <a:buClrTx/>
                <a:buFontTx/>
                <a:buNone/>
              </a:pPr>
              <a:r>
                <a:rPr lang="es-ES" altLang="es-ES" sz="1179" i="1"/>
                <a:t>SDS-WAS Ensemble</a:t>
              </a:r>
            </a:p>
          </p:txBody>
        </p:sp>
        <p:sp>
          <p:nvSpPr>
            <p:cNvPr id="18443" name="AutoShape 21">
              <a:extLst>
                <a:ext uri="{FF2B5EF4-FFF2-40B4-BE49-F238E27FC236}">
                  <a16:creationId xmlns:a16="http://schemas.microsoft.com/office/drawing/2014/main" id="{08BB3079-EF22-44F6-BA08-7346B7B75202}"/>
                </a:ext>
              </a:extLst>
            </p:cNvPr>
            <p:cNvSpPr>
              <a:spLocks noChangeArrowheads="1"/>
            </p:cNvSpPr>
            <p:nvPr/>
          </p:nvSpPr>
          <p:spPr bwMode="auto">
            <a:xfrm>
              <a:off x="2520" y="2607"/>
              <a:ext cx="633" cy="302"/>
            </a:xfrm>
            <a:prstGeom prst="rightArrow">
              <a:avLst>
                <a:gd name="adj1" fmla="val 50000"/>
                <a:gd name="adj2" fmla="val 51780"/>
              </a:avLst>
            </a:prstGeom>
            <a:solidFill>
              <a:srgbClr val="595959"/>
            </a:solidFill>
            <a:ln w="12600" cap="sq">
              <a:solidFill>
                <a:srgbClr val="59595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de-DE" sz="1633"/>
            </a:p>
          </p:txBody>
        </p:sp>
        <p:pic>
          <p:nvPicPr>
            <p:cNvPr id="18444" name="Picture 22">
              <a:extLst>
                <a:ext uri="{FF2B5EF4-FFF2-40B4-BE49-F238E27FC236}">
                  <a16:creationId xmlns:a16="http://schemas.microsoft.com/office/drawing/2014/main" id="{BB08DC9E-10E7-4DAC-ACBF-B9B0B7AEF5D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54" y="1903"/>
              <a:ext cx="4989" cy="3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45" name="Rectangle 23">
              <a:extLst>
                <a:ext uri="{FF2B5EF4-FFF2-40B4-BE49-F238E27FC236}">
                  <a16:creationId xmlns:a16="http://schemas.microsoft.com/office/drawing/2014/main" id="{54263FA4-5FE4-47BC-B590-FAFEDE73A6A5}"/>
                </a:ext>
              </a:extLst>
            </p:cNvPr>
            <p:cNvSpPr>
              <a:spLocks noChangeArrowheads="1"/>
            </p:cNvSpPr>
            <p:nvPr/>
          </p:nvSpPr>
          <p:spPr bwMode="auto">
            <a:xfrm>
              <a:off x="5577" y="1737"/>
              <a:ext cx="2782" cy="3905"/>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de-DE" sz="1633"/>
            </a:p>
          </p:txBody>
        </p:sp>
        <p:sp>
          <p:nvSpPr>
            <p:cNvPr id="18446" name="Rectangle 24">
              <a:extLst>
                <a:ext uri="{FF2B5EF4-FFF2-40B4-BE49-F238E27FC236}">
                  <a16:creationId xmlns:a16="http://schemas.microsoft.com/office/drawing/2014/main" id="{C1A7599D-3965-439E-A0F7-EB8A4866EC96}"/>
                </a:ext>
              </a:extLst>
            </p:cNvPr>
            <p:cNvSpPr>
              <a:spLocks noChangeArrowheads="1"/>
            </p:cNvSpPr>
            <p:nvPr/>
          </p:nvSpPr>
          <p:spPr bwMode="auto">
            <a:xfrm rot="5400000">
              <a:off x="3800" y="2948"/>
              <a:ext cx="2691" cy="4037"/>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de-DE" sz="1633"/>
            </a:p>
          </p:txBody>
        </p:sp>
        <p:sp>
          <p:nvSpPr>
            <p:cNvPr id="18447" name="Text Box 25">
              <a:extLst>
                <a:ext uri="{FF2B5EF4-FFF2-40B4-BE49-F238E27FC236}">
                  <a16:creationId xmlns:a16="http://schemas.microsoft.com/office/drawing/2014/main" id="{5ABD86EC-07D3-4025-BBE5-E689C8BF5087}"/>
                </a:ext>
              </a:extLst>
            </p:cNvPr>
            <p:cNvSpPr txBox="1">
              <a:spLocks noChangeArrowheads="1"/>
            </p:cNvSpPr>
            <p:nvPr/>
          </p:nvSpPr>
          <p:spPr bwMode="auto">
            <a:xfrm>
              <a:off x="587" y="4022"/>
              <a:ext cx="4773" cy="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nSpc>
                  <a:spcPct val="100000"/>
                </a:lnSpc>
                <a:spcAft>
                  <a:spcPct val="0"/>
                </a:spcAft>
                <a:buClrTx/>
                <a:buFontTx/>
                <a:buNone/>
              </a:pPr>
              <a:r>
                <a:rPr lang="es-ES" altLang="es-ES" sz="1179" i="1" dirty="0"/>
                <a:t>12 Global – Regional </a:t>
              </a:r>
              <a:r>
                <a:rPr lang="es-ES" altLang="es-ES" sz="1179" i="1" dirty="0" err="1"/>
                <a:t>models</a:t>
              </a:r>
              <a:r>
                <a:rPr lang="es-ES" altLang="es-ES" sz="1179" i="1" dirty="0"/>
                <a:t> </a:t>
              </a:r>
              <a:r>
                <a:rPr lang="es-ES" altLang="es-ES" sz="1179" i="1" dirty="0" err="1"/>
                <a:t>from</a:t>
              </a:r>
              <a:r>
                <a:rPr lang="es-ES" altLang="es-ES" sz="1179" i="1" dirty="0"/>
                <a:t> ~ 100 </a:t>
              </a:r>
              <a:r>
                <a:rPr lang="es-ES" altLang="es-ES" sz="1179" i="1" dirty="0" err="1"/>
                <a:t>to</a:t>
              </a:r>
              <a:r>
                <a:rPr lang="es-ES" altLang="es-ES" sz="1179" i="1" dirty="0"/>
                <a:t> 10 km</a:t>
              </a:r>
            </a:p>
          </p:txBody>
        </p:sp>
      </p:grpSp>
      <p:sp>
        <p:nvSpPr>
          <p:cNvPr id="18440" name="Rectangle 26">
            <a:extLst>
              <a:ext uri="{FF2B5EF4-FFF2-40B4-BE49-F238E27FC236}">
                <a16:creationId xmlns:a16="http://schemas.microsoft.com/office/drawing/2014/main" id="{7E72394C-8137-433A-9A9B-7A29B614977B}"/>
              </a:ext>
            </a:extLst>
          </p:cNvPr>
          <p:cNvSpPr>
            <a:spLocks noChangeArrowheads="1"/>
          </p:cNvSpPr>
          <p:nvPr/>
        </p:nvSpPr>
        <p:spPr bwMode="auto">
          <a:xfrm>
            <a:off x="2874241" y="6213961"/>
            <a:ext cx="2633760" cy="36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4" tIns="45717" rIns="91434" bIns="45717"/>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nSpc>
                <a:spcPct val="100000"/>
              </a:lnSpc>
              <a:spcAft>
                <a:spcPct val="0"/>
              </a:spcAft>
              <a:buClrTx/>
              <a:buSzPct val="25000"/>
              <a:buFontTx/>
              <a:buNone/>
            </a:pPr>
            <a:r>
              <a:rPr lang="en-US" altLang="es-ES" sz="1723" i="1">
                <a:latin typeface="Calibri" panose="020F0502020204030204" pitchFamily="34" charset="0"/>
              </a:rPr>
              <a:t>http://sds-was.aemet.es/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2" name="Text Box 3">
            <a:extLst>
              <a:ext uri="{FF2B5EF4-FFF2-40B4-BE49-F238E27FC236}">
                <a16:creationId xmlns:a16="http://schemas.microsoft.com/office/drawing/2014/main" id="{44A2CC75-1DF8-4ECF-A16A-C6DE13A7EBF2}"/>
              </a:ext>
            </a:extLst>
          </p:cNvPr>
          <p:cNvSpPr txBox="1">
            <a:spLocks noChangeArrowheads="1"/>
          </p:cNvSpPr>
          <p:nvPr/>
        </p:nvSpPr>
        <p:spPr bwMode="auto">
          <a:xfrm>
            <a:off x="635761" y="274331"/>
            <a:ext cx="8228160" cy="11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9pPr>
          </a:lstStyle>
          <a:p>
            <a:pPr algn="ctr" eaLnBrk="1">
              <a:spcAft>
                <a:spcPct val="0"/>
              </a:spcAft>
              <a:buClrTx/>
              <a:buFontTx/>
              <a:buNone/>
            </a:pPr>
            <a:r>
              <a:rPr lang="es-ES" altLang="es-ES" sz="3500" b="1" dirty="0" err="1">
                <a:solidFill>
                  <a:schemeClr val="accent1"/>
                </a:solidFill>
                <a:latin typeface="+mn-lt"/>
                <a:ea typeface="+mj-ea"/>
                <a:cs typeface="+mj-cs"/>
              </a:rPr>
              <a:t>Applications</a:t>
            </a:r>
            <a:r>
              <a:rPr lang="es-ES" altLang="es-ES" sz="3500" b="1" dirty="0">
                <a:solidFill>
                  <a:schemeClr val="accent1"/>
                </a:solidFill>
                <a:latin typeface="+mn-lt"/>
                <a:ea typeface="+mj-ea"/>
                <a:cs typeface="+mj-cs"/>
              </a:rPr>
              <a:t> in Solar Energy</a:t>
            </a:r>
          </a:p>
        </p:txBody>
      </p:sp>
      <p:pic>
        <p:nvPicPr>
          <p:cNvPr id="27653" name="Picture 4">
            <a:extLst>
              <a:ext uri="{FF2B5EF4-FFF2-40B4-BE49-F238E27FC236}">
                <a16:creationId xmlns:a16="http://schemas.microsoft.com/office/drawing/2014/main" id="{5FC6CCAC-DB52-483A-B357-2C8547FB2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21" y="2775241"/>
            <a:ext cx="7964640" cy="3785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7" name="Text Box 5">
            <a:extLst>
              <a:ext uri="{FF2B5EF4-FFF2-40B4-BE49-F238E27FC236}">
                <a16:creationId xmlns:a16="http://schemas.microsoft.com/office/drawing/2014/main" id="{93CA2418-9881-4F30-9115-B67916B576C0}"/>
              </a:ext>
            </a:extLst>
          </p:cNvPr>
          <p:cNvSpPr txBox="1">
            <a:spLocks noChangeArrowheads="1"/>
          </p:cNvSpPr>
          <p:nvPr/>
        </p:nvSpPr>
        <p:spPr bwMode="auto">
          <a:xfrm>
            <a:off x="646561" y="1535400"/>
            <a:ext cx="8208000" cy="349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marL="228600" indent="-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1pPr>
            <a:lvl2pPr marL="685800" indent="-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2pPr>
            <a:lvl3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3pPr>
            <a:lvl4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4pPr>
            <a:lvl5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9pPr>
          </a:lstStyle>
          <a:p>
            <a:pPr>
              <a:lnSpc>
                <a:spcPct val="90000"/>
              </a:lnSpc>
              <a:spcBef>
                <a:spcPts val="907"/>
              </a:spcBef>
              <a:buClr>
                <a:srgbClr val="E1783C"/>
              </a:buClr>
              <a:buSzPct val="100000"/>
              <a:buFont typeface="Wingdings" panose="05000000000000000000" pitchFamily="2" charset="2"/>
              <a:buChar char=""/>
              <a:defRPr/>
            </a:pPr>
            <a:r>
              <a:rPr lang="en-US" altLang="es-ES" sz="2540">
                <a:cs typeface="Arial" panose="020B0604020202020204" pitchFamily="34" charset="0"/>
              </a:rPr>
              <a:t>Solar irradiance </a:t>
            </a:r>
          </a:p>
          <a:p>
            <a:pPr lvl="1">
              <a:lnSpc>
                <a:spcPct val="90000"/>
              </a:lnSpc>
              <a:spcBef>
                <a:spcPts val="454"/>
              </a:spcBef>
              <a:buClr>
                <a:srgbClr val="E1783C"/>
              </a:buClr>
              <a:buSzPct val="100000"/>
              <a:buFont typeface="Wingdings" panose="05000000000000000000" pitchFamily="2" charset="2"/>
              <a:buChar char=""/>
              <a:defRPr/>
            </a:pPr>
            <a:r>
              <a:rPr lang="en-US" altLang="es-ES" sz="1633">
                <a:cs typeface="Arial" panose="020B0604020202020204" pitchFamily="34" charset="0"/>
              </a:rPr>
              <a:t>The presence of dust </a:t>
            </a:r>
            <a:r>
              <a:rPr lang="en-US" altLang="es-ES" sz="1633">
                <a:solidFill>
                  <a:srgbClr val="E1783C"/>
                </a:solidFill>
                <a:cs typeface="Arial" panose="020B0604020202020204" pitchFamily="34" charset="0"/>
              </a:rPr>
              <a:t>reduce the incoming solar irradiance </a:t>
            </a:r>
            <a:r>
              <a:rPr lang="en-US" altLang="es-ES" sz="1633">
                <a:cs typeface="Arial" panose="020B0604020202020204" pitchFamily="34" charset="0"/>
              </a:rPr>
              <a:t>through direct radiative effect </a:t>
            </a:r>
          </a:p>
          <a:p>
            <a:pPr lvl="1">
              <a:lnSpc>
                <a:spcPct val="90000"/>
              </a:lnSpc>
              <a:spcBef>
                <a:spcPts val="454"/>
              </a:spcBef>
              <a:buClr>
                <a:srgbClr val="E1783C"/>
              </a:buClr>
              <a:buSzPct val="100000"/>
              <a:buFont typeface="Wingdings" panose="05000000000000000000" pitchFamily="2" charset="2"/>
              <a:buChar char=""/>
              <a:defRPr/>
            </a:pPr>
            <a:r>
              <a:rPr lang="en-US" altLang="es-ES" sz="1633">
                <a:cs typeface="Arial" panose="020B0604020202020204" pitchFamily="34" charset="0"/>
              </a:rPr>
              <a:t>but also indirectly, through favouring </a:t>
            </a:r>
            <a:r>
              <a:rPr lang="en-US" altLang="es-ES" sz="1633">
                <a:solidFill>
                  <a:srgbClr val="E1783C"/>
                </a:solidFill>
                <a:cs typeface="Arial" panose="020B0604020202020204" pitchFamily="34" charset="0"/>
              </a:rPr>
              <a:t>cloud formation </a:t>
            </a:r>
          </a:p>
          <a:p>
            <a:pPr indent="-205923">
              <a:lnSpc>
                <a:spcPct val="90000"/>
              </a:lnSpc>
              <a:spcBef>
                <a:spcPts val="907"/>
              </a:spcBef>
              <a:buSzPct val="100000"/>
              <a:defRPr/>
            </a:pPr>
            <a:endParaRPr lang="en-US" altLang="es-ES" sz="1633">
              <a:solidFill>
                <a:srgbClr val="E1783C"/>
              </a:solidFill>
              <a:cs typeface="Arial" panose="020B0604020202020204" pitchFamily="34" charset="0"/>
            </a:endParaRPr>
          </a:p>
        </p:txBody>
      </p:sp>
      <p:sp>
        <p:nvSpPr>
          <p:cNvPr id="27655" name="Rectangle 6">
            <a:extLst>
              <a:ext uri="{FF2B5EF4-FFF2-40B4-BE49-F238E27FC236}">
                <a16:creationId xmlns:a16="http://schemas.microsoft.com/office/drawing/2014/main" id="{687D967C-736D-4702-89C7-7EC5C153E70E}"/>
              </a:ext>
            </a:extLst>
          </p:cNvPr>
          <p:cNvSpPr>
            <a:spLocks noChangeArrowheads="1"/>
          </p:cNvSpPr>
          <p:nvPr/>
        </p:nvSpPr>
        <p:spPr bwMode="auto">
          <a:xfrm>
            <a:off x="7691871" y="6546600"/>
            <a:ext cx="1443490" cy="28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2452" rIns="81638" bIns="42452">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gn="r">
              <a:lnSpc>
                <a:spcPct val="100000"/>
              </a:lnSpc>
              <a:spcAft>
                <a:spcPct val="0"/>
              </a:spcAft>
              <a:buClrTx/>
              <a:buFontTx/>
              <a:buNone/>
            </a:pPr>
            <a:r>
              <a:rPr lang="en-US" altLang="es-ES" sz="1270" b="1" i="1">
                <a:latin typeface="Calibri" panose="020F0502020204030204" pitchFamily="34" charset="0"/>
                <a:cs typeface="Arial" panose="020B0604020202020204" pitchFamily="34" charset="0"/>
              </a:rPr>
              <a:t>(Soret et al., 2016 )</a:t>
            </a:r>
          </a:p>
        </p:txBody>
      </p:sp>
      <p:sp>
        <p:nvSpPr>
          <p:cNvPr id="27656" name="Text Box 7">
            <a:extLst>
              <a:ext uri="{FF2B5EF4-FFF2-40B4-BE49-F238E27FC236}">
                <a16:creationId xmlns:a16="http://schemas.microsoft.com/office/drawing/2014/main" id="{A6A22B54-9E2B-495C-BE5C-665D9F006D78}"/>
              </a:ext>
            </a:extLst>
          </p:cNvPr>
          <p:cNvSpPr txBox="1">
            <a:spLocks noChangeArrowheads="1"/>
          </p:cNvSpPr>
          <p:nvPr/>
        </p:nvSpPr>
        <p:spPr bwMode="auto">
          <a:xfrm>
            <a:off x="4114081" y="6458761"/>
            <a:ext cx="1650240" cy="28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gn="ctr">
              <a:lnSpc>
                <a:spcPct val="100000"/>
              </a:lnSpc>
              <a:spcAft>
                <a:spcPct val="0"/>
              </a:spcAft>
              <a:buClrTx/>
              <a:buFontTx/>
              <a:buNone/>
            </a:pPr>
            <a:r>
              <a:rPr lang="es-ES" altLang="es-ES" sz="1270"/>
              <a:t>Year 2014</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3">
            <a:extLst>
              <a:ext uri="{FF2B5EF4-FFF2-40B4-BE49-F238E27FC236}">
                <a16:creationId xmlns:a16="http://schemas.microsoft.com/office/drawing/2014/main" id="{F9E51A08-6DB2-462C-BEF2-7810E11767B1}"/>
              </a:ext>
            </a:extLst>
          </p:cNvPr>
          <p:cNvSpPr txBox="1">
            <a:spLocks noChangeArrowheads="1"/>
          </p:cNvSpPr>
          <p:nvPr/>
        </p:nvSpPr>
        <p:spPr bwMode="auto">
          <a:xfrm>
            <a:off x="815761" y="135001"/>
            <a:ext cx="8228160" cy="11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9pPr>
          </a:lstStyle>
          <a:p>
            <a:pPr algn="ctr" eaLnBrk="1">
              <a:spcAft>
                <a:spcPct val="0"/>
              </a:spcAft>
              <a:buClrTx/>
              <a:buFontTx/>
              <a:buNone/>
            </a:pPr>
            <a:r>
              <a:rPr lang="es-ES" altLang="es-ES" sz="3500" b="1" dirty="0" err="1">
                <a:solidFill>
                  <a:schemeClr val="accent1"/>
                </a:solidFill>
                <a:latin typeface="+mn-lt"/>
                <a:ea typeface="+mj-ea"/>
                <a:cs typeface="+mj-cs"/>
              </a:rPr>
              <a:t>Applications</a:t>
            </a:r>
            <a:r>
              <a:rPr lang="es-ES" altLang="es-ES" sz="3500" b="1" dirty="0">
                <a:solidFill>
                  <a:schemeClr val="accent1"/>
                </a:solidFill>
                <a:latin typeface="+mn-lt"/>
                <a:ea typeface="+mj-ea"/>
                <a:cs typeface="+mj-cs"/>
              </a:rPr>
              <a:t> in Solar Energy</a:t>
            </a:r>
          </a:p>
        </p:txBody>
      </p:sp>
      <p:pic>
        <p:nvPicPr>
          <p:cNvPr id="26629" name="Picture 4">
            <a:extLst>
              <a:ext uri="{FF2B5EF4-FFF2-40B4-BE49-F238E27FC236}">
                <a16:creationId xmlns:a16="http://schemas.microsoft.com/office/drawing/2014/main" id="{44CD835C-F066-4CCE-80DA-8E8D4E0007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152" y="2543069"/>
            <a:ext cx="4060800" cy="304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0" name="Picture 5">
            <a:extLst>
              <a:ext uri="{FF2B5EF4-FFF2-40B4-BE49-F238E27FC236}">
                <a16:creationId xmlns:a16="http://schemas.microsoft.com/office/drawing/2014/main" id="{BF7426B7-8C74-417B-9D36-08ED0D302D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3438" t="-2422" r="16841" b="2429"/>
          <a:stretch>
            <a:fillRect/>
          </a:stretch>
        </p:blipFill>
        <p:spPr bwMode="auto">
          <a:xfrm>
            <a:off x="5544915" y="2863422"/>
            <a:ext cx="2832480" cy="1815840"/>
          </a:xfrm>
          <a:prstGeom prst="rect">
            <a:avLst/>
          </a:prstGeom>
          <a:noFill/>
          <a:ln>
            <a:noFill/>
          </a:ln>
          <a:effectLst/>
          <a:extLst>
            <a:ext uri="{909E8E84-426E-40DD-AFC4-6F175D3DCCD1}">
              <a14:hiddenFill xmlns:a14="http://schemas.microsoft.com/office/drawing/2010/main">
                <a:blipFill dpi="0" rotWithShape="0">
                  <a:blip/>
                  <a:srcRect l="13438" t="-2422" r="16841" b="242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4" name="Text Box 6">
            <a:extLst>
              <a:ext uri="{FF2B5EF4-FFF2-40B4-BE49-F238E27FC236}">
                <a16:creationId xmlns:a16="http://schemas.microsoft.com/office/drawing/2014/main" id="{710D080D-926D-4724-BCAC-67D171C69B7A}"/>
              </a:ext>
            </a:extLst>
          </p:cNvPr>
          <p:cNvSpPr txBox="1">
            <a:spLocks noChangeArrowheads="1"/>
          </p:cNvSpPr>
          <p:nvPr/>
        </p:nvSpPr>
        <p:spPr bwMode="auto">
          <a:xfrm>
            <a:off x="652321" y="1269331"/>
            <a:ext cx="8208000" cy="349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marL="228600" indent="-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1pPr>
            <a:lvl2pPr marL="685800" indent="-22860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2pPr>
            <a:lvl3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3pPr>
            <a:lvl4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4pPr>
            <a:lvl5pPr>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solidFill>
                  <a:srgbClr val="000000"/>
                </a:solidFill>
                <a:latin typeface="Arial" panose="020B0604020202020204" pitchFamily="34" charset="0"/>
                <a:cs typeface="Arial Unicode MS" panose="020B0604020202020204" pitchFamily="34" charset="-128"/>
              </a:defRPr>
            </a:lvl9pPr>
          </a:lstStyle>
          <a:p>
            <a:pPr>
              <a:lnSpc>
                <a:spcPct val="90000"/>
              </a:lnSpc>
              <a:spcBef>
                <a:spcPts val="907"/>
              </a:spcBef>
              <a:buClr>
                <a:srgbClr val="E1783C"/>
              </a:buClr>
              <a:buSzPct val="100000"/>
              <a:buFont typeface="Wingdings" panose="05000000000000000000" pitchFamily="2" charset="2"/>
              <a:buChar char=""/>
              <a:defRPr/>
            </a:pPr>
            <a:r>
              <a:rPr lang="en-GB" altLang="es-ES" sz="2540">
                <a:cs typeface="Arial" panose="020B0604020202020204" pitchFamily="34" charset="0"/>
              </a:rPr>
              <a:t>Soiling</a:t>
            </a:r>
            <a:r>
              <a:rPr lang="en-GB" altLang="es-ES" sz="2540">
                <a:solidFill>
                  <a:srgbClr val="737373"/>
                </a:solidFill>
                <a:cs typeface="Arial" panose="020B0604020202020204" pitchFamily="34" charset="0"/>
              </a:rPr>
              <a:t> </a:t>
            </a:r>
          </a:p>
          <a:p>
            <a:pPr lvl="1">
              <a:lnSpc>
                <a:spcPct val="90000"/>
              </a:lnSpc>
              <a:spcBef>
                <a:spcPts val="454"/>
              </a:spcBef>
              <a:buClr>
                <a:srgbClr val="E1783C"/>
              </a:buClr>
              <a:buSzPct val="100000"/>
              <a:buFont typeface="Wingdings" panose="05000000000000000000" pitchFamily="2" charset="2"/>
              <a:buChar char=""/>
              <a:defRPr/>
            </a:pPr>
            <a:r>
              <a:rPr lang="en-US" altLang="es-ES" sz="1633">
                <a:cs typeface="Arial" panose="020B0604020202020204" pitchFamily="34" charset="0"/>
              </a:rPr>
              <a:t>panels efficiency and water management</a:t>
            </a:r>
            <a:r>
              <a:rPr lang="en-GB" altLang="es-ES" sz="1633">
                <a:cs typeface="Arial" panose="020B0604020202020204" pitchFamily="34" charset="0"/>
              </a:rPr>
              <a:t> </a:t>
            </a:r>
          </a:p>
          <a:p>
            <a:pPr indent="-205923">
              <a:lnSpc>
                <a:spcPct val="90000"/>
              </a:lnSpc>
              <a:spcBef>
                <a:spcPts val="907"/>
              </a:spcBef>
              <a:buSzPct val="100000"/>
              <a:defRPr/>
            </a:pPr>
            <a:endParaRPr lang="en-GB" altLang="es-ES" sz="1633">
              <a:cs typeface="Arial" panose="020B0604020202020204" pitchFamily="34" charset="0"/>
            </a:endParaRPr>
          </a:p>
        </p:txBody>
      </p:sp>
      <p:pic>
        <p:nvPicPr>
          <p:cNvPr id="8" name="Picture 7">
            <a:extLst>
              <a:ext uri="{FF2B5EF4-FFF2-40B4-BE49-F238E27FC236}">
                <a16:creationId xmlns:a16="http://schemas.microsoft.com/office/drawing/2014/main" id="{F8E40C52-1154-4E7B-A11A-2A8603D26C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9DA592B-DA53-44FB-95F6-C6058A89AD17}"/>
              </a:ext>
            </a:extLst>
          </p:cNvPr>
          <p:cNvSpPr>
            <a:spLocks noGrp="1"/>
          </p:cNvSpPr>
          <p:nvPr>
            <p:ph type="subTitle" idx="1"/>
          </p:nvPr>
        </p:nvSpPr>
        <p:spPr>
          <a:xfrm>
            <a:off x="0" y="1975339"/>
            <a:ext cx="8610601" cy="1676400"/>
          </a:xfrm>
        </p:spPr>
        <p:txBody>
          <a:bodyPr/>
          <a:lstStyle/>
          <a:p>
            <a:pPr algn="l"/>
            <a:r>
              <a:rPr lang="en-US" sz="2400" dirty="0">
                <a:solidFill>
                  <a:srgbClr val="C00000"/>
                </a:solidFill>
              </a:rPr>
              <a:t>The solutions will be implemented at two CSP operational sites:</a:t>
            </a:r>
          </a:p>
          <a:p>
            <a:pPr marL="342900" indent="-342900" algn="l">
              <a:buFont typeface="Arial" panose="020B0604020202020204" pitchFamily="34" charset="0"/>
              <a:buChar char="•"/>
            </a:pPr>
            <a:r>
              <a:rPr lang="en-US" sz="2400" dirty="0">
                <a:solidFill>
                  <a:schemeClr val="tx1"/>
                </a:solidFill>
              </a:rPr>
              <a:t>La Africana, Site location: Posadas, Córdoba, Spain </a:t>
            </a:r>
          </a:p>
          <a:p>
            <a:pPr marL="342900" indent="-342900" algn="l">
              <a:buFont typeface="Arial" panose="020B0604020202020204" pitchFamily="34" charset="0"/>
              <a:buChar char="•"/>
            </a:pPr>
            <a:r>
              <a:rPr lang="en-US" sz="2400" dirty="0">
                <a:solidFill>
                  <a:schemeClr val="tx1"/>
                </a:solidFill>
              </a:rPr>
              <a:t>SEDC plant, Site Location: </a:t>
            </a:r>
            <a:r>
              <a:rPr lang="en-US" sz="2400" dirty="0" err="1">
                <a:solidFill>
                  <a:schemeClr val="tx1"/>
                </a:solidFill>
              </a:rPr>
              <a:t>Rotem</a:t>
            </a:r>
            <a:r>
              <a:rPr lang="en-US" sz="2400" dirty="0">
                <a:solidFill>
                  <a:schemeClr val="tx1"/>
                </a:solidFill>
              </a:rPr>
              <a:t>, Israel</a:t>
            </a:r>
          </a:p>
          <a:p>
            <a:pPr algn="l"/>
            <a:endParaRPr lang="en-US" sz="2400" dirty="0">
              <a:solidFill>
                <a:schemeClr val="tx1"/>
              </a:solidFill>
            </a:endParaRPr>
          </a:p>
          <a:p>
            <a:pPr algn="l"/>
            <a:endParaRPr lang="en-US" sz="2400" dirty="0">
              <a:solidFill>
                <a:schemeClr val="tx1"/>
              </a:solidFill>
            </a:endParaRPr>
          </a:p>
          <a:p>
            <a:pPr algn="l"/>
            <a:endParaRPr lang="en-US" sz="2400" dirty="0">
              <a:solidFill>
                <a:schemeClr val="tx1"/>
              </a:solidFill>
            </a:endParaRPr>
          </a:p>
          <a:p>
            <a:pPr algn="l"/>
            <a:endParaRPr lang="en-US" sz="2000" dirty="0"/>
          </a:p>
          <a:p>
            <a:pPr algn="l"/>
            <a:endParaRPr lang="en-US" sz="2000" dirty="0">
              <a:solidFill>
                <a:schemeClr val="tx1"/>
              </a:solidFill>
            </a:endParaRPr>
          </a:p>
          <a:p>
            <a:pPr marL="342900" indent="-342900" algn="l">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724DDEBB-23AF-4E49-9F55-8D2A1B5969AE}"/>
              </a:ext>
            </a:extLst>
          </p:cNvPr>
          <p:cNvPicPr>
            <a:picLocks noChangeAspect="1"/>
          </p:cNvPicPr>
          <p:nvPr/>
        </p:nvPicPr>
        <p:blipFill>
          <a:blip r:embed="rId3"/>
          <a:stretch>
            <a:fillRect/>
          </a:stretch>
        </p:blipFill>
        <p:spPr>
          <a:xfrm>
            <a:off x="6481051" y="5900737"/>
            <a:ext cx="2277897" cy="652463"/>
          </a:xfrm>
          <a:prstGeom prst="rect">
            <a:avLst/>
          </a:prstGeom>
        </p:spPr>
      </p:pic>
      <p:sp>
        <p:nvSpPr>
          <p:cNvPr id="10" name="Subtitle 6">
            <a:extLst>
              <a:ext uri="{FF2B5EF4-FFF2-40B4-BE49-F238E27FC236}">
                <a16:creationId xmlns:a16="http://schemas.microsoft.com/office/drawing/2014/main" id="{978C1CF0-3B22-4058-9049-D986AFF5D3D0}"/>
              </a:ext>
            </a:extLst>
          </p:cNvPr>
          <p:cNvSpPr txBox="1">
            <a:spLocks/>
          </p:cNvSpPr>
          <p:nvPr/>
        </p:nvSpPr>
        <p:spPr bwMode="auto">
          <a:xfrm>
            <a:off x="527539" y="1137139"/>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r>
              <a:rPr lang="en-US" sz="2400" b="1" dirty="0">
                <a:solidFill>
                  <a:schemeClr val="tx1"/>
                </a:solidFill>
                <a:latin typeface="Century Gothic" panose="020B0502020202020204" pitchFamily="34" charset="0"/>
              </a:rPr>
              <a:t>Provide near to market solutions for reducing the water consumption of CSP</a:t>
            </a:r>
          </a:p>
        </p:txBody>
      </p:sp>
      <p:pic>
        <p:nvPicPr>
          <p:cNvPr id="6" name="Picture 5">
            <a:extLst>
              <a:ext uri="{FF2B5EF4-FFF2-40B4-BE49-F238E27FC236}">
                <a16:creationId xmlns:a16="http://schemas.microsoft.com/office/drawing/2014/main" id="{1F87B0B9-DB90-4159-80F9-D87FBDA05AAB}"/>
              </a:ext>
            </a:extLst>
          </p:cNvPr>
          <p:cNvPicPr>
            <a:picLocks noChangeAspect="1"/>
          </p:cNvPicPr>
          <p:nvPr/>
        </p:nvPicPr>
        <p:blipFill>
          <a:blip r:embed="rId4"/>
          <a:stretch>
            <a:fillRect/>
          </a:stretch>
        </p:blipFill>
        <p:spPr>
          <a:xfrm>
            <a:off x="5861539" y="3271367"/>
            <a:ext cx="2438400" cy="1847469"/>
          </a:xfrm>
          <a:prstGeom prst="rect">
            <a:avLst/>
          </a:prstGeom>
        </p:spPr>
      </p:pic>
      <p:sp>
        <p:nvSpPr>
          <p:cNvPr id="8" name="Subtitle 2">
            <a:extLst>
              <a:ext uri="{FF2B5EF4-FFF2-40B4-BE49-F238E27FC236}">
                <a16:creationId xmlns:a16="http://schemas.microsoft.com/office/drawing/2014/main" id="{42D672B6-75B1-4096-B107-D39B69C57A3E}"/>
              </a:ext>
            </a:extLst>
          </p:cNvPr>
          <p:cNvSpPr txBox="1">
            <a:spLocks/>
          </p:cNvSpPr>
          <p:nvPr/>
        </p:nvSpPr>
        <p:spPr bwMode="auto">
          <a:xfrm>
            <a:off x="1295400" y="3197771"/>
            <a:ext cx="3733800" cy="315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400" dirty="0">
              <a:solidFill>
                <a:schemeClr val="tx1"/>
              </a:solidFill>
            </a:endParaRPr>
          </a:p>
          <a:p>
            <a:pPr algn="l"/>
            <a:r>
              <a:rPr lang="en-US" sz="2000" dirty="0">
                <a:solidFill>
                  <a:schemeClr val="tx1"/>
                </a:solidFill>
              </a:rPr>
              <a:t>H2020SOLWATT project targets a significant reduction in the water used by CSP plants (by 35% for wet cooled &amp; by 90% for dry cooled). In this way more of 0.5 M€/year of operational cost for a 50 MW CSP plant will be saved in the future.</a:t>
            </a:r>
          </a:p>
          <a:p>
            <a:pPr algn="l"/>
            <a:endParaRPr lang="en-US" sz="2000" dirty="0">
              <a:solidFill>
                <a:schemeClr val="tx1"/>
              </a:solidFill>
            </a:endParaRPr>
          </a:p>
          <a:p>
            <a:pPr algn="l"/>
            <a:endParaRPr lang="en-US" sz="2000" dirty="0"/>
          </a:p>
          <a:p>
            <a:pPr algn="l"/>
            <a:endParaRPr lang="en-US" sz="2000" dirty="0">
              <a:solidFill>
                <a:schemeClr val="tx1"/>
              </a:solidFill>
            </a:endParaRPr>
          </a:p>
          <a:p>
            <a:pPr marL="342900" indent="-342900" algn="l">
              <a:buFont typeface="Arial" panose="020B0604020202020204" pitchFamily="34" charset="0"/>
              <a:buChar char="•"/>
            </a:pPr>
            <a:endParaRPr lang="en-US" sz="2400" dirty="0"/>
          </a:p>
        </p:txBody>
      </p:sp>
      <p:sp>
        <p:nvSpPr>
          <p:cNvPr id="9" name="Text Box 3">
            <a:extLst>
              <a:ext uri="{FF2B5EF4-FFF2-40B4-BE49-F238E27FC236}">
                <a16:creationId xmlns:a16="http://schemas.microsoft.com/office/drawing/2014/main" id="{B4570522-C0FC-406D-A6AF-21003033F165}"/>
              </a:ext>
            </a:extLst>
          </p:cNvPr>
          <p:cNvSpPr txBox="1">
            <a:spLocks noChangeArrowheads="1"/>
          </p:cNvSpPr>
          <p:nvPr/>
        </p:nvSpPr>
        <p:spPr bwMode="auto">
          <a:xfrm>
            <a:off x="653345" y="182525"/>
            <a:ext cx="8228160" cy="11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9pPr>
          </a:lstStyle>
          <a:p>
            <a:pPr algn="ctr" eaLnBrk="1">
              <a:spcAft>
                <a:spcPct val="0"/>
              </a:spcAft>
              <a:buClrTx/>
              <a:buFontTx/>
              <a:buNone/>
            </a:pPr>
            <a:r>
              <a:rPr lang="es-ES" altLang="es-ES" sz="3500" b="1" dirty="0">
                <a:solidFill>
                  <a:schemeClr val="accent1"/>
                </a:solidFill>
                <a:latin typeface="+mn-lt"/>
                <a:ea typeface="+mj-ea"/>
                <a:cs typeface="+mj-cs"/>
              </a:rPr>
              <a:t>SOLWATT </a:t>
            </a:r>
            <a:r>
              <a:rPr lang="es-ES" altLang="es-ES" sz="3500" b="1" dirty="0" err="1">
                <a:solidFill>
                  <a:schemeClr val="accent1"/>
                </a:solidFill>
                <a:latin typeface="+mn-lt"/>
                <a:ea typeface="+mj-ea"/>
                <a:cs typeface="+mj-cs"/>
              </a:rPr>
              <a:t>project</a:t>
            </a:r>
            <a:endParaRPr lang="es-ES" altLang="es-ES" sz="3500" b="1" dirty="0">
              <a:solidFill>
                <a:schemeClr val="accent1"/>
              </a:solidFill>
              <a:latin typeface="+mn-lt"/>
              <a:ea typeface="+mj-ea"/>
              <a:cs typeface="+mj-cs"/>
            </a:endParaRPr>
          </a:p>
        </p:txBody>
      </p:sp>
      <p:pic>
        <p:nvPicPr>
          <p:cNvPr id="11" name="Picture 10">
            <a:extLst>
              <a:ext uri="{FF2B5EF4-FFF2-40B4-BE49-F238E27FC236}">
                <a16:creationId xmlns:a16="http://schemas.microsoft.com/office/drawing/2014/main" id="{092FAEB6-3632-4A03-A42D-A56AAA456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Tree>
    <p:extLst>
      <p:ext uri="{BB962C8B-B14F-4D97-AF65-F5344CB8AC3E}">
        <p14:creationId xmlns:p14="http://schemas.microsoft.com/office/powerpoint/2010/main" val="3618744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FE86-0E71-483F-B8C2-24ACD0FCEFE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9DA592B-DA53-44FB-95F6-C6058A89AD1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24DDEBB-23AF-4E49-9F55-8D2A1B5969AE}"/>
              </a:ext>
            </a:extLst>
          </p:cNvPr>
          <p:cNvPicPr>
            <a:picLocks noChangeAspect="1"/>
          </p:cNvPicPr>
          <p:nvPr/>
        </p:nvPicPr>
        <p:blipFill>
          <a:blip r:embed="rId3"/>
          <a:stretch>
            <a:fillRect/>
          </a:stretch>
        </p:blipFill>
        <p:spPr>
          <a:xfrm>
            <a:off x="6236677" y="6092825"/>
            <a:ext cx="2277897" cy="652463"/>
          </a:xfrm>
          <a:prstGeom prst="rect">
            <a:avLst/>
          </a:prstGeom>
        </p:spPr>
      </p:pic>
      <p:pic>
        <p:nvPicPr>
          <p:cNvPr id="7" name="Picture 2">
            <a:extLst>
              <a:ext uri="{FF2B5EF4-FFF2-40B4-BE49-F238E27FC236}">
                <a16:creationId xmlns:a16="http://schemas.microsoft.com/office/drawing/2014/main" id="{7C491CD0-CB33-4184-AC07-3F0BB2163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82" y="1387943"/>
            <a:ext cx="8807035" cy="3866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5">
            <a:extLst>
              <a:ext uri="{FF2B5EF4-FFF2-40B4-BE49-F238E27FC236}">
                <a16:creationId xmlns:a16="http://schemas.microsoft.com/office/drawing/2014/main" id="{AD4FC154-54CD-4F3B-9E0C-FD8BB8D34946}"/>
              </a:ext>
            </a:extLst>
          </p:cNvPr>
          <p:cNvSpPr txBox="1"/>
          <p:nvPr/>
        </p:nvSpPr>
        <p:spPr>
          <a:xfrm>
            <a:off x="541243" y="5753350"/>
            <a:ext cx="8496944" cy="646331"/>
          </a:xfrm>
          <a:prstGeom prst="rect">
            <a:avLst/>
          </a:prstGeom>
          <a:noFill/>
        </p:spPr>
        <p:txBody>
          <a:bodyPr wrap="square" rtlCol="0">
            <a:spAutoFit/>
          </a:bodyPr>
          <a:lstStyle/>
          <a:p>
            <a:r>
              <a:rPr lang="en-US" b="1" dirty="0">
                <a:sym typeface="Wingdings" panose="05000000000000000000" pitchFamily="2" charset="2"/>
              </a:rPr>
              <a:t> O&amp;M optimizer supported by soiling forecasts assures that innovative water-saving technologies are used in the best way.</a:t>
            </a:r>
            <a:endParaRPr lang="en-US" b="1" dirty="0"/>
          </a:p>
        </p:txBody>
      </p:sp>
      <p:sp>
        <p:nvSpPr>
          <p:cNvPr id="10" name="Text Box 3">
            <a:extLst>
              <a:ext uri="{FF2B5EF4-FFF2-40B4-BE49-F238E27FC236}">
                <a16:creationId xmlns:a16="http://schemas.microsoft.com/office/drawing/2014/main" id="{EE032AA4-F16E-42A1-B278-D8EBDA26BF99}"/>
              </a:ext>
            </a:extLst>
          </p:cNvPr>
          <p:cNvSpPr txBox="1">
            <a:spLocks noChangeArrowheads="1"/>
          </p:cNvSpPr>
          <p:nvPr/>
        </p:nvSpPr>
        <p:spPr bwMode="auto">
          <a:xfrm>
            <a:off x="674456" y="-42607"/>
            <a:ext cx="8228160" cy="11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9pPr>
          </a:lstStyle>
          <a:p>
            <a:pPr algn="ctr" eaLnBrk="1">
              <a:spcAft>
                <a:spcPct val="0"/>
              </a:spcAft>
              <a:buClrTx/>
              <a:buFontTx/>
              <a:buNone/>
            </a:pPr>
            <a:r>
              <a:rPr lang="es-ES" altLang="es-ES" sz="3500" b="1" dirty="0">
                <a:solidFill>
                  <a:schemeClr val="accent1"/>
                </a:solidFill>
                <a:latin typeface="+mn-lt"/>
                <a:ea typeface="+mj-ea"/>
                <a:cs typeface="+mj-cs"/>
              </a:rPr>
              <a:t>SOLWATT </a:t>
            </a:r>
            <a:r>
              <a:rPr lang="es-ES" altLang="es-ES" sz="3500" b="1" dirty="0" err="1">
                <a:solidFill>
                  <a:schemeClr val="accent1"/>
                </a:solidFill>
                <a:latin typeface="+mn-lt"/>
                <a:ea typeface="+mj-ea"/>
                <a:cs typeface="+mj-cs"/>
              </a:rPr>
              <a:t>project</a:t>
            </a:r>
            <a:endParaRPr lang="es-ES" altLang="es-ES" sz="3500" b="1" dirty="0">
              <a:solidFill>
                <a:schemeClr val="accent1"/>
              </a:solidFill>
              <a:latin typeface="+mn-lt"/>
              <a:ea typeface="+mj-ea"/>
              <a:cs typeface="+mj-cs"/>
            </a:endParaRPr>
          </a:p>
        </p:txBody>
      </p:sp>
    </p:spTree>
    <p:extLst>
      <p:ext uri="{BB962C8B-B14F-4D97-AF65-F5344CB8AC3E}">
        <p14:creationId xmlns:p14="http://schemas.microsoft.com/office/powerpoint/2010/main" val="542325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3">
            <a:extLst>
              <a:ext uri="{FF2B5EF4-FFF2-40B4-BE49-F238E27FC236}">
                <a16:creationId xmlns:a16="http://schemas.microsoft.com/office/drawing/2014/main" id="{10DEBC36-5FE4-458B-9ABD-A2337687FFB0}"/>
              </a:ext>
            </a:extLst>
          </p:cNvPr>
          <p:cNvSpPr txBox="1">
            <a:spLocks noChangeArrowheads="1"/>
          </p:cNvSpPr>
          <p:nvPr/>
        </p:nvSpPr>
        <p:spPr bwMode="auto">
          <a:xfrm>
            <a:off x="463681" y="376100"/>
            <a:ext cx="8228160" cy="11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9pPr>
          </a:lstStyle>
          <a:p>
            <a:pPr algn="ctr" eaLnBrk="1">
              <a:spcAft>
                <a:spcPct val="0"/>
              </a:spcAft>
              <a:buClrTx/>
              <a:buFontTx/>
              <a:buNone/>
            </a:pPr>
            <a:r>
              <a:rPr lang="es-ES" altLang="es-ES" sz="3500" b="1" dirty="0" err="1">
                <a:solidFill>
                  <a:schemeClr val="accent1"/>
                </a:solidFill>
                <a:latin typeface="+mn-lt"/>
                <a:ea typeface="+mj-ea"/>
                <a:cs typeface="+mj-cs"/>
              </a:rPr>
              <a:t>Soiling-Downscaling</a:t>
            </a:r>
            <a:endParaRPr lang="es-ES" altLang="es-ES" sz="3500" b="1" dirty="0">
              <a:solidFill>
                <a:schemeClr val="accent1"/>
              </a:solidFill>
              <a:latin typeface="+mn-lt"/>
              <a:ea typeface="+mj-ea"/>
              <a:cs typeface="+mj-cs"/>
            </a:endParaRPr>
          </a:p>
        </p:txBody>
      </p:sp>
      <p:pic>
        <p:nvPicPr>
          <p:cNvPr id="15366" name="Picture 4">
            <a:extLst>
              <a:ext uri="{FF2B5EF4-FFF2-40B4-BE49-F238E27FC236}">
                <a16:creationId xmlns:a16="http://schemas.microsoft.com/office/drawing/2014/main" id="{7F261D35-AE31-4F5F-8F75-0B0588157B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0879" y="2940030"/>
            <a:ext cx="3544242" cy="1993920"/>
          </a:xfrm>
          <a:prstGeom prst="rect">
            <a:avLst/>
          </a:prstGeom>
          <a:noFill/>
          <a:ln w="9525">
            <a:solidFill>
              <a:srgbClr val="E96F48"/>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8" name="CuadroTexto 5">
            <a:extLst>
              <a:ext uri="{FF2B5EF4-FFF2-40B4-BE49-F238E27FC236}">
                <a16:creationId xmlns:a16="http://schemas.microsoft.com/office/drawing/2014/main" id="{ABA0558A-D223-4A7F-9102-9857812C74EB}"/>
              </a:ext>
            </a:extLst>
          </p:cNvPr>
          <p:cNvSpPr txBox="1">
            <a:spLocks noChangeArrowheads="1"/>
          </p:cNvSpPr>
          <p:nvPr/>
        </p:nvSpPr>
        <p:spPr bwMode="auto">
          <a:xfrm>
            <a:off x="653760" y="5531043"/>
            <a:ext cx="3918240"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n-US" sz="1633" b="1" dirty="0" err="1"/>
              <a:t>Operational</a:t>
            </a:r>
            <a:r>
              <a:rPr lang="es-ES" altLang="en-US" sz="1633" b="1" dirty="0"/>
              <a:t> </a:t>
            </a:r>
            <a:r>
              <a:rPr lang="es-ES" altLang="en-US" sz="1633" b="1" dirty="0" err="1"/>
              <a:t>forecasts</a:t>
            </a:r>
            <a:endParaRPr lang="es-ES" altLang="en-US" sz="1633" b="1" dirty="0"/>
          </a:p>
        </p:txBody>
      </p:sp>
      <p:sp>
        <p:nvSpPr>
          <p:cNvPr id="15369" name="CuadroTexto 20">
            <a:extLst>
              <a:ext uri="{FF2B5EF4-FFF2-40B4-BE49-F238E27FC236}">
                <a16:creationId xmlns:a16="http://schemas.microsoft.com/office/drawing/2014/main" id="{A407D099-B34A-4BEB-8B4F-D37AC6944DD9}"/>
              </a:ext>
            </a:extLst>
          </p:cNvPr>
          <p:cNvSpPr txBox="1">
            <a:spLocks noChangeArrowheads="1"/>
          </p:cNvSpPr>
          <p:nvPr/>
        </p:nvSpPr>
        <p:spPr bwMode="auto">
          <a:xfrm>
            <a:off x="5047201" y="5531043"/>
            <a:ext cx="3918240"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ES" altLang="en-US" sz="1633" b="1" dirty="0" err="1"/>
              <a:t>Prediction</a:t>
            </a:r>
            <a:r>
              <a:rPr lang="es-ES" altLang="en-US" sz="1633" b="1" dirty="0"/>
              <a:t> </a:t>
            </a:r>
            <a:r>
              <a:rPr lang="es-ES" altLang="en-US" sz="1633" b="1" dirty="0" err="1"/>
              <a:t>over</a:t>
            </a:r>
            <a:r>
              <a:rPr lang="es-ES" altLang="en-US" sz="1633" b="1" dirty="0"/>
              <a:t> </a:t>
            </a:r>
            <a:r>
              <a:rPr lang="es-ES" altLang="en-US" sz="1633" b="1" dirty="0" err="1"/>
              <a:t>specific</a:t>
            </a:r>
            <a:r>
              <a:rPr lang="es-ES" altLang="en-US" sz="1633" b="1" dirty="0"/>
              <a:t> </a:t>
            </a:r>
            <a:r>
              <a:rPr lang="es-ES" altLang="en-US" sz="1633" b="1" dirty="0" err="1"/>
              <a:t>locations</a:t>
            </a:r>
            <a:endParaRPr lang="es-ES" altLang="en-US" sz="1633" b="1" dirty="0"/>
          </a:p>
        </p:txBody>
      </p:sp>
      <p:sp>
        <p:nvSpPr>
          <p:cNvPr id="15371" name="CuadroTexto 7">
            <a:extLst>
              <a:ext uri="{FF2B5EF4-FFF2-40B4-BE49-F238E27FC236}">
                <a16:creationId xmlns:a16="http://schemas.microsoft.com/office/drawing/2014/main" id="{D62C45CF-6E5F-4EF6-B6B6-AAEDA45AF91F}"/>
              </a:ext>
            </a:extLst>
          </p:cNvPr>
          <p:cNvSpPr txBox="1">
            <a:spLocks noChangeArrowheads="1"/>
          </p:cNvSpPr>
          <p:nvPr/>
        </p:nvSpPr>
        <p:spPr bwMode="auto">
          <a:xfrm>
            <a:off x="5398560" y="1832768"/>
            <a:ext cx="3745440" cy="8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tLang="en-US" sz="1633" dirty="0" err="1"/>
              <a:t>Biggest</a:t>
            </a:r>
            <a:r>
              <a:rPr lang="es-ES" altLang="en-US" sz="1633" dirty="0"/>
              <a:t> solar </a:t>
            </a:r>
            <a:r>
              <a:rPr lang="es-ES" altLang="en-US" sz="1633" dirty="0" err="1"/>
              <a:t>plant</a:t>
            </a:r>
            <a:r>
              <a:rPr lang="es-ES" altLang="en-US" sz="1633" dirty="0"/>
              <a:t> in EU in </a:t>
            </a:r>
            <a:r>
              <a:rPr lang="es-ES" altLang="en-US" sz="1633" dirty="0" err="1"/>
              <a:t>Hungary</a:t>
            </a:r>
            <a:r>
              <a:rPr lang="es-ES" altLang="en-US" sz="1633" dirty="0"/>
              <a:t> </a:t>
            </a:r>
            <a:r>
              <a:rPr lang="es-ES" altLang="en-US" sz="1633" dirty="0" err="1"/>
              <a:t>is</a:t>
            </a:r>
            <a:r>
              <a:rPr lang="es-ES" altLang="en-US" sz="1633" dirty="0"/>
              <a:t> </a:t>
            </a:r>
          </a:p>
          <a:p>
            <a:r>
              <a:rPr lang="es-ES" altLang="en-US" sz="1633" dirty="0"/>
              <a:t>300,000m</a:t>
            </a:r>
            <a:r>
              <a:rPr lang="es-ES" altLang="en-US" sz="1633" baseline="30000" dirty="0"/>
              <a:t>2</a:t>
            </a:r>
            <a:r>
              <a:rPr lang="es-ES" altLang="en-US" sz="1633" dirty="0"/>
              <a:t>  </a:t>
            </a:r>
            <a:r>
              <a:rPr lang="es-ES" altLang="en-US" sz="1633" dirty="0">
                <a:sym typeface="Symbol" panose="05050102010706020507" pitchFamily="18" charset="2"/>
              </a:rPr>
              <a:t> </a:t>
            </a:r>
            <a:r>
              <a:rPr lang="es-ES" altLang="en-US" sz="1633" dirty="0" err="1">
                <a:sym typeface="Symbol" panose="05050102010706020507" pitchFamily="18" charset="2"/>
              </a:rPr>
              <a:t>This</a:t>
            </a:r>
            <a:r>
              <a:rPr lang="es-ES" altLang="en-US" sz="1633" dirty="0">
                <a:sym typeface="Symbol" panose="05050102010706020507" pitchFamily="18" charset="2"/>
              </a:rPr>
              <a:t> </a:t>
            </a:r>
            <a:r>
              <a:rPr lang="es-ES" altLang="en-US" sz="1633" dirty="0" err="1">
                <a:sym typeface="Symbol" panose="05050102010706020507" pitchFamily="18" charset="2"/>
              </a:rPr>
              <a:t>is</a:t>
            </a:r>
            <a:r>
              <a:rPr lang="es-ES" altLang="en-US" sz="1633" dirty="0">
                <a:sym typeface="Symbol" panose="05050102010706020507" pitchFamily="18" charset="2"/>
              </a:rPr>
              <a:t> 0,3km2 vs 100km</a:t>
            </a:r>
            <a:r>
              <a:rPr lang="es-ES" altLang="en-US" sz="1633" baseline="30000" dirty="0">
                <a:sym typeface="Symbol" panose="05050102010706020507" pitchFamily="18" charset="2"/>
              </a:rPr>
              <a:t>2</a:t>
            </a:r>
            <a:r>
              <a:rPr lang="es-ES" altLang="en-US" sz="1633" dirty="0">
                <a:sym typeface="Symbol" panose="05050102010706020507" pitchFamily="18" charset="2"/>
              </a:rPr>
              <a:t> </a:t>
            </a:r>
            <a:r>
              <a:rPr lang="es-ES" altLang="en-US" sz="1633" dirty="0" err="1">
                <a:sym typeface="Symbol" panose="05050102010706020507" pitchFamily="18" charset="2"/>
              </a:rPr>
              <a:t>from</a:t>
            </a:r>
            <a:r>
              <a:rPr lang="es-ES" altLang="en-US" sz="1633" dirty="0">
                <a:sym typeface="Symbol" panose="05050102010706020507" pitchFamily="18" charset="2"/>
              </a:rPr>
              <a:t> </a:t>
            </a:r>
            <a:r>
              <a:rPr lang="es-ES" altLang="en-US" sz="1633" dirty="0" err="1">
                <a:sym typeface="Symbol" panose="05050102010706020507" pitchFamily="18" charset="2"/>
              </a:rPr>
              <a:t>the</a:t>
            </a:r>
            <a:r>
              <a:rPr lang="es-ES" altLang="en-US" sz="1633" dirty="0">
                <a:sym typeface="Symbol" panose="05050102010706020507" pitchFamily="18" charset="2"/>
              </a:rPr>
              <a:t> </a:t>
            </a:r>
            <a:r>
              <a:rPr lang="es-ES" altLang="en-US" sz="1633" dirty="0" err="1">
                <a:sym typeface="Symbol" panose="05050102010706020507" pitchFamily="18" charset="2"/>
              </a:rPr>
              <a:t>model</a:t>
            </a:r>
            <a:endParaRPr lang="es-ES" altLang="en-US" sz="1633" dirty="0"/>
          </a:p>
        </p:txBody>
      </p:sp>
      <p:pic>
        <p:nvPicPr>
          <p:cNvPr id="9" name="Imagen 2">
            <a:extLst>
              <a:ext uri="{FF2B5EF4-FFF2-40B4-BE49-F238E27FC236}">
                <a16:creationId xmlns:a16="http://schemas.microsoft.com/office/drawing/2014/main" id="{C93F2F96-4E0C-48EA-B237-E5B39CE570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594644"/>
            <a:ext cx="507365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ipse 6">
            <a:extLst>
              <a:ext uri="{FF2B5EF4-FFF2-40B4-BE49-F238E27FC236}">
                <a16:creationId xmlns:a16="http://schemas.microsoft.com/office/drawing/2014/main" id="{17FD98A9-DE47-4BAD-B7B4-99F0C151DDB0}"/>
              </a:ext>
            </a:extLst>
          </p:cNvPr>
          <p:cNvSpPr>
            <a:spLocks noChangeArrowheads="1"/>
          </p:cNvSpPr>
          <p:nvPr/>
        </p:nvSpPr>
        <p:spPr bwMode="auto">
          <a:xfrm>
            <a:off x="2359025" y="2931319"/>
            <a:ext cx="71438" cy="46037"/>
          </a:xfrm>
          <a:prstGeom prst="ellipse">
            <a:avLst/>
          </a:prstGeom>
          <a:solidFill>
            <a:srgbClr val="E96F48"/>
          </a:solidFill>
          <a:ln w="9525" algn="ctr">
            <a:solidFill>
              <a:srgbClr val="FF0000"/>
            </a:solidFill>
            <a:round/>
            <a:headEnd/>
            <a:tailEnd/>
          </a:ln>
        </p:spPr>
        <p:txBody>
          <a:bodyPr/>
          <a:lstStyle/>
          <a:p>
            <a:pPr>
              <a:buClr>
                <a:srgbClr val="000000"/>
              </a:buClr>
              <a:buSzPct val="100000"/>
              <a:buFont typeface="Times New Roman" panose="02020603050405020304" pitchFamily="18" charset="0"/>
              <a:buNone/>
            </a:pPr>
            <a:endParaRPr lang="es-ES" alt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6">
            <a:extLst>
              <a:ext uri="{FF2B5EF4-FFF2-40B4-BE49-F238E27FC236}">
                <a16:creationId xmlns:a16="http://schemas.microsoft.com/office/drawing/2014/main" id="{978C1CF0-3B22-4058-9049-D986AFF5D3D0}"/>
              </a:ext>
            </a:extLst>
          </p:cNvPr>
          <p:cNvSpPr txBox="1">
            <a:spLocks/>
          </p:cNvSpPr>
          <p:nvPr/>
        </p:nvSpPr>
        <p:spPr bwMode="auto">
          <a:xfrm>
            <a:off x="685799" y="343612"/>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r>
              <a:rPr lang="en-US" b="1" dirty="0">
                <a:solidFill>
                  <a:schemeClr val="accent1"/>
                </a:solidFill>
                <a:ea typeface="+mj-ea"/>
                <a:cs typeface="+mj-cs"/>
              </a:rPr>
              <a:t>Merge of dust-soiling model</a:t>
            </a:r>
          </a:p>
        </p:txBody>
      </p:sp>
      <p:pic>
        <p:nvPicPr>
          <p:cNvPr id="2" name="Picture 1">
            <a:extLst>
              <a:ext uri="{FF2B5EF4-FFF2-40B4-BE49-F238E27FC236}">
                <a16:creationId xmlns:a16="http://schemas.microsoft.com/office/drawing/2014/main" id="{B7C77C13-93DF-464C-B14F-21D67DBAB893}"/>
              </a:ext>
            </a:extLst>
          </p:cNvPr>
          <p:cNvPicPr>
            <a:picLocks noChangeAspect="1"/>
          </p:cNvPicPr>
          <p:nvPr/>
        </p:nvPicPr>
        <p:blipFill>
          <a:blip r:embed="rId3"/>
          <a:stretch>
            <a:fillRect/>
          </a:stretch>
        </p:blipFill>
        <p:spPr>
          <a:xfrm>
            <a:off x="-1" y="1086400"/>
            <a:ext cx="9144000" cy="2996812"/>
          </a:xfrm>
          <a:prstGeom prst="rect">
            <a:avLst/>
          </a:prstGeom>
        </p:spPr>
      </p:pic>
      <p:sp>
        <p:nvSpPr>
          <p:cNvPr id="6" name="Subtitle 2">
            <a:extLst>
              <a:ext uri="{FF2B5EF4-FFF2-40B4-BE49-F238E27FC236}">
                <a16:creationId xmlns:a16="http://schemas.microsoft.com/office/drawing/2014/main" id="{06069597-8FE2-4FF3-A737-5A6A6F8BC03C}"/>
              </a:ext>
            </a:extLst>
          </p:cNvPr>
          <p:cNvSpPr txBox="1">
            <a:spLocks/>
          </p:cNvSpPr>
          <p:nvPr/>
        </p:nvSpPr>
        <p:spPr bwMode="auto">
          <a:xfrm>
            <a:off x="253998" y="4298950"/>
            <a:ext cx="8600889" cy="221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69084" indent="-269084" algn="just">
              <a:buFont typeface="Wingdings" panose="05000000000000000000" pitchFamily="2" charset="2"/>
              <a:buChar char="q"/>
            </a:pPr>
            <a:r>
              <a:rPr lang="en-US" sz="2000" dirty="0">
                <a:solidFill>
                  <a:schemeClr val="tx1"/>
                </a:solidFill>
              </a:rPr>
              <a:t>The DLR Institute of Solar Research (SF) is the largest research entity in Germany investigating and developing concentrating solar technologies to provide heat, electricity and fuel. </a:t>
            </a:r>
          </a:p>
          <a:p>
            <a:pPr marL="269084" indent="-269084" algn="just">
              <a:buFont typeface="Wingdings" panose="05000000000000000000" pitchFamily="2" charset="2"/>
              <a:buChar char="q"/>
            </a:pPr>
            <a:r>
              <a:rPr lang="en-US" sz="2000" dirty="0">
                <a:solidFill>
                  <a:schemeClr val="tx1"/>
                </a:solidFill>
              </a:rPr>
              <a:t>DLR has developed a soiling model that has been validated for two sites during WASCOP –Water Saving for Concentrated Solar Power (H2020 project).  </a:t>
            </a:r>
          </a:p>
          <a:p>
            <a:pPr algn="l"/>
            <a:r>
              <a:rPr lang="en-US" sz="2000" b="1" dirty="0">
                <a:solidFill>
                  <a:schemeClr val="tx1"/>
                </a:solidFill>
              </a:rPr>
              <a:t>  Next presentation: Soiling modelling with ground data (Fabian </a:t>
            </a:r>
            <a:r>
              <a:rPr lang="en-US" sz="2000" b="1" dirty="0" err="1">
                <a:solidFill>
                  <a:schemeClr val="tx1"/>
                </a:solidFill>
              </a:rPr>
              <a:t>Wolfertstetter</a:t>
            </a:r>
            <a:r>
              <a:rPr lang="en-US" sz="2000" b="1" dirty="0">
                <a:solidFill>
                  <a:schemeClr val="tx1"/>
                </a:solidFill>
              </a:rPr>
              <a:t>)  </a:t>
            </a:r>
          </a:p>
        </p:txBody>
      </p:sp>
    </p:spTree>
    <p:extLst>
      <p:ext uri="{BB962C8B-B14F-4D97-AF65-F5344CB8AC3E}">
        <p14:creationId xmlns:p14="http://schemas.microsoft.com/office/powerpoint/2010/main" val="1078415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6">
            <a:extLst>
              <a:ext uri="{FF2B5EF4-FFF2-40B4-BE49-F238E27FC236}">
                <a16:creationId xmlns:a16="http://schemas.microsoft.com/office/drawing/2014/main" id="{978C1CF0-3B22-4058-9049-D986AFF5D3D0}"/>
              </a:ext>
            </a:extLst>
          </p:cNvPr>
          <p:cNvSpPr txBox="1">
            <a:spLocks/>
          </p:cNvSpPr>
          <p:nvPr/>
        </p:nvSpPr>
        <p:spPr bwMode="auto">
          <a:xfrm>
            <a:off x="685797" y="498231"/>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r>
              <a:rPr lang="en-US" sz="3500" b="1" dirty="0">
                <a:solidFill>
                  <a:schemeClr val="accent1"/>
                </a:solidFill>
                <a:ea typeface="+mj-ea"/>
                <a:cs typeface="+mj-cs"/>
              </a:rPr>
              <a:t>Operational dust atmospheric forecast</a:t>
            </a:r>
          </a:p>
        </p:txBody>
      </p:sp>
      <p:sp>
        <p:nvSpPr>
          <p:cNvPr id="9" name="Subtitle 2">
            <a:extLst>
              <a:ext uri="{FF2B5EF4-FFF2-40B4-BE49-F238E27FC236}">
                <a16:creationId xmlns:a16="http://schemas.microsoft.com/office/drawing/2014/main" id="{9F1FFEBA-F882-4089-BF50-C3BDF8F6CAF8}"/>
              </a:ext>
            </a:extLst>
          </p:cNvPr>
          <p:cNvSpPr>
            <a:spLocks noGrp="1"/>
          </p:cNvSpPr>
          <p:nvPr>
            <p:ph type="subTitle" idx="1"/>
          </p:nvPr>
        </p:nvSpPr>
        <p:spPr>
          <a:xfrm>
            <a:off x="609598" y="1531200"/>
            <a:ext cx="7924800" cy="2133600"/>
          </a:xfrm>
        </p:spPr>
        <p:txBody>
          <a:bodyPr/>
          <a:lstStyle/>
          <a:p>
            <a:pPr algn="l"/>
            <a:r>
              <a:rPr lang="en-US" sz="2000" dirty="0">
                <a:solidFill>
                  <a:schemeClr val="tx1"/>
                </a:solidFill>
              </a:rPr>
              <a:t>BSC model is going to be run for the years selected from DLR in order to provide inputs for the soiling model. </a:t>
            </a:r>
          </a:p>
          <a:p>
            <a:pPr algn="l"/>
            <a:r>
              <a:rPr lang="en-US" sz="2000" dirty="0">
                <a:solidFill>
                  <a:schemeClr val="tx1"/>
                </a:solidFill>
              </a:rPr>
              <a:t>Its evaluations until now for various AERONET stations are satisfactory.</a:t>
            </a:r>
          </a:p>
          <a:p>
            <a:pPr algn="l"/>
            <a:endParaRPr lang="en-US" sz="2000" dirty="0"/>
          </a:p>
        </p:txBody>
      </p:sp>
      <p:pic>
        <p:nvPicPr>
          <p:cNvPr id="35" name="Picture 34">
            <a:extLst>
              <a:ext uri="{FF2B5EF4-FFF2-40B4-BE49-F238E27FC236}">
                <a16:creationId xmlns:a16="http://schemas.microsoft.com/office/drawing/2014/main" id="{285BDC49-1F69-449A-B52E-B48E1C30A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pic>
        <p:nvPicPr>
          <p:cNvPr id="2" name="Picture 1">
            <a:extLst>
              <a:ext uri="{FF2B5EF4-FFF2-40B4-BE49-F238E27FC236}">
                <a16:creationId xmlns:a16="http://schemas.microsoft.com/office/drawing/2014/main" id="{673E9843-7F84-42BC-8A19-1C585124411B}"/>
              </a:ext>
            </a:extLst>
          </p:cNvPr>
          <p:cNvPicPr>
            <a:picLocks noChangeAspect="1"/>
          </p:cNvPicPr>
          <p:nvPr/>
        </p:nvPicPr>
        <p:blipFill>
          <a:blip r:embed="rId4"/>
          <a:stretch>
            <a:fillRect/>
          </a:stretch>
        </p:blipFill>
        <p:spPr>
          <a:xfrm>
            <a:off x="2136287" y="2598000"/>
            <a:ext cx="5775512" cy="4192033"/>
          </a:xfrm>
          <a:prstGeom prst="rect">
            <a:avLst/>
          </a:prstGeom>
        </p:spPr>
      </p:pic>
    </p:spTree>
    <p:extLst>
      <p:ext uri="{BB962C8B-B14F-4D97-AF65-F5344CB8AC3E}">
        <p14:creationId xmlns:p14="http://schemas.microsoft.com/office/powerpoint/2010/main" val="2847722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6">
            <a:extLst>
              <a:ext uri="{FF2B5EF4-FFF2-40B4-BE49-F238E27FC236}">
                <a16:creationId xmlns:a16="http://schemas.microsoft.com/office/drawing/2014/main" id="{978C1CF0-3B22-4058-9049-D986AFF5D3D0}"/>
              </a:ext>
            </a:extLst>
          </p:cNvPr>
          <p:cNvSpPr txBox="1">
            <a:spLocks/>
          </p:cNvSpPr>
          <p:nvPr/>
        </p:nvSpPr>
        <p:spPr bwMode="auto">
          <a:xfrm>
            <a:off x="685797" y="498231"/>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r>
              <a:rPr lang="en-US" sz="3500" b="1" dirty="0">
                <a:solidFill>
                  <a:schemeClr val="accent1"/>
                </a:solidFill>
                <a:ea typeface="+mj-ea"/>
                <a:cs typeface="+mj-cs"/>
              </a:rPr>
              <a:t>Model evaluation results</a:t>
            </a:r>
          </a:p>
        </p:txBody>
      </p:sp>
      <p:pic>
        <p:nvPicPr>
          <p:cNvPr id="35" name="Picture 34">
            <a:extLst>
              <a:ext uri="{FF2B5EF4-FFF2-40B4-BE49-F238E27FC236}">
                <a16:creationId xmlns:a16="http://schemas.microsoft.com/office/drawing/2014/main" id="{285BDC49-1F69-449A-B52E-B48E1C30A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
        <p:nvSpPr>
          <p:cNvPr id="4" name="Subtitle 3">
            <a:extLst>
              <a:ext uri="{FF2B5EF4-FFF2-40B4-BE49-F238E27FC236}">
                <a16:creationId xmlns:a16="http://schemas.microsoft.com/office/drawing/2014/main" id="{7DD1BD56-9F6A-4402-886A-B21B9B63D61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499B691-06DD-464D-90A2-C3C87842BBA9}"/>
              </a:ext>
            </a:extLst>
          </p:cNvPr>
          <p:cNvPicPr>
            <a:picLocks noChangeAspect="1"/>
          </p:cNvPicPr>
          <p:nvPr/>
        </p:nvPicPr>
        <p:blipFill>
          <a:blip r:embed="rId4"/>
          <a:stretch>
            <a:fillRect/>
          </a:stretch>
        </p:blipFill>
        <p:spPr>
          <a:xfrm>
            <a:off x="149225" y="1151236"/>
            <a:ext cx="2836022" cy="2040746"/>
          </a:xfrm>
          <a:prstGeom prst="rect">
            <a:avLst/>
          </a:prstGeom>
        </p:spPr>
      </p:pic>
      <p:pic>
        <p:nvPicPr>
          <p:cNvPr id="11" name="Picture 10">
            <a:extLst>
              <a:ext uri="{FF2B5EF4-FFF2-40B4-BE49-F238E27FC236}">
                <a16:creationId xmlns:a16="http://schemas.microsoft.com/office/drawing/2014/main" id="{8C02EF3C-3234-4266-97AE-A061433A288D}"/>
              </a:ext>
            </a:extLst>
          </p:cNvPr>
          <p:cNvPicPr>
            <a:picLocks noChangeAspect="1"/>
          </p:cNvPicPr>
          <p:nvPr/>
        </p:nvPicPr>
        <p:blipFill>
          <a:blip r:embed="rId5"/>
          <a:stretch>
            <a:fillRect/>
          </a:stretch>
        </p:blipFill>
        <p:spPr>
          <a:xfrm>
            <a:off x="882446" y="2373315"/>
            <a:ext cx="7996735" cy="3774406"/>
          </a:xfrm>
          <a:prstGeom prst="rect">
            <a:avLst/>
          </a:prstGeom>
        </p:spPr>
      </p:pic>
    </p:spTree>
    <p:extLst>
      <p:ext uri="{BB962C8B-B14F-4D97-AF65-F5344CB8AC3E}">
        <p14:creationId xmlns:p14="http://schemas.microsoft.com/office/powerpoint/2010/main" val="26678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6">
            <a:extLst>
              <a:ext uri="{FF2B5EF4-FFF2-40B4-BE49-F238E27FC236}">
                <a16:creationId xmlns:a16="http://schemas.microsoft.com/office/drawing/2014/main" id="{978C1CF0-3B22-4058-9049-D986AFF5D3D0}"/>
              </a:ext>
            </a:extLst>
          </p:cNvPr>
          <p:cNvSpPr txBox="1">
            <a:spLocks/>
          </p:cNvSpPr>
          <p:nvPr/>
        </p:nvSpPr>
        <p:spPr bwMode="auto">
          <a:xfrm>
            <a:off x="685797" y="498231"/>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r>
              <a:rPr lang="en-US" sz="3500" b="1" dirty="0">
                <a:solidFill>
                  <a:schemeClr val="accent1"/>
                </a:solidFill>
                <a:ea typeface="+mj-ea"/>
                <a:cs typeface="+mj-cs"/>
              </a:rPr>
              <a:t>Model evaluation results</a:t>
            </a:r>
          </a:p>
        </p:txBody>
      </p:sp>
      <p:pic>
        <p:nvPicPr>
          <p:cNvPr id="35" name="Picture 34">
            <a:extLst>
              <a:ext uri="{FF2B5EF4-FFF2-40B4-BE49-F238E27FC236}">
                <a16:creationId xmlns:a16="http://schemas.microsoft.com/office/drawing/2014/main" id="{285BDC49-1F69-449A-B52E-B48E1C30A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pic>
        <p:nvPicPr>
          <p:cNvPr id="5" name="Picture 4">
            <a:extLst>
              <a:ext uri="{FF2B5EF4-FFF2-40B4-BE49-F238E27FC236}">
                <a16:creationId xmlns:a16="http://schemas.microsoft.com/office/drawing/2014/main" id="{9F30D1E8-9A16-40F6-B198-ED2309F0C2DE}"/>
              </a:ext>
            </a:extLst>
          </p:cNvPr>
          <p:cNvPicPr>
            <a:picLocks noChangeAspect="1"/>
          </p:cNvPicPr>
          <p:nvPr/>
        </p:nvPicPr>
        <p:blipFill>
          <a:blip r:embed="rId4"/>
          <a:stretch>
            <a:fillRect/>
          </a:stretch>
        </p:blipFill>
        <p:spPr>
          <a:xfrm>
            <a:off x="268496" y="1105559"/>
            <a:ext cx="3355486" cy="2416805"/>
          </a:xfrm>
          <a:prstGeom prst="rect">
            <a:avLst/>
          </a:prstGeom>
        </p:spPr>
      </p:pic>
      <p:pic>
        <p:nvPicPr>
          <p:cNvPr id="11" name="Picture 10">
            <a:extLst>
              <a:ext uri="{FF2B5EF4-FFF2-40B4-BE49-F238E27FC236}">
                <a16:creationId xmlns:a16="http://schemas.microsoft.com/office/drawing/2014/main" id="{262DF0B2-387C-477B-A380-DF9D87F42C0F}"/>
              </a:ext>
            </a:extLst>
          </p:cNvPr>
          <p:cNvPicPr>
            <a:picLocks noChangeAspect="1"/>
          </p:cNvPicPr>
          <p:nvPr/>
        </p:nvPicPr>
        <p:blipFill>
          <a:blip r:embed="rId5"/>
          <a:stretch>
            <a:fillRect/>
          </a:stretch>
        </p:blipFill>
        <p:spPr>
          <a:xfrm>
            <a:off x="527162" y="2500536"/>
            <a:ext cx="8132744" cy="3801974"/>
          </a:xfrm>
          <a:prstGeom prst="rect">
            <a:avLst/>
          </a:prstGeom>
        </p:spPr>
      </p:pic>
    </p:spTree>
    <p:extLst>
      <p:ext uri="{BB962C8B-B14F-4D97-AF65-F5344CB8AC3E}">
        <p14:creationId xmlns:p14="http://schemas.microsoft.com/office/powerpoint/2010/main" val="158549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3" name="Imagen 1">
            <a:hlinkClick r:id="rId3" action="ppaction://hlinkfile"/>
          </p:cNvPr>
          <p:cNvPicPr/>
          <p:nvPr/>
        </p:nvPicPr>
        <p:blipFill>
          <a:blip r:embed="rId4"/>
          <a:stretch/>
        </p:blipFill>
        <p:spPr>
          <a:xfrm>
            <a:off x="0" y="1116720"/>
            <a:ext cx="9143640" cy="4466160"/>
          </a:xfrm>
          <a:prstGeom prst="rect">
            <a:avLst/>
          </a:prstGeom>
          <a:ln>
            <a:noFill/>
          </a:ln>
        </p:spPr>
      </p:pic>
      <p:sp>
        <p:nvSpPr>
          <p:cNvPr id="1305" name="CustomShape 3"/>
          <p:cNvSpPr/>
          <p:nvPr/>
        </p:nvSpPr>
        <p:spPr>
          <a:xfrm>
            <a:off x="3377917" y="5527080"/>
            <a:ext cx="503604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1" strike="noStrike" spc="-1" dirty="0">
                <a:solidFill>
                  <a:srgbClr val="70AD47"/>
                </a:solidFill>
                <a:uFill>
                  <a:solidFill>
                    <a:srgbClr val="FFFFFF"/>
                  </a:solidFill>
                </a:uFill>
                <a:latin typeface="Calibri"/>
                <a:ea typeface="DejaVu Sans"/>
              </a:rPr>
              <a:t>Organic Carbon + Elemental carbon</a:t>
            </a:r>
            <a:endParaRPr lang="en-US" sz="1800" b="0" strike="noStrike" spc="-1" dirty="0">
              <a:solidFill>
                <a:srgbClr val="000000"/>
              </a:solidFill>
              <a:uFill>
                <a:solidFill>
                  <a:srgbClr val="FFFFFF"/>
                </a:solidFill>
              </a:uFill>
              <a:latin typeface="Arial"/>
            </a:endParaRPr>
          </a:p>
          <a:p>
            <a:pPr>
              <a:lnSpc>
                <a:spcPct val="100000"/>
              </a:lnSpc>
            </a:pPr>
            <a:r>
              <a:rPr lang="en-US" sz="1800" b="1" strike="noStrike" spc="-1" dirty="0">
                <a:solidFill>
                  <a:srgbClr val="F18E3D"/>
                </a:solidFill>
                <a:uFill>
                  <a:solidFill>
                    <a:srgbClr val="FFFFFF"/>
                  </a:solidFill>
                </a:uFill>
                <a:latin typeface="Calibri"/>
                <a:ea typeface="DejaVu Sans"/>
              </a:rPr>
              <a:t>Dust</a:t>
            </a:r>
            <a:endParaRPr lang="en-US" sz="1800" b="0" strike="noStrike" spc="-1" dirty="0">
              <a:solidFill>
                <a:srgbClr val="000000"/>
              </a:solidFill>
              <a:uFill>
                <a:solidFill>
                  <a:srgbClr val="FFFFFF"/>
                </a:solidFill>
              </a:uFill>
              <a:latin typeface="Arial"/>
            </a:endParaRPr>
          </a:p>
          <a:p>
            <a:pPr>
              <a:lnSpc>
                <a:spcPct val="100000"/>
              </a:lnSpc>
            </a:pPr>
            <a:r>
              <a:rPr lang="en-US" sz="1800" b="1" strike="noStrike" spc="-1" dirty="0">
                <a:solidFill>
                  <a:srgbClr val="BFBFBF"/>
                </a:solidFill>
                <a:uFill>
                  <a:solidFill>
                    <a:srgbClr val="FFFFFF"/>
                  </a:solidFill>
                </a:uFill>
                <a:latin typeface="Calibri"/>
                <a:ea typeface="DejaVu Sans"/>
              </a:rPr>
              <a:t>Sulfate</a:t>
            </a:r>
            <a:endParaRPr lang="en-US" sz="1800" b="0" strike="noStrike" spc="-1" dirty="0">
              <a:solidFill>
                <a:srgbClr val="000000"/>
              </a:solidFill>
              <a:uFill>
                <a:solidFill>
                  <a:srgbClr val="FFFFFF"/>
                </a:solidFill>
              </a:uFill>
              <a:latin typeface="Arial"/>
            </a:endParaRPr>
          </a:p>
          <a:p>
            <a:pPr>
              <a:lnSpc>
                <a:spcPct val="100000"/>
              </a:lnSpc>
            </a:pPr>
            <a:r>
              <a:rPr lang="en-US" sz="1800" b="1" strike="noStrike" spc="-1" dirty="0">
                <a:solidFill>
                  <a:srgbClr val="0070C0"/>
                </a:solidFill>
                <a:uFill>
                  <a:solidFill>
                    <a:srgbClr val="FFFFFF"/>
                  </a:solidFill>
                </a:uFill>
                <a:latin typeface="Calibri"/>
                <a:ea typeface="DejaVu Sans"/>
              </a:rPr>
              <a:t>Sea salt</a:t>
            </a:r>
            <a:endParaRPr lang="en-US" sz="1800" b="0" strike="noStrike" spc="-1" dirty="0">
              <a:solidFill>
                <a:srgbClr val="000000"/>
              </a:solidFill>
              <a:uFill>
                <a:solidFill>
                  <a:srgbClr val="FFFFFF"/>
                </a:solidFill>
              </a:uFill>
              <a:latin typeface="Arial"/>
            </a:endParaRPr>
          </a:p>
        </p:txBody>
      </p:sp>
      <p:sp>
        <p:nvSpPr>
          <p:cNvPr id="7" name="Rectangle 24"/>
          <p:cNvSpPr>
            <a:spLocks noChangeArrowheads="1"/>
          </p:cNvSpPr>
          <p:nvPr/>
        </p:nvSpPr>
        <p:spPr bwMode="auto">
          <a:xfrm>
            <a:off x="149225" y="217488"/>
            <a:ext cx="8762300" cy="577081"/>
          </a:xfrm>
          <a:prstGeom prst="rect">
            <a:avLst/>
          </a:prstGeom>
          <a:extLst/>
        </p:spPr>
        <p:txBody>
          <a:bodyPr/>
          <a:lstStyle/>
          <a:p>
            <a:pPr algn="ctr" defTabSz="914400">
              <a:lnSpc>
                <a:spcPct val="90000"/>
              </a:lnSpc>
              <a:spcBef>
                <a:spcPct val="0"/>
              </a:spcBef>
            </a:pPr>
            <a:r>
              <a:rPr lang="en-US" sz="3500" b="1" dirty="0">
                <a:solidFill>
                  <a:schemeClr val="accent1"/>
                </a:solidFill>
                <a:ea typeface="+mj-ea"/>
                <a:cs typeface="+mj-cs"/>
              </a:rPr>
              <a:t>Dust cycle and its extension</a:t>
            </a:r>
          </a:p>
        </p:txBody>
      </p:sp>
      <p:sp>
        <p:nvSpPr>
          <p:cNvPr id="8" name="CuadroTexto 4"/>
          <p:cNvSpPr txBox="1">
            <a:spLocks noChangeArrowheads="1"/>
          </p:cNvSpPr>
          <p:nvPr/>
        </p:nvSpPr>
        <p:spPr bwMode="auto">
          <a:xfrm>
            <a:off x="3991677" y="6224614"/>
            <a:ext cx="47525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i="1">
                <a:solidFill>
                  <a:schemeClr val="tx1"/>
                </a:solidFill>
                <a:latin typeface="Arial Narrow" pitchFamily="34" charset="0"/>
              </a:defRPr>
            </a:lvl1pPr>
            <a:lvl2pPr marL="742950" indent="-285750" defTabSz="457200" eaLnBrk="0" hangingPunct="0">
              <a:defRPr sz="1200" i="1">
                <a:solidFill>
                  <a:schemeClr val="tx1"/>
                </a:solidFill>
                <a:latin typeface="Arial Narrow" pitchFamily="34" charset="0"/>
              </a:defRPr>
            </a:lvl2pPr>
            <a:lvl3pPr marL="1143000" indent="-228600" defTabSz="457200" eaLnBrk="0" hangingPunct="0">
              <a:defRPr sz="1200" i="1">
                <a:solidFill>
                  <a:schemeClr val="tx1"/>
                </a:solidFill>
                <a:latin typeface="Arial Narrow" pitchFamily="34" charset="0"/>
              </a:defRPr>
            </a:lvl3pPr>
            <a:lvl4pPr marL="1600200" indent="-228600" defTabSz="457200" eaLnBrk="0" hangingPunct="0">
              <a:defRPr sz="1200" i="1">
                <a:solidFill>
                  <a:schemeClr val="tx1"/>
                </a:solidFill>
                <a:latin typeface="Arial Narrow" pitchFamily="34" charset="0"/>
              </a:defRPr>
            </a:lvl4pPr>
            <a:lvl5pPr marL="2057400" indent="-228600" defTabSz="457200" eaLnBrk="0" hangingPunct="0">
              <a:defRPr sz="1200" i="1">
                <a:solidFill>
                  <a:schemeClr val="tx1"/>
                </a:solidFill>
                <a:latin typeface="Arial Narrow" pitchFamily="34" charset="0"/>
              </a:defRPr>
            </a:lvl5pPr>
            <a:lvl6pPr marL="2514600" indent="-228600" algn="r" defTabSz="457200" eaLnBrk="0" fontAlgn="base" hangingPunct="0">
              <a:spcBef>
                <a:spcPct val="50000"/>
              </a:spcBef>
              <a:spcAft>
                <a:spcPct val="0"/>
              </a:spcAft>
              <a:defRPr sz="1200" i="1">
                <a:solidFill>
                  <a:schemeClr val="tx1"/>
                </a:solidFill>
                <a:latin typeface="Arial Narrow" pitchFamily="34" charset="0"/>
              </a:defRPr>
            </a:lvl6pPr>
            <a:lvl7pPr marL="2971800" indent="-228600" algn="r" defTabSz="457200" eaLnBrk="0" fontAlgn="base" hangingPunct="0">
              <a:spcBef>
                <a:spcPct val="50000"/>
              </a:spcBef>
              <a:spcAft>
                <a:spcPct val="0"/>
              </a:spcAft>
              <a:defRPr sz="1200" i="1">
                <a:solidFill>
                  <a:schemeClr val="tx1"/>
                </a:solidFill>
                <a:latin typeface="Arial Narrow" pitchFamily="34" charset="0"/>
              </a:defRPr>
            </a:lvl7pPr>
            <a:lvl8pPr marL="3429000" indent="-228600" algn="r" defTabSz="457200" eaLnBrk="0" fontAlgn="base" hangingPunct="0">
              <a:spcBef>
                <a:spcPct val="50000"/>
              </a:spcBef>
              <a:spcAft>
                <a:spcPct val="0"/>
              </a:spcAft>
              <a:defRPr sz="1200" i="1">
                <a:solidFill>
                  <a:schemeClr val="tx1"/>
                </a:solidFill>
                <a:latin typeface="Arial Narrow" pitchFamily="34" charset="0"/>
              </a:defRPr>
            </a:lvl8pPr>
            <a:lvl9pPr marL="3886200" indent="-228600" algn="r" defTabSz="457200" eaLnBrk="0" fontAlgn="base" hangingPunct="0">
              <a:spcBef>
                <a:spcPct val="50000"/>
              </a:spcBef>
              <a:spcAft>
                <a:spcPct val="0"/>
              </a:spcAft>
              <a:defRPr sz="1200" i="1">
                <a:solidFill>
                  <a:schemeClr val="tx1"/>
                </a:solidFill>
                <a:latin typeface="Arial Narrow" pitchFamily="34" charset="0"/>
              </a:defRPr>
            </a:lvl9pPr>
          </a:lstStyle>
          <a:p>
            <a:pPr algn="r" eaLnBrk="1" hangingPunct="1">
              <a:spcBef>
                <a:spcPct val="0"/>
              </a:spcBef>
            </a:pPr>
            <a:r>
              <a:rPr lang="es-ES_tradnl" i="0" dirty="0">
                <a:latin typeface="Calibri" pitchFamily="34" charset="0"/>
                <a:ea typeface="ＭＳ Ｐゴシック" pitchFamily="-106" charset="-128"/>
              </a:rPr>
              <a:t>NASA | GEOS-5 </a:t>
            </a:r>
            <a:r>
              <a:rPr lang="es-ES_tradnl" i="0" dirty="0" err="1">
                <a:latin typeface="Calibri" pitchFamily="34" charset="0"/>
                <a:ea typeface="ＭＳ Ｐゴシック" pitchFamily="-106" charset="-128"/>
              </a:rPr>
              <a:t>Aerosols</a:t>
            </a:r>
            <a:r>
              <a:rPr lang="es-ES_tradnl" i="0" dirty="0">
                <a:latin typeface="Calibri" pitchFamily="34" charset="0"/>
                <a:ea typeface="ＭＳ Ｐゴシック" pitchFamily="-106" charset="-128"/>
              </a:rPr>
              <a:t> </a:t>
            </a:r>
          </a:p>
        </p:txBody>
      </p:sp>
      <p:pic>
        <p:nvPicPr>
          <p:cNvPr id="3" name="Picture 2">
            <a:extLst>
              <a:ext uri="{FF2B5EF4-FFF2-40B4-BE49-F238E27FC236}">
                <a16:creationId xmlns:a16="http://schemas.microsoft.com/office/drawing/2014/main" id="{0EB4E2C5-0F89-476B-8DFB-BC964FFBF8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Tree>
    <p:extLst>
      <p:ext uri="{BB962C8B-B14F-4D97-AF65-F5344CB8AC3E}">
        <p14:creationId xmlns:p14="http://schemas.microsoft.com/office/powerpoint/2010/main" val="40375115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6">
            <a:extLst>
              <a:ext uri="{FF2B5EF4-FFF2-40B4-BE49-F238E27FC236}">
                <a16:creationId xmlns:a16="http://schemas.microsoft.com/office/drawing/2014/main" id="{978C1CF0-3B22-4058-9049-D986AFF5D3D0}"/>
              </a:ext>
            </a:extLst>
          </p:cNvPr>
          <p:cNvSpPr txBox="1">
            <a:spLocks/>
          </p:cNvSpPr>
          <p:nvPr/>
        </p:nvSpPr>
        <p:spPr bwMode="auto">
          <a:xfrm>
            <a:off x="457200" y="424045"/>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r>
              <a:rPr lang="en-US" sz="3500" b="1" dirty="0">
                <a:solidFill>
                  <a:schemeClr val="accent1"/>
                </a:solidFill>
                <a:ea typeface="+mj-ea"/>
                <a:cs typeface="+mj-cs"/>
              </a:rPr>
              <a:t>Summary</a:t>
            </a:r>
          </a:p>
        </p:txBody>
      </p:sp>
      <p:sp>
        <p:nvSpPr>
          <p:cNvPr id="6" name="Subtitle 2">
            <a:extLst>
              <a:ext uri="{FF2B5EF4-FFF2-40B4-BE49-F238E27FC236}">
                <a16:creationId xmlns:a16="http://schemas.microsoft.com/office/drawing/2014/main" id="{06069597-8FE2-4FF3-A737-5A6A6F8BC03C}"/>
              </a:ext>
            </a:extLst>
          </p:cNvPr>
          <p:cNvSpPr txBox="1">
            <a:spLocks/>
          </p:cNvSpPr>
          <p:nvPr/>
        </p:nvSpPr>
        <p:spPr bwMode="auto">
          <a:xfrm>
            <a:off x="457200" y="1262245"/>
            <a:ext cx="792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69084" indent="-269084" algn="just">
              <a:buFont typeface="Wingdings" panose="05000000000000000000" pitchFamily="2" charset="2"/>
              <a:buChar char="q"/>
            </a:pPr>
            <a:r>
              <a:rPr lang="en-US" sz="2400" dirty="0">
                <a:solidFill>
                  <a:schemeClr val="tx1"/>
                </a:solidFill>
              </a:rPr>
              <a:t>SOLWATT will provide: </a:t>
            </a:r>
          </a:p>
          <a:p>
            <a:pPr marL="1085850" lvl="1" indent="-342900" algn="just">
              <a:buFont typeface="Wingdings" panose="05000000000000000000" pitchFamily="2" charset="2"/>
              <a:buChar char="Ø"/>
            </a:pPr>
            <a:r>
              <a:rPr lang="en-US" sz="2000" dirty="0">
                <a:solidFill>
                  <a:schemeClr val="tx1"/>
                </a:solidFill>
              </a:rPr>
              <a:t> </a:t>
            </a:r>
            <a:r>
              <a:rPr lang="en-US" sz="2000" b="1" dirty="0">
                <a:solidFill>
                  <a:srgbClr val="C00000"/>
                </a:solidFill>
              </a:rPr>
              <a:t>Operational soiling forecasts</a:t>
            </a:r>
            <a:r>
              <a:rPr lang="en-US" sz="2000" dirty="0">
                <a:solidFill>
                  <a:srgbClr val="C00000"/>
                </a:solidFill>
              </a:rPr>
              <a:t>: </a:t>
            </a:r>
            <a:r>
              <a:rPr lang="en-US" sz="2000" dirty="0">
                <a:solidFill>
                  <a:schemeClr val="tx1"/>
                </a:solidFill>
              </a:rPr>
              <a:t>up to 5-days soiling forecasts based on the daily operational dust NMMB-MONARCH system.</a:t>
            </a:r>
          </a:p>
          <a:p>
            <a:pPr marL="269084" indent="-269084" algn="just">
              <a:buFont typeface="Wingdings" panose="05000000000000000000" pitchFamily="2" charset="2"/>
              <a:buChar char="q"/>
            </a:pPr>
            <a:endParaRPr lang="en-US" sz="2400" dirty="0">
              <a:solidFill>
                <a:schemeClr val="tx1"/>
              </a:solidFill>
            </a:endParaRPr>
          </a:p>
          <a:p>
            <a:pPr marL="269084" indent="-269084" algn="just">
              <a:buFont typeface="Wingdings" panose="05000000000000000000" pitchFamily="2" charset="2"/>
              <a:buChar char="q"/>
            </a:pPr>
            <a:r>
              <a:rPr lang="en-US" sz="2400" dirty="0">
                <a:solidFill>
                  <a:schemeClr val="tx1"/>
                </a:solidFill>
              </a:rPr>
              <a:t>To achieve this objective, the dust atmospheric NMMB-MONARCH model  will be coupled with a soiling model.</a:t>
            </a:r>
          </a:p>
          <a:p>
            <a:pPr marL="726284" lvl="1" indent="-269084" algn="just">
              <a:buFont typeface="Wingdings" panose="05000000000000000000" pitchFamily="2" charset="2"/>
              <a:buChar char="q"/>
            </a:pPr>
            <a:r>
              <a:rPr lang="en-US" sz="2000" dirty="0">
                <a:solidFill>
                  <a:schemeClr val="tx1"/>
                </a:solidFill>
              </a:rPr>
              <a:t>The evaluation of NMMB-MONARCH (the inputs used by the soiling model) shows that the model can predict the desert dust cycle over North Africa, Middle East and Europe.</a:t>
            </a:r>
          </a:p>
          <a:p>
            <a:pPr marL="1200150" lvl="2" indent="-285750" algn="just">
              <a:buFont typeface="Arial" panose="020B0604020202020204" pitchFamily="34" charset="0"/>
              <a:buChar char="•"/>
            </a:pPr>
            <a:r>
              <a:rPr lang="en-US" sz="1600" dirty="0">
                <a:solidFill>
                  <a:schemeClr val="tx1"/>
                </a:solidFill>
              </a:rPr>
              <a:t>Over the Mediterranean, the model is capturing the timing and the magnitude of the dust events. The model can not reproduce the haboobs (associated to convective events) in the current operational configurations.</a:t>
            </a:r>
          </a:p>
          <a:p>
            <a:pPr marL="1200150" lvl="2" indent="-285750" algn="just">
              <a:buFont typeface="Arial" panose="020B0604020202020204" pitchFamily="34" charset="0"/>
              <a:buChar char="•"/>
            </a:pPr>
            <a:r>
              <a:rPr lang="en-US" sz="1600" dirty="0">
                <a:solidFill>
                  <a:schemeClr val="tx1"/>
                </a:solidFill>
              </a:rPr>
              <a:t>In middle east the model is overestimating the summer events.</a:t>
            </a:r>
          </a:p>
          <a:p>
            <a:pPr marL="726284" lvl="1" indent="-269084" algn="just">
              <a:buFont typeface="Wingdings" panose="05000000000000000000" pitchFamily="2" charset="2"/>
              <a:buChar char="q"/>
            </a:pPr>
            <a:r>
              <a:rPr lang="en-US" sz="2400" dirty="0">
                <a:solidFill>
                  <a:schemeClr val="tx1"/>
                </a:solidFill>
              </a:rPr>
              <a:t>Ongoing improvements in the description of the desert sources in the Middle east and Africa. Next, evaluation of the deposition fields.</a:t>
            </a:r>
          </a:p>
          <a:p>
            <a:pPr lvl="3" algn="just"/>
            <a:endParaRPr lang="en-US" sz="1200" dirty="0">
              <a:solidFill>
                <a:schemeClr val="tx1"/>
              </a:solidFill>
            </a:endParaRPr>
          </a:p>
          <a:p>
            <a:pPr marL="1183484" lvl="2" indent="-269084" algn="just">
              <a:buFont typeface="Wingdings" panose="05000000000000000000" pitchFamily="2" charset="2"/>
              <a:buChar char="q"/>
            </a:pPr>
            <a:endParaRPr lang="en-US" sz="1600" dirty="0">
              <a:solidFill>
                <a:schemeClr val="tx1"/>
              </a:solidFill>
            </a:endParaRPr>
          </a:p>
          <a:p>
            <a:pPr marL="269084" indent="-269084" algn="just">
              <a:buFont typeface="Wingdings" panose="05000000000000000000" pitchFamily="2" charset="2"/>
              <a:buChar char="q"/>
            </a:pPr>
            <a:endParaRPr lang="en-US" sz="2400" dirty="0">
              <a:solidFill>
                <a:schemeClr val="tx1"/>
              </a:solidFill>
            </a:endParaRPr>
          </a:p>
        </p:txBody>
      </p:sp>
    </p:spTree>
    <p:extLst>
      <p:ext uri="{BB962C8B-B14F-4D97-AF65-F5344CB8AC3E}">
        <p14:creationId xmlns:p14="http://schemas.microsoft.com/office/powerpoint/2010/main" val="1998762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461655" y="2397082"/>
            <a:ext cx="5026945" cy="2998826"/>
          </a:xfrm>
        </p:spPr>
        <p:txBody>
          <a:bodyPr>
            <a:noAutofit/>
          </a:bodyPr>
          <a:lstStyle/>
          <a:p>
            <a:pPr algn="ctr"/>
            <a:r>
              <a:rPr lang="es-ES" sz="8000" b="0" dirty="0" err="1"/>
              <a:t>Thank</a:t>
            </a:r>
            <a:r>
              <a:rPr lang="es-ES" sz="8000" b="0" dirty="0"/>
              <a:t> </a:t>
            </a:r>
            <a:r>
              <a:rPr lang="es-ES" sz="8000" b="0" dirty="0" err="1"/>
              <a:t>you</a:t>
            </a:r>
            <a:r>
              <a:rPr lang="es-ES" sz="8000" b="0" dirty="0"/>
              <a:t> </a:t>
            </a:r>
          </a:p>
        </p:txBody>
      </p:sp>
      <p:sp>
        <p:nvSpPr>
          <p:cNvPr id="2" name="Subtítulo 1"/>
          <p:cNvSpPr>
            <a:spLocks noGrp="1"/>
          </p:cNvSpPr>
          <p:nvPr>
            <p:ph type="subTitle" idx="1"/>
          </p:nvPr>
        </p:nvSpPr>
        <p:spPr>
          <a:xfrm>
            <a:off x="3603066" y="6107242"/>
            <a:ext cx="4569950" cy="464416"/>
          </a:xfrm>
        </p:spPr>
        <p:txBody>
          <a:bodyPr/>
          <a:lstStyle/>
          <a:p>
            <a:pPr algn="ctr"/>
            <a:r>
              <a:rPr lang="es-ES" sz="2800" dirty="0">
                <a:solidFill>
                  <a:srgbClr val="004890"/>
                </a:solidFill>
                <a:ea typeface="+mj-ea"/>
                <a:cs typeface="+mj-cs"/>
              </a:rPr>
              <a:t>eleni.karnezi@bsc.es</a:t>
            </a:r>
          </a:p>
        </p:txBody>
      </p:sp>
      <p:pic>
        <p:nvPicPr>
          <p:cNvPr id="5" name="Picture 4">
            <a:extLst>
              <a:ext uri="{FF2B5EF4-FFF2-40B4-BE49-F238E27FC236}">
                <a16:creationId xmlns:a16="http://schemas.microsoft.com/office/drawing/2014/main" id="{A0EC44F3-E24A-4DF1-9FB7-2696BD885F4B}"/>
              </a:ext>
            </a:extLst>
          </p:cNvPr>
          <p:cNvPicPr>
            <a:picLocks noChangeAspect="1"/>
          </p:cNvPicPr>
          <p:nvPr/>
        </p:nvPicPr>
        <p:blipFill>
          <a:blip r:embed="rId3"/>
          <a:stretch>
            <a:fillRect/>
          </a:stretch>
        </p:blipFill>
        <p:spPr>
          <a:xfrm>
            <a:off x="3603066" y="2115287"/>
            <a:ext cx="2277897" cy="652463"/>
          </a:xfrm>
          <a:prstGeom prst="rect">
            <a:avLst/>
          </a:prstGeom>
        </p:spPr>
      </p:pic>
      <p:pic>
        <p:nvPicPr>
          <p:cNvPr id="7" name="Imagen 11">
            <a:extLst>
              <a:ext uri="{FF2B5EF4-FFF2-40B4-BE49-F238E27FC236}">
                <a16:creationId xmlns:a16="http://schemas.microsoft.com/office/drawing/2014/main" id="{450FA32D-9FBE-4F4F-B67D-B1EDD76F6C0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3001" y="1443626"/>
            <a:ext cx="2396778" cy="652221"/>
          </a:xfrm>
          <a:prstGeom prst="rect">
            <a:avLst/>
          </a:prstGeom>
        </p:spPr>
      </p:pic>
      <p:pic>
        <p:nvPicPr>
          <p:cNvPr id="8" name="Picture 7">
            <a:extLst>
              <a:ext uri="{FF2B5EF4-FFF2-40B4-BE49-F238E27FC236}">
                <a16:creationId xmlns:a16="http://schemas.microsoft.com/office/drawing/2014/main" id="{0191D458-BB3A-4480-AE39-8DC2443EBB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3053" y="1570058"/>
            <a:ext cx="1267474" cy="4720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Imagen 29">
            <a:extLst>
              <a:ext uri="{FF2B5EF4-FFF2-40B4-BE49-F238E27FC236}">
                <a16:creationId xmlns:a16="http://schemas.microsoft.com/office/drawing/2014/main" id="{73F04EDC-7ED0-421C-8607-BD4CE088F2D8}"/>
              </a:ext>
            </a:extLst>
          </p:cNvPr>
          <p:cNvPicPr>
            <a:picLocks noChangeAspect="1"/>
          </p:cNvPicPr>
          <p:nvPr/>
        </p:nvPicPr>
        <p:blipFill>
          <a:blip r:embed="rId6"/>
          <a:stretch>
            <a:fillRect/>
          </a:stretch>
        </p:blipFill>
        <p:spPr>
          <a:xfrm>
            <a:off x="6124237" y="2224218"/>
            <a:ext cx="2121089" cy="652221"/>
          </a:xfrm>
          <a:prstGeom prst="rect">
            <a:avLst/>
          </a:prstGeom>
        </p:spPr>
      </p:pic>
    </p:spTree>
    <p:extLst>
      <p:ext uri="{BB962C8B-B14F-4D97-AF65-F5344CB8AC3E}">
        <p14:creationId xmlns:p14="http://schemas.microsoft.com/office/powerpoint/2010/main" val="2972815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err="1"/>
              <a:t>Backup</a:t>
            </a:r>
            <a:r>
              <a:rPr lang="es-ES" dirty="0"/>
              <a:t> </a:t>
            </a:r>
            <a:r>
              <a:rPr lang="es-ES" dirty="0" err="1"/>
              <a:t>slides</a:t>
            </a:r>
            <a:endParaRPr lang="es-ES" dirty="0"/>
          </a:p>
        </p:txBody>
      </p:sp>
    </p:spTree>
    <p:extLst>
      <p:ext uri="{BB962C8B-B14F-4D97-AF65-F5344CB8AC3E}">
        <p14:creationId xmlns:p14="http://schemas.microsoft.com/office/powerpoint/2010/main" val="3798217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F9DC-00F4-48B9-83D6-6215BCAC15BF}"/>
              </a:ext>
            </a:extLst>
          </p:cNvPr>
          <p:cNvSpPr>
            <a:spLocks noGrp="1"/>
          </p:cNvSpPr>
          <p:nvPr>
            <p:ph type="title"/>
          </p:nvPr>
        </p:nvSpPr>
        <p:spPr/>
        <p:txBody>
          <a:bodyPr/>
          <a:lstStyle/>
          <a:p>
            <a:br>
              <a:rPr lang="en-US" dirty="0"/>
            </a:br>
            <a:r>
              <a:rPr lang="en-US" dirty="0"/>
              <a:t>                             </a:t>
            </a:r>
            <a:r>
              <a:rPr lang="en-US" sz="3500" b="1" dirty="0"/>
              <a:t>Soiling Model</a:t>
            </a:r>
          </a:p>
        </p:txBody>
      </p:sp>
      <p:pic>
        <p:nvPicPr>
          <p:cNvPr id="9" name="Picture 8">
            <a:extLst>
              <a:ext uri="{FF2B5EF4-FFF2-40B4-BE49-F238E27FC236}">
                <a16:creationId xmlns:a16="http://schemas.microsoft.com/office/drawing/2014/main" id="{05AE3BE9-BC0C-4288-BFC6-B350F0D42472}"/>
              </a:ext>
            </a:extLst>
          </p:cNvPr>
          <p:cNvPicPr>
            <a:picLocks noChangeAspect="1"/>
          </p:cNvPicPr>
          <p:nvPr/>
        </p:nvPicPr>
        <p:blipFill>
          <a:blip r:embed="rId2"/>
          <a:stretch>
            <a:fillRect/>
          </a:stretch>
        </p:blipFill>
        <p:spPr>
          <a:xfrm>
            <a:off x="25800" y="1711513"/>
            <a:ext cx="9144000" cy="5070287"/>
          </a:xfrm>
          <a:prstGeom prst="rect">
            <a:avLst/>
          </a:prstGeom>
        </p:spPr>
      </p:pic>
    </p:spTree>
    <p:extLst>
      <p:ext uri="{BB962C8B-B14F-4D97-AF65-F5344CB8AC3E}">
        <p14:creationId xmlns:p14="http://schemas.microsoft.com/office/powerpoint/2010/main" val="963870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F9DC-00F4-48B9-83D6-6215BCAC15BF}"/>
              </a:ext>
            </a:extLst>
          </p:cNvPr>
          <p:cNvSpPr>
            <a:spLocks noGrp="1"/>
          </p:cNvSpPr>
          <p:nvPr>
            <p:ph type="title"/>
          </p:nvPr>
        </p:nvSpPr>
        <p:spPr/>
        <p:txBody>
          <a:bodyPr/>
          <a:lstStyle/>
          <a:p>
            <a:br>
              <a:rPr lang="en-US" dirty="0"/>
            </a:br>
            <a:r>
              <a:rPr lang="en-US" dirty="0"/>
              <a:t>            </a:t>
            </a:r>
            <a:r>
              <a:rPr lang="en-US" sz="3500" b="1" dirty="0"/>
              <a:t>Soiling Model performance</a:t>
            </a:r>
          </a:p>
        </p:txBody>
      </p:sp>
      <p:pic>
        <p:nvPicPr>
          <p:cNvPr id="7" name="Picture 6">
            <a:extLst>
              <a:ext uri="{FF2B5EF4-FFF2-40B4-BE49-F238E27FC236}">
                <a16:creationId xmlns:a16="http://schemas.microsoft.com/office/drawing/2014/main" id="{18FA2E82-2802-4AB8-81CA-B84832963D68}"/>
              </a:ext>
            </a:extLst>
          </p:cNvPr>
          <p:cNvPicPr>
            <a:picLocks noChangeAspect="1"/>
          </p:cNvPicPr>
          <p:nvPr/>
        </p:nvPicPr>
        <p:blipFill>
          <a:blip r:embed="rId2"/>
          <a:stretch>
            <a:fillRect/>
          </a:stretch>
        </p:blipFill>
        <p:spPr>
          <a:xfrm>
            <a:off x="-1" y="1595755"/>
            <a:ext cx="9144000" cy="5026526"/>
          </a:xfrm>
          <a:prstGeom prst="rect">
            <a:avLst/>
          </a:prstGeom>
        </p:spPr>
      </p:pic>
    </p:spTree>
    <p:extLst>
      <p:ext uri="{BB962C8B-B14F-4D97-AF65-F5344CB8AC3E}">
        <p14:creationId xmlns:p14="http://schemas.microsoft.com/office/powerpoint/2010/main" val="332656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F9DC-00F4-48B9-83D6-6215BCAC15BF}"/>
              </a:ext>
            </a:extLst>
          </p:cNvPr>
          <p:cNvSpPr>
            <a:spLocks noGrp="1"/>
          </p:cNvSpPr>
          <p:nvPr>
            <p:ph type="title"/>
          </p:nvPr>
        </p:nvSpPr>
        <p:spPr/>
        <p:txBody>
          <a:bodyPr/>
          <a:lstStyle/>
          <a:p>
            <a:br>
              <a:rPr lang="en-US" dirty="0"/>
            </a:br>
            <a:r>
              <a:rPr lang="en-US" dirty="0"/>
              <a:t>          </a:t>
            </a:r>
            <a:r>
              <a:rPr lang="en-US" sz="3500" b="1" dirty="0"/>
              <a:t>Soiling Model and cleaning optimization</a:t>
            </a:r>
          </a:p>
        </p:txBody>
      </p:sp>
      <p:pic>
        <p:nvPicPr>
          <p:cNvPr id="8" name="Picture 7">
            <a:extLst>
              <a:ext uri="{FF2B5EF4-FFF2-40B4-BE49-F238E27FC236}">
                <a16:creationId xmlns:a16="http://schemas.microsoft.com/office/drawing/2014/main" id="{316F4B3D-83FE-45B7-AEA8-630C694BB861}"/>
              </a:ext>
            </a:extLst>
          </p:cNvPr>
          <p:cNvPicPr>
            <a:picLocks noChangeAspect="1"/>
          </p:cNvPicPr>
          <p:nvPr/>
        </p:nvPicPr>
        <p:blipFill>
          <a:blip r:embed="rId2"/>
          <a:stretch>
            <a:fillRect/>
          </a:stretch>
        </p:blipFill>
        <p:spPr>
          <a:xfrm>
            <a:off x="-1" y="1390320"/>
            <a:ext cx="9144000" cy="5391480"/>
          </a:xfrm>
          <a:prstGeom prst="rect">
            <a:avLst/>
          </a:prstGeom>
        </p:spPr>
      </p:pic>
    </p:spTree>
    <p:extLst>
      <p:ext uri="{BB962C8B-B14F-4D97-AF65-F5344CB8AC3E}">
        <p14:creationId xmlns:p14="http://schemas.microsoft.com/office/powerpoint/2010/main" val="1759744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Imagen 67" descr="Bodele_TMO2004042_lr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637428"/>
            <a:ext cx="279241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ángulo 71"/>
          <p:cNvSpPr>
            <a:spLocks noChangeArrowheads="1"/>
          </p:cNvSpPr>
          <p:nvPr/>
        </p:nvSpPr>
        <p:spPr bwMode="auto">
          <a:xfrm>
            <a:off x="906463" y="3709116"/>
            <a:ext cx="30892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spcBef>
                <a:spcPct val="0"/>
              </a:spcBef>
            </a:pPr>
            <a:r>
              <a:rPr lang="es-ES_tradnl" sz="1400" i="0" dirty="0">
                <a:latin typeface="Calibri" pitchFamily="34" charset="0"/>
                <a:ea typeface="ＭＳ Ｐゴシック" pitchFamily="-106" charset="-128"/>
              </a:rPr>
              <a:t>MODIS true </a:t>
            </a:r>
            <a:r>
              <a:rPr lang="es-ES_tradnl" sz="1400" i="0" dirty="0" err="1">
                <a:latin typeface="Calibri" pitchFamily="34" charset="0"/>
                <a:ea typeface="ＭＳ Ｐゴシック" pitchFamily="-106" charset="-128"/>
              </a:rPr>
              <a:t>colour</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composite</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image</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for</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March</a:t>
            </a:r>
            <a:r>
              <a:rPr lang="es-ES_tradnl" sz="1400" i="0" dirty="0">
                <a:latin typeface="Calibri" pitchFamily="34" charset="0"/>
                <a:ea typeface="ＭＳ Ｐゴシック" pitchFamily="-106" charset="-128"/>
              </a:rPr>
              <a:t> 2005 </a:t>
            </a:r>
            <a:r>
              <a:rPr lang="es-ES_tradnl" sz="1400" i="0" dirty="0" err="1">
                <a:latin typeface="Calibri" pitchFamily="34" charset="0"/>
                <a:ea typeface="ＭＳ Ｐゴシック" pitchFamily="-106" charset="-128"/>
              </a:rPr>
              <a:t>depicting</a:t>
            </a:r>
            <a:r>
              <a:rPr lang="es-ES_tradnl" sz="1400" i="0" dirty="0">
                <a:latin typeface="Calibri" pitchFamily="34" charset="0"/>
                <a:ea typeface="ＭＳ Ｐゴシック" pitchFamily="-106" charset="-128"/>
              </a:rPr>
              <a:t> a </a:t>
            </a:r>
            <a:r>
              <a:rPr lang="es-ES_tradnl" sz="1400" i="0" dirty="0" err="1">
                <a:latin typeface="Calibri" pitchFamily="34" charset="0"/>
                <a:ea typeface="ＭＳ Ｐゴシック" pitchFamily="-106" charset="-128"/>
              </a:rPr>
              <a:t>dust</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storm</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initiated</a:t>
            </a:r>
            <a:r>
              <a:rPr lang="es-ES_tradnl" sz="1400" i="0" dirty="0">
                <a:latin typeface="Calibri" pitchFamily="34" charset="0"/>
                <a:ea typeface="ＭＳ Ｐゴシック" pitchFamily="-106" charset="-128"/>
              </a:rPr>
              <a:t> at </a:t>
            </a:r>
            <a:r>
              <a:rPr lang="es-ES_tradnl" sz="1400" i="0" dirty="0" err="1">
                <a:latin typeface="Calibri" pitchFamily="34" charset="0"/>
                <a:ea typeface="ＭＳ Ｐゴシック" pitchFamily="-106" charset="-128"/>
              </a:rPr>
              <a:t>the</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Bodélé</a:t>
            </a:r>
            <a:r>
              <a:rPr lang="es-ES_tradnl" sz="1400" i="0" dirty="0">
                <a:latin typeface="Calibri" pitchFamily="34" charset="0"/>
                <a:ea typeface="ＭＳ Ｐゴシック" pitchFamily="-106" charset="-128"/>
              </a:rPr>
              <a:t> </a:t>
            </a:r>
            <a:r>
              <a:rPr lang="es-ES_tradnl" sz="1400" i="0" dirty="0" err="1">
                <a:latin typeface="Calibri" pitchFamily="34" charset="0"/>
                <a:ea typeface="ＭＳ Ｐゴシック" pitchFamily="-106" charset="-128"/>
              </a:rPr>
              <a:t>Depression</a:t>
            </a:r>
            <a:r>
              <a:rPr lang="es-ES_tradnl" sz="1400" i="0" dirty="0">
                <a:latin typeface="Calibri" pitchFamily="34" charset="0"/>
                <a:ea typeface="ＭＳ Ｐゴシック" pitchFamily="-106" charset="-128"/>
              </a:rPr>
              <a:t> (Chad </a:t>
            </a:r>
            <a:r>
              <a:rPr lang="es-ES_tradnl" sz="1400" i="0" dirty="0" err="1">
                <a:latin typeface="Calibri" pitchFamily="34" charset="0"/>
                <a:ea typeface="ＭＳ Ｐゴシック" pitchFamily="-106" charset="-128"/>
              </a:rPr>
              <a:t>Basin</a:t>
            </a:r>
            <a:r>
              <a:rPr lang="es-ES_tradnl" sz="1400" i="0" dirty="0">
                <a:latin typeface="Calibri" pitchFamily="34" charset="0"/>
                <a:ea typeface="ＭＳ Ｐゴシック" pitchFamily="-106" charset="-128"/>
              </a:rPr>
              <a:t>)</a:t>
            </a:r>
          </a:p>
        </p:txBody>
      </p:sp>
      <p:pic>
        <p:nvPicPr>
          <p:cNvPr id="12295" name="Imagen 9" descr="WAfrica.A2004037.1215.250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659653"/>
            <a:ext cx="284956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CuadroTexto 11"/>
          <p:cNvSpPr txBox="1">
            <a:spLocks noChangeArrowheads="1"/>
          </p:cNvSpPr>
          <p:nvPr/>
        </p:nvSpPr>
        <p:spPr bwMode="auto">
          <a:xfrm>
            <a:off x="5200650" y="3724991"/>
            <a:ext cx="2465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i="1">
                <a:solidFill>
                  <a:schemeClr val="tx1"/>
                </a:solidFill>
                <a:latin typeface="Arial Narrow" pitchFamily="34" charset="0"/>
              </a:defRPr>
            </a:lvl1pPr>
            <a:lvl2pPr marL="742950" indent="-285750" defTabSz="457200" eaLnBrk="0" hangingPunct="0">
              <a:defRPr sz="1200" i="1">
                <a:solidFill>
                  <a:schemeClr val="tx1"/>
                </a:solidFill>
                <a:latin typeface="Arial Narrow" pitchFamily="34" charset="0"/>
              </a:defRPr>
            </a:lvl2pPr>
            <a:lvl3pPr marL="1143000" indent="-228600" defTabSz="457200" eaLnBrk="0" hangingPunct="0">
              <a:defRPr sz="1200" i="1">
                <a:solidFill>
                  <a:schemeClr val="tx1"/>
                </a:solidFill>
                <a:latin typeface="Arial Narrow" pitchFamily="34" charset="0"/>
              </a:defRPr>
            </a:lvl3pPr>
            <a:lvl4pPr marL="1600200" indent="-228600" defTabSz="457200" eaLnBrk="0" hangingPunct="0">
              <a:defRPr sz="1200" i="1">
                <a:solidFill>
                  <a:schemeClr val="tx1"/>
                </a:solidFill>
                <a:latin typeface="Arial Narrow" pitchFamily="34" charset="0"/>
              </a:defRPr>
            </a:lvl4pPr>
            <a:lvl5pPr marL="2057400" indent="-228600" defTabSz="457200" eaLnBrk="0" hangingPunct="0">
              <a:defRPr sz="1200" i="1">
                <a:solidFill>
                  <a:schemeClr val="tx1"/>
                </a:solidFill>
                <a:latin typeface="Arial Narrow" pitchFamily="34" charset="0"/>
              </a:defRPr>
            </a:lvl5pPr>
            <a:lvl6pPr marL="2514600" indent="-228600" algn="r" defTabSz="457200" eaLnBrk="0" fontAlgn="base" hangingPunct="0">
              <a:spcBef>
                <a:spcPct val="50000"/>
              </a:spcBef>
              <a:spcAft>
                <a:spcPct val="0"/>
              </a:spcAft>
              <a:defRPr sz="1200" i="1">
                <a:solidFill>
                  <a:schemeClr val="tx1"/>
                </a:solidFill>
                <a:latin typeface="Arial Narrow" pitchFamily="34" charset="0"/>
              </a:defRPr>
            </a:lvl6pPr>
            <a:lvl7pPr marL="2971800" indent="-228600" algn="r" defTabSz="457200" eaLnBrk="0" fontAlgn="base" hangingPunct="0">
              <a:spcBef>
                <a:spcPct val="50000"/>
              </a:spcBef>
              <a:spcAft>
                <a:spcPct val="0"/>
              </a:spcAft>
              <a:defRPr sz="1200" i="1">
                <a:solidFill>
                  <a:schemeClr val="tx1"/>
                </a:solidFill>
                <a:latin typeface="Arial Narrow" pitchFamily="34" charset="0"/>
              </a:defRPr>
            </a:lvl7pPr>
            <a:lvl8pPr marL="3429000" indent="-228600" algn="r" defTabSz="457200" eaLnBrk="0" fontAlgn="base" hangingPunct="0">
              <a:spcBef>
                <a:spcPct val="50000"/>
              </a:spcBef>
              <a:spcAft>
                <a:spcPct val="0"/>
              </a:spcAft>
              <a:defRPr sz="1200" i="1">
                <a:solidFill>
                  <a:schemeClr val="tx1"/>
                </a:solidFill>
                <a:latin typeface="Arial Narrow" pitchFamily="34" charset="0"/>
              </a:defRPr>
            </a:lvl8pPr>
            <a:lvl9pPr marL="3886200" indent="-228600" algn="r" defTabSz="457200" eaLnBrk="0" fontAlgn="base" hangingPunct="0">
              <a:spcBef>
                <a:spcPct val="50000"/>
              </a:spcBef>
              <a:spcAft>
                <a:spcPct val="0"/>
              </a:spcAft>
              <a:defRPr sz="1200" i="1">
                <a:solidFill>
                  <a:schemeClr val="tx1"/>
                </a:solidFill>
                <a:latin typeface="Arial Narrow" pitchFamily="34" charset="0"/>
              </a:defRPr>
            </a:lvl9pPr>
          </a:lstStyle>
          <a:p>
            <a:pPr algn="ctr" eaLnBrk="1" hangingPunct="1">
              <a:spcBef>
                <a:spcPct val="0"/>
              </a:spcBef>
            </a:pPr>
            <a:r>
              <a:rPr lang="es-ES_tradnl" i="0" dirty="0">
                <a:latin typeface="Calibri" pitchFamily="34" charset="0"/>
                <a:ea typeface="ＭＳ Ｐゴシック" pitchFamily="-106" charset="-128"/>
              </a:rPr>
              <a:t>MODIS True color Western </a:t>
            </a:r>
            <a:r>
              <a:rPr lang="es-ES_tradnl" i="0" dirty="0" err="1">
                <a:latin typeface="Calibri" pitchFamily="34" charset="0"/>
                <a:ea typeface="ＭＳ Ｐゴシック" pitchFamily="-106" charset="-128"/>
              </a:rPr>
              <a:t>Africa</a:t>
            </a:r>
            <a:r>
              <a:rPr lang="es-ES_tradnl" i="0" dirty="0">
                <a:latin typeface="Calibri" pitchFamily="34" charset="0"/>
                <a:ea typeface="ＭＳ Ｐゴシック" pitchFamily="-106" charset="-128"/>
              </a:rPr>
              <a:t> – </a:t>
            </a:r>
            <a:r>
              <a:rPr lang="es-ES_tradnl" i="0" dirty="0" err="1">
                <a:latin typeface="Calibri" pitchFamily="34" charset="0"/>
                <a:ea typeface="ＭＳ Ｐゴシック" pitchFamily="-106" charset="-128"/>
              </a:rPr>
              <a:t>Altantic</a:t>
            </a:r>
            <a:r>
              <a:rPr lang="es-ES_tradnl" i="0" dirty="0">
                <a:latin typeface="Calibri" pitchFamily="34" charset="0"/>
                <a:ea typeface="ＭＳ Ｐゴシック" pitchFamily="-106" charset="-128"/>
              </a:rPr>
              <a:t> </a:t>
            </a:r>
            <a:r>
              <a:rPr lang="es-ES_tradnl" i="0" dirty="0" err="1">
                <a:latin typeface="Calibri" pitchFamily="34" charset="0"/>
                <a:ea typeface="ＭＳ Ｐゴシック" pitchFamily="-106" charset="-128"/>
              </a:rPr>
              <a:t>Ocean</a:t>
            </a:r>
            <a:endParaRPr lang="es-ES_tradnl" i="0" dirty="0">
              <a:latin typeface="Calibri" pitchFamily="34" charset="0"/>
              <a:ea typeface="ＭＳ Ｐゴシック" pitchFamily="-106" charset="-128"/>
            </a:endParaRPr>
          </a:p>
        </p:txBody>
      </p:sp>
      <p:sp>
        <p:nvSpPr>
          <p:cNvPr id="10"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Dust cycle and associated processes</a:t>
            </a:r>
          </a:p>
        </p:txBody>
      </p:sp>
      <p:pic>
        <p:nvPicPr>
          <p:cNvPr id="3" name="Imagen 2"/>
          <p:cNvPicPr>
            <a:picLocks noChangeAspect="1"/>
          </p:cNvPicPr>
          <p:nvPr/>
        </p:nvPicPr>
        <p:blipFill>
          <a:blip r:embed="rId5"/>
          <a:stretch>
            <a:fillRect/>
          </a:stretch>
        </p:blipFill>
        <p:spPr>
          <a:xfrm>
            <a:off x="106293" y="4769319"/>
            <a:ext cx="8931414" cy="1377815"/>
          </a:xfrm>
          <a:prstGeom prst="rect">
            <a:avLst/>
          </a:prstGeom>
        </p:spPr>
      </p:pic>
      <p:pic>
        <p:nvPicPr>
          <p:cNvPr id="8" name="Picture 7">
            <a:extLst>
              <a:ext uri="{FF2B5EF4-FFF2-40B4-BE49-F238E27FC236}">
                <a16:creationId xmlns:a16="http://schemas.microsoft.com/office/drawing/2014/main" id="{6DF3B374-93F6-40AF-B19F-5D334ECCD3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Tree>
    <p:extLst>
      <p:ext uri="{BB962C8B-B14F-4D97-AF65-F5344CB8AC3E}">
        <p14:creationId xmlns:p14="http://schemas.microsoft.com/office/powerpoint/2010/main" val="2005458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3EB61C8F-55A3-4EC2-8E9D-122FB7850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1" y="1405801"/>
            <a:ext cx="4911840" cy="41716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Rectangle 2">
            <a:extLst>
              <a:ext uri="{FF2B5EF4-FFF2-40B4-BE49-F238E27FC236}">
                <a16:creationId xmlns:a16="http://schemas.microsoft.com/office/drawing/2014/main" id="{99701426-5C6B-4856-A4F3-62EE1FC8CA68}"/>
              </a:ext>
            </a:extLst>
          </p:cNvPr>
          <p:cNvSpPr>
            <a:spLocks noChangeArrowheads="1"/>
          </p:cNvSpPr>
          <p:nvPr/>
        </p:nvSpPr>
        <p:spPr bwMode="auto">
          <a:xfrm>
            <a:off x="540001" y="5577481"/>
            <a:ext cx="5385600" cy="4486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nSpc>
                <a:spcPct val="100000"/>
              </a:lnSpc>
              <a:spcAft>
                <a:spcPct val="0"/>
              </a:spcAft>
              <a:buClrTx/>
              <a:buFontTx/>
              <a:buNone/>
            </a:pPr>
            <a:r>
              <a:rPr lang="es-ES" altLang="es-ES" sz="1179" i="1" dirty="0" err="1">
                <a:latin typeface="Calibri" panose="020F0502020204030204" pitchFamily="34" charset="0"/>
                <a:ea typeface="MS PGothic" panose="020B0600070205080204" pitchFamily="34" charset="-128"/>
              </a:rPr>
              <a:t>Image</a:t>
            </a:r>
            <a:r>
              <a:rPr lang="es-ES" altLang="es-ES" sz="1179" i="1" dirty="0">
                <a:latin typeface="Calibri" panose="020F0502020204030204" pitchFamily="34" charset="0"/>
                <a:ea typeface="MS PGothic" panose="020B0600070205080204" pitchFamily="34" charset="-128"/>
              </a:rPr>
              <a:t> </a:t>
            </a:r>
            <a:r>
              <a:rPr lang="es-ES" altLang="es-ES" sz="1179" i="1" dirty="0" err="1">
                <a:latin typeface="Calibri" panose="020F0502020204030204" pitchFamily="34" charset="0"/>
                <a:ea typeface="MS PGothic" panose="020B0600070205080204" pitchFamily="34" charset="-128"/>
              </a:rPr>
              <a:t>from</a:t>
            </a:r>
            <a:r>
              <a:rPr lang="es-ES" altLang="es-ES" sz="1179" i="1" dirty="0">
                <a:latin typeface="Calibri" panose="020F0502020204030204" pitchFamily="34" charset="0"/>
                <a:ea typeface="MS PGothic" panose="020B0600070205080204" pitchFamily="34" charset="-128"/>
              </a:rPr>
              <a:t> WMO </a:t>
            </a:r>
            <a:r>
              <a:rPr lang="es-ES" altLang="es-ES" sz="1179" i="1" dirty="0" err="1">
                <a:latin typeface="Calibri" panose="020F0502020204030204" pitchFamily="34" charset="0"/>
                <a:ea typeface="MS PGothic" panose="020B0600070205080204" pitchFamily="34" charset="-128"/>
              </a:rPr>
              <a:t>website</a:t>
            </a:r>
            <a:r>
              <a:rPr lang="es-ES" altLang="es-ES" sz="1179" i="1" dirty="0">
                <a:latin typeface="Calibri" panose="020F0502020204030204" pitchFamily="34" charset="0"/>
                <a:ea typeface="MS PGothic" panose="020B0600070205080204" pitchFamily="34" charset="-128"/>
              </a:rPr>
              <a:t> (http://www.wmo.int/pages/prog/arep/wwrp/new/hurricanes.html)</a:t>
            </a:r>
          </a:p>
        </p:txBody>
      </p:sp>
      <p:sp>
        <p:nvSpPr>
          <p:cNvPr id="7172" name="Rectangle 3">
            <a:extLst>
              <a:ext uri="{FF2B5EF4-FFF2-40B4-BE49-F238E27FC236}">
                <a16:creationId xmlns:a16="http://schemas.microsoft.com/office/drawing/2014/main" id="{006AF905-3994-4A6D-9992-325E0A39280F}"/>
              </a:ext>
            </a:extLst>
          </p:cNvPr>
          <p:cNvSpPr>
            <a:spLocks noChangeArrowheads="1"/>
          </p:cNvSpPr>
          <p:nvPr/>
        </p:nvSpPr>
        <p:spPr bwMode="auto">
          <a:xfrm>
            <a:off x="5639041" y="2091241"/>
            <a:ext cx="3412800" cy="2933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nSpc>
                <a:spcPct val="100000"/>
              </a:lnSpc>
              <a:spcAft>
                <a:spcPct val="0"/>
              </a:spcAft>
              <a:buClrTx/>
              <a:buFontTx/>
              <a:buNone/>
            </a:pPr>
            <a:r>
              <a:rPr lang="es-ES" altLang="es-ES" sz="1542">
                <a:cs typeface="Arial" panose="020B0604020202020204" pitchFamily="34" charset="0"/>
              </a:rPr>
              <a:t>Ecosystems, meteorology and climate</a:t>
            </a:r>
          </a:p>
          <a:p>
            <a:pPr>
              <a:lnSpc>
                <a:spcPct val="100000"/>
              </a:lnSpc>
              <a:spcAft>
                <a:spcPct val="0"/>
              </a:spcAft>
              <a:buClrTx/>
              <a:buFontTx/>
              <a:buNone/>
            </a:pPr>
            <a:endParaRPr lang="es-ES" altLang="es-ES" sz="1542">
              <a:cs typeface="Arial" panose="020B0604020202020204" pitchFamily="34" charset="0"/>
            </a:endParaRPr>
          </a:p>
          <a:p>
            <a:pPr>
              <a:lnSpc>
                <a:spcPct val="100000"/>
              </a:lnSpc>
              <a:spcAft>
                <a:spcPct val="0"/>
              </a:spcAft>
              <a:buClrTx/>
              <a:buFontTx/>
              <a:buNone/>
            </a:pPr>
            <a:r>
              <a:rPr lang="es-ES" altLang="es-ES" sz="1542">
                <a:cs typeface="Arial" panose="020B0604020202020204" pitchFamily="34" charset="0"/>
              </a:rPr>
              <a:t>Air Quality and Human Health</a:t>
            </a:r>
          </a:p>
          <a:p>
            <a:pPr>
              <a:lnSpc>
                <a:spcPct val="100000"/>
              </a:lnSpc>
              <a:spcAft>
                <a:spcPct val="0"/>
              </a:spcAft>
              <a:buClrTx/>
              <a:buFontTx/>
              <a:buNone/>
            </a:pPr>
            <a:endParaRPr lang="es-ES" altLang="es-ES" sz="1542">
              <a:cs typeface="Arial" panose="020B0604020202020204" pitchFamily="34" charset="0"/>
            </a:endParaRPr>
          </a:p>
          <a:p>
            <a:pPr>
              <a:lnSpc>
                <a:spcPct val="100000"/>
              </a:lnSpc>
              <a:spcAft>
                <a:spcPct val="0"/>
              </a:spcAft>
              <a:buClrTx/>
              <a:buFontTx/>
              <a:buNone/>
            </a:pPr>
            <a:r>
              <a:rPr lang="es-ES" altLang="es-ES" sz="1542">
                <a:cs typeface="Arial" panose="020B0604020202020204" pitchFamily="34" charset="0"/>
              </a:rPr>
              <a:t>Aviation and Ground Transportation </a:t>
            </a:r>
          </a:p>
          <a:p>
            <a:pPr>
              <a:lnSpc>
                <a:spcPct val="100000"/>
              </a:lnSpc>
              <a:spcAft>
                <a:spcPct val="0"/>
              </a:spcAft>
              <a:buClrTx/>
              <a:buFontTx/>
              <a:buNone/>
            </a:pPr>
            <a:endParaRPr lang="es-ES" altLang="es-ES" sz="1542">
              <a:cs typeface="Arial" panose="020B0604020202020204" pitchFamily="34" charset="0"/>
            </a:endParaRPr>
          </a:p>
          <a:p>
            <a:pPr>
              <a:lnSpc>
                <a:spcPct val="100000"/>
              </a:lnSpc>
              <a:spcAft>
                <a:spcPct val="0"/>
              </a:spcAft>
              <a:buClrTx/>
              <a:buFontTx/>
              <a:buNone/>
            </a:pPr>
            <a:r>
              <a:rPr lang="es-ES" altLang="es-ES" sz="1542">
                <a:cs typeface="Arial" panose="020B0604020202020204" pitchFamily="34" charset="0"/>
              </a:rPr>
              <a:t>Energy and industry </a:t>
            </a:r>
          </a:p>
          <a:p>
            <a:pPr>
              <a:lnSpc>
                <a:spcPct val="100000"/>
              </a:lnSpc>
              <a:spcAft>
                <a:spcPct val="0"/>
              </a:spcAft>
              <a:buClrTx/>
              <a:buFontTx/>
              <a:buNone/>
            </a:pPr>
            <a:endParaRPr lang="es-ES" altLang="es-ES" sz="1542">
              <a:cs typeface="Arial" panose="020B0604020202020204" pitchFamily="34" charset="0"/>
            </a:endParaRPr>
          </a:p>
          <a:p>
            <a:pPr>
              <a:lnSpc>
                <a:spcPct val="100000"/>
              </a:lnSpc>
              <a:spcAft>
                <a:spcPct val="0"/>
              </a:spcAft>
              <a:buClrTx/>
              <a:buFontTx/>
              <a:buNone/>
            </a:pPr>
            <a:r>
              <a:rPr lang="es-ES" altLang="es-ES" sz="1542">
                <a:cs typeface="Arial" panose="020B0604020202020204" pitchFamily="34" charset="0"/>
              </a:rPr>
              <a:t>Agriculture and fishering</a:t>
            </a:r>
          </a:p>
          <a:p>
            <a:pPr>
              <a:lnSpc>
                <a:spcPct val="100000"/>
              </a:lnSpc>
              <a:spcAft>
                <a:spcPct val="0"/>
              </a:spcAft>
              <a:buClrTx/>
              <a:buFontTx/>
              <a:buNone/>
            </a:pPr>
            <a:endParaRPr lang="es-ES" altLang="es-ES" sz="1542">
              <a:cs typeface="Arial" panose="020B0604020202020204" pitchFamily="34" charset="0"/>
            </a:endParaRPr>
          </a:p>
          <a:p>
            <a:pPr>
              <a:lnSpc>
                <a:spcPct val="100000"/>
              </a:lnSpc>
              <a:spcAft>
                <a:spcPct val="0"/>
              </a:spcAft>
              <a:buClrTx/>
              <a:buFontTx/>
              <a:buNone/>
            </a:pPr>
            <a:r>
              <a:rPr lang="es-ES" altLang="es-ES" sz="1542">
                <a:cs typeface="Arial" panose="020B0604020202020204" pitchFamily="34" charset="0"/>
              </a:rPr>
              <a:t>Astrophysics</a:t>
            </a:r>
          </a:p>
        </p:txBody>
      </p:sp>
      <p:sp>
        <p:nvSpPr>
          <p:cNvPr id="7173" name="Text Box 4">
            <a:extLst>
              <a:ext uri="{FF2B5EF4-FFF2-40B4-BE49-F238E27FC236}">
                <a16:creationId xmlns:a16="http://schemas.microsoft.com/office/drawing/2014/main" id="{EBEFD0EA-A20D-43C6-B060-F28BB4860FB1}"/>
              </a:ext>
            </a:extLst>
          </p:cNvPr>
          <p:cNvSpPr txBox="1">
            <a:spLocks noChangeArrowheads="1"/>
          </p:cNvSpPr>
          <p:nvPr/>
        </p:nvSpPr>
        <p:spPr bwMode="auto">
          <a:xfrm>
            <a:off x="457921" y="273961"/>
            <a:ext cx="8228160" cy="11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68"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sz="2000">
                <a:solidFill>
                  <a:srgbClr val="000000"/>
                </a:solidFill>
                <a:latin typeface="Arial" panose="020B0604020202020204" pitchFamily="34" charset="0"/>
                <a:cs typeface="Arial Unicode MS" pitchFamily="32" charset="0"/>
              </a:defRPr>
            </a:lvl9pPr>
          </a:lstStyle>
          <a:p>
            <a:pPr algn="ctr" eaLnBrk="1">
              <a:spcAft>
                <a:spcPct val="0"/>
              </a:spcAft>
              <a:buClrTx/>
              <a:buFontTx/>
              <a:buNone/>
            </a:pPr>
            <a:r>
              <a:rPr lang="es-ES" altLang="es-ES" sz="3500" b="1" dirty="0" err="1">
                <a:solidFill>
                  <a:schemeClr val="accent1"/>
                </a:solidFill>
                <a:latin typeface="+mn-lt"/>
                <a:ea typeface="+mj-ea"/>
                <a:cs typeface="+mj-cs"/>
              </a:rPr>
              <a:t>Motivation</a:t>
            </a:r>
            <a:r>
              <a:rPr lang="es-ES" altLang="es-ES" sz="3500" b="1" dirty="0">
                <a:solidFill>
                  <a:schemeClr val="accent1"/>
                </a:solidFill>
                <a:latin typeface="+mn-lt"/>
                <a:ea typeface="+mj-ea"/>
                <a:cs typeface="+mj-cs"/>
              </a:rPr>
              <a:t> – </a:t>
            </a:r>
            <a:r>
              <a:rPr lang="es-ES" altLang="es-ES" sz="3500" b="1" dirty="0" err="1">
                <a:solidFill>
                  <a:schemeClr val="accent1"/>
                </a:solidFill>
                <a:latin typeface="+mn-lt"/>
                <a:ea typeface="+mj-ea"/>
                <a:cs typeface="+mj-cs"/>
              </a:rPr>
              <a:t>Dust</a:t>
            </a:r>
            <a:r>
              <a:rPr lang="es-ES" altLang="es-ES" sz="3500" b="1" dirty="0">
                <a:solidFill>
                  <a:schemeClr val="accent1"/>
                </a:solidFill>
                <a:latin typeface="+mn-lt"/>
                <a:ea typeface="+mj-ea"/>
                <a:cs typeface="+mj-cs"/>
              </a:rPr>
              <a:t> </a:t>
            </a:r>
            <a:r>
              <a:rPr lang="es-ES" altLang="es-ES" sz="3500" b="1" dirty="0" err="1">
                <a:solidFill>
                  <a:schemeClr val="accent1"/>
                </a:solidFill>
                <a:latin typeface="+mn-lt"/>
                <a:ea typeface="+mj-ea"/>
                <a:cs typeface="+mj-cs"/>
              </a:rPr>
              <a:t>impacts</a:t>
            </a:r>
            <a:endParaRPr lang="es-ES" altLang="es-ES" sz="3500" b="1" dirty="0">
              <a:solidFill>
                <a:schemeClr val="accent1"/>
              </a:solidFill>
              <a:latin typeface="+mn-lt"/>
              <a:ea typeface="+mj-ea"/>
              <a:cs typeface="+mj-cs"/>
            </a:endParaRPr>
          </a:p>
        </p:txBody>
      </p:sp>
      <p:sp>
        <p:nvSpPr>
          <p:cNvPr id="7174" name="Rectangle 5">
            <a:extLst>
              <a:ext uri="{FF2B5EF4-FFF2-40B4-BE49-F238E27FC236}">
                <a16:creationId xmlns:a16="http://schemas.microsoft.com/office/drawing/2014/main" id="{A008F628-7CC8-4F76-920B-817ED3886634}"/>
              </a:ext>
            </a:extLst>
          </p:cNvPr>
          <p:cNvSpPr>
            <a:spLocks noChangeArrowheads="1"/>
          </p:cNvSpPr>
          <p:nvPr/>
        </p:nvSpPr>
        <p:spPr bwMode="auto">
          <a:xfrm>
            <a:off x="457920" y="6031080"/>
            <a:ext cx="1958400" cy="587520"/>
          </a:xfrm>
          <a:prstGeom prst="rect">
            <a:avLst/>
          </a:prstGeom>
          <a:solidFill>
            <a:srgbClr val="FFFFFF"/>
          </a:solidFill>
          <a:ln w="9360" cap="sq">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de-DE" sz="1633"/>
          </a:p>
        </p:txBody>
      </p:sp>
      <p:pic>
        <p:nvPicPr>
          <p:cNvPr id="7" name="Picture 6">
            <a:extLst>
              <a:ext uri="{FF2B5EF4-FFF2-40B4-BE49-F238E27FC236}">
                <a16:creationId xmlns:a16="http://schemas.microsoft.com/office/drawing/2014/main" id="{6BB53125-FEBC-4BBA-9D26-AA00812162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Tree>
    <p:extLst>
      <p:ext uri="{BB962C8B-B14F-4D97-AF65-F5344CB8AC3E}">
        <p14:creationId xmlns:p14="http://schemas.microsoft.com/office/powerpoint/2010/main" val="158495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16214" y="991664"/>
            <a:ext cx="7326775" cy="830997"/>
          </a:xfrm>
          <a:prstGeom prst="rect">
            <a:avLst/>
          </a:prstGeom>
          <a:solidFill>
            <a:schemeClr val="bg1">
              <a:lumMod val="85000"/>
            </a:schemeClr>
          </a:solidFill>
        </p:spPr>
        <p:txBody>
          <a:bodyPr wrap="square">
            <a:spAutoFit/>
          </a:bodyPr>
          <a:lstStyle/>
          <a:p>
            <a:pPr algn="ctr"/>
            <a:r>
              <a:rPr lang="es-ES_tradnl" sz="2400" dirty="0" err="1">
                <a:latin typeface="+mj-lt"/>
              </a:rPr>
              <a:t>Dust</a:t>
            </a:r>
            <a:r>
              <a:rPr lang="es-ES_tradnl" sz="2400" dirty="0">
                <a:latin typeface="+mj-lt"/>
              </a:rPr>
              <a:t> </a:t>
            </a:r>
            <a:r>
              <a:rPr lang="es-ES_tradnl" sz="2400" dirty="0" err="1">
                <a:latin typeface="+mj-lt"/>
              </a:rPr>
              <a:t>models</a:t>
            </a:r>
            <a:r>
              <a:rPr lang="es-ES_tradnl" sz="2400" dirty="0">
                <a:latin typeface="+mj-lt"/>
              </a:rPr>
              <a:t> are a </a:t>
            </a:r>
            <a:r>
              <a:rPr lang="es-ES_tradnl" sz="2400" b="1" dirty="0">
                <a:latin typeface="+mj-lt"/>
              </a:rPr>
              <a:t>m</a:t>
            </a:r>
            <a:r>
              <a:rPr lang="en-GB" sz="2400" b="1" dirty="0" err="1">
                <a:latin typeface="+mj-lt"/>
              </a:rPr>
              <a:t>athematical</a:t>
            </a:r>
            <a:r>
              <a:rPr lang="en-GB" sz="2400" b="1" dirty="0">
                <a:latin typeface="+mj-lt"/>
              </a:rPr>
              <a:t> representation </a:t>
            </a:r>
            <a:r>
              <a:rPr lang="en-GB" sz="2400" dirty="0">
                <a:latin typeface="+mj-lt"/>
              </a:rPr>
              <a:t>of atmospheric dust cycle.</a:t>
            </a:r>
            <a:endParaRPr lang="es-ES_tradnl" sz="2400" dirty="0">
              <a:latin typeface="+mj-lt"/>
            </a:endParaRPr>
          </a:p>
        </p:txBody>
      </p:sp>
      <p:sp>
        <p:nvSpPr>
          <p:cNvPr id="9"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Dust forecasting models</a:t>
            </a:r>
          </a:p>
        </p:txBody>
      </p:sp>
      <p:pic>
        <p:nvPicPr>
          <p:cNvPr id="3" name="Imagen 2"/>
          <p:cNvPicPr>
            <a:picLocks noChangeAspect="1"/>
          </p:cNvPicPr>
          <p:nvPr/>
        </p:nvPicPr>
        <p:blipFill>
          <a:blip r:embed="rId3"/>
          <a:stretch>
            <a:fillRect/>
          </a:stretch>
        </p:blipFill>
        <p:spPr>
          <a:xfrm>
            <a:off x="916214" y="2264469"/>
            <a:ext cx="8029297" cy="3603421"/>
          </a:xfrm>
          <a:prstGeom prst="rect">
            <a:avLst/>
          </a:prstGeom>
        </p:spPr>
      </p:pic>
      <p:pic>
        <p:nvPicPr>
          <p:cNvPr id="6" name="Picture 2"/>
          <p:cNvPicPr>
            <a:picLocks noChangeArrowheads="1"/>
          </p:cNvPicPr>
          <p:nvPr/>
        </p:nvPicPr>
        <p:blipFill rotWithShape="1">
          <a:blip r:embed="rId4" cstate="print">
            <a:extLst>
              <a:ext uri="{28A0092B-C50C-407E-A947-70E740481C1C}">
                <a14:useLocalDpi xmlns:a14="http://schemas.microsoft.com/office/drawing/2010/main" val="0"/>
              </a:ext>
            </a:extLst>
          </a:blip>
          <a:srcRect l="19279" t="7061" r="15793" b="19214"/>
          <a:stretch/>
        </p:blipFill>
        <p:spPr bwMode="auto">
          <a:xfrm>
            <a:off x="3426107" y="4066179"/>
            <a:ext cx="3689286" cy="260367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9A0C6D04-351B-49FE-8743-AA86957DDA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225" y="6253230"/>
            <a:ext cx="1987062" cy="496766"/>
          </a:xfrm>
          <a:prstGeom prst="rect">
            <a:avLst/>
          </a:prstGeom>
        </p:spPr>
      </p:pic>
    </p:spTree>
    <p:extLst>
      <p:ext uri="{BB962C8B-B14F-4D97-AF65-F5344CB8AC3E}">
        <p14:creationId xmlns:p14="http://schemas.microsoft.com/office/powerpoint/2010/main" val="2985497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NMMB-MONARCH: </a:t>
            </a:r>
          </a:p>
          <a:p>
            <a:pPr algn="ctr"/>
            <a:r>
              <a:rPr lang="en-US" altLang="ca-ES" sz="3500" b="1" dirty="0"/>
              <a:t>Atmospheric Composition and Air Quality</a:t>
            </a:r>
          </a:p>
        </p:txBody>
      </p:sp>
      <p:sp>
        <p:nvSpPr>
          <p:cNvPr id="3" name="Text Box 3"/>
          <p:cNvSpPr txBox="1">
            <a:spLocks noChangeArrowheads="1"/>
          </p:cNvSpPr>
          <p:nvPr/>
        </p:nvSpPr>
        <p:spPr bwMode="auto">
          <a:xfrm>
            <a:off x="256159" y="1274666"/>
            <a:ext cx="8603027" cy="1944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9pPr>
          </a:lstStyle>
          <a:p>
            <a:pPr>
              <a:defRPr/>
            </a:pPr>
            <a:r>
              <a:rPr lang="en-GB" sz="2200" dirty="0">
                <a:latin typeface="Calibri" panose="020F0502020204030204" pitchFamily="34" charset="0"/>
              </a:rPr>
              <a:t>· </a:t>
            </a:r>
            <a:r>
              <a:rPr lang="en-US" sz="2200" dirty="0">
                <a:latin typeface="Calibri" panose="020F0502020204030204" pitchFamily="34" charset="0"/>
              </a:rPr>
              <a:t>The main system is build on the </a:t>
            </a:r>
            <a:r>
              <a:rPr lang="en-US" sz="2200" b="1" dirty="0">
                <a:latin typeface="Calibri" panose="020F0502020204030204" pitchFamily="34" charset="0"/>
              </a:rPr>
              <a:t>meteorological driver NMMB</a:t>
            </a:r>
            <a:endParaRPr lang="en-US" sz="2200" dirty="0">
              <a:latin typeface="Calibri" panose="020F0502020204030204" pitchFamily="34" charset="0"/>
            </a:endParaRPr>
          </a:p>
          <a:p>
            <a:pPr>
              <a:defRPr/>
            </a:pPr>
            <a:r>
              <a:rPr lang="en-GB" sz="2200" dirty="0">
                <a:latin typeface="Calibri" panose="020F0502020204030204" pitchFamily="34" charset="0"/>
              </a:rPr>
              <a:t>· </a:t>
            </a:r>
            <a:r>
              <a:rPr lang="en-GB" sz="2200" b="1" i="1" dirty="0" err="1">
                <a:latin typeface="Calibri" panose="020F0502020204030204" pitchFamily="34" charset="0"/>
              </a:rPr>
              <a:t>Multiscale</a:t>
            </a:r>
            <a:r>
              <a:rPr lang="en-GB" sz="2200" dirty="0">
                <a:latin typeface="Calibri" panose="020F0502020204030204" pitchFamily="34" charset="0"/>
              </a:rPr>
              <a:t>: global to regional scales allowed (nesting capabilities)</a:t>
            </a:r>
          </a:p>
          <a:p>
            <a:pPr>
              <a:defRPr/>
            </a:pPr>
            <a:r>
              <a:rPr lang="en-GB" sz="2200" dirty="0">
                <a:latin typeface="Calibri" panose="020F0502020204030204" pitchFamily="34" charset="0"/>
              </a:rPr>
              <a:t>· </a:t>
            </a:r>
            <a:r>
              <a:rPr lang="en-GB" sz="2200" b="1" i="1" dirty="0" err="1">
                <a:latin typeface="Calibri" panose="020F0502020204030204" pitchFamily="34" charset="0"/>
              </a:rPr>
              <a:t>Nonhydrostatic</a:t>
            </a:r>
            <a:r>
              <a:rPr lang="en-GB" sz="2200" dirty="0">
                <a:latin typeface="Calibri" panose="020F0502020204030204" pitchFamily="34" charset="0"/>
              </a:rPr>
              <a:t> dynamical core: single digit kilometre resolution allowed</a:t>
            </a:r>
          </a:p>
          <a:p>
            <a:pPr>
              <a:defRPr/>
            </a:pPr>
            <a:r>
              <a:rPr lang="es-ES" sz="2200" dirty="0">
                <a:latin typeface="Calibri" panose="020F0502020204030204" pitchFamily="34" charset="0"/>
              </a:rPr>
              <a:t>· </a:t>
            </a:r>
            <a:r>
              <a:rPr lang="en-GB" sz="2200" dirty="0">
                <a:latin typeface="Calibri" panose="020F0502020204030204" pitchFamily="34" charset="0"/>
              </a:rPr>
              <a:t>Fully </a:t>
            </a:r>
            <a:r>
              <a:rPr lang="en-GB" sz="2200" b="1" i="1" dirty="0">
                <a:latin typeface="Calibri" panose="020F0502020204030204" pitchFamily="34" charset="0"/>
              </a:rPr>
              <a:t>on-line</a:t>
            </a:r>
            <a:r>
              <a:rPr lang="en-GB" sz="2200" dirty="0">
                <a:latin typeface="Calibri" panose="020F0502020204030204" pitchFamily="34" charset="0"/>
              </a:rPr>
              <a:t> coupling: weather-chemistry feedback processes allowed</a:t>
            </a:r>
          </a:p>
          <a:p>
            <a:pPr>
              <a:defRPr/>
            </a:pPr>
            <a:r>
              <a:rPr lang="en-GB" sz="2200" dirty="0">
                <a:latin typeface="Calibri" panose="020F0502020204030204" pitchFamily="34" charset="0"/>
              </a:rPr>
              <a:t>· Enhancement with a </a:t>
            </a:r>
            <a:r>
              <a:rPr lang="en-GB" sz="2200" b="1" i="1" dirty="0">
                <a:latin typeface="Calibri" panose="020F0502020204030204" pitchFamily="34" charset="0"/>
              </a:rPr>
              <a:t>data assimilation</a:t>
            </a:r>
            <a:r>
              <a:rPr lang="en-GB" sz="2200" dirty="0">
                <a:latin typeface="Calibri" panose="020F0502020204030204" pitchFamily="34" charset="0"/>
              </a:rPr>
              <a:t> system</a:t>
            </a:r>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5</a:t>
            </a:fld>
            <a:endParaRPr lang="es-ES" dirty="0"/>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261" y="2246774"/>
            <a:ext cx="6940822" cy="466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5916852" y="3632548"/>
            <a:ext cx="1770286" cy="425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25965" y="3632548"/>
            <a:ext cx="3390887" cy="369332"/>
          </a:xfrm>
          <a:prstGeom prst="rect">
            <a:avLst/>
          </a:prstGeom>
          <a:noFill/>
        </p:spPr>
        <p:txBody>
          <a:bodyPr wrap="square" rtlCol="0">
            <a:spAutoFit/>
          </a:bodyPr>
          <a:lstStyle/>
          <a:p>
            <a:pPr algn="r"/>
            <a:r>
              <a:rPr lang="en-US" dirty="0">
                <a:solidFill>
                  <a:srgbClr val="FF0000"/>
                </a:solidFill>
                <a:latin typeface="Calibri" panose="020F0502020204030204" pitchFamily="34" charset="0"/>
              </a:rPr>
              <a:t>Known as </a:t>
            </a:r>
            <a:r>
              <a:rPr lang="en-US" b="1" dirty="0">
                <a:solidFill>
                  <a:srgbClr val="FF0000"/>
                </a:solidFill>
                <a:latin typeface="Calibri" panose="020F0502020204030204" pitchFamily="34" charset="0"/>
              </a:rPr>
              <a:t>NMMB/BSC-Dust</a:t>
            </a:r>
          </a:p>
        </p:txBody>
      </p:sp>
    </p:spTree>
    <p:extLst>
      <p:ext uri="{BB962C8B-B14F-4D97-AF65-F5344CB8AC3E}">
        <p14:creationId xmlns:p14="http://schemas.microsoft.com/office/powerpoint/2010/main" val="379285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61179"/>
            <a:ext cx="8229598" cy="629900"/>
          </a:xfrm>
        </p:spPr>
        <p:txBody>
          <a:bodyPr/>
          <a:lstStyle/>
          <a:p>
            <a:r>
              <a:rPr lang="es-ES" dirty="0"/>
              <a:t>Mineral </a:t>
            </a:r>
            <a:r>
              <a:rPr lang="es-ES" dirty="0" err="1"/>
              <a:t>Dust</a:t>
            </a:r>
            <a:r>
              <a:rPr lang="es-ES" dirty="0"/>
              <a:t> </a:t>
            </a:r>
            <a:r>
              <a:rPr lang="es-ES" dirty="0" err="1"/>
              <a:t>Services</a:t>
            </a:r>
            <a:endParaRPr lang="es-ES" dirty="0"/>
          </a:p>
        </p:txBody>
      </p:sp>
      <p:pic>
        <p:nvPicPr>
          <p:cNvPr id="5" name="Shape 1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32260" y="6318275"/>
            <a:ext cx="462825" cy="505499"/>
          </a:xfrm>
          <a:prstGeom prst="rect">
            <a:avLst/>
          </a:prstGeom>
          <a:noFill/>
          <a:ln>
            <a:noFill/>
          </a:ln>
        </p:spPr>
      </p:pic>
      <p:pic>
        <p:nvPicPr>
          <p:cNvPr id="6" name="Shape 155"/>
          <p:cNvPicPr preferRelativeResize="0"/>
          <p:nvPr/>
        </p:nvPicPr>
        <p:blipFill>
          <a:blip r:embed="rId4">
            <a:alphaModFix/>
          </a:blip>
          <a:stretch>
            <a:fillRect/>
          </a:stretch>
        </p:blipFill>
        <p:spPr>
          <a:xfrm>
            <a:off x="5966606" y="6318274"/>
            <a:ext cx="3139400" cy="505499"/>
          </a:xfrm>
          <a:prstGeom prst="rect">
            <a:avLst/>
          </a:prstGeom>
          <a:noFill/>
          <a:ln>
            <a:noFill/>
          </a:ln>
        </p:spPr>
      </p:pic>
      <p:pic>
        <p:nvPicPr>
          <p:cNvPr id="7" name="Shape 15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848672" y="3712539"/>
            <a:ext cx="2971800" cy="2251628"/>
          </a:xfrm>
          <a:prstGeom prst="rect">
            <a:avLst/>
          </a:prstGeom>
          <a:noFill/>
          <a:ln>
            <a:no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l="51283"/>
          <a:stretch/>
        </p:blipFill>
        <p:spPr>
          <a:xfrm>
            <a:off x="5933595" y="1214699"/>
            <a:ext cx="2814869" cy="2314642"/>
          </a:xfrm>
          <a:prstGeom prst="rect">
            <a:avLst/>
          </a:prstGeom>
        </p:spPr>
      </p:pic>
      <p:sp>
        <p:nvSpPr>
          <p:cNvPr id="9" name="Content Placeholder 1"/>
          <p:cNvSpPr>
            <a:spLocks noGrp="1"/>
          </p:cNvSpPr>
          <p:nvPr>
            <p:ph sz="quarter" idx="4294967295"/>
          </p:nvPr>
        </p:nvSpPr>
        <p:spPr>
          <a:xfrm>
            <a:off x="416753" y="1199124"/>
            <a:ext cx="5229013" cy="5215401"/>
          </a:xfrm>
          <a:prstGeom prst="rect">
            <a:avLst/>
          </a:prstGeom>
        </p:spPr>
        <p:txBody>
          <a:bodyPr>
            <a:normAutofit/>
          </a:bodyPr>
          <a:lstStyle/>
          <a:p>
            <a:r>
              <a:rPr lang="en-GB" sz="2400" b="1" dirty="0"/>
              <a:t>BSC dust operational forecast </a:t>
            </a:r>
            <a:r>
              <a:rPr lang="en-GB" sz="2400" dirty="0"/>
              <a:t>(global and regional domains)</a:t>
            </a:r>
          </a:p>
          <a:p>
            <a:pPr lvl="1"/>
            <a:r>
              <a:rPr lang="en-GB" sz="2000" dirty="0"/>
              <a:t>Contribution to the </a:t>
            </a:r>
            <a:r>
              <a:rPr lang="en-GB" sz="2000" dirty="0">
                <a:solidFill>
                  <a:schemeClr val="accent1"/>
                </a:solidFill>
              </a:rPr>
              <a:t>SDS-WAS</a:t>
            </a:r>
            <a:r>
              <a:rPr lang="en-GB" sz="2000" dirty="0"/>
              <a:t> (regional) and </a:t>
            </a:r>
            <a:r>
              <a:rPr lang="en-GB" sz="2000" dirty="0">
                <a:solidFill>
                  <a:schemeClr val="accent1"/>
                </a:solidFill>
              </a:rPr>
              <a:t>ICAP</a:t>
            </a:r>
            <a:r>
              <a:rPr lang="en-GB" sz="2000" dirty="0"/>
              <a:t> (global) multi-model ensembles</a:t>
            </a:r>
          </a:p>
          <a:p>
            <a:endParaRPr lang="en-US" sz="2400" b="1" dirty="0"/>
          </a:p>
          <a:p>
            <a:r>
              <a:rPr lang="en-US" sz="2400" b="1" dirty="0"/>
              <a:t>WMO Dust Regional Centers </a:t>
            </a:r>
          </a:p>
          <a:p>
            <a:pPr lvl="1"/>
            <a:r>
              <a:rPr lang="en-GB" sz="2000" b="1" dirty="0"/>
              <a:t>Barcelona Dust Forecast </a:t>
            </a:r>
            <a:r>
              <a:rPr lang="en-GB" sz="2000" b="1" dirty="0" err="1"/>
              <a:t>Center</a:t>
            </a:r>
            <a:r>
              <a:rPr lang="en-GB" sz="2000" b="1" dirty="0"/>
              <a:t>. </a:t>
            </a:r>
            <a:r>
              <a:rPr lang="en-GB" sz="2000" dirty="0"/>
              <a:t>First specialized WMO </a:t>
            </a:r>
            <a:r>
              <a:rPr lang="en-GB" sz="2000" dirty="0" err="1"/>
              <a:t>Center</a:t>
            </a:r>
            <a:r>
              <a:rPr lang="en-GB" sz="2000" dirty="0"/>
              <a:t> for mineral dust prediction. Started in 2014  </a:t>
            </a:r>
            <a:r>
              <a:rPr lang="en-GB" sz="2000" dirty="0">
                <a:solidFill>
                  <a:schemeClr val="accent1"/>
                </a:solidFill>
              </a:rPr>
              <a:t>- </a:t>
            </a:r>
            <a:r>
              <a:rPr lang="en-GB" sz="2000" dirty="0">
                <a:solidFill>
                  <a:srgbClr val="FF0000"/>
                </a:solidFill>
              </a:rPr>
              <a:t>Operational</a:t>
            </a:r>
          </a:p>
          <a:p>
            <a:pPr lvl="2"/>
            <a:r>
              <a:rPr lang="en-US" i="1" dirty="0">
                <a:hlinkClick r:id="rId7"/>
              </a:rPr>
              <a:t>http://dust.aemet.es</a:t>
            </a:r>
            <a:endParaRPr lang="en-US" i="1" dirty="0"/>
          </a:p>
          <a:p>
            <a:pPr lvl="2"/>
            <a:r>
              <a:rPr lang="en-US" i="1" dirty="0"/>
              <a:t>@Dust</a:t>
            </a:r>
            <a:r>
              <a:rPr lang="en-GB" i="1" dirty="0"/>
              <a:t>_Barcelona</a:t>
            </a:r>
            <a:endParaRPr lang="en-GB" dirty="0"/>
          </a:p>
          <a:p>
            <a:pPr lvl="1"/>
            <a:r>
              <a:rPr lang="en-GB" sz="2000" b="1" dirty="0"/>
              <a:t>SDS-WAS Regional </a:t>
            </a:r>
            <a:r>
              <a:rPr lang="en-GB" sz="2000" b="1" dirty="0" err="1"/>
              <a:t>Center</a:t>
            </a:r>
            <a:r>
              <a:rPr lang="en-GB" sz="2000" dirty="0"/>
              <a:t>. Sand and Dust Storm Warning Advisory and </a:t>
            </a:r>
            <a:r>
              <a:rPr lang="en-GB" dirty="0"/>
              <a:t>Assessment System</a:t>
            </a:r>
            <a:r>
              <a:rPr lang="en-GB" sz="2000" dirty="0"/>
              <a:t>. Started in 2010 </a:t>
            </a:r>
            <a:r>
              <a:rPr lang="en-GB" sz="2000" dirty="0">
                <a:solidFill>
                  <a:schemeClr val="accent1"/>
                </a:solidFill>
              </a:rPr>
              <a:t>– </a:t>
            </a:r>
            <a:r>
              <a:rPr lang="en-GB" sz="2000" dirty="0">
                <a:solidFill>
                  <a:srgbClr val="FF0000"/>
                </a:solidFill>
              </a:rPr>
              <a:t>Research </a:t>
            </a:r>
          </a:p>
          <a:p>
            <a:pPr lvl="2"/>
            <a:r>
              <a:rPr lang="en-US" i="1" dirty="0"/>
              <a:t>http://sds-was.aemet.es </a:t>
            </a:r>
          </a:p>
          <a:p>
            <a:pPr marL="914400" lvl="2" indent="0">
              <a:buNone/>
            </a:pPr>
            <a:endParaRPr lang="en-GB" dirty="0"/>
          </a:p>
        </p:txBody>
      </p:sp>
    </p:spTree>
    <p:extLst>
      <p:ext uri="{BB962C8B-B14F-4D97-AF65-F5344CB8AC3E}">
        <p14:creationId xmlns:p14="http://schemas.microsoft.com/office/powerpoint/2010/main" val="1187798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261179"/>
            <a:ext cx="8229598" cy="629900"/>
          </a:xfrm>
        </p:spPr>
        <p:txBody>
          <a:bodyPr/>
          <a:lstStyle/>
          <a:p>
            <a:r>
              <a:rPr lang="es-ES" dirty="0"/>
              <a:t>Barcelona </a:t>
            </a:r>
            <a:r>
              <a:rPr lang="es-ES" dirty="0" err="1"/>
              <a:t>Dust</a:t>
            </a:r>
            <a:r>
              <a:rPr lang="es-ES" dirty="0"/>
              <a:t> </a:t>
            </a:r>
            <a:r>
              <a:rPr lang="es-ES" dirty="0" err="1"/>
              <a:t>Forecasting</a:t>
            </a:r>
            <a:r>
              <a:rPr lang="es-ES" dirty="0"/>
              <a:t> Center </a:t>
            </a:r>
          </a:p>
        </p:txBody>
      </p: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49" t="8757" r="60507" b="17584"/>
          <a:stretch/>
        </p:blipFill>
        <p:spPr bwMode="auto">
          <a:xfrm>
            <a:off x="1249102" y="1114564"/>
            <a:ext cx="6469054" cy="4780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5984007" y="6067365"/>
            <a:ext cx="3657560" cy="369332"/>
            <a:chOff x="4905755" y="6400875"/>
            <a:chExt cx="3657560" cy="369332"/>
          </a:xfrm>
        </p:grpSpPr>
        <p:pic>
          <p:nvPicPr>
            <p:cNvPr id="13" name="Imagen 8"/>
            <p:cNvPicPr>
              <a:picLocks noChangeAspect="1"/>
            </p:cNvPicPr>
            <p:nvPr/>
          </p:nvPicPr>
          <p:blipFill>
            <a:blip r:embed="rId3"/>
            <a:stretch>
              <a:fillRect/>
            </a:stretch>
          </p:blipFill>
          <p:spPr>
            <a:xfrm>
              <a:off x="5575955" y="6473134"/>
              <a:ext cx="371047" cy="277363"/>
            </a:xfrm>
            <a:prstGeom prst="rect">
              <a:avLst/>
            </a:prstGeom>
          </p:spPr>
        </p:pic>
        <p:sp>
          <p:nvSpPr>
            <p:cNvPr id="14" name="6 CuadroTexto"/>
            <p:cNvSpPr txBox="1"/>
            <p:nvPr/>
          </p:nvSpPr>
          <p:spPr>
            <a:xfrm>
              <a:off x="4905755" y="6400875"/>
              <a:ext cx="3657560" cy="369332"/>
            </a:xfrm>
            <a:prstGeom prst="rect">
              <a:avLst/>
            </a:prstGeom>
            <a:noFill/>
          </p:spPr>
          <p:txBody>
            <a:bodyPr wrap="square" rtlCol="0">
              <a:spAutoFit/>
            </a:bodyPr>
            <a:lstStyle/>
            <a:p>
              <a:pPr algn="ctr"/>
              <a:r>
                <a:rPr lang="es-ES_tradnl" b="1" i="1" dirty="0"/>
                <a:t>@</a:t>
              </a:r>
              <a:r>
                <a:rPr lang="es-ES_tradnl" b="1" i="1" dirty="0" err="1"/>
                <a:t>Dust_Barcelona</a:t>
              </a:r>
              <a:endParaRPr lang="en-GB" b="1" i="1" dirty="0"/>
            </a:p>
          </p:txBody>
        </p:sp>
      </p:grpSp>
      <p:sp>
        <p:nvSpPr>
          <p:cNvPr id="11" name="Shape 245"/>
          <p:cNvSpPr/>
          <p:nvPr/>
        </p:nvSpPr>
        <p:spPr>
          <a:xfrm>
            <a:off x="6537245" y="6395835"/>
            <a:ext cx="2633350" cy="369332"/>
          </a:xfrm>
          <a:prstGeom prst="rect">
            <a:avLst/>
          </a:prstGeom>
          <a:noFill/>
          <a:ln>
            <a:noFill/>
          </a:ln>
        </p:spPr>
        <p:txBody>
          <a:bodyPr lIns="91425" tIns="45700" rIns="91425" bIns="45700" anchor="t" anchorCtr="0">
            <a:noAutofit/>
          </a:bodyPr>
          <a:lstStyle/>
          <a:p>
            <a:pPr>
              <a:buSzPct val="25000"/>
            </a:pPr>
            <a:r>
              <a:rPr lang="es-ES_tradnl" b="1" i="1" dirty="0"/>
              <a:t>http://dust.aemet.es</a:t>
            </a:r>
            <a:r>
              <a:rPr lang="en-US" sz="1800" b="1" i="1" dirty="0">
                <a:ea typeface="Calibri"/>
                <a:cs typeface="Calibri"/>
                <a:sym typeface="Calibri"/>
              </a:rPr>
              <a:t>/</a:t>
            </a:r>
          </a:p>
        </p:txBody>
      </p:sp>
      <p:pic>
        <p:nvPicPr>
          <p:cNvPr id="10" name="Shape 1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70318" y="6252031"/>
            <a:ext cx="462825" cy="505499"/>
          </a:xfrm>
          <a:prstGeom prst="rect">
            <a:avLst/>
          </a:prstGeom>
          <a:noFill/>
          <a:ln>
            <a:noFill/>
          </a:ln>
        </p:spPr>
      </p:pic>
      <p:pic>
        <p:nvPicPr>
          <p:cNvPr id="15" name="Shape 155"/>
          <p:cNvPicPr preferRelativeResize="0"/>
          <p:nvPr/>
        </p:nvPicPr>
        <p:blipFill rotWithShape="1">
          <a:blip r:embed="rId5">
            <a:alphaModFix/>
          </a:blip>
          <a:srcRect l="70240"/>
          <a:stretch/>
        </p:blipFill>
        <p:spPr>
          <a:xfrm>
            <a:off x="2233913" y="6264892"/>
            <a:ext cx="934279" cy="505499"/>
          </a:xfrm>
          <a:prstGeom prst="rect">
            <a:avLst/>
          </a:prstGeom>
          <a:noFill/>
          <a:ln>
            <a:noFill/>
          </a:ln>
        </p:spPr>
      </p:pic>
    </p:spTree>
    <p:extLst>
      <p:ext uri="{BB962C8B-B14F-4D97-AF65-F5344CB8AC3E}">
        <p14:creationId xmlns:p14="http://schemas.microsoft.com/office/powerpoint/2010/main" val="2126906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604448" y="6357553"/>
            <a:ext cx="442392" cy="412838"/>
          </a:xfrm>
          <a:prstGeom prst="rect">
            <a:avLst/>
          </a:prstGeom>
        </p:spPr>
        <p:txBody>
          <a:bodyPr anchor="b"/>
          <a:lstStyle>
            <a:defPPr>
              <a:defRPr lang="en-US"/>
            </a:defPPr>
            <a:lvl1pPr marL="0" algn="r" defTabSz="457200" rtl="0" eaLnBrk="1" latinLnBrk="0" hangingPunct="1">
              <a:defRPr sz="1100" kern="1200">
                <a:solidFill>
                  <a:srgbClr val="00499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490C5D-AEA8-4823-B9B3-806910A0ECF7}" type="slidenum">
              <a:rPr lang="es-ES" smtClean="0"/>
              <a:pPr/>
              <a:t>8</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1"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a:buSzPct val="25000"/>
            </a:pPr>
            <a:r>
              <a:rPr lang="es-ES_tradnl" b="1" i="1" dirty="0">
                <a:solidFill>
                  <a:srgbClr val="000000"/>
                </a:solidFill>
                <a:latin typeface="Calibri" panose="020F0502020204030204" pitchFamily="34" charset="0"/>
              </a:rPr>
              <a:t>http://dust.aemet.es</a:t>
            </a:r>
            <a:r>
              <a:rPr lang="en-US" sz="1800" b="1" i="1" dirty="0">
                <a:solidFill>
                  <a:srgbClr val="000000"/>
                </a:solidFill>
                <a:latin typeface="Calibri"/>
                <a:ea typeface="Calibri"/>
                <a:cs typeface="Calibri"/>
                <a:sym typeface="Calibri"/>
              </a:rPr>
              <a:t>/</a:t>
            </a:r>
          </a:p>
        </p:txBody>
      </p:sp>
      <p:grpSp>
        <p:nvGrpSpPr>
          <p:cNvPr id="12" name="Group 11"/>
          <p:cNvGrpSpPr/>
          <p:nvPr/>
        </p:nvGrpSpPr>
        <p:grpSpPr>
          <a:xfrm>
            <a:off x="5338871" y="6107628"/>
            <a:ext cx="3657560" cy="369332"/>
            <a:chOff x="4841957" y="6400875"/>
            <a:chExt cx="3657560" cy="369332"/>
          </a:xfrm>
        </p:grpSpPr>
        <p:sp>
          <p:nvSpPr>
            <p:cNvPr id="13" name="6 CuadroTexto"/>
            <p:cNvSpPr txBox="1"/>
            <p:nvPr/>
          </p:nvSpPr>
          <p:spPr>
            <a:xfrm>
              <a:off x="4841957" y="6400875"/>
              <a:ext cx="3657560" cy="369332"/>
            </a:xfrm>
            <a:prstGeom prst="rect">
              <a:avLst/>
            </a:prstGeom>
            <a:noFill/>
          </p:spPr>
          <p:txBody>
            <a:bodyPr wrap="square" rtlCol="0">
              <a:spAutoFit/>
            </a:bodyPr>
            <a:lstStyle/>
            <a:p>
              <a:pPr algn="ctr"/>
              <a:r>
                <a:rPr lang="es-ES_tradnl" b="1" i="1" dirty="0">
                  <a:solidFill>
                    <a:srgbClr val="000000"/>
                  </a:solidFill>
                  <a:latin typeface="Calibri" panose="020F0502020204030204" pitchFamily="34" charset="0"/>
                </a:rPr>
                <a:t>@</a:t>
              </a:r>
              <a:r>
                <a:rPr lang="es-ES_tradnl" b="1" i="1" dirty="0" err="1">
                  <a:solidFill>
                    <a:srgbClr val="000000"/>
                  </a:solidFill>
                  <a:latin typeface="Calibri" panose="020F0502020204030204" pitchFamily="34" charset="0"/>
                </a:rPr>
                <a:t>Dust_Barcelona</a:t>
              </a:r>
              <a:endParaRPr lang="en-GB" b="1" i="1" dirty="0">
                <a:solidFill>
                  <a:srgbClr val="000000"/>
                </a:solidFill>
                <a:latin typeface="Calibri" panose="020F0502020204030204" pitchFamily="34" charset="0"/>
              </a:endParaRPr>
            </a:p>
          </p:txBody>
        </p:sp>
        <p:pic>
          <p:nvPicPr>
            <p:cNvPr id="14" name="Imagen 8"/>
            <p:cNvPicPr>
              <a:picLocks noChangeAspect="1"/>
            </p:cNvPicPr>
            <p:nvPr/>
          </p:nvPicPr>
          <p:blipFill>
            <a:blip r:embed="rId6"/>
            <a:stretch>
              <a:fillRect/>
            </a:stretch>
          </p:blipFill>
          <p:spPr>
            <a:xfrm>
              <a:off x="5458992" y="6441235"/>
              <a:ext cx="371047" cy="277363"/>
            </a:xfrm>
            <a:prstGeom prst="rect">
              <a:avLst/>
            </a:prstGeom>
          </p:spPr>
        </p:pic>
      </p:grpSp>
      <p:pic>
        <p:nvPicPr>
          <p:cNvPr id="17" name="8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2199" y="3444430"/>
            <a:ext cx="3764859" cy="2700000"/>
          </a:xfrm>
          <a:prstGeom prst="rect">
            <a:avLst/>
          </a:prstGeom>
        </p:spPr>
      </p:pic>
      <p:pic>
        <p:nvPicPr>
          <p:cNvPr id="18" name="4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3951" y="780134"/>
            <a:ext cx="3681355" cy="2700000"/>
          </a:xfrm>
          <a:prstGeom prst="rect">
            <a:avLst/>
          </a:prstGeom>
        </p:spPr>
      </p:pic>
      <p:sp>
        <p:nvSpPr>
          <p:cNvPr id="19" name="Text Box 8"/>
          <p:cNvSpPr txBox="1">
            <a:spLocks noChangeArrowheads="1"/>
          </p:cNvSpPr>
          <p:nvPr/>
        </p:nvSpPr>
        <p:spPr bwMode="auto">
          <a:xfrm>
            <a:off x="608329" y="975972"/>
            <a:ext cx="378387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b="1" i="1" dirty="0">
                <a:solidFill>
                  <a:srgbClr val="080808"/>
                </a:solidFill>
                <a:latin typeface="Calibri" panose="020F0502020204030204" pitchFamily="34" charset="0"/>
              </a:rPr>
              <a:t>72-hours </a:t>
            </a:r>
            <a:r>
              <a:rPr lang="es-ES" b="1" i="1" dirty="0" err="1">
                <a:solidFill>
                  <a:srgbClr val="080808"/>
                </a:solidFill>
                <a:latin typeface="Calibri" panose="020F0502020204030204" pitchFamily="34" charset="0"/>
              </a:rPr>
              <a:t>forecasts</a:t>
            </a:r>
            <a:r>
              <a:rPr lang="es-ES" b="1" i="1" dirty="0">
                <a:solidFill>
                  <a:srgbClr val="080808"/>
                </a:solidFill>
                <a:latin typeface="Calibri" panose="020F0502020204030204" pitchFamily="34" charset="0"/>
              </a:rPr>
              <a:t> of:</a:t>
            </a:r>
          </a:p>
          <a:p>
            <a:endParaRPr lang="es-ES" b="1" i="1" dirty="0">
              <a:solidFill>
                <a:srgbClr val="080808"/>
              </a:solidFill>
              <a:latin typeface="Calibri" panose="020F0502020204030204" pitchFamily="34" charset="0"/>
            </a:endParaRPr>
          </a:p>
          <a:p>
            <a:pPr marL="285750" indent="-285750">
              <a:buFont typeface="Arial" panose="020B0604020202020204" pitchFamily="34" charset="0"/>
              <a:buChar char="•"/>
            </a:pPr>
            <a:r>
              <a:rPr lang="es-ES" i="1" dirty="0" err="1">
                <a:solidFill>
                  <a:srgbClr val="080808"/>
                </a:solidFill>
                <a:latin typeface="Calibri" panose="020F0502020204030204" pitchFamily="34" charset="0"/>
              </a:rPr>
              <a:t>Dust</a:t>
            </a:r>
            <a:r>
              <a:rPr lang="es-ES" i="1" dirty="0">
                <a:solidFill>
                  <a:srgbClr val="080808"/>
                </a:solidFill>
                <a:latin typeface="Calibri" panose="020F0502020204030204" pitchFamily="34" charset="0"/>
              </a:rPr>
              <a:t> </a:t>
            </a:r>
            <a:r>
              <a:rPr lang="es-ES" i="1" dirty="0" err="1">
                <a:solidFill>
                  <a:srgbClr val="080808"/>
                </a:solidFill>
                <a:latin typeface="Calibri" panose="020F0502020204030204" pitchFamily="34" charset="0"/>
              </a:rPr>
              <a:t>Optical</a:t>
            </a:r>
            <a:r>
              <a:rPr lang="es-ES" i="1" dirty="0">
                <a:solidFill>
                  <a:srgbClr val="080808"/>
                </a:solidFill>
                <a:latin typeface="Calibri" panose="020F0502020204030204" pitchFamily="34" charset="0"/>
              </a:rPr>
              <a:t> </a:t>
            </a:r>
            <a:r>
              <a:rPr lang="es-ES" i="1" dirty="0" err="1">
                <a:solidFill>
                  <a:srgbClr val="080808"/>
                </a:solidFill>
                <a:latin typeface="Calibri" panose="020F0502020204030204" pitchFamily="34" charset="0"/>
              </a:rPr>
              <a:t>Depth</a:t>
            </a:r>
            <a:r>
              <a:rPr lang="es-ES" i="1" dirty="0">
                <a:solidFill>
                  <a:srgbClr val="080808"/>
                </a:solidFill>
                <a:latin typeface="Calibri" panose="020F0502020204030204" pitchFamily="34" charset="0"/>
              </a:rPr>
              <a:t> at 550nm</a:t>
            </a:r>
          </a:p>
          <a:p>
            <a:pPr marL="285750" indent="-285750">
              <a:buFont typeface="Arial" panose="020B0604020202020204" pitchFamily="34" charset="0"/>
              <a:buChar char="•"/>
            </a:pPr>
            <a:r>
              <a:rPr lang="es-ES" i="1" dirty="0" err="1">
                <a:solidFill>
                  <a:srgbClr val="080808"/>
                </a:solidFill>
                <a:latin typeface="Calibri" panose="020F0502020204030204" pitchFamily="34" charset="0"/>
              </a:rPr>
              <a:t>Dust</a:t>
            </a:r>
            <a:r>
              <a:rPr lang="es-ES" i="1" dirty="0">
                <a:solidFill>
                  <a:srgbClr val="080808"/>
                </a:solidFill>
                <a:latin typeface="Calibri" panose="020F0502020204030204" pitchFamily="34" charset="0"/>
              </a:rPr>
              <a:t> </a:t>
            </a:r>
            <a:r>
              <a:rPr lang="es-ES" i="1" dirty="0" err="1">
                <a:solidFill>
                  <a:srgbClr val="080808"/>
                </a:solidFill>
                <a:latin typeface="Calibri" panose="020F0502020204030204" pitchFamily="34" charset="0"/>
              </a:rPr>
              <a:t>Dry</a:t>
            </a:r>
            <a:r>
              <a:rPr lang="es-ES" i="1" dirty="0">
                <a:solidFill>
                  <a:srgbClr val="080808"/>
                </a:solidFill>
                <a:latin typeface="Calibri" panose="020F0502020204030204" pitchFamily="34" charset="0"/>
              </a:rPr>
              <a:t> and </a:t>
            </a:r>
            <a:r>
              <a:rPr lang="es-ES" i="1" dirty="0" err="1">
                <a:solidFill>
                  <a:srgbClr val="080808"/>
                </a:solidFill>
                <a:latin typeface="Calibri" panose="020F0502020204030204" pitchFamily="34" charset="0"/>
              </a:rPr>
              <a:t>Wet</a:t>
            </a:r>
            <a:r>
              <a:rPr lang="es-ES" i="1" dirty="0">
                <a:solidFill>
                  <a:srgbClr val="080808"/>
                </a:solidFill>
                <a:latin typeface="Calibri" panose="020F0502020204030204" pitchFamily="34" charset="0"/>
              </a:rPr>
              <a:t> </a:t>
            </a:r>
            <a:r>
              <a:rPr lang="es-ES" i="1" dirty="0" err="1">
                <a:solidFill>
                  <a:srgbClr val="080808"/>
                </a:solidFill>
                <a:latin typeface="Calibri" panose="020F0502020204030204" pitchFamily="34" charset="0"/>
              </a:rPr>
              <a:t>Deposition</a:t>
            </a:r>
            <a:endParaRPr lang="es-ES" i="1" dirty="0">
              <a:solidFill>
                <a:srgbClr val="080808"/>
              </a:solidFill>
              <a:latin typeface="Calibri" panose="020F0502020204030204" pitchFamily="34" charset="0"/>
            </a:endParaRPr>
          </a:p>
          <a:p>
            <a:pPr marL="285750" indent="-285750">
              <a:buFont typeface="Arial" panose="020B0604020202020204" pitchFamily="34" charset="0"/>
              <a:buChar char="•"/>
            </a:pPr>
            <a:r>
              <a:rPr lang="es-ES" i="1" dirty="0" err="1">
                <a:solidFill>
                  <a:srgbClr val="080808"/>
                </a:solidFill>
                <a:latin typeface="Calibri" panose="020F0502020204030204" pitchFamily="34" charset="0"/>
              </a:rPr>
              <a:t>Dust</a:t>
            </a:r>
            <a:r>
              <a:rPr lang="es-ES" i="1" dirty="0">
                <a:solidFill>
                  <a:srgbClr val="080808"/>
                </a:solidFill>
                <a:latin typeface="Calibri" panose="020F0502020204030204" pitchFamily="34" charset="0"/>
              </a:rPr>
              <a:t> Load</a:t>
            </a:r>
          </a:p>
          <a:p>
            <a:pPr marL="285750" indent="-285750">
              <a:buFont typeface="Arial" panose="020B0604020202020204" pitchFamily="34" charset="0"/>
              <a:buChar char="•"/>
            </a:pPr>
            <a:r>
              <a:rPr lang="es-ES" i="1" dirty="0" err="1">
                <a:solidFill>
                  <a:srgbClr val="080808"/>
                </a:solidFill>
                <a:latin typeface="Calibri" panose="020F0502020204030204" pitchFamily="34" charset="0"/>
              </a:rPr>
              <a:t>Dust</a:t>
            </a:r>
            <a:r>
              <a:rPr lang="es-ES" i="1" dirty="0">
                <a:solidFill>
                  <a:srgbClr val="080808"/>
                </a:solidFill>
                <a:latin typeface="Calibri" panose="020F0502020204030204" pitchFamily="34" charset="0"/>
              </a:rPr>
              <a:t> Surface </a:t>
            </a:r>
            <a:r>
              <a:rPr lang="es-ES" i="1" dirty="0" err="1">
                <a:solidFill>
                  <a:srgbClr val="080808"/>
                </a:solidFill>
                <a:latin typeface="Calibri" panose="020F0502020204030204" pitchFamily="34" charset="0"/>
              </a:rPr>
              <a:t>Concentration</a:t>
            </a:r>
            <a:endParaRPr lang="es-ES" i="1" dirty="0">
              <a:solidFill>
                <a:srgbClr val="080808"/>
              </a:solidFill>
              <a:latin typeface="Calibri" panose="020F0502020204030204" pitchFamily="34" charset="0"/>
            </a:endParaRPr>
          </a:p>
          <a:p>
            <a:pPr marL="285750" indent="-285750">
              <a:buFont typeface="Arial" panose="020B0604020202020204" pitchFamily="34" charset="0"/>
              <a:buChar char="•"/>
            </a:pPr>
            <a:r>
              <a:rPr lang="es-ES" i="1" dirty="0" err="1">
                <a:solidFill>
                  <a:srgbClr val="080808"/>
                </a:solidFill>
                <a:latin typeface="Calibri" panose="020F0502020204030204" pitchFamily="34" charset="0"/>
              </a:rPr>
              <a:t>Dust</a:t>
            </a:r>
            <a:r>
              <a:rPr lang="es-ES" i="1" dirty="0">
                <a:solidFill>
                  <a:srgbClr val="080808"/>
                </a:solidFill>
                <a:latin typeface="Calibri" panose="020F0502020204030204" pitchFamily="34" charset="0"/>
              </a:rPr>
              <a:t> Surface </a:t>
            </a:r>
            <a:r>
              <a:rPr lang="es-ES" i="1" dirty="0" err="1">
                <a:solidFill>
                  <a:srgbClr val="080808"/>
                </a:solidFill>
                <a:latin typeface="Calibri" panose="020F0502020204030204" pitchFamily="34" charset="0"/>
              </a:rPr>
              <a:t>Extinction</a:t>
            </a:r>
            <a:r>
              <a:rPr lang="es-ES" i="1" dirty="0">
                <a:solidFill>
                  <a:srgbClr val="080808"/>
                </a:solidFill>
                <a:latin typeface="Calibri" panose="020F0502020204030204" pitchFamily="34" charset="0"/>
              </a:rPr>
              <a:t> at 550nm</a:t>
            </a:r>
          </a:p>
        </p:txBody>
      </p:sp>
      <p:pic>
        <p:nvPicPr>
          <p:cNvPr id="20" name="9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740" y="3444430"/>
            <a:ext cx="3793220" cy="2699999"/>
          </a:xfrm>
          <a:prstGeom prst="rect">
            <a:avLst/>
          </a:prstGeom>
        </p:spPr>
      </p:pic>
      <p:pic>
        <p:nvPicPr>
          <p:cNvPr id="3" name="Imagen 2"/>
          <p:cNvPicPr>
            <a:picLocks noChangeAspect="1"/>
          </p:cNvPicPr>
          <p:nvPr/>
        </p:nvPicPr>
        <p:blipFill>
          <a:blip r:embed="rId10"/>
          <a:stretch>
            <a:fillRect/>
          </a:stretch>
        </p:blipFill>
        <p:spPr>
          <a:xfrm>
            <a:off x="595331" y="58303"/>
            <a:ext cx="8230313" cy="944962"/>
          </a:xfrm>
          <a:prstGeom prst="rect">
            <a:avLst/>
          </a:prstGeom>
        </p:spPr>
      </p:pic>
    </p:spTree>
    <p:extLst>
      <p:ext uri="{BB962C8B-B14F-4D97-AF65-F5344CB8AC3E}">
        <p14:creationId xmlns:p14="http://schemas.microsoft.com/office/powerpoint/2010/main" val="3443305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5C217C1C-B9E6-4C5B-A609-4EB9CC5467F7}"/>
              </a:ext>
            </a:extLst>
          </p:cNvPr>
          <p:cNvSpPr txBox="1">
            <a:spLocks noChangeArrowheads="1"/>
          </p:cNvSpPr>
          <p:nvPr/>
        </p:nvSpPr>
        <p:spPr bwMode="auto">
          <a:xfrm>
            <a:off x="737281" y="507240"/>
            <a:ext cx="7740000" cy="58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gn="ctr">
              <a:spcAft>
                <a:spcPct val="0"/>
              </a:spcAft>
              <a:buClrTx/>
              <a:buFontTx/>
              <a:buNone/>
            </a:pPr>
            <a:r>
              <a:rPr lang="en-GB" altLang="es-ES" sz="3500" b="1" dirty="0">
                <a:solidFill>
                  <a:schemeClr val="accent1"/>
                </a:solidFill>
                <a:latin typeface="+mn-lt"/>
                <a:ea typeface="+mj-ea"/>
                <a:cs typeface="+mj-cs"/>
              </a:rPr>
              <a:t>SDS-WAS and the NAMEE Regional </a:t>
            </a:r>
            <a:r>
              <a:rPr lang="en-GB" altLang="es-ES" sz="3500" b="1" dirty="0" err="1">
                <a:solidFill>
                  <a:schemeClr val="accent1"/>
                </a:solidFill>
                <a:latin typeface="+mn-lt"/>
                <a:ea typeface="+mj-ea"/>
                <a:cs typeface="+mj-cs"/>
              </a:rPr>
              <a:t>Center</a:t>
            </a:r>
            <a:endParaRPr lang="en-GB" altLang="es-ES" sz="3500" b="1" dirty="0">
              <a:solidFill>
                <a:schemeClr val="accent1"/>
              </a:solidFill>
              <a:latin typeface="+mn-lt"/>
              <a:ea typeface="+mj-ea"/>
              <a:cs typeface="+mj-cs"/>
            </a:endParaRPr>
          </a:p>
        </p:txBody>
      </p:sp>
      <p:pic>
        <p:nvPicPr>
          <p:cNvPr id="16387" name="Picture 2">
            <a:extLst>
              <a:ext uri="{FF2B5EF4-FFF2-40B4-BE49-F238E27FC236}">
                <a16:creationId xmlns:a16="http://schemas.microsoft.com/office/drawing/2014/main" id="{B7F18DD6-79A3-404D-A834-0007703FB5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61761"/>
          <a:stretch>
            <a:fillRect/>
          </a:stretch>
        </p:blipFill>
        <p:spPr bwMode="auto">
          <a:xfrm>
            <a:off x="558720" y="5961960"/>
            <a:ext cx="673920" cy="794880"/>
          </a:xfrm>
          <a:prstGeom prst="rect">
            <a:avLst/>
          </a:prstGeom>
          <a:noFill/>
          <a:ln>
            <a:noFill/>
          </a:ln>
          <a:effectLst/>
          <a:extLst>
            <a:ext uri="{909E8E84-426E-40DD-AFC4-6F175D3DCCD1}">
              <a14:hiddenFill xmlns:a14="http://schemas.microsoft.com/office/drawing/2010/main">
                <a:blipFill dpi="0" rotWithShape="0">
                  <a:blip/>
                  <a:srcRect r="61761"/>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Rectangle 3">
            <a:extLst>
              <a:ext uri="{FF2B5EF4-FFF2-40B4-BE49-F238E27FC236}">
                <a16:creationId xmlns:a16="http://schemas.microsoft.com/office/drawing/2014/main" id="{43BDCCC2-05E2-4225-B9F4-2155186C9DFE}"/>
              </a:ext>
            </a:extLst>
          </p:cNvPr>
          <p:cNvSpPr>
            <a:spLocks noChangeArrowheads="1"/>
          </p:cNvSpPr>
          <p:nvPr/>
        </p:nvSpPr>
        <p:spPr bwMode="auto">
          <a:xfrm>
            <a:off x="2874241" y="6213961"/>
            <a:ext cx="2633760" cy="368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4" tIns="45717" rIns="91434" bIns="45717"/>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cs typeface="Arial Unicode MS" pitchFamily="32"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Arial Unicode MS" pitchFamily="32"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Arial Unicode MS" pitchFamily="32"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Arial Unicode MS" pitchFamily="32" charset="0"/>
              </a:defRPr>
            </a:lvl9pPr>
          </a:lstStyle>
          <a:p>
            <a:pPr>
              <a:lnSpc>
                <a:spcPct val="100000"/>
              </a:lnSpc>
              <a:spcAft>
                <a:spcPct val="0"/>
              </a:spcAft>
              <a:buClrTx/>
              <a:buSzPct val="25000"/>
              <a:buFontTx/>
              <a:buNone/>
            </a:pPr>
            <a:r>
              <a:rPr lang="en-US" altLang="es-ES" sz="1723" i="1">
                <a:latin typeface="Calibri" panose="020F0502020204030204" pitchFamily="34" charset="0"/>
              </a:rPr>
              <a:t>http://sds-was.aemet.es/</a:t>
            </a:r>
          </a:p>
        </p:txBody>
      </p:sp>
      <p:pic>
        <p:nvPicPr>
          <p:cNvPr id="16389" name="Picture 4">
            <a:extLst>
              <a:ext uri="{FF2B5EF4-FFF2-40B4-BE49-F238E27FC236}">
                <a16:creationId xmlns:a16="http://schemas.microsoft.com/office/drawing/2014/main" id="{8374DC6D-1DF0-4068-A02F-EED595E770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69029"/>
          <a:stretch>
            <a:fillRect/>
          </a:stretch>
        </p:blipFill>
        <p:spPr bwMode="auto">
          <a:xfrm>
            <a:off x="1232641" y="6136201"/>
            <a:ext cx="516960" cy="446400"/>
          </a:xfrm>
          <a:prstGeom prst="rect">
            <a:avLst/>
          </a:prstGeom>
          <a:noFill/>
          <a:ln>
            <a:noFill/>
          </a:ln>
          <a:effectLst/>
          <a:extLst>
            <a:ext uri="{909E8E84-426E-40DD-AFC4-6F175D3DCCD1}">
              <a14:hiddenFill xmlns:a14="http://schemas.microsoft.com/office/drawing/2010/main">
                <a:blipFill dpi="0" rotWithShape="0">
                  <a:blip/>
                  <a:srcRect r="69029"/>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5">
            <a:extLst>
              <a:ext uri="{FF2B5EF4-FFF2-40B4-BE49-F238E27FC236}">
                <a16:creationId xmlns:a16="http://schemas.microsoft.com/office/drawing/2014/main" id="{08AF7CBA-0CA0-4958-87CC-7B93E26906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9601" y="6170761"/>
            <a:ext cx="1005120" cy="447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1" name="Picture 6">
            <a:extLst>
              <a:ext uri="{FF2B5EF4-FFF2-40B4-BE49-F238E27FC236}">
                <a16:creationId xmlns:a16="http://schemas.microsoft.com/office/drawing/2014/main" id="{60432CA6-9A8C-40B7-BB9D-67E78C9DD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761" y="1235881"/>
            <a:ext cx="6968160" cy="469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3062</TotalTime>
  <Words>1953</Words>
  <Application>Microsoft Office PowerPoint</Application>
  <PresentationFormat>On-screen Show (4:3)</PresentationFormat>
  <Paragraphs>165</Paragraphs>
  <Slides>26</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Century Gothic</vt:lpstr>
      <vt:lpstr>Times New Roman</vt:lpstr>
      <vt:lpstr>Wingdings</vt:lpstr>
      <vt:lpstr>Tema de Office</vt:lpstr>
      <vt:lpstr>Atmospheric dust transport models and usage</vt:lpstr>
      <vt:lpstr>PowerPoint Presentation</vt:lpstr>
      <vt:lpstr>PowerPoint Presentation</vt:lpstr>
      <vt:lpstr>PowerPoint Presentation</vt:lpstr>
      <vt:lpstr>PowerPoint Presentation</vt:lpstr>
      <vt:lpstr>Mineral Dust Services</vt:lpstr>
      <vt:lpstr>Barcelona Dust Forecasting Center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Backup slides</vt:lpstr>
      <vt:lpstr>                              Soiling Model</vt:lpstr>
      <vt:lpstr>             Soiling Model performance</vt:lpstr>
      <vt:lpstr>           Soiling Model and cleaning optimization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Slides v.1</dc:title>
  <dc:creator>BSC-CNS</dc:creator>
  <cp:lastModifiedBy>Elina Karnezi</cp:lastModifiedBy>
  <cp:revision>320</cp:revision>
  <dcterms:created xsi:type="dcterms:W3CDTF">2016-07-07T10:13:32Z</dcterms:created>
  <dcterms:modified xsi:type="dcterms:W3CDTF">2019-05-15T19:12:25Z</dcterms:modified>
</cp:coreProperties>
</file>