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2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0.xml.rels" ContentType="application/vnd.openxmlformats-package.relationships+xml"/>
  <Override PartName="/ppt/slideMasters/slideMaster14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presProps.xml" ContentType="application/vnd.openxmlformats-officedocument.presentationml.presProps+xml"/>
  <Override PartName="/ppt/theme/theme10.xml" ContentType="application/vnd.openxmlformats-officedocument.theme+xml"/>
  <Override PartName="/ppt/theme/theme9.xml" ContentType="application/vnd.openxmlformats-officedocument.theme+xml"/>
  <Override PartName="/ppt/theme/theme8.xml" ContentType="application/vnd.openxmlformats-officedocument.theme+xml"/>
  <Override PartName="/ppt/theme/theme16.xml" ContentType="application/vnd.openxmlformats-officedocument.theme+xml"/>
  <Override PartName="/ppt/theme/theme6.xml" ContentType="application/vnd.openxmlformats-officedocument.theme+xml"/>
  <Override PartName="/ppt/theme/theme15.xml" ContentType="application/vnd.openxmlformats-officedocument.theme+xml"/>
  <Override PartName="/ppt/theme/theme5.xml" ContentType="application/vnd.openxmlformats-officedocument.theme+xml"/>
  <Override PartName="/ppt/theme/theme14.xml" ContentType="application/vnd.openxmlformats-officedocument.theme+xml"/>
  <Override PartName="/ppt/theme/theme4.xml" ContentType="application/vnd.openxmlformats-officedocument.theme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theme/theme3.xml" ContentType="application/vnd.openxmlformats-officedocument.theme+xml"/>
  <Override PartName="/ppt/theme/theme13.xml" ContentType="application/vnd.openxmlformats-officedocument.theme+xml"/>
  <Override PartName="/ppt/theme/theme7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2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_rels/presentation.xml.rels" ContentType="application/vnd.openxmlformats-package.relationships+xml"/>
  <Override PartName="/ppt/media/image29.png" ContentType="image/png"/>
  <Override PartName="/ppt/media/image28.png" ContentType="image/png"/>
  <Override PartName="/ppt/media/image27.png" ContentType="image/png"/>
  <Override PartName="/ppt/media/image26.png" ContentType="image/png"/>
  <Override PartName="/ppt/media/image11.png" ContentType="image/png"/>
  <Override PartName="/ppt/media/image2.png" ContentType="image/png"/>
  <Override PartName="/ppt/media/image17.png" ContentType="image/png"/>
  <Override PartName="/ppt/media/image8.png" ContentType="image/png"/>
  <Override PartName="/ppt/media/image12.png" ContentType="image/png"/>
  <Override PartName="/ppt/media/image3.png" ContentType="image/png"/>
  <Override PartName="/ppt/media/image18.png" ContentType="image/png"/>
  <Override PartName="/ppt/media/image9.png" ContentType="image/png"/>
  <Override PartName="/ppt/media/image20.png" ContentType="image/png"/>
  <Override PartName="/ppt/media/image13.png" ContentType="image/png"/>
  <Override PartName="/ppt/media/image4.png" ContentType="image/png"/>
  <Override PartName="/ppt/media/image30.png" ContentType="image/png"/>
  <Override PartName="/ppt/media/image31.png" ContentType="image/png"/>
  <Override PartName="/ppt/media/image32.png" ContentType="image/png"/>
  <Override PartName="/ppt/media/image7.png" ContentType="image/png"/>
  <Override PartName="/ppt/media/image16.png" ContentType="image/png"/>
  <Override PartName="/ppt/media/image10.png" ContentType="image/png"/>
  <Override PartName="/ppt/media/image1.png" ContentType="image/png"/>
  <Override PartName="/ppt/media/image33.png" ContentType="image/png"/>
  <Override PartName="/ppt/media/image6.png" ContentType="image/png"/>
  <Override PartName="/ppt/media/image15.png" ContentType="image/png"/>
  <Override PartName="/ppt/media/image5.png" ContentType="image/png"/>
  <Override PartName="/ppt/media/image14.png" ContentType="image/png"/>
  <Override PartName="/ppt/media/image19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46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47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_rels/slide11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18.xml.rels" ContentType="application/vnd.openxmlformats-package.relationships+xml"/>
  <Override PartName="/ppt/slides/_rels/slide12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19.xml.rels" ContentType="application/vnd.openxmlformats-package.relationships+xml"/>
  <Override PartName="/ppt/slides/_rels/slide13.xml.rels" ContentType="application/vnd.openxmlformats-package.relationships+xml"/>
  <Override PartName="/ppt/slides/_rels/slide22.xml.rels" ContentType="application/vnd.openxmlformats-package.relationships+xml"/>
  <Override PartName="/ppt/slides/_rels/slide5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30.xml.rels" ContentType="application/vnd.openxmlformats-package.relationships+xml"/>
  <Override PartName="/ppt/slides/_rels/slide47.xml.rels" ContentType="application/vnd.openxmlformats-package.relationships+xml"/>
  <Override PartName="/ppt/slides/_rels/slide10.xml.rels" ContentType="application/vnd.openxmlformats-package.relationships+xml"/>
  <Override PartName="/ppt/slides/_rels/slide45.xml.rels" ContentType="application/vnd.openxmlformats-package.relationships+xml"/>
  <Override PartName="/ppt/slides/_rels/slide46.xml.rels" ContentType="application/vnd.openxmlformats-package.relationships+xml"/>
  <Override PartName="/ppt/slides/_rels/slide9.xml.rels" ContentType="application/vnd.openxmlformats-package.relationships+xml"/>
  <Override PartName="/ppt/slides/_rels/slide26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27.xml.rels" ContentType="application/vnd.openxmlformats-package.relationships+xml"/>
  <Override PartName="/ppt/slides/_rels/slide16.xml.rels" ContentType="application/vnd.openxmlformats-package.relationships+xml"/>
  <Override PartName="/ppt/slides/_rels/slide1.xml.rels" ContentType="application/vnd.openxmlformats-package.relationships+xml"/>
  <Override PartName="/ppt/slides/_rels/slide36.xml.rels" ContentType="application/vnd.openxmlformats-package.relationships+xml"/>
  <Override PartName="/ppt/slides/_rels/slide28.xml.rels" ContentType="application/vnd.openxmlformats-package.relationships+xml"/>
  <Override PartName="/ppt/slides/_rels/slide17.xml.rels" ContentType="application/vnd.openxmlformats-package.relationships+xml"/>
  <Override PartName="/ppt/slides/_rels/slide2.xml.rels" ContentType="application/vnd.openxmlformats-package.relationships+xml"/>
  <Override PartName="/ppt/slides/_rels/slide37.xml.rels" ContentType="application/vnd.openxmlformats-package.relationships+xml"/>
  <Override PartName="/ppt/slides/_rels/slide29.xml.rels" ContentType="application/vnd.openxmlformats-package.relationships+xml"/>
  <Override PartName="/ppt/slides/_rels/slide31.xml.rels" ContentType="application/vnd.openxmlformats-package.relationships+xml"/>
  <Override PartName="/ppt/slides/_rels/slide34.xml.rels" ContentType="application/vnd.openxmlformats-package.relationships+xml"/>
  <Override PartName="/ppt/slides/_rels/slide35.xml.rels" ContentType="application/vnd.openxmlformats-package.relationships+xml"/>
  <Override PartName="/ppt/slides/_rels/slide38.xml.rels" ContentType="application/vnd.openxmlformats-package.relationships+xml"/>
  <Override PartName="/ppt/slides/_rels/slide40.xml.rels" ContentType="application/vnd.openxmlformats-package.relationships+xml"/>
  <Override PartName="/ppt/slides/_rels/slide39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44.xml.rels" ContentType="application/vnd.openxmlformats-package.relationships+xml"/>
  <Override PartName="/ppt/slides/_rels/slide33.xml.rels" ContentType="application/vnd.openxmlformats-package.relationships+xml"/>
  <Override PartName="/ppt/slides/_rels/slide32.xml.rels" ContentType="application/vnd.openxmlformats-package.relationships+xml"/>
  <Override PartName="/ppt/slides/slide38.xml" ContentType="application/vnd.openxmlformats-officedocument.presentationml.slide+xml"/>
  <Override PartName="/ppt/slides/slide40.xml" ContentType="application/vnd.openxmlformats-officedocument.presentationml.slide+xml"/>
  <Override PartName="/ppt/slides/slide39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33.xml" ContentType="application/vnd.openxmlformats-officedocument.presentationml.slide+xml"/>
  <Override PartName="/ppt/slides/slide45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notesSlides/notesSlide26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_rels/notesSlide7.xml.rels" ContentType="application/vnd.openxmlformats-package.relationships+xml"/>
  <Override PartName="/ppt/notesSlides/_rels/notesSlide6.xml.rels" ContentType="application/vnd.openxmlformats-package.relationships+xml"/>
  <Override PartName="/ppt/notesSlides/_rels/notesSlide3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33.xml.rels" ContentType="application/vnd.openxmlformats-package.relationships+xml"/>
  <Override PartName="/ppt/notesSlides/_rels/notesSlide26.xml.rels" ContentType="application/vnd.openxmlformats-package.relationships+xml"/>
  <Override PartName="/ppt/notesSlides/_rels/notesSlide25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47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31.xml.rels" ContentType="application/vnd.openxmlformats-package.relationships+xml"/>
  <Override PartName="/ppt/notesSlides/_rels/notesSlide2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2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5.xml.rels" ContentType="application/vnd.openxmlformats-package.relationships+xml"/>
  <Override PartName="/ppt/notesSlides/_rels/notesSlide1.xml.rels" ContentType="application/vnd.openxmlformats-package.relationships+xml"/>
  <Override PartName="/ppt/notesSlides/_rels/notesSlide32.xml.rels" ContentType="application/vnd.openxmlformats-package.relationships+xml"/>
  <Override PartName="/ppt/notesSlides/notesSlide1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8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</p:sldMasterIdLst>
  <p:notesMasterIdLst>
    <p:notesMasterId r:id="rId17"/>
  </p:notesMasterIdLst>
  <p:sldIdLst>
    <p:sldId id="256" r:id="rId18"/>
    <p:sldId id="257" r:id="rId19"/>
    <p:sldId id="258" r:id="rId20"/>
    <p:sldId id="259" r:id="rId21"/>
    <p:sldId id="260" r:id="rId22"/>
    <p:sldId id="261" r:id="rId23"/>
    <p:sldId id="262" r:id="rId24"/>
    <p:sldId id="263" r:id="rId25"/>
    <p:sldId id="264" r:id="rId26"/>
    <p:sldId id="265" r:id="rId27"/>
    <p:sldId id="266" r:id="rId28"/>
    <p:sldId id="267" r:id="rId29"/>
    <p:sldId id="268" r:id="rId30"/>
    <p:sldId id="269" r:id="rId31"/>
    <p:sldId id="270" r:id="rId32"/>
    <p:sldId id="271" r:id="rId33"/>
    <p:sldId id="272" r:id="rId34"/>
    <p:sldId id="273" r:id="rId35"/>
    <p:sldId id="274" r:id="rId36"/>
    <p:sldId id="275" r:id="rId37"/>
    <p:sldId id="276" r:id="rId38"/>
    <p:sldId id="277" r:id="rId39"/>
    <p:sldId id="278" r:id="rId40"/>
    <p:sldId id="279" r:id="rId41"/>
    <p:sldId id="280" r:id="rId42"/>
    <p:sldId id="281" r:id="rId43"/>
    <p:sldId id="282" r:id="rId44"/>
    <p:sldId id="283" r:id="rId45"/>
    <p:sldId id="284" r:id="rId46"/>
    <p:sldId id="285" r:id="rId47"/>
    <p:sldId id="286" r:id="rId48"/>
    <p:sldId id="287" r:id="rId49"/>
    <p:sldId id="288" r:id="rId50"/>
    <p:sldId id="289" r:id="rId51"/>
    <p:sldId id="290" r:id="rId52"/>
    <p:sldId id="291" r:id="rId53"/>
    <p:sldId id="292" r:id="rId54"/>
    <p:sldId id="293" r:id="rId55"/>
    <p:sldId id="294" r:id="rId56"/>
    <p:sldId id="295" r:id="rId57"/>
    <p:sldId id="296" r:id="rId58"/>
    <p:sldId id="297" r:id="rId59"/>
    <p:sldId id="298" r:id="rId60"/>
    <p:sldId id="299" r:id="rId61"/>
    <p:sldId id="300" r:id="rId62"/>
    <p:sldId id="301" r:id="rId63"/>
    <p:sldId id="302" r:id="rId64"/>
  </p:sldIdLst>
  <p:sldSz cx="9144000" cy="51435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notesMaster" Target="notesMasters/notesMaster1.xml"/><Relationship Id="rId18" Type="http://schemas.openxmlformats.org/officeDocument/2006/relationships/slide" Target="slides/slide1.xml"/><Relationship Id="rId19" Type="http://schemas.openxmlformats.org/officeDocument/2006/relationships/slide" Target="slides/slide2.xml"/><Relationship Id="rId20" Type="http://schemas.openxmlformats.org/officeDocument/2006/relationships/slide" Target="slides/slide3.xml"/><Relationship Id="rId21" Type="http://schemas.openxmlformats.org/officeDocument/2006/relationships/slide" Target="slides/slide4.xml"/><Relationship Id="rId22" Type="http://schemas.openxmlformats.org/officeDocument/2006/relationships/slide" Target="slides/slide5.xml"/><Relationship Id="rId23" Type="http://schemas.openxmlformats.org/officeDocument/2006/relationships/slide" Target="slides/slide6.xml"/><Relationship Id="rId24" Type="http://schemas.openxmlformats.org/officeDocument/2006/relationships/slide" Target="slides/slide7.xml"/><Relationship Id="rId25" Type="http://schemas.openxmlformats.org/officeDocument/2006/relationships/slide" Target="slides/slide8.xml"/><Relationship Id="rId26" Type="http://schemas.openxmlformats.org/officeDocument/2006/relationships/slide" Target="slides/slide9.xml"/><Relationship Id="rId27" Type="http://schemas.openxmlformats.org/officeDocument/2006/relationships/slide" Target="slides/slide10.xml"/><Relationship Id="rId28" Type="http://schemas.openxmlformats.org/officeDocument/2006/relationships/slide" Target="slides/slide11.xml"/><Relationship Id="rId29" Type="http://schemas.openxmlformats.org/officeDocument/2006/relationships/slide" Target="slides/slide12.xml"/><Relationship Id="rId30" Type="http://schemas.openxmlformats.org/officeDocument/2006/relationships/slide" Target="slides/slide13.xml"/><Relationship Id="rId31" Type="http://schemas.openxmlformats.org/officeDocument/2006/relationships/slide" Target="slides/slide14.xml"/><Relationship Id="rId32" Type="http://schemas.openxmlformats.org/officeDocument/2006/relationships/slide" Target="slides/slide15.xml"/><Relationship Id="rId33" Type="http://schemas.openxmlformats.org/officeDocument/2006/relationships/slide" Target="slides/slide16.xml"/><Relationship Id="rId34" Type="http://schemas.openxmlformats.org/officeDocument/2006/relationships/slide" Target="slides/slide17.xml"/><Relationship Id="rId35" Type="http://schemas.openxmlformats.org/officeDocument/2006/relationships/slide" Target="slides/slide18.xml"/><Relationship Id="rId36" Type="http://schemas.openxmlformats.org/officeDocument/2006/relationships/slide" Target="slides/slide19.xml"/><Relationship Id="rId37" Type="http://schemas.openxmlformats.org/officeDocument/2006/relationships/slide" Target="slides/slide20.xml"/><Relationship Id="rId38" Type="http://schemas.openxmlformats.org/officeDocument/2006/relationships/slide" Target="slides/slide21.xml"/><Relationship Id="rId39" Type="http://schemas.openxmlformats.org/officeDocument/2006/relationships/slide" Target="slides/slide22.xml"/><Relationship Id="rId40" Type="http://schemas.openxmlformats.org/officeDocument/2006/relationships/slide" Target="slides/slide23.xml"/><Relationship Id="rId41" Type="http://schemas.openxmlformats.org/officeDocument/2006/relationships/slide" Target="slides/slide24.xml"/><Relationship Id="rId42" Type="http://schemas.openxmlformats.org/officeDocument/2006/relationships/slide" Target="slides/slide25.xml"/><Relationship Id="rId43" Type="http://schemas.openxmlformats.org/officeDocument/2006/relationships/slide" Target="slides/slide26.xml"/><Relationship Id="rId44" Type="http://schemas.openxmlformats.org/officeDocument/2006/relationships/slide" Target="slides/slide27.xml"/><Relationship Id="rId45" Type="http://schemas.openxmlformats.org/officeDocument/2006/relationships/slide" Target="slides/slide28.xml"/><Relationship Id="rId46" Type="http://schemas.openxmlformats.org/officeDocument/2006/relationships/slide" Target="slides/slide29.xml"/><Relationship Id="rId47" Type="http://schemas.openxmlformats.org/officeDocument/2006/relationships/slide" Target="slides/slide30.xml"/><Relationship Id="rId48" Type="http://schemas.openxmlformats.org/officeDocument/2006/relationships/slide" Target="slides/slide31.xml"/><Relationship Id="rId49" Type="http://schemas.openxmlformats.org/officeDocument/2006/relationships/slide" Target="slides/slide32.xml"/><Relationship Id="rId50" Type="http://schemas.openxmlformats.org/officeDocument/2006/relationships/slide" Target="slides/slide33.xml"/><Relationship Id="rId51" Type="http://schemas.openxmlformats.org/officeDocument/2006/relationships/slide" Target="slides/slide34.xml"/><Relationship Id="rId52" Type="http://schemas.openxmlformats.org/officeDocument/2006/relationships/slide" Target="slides/slide35.xml"/><Relationship Id="rId53" Type="http://schemas.openxmlformats.org/officeDocument/2006/relationships/slide" Target="slides/slide36.xml"/><Relationship Id="rId54" Type="http://schemas.openxmlformats.org/officeDocument/2006/relationships/slide" Target="slides/slide37.xml"/><Relationship Id="rId55" Type="http://schemas.openxmlformats.org/officeDocument/2006/relationships/slide" Target="slides/slide38.xml"/><Relationship Id="rId56" Type="http://schemas.openxmlformats.org/officeDocument/2006/relationships/slide" Target="slides/slide39.xml"/><Relationship Id="rId57" Type="http://schemas.openxmlformats.org/officeDocument/2006/relationships/slide" Target="slides/slide40.xml"/><Relationship Id="rId58" Type="http://schemas.openxmlformats.org/officeDocument/2006/relationships/slide" Target="slides/slide41.xml"/><Relationship Id="rId59" Type="http://schemas.openxmlformats.org/officeDocument/2006/relationships/slide" Target="slides/slide42.xml"/><Relationship Id="rId60" Type="http://schemas.openxmlformats.org/officeDocument/2006/relationships/slide" Target="slides/slide43.xml"/><Relationship Id="rId61" Type="http://schemas.openxmlformats.org/officeDocument/2006/relationships/slide" Target="slides/slide44.xml"/><Relationship Id="rId62" Type="http://schemas.openxmlformats.org/officeDocument/2006/relationships/slide" Target="slides/slide45.xml"/><Relationship Id="rId63" Type="http://schemas.openxmlformats.org/officeDocument/2006/relationships/slide" Target="slides/slide46.xml"/><Relationship Id="rId64" Type="http://schemas.openxmlformats.org/officeDocument/2006/relationships/slide" Target="slides/slide47.xml"/><Relationship Id="rId65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6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GB" sz="4400" spc="-1" strike="noStrike">
                <a:solidFill>
                  <a:srgbClr val="000000"/>
                </a:solidFill>
                <a:latin typeface="Arial"/>
              </a:rPr>
              <a:t>Click to move the slide</a:t>
            </a:r>
            <a:endParaRPr b="0" lang="en-GB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GB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GB" sz="1400" spc="-1" strike="noStrike">
                <a:solidFill>
                  <a:srgbClr val="000000"/>
                </a:solidFill>
                <a:latin typeface="Times New Roman"/>
              </a:rPr>
              <a:t>&lt;header&gt;</a:t>
            </a:r>
            <a:endParaRPr b="0" lang="en-GB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dt" idx="16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GB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GB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GB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ftr" idx="17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GB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GB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GB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" name="PlaceHolder 6"/>
          <p:cNvSpPr>
            <a:spLocks noGrp="1"/>
          </p:cNvSpPr>
          <p:nvPr>
            <p:ph type="sldNum" idx="18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GB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369F49E2-5CCF-4706-8C49-23A74AFFADF6}" type="slidenum">
              <a:rPr b="0" lang="en-GB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GB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31.xml.rels><?xml version="1.0" encoding="UTF-8"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
</Relationships>
</file>

<file path=ppt/notesSlides/_rels/notesSlide32.xml.rels><?xml version="1.0" encoding="UTF-8"?>
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
</Relationships>
</file>

<file path=ppt/notesSlides/_rels/notesSlide33.xml.rels><?xml version="1.0" encoding="UTF-8"?>
<Relationships xmlns="http://schemas.openxmlformats.org/package/2006/relationships"><Relationship Id="rId1" Type="http://schemas.openxmlformats.org/officeDocument/2006/relationships/slide" Target="../slides/slide33.xml"/><Relationship Id="rId2" Type="http://schemas.openxmlformats.org/officeDocument/2006/relationships/notesMaster" Target="../notesMasters/notesMaster1.xml"/>
</Relationships>
</file>

<file path=ppt/notesSlides/_rels/notesSlide35.xml.rels><?xml version="1.0" encoding="UTF-8"?>
<Relationships xmlns="http://schemas.openxmlformats.org/package/2006/relationships"><Relationship Id="rId1" Type="http://schemas.openxmlformats.org/officeDocument/2006/relationships/slide" Target="../slides/slide35.xml"/><Relationship Id="rId2" Type="http://schemas.openxmlformats.org/officeDocument/2006/relationships/notesMaster" Target="../notesMasters/notesMaster1.xml"/>
</Relationships>
</file>

<file path=ppt/notesSlides/_rels/notesSlide36.xml.rels><?xml version="1.0" encoding="UTF-8"?>
<Relationships xmlns="http://schemas.openxmlformats.org/package/2006/relationships"><Relationship Id="rId1" Type="http://schemas.openxmlformats.org/officeDocument/2006/relationships/slide" Target="../slides/slide36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hyperlink" Target="https://ceec-coe.eu/wp-content/uploads/2024/08/ceec-bpg-measuring-energy.pdf" TargetMode="External"/><Relationship Id="rId2" Type="http://schemas.openxmlformats.org/officeDocument/2006/relationships/slide" Target="../slides/slide4.xml"/><Relationship Id="rId3" Type="http://schemas.openxmlformats.org/officeDocument/2006/relationships/notesMaster" Target="../notesMasters/notesMaster1.xml"/>
</Relationships>
</file>

<file path=ppt/notesSlides/_rels/notesSlide47.xml.rels><?xml version="1.0" encoding="UTF-8"?>
<Relationships xmlns="http://schemas.openxmlformats.org/package/2006/relationships"><Relationship Id="rId1" Type="http://schemas.openxmlformats.org/officeDocument/2006/relationships/slide" Target="../slides/slide47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hyperlink" Target="https://ceec-coe.eu/wp-content/uploads/2024/08/ceec-bpg-measuring-energy.pdf" TargetMode="External"/><Relationship Id="rId2" Type="http://schemas.openxmlformats.org/officeDocument/2006/relationships/hyperlink" Target="https://en.wikipedia.org/wiki/Sampling_(signal_processing)" TargetMode="External"/><Relationship Id="rId3" Type="http://schemas.openxmlformats.org/officeDocument/2006/relationships/slide" Target="../slides/slide5.xml"/><Relationship Id="rId4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hyperlink" Target="https://ceec-coe.eu/wp-content/uploads/2024/08/ceec-bpg-measuring-energy.pdf" TargetMode="External"/><Relationship Id="rId2" Type="http://schemas.openxmlformats.org/officeDocument/2006/relationships/hyperlink" Target="https://en.wikipedia.org/wiki/Sampling_(signal_processing)" TargetMode="External"/><Relationship Id="rId3" Type="http://schemas.openxmlformats.org/officeDocument/2006/relationships/slide" Target="../slides/slide6.xml"/><Relationship Id="rId4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hyperlink" Target="https://ceec-coe.eu/wp-content/uploads/2024/08/ceec-bpg-measuring-energy.pdf" TargetMode="External"/><Relationship Id="rId2" Type="http://schemas.openxmlformats.org/officeDocument/2006/relationships/hyperlink" Target="https://en.wikipedia.org/wiki/Sampling_(signal_processing)" TargetMode="External"/><Relationship Id="rId3" Type="http://schemas.openxmlformats.org/officeDocument/2006/relationships/slide" Target="../slides/slide7.xml"/><Relationship Id="rId4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hyperlink" Target="https://ceec-coe.eu/wp-content/uploads/2024/08/ceec-bpg-measuring-energy.pdf" TargetMode="External"/><Relationship Id="rId2" Type="http://schemas.openxmlformats.org/officeDocument/2006/relationships/hyperlink" Target="https://en.wikipedia.org/wiki/Sampling_(signal_processing)" TargetMode="External"/><Relationship Id="rId3" Type="http://schemas.openxmlformats.org/officeDocument/2006/relationships/slide" Target="../slides/slide8.xml"/><Relationship Id="rId4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4800" cy="3427920"/>
          </a:xfrm>
          <a:prstGeom prst="rect">
            <a:avLst/>
          </a:prstGeom>
          <a:ln w="0">
            <a:noFill/>
          </a:ln>
        </p:spPr>
      </p:sp>
      <p:sp>
        <p:nvSpPr>
          <p:cNvPr id="57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4" name="PlaceHolder 3"/>
          <p:cNvSpPr>
            <a:spLocks noGrp="1"/>
          </p:cNvSpPr>
          <p:nvPr>
            <p:ph type="sldNum" idx="64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555F3D0-EDE3-4F18-BF1A-4A6E90ECFB22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46</a:t>
            </a:fld>
            <a:endParaRPr b="0" lang="en-GB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4800" cy="3427920"/>
          </a:xfrm>
          <a:prstGeom prst="rect">
            <a:avLst/>
          </a:prstGeom>
          <a:ln w="0">
            <a:noFill/>
          </a:ln>
        </p:spPr>
      </p:sp>
      <p:sp>
        <p:nvSpPr>
          <p:cNvPr id="58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100" spc="-1" strike="noStrike">
                <a:solidFill>
                  <a:schemeClr val="dk1"/>
                </a:solidFill>
                <a:latin typeface="Arial"/>
              </a:rPr>
              <a:t>Out-of-band energy measurement</a:t>
            </a: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 refers to the process of </a:t>
            </a:r>
            <a:r>
              <a:rPr b="1" lang="en" sz="1100" spc="-1" strike="noStrike">
                <a:solidFill>
                  <a:schemeClr val="dk1"/>
                </a:solidFill>
                <a:latin typeface="Arial"/>
              </a:rPr>
              <a:t>monitoring power or energy consumption using a dedicated management subsystem</a:t>
            </a: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 that operates </a:t>
            </a:r>
            <a:r>
              <a:rPr b="1" lang="en" sz="1100" spc="-1" strike="noStrike">
                <a:solidFill>
                  <a:schemeClr val="dk1"/>
                </a:solidFill>
                <a:latin typeface="Arial"/>
              </a:rPr>
              <a:t>independently of the main CPU and operating system</a:t>
            </a: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.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So for out-of-band we need don't need a CPU, while for in-band measurements it's done via the CPU.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4800" cy="3427920"/>
          </a:xfrm>
          <a:prstGeom prst="rect">
            <a:avLst/>
          </a:prstGeom>
          <a:ln w="0">
            <a:noFill/>
          </a:ln>
        </p:spPr>
      </p:sp>
      <p:sp>
        <p:nvSpPr>
          <p:cNvPr id="58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100" spc="-1" strike="noStrike">
                <a:solidFill>
                  <a:schemeClr val="dk1"/>
                </a:solidFill>
                <a:latin typeface="Arial"/>
              </a:rPr>
              <a:t>Out-of-band energy measurement</a:t>
            </a: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 refers to the process of </a:t>
            </a:r>
            <a:r>
              <a:rPr b="1" lang="en" sz="1100" spc="-1" strike="noStrike">
                <a:solidFill>
                  <a:schemeClr val="dk1"/>
                </a:solidFill>
                <a:latin typeface="Arial"/>
              </a:rPr>
              <a:t>monitoring power or energy consumption using a dedicated management subsystem</a:t>
            </a: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 that operates </a:t>
            </a:r>
            <a:r>
              <a:rPr b="1" lang="en" sz="1100" spc="-1" strike="noStrike">
                <a:solidFill>
                  <a:schemeClr val="dk1"/>
                </a:solidFill>
                <a:latin typeface="Arial"/>
              </a:rPr>
              <a:t>independently of the main CPU and operating system</a:t>
            </a: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.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So for out-of-band we need don't need a CPU, while for in-band measurements it's done via the CPU.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4800" cy="3427920"/>
          </a:xfrm>
          <a:prstGeom prst="rect">
            <a:avLst/>
          </a:prstGeom>
          <a:ln w="0">
            <a:noFill/>
          </a:ln>
        </p:spPr>
      </p:sp>
      <p:sp>
        <p:nvSpPr>
          <p:cNvPr id="59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100" spc="-1" strike="noStrike">
                <a:solidFill>
                  <a:schemeClr val="dk1"/>
                </a:solidFill>
                <a:latin typeface="Arial"/>
              </a:rPr>
              <a:t>Out-of-band energy measurement</a:t>
            </a: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 refers to the process of </a:t>
            </a:r>
            <a:r>
              <a:rPr b="1" lang="en" sz="1100" spc="-1" strike="noStrike">
                <a:solidFill>
                  <a:schemeClr val="dk1"/>
                </a:solidFill>
                <a:latin typeface="Arial"/>
              </a:rPr>
              <a:t>monitoring power or energy consumption using a dedicated management subsystem</a:t>
            </a: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 that operates </a:t>
            </a:r>
            <a:r>
              <a:rPr b="1" lang="en" sz="1100" spc="-1" strike="noStrike">
                <a:solidFill>
                  <a:schemeClr val="dk1"/>
                </a:solidFill>
                <a:latin typeface="Arial"/>
              </a:rPr>
              <a:t>independently of the main CPU and operating system</a:t>
            </a: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.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So for out-of-band we need don't need a CPU, while for in-band measurements it's done via the CPU.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4800" cy="3427920"/>
          </a:xfrm>
          <a:prstGeom prst="rect">
            <a:avLst/>
          </a:prstGeom>
          <a:ln w="0">
            <a:noFill/>
          </a:ln>
        </p:spPr>
      </p:sp>
      <p:sp>
        <p:nvSpPr>
          <p:cNvPr id="59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rgbClr val="000000"/>
                </a:solidFill>
                <a:latin typeface="Arial"/>
              </a:rPr>
              <a:t>The sampling interval depends on what backend is used!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4800" cy="3427920"/>
          </a:xfrm>
          <a:prstGeom prst="rect">
            <a:avLst/>
          </a:prstGeom>
          <a:ln w="0">
            <a:noFill/>
          </a:ln>
        </p:spPr>
      </p:sp>
      <p:sp>
        <p:nvSpPr>
          <p:cNvPr id="59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The sampling interval depends on what backend is used!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4800" cy="3427920"/>
          </a:xfrm>
          <a:prstGeom prst="rect">
            <a:avLst/>
          </a:prstGeom>
          <a:ln w="0">
            <a:noFill/>
          </a:ln>
        </p:spPr>
      </p:sp>
      <p:sp>
        <p:nvSpPr>
          <p:cNvPr id="59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The sampling interval depends on what backend is used!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4800" cy="3427920"/>
          </a:xfrm>
          <a:prstGeom prst="rect">
            <a:avLst/>
          </a:prstGeom>
          <a:ln w="0">
            <a:noFill/>
          </a:ln>
        </p:spPr>
      </p:sp>
      <p:sp>
        <p:nvSpPr>
          <p:cNvPr id="59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The sampling interval depends on the sys admin's wish!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4800" cy="3427920"/>
          </a:xfrm>
          <a:prstGeom prst="rect">
            <a:avLst/>
          </a:prstGeom>
          <a:ln w="0">
            <a:noFill/>
          </a:ln>
        </p:spPr>
      </p:sp>
      <p:sp>
        <p:nvSpPr>
          <p:cNvPr id="60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The sampling interval depends on the sys admin's wish!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4800" cy="3427920"/>
          </a:xfrm>
          <a:prstGeom prst="rect">
            <a:avLst/>
          </a:prstGeom>
          <a:ln w="0">
            <a:noFill/>
          </a:ln>
        </p:spPr>
      </p:sp>
      <p:sp>
        <p:nvSpPr>
          <p:cNvPr id="60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The sampling interval depends on what backend is used!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4800" cy="3427920"/>
          </a:xfrm>
          <a:prstGeom prst="rect">
            <a:avLst/>
          </a:prstGeom>
          <a:ln w="0">
            <a:noFill/>
          </a:ln>
        </p:spPr>
      </p:sp>
      <p:sp>
        <p:nvSpPr>
          <p:cNvPr id="60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The sampling interval depends on what backend is used!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4800" cy="3427920"/>
          </a:xfrm>
          <a:prstGeom prst="rect">
            <a:avLst/>
          </a:prstGeom>
          <a:ln w="0">
            <a:noFill/>
          </a:ln>
        </p:spPr>
      </p:sp>
      <p:sp>
        <p:nvSpPr>
          <p:cNvPr id="60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The sampling interval depends on what backend is used!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4800" cy="3427920"/>
          </a:xfrm>
          <a:prstGeom prst="rect">
            <a:avLst/>
          </a:prstGeom>
          <a:ln w="0">
            <a:noFill/>
          </a:ln>
        </p:spPr>
      </p:sp>
      <p:sp>
        <p:nvSpPr>
          <p:cNvPr id="60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The sampling interval depends on what backend is used!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4800" cy="3427920"/>
          </a:xfrm>
          <a:prstGeom prst="rect">
            <a:avLst/>
          </a:prstGeom>
          <a:ln w="0">
            <a:noFill/>
          </a:ln>
        </p:spPr>
      </p:sp>
      <p:sp>
        <p:nvSpPr>
          <p:cNvPr id="61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The sampling interval is provided by the user via -t.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4800" cy="3427920"/>
          </a:xfrm>
          <a:prstGeom prst="rect">
            <a:avLst/>
          </a:prstGeom>
          <a:ln w="0">
            <a:noFill/>
          </a:ln>
        </p:spPr>
      </p:sp>
      <p:sp>
        <p:nvSpPr>
          <p:cNvPr id="57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rgbClr val="000000"/>
                </a:solidFill>
                <a:latin typeface="Arial"/>
              </a:rPr>
              <a:t>References: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457200" indent="-29844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algn="l" pos="0"/>
              </a:tabLst>
            </a:pPr>
            <a:r>
              <a:rPr b="0" lang="en" sz="1100" spc="-1" strike="noStrike">
                <a:solidFill>
                  <a:srgbClr val="000000"/>
                </a:solidFill>
                <a:latin typeface="Arial"/>
              </a:rPr>
              <a:t>[1] </a:t>
            </a:r>
            <a:r>
              <a:rPr b="0" lang="en" sz="1100" spc="-1" strike="noStrike" u="sng">
                <a:solidFill>
                  <a:schemeClr val="hlink"/>
                </a:solidFill>
                <a:uFillTx/>
                <a:latin typeface="Arial"/>
                <a:hlinkClick r:id="rId1"/>
              </a:rPr>
              <a:t>https://ceec-coe.eu/wp-content/uploads/2024/08/ceec-bpg-measuring-energy.pdf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4800" cy="3427920"/>
          </a:xfrm>
          <a:prstGeom prst="rect">
            <a:avLst/>
          </a:prstGeom>
          <a:ln w="0">
            <a:noFill/>
          </a:ln>
        </p:spPr>
      </p:sp>
      <p:sp>
        <p:nvSpPr>
          <p:cNvPr id="61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rgbClr val="000000"/>
                </a:solidFill>
                <a:latin typeface="Arial"/>
              </a:rPr>
              <a:t>That was all from my side.</a:t>
            </a:r>
            <a:br>
              <a:rPr sz="1100"/>
            </a:br>
            <a:r>
              <a:rPr b="0" lang="en" sz="1100" spc="-1" strike="noStrike">
                <a:solidFill>
                  <a:srgbClr val="000000"/>
                </a:solidFill>
                <a:latin typeface="Arial"/>
              </a:rPr>
              <a:t>I hope you learned something about climate modellen or performance engineering.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rgbClr val="000000"/>
                </a:solidFill>
                <a:latin typeface="Arial"/>
              </a:rPr>
              <a:t>Here you have my contact information in case you want to contact me later, but please ask any questions you have now as well.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rgbClr val="000000"/>
                </a:solidFill>
                <a:latin typeface="Arial"/>
              </a:rPr>
              <a:t>Thank you!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3" name="PlaceHolder 3"/>
          <p:cNvSpPr>
            <a:spLocks noGrp="1"/>
          </p:cNvSpPr>
          <p:nvPr>
            <p:ph type="sldNum" idx="65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6E24623-CEF8-45F0-8335-020E220678D7}" type="slidenum"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&lt;number&gt;</a:t>
            </a:fld>
            <a:endParaRPr b="0" lang="en-GB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4800" cy="3427920"/>
          </a:xfrm>
          <a:prstGeom prst="rect">
            <a:avLst/>
          </a:prstGeom>
          <a:ln w="0">
            <a:noFill/>
          </a:ln>
        </p:spPr>
      </p:sp>
      <p:sp>
        <p:nvSpPr>
          <p:cNvPr id="57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References: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457200" indent="-298440">
              <a:lnSpc>
                <a:spcPct val="100000"/>
              </a:lnSpc>
              <a:buClr>
                <a:srgbClr val="000000"/>
              </a:buClr>
              <a:buFont typeface="Arial"/>
              <a:buChar char="-"/>
              <a:tabLst>
                <a:tab algn="l" pos="0"/>
              </a:tabLst>
            </a:pP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[1] </a:t>
            </a:r>
            <a:r>
              <a:rPr b="0" lang="en" sz="1100" spc="-1" strike="noStrike" u="sng">
                <a:solidFill>
                  <a:schemeClr val="hlink"/>
                </a:solidFill>
                <a:uFillTx/>
                <a:latin typeface="Arial"/>
                <a:hlinkClick r:id="rId1"/>
              </a:rPr>
              <a:t>https://ceec-coe.eu/wp-content/uploads/2024/08/ceec-bpg-measuring-energy.pdf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rgbClr val="000000"/>
                </a:solidFill>
                <a:latin typeface="Arial"/>
              </a:rPr>
              <a:t>Figure of sampling: </a:t>
            </a:r>
            <a:r>
              <a:rPr b="0" lang="en" sz="1100" spc="-1" strike="noStrike" u="sng">
                <a:solidFill>
                  <a:schemeClr val="hlink"/>
                </a:solidFill>
                <a:uFillTx/>
                <a:latin typeface="Arial"/>
                <a:hlinkClick r:id="rId2"/>
              </a:rPr>
              <a:t>https://en.wikipedia.org/wiki/Sampling_(signal_processing)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4800" cy="3427920"/>
          </a:xfrm>
          <a:prstGeom prst="rect">
            <a:avLst/>
          </a:prstGeom>
          <a:ln w="0">
            <a:noFill/>
          </a:ln>
        </p:spPr>
      </p:sp>
      <p:sp>
        <p:nvSpPr>
          <p:cNvPr id="58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References: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457200" indent="-298440">
              <a:lnSpc>
                <a:spcPct val="100000"/>
              </a:lnSpc>
              <a:buClr>
                <a:srgbClr val="000000"/>
              </a:buClr>
              <a:buFont typeface="Arial"/>
              <a:buChar char="-"/>
              <a:tabLst>
                <a:tab algn="l" pos="0"/>
              </a:tabLst>
            </a:pP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[1] </a:t>
            </a:r>
            <a:r>
              <a:rPr b="0" lang="en" sz="1100" spc="-1" strike="noStrike" u="sng">
                <a:solidFill>
                  <a:schemeClr val="hlink"/>
                </a:solidFill>
                <a:uFillTx/>
                <a:latin typeface="Arial"/>
                <a:hlinkClick r:id="rId1"/>
              </a:rPr>
              <a:t>https://ceec-coe.eu/wp-content/uploads/2024/08/ceec-bpg-measuring-energy.pdf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Figure of sampling: </a:t>
            </a:r>
            <a:r>
              <a:rPr b="0" lang="en" sz="1100" spc="-1" strike="noStrike" u="sng">
                <a:solidFill>
                  <a:schemeClr val="hlink"/>
                </a:solidFill>
                <a:uFillTx/>
                <a:latin typeface="Arial"/>
                <a:hlinkClick r:id="rId2"/>
              </a:rPr>
              <a:t>https://en.wikipedia.org/wiki/Sampling_(signal_processing)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4800" cy="3427920"/>
          </a:xfrm>
          <a:prstGeom prst="rect">
            <a:avLst/>
          </a:prstGeom>
          <a:ln w="0">
            <a:noFill/>
          </a:ln>
        </p:spPr>
      </p:sp>
      <p:sp>
        <p:nvSpPr>
          <p:cNvPr id="58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References: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457200" indent="-298440">
              <a:lnSpc>
                <a:spcPct val="100000"/>
              </a:lnSpc>
              <a:buClr>
                <a:srgbClr val="000000"/>
              </a:buClr>
              <a:buFont typeface="Arial"/>
              <a:buChar char="-"/>
              <a:tabLst>
                <a:tab algn="l" pos="0"/>
              </a:tabLst>
            </a:pP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[1] </a:t>
            </a:r>
            <a:r>
              <a:rPr b="0" lang="en" sz="1100" spc="-1" strike="noStrike" u="sng">
                <a:solidFill>
                  <a:schemeClr val="hlink"/>
                </a:solidFill>
                <a:uFillTx/>
                <a:latin typeface="Arial"/>
                <a:hlinkClick r:id="rId1"/>
              </a:rPr>
              <a:t>https://ceec-coe.eu/wp-content/uploads/2024/08/ceec-bpg-measuring-energy.pdf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Figure of sampling: </a:t>
            </a:r>
            <a:r>
              <a:rPr b="0" lang="en" sz="1100" spc="-1" strike="noStrike" u="sng">
                <a:solidFill>
                  <a:schemeClr val="hlink"/>
                </a:solidFill>
                <a:uFillTx/>
                <a:latin typeface="Arial"/>
                <a:hlinkClick r:id="rId2"/>
              </a:rPr>
              <a:t>https://en.wikipedia.org/wiki/Sampling_(signal_processing)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4800" cy="3427920"/>
          </a:xfrm>
          <a:prstGeom prst="rect">
            <a:avLst/>
          </a:prstGeom>
          <a:ln w="0">
            <a:noFill/>
          </a:ln>
        </p:spPr>
      </p:sp>
      <p:sp>
        <p:nvSpPr>
          <p:cNvPr id="58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References: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457200" indent="-29844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algn="l" pos="0"/>
              </a:tabLst>
            </a:pP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[1] </a:t>
            </a:r>
            <a:r>
              <a:rPr b="0" lang="en" sz="1100" spc="-1" strike="noStrike" u="sng">
                <a:solidFill>
                  <a:schemeClr val="hlink"/>
                </a:solidFill>
                <a:uFillTx/>
                <a:latin typeface="Arial"/>
                <a:hlinkClick r:id="rId1"/>
              </a:rPr>
              <a:t>https://ceec-coe.eu/wp-content/uploads/2024/08/ceec-bpg-measuring-energy.pdf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chemeClr val="dk1"/>
                </a:solidFill>
                <a:latin typeface="Arial"/>
              </a:rPr>
              <a:t>Figure of sampling: </a:t>
            </a:r>
            <a:r>
              <a:rPr b="0" lang="en" sz="1100" spc="-1" strike="noStrike" u="sng">
                <a:solidFill>
                  <a:schemeClr val="hlink"/>
                </a:solidFill>
                <a:uFillTx/>
                <a:latin typeface="Arial"/>
                <a:hlinkClick r:id="rId2"/>
              </a:rPr>
              <a:t>https://en.wikipedia.org/wiki/Sampling_(signal_processing)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GB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FBA030AB-D2D6-4D35-BA0D-7F315239986A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GB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0"/>
          </p:nvPr>
        </p:nvSpPr>
        <p:spPr/>
        <p:txBody>
          <a:bodyPr/>
          <a:p>
            <a:fld id="{4C61B57A-B20E-44F5-A12A-5E53ECCDBE11}" type="slidenum">
              <a:t>&lt;#&gt;</a:t>
            </a:fld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95707E30-DAEE-457A-A465-60C3D1FAA1D4}" type="slidenum">
              <a:t>&lt;#&gt;</a:t>
            </a:fld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3930CCFF-6E3D-4620-AD86-9AA5662D2093}" type="slidenum">
              <a:t>&lt;#&gt;</a:t>
            </a:fld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D136C5EF-99BB-4C20-A477-E871801381A8}" type="slidenum">
              <a:t>&lt;#&gt;</a:t>
            </a:fld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96885B69-14B3-437F-8957-E8CB7C0D88A1}" type="slidenum">
              <a:t>&lt;#&gt;</a:t>
            </a:fld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OBJECT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GB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49C600E5-8990-4D18-A74A-EFB23DD5739F}" type="slidenum">
              <a:t>&lt;#&gt;</a:t>
            </a:fld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A205F09-37C5-4C37-8A44-BB6FA30099CA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730E738-9C38-45B0-94EE-A0474D8FCDAA}" type="slidenum">
              <a:t>&lt;#&gt;</a:t>
            </a:fld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4"/>
          </p:nvPr>
        </p:nvSpPr>
        <p:spPr/>
        <p:txBody>
          <a:bodyPr/>
          <a:p>
            <a:fld id="{5638FFD8-8DEF-4E3B-A553-F921CECC916E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GB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7DB102D-30F6-4D9C-8A61-81F71C34C546}" type="slidenum">
              <a:t>&lt;#&gt;</a:t>
            </a:fld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OBJEC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CDA7447-E6BA-47A7-99D7-4FAB8B64B53E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45669717-665E-4CA2-9CED-AF5B9AB970EE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GB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313E71D-4C88-496D-94CC-6A6390828DC7}" type="slidenum">
              <a:t>&lt;#&gt;</a:t>
            </a:fld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GB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AE5BDF7F-64FF-48E2-A98D-F3DFB7C40145}" type="slidenum">
              <a:t>&lt;#&gt;</a:t>
            </a:fld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3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5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880" cy="85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1"/>
          </p:nvPr>
        </p:nvSpPr>
        <p:spPr>
          <a:xfrm>
            <a:off x="8472600" y="466308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EC443CC-1DBC-4D9C-8EC7-B9A586807CE4}" type="slidenum"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16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880" cy="85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ldNum" idx="10"/>
          </p:nvPr>
        </p:nvSpPr>
        <p:spPr>
          <a:xfrm>
            <a:off x="8472600" y="466308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A7DE53C-920D-4851-8E4A-965212D831F9}" type="slidenum"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&lt;number&gt;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sldNum" idx="11"/>
          </p:nvPr>
        </p:nvSpPr>
        <p:spPr>
          <a:xfrm>
            <a:off x="8472600" y="466308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8A47E99-AA53-450D-BE67-521744F3A714}" type="slidenum"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&lt;number&gt;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sldNum" idx="12"/>
          </p:nvPr>
        </p:nvSpPr>
        <p:spPr>
          <a:xfrm>
            <a:off x="8472600" y="466308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95E901D-F609-46A3-B93D-349CC8E2DF06}" type="slidenum"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&lt;number&gt;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36;p9"/>
          <p:cNvSpPr/>
          <p:nvPr/>
        </p:nvSpPr>
        <p:spPr>
          <a:xfrm>
            <a:off x="4572000" y="0"/>
            <a:ext cx="4570920" cy="5142600"/>
          </a:xfrm>
          <a:prstGeom prst="rect">
            <a:avLst/>
          </a:prstGeom>
          <a:solidFill>
            <a:schemeClr val="l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1"/>
          <p:cNvSpPr>
            <a:spLocks noGrp="1"/>
          </p:cNvSpPr>
          <p:nvPr>
            <p:ph type="sldNum" idx="13"/>
          </p:nvPr>
        </p:nvSpPr>
        <p:spPr>
          <a:xfrm>
            <a:off x="8472600" y="466308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295793E-D17F-4924-98F9-44AC724D06F7}" type="slidenum"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&lt;number&gt;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sldNum" idx="14"/>
          </p:nvPr>
        </p:nvSpPr>
        <p:spPr>
          <a:xfrm>
            <a:off x="8472600" y="466308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7A500C0-F0F4-42BC-A391-85BE05C16619}" type="slidenum"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&lt;number&gt;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Google Shape;56;p14"/>
          <p:cNvCxnSpPr/>
          <p:nvPr/>
        </p:nvCxnSpPr>
        <p:spPr>
          <a:xfrm>
            <a:off x="-6480" y="363240"/>
            <a:ext cx="2135160" cy="1080"/>
          </a:xfrm>
          <a:prstGeom prst="straightConnector1">
            <a:avLst/>
          </a:prstGeom>
          <a:ln w="9525">
            <a:solidFill>
              <a:srgbClr val="62bcad"/>
            </a:solidFill>
            <a:round/>
          </a:ln>
        </p:spPr>
      </p:cxnSp>
      <p:sp>
        <p:nvSpPr>
          <p:cNvPr id="47" name="Google Shape;57;p14"/>
          <p:cNvSpPr/>
          <p:nvPr/>
        </p:nvSpPr>
        <p:spPr>
          <a:xfrm>
            <a:off x="-40680" y="37080"/>
            <a:ext cx="2608920" cy="27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rgbClr val="62bcad"/>
                </a:solidFill>
                <a:latin typeface="Rajdhani SemiBold"/>
                <a:ea typeface="Rajdhani SemiBold"/>
              </a:rPr>
              <a:t>Destination Earth: Digital Twins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8" name="Google Shape;58;p14" descr=""/>
          <p:cNvPicPr/>
          <p:nvPr/>
        </p:nvPicPr>
        <p:blipFill>
          <a:blip r:embed="rId2"/>
          <a:srcRect l="0" t="24086" r="0" b="18937"/>
          <a:stretch/>
        </p:blipFill>
        <p:spPr>
          <a:xfrm>
            <a:off x="3600" y="4744800"/>
            <a:ext cx="9135720" cy="393840"/>
          </a:xfrm>
          <a:prstGeom prst="rect">
            <a:avLst/>
          </a:prstGeom>
          <a:ln w="0">
            <a:noFill/>
          </a:ln>
        </p:spPr>
      </p:pic>
      <p:pic>
        <p:nvPicPr>
          <p:cNvPr id="49" name="Google Shape;59;p14" descr=""/>
          <p:cNvPicPr/>
          <p:nvPr/>
        </p:nvPicPr>
        <p:blipFill>
          <a:blip r:embed="rId3"/>
          <a:stretch/>
        </p:blipFill>
        <p:spPr>
          <a:xfrm>
            <a:off x="6484680" y="0"/>
            <a:ext cx="2582280" cy="393840"/>
          </a:xfrm>
          <a:prstGeom prst="rect">
            <a:avLst/>
          </a:prstGeom>
          <a:ln w="0">
            <a:noFill/>
          </a:ln>
        </p:spPr>
      </p:pic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880" cy="85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sldNum" idx="15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F7EA5E1-757A-4A2A-90AD-FBA988E269C8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&lt;number&gt;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7" r:id="rId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sldNum" idx="2"/>
          </p:nvPr>
        </p:nvSpPr>
        <p:spPr>
          <a:xfrm>
            <a:off x="8472600" y="466308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351065F-F19A-4645-8E52-486D9A44F397}" type="slidenum"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&lt;number&gt;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sldNum" idx="3"/>
          </p:nvPr>
        </p:nvSpPr>
        <p:spPr>
          <a:xfrm>
            <a:off x="8472600" y="466308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EA3C3A8-24B8-441A-9B20-03453335DCE2}" type="slidenum"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&lt;number&gt;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sldNum" idx="4"/>
          </p:nvPr>
        </p:nvSpPr>
        <p:spPr>
          <a:xfrm>
            <a:off x="8556840" y="474984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3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98EFD6F-B11F-47B8-AFD1-88FEED3272C4}" type="slidenum">
              <a:rPr b="0" lang="en" sz="1300" spc="-1" strike="noStrike">
                <a:solidFill>
                  <a:schemeClr val="dk2"/>
                </a:solidFill>
                <a:latin typeface="Arial"/>
                <a:ea typeface="Arial"/>
              </a:rPr>
              <a:t>&lt;number&gt;</a:t>
            </a:fld>
            <a:endParaRPr b="0" lang="en-GB" sz="13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GB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GB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GB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GB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GB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GB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GB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GB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Google Shape;56;p14"/>
          <p:cNvCxnSpPr/>
          <p:nvPr/>
        </p:nvCxnSpPr>
        <p:spPr>
          <a:xfrm>
            <a:off x="-6480" y="363240"/>
            <a:ext cx="2135160" cy="1080"/>
          </a:xfrm>
          <a:prstGeom prst="straightConnector1">
            <a:avLst/>
          </a:prstGeom>
          <a:ln w="9525">
            <a:solidFill>
              <a:srgbClr val="62bcad"/>
            </a:solidFill>
            <a:round/>
          </a:ln>
        </p:spPr>
      </p:cxnSp>
      <p:sp>
        <p:nvSpPr>
          <p:cNvPr id="10" name="Google Shape;57;p14"/>
          <p:cNvSpPr/>
          <p:nvPr/>
        </p:nvSpPr>
        <p:spPr>
          <a:xfrm>
            <a:off x="-40680" y="37080"/>
            <a:ext cx="2608920" cy="27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rgbClr val="62bcad"/>
                </a:solidFill>
                <a:latin typeface="Rajdhani SemiBold"/>
                <a:ea typeface="Rajdhani SemiBold"/>
              </a:rPr>
              <a:t>Destination Earth: Digital Twins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" name="Google Shape;58;p14" descr=""/>
          <p:cNvPicPr/>
          <p:nvPr/>
        </p:nvPicPr>
        <p:blipFill>
          <a:blip r:embed="rId2"/>
          <a:srcRect l="0" t="24086" r="0" b="18937"/>
          <a:stretch/>
        </p:blipFill>
        <p:spPr>
          <a:xfrm>
            <a:off x="3600" y="4744800"/>
            <a:ext cx="9135720" cy="393840"/>
          </a:xfrm>
          <a:prstGeom prst="rect">
            <a:avLst/>
          </a:prstGeom>
          <a:ln w="0">
            <a:noFill/>
          </a:ln>
        </p:spPr>
      </p:pic>
      <p:pic>
        <p:nvPicPr>
          <p:cNvPr id="12" name="Google Shape;59;p14" descr=""/>
          <p:cNvPicPr/>
          <p:nvPr/>
        </p:nvPicPr>
        <p:blipFill>
          <a:blip r:embed="rId3"/>
          <a:stretch/>
        </p:blipFill>
        <p:spPr>
          <a:xfrm>
            <a:off x="6484680" y="0"/>
            <a:ext cx="2582280" cy="393840"/>
          </a:xfrm>
          <a:prstGeom prst="rect">
            <a:avLst/>
          </a:prstGeom>
          <a:ln w="0">
            <a:noFill/>
          </a:ln>
        </p:spPr>
      </p:pic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880" cy="85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sldNum" idx="5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65A39D6-C85D-4BD1-843D-75573BBDCE5E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&lt;number&gt;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4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Google Shape;63;p15"/>
          <p:cNvCxnSpPr/>
          <p:nvPr/>
        </p:nvCxnSpPr>
        <p:spPr>
          <a:xfrm>
            <a:off x="-6480" y="363240"/>
            <a:ext cx="2135160" cy="1080"/>
          </a:xfrm>
          <a:prstGeom prst="straightConnector1">
            <a:avLst/>
          </a:prstGeom>
          <a:ln w="9525">
            <a:solidFill>
              <a:srgbClr val="62bcad"/>
            </a:solidFill>
            <a:round/>
          </a:ln>
        </p:spPr>
      </p:cxnSp>
      <p:sp>
        <p:nvSpPr>
          <p:cNvPr id="19" name="Google Shape;64;p15"/>
          <p:cNvSpPr/>
          <p:nvPr/>
        </p:nvSpPr>
        <p:spPr>
          <a:xfrm>
            <a:off x="-40680" y="37080"/>
            <a:ext cx="2608920" cy="27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rgbClr val="62bcad"/>
                </a:solidFill>
                <a:latin typeface="Rajdhani SemiBold"/>
                <a:ea typeface="Rajdhani SemiBold"/>
              </a:rPr>
              <a:t>Destination Earth: Digital Twins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" name="Google Shape;65;p15" descr=""/>
          <p:cNvPicPr/>
          <p:nvPr/>
        </p:nvPicPr>
        <p:blipFill>
          <a:blip r:embed="rId2"/>
          <a:srcRect l="0" t="24086" r="0" b="18937"/>
          <a:stretch/>
        </p:blipFill>
        <p:spPr>
          <a:xfrm>
            <a:off x="3600" y="4744800"/>
            <a:ext cx="9135720" cy="393840"/>
          </a:xfrm>
          <a:prstGeom prst="rect">
            <a:avLst/>
          </a:prstGeom>
          <a:ln w="0">
            <a:noFill/>
          </a:ln>
        </p:spPr>
      </p:pic>
      <p:pic>
        <p:nvPicPr>
          <p:cNvPr id="21" name="Google Shape;66;p15" descr=""/>
          <p:cNvPicPr/>
          <p:nvPr/>
        </p:nvPicPr>
        <p:blipFill>
          <a:blip r:embed="rId3"/>
          <a:stretch/>
        </p:blipFill>
        <p:spPr>
          <a:xfrm>
            <a:off x="6484680" y="0"/>
            <a:ext cx="2582280" cy="393840"/>
          </a:xfrm>
          <a:prstGeom prst="rect">
            <a:avLst/>
          </a:prstGeom>
          <a:ln w="0">
            <a:noFill/>
          </a:ln>
        </p:spPr>
      </p:pic>
      <p:sp>
        <p:nvSpPr>
          <p:cNvPr id="22" name="PlaceHolder 1"/>
          <p:cNvSpPr>
            <a:spLocks noGrp="1"/>
          </p:cNvSpPr>
          <p:nvPr>
            <p:ph type="sldNum" idx="6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72ACCD8-9E31-4AD6-B4F4-925BF62D5EFD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&lt;number&gt;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GB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GB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GB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GB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GB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GB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GB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GB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4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sldNum" idx="7"/>
          </p:nvPr>
        </p:nvSpPr>
        <p:spPr>
          <a:xfrm>
            <a:off x="8472600" y="466308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7C2B2C8-652F-409C-954E-EA4D99EB8842}" type="slidenum"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&lt;number&gt;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880" cy="85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sldNum" idx="8"/>
          </p:nvPr>
        </p:nvSpPr>
        <p:spPr>
          <a:xfrm>
            <a:off x="8472600" y="466308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4FEAFB5-F4A4-47A1-9F35-38085AFD2506}" type="slidenum"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&lt;number&gt;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880" cy="85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222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222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sldNum" idx="9"/>
          </p:nvPr>
        </p:nvSpPr>
        <p:spPr>
          <a:xfrm>
            <a:off x="8472600" y="466308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6FDC597-DF5B-47C3-98D3-49CA4F377D00}" type="slidenum"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&lt;number&gt;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1.png"/><Relationship Id="rId3" Type="http://schemas.openxmlformats.org/officeDocument/2006/relationships/hyperlink" Target="mailto:okke.vaneck@bsc.es" TargetMode="External"/><Relationship Id="rId4" Type="http://schemas.openxmlformats.org/officeDocument/2006/relationships/hyperlink" Target="https://www.linkedin.com/in/okkevaneck/" TargetMode="External"/><Relationship Id="rId5" Type="http://schemas.openxmlformats.org/officeDocument/2006/relationships/image" Target="../media/image4.png"/><Relationship Id="rId6" Type="http://schemas.openxmlformats.org/officeDocument/2006/relationships/hyperlink" Target="https://github.com/okkevaneck" TargetMode="External"/><Relationship Id="rId7" Type="http://schemas.openxmlformats.org/officeDocument/2006/relationships/image" Target="../media/image5.png"/><Relationship Id="rId8" Type="http://schemas.openxmlformats.org/officeDocument/2006/relationships/hyperlink" Target="https://gitlab.com/okkevaneck" TargetMode="External"/><Relationship Id="rId9" Type="http://schemas.openxmlformats.org/officeDocument/2006/relationships/image" Target="../media/image6.png"/><Relationship Id="rId10" Type="http://schemas.openxmlformats.org/officeDocument/2006/relationships/hyperlink" Target="https://orcid.org/0000-0002-3600-5183" TargetMode="External"/><Relationship Id="rId11" Type="http://schemas.openxmlformats.org/officeDocument/2006/relationships/image" Target="../media/image7.png"/><Relationship Id="rId12" Type="http://schemas.openxmlformats.org/officeDocument/2006/relationships/image" Target="../media/image2.png"/><Relationship Id="rId13" Type="http://schemas.openxmlformats.org/officeDocument/2006/relationships/slideLayout" Target="../slideLayouts/slideLayout4.xml"/><Relationship Id="rId14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slideLayout" Target="../slideLayouts/slideLayout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slideLayout" Target="../slideLayouts/slideLayout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slideLayout" Target="../slideLayouts/slideLayout5.xml"/><Relationship Id="rId4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5.xml"/><Relationship Id="rId5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hyperlink" Target="https://ceec-coe.eu/wp-content/uploads/2024/08/ceec-bpg-measuring-energy.pdf" TargetMode="Externa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slideLayout" Target="../slideLayouts/slideLayout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slideLayout" Target="../slideLayouts/slideLayout5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slideLayout" Target="../slideLayouts/slideLayout5.xml"/><Relationship Id="rId4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slideLayout" Target="../slideLayouts/slideLayout5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image" Target="../media/image11.png"/><Relationship Id="rId4" Type="http://schemas.openxmlformats.org/officeDocument/2006/relationships/slideLayout" Target="../slideLayouts/slideLayout5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image" Target="../media/image12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slideLayout" Target="../slideLayouts/slideLayout5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image" Target="../media/image11.png"/><Relationship Id="rId4" Type="http://schemas.openxmlformats.org/officeDocument/2006/relationships/slideLayout" Target="../slideLayouts/slideLayout5.xml"/><Relationship Id="rId5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image" Target="../media/image11.png"/><Relationship Id="rId4" Type="http://schemas.openxmlformats.org/officeDocument/2006/relationships/slideLayout" Target="../slideLayouts/slideLayout5.xml"/><Relationship Id="rId5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5.xml"/><Relationship Id="rId5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image" Target="../media/image14.png"/><Relationship Id="rId4" Type="http://schemas.openxmlformats.org/officeDocument/2006/relationships/slideLayout" Target="../slideLayouts/slideLayout5.xml"/><Relationship Id="rId5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image" Target="../media/image14.png"/><Relationship Id="rId4" Type="http://schemas.openxmlformats.org/officeDocument/2006/relationships/slideLayout" Target="../slideLayouts/slideLayout5.xml"/><Relationship Id="rId5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slideLayout" Target="../slideLayouts/slideLayout5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image" Target="../media/image15.png"/><Relationship Id="rId4" Type="http://schemas.openxmlformats.org/officeDocument/2006/relationships/image" Target="../media/image9.png"/><Relationship Id="rId5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image" Target="../media/image15.png"/><Relationship Id="rId4" Type="http://schemas.openxmlformats.org/officeDocument/2006/relationships/image" Target="../media/image9.png"/><Relationship Id="rId5" Type="http://schemas.openxmlformats.org/officeDocument/2006/relationships/slideLayout" Target="../slideLayouts/slideLayout5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image" Target="../media/image16.png"/><Relationship Id="rId4" Type="http://schemas.openxmlformats.org/officeDocument/2006/relationships/slideLayout" Target="../slideLayouts/slideLayout5.xml"/><Relationship Id="rId5" Type="http://schemas.openxmlformats.org/officeDocument/2006/relationships/notesSlide" Target="../notesSlides/notesSlide3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slideLayout" Target="../slideLayouts/slideLayout5.xml"/><Relationship Id="rId6" Type="http://schemas.openxmlformats.org/officeDocument/2006/relationships/notesSlide" Target="../notesSlides/notesSlide32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image" Target="../media/image18.png"/><Relationship Id="rId4" Type="http://schemas.openxmlformats.org/officeDocument/2006/relationships/slideLayout" Target="../slideLayouts/slideLayout5.xml"/><Relationship Id="rId5" Type="http://schemas.openxmlformats.org/officeDocument/2006/relationships/notesSlide" Target="../notesSlides/notesSlide3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0.png"/><Relationship Id="rId3" Type="http://schemas.openxmlformats.org/officeDocument/2006/relationships/hyperlink" Target="https://ceec-coe.eu/wp-content/uploads/2024/08/ceec-bpg-measuring-energy.pdf" TargetMode="External"/><Relationship Id="rId4" Type="http://schemas.openxmlformats.org/officeDocument/2006/relationships/image" Target="../media/image19.png"/><Relationship Id="rId5" Type="http://schemas.openxmlformats.org/officeDocument/2006/relationships/slideLayout" Target="../slideLayouts/slideLayout5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image" Target="../media/image18.png"/><Relationship Id="rId4" Type="http://schemas.openxmlformats.org/officeDocument/2006/relationships/slideLayout" Target="../slideLayouts/slideLayout15.xml"/><Relationship Id="rId5" Type="http://schemas.openxmlformats.org/officeDocument/2006/relationships/notesSlide" Target="../notesSlides/notesSlide3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image" Target="../media/image18.png"/><Relationship Id="rId4" Type="http://schemas.openxmlformats.org/officeDocument/2006/relationships/slideLayout" Target="../slideLayouts/slideLayout5.xml"/><Relationship Id="rId5" Type="http://schemas.openxmlformats.org/officeDocument/2006/relationships/notesSlide" Target="../notesSlides/notesSlide36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image" Target="../media/image20.png"/><Relationship Id="rId4" Type="http://schemas.openxmlformats.org/officeDocument/2006/relationships/image" Target="../media/image18.png"/><Relationship Id="rId5" Type="http://schemas.openxmlformats.org/officeDocument/2006/relationships/slideLayout" Target="../slideLayouts/slideLayout5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eec-coe.eu/wp-content/uploads/2024/08/ceec-bpg-measuring-energy.pdf" TargetMode="External"/><Relationship Id="rId3" Type="http://schemas.openxmlformats.org/officeDocument/2006/relationships/image" Target="../media/image11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6.png"/><Relationship Id="rId7" Type="http://schemas.openxmlformats.org/officeDocument/2006/relationships/image" Target="../media/image18.png"/><Relationship Id="rId8" Type="http://schemas.openxmlformats.org/officeDocument/2006/relationships/image" Target="../media/image15.png"/><Relationship Id="rId9" Type="http://schemas.openxmlformats.org/officeDocument/2006/relationships/slideLayout" Target="../slideLayouts/slideLayout5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hyperlink" Target="https://ceec-coe.eu/wp-content/uploads/2024/08/ceec-bpg-measuring-energy.pdf" TargetMode="External"/><Relationship Id="rId2" Type="http://schemas.openxmlformats.org/officeDocument/2006/relationships/slideLayout" Target="../slideLayouts/slideLayout5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hyperlink" Target="https://ceec-coe.eu/wp-content/uploads/2024/08/ceec-bpg-measuring-energy.pdf" TargetMode="Externa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Relationship Id="rId8" Type="http://schemas.openxmlformats.org/officeDocument/2006/relationships/image" Target="../media/image27.png"/><Relationship Id="rId9" Type="http://schemas.openxmlformats.org/officeDocument/2006/relationships/image" Target="../media/image28.png"/><Relationship Id="rId10" Type="http://schemas.openxmlformats.org/officeDocument/2006/relationships/image" Target="../media/image29.png"/><Relationship Id="rId11" Type="http://schemas.openxmlformats.org/officeDocument/2006/relationships/slideLayout" Target="../slideLayouts/slideLayout5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5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slideLayout" Target="../slideLayouts/slideLayout5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5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5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1.png"/><Relationship Id="rId3" Type="http://schemas.openxmlformats.org/officeDocument/2006/relationships/hyperlink" Target="mailto:okke.vaneck@bsc.es" TargetMode="External"/><Relationship Id="rId4" Type="http://schemas.openxmlformats.org/officeDocument/2006/relationships/hyperlink" Target="https://www.linkedin.com/in/okkevaneck/" TargetMode="External"/><Relationship Id="rId5" Type="http://schemas.openxmlformats.org/officeDocument/2006/relationships/image" Target="../media/image4.png"/><Relationship Id="rId6" Type="http://schemas.openxmlformats.org/officeDocument/2006/relationships/hyperlink" Target="https://github.com/okkevaneck" TargetMode="External"/><Relationship Id="rId7" Type="http://schemas.openxmlformats.org/officeDocument/2006/relationships/image" Target="../media/image5.png"/><Relationship Id="rId8" Type="http://schemas.openxmlformats.org/officeDocument/2006/relationships/hyperlink" Target="https://gitlab.com/okkevaneck" TargetMode="External"/><Relationship Id="rId9" Type="http://schemas.openxmlformats.org/officeDocument/2006/relationships/image" Target="../media/image6.png"/><Relationship Id="rId10" Type="http://schemas.openxmlformats.org/officeDocument/2006/relationships/hyperlink" Target="https://orcid.org/0000-0002-3600-5183" TargetMode="External"/><Relationship Id="rId11" Type="http://schemas.openxmlformats.org/officeDocument/2006/relationships/image" Target="../media/image7.png"/><Relationship Id="rId12" Type="http://schemas.openxmlformats.org/officeDocument/2006/relationships/image" Target="../media/image2.png"/><Relationship Id="rId13" Type="http://schemas.openxmlformats.org/officeDocument/2006/relationships/slideLayout" Target="../slideLayouts/slideLayout4.xml"/><Relationship Id="rId14" Type="http://schemas.openxmlformats.org/officeDocument/2006/relationships/notesSlide" Target="../notesSlides/notesSlide4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hyperlink" Target="https://ceec-coe.eu/wp-content/uploads/2024/08/ceec-bpg-measuring-energy.pdf" TargetMode="External"/><Relationship Id="rId2" Type="http://schemas.openxmlformats.org/officeDocument/2006/relationships/image" Target="../media/image9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5.xml"/><Relationship Id="rId5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hyperlink" Target="https://ceec-coe.eu/wp-content/uploads/2024/08/ceec-bpg-measuring-energy.pdf" TargetMode="External"/><Relationship Id="rId2" Type="http://schemas.openxmlformats.org/officeDocument/2006/relationships/image" Target="../media/image9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5.xml"/><Relationship Id="rId5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72;p16" descr="1. What is a digital twin-white-left-zero.png"/>
          <p:cNvPicPr/>
          <p:nvPr/>
        </p:nvPicPr>
        <p:blipFill>
          <a:blip r:embed="rId1">
            <a:alphaModFix amt="89000"/>
          </a:blip>
          <a:srcRect l="0" t="0" r="0" b="-91"/>
          <a:stretch/>
        </p:blipFill>
        <p:spPr>
          <a:xfrm>
            <a:off x="129600" y="131760"/>
            <a:ext cx="8492040" cy="4776480"/>
          </a:xfrm>
          <a:prstGeom prst="rect">
            <a:avLst/>
          </a:prstGeom>
          <a:ln w="0">
            <a:noFill/>
          </a:ln>
        </p:spPr>
      </p:pic>
      <p:sp>
        <p:nvSpPr>
          <p:cNvPr id="62" name="Google Shape;73;p16"/>
          <p:cNvSpPr/>
          <p:nvPr/>
        </p:nvSpPr>
        <p:spPr>
          <a:xfrm>
            <a:off x="5022360" y="2480760"/>
            <a:ext cx="3324600" cy="85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70000"/>
              </a:lnSpc>
              <a:tabLst>
                <a:tab algn="l" pos="0"/>
              </a:tabLst>
            </a:pPr>
            <a:r>
              <a:rPr b="0" lang="en" sz="1580" spc="-1" strike="noStrike">
                <a:solidFill>
                  <a:srgbClr val="213970"/>
                </a:solidFill>
                <a:latin typeface="Rajdhani Medium"/>
                <a:ea typeface="Rajdhani Medium"/>
              </a:rPr>
              <a:t>Okke van Eck</a:t>
            </a:r>
            <a:endParaRPr b="0" lang="en-GB" sz="158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70000"/>
              </a:lnSpc>
              <a:tabLst>
                <a:tab algn="l" pos="0"/>
              </a:tabLst>
            </a:pPr>
            <a:r>
              <a:rPr b="0" lang="en" sz="1280" spc="-1" strike="noStrike">
                <a:solidFill>
                  <a:srgbClr val="213970"/>
                </a:solidFill>
                <a:latin typeface="Rajdhani Medium"/>
                <a:ea typeface="Rajdhani Medium"/>
              </a:rPr>
              <a:t>GPU Research Engineer</a:t>
            </a:r>
            <a:br>
              <a:rPr sz="1280"/>
            </a:br>
            <a:r>
              <a:rPr b="0" lang="en" sz="1280" spc="-1" strike="noStrike">
                <a:solidFill>
                  <a:srgbClr val="213970"/>
                </a:solidFill>
                <a:latin typeface="Rajdhani Medium"/>
                <a:ea typeface="Rajdhani Medium"/>
              </a:rPr>
              <a:t>Barcelona Supercomputing Center</a:t>
            </a:r>
            <a:endParaRPr b="0" lang="en-GB" sz="128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Google Shape;74;p16"/>
          <p:cNvSpPr/>
          <p:nvPr/>
        </p:nvSpPr>
        <p:spPr>
          <a:xfrm>
            <a:off x="4498560" y="1309320"/>
            <a:ext cx="4361400" cy="85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" sz="2200" spc="-1" strike="noStrike">
                <a:solidFill>
                  <a:srgbClr val="073763"/>
                </a:solidFill>
                <a:latin typeface="Rajdhani"/>
                <a:ea typeface="Rajdhani"/>
              </a:rPr>
              <a:t>The Wild West of Energy Profiling </a:t>
            </a:r>
            <a:br>
              <a:rPr sz="2200"/>
            </a:br>
            <a:r>
              <a:rPr b="1" lang="en" sz="2200" spc="-1" strike="noStrike">
                <a:solidFill>
                  <a:srgbClr val="073763"/>
                </a:solidFill>
                <a:latin typeface="Rajdhani"/>
                <a:ea typeface="Rajdhani"/>
              </a:rPr>
              <a:t>on EuroHPC Systems</a:t>
            </a:r>
            <a:endParaRPr b="0" lang="en-GB" sz="2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4" name="Google Shape;75;p16" descr=""/>
          <p:cNvPicPr/>
          <p:nvPr/>
        </p:nvPicPr>
        <p:blipFill>
          <a:blip r:embed="rId2"/>
          <a:srcRect l="0" t="24543" r="0" b="17027"/>
          <a:stretch/>
        </p:blipFill>
        <p:spPr>
          <a:xfrm>
            <a:off x="3600" y="4748760"/>
            <a:ext cx="9135720" cy="393840"/>
          </a:xfrm>
          <a:prstGeom prst="rect">
            <a:avLst/>
          </a:prstGeom>
          <a:ln w="0">
            <a:noFill/>
          </a:ln>
        </p:spPr>
      </p:pic>
      <p:sp>
        <p:nvSpPr>
          <p:cNvPr id="65" name="Google Shape;76;p16"/>
          <p:cNvSpPr/>
          <p:nvPr/>
        </p:nvSpPr>
        <p:spPr>
          <a:xfrm>
            <a:off x="5515560" y="4010760"/>
            <a:ext cx="2446200" cy="28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" sz="1300" spc="-1" strike="noStrike">
                <a:solidFill>
                  <a:srgbClr val="494a61"/>
                </a:solidFill>
                <a:latin typeface="Calibri"/>
                <a:ea typeface="Calibri"/>
              </a:rPr>
              <a:t>23rd of June 2025, Vienna</a:t>
            </a:r>
            <a:endParaRPr b="0" lang="en-GB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Google Shape;77;p16"/>
          <p:cNvSpPr/>
          <p:nvPr/>
        </p:nvSpPr>
        <p:spPr>
          <a:xfrm>
            <a:off x="5771520" y="3421080"/>
            <a:ext cx="1933920" cy="29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70000"/>
              </a:lnSpc>
              <a:tabLst>
                <a:tab algn="l" pos="0"/>
              </a:tabLst>
            </a:pPr>
            <a:r>
              <a:rPr b="0" lang="en" sz="1250" spc="-1" strike="noStrike" u="sng">
                <a:solidFill>
                  <a:schemeClr val="hlink"/>
                </a:solidFill>
                <a:uFillTx/>
                <a:latin typeface="Rajdhani Medium"/>
                <a:ea typeface="Rajdhani Medium"/>
                <a:hlinkClick r:id="rId3"/>
              </a:rPr>
              <a:t>okke.vaneck@bsc.es</a:t>
            </a:r>
            <a:endParaRPr b="0" lang="en-GB" sz="125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70000"/>
              </a:lnSpc>
              <a:tabLst>
                <a:tab algn="l" pos="0"/>
              </a:tabLst>
            </a:pPr>
            <a:endParaRPr b="0" lang="en-GB" sz="125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7" name="Google Shape;78;p16" descr="https://www.linkedin.com/in/okkevaneck/">
            <a:hlinkClick r:id="rId4"/>
          </p:cNvPr>
          <p:cNvPicPr/>
          <p:nvPr/>
        </p:nvPicPr>
        <p:blipFill>
          <a:blip r:embed="rId5"/>
          <a:srcRect l="11176" t="11576" r="10385" b="10517"/>
          <a:stretch/>
        </p:blipFill>
        <p:spPr>
          <a:xfrm>
            <a:off x="6301440" y="3581280"/>
            <a:ext cx="195120" cy="194040"/>
          </a:xfrm>
          <a:prstGeom prst="rect">
            <a:avLst/>
          </a:prstGeom>
          <a:ln w="0">
            <a:noFill/>
          </a:ln>
        </p:spPr>
      </p:pic>
      <p:pic>
        <p:nvPicPr>
          <p:cNvPr id="68" name="Google Shape;79;p16" descr="https://github.com/okkevaneck">
            <a:hlinkClick r:id="rId6"/>
          </p:cNvPr>
          <p:cNvPicPr/>
          <p:nvPr/>
        </p:nvPicPr>
        <p:blipFill>
          <a:blip r:embed="rId7"/>
          <a:stretch/>
        </p:blipFill>
        <p:spPr>
          <a:xfrm>
            <a:off x="6527520" y="3583080"/>
            <a:ext cx="195120" cy="190440"/>
          </a:xfrm>
          <a:prstGeom prst="rect">
            <a:avLst/>
          </a:prstGeom>
          <a:ln w="0">
            <a:noFill/>
          </a:ln>
        </p:spPr>
      </p:pic>
      <p:pic>
        <p:nvPicPr>
          <p:cNvPr id="69" name="Google Shape;80;p16" descr="https://gitlab.com/okkevaneck">
            <a:hlinkClick r:id="rId8"/>
          </p:cNvPr>
          <p:cNvPicPr/>
          <p:nvPr/>
        </p:nvPicPr>
        <p:blipFill>
          <a:blip r:embed="rId9"/>
          <a:srcRect l="5019" t="10031" r="5036" b="9783"/>
          <a:stretch/>
        </p:blipFill>
        <p:spPr>
          <a:xfrm>
            <a:off x="6753960" y="3591360"/>
            <a:ext cx="195120" cy="173880"/>
          </a:xfrm>
          <a:prstGeom prst="rect">
            <a:avLst/>
          </a:prstGeom>
          <a:ln w="0">
            <a:noFill/>
          </a:ln>
        </p:spPr>
      </p:pic>
      <p:pic>
        <p:nvPicPr>
          <p:cNvPr id="70" name="Google Shape;81;p16" descr="https://orcid.org/0000-0002-3600-5183">
            <a:hlinkClick r:id="rId10"/>
          </p:cNvPr>
          <p:cNvPicPr/>
          <p:nvPr/>
        </p:nvPicPr>
        <p:blipFill>
          <a:blip r:embed="rId11"/>
          <a:stretch/>
        </p:blipFill>
        <p:spPr>
          <a:xfrm>
            <a:off x="6980400" y="3580560"/>
            <a:ext cx="195120" cy="195120"/>
          </a:xfrm>
          <a:prstGeom prst="rect">
            <a:avLst/>
          </a:prstGeom>
          <a:ln w="0">
            <a:noFill/>
          </a:ln>
        </p:spPr>
      </p:pic>
      <p:pic>
        <p:nvPicPr>
          <p:cNvPr id="71" name="Google Shape;82;p16" descr=""/>
          <p:cNvPicPr/>
          <p:nvPr/>
        </p:nvPicPr>
        <p:blipFill>
          <a:blip r:embed="rId12"/>
          <a:stretch/>
        </p:blipFill>
        <p:spPr>
          <a:xfrm>
            <a:off x="6484680" y="0"/>
            <a:ext cx="2582280" cy="393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rgbClr val="6fcfc3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sldNum" idx="27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75822F0-A229-43B4-B499-0C339DDC0CAB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10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9" name="Google Shape;156;p25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0" name="Google Shape;157;p25" descr=""/>
          <p:cNvPicPr/>
          <p:nvPr/>
        </p:nvPicPr>
        <p:blipFill>
          <a:blip r:embed="rId1"/>
          <a:stretch/>
        </p:blipFill>
        <p:spPr>
          <a:xfrm>
            <a:off x="1184400" y="1508040"/>
            <a:ext cx="6774120" cy="2565720"/>
          </a:xfrm>
          <a:prstGeom prst="rect">
            <a:avLst/>
          </a:prstGeom>
          <a:ln w="0">
            <a:noFill/>
          </a:ln>
        </p:spPr>
      </p:pic>
      <p:sp>
        <p:nvSpPr>
          <p:cNvPr id="111" name="Google Shape;158;p25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Google Shape;159;p25"/>
          <p:cNvSpPr/>
          <p:nvPr/>
        </p:nvSpPr>
        <p:spPr>
          <a:xfrm>
            <a:off x="1184400" y="3998880"/>
            <a:ext cx="6773760" cy="34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" dur="indefinite" restart="never" nodeType="tmRoot">
          <p:childTnLst>
            <p:seq>
              <p:cTn id="10" dur="indefinite" nodeType="mainSeq">
                <p:childTnLst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"/>
                            </p:stCondLst>
                            <p:childTnLst>
                              <p:par>
                                <p:cTn id="16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sldNum" idx="28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87E5845-412B-4446-9DE2-11F8D0AD10BE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11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6" name="Google Shape;167;p26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7" name="Google Shape;168;p26" descr=""/>
          <p:cNvPicPr/>
          <p:nvPr/>
        </p:nvPicPr>
        <p:blipFill>
          <a:blip r:embed="rId1"/>
          <a:stretch/>
        </p:blipFill>
        <p:spPr>
          <a:xfrm>
            <a:off x="1184400" y="1508040"/>
            <a:ext cx="6774120" cy="2565720"/>
          </a:xfrm>
          <a:prstGeom prst="rect">
            <a:avLst/>
          </a:prstGeom>
          <a:ln w="0">
            <a:noFill/>
          </a:ln>
        </p:spPr>
      </p:pic>
      <p:sp>
        <p:nvSpPr>
          <p:cNvPr id="118" name="Google Shape;169;p26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Google Shape;170;p26"/>
          <p:cNvSpPr/>
          <p:nvPr/>
        </p:nvSpPr>
        <p:spPr>
          <a:xfrm>
            <a:off x="1184400" y="3998880"/>
            <a:ext cx="6773760" cy="34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20" name="Google Shape;171;p26"/>
          <p:cNvCxnSpPr>
            <a:stCxn id="121" idx="0"/>
            <a:endCxn id="122" idx="0"/>
          </p:cNvCxnSpPr>
          <p:nvPr/>
        </p:nvCxnSpPr>
        <p:spPr>
          <a:xfrm>
            <a:off x="1345680" y="1523880"/>
            <a:ext cx="6222600" cy="7560"/>
          </a:xfrm>
          <a:prstGeom prst="straightConnector1">
            <a:avLst/>
          </a:prstGeom>
          <a:ln w="19050">
            <a:solidFill>
              <a:srgbClr val="4285f4"/>
            </a:solidFill>
            <a:round/>
          </a:ln>
        </p:spPr>
      </p:cxnSp>
      <p:sp>
        <p:nvSpPr>
          <p:cNvPr id="122" name="Google Shape;173;p26"/>
          <p:cNvSpPr/>
          <p:nvPr/>
        </p:nvSpPr>
        <p:spPr>
          <a:xfrm>
            <a:off x="7194960" y="1531080"/>
            <a:ext cx="746280" cy="841680"/>
          </a:xfrm>
          <a:prstGeom prst="arc">
            <a:avLst>
              <a:gd name="adj1" fmla="val 16200000"/>
              <a:gd name="adj2" fmla="val 0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Google Shape;175;p26"/>
          <p:cNvSpPr/>
          <p:nvPr/>
        </p:nvSpPr>
        <p:spPr>
          <a:xfrm flipH="1" rot="21342000">
            <a:off x="1129320" y="1385280"/>
            <a:ext cx="915120" cy="957240"/>
          </a:xfrm>
          <a:prstGeom prst="arc">
            <a:avLst>
              <a:gd name="adj1" fmla="val 18601972"/>
              <a:gd name="adj2" fmla="val 19445098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3560" bIns="4356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Google Shape;172;p26"/>
          <p:cNvSpPr/>
          <p:nvPr/>
        </p:nvSpPr>
        <p:spPr>
          <a:xfrm flipH="1">
            <a:off x="1244880" y="1523880"/>
            <a:ext cx="201600" cy="61560"/>
          </a:xfrm>
          <a:prstGeom prst="arc">
            <a:avLst>
              <a:gd name="adj1" fmla="val 16200000"/>
              <a:gd name="adj2" fmla="val 0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Google Shape;177;p26"/>
          <p:cNvSpPr/>
          <p:nvPr/>
        </p:nvSpPr>
        <p:spPr>
          <a:xfrm flipH="1" rot="15942000">
            <a:off x="1076760" y="3189600"/>
            <a:ext cx="915120" cy="957240"/>
          </a:xfrm>
          <a:prstGeom prst="arc">
            <a:avLst>
              <a:gd name="adj1" fmla="val 18601972"/>
              <a:gd name="adj2" fmla="val 19445098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3560" bIns="4356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Google Shape;178;p26"/>
          <p:cNvSpPr/>
          <p:nvPr/>
        </p:nvSpPr>
        <p:spPr>
          <a:xfrm flipH="1" rot="16200000">
            <a:off x="1123920" y="3887640"/>
            <a:ext cx="201600" cy="61560"/>
          </a:xfrm>
          <a:prstGeom prst="arc">
            <a:avLst>
              <a:gd name="adj1" fmla="val 16200000"/>
              <a:gd name="adj2" fmla="val 0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Google Shape;179;p26"/>
          <p:cNvSpPr/>
          <p:nvPr/>
        </p:nvSpPr>
        <p:spPr>
          <a:xfrm flipH="1" rot="10542000">
            <a:off x="842400" y="3238200"/>
            <a:ext cx="915120" cy="957240"/>
          </a:xfrm>
          <a:prstGeom prst="arc">
            <a:avLst>
              <a:gd name="adj1" fmla="val 18601972"/>
              <a:gd name="adj2" fmla="val 19445098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3560" bIns="4356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Google Shape;180;p26"/>
          <p:cNvSpPr/>
          <p:nvPr/>
        </p:nvSpPr>
        <p:spPr>
          <a:xfrm flipH="1" rot="10800000">
            <a:off x="1450440" y="3996360"/>
            <a:ext cx="201600" cy="61560"/>
          </a:xfrm>
          <a:prstGeom prst="arc">
            <a:avLst>
              <a:gd name="adj1" fmla="val 16200000"/>
              <a:gd name="adj2" fmla="val 0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Google Shape;184;p26"/>
          <p:cNvSpPr/>
          <p:nvPr/>
        </p:nvSpPr>
        <p:spPr>
          <a:xfrm>
            <a:off x="3222000" y="2871000"/>
            <a:ext cx="542880" cy="201600"/>
          </a:xfrm>
          <a:prstGeom prst="rect">
            <a:avLst/>
          </a:prstGeom>
          <a:solidFill>
            <a:srgbClr val="93c47d"/>
          </a:solidFill>
          <a:ln w="19050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" rIns="9000" tIns="9000" bIns="9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11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1" lang="en" sz="1100" spc="-1" strike="noStrike">
                <a:solidFill>
                  <a:schemeClr val="lt1"/>
                </a:solidFill>
                <a:latin typeface="Arial"/>
                <a:ea typeface="Arial"/>
              </a:rPr>
              <a:t>PERF - 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 flipV="1">
            <a:off x="1193400" y="1616400"/>
            <a:ext cx="360" cy="2333160"/>
          </a:xfrm>
          <a:prstGeom prst="line">
            <a:avLst/>
          </a:prstGeom>
          <a:ln w="1908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endParaRPr b="0" lang="en-GB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1276200" y="4057560"/>
            <a:ext cx="280440" cy="360"/>
          </a:xfrm>
          <a:prstGeom prst="line">
            <a:avLst/>
          </a:prstGeom>
          <a:ln w="1908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-54000" bIns="-54000" anchor="ctr">
            <a:noAutofit/>
          </a:bodyPr>
          <a:p>
            <a:endParaRPr b="0" lang="en-GB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7941960" y="1944000"/>
            <a:ext cx="360" cy="1411560"/>
          </a:xfrm>
          <a:prstGeom prst="line">
            <a:avLst/>
          </a:prstGeom>
          <a:ln w="1908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endParaRPr b="0" lang="en-GB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Google Shape;183;p26"/>
          <p:cNvSpPr/>
          <p:nvPr/>
        </p:nvSpPr>
        <p:spPr>
          <a:xfrm>
            <a:off x="1685160" y="3223800"/>
            <a:ext cx="6256080" cy="82008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cd31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2" dur="indefinite" restart="never" nodeType="tmRoot">
          <p:childTnLst>
            <p:seq>
              <p:cTn id="23" dur="indefinite" nodeType="mainSeq">
                <p:childTnLst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sldNum" idx="29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BD2DE9E-68A3-4C31-BB21-F8C382AA6593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12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6" name="Google Shape;192;p27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7" name="Google Shape;193;p27" descr=""/>
          <p:cNvPicPr/>
          <p:nvPr/>
        </p:nvPicPr>
        <p:blipFill>
          <a:blip r:embed="rId1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138" name="Google Shape;194;p27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Google Shape;195;p27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Google Shape;196;p27"/>
          <p:cNvSpPr/>
          <p:nvPr/>
        </p:nvSpPr>
        <p:spPr>
          <a:xfrm>
            <a:off x="5430240" y="1489320"/>
            <a:ext cx="3712680" cy="236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Google Shape;197;p27"/>
          <p:cNvSpPr/>
          <p:nvPr/>
        </p:nvSpPr>
        <p:spPr>
          <a:xfrm rot="5400000">
            <a:off x="2703600" y="967680"/>
            <a:ext cx="628200" cy="472032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cd31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Google Shape;198;p27"/>
          <p:cNvSpPr/>
          <p:nvPr/>
        </p:nvSpPr>
        <p:spPr>
          <a:xfrm>
            <a:off x="1804680" y="2746080"/>
            <a:ext cx="406800" cy="135000"/>
          </a:xfrm>
          <a:prstGeom prst="rect">
            <a:avLst/>
          </a:prstGeom>
          <a:solidFill>
            <a:srgbClr val="93c47d"/>
          </a:solidFill>
          <a:ln w="19050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" rIns="9000" tIns="9000" bIns="9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PERF - 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 type="sldNum" idx="30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3C321F9-CEEE-453A-AD42-A4526A17DAA7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13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6" name="Google Shape;206;p28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7" name="Google Shape;207;p28" descr=""/>
          <p:cNvPicPr/>
          <p:nvPr/>
        </p:nvPicPr>
        <p:blipFill>
          <a:blip r:embed="rId1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148" name="Google Shape;208;p28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Google Shape;209;p28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Google Shape;210;p28"/>
          <p:cNvSpPr/>
          <p:nvPr/>
        </p:nvSpPr>
        <p:spPr>
          <a:xfrm>
            <a:off x="5430240" y="1489320"/>
            <a:ext cx="3712680" cy="236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IMPI: </a:t>
            </a: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Coarse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measurements, </a:t>
            </a: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1-5s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interval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457200" indent="-298440">
              <a:lnSpc>
                <a:spcPct val="100000"/>
              </a:lnSpc>
              <a:buClr>
                <a:srgbClr val="595959"/>
              </a:buClr>
              <a:buFont typeface="Arial"/>
              <a:buChar char="-"/>
              <a:tabLst>
                <a:tab algn="l" pos="0"/>
              </a:tabLst>
            </a:pP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High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overhead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Google Shape;211;p28"/>
          <p:cNvSpPr/>
          <p:nvPr/>
        </p:nvSpPr>
        <p:spPr>
          <a:xfrm rot="5400000">
            <a:off x="1618920" y="2051640"/>
            <a:ext cx="628200" cy="255060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cd31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52" name="Google Shape;212;p28"/>
          <p:cNvCxnSpPr/>
          <p:nvPr/>
        </p:nvCxnSpPr>
        <p:spPr>
          <a:xfrm>
            <a:off x="959760" y="3231000"/>
            <a:ext cx="169560" cy="1080"/>
          </a:xfrm>
          <a:prstGeom prst="straightConnector1">
            <a:avLst/>
          </a:prstGeom>
          <a:ln w="19050">
            <a:solidFill>
              <a:srgbClr val="cd3131"/>
            </a:solidFill>
            <a:round/>
          </a:ln>
        </p:spPr>
      </p:cxnSp>
      <p:sp>
        <p:nvSpPr>
          <p:cNvPr id="153" name="Google Shape;213;p28"/>
          <p:cNvSpPr/>
          <p:nvPr/>
        </p:nvSpPr>
        <p:spPr>
          <a:xfrm>
            <a:off x="1804680" y="2746080"/>
            <a:ext cx="406800" cy="135000"/>
          </a:xfrm>
          <a:prstGeom prst="rect">
            <a:avLst/>
          </a:prstGeom>
          <a:solidFill>
            <a:srgbClr val="93c47d"/>
          </a:solidFill>
          <a:ln w="19050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" rIns="9000" tIns="9000" bIns="9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PERF - 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4" name="Google Shape;214;p28" descr=""/>
          <p:cNvPicPr/>
          <p:nvPr/>
        </p:nvPicPr>
        <p:blipFill>
          <a:blip r:embed="rId3"/>
          <a:stretch/>
        </p:blipFill>
        <p:spPr>
          <a:xfrm>
            <a:off x="7992000" y="3387600"/>
            <a:ext cx="884160" cy="1388880"/>
          </a:xfrm>
          <a:prstGeom prst="rect">
            <a:avLst/>
          </a:prstGeom>
          <a:ln w="0">
            <a:noFill/>
          </a:ln>
        </p:spPr>
      </p:pic>
      <p:sp>
        <p:nvSpPr>
          <p:cNvPr id="155" name="Google Shape;215;p28"/>
          <p:cNvSpPr/>
          <p:nvPr/>
        </p:nvSpPr>
        <p:spPr>
          <a:xfrm>
            <a:off x="8078040" y="4671360"/>
            <a:ext cx="7124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Google Shape;216;p28"/>
          <p:cNvSpPr/>
          <p:nvPr/>
        </p:nvSpPr>
        <p:spPr>
          <a:xfrm>
            <a:off x="7992720" y="3387600"/>
            <a:ext cx="883440" cy="1389240"/>
          </a:xfrm>
          <a:prstGeom prst="rect">
            <a:avLst/>
          </a:prstGeom>
          <a:noFill/>
          <a:ln w="19050">
            <a:solidFill>
              <a:srgbClr val="cd31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8" dur="indefinite" restart="never" nodeType="tmRoot">
          <p:childTnLst>
            <p:seq>
              <p:cTn id="29" dur="indefinite" nodeType="mainSeq">
                <p:childTnLst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221;p29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1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1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9" name="Google Shape;223;p29" descr=""/>
          <p:cNvPicPr/>
          <p:nvPr/>
        </p:nvPicPr>
        <p:blipFill>
          <a:blip r:embed="rId2"/>
          <a:stretch/>
        </p:blipFill>
        <p:spPr>
          <a:xfrm>
            <a:off x="7992000" y="3387600"/>
            <a:ext cx="884160" cy="1388880"/>
          </a:xfrm>
          <a:prstGeom prst="rect">
            <a:avLst/>
          </a:prstGeom>
          <a:ln w="0">
            <a:noFill/>
          </a:ln>
        </p:spPr>
      </p:pic>
      <p:sp>
        <p:nvSpPr>
          <p:cNvPr id="160" name="Google Shape;224;p29"/>
          <p:cNvSpPr/>
          <p:nvPr/>
        </p:nvSpPr>
        <p:spPr>
          <a:xfrm>
            <a:off x="8000280" y="3400560"/>
            <a:ext cx="695520" cy="136080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cd31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sldNum" idx="31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CD0C9F3-7838-4D0C-BB0A-C57147CF8593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14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3" name="Google Shape;227;p29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4" name="Google Shape;228;p29" descr=""/>
          <p:cNvPicPr/>
          <p:nvPr/>
        </p:nvPicPr>
        <p:blipFill>
          <a:blip r:embed="rId3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165" name="Google Shape;229;p29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Google Shape;230;p29"/>
          <p:cNvSpPr/>
          <p:nvPr/>
        </p:nvSpPr>
        <p:spPr>
          <a:xfrm>
            <a:off x="5430240" y="1489320"/>
            <a:ext cx="3712680" cy="236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IMPI: </a:t>
            </a: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Coarse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measurements, </a:t>
            </a: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1-5s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interval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457200" indent="-298440">
              <a:lnSpc>
                <a:spcPct val="100000"/>
              </a:lnSpc>
              <a:buClr>
                <a:srgbClr val="595959"/>
              </a:buClr>
              <a:buFont typeface="Arial"/>
              <a:buChar char="-"/>
              <a:tabLst>
                <a:tab algn="l" pos="0"/>
              </a:tabLst>
            </a:pP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High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overhead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PM_Counters: </a:t>
            </a: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Fine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measurements, </a:t>
            </a: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1-10ms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interval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457200" indent="-298440">
              <a:lnSpc>
                <a:spcPct val="100000"/>
              </a:lnSpc>
              <a:buClr>
                <a:srgbClr val="595959"/>
              </a:buClr>
              <a:buFont typeface="Arial"/>
              <a:buChar char="-"/>
              <a:tabLst>
                <a:tab algn="l" pos="0"/>
              </a:tabLst>
            </a:pP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Medium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overhead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Google Shape;231;p29"/>
          <p:cNvSpPr/>
          <p:nvPr/>
        </p:nvSpPr>
        <p:spPr>
          <a:xfrm rot="5400000">
            <a:off x="1618920" y="2051640"/>
            <a:ext cx="628200" cy="255060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cd31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8" name="Google Shape;232;p29"/>
          <p:cNvCxnSpPr/>
          <p:nvPr/>
        </p:nvCxnSpPr>
        <p:spPr>
          <a:xfrm>
            <a:off x="1421280" y="3231000"/>
            <a:ext cx="469800" cy="1080"/>
          </a:xfrm>
          <a:prstGeom prst="straightConnector1">
            <a:avLst/>
          </a:prstGeom>
          <a:ln w="19050">
            <a:solidFill>
              <a:srgbClr val="cd3131"/>
            </a:solidFill>
            <a:round/>
          </a:ln>
        </p:spPr>
      </p:cxnSp>
      <p:sp>
        <p:nvSpPr>
          <p:cNvPr id="169" name="Google Shape;233;p29"/>
          <p:cNvSpPr/>
          <p:nvPr/>
        </p:nvSpPr>
        <p:spPr>
          <a:xfrm>
            <a:off x="1804680" y="2746080"/>
            <a:ext cx="406800" cy="135000"/>
          </a:xfrm>
          <a:prstGeom prst="rect">
            <a:avLst/>
          </a:prstGeom>
          <a:solidFill>
            <a:srgbClr val="93c47d"/>
          </a:solidFill>
          <a:ln w="19050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" rIns="9000" tIns="9000" bIns="9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PERF - 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Google Shape;234;p29"/>
          <p:cNvSpPr/>
          <p:nvPr/>
        </p:nvSpPr>
        <p:spPr>
          <a:xfrm>
            <a:off x="8078040" y="4671360"/>
            <a:ext cx="7124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Google Shape;235;p29"/>
          <p:cNvSpPr/>
          <p:nvPr/>
        </p:nvSpPr>
        <p:spPr>
          <a:xfrm>
            <a:off x="8078040" y="3481200"/>
            <a:ext cx="556560" cy="560520"/>
          </a:xfrm>
          <a:prstGeom prst="rect">
            <a:avLst/>
          </a:prstGeom>
          <a:noFill/>
          <a:ln w="19050">
            <a:solidFill>
              <a:srgbClr val="cd31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Google Shape;236;p29"/>
          <p:cNvSpPr/>
          <p:nvPr/>
        </p:nvSpPr>
        <p:spPr>
          <a:xfrm>
            <a:off x="8083440" y="4078800"/>
            <a:ext cx="556560" cy="384840"/>
          </a:xfrm>
          <a:prstGeom prst="rect">
            <a:avLst/>
          </a:prstGeom>
          <a:noFill/>
          <a:ln w="19050">
            <a:solidFill>
              <a:srgbClr val="cd31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Google Shape;237;p29"/>
          <p:cNvSpPr/>
          <p:nvPr/>
        </p:nvSpPr>
        <p:spPr>
          <a:xfrm>
            <a:off x="8100360" y="4516200"/>
            <a:ext cx="528840" cy="99720"/>
          </a:xfrm>
          <a:prstGeom prst="rect">
            <a:avLst/>
          </a:prstGeom>
          <a:noFill/>
          <a:ln w="19050">
            <a:solidFill>
              <a:srgbClr val="cd31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50040" bIns="500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Google Shape;238;p29"/>
          <p:cNvSpPr/>
          <p:nvPr/>
        </p:nvSpPr>
        <p:spPr>
          <a:xfrm>
            <a:off x="8733600" y="3389040"/>
            <a:ext cx="128880" cy="137268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cd31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sldNum" idx="32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041DBF5-0539-4061-82A0-CF942D520CF4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15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8" name="Google Shape;246;p30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9" name="Google Shape;247;p30" descr=""/>
          <p:cNvPicPr/>
          <p:nvPr/>
        </p:nvPicPr>
        <p:blipFill>
          <a:blip r:embed="rId1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180" name="Google Shape;248;p30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Google Shape;249;p30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Google Shape;250;p30"/>
          <p:cNvSpPr/>
          <p:nvPr/>
        </p:nvSpPr>
        <p:spPr>
          <a:xfrm>
            <a:off x="5430240" y="1489320"/>
            <a:ext cx="3712680" cy="236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IMPI: </a:t>
            </a: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Coarse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measurements, </a:t>
            </a: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1-5s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interval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457200" indent="-298440">
              <a:lnSpc>
                <a:spcPct val="100000"/>
              </a:lnSpc>
              <a:buClr>
                <a:srgbClr val="595959"/>
              </a:buClr>
              <a:buFont typeface="Arial"/>
              <a:buChar char="-"/>
              <a:tabLst>
                <a:tab algn="l" pos="0"/>
              </a:tabLst>
            </a:pP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High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overhead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PM_Counters: </a:t>
            </a: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Fine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measurements, </a:t>
            </a: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1-10ms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interval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457200" indent="-298440">
              <a:lnSpc>
                <a:spcPct val="100000"/>
              </a:lnSpc>
              <a:buClr>
                <a:srgbClr val="595959"/>
              </a:buClr>
              <a:buFont typeface="Arial"/>
              <a:buChar char="-"/>
              <a:tabLst>
                <a:tab algn="l" pos="0"/>
              </a:tabLst>
            </a:pP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Medium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overhead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RAPL: </a:t>
            </a: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Fine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measurements, </a:t>
            </a: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1ms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interval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457200" indent="-298440">
              <a:lnSpc>
                <a:spcPct val="100000"/>
              </a:lnSpc>
              <a:buClr>
                <a:srgbClr val="595959"/>
              </a:buClr>
              <a:buFont typeface="Arial"/>
              <a:buChar char="-"/>
              <a:tabLst>
                <a:tab algn="l" pos="0"/>
              </a:tabLst>
            </a:pP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Low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overhead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Google Shape;251;p30"/>
          <p:cNvSpPr/>
          <p:nvPr/>
        </p:nvSpPr>
        <p:spPr>
          <a:xfrm rot="5400000">
            <a:off x="1618920" y="2051640"/>
            <a:ext cx="628200" cy="255060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cd31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84" name="Google Shape;252;p30"/>
          <p:cNvCxnSpPr/>
          <p:nvPr/>
        </p:nvCxnSpPr>
        <p:spPr>
          <a:xfrm>
            <a:off x="2168640" y="3231000"/>
            <a:ext cx="176760" cy="1080"/>
          </a:xfrm>
          <a:prstGeom prst="straightConnector1">
            <a:avLst/>
          </a:prstGeom>
          <a:ln w="19050">
            <a:solidFill>
              <a:srgbClr val="cd3131"/>
            </a:solidFill>
            <a:round/>
          </a:ln>
        </p:spPr>
      </p:cxnSp>
      <p:sp>
        <p:nvSpPr>
          <p:cNvPr id="185" name="Google Shape;253;p30"/>
          <p:cNvSpPr/>
          <p:nvPr/>
        </p:nvSpPr>
        <p:spPr>
          <a:xfrm>
            <a:off x="1804680" y="2746080"/>
            <a:ext cx="406800" cy="135000"/>
          </a:xfrm>
          <a:prstGeom prst="rect">
            <a:avLst/>
          </a:prstGeom>
          <a:solidFill>
            <a:srgbClr val="93c47d"/>
          </a:solidFill>
          <a:ln w="19050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" rIns="9000" tIns="9000" bIns="9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PERF - 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6" name="Google Shape;254;p30" descr=""/>
          <p:cNvPicPr/>
          <p:nvPr/>
        </p:nvPicPr>
        <p:blipFill>
          <a:blip r:embed="rId3"/>
          <a:stretch/>
        </p:blipFill>
        <p:spPr>
          <a:xfrm>
            <a:off x="7992000" y="3387600"/>
            <a:ext cx="884160" cy="1388880"/>
          </a:xfrm>
          <a:prstGeom prst="rect">
            <a:avLst/>
          </a:prstGeom>
          <a:ln w="0">
            <a:noFill/>
          </a:ln>
        </p:spPr>
      </p:pic>
      <p:sp>
        <p:nvSpPr>
          <p:cNvPr id="187" name="Google Shape;255;p30"/>
          <p:cNvSpPr/>
          <p:nvPr/>
        </p:nvSpPr>
        <p:spPr>
          <a:xfrm>
            <a:off x="8078040" y="4671360"/>
            <a:ext cx="7124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Google Shape;256;p30"/>
          <p:cNvSpPr/>
          <p:nvPr/>
        </p:nvSpPr>
        <p:spPr>
          <a:xfrm>
            <a:off x="8000280" y="3400560"/>
            <a:ext cx="695520" cy="136080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cd31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Google Shape;257;p30"/>
          <p:cNvSpPr/>
          <p:nvPr/>
        </p:nvSpPr>
        <p:spPr>
          <a:xfrm>
            <a:off x="8078040" y="3481200"/>
            <a:ext cx="556560" cy="560520"/>
          </a:xfrm>
          <a:prstGeom prst="rect">
            <a:avLst/>
          </a:prstGeom>
          <a:noFill/>
          <a:ln w="19050">
            <a:solidFill>
              <a:srgbClr val="cd31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Google Shape;258;p30"/>
          <p:cNvSpPr/>
          <p:nvPr/>
        </p:nvSpPr>
        <p:spPr>
          <a:xfrm>
            <a:off x="8083440" y="4078800"/>
            <a:ext cx="556560" cy="384840"/>
          </a:xfrm>
          <a:prstGeom prst="rect">
            <a:avLst/>
          </a:prstGeom>
          <a:noFill/>
          <a:ln w="19050">
            <a:solidFill>
              <a:srgbClr val="cd31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Google Shape;259;p30"/>
          <p:cNvSpPr/>
          <p:nvPr/>
        </p:nvSpPr>
        <p:spPr>
          <a:xfrm>
            <a:off x="8100360" y="4516200"/>
            <a:ext cx="528840" cy="99720"/>
          </a:xfrm>
          <a:prstGeom prst="rect">
            <a:avLst/>
          </a:prstGeom>
          <a:noFill/>
          <a:ln w="19050">
            <a:solidFill>
              <a:srgbClr val="cd31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50040" bIns="500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Google Shape;260;p30"/>
          <p:cNvSpPr/>
          <p:nvPr/>
        </p:nvSpPr>
        <p:spPr>
          <a:xfrm>
            <a:off x="8733600" y="3389040"/>
            <a:ext cx="128880" cy="137268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cd31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 type="sldNum" idx="33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EFEF901-11DE-4AF6-863D-4E8C6EF065CF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16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6" name="Google Shape;268;p31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7" name="Google Shape;269;p31" descr=""/>
          <p:cNvPicPr/>
          <p:nvPr/>
        </p:nvPicPr>
        <p:blipFill>
          <a:blip r:embed="rId1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198" name="Google Shape;270;p31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Google Shape;271;p31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Google Shape;272;p31"/>
          <p:cNvSpPr/>
          <p:nvPr/>
        </p:nvSpPr>
        <p:spPr>
          <a:xfrm>
            <a:off x="5430240" y="1489320"/>
            <a:ext cx="3712680" cy="236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IMPI: </a:t>
            </a: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Coarse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measurements, </a:t>
            </a: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1-5s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interval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457200" indent="-298440">
              <a:lnSpc>
                <a:spcPct val="100000"/>
              </a:lnSpc>
              <a:buClr>
                <a:srgbClr val="595959"/>
              </a:buClr>
              <a:buFont typeface="Arial"/>
              <a:buChar char="-"/>
              <a:tabLst>
                <a:tab algn="l" pos="0"/>
              </a:tabLst>
            </a:pP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High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overhead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PM_Counters: </a:t>
            </a: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Fine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measurements, </a:t>
            </a: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1-10ms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interval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457200" indent="-298440">
              <a:lnSpc>
                <a:spcPct val="100000"/>
              </a:lnSpc>
              <a:buClr>
                <a:srgbClr val="595959"/>
              </a:buClr>
              <a:buFont typeface="Arial"/>
              <a:buChar char="-"/>
              <a:tabLst>
                <a:tab algn="l" pos="0"/>
              </a:tabLst>
            </a:pP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Medium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overhead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RAPL: </a:t>
            </a: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Fine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measurements, </a:t>
            </a: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1ms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interval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457200" indent="-298440">
              <a:lnSpc>
                <a:spcPct val="100000"/>
              </a:lnSpc>
              <a:buClr>
                <a:srgbClr val="595959"/>
              </a:buClr>
              <a:buFont typeface="Arial"/>
              <a:buChar char="-"/>
              <a:tabLst>
                <a:tab algn="l" pos="0"/>
              </a:tabLst>
            </a:pP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Low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overhead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HWMON: </a:t>
            </a: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Coarse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measurements, </a:t>
            </a: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on-demand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interval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457200" indent="-298440">
              <a:lnSpc>
                <a:spcPct val="100000"/>
              </a:lnSpc>
              <a:buClr>
                <a:srgbClr val="595959"/>
              </a:buClr>
              <a:buFont typeface="Arial"/>
              <a:buChar char="-"/>
              <a:tabLst>
                <a:tab algn="l" pos="0"/>
              </a:tabLst>
            </a:pP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Sysfs for </a:t>
            </a: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100ms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interval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457200" indent="-298440">
              <a:lnSpc>
                <a:spcPct val="100000"/>
              </a:lnSpc>
              <a:buClr>
                <a:srgbClr val="595959"/>
              </a:buClr>
              <a:buFont typeface="Arial"/>
              <a:buChar char="-"/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Google Shape;273;p31"/>
          <p:cNvSpPr/>
          <p:nvPr/>
        </p:nvSpPr>
        <p:spPr>
          <a:xfrm rot="5400000">
            <a:off x="1618920" y="2051640"/>
            <a:ext cx="628200" cy="255060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cd31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02" name="Google Shape;274;p31"/>
          <p:cNvCxnSpPr/>
          <p:nvPr/>
        </p:nvCxnSpPr>
        <p:spPr>
          <a:xfrm>
            <a:off x="2732760" y="3231000"/>
            <a:ext cx="308880" cy="1080"/>
          </a:xfrm>
          <a:prstGeom prst="straightConnector1">
            <a:avLst/>
          </a:prstGeom>
          <a:ln w="19050">
            <a:solidFill>
              <a:srgbClr val="cd3131"/>
            </a:solidFill>
            <a:round/>
          </a:ln>
        </p:spPr>
      </p:cxnSp>
      <p:sp>
        <p:nvSpPr>
          <p:cNvPr id="203" name="Google Shape;275;p31"/>
          <p:cNvSpPr/>
          <p:nvPr/>
        </p:nvSpPr>
        <p:spPr>
          <a:xfrm>
            <a:off x="1804680" y="2746080"/>
            <a:ext cx="406800" cy="135000"/>
          </a:xfrm>
          <a:prstGeom prst="rect">
            <a:avLst/>
          </a:prstGeom>
          <a:solidFill>
            <a:srgbClr val="93c47d"/>
          </a:solidFill>
          <a:ln w="19050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" rIns="9000" tIns="9000" bIns="9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PERF - 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4" name="Google Shape;276;p31" descr=""/>
          <p:cNvPicPr/>
          <p:nvPr/>
        </p:nvPicPr>
        <p:blipFill>
          <a:blip r:embed="rId3"/>
          <a:stretch/>
        </p:blipFill>
        <p:spPr>
          <a:xfrm>
            <a:off x="7992000" y="3387600"/>
            <a:ext cx="884160" cy="1388880"/>
          </a:xfrm>
          <a:prstGeom prst="rect">
            <a:avLst/>
          </a:prstGeom>
          <a:ln w="0">
            <a:noFill/>
          </a:ln>
        </p:spPr>
      </p:pic>
      <p:sp>
        <p:nvSpPr>
          <p:cNvPr id="205" name="Google Shape;277;p31"/>
          <p:cNvSpPr/>
          <p:nvPr/>
        </p:nvSpPr>
        <p:spPr>
          <a:xfrm>
            <a:off x="8078040" y="4671360"/>
            <a:ext cx="7124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6" name="Google Shape;278;p31"/>
          <p:cNvSpPr/>
          <p:nvPr/>
        </p:nvSpPr>
        <p:spPr>
          <a:xfrm>
            <a:off x="7992720" y="3387600"/>
            <a:ext cx="883440" cy="1389240"/>
          </a:xfrm>
          <a:prstGeom prst="rect">
            <a:avLst/>
          </a:prstGeom>
          <a:noFill/>
          <a:ln w="19050">
            <a:solidFill>
              <a:srgbClr val="cd31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PlaceHolder 3"/>
          <p:cNvSpPr>
            <a:spLocks noGrp="1"/>
          </p:cNvSpPr>
          <p:nvPr>
            <p:ph type="sldNum" idx="34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E3A0708-8759-4949-8288-7EF1D69B157E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17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0" name="Google Shape;286;p32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1" name="Google Shape;287;p32" descr=""/>
          <p:cNvPicPr/>
          <p:nvPr/>
        </p:nvPicPr>
        <p:blipFill>
          <a:blip r:embed="rId1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212" name="Google Shape;288;p32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Google Shape;289;p32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Google Shape;290;p32"/>
          <p:cNvSpPr/>
          <p:nvPr/>
        </p:nvSpPr>
        <p:spPr>
          <a:xfrm>
            <a:off x="5430240" y="1489320"/>
            <a:ext cx="3712680" cy="236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NVML: </a:t>
            </a: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Fine 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measurements, </a:t>
            </a: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20ms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interval (Hopper)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457200" indent="-298440">
              <a:lnSpc>
                <a:spcPct val="100000"/>
              </a:lnSpc>
              <a:buClr>
                <a:srgbClr val="595959"/>
              </a:buClr>
              <a:buFont typeface="Arial"/>
              <a:buChar char="-"/>
              <a:tabLst>
                <a:tab algn="l" pos="0"/>
              </a:tabLst>
            </a:pP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Used by nvidia-smi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AMD GPA: </a:t>
            </a: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Fine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measurements, </a:t>
            </a:r>
            <a:r>
              <a:rPr b="1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50ms</a:t>
            </a: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 interval (MI250X)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  <a:p>
            <a:pPr marL="457200" indent="-298440">
              <a:lnSpc>
                <a:spcPct val="100000"/>
              </a:lnSpc>
              <a:buClr>
                <a:srgbClr val="595959"/>
              </a:buClr>
              <a:buFont typeface="Arial"/>
              <a:buChar char="-"/>
              <a:tabLst>
                <a:tab algn="l" pos="0"/>
              </a:tabLst>
            </a:pPr>
            <a:r>
              <a:rPr b="0" lang="en" sz="1100" spc="-1" strike="noStrike">
                <a:solidFill>
                  <a:schemeClr val="dk2"/>
                </a:solidFill>
                <a:latin typeface="Arial"/>
                <a:ea typeface="Arial"/>
              </a:rPr>
              <a:t>Used by rocm-smi</a:t>
            </a:r>
            <a:endParaRPr b="0" lang="en-GB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Google Shape;291;p32"/>
          <p:cNvSpPr/>
          <p:nvPr/>
        </p:nvSpPr>
        <p:spPr>
          <a:xfrm rot="5400000">
            <a:off x="3444480" y="2764800"/>
            <a:ext cx="628200" cy="112644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cd31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16" name="Google Shape;292;p32"/>
          <p:cNvCxnSpPr/>
          <p:nvPr/>
        </p:nvCxnSpPr>
        <p:spPr>
          <a:xfrm>
            <a:off x="3575520" y="3393720"/>
            <a:ext cx="323280" cy="1080"/>
          </a:xfrm>
          <a:prstGeom prst="straightConnector1">
            <a:avLst/>
          </a:prstGeom>
          <a:ln w="19050">
            <a:solidFill>
              <a:srgbClr val="cd3131"/>
            </a:solidFill>
            <a:round/>
          </a:ln>
        </p:spPr>
      </p:cxnSp>
      <p:sp>
        <p:nvSpPr>
          <p:cNvPr id="217" name="Google Shape;293;p32"/>
          <p:cNvSpPr/>
          <p:nvPr/>
        </p:nvSpPr>
        <p:spPr>
          <a:xfrm>
            <a:off x="1804680" y="2746080"/>
            <a:ext cx="406800" cy="135000"/>
          </a:xfrm>
          <a:prstGeom prst="rect">
            <a:avLst/>
          </a:prstGeom>
          <a:solidFill>
            <a:srgbClr val="93c47d"/>
          </a:solidFill>
          <a:ln w="19050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" rIns="9000" tIns="9000" bIns="9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PERF - 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18" name="Google Shape;294;p32"/>
          <p:cNvCxnSpPr/>
          <p:nvPr/>
        </p:nvCxnSpPr>
        <p:spPr>
          <a:xfrm>
            <a:off x="3626640" y="3280680"/>
            <a:ext cx="213480" cy="1080"/>
          </a:xfrm>
          <a:prstGeom prst="straightConnector1">
            <a:avLst/>
          </a:prstGeom>
          <a:ln w="19050">
            <a:solidFill>
              <a:srgbClr val="cd3131"/>
            </a:solidFill>
            <a:round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 type="sldNum" idx="35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CF4888B-0088-4D4B-A9FC-B15BC9EE7DCD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18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2" name="Google Shape;302;p33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3" name="Google Shape;303;p33" descr=""/>
          <p:cNvPicPr/>
          <p:nvPr/>
        </p:nvPicPr>
        <p:blipFill>
          <a:blip r:embed="rId1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224" name="Google Shape;304;p33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Google Shape;305;p33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Google Shape;306;p33"/>
          <p:cNvSpPr/>
          <p:nvPr/>
        </p:nvSpPr>
        <p:spPr>
          <a:xfrm>
            <a:off x="5430240" y="1489320"/>
            <a:ext cx="3712680" cy="236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7" name="Google Shape;307;p33"/>
          <p:cNvSpPr/>
          <p:nvPr/>
        </p:nvSpPr>
        <p:spPr>
          <a:xfrm rot="5400000">
            <a:off x="2703600" y="967680"/>
            <a:ext cx="628200" cy="472032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cd31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Google Shape;308;p33"/>
          <p:cNvSpPr/>
          <p:nvPr/>
        </p:nvSpPr>
        <p:spPr>
          <a:xfrm>
            <a:off x="1804680" y="2746080"/>
            <a:ext cx="406800" cy="135000"/>
          </a:xfrm>
          <a:prstGeom prst="rect">
            <a:avLst/>
          </a:prstGeom>
          <a:solidFill>
            <a:srgbClr val="93c47d"/>
          </a:solidFill>
          <a:ln w="19050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" rIns="9000" tIns="9000" bIns="9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PERF - 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0" name="Google Shape;314;p34" descr=""/>
          <p:cNvPicPr/>
          <p:nvPr/>
        </p:nvPicPr>
        <p:blipFill>
          <a:blip r:embed="rId1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231" name="PlaceHolder 2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PlaceHolder 3"/>
          <p:cNvSpPr>
            <a:spLocks noGrp="1"/>
          </p:cNvSpPr>
          <p:nvPr>
            <p:ph type="sldNum" idx="36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B93D75A-3C1A-4E72-A0C8-B9769873476F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19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3" name="Google Shape;317;p34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Google Shape;318;p34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35" name="Google Shape;319;p34"/>
          <p:cNvCxnSpPr>
            <a:stCxn id="236" idx="0"/>
            <a:endCxn id="237" idx="0"/>
          </p:cNvCxnSpPr>
          <p:nvPr/>
        </p:nvCxnSpPr>
        <p:spPr>
          <a:xfrm>
            <a:off x="385920" y="1729800"/>
            <a:ext cx="4696560" cy="5760"/>
          </a:xfrm>
          <a:prstGeom prst="straightConnector1">
            <a:avLst/>
          </a:prstGeom>
          <a:ln w="19050">
            <a:solidFill>
              <a:srgbClr val="4285f4"/>
            </a:solidFill>
            <a:round/>
          </a:ln>
        </p:spPr>
      </p:cxnSp>
      <p:sp>
        <p:nvSpPr>
          <p:cNvPr id="237" name="Google Shape;321;p34"/>
          <p:cNvSpPr/>
          <p:nvPr/>
        </p:nvSpPr>
        <p:spPr>
          <a:xfrm>
            <a:off x="4800600" y="1735200"/>
            <a:ext cx="563400" cy="635760"/>
          </a:xfrm>
          <a:prstGeom prst="arc">
            <a:avLst>
              <a:gd name="adj1" fmla="val 16200000"/>
              <a:gd name="adj2" fmla="val 0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Google Shape;323;p34"/>
          <p:cNvSpPr/>
          <p:nvPr/>
        </p:nvSpPr>
        <p:spPr>
          <a:xfrm flipH="1" rot="21341400">
            <a:off x="225360" y="1625400"/>
            <a:ext cx="690120" cy="723960"/>
          </a:xfrm>
          <a:prstGeom prst="arc">
            <a:avLst>
              <a:gd name="adj1" fmla="val 18601972"/>
              <a:gd name="adj2" fmla="val 19445098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32760" bIns="3276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Google Shape;320;p34"/>
          <p:cNvSpPr/>
          <p:nvPr/>
        </p:nvSpPr>
        <p:spPr>
          <a:xfrm flipH="1">
            <a:off x="309960" y="1729800"/>
            <a:ext cx="151920" cy="46800"/>
          </a:xfrm>
          <a:prstGeom prst="arc">
            <a:avLst>
              <a:gd name="adj1" fmla="val 16200000"/>
              <a:gd name="adj2" fmla="val 0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11520" bIns="1152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9" name="Google Shape;325;p34"/>
          <p:cNvSpPr/>
          <p:nvPr/>
        </p:nvSpPr>
        <p:spPr>
          <a:xfrm flipH="1" rot="15942000">
            <a:off x="195480" y="2989800"/>
            <a:ext cx="691920" cy="723240"/>
          </a:xfrm>
          <a:prstGeom prst="arc">
            <a:avLst>
              <a:gd name="adj1" fmla="val 18601972"/>
              <a:gd name="adj2" fmla="val 19445098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32760" bIns="3276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0" name="Google Shape;326;p34"/>
          <p:cNvSpPr/>
          <p:nvPr/>
        </p:nvSpPr>
        <p:spPr>
          <a:xfrm flipH="1" rot="16200000">
            <a:off x="231120" y="3517200"/>
            <a:ext cx="152280" cy="46440"/>
          </a:xfrm>
          <a:prstGeom prst="arc">
            <a:avLst>
              <a:gd name="adj1" fmla="val 16200000"/>
              <a:gd name="adj2" fmla="val 0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11520" bIns="1152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Google Shape;327;p34"/>
          <p:cNvSpPr/>
          <p:nvPr/>
        </p:nvSpPr>
        <p:spPr>
          <a:xfrm flipH="1" rot="10541400">
            <a:off x="7200" y="3024720"/>
            <a:ext cx="690120" cy="723960"/>
          </a:xfrm>
          <a:prstGeom prst="arc">
            <a:avLst>
              <a:gd name="adj1" fmla="val 18601972"/>
              <a:gd name="adj2" fmla="val 19445098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32760" bIns="3276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Google Shape;328;p34"/>
          <p:cNvSpPr/>
          <p:nvPr/>
        </p:nvSpPr>
        <p:spPr>
          <a:xfrm flipH="1" rot="10800000">
            <a:off x="465480" y="3598920"/>
            <a:ext cx="151920" cy="46800"/>
          </a:xfrm>
          <a:prstGeom prst="arc">
            <a:avLst>
              <a:gd name="adj1" fmla="val 16200000"/>
              <a:gd name="adj2" fmla="val 0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11520" bIns="1152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Google Shape;331;p34"/>
          <p:cNvSpPr/>
          <p:nvPr/>
        </p:nvSpPr>
        <p:spPr>
          <a:xfrm flipH="1" rot="21341400">
            <a:off x="589680" y="2914200"/>
            <a:ext cx="690120" cy="723960"/>
          </a:xfrm>
          <a:prstGeom prst="arc">
            <a:avLst>
              <a:gd name="adj1" fmla="val 18601972"/>
              <a:gd name="adj2" fmla="val 19445098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32760" bIns="3276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Google Shape;332;p34"/>
          <p:cNvSpPr/>
          <p:nvPr/>
        </p:nvSpPr>
        <p:spPr>
          <a:xfrm flipH="1">
            <a:off x="682560" y="3013920"/>
            <a:ext cx="151920" cy="46800"/>
          </a:xfrm>
          <a:prstGeom prst="arc">
            <a:avLst>
              <a:gd name="adj1" fmla="val 16200000"/>
              <a:gd name="adj2" fmla="val 0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11520" bIns="1152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Google Shape;334;p34"/>
          <p:cNvSpPr/>
          <p:nvPr/>
        </p:nvSpPr>
        <p:spPr>
          <a:xfrm flipH="1" rot="5019600">
            <a:off x="4767120" y="2954520"/>
            <a:ext cx="691560" cy="721800"/>
          </a:xfrm>
          <a:prstGeom prst="arc">
            <a:avLst>
              <a:gd name="adj1" fmla="val 18601972"/>
              <a:gd name="adj2" fmla="val 19445098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32760" bIns="3276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Google Shape;335;p34"/>
          <p:cNvSpPr/>
          <p:nvPr/>
        </p:nvSpPr>
        <p:spPr>
          <a:xfrm flipH="1" rot="5278800">
            <a:off x="5265000" y="3096000"/>
            <a:ext cx="152280" cy="46440"/>
          </a:xfrm>
          <a:prstGeom prst="arc">
            <a:avLst>
              <a:gd name="adj1" fmla="val 16200000"/>
              <a:gd name="adj2" fmla="val 0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11520" bIns="1152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Google Shape;336;p34"/>
          <p:cNvSpPr/>
          <p:nvPr/>
        </p:nvSpPr>
        <p:spPr>
          <a:xfrm>
            <a:off x="1804680" y="2746080"/>
            <a:ext cx="406800" cy="135000"/>
          </a:xfrm>
          <a:prstGeom prst="rect">
            <a:avLst/>
          </a:prstGeom>
          <a:solidFill>
            <a:srgbClr val="93c47d"/>
          </a:solidFill>
          <a:ln w="19050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" rIns="9000" tIns="9000" bIns="9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PERF - 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8" name="Google Shape;337;p34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9" name=""/>
          <p:cNvSpPr/>
          <p:nvPr/>
        </p:nvSpPr>
        <p:spPr>
          <a:xfrm>
            <a:off x="279360" y="1798920"/>
            <a:ext cx="5040" cy="1755720"/>
          </a:xfrm>
          <a:prstGeom prst="line">
            <a:avLst/>
          </a:prstGeom>
          <a:ln w="1908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endParaRPr b="0" lang="en-GB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0" name=""/>
          <p:cNvSpPr/>
          <p:nvPr/>
        </p:nvSpPr>
        <p:spPr>
          <a:xfrm>
            <a:off x="344160" y="3645360"/>
            <a:ext cx="203400" cy="360"/>
          </a:xfrm>
          <a:prstGeom prst="line">
            <a:avLst/>
          </a:prstGeom>
          <a:ln w="1908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-54000" bIns="-54000" anchor="ctr">
            <a:noAutofit/>
          </a:bodyPr>
          <a:p>
            <a:endParaRPr b="0" lang="en-GB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1" name=""/>
          <p:cNvSpPr/>
          <p:nvPr/>
        </p:nvSpPr>
        <p:spPr>
          <a:xfrm>
            <a:off x="645120" y="3089160"/>
            <a:ext cx="360" cy="491400"/>
          </a:xfrm>
          <a:prstGeom prst="line">
            <a:avLst/>
          </a:prstGeom>
          <a:ln w="1908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endParaRPr b="0" lang="en-GB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2" name=""/>
          <p:cNvSpPr/>
          <p:nvPr/>
        </p:nvSpPr>
        <p:spPr>
          <a:xfrm flipV="1">
            <a:off x="744840" y="3013200"/>
            <a:ext cx="4554360" cy="720"/>
          </a:xfrm>
          <a:prstGeom prst="line">
            <a:avLst/>
          </a:prstGeom>
          <a:ln w="1908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-53640" bIns="-53640" anchor="ctr">
            <a:noAutofit/>
          </a:bodyPr>
          <a:p>
            <a:endParaRPr b="0" lang="en-GB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"/>
          <p:cNvSpPr/>
          <p:nvPr/>
        </p:nvSpPr>
        <p:spPr>
          <a:xfrm>
            <a:off x="5364720" y="2026080"/>
            <a:ext cx="3960" cy="1089000"/>
          </a:xfrm>
          <a:prstGeom prst="line">
            <a:avLst/>
          </a:prstGeom>
          <a:ln w="1908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endParaRPr b="0" lang="en-GB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3921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pc="-1" strike="noStrike">
                <a:solidFill>
                  <a:srgbClr val="6fcfc3"/>
                </a:solidFill>
                <a:latin typeface="Arial"/>
                <a:ea typeface="Arial"/>
              </a:rPr>
              <a:t>Supercomputers consume energy..</a:t>
            </a:r>
            <a:endParaRPr b="0" lang="en-GB" sz="3000" spc="-1" strike="noStrike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endParaRPr b="0" lang="en-GB" sz="3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sldNum" idx="19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062715D-88A7-4FD2-B9C9-BE19E35B83B3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&lt;number&gt;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5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6" name="PlaceHolder 3"/>
          <p:cNvSpPr>
            <a:spLocks noGrp="1"/>
          </p:cNvSpPr>
          <p:nvPr>
            <p:ph type="sldNum" idx="37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9CF9179-A042-4B5B-96BF-BE1DD02D6999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20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7" name="Google Shape;345;p35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58" name="Google Shape;346;p35" descr=""/>
          <p:cNvPicPr/>
          <p:nvPr/>
        </p:nvPicPr>
        <p:blipFill>
          <a:blip r:embed="rId1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259" name="Google Shape;347;p35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0" name="Google Shape;348;p35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1" name="Google Shape;349;p35"/>
          <p:cNvSpPr/>
          <p:nvPr/>
        </p:nvSpPr>
        <p:spPr>
          <a:xfrm>
            <a:off x="279360" y="1723680"/>
            <a:ext cx="5103720" cy="1918800"/>
          </a:xfrm>
          <a:prstGeom prst="snip1Rect">
            <a:avLst>
              <a:gd name="adj" fmla="val 11668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62" name="Google Shape;350;p35"/>
          <p:cNvCxnSpPr/>
          <p:nvPr/>
        </p:nvCxnSpPr>
        <p:spPr>
          <a:xfrm>
            <a:off x="2395800" y="2390760"/>
            <a:ext cx="1464840" cy="1080"/>
          </a:xfrm>
          <a:prstGeom prst="straightConnector1">
            <a:avLst/>
          </a:prstGeom>
          <a:ln w="19050">
            <a:solidFill>
              <a:srgbClr val="4285f4"/>
            </a:solidFill>
            <a:round/>
          </a:ln>
        </p:spPr>
      </p:cxnSp>
      <p:sp>
        <p:nvSpPr>
          <p:cNvPr id="263" name="Google Shape;351;p35"/>
          <p:cNvSpPr/>
          <p:nvPr/>
        </p:nvSpPr>
        <p:spPr>
          <a:xfrm>
            <a:off x="1804680" y="2746080"/>
            <a:ext cx="406800" cy="135000"/>
          </a:xfrm>
          <a:prstGeom prst="rect">
            <a:avLst/>
          </a:prstGeom>
          <a:solidFill>
            <a:srgbClr val="93c47d"/>
          </a:solidFill>
          <a:ln w="19050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" rIns="9000" tIns="9000" bIns="9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PERF - 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2" dur="indefinite" restart="never" nodeType="tmRoot">
          <p:childTnLst>
            <p:seq>
              <p:cTn id="43" dur="indefinite" nodeType="mainSeq"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 type="sldNum" idx="38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A086025-88DA-4DB9-8614-7C85E2EE9EC3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21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7" name="Google Shape;359;p36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68" name="Google Shape;360;p36" descr=""/>
          <p:cNvPicPr/>
          <p:nvPr/>
        </p:nvPicPr>
        <p:blipFill>
          <a:blip r:embed="rId1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269" name="Google Shape;361;p36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0" name="Google Shape;362;p36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Google Shape;363;p36"/>
          <p:cNvSpPr/>
          <p:nvPr/>
        </p:nvSpPr>
        <p:spPr>
          <a:xfrm>
            <a:off x="5430240" y="1489320"/>
            <a:ext cx="3712680" cy="236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400" spc="-1" strike="noStrike" u="sng">
                <a:solidFill>
                  <a:schemeClr val="dk2"/>
                </a:solidFill>
                <a:uFillTx/>
                <a:latin typeface="Arial"/>
                <a:ea typeface="Arial"/>
              </a:rPr>
              <a:t>$ eacct -j $jobid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…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72" name="Google Shape;364;p36"/>
          <p:cNvCxnSpPr/>
          <p:nvPr/>
        </p:nvCxnSpPr>
        <p:spPr>
          <a:xfrm>
            <a:off x="2784240" y="2390760"/>
            <a:ext cx="241920" cy="1080"/>
          </a:xfrm>
          <a:prstGeom prst="straightConnector1">
            <a:avLst/>
          </a:prstGeom>
          <a:ln w="19050">
            <a:solidFill>
              <a:srgbClr val="4285f4"/>
            </a:solidFill>
            <a:round/>
          </a:ln>
        </p:spPr>
      </p:cxnSp>
      <p:pic>
        <p:nvPicPr>
          <p:cNvPr id="273" name="Google Shape;365;p36" descr=""/>
          <p:cNvPicPr/>
          <p:nvPr/>
        </p:nvPicPr>
        <p:blipFill>
          <a:blip r:embed="rId3"/>
          <a:srcRect l="12858" t="0" r="9459" b="0"/>
          <a:stretch/>
        </p:blipFill>
        <p:spPr>
          <a:xfrm>
            <a:off x="7391520" y="959760"/>
            <a:ext cx="1485000" cy="528480"/>
          </a:xfrm>
          <a:prstGeom prst="rect">
            <a:avLst/>
          </a:prstGeom>
          <a:ln w="0">
            <a:noFill/>
          </a:ln>
        </p:spPr>
      </p:pic>
      <p:sp>
        <p:nvSpPr>
          <p:cNvPr id="274" name="Google Shape;366;p36"/>
          <p:cNvSpPr/>
          <p:nvPr/>
        </p:nvSpPr>
        <p:spPr>
          <a:xfrm>
            <a:off x="279360" y="1723680"/>
            <a:ext cx="5103720" cy="1918800"/>
          </a:xfrm>
          <a:prstGeom prst="snip1Rect">
            <a:avLst>
              <a:gd name="adj" fmla="val 11668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5" name="Google Shape;367;p36"/>
          <p:cNvSpPr/>
          <p:nvPr/>
        </p:nvSpPr>
        <p:spPr>
          <a:xfrm>
            <a:off x="1804680" y="2746080"/>
            <a:ext cx="406800" cy="135000"/>
          </a:xfrm>
          <a:prstGeom prst="rect">
            <a:avLst/>
          </a:prstGeom>
          <a:solidFill>
            <a:srgbClr val="93c47d"/>
          </a:solidFill>
          <a:ln w="19050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" rIns="9000" tIns="9000" bIns="9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PERF - 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0" dur="indefinite" restart="never" nodeType="tmRoot">
          <p:childTnLst>
            <p:seq>
              <p:cTn id="51" dur="indefinite" nodeType="mainSeq">
                <p:childTnLst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8" name="PlaceHolder 3"/>
          <p:cNvSpPr>
            <a:spLocks noGrp="1"/>
          </p:cNvSpPr>
          <p:nvPr>
            <p:ph type="sldNum" idx="39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337AA45-F251-43AA-A588-5360C0BCA56E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22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9" name="Google Shape;375;p37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80" name="Google Shape;376;p37" descr=""/>
          <p:cNvPicPr/>
          <p:nvPr/>
        </p:nvPicPr>
        <p:blipFill>
          <a:blip r:embed="rId1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281" name="Google Shape;377;p37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Google Shape;378;p37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Google Shape;379;p37"/>
          <p:cNvSpPr/>
          <p:nvPr/>
        </p:nvSpPr>
        <p:spPr>
          <a:xfrm>
            <a:off x="5430240" y="1489320"/>
            <a:ext cx="3712680" cy="236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400" spc="-1" strike="noStrike" u="sng">
                <a:solidFill>
                  <a:schemeClr val="dk2"/>
                </a:solidFill>
                <a:uFillTx/>
                <a:latin typeface="Arial"/>
                <a:ea typeface="Arial"/>
              </a:rPr>
              <a:t>$ eacct -j $jobid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…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400" spc="-1" strike="noStrike" u="sng">
                <a:solidFill>
                  <a:schemeClr val="dk2"/>
                </a:solidFill>
                <a:uFillTx/>
                <a:latin typeface="Arial"/>
                <a:ea typeface="Arial"/>
              </a:rPr>
              <a:t> 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84" name="Google Shape;380;p37"/>
          <p:cNvCxnSpPr/>
          <p:nvPr/>
        </p:nvCxnSpPr>
        <p:spPr>
          <a:xfrm>
            <a:off x="2395800" y="2412720"/>
            <a:ext cx="1464840" cy="1080"/>
          </a:xfrm>
          <a:prstGeom prst="straightConnector1">
            <a:avLst/>
          </a:prstGeom>
          <a:ln w="19050">
            <a:solidFill>
              <a:srgbClr val="cd3131"/>
            </a:solidFill>
            <a:round/>
          </a:ln>
        </p:spPr>
      </p:cxnSp>
      <p:sp>
        <p:nvSpPr>
          <p:cNvPr id="285" name="Google Shape;381;p37"/>
          <p:cNvSpPr/>
          <p:nvPr/>
        </p:nvSpPr>
        <p:spPr>
          <a:xfrm>
            <a:off x="279360" y="1723680"/>
            <a:ext cx="5103720" cy="1918800"/>
          </a:xfrm>
          <a:prstGeom prst="snip1Rect">
            <a:avLst>
              <a:gd name="adj" fmla="val 11668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86" name="Google Shape;382;p37" descr=""/>
          <p:cNvPicPr/>
          <p:nvPr/>
        </p:nvPicPr>
        <p:blipFill>
          <a:blip r:embed="rId3"/>
          <a:srcRect l="0" t="0" r="42800" b="0"/>
          <a:stretch/>
        </p:blipFill>
        <p:spPr>
          <a:xfrm>
            <a:off x="1070280" y="1647720"/>
            <a:ext cx="7014960" cy="882360"/>
          </a:xfrm>
          <a:prstGeom prst="rect">
            <a:avLst/>
          </a:prstGeom>
          <a:ln w="19050">
            <a:solidFill>
              <a:srgbClr val="595959"/>
            </a:solidFill>
            <a:round/>
          </a:ln>
        </p:spPr>
      </p:pic>
      <p:pic>
        <p:nvPicPr>
          <p:cNvPr id="287" name="Google Shape;383;p37" descr=""/>
          <p:cNvPicPr/>
          <p:nvPr/>
        </p:nvPicPr>
        <p:blipFill>
          <a:blip r:embed="rId4"/>
          <a:srcRect l="12858" t="0" r="9459" b="0"/>
          <a:stretch/>
        </p:blipFill>
        <p:spPr>
          <a:xfrm>
            <a:off x="7391520" y="959760"/>
            <a:ext cx="1485000" cy="528480"/>
          </a:xfrm>
          <a:prstGeom prst="rect">
            <a:avLst/>
          </a:prstGeom>
          <a:ln w="0">
            <a:noFill/>
          </a:ln>
        </p:spPr>
      </p:pic>
      <p:sp>
        <p:nvSpPr>
          <p:cNvPr id="288" name="Google Shape;384;p37"/>
          <p:cNvSpPr/>
          <p:nvPr/>
        </p:nvSpPr>
        <p:spPr>
          <a:xfrm>
            <a:off x="6374520" y="1634040"/>
            <a:ext cx="673200" cy="900000"/>
          </a:xfrm>
          <a:prstGeom prst="rect">
            <a:avLst/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9" name="Google Shape;385;p37"/>
          <p:cNvSpPr/>
          <p:nvPr/>
        </p:nvSpPr>
        <p:spPr>
          <a:xfrm>
            <a:off x="1804680" y="2746080"/>
            <a:ext cx="406800" cy="135000"/>
          </a:xfrm>
          <a:prstGeom prst="rect">
            <a:avLst/>
          </a:prstGeom>
          <a:solidFill>
            <a:srgbClr val="93c47d"/>
          </a:solidFill>
          <a:ln w="19050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" rIns="9000" tIns="9000" bIns="9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PERF - 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0" name="Google Shape;386;p37" descr=""/>
          <p:cNvPicPr/>
          <p:nvPr/>
        </p:nvPicPr>
        <p:blipFill>
          <a:blip r:embed="rId5"/>
          <a:srcRect l="57153" t="0" r="0" b="0"/>
          <a:stretch/>
        </p:blipFill>
        <p:spPr>
          <a:xfrm>
            <a:off x="1814400" y="2852640"/>
            <a:ext cx="5526720" cy="928440"/>
          </a:xfrm>
          <a:prstGeom prst="rect">
            <a:avLst/>
          </a:prstGeom>
          <a:ln w="19050">
            <a:solidFill>
              <a:srgbClr val="595959"/>
            </a:solidFill>
            <a:round/>
          </a:ln>
        </p:spPr>
      </p:pic>
      <p:sp>
        <p:nvSpPr>
          <p:cNvPr id="291" name="Google Shape;387;p37"/>
          <p:cNvSpPr/>
          <p:nvPr/>
        </p:nvSpPr>
        <p:spPr>
          <a:xfrm>
            <a:off x="1852200" y="2852640"/>
            <a:ext cx="784440" cy="928440"/>
          </a:xfrm>
          <a:prstGeom prst="rect">
            <a:avLst/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2" name="Google Shape;388;p37"/>
          <p:cNvSpPr/>
          <p:nvPr/>
        </p:nvSpPr>
        <p:spPr>
          <a:xfrm>
            <a:off x="4539600" y="2852640"/>
            <a:ext cx="954360" cy="928440"/>
          </a:xfrm>
          <a:prstGeom prst="rect">
            <a:avLst/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6" dur="indefinite" restart="never" nodeType="tmRoot">
          <p:childTnLst>
            <p:seq>
              <p:cTn id="57" dur="indefinite" nodeType="mainSeq">
                <p:childTnLst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4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5" name="PlaceHolder 3"/>
          <p:cNvSpPr>
            <a:spLocks noGrp="1"/>
          </p:cNvSpPr>
          <p:nvPr>
            <p:ph type="sldNum" idx="40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0FF2D03-0B32-49C8-872B-6F26C1094EB4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23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6" name="Google Shape;396;p38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7" name="Google Shape;397;p38" descr=""/>
          <p:cNvPicPr/>
          <p:nvPr/>
        </p:nvPicPr>
        <p:blipFill>
          <a:blip r:embed="rId1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298" name="Google Shape;398;p38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9" name="Google Shape;399;p38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0" name="Google Shape;400;p38"/>
          <p:cNvSpPr/>
          <p:nvPr/>
        </p:nvSpPr>
        <p:spPr>
          <a:xfrm>
            <a:off x="5430240" y="1489320"/>
            <a:ext cx="3712680" cy="236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400" spc="-1" strike="noStrike" u="sng">
                <a:solidFill>
                  <a:schemeClr val="dk2"/>
                </a:solidFill>
                <a:uFillTx/>
                <a:latin typeface="Arial"/>
                <a:ea typeface="Arial"/>
              </a:rPr>
              <a:t>$ eacct -j $jobid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…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301" name="Google Shape;401;p38"/>
          <p:cNvCxnSpPr/>
          <p:nvPr/>
        </p:nvCxnSpPr>
        <p:spPr>
          <a:xfrm>
            <a:off x="2784240" y="2390760"/>
            <a:ext cx="241920" cy="1080"/>
          </a:xfrm>
          <a:prstGeom prst="straightConnector1">
            <a:avLst/>
          </a:prstGeom>
          <a:ln w="19050">
            <a:solidFill>
              <a:srgbClr val="4285f4"/>
            </a:solidFill>
            <a:round/>
          </a:ln>
        </p:spPr>
      </p:cxnSp>
      <p:pic>
        <p:nvPicPr>
          <p:cNvPr id="302" name="Google Shape;402;p38" descr=""/>
          <p:cNvPicPr/>
          <p:nvPr/>
        </p:nvPicPr>
        <p:blipFill>
          <a:blip r:embed="rId3"/>
          <a:srcRect l="12858" t="0" r="9459" b="0"/>
          <a:stretch/>
        </p:blipFill>
        <p:spPr>
          <a:xfrm>
            <a:off x="7391520" y="959760"/>
            <a:ext cx="1485000" cy="528480"/>
          </a:xfrm>
          <a:prstGeom prst="rect">
            <a:avLst/>
          </a:prstGeom>
          <a:ln w="0">
            <a:noFill/>
          </a:ln>
        </p:spPr>
      </p:pic>
      <p:sp>
        <p:nvSpPr>
          <p:cNvPr id="303" name="Google Shape;403;p38"/>
          <p:cNvSpPr/>
          <p:nvPr/>
        </p:nvSpPr>
        <p:spPr>
          <a:xfrm>
            <a:off x="279360" y="1723680"/>
            <a:ext cx="5103720" cy="1918800"/>
          </a:xfrm>
          <a:prstGeom prst="snip1Rect">
            <a:avLst>
              <a:gd name="adj" fmla="val 11668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4" name="Google Shape;404;p38"/>
          <p:cNvSpPr/>
          <p:nvPr/>
        </p:nvSpPr>
        <p:spPr>
          <a:xfrm>
            <a:off x="1804680" y="2746080"/>
            <a:ext cx="406800" cy="135000"/>
          </a:xfrm>
          <a:prstGeom prst="rect">
            <a:avLst/>
          </a:prstGeom>
          <a:solidFill>
            <a:srgbClr val="93c47d"/>
          </a:solidFill>
          <a:ln w="19050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" rIns="9000" tIns="9000" bIns="9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PERF - 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7" name="PlaceHolder 3"/>
          <p:cNvSpPr>
            <a:spLocks noGrp="1"/>
          </p:cNvSpPr>
          <p:nvPr>
            <p:ph type="sldNum" idx="41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84E8D02-F549-41A4-9AF0-B735A10A36F6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24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8" name="Google Shape;412;p39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09" name="Google Shape;413;p39" descr=""/>
          <p:cNvPicPr/>
          <p:nvPr/>
        </p:nvPicPr>
        <p:blipFill>
          <a:blip r:embed="rId1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310" name="Google Shape;414;p39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1" name="Google Shape;415;p39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2" name="Google Shape;416;p39"/>
          <p:cNvSpPr/>
          <p:nvPr/>
        </p:nvSpPr>
        <p:spPr>
          <a:xfrm>
            <a:off x="5430240" y="1489320"/>
            <a:ext cx="3712680" cy="236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400" spc="-1" strike="noStrike" u="sng">
                <a:solidFill>
                  <a:schemeClr val="dk2"/>
                </a:solidFill>
                <a:uFillTx/>
                <a:latin typeface="Arial"/>
                <a:ea typeface="Arial"/>
              </a:rPr>
              <a:t>$ eacct -j $jobid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…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400" spc="-1" strike="noStrike" u="sng">
                <a:solidFill>
                  <a:schemeClr val="dk2"/>
                </a:solidFill>
                <a:uFillTx/>
                <a:latin typeface="Arial"/>
                <a:ea typeface="Arial"/>
              </a:rPr>
              <a:t>$ srun --ear=on ./a.out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313" name="Google Shape;417;p39"/>
          <p:cNvCxnSpPr/>
          <p:nvPr/>
        </p:nvCxnSpPr>
        <p:spPr>
          <a:xfrm>
            <a:off x="2784240" y="2390760"/>
            <a:ext cx="241920" cy="1080"/>
          </a:xfrm>
          <a:prstGeom prst="straightConnector1">
            <a:avLst/>
          </a:prstGeom>
          <a:ln w="19050">
            <a:solidFill>
              <a:srgbClr val="4285f4"/>
            </a:solidFill>
            <a:round/>
          </a:ln>
        </p:spPr>
      </p:cxnSp>
      <p:pic>
        <p:nvPicPr>
          <p:cNvPr id="314" name="Google Shape;418;p39" descr=""/>
          <p:cNvPicPr/>
          <p:nvPr/>
        </p:nvPicPr>
        <p:blipFill>
          <a:blip r:embed="rId3"/>
          <a:srcRect l="12858" t="0" r="9459" b="0"/>
          <a:stretch/>
        </p:blipFill>
        <p:spPr>
          <a:xfrm>
            <a:off x="7391520" y="959760"/>
            <a:ext cx="1485000" cy="528480"/>
          </a:xfrm>
          <a:prstGeom prst="rect">
            <a:avLst/>
          </a:prstGeom>
          <a:ln w="0">
            <a:noFill/>
          </a:ln>
        </p:spPr>
      </p:pic>
      <p:sp>
        <p:nvSpPr>
          <p:cNvPr id="315" name="Google Shape;419;p39"/>
          <p:cNvSpPr/>
          <p:nvPr/>
        </p:nvSpPr>
        <p:spPr>
          <a:xfrm>
            <a:off x="279360" y="1723680"/>
            <a:ext cx="5103720" cy="1918800"/>
          </a:xfrm>
          <a:prstGeom prst="snip1Rect">
            <a:avLst>
              <a:gd name="adj" fmla="val 11668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6" name="Google Shape;420;p39"/>
          <p:cNvSpPr/>
          <p:nvPr/>
        </p:nvSpPr>
        <p:spPr>
          <a:xfrm>
            <a:off x="1804680" y="2746080"/>
            <a:ext cx="406800" cy="135000"/>
          </a:xfrm>
          <a:prstGeom prst="rect">
            <a:avLst/>
          </a:prstGeom>
          <a:solidFill>
            <a:srgbClr val="93c47d"/>
          </a:solidFill>
          <a:ln w="19050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" rIns="9000" tIns="9000" bIns="9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PERF - 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PlaceHolder 3"/>
          <p:cNvSpPr>
            <a:spLocks noGrp="1"/>
          </p:cNvSpPr>
          <p:nvPr>
            <p:ph type="sldNum" idx="42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A97C53F-1E7D-42C5-A4F0-0956767092D1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25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0" name="Google Shape;428;p40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21" name="Google Shape;429;p40" descr=""/>
          <p:cNvPicPr/>
          <p:nvPr/>
        </p:nvPicPr>
        <p:blipFill>
          <a:blip r:embed="rId1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322" name="Google Shape;430;p40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3" name="Google Shape;431;p40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4" name="Google Shape;432;p40"/>
          <p:cNvSpPr/>
          <p:nvPr/>
        </p:nvSpPr>
        <p:spPr>
          <a:xfrm>
            <a:off x="5430240" y="1489320"/>
            <a:ext cx="3712680" cy="236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400" spc="-1" strike="noStrike" u="sng">
                <a:solidFill>
                  <a:schemeClr val="dk2"/>
                </a:solidFill>
                <a:uFillTx/>
                <a:latin typeface="Arial"/>
                <a:ea typeface="Arial"/>
              </a:rPr>
              <a:t>source.c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include "meric.h"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MERIC_Init();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// computations..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MERIC_Close();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400" spc="-1" strike="noStrike" u="sng">
                <a:solidFill>
                  <a:schemeClr val="dk2"/>
                </a:solidFill>
                <a:uFillTx/>
                <a:latin typeface="Arial"/>
                <a:ea typeface="Arial"/>
              </a:rPr>
              <a:t>$ cat results.csv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325" name="Google Shape;433;p40"/>
          <p:cNvCxnSpPr/>
          <p:nvPr/>
        </p:nvCxnSpPr>
        <p:spPr>
          <a:xfrm>
            <a:off x="3047760" y="2390760"/>
            <a:ext cx="366480" cy="1080"/>
          </a:xfrm>
          <a:prstGeom prst="straightConnector1">
            <a:avLst/>
          </a:prstGeom>
          <a:ln w="19050">
            <a:solidFill>
              <a:srgbClr val="4285f4"/>
            </a:solidFill>
            <a:round/>
          </a:ln>
        </p:spPr>
      </p:cxnSp>
      <p:pic>
        <p:nvPicPr>
          <p:cNvPr id="326" name="Google Shape;434;p40" descr=""/>
          <p:cNvPicPr/>
          <p:nvPr/>
        </p:nvPicPr>
        <p:blipFill>
          <a:blip r:embed="rId3"/>
          <a:stretch/>
        </p:blipFill>
        <p:spPr>
          <a:xfrm>
            <a:off x="7391520" y="959760"/>
            <a:ext cx="1485000" cy="494280"/>
          </a:xfrm>
          <a:prstGeom prst="rect">
            <a:avLst/>
          </a:prstGeom>
          <a:ln w="0">
            <a:noFill/>
          </a:ln>
        </p:spPr>
      </p:pic>
      <p:sp>
        <p:nvSpPr>
          <p:cNvPr id="327" name="Google Shape;435;p40"/>
          <p:cNvSpPr/>
          <p:nvPr/>
        </p:nvSpPr>
        <p:spPr>
          <a:xfrm>
            <a:off x="279360" y="1723680"/>
            <a:ext cx="5103720" cy="1918800"/>
          </a:xfrm>
          <a:prstGeom prst="snip1Rect">
            <a:avLst>
              <a:gd name="adj" fmla="val 11668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8" name="Google Shape;436;p40"/>
          <p:cNvSpPr/>
          <p:nvPr/>
        </p:nvSpPr>
        <p:spPr>
          <a:xfrm>
            <a:off x="1804680" y="2746080"/>
            <a:ext cx="406800" cy="135000"/>
          </a:xfrm>
          <a:prstGeom prst="rect">
            <a:avLst/>
          </a:prstGeom>
          <a:solidFill>
            <a:srgbClr val="93c47d"/>
          </a:solidFill>
          <a:ln w="19050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" rIns="9000" tIns="9000" bIns="9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PERF - 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6" dur="indefinite" restart="never" nodeType="tmRoot">
          <p:childTnLst>
            <p:seq>
              <p:cTn id="67" dur="indefinite" nodeType="mainSeq">
                <p:childTnLst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0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1" name="PlaceHolder 3"/>
          <p:cNvSpPr>
            <a:spLocks noGrp="1"/>
          </p:cNvSpPr>
          <p:nvPr>
            <p:ph type="sldNum" idx="43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7A597D4-77A9-469A-81D0-FE7157746D25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26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2" name="Google Shape;444;p41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33" name="Google Shape;445;p41" descr=""/>
          <p:cNvPicPr/>
          <p:nvPr/>
        </p:nvPicPr>
        <p:blipFill>
          <a:blip r:embed="rId1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334" name="Google Shape;446;p41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5" name="Google Shape;447;p41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6" name="Google Shape;448;p41"/>
          <p:cNvSpPr/>
          <p:nvPr/>
        </p:nvSpPr>
        <p:spPr>
          <a:xfrm>
            <a:off x="279360" y="1723680"/>
            <a:ext cx="368640" cy="193320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7" name="Google Shape;449;p41"/>
          <p:cNvSpPr/>
          <p:nvPr/>
        </p:nvSpPr>
        <p:spPr>
          <a:xfrm>
            <a:off x="5430240" y="1489320"/>
            <a:ext cx="3712680" cy="236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400" spc="-1" strike="noStrike" u="sng">
                <a:solidFill>
                  <a:schemeClr val="dk2"/>
                </a:solidFill>
                <a:uFillTx/>
                <a:latin typeface="Arial"/>
                <a:ea typeface="Arial"/>
              </a:rPr>
              <a:t>$ scontrol show config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AcctGatherEnergyType = acct_gather_energy/ipmi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AcctGatherNodeFreq = 60 sec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38" name="Google Shape;450;p41" descr=""/>
          <p:cNvPicPr/>
          <p:nvPr/>
        </p:nvPicPr>
        <p:blipFill>
          <a:blip r:embed="rId3"/>
          <a:stretch/>
        </p:blipFill>
        <p:spPr>
          <a:xfrm>
            <a:off x="7765920" y="959760"/>
            <a:ext cx="716760" cy="656640"/>
          </a:xfrm>
          <a:prstGeom prst="rect">
            <a:avLst/>
          </a:prstGeom>
          <a:ln w="0">
            <a:noFill/>
          </a:ln>
        </p:spPr>
      </p:pic>
      <p:sp>
        <p:nvSpPr>
          <p:cNvPr id="339" name="Google Shape;451;p41"/>
          <p:cNvSpPr/>
          <p:nvPr/>
        </p:nvSpPr>
        <p:spPr>
          <a:xfrm>
            <a:off x="1804680" y="2746080"/>
            <a:ext cx="406800" cy="135000"/>
          </a:xfrm>
          <a:prstGeom prst="rect">
            <a:avLst/>
          </a:prstGeom>
          <a:solidFill>
            <a:srgbClr val="93c47d"/>
          </a:solidFill>
          <a:ln w="19050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" rIns="9000" tIns="9000" bIns="9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PERF - 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2" dur="indefinite" restart="never" nodeType="tmRoot">
          <p:childTnLst>
            <p:seq>
              <p:cTn id="73" dur="indefinite" nodeType="mainSeq">
                <p:childTnLst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1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2" name="PlaceHolder 3"/>
          <p:cNvSpPr>
            <a:spLocks noGrp="1"/>
          </p:cNvSpPr>
          <p:nvPr>
            <p:ph type="sldNum" idx="44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1DF3B9A-9446-44BD-9D5F-B97AC0ACA20E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27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3" name="Google Shape;459;p42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44" name="Google Shape;460;p42" descr=""/>
          <p:cNvPicPr/>
          <p:nvPr/>
        </p:nvPicPr>
        <p:blipFill>
          <a:blip r:embed="rId1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345" name="Google Shape;461;p42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6" name="Google Shape;462;p42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7" name="Google Shape;463;p42"/>
          <p:cNvSpPr/>
          <p:nvPr/>
        </p:nvSpPr>
        <p:spPr>
          <a:xfrm>
            <a:off x="279360" y="1723680"/>
            <a:ext cx="368640" cy="193320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8" name="Google Shape;464;p42"/>
          <p:cNvSpPr/>
          <p:nvPr/>
        </p:nvSpPr>
        <p:spPr>
          <a:xfrm>
            <a:off x="5430240" y="1489320"/>
            <a:ext cx="3712680" cy="236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400" spc="-1" strike="noStrike" u="sng">
                <a:solidFill>
                  <a:schemeClr val="dk2"/>
                </a:solidFill>
                <a:uFillTx/>
                <a:latin typeface="Arial"/>
                <a:ea typeface="Arial"/>
              </a:rPr>
              <a:t>$ scontrol show config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AcctGatherEnergyType = acct_gather_energy/ipmi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AcctGatherNodeFreq = 60 sec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400" spc="-1" strike="noStrike" u="sng">
                <a:solidFill>
                  <a:schemeClr val="dk2"/>
                </a:solidFill>
                <a:uFillTx/>
                <a:latin typeface="Arial"/>
                <a:ea typeface="Arial"/>
              </a:rPr>
              <a:t>$ sacct -j $jobid --format=ConsumedEnergy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ConsumedEnergy 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------------------------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               </a:t>
            </a: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729.09K 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               </a:t>
            </a: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251.09K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                         …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49" name="Google Shape;465;p42" descr=""/>
          <p:cNvPicPr/>
          <p:nvPr/>
        </p:nvPicPr>
        <p:blipFill>
          <a:blip r:embed="rId3"/>
          <a:stretch/>
        </p:blipFill>
        <p:spPr>
          <a:xfrm>
            <a:off x="7765920" y="959760"/>
            <a:ext cx="716760" cy="656640"/>
          </a:xfrm>
          <a:prstGeom prst="rect">
            <a:avLst/>
          </a:prstGeom>
          <a:ln w="0">
            <a:noFill/>
          </a:ln>
        </p:spPr>
      </p:pic>
      <p:sp>
        <p:nvSpPr>
          <p:cNvPr id="350" name="Google Shape;466;p42"/>
          <p:cNvSpPr/>
          <p:nvPr/>
        </p:nvSpPr>
        <p:spPr>
          <a:xfrm>
            <a:off x="1804680" y="2746080"/>
            <a:ext cx="406800" cy="135000"/>
          </a:xfrm>
          <a:prstGeom prst="rect">
            <a:avLst/>
          </a:prstGeom>
          <a:solidFill>
            <a:srgbClr val="93c47d"/>
          </a:solidFill>
          <a:ln w="19050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" rIns="9000" tIns="9000" bIns="9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PERF - 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2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PlaceHolder 3"/>
          <p:cNvSpPr>
            <a:spLocks noGrp="1"/>
          </p:cNvSpPr>
          <p:nvPr>
            <p:ph type="sldNum" idx="45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C7294EC-F3E3-4FA3-8C5F-64C18A7577E8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28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4" name="Google Shape;474;p43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55" name="Google Shape;475;p43" descr=""/>
          <p:cNvPicPr/>
          <p:nvPr/>
        </p:nvPicPr>
        <p:blipFill>
          <a:blip r:embed="rId1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356" name="Google Shape;476;p43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7" name="Google Shape;477;p43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8" name="Google Shape;478;p43"/>
          <p:cNvSpPr/>
          <p:nvPr/>
        </p:nvSpPr>
        <p:spPr>
          <a:xfrm>
            <a:off x="5430240" y="1489320"/>
            <a:ext cx="3712680" cy="236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Google Shape;479;p43"/>
          <p:cNvSpPr/>
          <p:nvPr/>
        </p:nvSpPr>
        <p:spPr>
          <a:xfrm rot="5400000">
            <a:off x="2215440" y="927720"/>
            <a:ext cx="534600" cy="365616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0" name="Google Shape;480;p43"/>
          <p:cNvSpPr/>
          <p:nvPr/>
        </p:nvSpPr>
        <p:spPr>
          <a:xfrm>
            <a:off x="1804680" y="2746080"/>
            <a:ext cx="406800" cy="135000"/>
          </a:xfrm>
          <a:prstGeom prst="rect">
            <a:avLst/>
          </a:prstGeom>
          <a:solidFill>
            <a:srgbClr val="93c47d"/>
          </a:solidFill>
          <a:ln w="19050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" rIns="9000" tIns="9000" bIns="9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PERF - 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361" name="Google Shape;481;p43"/>
          <p:cNvCxnSpPr/>
          <p:nvPr/>
        </p:nvCxnSpPr>
        <p:spPr>
          <a:xfrm>
            <a:off x="1794960" y="2879640"/>
            <a:ext cx="1082160" cy="1080"/>
          </a:xfrm>
          <a:prstGeom prst="straightConnector1">
            <a:avLst/>
          </a:prstGeom>
          <a:ln w="19050">
            <a:solidFill>
              <a:srgbClr val="4285f4"/>
            </a:solidFill>
            <a:round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3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4" name="PlaceHolder 3"/>
          <p:cNvSpPr>
            <a:spLocks noGrp="1"/>
          </p:cNvSpPr>
          <p:nvPr>
            <p:ph type="sldNum" idx="46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1BF5619-94F1-4850-806A-3F784C1EEBD8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29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5" name="Google Shape;489;p44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66" name="Google Shape;490;p44" descr=""/>
          <p:cNvPicPr/>
          <p:nvPr/>
        </p:nvPicPr>
        <p:blipFill>
          <a:blip r:embed="rId1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367" name="Google Shape;491;p44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8" name="Google Shape;492;p44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9" name="Google Shape;493;p44"/>
          <p:cNvSpPr/>
          <p:nvPr/>
        </p:nvSpPr>
        <p:spPr>
          <a:xfrm>
            <a:off x="5430240" y="1489320"/>
            <a:ext cx="3712680" cy="236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400" spc="-1" strike="noStrike" u="sng">
                <a:solidFill>
                  <a:schemeClr val="dk2"/>
                </a:solidFill>
                <a:uFillTx/>
                <a:latin typeface="Arial"/>
                <a:ea typeface="Arial"/>
              </a:rPr>
              <a:t>$ perf list | grep energy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power/energy-pkg/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power/energy-psys/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power/energy-pram/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0" name="Google Shape;494;p44"/>
          <p:cNvSpPr/>
          <p:nvPr/>
        </p:nvSpPr>
        <p:spPr>
          <a:xfrm rot="5400000">
            <a:off x="2215440" y="927720"/>
            <a:ext cx="534600" cy="365616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1" name="Google Shape;495;p44"/>
          <p:cNvSpPr/>
          <p:nvPr/>
        </p:nvSpPr>
        <p:spPr>
          <a:xfrm>
            <a:off x="1804680" y="2746080"/>
            <a:ext cx="406800" cy="135000"/>
          </a:xfrm>
          <a:prstGeom prst="rect">
            <a:avLst/>
          </a:prstGeom>
          <a:solidFill>
            <a:srgbClr val="93c47d"/>
          </a:solidFill>
          <a:ln w="19050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" rIns="9000" tIns="9000" bIns="9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PERF - 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72" name="Google Shape;496;p44" descr=""/>
          <p:cNvPicPr/>
          <p:nvPr/>
        </p:nvPicPr>
        <p:blipFill>
          <a:blip r:embed="rId3"/>
          <a:stretch/>
        </p:blipFill>
        <p:spPr>
          <a:xfrm>
            <a:off x="8041320" y="959760"/>
            <a:ext cx="611280" cy="724320"/>
          </a:xfrm>
          <a:prstGeom prst="rect">
            <a:avLst/>
          </a:prstGeom>
          <a:ln w="0">
            <a:noFill/>
          </a:ln>
        </p:spPr>
      </p:pic>
      <p:cxnSp>
        <p:nvCxnSpPr>
          <p:cNvPr id="373" name="Google Shape;497;p44"/>
          <p:cNvCxnSpPr/>
          <p:nvPr/>
        </p:nvCxnSpPr>
        <p:spPr>
          <a:xfrm>
            <a:off x="1838880" y="2879640"/>
            <a:ext cx="269640" cy="1080"/>
          </a:xfrm>
          <a:prstGeom prst="straightConnector1">
            <a:avLst/>
          </a:prstGeom>
          <a:ln w="19050">
            <a:solidFill>
              <a:srgbClr val="4285f4"/>
            </a:solidFill>
            <a:round/>
          </a:ln>
        </p:spPr>
      </p:cxnSp>
      <p:pic>
        <p:nvPicPr>
          <p:cNvPr id="374" name="Google Shape;498;p44" descr=""/>
          <p:cNvPicPr/>
          <p:nvPr/>
        </p:nvPicPr>
        <p:blipFill>
          <a:blip r:embed="rId4"/>
          <a:stretch/>
        </p:blipFill>
        <p:spPr>
          <a:xfrm>
            <a:off x="8212680" y="1761120"/>
            <a:ext cx="884160" cy="1388880"/>
          </a:xfrm>
          <a:prstGeom prst="rect">
            <a:avLst/>
          </a:prstGeom>
          <a:ln w="0">
            <a:noFill/>
          </a:ln>
        </p:spPr>
      </p:pic>
      <p:sp>
        <p:nvSpPr>
          <p:cNvPr id="375" name="Google Shape;499;p44"/>
          <p:cNvSpPr/>
          <p:nvPr/>
        </p:nvSpPr>
        <p:spPr>
          <a:xfrm>
            <a:off x="8298720" y="3051360"/>
            <a:ext cx="7124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8" dur="indefinite" restart="never" nodeType="tmRoot">
          <p:childTnLst>
            <p:seq>
              <p:cTn id="79" dur="indefinite" nodeType="mainSeq">
                <p:childTnLst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3921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pc="-1" strike="noStrike">
                <a:solidFill>
                  <a:srgbClr val="6fcfc3"/>
                </a:solidFill>
                <a:latin typeface="Arial"/>
                <a:ea typeface="Arial"/>
              </a:rPr>
              <a:t>Supercomputers consume energy..</a:t>
            </a:r>
            <a:endParaRPr b="0" lang="en-GB" sz="3000" spc="-1" strike="noStrike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pc="-1" strike="noStrike">
                <a:solidFill>
                  <a:srgbClr val="6fcfc3"/>
                </a:solidFill>
                <a:latin typeface="Arial"/>
                <a:ea typeface="Arial"/>
              </a:rPr>
              <a:t>But how much?</a:t>
            </a:r>
            <a:endParaRPr b="0" lang="en-GB" sz="3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sldNum" idx="20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D997DC7-4B34-42AA-B604-1740992B8EF0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&lt;number&gt;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7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8" name="PlaceHolder 3"/>
          <p:cNvSpPr>
            <a:spLocks noGrp="1"/>
          </p:cNvSpPr>
          <p:nvPr>
            <p:ph type="sldNum" idx="47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5DECF58-6247-46B2-A209-66416F6BB2F3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30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9" name="Google Shape;507;p45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80" name="Google Shape;508;p45" descr=""/>
          <p:cNvPicPr/>
          <p:nvPr/>
        </p:nvPicPr>
        <p:blipFill>
          <a:blip r:embed="rId1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381" name="Google Shape;509;p45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2" name="Google Shape;510;p45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3" name="Google Shape;511;p45"/>
          <p:cNvSpPr/>
          <p:nvPr/>
        </p:nvSpPr>
        <p:spPr>
          <a:xfrm>
            <a:off x="5430240" y="1489320"/>
            <a:ext cx="3712680" cy="236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400" spc="-1" strike="noStrike" u="sng">
                <a:solidFill>
                  <a:schemeClr val="dk2"/>
                </a:solidFill>
                <a:uFillTx/>
                <a:latin typeface="Arial"/>
                <a:ea typeface="Arial"/>
              </a:rPr>
              <a:t>$ perf list | grep energy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power/energy-pkg/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power/energy-psys/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power/energy-pram/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400" spc="-1" strike="noStrike" u="sng">
                <a:solidFill>
                  <a:schemeClr val="dk2"/>
                </a:solidFill>
                <a:uFillTx/>
                <a:latin typeface="Arial"/>
                <a:ea typeface="Arial"/>
              </a:rPr>
              <a:t>$ perf stat -e &lt;events&gt; -- ./a.out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27567.82 </a:t>
            </a: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	</a:t>
            </a: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Joules power/energy/pkg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        </a:t>
            </a: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0.00</a:t>
            </a: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	</a:t>
            </a: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Joules power/energy/psys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    </a:t>
            </a: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429.40 </a:t>
            </a: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	</a:t>
            </a: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Joules power/energy/pram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         </a:t>
            </a: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183.371090953 seconds time elapsed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4" name="Google Shape;512;p45"/>
          <p:cNvSpPr/>
          <p:nvPr/>
        </p:nvSpPr>
        <p:spPr>
          <a:xfrm rot="5400000">
            <a:off x="2215440" y="927720"/>
            <a:ext cx="534600" cy="365616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5" name="Google Shape;513;p45"/>
          <p:cNvSpPr/>
          <p:nvPr/>
        </p:nvSpPr>
        <p:spPr>
          <a:xfrm>
            <a:off x="1804680" y="2746080"/>
            <a:ext cx="406800" cy="135000"/>
          </a:xfrm>
          <a:prstGeom prst="rect">
            <a:avLst/>
          </a:prstGeom>
          <a:solidFill>
            <a:srgbClr val="93c47d"/>
          </a:solidFill>
          <a:ln w="19050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" rIns="9000" tIns="9000" bIns="9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PERF - 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86" name="Google Shape;514;p45" descr=""/>
          <p:cNvPicPr/>
          <p:nvPr/>
        </p:nvPicPr>
        <p:blipFill>
          <a:blip r:embed="rId3"/>
          <a:stretch/>
        </p:blipFill>
        <p:spPr>
          <a:xfrm>
            <a:off x="8041320" y="959760"/>
            <a:ext cx="611280" cy="724320"/>
          </a:xfrm>
          <a:prstGeom prst="rect">
            <a:avLst/>
          </a:prstGeom>
          <a:ln w="0">
            <a:noFill/>
          </a:ln>
        </p:spPr>
      </p:pic>
      <p:cxnSp>
        <p:nvCxnSpPr>
          <p:cNvPr id="387" name="Google Shape;515;p45"/>
          <p:cNvCxnSpPr/>
          <p:nvPr/>
        </p:nvCxnSpPr>
        <p:spPr>
          <a:xfrm>
            <a:off x="1838880" y="2879640"/>
            <a:ext cx="269640" cy="1080"/>
          </a:xfrm>
          <a:prstGeom prst="straightConnector1">
            <a:avLst/>
          </a:prstGeom>
          <a:ln w="19050">
            <a:solidFill>
              <a:srgbClr val="4285f4"/>
            </a:solidFill>
            <a:round/>
          </a:ln>
        </p:spPr>
      </p:cxnSp>
      <p:pic>
        <p:nvPicPr>
          <p:cNvPr id="388" name="Google Shape;516;p45" descr=""/>
          <p:cNvPicPr/>
          <p:nvPr/>
        </p:nvPicPr>
        <p:blipFill>
          <a:blip r:embed="rId4"/>
          <a:stretch/>
        </p:blipFill>
        <p:spPr>
          <a:xfrm>
            <a:off x="8212680" y="1761120"/>
            <a:ext cx="884160" cy="1388880"/>
          </a:xfrm>
          <a:prstGeom prst="rect">
            <a:avLst/>
          </a:prstGeom>
          <a:ln w="0">
            <a:noFill/>
          </a:ln>
        </p:spPr>
      </p:pic>
      <p:sp>
        <p:nvSpPr>
          <p:cNvPr id="389" name="Google Shape;517;p45"/>
          <p:cNvSpPr/>
          <p:nvPr/>
        </p:nvSpPr>
        <p:spPr>
          <a:xfrm>
            <a:off x="8298720" y="3051360"/>
            <a:ext cx="7124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1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2" name="PlaceHolder 3"/>
          <p:cNvSpPr>
            <a:spLocks noGrp="1"/>
          </p:cNvSpPr>
          <p:nvPr>
            <p:ph type="sldNum" idx="48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77DB0A8-DC6F-4E49-9A32-44DFB0D3BA5D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31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3" name="Google Shape;525;p46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94" name="Google Shape;526;p46" descr=""/>
          <p:cNvPicPr/>
          <p:nvPr/>
        </p:nvPicPr>
        <p:blipFill>
          <a:blip r:embed="rId1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395" name="Google Shape;527;p46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6" name="Google Shape;528;p46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7" name="Google Shape;529;p46"/>
          <p:cNvSpPr/>
          <p:nvPr/>
        </p:nvSpPr>
        <p:spPr>
          <a:xfrm>
            <a:off x="5430240" y="1489320"/>
            <a:ext cx="3712680" cy="236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400" spc="-1" strike="noStrike" u="sng">
                <a:solidFill>
                  <a:schemeClr val="dk2"/>
                </a:solidFill>
                <a:uFillTx/>
                <a:latin typeface="Arial"/>
                <a:ea typeface="Arial"/>
              </a:rPr>
              <a:t>$ module load papi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400" spc="-1" strike="noStrike" u="sng">
                <a:solidFill>
                  <a:schemeClr val="dk2"/>
                </a:solidFill>
                <a:uFillTx/>
                <a:latin typeface="Arial"/>
                <a:ea typeface="Arial"/>
              </a:rPr>
              <a:t>source.c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#include &lt;papi.h&gt;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PAPI_library_init(..);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PAPI_start_counters(events, NUM_EVENTS);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// computations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PAPI_stop_counters(values, NUM_EVENTS);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printf(..);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8" name="Google Shape;530;p46"/>
          <p:cNvSpPr/>
          <p:nvPr/>
        </p:nvSpPr>
        <p:spPr>
          <a:xfrm rot="5400000">
            <a:off x="2215440" y="927720"/>
            <a:ext cx="534600" cy="365616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399" name="Google Shape;531;p46"/>
          <p:cNvCxnSpPr/>
          <p:nvPr/>
        </p:nvCxnSpPr>
        <p:spPr>
          <a:xfrm>
            <a:off x="2220120" y="2886480"/>
            <a:ext cx="241560" cy="1080"/>
          </a:xfrm>
          <a:prstGeom prst="straightConnector1">
            <a:avLst/>
          </a:prstGeom>
          <a:ln w="19050">
            <a:solidFill>
              <a:srgbClr val="4285f4"/>
            </a:solidFill>
            <a:round/>
          </a:ln>
        </p:spPr>
      </p:cxnSp>
      <p:pic>
        <p:nvPicPr>
          <p:cNvPr id="400" name="Google Shape;532;p46" descr=""/>
          <p:cNvPicPr/>
          <p:nvPr/>
        </p:nvPicPr>
        <p:blipFill>
          <a:blip r:embed="rId3"/>
          <a:stretch/>
        </p:blipFill>
        <p:spPr>
          <a:xfrm>
            <a:off x="7458840" y="959760"/>
            <a:ext cx="1341360" cy="534600"/>
          </a:xfrm>
          <a:prstGeom prst="rect">
            <a:avLst/>
          </a:prstGeom>
          <a:ln w="0">
            <a:noFill/>
          </a:ln>
        </p:spPr>
      </p:pic>
      <p:sp>
        <p:nvSpPr>
          <p:cNvPr id="401" name="Google Shape;533;p46"/>
          <p:cNvSpPr/>
          <p:nvPr/>
        </p:nvSpPr>
        <p:spPr>
          <a:xfrm>
            <a:off x="1804680" y="2746080"/>
            <a:ext cx="406800" cy="135000"/>
          </a:xfrm>
          <a:prstGeom prst="rect">
            <a:avLst/>
          </a:prstGeom>
          <a:solidFill>
            <a:srgbClr val="93c47d"/>
          </a:solidFill>
          <a:ln w="19050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" rIns="9000" tIns="9000" bIns="9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PERF - 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8" dur="indefinite" restart="never" nodeType="tmRoot">
          <p:childTnLst>
            <p:seq>
              <p:cTn id="89" dur="indefinite" nodeType="mainSeq">
                <p:childTnLst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3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4" name="PlaceHolder 3"/>
          <p:cNvSpPr>
            <a:spLocks noGrp="1"/>
          </p:cNvSpPr>
          <p:nvPr>
            <p:ph type="sldNum" idx="49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73A9E94-F229-4174-BF97-000734C37CFF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32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5" name="Google Shape;541;p47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06" name="Google Shape;542;p47" descr=""/>
          <p:cNvPicPr/>
          <p:nvPr/>
        </p:nvPicPr>
        <p:blipFill>
          <a:blip r:embed="rId1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407" name="Google Shape;543;p47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Google Shape;544;p47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9" name="Google Shape;545;p47"/>
          <p:cNvSpPr/>
          <p:nvPr/>
        </p:nvSpPr>
        <p:spPr>
          <a:xfrm>
            <a:off x="5430240" y="1489320"/>
            <a:ext cx="3712680" cy="236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400" spc="-1" strike="noStrike" u="sng">
                <a:solidFill>
                  <a:schemeClr val="dk2"/>
                </a:solidFill>
                <a:uFillTx/>
                <a:latin typeface="Arial"/>
                <a:ea typeface="Arial"/>
              </a:rPr>
              <a:t>$ module load papi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400" spc="-1" strike="noStrike" u="sng">
                <a:solidFill>
                  <a:schemeClr val="dk2"/>
                </a:solidFill>
                <a:uFillTx/>
                <a:latin typeface="Arial"/>
                <a:ea typeface="Arial"/>
              </a:rPr>
              <a:t>source.c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#include &lt;papi.h&gt;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PAPI_library_init(..);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PAPI_start_counters(events, NUM_EVENTS);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// computations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PAPI_stop_counters(values, NUM_EVENTS);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printf(..);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0" name="Google Shape;546;p47"/>
          <p:cNvSpPr/>
          <p:nvPr/>
        </p:nvSpPr>
        <p:spPr>
          <a:xfrm rot="5400000">
            <a:off x="2215440" y="927720"/>
            <a:ext cx="534600" cy="365616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411" name="Google Shape;547;p47"/>
          <p:cNvCxnSpPr/>
          <p:nvPr/>
        </p:nvCxnSpPr>
        <p:spPr>
          <a:xfrm>
            <a:off x="2220120" y="2886480"/>
            <a:ext cx="241560" cy="1080"/>
          </a:xfrm>
          <a:prstGeom prst="straightConnector1">
            <a:avLst/>
          </a:prstGeom>
          <a:ln w="19050">
            <a:solidFill>
              <a:srgbClr val="4285f4"/>
            </a:solidFill>
            <a:round/>
          </a:ln>
        </p:spPr>
      </p:cxnSp>
      <p:pic>
        <p:nvPicPr>
          <p:cNvPr id="412" name="Google Shape;548;p47" descr=""/>
          <p:cNvPicPr/>
          <p:nvPr/>
        </p:nvPicPr>
        <p:blipFill>
          <a:blip r:embed="rId3"/>
          <a:stretch/>
        </p:blipFill>
        <p:spPr>
          <a:xfrm>
            <a:off x="7458840" y="959760"/>
            <a:ext cx="1341360" cy="534600"/>
          </a:xfrm>
          <a:prstGeom prst="rect">
            <a:avLst/>
          </a:prstGeom>
          <a:ln w="0">
            <a:noFill/>
          </a:ln>
        </p:spPr>
      </p:pic>
      <p:pic>
        <p:nvPicPr>
          <p:cNvPr id="413" name="Google Shape;549;p47" descr=""/>
          <p:cNvPicPr/>
          <p:nvPr/>
        </p:nvPicPr>
        <p:blipFill>
          <a:blip r:embed="rId4"/>
          <a:srcRect l="0" t="27774" r="0" b="31014"/>
          <a:stretch/>
        </p:blipFill>
        <p:spPr>
          <a:xfrm rot="900000">
            <a:off x="5781600" y="2448000"/>
            <a:ext cx="2510640" cy="685440"/>
          </a:xfrm>
          <a:prstGeom prst="rect">
            <a:avLst/>
          </a:prstGeom>
          <a:ln w="19050">
            <a:solidFill>
              <a:srgbClr val="595959"/>
            </a:solidFill>
            <a:round/>
          </a:ln>
        </p:spPr>
      </p:pic>
      <p:sp>
        <p:nvSpPr>
          <p:cNvPr id="414" name="Google Shape;550;p47"/>
          <p:cNvSpPr/>
          <p:nvPr/>
        </p:nvSpPr>
        <p:spPr>
          <a:xfrm>
            <a:off x="1804680" y="2746080"/>
            <a:ext cx="406800" cy="135000"/>
          </a:xfrm>
          <a:prstGeom prst="rect">
            <a:avLst/>
          </a:prstGeom>
          <a:solidFill>
            <a:srgbClr val="93c47d"/>
          </a:solidFill>
          <a:ln w="19050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" rIns="9000" tIns="9000" bIns="9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PERF - 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6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7" name="PlaceHolder 3"/>
          <p:cNvSpPr>
            <a:spLocks noGrp="1"/>
          </p:cNvSpPr>
          <p:nvPr>
            <p:ph type="sldNum" idx="50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340AB13-5271-42F7-9B42-19D8F0FC020F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33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8" name="Google Shape;558;p48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19" name="Google Shape;559;p48" descr=""/>
          <p:cNvPicPr/>
          <p:nvPr/>
        </p:nvPicPr>
        <p:blipFill>
          <a:blip r:embed="rId1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420" name="Google Shape;560;p48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1" name="Google Shape;561;p48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2" name="Google Shape;562;p48"/>
          <p:cNvSpPr/>
          <p:nvPr/>
        </p:nvSpPr>
        <p:spPr>
          <a:xfrm rot="5400000">
            <a:off x="2215440" y="927720"/>
            <a:ext cx="534600" cy="365616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423" name="Google Shape;563;p48"/>
          <p:cNvCxnSpPr/>
          <p:nvPr/>
        </p:nvCxnSpPr>
        <p:spPr>
          <a:xfrm>
            <a:off x="2497680" y="2886480"/>
            <a:ext cx="389520" cy="1080"/>
          </a:xfrm>
          <a:prstGeom prst="straightConnector1">
            <a:avLst/>
          </a:prstGeom>
          <a:ln w="19050">
            <a:solidFill>
              <a:srgbClr val="4285f4"/>
            </a:solidFill>
            <a:round/>
          </a:ln>
        </p:spPr>
      </p:cxnSp>
      <p:sp>
        <p:nvSpPr>
          <p:cNvPr id="424" name="Google Shape;564;p48"/>
          <p:cNvSpPr/>
          <p:nvPr/>
        </p:nvSpPr>
        <p:spPr>
          <a:xfrm>
            <a:off x="5430240" y="1489320"/>
            <a:ext cx="3712680" cy="236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400" spc="-1" strike="noStrike" u="sng">
                <a:solidFill>
                  <a:schemeClr val="dk2"/>
                </a:solidFill>
                <a:uFillTx/>
                <a:latin typeface="Arial"/>
                <a:ea typeface="Arial"/>
              </a:rPr>
              <a:t>$ likwid-perfctr -g ENERGY ./a.out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…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25" name="Google Shape;565;p48" descr=""/>
          <p:cNvPicPr/>
          <p:nvPr/>
        </p:nvPicPr>
        <p:blipFill>
          <a:blip r:embed="rId3"/>
          <a:stretch/>
        </p:blipFill>
        <p:spPr>
          <a:xfrm>
            <a:off x="7650360" y="959760"/>
            <a:ext cx="957960" cy="671760"/>
          </a:xfrm>
          <a:prstGeom prst="rect">
            <a:avLst/>
          </a:prstGeom>
          <a:ln w="0">
            <a:noFill/>
          </a:ln>
        </p:spPr>
      </p:pic>
      <p:sp>
        <p:nvSpPr>
          <p:cNvPr id="426" name="Google Shape;566;p48"/>
          <p:cNvSpPr/>
          <p:nvPr/>
        </p:nvSpPr>
        <p:spPr>
          <a:xfrm>
            <a:off x="1804680" y="2746080"/>
            <a:ext cx="406800" cy="135000"/>
          </a:xfrm>
          <a:prstGeom prst="rect">
            <a:avLst/>
          </a:prstGeom>
          <a:solidFill>
            <a:srgbClr val="93c47d"/>
          </a:solidFill>
          <a:ln w="19050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" rIns="9000" tIns="9000" bIns="9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PERF - 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4" dur="indefinite" restart="never" nodeType="tmRoot">
          <p:childTnLst>
            <p:seq>
              <p:cTn id="95" dur="indefinite" nodeType="mainSeq">
                <p:childTnLst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" name="Google Shape;571;p49" descr=""/>
          <p:cNvPicPr/>
          <p:nvPr/>
        </p:nvPicPr>
        <p:blipFill>
          <a:blip r:embed="rId1"/>
          <a:stretch/>
        </p:blipFill>
        <p:spPr>
          <a:xfrm>
            <a:off x="7650360" y="959760"/>
            <a:ext cx="957960" cy="671760"/>
          </a:xfrm>
          <a:prstGeom prst="rect">
            <a:avLst/>
          </a:prstGeom>
          <a:ln w="0">
            <a:noFill/>
          </a:ln>
        </p:spPr>
      </p:pic>
      <p:sp>
        <p:nvSpPr>
          <p:cNvPr id="428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9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0" name="PlaceHolder 3"/>
          <p:cNvSpPr>
            <a:spLocks noGrp="1"/>
          </p:cNvSpPr>
          <p:nvPr>
            <p:ph type="sldNum" idx="51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DCC1921-A3F5-4C22-8C00-7960BFB01ED8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34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1" name="Google Shape;575;p49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32" name="Google Shape;576;p49" descr=""/>
          <p:cNvPicPr/>
          <p:nvPr/>
        </p:nvPicPr>
        <p:blipFill>
          <a:blip r:embed="rId2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433" name="Google Shape;577;p49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3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4" name="Google Shape;578;p49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5" name="Google Shape;579;p49"/>
          <p:cNvSpPr/>
          <p:nvPr/>
        </p:nvSpPr>
        <p:spPr>
          <a:xfrm rot="5400000">
            <a:off x="2215440" y="927720"/>
            <a:ext cx="534600" cy="365616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436" name="Google Shape;580;p49"/>
          <p:cNvCxnSpPr/>
          <p:nvPr/>
        </p:nvCxnSpPr>
        <p:spPr>
          <a:xfrm>
            <a:off x="2497680" y="2894040"/>
            <a:ext cx="389520" cy="1080"/>
          </a:xfrm>
          <a:prstGeom prst="straightConnector1">
            <a:avLst/>
          </a:prstGeom>
          <a:ln w="19050">
            <a:solidFill>
              <a:srgbClr val="cd3131"/>
            </a:solidFill>
            <a:round/>
          </a:ln>
        </p:spPr>
      </p:cxnSp>
      <p:sp>
        <p:nvSpPr>
          <p:cNvPr id="437" name="Google Shape;581;p49"/>
          <p:cNvSpPr/>
          <p:nvPr/>
        </p:nvSpPr>
        <p:spPr>
          <a:xfrm>
            <a:off x="5430240" y="1489320"/>
            <a:ext cx="3712680" cy="236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400" spc="-1" strike="noStrike" u="sng">
                <a:solidFill>
                  <a:schemeClr val="dk2"/>
                </a:solidFill>
                <a:uFillTx/>
                <a:latin typeface="Arial"/>
                <a:ea typeface="Arial"/>
              </a:rPr>
              <a:t>$ likwid-perfctr -g ENERGY ./a.out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…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38" name="Google Shape;582;p49" descr=""/>
          <p:cNvPicPr/>
          <p:nvPr/>
        </p:nvPicPr>
        <p:blipFill>
          <a:blip r:embed="rId4"/>
          <a:stretch/>
        </p:blipFill>
        <p:spPr>
          <a:xfrm>
            <a:off x="1528200" y="1250280"/>
            <a:ext cx="6099480" cy="3011040"/>
          </a:xfrm>
          <a:prstGeom prst="rect">
            <a:avLst/>
          </a:prstGeom>
          <a:ln w="19050">
            <a:solidFill>
              <a:srgbClr val="595959"/>
            </a:solidFill>
            <a:round/>
          </a:ln>
        </p:spPr>
      </p:pic>
      <p:sp>
        <p:nvSpPr>
          <p:cNvPr id="439" name="Google Shape;583;p49"/>
          <p:cNvSpPr/>
          <p:nvPr/>
        </p:nvSpPr>
        <p:spPr>
          <a:xfrm>
            <a:off x="1518120" y="2743920"/>
            <a:ext cx="6117840" cy="1348920"/>
          </a:xfrm>
          <a:prstGeom prst="rect">
            <a:avLst/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0" dur="indefinite" restart="never" nodeType="tmRoot">
          <p:childTnLst>
            <p:seq>
              <p:cTn id="101" dur="indefinite" nodeType="mainSeq"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1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2" name="PlaceHolder 3"/>
          <p:cNvSpPr>
            <a:spLocks noGrp="1"/>
          </p:cNvSpPr>
          <p:nvPr>
            <p:ph type="sldNum" idx="52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82120DE-A2D6-4E52-9AB0-35E913C6CF04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35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3" name="Google Shape;558;p 2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44" name="Google Shape;559;p 2" descr=""/>
          <p:cNvPicPr/>
          <p:nvPr/>
        </p:nvPicPr>
        <p:blipFill>
          <a:blip r:embed="rId1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445" name="Google Shape;560;p 2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6" name="Google Shape;561;p 2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7" name="Google Shape;562;p 2"/>
          <p:cNvSpPr/>
          <p:nvPr/>
        </p:nvSpPr>
        <p:spPr>
          <a:xfrm rot="5400000">
            <a:off x="2215440" y="927720"/>
            <a:ext cx="534600" cy="365616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448" name="Google Shape;563;p 2"/>
          <p:cNvCxnSpPr/>
          <p:nvPr/>
        </p:nvCxnSpPr>
        <p:spPr>
          <a:xfrm>
            <a:off x="2497680" y="2886480"/>
            <a:ext cx="389520" cy="1080"/>
          </a:xfrm>
          <a:prstGeom prst="straightConnector1">
            <a:avLst/>
          </a:prstGeom>
          <a:ln w="19050">
            <a:solidFill>
              <a:srgbClr val="4285f4"/>
            </a:solidFill>
            <a:round/>
          </a:ln>
        </p:spPr>
      </p:cxnSp>
      <p:sp>
        <p:nvSpPr>
          <p:cNvPr id="449" name="Google Shape;564;p 2"/>
          <p:cNvSpPr/>
          <p:nvPr/>
        </p:nvSpPr>
        <p:spPr>
          <a:xfrm>
            <a:off x="5430240" y="1489320"/>
            <a:ext cx="3712680" cy="236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400" spc="-1" strike="noStrike" u="sng">
                <a:solidFill>
                  <a:schemeClr val="dk2"/>
                </a:solidFill>
                <a:uFillTx/>
                <a:latin typeface="Arial"/>
                <a:ea typeface="Arial"/>
              </a:rPr>
              <a:t>$ likwid-perfctr -g ENERGY ./a.out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…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50" name="Google Shape;565;p 2" descr=""/>
          <p:cNvPicPr/>
          <p:nvPr/>
        </p:nvPicPr>
        <p:blipFill>
          <a:blip r:embed="rId3"/>
          <a:stretch/>
        </p:blipFill>
        <p:spPr>
          <a:xfrm>
            <a:off x="7650360" y="959760"/>
            <a:ext cx="957960" cy="671760"/>
          </a:xfrm>
          <a:prstGeom prst="rect">
            <a:avLst/>
          </a:prstGeom>
          <a:ln w="0">
            <a:noFill/>
          </a:ln>
        </p:spPr>
      </p:pic>
      <p:sp>
        <p:nvSpPr>
          <p:cNvPr id="451" name="Google Shape;566;p 2"/>
          <p:cNvSpPr/>
          <p:nvPr/>
        </p:nvSpPr>
        <p:spPr>
          <a:xfrm>
            <a:off x="1804680" y="2746080"/>
            <a:ext cx="406800" cy="135000"/>
          </a:xfrm>
          <a:prstGeom prst="rect">
            <a:avLst/>
          </a:prstGeom>
          <a:solidFill>
            <a:srgbClr val="93c47d"/>
          </a:solidFill>
          <a:ln w="19050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" rIns="9000" tIns="9000" bIns="9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PERF - 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3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4" name="PlaceHolder 3"/>
          <p:cNvSpPr>
            <a:spLocks noGrp="1"/>
          </p:cNvSpPr>
          <p:nvPr>
            <p:ph type="sldNum" idx="53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083FA05-4A93-4AA1-BEC0-C8763CE20119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36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5" name="Google Shape;591;p50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56" name="Google Shape;592;p50" descr=""/>
          <p:cNvPicPr/>
          <p:nvPr/>
        </p:nvPicPr>
        <p:blipFill>
          <a:blip r:embed="rId1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457" name="Google Shape;593;p50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8" name="Google Shape;594;p50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9" name="Google Shape;595;p50"/>
          <p:cNvSpPr/>
          <p:nvPr/>
        </p:nvSpPr>
        <p:spPr>
          <a:xfrm>
            <a:off x="5430240" y="1489320"/>
            <a:ext cx="3712680" cy="236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400" spc="-1" strike="noStrike" u="sng">
                <a:solidFill>
                  <a:schemeClr val="dk2"/>
                </a:solidFill>
                <a:uFillTx/>
                <a:latin typeface="Arial"/>
                <a:ea typeface="Arial"/>
              </a:rPr>
              <a:t>$ likwid-perfctr -g ENERGY ./a.out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…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400" spc="-1" strike="noStrike" u="sng">
                <a:solidFill>
                  <a:schemeClr val="dk2"/>
                </a:solidFill>
                <a:uFillTx/>
                <a:latin typeface="Arial"/>
                <a:ea typeface="Arial"/>
              </a:rPr>
              <a:t>$ likwid-powermeter -t 100ms ./a.out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...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0" name="Google Shape;596;p50"/>
          <p:cNvSpPr/>
          <p:nvPr/>
        </p:nvSpPr>
        <p:spPr>
          <a:xfrm rot="5400000">
            <a:off x="2215440" y="927720"/>
            <a:ext cx="534600" cy="365616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461" name="Google Shape;597;p50"/>
          <p:cNvCxnSpPr/>
          <p:nvPr/>
        </p:nvCxnSpPr>
        <p:spPr>
          <a:xfrm>
            <a:off x="2497680" y="2886480"/>
            <a:ext cx="389520" cy="1080"/>
          </a:xfrm>
          <a:prstGeom prst="straightConnector1">
            <a:avLst/>
          </a:prstGeom>
          <a:ln w="19050">
            <a:solidFill>
              <a:srgbClr val="4285f4"/>
            </a:solidFill>
            <a:round/>
          </a:ln>
        </p:spPr>
      </p:cxnSp>
      <p:pic>
        <p:nvPicPr>
          <p:cNvPr id="462" name="Google Shape;598;p50" descr=""/>
          <p:cNvPicPr/>
          <p:nvPr/>
        </p:nvPicPr>
        <p:blipFill>
          <a:blip r:embed="rId3"/>
          <a:stretch/>
        </p:blipFill>
        <p:spPr>
          <a:xfrm>
            <a:off x="7650360" y="959760"/>
            <a:ext cx="957960" cy="671760"/>
          </a:xfrm>
          <a:prstGeom prst="rect">
            <a:avLst/>
          </a:prstGeom>
          <a:ln w="0">
            <a:noFill/>
          </a:ln>
        </p:spPr>
      </p:pic>
      <p:sp>
        <p:nvSpPr>
          <p:cNvPr id="463" name="Google Shape;599;p50"/>
          <p:cNvSpPr/>
          <p:nvPr/>
        </p:nvSpPr>
        <p:spPr>
          <a:xfrm>
            <a:off x="1804680" y="2746080"/>
            <a:ext cx="406800" cy="135000"/>
          </a:xfrm>
          <a:prstGeom prst="rect">
            <a:avLst/>
          </a:prstGeom>
          <a:solidFill>
            <a:srgbClr val="93c47d"/>
          </a:solidFill>
          <a:ln w="19050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" rIns="9000" tIns="9000" bIns="9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PERF - 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5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6" name="PlaceHolder 3"/>
          <p:cNvSpPr>
            <a:spLocks noGrp="1"/>
          </p:cNvSpPr>
          <p:nvPr>
            <p:ph type="sldNum" idx="54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0D606B0-6A03-420C-BD0B-C4BB4F4F7CF7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37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67" name="Google Shape;607;p51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68" name="Google Shape;608;p51" descr=""/>
          <p:cNvPicPr/>
          <p:nvPr/>
        </p:nvPicPr>
        <p:blipFill>
          <a:blip r:embed="rId1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469" name="Google Shape;609;p51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0" name="Google Shape;610;p51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1" name="Google Shape;611;p51"/>
          <p:cNvSpPr/>
          <p:nvPr/>
        </p:nvSpPr>
        <p:spPr>
          <a:xfrm>
            <a:off x="5430240" y="1489320"/>
            <a:ext cx="3712680" cy="236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400" spc="-1" strike="noStrike" u="sng">
                <a:solidFill>
                  <a:schemeClr val="dk2"/>
                </a:solidFill>
                <a:uFillTx/>
                <a:latin typeface="Arial"/>
                <a:ea typeface="Arial"/>
              </a:rPr>
              <a:t>$ likwid-perfctr -g ENERGY ./a.out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…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400" spc="-1" strike="noStrike" u="sng">
                <a:solidFill>
                  <a:schemeClr val="dk2"/>
                </a:solidFill>
                <a:uFillTx/>
                <a:latin typeface="Arial"/>
                <a:ea typeface="Arial"/>
              </a:rPr>
              <a:t>$ likwid-powermeter -t 100ms ./a.out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200" spc="-1" strike="noStrike">
                <a:solidFill>
                  <a:schemeClr val="dk2"/>
                </a:solidFill>
                <a:latin typeface="Arial"/>
                <a:ea typeface="Arial"/>
              </a:rPr>
              <a:t>...</a:t>
            </a:r>
            <a:endParaRPr b="0" lang="en-GB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2" name="Google Shape;612;p51"/>
          <p:cNvSpPr/>
          <p:nvPr/>
        </p:nvSpPr>
        <p:spPr>
          <a:xfrm rot="5400000">
            <a:off x="2215440" y="927720"/>
            <a:ext cx="534600" cy="365616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473" name="Google Shape;613;p51"/>
          <p:cNvCxnSpPr/>
          <p:nvPr/>
        </p:nvCxnSpPr>
        <p:spPr>
          <a:xfrm>
            <a:off x="2497680" y="2894040"/>
            <a:ext cx="389520" cy="1080"/>
          </a:xfrm>
          <a:prstGeom prst="straightConnector1">
            <a:avLst/>
          </a:prstGeom>
          <a:ln w="19050">
            <a:solidFill>
              <a:srgbClr val="cd3131"/>
            </a:solidFill>
            <a:round/>
          </a:ln>
        </p:spPr>
      </p:cxnSp>
      <p:pic>
        <p:nvPicPr>
          <p:cNvPr id="474" name="Google Shape;614;p51" descr=""/>
          <p:cNvPicPr/>
          <p:nvPr/>
        </p:nvPicPr>
        <p:blipFill>
          <a:blip r:embed="rId3"/>
          <a:stretch/>
        </p:blipFill>
        <p:spPr>
          <a:xfrm>
            <a:off x="1151640" y="1776240"/>
            <a:ext cx="6852240" cy="1876320"/>
          </a:xfrm>
          <a:prstGeom prst="rect">
            <a:avLst/>
          </a:prstGeom>
          <a:ln w="19050">
            <a:solidFill>
              <a:srgbClr val="595959"/>
            </a:solidFill>
            <a:round/>
          </a:ln>
        </p:spPr>
      </p:pic>
      <p:pic>
        <p:nvPicPr>
          <p:cNvPr id="475" name="Google Shape;615;p51" descr=""/>
          <p:cNvPicPr/>
          <p:nvPr/>
        </p:nvPicPr>
        <p:blipFill>
          <a:blip r:embed="rId4"/>
          <a:stretch/>
        </p:blipFill>
        <p:spPr>
          <a:xfrm>
            <a:off x="7650360" y="959760"/>
            <a:ext cx="957960" cy="671760"/>
          </a:xfrm>
          <a:prstGeom prst="rect">
            <a:avLst/>
          </a:prstGeom>
          <a:ln w="0">
            <a:noFill/>
          </a:ln>
        </p:spPr>
      </p:pic>
      <p:sp>
        <p:nvSpPr>
          <p:cNvPr id="476" name="Google Shape;616;p51"/>
          <p:cNvSpPr/>
          <p:nvPr/>
        </p:nvSpPr>
        <p:spPr>
          <a:xfrm>
            <a:off x="1151640" y="3076560"/>
            <a:ext cx="6852600" cy="363240"/>
          </a:xfrm>
          <a:prstGeom prst="rect">
            <a:avLst/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6" dur="indefinite" restart="never" nodeType="tmRoot">
          <p:childTnLst>
            <p:seq>
              <p:cTn id="107" dur="indefinite" nodeType="mainSeq"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PlaceHolder 1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It's not as straightforward as you might hope..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78" name="Google Shape;622;p52" descr=""/>
          <p:cNvPicPr/>
          <p:nvPr/>
        </p:nvPicPr>
        <p:blipFill>
          <a:blip r:embed="rId1"/>
          <a:stretch/>
        </p:blipFill>
        <p:spPr>
          <a:xfrm>
            <a:off x="279360" y="1723680"/>
            <a:ext cx="5103360" cy="1932840"/>
          </a:xfrm>
          <a:prstGeom prst="rect">
            <a:avLst/>
          </a:prstGeom>
          <a:ln w="0">
            <a:noFill/>
          </a:ln>
        </p:spPr>
      </p:pic>
      <p:sp>
        <p:nvSpPr>
          <p:cNvPr id="479" name="PlaceHolder 2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Measuring Energy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0" name="PlaceHolder 3"/>
          <p:cNvSpPr>
            <a:spLocks noGrp="1"/>
          </p:cNvSpPr>
          <p:nvPr>
            <p:ph type="sldNum" idx="55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AC20C2D-4625-4B6D-935B-2FB737D35972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38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1" name="Google Shape;625;p52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2" name="Google Shape;626;p52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2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483" name="Google Shape;627;p52"/>
          <p:cNvCxnSpPr>
            <a:stCxn id="484" idx="0"/>
            <a:endCxn id="485" idx="0"/>
          </p:cNvCxnSpPr>
          <p:nvPr/>
        </p:nvCxnSpPr>
        <p:spPr>
          <a:xfrm>
            <a:off x="385920" y="1729800"/>
            <a:ext cx="4696560" cy="5760"/>
          </a:xfrm>
          <a:prstGeom prst="straightConnector1">
            <a:avLst/>
          </a:prstGeom>
          <a:ln w="19050">
            <a:solidFill>
              <a:srgbClr val="4285f4"/>
            </a:solidFill>
            <a:round/>
          </a:ln>
        </p:spPr>
      </p:cxnSp>
      <p:sp>
        <p:nvSpPr>
          <p:cNvPr id="485" name="Google Shape;629;p52"/>
          <p:cNvSpPr/>
          <p:nvPr/>
        </p:nvSpPr>
        <p:spPr>
          <a:xfrm>
            <a:off x="4800600" y="1735200"/>
            <a:ext cx="563400" cy="635760"/>
          </a:xfrm>
          <a:prstGeom prst="arc">
            <a:avLst>
              <a:gd name="adj1" fmla="val 16200000"/>
              <a:gd name="adj2" fmla="val 0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6" name="Google Shape;631;p52"/>
          <p:cNvSpPr/>
          <p:nvPr/>
        </p:nvSpPr>
        <p:spPr>
          <a:xfrm flipH="1" rot="21341400">
            <a:off x="221040" y="1625400"/>
            <a:ext cx="690120" cy="723960"/>
          </a:xfrm>
          <a:prstGeom prst="arc">
            <a:avLst>
              <a:gd name="adj1" fmla="val 18601972"/>
              <a:gd name="adj2" fmla="val 19445098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32760" bIns="3276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4" name="Google Shape;628;p52"/>
          <p:cNvSpPr/>
          <p:nvPr/>
        </p:nvSpPr>
        <p:spPr>
          <a:xfrm flipH="1">
            <a:off x="309960" y="1729800"/>
            <a:ext cx="151920" cy="46800"/>
          </a:xfrm>
          <a:prstGeom prst="arc">
            <a:avLst>
              <a:gd name="adj1" fmla="val 16200000"/>
              <a:gd name="adj2" fmla="val 0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11520" bIns="1152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7" name="Google Shape;633;p52"/>
          <p:cNvSpPr/>
          <p:nvPr/>
        </p:nvSpPr>
        <p:spPr>
          <a:xfrm flipH="1" rot="15942000">
            <a:off x="195480" y="2989800"/>
            <a:ext cx="691920" cy="723240"/>
          </a:xfrm>
          <a:prstGeom prst="arc">
            <a:avLst>
              <a:gd name="adj1" fmla="val 18601972"/>
              <a:gd name="adj2" fmla="val 19445098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32760" bIns="3276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8" name="Google Shape;634;p52"/>
          <p:cNvSpPr/>
          <p:nvPr/>
        </p:nvSpPr>
        <p:spPr>
          <a:xfrm flipH="1" rot="16200000">
            <a:off x="231120" y="3517200"/>
            <a:ext cx="152280" cy="46440"/>
          </a:xfrm>
          <a:prstGeom prst="arc">
            <a:avLst>
              <a:gd name="adj1" fmla="val 16200000"/>
              <a:gd name="adj2" fmla="val 0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11520" bIns="1152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9" name="Google Shape;635;p52"/>
          <p:cNvSpPr/>
          <p:nvPr/>
        </p:nvSpPr>
        <p:spPr>
          <a:xfrm flipH="1" rot="10541400">
            <a:off x="7200" y="3024720"/>
            <a:ext cx="690120" cy="723960"/>
          </a:xfrm>
          <a:prstGeom prst="arc">
            <a:avLst>
              <a:gd name="adj1" fmla="val 18601972"/>
              <a:gd name="adj2" fmla="val 19445098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32760" bIns="3276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0" name="Google Shape;636;p52"/>
          <p:cNvSpPr/>
          <p:nvPr/>
        </p:nvSpPr>
        <p:spPr>
          <a:xfrm flipH="1" rot="10800000">
            <a:off x="465480" y="3598920"/>
            <a:ext cx="151920" cy="46800"/>
          </a:xfrm>
          <a:prstGeom prst="arc">
            <a:avLst>
              <a:gd name="adj1" fmla="val 16200000"/>
              <a:gd name="adj2" fmla="val 0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11520" bIns="1152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1" name="Google Shape;639;p52"/>
          <p:cNvSpPr/>
          <p:nvPr/>
        </p:nvSpPr>
        <p:spPr>
          <a:xfrm flipH="1" rot="21341400">
            <a:off x="594000" y="2909520"/>
            <a:ext cx="690120" cy="723960"/>
          </a:xfrm>
          <a:prstGeom prst="arc">
            <a:avLst>
              <a:gd name="adj1" fmla="val 18601972"/>
              <a:gd name="adj2" fmla="val 19445098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32760" bIns="3276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2" name="Google Shape;640;p52"/>
          <p:cNvSpPr/>
          <p:nvPr/>
        </p:nvSpPr>
        <p:spPr>
          <a:xfrm flipH="1">
            <a:off x="682560" y="3013920"/>
            <a:ext cx="151920" cy="46800"/>
          </a:xfrm>
          <a:prstGeom prst="arc">
            <a:avLst>
              <a:gd name="adj1" fmla="val 16200000"/>
              <a:gd name="adj2" fmla="val 0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11520" bIns="1152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3" name="Google Shape;642;p52"/>
          <p:cNvSpPr/>
          <p:nvPr/>
        </p:nvSpPr>
        <p:spPr>
          <a:xfrm flipH="1" rot="5019600">
            <a:off x="4767120" y="2954520"/>
            <a:ext cx="691560" cy="721800"/>
          </a:xfrm>
          <a:prstGeom prst="arc">
            <a:avLst>
              <a:gd name="adj1" fmla="val 18601972"/>
              <a:gd name="adj2" fmla="val 19445098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32760" bIns="3276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4" name="Google Shape;643;p52"/>
          <p:cNvSpPr/>
          <p:nvPr/>
        </p:nvSpPr>
        <p:spPr>
          <a:xfrm flipH="1" rot="5278800">
            <a:off x="5265000" y="3096000"/>
            <a:ext cx="152280" cy="46440"/>
          </a:xfrm>
          <a:prstGeom prst="arc">
            <a:avLst>
              <a:gd name="adj1" fmla="val 16200000"/>
              <a:gd name="adj2" fmla="val 0"/>
            </a:avLst>
          </a:prstGeom>
          <a:noFill/>
          <a:ln w="1905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11520" bIns="1152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95" name="Google Shape;644;p52" descr=""/>
          <p:cNvPicPr/>
          <p:nvPr/>
        </p:nvPicPr>
        <p:blipFill>
          <a:blip r:embed="rId3"/>
          <a:srcRect l="12858" t="0" r="9459" b="0"/>
          <a:stretch/>
        </p:blipFill>
        <p:spPr>
          <a:xfrm>
            <a:off x="5599080" y="1583640"/>
            <a:ext cx="1485000" cy="528480"/>
          </a:xfrm>
          <a:prstGeom prst="rect">
            <a:avLst/>
          </a:prstGeom>
          <a:ln w="0">
            <a:noFill/>
          </a:ln>
        </p:spPr>
      </p:pic>
      <p:pic>
        <p:nvPicPr>
          <p:cNvPr id="496" name="Google Shape;645;p52" descr=""/>
          <p:cNvPicPr/>
          <p:nvPr/>
        </p:nvPicPr>
        <p:blipFill>
          <a:blip r:embed="rId4"/>
          <a:stretch/>
        </p:blipFill>
        <p:spPr>
          <a:xfrm>
            <a:off x="7319880" y="1600560"/>
            <a:ext cx="1485000" cy="494280"/>
          </a:xfrm>
          <a:prstGeom prst="rect">
            <a:avLst/>
          </a:prstGeom>
          <a:ln w="0">
            <a:noFill/>
          </a:ln>
        </p:spPr>
      </p:pic>
      <p:pic>
        <p:nvPicPr>
          <p:cNvPr id="497" name="Google Shape;646;p52" descr=""/>
          <p:cNvPicPr/>
          <p:nvPr/>
        </p:nvPicPr>
        <p:blipFill>
          <a:blip r:embed="rId5"/>
          <a:stretch/>
        </p:blipFill>
        <p:spPr>
          <a:xfrm>
            <a:off x="5897520" y="2287440"/>
            <a:ext cx="716760" cy="656640"/>
          </a:xfrm>
          <a:prstGeom prst="rect">
            <a:avLst/>
          </a:prstGeom>
          <a:ln w="0">
            <a:noFill/>
          </a:ln>
        </p:spPr>
      </p:pic>
      <p:pic>
        <p:nvPicPr>
          <p:cNvPr id="498" name="Google Shape;647;p52" descr=""/>
          <p:cNvPicPr/>
          <p:nvPr/>
        </p:nvPicPr>
        <p:blipFill>
          <a:blip r:embed="rId6"/>
          <a:stretch/>
        </p:blipFill>
        <p:spPr>
          <a:xfrm>
            <a:off x="5671080" y="3119400"/>
            <a:ext cx="1341360" cy="534600"/>
          </a:xfrm>
          <a:prstGeom prst="rect">
            <a:avLst/>
          </a:prstGeom>
          <a:ln w="0">
            <a:noFill/>
          </a:ln>
        </p:spPr>
      </p:pic>
      <p:pic>
        <p:nvPicPr>
          <p:cNvPr id="499" name="Google Shape;648;p52" descr=""/>
          <p:cNvPicPr/>
          <p:nvPr/>
        </p:nvPicPr>
        <p:blipFill>
          <a:blip r:embed="rId7"/>
          <a:stretch/>
        </p:blipFill>
        <p:spPr>
          <a:xfrm>
            <a:off x="7583040" y="3015720"/>
            <a:ext cx="957960" cy="671760"/>
          </a:xfrm>
          <a:prstGeom prst="rect">
            <a:avLst/>
          </a:prstGeom>
          <a:ln w="0">
            <a:noFill/>
          </a:ln>
        </p:spPr>
      </p:pic>
      <p:sp>
        <p:nvSpPr>
          <p:cNvPr id="500" name="Google Shape;649;p52"/>
          <p:cNvSpPr/>
          <p:nvPr/>
        </p:nvSpPr>
        <p:spPr>
          <a:xfrm>
            <a:off x="1804680" y="2746080"/>
            <a:ext cx="406800" cy="135000"/>
          </a:xfrm>
          <a:prstGeom prst="rect">
            <a:avLst/>
          </a:prstGeom>
          <a:solidFill>
            <a:srgbClr val="93c47d"/>
          </a:solidFill>
          <a:ln w="19050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" rIns="9000" tIns="9000" bIns="9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1" lang="en" sz="800" spc="-1" strike="noStrike">
                <a:solidFill>
                  <a:schemeClr val="lt1"/>
                </a:solidFill>
                <a:latin typeface="Arial"/>
                <a:ea typeface="Arial"/>
              </a:rPr>
              <a:t>PERF - </a:t>
            </a:r>
            <a:endParaRPr b="0" lang="en-GB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1" name="Google Shape;650;p52"/>
          <p:cNvSpPr/>
          <p:nvPr/>
        </p:nvSpPr>
        <p:spPr>
          <a:xfrm>
            <a:off x="279360" y="3600360"/>
            <a:ext cx="51033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02" name="Google Shape;651;p52" descr=""/>
          <p:cNvPicPr/>
          <p:nvPr/>
        </p:nvPicPr>
        <p:blipFill>
          <a:blip r:embed="rId8"/>
          <a:stretch/>
        </p:blipFill>
        <p:spPr>
          <a:xfrm>
            <a:off x="7756560" y="2193120"/>
            <a:ext cx="611280" cy="724320"/>
          </a:xfrm>
          <a:prstGeom prst="rect">
            <a:avLst/>
          </a:prstGeom>
          <a:ln w="0">
            <a:noFill/>
          </a:ln>
        </p:spPr>
      </p:pic>
      <p:sp>
        <p:nvSpPr>
          <p:cNvPr id="503" name=""/>
          <p:cNvSpPr/>
          <p:nvPr/>
        </p:nvSpPr>
        <p:spPr>
          <a:xfrm>
            <a:off x="279720" y="1798920"/>
            <a:ext cx="5040" cy="1755720"/>
          </a:xfrm>
          <a:prstGeom prst="line">
            <a:avLst/>
          </a:prstGeom>
          <a:ln w="1908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endParaRPr b="0" lang="en-GB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4" name=""/>
          <p:cNvSpPr/>
          <p:nvPr/>
        </p:nvSpPr>
        <p:spPr>
          <a:xfrm>
            <a:off x="344520" y="3645360"/>
            <a:ext cx="203400" cy="360"/>
          </a:xfrm>
          <a:prstGeom prst="line">
            <a:avLst/>
          </a:prstGeom>
          <a:ln w="1908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-54000" bIns="-54000" anchor="ctr">
            <a:noAutofit/>
          </a:bodyPr>
          <a:p>
            <a:endParaRPr b="0" lang="en-GB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5" name=""/>
          <p:cNvSpPr/>
          <p:nvPr/>
        </p:nvSpPr>
        <p:spPr>
          <a:xfrm>
            <a:off x="645480" y="3089160"/>
            <a:ext cx="360" cy="491400"/>
          </a:xfrm>
          <a:prstGeom prst="line">
            <a:avLst/>
          </a:prstGeom>
          <a:ln w="1908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endParaRPr b="0" lang="en-GB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6" name=""/>
          <p:cNvSpPr/>
          <p:nvPr/>
        </p:nvSpPr>
        <p:spPr>
          <a:xfrm flipV="1">
            <a:off x="745200" y="3013200"/>
            <a:ext cx="4554360" cy="720"/>
          </a:xfrm>
          <a:prstGeom prst="line">
            <a:avLst/>
          </a:prstGeom>
          <a:ln w="1908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-53640" bIns="-53640" anchor="ctr">
            <a:noAutofit/>
          </a:bodyPr>
          <a:p>
            <a:endParaRPr b="0" lang="en-GB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7" name=""/>
          <p:cNvSpPr/>
          <p:nvPr/>
        </p:nvSpPr>
        <p:spPr>
          <a:xfrm>
            <a:off x="5365080" y="2026080"/>
            <a:ext cx="3960" cy="1089000"/>
          </a:xfrm>
          <a:prstGeom prst="line">
            <a:avLst/>
          </a:prstGeom>
          <a:ln w="19080">
            <a:solidFill>
              <a:srgbClr val="4285f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endParaRPr b="0" lang="en-GB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3921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pc="-1" strike="noStrike">
                <a:solidFill>
                  <a:srgbClr val="6fcfc3"/>
                </a:solidFill>
                <a:latin typeface="Arial"/>
                <a:ea typeface="Arial"/>
              </a:rPr>
              <a:t>Hmm, do I just pick one?</a:t>
            </a:r>
            <a:endParaRPr b="0" lang="en-GB" sz="3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9" name="PlaceHolder 2"/>
          <p:cNvSpPr>
            <a:spLocks noGrp="1"/>
          </p:cNvSpPr>
          <p:nvPr>
            <p:ph type="sldNum" idx="56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1987467-230A-4BAD-B6A5-283BFC28C518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38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rgbClr val="6fcfc3"/>
                </a:solidFill>
                <a:latin typeface="Arial"/>
                <a:ea typeface="Arial"/>
              </a:rPr>
              <a:t>Energy Consumption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Energy = Power × Time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sldNum" idx="21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FBCE087-CFE8-4EAA-A589-CFC3D2736F6C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4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9" name="Google Shape;102;p19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PlaceHolder 1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Portability is hard..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1" name="Google Shape;663;p54"/>
          <p:cNvSpPr/>
          <p:nvPr/>
        </p:nvSpPr>
        <p:spPr>
          <a:xfrm>
            <a:off x="249840" y="1508040"/>
            <a:ext cx="2666160" cy="265248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2" name="PlaceHolder 2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rgbClr val="6fcfc3"/>
                </a:solidFill>
                <a:latin typeface="Arial"/>
                <a:ea typeface="Arial"/>
              </a:rPr>
              <a:t>Availability on EuroHPC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3" name="PlaceHolder 3"/>
          <p:cNvSpPr>
            <a:spLocks noGrp="1"/>
          </p:cNvSpPr>
          <p:nvPr>
            <p:ph type="sldNum" idx="57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95DFB44-1996-4CAE-A239-1A2CCEB3D39B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40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4" name="Google Shape;666;p54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5" name="Google Shape;667;p54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1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6" name="Google Shape;668;p54"/>
          <p:cNvSpPr/>
          <p:nvPr/>
        </p:nvSpPr>
        <p:spPr>
          <a:xfrm>
            <a:off x="3254760" y="1456560"/>
            <a:ext cx="2578320" cy="27036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2" dur="indefinite" restart="never" nodeType="tmRoot">
          <p:childTnLst>
            <p:seq>
              <p:cTn id="113" dur="indefinite" nodeType="mainSeq"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PlaceHolder 1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Portability is hard..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8" name="Google Shape;674;p55"/>
          <p:cNvSpPr/>
          <p:nvPr/>
        </p:nvSpPr>
        <p:spPr>
          <a:xfrm>
            <a:off x="249840" y="1508040"/>
            <a:ext cx="2666160" cy="265248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9" name="PlaceHolder 2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Availability on EuroHPC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0" name="PlaceHolder 3"/>
          <p:cNvSpPr>
            <a:spLocks noGrp="1"/>
          </p:cNvSpPr>
          <p:nvPr>
            <p:ph type="sldNum" idx="58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FC8D9A8-6C4B-4F7E-A1A9-86584906ABA4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41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1" name="Google Shape;677;p55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2" name="Google Shape;678;p55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1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3" name="Google Shape;679;p55"/>
          <p:cNvSpPr/>
          <p:nvPr/>
        </p:nvSpPr>
        <p:spPr>
          <a:xfrm>
            <a:off x="3254760" y="1456560"/>
            <a:ext cx="2578320" cy="27036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24" name="Google Shape;680;p55" descr=""/>
          <p:cNvPicPr/>
          <p:nvPr/>
        </p:nvPicPr>
        <p:blipFill>
          <a:blip r:embed="rId2"/>
          <a:stretch/>
        </p:blipFill>
        <p:spPr>
          <a:xfrm>
            <a:off x="4014360" y="2277360"/>
            <a:ext cx="1160280" cy="339480"/>
          </a:xfrm>
          <a:prstGeom prst="rect">
            <a:avLst/>
          </a:prstGeom>
          <a:ln w="0">
            <a:noFill/>
          </a:ln>
        </p:spPr>
      </p:pic>
      <p:sp>
        <p:nvSpPr>
          <p:cNvPr id="525" name="Google Shape;681;p55"/>
          <p:cNvSpPr/>
          <p:nvPr/>
        </p:nvSpPr>
        <p:spPr>
          <a:xfrm>
            <a:off x="6226560" y="1456560"/>
            <a:ext cx="2706120" cy="27036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26" name="Google Shape;682;p55" descr=""/>
          <p:cNvPicPr/>
          <p:nvPr/>
        </p:nvPicPr>
        <p:blipFill>
          <a:blip r:embed="rId3"/>
          <a:srcRect l="11577" t="14023" r="12504" b="10065"/>
          <a:stretch/>
        </p:blipFill>
        <p:spPr>
          <a:xfrm>
            <a:off x="7061400" y="2111400"/>
            <a:ext cx="1066680" cy="599400"/>
          </a:xfrm>
          <a:prstGeom prst="rect">
            <a:avLst/>
          </a:prstGeom>
          <a:ln w="0">
            <a:noFill/>
          </a:ln>
        </p:spPr>
      </p:pic>
      <p:pic>
        <p:nvPicPr>
          <p:cNvPr id="527" name="Google Shape;683;p55" descr=""/>
          <p:cNvPicPr/>
          <p:nvPr/>
        </p:nvPicPr>
        <p:blipFill>
          <a:blip r:embed="rId4"/>
          <a:srcRect l="0" t="27160" r="0" b="29374"/>
          <a:stretch/>
        </p:blipFill>
        <p:spPr>
          <a:xfrm>
            <a:off x="7089840" y="1583280"/>
            <a:ext cx="973080" cy="422280"/>
          </a:xfrm>
          <a:prstGeom prst="rect">
            <a:avLst/>
          </a:prstGeom>
          <a:ln w="0">
            <a:noFill/>
          </a:ln>
        </p:spPr>
      </p:pic>
      <p:pic>
        <p:nvPicPr>
          <p:cNvPr id="528" name="Google Shape;684;p55" descr=""/>
          <p:cNvPicPr/>
          <p:nvPr/>
        </p:nvPicPr>
        <p:blipFill>
          <a:blip r:embed="rId5"/>
          <a:srcRect l="0" t="13190" r="0" b="0"/>
          <a:stretch/>
        </p:blipFill>
        <p:spPr>
          <a:xfrm>
            <a:off x="6259320" y="2840040"/>
            <a:ext cx="2633400" cy="1285200"/>
          </a:xfrm>
          <a:prstGeom prst="rect">
            <a:avLst/>
          </a:prstGeom>
          <a:ln w="0">
            <a:noFill/>
          </a:ln>
        </p:spPr>
      </p:pic>
      <p:pic>
        <p:nvPicPr>
          <p:cNvPr id="529" name="Google Shape;685;p55" descr=""/>
          <p:cNvPicPr/>
          <p:nvPr/>
        </p:nvPicPr>
        <p:blipFill>
          <a:blip r:embed="rId6"/>
          <a:srcRect l="29579" t="0" r="29376" b="57933"/>
          <a:stretch/>
        </p:blipFill>
        <p:spPr>
          <a:xfrm>
            <a:off x="1098000" y="2183760"/>
            <a:ext cx="1029600" cy="527040"/>
          </a:xfrm>
          <a:prstGeom prst="rect">
            <a:avLst/>
          </a:prstGeom>
          <a:ln w="0">
            <a:noFill/>
          </a:ln>
        </p:spPr>
      </p:pic>
      <p:pic>
        <p:nvPicPr>
          <p:cNvPr id="530" name="Google Shape;686;p55" descr=""/>
          <p:cNvPicPr/>
          <p:nvPr/>
        </p:nvPicPr>
        <p:blipFill>
          <a:blip r:embed="rId7"/>
          <a:stretch/>
        </p:blipFill>
        <p:spPr>
          <a:xfrm>
            <a:off x="766800" y="1583280"/>
            <a:ext cx="1692000" cy="422280"/>
          </a:xfrm>
          <a:prstGeom prst="rect">
            <a:avLst/>
          </a:prstGeom>
          <a:ln w="0">
            <a:noFill/>
          </a:ln>
        </p:spPr>
      </p:pic>
      <p:pic>
        <p:nvPicPr>
          <p:cNvPr id="531" name="Google Shape;687;p55" descr=""/>
          <p:cNvPicPr/>
          <p:nvPr/>
        </p:nvPicPr>
        <p:blipFill>
          <a:blip r:embed="rId8"/>
          <a:srcRect l="0" t="4323" r="0" b="7010"/>
          <a:stretch/>
        </p:blipFill>
        <p:spPr>
          <a:xfrm>
            <a:off x="249840" y="2840040"/>
            <a:ext cx="2578320" cy="1285200"/>
          </a:xfrm>
          <a:prstGeom prst="rect">
            <a:avLst/>
          </a:prstGeom>
          <a:ln w="0">
            <a:noFill/>
          </a:ln>
        </p:spPr>
      </p:pic>
      <p:pic>
        <p:nvPicPr>
          <p:cNvPr id="532" name="Google Shape;688;p55" descr=""/>
          <p:cNvPicPr/>
          <p:nvPr/>
        </p:nvPicPr>
        <p:blipFill>
          <a:blip r:embed="rId9"/>
          <a:srcRect l="0" t="0" r="2225" b="0"/>
          <a:stretch/>
        </p:blipFill>
        <p:spPr>
          <a:xfrm>
            <a:off x="3300480" y="2838600"/>
            <a:ext cx="2497680" cy="1285200"/>
          </a:xfrm>
          <a:prstGeom prst="rect">
            <a:avLst/>
          </a:prstGeom>
          <a:ln w="0">
            <a:noFill/>
          </a:ln>
        </p:spPr>
      </p:pic>
      <p:pic>
        <p:nvPicPr>
          <p:cNvPr id="533" name="Google Shape;689;p55" descr=""/>
          <p:cNvPicPr/>
          <p:nvPr/>
        </p:nvPicPr>
        <p:blipFill>
          <a:blip r:embed="rId10"/>
          <a:srcRect l="9298" t="15274" r="11402" b="14877"/>
          <a:stretch/>
        </p:blipFill>
        <p:spPr>
          <a:xfrm>
            <a:off x="4056840" y="1456560"/>
            <a:ext cx="1029600" cy="675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Availability on EuroHPC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5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Portability is hard..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6" name="PlaceHolder 3"/>
          <p:cNvSpPr>
            <a:spLocks noGrp="1"/>
          </p:cNvSpPr>
          <p:nvPr>
            <p:ph type="sldNum" idx="59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45AD975-85C6-4095-87B5-BFEDFF7C7D5A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42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37" name="Google Shape;697;p56" descr=""/>
          <p:cNvPicPr/>
          <p:nvPr/>
        </p:nvPicPr>
        <p:blipFill>
          <a:blip r:embed="rId1"/>
          <a:srcRect l="777" t="10435" r="875" b="9615"/>
          <a:stretch/>
        </p:blipFill>
        <p:spPr>
          <a:xfrm>
            <a:off x="427680" y="2095200"/>
            <a:ext cx="8182800" cy="940680"/>
          </a:xfrm>
          <a:prstGeom prst="rect">
            <a:avLst/>
          </a:prstGeom>
          <a:ln w="0">
            <a:noFill/>
          </a:ln>
        </p:spPr>
      </p:pic>
      <p:sp>
        <p:nvSpPr>
          <p:cNvPr id="538" name="Google Shape;698;p56"/>
          <p:cNvSpPr/>
          <p:nvPr/>
        </p:nvSpPr>
        <p:spPr>
          <a:xfrm>
            <a:off x="267480" y="2039400"/>
            <a:ext cx="1904040" cy="237240"/>
          </a:xfrm>
          <a:prstGeom prst="rect">
            <a:avLst/>
          </a:prstGeom>
          <a:solidFill>
            <a:schemeClr val="lt1"/>
          </a:solidFill>
          <a:ln w="9525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9" name="Google Shape;699;p56"/>
          <p:cNvSpPr/>
          <p:nvPr/>
        </p:nvSpPr>
        <p:spPr>
          <a:xfrm>
            <a:off x="6840360" y="2095200"/>
            <a:ext cx="883440" cy="940680"/>
          </a:xfrm>
          <a:prstGeom prst="rect">
            <a:avLst/>
          </a:prstGeom>
          <a:noFill/>
          <a:ln w="19050">
            <a:solidFill>
              <a:srgbClr val="cd31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8" dur="indefinite" restart="never" nodeType="tmRoot">
          <p:childTnLst>
            <p:seq>
              <p:cTn id="119" dur="indefinite" nodeType="mainSeq">
                <p:childTnLst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Availability on EuroHPC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1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Portability is hard..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2" name="PlaceHolder 3"/>
          <p:cNvSpPr>
            <a:spLocks noGrp="1"/>
          </p:cNvSpPr>
          <p:nvPr>
            <p:ph type="sldNum" idx="60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BF573BC-B887-41CE-8213-746553382048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43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43" name="Google Shape;707;p57"/>
          <p:cNvSpPr/>
          <p:nvPr/>
        </p:nvSpPr>
        <p:spPr>
          <a:xfrm>
            <a:off x="2857680" y="3893040"/>
            <a:ext cx="5893200" cy="40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900" spc="-1" strike="noStrike">
                <a:solidFill>
                  <a:schemeClr val="dk2"/>
                </a:solidFill>
                <a:latin typeface="Arial"/>
                <a:ea typeface="Arial"/>
              </a:rPr>
              <a:t>(**) Only on partitions with GPUs.</a:t>
            </a:r>
            <a:endParaRPr b="0" lang="en-GB" sz="9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44" name="Google Shape;708;p57" descr=""/>
          <p:cNvPicPr/>
          <p:nvPr/>
        </p:nvPicPr>
        <p:blipFill>
          <a:blip r:embed="rId1"/>
          <a:srcRect l="862" t="4807" r="1097" b="5115"/>
          <a:stretch/>
        </p:blipFill>
        <p:spPr>
          <a:xfrm>
            <a:off x="1507320" y="1626840"/>
            <a:ext cx="6128640" cy="2328120"/>
          </a:xfrm>
          <a:prstGeom prst="rect">
            <a:avLst/>
          </a:prstGeom>
          <a:ln w="0">
            <a:noFill/>
          </a:ln>
        </p:spPr>
      </p:pic>
      <p:sp>
        <p:nvSpPr>
          <p:cNvPr id="545" name="Google Shape;709;p57"/>
          <p:cNvSpPr/>
          <p:nvPr/>
        </p:nvSpPr>
        <p:spPr>
          <a:xfrm>
            <a:off x="964080" y="1517760"/>
            <a:ext cx="1904040" cy="237240"/>
          </a:xfrm>
          <a:prstGeom prst="rect">
            <a:avLst/>
          </a:prstGeom>
          <a:solidFill>
            <a:schemeClr val="lt1"/>
          </a:solidFill>
          <a:ln w="9525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6" name="Google Shape;710;p57"/>
          <p:cNvSpPr/>
          <p:nvPr/>
        </p:nvSpPr>
        <p:spPr>
          <a:xfrm>
            <a:off x="6060960" y="1626840"/>
            <a:ext cx="883440" cy="2328120"/>
          </a:xfrm>
          <a:prstGeom prst="rect">
            <a:avLst/>
          </a:prstGeom>
          <a:noFill/>
          <a:ln w="19050">
            <a:solidFill>
              <a:srgbClr val="cd31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Availability on EuroHPC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8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Portability is hard..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9" name="PlaceHolder 3"/>
          <p:cNvSpPr>
            <a:spLocks noGrp="1"/>
          </p:cNvSpPr>
          <p:nvPr>
            <p:ph type="sldNum" idx="61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9A16FC8-4D57-4870-B664-9FD420DF70C6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44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50" name="Google Shape;718;p58" descr=""/>
          <p:cNvPicPr/>
          <p:nvPr/>
        </p:nvPicPr>
        <p:blipFill>
          <a:blip r:embed="rId1"/>
          <a:srcRect l="449" t="3388" r="1645" b="4199"/>
          <a:stretch/>
        </p:blipFill>
        <p:spPr>
          <a:xfrm>
            <a:off x="776160" y="1976400"/>
            <a:ext cx="7603200" cy="1189440"/>
          </a:xfrm>
          <a:prstGeom prst="rect">
            <a:avLst/>
          </a:prstGeom>
          <a:ln w="0">
            <a:noFill/>
          </a:ln>
        </p:spPr>
      </p:pic>
      <p:sp>
        <p:nvSpPr>
          <p:cNvPr id="551" name="Google Shape;719;p58"/>
          <p:cNvSpPr/>
          <p:nvPr/>
        </p:nvSpPr>
        <p:spPr>
          <a:xfrm>
            <a:off x="572760" y="1905120"/>
            <a:ext cx="1904040" cy="237240"/>
          </a:xfrm>
          <a:prstGeom prst="rect">
            <a:avLst/>
          </a:prstGeom>
          <a:solidFill>
            <a:schemeClr val="lt1"/>
          </a:solidFill>
          <a:ln w="9525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2" name="Google Shape;720;p58"/>
          <p:cNvSpPr/>
          <p:nvPr/>
        </p:nvSpPr>
        <p:spPr>
          <a:xfrm>
            <a:off x="2476440" y="3130920"/>
            <a:ext cx="5893200" cy="40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900" spc="-1" strike="noStrike">
                <a:solidFill>
                  <a:schemeClr val="dk2"/>
                </a:solidFill>
                <a:latin typeface="Arial"/>
                <a:ea typeface="Arial"/>
              </a:rPr>
              <a:t>(*) Can be lowered by setting a variable.</a:t>
            </a:r>
            <a:endParaRPr b="0" lang="en-GB" sz="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3" name="Google Shape;721;p58"/>
          <p:cNvSpPr/>
          <p:nvPr/>
        </p:nvSpPr>
        <p:spPr>
          <a:xfrm>
            <a:off x="6643800" y="1976400"/>
            <a:ext cx="883440" cy="1189440"/>
          </a:xfrm>
          <a:prstGeom prst="rect">
            <a:avLst/>
          </a:prstGeom>
          <a:noFill/>
          <a:ln w="19050">
            <a:solidFill>
              <a:srgbClr val="cd31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3921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pc="-1" strike="noStrike">
                <a:solidFill>
                  <a:srgbClr val="6fcfc3"/>
                </a:solidFill>
                <a:latin typeface="Arial"/>
                <a:ea typeface="Arial"/>
              </a:rPr>
              <a:t>Soo.. What </a:t>
            </a:r>
            <a:r>
              <a:rPr b="1" i="1" lang="en" sz="3000" spc="-1" strike="noStrike">
                <a:solidFill>
                  <a:srgbClr val="6fcfc3"/>
                </a:solidFill>
                <a:latin typeface="Arial"/>
                <a:ea typeface="Arial"/>
              </a:rPr>
              <a:t>is</a:t>
            </a:r>
            <a:r>
              <a:rPr b="0" lang="en" sz="3000" spc="-1" strike="noStrike">
                <a:solidFill>
                  <a:srgbClr val="6fcfc3"/>
                </a:solidFill>
                <a:latin typeface="Arial"/>
                <a:ea typeface="Arial"/>
              </a:rPr>
              <a:t> fully portable then?</a:t>
            </a:r>
            <a:endParaRPr b="0" lang="en-GB" sz="3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5" name="PlaceHolder 2"/>
          <p:cNvSpPr>
            <a:spLocks noGrp="1"/>
          </p:cNvSpPr>
          <p:nvPr>
            <p:ph type="sldNum" idx="62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04FB667-6EA6-4108-8242-1467FFF723F7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44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rgbClr val="6fcfc3"/>
                </a:solidFill>
                <a:latin typeface="Arial"/>
                <a:ea typeface="Arial"/>
              </a:rPr>
              <a:t>Energy Profiler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Wrapper tool for targeting different methods.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8" name="PlaceHolder 3"/>
          <p:cNvSpPr>
            <a:spLocks noGrp="1"/>
          </p:cNvSpPr>
          <p:nvPr>
            <p:ph type="sldNum" idx="63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F829169-87B6-4F16-9A5B-9378D438B534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46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59" name="Google Shape;735;p60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60" name="Google Shape;736;p60" descr=""/>
          <p:cNvPicPr/>
          <p:nvPr/>
        </p:nvPicPr>
        <p:blipFill>
          <a:blip r:embed="rId1"/>
          <a:stretch/>
        </p:blipFill>
        <p:spPr>
          <a:xfrm>
            <a:off x="1684440" y="1425960"/>
            <a:ext cx="5774040" cy="2912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4" dur="indefinite" restart="never" nodeType="tmRoot">
          <p:childTnLst>
            <p:seq>
              <p:cTn id="125" dur="indefinite" nodeType="mainSeq"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"/>
                            </p:stCondLst>
                            <p:childTnLst>
                              <p:par>
                                <p:cTn id="131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1" name="Google Shape;742;p61" descr="1. What is a digital twin-white-left-zero.png"/>
          <p:cNvPicPr/>
          <p:nvPr/>
        </p:nvPicPr>
        <p:blipFill>
          <a:blip r:embed="rId1">
            <a:alphaModFix amt="89000"/>
          </a:blip>
          <a:srcRect l="0" t="0" r="0" b="-91"/>
          <a:stretch/>
        </p:blipFill>
        <p:spPr>
          <a:xfrm>
            <a:off x="129600" y="131760"/>
            <a:ext cx="8492040" cy="4776480"/>
          </a:xfrm>
          <a:prstGeom prst="rect">
            <a:avLst/>
          </a:prstGeom>
          <a:ln w="0">
            <a:noFill/>
          </a:ln>
        </p:spPr>
      </p:pic>
      <p:sp>
        <p:nvSpPr>
          <p:cNvPr id="562" name="Google Shape;743;p61"/>
          <p:cNvSpPr/>
          <p:nvPr/>
        </p:nvSpPr>
        <p:spPr>
          <a:xfrm>
            <a:off x="5013720" y="2480760"/>
            <a:ext cx="3315960" cy="85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70000"/>
              </a:lnSpc>
              <a:tabLst>
                <a:tab algn="l" pos="0"/>
              </a:tabLst>
            </a:pPr>
            <a:r>
              <a:rPr b="0" lang="en" sz="1580" spc="-1" strike="noStrike">
                <a:solidFill>
                  <a:srgbClr val="213970"/>
                </a:solidFill>
                <a:latin typeface="Rajdhani Medium"/>
                <a:ea typeface="Rajdhani Medium"/>
              </a:rPr>
              <a:t>Okke van Eck</a:t>
            </a:r>
            <a:endParaRPr b="0" lang="en-GB" sz="158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70000"/>
              </a:lnSpc>
              <a:tabLst>
                <a:tab algn="l" pos="0"/>
              </a:tabLst>
            </a:pPr>
            <a:r>
              <a:rPr b="0" lang="en" sz="1280" spc="-1" strike="noStrike">
                <a:solidFill>
                  <a:srgbClr val="213970"/>
                </a:solidFill>
                <a:latin typeface="Rajdhani Medium"/>
                <a:ea typeface="Rajdhani Medium"/>
              </a:rPr>
              <a:t>GPU Research Engineer</a:t>
            </a:r>
            <a:br>
              <a:rPr sz="1280"/>
            </a:br>
            <a:r>
              <a:rPr b="0" lang="en" sz="1280" spc="-1" strike="noStrike">
                <a:solidFill>
                  <a:srgbClr val="213970"/>
                </a:solidFill>
                <a:latin typeface="Rajdhani Medium"/>
                <a:ea typeface="Rajdhani Medium"/>
              </a:rPr>
              <a:t>Barcelona Supercomputing Center</a:t>
            </a:r>
            <a:endParaRPr b="0" lang="en-GB" sz="128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3" name="Google Shape;744;p61"/>
          <p:cNvSpPr/>
          <p:nvPr/>
        </p:nvSpPr>
        <p:spPr>
          <a:xfrm>
            <a:off x="4498560" y="1309320"/>
            <a:ext cx="4361400" cy="85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" sz="2200" spc="-1" strike="noStrike">
                <a:solidFill>
                  <a:srgbClr val="073763"/>
                </a:solidFill>
                <a:latin typeface="Rajdhani"/>
                <a:ea typeface="Rajdhani"/>
              </a:rPr>
              <a:t>The Wild West of Energy Profiling </a:t>
            </a:r>
            <a:br>
              <a:rPr sz="2200"/>
            </a:br>
            <a:r>
              <a:rPr b="1" lang="en" sz="2200" spc="-1" strike="noStrike">
                <a:solidFill>
                  <a:srgbClr val="073763"/>
                </a:solidFill>
                <a:latin typeface="Rajdhani"/>
                <a:ea typeface="Rajdhani"/>
              </a:rPr>
              <a:t>on EuroHPC Systems</a:t>
            </a:r>
            <a:endParaRPr b="0" lang="en-GB" sz="2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64" name="Google Shape;745;p61" descr=""/>
          <p:cNvPicPr/>
          <p:nvPr/>
        </p:nvPicPr>
        <p:blipFill>
          <a:blip r:embed="rId2"/>
          <a:srcRect l="0" t="24543" r="0" b="17027"/>
          <a:stretch/>
        </p:blipFill>
        <p:spPr>
          <a:xfrm>
            <a:off x="3600" y="4748760"/>
            <a:ext cx="9135720" cy="393840"/>
          </a:xfrm>
          <a:prstGeom prst="rect">
            <a:avLst/>
          </a:prstGeom>
          <a:ln w="0">
            <a:noFill/>
          </a:ln>
        </p:spPr>
      </p:pic>
      <p:sp>
        <p:nvSpPr>
          <p:cNvPr id="565" name="Google Shape;746;p61"/>
          <p:cNvSpPr/>
          <p:nvPr/>
        </p:nvSpPr>
        <p:spPr>
          <a:xfrm>
            <a:off x="5515560" y="4010760"/>
            <a:ext cx="2446200" cy="28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" sz="1300" spc="-1" strike="noStrike">
                <a:solidFill>
                  <a:srgbClr val="494a61"/>
                </a:solidFill>
                <a:latin typeface="Calibri"/>
                <a:ea typeface="Calibri"/>
              </a:rPr>
              <a:t>23rd of June 2025, Vienna</a:t>
            </a:r>
            <a:endParaRPr b="0" lang="en-GB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6" name="Google Shape;747;p61"/>
          <p:cNvSpPr/>
          <p:nvPr/>
        </p:nvSpPr>
        <p:spPr>
          <a:xfrm>
            <a:off x="5771520" y="3421080"/>
            <a:ext cx="1933920" cy="29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70000"/>
              </a:lnSpc>
              <a:tabLst>
                <a:tab algn="l" pos="0"/>
              </a:tabLst>
            </a:pPr>
            <a:r>
              <a:rPr b="0" lang="en" sz="1250" spc="-1" strike="noStrike" u="sng">
                <a:solidFill>
                  <a:schemeClr val="hlink"/>
                </a:solidFill>
                <a:uFillTx/>
                <a:latin typeface="Rajdhani Medium"/>
                <a:ea typeface="Rajdhani Medium"/>
                <a:hlinkClick r:id="rId3"/>
              </a:rPr>
              <a:t>okke.vaneck@bsc.es</a:t>
            </a:r>
            <a:endParaRPr b="0" lang="en-GB" sz="125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70000"/>
              </a:lnSpc>
              <a:tabLst>
                <a:tab algn="l" pos="0"/>
              </a:tabLst>
            </a:pPr>
            <a:endParaRPr b="0" lang="en-GB" sz="125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67" name="Google Shape;748;p61" descr="https://www.linkedin.com/in/okkevaneck/">
            <a:hlinkClick r:id="rId4"/>
          </p:cNvPr>
          <p:cNvPicPr/>
          <p:nvPr/>
        </p:nvPicPr>
        <p:blipFill>
          <a:blip r:embed="rId5"/>
          <a:srcRect l="11176" t="11576" r="10385" b="10517"/>
          <a:stretch/>
        </p:blipFill>
        <p:spPr>
          <a:xfrm>
            <a:off x="6301440" y="3581280"/>
            <a:ext cx="195120" cy="194040"/>
          </a:xfrm>
          <a:prstGeom prst="rect">
            <a:avLst/>
          </a:prstGeom>
          <a:ln w="0">
            <a:noFill/>
          </a:ln>
        </p:spPr>
      </p:pic>
      <p:pic>
        <p:nvPicPr>
          <p:cNvPr id="568" name="Google Shape;749;p61" descr="https://github.com/okkevaneck">
            <a:hlinkClick r:id="rId6"/>
          </p:cNvPr>
          <p:cNvPicPr/>
          <p:nvPr/>
        </p:nvPicPr>
        <p:blipFill>
          <a:blip r:embed="rId7"/>
          <a:stretch/>
        </p:blipFill>
        <p:spPr>
          <a:xfrm>
            <a:off x="6527520" y="3583080"/>
            <a:ext cx="195120" cy="190440"/>
          </a:xfrm>
          <a:prstGeom prst="rect">
            <a:avLst/>
          </a:prstGeom>
          <a:ln w="0">
            <a:noFill/>
          </a:ln>
        </p:spPr>
      </p:pic>
      <p:pic>
        <p:nvPicPr>
          <p:cNvPr id="569" name="Google Shape;750;p61" descr="https://gitlab.com/okkevaneck">
            <a:hlinkClick r:id="rId8"/>
          </p:cNvPr>
          <p:cNvPicPr/>
          <p:nvPr/>
        </p:nvPicPr>
        <p:blipFill>
          <a:blip r:embed="rId9"/>
          <a:srcRect l="5019" t="10031" r="5036" b="9783"/>
          <a:stretch/>
        </p:blipFill>
        <p:spPr>
          <a:xfrm>
            <a:off x="6753960" y="3591360"/>
            <a:ext cx="195120" cy="173880"/>
          </a:xfrm>
          <a:prstGeom prst="rect">
            <a:avLst/>
          </a:prstGeom>
          <a:ln w="0">
            <a:noFill/>
          </a:ln>
        </p:spPr>
      </p:pic>
      <p:pic>
        <p:nvPicPr>
          <p:cNvPr id="570" name="Google Shape;751;p61" descr="https://orcid.org/0000-0002-3600-5183">
            <a:hlinkClick r:id="rId10"/>
          </p:cNvPr>
          <p:cNvPicPr/>
          <p:nvPr/>
        </p:nvPicPr>
        <p:blipFill>
          <a:blip r:embed="rId11"/>
          <a:stretch/>
        </p:blipFill>
        <p:spPr>
          <a:xfrm>
            <a:off x="6980400" y="3580560"/>
            <a:ext cx="195120" cy="195120"/>
          </a:xfrm>
          <a:prstGeom prst="rect">
            <a:avLst/>
          </a:prstGeom>
          <a:ln w="0">
            <a:noFill/>
          </a:ln>
        </p:spPr>
      </p:pic>
      <p:pic>
        <p:nvPicPr>
          <p:cNvPr id="571" name="Google Shape;752;p61" descr=""/>
          <p:cNvPicPr/>
          <p:nvPr/>
        </p:nvPicPr>
        <p:blipFill>
          <a:blip r:embed="rId12"/>
          <a:stretch/>
        </p:blipFill>
        <p:spPr>
          <a:xfrm>
            <a:off x="6484680" y="0"/>
            <a:ext cx="2582280" cy="393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rgbClr val="6fcfc3"/>
                </a:solidFill>
                <a:latin typeface="Arial"/>
                <a:ea typeface="Arial"/>
              </a:rPr>
              <a:t>Energy Consumption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Energy = Power × Time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17520">
              <a:lnSpc>
                <a:spcPct val="100000"/>
              </a:lnSpc>
              <a:spcBef>
                <a:spcPts val="400"/>
              </a:spcBef>
              <a:buClr>
                <a:srgbClr val="7f7f7f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Granularity of measurements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sldNum" idx="22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CBED859-B9DA-4BB1-B085-641CEFC51E3D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5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" name="Google Shape;110;p20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4" name="Google Shape;111;p20" descr=""/>
          <p:cNvPicPr/>
          <p:nvPr/>
        </p:nvPicPr>
        <p:blipFill>
          <a:blip r:embed="rId1"/>
          <a:stretch/>
        </p:blipFill>
        <p:spPr>
          <a:xfrm>
            <a:off x="4286880" y="959760"/>
            <a:ext cx="2256840" cy="1467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rgbClr val="6fcfc3"/>
                </a:solidFill>
                <a:latin typeface="Arial"/>
                <a:ea typeface="Arial"/>
              </a:rPr>
              <a:t>Energy Consumption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Energy = Power × Time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17520">
              <a:lnSpc>
                <a:spcPct val="100000"/>
              </a:lnSpc>
              <a:spcBef>
                <a:spcPts val="400"/>
              </a:spcBef>
              <a:buClr>
                <a:srgbClr val="7f7f7f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Granularity of measurements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17520">
              <a:lnSpc>
                <a:spcPct val="100000"/>
              </a:lnSpc>
              <a:buClr>
                <a:srgbClr val="7f7f7f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Overhead of a single measurement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sldNum" idx="23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6165052-30D8-427A-9C7E-8767D3E41EEF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6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8" name="Google Shape;119;p21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9" name="Google Shape;120;p21" descr=""/>
          <p:cNvPicPr/>
          <p:nvPr/>
        </p:nvPicPr>
        <p:blipFill>
          <a:blip r:embed="rId1"/>
          <a:stretch/>
        </p:blipFill>
        <p:spPr>
          <a:xfrm>
            <a:off x="4286880" y="959760"/>
            <a:ext cx="2256840" cy="1467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rgbClr val="6fcfc3"/>
                </a:solidFill>
                <a:latin typeface="Arial"/>
                <a:ea typeface="Arial"/>
              </a:rPr>
              <a:t>Energy Consumption</a:t>
            </a:r>
            <a:endParaRPr b="0" lang="en-GB" sz="2400" spc="-1" strike="noStrike">
              <a:solidFill>
                <a:srgbClr val="6fcfc3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Energy = Power × Time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17520">
              <a:lnSpc>
                <a:spcPct val="100000"/>
              </a:lnSpc>
              <a:spcBef>
                <a:spcPts val="400"/>
              </a:spcBef>
              <a:buClr>
                <a:srgbClr val="7f7f7f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Granularity of measurements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17520">
              <a:lnSpc>
                <a:spcPct val="100000"/>
              </a:lnSpc>
              <a:buClr>
                <a:srgbClr val="7f7f7f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Overhead of a single measurement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Computers are complex with many parts.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sldNum" idx="24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B88D6C9-6F0D-4D48-A743-35AD0A2C3439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7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" name="Google Shape;128;p22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1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4" name="Google Shape;129;p22" descr=""/>
          <p:cNvPicPr/>
          <p:nvPr/>
        </p:nvPicPr>
        <p:blipFill>
          <a:blip r:embed="rId2"/>
          <a:stretch/>
        </p:blipFill>
        <p:spPr>
          <a:xfrm>
            <a:off x="6931080" y="1536120"/>
            <a:ext cx="1697400" cy="2666160"/>
          </a:xfrm>
          <a:prstGeom prst="rect">
            <a:avLst/>
          </a:prstGeom>
          <a:ln w="0">
            <a:noFill/>
          </a:ln>
        </p:spPr>
      </p:pic>
      <p:pic>
        <p:nvPicPr>
          <p:cNvPr id="95" name="Google Shape;130;p22" descr=""/>
          <p:cNvPicPr/>
          <p:nvPr/>
        </p:nvPicPr>
        <p:blipFill>
          <a:blip r:embed="rId3"/>
          <a:stretch/>
        </p:blipFill>
        <p:spPr>
          <a:xfrm>
            <a:off x="4286880" y="959760"/>
            <a:ext cx="2256840" cy="1467720"/>
          </a:xfrm>
          <a:prstGeom prst="rect">
            <a:avLst/>
          </a:prstGeom>
          <a:ln w="0">
            <a:noFill/>
          </a:ln>
        </p:spPr>
      </p:pic>
      <p:sp>
        <p:nvSpPr>
          <p:cNvPr id="96" name="Google Shape;131;p22"/>
          <p:cNvSpPr/>
          <p:nvPr/>
        </p:nvSpPr>
        <p:spPr>
          <a:xfrm>
            <a:off x="6931080" y="4127040"/>
            <a:ext cx="1697400" cy="34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RAPL Power domains 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41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00" spc="-1" strike="noStrike">
                <a:solidFill>
                  <a:schemeClr val="dk1"/>
                </a:solidFill>
                <a:latin typeface="Arial"/>
                <a:ea typeface="Arial"/>
              </a:rPr>
              <a:t>Energy Consumption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279360" y="1112760"/>
            <a:ext cx="8596800" cy="335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Energy = Power × Time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17520">
              <a:lnSpc>
                <a:spcPct val="100000"/>
              </a:lnSpc>
              <a:spcBef>
                <a:spcPts val="400"/>
              </a:spcBef>
              <a:buClr>
                <a:srgbClr val="7f7f7f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Granularity of measurements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17520">
              <a:lnSpc>
                <a:spcPct val="100000"/>
              </a:lnSpc>
              <a:buClr>
                <a:srgbClr val="7f7f7f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Overhead of a single measurement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Computers are complex with many parts.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17520">
              <a:lnSpc>
                <a:spcPct val="100000"/>
              </a:lnSpc>
              <a:spcBef>
                <a:spcPts val="400"/>
              </a:spcBef>
              <a:buClr>
                <a:srgbClr val="7f7f7f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en" sz="1400" spc="-1" strike="noStrike">
                <a:solidFill>
                  <a:schemeClr val="dk2"/>
                </a:solidFill>
                <a:latin typeface="Arial"/>
                <a:ea typeface="Arial"/>
              </a:rPr>
              <a:t>What is included in a measurement?</a:t>
            </a:r>
            <a:endParaRPr b="0" lang="en-GB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sldNum" idx="25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07A50E6-6889-4F9A-BDEA-DC7FC27A0DFC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8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0" name="Google Shape;139;p23"/>
          <p:cNvSpPr/>
          <p:nvPr/>
        </p:nvSpPr>
        <p:spPr>
          <a:xfrm>
            <a:off x="279360" y="4470120"/>
            <a:ext cx="8596800" cy="3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600" spc="-1" strike="noStrike">
                <a:solidFill>
                  <a:schemeClr val="dk2"/>
                </a:solidFill>
                <a:latin typeface="Arial"/>
                <a:ea typeface="Arial"/>
              </a:rPr>
              <a:t>[1] Gedik et al. for the HORIZON-EUROHPC-JU-2021-COE-01 </a:t>
            </a:r>
            <a:r>
              <a:rPr b="0" lang="en" sz="600" spc="-1" strike="noStrike" u="sng">
                <a:solidFill>
                  <a:schemeClr val="accent5"/>
                </a:solidFill>
                <a:uFillTx/>
                <a:latin typeface="Arial"/>
                <a:ea typeface="Arial"/>
                <a:hlinkClick r:id="rId1"/>
              </a:rPr>
              <a:t>deliverable</a:t>
            </a:r>
            <a:endParaRPr b="0" lang="en-GB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GB" sz="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1" name="Google Shape;140;p23" descr=""/>
          <p:cNvPicPr/>
          <p:nvPr/>
        </p:nvPicPr>
        <p:blipFill>
          <a:blip r:embed="rId2"/>
          <a:stretch/>
        </p:blipFill>
        <p:spPr>
          <a:xfrm>
            <a:off x="6931080" y="1536120"/>
            <a:ext cx="1697400" cy="2666160"/>
          </a:xfrm>
          <a:prstGeom prst="rect">
            <a:avLst/>
          </a:prstGeom>
          <a:ln w="0">
            <a:noFill/>
          </a:ln>
        </p:spPr>
      </p:pic>
      <p:sp>
        <p:nvSpPr>
          <p:cNvPr id="102" name="Google Shape;141;p23"/>
          <p:cNvSpPr/>
          <p:nvPr/>
        </p:nvSpPr>
        <p:spPr>
          <a:xfrm>
            <a:off x="6931080" y="4127040"/>
            <a:ext cx="1697400" cy="34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RAPL Power domains [1]</a:t>
            </a:r>
            <a:endParaRPr b="0" lang="en-GB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3" name="Google Shape;142;p23" descr=""/>
          <p:cNvPicPr/>
          <p:nvPr/>
        </p:nvPicPr>
        <p:blipFill>
          <a:blip r:embed="rId3"/>
          <a:stretch/>
        </p:blipFill>
        <p:spPr>
          <a:xfrm>
            <a:off x="4286880" y="959760"/>
            <a:ext cx="2256840" cy="1467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279360" y="547920"/>
            <a:ext cx="8596800" cy="3921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pc="-1" strike="noStrike">
                <a:solidFill>
                  <a:srgbClr val="6fcfc3"/>
                </a:solidFill>
                <a:latin typeface="Arial"/>
                <a:ea typeface="Arial"/>
              </a:rPr>
              <a:t>Cool! So how do we measure?</a:t>
            </a:r>
            <a:endParaRPr b="0" lang="en-GB" sz="3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sldNum" idx="26"/>
          </p:nvPr>
        </p:nvSpPr>
        <p:spPr>
          <a:xfrm>
            <a:off x="6743880" y="480528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1402769-E9BD-4724-8FEE-39E01EE1C9C6}" type="slidenum">
              <a:rPr b="0" lang="en" sz="1000" spc="-1" strike="noStrike">
                <a:solidFill>
                  <a:schemeClr val="dk2"/>
                </a:solidFill>
                <a:latin typeface="Helvetica Neue"/>
                <a:ea typeface="Helvetica Neue"/>
              </a:rPr>
              <a:t>8</a:t>
            </a:fld>
            <a:endParaRPr b="0" lang="en-GB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en-GB</dc:language>
  <cp:lastModifiedBy/>
  <dcterms:modified xsi:type="dcterms:W3CDTF">2025-06-23T15:11:16Z</dcterms:modified>
  <cp:revision>17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