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468" r:id="rId2"/>
    <p:sldId id="477" r:id="rId3"/>
    <p:sldId id="478" r:id="rId4"/>
    <p:sldId id="435" r:id="rId5"/>
    <p:sldId id="481" r:id="rId6"/>
    <p:sldId id="437" r:id="rId7"/>
    <p:sldId id="438" r:id="rId8"/>
    <p:sldId id="439" r:id="rId9"/>
    <p:sldId id="441" r:id="rId10"/>
    <p:sldId id="480" r:id="rId11"/>
    <p:sldId id="483" r:id="rId12"/>
    <p:sldId id="447" r:id="rId13"/>
    <p:sldId id="449" r:id="rId14"/>
    <p:sldId id="450" r:id="rId15"/>
    <p:sldId id="451" r:id="rId16"/>
    <p:sldId id="434" r:id="rId17"/>
    <p:sldId id="452" r:id="rId18"/>
    <p:sldId id="398" r:id="rId19"/>
    <p:sldId id="454" r:id="rId20"/>
    <p:sldId id="455" r:id="rId21"/>
    <p:sldId id="471" r:id="rId22"/>
    <p:sldId id="464" r:id="rId23"/>
    <p:sldId id="485" r:id="rId24"/>
    <p:sldId id="489" r:id="rId25"/>
    <p:sldId id="487" r:id="rId26"/>
    <p:sldId id="484" r:id="rId27"/>
    <p:sldId id="456" r:id="rId28"/>
    <p:sldId id="457" r:id="rId29"/>
    <p:sldId id="348" r:id="rId30"/>
    <p:sldId id="482" r:id="rId31"/>
  </p:sldIdLst>
  <p:sldSz cx="13003213" cy="9756775"/>
  <p:notesSz cx="6858000" cy="9144000"/>
  <p:defaultTextStyle>
    <a:defPPr>
      <a:defRPr lang="en-US"/>
    </a:defPPr>
    <a:lvl1pPr marL="0" algn="l" defTabSz="64939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49399" algn="l" defTabSz="64939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298790" algn="l" defTabSz="64939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48190" algn="l" defTabSz="64939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597582" algn="l" defTabSz="64939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46979" algn="l" defTabSz="64939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896372" algn="l" defTabSz="64939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45772" algn="l" defTabSz="64939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195164" algn="l" defTabSz="64939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EFF9C"/>
    <a:srgbClr val="BA063D"/>
    <a:srgbClr val="CD3134"/>
    <a:srgbClr val="FC33D7"/>
    <a:srgbClr val="E641FC"/>
    <a:srgbClr val="EF4152"/>
    <a:srgbClr val="FF4659"/>
    <a:srgbClr val="3FABE7"/>
    <a:srgbClr val="42B1EC"/>
    <a:srgbClr val="EC1E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6" autoAdjust="0"/>
    <p:restoredTop sz="94479" autoAdjust="0"/>
  </p:normalViewPr>
  <p:slideViewPr>
    <p:cSldViewPr snapToGrid="0" snapToObjects="1">
      <p:cViewPr>
        <p:scale>
          <a:sx n="100" d="100"/>
          <a:sy n="100" d="100"/>
        </p:scale>
        <p:origin x="-736" y="-80"/>
      </p:cViewPr>
      <p:guideLst>
        <p:guide orient="horz" pos="3073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FAF1F-8F90-CC4F-B4AE-3C92CEA7D868}" type="datetimeFigureOut">
              <a:rPr lang="en-US" smtClean="0"/>
              <a:t>4/10/19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C1A76-D229-DF47-8F06-8D0ED369B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21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4939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9399" algn="l" defTabSz="64939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98790" algn="l" defTabSz="64939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48190" algn="l" defTabSz="64939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97582" algn="l" defTabSz="64939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46979" algn="l" defTabSz="64939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96372" algn="l" defTabSz="64939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45772" algn="l" defTabSz="64939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95164" algn="l" defTabSz="64939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1A76-D229-DF47-8F06-8D0ED369BA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17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1A76-D229-DF47-8F06-8D0ED369BA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10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1A76-D229-DF47-8F06-8D0ED369BA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66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1A76-D229-DF47-8F06-8D0ED369BA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66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1A76-D229-DF47-8F06-8D0ED369BA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05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1A76-D229-DF47-8F06-8D0ED369BA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24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1A76-D229-DF47-8F06-8D0ED369BA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05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1A76-D229-DF47-8F06-8D0ED369BA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71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 Light"/>
                <a:cs typeface="Helvetica Light"/>
              </a:rPr>
              <a:t>tropical convection organization – northward displaced ITCZ, leads to a heating anomalies in the</a:t>
            </a:r>
            <a:r>
              <a:rPr lang="en-US" baseline="0" dirty="0" smtClean="0">
                <a:latin typeface="Helvetica Light"/>
                <a:cs typeface="Helvetica Light"/>
              </a:rPr>
              <a:t> tropics (increased OLR)</a:t>
            </a:r>
            <a:r>
              <a:rPr lang="en-US" dirty="0" smtClean="0">
                <a:latin typeface="Helvetica Light"/>
                <a:cs typeface="Helvetica Light"/>
              </a:rPr>
              <a:t>  </a:t>
            </a:r>
          </a:p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 Light"/>
                <a:cs typeface="Helvetica Light"/>
              </a:rPr>
              <a:t>And this forces a Rossby </a:t>
            </a:r>
            <a:r>
              <a:rPr lang="en-US" dirty="0" err="1" smtClean="0">
                <a:latin typeface="Helvetica Light"/>
                <a:cs typeface="Helvetica Light"/>
              </a:rPr>
              <a:t>wavetrain</a:t>
            </a:r>
            <a:r>
              <a:rPr lang="en-US" dirty="0" smtClean="0">
                <a:latin typeface="Helvetica Light"/>
                <a:cs typeface="Helvetica Light"/>
              </a:rPr>
              <a:t> as shown from the stream function</a:t>
            </a:r>
            <a:r>
              <a:rPr lang="en-US" baseline="0" dirty="0" smtClean="0">
                <a:latin typeface="Helvetica Light"/>
                <a:cs typeface="Helvetica Light"/>
              </a:rPr>
              <a:t> changes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1A76-D229-DF47-8F06-8D0ED369BA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73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-t/theta*(</a:t>
            </a:r>
            <a:r>
              <a:rPr lang="en-US" dirty="0" err="1" smtClean="0"/>
              <a:t>dteta</a:t>
            </a:r>
            <a:r>
              <a:rPr lang="en-US" dirty="0" smtClean="0"/>
              <a:t>/</a:t>
            </a:r>
            <a:r>
              <a:rPr lang="en-US" dirty="0" err="1" smtClean="0"/>
              <a:t>dp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1A76-D229-DF47-8F06-8D0ED369BA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55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en-US" sz="1200" dirty="0" smtClean="0">
              <a:latin typeface="Helvetica Light"/>
              <a:cs typeface="Helvetica Light"/>
            </a:endParaRPr>
          </a:p>
          <a:p>
            <a:pPr marL="0" marR="0" indent="0" algn="just" defTabSz="45697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Helvetica Light"/>
                <a:cs typeface="Helvetica Light"/>
              </a:rPr>
              <a:t>New mechanism identified:  Arctic sea-ice changes do not impact California’s precipitation directly, as previously suggested, but through the tropics </a:t>
            </a:r>
          </a:p>
          <a:p>
            <a:pPr algn="just">
              <a:lnSpc>
                <a:spcPct val="120000"/>
              </a:lnSpc>
            </a:pPr>
            <a:endParaRPr lang="en-US" sz="1200" dirty="0" smtClean="0">
              <a:latin typeface="Helvetica Light"/>
              <a:cs typeface="Helvetica Light"/>
            </a:endParaRPr>
          </a:p>
          <a:p>
            <a:pPr algn="just">
              <a:lnSpc>
                <a:spcPct val="120000"/>
              </a:lnSpc>
            </a:pPr>
            <a:r>
              <a:rPr lang="en-US" sz="1200" dirty="0" smtClean="0">
                <a:latin typeface="Helvetica Light"/>
                <a:cs typeface="Helvetica Light"/>
              </a:rPr>
              <a:t>STEP 1: sea-ice loss affects the Northern Hemispheric energy budget leading to a decreased need for energy transport from the tropics   </a:t>
            </a:r>
          </a:p>
          <a:p>
            <a:pPr algn="just">
              <a:lnSpc>
                <a:spcPct val="120000"/>
              </a:lnSpc>
            </a:pPr>
            <a:r>
              <a:rPr lang="en-US" sz="1200" dirty="0" smtClean="0">
                <a:latin typeface="Helvetica Light"/>
                <a:cs typeface="Helvetica Light"/>
              </a:rPr>
              <a:t>STEP 2: decrease in northward energy transport from the tropics is compensated by tropical convection changes that allow for more heat to be emitted to space at the atmosphere top </a:t>
            </a:r>
          </a:p>
          <a:p>
            <a:pPr algn="just">
              <a:lnSpc>
                <a:spcPct val="120000"/>
              </a:lnSpc>
            </a:pPr>
            <a:r>
              <a:rPr lang="en-US" sz="1200" dirty="0" smtClean="0">
                <a:latin typeface="Helvetica Light"/>
                <a:cs typeface="Helvetica Light"/>
              </a:rPr>
              <a:t>STEP 3: tropical convection reorganization affects the upper-level flow leading to a high pressure ridge development in the North Pacific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7DCE0-5FE8-6241-AC24-F4ADAF43DDE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27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1A76-D229-DF47-8F06-8D0ED369BA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36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1A76-D229-DF47-8F06-8D0ED369BA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62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1A76-D229-DF47-8F06-8D0ED369BA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62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1A76-D229-DF47-8F06-8D0ED369BA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62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F0E7A-74A4-584D-A741-2B50A0166D6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F0E7A-74A4-584D-A741-2B50A0166D6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F0E7A-74A4-584D-A741-2B50A0166D6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1A76-D229-DF47-8F06-8D0ED369BA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62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1A76-D229-DF47-8F06-8D0ED369BA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62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241" y="3030942"/>
            <a:ext cx="11052731" cy="20913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482" y="5528839"/>
            <a:ext cx="9102249" cy="24933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9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8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8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7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6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5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432C-D2B5-CD48-8D77-5627F5322A30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4F59-F0E2-0A41-AFE5-675DDF17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75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432C-D2B5-CD48-8D77-5627F5322A30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4F59-F0E2-0A41-AFE5-675DDF17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27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8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8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432C-D2B5-CD48-8D77-5627F5322A30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4F59-F0E2-0A41-AFE5-675DDF17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0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432C-D2B5-CD48-8D77-5627F5322A30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4F59-F0E2-0A41-AFE5-675DDF17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4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42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39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87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81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75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69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63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57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51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432C-D2B5-CD48-8D77-5627F5322A30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4F59-F0E2-0A41-AFE5-675DDF17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12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98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98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432C-D2B5-CD48-8D77-5627F5322A30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4F59-F0E2-0A41-AFE5-675DDF17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6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2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399" indent="0">
              <a:buNone/>
              <a:defRPr sz="2800" b="1"/>
            </a:lvl2pPr>
            <a:lvl3pPr marL="1298790" indent="0">
              <a:buNone/>
              <a:defRPr sz="2600" b="1"/>
            </a:lvl3pPr>
            <a:lvl4pPr marL="1948190" indent="0">
              <a:buNone/>
              <a:defRPr sz="2300" b="1"/>
            </a:lvl4pPr>
            <a:lvl5pPr marL="2597582" indent="0">
              <a:buNone/>
              <a:defRPr sz="2300" b="1"/>
            </a:lvl5pPr>
            <a:lvl6pPr marL="3246979" indent="0">
              <a:buNone/>
              <a:defRPr sz="2300" b="1"/>
            </a:lvl6pPr>
            <a:lvl7pPr marL="3896372" indent="0">
              <a:buNone/>
              <a:defRPr sz="2300" b="1"/>
            </a:lvl7pPr>
            <a:lvl8pPr marL="4545772" indent="0">
              <a:buNone/>
              <a:defRPr sz="2300" b="1"/>
            </a:lvl8pPr>
            <a:lvl9pPr marL="519516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2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69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399" indent="0">
              <a:buNone/>
              <a:defRPr sz="2800" b="1"/>
            </a:lvl2pPr>
            <a:lvl3pPr marL="1298790" indent="0">
              <a:buNone/>
              <a:defRPr sz="2600" b="1"/>
            </a:lvl3pPr>
            <a:lvl4pPr marL="1948190" indent="0">
              <a:buNone/>
              <a:defRPr sz="2300" b="1"/>
            </a:lvl4pPr>
            <a:lvl5pPr marL="2597582" indent="0">
              <a:buNone/>
              <a:defRPr sz="2300" b="1"/>
            </a:lvl5pPr>
            <a:lvl6pPr marL="3246979" indent="0">
              <a:buNone/>
              <a:defRPr sz="2300" b="1"/>
            </a:lvl6pPr>
            <a:lvl7pPr marL="3896372" indent="0">
              <a:buNone/>
              <a:defRPr sz="2300" b="1"/>
            </a:lvl7pPr>
            <a:lvl8pPr marL="4545772" indent="0">
              <a:buNone/>
              <a:defRPr sz="2300" b="1"/>
            </a:lvl8pPr>
            <a:lvl9pPr marL="519516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69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432C-D2B5-CD48-8D77-5627F5322A30}" type="datetimeFigureOut">
              <a:rPr lang="en-US" smtClean="0"/>
              <a:t>4/10/19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4F59-F0E2-0A41-AFE5-675DDF17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432C-D2B5-CD48-8D77-5627F5322A30}" type="datetimeFigureOut">
              <a:rPr lang="en-US" smtClean="0"/>
              <a:t>4/10/19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4F59-F0E2-0A41-AFE5-675DDF17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4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432C-D2B5-CD48-8D77-5627F5322A30}" type="datetimeFigureOut">
              <a:rPr lang="en-US" smtClean="0"/>
              <a:t>4/10/19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4F59-F0E2-0A41-AFE5-675DDF17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51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79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911" y="388482"/>
            <a:ext cx="7269159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79" y="2041700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49399" indent="0">
              <a:buNone/>
              <a:defRPr sz="1700"/>
            </a:lvl2pPr>
            <a:lvl3pPr marL="1298790" indent="0">
              <a:buNone/>
              <a:defRPr sz="1400"/>
            </a:lvl3pPr>
            <a:lvl4pPr marL="1948190" indent="0">
              <a:buNone/>
              <a:defRPr sz="1300"/>
            </a:lvl4pPr>
            <a:lvl5pPr marL="2597582" indent="0">
              <a:buNone/>
              <a:defRPr sz="1300"/>
            </a:lvl5pPr>
            <a:lvl6pPr marL="3246979" indent="0">
              <a:buNone/>
              <a:defRPr sz="1300"/>
            </a:lvl6pPr>
            <a:lvl7pPr marL="3896372" indent="0">
              <a:buNone/>
              <a:defRPr sz="1300"/>
            </a:lvl7pPr>
            <a:lvl8pPr marL="4545772" indent="0">
              <a:buNone/>
              <a:defRPr sz="1300"/>
            </a:lvl8pPr>
            <a:lvl9pPr marL="519516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432C-D2B5-CD48-8D77-5627F5322A30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4F59-F0E2-0A41-AFE5-675DDF17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00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4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49399" indent="0">
              <a:buNone/>
              <a:defRPr sz="4000"/>
            </a:lvl2pPr>
            <a:lvl3pPr marL="1298790" indent="0">
              <a:buNone/>
              <a:defRPr sz="3400"/>
            </a:lvl3pPr>
            <a:lvl4pPr marL="1948190" indent="0">
              <a:buNone/>
              <a:defRPr sz="2800"/>
            </a:lvl4pPr>
            <a:lvl5pPr marL="2597582" indent="0">
              <a:buNone/>
              <a:defRPr sz="2800"/>
            </a:lvl5pPr>
            <a:lvl6pPr marL="3246979" indent="0">
              <a:buNone/>
              <a:defRPr sz="2800"/>
            </a:lvl6pPr>
            <a:lvl7pPr marL="3896372" indent="0">
              <a:buNone/>
              <a:defRPr sz="2800"/>
            </a:lvl7pPr>
            <a:lvl8pPr marL="4545772" indent="0">
              <a:buNone/>
              <a:defRPr sz="2800"/>
            </a:lvl8pPr>
            <a:lvl9pPr marL="519516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4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49399" indent="0">
              <a:buNone/>
              <a:defRPr sz="1700"/>
            </a:lvl2pPr>
            <a:lvl3pPr marL="1298790" indent="0">
              <a:buNone/>
              <a:defRPr sz="1400"/>
            </a:lvl3pPr>
            <a:lvl4pPr marL="1948190" indent="0">
              <a:buNone/>
              <a:defRPr sz="1300"/>
            </a:lvl4pPr>
            <a:lvl5pPr marL="2597582" indent="0">
              <a:buNone/>
              <a:defRPr sz="1300"/>
            </a:lvl5pPr>
            <a:lvl6pPr marL="3246979" indent="0">
              <a:buNone/>
              <a:defRPr sz="1300"/>
            </a:lvl6pPr>
            <a:lvl7pPr marL="3896372" indent="0">
              <a:buNone/>
              <a:defRPr sz="1300"/>
            </a:lvl7pPr>
            <a:lvl8pPr marL="4545772" indent="0">
              <a:buNone/>
              <a:defRPr sz="1300"/>
            </a:lvl8pPr>
            <a:lvl9pPr marL="519516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432C-D2B5-CD48-8D77-5627F5322A30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64F59-F0E2-0A41-AFE5-675DDF17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4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29877" tIns="64939" rIns="129877" bIns="6493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98"/>
            <a:ext cx="11702892" cy="6439021"/>
          </a:xfrm>
          <a:prstGeom prst="rect">
            <a:avLst/>
          </a:prstGeom>
        </p:spPr>
        <p:txBody>
          <a:bodyPr vert="horz" lIns="129877" tIns="64939" rIns="129877" bIns="6493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9877" tIns="64939" rIns="129877" bIns="64939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2432C-D2B5-CD48-8D77-5627F5322A30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9877" tIns="64939" rIns="129877" bIns="64939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29877" tIns="64939" rIns="129877" bIns="64939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64F59-F0E2-0A41-AFE5-675DDF17B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6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49399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048" indent="-487048" algn="l" defTabSz="649399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5268" indent="-405875" algn="l" defTabSz="649399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3489" indent="-324700" algn="l" defTabSz="649399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2884" indent="-324700" algn="l" defTabSz="64939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2280" indent="-324700" algn="l" defTabSz="649399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1674" indent="-324700" algn="l" defTabSz="649399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1073" indent="-324700" algn="l" defTabSz="649399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0466" indent="-324700" algn="l" defTabSz="649399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19862" indent="-324700" algn="l" defTabSz="649399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939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399" algn="l" defTabSz="64939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8790" algn="l" defTabSz="64939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8190" algn="l" defTabSz="64939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7582" algn="l" defTabSz="64939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6979" algn="l" defTabSz="64939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6372" algn="l" defTabSz="64939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5772" algn="l" defTabSz="64939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5164" algn="l" defTabSz="64939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7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5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png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1.png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4853" y="2615881"/>
            <a:ext cx="10667451" cy="1296594"/>
          </a:xfrm>
          <a:prstGeom prst="rect">
            <a:avLst/>
          </a:prstGeom>
        </p:spPr>
        <p:txBody>
          <a:bodyPr wrap="square" lIns="129877" tIns="64939" rIns="129877" bIns="64939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latin typeface="Helvetica Light"/>
                <a:cs typeface="Helvetica Light"/>
              </a:rPr>
              <a:t>Opposing influences of Arctic sea-ice loss on Californian and Mediterranean rainfall </a:t>
            </a:r>
          </a:p>
        </p:txBody>
      </p:sp>
      <p:sp>
        <p:nvSpPr>
          <p:cNvPr id="2" name="Rectangle 1"/>
          <p:cNvSpPr/>
          <p:nvPr/>
        </p:nvSpPr>
        <p:spPr>
          <a:xfrm>
            <a:off x="3923279" y="1526319"/>
            <a:ext cx="5337104" cy="553951"/>
          </a:xfrm>
          <a:prstGeom prst="rect">
            <a:avLst/>
          </a:prstGeom>
        </p:spPr>
        <p:txBody>
          <a:bodyPr wrap="none" lIns="91383" tIns="45691" rIns="91383" bIns="45691">
            <a:spAutoFit/>
          </a:bodyPr>
          <a:lstStyle/>
          <a:p>
            <a:r>
              <a:rPr lang="en-US" sz="2900" dirty="0">
                <a:latin typeface="Helvetica Light"/>
                <a:cs typeface="Helvetica Light"/>
              </a:rPr>
              <a:t>EGU General Assembly 2019:</a:t>
            </a:r>
          </a:p>
        </p:txBody>
      </p:sp>
      <p:sp>
        <p:nvSpPr>
          <p:cNvPr id="8" name="Rectangle 7"/>
          <p:cNvSpPr/>
          <p:nvPr/>
        </p:nvSpPr>
        <p:spPr>
          <a:xfrm>
            <a:off x="3264987" y="8729632"/>
            <a:ext cx="6470009" cy="514382"/>
          </a:xfrm>
          <a:prstGeom prst="rect">
            <a:avLst/>
          </a:prstGeom>
        </p:spPr>
        <p:txBody>
          <a:bodyPr wrap="square" lIns="129877" tIns="64939" rIns="129877" bIns="64939">
            <a:spAutoFit/>
          </a:bodyPr>
          <a:lstStyle/>
          <a:p>
            <a:pPr algn="ctr">
              <a:lnSpc>
                <a:spcPct val="120000"/>
              </a:lnSpc>
              <a:defRPr sz="1800"/>
            </a:pPr>
            <a:r>
              <a:rPr lang="en-US" sz="2100" dirty="0">
                <a:latin typeface="Helvetica Light"/>
                <a:ea typeface="Helvetica Light"/>
                <a:cs typeface="Helvetica Light"/>
                <a:sym typeface="Helvetica Light"/>
              </a:rPr>
              <a:t>April 10, 2019</a:t>
            </a:r>
          </a:p>
        </p:txBody>
      </p:sp>
      <p:sp>
        <p:nvSpPr>
          <p:cNvPr id="9" name="Rectangle 8"/>
          <p:cNvSpPr/>
          <p:nvPr/>
        </p:nvSpPr>
        <p:spPr>
          <a:xfrm>
            <a:off x="916210" y="5005679"/>
            <a:ext cx="11399642" cy="3130029"/>
          </a:xfrm>
          <a:prstGeom prst="rect">
            <a:avLst/>
          </a:prstGeom>
        </p:spPr>
        <p:txBody>
          <a:bodyPr wrap="square" lIns="91383" tIns="45691" rIns="91383" bIns="45691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Helvetica Light"/>
                <a:cs typeface="Helvetica Light"/>
              </a:rPr>
              <a:t>Ivana </a:t>
            </a:r>
            <a:r>
              <a:rPr lang="en-US" dirty="0" smtClean="0">
                <a:latin typeface="Helvetica Light"/>
                <a:cs typeface="Helvetica Light"/>
              </a:rPr>
              <a:t>Cvijanovic</a:t>
            </a:r>
            <a:r>
              <a:rPr lang="en-US" baseline="30000" dirty="0" smtClean="0">
                <a:latin typeface="Helvetica Light"/>
                <a:cs typeface="Helvetica Light"/>
              </a:rPr>
              <a:t>(</a:t>
            </a:r>
            <a:r>
              <a:rPr lang="en-US" baseline="30000" dirty="0">
                <a:latin typeface="Helvetica Light"/>
                <a:cs typeface="Helvetica Light"/>
              </a:rPr>
              <a:t>1)</a:t>
            </a:r>
            <a:r>
              <a:rPr lang="en-US" dirty="0">
                <a:latin typeface="Helvetica Light"/>
                <a:cs typeface="Helvetica Light"/>
              </a:rPr>
              <a:t>, Benjamin </a:t>
            </a:r>
            <a:r>
              <a:rPr lang="en-US" dirty="0" err="1" smtClean="0">
                <a:latin typeface="Helvetica Light"/>
                <a:cs typeface="Helvetica Light"/>
              </a:rPr>
              <a:t>Santer</a:t>
            </a:r>
            <a:r>
              <a:rPr lang="en-US" baseline="30000" dirty="0" smtClean="0">
                <a:latin typeface="Helvetica Light"/>
                <a:cs typeface="Helvetica Light"/>
              </a:rPr>
              <a:t>(</a:t>
            </a:r>
            <a:r>
              <a:rPr lang="en-US" baseline="30000" dirty="0">
                <a:latin typeface="Helvetica Light"/>
                <a:cs typeface="Helvetica Light"/>
              </a:rPr>
              <a:t>2)</a:t>
            </a:r>
            <a:r>
              <a:rPr lang="en-US" dirty="0">
                <a:latin typeface="Helvetica Light"/>
                <a:cs typeface="Helvetica Light"/>
              </a:rPr>
              <a:t>, Donald </a:t>
            </a:r>
            <a:r>
              <a:rPr lang="en-US" dirty="0" smtClean="0">
                <a:latin typeface="Helvetica Light"/>
                <a:cs typeface="Helvetica Light"/>
              </a:rPr>
              <a:t>Lucas</a:t>
            </a:r>
            <a:r>
              <a:rPr lang="en-US" baseline="30000" dirty="0" smtClean="0">
                <a:latin typeface="Helvetica Light"/>
                <a:cs typeface="Helvetica Light"/>
              </a:rPr>
              <a:t>(</a:t>
            </a:r>
            <a:r>
              <a:rPr lang="en-US" baseline="30000" dirty="0">
                <a:latin typeface="Helvetica Light"/>
                <a:cs typeface="Helvetica Light"/>
              </a:rPr>
              <a:t>2)</a:t>
            </a:r>
            <a:r>
              <a:rPr lang="en-US" dirty="0">
                <a:latin typeface="Helvetica Light"/>
                <a:cs typeface="Helvetica Light"/>
              </a:rPr>
              <a:t>, Celine </a:t>
            </a:r>
            <a:r>
              <a:rPr lang="en-US" dirty="0" err="1" smtClean="0">
                <a:latin typeface="Helvetica Light"/>
                <a:cs typeface="Helvetica Light"/>
              </a:rPr>
              <a:t>Bonfils</a:t>
            </a:r>
            <a:r>
              <a:rPr lang="en-US" baseline="30000" dirty="0" smtClean="0">
                <a:latin typeface="Helvetica Light"/>
                <a:cs typeface="Helvetica Light"/>
              </a:rPr>
              <a:t>(</a:t>
            </a:r>
            <a:r>
              <a:rPr lang="en-US" baseline="30000" dirty="0">
                <a:latin typeface="Helvetica Light"/>
                <a:cs typeface="Helvetica Light"/>
              </a:rPr>
              <a:t>2)</a:t>
            </a:r>
            <a:r>
              <a:rPr lang="en-US" dirty="0">
                <a:latin typeface="Helvetica Light"/>
                <a:cs typeface="Helvetica Light"/>
              </a:rPr>
              <a:t>, John </a:t>
            </a:r>
            <a:r>
              <a:rPr lang="en-US" dirty="0" smtClean="0">
                <a:latin typeface="Helvetica Light"/>
                <a:cs typeface="Helvetica Light"/>
              </a:rPr>
              <a:t>Chiang</a:t>
            </a:r>
            <a:r>
              <a:rPr lang="en-US" baseline="30000" dirty="0" smtClean="0">
                <a:latin typeface="Helvetica Light"/>
                <a:cs typeface="Helvetica Light"/>
              </a:rPr>
              <a:t>(</a:t>
            </a:r>
            <a:r>
              <a:rPr lang="en-US" baseline="30000" dirty="0">
                <a:latin typeface="Helvetica Light"/>
                <a:cs typeface="Helvetica Light"/>
              </a:rPr>
              <a:t>3)</a:t>
            </a:r>
            <a:r>
              <a:rPr lang="en-US" dirty="0">
                <a:latin typeface="Helvetica Light"/>
                <a:cs typeface="Helvetica Light"/>
              </a:rPr>
              <a:t>, </a:t>
            </a:r>
            <a:r>
              <a:rPr lang="en-US" dirty="0" smtClean="0">
                <a:latin typeface="Helvetica Light"/>
                <a:cs typeface="Helvetica Light"/>
              </a:rPr>
              <a:t>Rachel White</a:t>
            </a:r>
            <a:r>
              <a:rPr lang="en-US" baseline="30000" dirty="0" smtClean="0">
                <a:latin typeface="Helvetica Light"/>
                <a:cs typeface="Helvetica Light"/>
              </a:rPr>
              <a:t>(1)</a:t>
            </a:r>
            <a:r>
              <a:rPr lang="en-US" dirty="0" smtClean="0">
                <a:latin typeface="Helvetica Light"/>
                <a:cs typeface="Helvetica Light"/>
              </a:rPr>
              <a:t>, Xavier Levine</a:t>
            </a:r>
            <a:r>
              <a:rPr lang="en-US" baseline="30000" dirty="0" smtClean="0">
                <a:latin typeface="Helvetica Light"/>
                <a:cs typeface="Helvetica Light"/>
              </a:rPr>
              <a:t>(</a:t>
            </a:r>
            <a:r>
              <a:rPr lang="en-US" baseline="30000" dirty="0">
                <a:latin typeface="Helvetica Light"/>
                <a:cs typeface="Helvetica Light"/>
              </a:rPr>
              <a:t>1</a:t>
            </a:r>
            <a:r>
              <a:rPr lang="en-US" baseline="30000" dirty="0" smtClean="0">
                <a:latin typeface="Helvetica Light"/>
                <a:cs typeface="Helvetica Light"/>
              </a:rPr>
              <a:t>)</a:t>
            </a:r>
            <a:r>
              <a:rPr lang="en-US" dirty="0" smtClean="0">
                <a:latin typeface="Helvetica Light"/>
                <a:cs typeface="Helvetica Light"/>
              </a:rPr>
              <a:t> </a:t>
            </a:r>
            <a:r>
              <a:rPr lang="en-US" dirty="0">
                <a:latin typeface="Helvetica Light"/>
                <a:cs typeface="Helvetica Light"/>
              </a:rPr>
              <a:t>and Pablo </a:t>
            </a:r>
            <a:r>
              <a:rPr lang="en-US" dirty="0" smtClean="0">
                <a:latin typeface="Helvetica Light"/>
                <a:cs typeface="Helvetica Light"/>
              </a:rPr>
              <a:t>Ortega</a:t>
            </a:r>
            <a:r>
              <a:rPr lang="en-US" baseline="30000" dirty="0" smtClean="0">
                <a:latin typeface="Helvetica Light"/>
                <a:cs typeface="Helvetica Light"/>
              </a:rPr>
              <a:t>(</a:t>
            </a:r>
            <a:r>
              <a:rPr lang="en-US" baseline="30000" dirty="0">
                <a:latin typeface="Helvetica Light"/>
                <a:cs typeface="Helvetica Light"/>
              </a:rPr>
              <a:t>1)</a:t>
            </a:r>
            <a:r>
              <a:rPr lang="en-US" dirty="0">
                <a:latin typeface="Helvetica Light"/>
                <a:cs typeface="Helvetica Light"/>
              </a:rPr>
              <a:t> </a:t>
            </a:r>
            <a:endParaRPr lang="en-US" dirty="0" smtClean="0">
              <a:latin typeface="Helvetica Light"/>
              <a:cs typeface="Helvetica Light"/>
            </a:endParaRPr>
          </a:p>
          <a:p>
            <a:pPr algn="ctr"/>
            <a:endParaRPr lang="en-US" sz="2400" dirty="0">
              <a:latin typeface="Helvetica Light"/>
              <a:cs typeface="Helvetica Light"/>
            </a:endParaRPr>
          </a:p>
          <a:p>
            <a:pPr algn="ctr"/>
            <a:endParaRPr lang="en-US" sz="2400" dirty="0">
              <a:latin typeface="Helvetica Light"/>
              <a:cs typeface="Helvetica Light"/>
            </a:endParaRPr>
          </a:p>
          <a:p>
            <a:pPr algn="ctr"/>
            <a:endParaRPr lang="en-US" sz="2400" dirty="0">
              <a:latin typeface="Helvetica Light"/>
              <a:cs typeface="Helvetica Light"/>
            </a:endParaRPr>
          </a:p>
          <a:p>
            <a:pPr marL="457144" indent="-457144" algn="ctr">
              <a:buAutoNum type="arabicParenBoth"/>
            </a:pPr>
            <a:r>
              <a:rPr lang="en-US" sz="2100" dirty="0">
                <a:latin typeface="Helvetica Light"/>
                <a:cs typeface="Helvetica Light"/>
              </a:rPr>
              <a:t>Barcelona Supercomputing Center, Barcelona, Spain, </a:t>
            </a:r>
          </a:p>
          <a:p>
            <a:pPr marL="457144" indent="-457144" algn="ctr">
              <a:buAutoNum type="arabicParenBoth"/>
            </a:pPr>
            <a:r>
              <a:rPr lang="en-US" sz="2100" dirty="0">
                <a:latin typeface="Helvetica Light"/>
                <a:cs typeface="Helvetica Light"/>
              </a:rPr>
              <a:t>Lawrence Livermore National Laboratory, Livermore, California, USA </a:t>
            </a:r>
          </a:p>
          <a:p>
            <a:pPr marL="457144" indent="-457144" algn="ctr">
              <a:buAutoNum type="arabicParenBoth"/>
            </a:pPr>
            <a:r>
              <a:rPr lang="en-US" sz="2100" dirty="0">
                <a:latin typeface="Helvetica Light"/>
                <a:cs typeface="Helvetica Light"/>
              </a:rPr>
              <a:t>University of California Berkeley, Berkeley, California, USA </a:t>
            </a:r>
          </a:p>
        </p:txBody>
      </p:sp>
      <p:pic>
        <p:nvPicPr>
          <p:cNvPr id="7" name="Picture 6" descr="BSC-blue-lar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60"/>
          <a:stretch/>
        </p:blipFill>
        <p:spPr>
          <a:xfrm>
            <a:off x="88195" y="70000"/>
            <a:ext cx="4092864" cy="1018621"/>
          </a:xfrm>
          <a:prstGeom prst="rect">
            <a:avLst/>
          </a:prstGeom>
        </p:spPr>
      </p:pic>
      <p:pic>
        <p:nvPicPr>
          <p:cNvPr id="10" name="Picture 9" descr="Screen Shot 2019-03-19 at 12.23.5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" t="10017" r="8004" b="4664"/>
          <a:stretch/>
        </p:blipFill>
        <p:spPr>
          <a:xfrm>
            <a:off x="-18142" y="8587508"/>
            <a:ext cx="2278869" cy="1175026"/>
          </a:xfrm>
          <a:prstGeom prst="rect">
            <a:avLst/>
          </a:prstGeom>
        </p:spPr>
      </p:pic>
      <p:pic>
        <p:nvPicPr>
          <p:cNvPr id="4" name="Picture 3" descr="Screen Shot 2019-04-07 at 11.46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023" y="8735392"/>
            <a:ext cx="2361562" cy="102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13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815" y="395571"/>
            <a:ext cx="3861318" cy="515867"/>
          </a:xfrm>
          <a:prstGeom prst="rect">
            <a:avLst/>
          </a:prstGeom>
          <a:noFill/>
        </p:spPr>
        <p:txBody>
          <a:bodyPr wrap="none" lIns="129877" tIns="64939" rIns="129877" bIns="64939" rtlCol="0">
            <a:spAutoFit/>
          </a:bodyPr>
          <a:lstStyle/>
          <a:p>
            <a:pPr algn="just"/>
            <a:r>
              <a:rPr lang="en-US" sz="2500" dirty="0" smtClean="0">
                <a:latin typeface="Helvetica Light"/>
                <a:cs typeface="Helvetica Light"/>
              </a:rPr>
              <a:t>Methodological objective</a:t>
            </a:r>
            <a:endParaRPr lang="en-US" sz="2500" dirty="0">
              <a:latin typeface="Helvetica Light"/>
              <a:cs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369" y="1137543"/>
            <a:ext cx="11507582" cy="485089"/>
          </a:xfrm>
          <a:prstGeom prst="rect">
            <a:avLst/>
          </a:prstGeom>
          <a:noFill/>
        </p:spPr>
        <p:txBody>
          <a:bodyPr wrap="none" lIns="129877" tIns="64939" rIns="129877" bIns="64939" rtlCol="0">
            <a:spAutoFit/>
          </a:bodyPr>
          <a:lstStyle/>
          <a:p>
            <a:pPr algn="just"/>
            <a:r>
              <a:rPr lang="en-US" sz="2300" dirty="0" smtClean="0">
                <a:latin typeface="Helvetica Light"/>
                <a:cs typeface="Helvetica Light"/>
              </a:rPr>
              <a:t>Improve the existing methods for isolating </a:t>
            </a:r>
            <a:r>
              <a:rPr lang="en-US" sz="2300" dirty="0">
                <a:latin typeface="Helvetica Light"/>
                <a:cs typeface="Helvetica Light"/>
              </a:rPr>
              <a:t>the impacts of sea ice </a:t>
            </a:r>
            <a:r>
              <a:rPr lang="en-US" sz="2300" dirty="0" smtClean="0">
                <a:latin typeface="Helvetica Light"/>
                <a:cs typeface="Helvetica Light"/>
              </a:rPr>
              <a:t>changes on climate:</a:t>
            </a:r>
            <a:endParaRPr lang="en-US" sz="2300" dirty="0">
              <a:latin typeface="Helvetica Light"/>
              <a:cs typeface="Helvetica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74823" y="2348179"/>
            <a:ext cx="7801883" cy="6032293"/>
          </a:xfrm>
          <a:prstGeom prst="rect">
            <a:avLst/>
          </a:prstGeom>
        </p:spPr>
        <p:txBody>
          <a:bodyPr wrap="none" lIns="91315" tIns="45657" rIns="91315" bIns="45657">
            <a:spAutoFit/>
          </a:bodyPr>
          <a:lstStyle/>
          <a:p>
            <a:pPr marL="456918" indent="-456918">
              <a:buAutoNum type="arabicPeriod"/>
            </a:pP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Helvetica Light"/>
                <a:cs typeface="Helvetica Light"/>
              </a:rPr>
              <a:t>Allow for full propagation of atmospheric </a:t>
            </a:r>
            <a:r>
              <a:rPr lang="en-US" sz="2200" dirty="0" err="1" smtClean="0">
                <a:solidFill>
                  <a:schemeClr val="bg1">
                    <a:lumMod val="75000"/>
                  </a:schemeClr>
                </a:solidFill>
                <a:latin typeface="Helvetica Light"/>
                <a:cs typeface="Helvetica Light"/>
              </a:rPr>
              <a:t>teleconnections</a:t>
            </a:r>
            <a:endParaRPr lang="en-US" sz="2200" dirty="0" smtClean="0">
              <a:solidFill>
                <a:schemeClr val="bg1">
                  <a:lumMod val="75000"/>
                </a:schemeClr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 smtClean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 smtClean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 smtClean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  <a:p>
            <a:pPr marL="456918" indent="-456918">
              <a:buFontTx/>
              <a:buAutoNum type="arabicPeriod"/>
            </a:pPr>
            <a:r>
              <a:rPr lang="en-US" sz="2200" dirty="0" smtClean="0">
                <a:latin typeface="Helvetica Light"/>
                <a:cs typeface="Helvetica Light"/>
              </a:rPr>
              <a:t>Do </a:t>
            </a:r>
            <a:r>
              <a:rPr lang="en-US" sz="2200" dirty="0">
                <a:latin typeface="Helvetica Light"/>
                <a:cs typeface="Helvetica Light"/>
              </a:rPr>
              <a:t>not “paint the sea-ice black</a:t>
            </a:r>
            <a:r>
              <a:rPr lang="en-US" sz="2200" dirty="0" smtClean="0">
                <a:latin typeface="Helvetica Light"/>
                <a:cs typeface="Helvetica Light"/>
              </a:rPr>
              <a:t>”</a:t>
            </a:r>
          </a:p>
          <a:p>
            <a:pPr marL="456918" indent="-456918">
              <a:buFontTx/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  <a:p>
            <a:pPr marL="456918" indent="-456918">
              <a:buFontTx/>
              <a:buAutoNum type="arabicPeriod"/>
            </a:pPr>
            <a:endParaRPr lang="en-US" sz="2000" dirty="0" smtClean="0"/>
          </a:p>
          <a:p>
            <a:pPr marL="456918" indent="-456918">
              <a:buFontTx/>
              <a:buAutoNum type="arabicPeriod"/>
            </a:pPr>
            <a:endParaRPr lang="en-US" sz="2000" dirty="0" smtClean="0"/>
          </a:p>
          <a:p>
            <a:pPr marL="456918" indent="-456918">
              <a:buFontTx/>
              <a:buAutoNum type="arabicPeriod"/>
            </a:pPr>
            <a:endParaRPr lang="en-US" sz="2000" dirty="0" smtClean="0"/>
          </a:p>
          <a:p>
            <a:pPr marL="456918" indent="-456918">
              <a:buFontTx/>
              <a:buAutoNum type="arabicPeriod"/>
            </a:pPr>
            <a:endParaRPr lang="en-US" sz="2000" dirty="0"/>
          </a:p>
          <a:p>
            <a:pPr marL="456918" indent="-456918">
              <a:buFontTx/>
              <a:buAutoNum type="arabicPeriod"/>
            </a:pPr>
            <a:endParaRPr lang="en-US" sz="2000" dirty="0"/>
          </a:p>
          <a:p>
            <a:pPr marL="456918" indent="-456918">
              <a:buFontTx/>
              <a:buAutoNum type="arabicPeriod"/>
            </a:pPr>
            <a:endParaRPr lang="en-US" sz="1000" dirty="0" smtClean="0">
              <a:latin typeface="Helvetica Light"/>
              <a:cs typeface="Helvetica Light"/>
            </a:endParaRPr>
          </a:p>
          <a:p>
            <a:pPr marL="456918" indent="-456918">
              <a:buFontTx/>
              <a:buAutoNum type="arabicPeriod"/>
            </a:pP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  <a:latin typeface="Helvetica Light"/>
                <a:cs typeface="Helvetica Light"/>
              </a:rPr>
              <a:t>Do 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Helvetica Light"/>
                <a:cs typeface="Helvetica Light"/>
              </a:rPr>
              <a:t>not 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  <a:latin typeface="Helvetica Light"/>
                <a:cs typeface="Helvetica Light"/>
              </a:rPr>
              <a:t>ignore fundamental physical laws</a:t>
            </a:r>
            <a:endParaRPr lang="en-US" sz="2200" dirty="0">
              <a:solidFill>
                <a:schemeClr val="bg1">
                  <a:lumMod val="75000"/>
                </a:schemeClr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</p:txBody>
      </p:sp>
      <p:pic>
        <p:nvPicPr>
          <p:cNvPr id="5" name="Picture 4" descr="Screen Shot 2019-03-15 at 4.18.4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3"/>
          <a:stretch/>
        </p:blipFill>
        <p:spPr>
          <a:xfrm>
            <a:off x="213966" y="5109728"/>
            <a:ext cx="2056675" cy="1803028"/>
          </a:xfrm>
          <a:prstGeom prst="rect">
            <a:avLst/>
          </a:prstGeom>
        </p:spPr>
      </p:pic>
      <p:pic>
        <p:nvPicPr>
          <p:cNvPr id="6" name="Picture 5" descr="Screen Shot 2019-03-15 at 3.29.12 PM.png"/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6" y="7420331"/>
            <a:ext cx="1894283" cy="2038292"/>
          </a:xfrm>
          <a:prstGeom prst="rect">
            <a:avLst/>
          </a:prstGeom>
        </p:spPr>
      </p:pic>
      <p:pic>
        <p:nvPicPr>
          <p:cNvPr id="4" name="Picture 3" descr="Screen Shot 2019-04-07 at 6.53.22 PM.png"/>
          <p:cNvPicPr>
            <a:picLocks noChangeAspect="1"/>
          </p:cNvPicPr>
          <p:nvPr/>
        </p:nvPicPr>
        <p:blipFill rotWithShape="1"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4" b="5044"/>
          <a:stretch/>
        </p:blipFill>
        <p:spPr>
          <a:xfrm>
            <a:off x="352221" y="2275603"/>
            <a:ext cx="1900278" cy="24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5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815" y="395571"/>
            <a:ext cx="3861318" cy="515867"/>
          </a:xfrm>
          <a:prstGeom prst="rect">
            <a:avLst/>
          </a:prstGeom>
          <a:noFill/>
        </p:spPr>
        <p:txBody>
          <a:bodyPr wrap="none" lIns="129877" tIns="64939" rIns="129877" bIns="64939" rtlCol="0">
            <a:spAutoFit/>
          </a:bodyPr>
          <a:lstStyle/>
          <a:p>
            <a:pPr algn="just"/>
            <a:r>
              <a:rPr lang="en-US" sz="2500" dirty="0" smtClean="0">
                <a:latin typeface="Helvetica Light"/>
                <a:cs typeface="Helvetica Light"/>
              </a:rPr>
              <a:t>Methodological objective</a:t>
            </a:r>
            <a:endParaRPr lang="en-US" sz="2500" dirty="0">
              <a:latin typeface="Helvetica Light"/>
              <a:cs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369" y="1137543"/>
            <a:ext cx="11507582" cy="485089"/>
          </a:xfrm>
          <a:prstGeom prst="rect">
            <a:avLst/>
          </a:prstGeom>
          <a:noFill/>
        </p:spPr>
        <p:txBody>
          <a:bodyPr wrap="none" lIns="129877" tIns="64939" rIns="129877" bIns="64939" rtlCol="0">
            <a:spAutoFit/>
          </a:bodyPr>
          <a:lstStyle/>
          <a:p>
            <a:pPr algn="just"/>
            <a:r>
              <a:rPr lang="en-US" sz="2300" dirty="0" smtClean="0">
                <a:latin typeface="Helvetica Light"/>
                <a:cs typeface="Helvetica Light"/>
              </a:rPr>
              <a:t>Improve the existing methods for isolating </a:t>
            </a:r>
            <a:r>
              <a:rPr lang="en-US" sz="2300" dirty="0">
                <a:latin typeface="Helvetica Light"/>
                <a:cs typeface="Helvetica Light"/>
              </a:rPr>
              <a:t>the impacts of sea ice </a:t>
            </a:r>
            <a:r>
              <a:rPr lang="en-US" sz="2300" dirty="0" smtClean="0">
                <a:latin typeface="Helvetica Light"/>
                <a:cs typeface="Helvetica Light"/>
              </a:rPr>
              <a:t>changes on climate:</a:t>
            </a:r>
            <a:endParaRPr lang="en-US" sz="2300" dirty="0">
              <a:latin typeface="Helvetica Light"/>
              <a:cs typeface="Helvetica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74823" y="2348179"/>
            <a:ext cx="7801883" cy="6032293"/>
          </a:xfrm>
          <a:prstGeom prst="rect">
            <a:avLst/>
          </a:prstGeom>
        </p:spPr>
        <p:txBody>
          <a:bodyPr wrap="none" lIns="91315" tIns="45657" rIns="91315" bIns="45657">
            <a:spAutoFit/>
          </a:bodyPr>
          <a:lstStyle/>
          <a:p>
            <a:pPr marL="456918" indent="-456918">
              <a:buAutoNum type="arabicPeriod"/>
            </a:pP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Helvetica Light"/>
                <a:cs typeface="Helvetica Light"/>
              </a:rPr>
              <a:t>Allow for full propagation of atmospheric </a:t>
            </a:r>
            <a:r>
              <a:rPr lang="en-US" sz="2200" dirty="0" err="1" smtClean="0">
                <a:solidFill>
                  <a:schemeClr val="bg1">
                    <a:lumMod val="75000"/>
                  </a:schemeClr>
                </a:solidFill>
                <a:latin typeface="Helvetica Light"/>
                <a:cs typeface="Helvetica Light"/>
              </a:rPr>
              <a:t>teleconnections</a:t>
            </a:r>
            <a:endParaRPr lang="en-US" sz="2200" dirty="0" smtClean="0">
              <a:solidFill>
                <a:schemeClr val="bg1">
                  <a:lumMod val="75000"/>
                </a:schemeClr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 smtClean="0">
              <a:solidFill>
                <a:schemeClr val="bg1">
                  <a:lumMod val="75000"/>
                </a:schemeClr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 smtClean="0">
              <a:solidFill>
                <a:schemeClr val="bg1">
                  <a:lumMod val="75000"/>
                </a:schemeClr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 smtClean="0">
              <a:solidFill>
                <a:schemeClr val="bg1">
                  <a:lumMod val="75000"/>
                </a:schemeClr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Helvetica Light"/>
              <a:cs typeface="Helvetica Light"/>
            </a:endParaRPr>
          </a:p>
          <a:p>
            <a:pPr marL="456918" indent="-456918">
              <a:buFontTx/>
              <a:buAutoNum type="arabicPeriod"/>
            </a:pP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  <a:latin typeface="Helvetica Light"/>
                <a:cs typeface="Helvetica Light"/>
              </a:rPr>
              <a:t>Do 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Helvetica Light"/>
                <a:cs typeface="Helvetica Light"/>
              </a:rPr>
              <a:t>not “paint the sea-ice black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  <a:latin typeface="Helvetica Light"/>
                <a:cs typeface="Helvetica Light"/>
              </a:rPr>
              <a:t>”</a:t>
            </a:r>
          </a:p>
          <a:p>
            <a:pPr marL="456918" indent="-456918">
              <a:buFontTx/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  <a:p>
            <a:pPr marL="456918" indent="-456918">
              <a:buFontTx/>
              <a:buAutoNum type="arabicPeriod"/>
            </a:pPr>
            <a:endParaRPr lang="en-US" sz="2000" dirty="0" smtClean="0"/>
          </a:p>
          <a:p>
            <a:pPr marL="456918" indent="-456918">
              <a:buFontTx/>
              <a:buAutoNum type="arabicPeriod"/>
            </a:pPr>
            <a:endParaRPr lang="en-US" sz="2000" dirty="0" smtClean="0"/>
          </a:p>
          <a:p>
            <a:pPr marL="456918" indent="-456918">
              <a:buFontTx/>
              <a:buAutoNum type="arabicPeriod"/>
            </a:pPr>
            <a:endParaRPr lang="en-US" sz="2000" dirty="0" smtClean="0"/>
          </a:p>
          <a:p>
            <a:pPr marL="456918" indent="-456918">
              <a:buFontTx/>
              <a:buAutoNum type="arabicPeriod"/>
            </a:pPr>
            <a:endParaRPr lang="en-US" sz="2000" dirty="0"/>
          </a:p>
          <a:p>
            <a:pPr marL="456918" indent="-456918">
              <a:buFontTx/>
              <a:buAutoNum type="arabicPeriod"/>
            </a:pPr>
            <a:endParaRPr lang="en-US" sz="2000" dirty="0"/>
          </a:p>
          <a:p>
            <a:pPr marL="456918" indent="-456918">
              <a:buFontTx/>
              <a:buAutoNum type="arabicPeriod"/>
            </a:pPr>
            <a:endParaRPr lang="en-US" sz="1000" dirty="0" smtClean="0">
              <a:latin typeface="Helvetica Light"/>
              <a:cs typeface="Helvetica Light"/>
            </a:endParaRPr>
          </a:p>
          <a:p>
            <a:pPr marL="456918" indent="-456918">
              <a:buFontTx/>
              <a:buAutoNum type="arabicPeriod"/>
            </a:pPr>
            <a:r>
              <a:rPr lang="en-US" sz="2200" dirty="0" smtClean="0">
                <a:latin typeface="Helvetica Light"/>
                <a:cs typeface="Helvetica Light"/>
              </a:rPr>
              <a:t>Do </a:t>
            </a:r>
            <a:r>
              <a:rPr lang="en-US" sz="2200" dirty="0">
                <a:latin typeface="Helvetica Light"/>
                <a:cs typeface="Helvetica Light"/>
              </a:rPr>
              <a:t>not </a:t>
            </a:r>
            <a:r>
              <a:rPr lang="en-US" sz="2200" dirty="0" smtClean="0">
                <a:latin typeface="Helvetica Light"/>
                <a:cs typeface="Helvetica Light"/>
              </a:rPr>
              <a:t>ignore fundamental physical laws</a:t>
            </a:r>
            <a:endParaRPr lang="en-US" sz="2200" dirty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</p:txBody>
      </p:sp>
      <p:pic>
        <p:nvPicPr>
          <p:cNvPr id="5" name="Picture 4" descr="Screen Shot 2019-03-15 at 4.18.46 PM.png"/>
          <p:cNvPicPr>
            <a:picLocks noChangeAspect="1"/>
          </p:cNvPicPr>
          <p:nvPr/>
        </p:nvPicPr>
        <p:blipFill rotWithShape="1"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3"/>
          <a:stretch/>
        </p:blipFill>
        <p:spPr>
          <a:xfrm>
            <a:off x="213966" y="5109728"/>
            <a:ext cx="2056675" cy="1803028"/>
          </a:xfrm>
          <a:prstGeom prst="rect">
            <a:avLst/>
          </a:prstGeom>
        </p:spPr>
      </p:pic>
      <p:pic>
        <p:nvPicPr>
          <p:cNvPr id="6" name="Picture 5" descr="Screen Shot 2019-03-15 at 3.29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6" y="7420331"/>
            <a:ext cx="1894283" cy="2038292"/>
          </a:xfrm>
          <a:prstGeom prst="rect">
            <a:avLst/>
          </a:prstGeom>
        </p:spPr>
      </p:pic>
      <p:pic>
        <p:nvPicPr>
          <p:cNvPr id="4" name="Picture 3" descr="Screen Shot 2019-04-07 at 6.53.22 PM.png"/>
          <p:cNvPicPr>
            <a:picLocks noChangeAspect="1"/>
          </p:cNvPicPr>
          <p:nvPr/>
        </p:nvPicPr>
        <p:blipFill rotWithShape="1">
          <a:blip r:embed="rId5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4" b="5044"/>
          <a:stretch/>
        </p:blipFill>
        <p:spPr>
          <a:xfrm>
            <a:off x="352221" y="2275603"/>
            <a:ext cx="1900278" cy="24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24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52519" y="236791"/>
            <a:ext cx="8317042" cy="500478"/>
          </a:xfrm>
          <a:prstGeom prst="rect">
            <a:avLst/>
          </a:prstGeom>
          <a:noFill/>
        </p:spPr>
        <p:txBody>
          <a:bodyPr wrap="none" lIns="129877" tIns="64939" rIns="129877" bIns="64939" rtlCol="0">
            <a:spAutoFit/>
          </a:bodyPr>
          <a:lstStyle/>
          <a:p>
            <a:pPr algn="just"/>
            <a:r>
              <a:rPr lang="en-US" sz="2400" dirty="0" smtClean="0">
                <a:latin typeface="Helvetica Light"/>
                <a:cs typeface="Helvetica Light"/>
              </a:rPr>
              <a:t>Perturbed sea-ice physics parameter simulations (PSIPPS)</a:t>
            </a:r>
            <a:endParaRPr lang="en-US" sz="2400" dirty="0">
              <a:latin typeface="Helvetica Light"/>
              <a:cs typeface="Helvetica Ligh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8566" y="1118890"/>
            <a:ext cx="12063776" cy="859551"/>
          </a:xfrm>
          <a:prstGeom prst="rect">
            <a:avLst/>
          </a:prstGeom>
        </p:spPr>
        <p:txBody>
          <a:bodyPr wrap="square" lIns="129877" tIns="64939" rIns="129877" bIns="64939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latin typeface="Helvetica Light"/>
                <a:cs typeface="Helvetica Light"/>
              </a:rPr>
              <a:t>Apply small perturbations to the sea </a:t>
            </a:r>
            <a:r>
              <a:rPr lang="en-US" sz="2000" dirty="0">
                <a:latin typeface="Helvetica Light"/>
                <a:cs typeface="Helvetica Light"/>
              </a:rPr>
              <a:t>ice physics </a:t>
            </a:r>
            <a:r>
              <a:rPr lang="en-US" sz="2000" dirty="0" smtClean="0">
                <a:latin typeface="Helvetica Light"/>
                <a:cs typeface="Helvetica Light"/>
              </a:rPr>
              <a:t>parameters that have largest impact on the resulting sea-ice cover (after Lucas et al. 2013)</a:t>
            </a: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8566" y="4490637"/>
            <a:ext cx="12209502" cy="3178134"/>
          </a:xfrm>
          <a:prstGeom prst="rect">
            <a:avLst/>
          </a:prstGeom>
        </p:spPr>
        <p:txBody>
          <a:bodyPr wrap="square" lIns="129877" tIns="64939" rIns="129877" bIns="64939">
            <a:spAutoFit/>
          </a:bodyPr>
          <a:lstStyle/>
          <a:p>
            <a:pPr lvl="0">
              <a:lnSpc>
                <a:spcPct val="120000"/>
              </a:lnSpc>
              <a:defRPr sz="1800"/>
            </a:pPr>
            <a:r>
              <a:rPr lang="en-US" sz="2000" dirty="0">
                <a:latin typeface="Helvetica Light"/>
                <a:cs typeface="Helvetica Light"/>
              </a:rPr>
              <a:t>Model: </a:t>
            </a:r>
            <a:r>
              <a:rPr lang="en-US" sz="2000" dirty="0">
                <a:latin typeface="Helvetica Light"/>
                <a:ea typeface="Helvetica Light"/>
                <a:cs typeface="Helvetica Light"/>
                <a:sym typeface="Helvetica Light"/>
              </a:rPr>
              <a:t>Community Atmosphere Model version 4 (CAM4) + Community Land Model version 4 (CLM4) + Community Ice </a:t>
            </a:r>
            <a:r>
              <a:rPr lang="en-US" sz="2000" dirty="0" err="1">
                <a:latin typeface="Helvetica Light"/>
                <a:ea typeface="Helvetica Light"/>
                <a:cs typeface="Helvetica Light"/>
                <a:sym typeface="Helvetica Light"/>
              </a:rPr>
              <a:t>CodeE</a:t>
            </a:r>
            <a:r>
              <a:rPr lang="en-US" sz="2000" dirty="0">
                <a:latin typeface="Helvetica Light"/>
                <a:ea typeface="Helvetica Light"/>
                <a:cs typeface="Helvetica Light"/>
                <a:sym typeface="Helvetica Light"/>
              </a:rPr>
              <a:t> 4 (CICE4) </a:t>
            </a:r>
            <a:r>
              <a:rPr lang="en-US" sz="2000" dirty="0">
                <a:latin typeface="Helvetica Light"/>
                <a:cs typeface="Helvetica Light"/>
                <a:sym typeface="Helvetica Light"/>
              </a:rPr>
              <a:t>coupled to a s</a:t>
            </a:r>
            <a:r>
              <a:rPr lang="en-US" sz="2000" dirty="0">
                <a:latin typeface="Helvetica Light"/>
                <a:cs typeface="Helvetica Light"/>
              </a:rPr>
              <a:t>lab </a:t>
            </a:r>
            <a:r>
              <a:rPr lang="en-US" sz="2000" dirty="0" smtClean="0">
                <a:latin typeface="Helvetica Light"/>
                <a:cs typeface="Helvetica Light"/>
              </a:rPr>
              <a:t>ocean </a:t>
            </a:r>
          </a:p>
          <a:p>
            <a:pPr lvl="0">
              <a:lnSpc>
                <a:spcPct val="120000"/>
              </a:lnSpc>
              <a:defRPr sz="1800"/>
            </a:pPr>
            <a:endParaRPr lang="en-US" sz="2000" dirty="0">
              <a:latin typeface="Helvetica Light"/>
              <a:cs typeface="Helvetica Light"/>
            </a:endParaRPr>
          </a:p>
          <a:p>
            <a:pPr lvl="0">
              <a:lnSpc>
                <a:spcPct val="120000"/>
              </a:lnSpc>
              <a:defRPr sz="1800"/>
            </a:pPr>
            <a:r>
              <a:rPr lang="en-US" sz="2000" dirty="0" smtClean="0">
                <a:latin typeface="Helvetica Light"/>
                <a:cs typeface="Helvetica Light"/>
              </a:rPr>
              <a:t>run </a:t>
            </a:r>
            <a:r>
              <a:rPr lang="en-US" sz="2000" dirty="0">
                <a:latin typeface="Helvetica Light"/>
                <a:cs typeface="Helvetica Light"/>
              </a:rPr>
              <a:t>type: year 2000 repeat </a:t>
            </a:r>
          </a:p>
          <a:p>
            <a:pPr algn="just"/>
            <a:endParaRPr lang="en-US" dirty="0">
              <a:latin typeface="Helvetica Light"/>
              <a:cs typeface="Helvetica Light"/>
            </a:endParaRPr>
          </a:p>
          <a:p>
            <a:pPr algn="just"/>
            <a:r>
              <a:rPr lang="en-US" sz="2000" dirty="0">
                <a:latin typeface="Helvetica Light"/>
                <a:cs typeface="Helvetica Light"/>
              </a:rPr>
              <a:t>Control simulation: </a:t>
            </a:r>
            <a:r>
              <a:rPr lang="en-US" sz="2000" dirty="0" smtClean="0">
                <a:latin typeface="Helvetica Light"/>
                <a:cs typeface="Helvetica Light"/>
              </a:rPr>
              <a:t> default </a:t>
            </a:r>
            <a:r>
              <a:rPr lang="en-US" sz="2000" dirty="0">
                <a:latin typeface="Helvetica Light"/>
                <a:cs typeface="Helvetica Light"/>
              </a:rPr>
              <a:t>sea ice parameter values </a:t>
            </a:r>
            <a:r>
              <a:rPr lang="en-US" sz="2000" dirty="0" smtClean="0">
                <a:latin typeface="Helvetica Light"/>
                <a:cs typeface="Helvetica Light"/>
              </a:rPr>
              <a:t>applied </a:t>
            </a:r>
            <a:r>
              <a:rPr lang="en-US" sz="2000" dirty="0">
                <a:latin typeface="Helvetica Light"/>
                <a:cs typeface="Helvetica Light"/>
              </a:rPr>
              <a:t>in both hemispheres</a:t>
            </a:r>
          </a:p>
          <a:p>
            <a:pPr algn="just"/>
            <a:endParaRPr lang="en-US" dirty="0">
              <a:latin typeface="Helvetica Light"/>
              <a:cs typeface="Helvetica Light"/>
            </a:endParaRPr>
          </a:p>
          <a:p>
            <a:pPr algn="just"/>
            <a:r>
              <a:rPr lang="en-US" sz="2000" dirty="0" smtClean="0">
                <a:latin typeface="Helvetica Light"/>
                <a:cs typeface="Helvetica Light"/>
              </a:rPr>
              <a:t>‘</a:t>
            </a:r>
            <a:r>
              <a:rPr lang="en-US" sz="2000" dirty="0">
                <a:latin typeface="Helvetica Light"/>
                <a:cs typeface="Helvetica Light"/>
              </a:rPr>
              <a:t>low ice’ </a:t>
            </a:r>
            <a:r>
              <a:rPr lang="en-US" sz="2000" dirty="0" smtClean="0">
                <a:latin typeface="Helvetica Light"/>
                <a:cs typeface="Helvetica Light"/>
              </a:rPr>
              <a:t>simulations: perturbations applied in one hemisphere at the time</a:t>
            </a:r>
            <a:endParaRPr lang="en-US" sz="2000" dirty="0">
              <a:latin typeface="Helvetica Light"/>
              <a:cs typeface="Helvetica Light"/>
            </a:endParaRPr>
          </a:p>
          <a:p>
            <a:pPr algn="just"/>
            <a:endParaRPr lang="en-US" sz="1000" dirty="0">
              <a:latin typeface="Helvetica Light"/>
              <a:cs typeface="Helvetica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10274" y="2170507"/>
            <a:ext cx="10770708" cy="2111689"/>
            <a:chOff x="1610274" y="2109299"/>
            <a:chExt cx="10770708" cy="2111689"/>
          </a:xfrm>
        </p:grpSpPr>
        <p:grpSp>
          <p:nvGrpSpPr>
            <p:cNvPr id="7" name="Group 6"/>
            <p:cNvGrpSpPr/>
            <p:nvPr/>
          </p:nvGrpSpPr>
          <p:grpSpPr>
            <a:xfrm>
              <a:off x="8250597" y="2725335"/>
              <a:ext cx="4130385" cy="1202478"/>
              <a:chOff x="7756042" y="5327596"/>
              <a:chExt cx="4130384" cy="1202477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792483" y="5327596"/>
                <a:ext cx="732099" cy="445679"/>
              </a:xfrm>
              <a:prstGeom prst="ellipse">
                <a:avLst/>
              </a:prstGeom>
              <a:noFill/>
              <a:ln w="19050" cmpd="sng">
                <a:solidFill>
                  <a:srgbClr val="42B1E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30055" tIns="65028" rIns="130055" bIns="65028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7756042" y="6084394"/>
                <a:ext cx="732099" cy="445679"/>
              </a:xfrm>
              <a:prstGeom prst="ellipse">
                <a:avLst/>
              </a:prstGeom>
              <a:noFill/>
              <a:ln w="19050" cmpd="sng">
                <a:solidFill>
                  <a:srgbClr val="42B1E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30055" tIns="65028" rIns="130055" bIns="65028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503254" y="5700998"/>
                <a:ext cx="732099" cy="445679"/>
              </a:xfrm>
              <a:prstGeom prst="ellipse">
                <a:avLst/>
              </a:prstGeom>
              <a:noFill/>
              <a:ln w="19050" cmpd="sng">
                <a:solidFill>
                  <a:srgbClr val="42B1E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30055" tIns="65028" rIns="130055" bIns="65028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0007431" y="5331073"/>
                <a:ext cx="1878995" cy="777656"/>
              </a:xfrm>
              <a:prstGeom prst="rect">
                <a:avLst/>
              </a:prstGeom>
            </p:spPr>
            <p:txBody>
              <a:bodyPr wrap="none" lIns="130055" tIns="65028" rIns="130055" bIns="65028">
                <a:spAutoFit/>
              </a:bodyPr>
              <a:lstStyle/>
              <a:p>
                <a:pPr algn="ctr"/>
                <a:r>
                  <a:rPr lang="en-US" sz="2100" dirty="0">
                    <a:solidFill>
                      <a:srgbClr val="3FABE7"/>
                    </a:solidFill>
                    <a:latin typeface="Helvetica Light"/>
                    <a:cs typeface="Helvetica Light"/>
                  </a:rPr>
                  <a:t>low Arctic ice</a:t>
                </a:r>
              </a:p>
              <a:p>
                <a:pPr algn="ctr"/>
                <a:r>
                  <a:rPr lang="en-US" sz="2100" dirty="0">
                    <a:solidFill>
                      <a:srgbClr val="3FABE7"/>
                    </a:solidFill>
                    <a:latin typeface="Helvetica Light"/>
                    <a:cs typeface="Helvetica Light"/>
                  </a:rPr>
                  <a:t>“formula”</a:t>
                </a:r>
                <a:endParaRPr lang="en-US" sz="2100" dirty="0">
                  <a:solidFill>
                    <a:srgbClr val="3FABE7"/>
                  </a:solidFill>
                </a:endParaRP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H="1">
                <a:off x="9332841" y="5651733"/>
                <a:ext cx="709207" cy="230811"/>
              </a:xfrm>
              <a:prstGeom prst="straightConnector1">
                <a:avLst/>
              </a:prstGeom>
              <a:ln>
                <a:solidFill>
                  <a:srgbClr val="42B1EC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/>
            <p:cNvGrpSpPr/>
            <p:nvPr/>
          </p:nvGrpSpPr>
          <p:grpSpPr>
            <a:xfrm>
              <a:off x="1610274" y="2109299"/>
              <a:ext cx="8999571" cy="2111689"/>
              <a:chOff x="1610274" y="2109299"/>
              <a:chExt cx="8999571" cy="2111689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610274" y="2731744"/>
                <a:ext cx="8999571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>
                <a:off x="1852519" y="2109299"/>
                <a:ext cx="8745952" cy="2111689"/>
              </a:xfrm>
              <a:prstGeom prst="rect">
                <a:avLst/>
              </a:prstGeom>
            </p:spPr>
            <p:txBody>
              <a:bodyPr wrap="square" lIns="129877" tIns="64939" rIns="129877" bIns="64939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1800" dirty="0">
                    <a:latin typeface="Helvetica Light"/>
                    <a:cs typeface="Helvetica Light"/>
                  </a:rPr>
                  <a:t>                     parameter                           default value         expert defined </a:t>
                </a:r>
                <a:r>
                  <a:rPr lang="en-US" sz="1800" dirty="0" smtClean="0">
                    <a:latin typeface="Helvetica Light"/>
                    <a:cs typeface="Helvetica Light"/>
                  </a:rPr>
                  <a:t>range</a:t>
                </a:r>
                <a:endParaRPr lang="en-US" sz="1800" dirty="0">
                  <a:latin typeface="Helvetica Light"/>
                  <a:cs typeface="Helvetica Light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1800" dirty="0">
                    <a:latin typeface="Helvetica Light"/>
                    <a:cs typeface="Helvetica Light"/>
                  </a:rPr>
                  <a:t>snow grain radius tuning parameter               1.5           </a:t>
                </a:r>
                <a:r>
                  <a:rPr lang="en-US" sz="600" dirty="0">
                    <a:latin typeface="Helvetica Light"/>
                    <a:cs typeface="Helvetica Light"/>
                  </a:rPr>
                  <a:t> </a:t>
                </a:r>
                <a:r>
                  <a:rPr lang="en-US" sz="1800" dirty="0">
                    <a:latin typeface="Helvetica Light"/>
                    <a:cs typeface="Helvetica Light"/>
                  </a:rPr>
                  <a:t>              -1.9 - 1.9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1800" dirty="0">
                    <a:latin typeface="Helvetica Light"/>
                    <a:cs typeface="Helvetica Light"/>
                  </a:rPr>
                  <a:t>       snow melt maximum radius                    1500              </a:t>
                </a:r>
                <a:r>
                  <a:rPr lang="en-US" sz="1600" dirty="0">
                    <a:latin typeface="Helvetica Light"/>
                    <a:cs typeface="Helvetica Light"/>
                  </a:rPr>
                  <a:t>  </a:t>
                </a:r>
                <a:r>
                  <a:rPr lang="en-US" sz="600" dirty="0">
                    <a:latin typeface="Helvetica Light"/>
                    <a:cs typeface="Helvetica Light"/>
                  </a:rPr>
                  <a:t> </a:t>
                </a:r>
                <a:r>
                  <a:rPr lang="en-US" sz="1600" dirty="0">
                    <a:latin typeface="Helvetica Light"/>
                    <a:cs typeface="Helvetica Light"/>
                  </a:rPr>
                  <a:t>   </a:t>
                </a:r>
                <a:r>
                  <a:rPr lang="en-US" sz="1800" dirty="0">
                    <a:latin typeface="Helvetica Light"/>
                    <a:cs typeface="Helvetica Light"/>
                  </a:rPr>
                  <a:t>     500 - 2000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1800" dirty="0">
                    <a:latin typeface="Helvetica Light"/>
                    <a:cs typeface="Helvetica Light"/>
                  </a:rPr>
                  <a:t>      thermal conductivity of snow                    0.3               </a:t>
                </a:r>
                <a:r>
                  <a:rPr lang="en-US" sz="1600" dirty="0">
                    <a:latin typeface="Helvetica Light"/>
                    <a:cs typeface="Helvetica Light"/>
                  </a:rPr>
                  <a:t>     </a:t>
                </a:r>
                <a:r>
                  <a:rPr lang="en-US" sz="1800" dirty="0">
                    <a:latin typeface="Helvetica Light"/>
                    <a:cs typeface="Helvetica Light"/>
                  </a:rPr>
                  <a:t>       0.1 - 0.35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1800" dirty="0">
                    <a:latin typeface="Helvetica Light"/>
                    <a:cs typeface="Helvetica Light"/>
                  </a:rPr>
                  <a:t> 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17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8987" y="293601"/>
            <a:ext cx="6676985" cy="500659"/>
          </a:xfrm>
          <a:prstGeom prst="rect">
            <a:avLst/>
          </a:prstGeom>
        </p:spPr>
        <p:txBody>
          <a:bodyPr wrap="none" lIns="129877" tIns="64939" rIns="129877" bIns="64939">
            <a:spAutoFit/>
          </a:bodyPr>
          <a:lstStyle/>
          <a:p>
            <a:r>
              <a:rPr lang="en-US" sz="2400" dirty="0">
                <a:latin typeface="Helvetica Light"/>
                <a:cs typeface="Helvetica Light"/>
              </a:rPr>
              <a:t>Monthly mean sea ice fractions for September</a:t>
            </a:r>
            <a:endParaRPr lang="en-US" sz="2400" dirty="0"/>
          </a:p>
        </p:txBody>
      </p:sp>
      <p:pic>
        <p:nvPicPr>
          <p:cNvPr id="15" name="Picture 14" descr="Figure1ne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t="1391" r="63861" b="57675"/>
          <a:stretch/>
        </p:blipFill>
        <p:spPr>
          <a:xfrm>
            <a:off x="2311403" y="1103648"/>
            <a:ext cx="7658100" cy="7011653"/>
          </a:xfrm>
          <a:prstGeom prst="rect">
            <a:avLst/>
          </a:prstGeom>
        </p:spPr>
      </p:pic>
      <p:pic>
        <p:nvPicPr>
          <p:cNvPr id="4" name="Picture 3" descr="Figure1ne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0" t="41868" r="44932" b="49136"/>
          <a:stretch/>
        </p:blipFill>
        <p:spPr>
          <a:xfrm>
            <a:off x="3556001" y="8589874"/>
            <a:ext cx="5481730" cy="99527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65415" y="7378702"/>
            <a:ext cx="990601" cy="59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5" tIns="45657" rIns="91315" bIns="45657"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54058" y="1734682"/>
            <a:ext cx="2966688" cy="786890"/>
            <a:chOff x="257086" y="1262777"/>
            <a:chExt cx="2966687" cy="786890"/>
          </a:xfrm>
        </p:grpSpPr>
        <p:sp>
          <p:nvSpPr>
            <p:cNvPr id="18" name="Rectangle 17"/>
            <p:cNvSpPr/>
            <p:nvPr/>
          </p:nvSpPr>
          <p:spPr>
            <a:xfrm>
              <a:off x="523785" y="1262777"/>
              <a:ext cx="2699988" cy="786890"/>
            </a:xfrm>
            <a:prstGeom prst="rect">
              <a:avLst/>
            </a:prstGeom>
          </p:spPr>
          <p:txBody>
            <a:bodyPr wrap="none" lIns="130055" tIns="65028" rIns="130055" bIns="65028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00" b="1" dirty="0">
                  <a:latin typeface="Helvetica Light"/>
                  <a:cs typeface="Helvetica Light"/>
                </a:rPr>
                <a:t>control ensemble mean</a:t>
              </a:r>
            </a:p>
            <a:p>
              <a:pPr>
                <a:lnSpc>
                  <a:spcPct val="120000"/>
                </a:lnSpc>
              </a:pPr>
              <a:r>
                <a:rPr lang="en-US" sz="1800" b="1" dirty="0">
                  <a:solidFill>
                    <a:srgbClr val="DC3D92"/>
                  </a:solidFill>
                  <a:latin typeface="Helvetica Light"/>
                  <a:cs typeface="Helvetica Light"/>
                </a:rPr>
                <a:t>low ice ensemble mean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57086" y="1841500"/>
              <a:ext cx="279400" cy="0"/>
            </a:xfrm>
            <a:prstGeom prst="line">
              <a:avLst/>
            </a:prstGeom>
            <a:ln w="38100" cmpd="sng">
              <a:solidFill>
                <a:srgbClr val="DC3D9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7086" y="1549400"/>
              <a:ext cx="279400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4059008" y="8432800"/>
            <a:ext cx="4279900" cy="4561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5" tIns="45657" rIns="91315" bIns="4565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175865" y="8523550"/>
            <a:ext cx="4229026" cy="376949"/>
          </a:xfrm>
          <a:prstGeom prst="rect">
            <a:avLst/>
          </a:prstGeom>
        </p:spPr>
        <p:txBody>
          <a:bodyPr wrap="none" lIns="91315" tIns="45657" rIns="91315" bIns="45657">
            <a:spAutoFit/>
          </a:bodyPr>
          <a:lstStyle/>
          <a:p>
            <a:pPr algn="ctr"/>
            <a:r>
              <a:rPr lang="en-US" sz="1800" dirty="0">
                <a:latin typeface="Helvetica Light"/>
                <a:cs typeface="Helvetica Light"/>
              </a:rPr>
              <a:t>Observed sea ice fractions [ SSMI, %]</a:t>
            </a:r>
          </a:p>
        </p:txBody>
      </p:sp>
    </p:spTree>
    <p:extLst>
      <p:ext uri="{BB962C8B-B14F-4D97-AF65-F5344CB8AC3E}">
        <p14:creationId xmlns:p14="http://schemas.microsoft.com/office/powerpoint/2010/main" val="413765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igure1ne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t="1391" r="63861" b="57675"/>
          <a:stretch/>
        </p:blipFill>
        <p:spPr>
          <a:xfrm>
            <a:off x="2311403" y="1103648"/>
            <a:ext cx="7658100" cy="701165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937500" y="1073147"/>
            <a:ext cx="5016097" cy="2876783"/>
            <a:chOff x="794622" y="4343400"/>
            <a:chExt cx="3874734" cy="2345656"/>
          </a:xfrm>
        </p:grpSpPr>
        <p:grpSp>
          <p:nvGrpSpPr>
            <p:cNvPr id="11" name="Group 10"/>
            <p:cNvGrpSpPr/>
            <p:nvPr/>
          </p:nvGrpSpPr>
          <p:grpSpPr>
            <a:xfrm>
              <a:off x="794622" y="4441777"/>
              <a:ext cx="3874734" cy="2247279"/>
              <a:chOff x="794622" y="4441777"/>
              <a:chExt cx="3874734" cy="2247279"/>
            </a:xfrm>
          </p:grpSpPr>
          <p:pic>
            <p:nvPicPr>
              <p:cNvPr id="13" name="Picture 12" descr="Figure_S1new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51" t="5126" r="48884" b="72962"/>
              <a:stretch/>
            </p:blipFill>
            <p:spPr>
              <a:xfrm>
                <a:off x="794622" y="4441777"/>
                <a:ext cx="3874734" cy="2242589"/>
              </a:xfrm>
              <a:prstGeom prst="rect">
                <a:avLst/>
              </a:prstGeom>
            </p:spPr>
          </p:pic>
          <p:pic>
            <p:nvPicPr>
              <p:cNvPr id="14" name="Picture 13" descr="Figure_S1new.pdf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300" t="47548" r="7257" b="49722"/>
              <a:stretch/>
            </p:blipFill>
            <p:spPr>
              <a:xfrm>
                <a:off x="944022" y="6409656"/>
                <a:ext cx="3725334" cy="279400"/>
              </a:xfrm>
              <a:prstGeom prst="rect">
                <a:avLst/>
              </a:prstGeom>
            </p:spPr>
          </p:pic>
        </p:grpSp>
        <p:sp>
          <p:nvSpPr>
            <p:cNvPr id="12" name="Rectangle 11"/>
            <p:cNvSpPr/>
            <p:nvPr/>
          </p:nvSpPr>
          <p:spPr>
            <a:xfrm>
              <a:off x="1130300" y="4343400"/>
              <a:ext cx="2794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2565415" y="7378702"/>
            <a:ext cx="990601" cy="59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5" tIns="45657" rIns="91315" bIns="45657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215293" y="894477"/>
            <a:ext cx="4763065" cy="377547"/>
          </a:xfrm>
          <a:prstGeom prst="rect">
            <a:avLst/>
          </a:prstGeom>
        </p:spPr>
        <p:txBody>
          <a:bodyPr wrap="none" lIns="129877" tIns="64939" rIns="129877" bIns="64939">
            <a:spAutoFit/>
          </a:bodyPr>
          <a:lstStyle/>
          <a:p>
            <a:r>
              <a:rPr lang="en-US" sz="1600" dirty="0">
                <a:latin typeface="Helvetica Light"/>
                <a:cs typeface="Helvetica Light"/>
              </a:rPr>
              <a:t>Monthly mean sea ice area              [millions km</a:t>
            </a:r>
            <a:r>
              <a:rPr lang="en-US" sz="1600" baseline="30000" dirty="0">
                <a:latin typeface="Helvetica Light"/>
                <a:cs typeface="Helvetica Light"/>
              </a:rPr>
              <a:t>2</a:t>
            </a:r>
            <a:r>
              <a:rPr lang="en-US" sz="1600" dirty="0">
                <a:latin typeface="Helvetica Light"/>
                <a:cs typeface="Helvetica Light"/>
              </a:rPr>
              <a:t>]</a:t>
            </a:r>
            <a:endParaRPr lang="en-US" sz="16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354058" y="1734682"/>
            <a:ext cx="2966688" cy="786890"/>
            <a:chOff x="257086" y="1262777"/>
            <a:chExt cx="2966687" cy="786890"/>
          </a:xfrm>
        </p:grpSpPr>
        <p:sp>
          <p:nvSpPr>
            <p:cNvPr id="18" name="Rectangle 17"/>
            <p:cNvSpPr/>
            <p:nvPr/>
          </p:nvSpPr>
          <p:spPr>
            <a:xfrm>
              <a:off x="523785" y="1262777"/>
              <a:ext cx="2699988" cy="786890"/>
            </a:xfrm>
            <a:prstGeom prst="rect">
              <a:avLst/>
            </a:prstGeom>
          </p:spPr>
          <p:txBody>
            <a:bodyPr wrap="none" lIns="130055" tIns="65028" rIns="130055" bIns="65028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00" b="1" dirty="0">
                  <a:latin typeface="Helvetica Light"/>
                  <a:cs typeface="Helvetica Light"/>
                </a:rPr>
                <a:t>control ensemble mean</a:t>
              </a:r>
            </a:p>
            <a:p>
              <a:pPr>
                <a:lnSpc>
                  <a:spcPct val="120000"/>
                </a:lnSpc>
              </a:pPr>
              <a:r>
                <a:rPr lang="en-US" sz="1800" b="1" dirty="0">
                  <a:solidFill>
                    <a:srgbClr val="DC3D92"/>
                  </a:solidFill>
                  <a:latin typeface="Helvetica Light"/>
                  <a:cs typeface="Helvetica Light"/>
                </a:rPr>
                <a:t>low ice ensemble mean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57086" y="1841500"/>
              <a:ext cx="279400" cy="0"/>
            </a:xfrm>
            <a:prstGeom prst="line">
              <a:avLst/>
            </a:prstGeom>
            <a:ln w="38100" cmpd="sng">
              <a:solidFill>
                <a:srgbClr val="DC3D9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7086" y="1549400"/>
              <a:ext cx="279400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218987" y="293601"/>
            <a:ext cx="6591423" cy="500659"/>
          </a:xfrm>
          <a:prstGeom prst="rect">
            <a:avLst/>
          </a:prstGeom>
        </p:spPr>
        <p:txBody>
          <a:bodyPr wrap="none" lIns="129877" tIns="64939" rIns="129877" bIns="64939">
            <a:spAutoFit/>
          </a:bodyPr>
          <a:lstStyle/>
          <a:p>
            <a:r>
              <a:rPr lang="en-US" sz="2400" dirty="0">
                <a:latin typeface="Helvetica Light"/>
                <a:cs typeface="Helvetica Light"/>
              </a:rPr>
              <a:t>Monthly mean sea ice fractions for September</a:t>
            </a:r>
            <a:endParaRPr lang="en-US" sz="2400" dirty="0"/>
          </a:p>
        </p:txBody>
      </p:sp>
      <p:pic>
        <p:nvPicPr>
          <p:cNvPr id="29" name="Picture 28" descr="Figure1ne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0" t="41868" r="44932" b="49136"/>
          <a:stretch/>
        </p:blipFill>
        <p:spPr>
          <a:xfrm>
            <a:off x="3556001" y="8589874"/>
            <a:ext cx="5481730" cy="99527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059008" y="8432800"/>
            <a:ext cx="4279900" cy="4561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5" tIns="45657" rIns="91315" bIns="45657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175865" y="8523550"/>
            <a:ext cx="4229026" cy="376949"/>
          </a:xfrm>
          <a:prstGeom prst="rect">
            <a:avLst/>
          </a:prstGeom>
        </p:spPr>
        <p:txBody>
          <a:bodyPr wrap="none" lIns="91315" tIns="45657" rIns="91315" bIns="45657">
            <a:spAutoFit/>
          </a:bodyPr>
          <a:lstStyle/>
          <a:p>
            <a:pPr algn="ctr"/>
            <a:r>
              <a:rPr lang="en-US" sz="1800" dirty="0">
                <a:latin typeface="Helvetica Light"/>
                <a:cs typeface="Helvetica Light"/>
              </a:rPr>
              <a:t>Observed sea ice fractions [ SSMI, %]</a:t>
            </a:r>
          </a:p>
        </p:txBody>
      </p:sp>
    </p:spTree>
    <p:extLst>
      <p:ext uri="{BB962C8B-B14F-4D97-AF65-F5344CB8AC3E}">
        <p14:creationId xmlns:p14="http://schemas.microsoft.com/office/powerpoint/2010/main" val="3123244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330213" y="266618"/>
            <a:ext cx="6433271" cy="531256"/>
          </a:xfrm>
          <a:prstGeom prst="rect">
            <a:avLst/>
          </a:prstGeom>
        </p:spPr>
        <p:txBody>
          <a:bodyPr wrap="none" lIns="129877" tIns="64939" rIns="129877" bIns="64939">
            <a:spAutoFit/>
          </a:bodyPr>
          <a:lstStyle/>
          <a:p>
            <a:pPr algn="ctr"/>
            <a:r>
              <a:rPr lang="en-US" dirty="0">
                <a:latin typeface="Helvetica Light"/>
                <a:cs typeface="Helvetica Light"/>
              </a:rPr>
              <a:t>Dec-Feb </a:t>
            </a:r>
            <a:r>
              <a:rPr lang="en-US" dirty="0" smtClean="0">
                <a:latin typeface="Helvetica Light"/>
                <a:cs typeface="Helvetica Light"/>
              </a:rPr>
              <a:t>500 </a:t>
            </a:r>
            <a:r>
              <a:rPr lang="en-US" dirty="0" err="1">
                <a:latin typeface="Helvetica Light"/>
                <a:cs typeface="Helvetica Light"/>
              </a:rPr>
              <a:t>hPa</a:t>
            </a:r>
            <a:r>
              <a:rPr lang="en-US" dirty="0">
                <a:latin typeface="Helvetica Light"/>
                <a:cs typeface="Helvetica Light"/>
              </a:rPr>
              <a:t> geopotential anomalies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925487" y="5712491"/>
            <a:ext cx="639036" cy="536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9877" tIns="64939" rIns="129877" bIns="64939" rtlCol="0" anchor="ctr"/>
          <a:lstStyle/>
          <a:p>
            <a:pPr algn="ctr"/>
            <a:endParaRPr lang="en-US"/>
          </a:p>
        </p:txBody>
      </p:sp>
      <p:pic>
        <p:nvPicPr>
          <p:cNvPr id="6" name="Picture 5" descr="Figure2new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t="41542" r="56072" b="30856"/>
          <a:stretch/>
        </p:blipFill>
        <p:spPr>
          <a:xfrm>
            <a:off x="910551" y="1503424"/>
            <a:ext cx="11075320" cy="59191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02079" y="6928423"/>
            <a:ext cx="918368" cy="6989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9877" tIns="64939" rIns="129877" bIns="64939" rtlCol="0" anchor="ctr"/>
          <a:lstStyle/>
          <a:p>
            <a:pPr algn="ctr"/>
            <a:endParaRPr lang="en-US"/>
          </a:p>
        </p:txBody>
      </p:sp>
      <p:pic>
        <p:nvPicPr>
          <p:cNvPr id="9" name="Picture 8" descr="Figure2new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69905" r="57713" b="21820"/>
          <a:stretch/>
        </p:blipFill>
        <p:spPr>
          <a:xfrm>
            <a:off x="3295629" y="7676792"/>
            <a:ext cx="6372291" cy="1135596"/>
          </a:xfrm>
          <a:prstGeom prst="rect">
            <a:avLst/>
          </a:prstGeom>
        </p:spPr>
      </p:pic>
      <p:sp>
        <p:nvSpPr>
          <p:cNvPr id="10" name="Shape 160"/>
          <p:cNvSpPr/>
          <p:nvPr/>
        </p:nvSpPr>
        <p:spPr>
          <a:xfrm>
            <a:off x="1062938" y="9317802"/>
            <a:ext cx="11591734" cy="422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2159" tIns="72159" rIns="72159" bIns="72159" anchor="ctr">
            <a:spAutoFit/>
          </a:bodyPr>
          <a:lstStyle>
            <a:lvl1pPr marR="457200" algn="l" defTabSz="457200"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 algn="ctr"/>
            <a:r>
              <a:rPr lang="en-US" dirty="0"/>
              <a:t>Stippling</a:t>
            </a:r>
            <a:r>
              <a:rPr dirty="0"/>
              <a:t> </a:t>
            </a:r>
            <a:r>
              <a:rPr lang="en-US" dirty="0"/>
              <a:t>i</a:t>
            </a:r>
            <a:r>
              <a:rPr dirty="0"/>
              <a:t>ndicate</a:t>
            </a:r>
            <a:r>
              <a:rPr lang="en-US" dirty="0"/>
              <a:t>s</a:t>
            </a:r>
            <a:r>
              <a:rPr dirty="0"/>
              <a:t> the anomalies that are statistically significant at the </a:t>
            </a:r>
            <a:r>
              <a:rPr dirty="0" smtClean="0"/>
              <a:t>9</a:t>
            </a:r>
            <a:r>
              <a:rPr lang="en-US" dirty="0"/>
              <a:t>5</a:t>
            </a:r>
            <a:r>
              <a:rPr dirty="0" smtClean="0"/>
              <a:t>% </a:t>
            </a:r>
            <a:r>
              <a:rPr dirty="0"/>
              <a:t>confidence level</a:t>
            </a:r>
          </a:p>
        </p:txBody>
      </p:sp>
    </p:spTree>
    <p:extLst>
      <p:ext uri="{BB962C8B-B14F-4D97-AF65-F5344CB8AC3E}">
        <p14:creationId xmlns:p14="http://schemas.microsoft.com/office/powerpoint/2010/main" val="185791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11-19 at 4.26.01 PM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t="1334" r="2039"/>
          <a:stretch/>
        </p:blipFill>
        <p:spPr>
          <a:xfrm>
            <a:off x="0" y="-12700"/>
            <a:ext cx="13012357" cy="84787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85657" y="3361407"/>
            <a:ext cx="1333502" cy="37696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none" lIns="91315" tIns="45657" rIns="91315" bIns="45657">
            <a:spAutoFit/>
          </a:bodyPr>
          <a:lstStyle/>
          <a:p>
            <a:r>
              <a:rPr lang="en-US" sz="1800" dirty="0">
                <a:latin typeface="Helvetica Light"/>
                <a:cs typeface="Helvetica Light"/>
              </a:rPr>
              <a:t>Vancouver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448800" y="8167615"/>
            <a:ext cx="3441700" cy="2984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5" tIns="45657" rIns="91315" bIns="4565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4555" y="355600"/>
            <a:ext cx="4407329" cy="47692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none" lIns="91315" tIns="45657" rIns="91315" bIns="45657">
            <a:spAutoFit/>
          </a:bodyPr>
          <a:lstStyle/>
          <a:p>
            <a:r>
              <a:rPr lang="en-US" sz="2500" dirty="0" smtClean="0">
                <a:latin typeface="Helvetica Light"/>
                <a:cs typeface="Helvetica Light"/>
              </a:rPr>
              <a:t>2012-2015 California Drought</a:t>
            </a:r>
            <a:endParaRPr lang="en-US" sz="2500" dirty="0">
              <a:latin typeface="Helvetica Light"/>
              <a:cs typeface="Helvetica Ligh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43757" y="5742946"/>
            <a:ext cx="3476933" cy="10698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5" tIns="45657" rIns="91315" bIns="45657" spcCol="0" rtlCol="0" anchor="ctr"/>
          <a:lstStyle/>
          <a:p>
            <a:pPr algn="ctr"/>
            <a:r>
              <a:rPr lang="en-US" sz="1800" dirty="0"/>
              <a:t>This vast zone of high pressure nearly 2000 miles long, would not move for several months at a time</a:t>
            </a:r>
          </a:p>
        </p:txBody>
      </p:sp>
      <p:sp>
        <p:nvSpPr>
          <p:cNvPr id="9" name="Rectangle 8"/>
          <p:cNvSpPr/>
          <p:nvPr/>
        </p:nvSpPr>
        <p:spPr>
          <a:xfrm>
            <a:off x="6963259" y="5001678"/>
            <a:ext cx="1577916" cy="35381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none" lIns="91315" tIns="45657" rIns="91315" bIns="45657">
            <a:spAutoFit/>
          </a:bodyPr>
          <a:lstStyle/>
          <a:p>
            <a:r>
              <a:rPr lang="en-US" sz="1700" dirty="0">
                <a:latin typeface="Helvetica Light"/>
                <a:cs typeface="Helvetica Light"/>
              </a:rPr>
              <a:t>San Francisco</a:t>
            </a:r>
          </a:p>
        </p:txBody>
      </p:sp>
      <p:pic>
        <p:nvPicPr>
          <p:cNvPr id="23" name="Picture 22" descr="Screen Shot 2015-11-19 at 4.26.01 PM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t="1334" r="2039"/>
          <a:stretch/>
        </p:blipFill>
        <p:spPr>
          <a:xfrm>
            <a:off x="0" y="-12700"/>
            <a:ext cx="13012357" cy="847875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543157" y="5772930"/>
            <a:ext cx="3476933" cy="10698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5" tIns="45657" rIns="91315" bIns="45657" spcCol="0" rtlCol="0" anchor="ctr"/>
          <a:lstStyle/>
          <a:p>
            <a:pPr algn="ctr"/>
            <a:r>
              <a:rPr lang="en-US" sz="1800" dirty="0"/>
              <a:t>This vast zone of high pressure nearly 2000 miles long, would not move for several months at a time</a:t>
            </a:r>
          </a:p>
        </p:txBody>
      </p:sp>
    </p:spTree>
    <p:extLst>
      <p:ext uri="{BB962C8B-B14F-4D97-AF65-F5344CB8AC3E}">
        <p14:creationId xmlns:p14="http://schemas.microsoft.com/office/powerpoint/2010/main" val="426680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2new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2548" r="56030" b="70114"/>
          <a:stretch/>
        </p:blipFill>
        <p:spPr>
          <a:xfrm>
            <a:off x="1004722" y="1370236"/>
            <a:ext cx="11050676" cy="59581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45856" y="266618"/>
            <a:ext cx="5122954" cy="531436"/>
          </a:xfrm>
          <a:prstGeom prst="rect">
            <a:avLst/>
          </a:prstGeom>
        </p:spPr>
        <p:txBody>
          <a:bodyPr wrap="none" lIns="129877" tIns="64939" rIns="129877" bIns="64939">
            <a:spAutoFit/>
          </a:bodyPr>
          <a:lstStyle/>
          <a:p>
            <a:pPr algn="ctr"/>
            <a:r>
              <a:rPr lang="en-US" dirty="0">
                <a:latin typeface="Helvetica Light"/>
                <a:cs typeface="Helvetica Light"/>
              </a:rPr>
              <a:t>Dec-Feb precipitation anomalies</a:t>
            </a:r>
            <a:endParaRPr lang="en-US" dirty="0"/>
          </a:p>
        </p:txBody>
      </p:sp>
      <p:pic>
        <p:nvPicPr>
          <p:cNvPr id="22" name="Picture 21" descr="Figure2newB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t="31550" r="54937" b="57963"/>
          <a:stretch/>
        </p:blipFill>
        <p:spPr>
          <a:xfrm>
            <a:off x="2739713" y="7735770"/>
            <a:ext cx="7482826" cy="147148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01701" y="6905231"/>
            <a:ext cx="979001" cy="536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9877" tIns="64939" rIns="129877" bIns="64939" rtlCol="0" anchor="ctr"/>
          <a:lstStyle/>
          <a:p>
            <a:pPr algn="ctr"/>
            <a:endParaRPr lang="en-US"/>
          </a:p>
        </p:txBody>
      </p:sp>
      <p:sp>
        <p:nvSpPr>
          <p:cNvPr id="8" name="Shape 160"/>
          <p:cNvSpPr/>
          <p:nvPr/>
        </p:nvSpPr>
        <p:spPr>
          <a:xfrm>
            <a:off x="1062938" y="9317802"/>
            <a:ext cx="11591734" cy="422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2159" tIns="72159" rIns="72159" bIns="72159" anchor="ctr">
            <a:spAutoFit/>
          </a:bodyPr>
          <a:lstStyle>
            <a:lvl1pPr marR="457200" algn="l" defTabSz="457200"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 algn="ctr"/>
            <a:r>
              <a:rPr lang="en-US" dirty="0"/>
              <a:t>Stippling</a:t>
            </a:r>
            <a:r>
              <a:rPr dirty="0"/>
              <a:t> </a:t>
            </a:r>
            <a:r>
              <a:rPr lang="en-US" dirty="0"/>
              <a:t>i</a:t>
            </a:r>
            <a:r>
              <a:rPr dirty="0"/>
              <a:t>ndicate</a:t>
            </a:r>
            <a:r>
              <a:rPr lang="en-US" dirty="0"/>
              <a:t>s</a:t>
            </a:r>
            <a:r>
              <a:rPr dirty="0"/>
              <a:t> the anomalies that are statistically significant at the 9</a:t>
            </a:r>
            <a:r>
              <a:rPr lang="en-US" dirty="0"/>
              <a:t>0</a:t>
            </a:r>
            <a:r>
              <a:rPr dirty="0"/>
              <a:t>% confidence level</a:t>
            </a:r>
          </a:p>
        </p:txBody>
      </p:sp>
    </p:spTree>
    <p:extLst>
      <p:ext uri="{BB962C8B-B14F-4D97-AF65-F5344CB8AC3E}">
        <p14:creationId xmlns:p14="http://schemas.microsoft.com/office/powerpoint/2010/main" val="408680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70230" y="3035896"/>
            <a:ext cx="262650" cy="531436"/>
          </a:xfrm>
          <a:prstGeom prst="rect">
            <a:avLst/>
          </a:prstGeom>
        </p:spPr>
        <p:txBody>
          <a:bodyPr wrap="none" lIns="129877" tIns="64939" rIns="129877" bIns="64939">
            <a:spAutoFit/>
          </a:bodyPr>
          <a:lstStyle/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132881" y="147161"/>
            <a:ext cx="10954305" cy="808319"/>
          </a:xfrm>
          <a:prstGeom prst="rect">
            <a:avLst/>
          </a:prstGeom>
        </p:spPr>
        <p:txBody>
          <a:bodyPr wrap="square" lIns="129877" tIns="64939" rIns="129877" bIns="64939">
            <a:spAutoFit/>
          </a:bodyPr>
          <a:lstStyle/>
          <a:p>
            <a:pPr algn="ctr"/>
            <a:r>
              <a:rPr lang="en-US" sz="2100" dirty="0">
                <a:latin typeface="Helvetica Light"/>
                <a:cs typeface="Helvetica Light"/>
              </a:rPr>
              <a:t>Step 1: sea ice decline induced energy imbalance can not be compensated locally, but results in tropical OLR changes</a:t>
            </a:r>
            <a:endParaRPr lang="en-US" sz="2100" dirty="0"/>
          </a:p>
        </p:txBody>
      </p:sp>
      <p:pic>
        <p:nvPicPr>
          <p:cNvPr id="89" name="Picture 88" descr="Fluxes_new_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1" t="64719" r="14937"/>
          <a:stretch/>
        </p:blipFill>
        <p:spPr>
          <a:xfrm>
            <a:off x="5737901" y="5589116"/>
            <a:ext cx="6930621" cy="396151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64531" y="1109607"/>
            <a:ext cx="8308967" cy="3924670"/>
            <a:chOff x="4243507" y="965826"/>
            <a:chExt cx="8308967" cy="3924670"/>
          </a:xfrm>
        </p:grpSpPr>
        <p:pic>
          <p:nvPicPr>
            <p:cNvPr id="5" name="Picture 4" descr="Fluxes_new_2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98" b="69754"/>
            <a:stretch/>
          </p:blipFill>
          <p:spPr>
            <a:xfrm>
              <a:off x="4243507" y="965826"/>
              <a:ext cx="7964898" cy="3924670"/>
            </a:xfrm>
            <a:prstGeom prst="rect">
              <a:avLst/>
            </a:prstGeom>
          </p:spPr>
        </p:pic>
        <p:sp>
          <p:nvSpPr>
            <p:cNvPr id="91" name="Rectangle 90"/>
            <p:cNvSpPr/>
            <p:nvPr/>
          </p:nvSpPr>
          <p:spPr>
            <a:xfrm>
              <a:off x="7146047" y="1580564"/>
              <a:ext cx="1130351" cy="623653"/>
            </a:xfrm>
            <a:prstGeom prst="rect">
              <a:avLst/>
            </a:prstGeom>
          </p:spPr>
          <p:txBody>
            <a:bodyPr wrap="square" lIns="129877" tIns="64939" rIns="129877" bIns="64939">
              <a:spAutoFit/>
            </a:bodyPr>
            <a:lstStyle/>
            <a:p>
              <a:pPr algn="ctr"/>
              <a:r>
                <a:rPr lang="en-US" sz="1600" dirty="0">
                  <a:latin typeface="Helvetica Light"/>
                  <a:cs typeface="Helvetica Light"/>
                </a:rPr>
                <a:t>!positive </a:t>
              </a:r>
            </a:p>
            <a:p>
              <a:pPr algn="ctr"/>
              <a:r>
                <a:rPr lang="en-US" sz="1600" dirty="0">
                  <a:latin typeface="Helvetica Light"/>
                  <a:cs typeface="Helvetica Light"/>
                </a:rPr>
                <a:t>down!</a:t>
              </a:r>
              <a:endParaRPr lang="en-US" sz="1600" dirty="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419015" y="1146048"/>
              <a:ext cx="3753133" cy="3774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29877" tIns="64939" rIns="129877" bIns="64939">
              <a:spAutoFit/>
            </a:bodyPr>
            <a:lstStyle/>
            <a:p>
              <a:pPr algn="ctr"/>
              <a:r>
                <a:rPr lang="en-US" sz="1600" dirty="0">
                  <a:latin typeface="Helvetica Light"/>
                  <a:cs typeface="Helvetica Light"/>
                </a:rPr>
                <a:t>TOA NET energy flux ANN [W/m</a:t>
              </a:r>
              <a:r>
                <a:rPr lang="en-US" sz="1600" baseline="30000" dirty="0">
                  <a:latin typeface="Helvetica Light"/>
                  <a:cs typeface="Helvetica Light"/>
                </a:rPr>
                <a:t>2</a:t>
              </a:r>
              <a:r>
                <a:rPr lang="en-US" sz="1600" dirty="0">
                  <a:latin typeface="Helvetica Light"/>
                  <a:cs typeface="Helvetica Light"/>
                </a:rPr>
                <a:t>]</a:t>
              </a:r>
              <a:endParaRPr lang="en-US" sz="1600" dirty="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8257770" y="1166307"/>
              <a:ext cx="3753133" cy="3774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29877" tIns="64939" rIns="129877" bIns="64939">
              <a:spAutoFit/>
            </a:bodyPr>
            <a:lstStyle/>
            <a:p>
              <a:pPr algn="ctr"/>
              <a:r>
                <a:rPr lang="en-US" sz="1600" dirty="0">
                  <a:latin typeface="Helvetica Light"/>
                  <a:cs typeface="Helvetica Light"/>
                </a:rPr>
                <a:t>Column NET energy flux ANN [W/m</a:t>
              </a:r>
              <a:r>
                <a:rPr lang="en-US" sz="1600" baseline="30000" dirty="0">
                  <a:latin typeface="Helvetica Light"/>
                  <a:cs typeface="Helvetica Light"/>
                </a:rPr>
                <a:t>2</a:t>
              </a:r>
              <a:r>
                <a:rPr lang="en-US" sz="1600" dirty="0">
                  <a:latin typeface="Helvetica Light"/>
                  <a:cs typeface="Helvetica Light"/>
                </a:rPr>
                <a:t>]</a:t>
              </a:r>
              <a:endParaRPr lang="en-US" sz="1600" dirty="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1422123" y="1580564"/>
              <a:ext cx="1130351" cy="623653"/>
            </a:xfrm>
            <a:prstGeom prst="rect">
              <a:avLst/>
            </a:prstGeom>
          </p:spPr>
          <p:txBody>
            <a:bodyPr wrap="square" lIns="129877" tIns="64939" rIns="129877" bIns="64939">
              <a:spAutoFit/>
            </a:bodyPr>
            <a:lstStyle/>
            <a:p>
              <a:pPr algn="ctr"/>
              <a:r>
                <a:rPr lang="en-US" sz="1600" dirty="0">
                  <a:latin typeface="Helvetica Light"/>
                  <a:cs typeface="Helvetica Light"/>
                </a:rPr>
                <a:t>!positive </a:t>
              </a:r>
            </a:p>
            <a:p>
              <a:pPr algn="ctr"/>
              <a:r>
                <a:rPr lang="en-US" sz="1600" dirty="0">
                  <a:latin typeface="Helvetica Light"/>
                  <a:cs typeface="Helvetica Light"/>
                </a:rPr>
                <a:t>down!</a:t>
              </a:r>
              <a:endParaRPr lang="en-US" sz="16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9453" y="1279484"/>
            <a:ext cx="7576588" cy="4367479"/>
            <a:chOff x="2812515" y="1135703"/>
            <a:chExt cx="7576588" cy="4367479"/>
          </a:xfrm>
        </p:grpSpPr>
        <p:pic>
          <p:nvPicPr>
            <p:cNvPr id="14" name="Picture 13" descr="Fluxes_new_2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98" t="30132" r="30634" b="65032"/>
            <a:stretch/>
          </p:blipFill>
          <p:spPr>
            <a:xfrm>
              <a:off x="4243507" y="4875811"/>
              <a:ext cx="4387315" cy="62737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812515" y="1146048"/>
              <a:ext cx="3753133" cy="3774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29877" tIns="64939" rIns="129877" bIns="64939">
              <a:spAutoFit/>
            </a:bodyPr>
            <a:lstStyle/>
            <a:p>
              <a:pPr algn="ctr"/>
              <a:r>
                <a:rPr lang="en-US" sz="1600" dirty="0">
                  <a:latin typeface="Helvetica Light"/>
                  <a:cs typeface="Helvetica Light"/>
                </a:rPr>
                <a:t>TOA NET energy flux ANN [W/m</a:t>
              </a:r>
              <a:r>
                <a:rPr lang="en-US" sz="1600" baseline="30000" dirty="0">
                  <a:latin typeface="Helvetica Light"/>
                  <a:cs typeface="Helvetica Light"/>
                </a:rPr>
                <a:t>2</a:t>
              </a:r>
              <a:r>
                <a:rPr lang="en-US" sz="1600" dirty="0">
                  <a:latin typeface="Helvetica Light"/>
                  <a:cs typeface="Helvetica Light"/>
                </a:rPr>
                <a:t>]</a:t>
              </a:r>
              <a:endParaRPr lang="en-US" sz="16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635970" y="1135703"/>
              <a:ext cx="3753133" cy="3774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29877" tIns="64939" rIns="129877" bIns="64939">
              <a:spAutoFit/>
            </a:bodyPr>
            <a:lstStyle/>
            <a:p>
              <a:pPr algn="ctr"/>
              <a:r>
                <a:rPr lang="en-US" sz="1600" dirty="0">
                  <a:latin typeface="Helvetica Light"/>
                  <a:cs typeface="Helvetica Light"/>
                </a:rPr>
                <a:t>Column NET energy flux ANN [W/m</a:t>
              </a:r>
              <a:r>
                <a:rPr lang="en-US" sz="1600" baseline="30000" dirty="0">
                  <a:latin typeface="Helvetica Light"/>
                  <a:cs typeface="Helvetica Light"/>
                </a:rPr>
                <a:t>2</a:t>
              </a:r>
              <a:r>
                <a:rPr lang="en-US" sz="1600" dirty="0">
                  <a:latin typeface="Helvetica Light"/>
                  <a:cs typeface="Helvetica Light"/>
                </a:rPr>
                <a:t>]</a:t>
              </a:r>
              <a:endParaRPr lang="en-US" sz="16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520874" y="4514015"/>
            <a:ext cx="425856" cy="48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65722" y="4422211"/>
            <a:ext cx="425856" cy="48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3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729922" y="5209293"/>
            <a:ext cx="5705859" cy="399994"/>
          </a:xfrm>
          <a:prstGeom prst="rect">
            <a:avLst/>
          </a:prstGeom>
        </p:spPr>
        <p:txBody>
          <a:bodyPr wrap="square" lIns="91269" tIns="45634" rIns="91269" bIns="45634">
            <a:spAutoFit/>
          </a:bodyPr>
          <a:lstStyle/>
          <a:p>
            <a:r>
              <a:rPr lang="en-US" sz="2000" dirty="0">
                <a:latin typeface="Helvetica Light"/>
                <a:cs typeface="Helvetica Light"/>
              </a:rPr>
              <a:t>DJF 250hPa </a:t>
            </a:r>
            <a:r>
              <a:rPr lang="en-US" sz="2000" dirty="0" err="1">
                <a:latin typeface="Helvetica Light"/>
                <a:cs typeface="Helvetica Light"/>
              </a:rPr>
              <a:t>streamfunction</a:t>
            </a:r>
            <a:r>
              <a:rPr lang="en-US" sz="2000" dirty="0">
                <a:latin typeface="Helvetica Light"/>
                <a:cs typeface="Helvetica Light"/>
              </a:rPr>
              <a:t> changes [x10</a:t>
            </a:r>
            <a:r>
              <a:rPr lang="en-US" sz="2000" baseline="30000" dirty="0">
                <a:latin typeface="Helvetica Light"/>
                <a:cs typeface="Helvetica Light"/>
              </a:rPr>
              <a:t>5</a:t>
            </a:r>
            <a:r>
              <a:rPr lang="en-US" sz="2000" dirty="0">
                <a:latin typeface="Helvetica Light"/>
                <a:cs typeface="Helvetica Light"/>
              </a:rPr>
              <a:t> m</a:t>
            </a:r>
            <a:r>
              <a:rPr lang="en-US" sz="2000" baseline="30000" dirty="0">
                <a:latin typeface="Helvetica Light"/>
                <a:cs typeface="Helvetica Light"/>
              </a:rPr>
              <a:t>2</a:t>
            </a:r>
            <a:r>
              <a:rPr lang="en-US" sz="2000" dirty="0">
                <a:latin typeface="Helvetica Light"/>
                <a:cs typeface="Helvetica Light"/>
              </a:rPr>
              <a:t>/s]</a:t>
            </a:r>
          </a:p>
        </p:txBody>
      </p:sp>
      <p:pic>
        <p:nvPicPr>
          <p:cNvPr id="48" name="Picture 47" descr="Screen Shot 2015-09-16 at 10.09.5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49629" b="13801"/>
          <a:stretch/>
        </p:blipFill>
        <p:spPr>
          <a:xfrm>
            <a:off x="6450511" y="5857612"/>
            <a:ext cx="6258558" cy="32609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88873" y="4546867"/>
            <a:ext cx="2690973" cy="500496"/>
          </a:xfrm>
          <a:prstGeom prst="rect">
            <a:avLst/>
          </a:prstGeom>
        </p:spPr>
        <p:txBody>
          <a:bodyPr wrap="none" lIns="129813" tIns="64907" rIns="129813" bIns="64907">
            <a:spAutoFit/>
          </a:bodyPr>
          <a:lstStyle/>
          <a:p>
            <a:r>
              <a:rPr lang="en-US" sz="2400" dirty="0" err="1">
                <a:latin typeface="Helvetica Light"/>
                <a:cs typeface="Helvetica Light"/>
              </a:rPr>
              <a:t>Rossby</a:t>
            </a:r>
            <a:r>
              <a:rPr lang="en-US" sz="2400" dirty="0">
                <a:latin typeface="Helvetica Light"/>
                <a:cs typeface="Helvetica Light"/>
              </a:rPr>
              <a:t> </a:t>
            </a:r>
            <a:r>
              <a:rPr lang="en-US" sz="2400" dirty="0" err="1">
                <a:latin typeface="Helvetica Light"/>
                <a:cs typeface="Helvetica Light"/>
              </a:rPr>
              <a:t>wavetrain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7066000" y="9334762"/>
            <a:ext cx="4947112" cy="377547"/>
          </a:xfrm>
          <a:prstGeom prst="rect">
            <a:avLst/>
          </a:prstGeom>
          <a:solidFill>
            <a:srgbClr val="FFFFFF"/>
          </a:solidFill>
        </p:spPr>
        <p:txBody>
          <a:bodyPr wrap="square" lIns="129813" tIns="64907" rIns="129813" bIns="64907">
            <a:spAutoFit/>
          </a:bodyPr>
          <a:lstStyle/>
          <a:p>
            <a:r>
              <a:rPr lang="en-US" sz="1600" dirty="0">
                <a:latin typeface="Helvetica Light"/>
                <a:cs typeface="Helvetica Light"/>
              </a:rPr>
              <a:t>-20 </a:t>
            </a:r>
            <a:r>
              <a:rPr lang="en-US" sz="900" dirty="0">
                <a:latin typeface="Helvetica Light"/>
                <a:cs typeface="Helvetica Light"/>
              </a:rPr>
              <a:t> </a:t>
            </a:r>
            <a:r>
              <a:rPr lang="en-US" sz="1600" dirty="0">
                <a:latin typeface="Helvetica Light"/>
                <a:cs typeface="Helvetica Light"/>
              </a:rPr>
              <a:t>-15</a:t>
            </a:r>
            <a:r>
              <a:rPr lang="en-US" sz="900" dirty="0">
                <a:latin typeface="Helvetica Light"/>
                <a:cs typeface="Helvetica Light"/>
              </a:rPr>
              <a:t>   </a:t>
            </a:r>
            <a:r>
              <a:rPr lang="en-US" sz="1600" dirty="0">
                <a:latin typeface="Helvetica Light"/>
                <a:cs typeface="Helvetica Light"/>
              </a:rPr>
              <a:t>-10 </a:t>
            </a:r>
            <a:r>
              <a:rPr lang="en-US" sz="900" dirty="0">
                <a:latin typeface="Helvetica Light"/>
                <a:cs typeface="Helvetica Light"/>
              </a:rPr>
              <a:t>             </a:t>
            </a:r>
            <a:r>
              <a:rPr lang="en-US" sz="1600" dirty="0">
                <a:latin typeface="Helvetica Light"/>
                <a:cs typeface="Helvetica Light"/>
              </a:rPr>
              <a:t>-5           0   </a:t>
            </a:r>
            <a:r>
              <a:rPr lang="en-US" sz="1100" dirty="0">
                <a:latin typeface="Helvetica Light"/>
                <a:cs typeface="Helvetica Light"/>
              </a:rPr>
              <a:t> </a:t>
            </a:r>
            <a:r>
              <a:rPr lang="en-US" sz="900" dirty="0">
                <a:latin typeface="Helvetica Light"/>
                <a:cs typeface="Helvetica Light"/>
              </a:rPr>
              <a:t> </a:t>
            </a:r>
            <a:r>
              <a:rPr lang="en-US" sz="1600" dirty="0">
                <a:latin typeface="Helvetica Light"/>
                <a:cs typeface="Helvetica Light"/>
              </a:rPr>
              <a:t>  </a:t>
            </a:r>
            <a:r>
              <a:rPr lang="en-US" sz="1100" dirty="0">
                <a:latin typeface="Helvetica Light"/>
                <a:cs typeface="Helvetica Light"/>
              </a:rPr>
              <a:t>    </a:t>
            </a:r>
            <a:r>
              <a:rPr lang="en-US" sz="1400" dirty="0">
                <a:latin typeface="Helvetica Light"/>
                <a:cs typeface="Helvetica Light"/>
              </a:rPr>
              <a:t>  </a:t>
            </a:r>
            <a:r>
              <a:rPr lang="en-US" sz="1600" dirty="0">
                <a:latin typeface="Helvetica Light"/>
                <a:cs typeface="Helvetica Light"/>
              </a:rPr>
              <a:t>5  </a:t>
            </a:r>
            <a:r>
              <a:rPr lang="en-US" sz="1100" dirty="0">
                <a:latin typeface="Helvetica Light"/>
                <a:cs typeface="Helvetica Light"/>
              </a:rPr>
              <a:t> </a:t>
            </a:r>
            <a:r>
              <a:rPr lang="en-US" sz="1600" dirty="0">
                <a:latin typeface="Helvetica Light"/>
                <a:cs typeface="Helvetica Light"/>
              </a:rPr>
              <a:t>   </a:t>
            </a:r>
            <a:r>
              <a:rPr lang="en-US" sz="1000" dirty="0">
                <a:latin typeface="Helvetica Light"/>
                <a:cs typeface="Helvetica Light"/>
              </a:rPr>
              <a:t>  </a:t>
            </a:r>
            <a:r>
              <a:rPr lang="en-US" sz="900" dirty="0">
                <a:latin typeface="Helvetica Light"/>
                <a:cs typeface="Helvetica Light"/>
              </a:rPr>
              <a:t>  </a:t>
            </a:r>
            <a:r>
              <a:rPr lang="en-US" sz="1600" dirty="0">
                <a:latin typeface="Helvetica Light"/>
                <a:cs typeface="Helvetica Light"/>
              </a:rPr>
              <a:t> 10  </a:t>
            </a:r>
            <a:r>
              <a:rPr lang="en-US" sz="1100" dirty="0">
                <a:latin typeface="Helvetica Light"/>
                <a:cs typeface="Helvetica Light"/>
              </a:rPr>
              <a:t> </a:t>
            </a:r>
            <a:r>
              <a:rPr lang="en-US" sz="1600" dirty="0">
                <a:latin typeface="Helvetica Light"/>
                <a:cs typeface="Helvetica Light"/>
              </a:rPr>
              <a:t>15   20   </a:t>
            </a:r>
          </a:p>
        </p:txBody>
      </p:sp>
      <p:pic>
        <p:nvPicPr>
          <p:cNvPr id="17" name="Picture 16" descr="Screen Shot 2015-09-16 at 10.09.52 AM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t="88703" r="11806" b="6679"/>
          <a:stretch/>
        </p:blipFill>
        <p:spPr>
          <a:xfrm>
            <a:off x="6921267" y="9131300"/>
            <a:ext cx="5352467" cy="2933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163" y="1636975"/>
            <a:ext cx="6397369" cy="3160147"/>
            <a:chOff x="-462943" y="2386254"/>
            <a:chExt cx="6397369" cy="3160147"/>
          </a:xfrm>
        </p:grpSpPr>
        <p:pic>
          <p:nvPicPr>
            <p:cNvPr id="2" name="Picture 1" descr="Screen Shot 2015-11-20 at 5.25.13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41" t="8738" r="4613" b="4833"/>
            <a:stretch/>
          </p:blipFill>
          <p:spPr>
            <a:xfrm rot="16200000">
              <a:off x="1155668" y="767643"/>
              <a:ext cx="3160147" cy="6397369"/>
            </a:xfrm>
            <a:prstGeom prst="rect">
              <a:avLst/>
            </a:prstGeom>
          </p:spPr>
        </p:pic>
        <p:sp>
          <p:nvSpPr>
            <p:cNvPr id="20" name="Oval 19"/>
            <p:cNvSpPr>
              <a:spLocks/>
            </p:cNvSpPr>
            <p:nvPr/>
          </p:nvSpPr>
          <p:spPr>
            <a:xfrm>
              <a:off x="-334482" y="2408564"/>
              <a:ext cx="6130224" cy="3070534"/>
            </a:xfrm>
            <a:prstGeom prst="ellipse">
              <a:avLst/>
            </a:prstGeom>
            <a:noFill/>
            <a:ln w="31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1108724" y="5129029"/>
            <a:ext cx="4161797" cy="377547"/>
          </a:xfrm>
          <a:prstGeom prst="rect">
            <a:avLst/>
          </a:prstGeom>
          <a:solidFill>
            <a:srgbClr val="FFFFFF"/>
          </a:solidFill>
        </p:spPr>
        <p:txBody>
          <a:bodyPr wrap="square" lIns="129813" tIns="64907" rIns="129813" bIns="64907">
            <a:spAutoFit/>
          </a:bodyPr>
          <a:lstStyle/>
          <a:p>
            <a:r>
              <a:rPr lang="en-US" sz="1600" dirty="0">
                <a:latin typeface="Helvetica Light"/>
                <a:cs typeface="Helvetica Light"/>
              </a:rPr>
              <a:t>-4   </a:t>
            </a:r>
            <a:r>
              <a:rPr lang="en-US" sz="1400" dirty="0">
                <a:latin typeface="Helvetica Light"/>
                <a:cs typeface="Helvetica Light"/>
              </a:rPr>
              <a:t> </a:t>
            </a:r>
            <a:r>
              <a:rPr lang="en-US" sz="1600" dirty="0">
                <a:latin typeface="Helvetica Light"/>
                <a:cs typeface="Helvetica Light"/>
              </a:rPr>
              <a:t>  -3  </a:t>
            </a:r>
            <a:r>
              <a:rPr lang="en-US" sz="1100" dirty="0">
                <a:latin typeface="Helvetica Light"/>
                <a:cs typeface="Helvetica Light"/>
              </a:rPr>
              <a:t> </a:t>
            </a:r>
            <a:r>
              <a:rPr lang="en-US" sz="1600" dirty="0">
                <a:latin typeface="Helvetica Light"/>
                <a:cs typeface="Helvetica Light"/>
              </a:rPr>
              <a:t>  -2  </a:t>
            </a:r>
            <a:r>
              <a:rPr lang="en-US" sz="1100" dirty="0">
                <a:latin typeface="Helvetica Light"/>
                <a:cs typeface="Helvetica Light"/>
              </a:rPr>
              <a:t>  </a:t>
            </a:r>
            <a:r>
              <a:rPr lang="en-US" sz="1600" dirty="0">
                <a:latin typeface="Helvetica Light"/>
                <a:cs typeface="Helvetica Light"/>
              </a:rPr>
              <a:t> -1    </a:t>
            </a:r>
            <a:r>
              <a:rPr lang="en-US" sz="1100" dirty="0">
                <a:latin typeface="Helvetica Light"/>
                <a:cs typeface="Helvetica Light"/>
              </a:rPr>
              <a:t> </a:t>
            </a:r>
            <a:r>
              <a:rPr lang="en-US" sz="1600" dirty="0">
                <a:latin typeface="Helvetica Light"/>
                <a:cs typeface="Helvetica Light"/>
              </a:rPr>
              <a:t>  0      1      2      3      4</a:t>
            </a:r>
          </a:p>
        </p:txBody>
      </p:sp>
      <p:pic>
        <p:nvPicPr>
          <p:cNvPr id="27" name="Picture 26" descr="Screen Shot 2015-11-20 at 5.25.13 PM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6" t="19173" r="73463" b="15971"/>
          <a:stretch/>
        </p:blipFill>
        <p:spPr>
          <a:xfrm rot="16200000">
            <a:off x="3073402" y="2580955"/>
            <a:ext cx="289558" cy="493776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51053" y="1071292"/>
            <a:ext cx="3505960" cy="399994"/>
          </a:xfrm>
          <a:prstGeom prst="rect">
            <a:avLst/>
          </a:prstGeom>
        </p:spPr>
        <p:txBody>
          <a:bodyPr wrap="square" lIns="91269" tIns="45634" rIns="91269" bIns="45634">
            <a:spAutoFit/>
          </a:bodyPr>
          <a:lstStyle/>
          <a:p>
            <a:pPr algn="ctr"/>
            <a:r>
              <a:rPr lang="en-US" sz="2000" dirty="0">
                <a:latin typeface="Helvetica Light"/>
                <a:cs typeface="Helvetica Light"/>
              </a:rPr>
              <a:t>DJF OLR anomalies [W/m</a:t>
            </a:r>
            <a:r>
              <a:rPr lang="en-US" sz="2000" baseline="30000" dirty="0">
                <a:latin typeface="Helvetica Light"/>
                <a:cs typeface="Helvetica Light"/>
              </a:rPr>
              <a:t>2</a:t>
            </a:r>
            <a:r>
              <a:rPr lang="en-US" sz="2000" dirty="0">
                <a:latin typeface="Helvetica Light"/>
                <a:cs typeface="Helvetica Light"/>
              </a:rPr>
              <a:t>]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78012" y="248192"/>
            <a:ext cx="9704866" cy="500659"/>
          </a:xfrm>
          <a:prstGeom prst="rect">
            <a:avLst/>
          </a:prstGeom>
        </p:spPr>
        <p:txBody>
          <a:bodyPr wrap="none" lIns="129877" tIns="64939" rIns="129877" bIns="64939">
            <a:spAutoFit/>
          </a:bodyPr>
          <a:lstStyle/>
          <a:p>
            <a:r>
              <a:rPr lang="en-US" sz="2400" dirty="0">
                <a:latin typeface="Helvetica Light"/>
                <a:cs typeface="Helvetica Light"/>
              </a:rPr>
              <a:t>Step 2: tropical convection reorganization forces a Rossby </a:t>
            </a:r>
            <a:r>
              <a:rPr lang="en-US" sz="2400" dirty="0" err="1">
                <a:latin typeface="Helvetica Light"/>
                <a:cs typeface="Helvetica Light"/>
              </a:rPr>
              <a:t>wavetrain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9247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880697" y="6612335"/>
            <a:ext cx="5920524" cy="3040975"/>
            <a:chOff x="3880697" y="6612335"/>
            <a:chExt cx="5920524" cy="304097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97290F44-63AE-D644-BD3B-867FC3754B0A}"/>
                </a:ext>
              </a:extLst>
            </p:cNvPr>
            <p:cNvGrpSpPr/>
            <p:nvPr/>
          </p:nvGrpSpPr>
          <p:grpSpPr>
            <a:xfrm>
              <a:off x="3880697" y="6612335"/>
              <a:ext cx="5811673" cy="3040975"/>
              <a:chOff x="655092" y="2851792"/>
              <a:chExt cx="5811673" cy="304097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FFBD9BDF-CC30-6A43-B2A4-1CD7511922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422" b="11686"/>
              <a:stretch/>
            </p:blipFill>
            <p:spPr>
              <a:xfrm>
                <a:off x="655092" y="2851794"/>
                <a:ext cx="3753135" cy="3034158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xmlns="" id="{E0A4E1DD-752B-814A-8473-7C19E420F7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500" r="37627" b="11686"/>
              <a:stretch/>
            </p:blipFill>
            <p:spPr>
              <a:xfrm>
                <a:off x="4408227" y="2851793"/>
                <a:ext cx="1774209" cy="3034158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D3D1FC7A-3AAD-2E4D-8E26-57157BA3EC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267" r="4945" b="11488"/>
              <a:stretch/>
            </p:blipFill>
            <p:spPr>
              <a:xfrm>
                <a:off x="6155140" y="2851792"/>
                <a:ext cx="311625" cy="304097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1F1DF84-4767-7540-877E-0AC47C1227BD}"/>
                </a:ext>
              </a:extLst>
            </p:cNvPr>
            <p:cNvSpPr txBox="1"/>
            <p:nvPr/>
          </p:nvSpPr>
          <p:spPr>
            <a:xfrm>
              <a:off x="7276384" y="9050329"/>
              <a:ext cx="2524837" cy="338508"/>
            </a:xfrm>
            <a:prstGeom prst="rect">
              <a:avLst/>
            </a:prstGeom>
            <a:noFill/>
          </p:spPr>
          <p:txBody>
            <a:bodyPr wrap="square" lIns="91383" tIns="45691" rIns="91383" bIns="45691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Helvetica Light"/>
                  <a:cs typeface="Helvetica Light"/>
                </a:rPr>
                <a:t>CALIFORNIA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5FA7EBE-9C0C-C846-9939-5C9E95070BDD}"/>
                </a:ext>
              </a:extLst>
            </p:cNvPr>
            <p:cNvSpPr txBox="1"/>
            <p:nvPr/>
          </p:nvSpPr>
          <p:spPr>
            <a:xfrm>
              <a:off x="5151228" y="8029419"/>
              <a:ext cx="2627797" cy="338508"/>
            </a:xfrm>
            <a:prstGeom prst="rect">
              <a:avLst/>
            </a:prstGeom>
            <a:noFill/>
          </p:spPr>
          <p:txBody>
            <a:bodyPr wrap="square" lIns="91383" tIns="45691" rIns="91383" bIns="45691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333CE1"/>
                  </a:solidFill>
                  <a:latin typeface="Helvetica Light"/>
                  <a:cs typeface="Helvetica Light"/>
                </a:rPr>
                <a:t>MEDITERRANEAN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B0B2628-32B8-1C44-A91D-97AEECD1C541}"/>
              </a:ext>
            </a:extLst>
          </p:cNvPr>
          <p:cNvSpPr txBox="1"/>
          <p:nvPr/>
        </p:nvSpPr>
        <p:spPr>
          <a:xfrm>
            <a:off x="5393188" y="6368713"/>
            <a:ext cx="512936" cy="376915"/>
          </a:xfrm>
          <a:prstGeom prst="rect">
            <a:avLst/>
          </a:prstGeom>
          <a:noFill/>
        </p:spPr>
        <p:txBody>
          <a:bodyPr wrap="square" lIns="91383" tIns="45691" rIns="91383" bIns="45691" rtlCol="0">
            <a:spAutoFit/>
          </a:bodyPr>
          <a:lstStyle/>
          <a:p>
            <a:pPr algn="ctr"/>
            <a:r>
              <a:rPr lang="en-US" sz="1800" b="1" dirty="0">
                <a:latin typeface="Helvetica "/>
                <a:cs typeface="Helvetica "/>
              </a:rPr>
              <a:t>C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01586" y="2085488"/>
            <a:ext cx="12190147" cy="4324762"/>
            <a:chOff x="301585" y="1994767"/>
            <a:chExt cx="12190147" cy="4324762"/>
          </a:xfrm>
        </p:grpSpPr>
        <p:grpSp>
          <p:nvGrpSpPr>
            <p:cNvPr id="18" name="Group 17"/>
            <p:cNvGrpSpPr/>
            <p:nvPr/>
          </p:nvGrpSpPr>
          <p:grpSpPr>
            <a:xfrm>
              <a:off x="301585" y="1994767"/>
              <a:ext cx="12190147" cy="3277950"/>
              <a:chOff x="138307" y="2158063"/>
              <a:chExt cx="12190147" cy="327795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3DD9124D-ABF4-AC4E-920D-26320DCB4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307" y="2405851"/>
                <a:ext cx="12190147" cy="3030162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240356FB-C4D9-E043-871B-2081792331E6}"/>
                  </a:ext>
                </a:extLst>
              </p:cNvPr>
              <p:cNvSpPr txBox="1"/>
              <p:nvPr/>
            </p:nvSpPr>
            <p:spPr>
              <a:xfrm>
                <a:off x="2747173" y="2158063"/>
                <a:ext cx="3576917" cy="400063"/>
              </a:xfrm>
              <a:prstGeom prst="rect">
                <a:avLst/>
              </a:prstGeom>
              <a:noFill/>
            </p:spPr>
            <p:txBody>
              <a:bodyPr wrap="square" lIns="91394" tIns="45697" rIns="91394" bIns="45697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Helvetica Light"/>
                    <a:cs typeface="Helvetica Light"/>
                  </a:rPr>
                  <a:t>MEDITERRANEAN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F2E7D694-0758-4A45-A8DB-AA8709B27C32}"/>
                  </a:ext>
                </a:extLst>
              </p:cNvPr>
              <p:cNvSpPr txBox="1"/>
              <p:nvPr/>
            </p:nvSpPr>
            <p:spPr>
              <a:xfrm>
                <a:off x="8953850" y="2205820"/>
                <a:ext cx="3310080" cy="400063"/>
              </a:xfrm>
              <a:prstGeom prst="rect">
                <a:avLst/>
              </a:prstGeom>
              <a:noFill/>
            </p:spPr>
            <p:txBody>
              <a:bodyPr wrap="square" lIns="91394" tIns="45697" rIns="91394" bIns="45697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Helvetica Light"/>
                    <a:cs typeface="Helvetica Light"/>
                  </a:rPr>
                  <a:t>CALIFORNIA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084ACAA3-CAC4-7640-8C44-ADF24356E6E3}"/>
                  </a:ext>
                </a:extLst>
              </p:cNvPr>
              <p:cNvSpPr txBox="1"/>
              <p:nvPr/>
            </p:nvSpPr>
            <p:spPr>
              <a:xfrm>
                <a:off x="661061" y="2165346"/>
                <a:ext cx="512936" cy="369285"/>
              </a:xfrm>
              <a:prstGeom prst="rect">
                <a:avLst/>
              </a:prstGeom>
              <a:noFill/>
            </p:spPr>
            <p:txBody>
              <a:bodyPr wrap="square" lIns="91394" tIns="45697" rIns="91394" bIns="45697" rtlCol="0">
                <a:spAutoFit/>
              </a:bodyPr>
              <a:lstStyle/>
              <a:p>
                <a:pPr algn="ctr"/>
                <a:r>
                  <a:rPr lang="en-US" sz="1800" b="1" dirty="0">
                    <a:latin typeface="Helvetica"/>
                    <a:cs typeface="Helvetica"/>
                  </a:rPr>
                  <a:t>A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7BC0720-9C09-974E-9A7B-4A6801C26DDE}"/>
                  </a:ext>
                </a:extLst>
              </p:cNvPr>
              <p:cNvSpPr txBox="1"/>
              <p:nvPr/>
            </p:nvSpPr>
            <p:spPr>
              <a:xfrm>
                <a:off x="8736740" y="2205157"/>
                <a:ext cx="512936" cy="369285"/>
              </a:xfrm>
              <a:prstGeom prst="rect">
                <a:avLst/>
              </a:prstGeom>
              <a:noFill/>
            </p:spPr>
            <p:txBody>
              <a:bodyPr wrap="square" lIns="91394" tIns="45697" rIns="91394" bIns="45697" rtlCol="0">
                <a:spAutoFit/>
              </a:bodyPr>
              <a:lstStyle/>
              <a:p>
                <a:pPr algn="ctr"/>
                <a:r>
                  <a:rPr lang="en-US" sz="1800" b="1" dirty="0">
                    <a:latin typeface="Helvetica"/>
                    <a:cs typeface="Helvetica"/>
                  </a:rPr>
                  <a:t>B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576153" y="5258280"/>
              <a:ext cx="7694759" cy="1061249"/>
              <a:chOff x="2503585" y="5094984"/>
              <a:chExt cx="7694759" cy="106124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35555A18-C0B0-0E48-93B9-230620568C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372" r="16580" b="11349"/>
              <a:stretch/>
            </p:blipFill>
            <p:spPr>
              <a:xfrm>
                <a:off x="2503585" y="5798253"/>
                <a:ext cx="7633156" cy="35798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AEBC7301-9DAF-324A-A8CA-16872C28670D}"/>
                  </a:ext>
                </a:extLst>
              </p:cNvPr>
              <p:cNvSpPr txBox="1"/>
              <p:nvPr/>
            </p:nvSpPr>
            <p:spPr>
              <a:xfrm>
                <a:off x="4796982" y="5094984"/>
                <a:ext cx="3576919" cy="384674"/>
              </a:xfrm>
              <a:prstGeom prst="rect">
                <a:avLst/>
              </a:prstGeom>
              <a:noFill/>
            </p:spPr>
            <p:txBody>
              <a:bodyPr wrap="square" lIns="91394" tIns="45697" rIns="91394" bIns="45697" rtlCol="0">
                <a:spAutoFit/>
              </a:bodyPr>
              <a:lstStyle/>
              <a:p>
                <a:pPr algn="ctr"/>
                <a:r>
                  <a:rPr lang="en-US" sz="1900" b="1" dirty="0">
                    <a:latin typeface="Helvetica Light"/>
                    <a:cs typeface="Helvetica Light"/>
                  </a:rPr>
                  <a:t>precipitation change [%] 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2084794A-2238-1C47-A17D-2ED735D99B8C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083" b="42721"/>
              <a:stretch/>
            </p:blipFill>
            <p:spPr>
              <a:xfrm>
                <a:off x="2576152" y="5482413"/>
                <a:ext cx="7622192" cy="315840"/>
              </a:xfrm>
              <a:prstGeom prst="rect">
                <a:avLst/>
              </a:prstGeom>
            </p:spPr>
          </p:pic>
        </p:grpSp>
      </p:grpSp>
      <p:sp>
        <p:nvSpPr>
          <p:cNvPr id="17" name="Rectangle 16"/>
          <p:cNvSpPr/>
          <p:nvPr/>
        </p:nvSpPr>
        <p:spPr>
          <a:xfrm>
            <a:off x="0" y="206240"/>
            <a:ext cx="13003213" cy="932248"/>
          </a:xfrm>
          <a:prstGeom prst="rect">
            <a:avLst/>
          </a:prstGeom>
        </p:spPr>
        <p:txBody>
          <a:bodyPr wrap="square" lIns="91383" tIns="45691" rIns="91383" bIns="45691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500" dirty="0">
                <a:latin typeface="Helvetica Light"/>
                <a:cs typeface="Helvetica Light"/>
              </a:rPr>
              <a:t> </a:t>
            </a:r>
            <a:r>
              <a:rPr lang="en-US" sz="2500" dirty="0" err="1">
                <a:latin typeface="Helvetica Light"/>
                <a:cs typeface="Helvetica Light"/>
              </a:rPr>
              <a:t>Polade</a:t>
            </a:r>
            <a:r>
              <a:rPr lang="en-US" sz="2500" dirty="0">
                <a:latin typeface="Helvetica Light"/>
                <a:cs typeface="Helvetica Light"/>
              </a:rPr>
              <a:t> et al. (2017): California and Mediterranean Basin are regions with some of the highest uncertainties in projections of future precipitation changes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3302" y="1493211"/>
            <a:ext cx="9815854" cy="52322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300" dirty="0">
                <a:latin typeface="Helvetica Light"/>
                <a:cs typeface="Helvetica Light"/>
              </a:rPr>
              <a:t>36-model mean (CMIP5),  2060-2089 </a:t>
            </a:r>
            <a:r>
              <a:rPr lang="mr-IN" sz="2300" dirty="0">
                <a:latin typeface="Helvetica Light"/>
                <a:cs typeface="Helvetica Light"/>
              </a:rPr>
              <a:t>–</a:t>
            </a:r>
            <a:r>
              <a:rPr lang="en-US" sz="2300" dirty="0">
                <a:latin typeface="Helvetica Light"/>
                <a:cs typeface="Helvetica Light"/>
              </a:rPr>
              <a:t> 1960-1989: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53248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0-13 at 1.16.2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5"/>
          <a:stretch/>
        </p:blipFill>
        <p:spPr>
          <a:xfrm>
            <a:off x="0" y="1428145"/>
            <a:ext cx="9461370" cy="83286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81111" y="9294385"/>
            <a:ext cx="5900828" cy="420736"/>
          </a:xfrm>
          <a:prstGeom prst="rect">
            <a:avLst/>
          </a:prstGeom>
        </p:spPr>
        <p:txBody>
          <a:bodyPr wrap="none" lIns="91383" tIns="45691" rIns="91383" bIns="45691"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Helvetica Light"/>
                <a:cs typeface="Helvetica Light"/>
              </a:rPr>
              <a:t>Cvijanovic et al. 2017, Nature Communications</a:t>
            </a:r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978" y="1457013"/>
            <a:ext cx="3179896" cy="420736"/>
          </a:xfrm>
          <a:prstGeom prst="rect">
            <a:avLst/>
          </a:prstGeom>
        </p:spPr>
        <p:txBody>
          <a:bodyPr wrap="none" lIns="91383" tIns="45691" rIns="91383" bIns="45691"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Helvetica Light"/>
                <a:cs typeface="Helvetica Light"/>
              </a:rPr>
              <a:t>Two-step </a:t>
            </a:r>
            <a:r>
              <a:rPr lang="en-US" sz="2100" dirty="0" err="1">
                <a:solidFill>
                  <a:srgbClr val="FFFFFF"/>
                </a:solidFill>
                <a:latin typeface="Helvetica Light"/>
                <a:cs typeface="Helvetica Light"/>
              </a:rPr>
              <a:t>teleconnection</a:t>
            </a:r>
            <a:r>
              <a:rPr lang="en-US" sz="2100" dirty="0">
                <a:solidFill>
                  <a:srgbClr val="FFFFFF"/>
                </a:solidFill>
                <a:latin typeface="Helvetica Light"/>
                <a:cs typeface="Helvetica Light"/>
              </a:rPr>
              <a:t> </a:t>
            </a:r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975" y="136881"/>
            <a:ext cx="12321358" cy="1005311"/>
          </a:xfrm>
          <a:prstGeom prst="rect">
            <a:avLst/>
          </a:prstGeom>
        </p:spPr>
        <p:txBody>
          <a:bodyPr wrap="none" lIns="129877" tIns="64939" rIns="129877" bIns="64939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latin typeface="Helvetica Light"/>
                <a:cs typeface="Helvetica Light"/>
              </a:rPr>
              <a:t>Arctic sea-ice loss induced tropical Pacific convection reorganization drives the </a:t>
            </a:r>
            <a:r>
              <a:rPr lang="en-US" sz="2400" dirty="0" err="1">
                <a:latin typeface="Helvetica Light"/>
                <a:cs typeface="Helvetica Light"/>
              </a:rPr>
              <a:t>Rossby</a:t>
            </a:r>
            <a:r>
              <a:rPr lang="en-US" sz="2400" dirty="0">
                <a:latin typeface="Helvetica Light"/>
                <a:cs typeface="Helvetica Light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2400" dirty="0" err="1">
                <a:latin typeface="Helvetica Light"/>
                <a:cs typeface="Helvetica Light"/>
              </a:rPr>
              <a:t>wavetrain</a:t>
            </a:r>
            <a:r>
              <a:rPr lang="en-US" sz="2400" dirty="0">
                <a:latin typeface="Helvetica Light"/>
                <a:cs typeface="Helvetica Light"/>
              </a:rPr>
              <a:t> resulting in </a:t>
            </a:r>
            <a:r>
              <a:rPr lang="en-US" sz="2400" dirty="0" err="1">
                <a:latin typeface="Helvetica Light"/>
                <a:cs typeface="Helvetica Light"/>
              </a:rPr>
              <a:t>anticyclonic</a:t>
            </a:r>
            <a:r>
              <a:rPr lang="en-US" sz="2400" dirty="0">
                <a:latin typeface="Helvetica Light"/>
                <a:cs typeface="Helvetica Light"/>
              </a:rPr>
              <a:t> response in the North </a:t>
            </a:r>
            <a:r>
              <a:rPr lang="en-US" sz="2400" dirty="0" smtClean="0">
                <a:latin typeface="Helvetica Light"/>
                <a:cs typeface="Helvetica Light"/>
              </a:rPr>
              <a:t>Pacific: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0905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70230" y="3035896"/>
            <a:ext cx="262650" cy="531436"/>
          </a:xfrm>
          <a:prstGeom prst="rect">
            <a:avLst/>
          </a:prstGeom>
        </p:spPr>
        <p:txBody>
          <a:bodyPr wrap="none" lIns="129877" tIns="64939" rIns="129877" bIns="64939">
            <a:spAutoFit/>
          </a:bodyPr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40584" y="183637"/>
            <a:ext cx="5826391" cy="459584"/>
          </a:xfrm>
          <a:prstGeom prst="rect">
            <a:avLst/>
          </a:prstGeom>
        </p:spPr>
        <p:txBody>
          <a:bodyPr wrap="none" lIns="129877" tIns="64939" rIns="129877" bIns="64939">
            <a:spAutoFit/>
          </a:bodyPr>
          <a:lstStyle/>
          <a:p>
            <a:r>
              <a:rPr lang="en-US" sz="2100" dirty="0">
                <a:latin typeface="Helvetica Light"/>
                <a:cs typeface="Helvetica Light"/>
              </a:rPr>
              <a:t>But this winter was quite wet in northern Cal...</a:t>
            </a:r>
            <a:endParaRPr lang="en-US" dirty="0"/>
          </a:p>
        </p:txBody>
      </p:sp>
      <p:pic>
        <p:nvPicPr>
          <p:cNvPr id="2" name="Picture 1" descr="Screen Shot 2019-03-05 at 9.48.3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6" b="18500"/>
          <a:stretch/>
        </p:blipFill>
        <p:spPr>
          <a:xfrm>
            <a:off x="540583" y="913730"/>
            <a:ext cx="10067962" cy="6210264"/>
          </a:xfrm>
          <a:prstGeom prst="rect">
            <a:avLst/>
          </a:prstGeom>
        </p:spPr>
      </p:pic>
      <p:pic>
        <p:nvPicPr>
          <p:cNvPr id="4" name="Picture 3" descr="Screen Shot 2019-03-05 at 9.47.1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4007" r="8332" b="6532"/>
          <a:stretch/>
        </p:blipFill>
        <p:spPr>
          <a:xfrm>
            <a:off x="4057575" y="4749416"/>
            <a:ext cx="8053204" cy="474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2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4-12 at 1.20.0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/>
          <a:stretch/>
        </p:blipFill>
        <p:spPr>
          <a:xfrm>
            <a:off x="63500" y="1919342"/>
            <a:ext cx="4472431" cy="4323488"/>
          </a:xfrm>
          <a:prstGeom prst="rect">
            <a:avLst/>
          </a:prstGeom>
        </p:spPr>
      </p:pic>
      <p:pic>
        <p:nvPicPr>
          <p:cNvPr id="3" name="Picture 2" descr="Screen Shot 2019-04-12 at 1.16.1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/>
          <a:stretch/>
        </p:blipFill>
        <p:spPr>
          <a:xfrm>
            <a:off x="4457700" y="1957440"/>
            <a:ext cx="4328370" cy="4276536"/>
          </a:xfrm>
          <a:prstGeom prst="rect">
            <a:avLst/>
          </a:prstGeom>
        </p:spPr>
      </p:pic>
      <p:pic>
        <p:nvPicPr>
          <p:cNvPr id="2" name="Picture 1" descr="Screen Shot 2019-04-12 at 1.09.3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/>
          <a:stretch/>
        </p:blipFill>
        <p:spPr>
          <a:xfrm>
            <a:off x="8705850" y="1957432"/>
            <a:ext cx="4316884" cy="4214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8656" y="1687161"/>
            <a:ext cx="771272" cy="454312"/>
          </a:xfrm>
          <a:prstGeom prst="rect">
            <a:avLst/>
          </a:prstGeom>
          <a:noFill/>
        </p:spPr>
        <p:txBody>
          <a:bodyPr wrap="none" lIns="129877" tIns="64939" rIns="129877" bIns="64939" rtlCol="0">
            <a:spAutoFit/>
          </a:bodyPr>
          <a:lstStyle/>
          <a:p>
            <a:r>
              <a:rPr lang="en-US" sz="2100" dirty="0">
                <a:latin typeface="Helvetica Light"/>
                <a:cs typeface="Helvetica Light"/>
              </a:rPr>
              <a:t>t</a:t>
            </a:r>
            <a:r>
              <a:rPr lang="en-US" sz="2100" dirty="0" smtClean="0">
                <a:latin typeface="Helvetica Light"/>
                <a:cs typeface="Helvetica Light"/>
              </a:rPr>
              <a:t>otal</a:t>
            </a:r>
            <a:endParaRPr lang="en-US" sz="2100" dirty="0">
              <a:latin typeface="Helvetica Light"/>
              <a:cs typeface="Helvetica Ligh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005680" y="6459539"/>
            <a:ext cx="5502242" cy="844942"/>
            <a:chOff x="2746169" y="5869454"/>
            <a:chExt cx="3869233" cy="593906"/>
          </a:xfrm>
        </p:grpSpPr>
        <p:sp>
          <p:nvSpPr>
            <p:cNvPr id="37" name="TextBox 36"/>
            <p:cNvSpPr txBox="1"/>
            <p:nvPr/>
          </p:nvSpPr>
          <p:spPr>
            <a:xfrm>
              <a:off x="3739408" y="5869454"/>
              <a:ext cx="1680072" cy="248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>
                  <a:latin typeface="Helvetica Light"/>
                  <a:cs typeface="Helvetica Light"/>
                </a:rPr>
                <a:t>precipitation [mm/day]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46169" y="6236209"/>
              <a:ext cx="3869233" cy="227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Helvetica Light"/>
                  <a:cs typeface="Helvetica Light"/>
                </a:rPr>
                <a:t>-8  </a:t>
              </a:r>
              <a:r>
                <a:rPr lang="en-US" sz="1500" dirty="0" smtClean="0">
                  <a:latin typeface="Helvetica Light"/>
                  <a:cs typeface="Helvetica Light"/>
                </a:rPr>
                <a:t> </a:t>
              </a:r>
              <a:r>
                <a:rPr lang="en-US" sz="1500" dirty="0">
                  <a:latin typeface="Helvetica Light"/>
                  <a:cs typeface="Helvetica Light"/>
                </a:rPr>
                <a:t>-6  </a:t>
              </a:r>
              <a:r>
                <a:rPr lang="en-US" sz="1500" dirty="0" smtClean="0">
                  <a:latin typeface="Helvetica Light"/>
                  <a:cs typeface="Helvetica Light"/>
                </a:rPr>
                <a:t> -</a:t>
              </a:r>
              <a:r>
                <a:rPr lang="en-US" sz="1500" dirty="0">
                  <a:latin typeface="Helvetica Light"/>
                  <a:cs typeface="Helvetica Light"/>
                </a:rPr>
                <a:t>4 </a:t>
              </a:r>
              <a:r>
                <a:rPr lang="en-US" sz="1500" dirty="0" smtClean="0">
                  <a:latin typeface="Helvetica Light"/>
                  <a:cs typeface="Helvetica Light"/>
                </a:rPr>
                <a:t>   -</a:t>
              </a:r>
              <a:r>
                <a:rPr lang="en-US" sz="1500" dirty="0">
                  <a:latin typeface="Helvetica Light"/>
                  <a:cs typeface="Helvetica Light"/>
                </a:rPr>
                <a:t>2  </a:t>
              </a:r>
              <a:r>
                <a:rPr lang="en-US" sz="1500" dirty="0" smtClean="0">
                  <a:latin typeface="Helvetica Light"/>
                  <a:cs typeface="Helvetica Light"/>
                </a:rPr>
                <a:t> -</a:t>
              </a:r>
              <a:r>
                <a:rPr lang="en-US" sz="1500" dirty="0">
                  <a:latin typeface="Helvetica Light"/>
                  <a:cs typeface="Helvetica Light"/>
                </a:rPr>
                <a:t>1 </a:t>
              </a:r>
              <a:r>
                <a:rPr lang="en-US" sz="1500" dirty="0" smtClean="0">
                  <a:latin typeface="Helvetica Light"/>
                  <a:cs typeface="Helvetica Light"/>
                </a:rPr>
                <a:t> -</a:t>
              </a:r>
              <a:r>
                <a:rPr lang="en-US" sz="1500" dirty="0">
                  <a:latin typeface="Helvetica Light"/>
                  <a:cs typeface="Helvetica Light"/>
                </a:rPr>
                <a:t>0.5 </a:t>
              </a:r>
              <a:r>
                <a:rPr lang="en-US" sz="1500" dirty="0" smtClean="0">
                  <a:latin typeface="Helvetica Light"/>
                  <a:cs typeface="Helvetica Light"/>
                </a:rPr>
                <a:t>0.25 </a:t>
              </a:r>
              <a:r>
                <a:rPr lang="en-US" sz="600" dirty="0" smtClean="0">
                  <a:latin typeface="Helvetica Light"/>
                  <a:cs typeface="Helvetica Light"/>
                </a:rPr>
                <a:t> </a:t>
              </a:r>
              <a:r>
                <a:rPr lang="en-US" sz="1500" dirty="0" smtClean="0">
                  <a:latin typeface="Helvetica Light"/>
                  <a:cs typeface="Helvetica Light"/>
                </a:rPr>
                <a:t>0  0.25 0.5  1     2    4     6    8</a:t>
              </a:r>
              <a:endParaRPr lang="en-US" sz="1500" dirty="0">
                <a:latin typeface="Helvetica Light"/>
                <a:cs typeface="Helvetica Light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5837022" y="1672220"/>
            <a:ext cx="1564677" cy="454330"/>
          </a:xfrm>
          <a:prstGeom prst="rect">
            <a:avLst/>
          </a:prstGeom>
          <a:noFill/>
        </p:spPr>
        <p:txBody>
          <a:bodyPr wrap="none" lIns="129894" tIns="64948" rIns="129894" bIns="64948" rtlCol="0">
            <a:spAutoFit/>
          </a:bodyPr>
          <a:lstStyle/>
          <a:p>
            <a:r>
              <a:rPr lang="en-US" sz="2100" dirty="0">
                <a:latin typeface="Helvetica Light"/>
                <a:cs typeface="Helvetica Light"/>
              </a:rPr>
              <a:t>c</a:t>
            </a:r>
            <a:r>
              <a:rPr lang="en-US" sz="2100" dirty="0" smtClean="0">
                <a:latin typeface="Helvetica Light"/>
                <a:cs typeface="Helvetica Light"/>
              </a:rPr>
              <a:t>onvective</a:t>
            </a:r>
            <a:endParaRPr lang="en-US" sz="2100" dirty="0">
              <a:latin typeface="Helvetica Light"/>
              <a:cs typeface="Helvetica Ligh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097561" y="1647352"/>
            <a:ext cx="1609102" cy="454330"/>
          </a:xfrm>
          <a:prstGeom prst="rect">
            <a:avLst/>
          </a:prstGeom>
          <a:noFill/>
        </p:spPr>
        <p:txBody>
          <a:bodyPr wrap="none" lIns="129894" tIns="64948" rIns="129894" bIns="64948" rtlCol="0">
            <a:spAutoFit/>
          </a:bodyPr>
          <a:lstStyle/>
          <a:p>
            <a:r>
              <a:rPr lang="en-US" sz="2100" dirty="0">
                <a:latin typeface="Helvetica Light"/>
                <a:cs typeface="Helvetica Light"/>
              </a:rPr>
              <a:t>l</a:t>
            </a:r>
            <a:r>
              <a:rPr lang="en-US" sz="2100" dirty="0" smtClean="0">
                <a:latin typeface="Helvetica Light"/>
                <a:cs typeface="Helvetica Light"/>
              </a:rPr>
              <a:t>arge</a:t>
            </a:r>
            <a:r>
              <a:rPr lang="en-US" sz="2100" dirty="0">
                <a:latin typeface="Helvetica Light"/>
                <a:cs typeface="Helvetica Light"/>
              </a:rPr>
              <a:t>-</a:t>
            </a:r>
            <a:r>
              <a:rPr lang="en-US" sz="2100" dirty="0" smtClean="0">
                <a:latin typeface="Helvetica Light"/>
                <a:cs typeface="Helvetica Light"/>
              </a:rPr>
              <a:t>scale</a:t>
            </a:r>
            <a:endParaRPr lang="en-US" sz="2100" dirty="0">
              <a:latin typeface="Helvetica Light"/>
              <a:cs typeface="Helvetica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97310" y="207089"/>
            <a:ext cx="7988654" cy="531256"/>
          </a:xfrm>
          <a:prstGeom prst="rect">
            <a:avLst/>
          </a:prstGeom>
        </p:spPr>
        <p:txBody>
          <a:bodyPr wrap="none" lIns="129877" tIns="64939" rIns="129877" bIns="64939">
            <a:spAutoFit/>
          </a:bodyPr>
          <a:lstStyle/>
          <a:p>
            <a:pPr algn="ctr"/>
            <a:r>
              <a:rPr lang="en-US" dirty="0">
                <a:latin typeface="Helvetica Light"/>
                <a:cs typeface="Helvetica Light"/>
              </a:rPr>
              <a:t>Dec-Feb precipitation </a:t>
            </a:r>
            <a:r>
              <a:rPr lang="en-US" dirty="0" smtClean="0">
                <a:latin typeface="Helvetica Light"/>
                <a:cs typeface="Helvetica Light"/>
              </a:rPr>
              <a:t>anomalies </a:t>
            </a:r>
            <a:r>
              <a:rPr lang="en-US" dirty="0">
                <a:latin typeface="Helvetica Light"/>
                <a:cs typeface="Helvetica Light"/>
              </a:rPr>
              <a:t>(‘low ice’ </a:t>
            </a:r>
            <a:r>
              <a:rPr lang="mr-IN" dirty="0">
                <a:latin typeface="Helvetica Light"/>
                <a:cs typeface="Helvetica Light"/>
              </a:rPr>
              <a:t>–</a:t>
            </a:r>
            <a:r>
              <a:rPr lang="en-US" dirty="0">
                <a:latin typeface="Helvetica Light"/>
                <a:cs typeface="Helvetica Light"/>
              </a:rPr>
              <a:t> control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>
              <a:latin typeface="Helvetica Light"/>
              <a:cs typeface="Helvetica Light"/>
            </a:endParaRPr>
          </a:p>
        </p:txBody>
      </p:sp>
      <p:pic>
        <p:nvPicPr>
          <p:cNvPr id="13" name="Picture 12" descr="NHallanoprecc_lowmctrl_djf95per_2times6em_mmday_stippling2cbi_medpolar.ps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58" r="4520" b="18746"/>
          <a:stretch/>
        </p:blipFill>
        <p:spPr>
          <a:xfrm>
            <a:off x="2862462" y="6819829"/>
            <a:ext cx="6990137" cy="21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1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uvwind250hpa_2lowm2ctrl_medall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5" t="15383" r="4503" b="10676"/>
          <a:stretch/>
        </p:blipFill>
        <p:spPr>
          <a:xfrm rot="16200000">
            <a:off x="2380525" y="3215901"/>
            <a:ext cx="3817294" cy="72142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71080" y="926513"/>
            <a:ext cx="703813" cy="30931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70</a:t>
            </a:r>
          </a:p>
          <a:p>
            <a:pPr algn="r"/>
            <a:endParaRPr lang="en-US" sz="13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60</a:t>
            </a:r>
          </a:p>
          <a:p>
            <a:pPr algn="r"/>
            <a:endParaRPr lang="en-US" sz="15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50</a:t>
            </a:r>
          </a:p>
          <a:p>
            <a:pPr algn="r"/>
            <a:endParaRPr lang="en-US" sz="14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>
                <a:latin typeface="Helvetica Light"/>
                <a:cs typeface="Helvetica Light"/>
              </a:rPr>
              <a:t>4</a:t>
            </a:r>
            <a:r>
              <a:rPr lang="en-US" sz="1400" dirty="0" smtClean="0">
                <a:latin typeface="Helvetica Light"/>
                <a:cs typeface="Helvetica Light"/>
              </a:rPr>
              <a:t>0</a:t>
            </a:r>
          </a:p>
          <a:p>
            <a:pPr algn="r"/>
            <a:endParaRPr lang="en-US" sz="11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30</a:t>
            </a:r>
          </a:p>
          <a:p>
            <a:pPr algn="r"/>
            <a:endParaRPr lang="en-US" sz="14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20</a:t>
            </a:r>
          </a:p>
          <a:p>
            <a:pPr algn="r"/>
            <a:endParaRPr lang="en-US" sz="500" dirty="0" smtClean="0">
              <a:latin typeface="Helvetica Light"/>
              <a:cs typeface="Helvetica Light"/>
            </a:endParaRPr>
          </a:p>
          <a:p>
            <a:pPr algn="r"/>
            <a:endParaRPr lang="en-US" sz="8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10</a:t>
            </a:r>
          </a:p>
          <a:p>
            <a:pPr algn="r"/>
            <a:endParaRPr lang="en-US" sz="1400" dirty="0" smtClean="0">
              <a:latin typeface="Helvetica Light"/>
              <a:cs typeface="Helvetica Light"/>
            </a:endParaRPr>
          </a:p>
        </p:txBody>
      </p:sp>
      <p:pic>
        <p:nvPicPr>
          <p:cNvPr id="3" name="Picture 2" descr="uvwind250hpa_ctrl_medall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2" t="5895" b="6661"/>
          <a:stretch/>
        </p:blipFill>
        <p:spPr>
          <a:xfrm rot="16200000">
            <a:off x="1785187" y="-2039644"/>
            <a:ext cx="4452555" cy="853184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415268"/>
            <a:ext cx="8216185" cy="4001877"/>
            <a:chOff x="627300" y="415268"/>
            <a:chExt cx="8216185" cy="4001877"/>
          </a:xfrm>
        </p:grpSpPr>
        <p:sp>
          <p:nvSpPr>
            <p:cNvPr id="15" name="TextBox 14"/>
            <p:cNvSpPr txBox="1"/>
            <p:nvPr/>
          </p:nvSpPr>
          <p:spPr>
            <a:xfrm>
              <a:off x="627300" y="415268"/>
              <a:ext cx="703813" cy="37702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90 N</a:t>
              </a:r>
            </a:p>
            <a:p>
              <a:pPr algn="r"/>
              <a:endParaRPr lang="en-US" sz="1400" dirty="0">
                <a:latin typeface="Helvetica Light"/>
                <a:cs typeface="Helvetica Light"/>
              </a:endParaRPr>
            </a:p>
            <a:p>
              <a:pPr algn="r"/>
              <a:endParaRPr lang="en-US" sz="1000" dirty="0" smtClean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60N</a:t>
              </a:r>
            </a:p>
            <a:p>
              <a:pPr algn="r"/>
              <a:endParaRPr lang="en-US" sz="1400" dirty="0">
                <a:latin typeface="Helvetica Light"/>
                <a:cs typeface="Helvetica Light"/>
              </a:endParaRPr>
            </a:p>
            <a:p>
              <a:pPr algn="r"/>
              <a:endParaRPr lang="en-US" sz="900" dirty="0" smtClean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30N</a:t>
              </a:r>
            </a:p>
            <a:p>
              <a:pPr algn="r"/>
              <a:endParaRPr lang="en-US" sz="1400" dirty="0">
                <a:latin typeface="Helvetica Light"/>
                <a:cs typeface="Helvetica Light"/>
              </a:endParaRPr>
            </a:p>
            <a:p>
              <a:pPr algn="r"/>
              <a:endParaRPr lang="en-US" sz="800" dirty="0" smtClean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0</a:t>
              </a:r>
            </a:p>
            <a:p>
              <a:pPr algn="r"/>
              <a:endParaRPr lang="en-US" sz="1400" dirty="0">
                <a:latin typeface="Helvetica Light"/>
                <a:cs typeface="Helvetica Light"/>
              </a:endParaRPr>
            </a:p>
            <a:p>
              <a:pPr algn="r"/>
              <a:endParaRPr lang="en-US" sz="1100" dirty="0" smtClean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30S</a:t>
              </a:r>
            </a:p>
            <a:p>
              <a:pPr algn="r"/>
              <a:endParaRPr lang="en-US" sz="1400" dirty="0" smtClean="0">
                <a:latin typeface="Helvetica Light"/>
                <a:cs typeface="Helvetica Light"/>
              </a:endParaRPr>
            </a:p>
            <a:p>
              <a:pPr algn="r"/>
              <a:endParaRPr lang="en-US" sz="900" dirty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60S</a:t>
              </a:r>
            </a:p>
            <a:p>
              <a:pPr algn="r"/>
              <a:endParaRPr lang="en-US" sz="1400" dirty="0" smtClean="0">
                <a:latin typeface="Helvetica Light"/>
                <a:cs typeface="Helvetica Light"/>
              </a:endParaRPr>
            </a:p>
            <a:p>
              <a:pPr algn="r"/>
              <a:endParaRPr lang="en-US" sz="1000" dirty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90S</a:t>
              </a:r>
              <a:endParaRPr lang="en-US" sz="1400" dirty="0">
                <a:latin typeface="Helvetica Light"/>
                <a:cs typeface="Helvetica Ligh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79063" y="4109368"/>
              <a:ext cx="776442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Helvetica Light"/>
                  <a:cs typeface="Helvetica Light"/>
                </a:rPr>
                <a:t>  180     150W   120W   90W    60W     30W     </a:t>
              </a:r>
              <a:r>
                <a:rPr lang="en-US" sz="1200" dirty="0" smtClean="0">
                  <a:latin typeface="Helvetica Light"/>
                  <a:cs typeface="Helvetica Light"/>
                </a:rPr>
                <a:t>  </a:t>
              </a:r>
              <a:r>
                <a:rPr lang="en-US" sz="1400" dirty="0" smtClean="0">
                  <a:latin typeface="Helvetica Light"/>
                  <a:cs typeface="Helvetica Light"/>
                </a:rPr>
                <a:t>0        30E     60E      90E    120E   150E    180</a:t>
              </a:r>
              <a:endParaRPr lang="en-US" sz="1400" dirty="0">
                <a:latin typeface="Helvetica Light"/>
                <a:cs typeface="Helvetica Ligh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22544" y="4974922"/>
            <a:ext cx="8278473" cy="4016832"/>
            <a:chOff x="-53144" y="4745392"/>
            <a:chExt cx="8269329" cy="4016832"/>
          </a:xfrm>
        </p:grpSpPr>
        <p:sp>
          <p:nvSpPr>
            <p:cNvPr id="18" name="TextBox 17"/>
            <p:cNvSpPr txBox="1"/>
            <p:nvPr/>
          </p:nvSpPr>
          <p:spPr>
            <a:xfrm>
              <a:off x="451763" y="8454447"/>
              <a:ext cx="776442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Helvetica Light"/>
                  <a:cs typeface="Helvetica Light"/>
                </a:rPr>
                <a:t>  180     150W   120W   90W    60W     30W     </a:t>
              </a:r>
              <a:r>
                <a:rPr lang="en-US" sz="1200" dirty="0" smtClean="0">
                  <a:latin typeface="Helvetica Light"/>
                  <a:cs typeface="Helvetica Light"/>
                </a:rPr>
                <a:t>  </a:t>
              </a:r>
              <a:r>
                <a:rPr lang="en-US" sz="1400" dirty="0" smtClean="0">
                  <a:latin typeface="Helvetica Light"/>
                  <a:cs typeface="Helvetica Light"/>
                </a:rPr>
                <a:t>0        30E     60E      90E    120E   150E    180</a:t>
              </a:r>
              <a:endParaRPr lang="en-US" sz="1400" dirty="0">
                <a:latin typeface="Helvetica Light"/>
                <a:cs typeface="Helvetica Ligh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53144" y="4745392"/>
              <a:ext cx="703813" cy="37702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90 N</a:t>
              </a:r>
            </a:p>
            <a:p>
              <a:pPr algn="r"/>
              <a:endParaRPr lang="en-US" sz="1400" dirty="0">
                <a:latin typeface="Helvetica Light"/>
                <a:cs typeface="Helvetica Light"/>
              </a:endParaRPr>
            </a:p>
            <a:p>
              <a:pPr algn="r"/>
              <a:endParaRPr lang="en-US" sz="1000" dirty="0" smtClean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60N</a:t>
              </a:r>
            </a:p>
            <a:p>
              <a:pPr algn="r"/>
              <a:endParaRPr lang="en-US" sz="1400" dirty="0">
                <a:latin typeface="Helvetica Light"/>
                <a:cs typeface="Helvetica Light"/>
              </a:endParaRPr>
            </a:p>
            <a:p>
              <a:pPr algn="r"/>
              <a:endParaRPr lang="en-US" sz="900" dirty="0" smtClean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30N</a:t>
              </a:r>
            </a:p>
            <a:p>
              <a:pPr algn="r"/>
              <a:endParaRPr lang="en-US" sz="1400" dirty="0">
                <a:latin typeface="Helvetica Light"/>
                <a:cs typeface="Helvetica Light"/>
              </a:endParaRPr>
            </a:p>
            <a:p>
              <a:pPr algn="r"/>
              <a:endParaRPr lang="en-US" sz="800" dirty="0" smtClean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0</a:t>
              </a:r>
            </a:p>
            <a:p>
              <a:pPr algn="r"/>
              <a:endParaRPr lang="en-US" sz="1400" dirty="0">
                <a:latin typeface="Helvetica Light"/>
                <a:cs typeface="Helvetica Light"/>
              </a:endParaRPr>
            </a:p>
            <a:p>
              <a:pPr algn="r"/>
              <a:endParaRPr lang="en-US" sz="1100" dirty="0" smtClean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30S</a:t>
              </a:r>
            </a:p>
            <a:p>
              <a:pPr algn="r"/>
              <a:endParaRPr lang="en-US" sz="1400" dirty="0" smtClean="0">
                <a:latin typeface="Helvetica Light"/>
                <a:cs typeface="Helvetica Light"/>
              </a:endParaRPr>
            </a:p>
            <a:p>
              <a:pPr algn="r"/>
              <a:endParaRPr lang="en-US" sz="900" dirty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60S</a:t>
              </a:r>
            </a:p>
            <a:p>
              <a:pPr algn="r"/>
              <a:endParaRPr lang="en-US" sz="1400" dirty="0" smtClean="0">
                <a:latin typeface="Helvetica Light"/>
                <a:cs typeface="Helvetica Light"/>
              </a:endParaRPr>
            </a:p>
            <a:p>
              <a:pPr algn="r"/>
              <a:endParaRPr lang="en-US" sz="1000" dirty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90S</a:t>
              </a:r>
              <a:endParaRPr lang="en-US" sz="1400" dirty="0">
                <a:latin typeface="Helvetica Light"/>
                <a:cs typeface="Helvetica Light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366629" y="5386214"/>
            <a:ext cx="3038387" cy="1468972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uvwind250hpa_ctrl_medall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68840" r="65100" b="11473"/>
          <a:stretch/>
        </p:blipFill>
        <p:spPr>
          <a:xfrm rot="16200000">
            <a:off x="6492680" y="-63509"/>
            <a:ext cx="650849" cy="1920817"/>
          </a:xfrm>
          <a:prstGeom prst="rect">
            <a:avLst/>
          </a:prstGeom>
        </p:spPr>
      </p:pic>
      <p:pic>
        <p:nvPicPr>
          <p:cNvPr id="13" name="Picture 12" descr="uvwind250hpa_ctrl_medall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9" t="23837" r="58398" b="19744"/>
          <a:stretch/>
        </p:blipFill>
        <p:spPr>
          <a:xfrm rot="10800000">
            <a:off x="8179489" y="560271"/>
            <a:ext cx="223416" cy="3545954"/>
          </a:xfrm>
          <a:prstGeom prst="rect">
            <a:avLst/>
          </a:prstGeom>
        </p:spPr>
      </p:pic>
      <p:pic>
        <p:nvPicPr>
          <p:cNvPr id="22" name="Picture 21" descr="uvwind250hpa_2lowm2ctrl_medall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69859" r="65472" b="11591"/>
          <a:stretch/>
        </p:blipFill>
        <p:spPr>
          <a:xfrm rot="16200000">
            <a:off x="6616993" y="4526689"/>
            <a:ext cx="542043" cy="181197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69306" y="5167523"/>
            <a:ext cx="703813" cy="36317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0.8</a:t>
            </a:r>
          </a:p>
          <a:p>
            <a:pPr algn="r"/>
            <a:endParaRPr lang="en-US" sz="11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0.6</a:t>
            </a:r>
          </a:p>
          <a:p>
            <a:pPr algn="r"/>
            <a:endParaRPr lang="en-US" sz="10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0.4</a:t>
            </a:r>
          </a:p>
          <a:p>
            <a:pPr algn="r"/>
            <a:endParaRPr lang="en-US" sz="12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0.2</a:t>
            </a:r>
          </a:p>
          <a:p>
            <a:pPr algn="r"/>
            <a:endParaRPr lang="en-US" sz="11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>
                <a:latin typeface="Helvetica Light"/>
                <a:cs typeface="Helvetica Light"/>
              </a:rPr>
              <a:t>0</a:t>
            </a:r>
            <a:endParaRPr lang="en-US" sz="1400" dirty="0" smtClean="0">
              <a:latin typeface="Helvetica Light"/>
              <a:cs typeface="Helvetica Light"/>
            </a:endParaRPr>
          </a:p>
          <a:p>
            <a:pPr algn="r"/>
            <a:endParaRPr lang="en-US" sz="12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0.2</a:t>
            </a:r>
          </a:p>
          <a:p>
            <a:pPr algn="r"/>
            <a:endParaRPr lang="en-US" sz="11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0.4</a:t>
            </a:r>
          </a:p>
          <a:p>
            <a:pPr algn="r"/>
            <a:endParaRPr lang="en-US" sz="11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0.6</a:t>
            </a:r>
          </a:p>
          <a:p>
            <a:pPr algn="r"/>
            <a:endParaRPr lang="en-US" sz="12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0.8</a:t>
            </a:r>
          </a:p>
          <a:p>
            <a:pPr algn="r"/>
            <a:endParaRPr lang="en-US" sz="1400" dirty="0" smtClean="0">
              <a:latin typeface="Helvetica Light"/>
              <a:cs typeface="Helvetica Light"/>
            </a:endParaRPr>
          </a:p>
        </p:txBody>
      </p:sp>
      <p:pic>
        <p:nvPicPr>
          <p:cNvPr id="29" name="Picture 28" descr="uvwind250hpa_2lowm2ctrl_medall.ps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1" t="24693" r="58354" b="21167"/>
          <a:stretch/>
        </p:blipFill>
        <p:spPr>
          <a:xfrm rot="10800000">
            <a:off x="8216028" y="5099731"/>
            <a:ext cx="265936" cy="358424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409832" y="37056"/>
            <a:ext cx="3763746" cy="454312"/>
          </a:xfrm>
          <a:prstGeom prst="rect">
            <a:avLst/>
          </a:prstGeom>
          <a:noFill/>
        </p:spPr>
        <p:txBody>
          <a:bodyPr wrap="none" lIns="129877" tIns="64939" rIns="129877" bIns="64939" rtlCol="0">
            <a:spAutoFit/>
          </a:bodyPr>
          <a:lstStyle/>
          <a:p>
            <a:r>
              <a:rPr lang="en-US" sz="2100" dirty="0" smtClean="0">
                <a:latin typeface="Helvetica Light"/>
                <a:cs typeface="Helvetica Light"/>
              </a:rPr>
              <a:t>DJF wind climatology (CTRL)</a:t>
            </a:r>
            <a:endParaRPr lang="en-US" sz="2100" dirty="0">
              <a:latin typeface="Helvetica Light"/>
              <a:cs typeface="Helvetica Light"/>
            </a:endParaRPr>
          </a:p>
        </p:txBody>
      </p:sp>
      <p:sp>
        <p:nvSpPr>
          <p:cNvPr id="2" name="Rectangle 1"/>
          <p:cNvSpPr/>
          <p:nvPr/>
        </p:nvSpPr>
        <p:spPr>
          <a:xfrm rot="16200000">
            <a:off x="7024959" y="2054901"/>
            <a:ext cx="19516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Helvetica Light"/>
                <a:cs typeface="Helvetica Light"/>
              </a:rPr>
              <a:t>wind strength </a:t>
            </a:r>
            <a:r>
              <a:rPr lang="en-US" sz="1600" dirty="0" smtClean="0">
                <a:latin typeface="Helvetica Light"/>
                <a:cs typeface="Helvetica Light"/>
              </a:rPr>
              <a:t>[m/s] 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1859716" y="4520610"/>
            <a:ext cx="4811324" cy="454312"/>
          </a:xfrm>
          <a:prstGeom prst="rect">
            <a:avLst/>
          </a:prstGeom>
          <a:noFill/>
        </p:spPr>
        <p:txBody>
          <a:bodyPr wrap="none" lIns="129877" tIns="64939" rIns="129877" bIns="64939" rtlCol="0">
            <a:spAutoFit/>
          </a:bodyPr>
          <a:lstStyle/>
          <a:p>
            <a:r>
              <a:rPr lang="en-US" sz="2100" dirty="0" smtClean="0">
                <a:latin typeface="Helvetica Light"/>
                <a:cs typeface="Helvetica Light"/>
              </a:rPr>
              <a:t>DJF wind anomalies (‘low ice’ - CTRL)</a:t>
            </a:r>
            <a:endParaRPr lang="en-US" sz="2100" dirty="0">
              <a:latin typeface="Helvetica Light"/>
              <a:cs typeface="Helvetica Light"/>
            </a:endParaRPr>
          </a:p>
        </p:txBody>
      </p:sp>
      <p:sp>
        <p:nvSpPr>
          <p:cNvPr id="32" name="Rectangle 31"/>
          <p:cNvSpPr/>
          <p:nvPr/>
        </p:nvSpPr>
        <p:spPr>
          <a:xfrm rot="16200000">
            <a:off x="7043881" y="6699420"/>
            <a:ext cx="19516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Helvetica Light"/>
                <a:cs typeface="Helvetica Light"/>
              </a:rPr>
              <a:t>wind strength </a:t>
            </a:r>
            <a:r>
              <a:rPr lang="en-US" sz="1600" dirty="0" smtClean="0">
                <a:latin typeface="Helvetica Light"/>
                <a:cs typeface="Helvetica Light"/>
              </a:rPr>
              <a:t>[m/s]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317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vwind250hpa_2lowm2ctrl_med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15202" r="5384" b="9934"/>
          <a:stretch/>
        </p:blipFill>
        <p:spPr>
          <a:xfrm rot="16200000">
            <a:off x="6572308" y="-790562"/>
            <a:ext cx="3346971" cy="6409725"/>
          </a:xfrm>
          <a:prstGeom prst="rect">
            <a:avLst/>
          </a:prstGeom>
        </p:spPr>
      </p:pic>
      <p:pic>
        <p:nvPicPr>
          <p:cNvPr id="2" name="Picture 1" descr="uvwind250hpa_2lowm2ctrl_medall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5" t="15383" r="4503" b="10676"/>
          <a:stretch/>
        </p:blipFill>
        <p:spPr>
          <a:xfrm rot="16200000">
            <a:off x="2380525" y="3215901"/>
            <a:ext cx="3817294" cy="721425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22544" y="4974922"/>
            <a:ext cx="8278473" cy="4016832"/>
            <a:chOff x="-53144" y="4745392"/>
            <a:chExt cx="8269329" cy="4016832"/>
          </a:xfrm>
        </p:grpSpPr>
        <p:sp>
          <p:nvSpPr>
            <p:cNvPr id="15" name="TextBox 14"/>
            <p:cNvSpPr txBox="1"/>
            <p:nvPr/>
          </p:nvSpPr>
          <p:spPr>
            <a:xfrm>
              <a:off x="451763" y="8454447"/>
              <a:ext cx="776442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Helvetica Light"/>
                  <a:cs typeface="Helvetica Light"/>
                </a:rPr>
                <a:t>  180     150W   120W   90W    60W     30W     </a:t>
              </a:r>
              <a:r>
                <a:rPr lang="en-US" sz="1200" dirty="0" smtClean="0">
                  <a:latin typeface="Helvetica Light"/>
                  <a:cs typeface="Helvetica Light"/>
                </a:rPr>
                <a:t>  </a:t>
              </a:r>
              <a:r>
                <a:rPr lang="en-US" sz="1400" dirty="0" smtClean="0">
                  <a:latin typeface="Helvetica Light"/>
                  <a:cs typeface="Helvetica Light"/>
                </a:rPr>
                <a:t>0        30E     60E      90E    120E   150E    180</a:t>
              </a:r>
              <a:endParaRPr lang="en-US" sz="1400" dirty="0">
                <a:latin typeface="Helvetica Light"/>
                <a:cs typeface="Helvetica Ligh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53144" y="4745392"/>
              <a:ext cx="703813" cy="37702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90 N</a:t>
              </a:r>
            </a:p>
            <a:p>
              <a:pPr algn="r"/>
              <a:endParaRPr lang="en-US" sz="1400" dirty="0">
                <a:latin typeface="Helvetica Light"/>
                <a:cs typeface="Helvetica Light"/>
              </a:endParaRPr>
            </a:p>
            <a:p>
              <a:pPr algn="r"/>
              <a:endParaRPr lang="en-US" sz="1000" dirty="0" smtClean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60N</a:t>
              </a:r>
            </a:p>
            <a:p>
              <a:pPr algn="r"/>
              <a:endParaRPr lang="en-US" sz="1400" dirty="0">
                <a:latin typeface="Helvetica Light"/>
                <a:cs typeface="Helvetica Light"/>
              </a:endParaRPr>
            </a:p>
            <a:p>
              <a:pPr algn="r"/>
              <a:endParaRPr lang="en-US" sz="900" dirty="0" smtClean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30N</a:t>
              </a:r>
            </a:p>
            <a:p>
              <a:pPr algn="r"/>
              <a:endParaRPr lang="en-US" sz="1400" dirty="0">
                <a:latin typeface="Helvetica Light"/>
                <a:cs typeface="Helvetica Light"/>
              </a:endParaRPr>
            </a:p>
            <a:p>
              <a:pPr algn="r"/>
              <a:endParaRPr lang="en-US" sz="800" dirty="0" smtClean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0</a:t>
              </a:r>
            </a:p>
            <a:p>
              <a:pPr algn="r"/>
              <a:endParaRPr lang="en-US" sz="1400" dirty="0">
                <a:latin typeface="Helvetica Light"/>
                <a:cs typeface="Helvetica Light"/>
              </a:endParaRPr>
            </a:p>
            <a:p>
              <a:pPr algn="r"/>
              <a:endParaRPr lang="en-US" sz="1100" dirty="0" smtClean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30S</a:t>
              </a:r>
            </a:p>
            <a:p>
              <a:pPr algn="r"/>
              <a:endParaRPr lang="en-US" sz="1400" dirty="0" smtClean="0">
                <a:latin typeface="Helvetica Light"/>
                <a:cs typeface="Helvetica Light"/>
              </a:endParaRPr>
            </a:p>
            <a:p>
              <a:pPr algn="r"/>
              <a:endParaRPr lang="en-US" sz="900" dirty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60S</a:t>
              </a:r>
            </a:p>
            <a:p>
              <a:pPr algn="r"/>
              <a:endParaRPr lang="en-US" sz="1400" dirty="0" smtClean="0">
                <a:latin typeface="Helvetica Light"/>
                <a:cs typeface="Helvetica Light"/>
              </a:endParaRPr>
            </a:p>
            <a:p>
              <a:pPr algn="r"/>
              <a:endParaRPr lang="en-US" sz="1000" dirty="0">
                <a:latin typeface="Helvetica Light"/>
                <a:cs typeface="Helvetica Light"/>
              </a:endParaRPr>
            </a:p>
            <a:p>
              <a:pPr algn="r"/>
              <a:r>
                <a:rPr lang="en-US" sz="1400" dirty="0" smtClean="0">
                  <a:latin typeface="Helvetica Light"/>
                  <a:cs typeface="Helvetica Light"/>
                </a:rPr>
                <a:t>90S</a:t>
              </a:r>
              <a:endParaRPr lang="en-US" sz="1400" dirty="0">
                <a:latin typeface="Helvetica Light"/>
                <a:cs typeface="Helvetica Light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366629" y="5386214"/>
            <a:ext cx="3038387" cy="146897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33D7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30703" y="860218"/>
            <a:ext cx="7313477" cy="3415418"/>
            <a:chOff x="5110243" y="2278657"/>
            <a:chExt cx="7313477" cy="3415418"/>
          </a:xfrm>
        </p:grpSpPr>
        <p:sp>
          <p:nvSpPr>
            <p:cNvPr id="24" name="TextBox 23"/>
            <p:cNvSpPr txBox="1"/>
            <p:nvPr/>
          </p:nvSpPr>
          <p:spPr>
            <a:xfrm>
              <a:off x="5829356" y="5370910"/>
              <a:ext cx="6594364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latin typeface="Helvetica Light"/>
                  <a:cs typeface="Helvetica Light"/>
                </a:rPr>
                <a:t>   90W              60W             30W                 0                 30E               60E</a:t>
              </a:r>
              <a:endParaRPr lang="en-US" sz="1500" dirty="0">
                <a:latin typeface="Helvetica Light"/>
                <a:cs typeface="Helvetica Ligh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10243" y="2278657"/>
              <a:ext cx="719113" cy="3415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endParaRPr lang="en-US" sz="1000" dirty="0" smtClean="0">
                <a:latin typeface="Helvetica Light"/>
                <a:cs typeface="Helvetica Light"/>
              </a:endParaRPr>
            </a:p>
            <a:p>
              <a:pPr algn="r"/>
              <a:endParaRPr lang="en-US" sz="1000" dirty="0">
                <a:latin typeface="Helvetica Light"/>
                <a:cs typeface="Helvetica Light"/>
              </a:endParaRPr>
            </a:p>
            <a:p>
              <a:pPr algn="r"/>
              <a:endParaRPr lang="en-US" sz="1000" dirty="0" smtClean="0">
                <a:latin typeface="Helvetica Light"/>
                <a:cs typeface="Helvetica Light"/>
              </a:endParaRPr>
            </a:p>
            <a:p>
              <a:pPr algn="r"/>
              <a:endParaRPr lang="en-US" sz="1000" dirty="0" smtClean="0">
                <a:latin typeface="Helvetica Light"/>
                <a:cs typeface="Helvetica Light"/>
              </a:endParaRPr>
            </a:p>
            <a:p>
              <a:pPr algn="r"/>
              <a:r>
                <a:rPr lang="en-US" sz="1600" dirty="0" smtClean="0">
                  <a:latin typeface="Helvetica Light"/>
                  <a:cs typeface="Helvetica Light"/>
                </a:rPr>
                <a:t>60N</a:t>
              </a:r>
            </a:p>
            <a:p>
              <a:pPr algn="r"/>
              <a:endParaRPr lang="en-US" sz="800" dirty="0" smtClean="0">
                <a:latin typeface="Helvetica Light"/>
                <a:cs typeface="Helvetica Light"/>
              </a:endParaRPr>
            </a:p>
            <a:p>
              <a:pPr algn="r"/>
              <a:endParaRPr lang="en-US" sz="800" dirty="0">
                <a:latin typeface="Helvetica Light"/>
                <a:cs typeface="Helvetica Light"/>
              </a:endParaRPr>
            </a:p>
            <a:p>
              <a:pPr algn="r"/>
              <a:endParaRPr lang="en-US" sz="800" dirty="0">
                <a:latin typeface="Helvetica Light"/>
                <a:cs typeface="Helvetica Light"/>
              </a:endParaRPr>
            </a:p>
            <a:p>
              <a:pPr algn="r"/>
              <a:endParaRPr lang="en-US" sz="600" dirty="0">
                <a:latin typeface="Helvetica Light"/>
                <a:cs typeface="Helvetica Light"/>
              </a:endParaRPr>
            </a:p>
            <a:p>
              <a:pPr algn="r"/>
              <a:endParaRPr lang="en-US" sz="1200" dirty="0" smtClean="0">
                <a:latin typeface="Helvetica Light"/>
                <a:cs typeface="Helvetica Light"/>
              </a:endParaRPr>
            </a:p>
            <a:p>
              <a:pPr algn="r"/>
              <a:endParaRPr lang="en-US" sz="1600" dirty="0" smtClean="0">
                <a:latin typeface="Helvetica Light"/>
                <a:cs typeface="Helvetica Light"/>
              </a:endParaRPr>
            </a:p>
            <a:p>
              <a:pPr algn="r"/>
              <a:r>
                <a:rPr lang="en-US" sz="1600" dirty="0" smtClean="0">
                  <a:latin typeface="Helvetica Light"/>
                  <a:cs typeface="Helvetica Light"/>
                </a:rPr>
                <a:t>30N</a:t>
              </a:r>
            </a:p>
            <a:p>
              <a:pPr algn="r"/>
              <a:endParaRPr lang="en-US" sz="1600" dirty="0">
                <a:latin typeface="Helvetica Light"/>
                <a:cs typeface="Helvetica Light"/>
              </a:endParaRPr>
            </a:p>
            <a:p>
              <a:pPr algn="r"/>
              <a:endParaRPr lang="en-US" sz="1600" dirty="0" smtClean="0">
                <a:latin typeface="Helvetica Light"/>
                <a:cs typeface="Helvetica Light"/>
              </a:endParaRPr>
            </a:p>
            <a:p>
              <a:pPr algn="r"/>
              <a:endParaRPr lang="en-US" sz="1600" dirty="0">
                <a:latin typeface="Helvetica Light"/>
                <a:cs typeface="Helvetica Light"/>
              </a:endParaRPr>
            </a:p>
            <a:p>
              <a:pPr algn="r"/>
              <a:endParaRPr lang="en-US" sz="1600" dirty="0" smtClean="0">
                <a:latin typeface="Helvetica Light"/>
                <a:cs typeface="Helvetica Light"/>
              </a:endParaRPr>
            </a:p>
            <a:p>
              <a:pPr algn="r"/>
              <a:endParaRPr lang="en-US" sz="1600" dirty="0" smtClean="0">
                <a:latin typeface="Helvetica Light"/>
                <a:cs typeface="Helvetica Light"/>
              </a:endParaRPr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 flipV="1">
            <a:off x="4104693" y="3616363"/>
            <a:ext cx="1207981" cy="1595154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6396102" y="1673283"/>
            <a:ext cx="2988977" cy="1332028"/>
          </a:xfrm>
          <a:custGeom>
            <a:avLst/>
            <a:gdLst>
              <a:gd name="connsiteX0" fmla="*/ 2988977 w 2988977"/>
              <a:gd name="connsiteY0" fmla="*/ 603298 h 1332028"/>
              <a:gd name="connsiteX1" fmla="*/ 2539856 w 2988977"/>
              <a:gd name="connsiteY1" fmla="*/ 61255 h 1332028"/>
              <a:gd name="connsiteX2" fmla="*/ 1951353 w 2988977"/>
              <a:gd name="connsiteY2" fmla="*/ 76742 h 1332028"/>
              <a:gd name="connsiteX3" fmla="*/ 1362849 w 2988977"/>
              <a:gd name="connsiteY3" fmla="*/ 634272 h 1332028"/>
              <a:gd name="connsiteX4" fmla="*/ 1347362 w 2988977"/>
              <a:gd name="connsiteY4" fmla="*/ 1191802 h 1332028"/>
              <a:gd name="connsiteX5" fmla="*/ 557529 w 2988977"/>
              <a:gd name="connsiteY5" fmla="*/ 1331184 h 1332028"/>
              <a:gd name="connsiteX6" fmla="*/ 0 w 2988977"/>
              <a:gd name="connsiteY6" fmla="*/ 1253750 h 1332028"/>
              <a:gd name="connsiteX7" fmla="*/ 0 w 2988977"/>
              <a:gd name="connsiteY7" fmla="*/ 1253750 h 133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8977" h="1332028">
                <a:moveTo>
                  <a:pt x="2988977" y="603298"/>
                </a:moveTo>
                <a:cubicBezTo>
                  <a:pt x="2850885" y="376156"/>
                  <a:pt x="2712793" y="149014"/>
                  <a:pt x="2539856" y="61255"/>
                </a:cubicBezTo>
                <a:cubicBezTo>
                  <a:pt x="2366919" y="-26504"/>
                  <a:pt x="2147521" y="-18761"/>
                  <a:pt x="1951353" y="76742"/>
                </a:cubicBezTo>
                <a:cubicBezTo>
                  <a:pt x="1755185" y="172245"/>
                  <a:pt x="1463514" y="448429"/>
                  <a:pt x="1362849" y="634272"/>
                </a:cubicBezTo>
                <a:cubicBezTo>
                  <a:pt x="1262184" y="820115"/>
                  <a:pt x="1481582" y="1075650"/>
                  <a:pt x="1347362" y="1191802"/>
                </a:cubicBezTo>
                <a:cubicBezTo>
                  <a:pt x="1213142" y="1307954"/>
                  <a:pt x="782089" y="1320859"/>
                  <a:pt x="557529" y="1331184"/>
                </a:cubicBezTo>
                <a:cubicBezTo>
                  <a:pt x="332969" y="1341509"/>
                  <a:pt x="0" y="1253750"/>
                  <a:pt x="0" y="1253750"/>
                </a:cubicBezTo>
                <a:lnTo>
                  <a:pt x="0" y="1253750"/>
                </a:lnTo>
              </a:path>
            </a:pathLst>
          </a:custGeom>
          <a:ln w="38100" cmpd="sng">
            <a:solidFill>
              <a:srgbClr val="FC33D7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8006742" y="2694728"/>
            <a:ext cx="1038197" cy="298840"/>
          </a:xfrm>
          <a:custGeom>
            <a:avLst/>
            <a:gdLst>
              <a:gd name="connsiteX0" fmla="*/ 0 w 1038197"/>
              <a:gd name="connsiteY0" fmla="*/ 108409 h 298840"/>
              <a:gd name="connsiteX1" fmla="*/ 154869 w 1038197"/>
              <a:gd name="connsiteY1" fmla="*/ 247791 h 298840"/>
              <a:gd name="connsiteX2" fmla="*/ 371686 w 1038197"/>
              <a:gd name="connsiteY2" fmla="*/ 294252 h 298840"/>
              <a:gd name="connsiteX3" fmla="*/ 573016 w 1038197"/>
              <a:gd name="connsiteY3" fmla="*/ 294252 h 298840"/>
              <a:gd name="connsiteX4" fmla="*/ 805320 w 1038197"/>
              <a:gd name="connsiteY4" fmla="*/ 294252 h 298840"/>
              <a:gd name="connsiteX5" fmla="*/ 1022137 w 1038197"/>
              <a:gd name="connsiteY5" fmla="*/ 232305 h 298840"/>
              <a:gd name="connsiteX6" fmla="*/ 1022137 w 1038197"/>
              <a:gd name="connsiteY6" fmla="*/ 0 h 298840"/>
              <a:gd name="connsiteX7" fmla="*/ 1022137 w 1038197"/>
              <a:gd name="connsiteY7" fmla="*/ 0 h 29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8197" h="298840">
                <a:moveTo>
                  <a:pt x="0" y="108409"/>
                </a:moveTo>
                <a:cubicBezTo>
                  <a:pt x="46461" y="162613"/>
                  <a:pt x="92922" y="216817"/>
                  <a:pt x="154869" y="247791"/>
                </a:cubicBezTo>
                <a:cubicBezTo>
                  <a:pt x="216816" y="278765"/>
                  <a:pt x="301995" y="286509"/>
                  <a:pt x="371686" y="294252"/>
                </a:cubicBezTo>
                <a:cubicBezTo>
                  <a:pt x="441377" y="301995"/>
                  <a:pt x="573016" y="294252"/>
                  <a:pt x="573016" y="294252"/>
                </a:cubicBezTo>
                <a:cubicBezTo>
                  <a:pt x="645288" y="294252"/>
                  <a:pt x="730467" y="304577"/>
                  <a:pt x="805320" y="294252"/>
                </a:cubicBezTo>
                <a:cubicBezTo>
                  <a:pt x="880174" y="283928"/>
                  <a:pt x="986001" y="281347"/>
                  <a:pt x="1022137" y="232305"/>
                </a:cubicBezTo>
                <a:cubicBezTo>
                  <a:pt x="1058273" y="183263"/>
                  <a:pt x="1022137" y="0"/>
                  <a:pt x="1022137" y="0"/>
                </a:cubicBezTo>
                <a:lnTo>
                  <a:pt x="1022137" y="0"/>
                </a:lnTo>
              </a:path>
            </a:pathLst>
          </a:custGeom>
          <a:ln w="38100" cmpd="sng">
            <a:solidFill>
              <a:srgbClr val="FC33D7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33D7"/>
              </a:solidFill>
            </a:endParaRPr>
          </a:p>
        </p:txBody>
      </p:sp>
      <p:pic>
        <p:nvPicPr>
          <p:cNvPr id="22" name="Picture 21" descr="uvwind250hpa_2lowm2ctrl_medall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69859" r="65472" b="11591"/>
          <a:stretch/>
        </p:blipFill>
        <p:spPr>
          <a:xfrm rot="16200000">
            <a:off x="6616993" y="4526689"/>
            <a:ext cx="542043" cy="1811971"/>
          </a:xfrm>
          <a:prstGeom prst="rect">
            <a:avLst/>
          </a:prstGeom>
        </p:spPr>
      </p:pic>
      <p:pic>
        <p:nvPicPr>
          <p:cNvPr id="23" name="Picture 22" descr="uvwind250hpa_2lowm2ctrl_med.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8" t="70255" r="65557" b="9957"/>
          <a:stretch/>
        </p:blipFill>
        <p:spPr>
          <a:xfrm rot="16200000">
            <a:off x="10323899" y="335023"/>
            <a:ext cx="535239" cy="169125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169306" y="5167523"/>
            <a:ext cx="703813" cy="36317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0.8</a:t>
            </a:r>
          </a:p>
          <a:p>
            <a:pPr algn="r"/>
            <a:endParaRPr lang="en-US" sz="11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0.6</a:t>
            </a:r>
          </a:p>
          <a:p>
            <a:pPr algn="r"/>
            <a:endParaRPr lang="en-US" sz="10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0.4</a:t>
            </a:r>
          </a:p>
          <a:p>
            <a:pPr algn="r"/>
            <a:endParaRPr lang="en-US" sz="12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0.2</a:t>
            </a:r>
          </a:p>
          <a:p>
            <a:pPr algn="r"/>
            <a:endParaRPr lang="en-US" sz="11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>
                <a:latin typeface="Helvetica Light"/>
                <a:cs typeface="Helvetica Light"/>
              </a:rPr>
              <a:t>0</a:t>
            </a:r>
            <a:endParaRPr lang="en-US" sz="1400" dirty="0" smtClean="0">
              <a:latin typeface="Helvetica Light"/>
              <a:cs typeface="Helvetica Light"/>
            </a:endParaRPr>
          </a:p>
          <a:p>
            <a:pPr algn="r"/>
            <a:endParaRPr lang="en-US" sz="12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0.2</a:t>
            </a:r>
          </a:p>
          <a:p>
            <a:pPr algn="r"/>
            <a:endParaRPr lang="en-US" sz="11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0.4</a:t>
            </a:r>
          </a:p>
          <a:p>
            <a:pPr algn="r"/>
            <a:endParaRPr lang="en-US" sz="11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0.6</a:t>
            </a:r>
          </a:p>
          <a:p>
            <a:pPr algn="r"/>
            <a:endParaRPr lang="en-US" sz="12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0.8</a:t>
            </a:r>
          </a:p>
          <a:p>
            <a:pPr algn="r"/>
            <a:endParaRPr lang="en-US" sz="1400" dirty="0" smtClean="0">
              <a:latin typeface="Helvetica Light"/>
              <a:cs typeface="Helvetica Light"/>
            </a:endParaRPr>
          </a:p>
        </p:txBody>
      </p:sp>
      <p:pic>
        <p:nvPicPr>
          <p:cNvPr id="28" name="Picture 27" descr="uvwind250hpa_2lowm2ctrl_medall.ps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1" t="24693" r="58354" b="21167"/>
          <a:stretch/>
        </p:blipFill>
        <p:spPr>
          <a:xfrm rot="10800000">
            <a:off x="8216028" y="5099731"/>
            <a:ext cx="265936" cy="358424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564490" y="664605"/>
            <a:ext cx="703813" cy="36317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0.8</a:t>
            </a:r>
          </a:p>
          <a:p>
            <a:pPr algn="r"/>
            <a:endParaRPr lang="en-US" sz="11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0.6</a:t>
            </a:r>
          </a:p>
          <a:p>
            <a:pPr algn="r"/>
            <a:endParaRPr lang="en-US" sz="10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0.4</a:t>
            </a:r>
          </a:p>
          <a:p>
            <a:pPr algn="r"/>
            <a:endParaRPr lang="en-US" sz="12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0.2</a:t>
            </a:r>
          </a:p>
          <a:p>
            <a:pPr algn="r"/>
            <a:endParaRPr lang="en-US" sz="11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>
                <a:latin typeface="Helvetica Light"/>
                <a:cs typeface="Helvetica Light"/>
              </a:rPr>
              <a:t>0</a:t>
            </a:r>
            <a:endParaRPr lang="en-US" sz="1400" dirty="0" smtClean="0">
              <a:latin typeface="Helvetica Light"/>
              <a:cs typeface="Helvetica Light"/>
            </a:endParaRPr>
          </a:p>
          <a:p>
            <a:pPr algn="r"/>
            <a:endParaRPr lang="en-US" sz="12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0.2</a:t>
            </a:r>
          </a:p>
          <a:p>
            <a:pPr algn="r"/>
            <a:endParaRPr lang="en-US" sz="11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0.4</a:t>
            </a:r>
          </a:p>
          <a:p>
            <a:pPr algn="r"/>
            <a:endParaRPr lang="en-US" sz="11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0.6</a:t>
            </a:r>
          </a:p>
          <a:p>
            <a:pPr algn="r"/>
            <a:endParaRPr lang="en-US" sz="12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0.8</a:t>
            </a:r>
          </a:p>
          <a:p>
            <a:pPr algn="r"/>
            <a:endParaRPr lang="en-US" sz="1400" dirty="0" smtClean="0">
              <a:latin typeface="Helvetica Light"/>
              <a:cs typeface="Helvetica Light"/>
            </a:endParaRPr>
          </a:p>
        </p:txBody>
      </p:sp>
      <p:pic>
        <p:nvPicPr>
          <p:cNvPr id="30" name="Picture 29" descr="uvwind250hpa_2lowm2ctrl_medall.ps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1" t="24693" r="58354" b="21167"/>
          <a:stretch/>
        </p:blipFill>
        <p:spPr>
          <a:xfrm rot="10800000">
            <a:off x="11611212" y="596813"/>
            <a:ext cx="265936" cy="358424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859716" y="4520610"/>
            <a:ext cx="4811324" cy="454312"/>
          </a:xfrm>
          <a:prstGeom prst="rect">
            <a:avLst/>
          </a:prstGeom>
          <a:noFill/>
        </p:spPr>
        <p:txBody>
          <a:bodyPr wrap="none" lIns="129877" tIns="64939" rIns="129877" bIns="64939" rtlCol="0">
            <a:spAutoFit/>
          </a:bodyPr>
          <a:lstStyle/>
          <a:p>
            <a:r>
              <a:rPr lang="en-US" sz="2100" dirty="0" smtClean="0">
                <a:latin typeface="Helvetica Light"/>
                <a:cs typeface="Helvetica Light"/>
              </a:rPr>
              <a:t>DJF wind anomalies (‘low ice’ - CTRL)</a:t>
            </a:r>
            <a:endParaRPr lang="en-US" sz="21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307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uvwind250hpa_2lowm2ctrl_med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15202" r="5384" b="9934"/>
          <a:stretch/>
        </p:blipFill>
        <p:spPr>
          <a:xfrm rot="16200000">
            <a:off x="6572308" y="-790562"/>
            <a:ext cx="3346971" cy="6409725"/>
          </a:xfrm>
          <a:prstGeom prst="rect">
            <a:avLst/>
          </a:prstGeom>
        </p:spPr>
      </p:pic>
      <p:pic>
        <p:nvPicPr>
          <p:cNvPr id="32" name="Picture 31" descr="Screen Shot 2019-04-09 at 9.25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5" y="4858754"/>
            <a:ext cx="9343061" cy="41060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66629" y="5386214"/>
            <a:ext cx="3038387" cy="146897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33D7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30703" y="860218"/>
            <a:ext cx="7313477" cy="3415418"/>
            <a:chOff x="5110243" y="2278657"/>
            <a:chExt cx="7313477" cy="3415418"/>
          </a:xfrm>
        </p:grpSpPr>
        <p:sp>
          <p:nvSpPr>
            <p:cNvPr id="24" name="TextBox 23"/>
            <p:cNvSpPr txBox="1"/>
            <p:nvPr/>
          </p:nvSpPr>
          <p:spPr>
            <a:xfrm>
              <a:off x="5829356" y="5370910"/>
              <a:ext cx="6594364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latin typeface="Helvetica Light"/>
                  <a:cs typeface="Helvetica Light"/>
                </a:rPr>
                <a:t>   90W              60W             30W                 0                 30E               60E</a:t>
              </a:r>
              <a:endParaRPr lang="en-US" sz="1500" dirty="0">
                <a:latin typeface="Helvetica Light"/>
                <a:cs typeface="Helvetica Ligh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10243" y="2278657"/>
              <a:ext cx="719113" cy="3415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endParaRPr lang="en-US" sz="1000" dirty="0" smtClean="0">
                <a:latin typeface="Helvetica Light"/>
                <a:cs typeface="Helvetica Light"/>
              </a:endParaRPr>
            </a:p>
            <a:p>
              <a:pPr algn="r"/>
              <a:endParaRPr lang="en-US" sz="1000" dirty="0">
                <a:latin typeface="Helvetica Light"/>
                <a:cs typeface="Helvetica Light"/>
              </a:endParaRPr>
            </a:p>
            <a:p>
              <a:pPr algn="r"/>
              <a:endParaRPr lang="en-US" sz="1000" dirty="0" smtClean="0">
                <a:latin typeface="Helvetica Light"/>
                <a:cs typeface="Helvetica Light"/>
              </a:endParaRPr>
            </a:p>
            <a:p>
              <a:pPr algn="r"/>
              <a:endParaRPr lang="en-US" sz="1000" dirty="0" smtClean="0">
                <a:latin typeface="Helvetica Light"/>
                <a:cs typeface="Helvetica Light"/>
              </a:endParaRPr>
            </a:p>
            <a:p>
              <a:pPr algn="r"/>
              <a:r>
                <a:rPr lang="en-US" sz="1600" dirty="0" smtClean="0">
                  <a:latin typeface="Helvetica Light"/>
                  <a:cs typeface="Helvetica Light"/>
                </a:rPr>
                <a:t>60N</a:t>
              </a:r>
            </a:p>
            <a:p>
              <a:pPr algn="r"/>
              <a:endParaRPr lang="en-US" sz="800" dirty="0" smtClean="0">
                <a:latin typeface="Helvetica Light"/>
                <a:cs typeface="Helvetica Light"/>
              </a:endParaRPr>
            </a:p>
            <a:p>
              <a:pPr algn="r"/>
              <a:endParaRPr lang="en-US" sz="800" dirty="0">
                <a:latin typeface="Helvetica Light"/>
                <a:cs typeface="Helvetica Light"/>
              </a:endParaRPr>
            </a:p>
            <a:p>
              <a:pPr algn="r"/>
              <a:endParaRPr lang="en-US" sz="800" dirty="0">
                <a:latin typeface="Helvetica Light"/>
                <a:cs typeface="Helvetica Light"/>
              </a:endParaRPr>
            </a:p>
            <a:p>
              <a:pPr algn="r"/>
              <a:endParaRPr lang="en-US" sz="600" dirty="0">
                <a:latin typeface="Helvetica Light"/>
                <a:cs typeface="Helvetica Light"/>
              </a:endParaRPr>
            </a:p>
            <a:p>
              <a:pPr algn="r"/>
              <a:endParaRPr lang="en-US" sz="1200" dirty="0" smtClean="0">
                <a:latin typeface="Helvetica Light"/>
                <a:cs typeface="Helvetica Light"/>
              </a:endParaRPr>
            </a:p>
            <a:p>
              <a:pPr algn="r"/>
              <a:endParaRPr lang="en-US" sz="1600" dirty="0" smtClean="0">
                <a:latin typeface="Helvetica Light"/>
                <a:cs typeface="Helvetica Light"/>
              </a:endParaRPr>
            </a:p>
            <a:p>
              <a:pPr algn="r"/>
              <a:r>
                <a:rPr lang="en-US" sz="1600" dirty="0" smtClean="0">
                  <a:latin typeface="Helvetica Light"/>
                  <a:cs typeface="Helvetica Light"/>
                </a:rPr>
                <a:t>30N</a:t>
              </a:r>
            </a:p>
            <a:p>
              <a:pPr algn="r"/>
              <a:endParaRPr lang="en-US" sz="1600" dirty="0">
                <a:latin typeface="Helvetica Light"/>
                <a:cs typeface="Helvetica Light"/>
              </a:endParaRPr>
            </a:p>
            <a:p>
              <a:pPr algn="r"/>
              <a:endParaRPr lang="en-US" sz="1600" dirty="0" smtClean="0">
                <a:latin typeface="Helvetica Light"/>
                <a:cs typeface="Helvetica Light"/>
              </a:endParaRPr>
            </a:p>
            <a:p>
              <a:pPr algn="r"/>
              <a:endParaRPr lang="en-US" sz="1600" dirty="0">
                <a:latin typeface="Helvetica Light"/>
                <a:cs typeface="Helvetica Light"/>
              </a:endParaRPr>
            </a:p>
            <a:p>
              <a:pPr algn="r"/>
              <a:endParaRPr lang="en-US" sz="1600" dirty="0" smtClean="0">
                <a:latin typeface="Helvetica Light"/>
                <a:cs typeface="Helvetica Light"/>
              </a:endParaRPr>
            </a:p>
            <a:p>
              <a:pPr algn="r"/>
              <a:endParaRPr lang="en-US" sz="1600" dirty="0" smtClean="0">
                <a:latin typeface="Helvetica Light"/>
                <a:cs typeface="Helvetica Light"/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>
            <a:off x="6396102" y="1673283"/>
            <a:ext cx="2988977" cy="1332028"/>
          </a:xfrm>
          <a:custGeom>
            <a:avLst/>
            <a:gdLst>
              <a:gd name="connsiteX0" fmla="*/ 2988977 w 2988977"/>
              <a:gd name="connsiteY0" fmla="*/ 603298 h 1332028"/>
              <a:gd name="connsiteX1" fmla="*/ 2539856 w 2988977"/>
              <a:gd name="connsiteY1" fmla="*/ 61255 h 1332028"/>
              <a:gd name="connsiteX2" fmla="*/ 1951353 w 2988977"/>
              <a:gd name="connsiteY2" fmla="*/ 76742 h 1332028"/>
              <a:gd name="connsiteX3" fmla="*/ 1362849 w 2988977"/>
              <a:gd name="connsiteY3" fmla="*/ 634272 h 1332028"/>
              <a:gd name="connsiteX4" fmla="*/ 1347362 w 2988977"/>
              <a:gd name="connsiteY4" fmla="*/ 1191802 h 1332028"/>
              <a:gd name="connsiteX5" fmla="*/ 557529 w 2988977"/>
              <a:gd name="connsiteY5" fmla="*/ 1331184 h 1332028"/>
              <a:gd name="connsiteX6" fmla="*/ 0 w 2988977"/>
              <a:gd name="connsiteY6" fmla="*/ 1253750 h 1332028"/>
              <a:gd name="connsiteX7" fmla="*/ 0 w 2988977"/>
              <a:gd name="connsiteY7" fmla="*/ 1253750 h 133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8977" h="1332028">
                <a:moveTo>
                  <a:pt x="2988977" y="603298"/>
                </a:moveTo>
                <a:cubicBezTo>
                  <a:pt x="2850885" y="376156"/>
                  <a:pt x="2712793" y="149014"/>
                  <a:pt x="2539856" y="61255"/>
                </a:cubicBezTo>
                <a:cubicBezTo>
                  <a:pt x="2366919" y="-26504"/>
                  <a:pt x="2147521" y="-18761"/>
                  <a:pt x="1951353" y="76742"/>
                </a:cubicBezTo>
                <a:cubicBezTo>
                  <a:pt x="1755185" y="172245"/>
                  <a:pt x="1463514" y="448429"/>
                  <a:pt x="1362849" y="634272"/>
                </a:cubicBezTo>
                <a:cubicBezTo>
                  <a:pt x="1262184" y="820115"/>
                  <a:pt x="1481582" y="1075650"/>
                  <a:pt x="1347362" y="1191802"/>
                </a:cubicBezTo>
                <a:cubicBezTo>
                  <a:pt x="1213142" y="1307954"/>
                  <a:pt x="782089" y="1320859"/>
                  <a:pt x="557529" y="1331184"/>
                </a:cubicBezTo>
                <a:cubicBezTo>
                  <a:pt x="332969" y="1341509"/>
                  <a:pt x="0" y="1253750"/>
                  <a:pt x="0" y="1253750"/>
                </a:cubicBezTo>
                <a:lnTo>
                  <a:pt x="0" y="1253750"/>
                </a:lnTo>
              </a:path>
            </a:pathLst>
          </a:custGeom>
          <a:ln w="38100" cmpd="sng">
            <a:solidFill>
              <a:srgbClr val="FC33D7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8006742" y="2694728"/>
            <a:ext cx="1038197" cy="298840"/>
          </a:xfrm>
          <a:custGeom>
            <a:avLst/>
            <a:gdLst>
              <a:gd name="connsiteX0" fmla="*/ 0 w 1038197"/>
              <a:gd name="connsiteY0" fmla="*/ 108409 h 298840"/>
              <a:gd name="connsiteX1" fmla="*/ 154869 w 1038197"/>
              <a:gd name="connsiteY1" fmla="*/ 247791 h 298840"/>
              <a:gd name="connsiteX2" fmla="*/ 371686 w 1038197"/>
              <a:gd name="connsiteY2" fmla="*/ 294252 h 298840"/>
              <a:gd name="connsiteX3" fmla="*/ 573016 w 1038197"/>
              <a:gd name="connsiteY3" fmla="*/ 294252 h 298840"/>
              <a:gd name="connsiteX4" fmla="*/ 805320 w 1038197"/>
              <a:gd name="connsiteY4" fmla="*/ 294252 h 298840"/>
              <a:gd name="connsiteX5" fmla="*/ 1022137 w 1038197"/>
              <a:gd name="connsiteY5" fmla="*/ 232305 h 298840"/>
              <a:gd name="connsiteX6" fmla="*/ 1022137 w 1038197"/>
              <a:gd name="connsiteY6" fmla="*/ 0 h 298840"/>
              <a:gd name="connsiteX7" fmla="*/ 1022137 w 1038197"/>
              <a:gd name="connsiteY7" fmla="*/ 0 h 29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8197" h="298840">
                <a:moveTo>
                  <a:pt x="0" y="108409"/>
                </a:moveTo>
                <a:cubicBezTo>
                  <a:pt x="46461" y="162613"/>
                  <a:pt x="92922" y="216817"/>
                  <a:pt x="154869" y="247791"/>
                </a:cubicBezTo>
                <a:cubicBezTo>
                  <a:pt x="216816" y="278765"/>
                  <a:pt x="301995" y="286509"/>
                  <a:pt x="371686" y="294252"/>
                </a:cubicBezTo>
                <a:cubicBezTo>
                  <a:pt x="441377" y="301995"/>
                  <a:pt x="573016" y="294252"/>
                  <a:pt x="573016" y="294252"/>
                </a:cubicBezTo>
                <a:cubicBezTo>
                  <a:pt x="645288" y="294252"/>
                  <a:pt x="730467" y="304577"/>
                  <a:pt x="805320" y="294252"/>
                </a:cubicBezTo>
                <a:cubicBezTo>
                  <a:pt x="880174" y="283928"/>
                  <a:pt x="986001" y="281347"/>
                  <a:pt x="1022137" y="232305"/>
                </a:cubicBezTo>
                <a:cubicBezTo>
                  <a:pt x="1058273" y="183263"/>
                  <a:pt x="1022137" y="0"/>
                  <a:pt x="1022137" y="0"/>
                </a:cubicBezTo>
                <a:lnTo>
                  <a:pt x="1022137" y="0"/>
                </a:lnTo>
              </a:path>
            </a:pathLst>
          </a:custGeom>
          <a:ln w="38100" cmpd="sng">
            <a:solidFill>
              <a:srgbClr val="FC33D7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33D7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3236769" y="6059735"/>
            <a:ext cx="1440284" cy="631873"/>
          </a:xfrm>
          <a:custGeom>
            <a:avLst/>
            <a:gdLst>
              <a:gd name="connsiteX0" fmla="*/ 2988977 w 2988977"/>
              <a:gd name="connsiteY0" fmla="*/ 603298 h 1332028"/>
              <a:gd name="connsiteX1" fmla="*/ 2539856 w 2988977"/>
              <a:gd name="connsiteY1" fmla="*/ 61255 h 1332028"/>
              <a:gd name="connsiteX2" fmla="*/ 1951353 w 2988977"/>
              <a:gd name="connsiteY2" fmla="*/ 76742 h 1332028"/>
              <a:gd name="connsiteX3" fmla="*/ 1362849 w 2988977"/>
              <a:gd name="connsiteY3" fmla="*/ 634272 h 1332028"/>
              <a:gd name="connsiteX4" fmla="*/ 1347362 w 2988977"/>
              <a:gd name="connsiteY4" fmla="*/ 1191802 h 1332028"/>
              <a:gd name="connsiteX5" fmla="*/ 557529 w 2988977"/>
              <a:gd name="connsiteY5" fmla="*/ 1331184 h 1332028"/>
              <a:gd name="connsiteX6" fmla="*/ 0 w 2988977"/>
              <a:gd name="connsiteY6" fmla="*/ 1253750 h 1332028"/>
              <a:gd name="connsiteX7" fmla="*/ 0 w 2988977"/>
              <a:gd name="connsiteY7" fmla="*/ 1253750 h 133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8977" h="1332028">
                <a:moveTo>
                  <a:pt x="2988977" y="603298"/>
                </a:moveTo>
                <a:cubicBezTo>
                  <a:pt x="2850885" y="376156"/>
                  <a:pt x="2712793" y="149014"/>
                  <a:pt x="2539856" y="61255"/>
                </a:cubicBezTo>
                <a:cubicBezTo>
                  <a:pt x="2366919" y="-26504"/>
                  <a:pt x="2147521" y="-18761"/>
                  <a:pt x="1951353" y="76742"/>
                </a:cubicBezTo>
                <a:cubicBezTo>
                  <a:pt x="1755185" y="172245"/>
                  <a:pt x="1463514" y="448429"/>
                  <a:pt x="1362849" y="634272"/>
                </a:cubicBezTo>
                <a:cubicBezTo>
                  <a:pt x="1262184" y="820115"/>
                  <a:pt x="1481582" y="1075650"/>
                  <a:pt x="1347362" y="1191802"/>
                </a:cubicBezTo>
                <a:cubicBezTo>
                  <a:pt x="1213142" y="1307954"/>
                  <a:pt x="782089" y="1320859"/>
                  <a:pt x="557529" y="1331184"/>
                </a:cubicBezTo>
                <a:cubicBezTo>
                  <a:pt x="332969" y="1341509"/>
                  <a:pt x="0" y="1253750"/>
                  <a:pt x="0" y="1253750"/>
                </a:cubicBezTo>
                <a:lnTo>
                  <a:pt x="0" y="1253750"/>
                </a:lnTo>
              </a:path>
            </a:pathLst>
          </a:custGeom>
          <a:ln w="38100" cmpd="sng">
            <a:solidFill>
              <a:srgbClr val="FC33D7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98445" y="8803175"/>
            <a:ext cx="65943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ight"/>
                <a:cs typeface="Helvetica Light"/>
              </a:rPr>
              <a:t>   </a:t>
            </a:r>
            <a:r>
              <a:rPr lang="en-US" sz="1500" i="1" dirty="0" smtClean="0">
                <a:latin typeface="Helvetica Light"/>
                <a:cs typeface="Helvetica Light"/>
              </a:rPr>
              <a:t>Figure courtesy of Rachel White</a:t>
            </a:r>
            <a:endParaRPr lang="en-US" sz="1500" i="1" dirty="0">
              <a:latin typeface="Helvetica Light"/>
              <a:cs typeface="Helvetica Ligh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564490" y="664605"/>
            <a:ext cx="703813" cy="36317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0.8</a:t>
            </a:r>
          </a:p>
          <a:p>
            <a:pPr algn="r"/>
            <a:endParaRPr lang="en-US" sz="11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0.6</a:t>
            </a:r>
          </a:p>
          <a:p>
            <a:pPr algn="r"/>
            <a:endParaRPr lang="en-US" sz="10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0.4</a:t>
            </a:r>
          </a:p>
          <a:p>
            <a:pPr algn="r"/>
            <a:endParaRPr lang="en-US" sz="12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0.2</a:t>
            </a:r>
          </a:p>
          <a:p>
            <a:pPr algn="r"/>
            <a:endParaRPr lang="en-US" sz="1100" dirty="0" smtClean="0">
              <a:latin typeface="Helvetica Light"/>
              <a:cs typeface="Helvetica Light"/>
            </a:endParaRPr>
          </a:p>
          <a:p>
            <a:pPr algn="r"/>
            <a:r>
              <a:rPr lang="en-US" sz="1400" dirty="0">
                <a:latin typeface="Helvetica Light"/>
                <a:cs typeface="Helvetica Light"/>
              </a:rPr>
              <a:t>0</a:t>
            </a:r>
            <a:endParaRPr lang="en-US" sz="1400" dirty="0" smtClean="0">
              <a:latin typeface="Helvetica Light"/>
              <a:cs typeface="Helvetica Light"/>
            </a:endParaRPr>
          </a:p>
          <a:p>
            <a:pPr algn="r"/>
            <a:endParaRPr lang="en-US" sz="12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0.2</a:t>
            </a:r>
          </a:p>
          <a:p>
            <a:pPr algn="r"/>
            <a:endParaRPr lang="en-US" sz="11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0.4</a:t>
            </a:r>
          </a:p>
          <a:p>
            <a:pPr algn="r"/>
            <a:endParaRPr lang="en-US" sz="11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0.6</a:t>
            </a:r>
          </a:p>
          <a:p>
            <a:pPr algn="r"/>
            <a:endParaRPr lang="en-US" sz="1200" dirty="0">
              <a:latin typeface="Helvetica Light"/>
              <a:cs typeface="Helvetica Light"/>
            </a:endParaRPr>
          </a:p>
          <a:p>
            <a:pPr algn="r"/>
            <a:r>
              <a:rPr lang="en-US" sz="1400" dirty="0" smtClean="0">
                <a:latin typeface="Helvetica Light"/>
                <a:cs typeface="Helvetica Light"/>
              </a:rPr>
              <a:t>0.8</a:t>
            </a:r>
          </a:p>
          <a:p>
            <a:pPr algn="r"/>
            <a:endParaRPr lang="en-US" sz="1400" dirty="0" smtClean="0">
              <a:latin typeface="Helvetica Light"/>
              <a:cs typeface="Helvetica Light"/>
            </a:endParaRPr>
          </a:p>
        </p:txBody>
      </p:sp>
      <p:pic>
        <p:nvPicPr>
          <p:cNvPr id="43" name="Picture 42" descr="uvwind250hpa_2lowm2ctrl_medall.ps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1" t="24693" r="58354" b="21167"/>
          <a:stretch/>
        </p:blipFill>
        <p:spPr>
          <a:xfrm rot="10800000">
            <a:off x="11611212" y="596813"/>
            <a:ext cx="265936" cy="3584246"/>
          </a:xfrm>
          <a:prstGeom prst="rect">
            <a:avLst/>
          </a:prstGeom>
        </p:spPr>
      </p:pic>
      <p:cxnSp>
        <p:nvCxnSpPr>
          <p:cNvPr id="44" name="Straight Arrow Connector 43"/>
          <p:cNvCxnSpPr/>
          <p:nvPr/>
        </p:nvCxnSpPr>
        <p:spPr>
          <a:xfrm flipV="1">
            <a:off x="4104693" y="3616363"/>
            <a:ext cx="1207981" cy="1595154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uvwind250hpa_2lowm2ctrl_med.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8" t="70255" r="65557" b="9957"/>
          <a:stretch/>
        </p:blipFill>
        <p:spPr>
          <a:xfrm rot="16200000">
            <a:off x="10323899" y="335023"/>
            <a:ext cx="535239" cy="169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6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Hallanotrefht_2lowm2ctrl_djf90per_medpolar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 t="2377" r="3323" b="28014"/>
          <a:stretch/>
        </p:blipFill>
        <p:spPr>
          <a:xfrm>
            <a:off x="32683" y="1342548"/>
            <a:ext cx="4362352" cy="4248239"/>
          </a:xfrm>
          <a:prstGeom prst="rect">
            <a:avLst/>
          </a:prstGeom>
        </p:spPr>
      </p:pic>
      <p:pic>
        <p:nvPicPr>
          <p:cNvPr id="3" name="Picture 2" descr="ss_875hPa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" b="16865"/>
          <a:stretch/>
        </p:blipFill>
        <p:spPr>
          <a:xfrm>
            <a:off x="8733024" y="1666205"/>
            <a:ext cx="4260754" cy="3812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82923" y="6305618"/>
            <a:ext cx="36619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ight"/>
                <a:cs typeface="Helvetica Light"/>
              </a:rPr>
              <a:t>-</a:t>
            </a:r>
            <a:r>
              <a:rPr lang="en-US" sz="1500" dirty="0">
                <a:latin typeface="Helvetica Light"/>
                <a:cs typeface="Helvetica Light"/>
              </a:rPr>
              <a:t>2  </a:t>
            </a:r>
            <a:r>
              <a:rPr lang="en-US" sz="1500" dirty="0" smtClean="0">
                <a:latin typeface="Helvetica Light"/>
                <a:cs typeface="Helvetica Light"/>
              </a:rPr>
              <a:t>-1.5  -</a:t>
            </a:r>
            <a:r>
              <a:rPr lang="en-US" sz="1500" dirty="0">
                <a:latin typeface="Helvetica Light"/>
                <a:cs typeface="Helvetica Light"/>
              </a:rPr>
              <a:t>1 </a:t>
            </a:r>
            <a:r>
              <a:rPr lang="en-US" sz="1500" dirty="0" smtClean="0">
                <a:latin typeface="Helvetica Light"/>
                <a:cs typeface="Helvetica Light"/>
              </a:rPr>
              <a:t> -</a:t>
            </a:r>
            <a:r>
              <a:rPr lang="en-US" sz="1500" dirty="0">
                <a:latin typeface="Helvetica Light"/>
                <a:cs typeface="Helvetica Light"/>
              </a:rPr>
              <a:t>0.5 </a:t>
            </a:r>
            <a:r>
              <a:rPr lang="en-US" sz="1500" dirty="0" smtClean="0">
                <a:latin typeface="Helvetica Light"/>
                <a:cs typeface="Helvetica Light"/>
              </a:rPr>
              <a:t>0.25 </a:t>
            </a:r>
            <a:r>
              <a:rPr lang="en-US" sz="600" dirty="0" smtClean="0">
                <a:latin typeface="Helvetica Light"/>
                <a:cs typeface="Helvetica Light"/>
              </a:rPr>
              <a:t> </a:t>
            </a:r>
            <a:r>
              <a:rPr lang="en-US" sz="1500" dirty="0" smtClean="0">
                <a:latin typeface="Helvetica Light"/>
                <a:cs typeface="Helvetica Light"/>
              </a:rPr>
              <a:t>0  0.25 0.5  1    1.5 </a:t>
            </a:r>
            <a:endParaRPr lang="en-US" sz="1500" dirty="0">
              <a:latin typeface="Helvetica Light"/>
              <a:cs typeface="Helvetica Light"/>
            </a:endParaRPr>
          </a:p>
        </p:txBody>
      </p:sp>
      <p:pic>
        <p:nvPicPr>
          <p:cNvPr id="7" name="Picture 6" descr="ss_875hPa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71" r="2823" b="5122"/>
          <a:stretch/>
        </p:blipFill>
        <p:spPr>
          <a:xfrm>
            <a:off x="8532383" y="5991897"/>
            <a:ext cx="4461396" cy="2860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541" y="6326640"/>
            <a:ext cx="36619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ight"/>
                <a:cs typeface="Helvetica Light"/>
              </a:rPr>
              <a:t>-</a:t>
            </a:r>
            <a:r>
              <a:rPr lang="en-US" sz="1500" dirty="0">
                <a:latin typeface="Helvetica Light"/>
                <a:cs typeface="Helvetica Light"/>
              </a:rPr>
              <a:t>2  </a:t>
            </a:r>
            <a:r>
              <a:rPr lang="en-US" sz="1500" dirty="0" smtClean="0">
                <a:latin typeface="Helvetica Light"/>
                <a:cs typeface="Helvetica Light"/>
              </a:rPr>
              <a:t>-1.5  -</a:t>
            </a:r>
            <a:r>
              <a:rPr lang="en-US" sz="1500" dirty="0">
                <a:latin typeface="Helvetica Light"/>
                <a:cs typeface="Helvetica Light"/>
              </a:rPr>
              <a:t>1 </a:t>
            </a:r>
            <a:r>
              <a:rPr lang="en-US" sz="1500" dirty="0" smtClean="0">
                <a:latin typeface="Helvetica Light"/>
                <a:cs typeface="Helvetica Light"/>
              </a:rPr>
              <a:t> -</a:t>
            </a:r>
            <a:r>
              <a:rPr lang="en-US" sz="1500" dirty="0">
                <a:latin typeface="Helvetica Light"/>
                <a:cs typeface="Helvetica Light"/>
              </a:rPr>
              <a:t>0.5 </a:t>
            </a:r>
            <a:r>
              <a:rPr lang="en-US" sz="1500" dirty="0" smtClean="0">
                <a:latin typeface="Helvetica Light"/>
                <a:cs typeface="Helvetica Light"/>
              </a:rPr>
              <a:t>0.25 </a:t>
            </a:r>
            <a:r>
              <a:rPr lang="en-US" sz="600" dirty="0" smtClean="0">
                <a:latin typeface="Helvetica Light"/>
                <a:cs typeface="Helvetica Light"/>
              </a:rPr>
              <a:t> </a:t>
            </a:r>
            <a:r>
              <a:rPr lang="en-US" sz="1500" dirty="0" smtClean="0">
                <a:latin typeface="Helvetica Light"/>
                <a:cs typeface="Helvetica Light"/>
              </a:rPr>
              <a:t>0  0.25 0.5  1    1.5 </a:t>
            </a:r>
            <a:endParaRPr lang="en-US" sz="1500" dirty="0">
              <a:latin typeface="Helvetica Light"/>
              <a:cs typeface="Helvetica Light"/>
            </a:endParaRPr>
          </a:p>
        </p:txBody>
      </p:sp>
      <p:pic>
        <p:nvPicPr>
          <p:cNvPr id="10" name="Picture 9" descr="ss_875hPa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85228" b="5122"/>
          <a:stretch/>
        </p:blipFill>
        <p:spPr>
          <a:xfrm>
            <a:off x="0" y="5981945"/>
            <a:ext cx="4426009" cy="3170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36462" y="5637954"/>
            <a:ext cx="366190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Helvetica Light"/>
                <a:cs typeface="Helvetica Light"/>
              </a:rPr>
              <a:t>875 </a:t>
            </a:r>
            <a:r>
              <a:rPr lang="en-US" sz="1700" dirty="0" err="1" smtClean="0">
                <a:latin typeface="Helvetica Light"/>
                <a:cs typeface="Helvetica Light"/>
              </a:rPr>
              <a:t>hPa</a:t>
            </a:r>
            <a:r>
              <a:rPr lang="en-US" sz="1700" dirty="0" smtClean="0">
                <a:latin typeface="Helvetica Light"/>
                <a:cs typeface="Helvetica Light"/>
              </a:rPr>
              <a:t> static stability [K/Pa]</a:t>
            </a:r>
            <a:endParaRPr lang="en-US" sz="1700" dirty="0">
              <a:latin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567" y="5677094"/>
            <a:ext cx="366190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err="1" smtClean="0">
                <a:latin typeface="Helvetica Light"/>
                <a:cs typeface="Helvetica Light"/>
              </a:rPr>
              <a:t>Tref</a:t>
            </a:r>
            <a:r>
              <a:rPr lang="en-US" sz="1700" dirty="0" smtClean="0">
                <a:latin typeface="Helvetica Light"/>
                <a:cs typeface="Helvetica Light"/>
              </a:rPr>
              <a:t> [K]</a:t>
            </a:r>
            <a:endParaRPr lang="en-US" sz="1700" dirty="0">
              <a:latin typeface="Helvetica Light"/>
              <a:cs typeface="Helvetica Light"/>
            </a:endParaRPr>
          </a:p>
        </p:txBody>
      </p:sp>
      <p:pic>
        <p:nvPicPr>
          <p:cNvPr id="13" name="Picture 12" descr="NHallanoQ850hPa_2lowm2ctrl_djf90per_medpolar.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5678" r="2799" b="26996"/>
          <a:stretch/>
        </p:blipFill>
        <p:spPr>
          <a:xfrm>
            <a:off x="4384482" y="1564605"/>
            <a:ext cx="4335842" cy="40666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01157" y="6333415"/>
            <a:ext cx="36619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ight"/>
                <a:cs typeface="Helvetica Light"/>
              </a:rPr>
              <a:t>-</a:t>
            </a:r>
            <a:r>
              <a:rPr lang="en-US" sz="1500" dirty="0">
                <a:latin typeface="Helvetica Light"/>
                <a:cs typeface="Helvetica Light"/>
              </a:rPr>
              <a:t>2  </a:t>
            </a:r>
            <a:r>
              <a:rPr lang="en-US" sz="1500" dirty="0" smtClean="0">
                <a:latin typeface="Helvetica Light"/>
                <a:cs typeface="Helvetica Light"/>
              </a:rPr>
              <a:t>-1.5  -</a:t>
            </a:r>
            <a:r>
              <a:rPr lang="en-US" sz="1500" dirty="0">
                <a:latin typeface="Helvetica Light"/>
                <a:cs typeface="Helvetica Light"/>
              </a:rPr>
              <a:t>1 </a:t>
            </a:r>
            <a:r>
              <a:rPr lang="en-US" sz="1500" dirty="0" smtClean="0">
                <a:latin typeface="Helvetica Light"/>
                <a:cs typeface="Helvetica Light"/>
              </a:rPr>
              <a:t> -</a:t>
            </a:r>
            <a:r>
              <a:rPr lang="en-US" sz="1500" dirty="0">
                <a:latin typeface="Helvetica Light"/>
                <a:cs typeface="Helvetica Light"/>
              </a:rPr>
              <a:t>0.5 </a:t>
            </a:r>
            <a:r>
              <a:rPr lang="en-US" sz="1500" dirty="0" smtClean="0">
                <a:latin typeface="Helvetica Light"/>
                <a:cs typeface="Helvetica Light"/>
              </a:rPr>
              <a:t>0.25 </a:t>
            </a:r>
            <a:r>
              <a:rPr lang="en-US" sz="600" dirty="0" smtClean="0">
                <a:latin typeface="Helvetica Light"/>
                <a:cs typeface="Helvetica Light"/>
              </a:rPr>
              <a:t> </a:t>
            </a:r>
            <a:r>
              <a:rPr lang="en-US" sz="1500" dirty="0" smtClean="0">
                <a:latin typeface="Helvetica Light"/>
                <a:cs typeface="Helvetica Light"/>
              </a:rPr>
              <a:t>0  0.25 0.5  1    1.5 </a:t>
            </a:r>
            <a:endParaRPr lang="en-US" sz="1500" dirty="0">
              <a:latin typeface="Helvetica Light"/>
              <a:cs typeface="Helvetica Light"/>
            </a:endParaRPr>
          </a:p>
        </p:txBody>
      </p:sp>
      <p:pic>
        <p:nvPicPr>
          <p:cNvPr id="15" name="Picture 14" descr="ss_875hPa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28" b="5122"/>
          <a:stretch/>
        </p:blipFill>
        <p:spPr>
          <a:xfrm>
            <a:off x="4250616" y="5988720"/>
            <a:ext cx="4591009" cy="317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61569" y="5674218"/>
            <a:ext cx="385555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Helvetica Light"/>
                <a:cs typeface="Helvetica Light"/>
              </a:rPr>
              <a:t>850 </a:t>
            </a:r>
            <a:r>
              <a:rPr lang="en-US" sz="1700" dirty="0" err="1" smtClean="0">
                <a:latin typeface="Helvetica Light"/>
                <a:cs typeface="Helvetica Light"/>
              </a:rPr>
              <a:t>hPa</a:t>
            </a:r>
            <a:r>
              <a:rPr lang="en-US" sz="1700" dirty="0" smtClean="0">
                <a:latin typeface="Helvetica Light"/>
                <a:cs typeface="Helvetica Light"/>
              </a:rPr>
              <a:t> specific humidity [10</a:t>
            </a:r>
            <a:r>
              <a:rPr lang="en-US" sz="1700" baseline="30000" dirty="0" smtClean="0">
                <a:latin typeface="Helvetica Light"/>
                <a:cs typeface="Helvetica Light"/>
              </a:rPr>
              <a:t>4</a:t>
            </a:r>
            <a:r>
              <a:rPr lang="en-US" sz="1700" dirty="0" smtClean="0">
                <a:latin typeface="Helvetica Light"/>
                <a:cs typeface="Helvetica Light"/>
              </a:rPr>
              <a:t> kg/kg]</a:t>
            </a:r>
            <a:endParaRPr lang="en-US" sz="1700" dirty="0">
              <a:latin typeface="Helvetica Light"/>
              <a:cs typeface="Helvetica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96235" y="207089"/>
            <a:ext cx="9190817" cy="500478"/>
          </a:xfrm>
          <a:prstGeom prst="rect">
            <a:avLst/>
          </a:prstGeom>
        </p:spPr>
        <p:txBody>
          <a:bodyPr wrap="none" lIns="129877" tIns="64939" rIns="129877" bIns="64939">
            <a:spAutoFit/>
          </a:bodyPr>
          <a:lstStyle/>
          <a:p>
            <a:pPr algn="ctr"/>
            <a:r>
              <a:rPr lang="en-US" sz="2400" dirty="0" smtClean="0">
                <a:latin typeface="Helvetica Light"/>
                <a:cs typeface="Helvetica Light"/>
              </a:rPr>
              <a:t>Causes of convective precipitation response? (</a:t>
            </a:r>
            <a:r>
              <a:rPr lang="en-US" sz="2400" dirty="0">
                <a:latin typeface="Helvetica Light"/>
                <a:cs typeface="Helvetica Light"/>
              </a:rPr>
              <a:t>‘low ice’ </a:t>
            </a:r>
            <a:r>
              <a:rPr lang="mr-IN" sz="2400" dirty="0">
                <a:latin typeface="Helvetica Light"/>
                <a:cs typeface="Helvetica Light"/>
              </a:rPr>
              <a:t>–</a:t>
            </a:r>
            <a:r>
              <a:rPr lang="en-US" sz="2400" dirty="0">
                <a:latin typeface="Helvetica Light"/>
                <a:cs typeface="Helvetica Light"/>
              </a:rPr>
              <a:t> control</a:t>
            </a:r>
            <a:r>
              <a:rPr lang="en-US" sz="2400" dirty="0" smtClean="0">
                <a:latin typeface="Helvetica Light"/>
                <a:cs typeface="Helvetica Light"/>
              </a:rPr>
              <a:t>)</a:t>
            </a:r>
            <a:endParaRPr lang="en-US" sz="2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082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2414" y="1598556"/>
            <a:ext cx="12195201" cy="3778299"/>
          </a:xfrm>
          <a:prstGeom prst="rect">
            <a:avLst/>
          </a:prstGeom>
        </p:spPr>
        <p:txBody>
          <a:bodyPr wrap="square" lIns="129877" tIns="64939" rIns="129877" bIns="64939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Helvetica Light"/>
                <a:cs typeface="Helvetica Light"/>
              </a:rPr>
              <a:t>Arctic sea ice loss induces a dynamical forcing that favors drier winter conditions over California and wetter over the Mediterranean</a:t>
            </a:r>
          </a:p>
          <a:p>
            <a:pPr>
              <a:lnSpc>
                <a:spcPct val="120000"/>
              </a:lnSpc>
            </a:pPr>
            <a:endParaRPr lang="en-US" sz="2000" dirty="0">
              <a:latin typeface="Helvetica Light"/>
              <a:cs typeface="Helvetica Light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latin typeface="Helvetica Light"/>
                <a:cs typeface="Helvetica Light"/>
              </a:rPr>
              <a:t>The ability to accurately estimate future precipitation changes over </a:t>
            </a:r>
            <a:r>
              <a:rPr lang="en-US" sz="2000" dirty="0" smtClean="0">
                <a:latin typeface="Helvetica Light"/>
                <a:cs typeface="Helvetica Light"/>
              </a:rPr>
              <a:t>California and Mediterranean </a:t>
            </a:r>
            <a:r>
              <a:rPr lang="en-US" sz="2000" dirty="0">
                <a:latin typeface="Helvetica Light"/>
                <a:cs typeface="Helvetica Light"/>
              </a:rPr>
              <a:t>could be dependent on the fidelity with which future sea ice changes are </a:t>
            </a:r>
            <a:r>
              <a:rPr lang="en-US" sz="2000" dirty="0" smtClean="0">
                <a:latin typeface="Helvetica Light"/>
                <a:cs typeface="Helvetica Light"/>
              </a:rPr>
              <a:t>simulated</a:t>
            </a:r>
          </a:p>
          <a:p>
            <a:pPr>
              <a:lnSpc>
                <a:spcPct val="120000"/>
              </a:lnSpc>
            </a:pPr>
            <a:endParaRPr lang="en-US" sz="2000" dirty="0">
              <a:latin typeface="Helvetica Light"/>
              <a:cs typeface="Helvetica Light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latin typeface="Helvetica Light"/>
                <a:cs typeface="Helvetica Light"/>
              </a:rPr>
              <a:t>!!! Studies that attempt to infer the influence of sea ice loss with a prescribed SST framework </a:t>
            </a:r>
            <a:r>
              <a:rPr lang="en-US" sz="2000" dirty="0" smtClean="0">
                <a:latin typeface="Helvetica Light"/>
                <a:cs typeface="Helvetica Light"/>
              </a:rPr>
              <a:t>may not </a:t>
            </a:r>
            <a:endParaRPr lang="en-US" sz="2000" dirty="0">
              <a:latin typeface="Helvetica Light"/>
              <a:cs typeface="Helvetica Light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Helvetica Light"/>
                <a:cs typeface="Helvetica Light"/>
              </a:rPr>
              <a:t>capture the described </a:t>
            </a:r>
            <a:r>
              <a:rPr lang="en-US" sz="2000" dirty="0">
                <a:latin typeface="Helvetica Light"/>
                <a:cs typeface="Helvetica Light"/>
              </a:rPr>
              <a:t>two–step </a:t>
            </a:r>
            <a:r>
              <a:rPr lang="en-US" sz="2000" dirty="0" err="1" smtClean="0">
                <a:latin typeface="Helvetica Light"/>
                <a:cs typeface="Helvetica Light"/>
              </a:rPr>
              <a:t>teleconnection</a:t>
            </a:r>
            <a:r>
              <a:rPr lang="en-US" sz="2000" dirty="0" smtClean="0">
                <a:latin typeface="Helvetica Light"/>
                <a:cs typeface="Helvetica Light"/>
              </a:rPr>
              <a:t>; imposing high latitude energy budget perturbations will have an impact on tropical </a:t>
            </a:r>
            <a:r>
              <a:rPr lang="en-US" sz="2000" dirty="0" err="1" smtClean="0">
                <a:latin typeface="Helvetica Light"/>
                <a:cs typeface="Helvetica Light"/>
              </a:rPr>
              <a:t>teleconnections</a:t>
            </a:r>
            <a:endParaRPr lang="en-US" sz="2000" b="1" dirty="0">
              <a:latin typeface="Helvetica Light"/>
              <a:cs typeface="Helvetica Light"/>
            </a:endParaRPr>
          </a:p>
          <a:p>
            <a:endParaRPr lang="en-US" sz="2100" dirty="0">
              <a:latin typeface="Helvetica Light"/>
              <a:cs typeface="Helvetica Light"/>
            </a:endParaRPr>
          </a:p>
        </p:txBody>
      </p:sp>
      <p:sp>
        <p:nvSpPr>
          <p:cNvPr id="4" name="Shape 433"/>
          <p:cNvSpPr/>
          <p:nvPr/>
        </p:nvSpPr>
        <p:spPr>
          <a:xfrm>
            <a:off x="542907" y="582625"/>
            <a:ext cx="49305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lang="en-US" sz="2400" dirty="0"/>
              <a:t>Conclusions and Implications 1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58749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303939" y="1997667"/>
            <a:ext cx="12601555" cy="5812189"/>
            <a:chOff x="1462707" y="1368186"/>
            <a:chExt cx="9934815" cy="4562644"/>
          </a:xfrm>
        </p:grpSpPr>
        <p:pic>
          <p:nvPicPr>
            <p:cNvPr id="3" name="Picture 2" descr="B9320194427Z.1_20151220183303_000_GJFCTT1JI.1-0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"/>
            <a:stretch/>
          </p:blipFill>
          <p:spPr>
            <a:xfrm>
              <a:off x="2303079" y="1368186"/>
              <a:ext cx="8306603" cy="4562644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10020514" y="2095901"/>
              <a:ext cx="394098" cy="3353255"/>
            </a:xfrm>
            <a:prstGeom prst="line">
              <a:avLst/>
            </a:prstGeom>
            <a:ln>
              <a:solidFill>
                <a:srgbClr val="FF570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 rot="451666">
              <a:off x="9444027" y="1620124"/>
              <a:ext cx="1953495" cy="755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30055" tIns="65028" rIns="130055" bIns="65028">
              <a:spAutoFit/>
            </a:bodyPr>
            <a:lstStyle/>
            <a:p>
              <a:pPr algn="ctr">
                <a:spcBef>
                  <a:spcPts val="1707"/>
                </a:spcBef>
                <a:spcAft>
                  <a:spcPts val="1707"/>
                </a:spcAft>
                <a:defRPr/>
              </a:pPr>
              <a:r>
                <a:rPr lang="en-US" sz="1800" dirty="0">
                  <a:latin typeface="Chalkduster"/>
                  <a:ea typeface="MS PGothic" charset="0"/>
                  <a:cs typeface="Chalkduster"/>
                </a:rPr>
                <a:t>Make the Arctic sea ice great again</a:t>
              </a:r>
            </a:p>
          </p:txBody>
        </p:sp>
        <p:sp>
          <p:nvSpPr>
            <p:cNvPr id="55" name="Rectangle 54"/>
            <p:cNvSpPr/>
            <p:nvPr/>
          </p:nvSpPr>
          <p:spPr>
            <a:xfrm rot="233574">
              <a:off x="7219120" y="1562136"/>
              <a:ext cx="2087789" cy="755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30055" tIns="65028" rIns="130055" bIns="65028">
              <a:spAutoFit/>
            </a:bodyPr>
            <a:lstStyle/>
            <a:p>
              <a:pPr algn="ctr">
                <a:spcBef>
                  <a:spcPts val="1707"/>
                </a:spcBef>
                <a:spcAft>
                  <a:spcPts val="1707"/>
                </a:spcAft>
                <a:defRPr/>
              </a:pPr>
              <a:r>
                <a:rPr lang="en-US" sz="1800" dirty="0">
                  <a:solidFill>
                    <a:srgbClr val="2FB571"/>
                  </a:solidFill>
                  <a:latin typeface="Chalkduster"/>
                  <a:ea typeface="MS PGothic" charset="0"/>
                  <a:cs typeface="Chalkduster"/>
                </a:rPr>
                <a:t>Arctic sea-ice loss won’t leave you cool!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V="1">
              <a:off x="8038677" y="2353390"/>
              <a:ext cx="172613" cy="2020398"/>
            </a:xfrm>
            <a:prstGeom prst="line">
              <a:avLst/>
            </a:prstGeom>
            <a:ln>
              <a:solidFill>
                <a:srgbClr val="FF570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 rot="21110480">
              <a:off x="1462707" y="1492401"/>
              <a:ext cx="3096543" cy="5379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30055" tIns="65028" rIns="130055" bIns="65028">
              <a:spAutoFit/>
            </a:bodyPr>
            <a:lstStyle/>
            <a:p>
              <a:pPr algn="ctr">
                <a:spcBef>
                  <a:spcPts val="1707"/>
                </a:spcBef>
                <a:spcAft>
                  <a:spcPts val="1707"/>
                </a:spcAft>
                <a:defRPr/>
              </a:pPr>
              <a:r>
                <a:rPr lang="en-US" sz="1800" dirty="0">
                  <a:solidFill>
                    <a:srgbClr val="1AB6FF"/>
                  </a:solidFill>
                  <a:latin typeface="Chalkduster"/>
                  <a:ea typeface="MS PGothic" charset="0"/>
                  <a:cs typeface="Chalkduster"/>
                </a:rPr>
                <a:t>What happens in the Arctic does not stay in the Arctic!</a:t>
              </a:r>
            </a:p>
          </p:txBody>
        </p:sp>
        <p:cxnSp>
          <p:nvCxnSpPr>
            <p:cNvPr id="58" name="Straight Connector 57"/>
            <p:cNvCxnSpPr/>
            <p:nvPr/>
          </p:nvCxnSpPr>
          <p:spPr>
            <a:xfrm flipH="1" flipV="1">
              <a:off x="3048893" y="2050451"/>
              <a:ext cx="390426" cy="2323337"/>
            </a:xfrm>
            <a:prstGeom prst="line">
              <a:avLst/>
            </a:prstGeom>
            <a:ln>
              <a:solidFill>
                <a:srgbClr val="FF570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 flipV="1">
              <a:off x="6321009" y="2095900"/>
              <a:ext cx="650781" cy="2543246"/>
            </a:xfrm>
            <a:prstGeom prst="line">
              <a:avLst/>
            </a:prstGeom>
            <a:ln>
              <a:solidFill>
                <a:srgbClr val="FF570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 rot="20675172">
            <a:off x="5424037" y="2376974"/>
            <a:ext cx="1908982" cy="7005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29990" tIns="64995" rIns="129990" bIns="64995">
            <a:spAutoFit/>
          </a:bodyPr>
          <a:lstStyle/>
          <a:p>
            <a:pPr algn="ctr">
              <a:spcBef>
                <a:spcPts val="1707"/>
              </a:spcBef>
              <a:spcAft>
                <a:spcPts val="1707"/>
              </a:spcAft>
              <a:defRPr/>
            </a:pPr>
            <a:r>
              <a:rPr lang="en-US" sz="1800" dirty="0">
                <a:solidFill>
                  <a:srgbClr val="FF1177"/>
                </a:solidFill>
                <a:latin typeface="Chalkduster"/>
                <a:ea typeface="MS PGothic" charset="0"/>
                <a:cs typeface="Chalkduster"/>
              </a:rPr>
              <a:t>Bear with us !!!</a:t>
            </a:r>
          </a:p>
        </p:txBody>
      </p:sp>
      <p:sp>
        <p:nvSpPr>
          <p:cNvPr id="33" name="Shape 433"/>
          <p:cNvSpPr/>
          <p:nvPr/>
        </p:nvSpPr>
        <p:spPr>
          <a:xfrm>
            <a:off x="542907" y="582625"/>
            <a:ext cx="49305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lang="en-US" sz="2400" dirty="0"/>
              <a:t>Conclusions and Implications </a:t>
            </a:r>
            <a:r>
              <a:rPr lang="en-US" sz="2400" dirty="0" smtClean="0"/>
              <a:t>2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56881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1678833"/>
            <a:ext cx="12810978" cy="2498461"/>
          </a:xfrm>
          <a:prstGeom prst="rect">
            <a:avLst/>
          </a:prstGeom>
        </p:spPr>
        <p:txBody>
          <a:bodyPr wrap="square" lIns="129877" tIns="64939" rIns="129877" bIns="64939">
            <a:spAutoFit/>
          </a:bodyPr>
          <a:lstStyle/>
          <a:p>
            <a:pPr lvl="0" algn="ctr">
              <a:lnSpc>
                <a:spcPct val="120000"/>
              </a:lnSpc>
              <a:defRPr sz="1800"/>
            </a:pPr>
            <a:r>
              <a:rPr lang="en-US" sz="2300" dirty="0">
                <a:latin typeface="Helvetica Light"/>
                <a:ea typeface="Helvetica Light"/>
                <a:cs typeface="Helvetica Light"/>
                <a:sym typeface="Helvetica Light"/>
              </a:rPr>
              <a:t>Thanks to:</a:t>
            </a:r>
          </a:p>
          <a:p>
            <a:pPr lvl="0" algn="ctr">
              <a:lnSpc>
                <a:spcPct val="120000"/>
              </a:lnSpc>
              <a:defRPr sz="1800"/>
            </a:pPr>
            <a:endParaRPr lang="en-US" sz="1000" dirty="0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algn="ctr">
              <a:lnSpc>
                <a:spcPct val="120000"/>
              </a:lnSpc>
              <a:defRPr sz="1800"/>
            </a:pPr>
            <a:r>
              <a:rPr lang="en-US" sz="2300" dirty="0">
                <a:latin typeface="Helvetica Light"/>
                <a:ea typeface="Helvetica Light"/>
                <a:cs typeface="Helvetica Light"/>
                <a:sym typeface="Helvetica Light"/>
              </a:rPr>
              <a:t>AGAUR for </a:t>
            </a:r>
            <a:r>
              <a:rPr lang="en-US" sz="2300" dirty="0" smtClean="0">
                <a:latin typeface="Helvetica Light"/>
                <a:ea typeface="Helvetica Light"/>
                <a:cs typeface="Helvetica Light"/>
                <a:sym typeface="Helvetica Light"/>
              </a:rPr>
              <a:t>providing the research funding through </a:t>
            </a:r>
            <a:r>
              <a:rPr lang="en-US" sz="2300" dirty="0" err="1" smtClean="0">
                <a:latin typeface="Helvetica Light"/>
                <a:ea typeface="Helvetica Light"/>
                <a:cs typeface="Helvetica Light"/>
                <a:sym typeface="Helvetica Light"/>
              </a:rPr>
              <a:t>Beatriu</a:t>
            </a:r>
            <a:r>
              <a:rPr lang="en-US" sz="2300" dirty="0" smtClean="0">
                <a:latin typeface="Helvetica Light"/>
                <a:ea typeface="Helvetica Light"/>
                <a:cs typeface="Helvetica Light"/>
                <a:sym typeface="Helvetica Light"/>
              </a:rPr>
              <a:t> de </a:t>
            </a:r>
            <a:r>
              <a:rPr lang="en-US" sz="2300" dirty="0" err="1" smtClean="0">
                <a:latin typeface="Helvetica Light"/>
                <a:ea typeface="Helvetica Light"/>
                <a:cs typeface="Helvetica Light"/>
                <a:sym typeface="Helvetica Light"/>
              </a:rPr>
              <a:t>Pinos</a:t>
            </a:r>
            <a:r>
              <a:rPr lang="en-US" sz="2300" dirty="0" smtClean="0">
                <a:latin typeface="Helvetica Light"/>
                <a:ea typeface="Helvetica Light"/>
                <a:cs typeface="Helvetica Light"/>
                <a:sym typeface="Helvetica Light"/>
              </a:rPr>
              <a:t> program</a:t>
            </a:r>
            <a:endParaRPr lang="en-US" sz="2300" dirty="0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algn="ctr">
              <a:lnSpc>
                <a:spcPct val="130000"/>
              </a:lnSpc>
              <a:defRPr sz="1800"/>
            </a:pPr>
            <a:r>
              <a:rPr lang="en-US" sz="2300" dirty="0">
                <a:latin typeface="Helvetica Light"/>
                <a:ea typeface="Helvetica Light"/>
                <a:cs typeface="Helvetica Light"/>
                <a:sym typeface="Helvetica Light"/>
              </a:rPr>
              <a:t>a</a:t>
            </a:r>
            <a:r>
              <a:rPr lang="en-US" sz="2300" dirty="0" smtClean="0">
                <a:latin typeface="Helvetica Light"/>
                <a:ea typeface="Helvetica Light"/>
                <a:cs typeface="Helvetica Light"/>
                <a:sym typeface="Helvetica Light"/>
              </a:rPr>
              <a:t>nd </a:t>
            </a:r>
          </a:p>
          <a:p>
            <a:pPr lvl="0" algn="ctr">
              <a:lnSpc>
                <a:spcPct val="130000"/>
              </a:lnSpc>
              <a:defRPr sz="1800"/>
            </a:pPr>
            <a:r>
              <a:rPr lang="en-US" sz="2300" dirty="0" smtClean="0">
                <a:latin typeface="Helvetica Light"/>
                <a:ea typeface="Helvetica Light"/>
                <a:cs typeface="Helvetica Light"/>
                <a:sym typeface="Helvetica Light"/>
              </a:rPr>
              <a:t>Xavier </a:t>
            </a:r>
            <a:r>
              <a:rPr lang="en-US" sz="2300" dirty="0">
                <a:latin typeface="Helvetica Light"/>
                <a:ea typeface="Helvetica Light"/>
                <a:cs typeface="Helvetica Light"/>
                <a:sym typeface="Helvetica Light"/>
              </a:rPr>
              <a:t>Levine, </a:t>
            </a:r>
            <a:r>
              <a:rPr lang="en-US" sz="2300" dirty="0" smtClean="0">
                <a:latin typeface="Helvetica Light"/>
                <a:ea typeface="Helvetica Light"/>
                <a:cs typeface="Helvetica Light"/>
                <a:sym typeface="Helvetica Light"/>
              </a:rPr>
              <a:t>Rachel White, Pablo </a:t>
            </a:r>
            <a:r>
              <a:rPr lang="en-US" sz="2300" dirty="0">
                <a:latin typeface="Helvetica Light"/>
                <a:ea typeface="Helvetica Light"/>
                <a:cs typeface="Helvetica Light"/>
                <a:sym typeface="Helvetica Light"/>
              </a:rPr>
              <a:t>M. Ortega, Francisco </a:t>
            </a:r>
            <a:r>
              <a:rPr lang="en-US" sz="2300" dirty="0" err="1">
                <a:latin typeface="Helvetica Light"/>
                <a:ea typeface="Helvetica Light"/>
                <a:cs typeface="Helvetica Light"/>
                <a:sym typeface="Helvetica Light"/>
              </a:rPr>
              <a:t>Doblas</a:t>
            </a:r>
            <a:r>
              <a:rPr lang="en-US" sz="2300" dirty="0">
                <a:latin typeface="Helvetica Light"/>
                <a:ea typeface="Helvetica Light"/>
                <a:cs typeface="Helvetica Light"/>
                <a:sym typeface="Helvetica Light"/>
              </a:rPr>
              <a:t>-Reyes, Donald D. Lucas, </a:t>
            </a:r>
          </a:p>
          <a:p>
            <a:pPr lvl="0" algn="ctr">
              <a:lnSpc>
                <a:spcPct val="120000"/>
              </a:lnSpc>
              <a:defRPr sz="1800"/>
            </a:pPr>
            <a:r>
              <a:rPr lang="en-US" sz="2300" dirty="0">
                <a:latin typeface="Helvetica Light"/>
                <a:ea typeface="Helvetica Light"/>
                <a:cs typeface="Helvetica Light"/>
                <a:sym typeface="Helvetica Light"/>
              </a:rPr>
              <a:t>Benjamin D. </a:t>
            </a:r>
            <a:r>
              <a:rPr lang="en-US" sz="2300" dirty="0" err="1">
                <a:latin typeface="Helvetica Light"/>
                <a:ea typeface="Helvetica Light"/>
                <a:cs typeface="Helvetica Light"/>
                <a:sym typeface="Helvetica Light"/>
              </a:rPr>
              <a:t>Santer</a:t>
            </a:r>
            <a:r>
              <a:rPr lang="en-US" sz="2300" dirty="0">
                <a:latin typeface="Helvetica Light"/>
                <a:ea typeface="Helvetica Light"/>
                <a:cs typeface="Helvetica Light"/>
                <a:sym typeface="Helvetica Light"/>
              </a:rPr>
              <a:t>, John C. H. </a:t>
            </a:r>
            <a:r>
              <a:rPr lang="en-US" sz="2300" dirty="0" smtClean="0">
                <a:latin typeface="Helvetica Light"/>
                <a:ea typeface="Helvetica Light"/>
                <a:cs typeface="Helvetica Light"/>
                <a:sym typeface="Helvetica Light"/>
              </a:rPr>
              <a:t>Chiang for scientific support</a:t>
            </a:r>
            <a:endParaRPr lang="en-US" sz="2300" dirty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8" name="Picture 7" descr="Screen Shot 2015-11-19 at 2.55.59 PM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8" r="351" b="27068"/>
          <a:stretch/>
        </p:blipFill>
        <p:spPr>
          <a:xfrm>
            <a:off x="0" y="4786062"/>
            <a:ext cx="13030646" cy="293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11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58"/>
          <p:cNvSpPr/>
          <p:nvPr/>
        </p:nvSpPr>
        <p:spPr>
          <a:xfrm>
            <a:off x="42803" y="9113518"/>
            <a:ext cx="1498829" cy="59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793" tIns="50793" rIns="50793" bIns="50793" anchor="ctr">
            <a:spAutoFit/>
          </a:bodyPr>
          <a:lstStyle/>
          <a:p>
            <a:pPr algn="l">
              <a:defRPr sz="1800"/>
            </a:pPr>
            <a:r>
              <a:rPr lang="en-US" sz="1600" i="1" dirty="0">
                <a:solidFill>
                  <a:schemeClr val="bg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Image credit: </a:t>
            </a:r>
          </a:p>
          <a:p>
            <a:pPr algn="l">
              <a:defRPr sz="1800"/>
            </a:pPr>
            <a:r>
              <a:rPr lang="en-US" sz="1600" i="1" dirty="0">
                <a:solidFill>
                  <a:schemeClr val="bg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NSIDC</a:t>
            </a:r>
            <a:endParaRPr sz="1600" i="1" dirty="0">
              <a:solidFill>
                <a:schemeClr val="bg1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5681" y="240676"/>
            <a:ext cx="11957810" cy="900767"/>
          </a:xfrm>
          <a:prstGeom prst="rect">
            <a:avLst/>
          </a:prstGeom>
        </p:spPr>
        <p:txBody>
          <a:bodyPr wrap="square" lIns="130055" tIns="65028" rIns="130055" bIns="65028">
            <a:spAutoFit/>
          </a:bodyPr>
          <a:lstStyle/>
          <a:p>
            <a:pPr algn="ctr"/>
            <a:r>
              <a:rPr lang="en-US" sz="2500" dirty="0" err="1" smtClean="0">
                <a:latin typeface="Helvetica Light"/>
                <a:cs typeface="Helvetica Light"/>
              </a:rPr>
              <a:t>Multimodel</a:t>
            </a:r>
            <a:r>
              <a:rPr lang="en-US" sz="2500" dirty="0" smtClean="0">
                <a:latin typeface="Helvetica Light"/>
                <a:cs typeface="Helvetica Light"/>
              </a:rPr>
              <a:t> spread in CMIP5 projections of historical and future Arctic sea-ice loss cover has not been small either</a:t>
            </a:r>
            <a:endParaRPr lang="en-US" sz="2500" dirty="0">
              <a:latin typeface="Helvetica Light"/>
              <a:cs typeface="Helvetica Ligh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917439" y="6398270"/>
            <a:ext cx="5920524" cy="3040975"/>
            <a:chOff x="3880697" y="6612335"/>
            <a:chExt cx="5920524" cy="304097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97290F44-63AE-D644-BD3B-867FC3754B0A}"/>
                </a:ext>
              </a:extLst>
            </p:cNvPr>
            <p:cNvGrpSpPr/>
            <p:nvPr/>
          </p:nvGrpSpPr>
          <p:grpSpPr>
            <a:xfrm>
              <a:off x="3880697" y="6612335"/>
              <a:ext cx="5811673" cy="3040975"/>
              <a:chOff x="655092" y="2851792"/>
              <a:chExt cx="5811673" cy="304097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FFBD9BDF-CC30-6A43-B2A4-1CD7511922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422" b="11686"/>
              <a:stretch/>
            </p:blipFill>
            <p:spPr>
              <a:xfrm>
                <a:off x="655092" y="2851794"/>
                <a:ext cx="3753135" cy="303415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E0A4E1DD-752B-814A-8473-7C19E420F7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500" r="37627" b="11686"/>
              <a:stretch/>
            </p:blipFill>
            <p:spPr>
              <a:xfrm>
                <a:off x="4408227" y="2851793"/>
                <a:ext cx="1774209" cy="303415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D3D1FC7A-3AAD-2E4D-8E26-57157BA3EC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267" r="4945" b="11488"/>
              <a:stretch/>
            </p:blipFill>
            <p:spPr>
              <a:xfrm>
                <a:off x="6155140" y="2851792"/>
                <a:ext cx="311625" cy="3040975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1F1DF84-4767-7540-877E-0AC47C1227BD}"/>
                </a:ext>
              </a:extLst>
            </p:cNvPr>
            <p:cNvSpPr txBox="1"/>
            <p:nvPr/>
          </p:nvSpPr>
          <p:spPr>
            <a:xfrm>
              <a:off x="7276384" y="9050329"/>
              <a:ext cx="2524837" cy="338508"/>
            </a:xfrm>
            <a:prstGeom prst="rect">
              <a:avLst/>
            </a:prstGeom>
            <a:noFill/>
          </p:spPr>
          <p:txBody>
            <a:bodyPr wrap="square" lIns="91383" tIns="45691" rIns="91383" bIns="45691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Helvetica Light"/>
                  <a:cs typeface="Helvetica Light"/>
                </a:rPr>
                <a:t>CALIFORNIA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5FA7EBE-9C0C-C846-9939-5C9E95070BDD}"/>
                </a:ext>
              </a:extLst>
            </p:cNvPr>
            <p:cNvSpPr txBox="1"/>
            <p:nvPr/>
          </p:nvSpPr>
          <p:spPr>
            <a:xfrm>
              <a:off x="5151228" y="8029419"/>
              <a:ext cx="2627797" cy="338508"/>
            </a:xfrm>
            <a:prstGeom prst="rect">
              <a:avLst/>
            </a:prstGeom>
            <a:noFill/>
          </p:spPr>
          <p:txBody>
            <a:bodyPr wrap="square" lIns="91383" tIns="45691" rIns="91383" bIns="45691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333CE1"/>
                  </a:solidFill>
                  <a:latin typeface="Helvetica Light"/>
                  <a:cs typeface="Helvetica Light"/>
                </a:rPr>
                <a:t>MEDITERRANEAN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-59967" y="1393986"/>
            <a:ext cx="8207776" cy="4807659"/>
            <a:chOff x="244846" y="1631528"/>
            <a:chExt cx="8207776" cy="4807659"/>
          </a:xfrm>
        </p:grpSpPr>
        <p:pic>
          <p:nvPicPr>
            <p:cNvPr id="7" name="Picture 6" descr="Screen Shot 2016-06-03 at 10.38.27 AM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4" t="3790" r="6098"/>
            <a:stretch/>
          </p:blipFill>
          <p:spPr>
            <a:xfrm>
              <a:off x="600716" y="1766519"/>
              <a:ext cx="7592645" cy="459372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713132" y="5769252"/>
              <a:ext cx="7739490" cy="6699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30055" tIns="65028" rIns="130055" bIns="65028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1900    1920    1940    1960     1980    2000    2020    2040     2060    2080   2100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                                                               </a:t>
              </a:r>
              <a:r>
                <a:rPr lang="en-US" sz="1900" dirty="0" smtClean="0">
                  <a:latin typeface="Helvetica"/>
                  <a:cs typeface="Helvetica"/>
                </a:rPr>
                <a:t>year   </a:t>
              </a:r>
              <a:endParaRPr lang="en-US" sz="1900" dirty="0">
                <a:latin typeface="Helvetica"/>
                <a:cs typeface="Helvetica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89292" y="1631528"/>
              <a:ext cx="6591529" cy="43910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30055" tIns="65028" rIns="130055" bIns="65028">
              <a:spAutoFit/>
            </a:bodyPr>
            <a:lstStyle/>
            <a:p>
              <a:r>
                <a:rPr lang="en-US" sz="2000" dirty="0" smtClean="0">
                  <a:latin typeface="Helvetica Light"/>
                  <a:cs typeface="Helvetica Light"/>
                </a:rPr>
                <a:t>September Sea Ice Extent, Overland </a:t>
              </a:r>
              <a:r>
                <a:rPr lang="en-US" sz="2000" dirty="0">
                  <a:latin typeface="Helvetica Light"/>
                  <a:cs typeface="Helvetica Light"/>
                </a:rPr>
                <a:t>and </a:t>
              </a:r>
              <a:r>
                <a:rPr lang="en-US" sz="2000" dirty="0" smtClean="0">
                  <a:latin typeface="Helvetica Light"/>
                  <a:cs typeface="Helvetica Light"/>
                </a:rPr>
                <a:t>Wang</a:t>
              </a:r>
              <a:r>
                <a:rPr lang="en-US" sz="2000" dirty="0">
                  <a:latin typeface="Helvetica Light"/>
                  <a:cs typeface="Helvetica Light"/>
                </a:rPr>
                <a:t> </a:t>
              </a:r>
              <a:r>
                <a:rPr lang="en-US" sz="2000" dirty="0" smtClean="0">
                  <a:latin typeface="Helvetica Light"/>
                  <a:cs typeface="Helvetica Light"/>
                </a:rPr>
                <a:t>(2013):</a:t>
              </a:r>
              <a:endParaRPr lang="en-US" sz="20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05681" y="2184763"/>
              <a:ext cx="531320" cy="36881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30055" tIns="65028" rIns="130055" bIns="65028">
              <a:spAutoFit/>
            </a:bodyPr>
            <a:lstStyle/>
            <a:p>
              <a:pPr algn="r"/>
              <a:r>
                <a:rPr lang="en-US" sz="1700" dirty="0" smtClean="0">
                  <a:latin typeface="Helvetica"/>
                  <a:cs typeface="Helvetica"/>
                </a:rPr>
                <a:t>12</a:t>
              </a:r>
            </a:p>
            <a:p>
              <a:pPr algn="r"/>
              <a:endParaRPr lang="en-US" sz="2800" baseline="30000" dirty="0">
                <a:latin typeface="Helvetica"/>
                <a:cs typeface="Helvetica"/>
              </a:endParaRPr>
            </a:p>
            <a:p>
              <a:pPr algn="r"/>
              <a:r>
                <a:rPr lang="en-US" sz="1700" dirty="0" smtClean="0">
                  <a:latin typeface="Helvetica"/>
                  <a:cs typeface="Helvetica"/>
                </a:rPr>
                <a:t>10</a:t>
              </a:r>
            </a:p>
            <a:p>
              <a:pPr algn="r"/>
              <a:endParaRPr lang="en-US" sz="2000" dirty="0">
                <a:latin typeface="Helvetica"/>
                <a:cs typeface="Helvetica"/>
              </a:endParaRPr>
            </a:p>
            <a:p>
              <a:pPr algn="r"/>
              <a:r>
                <a:rPr lang="en-US" sz="1700" dirty="0" smtClean="0">
                  <a:latin typeface="Helvetica"/>
                  <a:cs typeface="Helvetica"/>
                </a:rPr>
                <a:t>8</a:t>
              </a:r>
            </a:p>
            <a:p>
              <a:pPr algn="r"/>
              <a:endParaRPr lang="en-US" sz="2000" dirty="0">
                <a:latin typeface="Helvetica"/>
                <a:cs typeface="Helvetica"/>
              </a:endParaRPr>
            </a:p>
            <a:p>
              <a:pPr algn="r"/>
              <a:r>
                <a:rPr lang="en-US" sz="1700" dirty="0" smtClean="0">
                  <a:latin typeface="Helvetica"/>
                  <a:cs typeface="Helvetica"/>
                </a:rPr>
                <a:t>6</a:t>
              </a:r>
            </a:p>
            <a:p>
              <a:pPr algn="r"/>
              <a:endParaRPr lang="en-US" sz="2100" dirty="0">
                <a:latin typeface="Helvetica"/>
                <a:cs typeface="Helvetica"/>
              </a:endParaRPr>
            </a:p>
            <a:p>
              <a:pPr algn="r"/>
              <a:r>
                <a:rPr lang="en-US" sz="1700" dirty="0" smtClean="0">
                  <a:latin typeface="Helvetica"/>
                  <a:cs typeface="Helvetica"/>
                </a:rPr>
                <a:t>4</a:t>
              </a:r>
            </a:p>
            <a:p>
              <a:pPr algn="r"/>
              <a:endParaRPr lang="en-US" sz="1900" dirty="0">
                <a:latin typeface="Helvetica"/>
                <a:cs typeface="Helvetica"/>
              </a:endParaRPr>
            </a:p>
            <a:p>
              <a:pPr algn="r"/>
              <a:r>
                <a:rPr lang="en-US" sz="1700" dirty="0" smtClean="0">
                  <a:latin typeface="Helvetica"/>
                  <a:cs typeface="Helvetica"/>
                </a:rPr>
                <a:t>2</a:t>
              </a:r>
            </a:p>
            <a:p>
              <a:pPr algn="r"/>
              <a:endParaRPr lang="en-US" sz="2000" dirty="0">
                <a:latin typeface="Helvetica"/>
                <a:cs typeface="Helvetica"/>
              </a:endParaRPr>
            </a:p>
            <a:p>
              <a:pPr algn="r"/>
              <a:r>
                <a:rPr lang="en-US" sz="1700" dirty="0" smtClean="0">
                  <a:latin typeface="Helvetica"/>
                  <a:cs typeface="Helvetica"/>
                </a:rPr>
                <a:t>0</a:t>
              </a:r>
              <a:endParaRPr lang="en-US" sz="1700" dirty="0">
                <a:latin typeface="Helvetica"/>
                <a:cs typeface="Helvetica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-261297" y="3832608"/>
              <a:ext cx="1436000" cy="42371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30055" tIns="65028" rIns="130055" bIns="65028">
              <a:spAutoFit/>
            </a:bodyPr>
            <a:lstStyle/>
            <a:p>
              <a:r>
                <a:rPr lang="en-US" sz="1900" dirty="0">
                  <a:latin typeface="Helvetica"/>
                  <a:cs typeface="Helvetica"/>
                </a:rPr>
                <a:t>m</a:t>
              </a:r>
              <a:r>
                <a:rPr lang="en-US" sz="1900" dirty="0" smtClean="0">
                  <a:latin typeface="Helvetica"/>
                  <a:cs typeface="Helvetica"/>
                </a:rPr>
                <a:t>illion km</a:t>
              </a:r>
              <a:r>
                <a:rPr lang="en-US" sz="1900" baseline="30000" dirty="0" smtClean="0">
                  <a:latin typeface="Helvetica"/>
                  <a:cs typeface="Helvetica"/>
                </a:rPr>
                <a:t>2</a:t>
              </a:r>
              <a:endParaRPr lang="en-US" sz="1900" baseline="30000" dirty="0">
                <a:latin typeface="Helvetica"/>
                <a:cs typeface="Helvetica"/>
              </a:endParaRP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>
            <a:off x="8473120" y="4160307"/>
            <a:ext cx="1236033" cy="1659174"/>
          </a:xfrm>
          <a:prstGeom prst="straightConnector1">
            <a:avLst/>
          </a:prstGeom>
          <a:ln w="38100" cmpd="sng">
            <a:solidFill>
              <a:srgbClr val="EC1E1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9352921" y="3297123"/>
            <a:ext cx="257545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ahoma"/>
                <a:cs typeface="Tahoma"/>
              </a:rPr>
              <a:t>Are the uncertainties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Tahoma"/>
                <a:cs typeface="Tahoma"/>
              </a:rPr>
              <a:t>l</a:t>
            </a:r>
            <a:r>
              <a:rPr lang="en-US" dirty="0" smtClean="0">
                <a:solidFill>
                  <a:srgbClr val="FF0000"/>
                </a:solidFill>
                <a:latin typeface="Tahoma"/>
                <a:cs typeface="Tahoma"/>
              </a:rPr>
              <a:t>inked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Tahoma"/>
                <a:cs typeface="Tahoma"/>
              </a:rPr>
              <a:t>?</a:t>
            </a:r>
            <a:r>
              <a:rPr lang="en-US" sz="1200" dirty="0" smtClean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lang="en-US" dirty="0">
                <a:solidFill>
                  <a:srgbClr val="FF0000"/>
                </a:solidFill>
                <a:latin typeface="Tahoma"/>
                <a:cs typeface="Tahoma"/>
              </a:rPr>
              <a:t>?</a:t>
            </a:r>
            <a:r>
              <a:rPr lang="en-US" sz="120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lang="en-US" dirty="0">
                <a:solidFill>
                  <a:srgbClr val="FF0000"/>
                </a:solidFill>
                <a:latin typeface="Tahoma"/>
                <a:cs typeface="Tahoma"/>
              </a:rPr>
              <a:t>?</a:t>
            </a:r>
          </a:p>
        </p:txBody>
      </p:sp>
      <p:sp>
        <p:nvSpPr>
          <p:cNvPr id="58" name="Shape 58"/>
          <p:cNvSpPr/>
          <p:nvPr/>
        </p:nvSpPr>
        <p:spPr>
          <a:xfrm>
            <a:off x="1938636" y="7322115"/>
            <a:ext cx="1317992" cy="594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759" tIns="50759" rIns="50759" bIns="50759" anchor="ctr">
            <a:spAutoFit/>
          </a:bodyPr>
          <a:lstStyle/>
          <a:p>
            <a:pPr algn="l">
              <a:defRPr sz="1800"/>
            </a:pPr>
            <a:r>
              <a:rPr lang="en-US" sz="1600" i="1" dirty="0">
                <a:solidFill>
                  <a:schemeClr val="bg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Image credit: </a:t>
            </a:r>
          </a:p>
          <a:p>
            <a:pPr algn="l">
              <a:defRPr sz="1800"/>
            </a:pPr>
            <a:r>
              <a:rPr lang="en-US" sz="1600" i="1" dirty="0">
                <a:solidFill>
                  <a:schemeClr val="bg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NSIDC</a:t>
            </a:r>
            <a:endParaRPr sz="1600" i="1" dirty="0">
              <a:solidFill>
                <a:schemeClr val="bg1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11890180" y="2561385"/>
            <a:ext cx="38200" cy="0"/>
          </a:xfrm>
          <a:prstGeom prst="straightConnector1">
            <a:avLst/>
          </a:prstGeom>
          <a:noFill/>
          <a:ln w="25400" cap="flat">
            <a:solidFill>
              <a:srgbClr val="F8FF7F"/>
            </a:solidFill>
            <a:prstDash val="solid"/>
            <a:miter lim="400000"/>
            <a:headEnd type="none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50080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474823" y="2348179"/>
            <a:ext cx="7801883" cy="6032293"/>
          </a:xfrm>
          <a:prstGeom prst="rect">
            <a:avLst/>
          </a:prstGeom>
        </p:spPr>
        <p:txBody>
          <a:bodyPr wrap="none" lIns="91315" tIns="45657" rIns="91315" bIns="45657">
            <a:spAutoFit/>
          </a:bodyPr>
          <a:lstStyle/>
          <a:p>
            <a:pPr marL="456918" indent="-456918"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Helvetica Light"/>
                <a:cs typeface="Helvetica Light"/>
              </a:rPr>
              <a:t>Allow for full propagation of atmospheric </a:t>
            </a:r>
            <a:r>
              <a:rPr lang="en-US" sz="2200" dirty="0" err="1" smtClean="0">
                <a:solidFill>
                  <a:schemeClr val="bg1"/>
                </a:solidFill>
                <a:latin typeface="Helvetica Light"/>
                <a:cs typeface="Helvetica Light"/>
              </a:rPr>
              <a:t>teleconnections</a:t>
            </a:r>
            <a:endParaRPr lang="en-US" sz="2200" dirty="0" smtClean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 smtClean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 smtClean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 smtClean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marL="456918" indent="-456918">
              <a:buFontTx/>
              <a:buAutoNum type="arabicPeriod"/>
            </a:pPr>
            <a:r>
              <a:rPr lang="en-US" sz="2200" dirty="0" smtClean="0">
                <a:solidFill>
                  <a:schemeClr val="bg1"/>
                </a:solidFill>
                <a:latin typeface="Helvetica Light"/>
                <a:cs typeface="Helvetica Light"/>
              </a:rPr>
              <a:t>Do </a:t>
            </a:r>
            <a:r>
              <a:rPr lang="en-US" sz="2200" dirty="0">
                <a:solidFill>
                  <a:schemeClr val="bg1"/>
                </a:solidFill>
                <a:latin typeface="Helvetica Light"/>
                <a:cs typeface="Helvetica Light"/>
              </a:rPr>
              <a:t>not “paint the sea-ice black</a:t>
            </a:r>
            <a:r>
              <a:rPr lang="en-US" sz="2200" dirty="0" smtClean="0">
                <a:solidFill>
                  <a:schemeClr val="bg1"/>
                </a:solidFill>
                <a:latin typeface="Helvetica Light"/>
                <a:cs typeface="Helvetica Light"/>
              </a:rPr>
              <a:t>”</a:t>
            </a:r>
          </a:p>
          <a:p>
            <a:pPr marL="456918" indent="-456918">
              <a:buFontTx/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  <a:p>
            <a:pPr marL="456918" indent="-456918">
              <a:buFontTx/>
              <a:buAutoNum type="arabicPeriod"/>
            </a:pPr>
            <a:endParaRPr lang="en-US" sz="2000" dirty="0" smtClean="0"/>
          </a:p>
          <a:p>
            <a:pPr marL="456918" indent="-456918">
              <a:buFontTx/>
              <a:buAutoNum type="arabicPeriod"/>
            </a:pPr>
            <a:endParaRPr lang="en-US" sz="2000" dirty="0" smtClean="0"/>
          </a:p>
          <a:p>
            <a:pPr marL="456918" indent="-456918">
              <a:buFontTx/>
              <a:buAutoNum type="arabicPeriod"/>
            </a:pPr>
            <a:endParaRPr lang="en-US" sz="2000" dirty="0" smtClean="0"/>
          </a:p>
          <a:p>
            <a:pPr marL="456918" indent="-456918">
              <a:buFontTx/>
              <a:buAutoNum type="arabicPeriod"/>
            </a:pPr>
            <a:endParaRPr lang="en-US" sz="2000" dirty="0"/>
          </a:p>
          <a:p>
            <a:pPr marL="456918" indent="-456918">
              <a:buFontTx/>
              <a:buAutoNum type="arabicPeriod"/>
            </a:pPr>
            <a:endParaRPr lang="en-US" sz="2000" dirty="0"/>
          </a:p>
          <a:p>
            <a:pPr marL="456918" indent="-456918">
              <a:buFontTx/>
              <a:buAutoNum type="arabicPeriod"/>
            </a:pPr>
            <a:endParaRPr lang="en-US" sz="1000" dirty="0" smtClean="0">
              <a:latin typeface="Helvetica Light"/>
              <a:cs typeface="Helvetica Light"/>
            </a:endParaRPr>
          </a:p>
          <a:p>
            <a:pPr marL="456918" indent="-456918">
              <a:buFontTx/>
              <a:buAutoNum type="arabicPeriod"/>
            </a:pPr>
            <a:r>
              <a:rPr lang="en-US" sz="2200" dirty="0" smtClean="0">
                <a:latin typeface="Helvetica Light"/>
                <a:cs typeface="Helvetica Light"/>
              </a:rPr>
              <a:t>Do </a:t>
            </a:r>
            <a:r>
              <a:rPr lang="en-US" sz="2200" dirty="0">
                <a:latin typeface="Helvetica Light"/>
                <a:cs typeface="Helvetica Light"/>
              </a:rPr>
              <a:t>not </a:t>
            </a:r>
            <a:r>
              <a:rPr lang="en-US" sz="2200" dirty="0" smtClean="0">
                <a:latin typeface="Helvetica Light"/>
                <a:cs typeface="Helvetica Light"/>
              </a:rPr>
              <a:t>ignore fundamental physical laws</a:t>
            </a:r>
            <a:endParaRPr lang="en-US" sz="2200" dirty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</p:txBody>
      </p:sp>
      <p:pic>
        <p:nvPicPr>
          <p:cNvPr id="6" name="Picture 5" descr="Screen Shot 2019-03-15 at 3.29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6" y="7420331"/>
            <a:ext cx="1894283" cy="2038292"/>
          </a:xfrm>
          <a:prstGeom prst="rect">
            <a:avLst/>
          </a:prstGeom>
        </p:spPr>
      </p:pic>
      <p:pic>
        <p:nvPicPr>
          <p:cNvPr id="4" name="Picture 3" descr="Screen Shot 2019-04-07 at 6.53.22 PM.png"/>
          <p:cNvPicPr>
            <a:picLocks noChangeAspect="1"/>
          </p:cNvPicPr>
          <p:nvPr/>
        </p:nvPicPr>
        <p:blipFill rotWithShape="1">
          <a:blip r:embed="rId4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4" b="5044"/>
          <a:stretch/>
        </p:blipFill>
        <p:spPr>
          <a:xfrm>
            <a:off x="352221" y="2275603"/>
            <a:ext cx="1900278" cy="24189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5741" y="624000"/>
            <a:ext cx="4967341" cy="485089"/>
          </a:xfrm>
          <a:prstGeom prst="rect">
            <a:avLst/>
          </a:prstGeom>
          <a:noFill/>
        </p:spPr>
        <p:txBody>
          <a:bodyPr wrap="none" lIns="129877" tIns="64939" rIns="129877" bIns="64939" rtlCol="0">
            <a:spAutoFit/>
          </a:bodyPr>
          <a:lstStyle/>
          <a:p>
            <a:pPr algn="just"/>
            <a:r>
              <a:rPr lang="en-US" sz="2300" dirty="0">
                <a:latin typeface="Helvetica Light"/>
                <a:cs typeface="Helvetica Light"/>
              </a:rPr>
              <a:t>Kang et al 2008, Journal of Climate:</a:t>
            </a:r>
          </a:p>
        </p:txBody>
      </p:sp>
      <p:pic>
        <p:nvPicPr>
          <p:cNvPr id="9" name="Picture 8" descr="Screen Shot 2019-03-04 at 12.33.40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 r="53783" b="32103"/>
          <a:stretch/>
        </p:blipFill>
        <p:spPr>
          <a:xfrm>
            <a:off x="321933" y="1593512"/>
            <a:ext cx="5238036" cy="37589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654630" y="3061242"/>
            <a:ext cx="3420549" cy="485089"/>
          </a:xfrm>
          <a:prstGeom prst="rect">
            <a:avLst/>
          </a:prstGeom>
          <a:solidFill>
            <a:srgbClr val="FFFFFF"/>
          </a:solidFill>
        </p:spPr>
        <p:txBody>
          <a:bodyPr wrap="none" lIns="129877" tIns="64939" rIns="129877" bIns="64939" rtlCol="0">
            <a:spAutoFit/>
          </a:bodyPr>
          <a:lstStyle/>
          <a:p>
            <a:pPr algn="just"/>
            <a:r>
              <a:rPr lang="en-US" sz="2300" dirty="0" smtClean="0">
                <a:solidFill>
                  <a:srgbClr val="FC33D7"/>
                </a:solidFill>
                <a:latin typeface="Helvetica"/>
                <a:cs typeface="Helvetica"/>
              </a:rPr>
              <a:t>Location of ITCZ (</a:t>
            </a:r>
            <a:r>
              <a:rPr lang="en-US" sz="2300" dirty="0" err="1" smtClean="0">
                <a:solidFill>
                  <a:srgbClr val="FC33D7"/>
                </a:solidFill>
                <a:latin typeface="Helvetica"/>
                <a:cs typeface="Helvetica"/>
              </a:rPr>
              <a:t>lat</a:t>
            </a:r>
            <a:r>
              <a:rPr lang="en-US" sz="2300" dirty="0" smtClean="0">
                <a:solidFill>
                  <a:srgbClr val="FC33D7"/>
                </a:solidFill>
                <a:latin typeface="Helvetica"/>
                <a:cs typeface="Helvetica"/>
              </a:rPr>
              <a:t> </a:t>
            </a:r>
            <a:r>
              <a:rPr lang="en-US" sz="2300" baseline="30000" dirty="0" err="1" smtClean="0">
                <a:solidFill>
                  <a:srgbClr val="FC33D7"/>
                </a:solidFill>
                <a:latin typeface="Helvetica"/>
                <a:cs typeface="Helvetica"/>
              </a:rPr>
              <a:t>o</a:t>
            </a:r>
            <a:r>
              <a:rPr lang="en-US" sz="2300" dirty="0" err="1" smtClean="0">
                <a:solidFill>
                  <a:srgbClr val="FC33D7"/>
                </a:solidFill>
                <a:latin typeface="Helvetica"/>
                <a:cs typeface="Helvetica"/>
              </a:rPr>
              <a:t>S</a:t>
            </a:r>
            <a:r>
              <a:rPr lang="en-US" sz="2300" dirty="0" smtClean="0">
                <a:solidFill>
                  <a:srgbClr val="FC33D7"/>
                </a:solidFill>
                <a:latin typeface="Helvetica"/>
                <a:cs typeface="Helvetica"/>
              </a:rPr>
              <a:t>)</a:t>
            </a:r>
            <a:endParaRPr lang="en-US" sz="2300" dirty="0">
              <a:solidFill>
                <a:srgbClr val="FC33D7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2312" y="5352478"/>
            <a:ext cx="3917657" cy="485089"/>
          </a:xfrm>
          <a:prstGeom prst="rect">
            <a:avLst/>
          </a:prstGeom>
          <a:solidFill>
            <a:srgbClr val="FFFFFF"/>
          </a:solidFill>
        </p:spPr>
        <p:txBody>
          <a:bodyPr wrap="none" lIns="129877" tIns="64939" rIns="129877" bIns="64939" rtlCol="0">
            <a:spAutoFit/>
          </a:bodyPr>
          <a:lstStyle/>
          <a:p>
            <a:pPr algn="just"/>
            <a:r>
              <a:rPr lang="en-US" sz="2300" dirty="0" smtClean="0">
                <a:solidFill>
                  <a:srgbClr val="FC33D7"/>
                </a:solidFill>
                <a:latin typeface="Helvetica"/>
                <a:cs typeface="Helvetica"/>
              </a:rPr>
              <a:t>High latitude forcing (W/m</a:t>
            </a:r>
            <a:r>
              <a:rPr lang="en-US" sz="2300" baseline="30000" dirty="0" smtClean="0">
                <a:solidFill>
                  <a:srgbClr val="FC33D7"/>
                </a:solidFill>
                <a:latin typeface="Helvetica"/>
                <a:cs typeface="Helvetica"/>
              </a:rPr>
              <a:t>2</a:t>
            </a:r>
            <a:r>
              <a:rPr lang="en-US" sz="2300" dirty="0" smtClean="0">
                <a:solidFill>
                  <a:srgbClr val="FC33D7"/>
                </a:solidFill>
                <a:latin typeface="Helvetica"/>
                <a:cs typeface="Helvetica"/>
              </a:rPr>
              <a:t>)</a:t>
            </a:r>
            <a:endParaRPr lang="en-US" sz="2300" dirty="0">
              <a:solidFill>
                <a:srgbClr val="FC33D7"/>
              </a:solidFill>
              <a:latin typeface="Helvetica"/>
              <a:cs typeface="Helvetica"/>
            </a:endParaRPr>
          </a:p>
        </p:txBody>
      </p:sp>
      <p:pic>
        <p:nvPicPr>
          <p:cNvPr id="12" name="Picture 11" descr="Screen Shot 2019-03-04 at 12.33.40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4" t="7868" r="11986" b="32316"/>
          <a:stretch/>
        </p:blipFill>
        <p:spPr>
          <a:xfrm>
            <a:off x="7152896" y="1562094"/>
            <a:ext cx="4435230" cy="37903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52280" y="5352478"/>
            <a:ext cx="3917657" cy="485089"/>
          </a:xfrm>
          <a:prstGeom prst="rect">
            <a:avLst/>
          </a:prstGeom>
          <a:solidFill>
            <a:srgbClr val="FFFFFF"/>
          </a:solidFill>
        </p:spPr>
        <p:txBody>
          <a:bodyPr wrap="none" lIns="129877" tIns="64939" rIns="129877" bIns="64939" rtlCol="0">
            <a:spAutoFit/>
          </a:bodyPr>
          <a:lstStyle/>
          <a:p>
            <a:pPr algn="just"/>
            <a:r>
              <a:rPr lang="en-US" sz="2300" dirty="0" smtClean="0">
                <a:solidFill>
                  <a:srgbClr val="FC33D7"/>
                </a:solidFill>
                <a:latin typeface="Helvetica"/>
                <a:cs typeface="Helvetica"/>
              </a:rPr>
              <a:t>High latitude forcing (W/m</a:t>
            </a:r>
            <a:r>
              <a:rPr lang="en-US" sz="2300" baseline="30000" dirty="0" smtClean="0">
                <a:solidFill>
                  <a:srgbClr val="FC33D7"/>
                </a:solidFill>
                <a:latin typeface="Helvetica"/>
                <a:cs typeface="Helvetica"/>
              </a:rPr>
              <a:t>2</a:t>
            </a:r>
            <a:r>
              <a:rPr lang="en-US" sz="2300" dirty="0" smtClean="0">
                <a:solidFill>
                  <a:srgbClr val="FC33D7"/>
                </a:solidFill>
                <a:latin typeface="Helvetica"/>
                <a:cs typeface="Helvetica"/>
              </a:rPr>
              <a:t>)</a:t>
            </a:r>
            <a:endParaRPr lang="en-US" sz="2300" dirty="0">
              <a:solidFill>
                <a:srgbClr val="FC33D7"/>
              </a:solidFill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4984604" y="3141733"/>
            <a:ext cx="3750425" cy="485089"/>
          </a:xfrm>
          <a:prstGeom prst="rect">
            <a:avLst/>
          </a:prstGeom>
          <a:solidFill>
            <a:srgbClr val="FFFFFF"/>
          </a:solidFill>
        </p:spPr>
        <p:txBody>
          <a:bodyPr wrap="none" lIns="129877" tIns="64939" rIns="129877" bIns="64939" rtlCol="0">
            <a:spAutoFit/>
          </a:bodyPr>
          <a:lstStyle/>
          <a:p>
            <a:pPr algn="just"/>
            <a:r>
              <a:rPr lang="en-US" sz="2300" dirty="0" smtClean="0">
                <a:solidFill>
                  <a:srgbClr val="FC33D7"/>
                </a:solidFill>
                <a:latin typeface="Helvetica"/>
                <a:cs typeface="Helvetica"/>
              </a:rPr>
              <a:t>Tropical compensation [%]</a:t>
            </a:r>
            <a:endParaRPr lang="en-US" sz="2300" dirty="0">
              <a:solidFill>
                <a:srgbClr val="FC33D7"/>
              </a:solidFill>
              <a:latin typeface="Helvetica"/>
              <a:cs typeface="Helvetic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91636" y="2275603"/>
            <a:ext cx="0" cy="2088529"/>
          </a:xfrm>
          <a:prstGeom prst="straightConnector1">
            <a:avLst/>
          </a:prstGeom>
          <a:ln w="38100" cmpd="sng">
            <a:solidFill>
              <a:srgbClr val="FC33D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52499" y="6031138"/>
            <a:ext cx="2438225" cy="0"/>
          </a:xfrm>
          <a:prstGeom prst="straightConnector1">
            <a:avLst/>
          </a:prstGeom>
          <a:ln w="38100" cmpd="sng">
            <a:solidFill>
              <a:srgbClr val="FC33D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27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545" y="395571"/>
            <a:ext cx="4005279" cy="531256"/>
          </a:xfrm>
          <a:prstGeom prst="rect">
            <a:avLst/>
          </a:prstGeom>
          <a:noFill/>
        </p:spPr>
        <p:txBody>
          <a:bodyPr wrap="none" lIns="129877" tIns="64939" rIns="129877" bIns="64939" rtlCol="0">
            <a:spAutoFit/>
          </a:bodyPr>
          <a:lstStyle/>
          <a:p>
            <a:pPr algn="just"/>
            <a:r>
              <a:rPr lang="en-US" dirty="0" smtClean="0">
                <a:latin typeface="Helvetica Light"/>
                <a:cs typeface="Helvetica Light"/>
              </a:rPr>
              <a:t>Methodological objective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369" y="1137543"/>
            <a:ext cx="11507582" cy="485089"/>
          </a:xfrm>
          <a:prstGeom prst="rect">
            <a:avLst/>
          </a:prstGeom>
          <a:noFill/>
        </p:spPr>
        <p:txBody>
          <a:bodyPr wrap="none" lIns="129877" tIns="64939" rIns="129877" bIns="64939" rtlCol="0">
            <a:spAutoFit/>
          </a:bodyPr>
          <a:lstStyle/>
          <a:p>
            <a:pPr algn="just"/>
            <a:r>
              <a:rPr lang="en-US" sz="2300" dirty="0" smtClean="0">
                <a:latin typeface="Helvetica Light"/>
                <a:cs typeface="Helvetica Light"/>
              </a:rPr>
              <a:t>Improve the existing methods for isolating </a:t>
            </a:r>
            <a:r>
              <a:rPr lang="en-US" sz="2300" dirty="0">
                <a:latin typeface="Helvetica Light"/>
                <a:cs typeface="Helvetica Light"/>
              </a:rPr>
              <a:t>the impacts of sea ice </a:t>
            </a:r>
            <a:r>
              <a:rPr lang="en-US" sz="2300" dirty="0" smtClean="0">
                <a:latin typeface="Helvetica Light"/>
                <a:cs typeface="Helvetica Light"/>
              </a:rPr>
              <a:t>changes on climate:</a:t>
            </a:r>
            <a:endParaRPr lang="en-US" sz="2300" dirty="0">
              <a:latin typeface="Helvetica Light"/>
              <a:cs typeface="Helvetica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2256" y="2348179"/>
            <a:ext cx="9276128" cy="5909183"/>
          </a:xfrm>
          <a:prstGeom prst="rect">
            <a:avLst/>
          </a:prstGeom>
        </p:spPr>
        <p:txBody>
          <a:bodyPr wrap="square" lIns="91315" tIns="45657" rIns="91315" bIns="45657">
            <a:spAutoFit/>
          </a:bodyPr>
          <a:lstStyle/>
          <a:p>
            <a:pPr marL="456918" indent="-456918">
              <a:buAutoNum type="arabicPeriod"/>
            </a:pPr>
            <a:r>
              <a:rPr lang="en-US" sz="2200" dirty="0">
                <a:latin typeface="Helvetica Light"/>
                <a:cs typeface="Helvetica Light"/>
              </a:rPr>
              <a:t>A</a:t>
            </a:r>
            <a:r>
              <a:rPr lang="en-US" sz="2200" dirty="0" smtClean="0">
                <a:latin typeface="Helvetica Light"/>
                <a:cs typeface="Helvetica Light"/>
              </a:rPr>
              <a:t>llow </a:t>
            </a:r>
            <a:r>
              <a:rPr lang="en-US" sz="2200" dirty="0">
                <a:latin typeface="Helvetica Light"/>
                <a:cs typeface="Helvetica Light"/>
              </a:rPr>
              <a:t>for full propagation of atmospheric </a:t>
            </a:r>
            <a:r>
              <a:rPr lang="en-US" sz="2200" dirty="0" err="1" smtClean="0">
                <a:latin typeface="Helvetica Light"/>
                <a:cs typeface="Helvetica Light"/>
              </a:rPr>
              <a:t>teleconnections</a:t>
            </a:r>
            <a:r>
              <a:rPr lang="en-US" sz="2200" dirty="0" smtClean="0">
                <a:latin typeface="Helvetica Light"/>
                <a:cs typeface="Helvetica Light"/>
              </a:rPr>
              <a:t> (do not expect teleportation)</a:t>
            </a:r>
          </a:p>
          <a:p>
            <a:pPr marL="456918" indent="-456918">
              <a:buAutoNum type="arabicPeriod"/>
            </a:pPr>
            <a:endParaRPr lang="en-US" sz="2000" dirty="0" smtClean="0">
              <a:latin typeface="Helvetica Light"/>
              <a:cs typeface="Helvetica Light"/>
            </a:endParaRPr>
          </a:p>
          <a:p>
            <a:endParaRPr lang="en-US" sz="2000" dirty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 smtClean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 smtClean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  <a:p>
            <a:pPr marL="456918" indent="-456918">
              <a:buFontTx/>
              <a:buAutoNum type="arabicPeriod"/>
            </a:pPr>
            <a:r>
              <a:rPr lang="en-US" sz="2200" dirty="0" smtClean="0">
                <a:latin typeface="Helvetica Light"/>
                <a:cs typeface="Helvetica Light"/>
              </a:rPr>
              <a:t>Do </a:t>
            </a:r>
            <a:r>
              <a:rPr lang="en-US" sz="2200" dirty="0">
                <a:latin typeface="Helvetica Light"/>
                <a:cs typeface="Helvetica Light"/>
              </a:rPr>
              <a:t>not “paint the sea-ice black</a:t>
            </a:r>
            <a:r>
              <a:rPr lang="en-US" sz="2200" dirty="0" smtClean="0">
                <a:latin typeface="Helvetica Light"/>
                <a:cs typeface="Helvetica Light"/>
              </a:rPr>
              <a:t>”</a:t>
            </a:r>
          </a:p>
          <a:p>
            <a:pPr marL="456918" indent="-456918">
              <a:buFontTx/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  <a:p>
            <a:pPr marL="456918" indent="-456918">
              <a:buFontTx/>
              <a:buAutoNum type="arabicPeriod"/>
            </a:pPr>
            <a:endParaRPr lang="en-US" sz="2000" dirty="0" smtClean="0"/>
          </a:p>
          <a:p>
            <a:pPr marL="456918" indent="-456918">
              <a:buFontTx/>
              <a:buAutoNum type="arabicPeriod"/>
            </a:pPr>
            <a:endParaRPr lang="en-US" sz="2000" dirty="0" smtClean="0"/>
          </a:p>
          <a:p>
            <a:pPr marL="456918" indent="-456918">
              <a:buFontTx/>
              <a:buAutoNum type="arabicPeriod"/>
            </a:pPr>
            <a:endParaRPr lang="en-US" sz="2000" dirty="0" smtClean="0"/>
          </a:p>
          <a:p>
            <a:pPr marL="456918" indent="-456918">
              <a:buFontTx/>
              <a:buAutoNum type="arabicPeriod"/>
            </a:pPr>
            <a:endParaRPr lang="en-US" sz="2000" dirty="0"/>
          </a:p>
          <a:p>
            <a:pPr marL="456918" indent="-456918">
              <a:buFontTx/>
              <a:buAutoNum type="arabicPeriod"/>
            </a:pPr>
            <a:endParaRPr lang="en-US" sz="2000" dirty="0"/>
          </a:p>
          <a:p>
            <a:pPr marL="456918" indent="-456918">
              <a:buFontTx/>
              <a:buAutoNum type="arabicPeriod"/>
            </a:pPr>
            <a:endParaRPr lang="en-US" sz="1000" dirty="0" smtClean="0">
              <a:latin typeface="Helvetica Light"/>
              <a:cs typeface="Helvetica Light"/>
            </a:endParaRPr>
          </a:p>
          <a:p>
            <a:pPr marL="456918" indent="-456918">
              <a:buFontTx/>
              <a:buAutoNum type="arabicPeriod"/>
            </a:pPr>
            <a:r>
              <a:rPr lang="en-US" sz="2200" dirty="0" smtClean="0">
                <a:latin typeface="Helvetica Light"/>
                <a:cs typeface="Helvetica Light"/>
              </a:rPr>
              <a:t>Do </a:t>
            </a:r>
            <a:r>
              <a:rPr lang="en-US" sz="2200" dirty="0">
                <a:latin typeface="Helvetica Light"/>
                <a:cs typeface="Helvetica Light"/>
              </a:rPr>
              <a:t>not </a:t>
            </a:r>
            <a:r>
              <a:rPr lang="en-US" sz="2200" dirty="0" smtClean="0">
                <a:latin typeface="Helvetica Light"/>
                <a:cs typeface="Helvetica Light"/>
              </a:rPr>
              <a:t>ignore fundamental physical laws</a:t>
            </a:r>
            <a:endParaRPr lang="en-US" sz="2200" dirty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</p:txBody>
      </p:sp>
      <p:pic>
        <p:nvPicPr>
          <p:cNvPr id="5" name="Picture 4" descr="Screen Shot 2019-03-15 at 4.18.4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3"/>
          <a:stretch/>
        </p:blipFill>
        <p:spPr>
          <a:xfrm>
            <a:off x="213966" y="5109728"/>
            <a:ext cx="2056675" cy="1803028"/>
          </a:xfrm>
          <a:prstGeom prst="rect">
            <a:avLst/>
          </a:prstGeom>
        </p:spPr>
      </p:pic>
      <p:pic>
        <p:nvPicPr>
          <p:cNvPr id="6" name="Picture 5" descr="Screen Shot 2019-03-15 at 3.29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6" y="7420331"/>
            <a:ext cx="1894283" cy="2038292"/>
          </a:xfrm>
          <a:prstGeom prst="rect">
            <a:avLst/>
          </a:prstGeom>
        </p:spPr>
      </p:pic>
      <p:pic>
        <p:nvPicPr>
          <p:cNvPr id="4" name="Picture 3" descr="Screen Shot 2019-04-07 at 6.53.22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4" b="5044"/>
          <a:stretch/>
        </p:blipFill>
        <p:spPr>
          <a:xfrm>
            <a:off x="352221" y="2275603"/>
            <a:ext cx="1900278" cy="24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7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815" y="395571"/>
            <a:ext cx="3861318" cy="515867"/>
          </a:xfrm>
          <a:prstGeom prst="rect">
            <a:avLst/>
          </a:prstGeom>
          <a:noFill/>
        </p:spPr>
        <p:txBody>
          <a:bodyPr wrap="none" lIns="129877" tIns="64939" rIns="129877" bIns="64939" rtlCol="0">
            <a:spAutoFit/>
          </a:bodyPr>
          <a:lstStyle/>
          <a:p>
            <a:pPr algn="just"/>
            <a:r>
              <a:rPr lang="en-US" sz="2500" dirty="0" smtClean="0">
                <a:latin typeface="Helvetica Light"/>
                <a:cs typeface="Helvetica Light"/>
              </a:rPr>
              <a:t>Methodological objective</a:t>
            </a:r>
            <a:endParaRPr lang="en-US" sz="2500" dirty="0">
              <a:latin typeface="Helvetica Light"/>
              <a:cs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369" y="1137543"/>
            <a:ext cx="11507582" cy="485089"/>
          </a:xfrm>
          <a:prstGeom prst="rect">
            <a:avLst/>
          </a:prstGeom>
          <a:noFill/>
        </p:spPr>
        <p:txBody>
          <a:bodyPr wrap="none" lIns="129877" tIns="64939" rIns="129877" bIns="64939" rtlCol="0">
            <a:spAutoFit/>
          </a:bodyPr>
          <a:lstStyle/>
          <a:p>
            <a:pPr algn="just"/>
            <a:r>
              <a:rPr lang="en-US" sz="2300" dirty="0" smtClean="0">
                <a:latin typeface="Helvetica Light"/>
                <a:cs typeface="Helvetica Light"/>
              </a:rPr>
              <a:t>Improve the existing methods for isolating </a:t>
            </a:r>
            <a:r>
              <a:rPr lang="en-US" sz="2300" dirty="0">
                <a:latin typeface="Helvetica Light"/>
                <a:cs typeface="Helvetica Light"/>
              </a:rPr>
              <a:t>the impacts of sea ice </a:t>
            </a:r>
            <a:r>
              <a:rPr lang="en-US" sz="2300" dirty="0" smtClean="0">
                <a:latin typeface="Helvetica Light"/>
                <a:cs typeface="Helvetica Light"/>
              </a:rPr>
              <a:t>changes on climate:</a:t>
            </a:r>
            <a:endParaRPr lang="en-US" sz="2300" dirty="0">
              <a:latin typeface="Helvetica Light"/>
              <a:cs typeface="Helvetica Light"/>
            </a:endParaRPr>
          </a:p>
        </p:txBody>
      </p:sp>
      <p:pic>
        <p:nvPicPr>
          <p:cNvPr id="5" name="Picture 4" descr="Screen Shot 2019-03-15 at 4.18.46 PM.png"/>
          <p:cNvPicPr>
            <a:picLocks noChangeAspect="1"/>
          </p:cNvPicPr>
          <p:nvPr/>
        </p:nvPicPr>
        <p:blipFill rotWithShape="1"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3"/>
          <a:stretch/>
        </p:blipFill>
        <p:spPr>
          <a:xfrm>
            <a:off x="213966" y="5109728"/>
            <a:ext cx="2056675" cy="1803028"/>
          </a:xfrm>
          <a:prstGeom prst="rect">
            <a:avLst/>
          </a:prstGeom>
        </p:spPr>
      </p:pic>
      <p:pic>
        <p:nvPicPr>
          <p:cNvPr id="6" name="Picture 5" descr="Screen Shot 2019-03-15 at 3.29.12 PM.png"/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6" y="7420331"/>
            <a:ext cx="1894283" cy="2038292"/>
          </a:xfrm>
          <a:prstGeom prst="rect">
            <a:avLst/>
          </a:prstGeom>
        </p:spPr>
      </p:pic>
      <p:pic>
        <p:nvPicPr>
          <p:cNvPr id="4" name="Picture 3" descr="Screen Shot 2019-04-07 at 6.53.22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4" b="5044"/>
          <a:stretch/>
        </p:blipFill>
        <p:spPr>
          <a:xfrm>
            <a:off x="352221" y="2275603"/>
            <a:ext cx="1900278" cy="24189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02256" y="2348179"/>
            <a:ext cx="9276128" cy="5909183"/>
          </a:xfrm>
          <a:prstGeom prst="rect">
            <a:avLst/>
          </a:prstGeom>
        </p:spPr>
        <p:txBody>
          <a:bodyPr wrap="square" lIns="91315" tIns="45657" rIns="91315" bIns="45657">
            <a:spAutoFit/>
          </a:bodyPr>
          <a:lstStyle/>
          <a:p>
            <a:pPr marL="456918" indent="-456918">
              <a:buAutoNum type="arabicPeriod"/>
            </a:pPr>
            <a:r>
              <a:rPr lang="en-US" sz="2200" dirty="0">
                <a:latin typeface="Helvetica Light"/>
                <a:cs typeface="Helvetica Light"/>
              </a:rPr>
              <a:t>Allow for full propagation of atmospheric </a:t>
            </a:r>
            <a:r>
              <a:rPr lang="en-US" sz="2200" dirty="0" err="1">
                <a:latin typeface="Helvetica Light"/>
                <a:cs typeface="Helvetica Light"/>
              </a:rPr>
              <a:t>teleconnections</a:t>
            </a:r>
            <a:r>
              <a:rPr lang="en-US" sz="2200" dirty="0">
                <a:latin typeface="Helvetica Light"/>
                <a:cs typeface="Helvetica Light"/>
              </a:rPr>
              <a:t> (do not expect teleportation)</a:t>
            </a:r>
          </a:p>
          <a:p>
            <a:pPr marL="456918" indent="-456918">
              <a:buAutoNum type="arabicPeriod"/>
            </a:pPr>
            <a:endParaRPr lang="en-US" sz="2000" dirty="0" smtClean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  <a:p>
            <a:endParaRPr lang="en-US" sz="2000" dirty="0" smtClean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 smtClean="0"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solidFill>
                <a:srgbClr val="BFBFBF"/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solidFill>
                <a:srgbClr val="BFBFBF"/>
              </a:solidFill>
              <a:latin typeface="Helvetica Light"/>
              <a:cs typeface="Helvetica Light"/>
            </a:endParaRPr>
          </a:p>
          <a:p>
            <a:pPr marL="456918" indent="-456918">
              <a:buFontTx/>
              <a:buAutoNum type="arabicPeriod"/>
            </a:pPr>
            <a:r>
              <a:rPr lang="en-US" sz="2200" dirty="0" smtClean="0">
                <a:solidFill>
                  <a:srgbClr val="BFBFBF"/>
                </a:solidFill>
                <a:latin typeface="Helvetica Light"/>
                <a:cs typeface="Helvetica Light"/>
              </a:rPr>
              <a:t>Do </a:t>
            </a:r>
            <a:r>
              <a:rPr lang="en-US" sz="2200" dirty="0">
                <a:solidFill>
                  <a:srgbClr val="BFBFBF"/>
                </a:solidFill>
                <a:latin typeface="Helvetica Light"/>
                <a:cs typeface="Helvetica Light"/>
              </a:rPr>
              <a:t>not “paint the sea-ice black</a:t>
            </a:r>
            <a:r>
              <a:rPr lang="en-US" sz="2200" dirty="0" smtClean="0">
                <a:solidFill>
                  <a:srgbClr val="BFBFBF"/>
                </a:solidFill>
                <a:latin typeface="Helvetica Light"/>
                <a:cs typeface="Helvetica Light"/>
              </a:rPr>
              <a:t>”</a:t>
            </a:r>
          </a:p>
          <a:p>
            <a:pPr marL="456918" indent="-456918">
              <a:buFontTx/>
              <a:buAutoNum type="arabicPeriod"/>
            </a:pPr>
            <a:endParaRPr lang="en-US" sz="2000" dirty="0">
              <a:solidFill>
                <a:srgbClr val="BFBFBF"/>
              </a:solidFill>
              <a:latin typeface="Helvetica Light"/>
              <a:cs typeface="Helvetica Light"/>
            </a:endParaRPr>
          </a:p>
          <a:p>
            <a:pPr marL="456918" indent="-456918">
              <a:buFontTx/>
              <a:buAutoNum type="arabicPeriod"/>
            </a:pPr>
            <a:endParaRPr lang="en-US" sz="2000" dirty="0" smtClean="0">
              <a:solidFill>
                <a:srgbClr val="BFBFBF"/>
              </a:solidFill>
            </a:endParaRPr>
          </a:p>
          <a:p>
            <a:pPr marL="456918" indent="-456918">
              <a:buFontTx/>
              <a:buAutoNum type="arabicPeriod"/>
            </a:pPr>
            <a:endParaRPr lang="en-US" sz="2000" dirty="0" smtClean="0">
              <a:solidFill>
                <a:srgbClr val="BFBFBF"/>
              </a:solidFill>
            </a:endParaRPr>
          </a:p>
          <a:p>
            <a:pPr marL="456918" indent="-456918">
              <a:buFontTx/>
              <a:buAutoNum type="arabicPeriod"/>
            </a:pPr>
            <a:endParaRPr lang="en-US" sz="2000" dirty="0" smtClean="0">
              <a:solidFill>
                <a:srgbClr val="BFBFBF"/>
              </a:solidFill>
            </a:endParaRPr>
          </a:p>
          <a:p>
            <a:pPr marL="456918" indent="-456918">
              <a:buFontTx/>
              <a:buAutoNum type="arabicPeriod"/>
            </a:pPr>
            <a:endParaRPr lang="en-US" sz="2000" dirty="0">
              <a:solidFill>
                <a:srgbClr val="BFBFBF"/>
              </a:solidFill>
            </a:endParaRPr>
          </a:p>
          <a:p>
            <a:pPr marL="456918" indent="-456918">
              <a:buFontTx/>
              <a:buAutoNum type="arabicPeriod"/>
            </a:pPr>
            <a:endParaRPr lang="en-US" sz="2000" dirty="0">
              <a:solidFill>
                <a:srgbClr val="BFBFBF"/>
              </a:solidFill>
            </a:endParaRPr>
          </a:p>
          <a:p>
            <a:pPr marL="456918" indent="-456918">
              <a:buFontTx/>
              <a:buAutoNum type="arabicPeriod"/>
            </a:pPr>
            <a:endParaRPr lang="en-US" sz="1000" dirty="0" smtClean="0">
              <a:solidFill>
                <a:srgbClr val="BFBFBF"/>
              </a:solidFill>
              <a:latin typeface="Helvetica Light"/>
              <a:cs typeface="Helvetica Light"/>
            </a:endParaRPr>
          </a:p>
          <a:p>
            <a:pPr marL="456918" indent="-456918">
              <a:buFontTx/>
              <a:buAutoNum type="arabicPeriod"/>
            </a:pPr>
            <a:r>
              <a:rPr lang="en-US" sz="2200" dirty="0" smtClean="0">
                <a:solidFill>
                  <a:srgbClr val="BFBFBF"/>
                </a:solidFill>
                <a:latin typeface="Helvetica Light"/>
                <a:cs typeface="Helvetica Light"/>
              </a:rPr>
              <a:t>Do </a:t>
            </a:r>
            <a:r>
              <a:rPr lang="en-US" sz="2200" dirty="0">
                <a:solidFill>
                  <a:srgbClr val="BFBFBF"/>
                </a:solidFill>
                <a:latin typeface="Helvetica Light"/>
                <a:cs typeface="Helvetica Light"/>
              </a:rPr>
              <a:t>not </a:t>
            </a:r>
            <a:r>
              <a:rPr lang="en-US" sz="2200" dirty="0" smtClean="0">
                <a:solidFill>
                  <a:srgbClr val="BFBFBF"/>
                </a:solidFill>
                <a:latin typeface="Helvetica Light"/>
                <a:cs typeface="Helvetica Light"/>
              </a:rPr>
              <a:t>ignore fundamental physical laws</a:t>
            </a:r>
            <a:endParaRPr lang="en-US" sz="2200" dirty="0">
              <a:solidFill>
                <a:srgbClr val="BFBFBF"/>
              </a:solidFill>
              <a:latin typeface="Helvetica Light"/>
              <a:cs typeface="Helvetica Light"/>
            </a:endParaRPr>
          </a:p>
          <a:p>
            <a:pPr marL="456918" indent="-456918">
              <a:buAutoNum type="arabicPeriod"/>
            </a:pPr>
            <a:endParaRPr lang="en-US" sz="20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7346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-capture-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5" y="290884"/>
            <a:ext cx="13003214" cy="650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55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Fig1.pdf"/>
          <p:cNvPicPr>
            <a:picLocks noChangeAspect="1"/>
          </p:cNvPicPr>
          <p:nvPr/>
        </p:nvPicPr>
        <p:blipFill>
          <a:blip r:embed="rId3"/>
          <a:srcRect r="41748" b="80017"/>
          <a:stretch>
            <a:fillRect/>
          </a:stretch>
        </p:blipFill>
        <p:spPr>
          <a:xfrm>
            <a:off x="2813338" y="-96280"/>
            <a:ext cx="7651297" cy="3560221"/>
          </a:xfrm>
          <a:prstGeom prst="rect">
            <a:avLst/>
          </a:prstGeom>
        </p:spPr>
      </p:pic>
      <p:pic>
        <p:nvPicPr>
          <p:cNvPr id="4" name="Picture 3" descr="screen-capture-4.png"/>
          <p:cNvPicPr>
            <a:picLocks noChangeAspect="1"/>
          </p:cNvPicPr>
          <p:nvPr/>
        </p:nvPicPr>
        <p:blipFill>
          <a:blip r:embed="rId4">
            <a:alphaModFix amt="16000"/>
          </a:blip>
          <a:stretch>
            <a:fillRect/>
          </a:stretch>
        </p:blipFill>
        <p:spPr>
          <a:xfrm>
            <a:off x="14682" y="290840"/>
            <a:ext cx="13003214" cy="6504518"/>
          </a:xfrm>
          <a:prstGeom prst="rect">
            <a:avLst/>
          </a:prstGeom>
        </p:spPr>
      </p:pic>
      <p:pic>
        <p:nvPicPr>
          <p:cNvPr id="7" name="Picture 6" descr="screen-capture-4.png"/>
          <p:cNvPicPr>
            <a:picLocks noChangeAspect="1"/>
          </p:cNvPicPr>
          <p:nvPr/>
        </p:nvPicPr>
        <p:blipFill rotWithShape="1">
          <a:blip r:embed="rId4"/>
          <a:srcRect t="37506"/>
          <a:stretch/>
        </p:blipFill>
        <p:spPr>
          <a:xfrm>
            <a:off x="13725" y="2730500"/>
            <a:ext cx="13003214" cy="4064902"/>
          </a:xfrm>
          <a:prstGeom prst="rect">
            <a:avLst/>
          </a:prstGeom>
        </p:spPr>
      </p:pic>
      <p:pic>
        <p:nvPicPr>
          <p:cNvPr id="8" name="Picture 7" descr="screen-capture-4.png"/>
          <p:cNvPicPr>
            <a:picLocks noChangeAspect="1"/>
          </p:cNvPicPr>
          <p:nvPr/>
        </p:nvPicPr>
        <p:blipFill rotWithShape="1">
          <a:blip r:embed="rId4"/>
          <a:srcRect r="78470"/>
          <a:stretch/>
        </p:blipFill>
        <p:spPr>
          <a:xfrm>
            <a:off x="13724" y="290884"/>
            <a:ext cx="2799607" cy="6504518"/>
          </a:xfrm>
          <a:prstGeom prst="rect">
            <a:avLst/>
          </a:prstGeom>
        </p:spPr>
      </p:pic>
      <p:pic>
        <p:nvPicPr>
          <p:cNvPr id="9" name="Picture 8" descr="screen-capture-4.png"/>
          <p:cNvPicPr>
            <a:picLocks noChangeAspect="1"/>
          </p:cNvPicPr>
          <p:nvPr/>
        </p:nvPicPr>
        <p:blipFill rotWithShape="1">
          <a:blip r:embed="rId4"/>
          <a:srcRect l="77248"/>
          <a:stretch/>
        </p:blipFill>
        <p:spPr>
          <a:xfrm>
            <a:off x="10058401" y="290884"/>
            <a:ext cx="2958538" cy="6504518"/>
          </a:xfrm>
          <a:prstGeom prst="rect">
            <a:avLst/>
          </a:prstGeom>
        </p:spPr>
      </p:pic>
      <p:pic>
        <p:nvPicPr>
          <p:cNvPr id="10" name="Picture 9" descr="Fig1.pdf"/>
          <p:cNvPicPr>
            <a:picLocks noChangeAspect="1"/>
          </p:cNvPicPr>
          <p:nvPr/>
        </p:nvPicPr>
        <p:blipFill rotWithShape="1">
          <a:blip r:embed="rId3"/>
          <a:srcRect t="15609" r="41748" b="80017"/>
          <a:stretch/>
        </p:blipFill>
        <p:spPr>
          <a:xfrm>
            <a:off x="2847040" y="6795403"/>
            <a:ext cx="7211367" cy="7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6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Fig1.pdf"/>
          <p:cNvPicPr>
            <a:picLocks noChangeAspect="1"/>
          </p:cNvPicPr>
          <p:nvPr/>
        </p:nvPicPr>
        <p:blipFill>
          <a:blip r:embed="rId3"/>
          <a:srcRect r="41748" b="80017"/>
          <a:stretch>
            <a:fillRect/>
          </a:stretch>
        </p:blipFill>
        <p:spPr>
          <a:xfrm>
            <a:off x="2813338" y="-96280"/>
            <a:ext cx="7651297" cy="3560221"/>
          </a:xfrm>
          <a:prstGeom prst="rect">
            <a:avLst/>
          </a:prstGeom>
        </p:spPr>
      </p:pic>
      <p:pic>
        <p:nvPicPr>
          <p:cNvPr id="4" name="Picture 3" descr="screen-capture-4.png"/>
          <p:cNvPicPr>
            <a:picLocks noChangeAspect="1"/>
          </p:cNvPicPr>
          <p:nvPr/>
        </p:nvPicPr>
        <p:blipFill>
          <a:blip r:embed="rId4">
            <a:alphaModFix amt="16000"/>
          </a:blip>
          <a:stretch>
            <a:fillRect/>
          </a:stretch>
        </p:blipFill>
        <p:spPr>
          <a:xfrm>
            <a:off x="14682" y="290840"/>
            <a:ext cx="13003214" cy="6504518"/>
          </a:xfrm>
          <a:prstGeom prst="rect">
            <a:avLst/>
          </a:prstGeom>
        </p:spPr>
      </p:pic>
      <p:pic>
        <p:nvPicPr>
          <p:cNvPr id="7" name="Picture 6" descr="screen-capture-4.png"/>
          <p:cNvPicPr>
            <a:picLocks noChangeAspect="1"/>
          </p:cNvPicPr>
          <p:nvPr/>
        </p:nvPicPr>
        <p:blipFill rotWithShape="1">
          <a:blip r:embed="rId4"/>
          <a:srcRect t="37506"/>
          <a:stretch/>
        </p:blipFill>
        <p:spPr>
          <a:xfrm>
            <a:off x="13725" y="2730500"/>
            <a:ext cx="13003214" cy="4064902"/>
          </a:xfrm>
          <a:prstGeom prst="rect">
            <a:avLst/>
          </a:prstGeom>
        </p:spPr>
      </p:pic>
      <p:pic>
        <p:nvPicPr>
          <p:cNvPr id="8" name="Picture 7" descr="screen-capture-4.png"/>
          <p:cNvPicPr>
            <a:picLocks noChangeAspect="1"/>
          </p:cNvPicPr>
          <p:nvPr/>
        </p:nvPicPr>
        <p:blipFill rotWithShape="1">
          <a:blip r:embed="rId4"/>
          <a:srcRect r="78470"/>
          <a:stretch/>
        </p:blipFill>
        <p:spPr>
          <a:xfrm>
            <a:off x="13724" y="290884"/>
            <a:ext cx="2799607" cy="6504518"/>
          </a:xfrm>
          <a:prstGeom prst="rect">
            <a:avLst/>
          </a:prstGeom>
        </p:spPr>
      </p:pic>
      <p:pic>
        <p:nvPicPr>
          <p:cNvPr id="9" name="Picture 8" descr="screen-capture-4.png"/>
          <p:cNvPicPr>
            <a:picLocks noChangeAspect="1"/>
          </p:cNvPicPr>
          <p:nvPr/>
        </p:nvPicPr>
        <p:blipFill rotWithShape="1">
          <a:blip r:embed="rId4"/>
          <a:srcRect l="77248"/>
          <a:stretch/>
        </p:blipFill>
        <p:spPr>
          <a:xfrm>
            <a:off x="10058401" y="290884"/>
            <a:ext cx="2958538" cy="6504518"/>
          </a:xfrm>
          <a:prstGeom prst="rect">
            <a:avLst/>
          </a:prstGeom>
        </p:spPr>
      </p:pic>
      <p:pic>
        <p:nvPicPr>
          <p:cNvPr id="10" name="Picture 9" descr="Fig1.pdf"/>
          <p:cNvPicPr>
            <a:picLocks noChangeAspect="1"/>
          </p:cNvPicPr>
          <p:nvPr/>
        </p:nvPicPr>
        <p:blipFill rotWithShape="1">
          <a:blip r:embed="rId3"/>
          <a:srcRect t="15609" r="41748" b="80017"/>
          <a:stretch/>
        </p:blipFill>
        <p:spPr>
          <a:xfrm>
            <a:off x="2847040" y="6795403"/>
            <a:ext cx="7211367" cy="73404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4623320"/>
            <a:ext cx="1300321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682" y="2374900"/>
            <a:ext cx="279864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058400" y="2374900"/>
            <a:ext cx="294481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4686" y="2730501"/>
            <a:ext cx="12988530" cy="189282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1" rIns="91383" bIns="45691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682" y="2380919"/>
            <a:ext cx="2798649" cy="349582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1" rIns="91383" bIns="45691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58399" y="2380919"/>
            <a:ext cx="2944813" cy="349582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1" rIns="91383" bIns="45691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3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80113" y="510314"/>
            <a:ext cx="10560982" cy="929770"/>
          </a:xfrm>
          <a:prstGeom prst="rect">
            <a:avLst/>
          </a:prstGeom>
        </p:spPr>
        <p:txBody>
          <a:bodyPr wrap="square" lIns="91383" tIns="45691" rIns="91383" bIns="45691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100" dirty="0">
                <a:latin typeface="Helvetica Light"/>
                <a:cs typeface="Helvetica Light"/>
              </a:rPr>
              <a:t>Tropical precipitation response to high latitude cooling: interactive vs. prescribed SSTs (Cvijanovic and Chiang 2013, Climate Dynamics)</a:t>
            </a:r>
            <a:endParaRPr lang="en-US" sz="2300" dirty="0"/>
          </a:p>
        </p:txBody>
      </p:sp>
      <p:grpSp>
        <p:nvGrpSpPr>
          <p:cNvPr id="9" name="Group 8"/>
          <p:cNvGrpSpPr/>
          <p:nvPr/>
        </p:nvGrpSpPr>
        <p:grpSpPr>
          <a:xfrm>
            <a:off x="2520619" y="5244961"/>
            <a:ext cx="5532863" cy="3319576"/>
            <a:chOff x="1605325" y="5212140"/>
            <a:chExt cx="5532863" cy="3319575"/>
          </a:xfrm>
        </p:grpSpPr>
        <p:pic>
          <p:nvPicPr>
            <p:cNvPr id="2" name="Picture 1" descr="Fig10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92" t="19978" b="62125"/>
            <a:stretch/>
          </p:blipFill>
          <p:spPr>
            <a:xfrm>
              <a:off x="1605325" y="5863135"/>
              <a:ext cx="5532863" cy="266858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099686" y="5212140"/>
              <a:ext cx="430604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Helvetica Light"/>
                  <a:cs typeface="Helvetica Light"/>
                </a:rPr>
                <a:t>slab ocean with tropical SSTs prescribed to perturbed values</a:t>
              </a:r>
              <a:endParaRPr lang="en-US" sz="1800" dirty="0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461791" y="1799093"/>
            <a:ext cx="1943012" cy="1029794"/>
            <a:chOff x="13724" y="-96280"/>
            <a:chExt cx="13003214" cy="6891682"/>
          </a:xfrm>
        </p:grpSpPr>
        <p:pic>
          <p:nvPicPr>
            <p:cNvPr id="41" name="Picture 40" descr="Fig1.pdf"/>
            <p:cNvPicPr>
              <a:picLocks noChangeAspect="1"/>
            </p:cNvPicPr>
            <p:nvPr/>
          </p:nvPicPr>
          <p:blipFill>
            <a:blip r:embed="rId3"/>
            <a:srcRect r="41748" b="80017"/>
            <a:stretch>
              <a:fillRect/>
            </a:stretch>
          </p:blipFill>
          <p:spPr>
            <a:xfrm>
              <a:off x="2813331" y="-96280"/>
              <a:ext cx="7651297" cy="3560221"/>
            </a:xfrm>
            <a:prstGeom prst="rect">
              <a:avLst/>
            </a:prstGeom>
          </p:spPr>
        </p:pic>
        <p:pic>
          <p:nvPicPr>
            <p:cNvPr id="42" name="Picture 41" descr="screen-capture-4.png"/>
            <p:cNvPicPr>
              <a:picLocks noChangeAspect="1"/>
            </p:cNvPicPr>
            <p:nvPr/>
          </p:nvPicPr>
          <p:blipFill rotWithShape="1">
            <a:blip r:embed="rId4"/>
            <a:srcRect t="37506"/>
            <a:stretch/>
          </p:blipFill>
          <p:spPr>
            <a:xfrm>
              <a:off x="13724" y="2730500"/>
              <a:ext cx="13003214" cy="4064902"/>
            </a:xfrm>
            <a:prstGeom prst="rect">
              <a:avLst/>
            </a:prstGeom>
          </p:spPr>
        </p:pic>
        <p:pic>
          <p:nvPicPr>
            <p:cNvPr id="43" name="Picture 42" descr="screen-capture-4.png"/>
            <p:cNvPicPr>
              <a:picLocks noChangeAspect="1"/>
            </p:cNvPicPr>
            <p:nvPr/>
          </p:nvPicPr>
          <p:blipFill rotWithShape="1">
            <a:blip r:embed="rId4"/>
            <a:srcRect r="78470"/>
            <a:stretch/>
          </p:blipFill>
          <p:spPr>
            <a:xfrm>
              <a:off x="13724" y="290884"/>
              <a:ext cx="2799607" cy="6504518"/>
            </a:xfrm>
            <a:prstGeom prst="rect">
              <a:avLst/>
            </a:prstGeom>
          </p:spPr>
        </p:pic>
        <p:pic>
          <p:nvPicPr>
            <p:cNvPr id="44" name="Picture 43" descr="screen-capture-4.png"/>
            <p:cNvPicPr>
              <a:picLocks noChangeAspect="1"/>
            </p:cNvPicPr>
            <p:nvPr/>
          </p:nvPicPr>
          <p:blipFill rotWithShape="1">
            <a:blip r:embed="rId4"/>
            <a:srcRect l="77248"/>
            <a:stretch/>
          </p:blipFill>
          <p:spPr>
            <a:xfrm>
              <a:off x="10058400" y="290884"/>
              <a:ext cx="2958538" cy="6504518"/>
            </a:xfrm>
            <a:prstGeom prst="rect">
              <a:avLst/>
            </a:prstGeom>
          </p:spPr>
        </p:pic>
      </p:grp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500046" y="5335531"/>
            <a:ext cx="1916381" cy="1014532"/>
            <a:chOff x="0" y="-96280"/>
            <a:chExt cx="13017896" cy="6891682"/>
          </a:xfrm>
        </p:grpSpPr>
        <p:pic>
          <p:nvPicPr>
            <p:cNvPr id="46" name="Picture 45" descr="Fig1.pdf"/>
            <p:cNvPicPr>
              <a:picLocks noChangeAspect="1"/>
            </p:cNvPicPr>
            <p:nvPr/>
          </p:nvPicPr>
          <p:blipFill>
            <a:blip r:embed="rId3"/>
            <a:srcRect r="41748" b="80017"/>
            <a:stretch>
              <a:fillRect/>
            </a:stretch>
          </p:blipFill>
          <p:spPr>
            <a:xfrm>
              <a:off x="2813331" y="-96280"/>
              <a:ext cx="7651297" cy="3560221"/>
            </a:xfrm>
            <a:prstGeom prst="rect">
              <a:avLst/>
            </a:prstGeom>
          </p:spPr>
        </p:pic>
        <p:pic>
          <p:nvPicPr>
            <p:cNvPr id="47" name="Picture 46" descr="screen-capture-4.png"/>
            <p:cNvPicPr>
              <a:picLocks noChangeAspect="1"/>
            </p:cNvPicPr>
            <p:nvPr/>
          </p:nvPicPr>
          <p:blipFill>
            <a:blip r:embed="rId4">
              <a:alphaModFix amt="16000"/>
            </a:blip>
            <a:stretch>
              <a:fillRect/>
            </a:stretch>
          </p:blipFill>
          <p:spPr>
            <a:xfrm>
              <a:off x="14682" y="290839"/>
              <a:ext cx="13003214" cy="6504518"/>
            </a:xfrm>
            <a:prstGeom prst="rect">
              <a:avLst/>
            </a:prstGeom>
          </p:spPr>
        </p:pic>
        <p:pic>
          <p:nvPicPr>
            <p:cNvPr id="48" name="Picture 47" descr="screen-capture-4.png"/>
            <p:cNvPicPr>
              <a:picLocks noChangeAspect="1"/>
            </p:cNvPicPr>
            <p:nvPr/>
          </p:nvPicPr>
          <p:blipFill rotWithShape="1">
            <a:blip r:embed="rId4"/>
            <a:srcRect t="37506"/>
            <a:stretch/>
          </p:blipFill>
          <p:spPr>
            <a:xfrm>
              <a:off x="13724" y="2730500"/>
              <a:ext cx="13003214" cy="4064902"/>
            </a:xfrm>
            <a:prstGeom prst="rect">
              <a:avLst/>
            </a:prstGeom>
          </p:spPr>
        </p:pic>
        <p:pic>
          <p:nvPicPr>
            <p:cNvPr id="49" name="Picture 48" descr="screen-capture-4.png"/>
            <p:cNvPicPr>
              <a:picLocks noChangeAspect="1"/>
            </p:cNvPicPr>
            <p:nvPr/>
          </p:nvPicPr>
          <p:blipFill rotWithShape="1">
            <a:blip r:embed="rId4"/>
            <a:srcRect r="78470"/>
            <a:stretch/>
          </p:blipFill>
          <p:spPr>
            <a:xfrm>
              <a:off x="13724" y="290884"/>
              <a:ext cx="2799607" cy="6504518"/>
            </a:xfrm>
            <a:prstGeom prst="rect">
              <a:avLst/>
            </a:prstGeom>
          </p:spPr>
        </p:pic>
        <p:pic>
          <p:nvPicPr>
            <p:cNvPr id="50" name="Picture 49" descr="screen-capture-4.png"/>
            <p:cNvPicPr>
              <a:picLocks noChangeAspect="1"/>
            </p:cNvPicPr>
            <p:nvPr/>
          </p:nvPicPr>
          <p:blipFill rotWithShape="1">
            <a:blip r:embed="rId4"/>
            <a:srcRect l="77248"/>
            <a:stretch/>
          </p:blipFill>
          <p:spPr>
            <a:xfrm>
              <a:off x="10058400" y="290884"/>
              <a:ext cx="2958538" cy="6504518"/>
            </a:xfrm>
            <a:prstGeom prst="rect">
              <a:avLst/>
            </a:prstGeom>
          </p:spPr>
        </p:pic>
        <p:cxnSp>
          <p:nvCxnSpPr>
            <p:cNvPr id="51" name="Straight Connector 50"/>
            <p:cNvCxnSpPr/>
            <p:nvPr/>
          </p:nvCxnSpPr>
          <p:spPr>
            <a:xfrm>
              <a:off x="0" y="4623320"/>
              <a:ext cx="13003213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4683" y="2374900"/>
              <a:ext cx="2798648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0058400" y="2374900"/>
              <a:ext cx="2944813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14683" y="2730501"/>
              <a:ext cx="12988530" cy="1892820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4683" y="2380919"/>
              <a:ext cx="2798648" cy="349582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0058399" y="2380919"/>
              <a:ext cx="2944813" cy="349582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ectangle 56"/>
          <p:cNvSpPr/>
          <p:nvPr/>
        </p:nvSpPr>
        <p:spPr>
          <a:xfrm>
            <a:off x="100354" y="1791376"/>
            <a:ext cx="382329" cy="376962"/>
          </a:xfrm>
          <a:prstGeom prst="rect">
            <a:avLst/>
          </a:prstGeom>
        </p:spPr>
        <p:txBody>
          <a:bodyPr wrap="none" lIns="91383" tIns="45691" rIns="91383" bIns="45691">
            <a:spAutoFit/>
          </a:bodyPr>
          <a:lstStyle/>
          <a:p>
            <a:r>
              <a:rPr lang="en-US" sz="1800" dirty="0">
                <a:latin typeface="Helvetica Light"/>
                <a:cs typeface="Helvetica Light"/>
              </a:rPr>
              <a:t>1. </a:t>
            </a:r>
            <a:endParaRPr lang="en-US" sz="1800" dirty="0"/>
          </a:p>
        </p:txBody>
      </p:sp>
      <p:sp>
        <p:nvSpPr>
          <p:cNvPr id="59" name="Rectangle 58"/>
          <p:cNvSpPr/>
          <p:nvPr/>
        </p:nvSpPr>
        <p:spPr>
          <a:xfrm>
            <a:off x="122868" y="5335532"/>
            <a:ext cx="382329" cy="376962"/>
          </a:xfrm>
          <a:prstGeom prst="rect">
            <a:avLst/>
          </a:prstGeom>
        </p:spPr>
        <p:txBody>
          <a:bodyPr wrap="none" lIns="91383" tIns="45691" rIns="91383" bIns="45691">
            <a:spAutoFit/>
          </a:bodyPr>
          <a:lstStyle/>
          <a:p>
            <a:r>
              <a:rPr lang="en-US" sz="1800" dirty="0">
                <a:latin typeface="Helvetica Light"/>
                <a:cs typeface="Helvetica Light"/>
              </a:rPr>
              <a:t>2. </a:t>
            </a:r>
            <a:endParaRPr lang="en-US" sz="1800" dirty="0"/>
          </a:p>
        </p:txBody>
      </p:sp>
      <p:grpSp>
        <p:nvGrpSpPr>
          <p:cNvPr id="60" name="Group 59"/>
          <p:cNvGrpSpPr/>
          <p:nvPr/>
        </p:nvGrpSpPr>
        <p:grpSpPr>
          <a:xfrm>
            <a:off x="5194438" y="8763690"/>
            <a:ext cx="5086569" cy="870759"/>
            <a:chOff x="2739597" y="8587499"/>
            <a:chExt cx="5086569" cy="870759"/>
          </a:xfrm>
        </p:grpSpPr>
        <p:pic>
          <p:nvPicPr>
            <p:cNvPr id="10" name="Picture 9" descr="Fig8.pdf"/>
            <p:cNvPicPr>
              <a:picLocks/>
            </p:cNvPicPr>
            <p:nvPr/>
          </p:nvPicPr>
          <p:blipFill rotWithShape="1">
            <a:blip r:embed="rId5"/>
            <a:srcRect l="3639" t="41541" r="51591" b="55071"/>
            <a:stretch/>
          </p:blipFill>
          <p:spPr>
            <a:xfrm>
              <a:off x="2739597" y="8944142"/>
              <a:ext cx="5086569" cy="51411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499662" y="8587499"/>
              <a:ext cx="34552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Helvetica Light"/>
                  <a:cs typeface="Helvetica Light"/>
                </a:rPr>
                <a:t>precipitation anomaly [mm/day] </a:t>
              </a:r>
              <a:endParaRPr lang="en-US" sz="18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77655" y="1704777"/>
            <a:ext cx="4984973" cy="2960100"/>
            <a:chOff x="2577655" y="1704777"/>
            <a:chExt cx="4984973" cy="2960100"/>
          </a:xfrm>
        </p:grpSpPr>
        <p:grpSp>
          <p:nvGrpSpPr>
            <p:cNvPr id="13" name="Group 12"/>
            <p:cNvGrpSpPr/>
            <p:nvPr/>
          </p:nvGrpSpPr>
          <p:grpSpPr>
            <a:xfrm>
              <a:off x="2577655" y="1704777"/>
              <a:ext cx="4984973" cy="2960100"/>
              <a:chOff x="4580537" y="2204762"/>
              <a:chExt cx="4984973" cy="29601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580537" y="2587571"/>
                <a:ext cx="4984973" cy="2577291"/>
                <a:chOff x="1068208" y="1869900"/>
                <a:chExt cx="4984973" cy="2577291"/>
              </a:xfrm>
            </p:grpSpPr>
            <p:pic>
              <p:nvPicPr>
                <p:cNvPr id="22" name="Picture 21" descr="Fig2.pdf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29" t="25714" r="46446" b="55535"/>
                <a:stretch/>
              </p:blipFill>
              <p:spPr>
                <a:xfrm>
                  <a:off x="1068208" y="1869900"/>
                  <a:ext cx="4984973" cy="2577291"/>
                </a:xfrm>
                <a:prstGeom prst="rect">
                  <a:avLst/>
                </a:prstGeom>
              </p:spPr>
            </p:pic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361640" y="1946658"/>
                  <a:ext cx="4634427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451416" y="4192132"/>
                  <a:ext cx="4478979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440077" y="1877109"/>
                  <a:ext cx="0" cy="2403275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Rectangle 57"/>
              <p:cNvSpPr/>
              <p:nvPr/>
            </p:nvSpPr>
            <p:spPr>
              <a:xfrm>
                <a:off x="5432792" y="2204762"/>
                <a:ext cx="351148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dirty="0">
                    <a:latin typeface="Helvetica Light"/>
                    <a:cs typeface="Helvetica Light"/>
                  </a:rPr>
                  <a:t>slab ocean (interactive SSTs)</a:t>
                </a:r>
                <a:endParaRPr lang="en-US" sz="1800" dirty="0"/>
              </a:p>
            </p:txBody>
          </p:sp>
        </p:grpSp>
        <p:cxnSp>
          <p:nvCxnSpPr>
            <p:cNvPr id="62" name="Straight Connector 61"/>
            <p:cNvCxnSpPr/>
            <p:nvPr/>
          </p:nvCxnSpPr>
          <p:spPr>
            <a:xfrm>
              <a:off x="7439834" y="2092185"/>
              <a:ext cx="0" cy="240327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 descr="Fig8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t="23718" r="49897" b="58732"/>
          <a:stretch/>
        </p:blipFill>
        <p:spPr>
          <a:xfrm>
            <a:off x="7786631" y="5907479"/>
            <a:ext cx="5142621" cy="256754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212227" y="5291076"/>
            <a:ext cx="4306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Helvetica Light"/>
                <a:cs typeface="Helvetica Light"/>
              </a:rPr>
              <a:t>slab ocean with tropical SSTs prescribed to control values</a:t>
            </a:r>
            <a:endParaRPr lang="en-US" sz="1800" dirty="0"/>
          </a:p>
        </p:txBody>
      </p:sp>
      <p:sp>
        <p:nvSpPr>
          <p:cNvPr id="39" name="Rectangle 38"/>
          <p:cNvSpPr/>
          <p:nvPr/>
        </p:nvSpPr>
        <p:spPr>
          <a:xfrm>
            <a:off x="1650329" y="8555827"/>
            <a:ext cx="262105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solidFill>
                  <a:srgbClr val="FC33D7"/>
                </a:solidFill>
                <a:latin typeface="Helvetica Light"/>
                <a:cs typeface="Helvetica Light"/>
              </a:rPr>
              <a:t> </a:t>
            </a:r>
            <a:r>
              <a:rPr lang="en-US" sz="1700" dirty="0">
                <a:solidFill>
                  <a:srgbClr val="FC33D7"/>
                </a:solidFill>
                <a:latin typeface="Helvetica Light"/>
                <a:cs typeface="Helvetica Light"/>
              </a:rPr>
              <a:t>precipitation shift!</a:t>
            </a:r>
            <a:endParaRPr lang="en-US" sz="1700" dirty="0">
              <a:solidFill>
                <a:srgbClr val="FC33D7"/>
              </a:solidFill>
            </a:endParaRPr>
          </a:p>
        </p:txBody>
      </p:sp>
      <p:sp>
        <p:nvSpPr>
          <p:cNvPr id="61" name="Rectangle 60"/>
          <p:cNvSpPr>
            <a:spLocks/>
          </p:cNvSpPr>
          <p:nvPr/>
        </p:nvSpPr>
        <p:spPr>
          <a:xfrm>
            <a:off x="2603808" y="6743695"/>
            <a:ext cx="5001803" cy="718145"/>
          </a:xfrm>
          <a:prstGeom prst="rect">
            <a:avLst/>
          </a:prstGeom>
          <a:noFill/>
          <a:ln w="57150" cap="flat" cmpd="sng">
            <a:solidFill>
              <a:srgbClr val="FC33D7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3843" latinLnBrk="1" hangingPunct="0"/>
            <a:endParaRPr lang="en-US"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Gill Sans"/>
            </a:endParaRPr>
          </a:p>
        </p:txBody>
      </p:sp>
      <p:sp>
        <p:nvSpPr>
          <p:cNvPr id="63" name="Rectangle 62"/>
          <p:cNvSpPr>
            <a:spLocks/>
          </p:cNvSpPr>
          <p:nvPr/>
        </p:nvSpPr>
        <p:spPr>
          <a:xfrm>
            <a:off x="7786632" y="6736055"/>
            <a:ext cx="5001803" cy="718145"/>
          </a:xfrm>
          <a:prstGeom prst="rect">
            <a:avLst/>
          </a:prstGeom>
          <a:noFill/>
          <a:ln w="57150" cap="flat" cmpd="sng">
            <a:solidFill>
              <a:srgbClr val="FC33D7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3843" latinLnBrk="1" hangingPunct="0"/>
            <a:endParaRPr lang="en-US"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Gill San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0295440" y="8561357"/>
            <a:ext cx="262105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solidFill>
                  <a:srgbClr val="FC33D7"/>
                </a:solidFill>
                <a:latin typeface="Helvetica Light"/>
                <a:cs typeface="Helvetica Light"/>
              </a:rPr>
              <a:t> no </a:t>
            </a:r>
            <a:r>
              <a:rPr lang="en-US" sz="1700" dirty="0">
                <a:solidFill>
                  <a:srgbClr val="FC33D7"/>
                </a:solidFill>
                <a:latin typeface="Helvetica Light"/>
                <a:cs typeface="Helvetica Light"/>
              </a:rPr>
              <a:t>precipitation shift!</a:t>
            </a:r>
            <a:endParaRPr lang="en-US" sz="1700" dirty="0">
              <a:solidFill>
                <a:srgbClr val="FC33D7"/>
              </a:solidFill>
            </a:endParaRPr>
          </a:p>
        </p:txBody>
      </p:sp>
      <p:sp>
        <p:nvSpPr>
          <p:cNvPr id="65" name="Shape 334"/>
          <p:cNvSpPr/>
          <p:nvPr/>
        </p:nvSpPr>
        <p:spPr>
          <a:xfrm>
            <a:off x="10627375" y="7591884"/>
            <a:ext cx="860481" cy="1030396"/>
          </a:xfrm>
          <a:prstGeom prst="line">
            <a:avLst/>
          </a:prstGeom>
          <a:ln w="12700" cmpd="sng">
            <a:solidFill>
              <a:srgbClr val="FC33D7"/>
            </a:solidFill>
            <a:miter lim="400000"/>
            <a:headEnd type="none"/>
            <a:tailEnd type="arrow"/>
          </a:ln>
        </p:spPr>
        <p:txBody>
          <a:bodyPr lIns="0" tIns="0" rIns="0" bIns="0" anchor="ctr"/>
          <a:lstStyle/>
          <a:p>
            <a:pPr defTabSz="45691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" name="Shape 334"/>
          <p:cNvSpPr/>
          <p:nvPr/>
        </p:nvSpPr>
        <p:spPr>
          <a:xfrm flipH="1">
            <a:off x="3093288" y="7640895"/>
            <a:ext cx="673231" cy="972664"/>
          </a:xfrm>
          <a:prstGeom prst="line">
            <a:avLst/>
          </a:prstGeom>
          <a:ln w="12700" cmpd="sng">
            <a:solidFill>
              <a:srgbClr val="FC33D7"/>
            </a:solidFill>
            <a:miter lim="400000"/>
            <a:headEnd type="none"/>
            <a:tailEnd type="arrow"/>
          </a:ln>
        </p:spPr>
        <p:txBody>
          <a:bodyPr lIns="0" tIns="0" rIns="0" bIns="0" anchor="ctr"/>
          <a:lstStyle/>
          <a:p>
            <a:pPr defTabSz="45691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46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61" grpId="0" animBg="1"/>
      <p:bldP spid="63" grpId="0" animBg="1"/>
      <p:bldP spid="64" grpId="0"/>
      <p:bldP spid="65" grpId="0" animBg="1"/>
      <p:bldP spid="6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73947</TotalTime>
  <Words>1625</Words>
  <Application>Microsoft Macintosh PowerPoint</Application>
  <PresentationFormat>Custom</PresentationFormat>
  <Paragraphs>451</Paragraphs>
  <Slides>30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Ivana Cvijanovic Ivana</dc:creator>
  <cp:lastModifiedBy>Ivana Cvijanovic</cp:lastModifiedBy>
  <cp:revision>479</cp:revision>
  <dcterms:created xsi:type="dcterms:W3CDTF">2015-08-14T22:54:09Z</dcterms:created>
  <dcterms:modified xsi:type="dcterms:W3CDTF">2019-04-12T11:23:26Z</dcterms:modified>
</cp:coreProperties>
</file>