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3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15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DF0EE53F-8E01-4A15-A6CE-896FC47F0764}">
  <a:tblStyle styleId="{DF0EE53F-8E01-4A15-A6CE-896FC47F076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15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60b8c35141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g60b8c35141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60b8c35141_2_4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g60b8c35141_2_4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60b8c35141_13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g60b8c35141_13_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60b8c35141_13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g60b8c35141_13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60b8c35141_13_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g60b8c35141_13_1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60b8c35141_0_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g60b8c35141_0_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60b8c35141_2_5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g60b8c35141_2_5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602587321f_0_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g602587321f_0_1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602587321f_0_3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g602587321f_0_3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60b8c35141_0_2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g60b8c35141_0_2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601882f3dd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g601882f3dd_1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602587321f_0_2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g602587321f_0_2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602587321f_0_1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g602587321f_0_1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1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601882f3dd_1_3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g601882f3dd_1_3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601882f3dd_1_7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g601882f3dd_1_7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61494936e0_3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g61494936e0_3_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602587321f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g602587321f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602587321f_0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g602587321f_0_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61494936e0_3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g61494936e0_3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602587321f_0_5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g602587321f_0_5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SC2017-First">
  <p:cSld name="BSC2017-Firs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/>
          <p:nvPr/>
        </p:nvSpPr>
        <p:spPr>
          <a:xfrm>
            <a:off x="3048000" y="6095685"/>
            <a:ext cx="6096000" cy="487533"/>
          </a:xfrm>
          <a:prstGeom prst="rect">
            <a:avLst/>
          </a:prstGeom>
          <a:solidFill>
            <a:schemeClr val="lt1">
              <a:alpha val="7490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722916" y="1631730"/>
            <a:ext cx="5026945" cy="29988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5200"/>
              <a:buFont typeface="Calibri"/>
              <a:buNone/>
              <a:defRPr b="1" i="0" sz="52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722916" y="4900141"/>
            <a:ext cx="5026945" cy="8227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"/>
          <p:cNvSpPr/>
          <p:nvPr/>
        </p:nvSpPr>
        <p:spPr>
          <a:xfrm>
            <a:off x="1" y="6095685"/>
            <a:ext cx="3048000" cy="487533"/>
          </a:xfrm>
          <a:prstGeom prst="rect">
            <a:avLst/>
          </a:prstGeom>
          <a:solidFill>
            <a:srgbClr val="004890">
              <a:alpha val="4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2"/>
          <p:cNvSpPr txBox="1"/>
          <p:nvPr>
            <p:ph idx="2" type="body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" name="Google Shape;16;p2"/>
          <p:cNvSpPr txBox="1"/>
          <p:nvPr>
            <p:ph idx="3" type="body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489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SC2017-Generic">
  <p:cSld name="BSC2017-Generic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  <a:defRPr b="1" i="0" sz="35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" name="Google Shape;19;p3"/>
          <p:cNvSpPr txBox="1"/>
          <p:nvPr>
            <p:ph idx="1" type="body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0" name="Google Shape;20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32709" y="6232144"/>
            <a:ext cx="1876425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  <a:defRPr b="1" i="0" sz="35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Diseño personalizado">
  <p:cSld name="Diseño personaliza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  <a:defRPr b="1" i="0" sz="6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SC2017-Last">
  <p:cSld name="BSC2017-Las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"/>
          <p:cNvSpPr txBox="1"/>
          <p:nvPr/>
        </p:nvSpPr>
        <p:spPr>
          <a:xfrm>
            <a:off x="1991225" y="2636182"/>
            <a:ext cx="5161550" cy="901825"/>
          </a:xfrm>
          <a:prstGeom prst="rect">
            <a:avLst/>
          </a:prstGeom>
          <a:noFill/>
          <a:ln>
            <a:noFill/>
          </a:ln>
          <a:effectLst>
            <a:outerShdw blurRad="127000" rotWithShape="0" algn="ctr">
              <a:srgbClr val="082242">
                <a:alpha val="8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THANK YOU!</a:t>
            </a:r>
            <a:endParaRPr b="0" i="0" sz="7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6"/>
          <p:cNvSpPr txBox="1"/>
          <p:nvPr/>
        </p:nvSpPr>
        <p:spPr>
          <a:xfrm>
            <a:off x="3360099" y="5922083"/>
            <a:ext cx="2407901" cy="534158"/>
          </a:xfrm>
          <a:prstGeom prst="rect">
            <a:avLst/>
          </a:prstGeom>
          <a:noFill/>
          <a:ln>
            <a:noFill/>
          </a:ln>
          <a:effectLst>
            <a:outerShdw blurRad="127000" rotWithShape="0" algn="ctr">
              <a:srgbClr val="082242">
                <a:alpha val="8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www.bsc.es</a:t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6"/>
          <p:cNvSpPr txBox="1"/>
          <p:nvPr>
            <p:ph type="title"/>
          </p:nvPr>
        </p:nvSpPr>
        <p:spPr>
          <a:xfrm>
            <a:off x="910318" y="4101711"/>
            <a:ext cx="7323364" cy="688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b="0" i="0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Relationship Id="rId4" Type="http://schemas.openxmlformats.org/officeDocument/2006/relationships/image" Target="../media/image12.png"/><Relationship Id="rId5" Type="http://schemas.openxmlformats.org/officeDocument/2006/relationships/image" Target="../media/image7.png"/><Relationship Id="rId6" Type="http://schemas.openxmlformats.org/officeDocument/2006/relationships/image" Target="../media/image24.png"/><Relationship Id="rId7" Type="http://schemas.openxmlformats.org/officeDocument/2006/relationships/image" Target="../media/image2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4.png"/><Relationship Id="rId4" Type="http://schemas.openxmlformats.org/officeDocument/2006/relationships/image" Target="../media/image1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5.png"/><Relationship Id="rId4" Type="http://schemas.openxmlformats.org/officeDocument/2006/relationships/image" Target="../media/image25.png"/><Relationship Id="rId5" Type="http://schemas.openxmlformats.org/officeDocument/2006/relationships/image" Target="../media/image10.png"/><Relationship Id="rId6" Type="http://schemas.openxmlformats.org/officeDocument/2006/relationships/image" Target="../media/image2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3.png"/><Relationship Id="rId4" Type="http://schemas.openxmlformats.org/officeDocument/2006/relationships/image" Target="../media/image2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5.png"/><Relationship Id="rId4" Type="http://schemas.openxmlformats.org/officeDocument/2006/relationships/image" Target="../media/image10.png"/><Relationship Id="rId5" Type="http://schemas.openxmlformats.org/officeDocument/2006/relationships/image" Target="../media/image2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5.png"/><Relationship Id="rId4" Type="http://schemas.openxmlformats.org/officeDocument/2006/relationships/image" Target="../media/image10.png"/><Relationship Id="rId5" Type="http://schemas.openxmlformats.org/officeDocument/2006/relationships/image" Target="../media/image2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0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Relationship Id="rId4" Type="http://schemas.openxmlformats.org/officeDocument/2006/relationships/image" Target="../media/image4.png"/><Relationship Id="rId5" Type="http://schemas.openxmlformats.org/officeDocument/2006/relationships/image" Target="../media/image1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ctrTitle"/>
          </p:nvPr>
        </p:nvSpPr>
        <p:spPr>
          <a:xfrm>
            <a:off x="3722916" y="1631730"/>
            <a:ext cx="5026945" cy="29988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5200"/>
              <a:buFont typeface="Calibri"/>
              <a:buNone/>
            </a:pPr>
            <a:r>
              <a:rPr lang="en-US" sz="3200"/>
              <a:t>Improving the I/O scalability for the next generation of Earth system models: OpenIFS-Cassandra integration as a case study</a:t>
            </a:r>
            <a:endParaRPr sz="3200"/>
          </a:p>
        </p:txBody>
      </p:sp>
      <p:sp>
        <p:nvSpPr>
          <p:cNvPr id="35" name="Google Shape;35;p7"/>
          <p:cNvSpPr txBox="1"/>
          <p:nvPr>
            <p:ph idx="1" type="subTitle"/>
          </p:nvPr>
        </p:nvSpPr>
        <p:spPr>
          <a:xfrm>
            <a:off x="3722916" y="4900141"/>
            <a:ext cx="5026800" cy="8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i="1" lang="en-US" sz="1800"/>
              <a:t>Authors</a:t>
            </a:r>
            <a:r>
              <a:rPr lang="en-US" sz="1800"/>
              <a:t>: </a:t>
            </a:r>
            <a:r>
              <a:rPr lang="en-US" sz="1800" u="sng"/>
              <a:t>Xavier Yepes-Arbós</a:t>
            </a:r>
            <a:r>
              <a:rPr lang="en-US" sz="1800"/>
              <a:t>, Pol Santamaria</a:t>
            </a:r>
            <a:endParaRPr sz="18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i="1" lang="en-US" sz="1800"/>
              <a:t>Co-authors</a:t>
            </a:r>
            <a:r>
              <a:rPr lang="en-US" sz="1800"/>
              <a:t>: Kim Serradell, Yolanda Becerra</a:t>
            </a:r>
            <a:endParaRPr sz="18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i="1" lang="en-US" sz="1800"/>
              <a:t>Contributors</a:t>
            </a:r>
            <a:r>
              <a:rPr lang="en-US" sz="1800"/>
              <a:t>: Jesus Labarta, Harald Servat</a:t>
            </a:r>
            <a:endParaRPr sz="1800"/>
          </a:p>
        </p:txBody>
      </p:sp>
      <p:sp>
        <p:nvSpPr>
          <p:cNvPr id="36" name="Google Shape;36;p7"/>
          <p:cNvSpPr txBox="1"/>
          <p:nvPr>
            <p:ph idx="2" type="body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sz="2000"/>
              <a:t>26/09/2019</a:t>
            </a:r>
            <a:endParaRPr sz="2000"/>
          </a:p>
        </p:txBody>
      </p:sp>
      <p:sp>
        <p:nvSpPr>
          <p:cNvPr id="37" name="Google Shape;37;p7"/>
          <p:cNvSpPr txBox="1"/>
          <p:nvPr>
            <p:ph idx="3" type="body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2400"/>
              <a:buNone/>
            </a:pPr>
            <a:r>
              <a:rPr lang="en-US" sz="1600"/>
              <a:t>NEXTGenIO Workshop on applications of NVRAM storage to exascale I/O, ECMWF, UK</a:t>
            </a:r>
            <a:endParaRPr sz="16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6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Why </a:t>
            </a:r>
            <a:r>
              <a:rPr lang="en-US"/>
              <a:t>Cassandra?</a:t>
            </a:r>
            <a:endParaRPr/>
          </a:p>
        </p:txBody>
      </p:sp>
      <p:sp>
        <p:nvSpPr>
          <p:cNvPr id="122" name="Google Shape;122;p16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Apache Cassandra is a distributed, highly-scalable, and fault-tolerant Key-Value database.</a:t>
            </a:r>
            <a:endParaRPr/>
          </a:p>
          <a:p>
            <a:pPr indent="0" lvl="0" marL="2286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Pros</a:t>
            </a:r>
            <a:r>
              <a:rPr lang="en-US"/>
              <a:t>:</a:t>
            </a:r>
            <a:endParaRPr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Distributed storage, highly scalable</a:t>
            </a:r>
            <a:endParaRPr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Manages coherency, corruption and concurrent access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Cons: Bad HPC integration</a:t>
            </a:r>
            <a:endParaRPr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IPoverIB</a:t>
            </a:r>
            <a:endParaRPr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Scales up to few cores</a:t>
            </a:r>
            <a:endParaRPr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Client based on thread pool that interferes with simulation</a:t>
            </a:r>
            <a:endParaRPr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Not integrated with HPC queue systems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6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24" name="Google Shape;12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4425" y="5307775"/>
            <a:ext cx="1530351" cy="1025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7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We tested several d</a:t>
            </a:r>
            <a:r>
              <a:rPr lang="en-US"/>
              <a:t>ata models</a:t>
            </a:r>
            <a:endParaRPr/>
          </a:p>
        </p:txBody>
      </p:sp>
      <p:sp>
        <p:nvSpPr>
          <p:cNvPr id="130" name="Google Shape;130;p17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arenR"/>
            </a:pPr>
            <a:r>
              <a:rPr lang="en-US"/>
              <a:t>R</a:t>
            </a:r>
            <a:r>
              <a:rPr lang="en-US"/>
              <a:t>epresent each grid point as a row to distributed arrays.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Pros: Easy to implement</a:t>
            </a:r>
            <a:endParaRPr sz="2400"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Cons: Millions of small insertions → Overhead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810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arenR"/>
            </a:pPr>
            <a:r>
              <a:rPr lang="en-US"/>
              <a:t>Arrays are partitioned and distributed.</a:t>
            </a:r>
            <a:endParaRPr/>
          </a:p>
          <a:p>
            <a:pPr indent="0" lvl="0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81000" lvl="0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Our tool Hecuba partitions the arrays </a:t>
            </a:r>
            <a:endParaRPr/>
          </a:p>
          <a:p>
            <a:pPr indent="-355600" lvl="1" marL="1371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Transparent to the client → simplifies its  implementation</a:t>
            </a:r>
            <a:endParaRPr/>
          </a:p>
          <a:p>
            <a:pPr indent="-381000" lvl="0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We chose to partition the array into 4K chunks to avoid congesting Cassandra.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17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32" name="Google Shape;13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13625" y="1600674"/>
            <a:ext cx="1018425" cy="1214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76575" y="2641650"/>
            <a:ext cx="6438460" cy="326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86763" y="3773450"/>
            <a:ext cx="6439466" cy="326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290450" y="6091925"/>
            <a:ext cx="949026" cy="635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7"/>
          <p:cNvPicPr preferRelativeResize="0"/>
          <p:nvPr/>
        </p:nvPicPr>
        <p:blipFill rotWithShape="1">
          <a:blip r:embed="rId7">
            <a:alphaModFix/>
          </a:blip>
          <a:srcRect b="10626" l="7955" r="53009" t="11920"/>
          <a:stretch/>
        </p:blipFill>
        <p:spPr>
          <a:xfrm>
            <a:off x="464800" y="4306849"/>
            <a:ext cx="640080" cy="675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7"/>
          <p:cNvPicPr preferRelativeResize="0"/>
          <p:nvPr/>
        </p:nvPicPr>
        <p:blipFill rotWithShape="1">
          <a:blip r:embed="rId7">
            <a:alphaModFix/>
          </a:blip>
          <a:srcRect b="11810" l="53234" r="7800" t="13057"/>
          <a:stretch/>
        </p:blipFill>
        <p:spPr>
          <a:xfrm>
            <a:off x="388600" y="2042700"/>
            <a:ext cx="640080" cy="6507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8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OpenIFS configurations evaluated</a:t>
            </a:r>
            <a:endParaRPr/>
          </a:p>
        </p:txBody>
      </p:sp>
      <p:sp>
        <p:nvSpPr>
          <p:cNvPr id="143" name="Google Shape;143;p18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OpenIFS 40r1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Initial conditions: s</a:t>
            </a:r>
            <a:r>
              <a:rPr lang="en-US"/>
              <a:t>torm Xaver (1 December 2013) → maximum forecast length of 8 days</a:t>
            </a:r>
            <a:endParaRPr/>
          </a:p>
        </p:txBody>
      </p:sp>
      <p:sp>
        <p:nvSpPr>
          <p:cNvPr id="144" name="Google Shape;144;p18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aphicFrame>
        <p:nvGraphicFramePr>
          <p:cNvPr id="145" name="Google Shape;145;p18"/>
          <p:cNvGraphicFramePr/>
          <p:nvPr/>
        </p:nvGraphicFramePr>
        <p:xfrm>
          <a:off x="423850" y="2994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{DF0EE53F-8E01-4A15-A6CE-896FC47F0764}</a:tableStyleId>
              </a:tblPr>
              <a:tblGrid>
                <a:gridCol w="2705150"/>
                <a:gridCol w="1941950"/>
                <a:gridCol w="1826975"/>
                <a:gridCol w="18374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AMIP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HighResMIP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Theoretical</a:t>
                      </a:r>
                      <a:endParaRPr b="1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Resolution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T255L91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T639L137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T1279L137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# MPI processes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47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141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752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# OpenMP threads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 sz="20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 sz="20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 sz="20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Time step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2700 seconds</a:t>
                      </a:r>
                      <a:endParaRPr sz="20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900 seconds</a:t>
                      </a:r>
                      <a:endParaRPr sz="20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600 seconds</a:t>
                      </a:r>
                      <a:endParaRPr sz="20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9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OpenIFS configurations evaluated (2)</a:t>
            </a:r>
            <a:endParaRPr/>
          </a:p>
        </p:txBody>
      </p:sp>
      <p:sp>
        <p:nvSpPr>
          <p:cNvPr id="151" name="Google Shape;151;p19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aphicFrame>
        <p:nvGraphicFramePr>
          <p:cNvPr id="152" name="Google Shape;152;p19"/>
          <p:cNvGraphicFramePr/>
          <p:nvPr/>
        </p:nvGraphicFramePr>
        <p:xfrm>
          <a:off x="423850" y="1356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{DF0EE53F-8E01-4A15-A6CE-896FC47F0764}</a:tableStyleId>
              </a:tblPr>
              <a:tblGrid>
                <a:gridCol w="2764350"/>
                <a:gridCol w="1882750"/>
                <a:gridCol w="1826975"/>
                <a:gridCol w="18374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AMIP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HighResMIP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Theoretical</a:t>
                      </a:r>
                      <a:endParaRPr b="1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Resolution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T255L91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T639L137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T1279L137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Forecast length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 days</a:t>
                      </a:r>
                      <a:endParaRPr sz="20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 days</a:t>
                      </a:r>
                      <a:endParaRPr sz="20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 days*</a:t>
                      </a:r>
                      <a:endParaRPr sz="20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Output frequency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 hours</a:t>
                      </a:r>
                      <a:endParaRPr sz="20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(4 time steps)</a:t>
                      </a:r>
                      <a:endParaRPr sz="20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 hours</a:t>
                      </a:r>
                      <a:endParaRPr sz="20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(12 time steps)</a:t>
                      </a:r>
                      <a:endParaRPr sz="20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 hour </a:t>
                      </a:r>
                      <a:endParaRPr sz="20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(6 time steps)</a:t>
                      </a:r>
                      <a:endParaRPr sz="20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Total size GRIB files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 GB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80 GB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795 GB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Total size Cassandra (replication factor 1)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37 GB</a:t>
                      </a:r>
                      <a:endParaRPr sz="20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355 GB</a:t>
                      </a:r>
                      <a:endParaRPr sz="20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4224 GB</a:t>
                      </a:r>
                      <a:endParaRPr sz="20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53" name="Google Shape;153;p19"/>
          <p:cNvSpPr txBox="1"/>
          <p:nvPr/>
        </p:nvSpPr>
        <p:spPr>
          <a:xfrm>
            <a:off x="6664150" y="5057775"/>
            <a:ext cx="2117400" cy="34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*Quota exceeded issue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0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HPC platform used</a:t>
            </a:r>
            <a:endParaRPr/>
          </a:p>
        </p:txBody>
      </p:sp>
      <p:sp>
        <p:nvSpPr>
          <p:cNvPr id="159" name="Google Shape;159;p20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Char char="•"/>
            </a:pPr>
            <a:r>
              <a:rPr lang="en-US"/>
              <a:t>MareNostrum 4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Lenovo system composed of: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SD530 Compute Racks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Intel Omni-Path high performance network interconnect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SuSE Linux Enterprise Server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Compute nodes are equipped with: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2 sockets Intel Xeon Platinum (Skylake) with 24 cores each (48 cores per node)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96 GB of main memory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100 Gbit/s Intel Omni-Path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10 Gbit/s Ethernet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IBM GPFS file system</a:t>
            </a:r>
            <a:endParaRPr/>
          </a:p>
        </p:txBody>
      </p:sp>
      <p:sp>
        <p:nvSpPr>
          <p:cNvPr id="160" name="Google Shape;160;p20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1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OpenIFS performance </a:t>
            </a:r>
            <a:r>
              <a:rPr lang="en-US"/>
              <a:t>comparison</a:t>
            </a:r>
            <a:endParaRPr/>
          </a:p>
        </p:txBody>
      </p:sp>
      <p:sp>
        <p:nvSpPr>
          <p:cNvPr id="166" name="Google Shape;166;p21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67" name="Google Shape;16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0450" y="6091925"/>
            <a:ext cx="949026" cy="635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1" title="Chart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4663" y="1170500"/>
            <a:ext cx="7774674" cy="4807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2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Performance Analysis</a:t>
            </a:r>
            <a:endParaRPr/>
          </a:p>
        </p:txBody>
      </p:sp>
      <p:sp>
        <p:nvSpPr>
          <p:cNvPr id="174" name="Google Shape;174;p22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Different output size (1 to 4.5 ratio GRIB files vs. Cassandra)</a:t>
            </a:r>
            <a:endParaRPr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Data is stored in Cassandra using double precision but GRIB stores using a scale factor + offset to use variable precision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Spectral fields transformed to grid-point fields prior to output only with Cassandra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Cassandra integration with HPC hardware could be improved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Slightly slower than files but the benefits are on queries:</a:t>
            </a:r>
            <a:endParaRPr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Efficient</a:t>
            </a:r>
            <a:r>
              <a:rPr lang="en-US"/>
              <a:t> filtering (post-processing operations) </a:t>
            </a:r>
            <a:r>
              <a:rPr lang="en-US"/>
              <a:t>and sampling</a:t>
            </a:r>
            <a:endParaRPr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Distributed computing</a:t>
            </a:r>
            <a:endParaRPr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Concurrent access while data is generated</a:t>
            </a:r>
            <a:endParaRPr/>
          </a:p>
        </p:txBody>
      </p:sp>
      <p:sp>
        <p:nvSpPr>
          <p:cNvPr id="175" name="Google Shape;175;p22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76" name="Google Shape;17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0450" y="6091925"/>
            <a:ext cx="949026" cy="635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23" title="Gràfic"/>
          <p:cNvPicPr preferRelativeResize="0"/>
          <p:nvPr/>
        </p:nvPicPr>
        <p:blipFill rotWithShape="1">
          <a:blip r:embed="rId3">
            <a:alphaModFix/>
          </a:blip>
          <a:srcRect b="3222" l="0" r="0" t="4167"/>
          <a:stretch/>
        </p:blipFill>
        <p:spPr>
          <a:xfrm>
            <a:off x="1473537" y="2543300"/>
            <a:ext cx="6196926" cy="3548624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3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BSC-Intel collaboration</a:t>
            </a:r>
            <a:endParaRPr/>
          </a:p>
        </p:txBody>
      </p:sp>
      <p:sp>
        <p:nvSpPr>
          <p:cNvPr id="183" name="Google Shape;183;p23"/>
          <p:cNvSpPr txBox="1"/>
          <p:nvPr>
            <p:ph idx="1" type="body"/>
          </p:nvPr>
        </p:nvSpPr>
        <p:spPr>
          <a:xfrm>
            <a:off x="464800" y="1215073"/>
            <a:ext cx="8229600" cy="138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Char char="•"/>
            </a:pPr>
            <a:r>
              <a:rPr lang="en-US"/>
              <a:t>Apache Cassandra adapted by Intel to run on the </a:t>
            </a:r>
            <a:r>
              <a:rPr lang="en-US"/>
              <a:t>I</a:t>
            </a:r>
            <a:r>
              <a:rPr lang="en-US"/>
              <a:t>ntel(R) Optane(TM) DC Persistent Memory</a:t>
            </a:r>
            <a:endParaRPr/>
          </a:p>
          <a:p>
            <a:pPr indent="-2540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Char char="•"/>
            </a:pPr>
            <a:r>
              <a:rPr lang="en-US"/>
              <a:t>Will b</a:t>
            </a:r>
            <a:r>
              <a:rPr lang="en-US"/>
              <a:t>oost the performance of both OpenIFS and post-processing applications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23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85" name="Google Shape;185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13898" y="6207051"/>
            <a:ext cx="796140" cy="52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3"/>
          <p:cNvPicPr preferRelativeResize="0"/>
          <p:nvPr/>
        </p:nvPicPr>
        <p:blipFill rotWithShape="1">
          <a:blip r:embed="rId5">
            <a:alphaModFix/>
          </a:blip>
          <a:srcRect b="29331" l="25694" r="0" t="36426"/>
          <a:stretch/>
        </p:blipFill>
        <p:spPr>
          <a:xfrm>
            <a:off x="4601050" y="6207050"/>
            <a:ext cx="2025244" cy="52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290450" y="6091925"/>
            <a:ext cx="949026" cy="635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4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Common post-process operations</a:t>
            </a:r>
            <a:endParaRPr/>
          </a:p>
        </p:txBody>
      </p:sp>
      <p:sp>
        <p:nvSpPr>
          <p:cNvPr id="193" name="Google Shape;193;p24"/>
          <p:cNvSpPr txBox="1"/>
          <p:nvPr>
            <p:ph idx="1" type="body"/>
          </p:nvPr>
        </p:nvSpPr>
        <p:spPr>
          <a:xfrm>
            <a:off x="464800" y="1215075"/>
            <a:ext cx="80919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Char char="•"/>
            </a:pPr>
            <a:r>
              <a:rPr lang="en-US"/>
              <a:t>Regridding</a:t>
            </a:r>
            <a:endParaRPr/>
          </a:p>
          <a:p>
            <a:pPr indent="457200" lvl="0" marL="0" marR="135014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000"/>
              <a:t>Reduced G</a:t>
            </a:r>
            <a:r>
              <a:rPr i="1" lang="en-US" sz="2000"/>
              <a:t>aussian to </a:t>
            </a:r>
            <a:endParaRPr i="1" sz="2000"/>
          </a:p>
          <a:p>
            <a:pPr indent="457200" lvl="0" marL="0" marR="135014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000"/>
              <a:t>rectangular</a:t>
            </a:r>
            <a:endParaRPr i="1" sz="20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Temporal queries over a period of time: average, maximum, minimum, cumulate, etc</a:t>
            </a:r>
            <a:endParaRPr/>
          </a:p>
          <a:p>
            <a:pPr indent="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Spatial queries: regional domain extraction, collapsing in the vertical direction or in the horizontal, etc</a:t>
            </a:r>
            <a:endParaRPr/>
          </a:p>
        </p:txBody>
      </p:sp>
      <p:sp>
        <p:nvSpPr>
          <p:cNvPr id="194" name="Google Shape;194;p24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95" name="Google Shape;195;p24"/>
          <p:cNvPicPr preferRelativeResize="0"/>
          <p:nvPr/>
        </p:nvPicPr>
        <p:blipFill rotWithShape="1">
          <a:blip r:embed="rId3">
            <a:alphaModFix/>
          </a:blip>
          <a:srcRect b="12891" l="0" r="14994" t="0"/>
          <a:stretch/>
        </p:blipFill>
        <p:spPr>
          <a:xfrm>
            <a:off x="3463350" y="1238675"/>
            <a:ext cx="1975485" cy="20742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58350" y="1283313"/>
            <a:ext cx="1975104" cy="198498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4"/>
          <p:cNvSpPr/>
          <p:nvPr/>
        </p:nvSpPr>
        <p:spPr>
          <a:xfrm rot="-5400000">
            <a:off x="5526475" y="2112750"/>
            <a:ext cx="468000" cy="3261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0000FF"/>
          </a:solidFill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5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Post-process</a:t>
            </a:r>
            <a:r>
              <a:rPr lang="en-US"/>
              <a:t> workflow</a:t>
            </a:r>
            <a:endParaRPr/>
          </a:p>
        </p:txBody>
      </p:sp>
      <p:sp>
        <p:nvSpPr>
          <p:cNvPr id="203" name="Google Shape;203;p25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Typical approach for implementing queries in the Earth Science domain: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Bash or Python script that manipulates the OpenIFS output files. Filters entire files, and each post-process step generates new files.</a:t>
            </a:r>
            <a:endParaRPr/>
          </a:p>
          <a:p>
            <a:pPr indent="0" lvl="0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Our proposal: parallel post-processing using PyCOMPSs and Hecuba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PyCOMPSs offers an automatic parallelization of sequential code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Hecuba offers a transparent access to persistent objects in Cassandra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25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05" name="Google Shape;205;p25"/>
          <p:cNvPicPr preferRelativeResize="0"/>
          <p:nvPr/>
        </p:nvPicPr>
        <p:blipFill rotWithShape="1">
          <a:blip r:embed="rId3">
            <a:alphaModFix/>
          </a:blip>
          <a:srcRect b="0" l="15677" r="22211" t="0"/>
          <a:stretch/>
        </p:blipFill>
        <p:spPr>
          <a:xfrm>
            <a:off x="2484150" y="5198825"/>
            <a:ext cx="1677375" cy="965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5"/>
          <p:cNvPicPr preferRelativeResize="0"/>
          <p:nvPr/>
        </p:nvPicPr>
        <p:blipFill rotWithShape="1">
          <a:blip r:embed="rId4">
            <a:alphaModFix/>
          </a:blip>
          <a:srcRect b="24423" l="0" r="0" t="24915"/>
          <a:stretch/>
        </p:blipFill>
        <p:spPr>
          <a:xfrm>
            <a:off x="4669975" y="5198825"/>
            <a:ext cx="2286700" cy="77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Introduction</a:t>
            </a:r>
            <a:endParaRPr/>
          </a:p>
        </p:txBody>
      </p:sp>
      <p:sp>
        <p:nvSpPr>
          <p:cNvPr id="43" name="Google Shape;43;p8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Char char="•"/>
            </a:pPr>
            <a:r>
              <a:rPr lang="en-US"/>
              <a:t>Earth system models have benefited of the exponential growth of supercomputing power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This allows to use more complex computational models to find more accurate solutions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As a consequence, the generated amount of data has grown considerably</a:t>
            </a:r>
            <a:endParaRPr/>
          </a:p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5" name="Google Shape;45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14500" y="3357575"/>
            <a:ext cx="5715000" cy="295275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8"/>
          <p:cNvSpPr txBox="1"/>
          <p:nvPr/>
        </p:nvSpPr>
        <p:spPr>
          <a:xfrm>
            <a:off x="4229450" y="6207050"/>
            <a:ext cx="3339600" cy="44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Source: Annual Report 2015, ECMWF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6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Conclusions</a:t>
            </a:r>
            <a:endParaRPr/>
          </a:p>
        </p:txBody>
      </p:sp>
      <p:sp>
        <p:nvSpPr>
          <p:cNvPr id="212" name="Google Shape;212;p26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2286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</a:pPr>
            <a:r>
              <a:rPr lang="en-US" sz="2400"/>
              <a:t>Room for improvement</a:t>
            </a:r>
            <a:r>
              <a:rPr lang="en-US" sz="2400"/>
              <a:t>:</a:t>
            </a:r>
            <a:r>
              <a:rPr lang="en-US"/>
              <a:t> </a:t>
            </a:r>
            <a:r>
              <a:rPr lang="en-US" sz="2400"/>
              <a:t>Cassandra’s C++ Client makes use of threads, which conflict with MPI</a:t>
            </a:r>
            <a:endParaRPr sz="2400"/>
          </a:p>
          <a:p>
            <a:pPr indent="0" lvl="0" marL="6858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Potential benefits for the post-processing operations</a:t>
            </a:r>
            <a:endParaRPr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Parallel execution</a:t>
            </a:r>
            <a:endParaRPr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Easy to implement</a:t>
            </a:r>
            <a:endParaRPr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Possibility of using standard libraries to manipulate the data (NumPy)</a:t>
            </a:r>
            <a:endParaRPr/>
          </a:p>
          <a:p>
            <a:pPr indent="0" lvl="0" marL="6858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Intel’s Cassandra is promising: we expect a performance boost thanks to the Intel(R) Optane(TM) DC Persistent Memory</a:t>
            </a:r>
            <a:endParaRPr/>
          </a:p>
          <a:p>
            <a:pPr indent="0" lvl="0" marL="2286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2286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26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14" name="Google Shape;21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13898" y="6207051"/>
            <a:ext cx="796140" cy="52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26"/>
          <p:cNvPicPr preferRelativeResize="0"/>
          <p:nvPr/>
        </p:nvPicPr>
        <p:blipFill rotWithShape="1">
          <a:blip r:embed="rId4">
            <a:alphaModFix/>
          </a:blip>
          <a:srcRect b="29331" l="25694" r="0" t="36426"/>
          <a:stretch/>
        </p:blipFill>
        <p:spPr>
          <a:xfrm>
            <a:off x="4601050" y="6207050"/>
            <a:ext cx="2025244" cy="52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90450" y="6091925"/>
            <a:ext cx="949026" cy="635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7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Future work</a:t>
            </a:r>
            <a:endParaRPr/>
          </a:p>
        </p:txBody>
      </p:sp>
      <p:sp>
        <p:nvSpPr>
          <p:cNvPr id="222" name="Google Shape;222;p27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Understand the impact on OpenIFS of the Cassandra client threads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Complete and evaluate the distributed queries</a:t>
            </a:r>
            <a:endParaRPr/>
          </a:p>
          <a:p>
            <a:pPr indent="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Write data in double, single or smaller precision depending on the user needs</a:t>
            </a:r>
            <a:endParaRPr/>
          </a:p>
          <a:p>
            <a:pPr indent="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Evaluate OpenIFS taking </a:t>
            </a:r>
            <a:r>
              <a:rPr lang="en-US"/>
              <a:t>advantage</a:t>
            </a:r>
            <a:r>
              <a:rPr lang="en-US"/>
              <a:t> of Intel’s Cassandra in a distributed </a:t>
            </a:r>
            <a:r>
              <a:rPr lang="en-US"/>
              <a:t>environment</a:t>
            </a:r>
            <a:endParaRPr/>
          </a:p>
        </p:txBody>
      </p:sp>
      <p:sp>
        <p:nvSpPr>
          <p:cNvPr id="223" name="Google Shape;223;p27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24" name="Google Shape;22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13898" y="6207051"/>
            <a:ext cx="796140" cy="52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27"/>
          <p:cNvPicPr preferRelativeResize="0"/>
          <p:nvPr/>
        </p:nvPicPr>
        <p:blipFill rotWithShape="1">
          <a:blip r:embed="rId4">
            <a:alphaModFix/>
          </a:blip>
          <a:srcRect b="29331" l="25694" r="0" t="36426"/>
          <a:stretch/>
        </p:blipFill>
        <p:spPr>
          <a:xfrm>
            <a:off x="4601050" y="6207050"/>
            <a:ext cx="2025244" cy="52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90450" y="6091925"/>
            <a:ext cx="949026" cy="635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8"/>
          <p:cNvSpPr txBox="1"/>
          <p:nvPr>
            <p:ph type="ctrTitle"/>
          </p:nvPr>
        </p:nvSpPr>
        <p:spPr>
          <a:xfrm>
            <a:off x="3461655" y="1884276"/>
            <a:ext cx="5026945" cy="29988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8000"/>
              <a:buFont typeface="Calibri"/>
              <a:buNone/>
            </a:pPr>
            <a:r>
              <a:rPr b="0" lang="en-US" sz="8000"/>
              <a:t>Thank you </a:t>
            </a:r>
            <a:endParaRPr b="0" sz="8000"/>
          </a:p>
        </p:txBody>
      </p:sp>
      <p:sp>
        <p:nvSpPr>
          <p:cNvPr id="232" name="Google Shape;232;p28"/>
          <p:cNvSpPr txBox="1"/>
          <p:nvPr>
            <p:ph idx="1" type="subTitle"/>
          </p:nvPr>
        </p:nvSpPr>
        <p:spPr>
          <a:xfrm>
            <a:off x="3603075" y="5802798"/>
            <a:ext cx="4569900" cy="76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2800"/>
              <a:buNone/>
            </a:pPr>
            <a:r>
              <a:rPr lang="en-US" sz="2400">
                <a:solidFill>
                  <a:srgbClr val="004890"/>
                </a:solidFill>
              </a:rPr>
              <a:t>xavier.yepes</a:t>
            </a:r>
            <a:r>
              <a:rPr lang="en-US" sz="2400">
                <a:solidFill>
                  <a:srgbClr val="004890"/>
                </a:solidFill>
              </a:rPr>
              <a:t>@bsc.es</a:t>
            </a:r>
            <a:endParaRPr sz="2400">
              <a:solidFill>
                <a:srgbClr val="004890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2800"/>
              <a:buNone/>
            </a:pPr>
            <a:r>
              <a:rPr lang="en-US" sz="2400">
                <a:solidFill>
                  <a:srgbClr val="004890"/>
                </a:solidFill>
              </a:rPr>
              <a:t>pol.santamaria@bsc.es</a:t>
            </a:r>
            <a:endParaRPr sz="2400">
              <a:solidFill>
                <a:srgbClr val="00489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Introduction</a:t>
            </a:r>
            <a:endParaRPr/>
          </a:p>
        </p:txBody>
      </p:sp>
      <p:sp>
        <p:nvSpPr>
          <p:cNvPr id="52" name="Google Shape;52;p9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However, since the I/O was not significant enough in the past, not much attention was paid to improve it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Char char="•"/>
            </a:pPr>
            <a:r>
              <a:rPr lang="en-US"/>
              <a:t>Due to this reason, some Earth system models output data using inefficient sequential I/O schemes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This type of scheme requires a serial process: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Gather all data in the master process of the model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Then, the master process sequentially writes all data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This is not scalable for higher grid resolutions, and even less, for future exascale machines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This is the case of the I/O scheme of the OpenIFS model</a:t>
            </a:r>
            <a:endParaRPr/>
          </a:p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OpenIFS model</a:t>
            </a:r>
            <a:endParaRPr/>
          </a:p>
        </p:txBody>
      </p:sp>
      <p:sp>
        <p:nvSpPr>
          <p:cNvPr id="59" name="Google Shape;59;p10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Char char="•"/>
            </a:pPr>
            <a:r>
              <a:rPr lang="en-US"/>
              <a:t>OpenIFS is a free and simplified version of the Integrated Forecasting System (IFS), available under a license from the European Centre for Medium-Range Weather Forecasts (ECMWF)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IFS is a global data assimilation and forecasting system which includes the modelling of the atmospheric composition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Originally developed for weather forecasting, IFS writes using the GRIB format</a:t>
            </a:r>
            <a:endParaRPr/>
          </a:p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1" name="Google Shape;61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67050" y="5194850"/>
            <a:ext cx="1625100" cy="635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GRIB format</a:t>
            </a:r>
            <a:endParaRPr/>
          </a:p>
        </p:txBody>
      </p:sp>
      <p:sp>
        <p:nvSpPr>
          <p:cNvPr id="67" name="Google Shape;67;p11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General Regularly-distributed Information in Binary form (GRIB) is a concise data format commonly used for Numerical Weather Prediction (NWP) output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It is designed to be:</a:t>
            </a:r>
            <a:endParaRPr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S</a:t>
            </a:r>
            <a:r>
              <a:rPr lang="en-US"/>
              <a:t>elf-describing</a:t>
            </a:r>
            <a:endParaRPr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Compact</a:t>
            </a:r>
            <a:endParaRPr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Portable across computer architectures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In addition, it offers high performance for I/O operations to meet critical time-to-solution requirements</a:t>
            </a:r>
            <a:endParaRPr/>
          </a:p>
        </p:txBody>
      </p:sp>
      <p:sp>
        <p:nvSpPr>
          <p:cNvPr id="68" name="Google Shape;68;p11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Post-processing in OpenIFS</a:t>
            </a:r>
            <a:endParaRPr/>
          </a:p>
        </p:txBody>
      </p:sp>
      <p:sp>
        <p:nvSpPr>
          <p:cNvPr id="74" name="Google Shape;74;p12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OpenIFS can be also used for climate modelling if coupled into an Earth system model, such as EC-Earth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However, it is necessary to perform some post-processing, including, but not limited to:</a:t>
            </a:r>
            <a:endParaRPr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Convert GRIB files to netCDF files</a:t>
            </a:r>
            <a:endParaRPr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Regridding</a:t>
            </a:r>
            <a:endParaRPr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Transform spectral fields to grid-point fields</a:t>
            </a:r>
            <a:endParaRPr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Compute diagnostics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Post-processing turns into an expensive process, which will increase in cost, complexity and size as a result of increasing the resolution</a:t>
            </a:r>
            <a:endParaRPr/>
          </a:p>
        </p:txBody>
      </p:sp>
      <p:sp>
        <p:nvSpPr>
          <p:cNvPr id="75" name="Google Shape;75;p12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Queries in OpenIFS</a:t>
            </a:r>
            <a:endParaRPr/>
          </a:p>
        </p:txBody>
      </p:sp>
      <p:sp>
        <p:nvSpPr>
          <p:cNvPr id="81" name="Google Shape;81;p13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Char char="•"/>
            </a:pPr>
            <a:r>
              <a:rPr lang="en-US"/>
              <a:t>Global-scale simulations over a large period of time produce a huge amount of data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OpenIFS data is written “as it is” into the storage system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However, most of the time users are not interested in all data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When users want to query a subset of the data, they have to post-process (or filter) entire files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This is a slow and inefficient process difficult to parallelize</a:t>
            </a:r>
            <a:endParaRPr/>
          </a:p>
        </p:txBody>
      </p:sp>
      <p:sp>
        <p:nvSpPr>
          <p:cNvPr id="82" name="Google Shape;82;p13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3" name="Google Shape;83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795" y="3810075"/>
            <a:ext cx="2859475" cy="246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49625" y="3741000"/>
            <a:ext cx="1343005" cy="525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/>
          <p:nvPr/>
        </p:nvSpPr>
        <p:spPr>
          <a:xfrm>
            <a:off x="4109888" y="4552825"/>
            <a:ext cx="893375" cy="838500"/>
          </a:xfrm>
          <a:prstGeom prst="flowChartMagneticDisk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Storage system</a:t>
            </a:r>
            <a:endParaRPr/>
          </a:p>
        </p:txBody>
      </p:sp>
      <p:pic>
        <p:nvPicPr>
          <p:cNvPr id="86" name="Google Shape;86;p13"/>
          <p:cNvPicPr preferRelativeResize="0"/>
          <p:nvPr/>
        </p:nvPicPr>
        <p:blipFill rotWithShape="1">
          <a:blip r:embed="rId5">
            <a:alphaModFix/>
          </a:blip>
          <a:srcRect b="0" l="0" r="17634" t="0"/>
          <a:stretch/>
        </p:blipFill>
        <p:spPr>
          <a:xfrm>
            <a:off x="6661375" y="4113588"/>
            <a:ext cx="2185425" cy="177575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3"/>
          <p:cNvSpPr/>
          <p:nvPr/>
        </p:nvSpPr>
        <p:spPr>
          <a:xfrm>
            <a:off x="2864549" y="4638075"/>
            <a:ext cx="833166" cy="689148"/>
          </a:xfrm>
          <a:prstGeom prst="flowChartMultidocumen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GRIB files</a:t>
            </a:r>
            <a:endParaRPr/>
          </a:p>
        </p:txBody>
      </p:sp>
      <p:sp>
        <p:nvSpPr>
          <p:cNvPr id="88" name="Google Shape;88;p13"/>
          <p:cNvSpPr/>
          <p:nvPr/>
        </p:nvSpPr>
        <p:spPr>
          <a:xfrm>
            <a:off x="3771950" y="4844725"/>
            <a:ext cx="236700" cy="2547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3"/>
          <p:cNvSpPr/>
          <p:nvPr/>
        </p:nvSpPr>
        <p:spPr>
          <a:xfrm rot="5400000">
            <a:off x="2939925" y="4103425"/>
            <a:ext cx="512400" cy="443100"/>
          </a:xfrm>
          <a:prstGeom prst="bentArrow">
            <a:avLst>
              <a:gd fmla="val 25000" name="adj1"/>
              <a:gd fmla="val 25000" name="adj2"/>
              <a:gd fmla="val 25000" name="adj3"/>
              <a:gd fmla="val 43750" name="adj4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3"/>
          <p:cNvSpPr/>
          <p:nvPr/>
        </p:nvSpPr>
        <p:spPr>
          <a:xfrm>
            <a:off x="5064280" y="4855300"/>
            <a:ext cx="236700" cy="2547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3"/>
          <p:cNvSpPr/>
          <p:nvPr/>
        </p:nvSpPr>
        <p:spPr>
          <a:xfrm>
            <a:off x="5378150" y="4638075"/>
            <a:ext cx="957096" cy="689148"/>
          </a:xfrm>
          <a:prstGeom prst="flowChartMultidocumen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netCDF</a:t>
            </a:r>
            <a:r>
              <a:rPr lang="en-US"/>
              <a:t> files</a:t>
            </a:r>
            <a:endParaRPr/>
          </a:p>
        </p:txBody>
      </p:sp>
      <p:sp>
        <p:nvSpPr>
          <p:cNvPr id="92" name="Google Shape;92;p13"/>
          <p:cNvSpPr/>
          <p:nvPr/>
        </p:nvSpPr>
        <p:spPr>
          <a:xfrm>
            <a:off x="6379974" y="4855300"/>
            <a:ext cx="236700" cy="2547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3"/>
          <p:cNvSpPr txBox="1"/>
          <p:nvPr/>
        </p:nvSpPr>
        <p:spPr>
          <a:xfrm>
            <a:off x="3139125" y="5737200"/>
            <a:ext cx="15147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Sequential write</a:t>
            </a:r>
            <a:endParaRPr/>
          </a:p>
        </p:txBody>
      </p:sp>
      <p:sp>
        <p:nvSpPr>
          <p:cNvPr id="94" name="Google Shape;94;p13"/>
          <p:cNvSpPr txBox="1"/>
          <p:nvPr/>
        </p:nvSpPr>
        <p:spPr>
          <a:xfrm>
            <a:off x="3891875" y="6126875"/>
            <a:ext cx="2581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Sequential p</a:t>
            </a:r>
            <a:r>
              <a:rPr lang="en-US"/>
              <a:t>ost-processing</a:t>
            </a:r>
            <a:endParaRPr/>
          </a:p>
        </p:txBody>
      </p:sp>
      <p:sp>
        <p:nvSpPr>
          <p:cNvPr id="95" name="Google Shape;95;p13"/>
          <p:cNvSpPr txBox="1"/>
          <p:nvPr/>
        </p:nvSpPr>
        <p:spPr>
          <a:xfrm>
            <a:off x="5671225" y="5737200"/>
            <a:ext cx="16542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Data visualization</a:t>
            </a:r>
            <a:endParaRPr/>
          </a:p>
        </p:txBody>
      </p:sp>
      <p:cxnSp>
        <p:nvCxnSpPr>
          <p:cNvPr id="96" name="Google Shape;96;p13"/>
          <p:cNvCxnSpPr>
            <a:stCxn id="93" idx="0"/>
            <a:endCxn id="88" idx="2"/>
          </p:cNvCxnSpPr>
          <p:nvPr/>
        </p:nvCxnSpPr>
        <p:spPr>
          <a:xfrm rot="10800000">
            <a:off x="3890175" y="5099400"/>
            <a:ext cx="6300" cy="637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dash"/>
            <a:round/>
            <a:headEnd len="med" w="med" type="none"/>
            <a:tailEnd len="med" w="med" type="triangle"/>
          </a:ln>
        </p:spPr>
      </p:cxnSp>
      <p:cxnSp>
        <p:nvCxnSpPr>
          <p:cNvPr id="97" name="Google Shape;97;p13"/>
          <p:cNvCxnSpPr>
            <a:stCxn id="94" idx="0"/>
            <a:endCxn id="90" idx="2"/>
          </p:cNvCxnSpPr>
          <p:nvPr/>
        </p:nvCxnSpPr>
        <p:spPr>
          <a:xfrm rot="10800000">
            <a:off x="5182625" y="5109875"/>
            <a:ext cx="0" cy="1017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dash"/>
            <a:round/>
            <a:headEnd len="med" w="med" type="none"/>
            <a:tailEnd len="med" w="med" type="triangle"/>
          </a:ln>
        </p:spPr>
      </p:cxnSp>
      <p:cxnSp>
        <p:nvCxnSpPr>
          <p:cNvPr id="98" name="Google Shape;98;p13"/>
          <p:cNvCxnSpPr>
            <a:stCxn id="95" idx="0"/>
            <a:endCxn id="92" idx="2"/>
          </p:cNvCxnSpPr>
          <p:nvPr/>
        </p:nvCxnSpPr>
        <p:spPr>
          <a:xfrm rot="10800000">
            <a:off x="6498325" y="5109900"/>
            <a:ext cx="0" cy="627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dash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4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Proposed I/O scheme</a:t>
            </a:r>
            <a:endParaRPr/>
          </a:p>
        </p:txBody>
      </p:sp>
      <p:sp>
        <p:nvSpPr>
          <p:cNvPr id="104" name="Google Shape;104;p14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As said, OpenIFS has a bottleneck in the sequential I/O scheme which uses a master-workers architecture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This known issue is being addressed in the ESiWACE2 project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Our solution is to</a:t>
            </a:r>
            <a:r>
              <a:rPr lang="en-US"/>
              <a:t> adapt OpenIFS to perform distributed I/O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To avoid moving the bottleneck from the model to the storage system, we opted for a distributed masterless database to store and query data: Apache Cassandra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The main reasons are:</a:t>
            </a:r>
            <a:endParaRPr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Resilience and scalability: to petabytes of data and thousands of nodes</a:t>
            </a:r>
            <a:endParaRPr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Indexation: efficient distributed queries</a:t>
            </a:r>
            <a:endParaRPr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Open-source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4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5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Distributed architecture</a:t>
            </a:r>
            <a:endParaRPr/>
          </a:p>
        </p:txBody>
      </p:sp>
      <p:sp>
        <p:nvSpPr>
          <p:cNvPr id="111" name="Google Shape;111;p15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2" name="Google Shape;112;p15"/>
          <p:cNvSpPr txBox="1"/>
          <p:nvPr/>
        </p:nvSpPr>
        <p:spPr>
          <a:xfrm>
            <a:off x="538200" y="1265175"/>
            <a:ext cx="3800400" cy="8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Traditional architecture</a:t>
            </a:r>
            <a:endParaRPr sz="2400"/>
          </a:p>
        </p:txBody>
      </p:sp>
      <p:sp>
        <p:nvSpPr>
          <p:cNvPr id="113" name="Google Shape;113;p15"/>
          <p:cNvSpPr txBox="1"/>
          <p:nvPr/>
        </p:nvSpPr>
        <p:spPr>
          <a:xfrm>
            <a:off x="4894000" y="1265175"/>
            <a:ext cx="3800400" cy="8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Proposed</a:t>
            </a:r>
            <a:r>
              <a:rPr lang="en-US" sz="2400"/>
              <a:t> architecture</a:t>
            </a:r>
            <a:endParaRPr sz="2400"/>
          </a:p>
        </p:txBody>
      </p:sp>
      <p:cxnSp>
        <p:nvCxnSpPr>
          <p:cNvPr id="114" name="Google Shape;114;p15"/>
          <p:cNvCxnSpPr/>
          <p:nvPr/>
        </p:nvCxnSpPr>
        <p:spPr>
          <a:xfrm>
            <a:off x="4379750" y="1372925"/>
            <a:ext cx="26400" cy="520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  <a:effectLst>
            <a:outerShdw blurRad="57150" rotWithShape="0" algn="bl" dir="5400000" dist="19050">
              <a:srgbClr val="000000">
                <a:alpha val="82000"/>
              </a:srgbClr>
            </a:outerShdw>
          </a:effectLst>
        </p:spPr>
      </p:cxnSp>
      <p:pic>
        <p:nvPicPr>
          <p:cNvPr id="115" name="Google Shape;11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0" y="2273475"/>
            <a:ext cx="3743325" cy="3762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82350" y="2273475"/>
            <a:ext cx="4433050" cy="3766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Personalizado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