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35999738" cy="35999738"/>
  <p:notesSz cx="6858000" cy="9144000"/>
  <p:defaultTextStyle>
    <a:defPPr>
      <a:defRPr lang="en-US"/>
    </a:defPPr>
    <a:lvl1pPr marL="0" algn="l" defTabSz="3663111" rtl="0" eaLnBrk="1" latinLnBrk="0" hangingPunct="1">
      <a:defRPr sz="7210" kern="1200">
        <a:solidFill>
          <a:schemeClr val="tx1"/>
        </a:solidFill>
        <a:latin typeface="+mn-lt"/>
        <a:ea typeface="+mn-ea"/>
        <a:cs typeface="+mn-cs"/>
      </a:defRPr>
    </a:lvl1pPr>
    <a:lvl2pPr marL="1831557" algn="l" defTabSz="3663111" rtl="0" eaLnBrk="1" latinLnBrk="0" hangingPunct="1">
      <a:defRPr sz="7210" kern="1200">
        <a:solidFill>
          <a:schemeClr val="tx1"/>
        </a:solidFill>
        <a:latin typeface="+mn-lt"/>
        <a:ea typeface="+mn-ea"/>
        <a:cs typeface="+mn-cs"/>
      </a:defRPr>
    </a:lvl2pPr>
    <a:lvl3pPr marL="3663111" algn="l" defTabSz="3663111" rtl="0" eaLnBrk="1" latinLnBrk="0" hangingPunct="1">
      <a:defRPr sz="7210" kern="1200">
        <a:solidFill>
          <a:schemeClr val="tx1"/>
        </a:solidFill>
        <a:latin typeface="+mn-lt"/>
        <a:ea typeface="+mn-ea"/>
        <a:cs typeface="+mn-cs"/>
      </a:defRPr>
    </a:lvl3pPr>
    <a:lvl4pPr marL="5494668" algn="l" defTabSz="3663111" rtl="0" eaLnBrk="1" latinLnBrk="0" hangingPunct="1">
      <a:defRPr sz="7210" kern="1200">
        <a:solidFill>
          <a:schemeClr val="tx1"/>
        </a:solidFill>
        <a:latin typeface="+mn-lt"/>
        <a:ea typeface="+mn-ea"/>
        <a:cs typeface="+mn-cs"/>
      </a:defRPr>
    </a:lvl4pPr>
    <a:lvl5pPr marL="7326223" algn="l" defTabSz="3663111" rtl="0" eaLnBrk="1" latinLnBrk="0" hangingPunct="1">
      <a:defRPr sz="7210" kern="1200">
        <a:solidFill>
          <a:schemeClr val="tx1"/>
        </a:solidFill>
        <a:latin typeface="+mn-lt"/>
        <a:ea typeface="+mn-ea"/>
        <a:cs typeface="+mn-cs"/>
      </a:defRPr>
    </a:lvl5pPr>
    <a:lvl6pPr marL="9157780" algn="l" defTabSz="3663111" rtl="0" eaLnBrk="1" latinLnBrk="0" hangingPunct="1">
      <a:defRPr sz="7210" kern="1200">
        <a:solidFill>
          <a:schemeClr val="tx1"/>
        </a:solidFill>
        <a:latin typeface="+mn-lt"/>
        <a:ea typeface="+mn-ea"/>
        <a:cs typeface="+mn-cs"/>
      </a:defRPr>
    </a:lvl6pPr>
    <a:lvl7pPr marL="10989334" algn="l" defTabSz="3663111" rtl="0" eaLnBrk="1" latinLnBrk="0" hangingPunct="1">
      <a:defRPr sz="7210" kern="1200">
        <a:solidFill>
          <a:schemeClr val="tx1"/>
        </a:solidFill>
        <a:latin typeface="+mn-lt"/>
        <a:ea typeface="+mn-ea"/>
        <a:cs typeface="+mn-cs"/>
      </a:defRPr>
    </a:lvl7pPr>
    <a:lvl8pPr marL="12820891" algn="l" defTabSz="3663111" rtl="0" eaLnBrk="1" latinLnBrk="0" hangingPunct="1">
      <a:defRPr sz="7210" kern="1200">
        <a:solidFill>
          <a:schemeClr val="tx1"/>
        </a:solidFill>
        <a:latin typeface="+mn-lt"/>
        <a:ea typeface="+mn-ea"/>
        <a:cs typeface="+mn-cs"/>
      </a:defRPr>
    </a:lvl8pPr>
    <a:lvl9pPr marL="14652446" algn="l" defTabSz="3663111" rtl="0" eaLnBrk="1" latinLnBrk="0" hangingPunct="1">
      <a:defRPr sz="721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20" autoAdjust="0"/>
    <p:restoredTop sz="94660"/>
  </p:normalViewPr>
  <p:slideViewPr>
    <p:cSldViewPr snapToGrid="0">
      <p:cViewPr varScale="1">
        <p:scale>
          <a:sx n="21" d="100"/>
          <a:sy n="21" d="100"/>
        </p:scale>
        <p:origin x="28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5891626"/>
            <a:ext cx="30599777" cy="12533242"/>
          </a:xfrm>
        </p:spPr>
        <p:txBody>
          <a:bodyPr anchor="b"/>
          <a:lstStyle>
            <a:lvl1pPr algn="ctr">
              <a:defRPr sz="23622"/>
            </a:lvl1pPr>
          </a:lstStyle>
          <a:p>
            <a:r>
              <a:rPr lang="en-US" smtClean="0"/>
              <a:t>Click to edit Master title style</a:t>
            </a:r>
            <a:endParaRPr lang="en-US" dirty="0"/>
          </a:p>
        </p:txBody>
      </p:sp>
      <p:sp>
        <p:nvSpPr>
          <p:cNvPr id="3" name="Subtitle 2"/>
          <p:cNvSpPr>
            <a:spLocks noGrp="1"/>
          </p:cNvSpPr>
          <p:nvPr>
            <p:ph type="subTitle" idx="1"/>
          </p:nvPr>
        </p:nvSpPr>
        <p:spPr>
          <a:xfrm>
            <a:off x="4499967" y="18908198"/>
            <a:ext cx="26999804" cy="8691601"/>
          </a:xfrm>
        </p:spPr>
        <p:txBody>
          <a:bodyPr/>
          <a:lstStyle>
            <a:lvl1pPr marL="0" indent="0" algn="ctr">
              <a:buNone/>
              <a:defRPr sz="9449"/>
            </a:lvl1pPr>
            <a:lvl2pPr marL="1799996" indent="0" algn="ctr">
              <a:buNone/>
              <a:defRPr sz="7874"/>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11BBF0-400B-4BF0-A667-86DC981480F1}"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304494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11BBF0-400B-4BF0-A667-86DC981480F1}"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9892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916653"/>
            <a:ext cx="7762444" cy="305081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474984" y="1916653"/>
            <a:ext cx="22837334" cy="305081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11BBF0-400B-4BF0-A667-86DC981480F1}"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384793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11BBF0-400B-4BF0-A667-86DC981480F1}"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42035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234" y="8974945"/>
            <a:ext cx="31049774" cy="14974888"/>
          </a:xfrm>
        </p:spPr>
        <p:txBody>
          <a:bodyPr anchor="b"/>
          <a:lstStyle>
            <a:lvl1pPr>
              <a:defRPr sz="23622"/>
            </a:lvl1pPr>
          </a:lstStyle>
          <a:p>
            <a:r>
              <a:rPr lang="en-US" smtClean="0"/>
              <a:t>Click to edit Master title style</a:t>
            </a:r>
            <a:endParaRPr lang="en-US" dirty="0"/>
          </a:p>
        </p:txBody>
      </p:sp>
      <p:sp>
        <p:nvSpPr>
          <p:cNvPr id="3" name="Text Placeholder 2"/>
          <p:cNvSpPr>
            <a:spLocks noGrp="1"/>
          </p:cNvSpPr>
          <p:nvPr>
            <p:ph type="body" idx="1"/>
          </p:nvPr>
        </p:nvSpPr>
        <p:spPr>
          <a:xfrm>
            <a:off x="2456234" y="24091502"/>
            <a:ext cx="31049774" cy="7874940"/>
          </a:xfrm>
        </p:spPr>
        <p:txBody>
          <a:bodyPr/>
          <a:lstStyle>
            <a:lvl1pPr marL="0" indent="0">
              <a:buNone/>
              <a:defRPr sz="9449">
                <a:solidFill>
                  <a:schemeClr val="tx1"/>
                </a:solidFill>
              </a:defRPr>
            </a:lvl1pPr>
            <a:lvl2pPr marL="1799996" indent="0">
              <a:buNone/>
              <a:defRPr sz="7874">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1BBF0-400B-4BF0-A667-86DC981480F1}" type="datetimeFigureOut">
              <a:rPr lang="en-GB" smtClean="0"/>
              <a:t>17/10/2018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36346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74982" y="9583264"/>
            <a:ext cx="15299889" cy="2284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224867" y="9583264"/>
            <a:ext cx="15299889" cy="2284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11BBF0-400B-4BF0-A667-86DC981480F1}"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116445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9671" y="1916661"/>
            <a:ext cx="31049774" cy="695828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479675" y="8824938"/>
            <a:ext cx="15229574" cy="432496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en-US" smtClean="0"/>
              <a:t>Click to edit Master text styles</a:t>
            </a:r>
          </a:p>
        </p:txBody>
      </p:sp>
      <p:sp>
        <p:nvSpPr>
          <p:cNvPr id="4" name="Content Placeholder 3"/>
          <p:cNvSpPr>
            <a:spLocks noGrp="1"/>
          </p:cNvSpPr>
          <p:nvPr>
            <p:ph sz="half" idx="2"/>
          </p:nvPr>
        </p:nvSpPr>
        <p:spPr>
          <a:xfrm>
            <a:off x="2479675" y="13149904"/>
            <a:ext cx="15229574" cy="19341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224869" y="8824938"/>
            <a:ext cx="15304578" cy="432496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en-US" smtClean="0"/>
              <a:t>Click to edit Master text styles</a:t>
            </a:r>
          </a:p>
        </p:txBody>
      </p:sp>
      <p:sp>
        <p:nvSpPr>
          <p:cNvPr id="6" name="Content Placeholder 5"/>
          <p:cNvSpPr>
            <a:spLocks noGrp="1"/>
          </p:cNvSpPr>
          <p:nvPr>
            <p:ph sz="quarter" idx="4"/>
          </p:nvPr>
        </p:nvSpPr>
        <p:spPr>
          <a:xfrm>
            <a:off x="18224869" y="13149904"/>
            <a:ext cx="15304578" cy="19341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11BBF0-400B-4BF0-A667-86DC981480F1}" type="datetimeFigureOut">
              <a:rPr lang="en-GB" smtClean="0"/>
              <a:t>17/10/2018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16536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11BBF0-400B-4BF0-A667-86DC981480F1}" type="datetimeFigureOut">
              <a:rPr lang="en-GB" smtClean="0"/>
              <a:t>17/10/2018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290832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1BBF0-400B-4BF0-A667-86DC981480F1}" type="datetimeFigureOut">
              <a:rPr lang="en-GB" smtClean="0"/>
              <a:t>17/10/2018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252687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1" y="2399982"/>
            <a:ext cx="11610853" cy="8399939"/>
          </a:xfrm>
        </p:spPr>
        <p:txBody>
          <a:bodyPr anchor="b"/>
          <a:lstStyle>
            <a:lvl1pPr>
              <a:defRPr sz="12598"/>
            </a:lvl1pPr>
          </a:lstStyle>
          <a:p>
            <a:r>
              <a:rPr lang="en-US" smtClean="0"/>
              <a:t>Click to edit Master title style</a:t>
            </a:r>
            <a:endParaRPr lang="en-US" dirty="0"/>
          </a:p>
        </p:txBody>
      </p:sp>
      <p:sp>
        <p:nvSpPr>
          <p:cNvPr id="3" name="Content Placeholder 2"/>
          <p:cNvSpPr>
            <a:spLocks noGrp="1"/>
          </p:cNvSpPr>
          <p:nvPr>
            <p:ph idx="1"/>
          </p:nvPr>
        </p:nvSpPr>
        <p:spPr>
          <a:xfrm>
            <a:off x="15304578" y="5183304"/>
            <a:ext cx="18224867" cy="25583147"/>
          </a:xfrm>
        </p:spPr>
        <p:txBody>
          <a:bodyPr/>
          <a:lstStyle>
            <a:lvl1pPr>
              <a:defRPr sz="12598"/>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79671" y="10799922"/>
            <a:ext cx="11610853" cy="20008190"/>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1BBF0-400B-4BF0-A667-86DC981480F1}"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177413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9671" y="2399982"/>
            <a:ext cx="11610853" cy="8399939"/>
          </a:xfrm>
        </p:spPr>
        <p:txBody>
          <a:bodyPr anchor="b"/>
          <a:lstStyle>
            <a:lvl1pPr>
              <a:defRPr sz="1259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304578" y="5183304"/>
            <a:ext cx="18224867" cy="25583147"/>
          </a:xfrm>
        </p:spPr>
        <p:txBody>
          <a:bodyPr anchor="t"/>
          <a:lstStyle>
            <a:lvl1pPr marL="0" indent="0">
              <a:buNone/>
              <a:defRPr sz="12598"/>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en-US" smtClean="0"/>
              <a:t>Click icon to add picture</a:t>
            </a:r>
            <a:endParaRPr lang="en-US" dirty="0"/>
          </a:p>
        </p:txBody>
      </p:sp>
      <p:sp>
        <p:nvSpPr>
          <p:cNvPr id="4" name="Text Placeholder 3"/>
          <p:cNvSpPr>
            <a:spLocks noGrp="1"/>
          </p:cNvSpPr>
          <p:nvPr>
            <p:ph type="body" sz="half" idx="2"/>
          </p:nvPr>
        </p:nvSpPr>
        <p:spPr>
          <a:xfrm>
            <a:off x="2479671" y="10799922"/>
            <a:ext cx="11610853" cy="20008190"/>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1BBF0-400B-4BF0-A667-86DC981480F1}" type="datetimeFigureOut">
              <a:rPr lang="en-GB" smtClean="0"/>
              <a:t>17/10/2018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DE1619-3393-43CF-BD87-15C42E1338E3}" type="slidenum">
              <a:rPr lang="en-GB" smtClean="0"/>
              <a:t>‹#›</a:t>
            </a:fld>
            <a:endParaRPr lang="en-GB"/>
          </a:p>
        </p:txBody>
      </p:sp>
    </p:spTree>
    <p:extLst>
      <p:ext uri="{BB962C8B-B14F-4D97-AF65-F5344CB8AC3E}">
        <p14:creationId xmlns:p14="http://schemas.microsoft.com/office/powerpoint/2010/main" val="107043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916661"/>
            <a:ext cx="31049774" cy="69582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474982" y="9583264"/>
            <a:ext cx="31049774" cy="22841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74982" y="33366432"/>
            <a:ext cx="8099941" cy="1916653"/>
          </a:xfrm>
          <a:prstGeom prst="rect">
            <a:avLst/>
          </a:prstGeom>
        </p:spPr>
        <p:txBody>
          <a:bodyPr vert="horz" lIns="91440" tIns="45720" rIns="91440" bIns="45720" rtlCol="0" anchor="ctr"/>
          <a:lstStyle>
            <a:lvl1pPr algn="l">
              <a:defRPr sz="4724">
                <a:solidFill>
                  <a:schemeClr val="tx1">
                    <a:tint val="75000"/>
                  </a:schemeClr>
                </a:solidFill>
              </a:defRPr>
            </a:lvl1pPr>
          </a:lstStyle>
          <a:p>
            <a:fld id="{5211BBF0-400B-4BF0-A667-86DC981480F1}" type="datetimeFigureOut">
              <a:rPr lang="en-GB" smtClean="0"/>
              <a:t>17/10/2018</a:t>
            </a:fld>
            <a:endParaRPr lang="en-GB"/>
          </a:p>
        </p:txBody>
      </p:sp>
      <p:sp>
        <p:nvSpPr>
          <p:cNvPr id="5" name="Footer Placeholder 4"/>
          <p:cNvSpPr>
            <a:spLocks noGrp="1"/>
          </p:cNvSpPr>
          <p:nvPr>
            <p:ph type="ftr" sz="quarter" idx="3"/>
          </p:nvPr>
        </p:nvSpPr>
        <p:spPr>
          <a:xfrm>
            <a:off x="11924913" y="33366432"/>
            <a:ext cx="12149912" cy="1916653"/>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5424815" y="33366432"/>
            <a:ext cx="8099941" cy="1916653"/>
          </a:xfrm>
          <a:prstGeom prst="rect">
            <a:avLst/>
          </a:prstGeom>
        </p:spPr>
        <p:txBody>
          <a:bodyPr vert="horz" lIns="91440" tIns="45720" rIns="91440" bIns="45720" rtlCol="0" anchor="ctr"/>
          <a:lstStyle>
            <a:lvl1pPr algn="r">
              <a:defRPr sz="4724">
                <a:solidFill>
                  <a:schemeClr val="tx1">
                    <a:tint val="75000"/>
                  </a:schemeClr>
                </a:solidFill>
              </a:defRPr>
            </a:lvl1pPr>
          </a:lstStyle>
          <a:p>
            <a:fld id="{66DE1619-3393-43CF-BD87-15C42E1338E3}" type="slidenum">
              <a:rPr lang="en-GB" smtClean="0"/>
              <a:t>‹#›</a:t>
            </a:fld>
            <a:endParaRPr lang="en-GB"/>
          </a:p>
        </p:txBody>
      </p:sp>
    </p:spTree>
    <p:extLst>
      <p:ext uri="{BB962C8B-B14F-4D97-AF65-F5344CB8AC3E}">
        <p14:creationId xmlns:p14="http://schemas.microsoft.com/office/powerpoint/2010/main" val="28922083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59999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98" indent="-899998" algn="l" defTabSz="359999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995" indent="-899998" algn="l" defTabSz="359999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991" indent="-899998" algn="l" defTabSz="359999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98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984"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980"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97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973"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9969"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gif"/><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hyperlink" Target="mailto:Yohan.Ruprich@bsc.es" TargetMode="External"/><Relationship Id="rId1" Type="http://schemas.openxmlformats.org/officeDocument/2006/relationships/slideLayout" Target="../slideLayouts/slideLayout1.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5" Type="http://schemas.openxmlformats.org/officeDocument/2006/relationships/image" Target="../media/image13.png"/><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650980" y="-30803"/>
            <a:ext cx="30836843" cy="2554545"/>
          </a:xfrm>
          <a:prstGeom prst="rect">
            <a:avLst/>
          </a:prstGeom>
          <a:noFill/>
          <a:ln w="9525">
            <a:noFill/>
            <a:miter lim="800000"/>
            <a:headEnd/>
            <a:tailEnd/>
          </a:ln>
        </p:spPr>
        <p:txBody>
          <a:bodyPr wrap="square">
            <a:spAutoFit/>
          </a:bodyPr>
          <a:lstStyle/>
          <a:p>
            <a:pPr algn="ctr"/>
            <a:r>
              <a:rPr lang="en-US" sz="8000" b="1" dirty="0">
                <a:solidFill>
                  <a:srgbClr val="C00000"/>
                </a:solidFill>
                <a:effectLst>
                  <a:outerShdw blurRad="38100" dist="38100" dir="2700000" algn="tl">
                    <a:srgbClr val="000000">
                      <a:alpha val="43137"/>
                    </a:srgbClr>
                  </a:outerShdw>
                </a:effectLst>
              </a:rPr>
              <a:t>Impacts of the Atlantic Multidecadal Variability on North American Summer Climate and Heat Waves</a:t>
            </a:r>
            <a:endParaRPr lang="en-GB" sz="8000" dirty="0">
              <a:solidFill>
                <a:srgbClr val="C00000"/>
              </a:solidFill>
              <a:effectLst>
                <a:outerShdw blurRad="38100" dist="38100" dir="2700000" algn="tl">
                  <a:srgbClr val="000000">
                    <a:alpha val="43137"/>
                  </a:srgbClr>
                </a:outerShdw>
              </a:effectLst>
            </a:endParaRPr>
          </a:p>
        </p:txBody>
      </p:sp>
      <p:sp>
        <p:nvSpPr>
          <p:cNvPr id="7" name="TextBox 4"/>
          <p:cNvSpPr txBox="1">
            <a:spLocks noChangeArrowheads="1"/>
          </p:cNvSpPr>
          <p:nvPr/>
        </p:nvSpPr>
        <p:spPr bwMode="auto">
          <a:xfrm>
            <a:off x="4462740" y="2552176"/>
            <a:ext cx="27074259" cy="707886"/>
          </a:xfrm>
          <a:prstGeom prst="rect">
            <a:avLst/>
          </a:prstGeom>
          <a:noFill/>
          <a:ln w="9525">
            <a:noFill/>
            <a:miter lim="800000"/>
            <a:headEnd/>
            <a:tailEnd/>
          </a:ln>
        </p:spPr>
        <p:txBody>
          <a:bodyPr wrap="square">
            <a:spAutoFit/>
          </a:bodyPr>
          <a:lstStyle/>
          <a:p>
            <a:pPr algn="ctr"/>
            <a:r>
              <a:rPr lang="en-US" sz="4000" b="1" dirty="0">
                <a:latin typeface="Calibri" pitchFamily="34" charset="0"/>
              </a:rPr>
              <a:t>Y. </a:t>
            </a:r>
            <a:r>
              <a:rPr lang="en-US" sz="4000" b="1" dirty="0" smtClean="0">
                <a:latin typeface="Calibri" pitchFamily="34" charset="0"/>
              </a:rPr>
              <a:t>Ruprich-Robert</a:t>
            </a:r>
            <a:r>
              <a:rPr lang="en-US" sz="4000" b="1" baseline="30000" dirty="0" smtClean="0">
                <a:latin typeface="Calibri" pitchFamily="34" charset="0"/>
              </a:rPr>
              <a:t>1,2,3</a:t>
            </a:r>
            <a:r>
              <a:rPr lang="en-US" sz="4000" b="1" dirty="0" smtClean="0">
                <a:latin typeface="Calibri" pitchFamily="34" charset="0"/>
              </a:rPr>
              <a:t> </a:t>
            </a:r>
            <a:r>
              <a:rPr lang="en-US" sz="4000" dirty="0">
                <a:latin typeface="Calibri" pitchFamily="34" charset="0"/>
              </a:rPr>
              <a:t>(</a:t>
            </a:r>
            <a:r>
              <a:rPr lang="en-US" sz="3200" dirty="0" smtClean="0">
                <a:latin typeface="Calibri" pitchFamily="34" charset="0"/>
                <a:hlinkClick r:id="rId2"/>
              </a:rPr>
              <a:t>Yohan.Ruprich@bsc.es</a:t>
            </a:r>
            <a:r>
              <a:rPr lang="en-US" sz="4000" dirty="0" smtClean="0">
                <a:latin typeface="Calibri" pitchFamily="34" charset="0"/>
              </a:rPr>
              <a:t>)</a:t>
            </a:r>
            <a:r>
              <a:rPr lang="en-US" sz="4000" b="1" dirty="0" smtClean="0">
                <a:latin typeface="Calibri" pitchFamily="34" charset="0"/>
              </a:rPr>
              <a:t>, </a:t>
            </a:r>
            <a:r>
              <a:rPr lang="en-US" sz="4000" b="1" dirty="0">
                <a:latin typeface="Calibri" pitchFamily="34" charset="0"/>
              </a:rPr>
              <a:t>T. Delworth</a:t>
            </a:r>
            <a:r>
              <a:rPr lang="en-US" sz="4000" b="1" baseline="30000" dirty="0">
                <a:latin typeface="Calibri" pitchFamily="34" charset="0"/>
              </a:rPr>
              <a:t>1</a:t>
            </a:r>
            <a:r>
              <a:rPr lang="en-US" sz="4000" b="1" dirty="0">
                <a:latin typeface="Calibri" pitchFamily="34" charset="0"/>
              </a:rPr>
              <a:t> </a:t>
            </a:r>
            <a:r>
              <a:rPr lang="en-US" sz="4000" dirty="0" smtClean="0">
                <a:latin typeface="Calibri" pitchFamily="34" charset="0"/>
              </a:rPr>
              <a:t>,</a:t>
            </a:r>
            <a:r>
              <a:rPr lang="en-US" sz="4000" b="1" dirty="0" smtClean="0">
                <a:latin typeface="Calibri" pitchFamily="34" charset="0"/>
              </a:rPr>
              <a:t> </a:t>
            </a:r>
            <a:r>
              <a:rPr lang="en-US" sz="4000" b="1" dirty="0">
                <a:latin typeface="Calibri" pitchFamily="34" charset="0"/>
              </a:rPr>
              <a:t>R. </a:t>
            </a:r>
            <a:r>
              <a:rPr lang="en-US" sz="4000" b="1" dirty="0" smtClean="0">
                <a:latin typeface="Calibri" pitchFamily="34" charset="0"/>
              </a:rPr>
              <a:t>Msadek</a:t>
            </a:r>
            <a:r>
              <a:rPr lang="en-US" sz="4000" b="1" baseline="30000" dirty="0" smtClean="0">
                <a:latin typeface="Calibri" pitchFamily="34" charset="0"/>
              </a:rPr>
              <a:t>4</a:t>
            </a:r>
            <a:r>
              <a:rPr lang="en-US" sz="4000" b="1" dirty="0" smtClean="0">
                <a:latin typeface="Calibri" pitchFamily="34" charset="0"/>
              </a:rPr>
              <a:t>, </a:t>
            </a:r>
            <a:r>
              <a:rPr lang="en-US" sz="4000" b="1" dirty="0">
                <a:latin typeface="Calibri" pitchFamily="34" charset="0"/>
              </a:rPr>
              <a:t>F. </a:t>
            </a:r>
            <a:r>
              <a:rPr lang="en-US" sz="4000" b="1" dirty="0" smtClean="0">
                <a:latin typeface="Calibri" pitchFamily="34" charset="0"/>
              </a:rPr>
              <a:t>Castruccio</a:t>
            </a:r>
            <a:r>
              <a:rPr lang="en-US" sz="4000" b="1" baseline="30000" dirty="0" smtClean="0">
                <a:latin typeface="Calibri" pitchFamily="34" charset="0"/>
              </a:rPr>
              <a:t>5</a:t>
            </a:r>
            <a:r>
              <a:rPr lang="en-US" sz="4000" b="1" dirty="0" smtClean="0">
                <a:latin typeface="Calibri" pitchFamily="34" charset="0"/>
              </a:rPr>
              <a:t>, </a:t>
            </a:r>
            <a:r>
              <a:rPr lang="en-US" sz="4000" b="1" dirty="0">
                <a:latin typeface="Calibri" pitchFamily="34" charset="0"/>
              </a:rPr>
              <a:t>S. </a:t>
            </a:r>
            <a:r>
              <a:rPr lang="en-US" sz="4000" b="1" dirty="0" smtClean="0">
                <a:latin typeface="Calibri" pitchFamily="34" charset="0"/>
              </a:rPr>
              <a:t>Yeager</a:t>
            </a:r>
            <a:r>
              <a:rPr lang="en-US" sz="4000" b="1" baseline="30000" dirty="0" smtClean="0">
                <a:latin typeface="Calibri" pitchFamily="34" charset="0"/>
              </a:rPr>
              <a:t>5</a:t>
            </a:r>
            <a:r>
              <a:rPr lang="en-US" sz="4000" b="1" dirty="0" smtClean="0">
                <a:latin typeface="Calibri" pitchFamily="34" charset="0"/>
              </a:rPr>
              <a:t>, </a:t>
            </a:r>
            <a:r>
              <a:rPr lang="en-US" sz="4000" b="1" dirty="0">
                <a:latin typeface="Calibri" pitchFamily="34" charset="0"/>
              </a:rPr>
              <a:t>G. </a:t>
            </a:r>
            <a:r>
              <a:rPr lang="en-US" sz="4000" b="1" dirty="0" smtClean="0">
                <a:latin typeface="Calibri" pitchFamily="34" charset="0"/>
              </a:rPr>
              <a:t>Danabasoglu</a:t>
            </a:r>
            <a:r>
              <a:rPr lang="en-US" sz="4000" b="1" baseline="30000" dirty="0" smtClean="0">
                <a:latin typeface="Calibri" pitchFamily="34" charset="0"/>
              </a:rPr>
              <a:t>5</a:t>
            </a:r>
            <a:endParaRPr lang="en-US" sz="4000" dirty="0">
              <a:latin typeface="Calibri" pitchFamily="34" charset="0"/>
            </a:endParaRPr>
          </a:p>
        </p:txBody>
      </p:sp>
      <p:sp>
        <p:nvSpPr>
          <p:cNvPr id="4" name="TextBox 107"/>
          <p:cNvSpPr txBox="1">
            <a:spLocks noChangeArrowheads="1"/>
          </p:cNvSpPr>
          <p:nvPr/>
        </p:nvSpPr>
        <p:spPr bwMode="auto">
          <a:xfrm>
            <a:off x="264697" y="4255089"/>
            <a:ext cx="35604000" cy="2700000"/>
          </a:xfrm>
          <a:prstGeom prst="rect">
            <a:avLst/>
          </a:prstGeom>
          <a:solidFill>
            <a:schemeClr val="accent5">
              <a:lumMod val="60000"/>
              <a:lumOff val="40000"/>
              <a:alpha val="25098"/>
            </a:schemeClr>
          </a:solidFill>
          <a:ln w="9525">
            <a:noFill/>
            <a:miter lim="800000"/>
            <a:headEnd/>
            <a:tailEnd/>
          </a:ln>
        </p:spPr>
        <p:txBody>
          <a:bodyPr wrap="square" lIns="66064" tIns="33031" rIns="66064" bIns="33031">
            <a:spAutoFit/>
          </a:bodyPr>
          <a:lstStyle/>
          <a:p>
            <a:endParaRPr lang="en-US" sz="2893" dirty="0">
              <a:latin typeface="Calibri" pitchFamily="34" charset="0"/>
            </a:endParaRPr>
          </a:p>
        </p:txBody>
      </p:sp>
      <p:sp>
        <p:nvSpPr>
          <p:cNvPr id="8" name="TextBox 6"/>
          <p:cNvSpPr txBox="1">
            <a:spLocks noChangeArrowheads="1"/>
          </p:cNvSpPr>
          <p:nvPr/>
        </p:nvSpPr>
        <p:spPr bwMode="auto">
          <a:xfrm>
            <a:off x="385012" y="6183279"/>
            <a:ext cx="35374096" cy="691063"/>
          </a:xfrm>
          <a:prstGeom prst="rect">
            <a:avLst/>
          </a:prstGeom>
          <a:noFill/>
          <a:ln w="9525">
            <a:noFill/>
            <a:miter lim="800000"/>
            <a:headEnd/>
            <a:tailEnd/>
          </a:ln>
        </p:spPr>
        <p:txBody>
          <a:bodyPr wrap="square" lIns="79799" tIns="39898" rIns="79799" bIns="39898">
            <a:spAutoFit/>
          </a:bodyPr>
          <a:lstStyle/>
          <a:p>
            <a:pPr algn="just"/>
            <a:r>
              <a:rPr lang="en-US" sz="4000" b="1" dirty="0">
                <a:latin typeface="Calibri" pitchFamily="34" charset="0"/>
              </a:rPr>
              <a:t>Models</a:t>
            </a:r>
            <a:r>
              <a:rPr lang="en-US" sz="3471" b="1" dirty="0">
                <a:latin typeface="Calibri" pitchFamily="34" charset="0"/>
              </a:rPr>
              <a:t>:</a:t>
            </a:r>
            <a:r>
              <a:rPr lang="en-US" sz="2480" b="1" dirty="0">
                <a:latin typeface="Calibri" pitchFamily="34" charset="0"/>
              </a:rPr>
              <a:t> </a:t>
            </a:r>
            <a:r>
              <a:rPr lang="en-US" sz="2975" dirty="0">
                <a:latin typeface="Calibri" pitchFamily="34" charset="0"/>
              </a:rPr>
              <a:t>We use three coupled climate models: </a:t>
            </a:r>
            <a:r>
              <a:rPr lang="en-US" sz="2975" b="1" dirty="0">
                <a:latin typeface="Calibri" pitchFamily="34" charset="0"/>
              </a:rPr>
              <a:t>CM2.1</a:t>
            </a:r>
            <a:r>
              <a:rPr lang="en-US" sz="2975" dirty="0">
                <a:latin typeface="Calibri" pitchFamily="34" charset="0"/>
              </a:rPr>
              <a:t>, </a:t>
            </a:r>
            <a:r>
              <a:rPr lang="en-US" sz="2975" b="1" dirty="0">
                <a:latin typeface="Calibri" pitchFamily="34" charset="0"/>
              </a:rPr>
              <a:t>CESM1</a:t>
            </a:r>
            <a:r>
              <a:rPr lang="en-US" sz="2975" dirty="0">
                <a:latin typeface="Calibri" pitchFamily="34" charset="0"/>
              </a:rPr>
              <a:t> and </a:t>
            </a:r>
            <a:r>
              <a:rPr lang="en-US" sz="2975" b="1" dirty="0">
                <a:latin typeface="Calibri" pitchFamily="34" charset="0"/>
              </a:rPr>
              <a:t>FLOR</a:t>
            </a:r>
            <a:r>
              <a:rPr lang="en-US" sz="2975" dirty="0">
                <a:latin typeface="Calibri" pitchFamily="34" charset="0"/>
              </a:rPr>
              <a:t>. All the models share similar oceanic resolution (~1°), but different atmospheric resolution: 200km, 100km, and 50km, respectively. </a:t>
            </a:r>
          </a:p>
        </p:txBody>
      </p:sp>
      <p:pic>
        <p:nvPicPr>
          <p:cNvPr id="10" name="Picture 499" descr="official_NOAA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198" y="234773"/>
            <a:ext cx="1655782" cy="1662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rinceton logo.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6760" y="1766828"/>
            <a:ext cx="1606800" cy="1792200"/>
          </a:xfrm>
          <a:prstGeom prst="rect">
            <a:avLst/>
          </a:prstGeom>
        </p:spPr>
      </p:pic>
      <p:sp>
        <p:nvSpPr>
          <p:cNvPr id="12" name="TextBox 298"/>
          <p:cNvSpPr txBox="1">
            <a:spLocks noChangeArrowheads="1"/>
          </p:cNvSpPr>
          <p:nvPr/>
        </p:nvSpPr>
        <p:spPr bwMode="auto">
          <a:xfrm>
            <a:off x="4462740" y="3206798"/>
            <a:ext cx="27074259" cy="634585"/>
          </a:xfrm>
          <a:prstGeom prst="rect">
            <a:avLst/>
          </a:prstGeom>
          <a:noFill/>
          <a:ln w="9525">
            <a:noFill/>
            <a:miter lim="800000"/>
            <a:headEnd/>
            <a:tailEnd/>
          </a:ln>
        </p:spPr>
        <p:txBody>
          <a:bodyPr wrap="square" lIns="79807" tIns="39904" rIns="79807" bIns="39904">
            <a:spAutoFit/>
          </a:bodyPr>
          <a:lstStyle/>
          <a:p>
            <a:pPr algn="ctr"/>
            <a:r>
              <a:rPr lang="en-US" sz="3600" b="1" i="1" baseline="30000" dirty="0">
                <a:latin typeface="Calibri" pitchFamily="34" charset="0"/>
              </a:rPr>
              <a:t>1 </a:t>
            </a:r>
            <a:r>
              <a:rPr lang="en-US" sz="3600" b="1" i="1" dirty="0">
                <a:latin typeface="Calibri" pitchFamily="34" charset="0"/>
              </a:rPr>
              <a:t>GFDL-NOAA, </a:t>
            </a:r>
            <a:r>
              <a:rPr lang="en-US" sz="3600" b="1" i="1" baseline="30000" dirty="0">
                <a:latin typeface="Calibri" pitchFamily="34" charset="0"/>
              </a:rPr>
              <a:t>2 </a:t>
            </a:r>
            <a:r>
              <a:rPr lang="en-US" sz="3600" b="1" i="1" dirty="0">
                <a:latin typeface="Calibri" pitchFamily="34" charset="0"/>
              </a:rPr>
              <a:t>Princeton University,</a:t>
            </a:r>
            <a:r>
              <a:rPr lang="en-US" sz="3600" b="1" i="1" baseline="30000" dirty="0">
                <a:latin typeface="Calibri" pitchFamily="34" charset="0"/>
              </a:rPr>
              <a:t> 3 </a:t>
            </a:r>
            <a:r>
              <a:rPr lang="en-US" sz="3600" b="1" i="1" dirty="0" smtClean="0">
                <a:latin typeface="Calibri" pitchFamily="34" charset="0"/>
              </a:rPr>
              <a:t>BSC, </a:t>
            </a:r>
            <a:r>
              <a:rPr lang="en-US" sz="3600" b="1" i="1" baseline="30000" dirty="0">
                <a:latin typeface="Calibri" pitchFamily="34" charset="0"/>
              </a:rPr>
              <a:t>4 </a:t>
            </a:r>
            <a:r>
              <a:rPr lang="en-US" sz="3600" b="1" i="1" dirty="0" err="1" smtClean="0">
                <a:latin typeface="Calibri" pitchFamily="34" charset="0"/>
              </a:rPr>
              <a:t>Cerfacs</a:t>
            </a:r>
            <a:r>
              <a:rPr lang="en-US" sz="3600" b="1" i="1" dirty="0" smtClean="0">
                <a:latin typeface="Calibri" pitchFamily="34" charset="0"/>
              </a:rPr>
              <a:t>, </a:t>
            </a:r>
            <a:r>
              <a:rPr lang="en-US" sz="3600" b="1" i="1" baseline="30000" dirty="0" smtClean="0">
                <a:latin typeface="Calibri" pitchFamily="34" charset="0"/>
              </a:rPr>
              <a:t>5 </a:t>
            </a:r>
            <a:r>
              <a:rPr lang="en-US" sz="3600" b="1" i="1" dirty="0" smtClean="0">
                <a:latin typeface="Calibri" pitchFamily="34" charset="0"/>
              </a:rPr>
              <a:t>UCAR</a:t>
            </a:r>
            <a:endParaRPr lang="en-US" sz="3600" b="1" i="1" dirty="0">
              <a:latin typeface="Calibri" pitchFamily="34" charset="0"/>
            </a:endParaRPr>
          </a:p>
        </p:txBody>
      </p:sp>
      <p:grpSp>
        <p:nvGrpSpPr>
          <p:cNvPr id="9" name="Group 8"/>
          <p:cNvGrpSpPr/>
          <p:nvPr/>
        </p:nvGrpSpPr>
        <p:grpSpPr>
          <a:xfrm>
            <a:off x="127339" y="7261538"/>
            <a:ext cx="18201808" cy="5384614"/>
            <a:chOff x="608599" y="7646549"/>
            <a:chExt cx="18201808" cy="5384614"/>
          </a:xfrm>
        </p:grpSpPr>
        <p:sp>
          <p:nvSpPr>
            <p:cNvPr id="19" name="TextBox 219"/>
            <p:cNvSpPr txBox="1">
              <a:spLocks noChangeArrowheads="1"/>
            </p:cNvSpPr>
            <p:nvPr/>
          </p:nvSpPr>
          <p:spPr bwMode="auto">
            <a:xfrm>
              <a:off x="5005727" y="7646549"/>
              <a:ext cx="7244675" cy="897714"/>
            </a:xfrm>
            <a:prstGeom prst="rect">
              <a:avLst/>
            </a:prstGeom>
            <a:noFill/>
            <a:ln w="9525">
              <a:noFill/>
              <a:miter lim="800000"/>
              <a:headEnd/>
              <a:tailEnd/>
            </a:ln>
          </p:spPr>
          <p:txBody>
            <a:bodyPr wrap="none" lIns="66071" tIns="33036" rIns="66071" bIns="33036">
              <a:spAutoFit/>
            </a:bodyPr>
            <a:lstStyle/>
            <a:p>
              <a:r>
                <a:rPr lang="en-US" sz="5400" b="1" dirty="0">
                  <a:solidFill>
                    <a:srgbClr val="C00000"/>
                  </a:solidFill>
                  <a:effectLst>
                    <a:outerShdw blurRad="50800" dist="38100" dir="2700000" algn="tl" rotWithShape="0">
                      <a:prstClr val="black">
                        <a:alpha val="40000"/>
                      </a:prstClr>
                    </a:outerShdw>
                  </a:effectLst>
                  <a:latin typeface="Calibri" pitchFamily="34" charset="0"/>
                </a:rPr>
                <a:t>1) Experimental protocol</a:t>
              </a:r>
            </a:p>
          </p:txBody>
        </p:sp>
        <p:sp>
          <p:nvSpPr>
            <p:cNvPr id="20" name="Rectangle 19"/>
            <p:cNvSpPr/>
            <p:nvPr/>
          </p:nvSpPr>
          <p:spPr>
            <a:xfrm>
              <a:off x="5379977" y="9029200"/>
              <a:ext cx="13430430" cy="1378583"/>
            </a:xfrm>
            <a:prstGeom prst="rect">
              <a:avLst/>
            </a:prstGeom>
          </p:spPr>
          <p:txBody>
            <a:bodyPr wrap="square">
              <a:spAutoFit/>
            </a:bodyPr>
            <a:lstStyle/>
            <a:p>
              <a:pPr marL="283407" indent="-283407" algn="just">
                <a:buFont typeface="Wingdings" panose="05000000000000000000" pitchFamily="2" charset="2"/>
                <a:buChar char="Ø"/>
              </a:pPr>
              <a:r>
                <a:rPr lang="en-US" sz="2400" dirty="0"/>
                <a:t>North Atlantic SSTs restored  to the fixed </a:t>
              </a:r>
              <a:r>
                <a:rPr lang="en-US" sz="2400" b="1" dirty="0"/>
                <a:t>observed AMV </a:t>
              </a:r>
              <a:r>
                <a:rPr lang="en-US" sz="2400" dirty="0"/>
                <a:t>pattern with a  5/15-day restoring time scale</a:t>
              </a:r>
            </a:p>
            <a:p>
              <a:pPr algn="just"/>
              <a:endParaRPr lang="en-US" sz="579" dirty="0"/>
            </a:p>
            <a:p>
              <a:pPr marL="283407" indent="-283407" algn="just">
                <a:buFont typeface="Wingdings" panose="05000000000000000000" pitchFamily="2" charset="2"/>
                <a:buChar char="Ø"/>
              </a:pPr>
              <a:r>
                <a:rPr lang="en-US" sz="2400" dirty="0"/>
                <a:t>10yr long ensemble experiments: CM2.1 - 100 members, CESM1 - 30mb, FLOR - 50mb</a:t>
              </a:r>
            </a:p>
            <a:p>
              <a:pPr algn="just"/>
              <a:endParaRPr lang="en-US" sz="579" dirty="0"/>
            </a:p>
            <a:p>
              <a:pPr marL="283407" indent="-283407" algn="just">
                <a:buFont typeface="Wingdings" panose="05000000000000000000" pitchFamily="2" charset="2"/>
                <a:buChar char="Ø"/>
              </a:pPr>
              <a:r>
                <a:rPr lang="en-US" sz="2400" dirty="0"/>
                <a:t>Free ocean-atmosphere interactions outside the North Atlantic </a:t>
              </a:r>
              <a:r>
                <a:rPr lang="en-US" sz="2400" dirty="0">
                  <a:sym typeface="Wingdings" panose="05000000000000000000" pitchFamily="2" charset="2"/>
                </a:rPr>
                <a:t> allows Pacific adjustment</a:t>
              </a:r>
              <a:endParaRPr lang="en-US" sz="2400" dirty="0"/>
            </a:p>
          </p:txBody>
        </p:sp>
        <p:sp>
          <p:nvSpPr>
            <p:cNvPr id="21" name="TextBox 20"/>
            <p:cNvSpPr txBox="1"/>
            <p:nvPr/>
          </p:nvSpPr>
          <p:spPr>
            <a:xfrm>
              <a:off x="5535517" y="10630723"/>
              <a:ext cx="12310573" cy="2012859"/>
            </a:xfrm>
            <a:prstGeom prst="rect">
              <a:avLst/>
            </a:prstGeom>
            <a:noFill/>
          </p:spPr>
          <p:txBody>
            <a:bodyPr wrap="square" rtlCol="0">
              <a:spAutoFit/>
            </a:bodyPr>
            <a:lstStyle/>
            <a:p>
              <a:pPr algn="ctr">
                <a:lnSpc>
                  <a:spcPct val="130000"/>
                </a:lnSpc>
              </a:pPr>
              <a:r>
                <a:rPr lang="en-US" sz="2400" u="sng" dirty="0" smtClean="0"/>
                <a:t>3 </a:t>
              </a:r>
              <a:r>
                <a:rPr lang="en-US" sz="2400" u="sng" dirty="0"/>
                <a:t>experiments:</a:t>
              </a:r>
            </a:p>
            <a:p>
              <a:pPr marL="283407" indent="-283407">
                <a:lnSpc>
                  <a:spcPct val="130000"/>
                </a:lnSpc>
                <a:buFont typeface="Arial" panose="020B0604020202020204" pitchFamily="34" charset="0"/>
                <a:buChar char="•"/>
              </a:pPr>
              <a:r>
                <a:rPr lang="en-US" sz="2400" b="1" dirty="0"/>
                <a:t>Full_AMV</a:t>
              </a:r>
              <a:r>
                <a:rPr lang="en-US" sz="2400" dirty="0"/>
                <a:t>: North Atlantic SST restored from </a:t>
              </a:r>
              <a:r>
                <a:rPr lang="en-US" sz="2400" b="1" dirty="0"/>
                <a:t>5</a:t>
              </a:r>
              <a:r>
                <a:rPr lang="en-US" sz="2400" b="1" baseline="30000" dirty="0"/>
                <a:t>o</a:t>
              </a:r>
              <a:r>
                <a:rPr lang="en-US" sz="2400" b="1" dirty="0"/>
                <a:t>N to 65</a:t>
              </a:r>
              <a:r>
                <a:rPr lang="en-US" sz="2400" b="1" baseline="30000" dirty="0"/>
                <a:t>o</a:t>
              </a:r>
              <a:r>
                <a:rPr lang="en-US" sz="2400" b="1" dirty="0"/>
                <a:t>N</a:t>
              </a:r>
              <a:r>
                <a:rPr lang="en-US" sz="2400" dirty="0"/>
                <a:t> to positive/negative phase of AMV</a:t>
              </a:r>
            </a:p>
            <a:p>
              <a:pPr marL="283407" indent="-283407">
                <a:lnSpc>
                  <a:spcPct val="130000"/>
                </a:lnSpc>
                <a:buFont typeface="Arial" panose="020B0604020202020204" pitchFamily="34" charset="0"/>
                <a:buChar char="•"/>
              </a:pPr>
              <a:r>
                <a:rPr lang="en-US" sz="2400" b="1" dirty="0"/>
                <a:t>Trop_AMV</a:t>
              </a:r>
              <a:r>
                <a:rPr lang="en-US" sz="2400" dirty="0"/>
                <a:t>: North Atlantic SST restored from </a:t>
              </a:r>
              <a:r>
                <a:rPr lang="en-US" sz="2400" b="1" dirty="0"/>
                <a:t>5</a:t>
              </a:r>
              <a:r>
                <a:rPr lang="en-US" sz="2400" b="1" baseline="30000" dirty="0"/>
                <a:t>o</a:t>
              </a:r>
              <a:r>
                <a:rPr lang="en-US" sz="2400" b="1" dirty="0"/>
                <a:t>N to 25</a:t>
              </a:r>
              <a:r>
                <a:rPr lang="en-US" sz="2400" b="1" baseline="30000" dirty="0"/>
                <a:t>o</a:t>
              </a:r>
              <a:r>
                <a:rPr lang="en-US" sz="2400" b="1" dirty="0"/>
                <a:t>N </a:t>
              </a:r>
              <a:r>
                <a:rPr lang="en-US" sz="2400" dirty="0"/>
                <a:t>to positive/negative phase of AMV</a:t>
              </a:r>
            </a:p>
            <a:p>
              <a:pPr marL="283407" indent="-283407">
                <a:lnSpc>
                  <a:spcPct val="130000"/>
                </a:lnSpc>
                <a:buFont typeface="Arial" panose="020B0604020202020204" pitchFamily="34" charset="0"/>
                <a:buChar char="•"/>
              </a:pPr>
              <a:r>
                <a:rPr lang="en-US" sz="2400" b="1" dirty="0" err="1" smtClean="0"/>
                <a:t>DampGlo_AMV</a:t>
              </a:r>
              <a:r>
                <a:rPr lang="en-US" sz="2400" dirty="0"/>
                <a:t>: same as Full_AMV + global SST restored to </a:t>
              </a:r>
              <a:r>
                <a:rPr lang="en-US" sz="2400" dirty="0" smtClean="0"/>
                <a:t>climatology</a:t>
              </a:r>
              <a:endParaRPr lang="en-US" sz="2400" dirty="0"/>
            </a:p>
          </p:txBody>
        </p:sp>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55190" t="36063" r="13318" b="43307"/>
            <a:stretch/>
          </p:blipFill>
          <p:spPr>
            <a:xfrm>
              <a:off x="608599" y="9179163"/>
              <a:ext cx="4543686" cy="3852000"/>
            </a:xfrm>
            <a:prstGeom prst="rect">
              <a:avLst/>
            </a:prstGeom>
          </p:spPr>
        </p:pic>
        <p:sp>
          <p:nvSpPr>
            <p:cNvPr id="51" name="TextBox 50"/>
            <p:cNvSpPr txBox="1"/>
            <p:nvPr/>
          </p:nvSpPr>
          <p:spPr>
            <a:xfrm>
              <a:off x="1442835" y="8520418"/>
              <a:ext cx="2995435" cy="646331"/>
            </a:xfrm>
            <a:prstGeom prst="rect">
              <a:avLst/>
            </a:prstGeom>
            <a:noFill/>
          </p:spPr>
          <p:txBody>
            <a:bodyPr wrap="none" rtlCol="0">
              <a:spAutoFit/>
            </a:bodyPr>
            <a:lstStyle/>
            <a:p>
              <a:r>
                <a:rPr lang="en-US" sz="3600" b="1" dirty="0"/>
                <a:t>Observed</a:t>
              </a:r>
              <a:r>
                <a:rPr lang="en-US" sz="3306" b="1" dirty="0"/>
                <a:t> AMV</a:t>
              </a:r>
              <a:endParaRPr lang="en-GB" sz="3306" b="1" dirty="0"/>
            </a:p>
          </p:txBody>
        </p:sp>
      </p:grpSp>
      <p:sp>
        <p:nvSpPr>
          <p:cNvPr id="96" name="TextBox 5"/>
          <p:cNvSpPr txBox="1">
            <a:spLocks noChangeArrowheads="1"/>
          </p:cNvSpPr>
          <p:nvPr/>
        </p:nvSpPr>
        <p:spPr bwMode="auto">
          <a:xfrm>
            <a:off x="385012" y="4259838"/>
            <a:ext cx="35374096" cy="1752251"/>
          </a:xfrm>
          <a:prstGeom prst="rect">
            <a:avLst/>
          </a:prstGeom>
          <a:noFill/>
          <a:ln w="9525">
            <a:noFill/>
            <a:miter lim="800000"/>
            <a:headEnd/>
            <a:tailEnd/>
          </a:ln>
        </p:spPr>
        <p:txBody>
          <a:bodyPr wrap="square" lIns="79799" tIns="39898" rIns="79799" bIns="39898">
            <a:spAutoFit/>
          </a:bodyPr>
          <a:lstStyle/>
          <a:p>
            <a:pPr algn="just"/>
            <a:r>
              <a:rPr lang="en-US" sz="4400" b="1" dirty="0" smtClean="0">
                <a:latin typeface="Calibri" pitchFamily="34" charset="0"/>
              </a:rPr>
              <a:t>Introduction</a:t>
            </a:r>
            <a:r>
              <a:rPr lang="en-US" sz="4463" b="1" dirty="0" smtClean="0">
                <a:latin typeface="Calibri" pitchFamily="34" charset="0"/>
              </a:rPr>
              <a:t>: </a:t>
            </a:r>
            <a:r>
              <a:rPr lang="en-US" sz="3200" dirty="0"/>
              <a:t>The impacts of the Atlantic Multidecadal Variability (AMV) on the summer North American climate are investigated using three Coupled Global Climate Models (CGCMs) in which the North Atlantic sea surface temperatures (SSTs) are restored to observed AMV </a:t>
            </a:r>
            <a:r>
              <a:rPr lang="en-US" sz="3200" dirty="0" smtClean="0"/>
              <a:t>anomalies. In </a:t>
            </a:r>
            <a:r>
              <a:rPr lang="en-US" sz="3200" dirty="0"/>
              <a:t>response to an </a:t>
            </a:r>
            <a:r>
              <a:rPr lang="en-US" sz="3200" b="1" dirty="0"/>
              <a:t>AMV warming</a:t>
            </a:r>
            <a:r>
              <a:rPr lang="en-US" sz="3200" dirty="0"/>
              <a:t>, all models simulate a </a:t>
            </a:r>
            <a:r>
              <a:rPr lang="en-US" sz="3200" b="1" dirty="0"/>
              <a:t>precipitation deficit </a:t>
            </a:r>
            <a:r>
              <a:rPr lang="en-US" sz="3200" dirty="0"/>
              <a:t>and a </a:t>
            </a:r>
            <a:r>
              <a:rPr lang="en-US" sz="3200" b="1" dirty="0"/>
              <a:t>warming</a:t>
            </a:r>
            <a:r>
              <a:rPr lang="en-US" sz="3200" dirty="0"/>
              <a:t> over </a:t>
            </a:r>
            <a:r>
              <a:rPr lang="en-US" sz="3200" b="1" dirty="0"/>
              <a:t>Northern Mexico and Southern</a:t>
            </a:r>
            <a:r>
              <a:rPr lang="en-US" sz="3200" dirty="0"/>
              <a:t> </a:t>
            </a:r>
            <a:r>
              <a:rPr lang="en-US" sz="3200" b="1" dirty="0"/>
              <a:t>US</a:t>
            </a:r>
            <a:r>
              <a:rPr lang="en-US" sz="3200" dirty="0"/>
              <a:t> that lead to an </a:t>
            </a:r>
            <a:r>
              <a:rPr lang="en-US" sz="3200" b="1" dirty="0"/>
              <a:t>increased number of heat wave days by about 30% </a:t>
            </a:r>
            <a:r>
              <a:rPr lang="en-US" sz="3200" dirty="0"/>
              <a:t>compared to an AMV cooling. </a:t>
            </a:r>
            <a:endParaRPr lang="en-US" sz="3637" b="1" dirty="0">
              <a:latin typeface="Calibri" pitchFamily="34" charset="0"/>
            </a:endParaRPr>
          </a:p>
        </p:txBody>
      </p:sp>
      <p:grpSp>
        <p:nvGrpSpPr>
          <p:cNvPr id="161" name="Group 160"/>
          <p:cNvGrpSpPr/>
          <p:nvPr/>
        </p:nvGrpSpPr>
        <p:grpSpPr>
          <a:xfrm>
            <a:off x="962520" y="13357733"/>
            <a:ext cx="15757243" cy="14904070"/>
            <a:chOff x="625638" y="13213355"/>
            <a:chExt cx="15757243" cy="14904070"/>
          </a:xfrm>
        </p:grpSpPr>
        <p:sp>
          <p:nvSpPr>
            <p:cNvPr id="29" name="TextBox 219"/>
            <p:cNvSpPr txBox="1">
              <a:spLocks noChangeArrowheads="1"/>
            </p:cNvSpPr>
            <p:nvPr/>
          </p:nvSpPr>
          <p:spPr bwMode="auto">
            <a:xfrm>
              <a:off x="2078694" y="13213355"/>
              <a:ext cx="12755606" cy="897714"/>
            </a:xfrm>
            <a:prstGeom prst="rect">
              <a:avLst/>
            </a:prstGeom>
            <a:noFill/>
            <a:ln w="9525">
              <a:noFill/>
              <a:miter lim="800000"/>
              <a:headEnd/>
              <a:tailEnd/>
            </a:ln>
          </p:spPr>
          <p:txBody>
            <a:bodyPr wrap="none" lIns="66071" tIns="33036" rIns="66071" bIns="33036">
              <a:spAutoFit/>
            </a:bodyPr>
            <a:lstStyle/>
            <a:p>
              <a:r>
                <a:rPr lang="en-US" sz="5400" b="1" dirty="0">
                  <a:solidFill>
                    <a:srgbClr val="C00000"/>
                  </a:solidFill>
                  <a:effectLst>
                    <a:outerShdw blurRad="50800" dist="38100" dir="2700000" algn="tl" rotWithShape="0">
                      <a:prstClr val="black">
                        <a:alpha val="40000"/>
                      </a:prstClr>
                    </a:outerShdw>
                  </a:effectLst>
                  <a:latin typeface="Calibri" pitchFamily="34" charset="0"/>
                </a:rPr>
                <a:t>2) </a:t>
              </a:r>
              <a:r>
                <a:rPr lang="en-US" sz="5400" b="1" dirty="0" smtClean="0">
                  <a:solidFill>
                    <a:srgbClr val="C00000"/>
                  </a:solidFill>
                  <a:effectLst>
                    <a:outerShdw blurRad="50800" dist="38100" dir="2700000" algn="tl" rotWithShape="0">
                      <a:prstClr val="black">
                        <a:alpha val="40000"/>
                      </a:prstClr>
                    </a:outerShdw>
                  </a:effectLst>
                  <a:latin typeface="Calibri" pitchFamily="34" charset="0"/>
                </a:rPr>
                <a:t>Summertime surface condition responses</a:t>
              </a:r>
              <a:endParaRPr lang="en-US" sz="5400" b="1" dirty="0">
                <a:solidFill>
                  <a:srgbClr val="C00000"/>
                </a:solidFill>
                <a:effectLst>
                  <a:outerShdw blurRad="50800" dist="38100" dir="2700000" algn="tl" rotWithShape="0">
                    <a:prstClr val="black">
                      <a:alpha val="40000"/>
                    </a:prstClr>
                  </a:outerShdw>
                </a:effectLst>
                <a:latin typeface="Calibri" pitchFamily="34" charset="0"/>
              </a:endParaRPr>
            </a:p>
          </p:txBody>
        </p:sp>
        <p:sp>
          <p:nvSpPr>
            <p:cNvPr id="81" name="TextBox 125"/>
            <p:cNvSpPr txBox="1">
              <a:spLocks noChangeArrowheads="1"/>
            </p:cNvSpPr>
            <p:nvPr/>
          </p:nvSpPr>
          <p:spPr bwMode="auto">
            <a:xfrm>
              <a:off x="625638" y="26204058"/>
              <a:ext cx="15757243" cy="1913367"/>
            </a:xfrm>
            <a:prstGeom prst="rect">
              <a:avLst/>
            </a:prstGeom>
            <a:noFill/>
            <a:ln w="9525">
              <a:noFill/>
              <a:miter lim="800000"/>
              <a:headEnd/>
              <a:tailEnd/>
            </a:ln>
          </p:spPr>
          <p:txBody>
            <a:bodyPr wrap="square" lIns="66064" tIns="33031" rIns="66064" bIns="33031">
              <a:spAutoFit/>
            </a:bodyPr>
            <a:lstStyle/>
            <a:p>
              <a:pPr algn="just"/>
              <a:r>
                <a:rPr lang="en-US" sz="2400" dirty="0" smtClean="0">
                  <a:latin typeface="Calibri" panose="020F0502020204030204" pitchFamily="34" charset="0"/>
                  <a:ea typeface="SimSun" panose="02010600030101010101" pitchFamily="2" charset="-122"/>
                  <a:cs typeface="Times New Roman" panose="02020603050405020304" pitchFamily="18" charset="0"/>
                </a:rPr>
                <a:t>Differences </a:t>
              </a:r>
              <a:r>
                <a:rPr lang="en-US" sz="2400" dirty="0">
                  <a:latin typeface="Calibri" panose="020F0502020204030204" pitchFamily="34" charset="0"/>
                  <a:ea typeface="SimSun" panose="02010600030101010101" pitchFamily="2" charset="-122"/>
                  <a:cs typeface="Times New Roman" panose="02020603050405020304" pitchFamily="18" charset="0"/>
                </a:rPr>
                <a:t>between the positive and the negative </a:t>
              </a:r>
              <a:r>
                <a:rPr lang="en-US" sz="2400" dirty="0" smtClean="0">
                  <a:latin typeface="Calibri" panose="020F0502020204030204" pitchFamily="34" charset="0"/>
                  <a:ea typeface="SimSun" panose="02010600030101010101" pitchFamily="2" charset="-122"/>
                  <a:cs typeface="Times New Roman" panose="02020603050405020304" pitchFamily="18" charset="0"/>
                </a:rPr>
                <a:t>phases </a:t>
              </a:r>
              <a:r>
                <a:rPr lang="en-US" sz="2400" dirty="0">
                  <a:latin typeface="Calibri" panose="020F0502020204030204" pitchFamily="34" charset="0"/>
                  <a:ea typeface="SimSun" panose="02010600030101010101" pitchFamily="2" charset="-122"/>
                  <a:cs typeface="Times New Roman" panose="02020603050405020304" pitchFamily="18" charset="0"/>
                </a:rPr>
                <a:t>of AMV. (</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a</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b</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c</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d</a:t>
              </a:r>
              <a:r>
                <a:rPr lang="en-US" sz="2400" dirty="0" smtClean="0">
                  <a:latin typeface="Calibri" panose="020F0502020204030204" pitchFamily="34" charset="0"/>
                  <a:ea typeface="SimSun" panose="02010600030101010101" pitchFamily="2" charset="-122"/>
                  <a:cs typeface="Times New Roman" panose="02020603050405020304" pitchFamily="18" charset="0"/>
                </a:rPr>
                <a:t>) June-July-August (JJA) 2-meter air temperature from Observation, CM2.1, CESM1, and FLOR. (</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e</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f</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g</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h</a:t>
              </a:r>
              <a:r>
                <a:rPr lang="en-US" sz="2400" dirty="0" smtClean="0">
                  <a:latin typeface="Calibri" panose="020F0502020204030204" pitchFamily="34" charset="0"/>
                  <a:ea typeface="SimSun" panose="02010600030101010101" pitchFamily="2" charset="-122"/>
                  <a:cs typeface="Times New Roman" panose="02020603050405020304" pitchFamily="18" charset="0"/>
                </a:rPr>
                <a:t>) same as (</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a,b,c,d</a:t>
              </a:r>
              <a:r>
                <a:rPr lang="en-US" sz="2400" dirty="0" smtClean="0">
                  <a:latin typeface="Calibri" panose="020F0502020204030204" pitchFamily="34" charset="0"/>
                  <a:ea typeface="SimSun" panose="02010600030101010101" pitchFamily="2" charset="-122"/>
                  <a:cs typeface="Times New Roman" panose="02020603050405020304" pitchFamily="18" charset="0"/>
                </a:rPr>
                <a:t>) but for sea level pressure. (</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i</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j</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k</a:t>
              </a:r>
              <a:r>
                <a:rPr lang="en-US" sz="2400" dirty="0" smtClean="0">
                  <a:latin typeface="Calibri" panose="020F0502020204030204" pitchFamily="34" charset="0"/>
                  <a:ea typeface="SimSun" panose="02010600030101010101" pitchFamily="2" charset="-122"/>
                  <a:cs typeface="Times New Roman" panose="02020603050405020304" pitchFamily="18" charset="0"/>
                </a:rPr>
                <a:t>) Number of heat wave days. Heat waves are computing taking into account both intensity and length criteria (following Lau and </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Nath</a:t>
              </a:r>
              <a:r>
                <a:rPr lang="en-US" sz="2400" dirty="0" smtClean="0">
                  <a:latin typeface="Calibri" panose="020F0502020204030204" pitchFamily="34" charset="0"/>
                  <a:ea typeface="SimSun" panose="02010600030101010101" pitchFamily="2" charset="-122"/>
                  <a:cs typeface="Times New Roman" panose="02020603050405020304" pitchFamily="18" charset="0"/>
                </a:rPr>
                <a:t> 2012). The number of heat wave days is the number of day per JJA season belonging to a heat wave event. Stippling </a:t>
              </a:r>
              <a:r>
                <a:rPr lang="en-US" sz="2400" dirty="0">
                  <a:latin typeface="Calibri" panose="020F0502020204030204" pitchFamily="34" charset="0"/>
                  <a:ea typeface="SimSun" panose="02010600030101010101" pitchFamily="2" charset="-122"/>
                  <a:cs typeface="Times New Roman" panose="02020603050405020304" pitchFamily="18" charset="0"/>
                </a:rPr>
                <a:t>indicates regions that are below the 95% confidence level of statistical significance according to a two-sided t-test.</a:t>
              </a:r>
              <a:endParaRPr lang="en-US" sz="2400" i="1" dirty="0">
                <a:latin typeface="Calibri" pitchFamily="34" charset="0"/>
              </a:endParaRPr>
            </a:p>
          </p:txBody>
        </p:sp>
        <p:pic>
          <p:nvPicPr>
            <p:cNvPr id="57" name="Picture 56"/>
            <p:cNvPicPr>
              <a:picLocks noChangeAspect="1"/>
            </p:cNvPicPr>
            <p:nvPr/>
          </p:nvPicPr>
          <p:blipFill rotWithShape="1">
            <a:blip r:embed="rId6" cstate="print">
              <a:extLst>
                <a:ext uri="{28A0092B-C50C-407E-A947-70E740481C1C}">
                  <a14:useLocalDpi xmlns:a14="http://schemas.microsoft.com/office/drawing/2010/main" val="0"/>
                </a:ext>
              </a:extLst>
            </a:blip>
            <a:srcRect l="2944" t="39539" r="14751" b="22014"/>
            <a:stretch/>
          </p:blipFill>
          <p:spPr>
            <a:xfrm>
              <a:off x="880145" y="14572346"/>
              <a:ext cx="10562020" cy="6984000"/>
            </a:xfrm>
            <a:prstGeom prst="rect">
              <a:avLst/>
            </a:prstGeom>
          </p:spPr>
        </p:pic>
        <p:pic>
          <p:nvPicPr>
            <p:cNvPr id="82" name="Picture 81"/>
            <p:cNvPicPr>
              <a:picLocks noChangeAspect="1"/>
            </p:cNvPicPr>
            <p:nvPr/>
          </p:nvPicPr>
          <p:blipFill rotWithShape="1">
            <a:blip r:embed="rId7" cstate="print">
              <a:extLst>
                <a:ext uri="{28A0092B-C50C-407E-A947-70E740481C1C}">
                  <a14:useLocalDpi xmlns:a14="http://schemas.microsoft.com/office/drawing/2010/main" val="0"/>
                </a:ext>
              </a:extLst>
            </a:blip>
            <a:srcRect l="2406" t="56002" r="12877" b="26952"/>
            <a:stretch/>
          </p:blipFill>
          <p:spPr>
            <a:xfrm>
              <a:off x="625638" y="21930328"/>
              <a:ext cx="14030391" cy="3996000"/>
            </a:xfrm>
            <a:prstGeom prst="rect">
              <a:avLst/>
            </a:prstGeom>
          </p:spPr>
        </p:pic>
        <p:pic>
          <p:nvPicPr>
            <p:cNvPr id="84" name="Picture 83"/>
            <p:cNvPicPr>
              <a:picLocks noChangeAspect="1"/>
            </p:cNvPicPr>
            <p:nvPr/>
          </p:nvPicPr>
          <p:blipFill rotWithShape="1">
            <a:blip r:embed="rId8" cstate="print">
              <a:extLst>
                <a:ext uri="{28A0092B-C50C-407E-A947-70E740481C1C}">
                  <a14:useLocalDpi xmlns:a14="http://schemas.microsoft.com/office/drawing/2010/main" val="0"/>
                </a:ext>
              </a:extLst>
            </a:blip>
            <a:srcRect l="2181" t="38164" r="57274" b="6333"/>
            <a:stretch/>
          </p:blipFill>
          <p:spPr>
            <a:xfrm>
              <a:off x="12165583" y="14266383"/>
              <a:ext cx="4217298" cy="8172000"/>
            </a:xfrm>
            <a:prstGeom prst="rect">
              <a:avLst/>
            </a:prstGeom>
          </p:spPr>
        </p:pic>
        <p:grpSp>
          <p:nvGrpSpPr>
            <p:cNvPr id="127" name="Group 126"/>
            <p:cNvGrpSpPr/>
            <p:nvPr/>
          </p:nvGrpSpPr>
          <p:grpSpPr>
            <a:xfrm>
              <a:off x="5679042" y="24312342"/>
              <a:ext cx="263214" cy="461665"/>
              <a:chOff x="367969" y="24592678"/>
              <a:chExt cx="263214" cy="461665"/>
            </a:xfrm>
          </p:grpSpPr>
          <p:sp>
            <p:nvSpPr>
              <p:cNvPr id="125" name="Rectangle 124"/>
              <p:cNvSpPr/>
              <p:nvPr/>
            </p:nvSpPr>
            <p:spPr>
              <a:xfrm>
                <a:off x="401054" y="24688800"/>
                <a:ext cx="180000"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TextBox 125"/>
              <p:cNvSpPr txBox="1"/>
              <p:nvPr/>
            </p:nvSpPr>
            <p:spPr>
              <a:xfrm>
                <a:off x="367969" y="24592678"/>
                <a:ext cx="263214" cy="461665"/>
              </a:xfrm>
              <a:prstGeom prst="rect">
                <a:avLst/>
              </a:prstGeom>
              <a:noFill/>
            </p:spPr>
            <p:txBody>
              <a:bodyPr wrap="none" rtlCol="0">
                <a:spAutoFit/>
              </a:bodyPr>
              <a:lstStyle/>
              <a:p>
                <a:r>
                  <a:rPr lang="en-US" sz="2400" b="1" dirty="0" err="1"/>
                  <a:t>j</a:t>
                </a:r>
                <a:endParaRPr lang="en-GB" sz="2400" b="1" dirty="0"/>
              </a:p>
            </p:txBody>
          </p:sp>
        </p:grpSp>
        <p:grpSp>
          <p:nvGrpSpPr>
            <p:cNvPr id="128" name="Group 127"/>
            <p:cNvGrpSpPr/>
            <p:nvPr/>
          </p:nvGrpSpPr>
          <p:grpSpPr>
            <a:xfrm>
              <a:off x="10284043" y="24303921"/>
              <a:ext cx="252000" cy="461665"/>
              <a:chOff x="352635" y="24574589"/>
              <a:chExt cx="252000" cy="461665"/>
            </a:xfrm>
          </p:grpSpPr>
          <p:sp>
            <p:nvSpPr>
              <p:cNvPr id="129" name="Rectangle 128"/>
              <p:cNvSpPr/>
              <p:nvPr/>
            </p:nvSpPr>
            <p:spPr>
              <a:xfrm>
                <a:off x="433138" y="24688800"/>
                <a:ext cx="144000"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p:cNvSpPr txBox="1"/>
              <p:nvPr/>
            </p:nvSpPr>
            <p:spPr>
              <a:xfrm>
                <a:off x="352635" y="24574589"/>
                <a:ext cx="252000" cy="461665"/>
              </a:xfrm>
              <a:prstGeom prst="rect">
                <a:avLst/>
              </a:prstGeom>
              <a:noFill/>
            </p:spPr>
            <p:txBody>
              <a:bodyPr wrap="none" rtlCol="0">
                <a:spAutoFit/>
              </a:bodyPr>
              <a:lstStyle/>
              <a:p>
                <a:r>
                  <a:rPr lang="en-US" sz="2400" b="1" dirty="0" smtClean="0"/>
                  <a:t>k</a:t>
                </a:r>
                <a:endParaRPr lang="en-GB" sz="2400" b="1" dirty="0"/>
              </a:p>
            </p:txBody>
          </p:sp>
        </p:grpSp>
        <p:grpSp>
          <p:nvGrpSpPr>
            <p:cNvPr id="131" name="Group 130"/>
            <p:cNvGrpSpPr/>
            <p:nvPr/>
          </p:nvGrpSpPr>
          <p:grpSpPr>
            <a:xfrm>
              <a:off x="993607" y="24303922"/>
              <a:ext cx="260008" cy="461665"/>
              <a:chOff x="367969" y="24592678"/>
              <a:chExt cx="260008" cy="461665"/>
            </a:xfrm>
          </p:grpSpPr>
          <p:sp>
            <p:nvSpPr>
              <p:cNvPr id="132" name="Rectangle 131"/>
              <p:cNvSpPr/>
              <p:nvPr/>
            </p:nvSpPr>
            <p:spPr>
              <a:xfrm>
                <a:off x="401054" y="24688800"/>
                <a:ext cx="180000"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p:cNvSpPr txBox="1"/>
              <p:nvPr/>
            </p:nvSpPr>
            <p:spPr>
              <a:xfrm>
                <a:off x="367969" y="24592678"/>
                <a:ext cx="260008" cy="461665"/>
              </a:xfrm>
              <a:prstGeom prst="rect">
                <a:avLst/>
              </a:prstGeom>
              <a:noFill/>
            </p:spPr>
            <p:txBody>
              <a:bodyPr wrap="none" rtlCol="0">
                <a:spAutoFit/>
              </a:bodyPr>
              <a:lstStyle/>
              <a:p>
                <a:r>
                  <a:rPr lang="en-US" sz="2400" b="1" dirty="0" err="1" smtClean="0"/>
                  <a:t>i</a:t>
                </a:r>
                <a:endParaRPr lang="en-GB" sz="2400" b="1" dirty="0"/>
              </a:p>
            </p:txBody>
          </p:sp>
        </p:grpSp>
        <p:grpSp>
          <p:nvGrpSpPr>
            <p:cNvPr id="138" name="Group 137"/>
            <p:cNvGrpSpPr/>
            <p:nvPr/>
          </p:nvGrpSpPr>
          <p:grpSpPr>
            <a:xfrm>
              <a:off x="12436790" y="17686892"/>
              <a:ext cx="258404" cy="369332"/>
              <a:chOff x="11796724" y="16130733"/>
              <a:chExt cx="258404" cy="369332"/>
            </a:xfrm>
          </p:grpSpPr>
          <p:sp>
            <p:nvSpPr>
              <p:cNvPr id="139" name="Rectangle 138"/>
              <p:cNvSpPr/>
              <p:nvPr/>
            </p:nvSpPr>
            <p:spPr>
              <a:xfrm>
                <a:off x="11887786" y="16210485"/>
                <a:ext cx="10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xtBox 139"/>
              <p:cNvSpPr txBox="1"/>
              <p:nvPr/>
            </p:nvSpPr>
            <p:spPr>
              <a:xfrm>
                <a:off x="11796724" y="16130733"/>
                <a:ext cx="258404" cy="369332"/>
              </a:xfrm>
              <a:prstGeom prst="rect">
                <a:avLst/>
              </a:prstGeom>
              <a:noFill/>
            </p:spPr>
            <p:txBody>
              <a:bodyPr wrap="none" rtlCol="0">
                <a:spAutoFit/>
              </a:bodyPr>
              <a:lstStyle/>
              <a:p>
                <a:r>
                  <a:rPr lang="en-US" sz="1800" b="1" dirty="0"/>
                  <a:t>f</a:t>
                </a:r>
                <a:endParaRPr lang="en-GB" sz="1800" b="1" dirty="0"/>
              </a:p>
            </p:txBody>
          </p:sp>
        </p:grpSp>
        <p:grpSp>
          <p:nvGrpSpPr>
            <p:cNvPr id="141" name="Group 140"/>
            <p:cNvGrpSpPr/>
            <p:nvPr/>
          </p:nvGrpSpPr>
          <p:grpSpPr>
            <a:xfrm>
              <a:off x="12422362" y="15825935"/>
              <a:ext cx="300082" cy="369332"/>
              <a:chOff x="11796724" y="16114691"/>
              <a:chExt cx="300082" cy="369332"/>
            </a:xfrm>
          </p:grpSpPr>
          <p:sp>
            <p:nvSpPr>
              <p:cNvPr id="142" name="Rectangle 141"/>
              <p:cNvSpPr/>
              <p:nvPr/>
            </p:nvSpPr>
            <p:spPr>
              <a:xfrm>
                <a:off x="11887786" y="16210485"/>
                <a:ext cx="10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extBox 142"/>
              <p:cNvSpPr txBox="1"/>
              <p:nvPr/>
            </p:nvSpPr>
            <p:spPr>
              <a:xfrm>
                <a:off x="11796724" y="16114691"/>
                <a:ext cx="300082" cy="369332"/>
              </a:xfrm>
              <a:prstGeom prst="rect">
                <a:avLst/>
              </a:prstGeom>
              <a:noFill/>
            </p:spPr>
            <p:txBody>
              <a:bodyPr wrap="none" rtlCol="0">
                <a:spAutoFit/>
              </a:bodyPr>
              <a:lstStyle/>
              <a:p>
                <a:r>
                  <a:rPr lang="en-US" sz="1800" b="1" dirty="0" smtClean="0"/>
                  <a:t>e</a:t>
                </a:r>
                <a:endParaRPr lang="en-GB" sz="1800" b="1" dirty="0"/>
              </a:p>
            </p:txBody>
          </p:sp>
        </p:grpSp>
        <p:grpSp>
          <p:nvGrpSpPr>
            <p:cNvPr id="144" name="Group 143"/>
            <p:cNvGrpSpPr/>
            <p:nvPr/>
          </p:nvGrpSpPr>
          <p:grpSpPr>
            <a:xfrm>
              <a:off x="12431811" y="21351485"/>
              <a:ext cx="308098" cy="369332"/>
              <a:chOff x="11796724" y="16114691"/>
              <a:chExt cx="308098" cy="369332"/>
            </a:xfrm>
          </p:grpSpPr>
          <p:sp>
            <p:nvSpPr>
              <p:cNvPr id="145" name="Rectangle 144"/>
              <p:cNvSpPr/>
              <p:nvPr/>
            </p:nvSpPr>
            <p:spPr>
              <a:xfrm>
                <a:off x="11887786" y="16210485"/>
                <a:ext cx="10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p:cNvSpPr txBox="1"/>
              <p:nvPr/>
            </p:nvSpPr>
            <p:spPr>
              <a:xfrm>
                <a:off x="11796724" y="16114691"/>
                <a:ext cx="308098" cy="369332"/>
              </a:xfrm>
              <a:prstGeom prst="rect">
                <a:avLst/>
              </a:prstGeom>
              <a:noFill/>
            </p:spPr>
            <p:txBody>
              <a:bodyPr wrap="none" rtlCol="0">
                <a:spAutoFit/>
              </a:bodyPr>
              <a:lstStyle/>
              <a:p>
                <a:r>
                  <a:rPr lang="en-US" sz="1800" b="1" dirty="0" smtClean="0"/>
                  <a:t>h</a:t>
                </a:r>
                <a:endParaRPr lang="en-GB" sz="1800" b="1" dirty="0"/>
              </a:p>
            </p:txBody>
          </p:sp>
        </p:grpSp>
        <p:grpSp>
          <p:nvGrpSpPr>
            <p:cNvPr id="147" name="Group 146"/>
            <p:cNvGrpSpPr/>
            <p:nvPr/>
          </p:nvGrpSpPr>
          <p:grpSpPr>
            <a:xfrm>
              <a:off x="12415769" y="19490528"/>
              <a:ext cx="293670" cy="369332"/>
              <a:chOff x="11780682" y="16114691"/>
              <a:chExt cx="293670" cy="369332"/>
            </a:xfrm>
          </p:grpSpPr>
          <p:sp>
            <p:nvSpPr>
              <p:cNvPr id="148" name="Rectangle 147"/>
              <p:cNvSpPr/>
              <p:nvPr/>
            </p:nvSpPr>
            <p:spPr>
              <a:xfrm>
                <a:off x="11887786" y="16210485"/>
                <a:ext cx="10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TextBox 148"/>
              <p:cNvSpPr txBox="1"/>
              <p:nvPr/>
            </p:nvSpPr>
            <p:spPr>
              <a:xfrm>
                <a:off x="11780682" y="16114691"/>
                <a:ext cx="293670" cy="369332"/>
              </a:xfrm>
              <a:prstGeom prst="rect">
                <a:avLst/>
              </a:prstGeom>
              <a:noFill/>
            </p:spPr>
            <p:txBody>
              <a:bodyPr wrap="none" rtlCol="0">
                <a:spAutoFit/>
              </a:bodyPr>
              <a:lstStyle/>
              <a:p>
                <a:r>
                  <a:rPr lang="en-US" sz="1800" b="1" dirty="0" smtClean="0"/>
                  <a:t>g</a:t>
                </a:r>
                <a:endParaRPr lang="en-GB" sz="1800" b="1" dirty="0"/>
              </a:p>
            </p:txBody>
          </p:sp>
        </p:grpSp>
      </p:grpSp>
      <p:grpSp>
        <p:nvGrpSpPr>
          <p:cNvPr id="178" name="Group 177"/>
          <p:cNvGrpSpPr/>
          <p:nvPr/>
        </p:nvGrpSpPr>
        <p:grpSpPr>
          <a:xfrm>
            <a:off x="761955" y="28868937"/>
            <a:ext cx="16030619" cy="7130801"/>
            <a:chOff x="425073" y="28868937"/>
            <a:chExt cx="16030619" cy="7130801"/>
          </a:xfrm>
        </p:grpSpPr>
        <p:sp>
          <p:nvSpPr>
            <p:cNvPr id="70" name="Rectangle 69"/>
            <p:cNvSpPr/>
            <p:nvPr/>
          </p:nvSpPr>
          <p:spPr>
            <a:xfrm>
              <a:off x="3449064" y="32957492"/>
              <a:ext cx="3449847" cy="646331"/>
            </a:xfrm>
            <a:prstGeom prst="rect">
              <a:avLst/>
            </a:prstGeom>
          </p:spPr>
          <p:txBody>
            <a:bodyPr wrap="square">
              <a:spAutoFit/>
            </a:bodyPr>
            <a:lstStyle/>
            <a:p>
              <a:r>
                <a:rPr lang="en-US" sz="1800" dirty="0"/>
                <a:t>PDO: Pacific Decadal Oscillation</a:t>
              </a:r>
            </a:p>
            <a:p>
              <a:r>
                <a:rPr lang="en-US" sz="1800" dirty="0"/>
                <a:t>PNA: Pacific North America</a:t>
              </a:r>
              <a:endParaRPr lang="en-GB" sz="1800" dirty="0"/>
            </a:p>
          </p:txBody>
        </p:sp>
        <p:sp>
          <p:nvSpPr>
            <p:cNvPr id="32" name="TextBox 107"/>
            <p:cNvSpPr txBox="1">
              <a:spLocks noChangeArrowheads="1"/>
            </p:cNvSpPr>
            <p:nvPr/>
          </p:nvSpPr>
          <p:spPr bwMode="auto">
            <a:xfrm>
              <a:off x="3090816" y="32020826"/>
              <a:ext cx="6192000" cy="828000"/>
            </a:xfrm>
            <a:prstGeom prst="rect">
              <a:avLst/>
            </a:prstGeom>
            <a:solidFill>
              <a:schemeClr val="accent5">
                <a:lumMod val="60000"/>
                <a:lumOff val="40000"/>
                <a:alpha val="25098"/>
              </a:schemeClr>
            </a:solidFill>
            <a:ln w="9525">
              <a:noFill/>
              <a:miter lim="800000"/>
              <a:headEnd/>
              <a:tailEnd/>
            </a:ln>
          </p:spPr>
          <p:txBody>
            <a:bodyPr wrap="square" lIns="66064" tIns="33031" rIns="66064" bIns="33031">
              <a:spAutoFit/>
            </a:bodyPr>
            <a:lstStyle/>
            <a:p>
              <a:endParaRPr lang="en-US" sz="2893" dirty="0">
                <a:latin typeface="Calibri" pitchFamily="34" charset="0"/>
              </a:endParaRPr>
            </a:p>
          </p:txBody>
        </p:sp>
        <p:sp>
          <p:nvSpPr>
            <p:cNvPr id="33" name="TextBox 32"/>
            <p:cNvSpPr txBox="1"/>
            <p:nvPr/>
          </p:nvSpPr>
          <p:spPr>
            <a:xfrm>
              <a:off x="2900154" y="32042404"/>
              <a:ext cx="6574958" cy="769441"/>
            </a:xfrm>
            <a:prstGeom prst="rect">
              <a:avLst/>
            </a:prstGeom>
            <a:noFill/>
          </p:spPr>
          <p:txBody>
            <a:bodyPr wrap="square" rtlCol="0">
              <a:spAutoFit/>
            </a:bodyPr>
            <a:lstStyle/>
            <a:p>
              <a:pPr algn="ctr"/>
              <a:r>
                <a:rPr lang="en-US" sz="4400" b="1" dirty="0"/>
                <a:t>AMV+ drives PDO- / PNA-</a:t>
              </a:r>
            </a:p>
          </p:txBody>
        </p:sp>
        <p:pic>
          <p:nvPicPr>
            <p:cNvPr id="85" name="Picture 84"/>
            <p:cNvPicPr>
              <a:picLocks noChangeAspect="1"/>
            </p:cNvPicPr>
            <p:nvPr/>
          </p:nvPicPr>
          <p:blipFill rotWithShape="1">
            <a:blip r:embed="rId9" cstate="print">
              <a:extLst>
                <a:ext uri="{28A0092B-C50C-407E-A947-70E740481C1C}">
                  <a14:useLocalDpi xmlns:a14="http://schemas.microsoft.com/office/drawing/2010/main" val="0"/>
                </a:ext>
              </a:extLst>
            </a:blip>
            <a:srcRect t="38642" r="11125" b="28822"/>
            <a:stretch/>
          </p:blipFill>
          <p:spPr>
            <a:xfrm>
              <a:off x="425073" y="29966378"/>
              <a:ext cx="11642730" cy="6033360"/>
            </a:xfrm>
            <a:prstGeom prst="rect">
              <a:avLst/>
            </a:prstGeom>
          </p:spPr>
        </p:pic>
        <p:sp>
          <p:nvSpPr>
            <p:cNvPr id="121" name="TextBox 219"/>
            <p:cNvSpPr txBox="1">
              <a:spLocks noChangeArrowheads="1"/>
            </p:cNvSpPr>
            <p:nvPr/>
          </p:nvSpPr>
          <p:spPr bwMode="auto">
            <a:xfrm>
              <a:off x="1901723" y="28868937"/>
              <a:ext cx="8714628" cy="897714"/>
            </a:xfrm>
            <a:prstGeom prst="rect">
              <a:avLst/>
            </a:prstGeom>
            <a:noFill/>
            <a:ln w="9525">
              <a:noFill/>
              <a:miter lim="800000"/>
              <a:headEnd/>
              <a:tailEnd/>
            </a:ln>
          </p:spPr>
          <p:txBody>
            <a:bodyPr wrap="none" lIns="66071" tIns="33036" rIns="66071" bIns="33036">
              <a:spAutoFit/>
            </a:bodyPr>
            <a:lstStyle/>
            <a:p>
              <a:r>
                <a:rPr lang="en-US" sz="5400" b="1" dirty="0">
                  <a:solidFill>
                    <a:srgbClr val="C00000"/>
                  </a:solidFill>
                  <a:effectLst>
                    <a:outerShdw blurRad="50800" dist="38100" dir="2700000" algn="tl" rotWithShape="0">
                      <a:prstClr val="black">
                        <a:alpha val="40000"/>
                      </a:prstClr>
                    </a:outerShdw>
                  </a:effectLst>
                  <a:latin typeface="Calibri" pitchFamily="34" charset="0"/>
                </a:rPr>
                <a:t>3</a:t>
              </a:r>
              <a:r>
                <a:rPr lang="en-US" sz="5400" b="1" dirty="0" smtClean="0">
                  <a:solidFill>
                    <a:srgbClr val="C00000"/>
                  </a:solidFill>
                  <a:effectLst>
                    <a:outerShdw blurRad="50800" dist="38100" dir="2700000" algn="tl" rotWithShape="0">
                      <a:prstClr val="black">
                        <a:alpha val="40000"/>
                      </a:prstClr>
                    </a:outerShdw>
                  </a:effectLst>
                  <a:latin typeface="Calibri" pitchFamily="34" charset="0"/>
                </a:rPr>
                <a:t>) Surface </a:t>
              </a:r>
              <a:r>
                <a:rPr lang="en-US" sz="5400" b="1" dirty="0">
                  <a:solidFill>
                    <a:srgbClr val="C00000"/>
                  </a:solidFill>
                  <a:effectLst>
                    <a:outerShdw blurRad="50800" dist="38100" dir="2700000" algn="tl" rotWithShape="0">
                      <a:prstClr val="black">
                        <a:alpha val="40000"/>
                      </a:prstClr>
                    </a:outerShdw>
                  </a:effectLst>
                  <a:latin typeface="Calibri" pitchFamily="34" charset="0"/>
                </a:rPr>
                <a:t>h</a:t>
              </a:r>
              <a:r>
                <a:rPr lang="en-US" sz="5400" b="1" dirty="0" smtClean="0">
                  <a:solidFill>
                    <a:srgbClr val="C00000"/>
                  </a:solidFill>
                  <a:effectLst>
                    <a:outerShdw blurRad="50800" dist="38100" dir="2700000" algn="tl" rotWithShape="0">
                      <a:prstClr val="black">
                        <a:alpha val="40000"/>
                      </a:prstClr>
                    </a:outerShdw>
                  </a:effectLst>
                  <a:latin typeface="Calibri" pitchFamily="34" charset="0"/>
                </a:rPr>
                <a:t>eat flux responses</a:t>
              </a:r>
              <a:endParaRPr lang="en-US" sz="5400" b="1" dirty="0">
                <a:solidFill>
                  <a:srgbClr val="C00000"/>
                </a:solidFill>
                <a:effectLst>
                  <a:outerShdw blurRad="50800" dist="38100" dir="2700000" algn="tl" rotWithShape="0">
                    <a:prstClr val="black">
                      <a:alpha val="40000"/>
                    </a:prstClr>
                  </a:outerShdw>
                </a:effectLst>
                <a:latin typeface="Calibri" pitchFamily="34" charset="0"/>
              </a:endParaRPr>
            </a:p>
          </p:txBody>
        </p:sp>
        <p:sp>
          <p:nvSpPr>
            <p:cNvPr id="162" name="TextBox 125"/>
            <p:cNvSpPr txBox="1">
              <a:spLocks noChangeArrowheads="1"/>
            </p:cNvSpPr>
            <p:nvPr/>
          </p:nvSpPr>
          <p:spPr bwMode="auto">
            <a:xfrm>
              <a:off x="12141549" y="31838174"/>
              <a:ext cx="4314143" cy="3021362"/>
            </a:xfrm>
            <a:prstGeom prst="rect">
              <a:avLst/>
            </a:prstGeom>
            <a:noFill/>
            <a:ln w="9525">
              <a:noFill/>
              <a:miter lim="800000"/>
              <a:headEnd/>
              <a:tailEnd/>
            </a:ln>
          </p:spPr>
          <p:txBody>
            <a:bodyPr wrap="square" lIns="66064" tIns="33031" rIns="66064" bIns="33031">
              <a:spAutoFit/>
            </a:bodyPr>
            <a:lstStyle/>
            <a:p>
              <a:pPr algn="just"/>
              <a:r>
                <a:rPr lang="en-US" sz="2400" dirty="0">
                  <a:latin typeface="Calibri" panose="020F0502020204030204" pitchFamily="34" charset="0"/>
                  <a:ea typeface="SimSun" panose="02010600030101010101" pitchFamily="2" charset="-122"/>
                  <a:cs typeface="Times New Roman" panose="02020603050405020304" pitchFamily="18" charset="0"/>
                </a:rPr>
                <a:t>Differences in 10-year June-July-August average surface flux differences </a:t>
              </a:r>
              <a:r>
                <a:rPr lang="en-US" sz="2400" dirty="0" smtClean="0">
                  <a:latin typeface="Calibri" panose="020F0502020204030204" pitchFamily="34" charset="0"/>
                  <a:ea typeface="SimSun" panose="02010600030101010101" pitchFamily="2" charset="-122"/>
                  <a:cs typeface="Times New Roman" panose="02020603050405020304" pitchFamily="18" charset="0"/>
                </a:rPr>
                <a:t>between </a:t>
              </a:r>
              <a:r>
                <a:rPr lang="en-US" sz="2400" dirty="0">
                  <a:latin typeface="Calibri" panose="020F0502020204030204" pitchFamily="34" charset="0"/>
                  <a:ea typeface="SimSun" panose="02010600030101010101" pitchFamily="2" charset="-122"/>
                  <a:cs typeface="Times New Roman" panose="02020603050405020304" pitchFamily="18" charset="0"/>
                </a:rPr>
                <a:t>AMV+ and AMV- </a:t>
              </a:r>
              <a:r>
                <a:rPr lang="en-US" sz="2400" dirty="0" smtClean="0">
                  <a:latin typeface="Calibri" panose="020F0502020204030204" pitchFamily="34" charset="0"/>
                  <a:ea typeface="SimSun" panose="02010600030101010101" pitchFamily="2" charset="-122"/>
                  <a:cs typeface="Times New Roman" panose="02020603050405020304" pitchFamily="18" charset="0"/>
                </a:rPr>
                <a:t>experiments. </a:t>
              </a:r>
              <a:r>
                <a:rPr lang="en-US" sz="2400" dirty="0">
                  <a:latin typeface="Calibri" panose="020F0502020204030204" pitchFamily="34" charset="0"/>
                  <a:ea typeface="SimSun" panose="02010600030101010101" pitchFamily="2" charset="-122"/>
                  <a:cs typeface="Times New Roman" panose="02020603050405020304" pitchFamily="18" charset="0"/>
                </a:rPr>
                <a:t>The fluxes are shown for grid cells containing only land surface </a:t>
              </a:r>
              <a:r>
                <a:rPr lang="en-US" sz="2400" dirty="0" smtClean="0">
                  <a:latin typeface="Calibri" panose="020F0502020204030204" pitchFamily="34" charset="0"/>
                  <a:ea typeface="SimSun" panose="02010600030101010101" pitchFamily="2" charset="-122"/>
                  <a:cs typeface="Times New Roman" panose="02020603050405020304" pitchFamily="18" charset="0"/>
                </a:rPr>
                <a:t>area. Positive anomalies indicate a surface warming.</a:t>
              </a:r>
              <a:endParaRPr lang="en-US" sz="2400" i="1" dirty="0">
                <a:latin typeface="Calibri" pitchFamily="34" charset="0"/>
              </a:endParaRPr>
            </a:p>
          </p:txBody>
        </p:sp>
      </p:grpSp>
      <p:grpSp>
        <p:nvGrpSpPr>
          <p:cNvPr id="181" name="Group 180"/>
          <p:cNvGrpSpPr/>
          <p:nvPr/>
        </p:nvGrpSpPr>
        <p:grpSpPr>
          <a:xfrm>
            <a:off x="17670193" y="30665138"/>
            <a:ext cx="18036000" cy="4680000"/>
            <a:chOff x="17862697" y="30665138"/>
            <a:chExt cx="18036000" cy="4680000"/>
          </a:xfrm>
        </p:grpSpPr>
        <p:sp>
          <p:nvSpPr>
            <p:cNvPr id="163" name="TextBox 107"/>
            <p:cNvSpPr txBox="1">
              <a:spLocks noChangeArrowheads="1"/>
            </p:cNvSpPr>
            <p:nvPr/>
          </p:nvSpPr>
          <p:spPr bwMode="auto">
            <a:xfrm>
              <a:off x="17862697" y="30665138"/>
              <a:ext cx="18036000" cy="4680000"/>
            </a:xfrm>
            <a:prstGeom prst="rect">
              <a:avLst/>
            </a:prstGeom>
            <a:solidFill>
              <a:schemeClr val="accent5">
                <a:lumMod val="60000"/>
                <a:lumOff val="40000"/>
                <a:alpha val="25098"/>
              </a:schemeClr>
            </a:solidFill>
            <a:ln w="9525">
              <a:noFill/>
              <a:miter lim="800000"/>
              <a:headEnd/>
              <a:tailEnd/>
            </a:ln>
          </p:spPr>
          <p:txBody>
            <a:bodyPr wrap="square" lIns="66064" tIns="33031" rIns="66064" bIns="33031">
              <a:spAutoFit/>
            </a:bodyPr>
            <a:lstStyle/>
            <a:p>
              <a:endParaRPr lang="en-US" sz="2893" dirty="0">
                <a:latin typeface="Calibri" pitchFamily="34" charset="0"/>
              </a:endParaRPr>
            </a:p>
          </p:txBody>
        </p:sp>
        <p:sp>
          <p:nvSpPr>
            <p:cNvPr id="164" name="TextBox 163"/>
            <p:cNvSpPr txBox="1"/>
            <p:nvPr/>
          </p:nvSpPr>
          <p:spPr>
            <a:xfrm>
              <a:off x="17862697" y="30723695"/>
              <a:ext cx="18005999" cy="4555093"/>
            </a:xfrm>
            <a:prstGeom prst="rect">
              <a:avLst/>
            </a:prstGeom>
            <a:noFill/>
          </p:spPr>
          <p:txBody>
            <a:bodyPr wrap="square" rtlCol="0">
              <a:spAutoFit/>
            </a:bodyPr>
            <a:lstStyle/>
            <a:p>
              <a:pPr algn="just"/>
              <a:r>
                <a:rPr lang="en-US" sz="4400" b="1" dirty="0" smtClean="0"/>
                <a:t>Conclusions:</a:t>
              </a:r>
            </a:p>
            <a:p>
              <a:pPr marL="571500" indent="-571500" algn="just">
                <a:buFont typeface="Arial" panose="020B0604020202020204" pitchFamily="34" charset="0"/>
                <a:buChar char="•"/>
              </a:pPr>
              <a:r>
                <a:rPr lang="en-US" sz="3600" dirty="0" smtClean="0"/>
                <a:t>AMV tropical SST warming favors subsidence over North-West Mexico and West US</a:t>
              </a:r>
            </a:p>
            <a:p>
              <a:pPr algn="just"/>
              <a:endParaRPr lang="en-US" sz="1000" dirty="0" smtClean="0"/>
            </a:p>
            <a:p>
              <a:pPr marL="571500" indent="-571500" algn="just">
                <a:buFont typeface="Arial" panose="020B0604020202020204" pitchFamily="34" charset="0"/>
                <a:buChar char="•"/>
              </a:pPr>
              <a:r>
                <a:rPr lang="en-US" sz="3600" dirty="0" smtClean="0"/>
                <a:t>Subsidence warms upper troposphere + decrease relative humidity </a:t>
              </a:r>
              <a:r>
                <a:rPr lang="en-US" sz="3600" dirty="0" smtClean="0">
                  <a:sym typeface="Wingdings" panose="05000000000000000000" pitchFamily="2" charset="2"/>
                </a:rPr>
                <a:t> more solar radiation</a:t>
              </a:r>
            </a:p>
            <a:p>
              <a:pPr algn="just"/>
              <a:endParaRPr lang="en-US" sz="1000" dirty="0" smtClean="0">
                <a:sym typeface="Wingdings" panose="05000000000000000000" pitchFamily="2" charset="2"/>
              </a:endParaRPr>
            </a:p>
            <a:p>
              <a:pPr marL="571500" indent="-571500" algn="just">
                <a:buFont typeface="Arial" panose="020B0604020202020204" pitchFamily="34" charset="0"/>
                <a:buChar char="•"/>
              </a:pPr>
              <a:r>
                <a:rPr lang="en-US" sz="3600" dirty="0" smtClean="0">
                  <a:sym typeface="Wingdings" panose="05000000000000000000" pitchFamily="2" charset="2"/>
                </a:rPr>
                <a:t>Summer solar radiation + summer precipitation deficit warm the surface </a:t>
              </a:r>
              <a:r>
                <a:rPr lang="en-US" sz="2800" dirty="0" smtClean="0">
                  <a:sym typeface="Wingdings" panose="05000000000000000000" pitchFamily="2" charset="2"/>
                </a:rPr>
                <a:t>(SW</a:t>
              </a:r>
              <a:r>
                <a:rPr lang="en-US" sz="2800" baseline="-25000" dirty="0" smtClean="0">
                  <a:sym typeface="Wingdings" panose="05000000000000000000" pitchFamily="2" charset="2"/>
                </a:rPr>
                <a:t>net</a:t>
              </a:r>
              <a:r>
                <a:rPr lang="en-US" sz="2800" dirty="0" smtClean="0">
                  <a:sym typeface="Wingdings" panose="05000000000000000000" pitchFamily="2" charset="2"/>
                </a:rPr>
                <a:t> + latent heat)</a:t>
              </a:r>
            </a:p>
            <a:p>
              <a:pPr algn="just"/>
              <a:r>
                <a:rPr lang="en-US" sz="3600" dirty="0" smtClean="0">
                  <a:sym typeface="Wingdings" panose="05000000000000000000" pitchFamily="2" charset="2"/>
                </a:rPr>
                <a:t>              thermal-low response over Northern Mexico and Southwestern US</a:t>
              </a:r>
            </a:p>
            <a:p>
              <a:pPr algn="just"/>
              <a:endParaRPr lang="en-US" sz="1000" dirty="0" smtClean="0">
                <a:sym typeface="Wingdings" panose="05000000000000000000" pitchFamily="2" charset="2"/>
              </a:endParaRPr>
            </a:p>
            <a:p>
              <a:pPr marL="571500" indent="-571500" algn="just">
                <a:buFont typeface="Arial" panose="020B0604020202020204" pitchFamily="34" charset="0"/>
                <a:buChar char="•"/>
              </a:pPr>
              <a:r>
                <a:rPr lang="en-US" sz="3600" dirty="0" smtClean="0"/>
                <a:t>Soil moisture deficit due to precipitation anomalies occurring all year-long (cf. Pacific SSTs response) also acts as a preconditioning for the development of heat waves.</a:t>
              </a:r>
              <a:endParaRPr lang="en-US" sz="4400" b="1" dirty="0"/>
            </a:p>
          </p:txBody>
        </p:sp>
      </p:grpSp>
      <p:grpSp>
        <p:nvGrpSpPr>
          <p:cNvPr id="177" name="Group 176"/>
          <p:cNvGrpSpPr/>
          <p:nvPr/>
        </p:nvGrpSpPr>
        <p:grpSpPr>
          <a:xfrm>
            <a:off x="18027018" y="7219167"/>
            <a:ext cx="17947402" cy="10163804"/>
            <a:chOff x="18027018" y="7459797"/>
            <a:chExt cx="17947402" cy="10163804"/>
          </a:xfrm>
        </p:grpSpPr>
        <p:pic>
          <p:nvPicPr>
            <p:cNvPr id="112" name="Picture 111"/>
            <p:cNvPicPr>
              <a:picLocks noChangeAspect="1"/>
            </p:cNvPicPr>
            <p:nvPr/>
          </p:nvPicPr>
          <p:blipFill rotWithShape="1">
            <a:blip r:embed="rId8" cstate="print">
              <a:extLst>
                <a:ext uri="{28A0092B-C50C-407E-A947-70E740481C1C}">
                  <a14:useLocalDpi xmlns:a14="http://schemas.microsoft.com/office/drawing/2010/main" val="0"/>
                </a:ext>
              </a:extLst>
            </a:blip>
            <a:srcRect l="45291" t="38468" r="13835" b="59801"/>
            <a:stretch/>
          </p:blipFill>
          <p:spPr>
            <a:xfrm>
              <a:off x="18416328" y="8960374"/>
              <a:ext cx="6421379" cy="385011"/>
            </a:xfrm>
            <a:prstGeom prst="rect">
              <a:avLst/>
            </a:prstGeom>
          </p:spPr>
        </p:pic>
        <p:pic>
          <p:nvPicPr>
            <p:cNvPr id="113" name="Picture 112"/>
            <p:cNvPicPr>
              <a:picLocks noChangeAspect="1"/>
            </p:cNvPicPr>
            <p:nvPr/>
          </p:nvPicPr>
          <p:blipFill rotWithShape="1">
            <a:blip r:embed="rId8" cstate="print">
              <a:extLst>
                <a:ext uri="{28A0092B-C50C-407E-A947-70E740481C1C}">
                  <a14:useLocalDpi xmlns:a14="http://schemas.microsoft.com/office/drawing/2010/main" val="0"/>
                </a:ext>
              </a:extLst>
            </a:blip>
            <a:srcRect l="45291" t="65521" r="13835" b="18901"/>
            <a:stretch/>
          </p:blipFill>
          <p:spPr>
            <a:xfrm>
              <a:off x="18027018" y="9374622"/>
              <a:ext cx="7200000" cy="3884178"/>
            </a:xfrm>
            <a:prstGeom prst="rect">
              <a:avLst/>
            </a:prstGeom>
          </p:spPr>
        </p:pic>
        <p:pic>
          <p:nvPicPr>
            <p:cNvPr id="115" name="Picture 114"/>
            <p:cNvPicPr>
              <a:picLocks noChangeAspect="1"/>
            </p:cNvPicPr>
            <p:nvPr/>
          </p:nvPicPr>
          <p:blipFill rotWithShape="1">
            <a:blip r:embed="rId10" cstate="print">
              <a:extLst>
                <a:ext uri="{28A0092B-C50C-407E-A947-70E740481C1C}">
                  <a14:useLocalDpi xmlns:a14="http://schemas.microsoft.com/office/drawing/2010/main" val="0"/>
                </a:ext>
              </a:extLst>
            </a:blip>
            <a:srcRect l="827" t="38554" r="19819" b="59223"/>
            <a:stretch/>
          </p:blipFill>
          <p:spPr>
            <a:xfrm>
              <a:off x="25309252" y="8997023"/>
              <a:ext cx="9774834" cy="387609"/>
            </a:xfrm>
            <a:prstGeom prst="rect">
              <a:avLst/>
            </a:prstGeom>
          </p:spPr>
        </p:pic>
        <p:pic>
          <p:nvPicPr>
            <p:cNvPr id="116" name="Picture 115"/>
            <p:cNvPicPr>
              <a:picLocks noChangeAspect="1"/>
            </p:cNvPicPr>
            <p:nvPr/>
          </p:nvPicPr>
          <p:blipFill rotWithShape="1">
            <a:blip r:embed="rId10" cstate="print">
              <a:extLst>
                <a:ext uri="{28A0092B-C50C-407E-A947-70E740481C1C}">
                  <a14:useLocalDpi xmlns:a14="http://schemas.microsoft.com/office/drawing/2010/main" val="0"/>
                </a:ext>
              </a:extLst>
            </a:blip>
            <a:srcRect l="827" t="77356" r="13835" b="1549"/>
            <a:stretch/>
          </p:blipFill>
          <p:spPr>
            <a:xfrm>
              <a:off x="25247108" y="9388410"/>
              <a:ext cx="10512000" cy="3678140"/>
            </a:xfrm>
            <a:prstGeom prst="rect">
              <a:avLst/>
            </a:prstGeom>
          </p:spPr>
        </p:pic>
        <p:pic>
          <p:nvPicPr>
            <p:cNvPr id="117" name="Picture 116"/>
            <p:cNvPicPr>
              <a:picLocks noChangeAspect="1"/>
            </p:cNvPicPr>
            <p:nvPr/>
          </p:nvPicPr>
          <p:blipFill rotWithShape="1">
            <a:blip r:embed="rId11" cstate="print">
              <a:extLst>
                <a:ext uri="{28A0092B-C50C-407E-A947-70E740481C1C}">
                  <a14:useLocalDpi xmlns:a14="http://schemas.microsoft.com/office/drawing/2010/main" val="0"/>
                </a:ext>
              </a:extLst>
            </a:blip>
            <a:srcRect l="4891" t="39839" r="17898" b="58151"/>
            <a:stretch/>
          </p:blipFill>
          <p:spPr>
            <a:xfrm>
              <a:off x="25396208" y="13300372"/>
              <a:ext cx="10512000" cy="387381"/>
            </a:xfrm>
            <a:prstGeom prst="rect">
              <a:avLst/>
            </a:prstGeom>
          </p:spPr>
        </p:pic>
        <p:pic>
          <p:nvPicPr>
            <p:cNvPr id="118" name="Picture 117"/>
            <p:cNvPicPr>
              <a:picLocks noChangeAspect="1"/>
            </p:cNvPicPr>
            <p:nvPr/>
          </p:nvPicPr>
          <p:blipFill rotWithShape="1">
            <a:blip r:embed="rId11" cstate="print">
              <a:extLst>
                <a:ext uri="{28A0092B-C50C-407E-A947-70E740481C1C}">
                  <a14:useLocalDpi xmlns:a14="http://schemas.microsoft.com/office/drawing/2010/main" val="0"/>
                </a:ext>
              </a:extLst>
            </a:blip>
            <a:srcRect l="4891" t="73436" r="18945" b="6813"/>
            <a:stretch/>
          </p:blipFill>
          <p:spPr>
            <a:xfrm>
              <a:off x="25178892" y="13660788"/>
              <a:ext cx="10795528" cy="3962813"/>
            </a:xfrm>
            <a:prstGeom prst="rect">
              <a:avLst/>
            </a:prstGeom>
          </p:spPr>
        </p:pic>
        <p:sp>
          <p:nvSpPr>
            <p:cNvPr id="123" name="TextBox 219"/>
            <p:cNvSpPr txBox="1">
              <a:spLocks noChangeArrowheads="1"/>
            </p:cNvSpPr>
            <p:nvPr/>
          </p:nvSpPr>
          <p:spPr bwMode="auto">
            <a:xfrm>
              <a:off x="22125410" y="7459797"/>
              <a:ext cx="10816422" cy="897714"/>
            </a:xfrm>
            <a:prstGeom prst="rect">
              <a:avLst/>
            </a:prstGeom>
            <a:noFill/>
            <a:ln w="9525">
              <a:noFill/>
              <a:miter lim="800000"/>
              <a:headEnd/>
              <a:tailEnd/>
            </a:ln>
          </p:spPr>
          <p:txBody>
            <a:bodyPr wrap="none" lIns="66071" tIns="33036" rIns="66071" bIns="33036">
              <a:spAutoFit/>
            </a:bodyPr>
            <a:lstStyle/>
            <a:p>
              <a:r>
                <a:rPr lang="en-US" sz="5400" b="1" dirty="0">
                  <a:solidFill>
                    <a:srgbClr val="C00000"/>
                  </a:solidFill>
                  <a:effectLst>
                    <a:outerShdw blurRad="50800" dist="38100" dir="2700000" algn="tl" rotWithShape="0">
                      <a:prstClr val="black">
                        <a:alpha val="40000"/>
                      </a:prstClr>
                    </a:outerShdw>
                  </a:effectLst>
                  <a:latin typeface="Calibri" pitchFamily="34" charset="0"/>
                </a:rPr>
                <a:t>4</a:t>
              </a:r>
              <a:r>
                <a:rPr lang="en-US" sz="5400" b="1" dirty="0" smtClean="0">
                  <a:solidFill>
                    <a:srgbClr val="C00000"/>
                  </a:solidFill>
                  <a:effectLst>
                    <a:outerShdw blurRad="50800" dist="38100" dir="2700000" algn="tl" rotWithShape="0">
                      <a:prstClr val="black">
                        <a:alpha val="40000"/>
                      </a:prstClr>
                    </a:outerShdw>
                  </a:effectLst>
                  <a:latin typeface="Calibri" pitchFamily="34" charset="0"/>
                </a:rPr>
                <a:t>) Summertime atmospheric changes</a:t>
              </a:r>
              <a:endParaRPr lang="en-US" sz="5400" b="1" dirty="0">
                <a:solidFill>
                  <a:srgbClr val="C00000"/>
                </a:solidFill>
                <a:effectLst>
                  <a:outerShdw blurRad="50800" dist="38100" dir="2700000" algn="tl" rotWithShape="0">
                    <a:prstClr val="black">
                      <a:alpha val="40000"/>
                    </a:prstClr>
                  </a:outerShdw>
                </a:effectLst>
                <a:latin typeface="Calibri" pitchFamily="34" charset="0"/>
              </a:endParaRPr>
            </a:p>
          </p:txBody>
        </p:sp>
        <p:sp>
          <p:nvSpPr>
            <p:cNvPr id="165" name="TextBox 125"/>
            <p:cNvSpPr txBox="1">
              <a:spLocks noChangeArrowheads="1"/>
            </p:cNvSpPr>
            <p:nvPr/>
          </p:nvSpPr>
          <p:spPr bwMode="auto">
            <a:xfrm>
              <a:off x="18123270" y="13649956"/>
              <a:ext cx="6828737" cy="3390694"/>
            </a:xfrm>
            <a:prstGeom prst="rect">
              <a:avLst/>
            </a:prstGeom>
            <a:noFill/>
            <a:ln w="9525">
              <a:noFill/>
              <a:miter lim="800000"/>
              <a:headEnd/>
              <a:tailEnd/>
            </a:ln>
          </p:spPr>
          <p:txBody>
            <a:bodyPr wrap="square" lIns="66064" tIns="33031" rIns="66064" bIns="33031">
              <a:spAutoFit/>
            </a:bodyPr>
            <a:lstStyle/>
            <a:p>
              <a:pPr algn="just"/>
              <a:r>
                <a:rPr lang="en-US" sz="2400" dirty="0">
                  <a:latin typeface="Calibri" panose="020F0502020204030204" pitchFamily="34" charset="0"/>
                  <a:ea typeface="SimSun" panose="02010600030101010101" pitchFamily="2" charset="-122"/>
                  <a:cs typeface="Times New Roman" panose="02020603050405020304" pitchFamily="18" charset="0"/>
                </a:rPr>
                <a:t>June-July-August (JJA) </a:t>
              </a:r>
              <a:r>
                <a:rPr lang="en-US" sz="2400" dirty="0" smtClean="0">
                  <a:latin typeface="Calibri" panose="020F0502020204030204" pitchFamily="34" charset="0"/>
                  <a:ea typeface="SimSun" panose="02010600030101010101" pitchFamily="2" charset="-122"/>
                  <a:cs typeface="Times New Roman" panose="02020603050405020304" pitchFamily="18" charset="0"/>
                </a:rPr>
                <a:t>differences </a:t>
              </a:r>
              <a:r>
                <a:rPr lang="en-US" sz="2400" dirty="0">
                  <a:latin typeface="Calibri" panose="020F0502020204030204" pitchFamily="34" charset="0"/>
                  <a:ea typeface="SimSun" panose="02010600030101010101" pitchFamily="2" charset="-122"/>
                  <a:cs typeface="Times New Roman" panose="02020603050405020304" pitchFamily="18" charset="0"/>
                </a:rPr>
                <a:t>between the positive and the negative </a:t>
              </a:r>
              <a:r>
                <a:rPr lang="en-US" sz="2400" dirty="0" smtClean="0">
                  <a:latin typeface="Calibri" panose="020F0502020204030204" pitchFamily="34" charset="0"/>
                  <a:ea typeface="SimSun" panose="02010600030101010101" pitchFamily="2" charset="-122"/>
                  <a:cs typeface="Times New Roman" panose="02020603050405020304" pitchFamily="18" charset="0"/>
                </a:rPr>
                <a:t>phases </a:t>
              </a:r>
              <a:r>
                <a:rPr lang="en-US" sz="2400" dirty="0">
                  <a:latin typeface="Calibri" panose="020F0502020204030204" pitchFamily="34" charset="0"/>
                  <a:ea typeface="SimSun" panose="02010600030101010101" pitchFamily="2" charset="-122"/>
                  <a:cs typeface="Times New Roman" panose="02020603050405020304" pitchFamily="18" charset="0"/>
                </a:rPr>
                <a:t>of </a:t>
              </a:r>
              <a:r>
                <a:rPr lang="en-US" sz="2400" dirty="0" smtClean="0">
                  <a:latin typeface="Calibri" panose="020F0502020204030204" pitchFamily="34" charset="0"/>
                  <a:ea typeface="SimSun" panose="02010600030101010101" pitchFamily="2" charset="-122"/>
                  <a:cs typeface="Times New Roman" panose="02020603050405020304" pitchFamily="18" charset="0"/>
                </a:rPr>
                <a:t>AMV for </a:t>
              </a:r>
              <a:r>
                <a:rPr lang="en-US" sz="2400" dirty="0">
                  <a:latin typeface="Calibri" panose="020F0502020204030204" pitchFamily="34" charset="0"/>
                  <a:ea typeface="SimSun" panose="02010600030101010101" pitchFamily="2" charset="-122"/>
                  <a:cs typeface="Times New Roman" panose="02020603050405020304" pitchFamily="18" charset="0"/>
                </a:rPr>
                <a:t>(</a:t>
              </a:r>
              <a:r>
                <a:rPr lang="en-US" sz="2400" b="1" dirty="0" smtClean="0">
                  <a:latin typeface="Calibri" panose="020F0502020204030204" pitchFamily="34" charset="0"/>
                  <a:ea typeface="SimSun" panose="02010600030101010101" pitchFamily="2" charset="-122"/>
                  <a:cs typeface="Times New Roman" panose="02020603050405020304" pitchFamily="18" charset="0"/>
                </a:rPr>
                <a:t>a</a:t>
              </a:r>
              <a:r>
                <a:rPr lang="en-US" sz="2400" dirty="0" smtClean="0">
                  <a:latin typeface="Calibri" panose="020F0502020204030204" pitchFamily="34" charset="0"/>
                  <a:ea typeface="SimSun" panose="02010600030101010101" pitchFamily="2" charset="-122"/>
                  <a:cs typeface="Times New Roman" panose="02020603050405020304" pitchFamily="18" charset="0"/>
                </a:rPr>
                <a:t>) vertical wind averaged between 400-200hPa (shading) and wind streamfunction at 200hPa (contours), (</a:t>
              </a:r>
              <a:r>
                <a:rPr lang="en-US" sz="2400" b="1" dirty="0" smtClean="0">
                  <a:latin typeface="Calibri" panose="020F0502020204030204" pitchFamily="34" charset="0"/>
                  <a:ea typeface="SimSun" panose="02010600030101010101" pitchFamily="2" charset="-122"/>
                  <a:cs typeface="Times New Roman" panose="02020603050405020304" pitchFamily="18" charset="0"/>
                </a:rPr>
                <a:t>b</a:t>
              </a:r>
              <a:r>
                <a:rPr lang="en-US" sz="2400" dirty="0" smtClean="0">
                  <a:latin typeface="Calibri" panose="020F0502020204030204" pitchFamily="34" charset="0"/>
                  <a:ea typeface="SimSun" panose="02010600030101010101" pitchFamily="2" charset="-122"/>
                  <a:cs typeface="Times New Roman" panose="02020603050405020304" pitchFamily="18" charset="0"/>
                </a:rPr>
                <a:t>) atmospheric column integrated humidity, (</a:t>
              </a:r>
              <a:r>
                <a:rPr lang="en-US" sz="2400" b="1" dirty="0" smtClean="0">
                  <a:latin typeface="Calibri" panose="020F0502020204030204" pitchFamily="34" charset="0"/>
                  <a:ea typeface="SimSun" panose="02010600030101010101" pitchFamily="2" charset="-122"/>
                  <a:cs typeface="Times New Roman" panose="02020603050405020304" pitchFamily="18" charset="0"/>
                </a:rPr>
                <a:t>c</a:t>
              </a:r>
              <a:r>
                <a:rPr lang="en-US" sz="2400" dirty="0" smtClean="0">
                  <a:latin typeface="Calibri" panose="020F0502020204030204" pitchFamily="34" charset="0"/>
                  <a:ea typeface="SimSun" panose="02010600030101010101" pitchFamily="2" charset="-122"/>
                  <a:cs typeface="Times New Roman" panose="02020603050405020304" pitchFamily="18" charset="0"/>
                </a:rPr>
                <a:t>) cloud cover, (</a:t>
              </a:r>
              <a:r>
                <a:rPr lang="en-US" sz="2400" b="1" dirty="0" smtClean="0">
                  <a:latin typeface="Calibri" panose="020F0502020204030204" pitchFamily="34" charset="0"/>
                  <a:ea typeface="SimSun" panose="02010600030101010101" pitchFamily="2" charset="-122"/>
                  <a:cs typeface="Times New Roman" panose="02020603050405020304" pitchFamily="18" charset="0"/>
                </a:rPr>
                <a:t>d</a:t>
              </a:r>
              <a:r>
                <a:rPr lang="en-US" sz="2400" dirty="0" smtClean="0">
                  <a:latin typeface="Calibri" panose="020F0502020204030204" pitchFamily="34" charset="0"/>
                  <a:ea typeface="SimSun" panose="02010600030101010101" pitchFamily="2" charset="-122"/>
                  <a:cs typeface="Times New Roman" panose="02020603050405020304" pitchFamily="18" charset="0"/>
                </a:rPr>
                <a:t>) precipitation, and (</a:t>
              </a:r>
              <a:r>
                <a:rPr lang="en-US" sz="2400" b="1" dirty="0" smtClean="0">
                  <a:latin typeface="Calibri" panose="020F0502020204030204" pitchFamily="34" charset="0"/>
                  <a:ea typeface="SimSun" panose="02010600030101010101" pitchFamily="2" charset="-122"/>
                  <a:cs typeface="Times New Roman" panose="02020603050405020304" pitchFamily="18" charset="0"/>
                </a:rPr>
                <a:t>e</a:t>
              </a:r>
              <a:r>
                <a:rPr lang="en-US" sz="2400" dirty="0" smtClean="0">
                  <a:latin typeface="Calibri" panose="020F0502020204030204" pitchFamily="34" charset="0"/>
                  <a:ea typeface="SimSun" panose="02010600030101010101" pitchFamily="2" charset="-122"/>
                  <a:cs typeface="Times New Roman" panose="02020603050405020304" pitchFamily="18" charset="0"/>
                </a:rPr>
                <a:t>) humidity divergence (shading) and humidity transport (arrows) </a:t>
              </a:r>
              <a:r>
                <a:rPr lang="en-US" sz="2400" dirty="0">
                  <a:latin typeface="Calibri" panose="020F0502020204030204" pitchFamily="34" charset="0"/>
                  <a:ea typeface="SimSun" panose="02010600030101010101" pitchFamily="2" charset="-122"/>
                  <a:cs typeface="Times New Roman" panose="02020603050405020304" pitchFamily="18" charset="0"/>
                </a:rPr>
                <a:t>averaged between </a:t>
              </a:r>
              <a:r>
                <a:rPr lang="en-US" sz="2400" dirty="0" smtClean="0">
                  <a:latin typeface="Calibri" panose="020F0502020204030204" pitchFamily="34" charset="0"/>
                  <a:ea typeface="SimSun" panose="02010600030101010101" pitchFamily="2" charset="-122"/>
                  <a:cs typeface="Times New Roman" panose="02020603050405020304" pitchFamily="18" charset="0"/>
                </a:rPr>
                <a:t>700-300hPa. Results only shown for FLOR but similar for CM2.1 and CESM1.</a:t>
              </a:r>
              <a:endParaRPr lang="en-US" sz="2400" i="1" dirty="0">
                <a:latin typeface="Calibri" pitchFamily="34" charset="0"/>
              </a:endParaRPr>
            </a:p>
          </p:txBody>
        </p:sp>
        <p:sp>
          <p:nvSpPr>
            <p:cNvPr id="167" name="Rectangle 166"/>
            <p:cNvSpPr/>
            <p:nvPr/>
          </p:nvSpPr>
          <p:spPr>
            <a:xfrm>
              <a:off x="31139423" y="11779678"/>
              <a:ext cx="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TextBox 167"/>
            <p:cNvSpPr txBox="1"/>
            <p:nvPr/>
          </p:nvSpPr>
          <p:spPr>
            <a:xfrm>
              <a:off x="31062075" y="11693453"/>
              <a:ext cx="292068" cy="400110"/>
            </a:xfrm>
            <a:prstGeom prst="rect">
              <a:avLst/>
            </a:prstGeom>
            <a:noFill/>
          </p:spPr>
          <p:txBody>
            <a:bodyPr wrap="none" rtlCol="0">
              <a:spAutoFit/>
            </a:bodyPr>
            <a:lstStyle/>
            <a:p>
              <a:r>
                <a:rPr lang="en-US" sz="2000" b="1" dirty="0"/>
                <a:t>c</a:t>
              </a:r>
              <a:endParaRPr lang="en-GB" sz="2000" b="1" dirty="0"/>
            </a:p>
          </p:txBody>
        </p:sp>
        <p:sp>
          <p:nvSpPr>
            <p:cNvPr id="169" name="Rectangle 168"/>
            <p:cNvSpPr/>
            <p:nvPr/>
          </p:nvSpPr>
          <p:spPr>
            <a:xfrm>
              <a:off x="18623124" y="11629450"/>
              <a:ext cx="252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TextBox 169"/>
            <p:cNvSpPr txBox="1"/>
            <p:nvPr/>
          </p:nvSpPr>
          <p:spPr>
            <a:xfrm>
              <a:off x="18579865" y="11432936"/>
              <a:ext cx="386644" cy="584775"/>
            </a:xfrm>
            <a:prstGeom prst="rect">
              <a:avLst/>
            </a:prstGeom>
            <a:noFill/>
          </p:spPr>
          <p:txBody>
            <a:bodyPr wrap="none" rtlCol="0">
              <a:spAutoFit/>
            </a:bodyPr>
            <a:lstStyle/>
            <a:p>
              <a:r>
                <a:rPr lang="en-US" sz="3200" b="1" dirty="0" smtClean="0"/>
                <a:t>a</a:t>
              </a:r>
              <a:endParaRPr lang="en-GB" sz="3200" b="1" dirty="0"/>
            </a:p>
          </p:txBody>
        </p:sp>
        <p:sp>
          <p:nvSpPr>
            <p:cNvPr id="171" name="Rectangle 170"/>
            <p:cNvSpPr/>
            <p:nvPr/>
          </p:nvSpPr>
          <p:spPr>
            <a:xfrm>
              <a:off x="25702833" y="11798466"/>
              <a:ext cx="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TextBox 171"/>
            <p:cNvSpPr txBox="1"/>
            <p:nvPr/>
          </p:nvSpPr>
          <p:spPr>
            <a:xfrm>
              <a:off x="25625485" y="11712241"/>
              <a:ext cx="322524" cy="400110"/>
            </a:xfrm>
            <a:prstGeom prst="rect">
              <a:avLst/>
            </a:prstGeom>
            <a:noFill/>
          </p:spPr>
          <p:txBody>
            <a:bodyPr wrap="none" rtlCol="0">
              <a:spAutoFit/>
            </a:bodyPr>
            <a:lstStyle/>
            <a:p>
              <a:r>
                <a:rPr lang="en-US" sz="2000" b="1" dirty="0" smtClean="0"/>
                <a:t>b</a:t>
              </a:r>
              <a:endParaRPr lang="en-GB" sz="2000" b="1" dirty="0"/>
            </a:p>
          </p:txBody>
        </p:sp>
        <p:sp>
          <p:nvSpPr>
            <p:cNvPr id="173" name="Rectangle 172"/>
            <p:cNvSpPr/>
            <p:nvPr/>
          </p:nvSpPr>
          <p:spPr>
            <a:xfrm>
              <a:off x="25781969" y="16126752"/>
              <a:ext cx="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TextBox 173"/>
            <p:cNvSpPr txBox="1"/>
            <p:nvPr/>
          </p:nvSpPr>
          <p:spPr>
            <a:xfrm>
              <a:off x="25704621" y="16040527"/>
              <a:ext cx="322524" cy="400110"/>
            </a:xfrm>
            <a:prstGeom prst="rect">
              <a:avLst/>
            </a:prstGeom>
            <a:noFill/>
          </p:spPr>
          <p:txBody>
            <a:bodyPr wrap="none" rtlCol="0">
              <a:spAutoFit/>
            </a:bodyPr>
            <a:lstStyle/>
            <a:p>
              <a:r>
                <a:rPr lang="en-US" sz="2000" b="1" dirty="0"/>
                <a:t>d</a:t>
              </a:r>
              <a:endParaRPr lang="en-GB" sz="2000" b="1" dirty="0"/>
            </a:p>
          </p:txBody>
        </p:sp>
        <p:sp>
          <p:nvSpPr>
            <p:cNvPr id="175" name="Rectangle 174"/>
            <p:cNvSpPr/>
            <p:nvPr/>
          </p:nvSpPr>
          <p:spPr>
            <a:xfrm>
              <a:off x="31137702" y="16106194"/>
              <a:ext cx="144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TextBox 175"/>
            <p:cNvSpPr txBox="1"/>
            <p:nvPr/>
          </p:nvSpPr>
          <p:spPr>
            <a:xfrm>
              <a:off x="31060354" y="16019969"/>
              <a:ext cx="314510" cy="400110"/>
            </a:xfrm>
            <a:prstGeom prst="rect">
              <a:avLst/>
            </a:prstGeom>
            <a:noFill/>
          </p:spPr>
          <p:txBody>
            <a:bodyPr wrap="none" rtlCol="0">
              <a:spAutoFit/>
            </a:bodyPr>
            <a:lstStyle/>
            <a:p>
              <a:r>
                <a:rPr lang="en-US" sz="2000" b="1" dirty="0"/>
                <a:t>e</a:t>
              </a:r>
              <a:endParaRPr lang="en-GB" sz="2000" b="1" dirty="0"/>
            </a:p>
          </p:txBody>
        </p:sp>
      </p:grpSp>
      <p:grpSp>
        <p:nvGrpSpPr>
          <p:cNvPr id="180" name="Group 179"/>
          <p:cNvGrpSpPr/>
          <p:nvPr/>
        </p:nvGrpSpPr>
        <p:grpSpPr>
          <a:xfrm>
            <a:off x="18792441" y="18253515"/>
            <a:ext cx="16070320" cy="11726243"/>
            <a:chOff x="19803089" y="18494145"/>
            <a:chExt cx="16070320" cy="11726243"/>
          </a:xfrm>
        </p:grpSpPr>
        <p:pic>
          <p:nvPicPr>
            <p:cNvPr id="109" name="Picture 108"/>
            <p:cNvPicPr>
              <a:picLocks noChangeAspect="1"/>
            </p:cNvPicPr>
            <p:nvPr/>
          </p:nvPicPr>
          <p:blipFill rotWithShape="1">
            <a:blip r:embed="rId12" cstate="print">
              <a:extLst>
                <a:ext uri="{28A0092B-C50C-407E-A947-70E740481C1C}">
                  <a14:useLocalDpi xmlns:a14="http://schemas.microsoft.com/office/drawing/2010/main" val="0"/>
                </a:ext>
              </a:extLst>
            </a:blip>
            <a:srcRect l="827" t="40078" r="13157" b="38391"/>
            <a:stretch/>
          </p:blipFill>
          <p:spPr>
            <a:xfrm>
              <a:off x="19995401" y="19687084"/>
              <a:ext cx="9636010" cy="3414334"/>
            </a:xfrm>
            <a:prstGeom prst="rect">
              <a:avLst/>
            </a:prstGeom>
          </p:spPr>
        </p:pic>
        <p:pic>
          <p:nvPicPr>
            <p:cNvPr id="110" name="Picture 109"/>
            <p:cNvPicPr>
              <a:picLocks noChangeAspect="1"/>
            </p:cNvPicPr>
            <p:nvPr/>
          </p:nvPicPr>
          <p:blipFill rotWithShape="1">
            <a:blip r:embed="rId13" cstate="print">
              <a:extLst>
                <a:ext uri="{28A0092B-C50C-407E-A947-70E740481C1C}">
                  <a14:useLocalDpi xmlns:a14="http://schemas.microsoft.com/office/drawing/2010/main" val="0"/>
                </a:ext>
              </a:extLst>
            </a:blip>
            <a:srcRect l="4214" t="96020" r="58293" b="1039"/>
            <a:stretch/>
          </p:blipFill>
          <p:spPr>
            <a:xfrm>
              <a:off x="24811030" y="25982052"/>
              <a:ext cx="5580000" cy="619719"/>
            </a:xfrm>
            <a:prstGeom prst="rect">
              <a:avLst/>
            </a:prstGeom>
          </p:spPr>
        </p:pic>
        <p:sp>
          <p:nvSpPr>
            <p:cNvPr id="122" name="TextBox 219"/>
            <p:cNvSpPr txBox="1">
              <a:spLocks noChangeArrowheads="1"/>
            </p:cNvSpPr>
            <p:nvPr/>
          </p:nvSpPr>
          <p:spPr bwMode="auto">
            <a:xfrm>
              <a:off x="22766459" y="18494145"/>
              <a:ext cx="9921946" cy="897714"/>
            </a:xfrm>
            <a:prstGeom prst="rect">
              <a:avLst/>
            </a:prstGeom>
            <a:noFill/>
            <a:ln w="9525">
              <a:noFill/>
              <a:miter lim="800000"/>
              <a:headEnd/>
              <a:tailEnd/>
            </a:ln>
          </p:spPr>
          <p:txBody>
            <a:bodyPr wrap="none" lIns="66071" tIns="33036" rIns="66071" bIns="33036">
              <a:spAutoFit/>
            </a:bodyPr>
            <a:lstStyle/>
            <a:p>
              <a:r>
                <a:rPr lang="en-US" sz="5400" b="1" dirty="0">
                  <a:solidFill>
                    <a:srgbClr val="C00000"/>
                  </a:solidFill>
                  <a:effectLst>
                    <a:outerShdw blurRad="50800" dist="38100" dir="2700000" algn="tl" rotWithShape="0">
                      <a:prstClr val="black">
                        <a:alpha val="40000"/>
                      </a:prstClr>
                    </a:outerShdw>
                  </a:effectLst>
                  <a:latin typeface="Calibri" pitchFamily="34" charset="0"/>
                </a:rPr>
                <a:t>5</a:t>
              </a:r>
              <a:r>
                <a:rPr lang="en-US" sz="5400" b="1" dirty="0" smtClean="0">
                  <a:solidFill>
                    <a:srgbClr val="C00000"/>
                  </a:solidFill>
                  <a:effectLst>
                    <a:outerShdw blurRad="50800" dist="38100" dir="2700000" algn="tl" rotWithShape="0">
                      <a:prstClr val="black">
                        <a:alpha val="40000"/>
                      </a:prstClr>
                    </a:outerShdw>
                  </a:effectLst>
                  <a:latin typeface="Calibri" pitchFamily="34" charset="0"/>
                </a:rPr>
                <a:t>) Soil moisture pre-conditioning</a:t>
              </a:r>
              <a:endParaRPr lang="en-US" sz="5400" b="1" dirty="0">
                <a:solidFill>
                  <a:srgbClr val="C00000"/>
                </a:solidFill>
                <a:effectLst>
                  <a:outerShdw blurRad="50800" dist="38100" dir="2700000" algn="tl" rotWithShape="0">
                    <a:prstClr val="black">
                      <a:alpha val="40000"/>
                    </a:prstClr>
                  </a:outerShdw>
                </a:effectLst>
                <a:latin typeface="Calibri" pitchFamily="34" charset="0"/>
              </a:endParaRPr>
            </a:p>
          </p:txBody>
        </p:sp>
        <p:pic>
          <p:nvPicPr>
            <p:cNvPr id="151" name="Picture 150"/>
            <p:cNvPicPr>
              <a:picLocks noChangeAspect="1"/>
            </p:cNvPicPr>
            <p:nvPr/>
          </p:nvPicPr>
          <p:blipFill rotWithShape="1">
            <a:blip r:embed="rId13" cstate="print">
              <a:extLst>
                <a:ext uri="{28A0092B-C50C-407E-A947-70E740481C1C}">
                  <a14:useLocalDpi xmlns:a14="http://schemas.microsoft.com/office/drawing/2010/main" val="0"/>
                </a:ext>
              </a:extLst>
            </a:blip>
            <a:srcRect l="48414" t="37842" r="14442" b="59169"/>
            <a:stretch/>
          </p:blipFill>
          <p:spPr>
            <a:xfrm>
              <a:off x="24905005" y="26688358"/>
              <a:ext cx="5580000" cy="635777"/>
            </a:xfrm>
            <a:prstGeom prst="rect">
              <a:avLst/>
            </a:prstGeom>
          </p:spPr>
        </p:pic>
        <p:pic>
          <p:nvPicPr>
            <p:cNvPr id="152" name="Picture 151"/>
            <p:cNvPicPr>
              <a:picLocks noChangeAspect="1"/>
            </p:cNvPicPr>
            <p:nvPr/>
          </p:nvPicPr>
          <p:blipFill rotWithShape="1">
            <a:blip r:embed="rId13" cstate="print">
              <a:extLst>
                <a:ext uri="{28A0092B-C50C-407E-A947-70E740481C1C}">
                  <a14:useLocalDpi xmlns:a14="http://schemas.microsoft.com/office/drawing/2010/main" val="0"/>
                </a:ext>
              </a:extLst>
            </a:blip>
            <a:srcRect l="4214" t="54606" r="58293" b="31290"/>
            <a:stretch/>
          </p:blipFill>
          <p:spPr>
            <a:xfrm>
              <a:off x="23761739" y="23931998"/>
              <a:ext cx="3886397" cy="2069432"/>
            </a:xfrm>
            <a:prstGeom prst="rect">
              <a:avLst/>
            </a:prstGeom>
          </p:spPr>
        </p:pic>
        <p:pic>
          <p:nvPicPr>
            <p:cNvPr id="153" name="Picture 152"/>
            <p:cNvPicPr>
              <a:picLocks noChangeAspect="1"/>
            </p:cNvPicPr>
            <p:nvPr/>
          </p:nvPicPr>
          <p:blipFill rotWithShape="1">
            <a:blip r:embed="rId13" cstate="print">
              <a:extLst>
                <a:ext uri="{28A0092B-C50C-407E-A947-70E740481C1C}">
                  <a14:useLocalDpi xmlns:a14="http://schemas.microsoft.com/office/drawing/2010/main" val="0"/>
                </a:ext>
              </a:extLst>
            </a:blip>
            <a:srcRect l="4214" t="68323" r="58293" b="17901"/>
            <a:stretch/>
          </p:blipFill>
          <p:spPr>
            <a:xfrm>
              <a:off x="27706359" y="23927311"/>
              <a:ext cx="3886397" cy="2021304"/>
            </a:xfrm>
            <a:prstGeom prst="rect">
              <a:avLst/>
            </a:prstGeom>
          </p:spPr>
        </p:pic>
        <p:pic>
          <p:nvPicPr>
            <p:cNvPr id="154" name="Picture 153"/>
            <p:cNvPicPr>
              <a:picLocks noChangeAspect="1"/>
            </p:cNvPicPr>
            <p:nvPr/>
          </p:nvPicPr>
          <p:blipFill rotWithShape="1">
            <a:blip r:embed="rId13" cstate="print">
              <a:extLst>
                <a:ext uri="{28A0092B-C50C-407E-A947-70E740481C1C}">
                  <a14:useLocalDpi xmlns:a14="http://schemas.microsoft.com/office/drawing/2010/main" val="0"/>
                </a:ext>
              </a:extLst>
            </a:blip>
            <a:srcRect l="49135" t="41280" r="19206" b="45335"/>
            <a:stretch/>
          </p:blipFill>
          <p:spPr>
            <a:xfrm>
              <a:off x="19803089" y="27300487"/>
              <a:ext cx="3833643" cy="2294290"/>
            </a:xfrm>
            <a:prstGeom prst="rect">
              <a:avLst/>
            </a:prstGeom>
          </p:spPr>
        </p:pic>
        <p:pic>
          <p:nvPicPr>
            <p:cNvPr id="155" name="Picture 154"/>
            <p:cNvPicPr>
              <a:picLocks noChangeAspect="1"/>
            </p:cNvPicPr>
            <p:nvPr/>
          </p:nvPicPr>
          <p:blipFill rotWithShape="1">
            <a:blip r:embed="rId13" cstate="print">
              <a:extLst>
                <a:ext uri="{28A0092B-C50C-407E-A947-70E740481C1C}">
                  <a14:useLocalDpi xmlns:a14="http://schemas.microsoft.com/office/drawing/2010/main" val="0"/>
                </a:ext>
              </a:extLst>
            </a:blip>
            <a:srcRect l="49135" t="54953" r="19205" b="31599"/>
            <a:stretch/>
          </p:blipFill>
          <p:spPr>
            <a:xfrm>
              <a:off x="23715810" y="27275986"/>
              <a:ext cx="3833703" cy="2305084"/>
            </a:xfrm>
            <a:prstGeom prst="rect">
              <a:avLst/>
            </a:prstGeom>
          </p:spPr>
        </p:pic>
        <p:pic>
          <p:nvPicPr>
            <p:cNvPr id="156" name="Picture 155"/>
            <p:cNvPicPr>
              <a:picLocks noChangeAspect="1"/>
            </p:cNvPicPr>
            <p:nvPr/>
          </p:nvPicPr>
          <p:blipFill rotWithShape="1">
            <a:blip r:embed="rId13" cstate="print">
              <a:extLst>
                <a:ext uri="{28A0092B-C50C-407E-A947-70E740481C1C}">
                  <a14:useLocalDpi xmlns:a14="http://schemas.microsoft.com/office/drawing/2010/main" val="0"/>
                </a:ext>
              </a:extLst>
            </a:blip>
            <a:srcRect l="49134" t="68782" r="19159" b="17535"/>
            <a:stretch/>
          </p:blipFill>
          <p:spPr>
            <a:xfrm>
              <a:off x="27654856" y="27279223"/>
              <a:ext cx="3839336" cy="2345350"/>
            </a:xfrm>
            <a:prstGeom prst="rect">
              <a:avLst/>
            </a:prstGeom>
          </p:spPr>
        </p:pic>
        <p:pic>
          <p:nvPicPr>
            <p:cNvPr id="157" name="Picture 156"/>
            <p:cNvPicPr>
              <a:picLocks noChangeAspect="1"/>
            </p:cNvPicPr>
            <p:nvPr/>
          </p:nvPicPr>
          <p:blipFill rotWithShape="1">
            <a:blip r:embed="rId13" cstate="print">
              <a:extLst>
                <a:ext uri="{28A0092B-C50C-407E-A947-70E740481C1C}">
                  <a14:useLocalDpi xmlns:a14="http://schemas.microsoft.com/office/drawing/2010/main" val="0"/>
                </a:ext>
              </a:extLst>
            </a:blip>
            <a:srcRect l="4214" t="40889" r="58293" b="45007"/>
            <a:stretch/>
          </p:blipFill>
          <p:spPr>
            <a:xfrm>
              <a:off x="19817119" y="23931998"/>
              <a:ext cx="3886397" cy="2069432"/>
            </a:xfrm>
            <a:prstGeom prst="rect">
              <a:avLst/>
            </a:prstGeom>
          </p:spPr>
        </p:pic>
        <p:pic>
          <p:nvPicPr>
            <p:cNvPr id="158" name="Picture 157"/>
            <p:cNvPicPr>
              <a:picLocks noChangeAspect="1"/>
            </p:cNvPicPr>
            <p:nvPr/>
          </p:nvPicPr>
          <p:blipFill rotWithShape="1">
            <a:blip r:embed="rId13" cstate="print">
              <a:extLst>
                <a:ext uri="{28A0092B-C50C-407E-A947-70E740481C1C}">
                  <a14:useLocalDpi xmlns:a14="http://schemas.microsoft.com/office/drawing/2010/main" val="0"/>
                </a:ext>
              </a:extLst>
            </a:blip>
            <a:srcRect l="4213" t="38535" r="55972" b="59169"/>
            <a:stretch/>
          </p:blipFill>
          <p:spPr>
            <a:xfrm>
              <a:off x="24893879" y="23409506"/>
              <a:ext cx="5580000" cy="455503"/>
            </a:xfrm>
            <a:prstGeom prst="rect">
              <a:avLst/>
            </a:prstGeom>
          </p:spPr>
        </p:pic>
        <p:pic>
          <p:nvPicPr>
            <p:cNvPr id="159" name="Picture 158"/>
            <p:cNvPicPr>
              <a:picLocks noChangeAspect="1"/>
            </p:cNvPicPr>
            <p:nvPr/>
          </p:nvPicPr>
          <p:blipFill rotWithShape="1">
            <a:blip r:embed="rId13" cstate="print">
              <a:extLst>
                <a:ext uri="{28A0092B-C50C-407E-A947-70E740481C1C}">
                  <a14:useLocalDpi xmlns:a14="http://schemas.microsoft.com/office/drawing/2010/main" val="0"/>
                </a:ext>
              </a:extLst>
            </a:blip>
            <a:srcRect l="4214" t="82073" r="58293" b="4151"/>
            <a:stretch/>
          </p:blipFill>
          <p:spPr>
            <a:xfrm>
              <a:off x="31709202" y="23935947"/>
              <a:ext cx="3886397" cy="2021305"/>
            </a:xfrm>
            <a:prstGeom prst="rect">
              <a:avLst/>
            </a:prstGeom>
          </p:spPr>
        </p:pic>
        <p:pic>
          <p:nvPicPr>
            <p:cNvPr id="160" name="Picture 159"/>
            <p:cNvPicPr>
              <a:picLocks noChangeAspect="1"/>
            </p:cNvPicPr>
            <p:nvPr/>
          </p:nvPicPr>
          <p:blipFill rotWithShape="1">
            <a:blip r:embed="rId13" cstate="print">
              <a:extLst>
                <a:ext uri="{28A0092B-C50C-407E-A947-70E740481C1C}">
                  <a14:useLocalDpi xmlns:a14="http://schemas.microsoft.com/office/drawing/2010/main" val="0"/>
                </a:ext>
              </a:extLst>
            </a:blip>
            <a:srcRect l="49135" t="82487" r="19225" b="4096"/>
            <a:stretch/>
          </p:blipFill>
          <p:spPr>
            <a:xfrm>
              <a:off x="31586378" y="27257957"/>
              <a:ext cx="3831228" cy="2299772"/>
            </a:xfrm>
            <a:prstGeom prst="rect">
              <a:avLst/>
            </a:prstGeom>
          </p:spPr>
        </p:pic>
        <p:sp>
          <p:nvSpPr>
            <p:cNvPr id="179" name="TextBox 125"/>
            <p:cNvSpPr txBox="1">
              <a:spLocks noChangeArrowheads="1"/>
            </p:cNvSpPr>
            <p:nvPr/>
          </p:nvSpPr>
          <p:spPr bwMode="auto">
            <a:xfrm>
              <a:off x="29822080" y="20548913"/>
              <a:ext cx="6051329" cy="2282698"/>
            </a:xfrm>
            <a:prstGeom prst="rect">
              <a:avLst/>
            </a:prstGeom>
            <a:noFill/>
            <a:ln w="9525">
              <a:noFill/>
              <a:miter lim="800000"/>
              <a:headEnd/>
              <a:tailEnd/>
            </a:ln>
          </p:spPr>
          <p:txBody>
            <a:bodyPr wrap="square" lIns="66064" tIns="33031" rIns="66064" bIns="33031">
              <a:spAutoFit/>
            </a:bodyPr>
            <a:lstStyle/>
            <a:p>
              <a:pPr algn="just"/>
              <a:r>
                <a:rPr lang="en-US" sz="2400" dirty="0" smtClean="0">
                  <a:latin typeface="Calibri" panose="020F0502020204030204" pitchFamily="34" charset="0"/>
                  <a:ea typeface="SimSun" panose="02010600030101010101" pitchFamily="2" charset="-122"/>
                  <a:cs typeface="Times New Roman" panose="02020603050405020304" pitchFamily="18" charset="0"/>
                </a:rPr>
                <a:t>(</a:t>
              </a:r>
              <a:r>
                <a:rPr lang="en-US" sz="2400" b="1" dirty="0" smtClean="0">
                  <a:latin typeface="Calibri" panose="020F0502020204030204" pitchFamily="34" charset="0"/>
                  <a:ea typeface="SimSun" panose="02010600030101010101" pitchFamily="2" charset="-122"/>
                  <a:cs typeface="Times New Roman" panose="02020603050405020304" pitchFamily="18" charset="0"/>
                </a:rPr>
                <a:t>left</a:t>
              </a:r>
              <a:r>
                <a:rPr lang="en-US" sz="2400" dirty="0" smtClean="0">
                  <a:latin typeface="Calibri" panose="020F0502020204030204" pitchFamily="34" charset="0"/>
                  <a:ea typeface="SimSun" panose="02010600030101010101" pitchFamily="2" charset="-122"/>
                  <a:cs typeface="Times New Roman" panose="02020603050405020304" pitchFamily="18" charset="0"/>
                </a:rPr>
                <a:t>) May soil moisture differences </a:t>
              </a:r>
              <a:r>
                <a:rPr lang="en-US" sz="2400" dirty="0">
                  <a:latin typeface="Calibri" panose="020F0502020204030204" pitchFamily="34" charset="0"/>
                  <a:ea typeface="SimSun" panose="02010600030101010101" pitchFamily="2" charset="-122"/>
                  <a:cs typeface="Times New Roman" panose="02020603050405020304" pitchFamily="18" charset="0"/>
                </a:rPr>
                <a:t>between the positive and the negative </a:t>
              </a:r>
              <a:r>
                <a:rPr lang="en-US" sz="2400" dirty="0" smtClean="0">
                  <a:latin typeface="Calibri" panose="020F0502020204030204" pitchFamily="34" charset="0"/>
                  <a:ea typeface="SimSun" panose="02010600030101010101" pitchFamily="2" charset="-122"/>
                  <a:cs typeface="Times New Roman" panose="02020603050405020304" pitchFamily="18" charset="0"/>
                </a:rPr>
                <a:t>phases </a:t>
              </a:r>
              <a:r>
                <a:rPr lang="en-US" sz="2400" dirty="0">
                  <a:latin typeface="Calibri" panose="020F0502020204030204" pitchFamily="34" charset="0"/>
                  <a:ea typeface="SimSun" panose="02010600030101010101" pitchFamily="2" charset="-122"/>
                  <a:cs typeface="Times New Roman" panose="02020603050405020304" pitchFamily="18" charset="0"/>
                </a:rPr>
                <a:t>of </a:t>
              </a:r>
              <a:r>
                <a:rPr lang="en-US" sz="2400" dirty="0" smtClean="0">
                  <a:latin typeface="Calibri" panose="020F0502020204030204" pitchFamily="34" charset="0"/>
                  <a:ea typeface="SimSun" panose="02010600030101010101" pitchFamily="2" charset="-122"/>
                  <a:cs typeface="Times New Roman" panose="02020603050405020304" pitchFamily="18" charset="0"/>
                </a:rPr>
                <a:t>AMV.</a:t>
              </a:r>
            </a:p>
            <a:p>
              <a:pPr algn="just"/>
              <a:r>
                <a:rPr lang="en-US" sz="2400" dirty="0" smtClean="0">
                  <a:latin typeface="Calibri" panose="020F0502020204030204" pitchFamily="34" charset="0"/>
                  <a:ea typeface="SimSun" panose="02010600030101010101" pitchFamily="2" charset="-122"/>
                  <a:cs typeface="Times New Roman" panose="02020603050405020304" pitchFamily="18" charset="0"/>
                </a:rPr>
                <a:t>(</a:t>
              </a:r>
              <a:r>
                <a:rPr lang="en-US" sz="2400" b="1" dirty="0" smtClean="0">
                  <a:latin typeface="Calibri" panose="020F0502020204030204" pitchFamily="34" charset="0"/>
                  <a:ea typeface="SimSun" panose="02010600030101010101" pitchFamily="2" charset="-122"/>
                  <a:cs typeface="Times New Roman" panose="02020603050405020304" pitchFamily="18" charset="0"/>
                </a:rPr>
                <a:t>bottom</a:t>
              </a:r>
              <a:r>
                <a:rPr lang="en-US" sz="2400" dirty="0" smtClean="0">
                  <a:latin typeface="Calibri" panose="020F0502020204030204" pitchFamily="34" charset="0"/>
                  <a:ea typeface="SimSun" panose="02010600030101010101" pitchFamily="2" charset="-122"/>
                  <a:cs typeface="Times New Roman" panose="02020603050405020304" pitchFamily="18" charset="0"/>
                </a:rPr>
                <a:t>) September to May precipitation (</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a</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b</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c</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d</a:t>
              </a:r>
              <a:r>
                <a:rPr lang="en-US" sz="2400" dirty="0" smtClean="0">
                  <a:latin typeface="Calibri" panose="020F0502020204030204" pitchFamily="34" charset="0"/>
                  <a:ea typeface="SimSun" panose="02010600030101010101" pitchFamily="2" charset="-122"/>
                  <a:cs typeface="Times New Roman" panose="02020603050405020304" pitchFamily="18" charset="0"/>
                </a:rPr>
                <a:t>) and sea surface temperature (</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e</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f</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g</a:t>
              </a:r>
              <a:r>
                <a:rPr lang="en-US" sz="2400" dirty="0" err="1" smtClean="0">
                  <a:latin typeface="Calibri" panose="020F0502020204030204" pitchFamily="34" charset="0"/>
                  <a:ea typeface="SimSun" panose="02010600030101010101" pitchFamily="2" charset="-122"/>
                  <a:cs typeface="Times New Roman" panose="02020603050405020304" pitchFamily="18" charset="0"/>
                </a:rPr>
                <a:t>,</a:t>
              </a:r>
              <a:r>
                <a:rPr lang="en-US" sz="2400" b="1" dirty="0" err="1" smtClean="0">
                  <a:latin typeface="Calibri" panose="020F0502020204030204" pitchFamily="34" charset="0"/>
                  <a:ea typeface="SimSun" panose="02010600030101010101" pitchFamily="2" charset="-122"/>
                  <a:cs typeface="Times New Roman" panose="02020603050405020304" pitchFamily="18" charset="0"/>
                </a:rPr>
                <a:t>h</a:t>
              </a:r>
              <a:r>
                <a:rPr lang="en-US" sz="2400" dirty="0" smtClean="0">
                  <a:latin typeface="Calibri" panose="020F0502020204030204" pitchFamily="34" charset="0"/>
                  <a:ea typeface="SimSun" panose="02010600030101010101" pitchFamily="2" charset="-122"/>
                  <a:cs typeface="Times New Roman" panose="02020603050405020304" pitchFamily="18" charset="0"/>
                </a:rPr>
                <a:t>) differences between the positive and the negative phases of AMV.</a:t>
              </a:r>
              <a:endParaRPr lang="en-US" sz="2400" dirty="0">
                <a:latin typeface="Calibri" pitchFamily="34" charset="0"/>
              </a:endParaRPr>
            </a:p>
          </p:txBody>
        </p:sp>
        <p:pic>
          <p:nvPicPr>
            <p:cNvPr id="150" name="Picture 149"/>
            <p:cNvPicPr>
              <a:picLocks noChangeAspect="1"/>
            </p:cNvPicPr>
            <p:nvPr/>
          </p:nvPicPr>
          <p:blipFill rotWithShape="1">
            <a:blip r:embed="rId13" cstate="print">
              <a:extLst>
                <a:ext uri="{28A0092B-C50C-407E-A947-70E740481C1C}">
                  <a14:useLocalDpi xmlns:a14="http://schemas.microsoft.com/office/drawing/2010/main" val="0"/>
                </a:ext>
              </a:extLst>
            </a:blip>
            <a:srcRect l="49135" t="96089" r="15189" b="1144"/>
            <a:stretch/>
          </p:blipFill>
          <p:spPr>
            <a:xfrm>
              <a:off x="24971595" y="29607752"/>
              <a:ext cx="5580000" cy="612636"/>
            </a:xfrm>
            <a:prstGeom prst="rect">
              <a:avLst/>
            </a:prstGeom>
          </p:spPr>
        </p:pic>
      </p:grpSp>
      <p:sp>
        <p:nvSpPr>
          <p:cNvPr id="90" name="TextBox 89"/>
          <p:cNvSpPr txBox="1"/>
          <p:nvPr/>
        </p:nvSpPr>
        <p:spPr>
          <a:xfrm>
            <a:off x="32159486" y="2485469"/>
            <a:ext cx="3333503" cy="954107"/>
          </a:xfrm>
          <a:prstGeom prst="rect">
            <a:avLst/>
          </a:prstGeom>
          <a:noFill/>
          <a:ln w="28575">
            <a:solidFill>
              <a:schemeClr val="tx1"/>
            </a:solidFill>
          </a:ln>
        </p:spPr>
        <p:txBody>
          <a:bodyPr wrap="square" rtlCol="0">
            <a:spAutoFit/>
          </a:bodyPr>
          <a:lstStyle/>
          <a:p>
            <a:pPr algn="ctr"/>
            <a:r>
              <a:rPr lang="fr-FR" sz="2800" b="1" dirty="0" smtClean="0"/>
              <a:t>INADEC</a:t>
            </a:r>
          </a:p>
          <a:p>
            <a:pPr algn="ctr"/>
            <a:r>
              <a:rPr lang="fr-FR" sz="2800" dirty="0" smtClean="0"/>
              <a:t>H2020-MSCA-800154</a:t>
            </a:r>
            <a:endParaRPr lang="fr-FR" sz="2800" dirty="0"/>
          </a:p>
        </p:txBody>
      </p:sp>
      <p:sp>
        <p:nvSpPr>
          <p:cNvPr id="91" name="TextBox 255"/>
          <p:cNvSpPr txBox="1">
            <a:spLocks noChangeArrowheads="1"/>
          </p:cNvSpPr>
          <p:nvPr/>
        </p:nvSpPr>
        <p:spPr bwMode="auto">
          <a:xfrm>
            <a:off x="10039350" y="35499260"/>
            <a:ext cx="25905547" cy="436711"/>
          </a:xfrm>
          <a:prstGeom prst="rect">
            <a:avLst/>
          </a:prstGeom>
          <a:noFill/>
          <a:ln w="9525">
            <a:noFill/>
            <a:miter lim="800000"/>
            <a:headEnd/>
            <a:tailEnd/>
          </a:ln>
        </p:spPr>
        <p:txBody>
          <a:bodyPr wrap="square" lIns="79807" tIns="39904" rIns="79807" bIns="39904">
            <a:spAutoFit/>
          </a:bodyPr>
          <a:lstStyle/>
          <a:p>
            <a:r>
              <a:rPr lang="en-US" sz="2314" b="1" dirty="0" smtClean="0">
                <a:latin typeface="Calibri" pitchFamily="34" charset="0"/>
              </a:rPr>
              <a:t>References: </a:t>
            </a:r>
            <a:r>
              <a:rPr lang="en-US" sz="1984" b="1" dirty="0" smtClean="0">
                <a:latin typeface="Calibri" pitchFamily="34" charset="0"/>
              </a:rPr>
              <a:t>Ruprich-Robert</a:t>
            </a:r>
            <a:r>
              <a:rPr lang="en-US" sz="1984" b="1" dirty="0">
                <a:latin typeface="Calibri" pitchFamily="34" charset="0"/>
              </a:rPr>
              <a:t>, Y., T. Delworth, </a:t>
            </a:r>
            <a:r>
              <a:rPr lang="en-US" sz="1984" b="1" dirty="0" smtClean="0">
                <a:latin typeface="Calibri" pitchFamily="34" charset="0"/>
              </a:rPr>
              <a:t>R. </a:t>
            </a:r>
            <a:r>
              <a:rPr lang="en-US" sz="1984" b="1" dirty="0" err="1" smtClean="0">
                <a:latin typeface="Calibri" pitchFamily="34" charset="0"/>
              </a:rPr>
              <a:t>Msadek</a:t>
            </a:r>
            <a:r>
              <a:rPr lang="en-US" sz="1984" b="1" dirty="0" smtClean="0">
                <a:latin typeface="Calibri" pitchFamily="34" charset="0"/>
              </a:rPr>
              <a:t>, F. </a:t>
            </a:r>
            <a:r>
              <a:rPr lang="en-US" sz="1984" b="1" dirty="0" err="1" smtClean="0">
                <a:latin typeface="Calibri" pitchFamily="34" charset="0"/>
              </a:rPr>
              <a:t>Castruccio</a:t>
            </a:r>
            <a:r>
              <a:rPr lang="en-US" sz="1984" b="1" dirty="0" smtClean="0">
                <a:latin typeface="Calibri" pitchFamily="34" charset="0"/>
              </a:rPr>
              <a:t>, S. Yeager, and G. </a:t>
            </a:r>
            <a:r>
              <a:rPr lang="en-US" sz="1984" b="1" dirty="0" err="1" smtClean="0">
                <a:latin typeface="Calibri" pitchFamily="34" charset="0"/>
              </a:rPr>
              <a:t>Danabasoglu</a:t>
            </a:r>
            <a:r>
              <a:rPr lang="en-US" sz="1984" dirty="0">
                <a:latin typeface="Calibri" pitchFamily="34" charset="0"/>
              </a:rPr>
              <a:t> </a:t>
            </a:r>
            <a:r>
              <a:rPr lang="en-US" sz="1984" dirty="0" smtClean="0">
                <a:latin typeface="Calibri" pitchFamily="34" charset="0"/>
              </a:rPr>
              <a:t>(2018) </a:t>
            </a:r>
            <a:r>
              <a:rPr lang="en-US" sz="2000" dirty="0"/>
              <a:t>Impacts of the Atlantic Multidecadal Variability on North American Summer Climate and Heat </a:t>
            </a:r>
            <a:r>
              <a:rPr lang="en-US" sz="2000" dirty="0" smtClean="0"/>
              <a:t>Waves</a:t>
            </a:r>
            <a:r>
              <a:rPr lang="en-US" sz="1984" dirty="0">
                <a:latin typeface="Calibri" pitchFamily="34" charset="0"/>
              </a:rPr>
              <a:t>.</a:t>
            </a:r>
            <a:r>
              <a:rPr lang="en-US" sz="1984" dirty="0" smtClean="0">
                <a:latin typeface="Calibri" pitchFamily="34" charset="0"/>
              </a:rPr>
              <a:t> J. </a:t>
            </a:r>
            <a:r>
              <a:rPr lang="en-US" sz="1984" dirty="0" err="1" smtClean="0">
                <a:latin typeface="Calibri" pitchFamily="34" charset="0"/>
              </a:rPr>
              <a:t>Clim</a:t>
            </a:r>
            <a:r>
              <a:rPr lang="en-US" sz="1984" dirty="0" smtClean="0">
                <a:latin typeface="Calibri" pitchFamily="34" charset="0"/>
              </a:rPr>
              <a:t>. </a:t>
            </a:r>
            <a:r>
              <a:rPr lang="en-US" sz="1984" dirty="0" err="1">
                <a:latin typeface="Calibri" pitchFamily="34" charset="0"/>
              </a:rPr>
              <a:t>d</a:t>
            </a:r>
            <a:r>
              <a:rPr lang="en-US" sz="1984" dirty="0" err="1" smtClean="0">
                <a:latin typeface="Calibri" pitchFamily="34" charset="0"/>
              </a:rPr>
              <a:t>oi</a:t>
            </a:r>
            <a:r>
              <a:rPr lang="en-US" sz="1984" dirty="0">
                <a:latin typeface="Calibri" pitchFamily="34" charset="0"/>
              </a:rPr>
              <a:t>: 10.1175/JCLI-D-17-0270.1</a:t>
            </a:r>
          </a:p>
        </p:txBody>
      </p:sp>
      <p:pic>
        <p:nvPicPr>
          <p:cNvPr id="92" name="Picture 91" descr="ncar-logo-lg.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1618" y="2413676"/>
            <a:ext cx="2638489" cy="846386"/>
          </a:xfrm>
          <a:prstGeom prst="rect">
            <a:avLst/>
          </a:prstGeom>
        </p:spPr>
      </p:pic>
      <p:grpSp>
        <p:nvGrpSpPr>
          <p:cNvPr id="2" name="Group 1"/>
          <p:cNvGrpSpPr/>
          <p:nvPr/>
        </p:nvGrpSpPr>
        <p:grpSpPr>
          <a:xfrm>
            <a:off x="32572043" y="775431"/>
            <a:ext cx="3296654" cy="1108692"/>
            <a:chOff x="18557830" y="1408805"/>
            <a:chExt cx="11158846" cy="3944245"/>
          </a:xfrm>
        </p:grpSpPr>
        <p:pic>
          <p:nvPicPr>
            <p:cNvPr id="89" name="Picture 88"/>
            <p:cNvPicPr>
              <a:picLocks noChangeAspect="1"/>
            </p:cNvPicPr>
            <p:nvPr/>
          </p:nvPicPr>
          <p:blipFill rotWithShape="1">
            <a:blip r:embed="rId15" cstate="print">
              <a:extLst>
                <a:ext uri="{28A0092B-C50C-407E-A947-70E740481C1C}">
                  <a14:useLocalDpi xmlns:a14="http://schemas.microsoft.com/office/drawing/2010/main" val="0"/>
                </a:ext>
              </a:extLst>
            </a:blip>
            <a:srcRect l="5635" t="47983" r="76960" b="24938"/>
            <a:stretch/>
          </p:blipFill>
          <p:spPr>
            <a:xfrm>
              <a:off x="18557830" y="1436782"/>
              <a:ext cx="4454570" cy="3898387"/>
            </a:xfrm>
            <a:prstGeom prst="rect">
              <a:avLst/>
            </a:prstGeom>
          </p:spPr>
        </p:pic>
        <p:pic>
          <p:nvPicPr>
            <p:cNvPr id="93" name="Picture 92"/>
            <p:cNvPicPr>
              <a:picLocks noChangeAspect="1"/>
            </p:cNvPicPr>
            <p:nvPr/>
          </p:nvPicPr>
          <p:blipFill rotWithShape="1">
            <a:blip r:embed="rId15" cstate="print">
              <a:extLst>
                <a:ext uri="{28A0092B-C50C-407E-A947-70E740481C1C}">
                  <a14:useLocalDpi xmlns:a14="http://schemas.microsoft.com/office/drawing/2010/main" val="0"/>
                </a:ext>
              </a:extLst>
            </a:blip>
            <a:srcRect l="22742" t="51361" r="50541" b="30504"/>
            <a:stretch/>
          </p:blipFill>
          <p:spPr>
            <a:xfrm>
              <a:off x="22879052" y="1408805"/>
              <a:ext cx="6837624" cy="2610745"/>
            </a:xfrm>
            <a:prstGeom prst="rect">
              <a:avLst/>
            </a:prstGeom>
          </p:spPr>
        </p:pic>
        <p:pic>
          <p:nvPicPr>
            <p:cNvPr id="94" name="Picture 93"/>
            <p:cNvPicPr>
              <a:picLocks noChangeAspect="1"/>
            </p:cNvPicPr>
            <p:nvPr/>
          </p:nvPicPr>
          <p:blipFill rotWithShape="1">
            <a:blip r:embed="rId15" cstate="print">
              <a:extLst>
                <a:ext uri="{28A0092B-C50C-407E-A947-70E740481C1C}">
                  <a14:useLocalDpi xmlns:a14="http://schemas.microsoft.com/office/drawing/2010/main" val="0"/>
                </a:ext>
              </a:extLst>
            </a:blip>
            <a:srcRect l="22817" t="68834" r="55150" b="24938"/>
            <a:stretch/>
          </p:blipFill>
          <p:spPr>
            <a:xfrm>
              <a:off x="22955250" y="3943350"/>
              <a:ext cx="5638800" cy="896519"/>
            </a:xfrm>
            <a:prstGeom prst="rect">
              <a:avLst/>
            </a:prstGeom>
          </p:spPr>
        </p:pic>
        <p:pic>
          <p:nvPicPr>
            <p:cNvPr id="95" name="Picture 94"/>
            <p:cNvPicPr>
              <a:picLocks noChangeAspect="1"/>
            </p:cNvPicPr>
            <p:nvPr/>
          </p:nvPicPr>
          <p:blipFill rotWithShape="1">
            <a:blip r:embed="rId15" cstate="print">
              <a:extLst>
                <a:ext uri="{28A0092B-C50C-407E-A947-70E740481C1C}">
                  <a14:useLocalDpi xmlns:a14="http://schemas.microsoft.com/office/drawing/2010/main" val="0"/>
                </a:ext>
              </a:extLst>
            </a:blip>
            <a:srcRect l="44403" t="69231" r="35294" b="25738"/>
            <a:stretch/>
          </p:blipFill>
          <p:spPr>
            <a:xfrm>
              <a:off x="23248723" y="4628873"/>
              <a:ext cx="5196220" cy="724177"/>
            </a:xfrm>
            <a:prstGeom prst="rect">
              <a:avLst/>
            </a:prstGeom>
          </p:spPr>
        </p:pic>
      </p:grpSp>
    </p:spTree>
    <p:extLst>
      <p:ext uri="{BB962C8B-B14F-4D97-AF65-F5344CB8AC3E}">
        <p14:creationId xmlns:p14="http://schemas.microsoft.com/office/powerpoint/2010/main" val="1343146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15557</TotalTime>
  <Words>738</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SimSun</vt: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Yohan</dc:creator>
  <cp:lastModifiedBy>Yohan</cp:lastModifiedBy>
  <cp:revision>52</cp:revision>
  <dcterms:created xsi:type="dcterms:W3CDTF">2016-11-02T14:57:44Z</dcterms:created>
  <dcterms:modified xsi:type="dcterms:W3CDTF">2018-10-17T16:02:24Z</dcterms:modified>
</cp:coreProperties>
</file>