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firstSlideNum="0" strictFirstAndLastChars="0" saveSubsetFonts="1">
  <p:sldMasterIdLst>
    <p:sldMasterId id="2147483651" r:id="rId3"/>
    <p:sldMasterId id="2147483652" r:id="rId4"/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7019925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5" Type="http://schemas.openxmlformats.org/officeDocument/2006/relationships/slide" Target="slides/slide19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95387" y="685800"/>
            <a:ext cx="4467224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" name="Shape 36"/>
          <p:cNvSpPr/>
          <p:nvPr>
            <p:ph idx="2" type="sldImg"/>
          </p:nvPr>
        </p:nvSpPr>
        <p:spPr>
          <a:xfrm>
            <a:off x="1195387" y="685800"/>
            <a:ext cx="4467224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3" name="Shape 133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0" name="Shape 140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4" name="Shape 154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9" name="Shape 169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5" name="Shape 175"/>
          <p:cNvSpPr/>
          <p:nvPr>
            <p:ph idx="2" type="sldImg"/>
          </p:nvPr>
        </p:nvSpPr>
        <p:spPr>
          <a:xfrm>
            <a:off x="1195387" y="685800"/>
            <a:ext cx="4467224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ov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ext-graphic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396876" y="144431"/>
            <a:ext cx="6191348" cy="6969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x="395535" y="985391"/>
            <a:ext cx="8329364" cy="55201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Shape 27"/>
          <p:cNvSpPr/>
          <p:nvPr>
            <p:ph idx="2" type="chart"/>
          </p:nvPr>
        </p:nvSpPr>
        <p:spPr>
          <a:xfrm>
            <a:off x="4572000" y="1997793"/>
            <a:ext cx="4152899" cy="46085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hank-you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2.jpg"/><Relationship Id="rId2" Type="http://schemas.openxmlformats.org/officeDocument/2006/relationships/image" Target="../media/image09.png"/><Relationship Id="rId3" Type="http://schemas.openxmlformats.org/officeDocument/2006/relationships/image" Target="../media/image03.png"/><Relationship Id="rId4" Type="http://schemas.openxmlformats.org/officeDocument/2006/relationships/image" Target="../media/image00.png"/><Relationship Id="rId9" Type="http://schemas.openxmlformats.org/officeDocument/2006/relationships/theme" Target="../theme/theme2.xml"/><Relationship Id="rId5" Type="http://schemas.openxmlformats.org/officeDocument/2006/relationships/image" Target="../media/image01.png"/><Relationship Id="rId6" Type="http://schemas.openxmlformats.org/officeDocument/2006/relationships/image" Target="../media/image04.png"/><Relationship Id="rId7" Type="http://schemas.openxmlformats.org/officeDocument/2006/relationships/image" Target="../media/image05.png"/><Relationship Id="rId8" Type="http://schemas.openxmlformats.org/officeDocument/2006/relationships/slideLayout" Target="../slideLayouts/slideLayout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06.jpg"/><Relationship Id="rId2" Type="http://schemas.openxmlformats.org/officeDocument/2006/relationships/image" Target="../media/image09.png"/><Relationship Id="rId3" Type="http://schemas.openxmlformats.org/officeDocument/2006/relationships/image" Target="../media/image07.png"/><Relationship Id="rId4" Type="http://schemas.openxmlformats.org/officeDocument/2006/relationships/slideLayout" Target="../slideLayouts/slideLayout2.xml"/><Relationship Id="rId5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02.jpg"/><Relationship Id="rId2" Type="http://schemas.openxmlformats.org/officeDocument/2006/relationships/image" Target="../media/image09.png"/><Relationship Id="rId3" Type="http://schemas.openxmlformats.org/officeDocument/2006/relationships/image" Target="../media/image08.png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/>
          <p:nvPr/>
        </p:nvSpPr>
        <p:spPr>
          <a:xfrm>
            <a:off x="76200" y="182561"/>
            <a:ext cx="1600199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12" name="Shape 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09800" y="830262"/>
            <a:ext cx="4603749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8787" y="6386512"/>
            <a:ext cx="425449" cy="33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7762" y="6389687"/>
            <a:ext cx="393700" cy="333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8636" y="6386512"/>
            <a:ext cx="447674" cy="33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80300" y="6386512"/>
            <a:ext cx="763586" cy="33178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0" name="Shape 2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049" cy="84137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1"/>
          <p:cNvSpPr txBox="1"/>
          <p:nvPr/>
        </p:nvSpPr>
        <p:spPr>
          <a:xfrm>
            <a:off x="8458200" y="6505575"/>
            <a:ext cx="533399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22" name="Shape 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6" y="144461"/>
            <a:ext cx="1936749" cy="58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1"/>
            <a:ext cx="574674" cy="30003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hape 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586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0"/>
          <p:cNvSpPr txBox="1"/>
          <p:nvPr/>
        </p:nvSpPr>
        <p:spPr>
          <a:xfrm>
            <a:off x="76200" y="182561"/>
            <a:ext cx="1600199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31" name="Shape 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43211" y="2016125"/>
            <a:ext cx="3306762" cy="992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5600" y="2006600"/>
            <a:ext cx="830261" cy="43179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goo.gl/IKqIjV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mailto:joan.lopez@bsc.es" TargetMode="External"/><Relationship Id="rId4" Type="http://schemas.openxmlformats.org/officeDocument/2006/relationships/hyperlink" Target="mailto:joan.lopez@bsc.es" TargetMode="External"/><Relationship Id="rId5" Type="http://schemas.openxmlformats.org/officeDocument/2006/relationships/hyperlink" Target="mailto:domingo.manubens@bsc.es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/>
        </p:nvSpPr>
        <p:spPr>
          <a:xfrm>
            <a:off x="6548437" y="196850"/>
            <a:ext cx="2447925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Lisboa</a:t>
            </a: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29</a:t>
            </a: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Sep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2016</a:t>
            </a:r>
          </a:p>
        </p:txBody>
      </p:sp>
      <p:sp>
        <p:nvSpPr>
          <p:cNvPr id="39" name="Shape 39"/>
          <p:cNvSpPr txBox="1"/>
          <p:nvPr/>
        </p:nvSpPr>
        <p:spPr>
          <a:xfrm>
            <a:off x="685800" y="2562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n-US" sz="3200">
                <a:solidFill>
                  <a:schemeClr val="accent1"/>
                </a:solidFill>
              </a:rPr>
              <a:t>Autosubmit, Cylc and ecFlow</a:t>
            </a:r>
          </a:p>
        </p:txBody>
      </p:sp>
      <p:sp>
        <p:nvSpPr>
          <p:cNvPr id="40" name="Shape 40"/>
          <p:cNvSpPr txBox="1"/>
          <p:nvPr/>
        </p:nvSpPr>
        <p:spPr>
          <a:xfrm>
            <a:off x="1350950" y="4757720"/>
            <a:ext cx="6480300" cy="702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>
                <a:solidFill>
                  <a:srgbClr val="FFFFFF"/>
                </a:solidFill>
              </a:rPr>
              <a:t>Domingo Manubens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396876" y="-84168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Assessment report on Autosubmit, Cylc  and ecFlow (D9.3)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ecflow-broad picture-parts.png"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1850" y="3893424"/>
            <a:ext cx="4403050" cy="28332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ylc-broad picture-parts.png" id="109" name="Shape 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8641" y="950726"/>
            <a:ext cx="5412008" cy="28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15675" y="4053549"/>
            <a:ext cx="5005950" cy="245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/>
          <p:nvPr/>
        </p:nvSpPr>
        <p:spPr>
          <a:xfrm>
            <a:off x="2314100" y="3893425"/>
            <a:ext cx="1786200" cy="2833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6352700" y="3893425"/>
            <a:ext cx="1786200" cy="2833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6352700" y="845425"/>
            <a:ext cx="1786200" cy="2833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 txBox="1"/>
          <p:nvPr/>
        </p:nvSpPr>
        <p:spPr>
          <a:xfrm>
            <a:off x="228600" y="1219200"/>
            <a:ext cx="3789600" cy="11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rPr lang="en-US" sz="2400">
                <a:solidFill>
                  <a:schemeClr val="dk1"/>
                </a:solidFill>
              </a:rPr>
              <a:t>Focus on workflow control and </a:t>
            </a:r>
            <a:r>
              <a:rPr lang="en-US" sz="2400">
                <a:solidFill>
                  <a:schemeClr val="dk1"/>
                </a:solidFill>
              </a:rPr>
              <a:t>submission systems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396876" y="-84168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Assessment report on Autosubmit, Cylc  and ecFlow (D9.3)</a:t>
            </a:r>
          </a:p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 u="sng"/>
              <a:t>Part 1: Compared features: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Portability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Task communication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Support for remote platforms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Support for different workload managers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Fault tolerance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Support for automated error recovery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Support for date/time cycling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Monitoring and intervention tools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Support for generated workflows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- Scalability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-US"/>
              <a:t>Document available here:   </a:t>
            </a:r>
            <a:r>
              <a:rPr lang="en-US" sz="3000" u="sng">
                <a:solidFill>
                  <a:schemeClr val="hlink"/>
                </a:solidFill>
                <a:hlinkClick r:id="rId3"/>
              </a:rPr>
              <a:t>https://goo.gl/IKqIjV</a:t>
            </a:r>
          </a:p>
          <a:p>
            <a:pPr indent="0" lvl="0" marL="15240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444444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396876" y="-84168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Assessment report on Autosubmit, Cylc  and ecFlow (D9.3)</a:t>
            </a:r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985618"/>
            <a:ext cx="9144000" cy="626788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Shape 129"/>
          <p:cNvSpPr txBox="1"/>
          <p:nvPr/>
        </p:nvSpPr>
        <p:spPr>
          <a:xfrm>
            <a:off x="228600" y="1219200"/>
            <a:ext cx="3789600" cy="16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rPr b="1" lang="en-US" sz="2400" u="sng">
                <a:solidFill>
                  <a:schemeClr val="dk1"/>
                </a:solidFill>
              </a:rPr>
              <a:t>Part 2:</a:t>
            </a:r>
            <a:r>
              <a:rPr lang="en-US" sz="2400">
                <a:solidFill>
                  <a:schemeClr val="dk1"/>
                </a:solidFill>
              </a:rPr>
              <a:t> A GloSea5 workflow prototype has been defined and run with Autosubmit, Cylc and ecFlow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Drawbacks</a:t>
            </a:r>
          </a:p>
        </p:txBody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AutoNum type="arabicParenBoth"/>
            </a:pPr>
            <a:r>
              <a:rPr lang="en-US"/>
              <a:t>Portability</a:t>
            </a:r>
          </a:p>
          <a:p>
            <a:pPr indent="0" lvl="0" marL="914400" rtl="0">
              <a:spcBef>
                <a:spcPts val="480"/>
              </a:spcBef>
              <a:buNone/>
            </a:pPr>
            <a:r>
              <a:rPr lang="en-US" sz="2400"/>
              <a:t>ecFlow</a:t>
            </a:r>
          </a:p>
          <a:p>
            <a:pPr indent="-228600" lvl="0" marL="1371600" rtl="0">
              <a:spcBef>
                <a:spcPts val="480"/>
              </a:spcBef>
            </a:pPr>
            <a:r>
              <a:rPr lang="en-US" sz="1800"/>
              <a:t>Client</a:t>
            </a:r>
            <a:r>
              <a:rPr lang="en-US" sz="2000"/>
              <a:t> /</a:t>
            </a:r>
            <a:r>
              <a:rPr lang="en-US" sz="1800"/>
              <a:t> server </a:t>
            </a:r>
            <a:r>
              <a:rPr lang="en-US" sz="1800"/>
              <a:t>installation</a:t>
            </a:r>
          </a:p>
          <a:p>
            <a:pPr indent="457200" lvl="0" marL="914400" rtl="0">
              <a:spcBef>
                <a:spcPts val="400"/>
              </a:spcBef>
              <a:buNone/>
            </a:pPr>
            <a:r>
              <a:t/>
            </a:r>
            <a:endParaRPr sz="2000"/>
          </a:p>
          <a:p>
            <a:pPr indent="-228600" lvl="0" marL="457200" rtl="0">
              <a:spcBef>
                <a:spcPts val="0"/>
              </a:spcBef>
              <a:buAutoNum type="arabicParenBoth"/>
            </a:pPr>
            <a:r>
              <a:rPr lang="en-US"/>
              <a:t>Task communication</a:t>
            </a:r>
          </a:p>
          <a:p>
            <a:pPr indent="457200" lvl="0" marL="457200" rtl="0">
              <a:spcBef>
                <a:spcPts val="0"/>
              </a:spcBef>
              <a:buNone/>
            </a:pPr>
            <a:r>
              <a:rPr lang="en-US"/>
              <a:t>ecFlow </a:t>
            </a:r>
          </a:p>
          <a:p>
            <a:pPr indent="-228600" lvl="0" marL="1371600" rtl="0">
              <a:spcBef>
                <a:spcPts val="0"/>
              </a:spcBef>
            </a:pPr>
            <a:r>
              <a:rPr lang="en-US" sz="1800"/>
              <a:t>Restrictive firewalls issue</a:t>
            </a:r>
          </a:p>
          <a:p>
            <a:pPr indent="-228600" lvl="0" marL="1371600" rtl="0">
              <a:spcBef>
                <a:spcPts val="0"/>
              </a:spcBef>
            </a:pPr>
            <a:r>
              <a:rPr lang="en-US" sz="1800"/>
              <a:t>Not always possible to run server in login nodes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-228600" lvl="0" marL="457200" rtl="0">
              <a:spcBef>
                <a:spcPts val="0"/>
              </a:spcBef>
              <a:buAutoNum type="arabicParenBoth"/>
            </a:pPr>
            <a:r>
              <a:rPr lang="en-US"/>
              <a:t>(4) Support for remote platforms / Support for workload managers</a:t>
            </a:r>
          </a:p>
          <a:p>
            <a:pPr indent="457200" lvl="0" marL="457200" rtl="0">
              <a:spcBef>
                <a:spcPts val="0"/>
              </a:spcBef>
              <a:buNone/>
            </a:pPr>
            <a:r>
              <a:rPr lang="en-US"/>
              <a:t>ecFlow 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-US"/>
              <a:t>Restrictive firewalls issues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-US"/>
              <a:t>Scripts for LoadLeveler (adapted for PBS, Sun/Oracle Grid Engine and Slurm)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Drawbacks</a:t>
            </a:r>
          </a:p>
        </p:txBody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AutoNum type="arabicParenBoth" startAt="5"/>
            </a:pPr>
            <a:r>
              <a:rPr lang="en-US"/>
              <a:t>(6) Fault tolerance / Automated recovery error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-US"/>
              <a:t>All tools acceptable features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  <a:buAutoNum type="arabicParenBoth" startAt="7"/>
            </a:pPr>
            <a:r>
              <a:rPr lang="en-US"/>
              <a:t>Support for date / time cycling</a:t>
            </a:r>
          </a:p>
          <a:p>
            <a:pPr indent="457200" lvl="0" marL="457200" rtl="0">
              <a:spcBef>
                <a:spcPts val="0"/>
              </a:spcBef>
              <a:buNone/>
            </a:pPr>
            <a:r>
              <a:rPr lang="en-US"/>
              <a:t>Autosubmit</a:t>
            </a:r>
          </a:p>
          <a:p>
            <a:pPr indent="-228600" lvl="0" marL="1371600" rtl="0">
              <a:spcBef>
                <a:spcPts val="0"/>
              </a:spcBef>
            </a:pPr>
            <a:r>
              <a:rPr lang="en-US" sz="1800"/>
              <a:t>No families</a:t>
            </a:r>
          </a:p>
          <a:p>
            <a:pPr indent="-228600" lvl="0" marL="1371600" rtl="0">
              <a:spcBef>
                <a:spcPts val="0"/>
              </a:spcBef>
            </a:pPr>
            <a:r>
              <a:rPr lang="en-US" sz="1800"/>
              <a:t>No clock time triggered tasks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  <a:buAutoNum type="arabicParenBoth" startAt="7"/>
            </a:pPr>
            <a:r>
              <a:rPr lang="en-US"/>
              <a:t>Monitoring and intervention tools</a:t>
            </a:r>
          </a:p>
          <a:p>
            <a:pPr indent="457200" lvl="0" marL="457200" rtl="0">
              <a:spcBef>
                <a:spcPts val="0"/>
              </a:spcBef>
              <a:buNone/>
            </a:pPr>
            <a:r>
              <a:rPr lang="en-US"/>
              <a:t>Autosubmit</a:t>
            </a:r>
          </a:p>
          <a:p>
            <a:pPr indent="-228600" lvl="0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</a:pPr>
            <a:r>
              <a:rPr lang="en-US" sz="1800"/>
              <a:t>No GUI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Drawbacks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AutoNum type="arabicParenBoth" startAt="9"/>
            </a:pPr>
            <a:r>
              <a:rPr lang="en-US"/>
              <a:t>Support for generated workflows</a:t>
            </a:r>
          </a:p>
          <a:p>
            <a:pPr indent="457200" lvl="0" marL="0" rtl="0">
              <a:spcBef>
                <a:spcPts val="0"/>
              </a:spcBef>
              <a:buNone/>
            </a:pPr>
            <a:r>
              <a:rPr lang="en-US"/>
              <a:t>Autosubmit</a:t>
            </a:r>
          </a:p>
          <a:p>
            <a:pPr indent="-228600" lvl="0" marL="914400" rtl="0">
              <a:spcBef>
                <a:spcPts val="0"/>
              </a:spcBef>
            </a:pPr>
            <a:r>
              <a:rPr lang="en-US" sz="1800"/>
              <a:t>CONF. FILE</a:t>
            </a:r>
          </a:p>
          <a:p>
            <a:pPr indent="457200" lvl="0" marL="0" rtl="0">
              <a:spcBef>
                <a:spcPts val="0"/>
              </a:spcBef>
              <a:buNone/>
            </a:pPr>
            <a:r>
              <a:rPr lang="en-US"/>
              <a:t>Cylc</a:t>
            </a:r>
          </a:p>
          <a:p>
            <a:pPr indent="-228600" lvl="0" marL="914400" rtl="0">
              <a:spcBef>
                <a:spcPts val="0"/>
              </a:spcBef>
            </a:pPr>
            <a:r>
              <a:rPr lang="en-US" sz="1800"/>
              <a:t>CONF. FILE + JINJA2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  <a:buAutoNum type="arabicParenBoth" startAt="9"/>
            </a:pPr>
            <a:r>
              <a:rPr lang="en-US"/>
              <a:t>Scalability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-US"/>
              <a:t>All tools reasonable scalability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Summary</a:t>
            </a:r>
          </a:p>
        </p:txBody>
      </p:sp>
      <p:pic>
        <p:nvPicPr>
          <p:cNvPr id="157" name="Shape 157"/>
          <p:cNvPicPr preferRelativeResize="0"/>
          <p:nvPr/>
        </p:nvPicPr>
        <p:blipFill rotWithShape="1">
          <a:blip r:embed="rId3">
            <a:alphaModFix/>
          </a:blip>
          <a:srcRect b="11275" l="14472" r="13346" t="12898"/>
          <a:stretch/>
        </p:blipFill>
        <p:spPr>
          <a:xfrm>
            <a:off x="81700" y="1236650"/>
            <a:ext cx="9062300" cy="5352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Roadmap</a:t>
            </a:r>
          </a:p>
        </p:txBody>
      </p:sp>
      <p:pic>
        <p:nvPicPr>
          <p:cNvPr descr="roadmap.png" id="164" name="Shape 1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174" y="966799"/>
            <a:ext cx="8586674" cy="5809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Shape 1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6925" y="4995862"/>
            <a:ext cx="2114550" cy="5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Q &amp; A</a:t>
            </a:r>
          </a:p>
        </p:txBody>
      </p:sp>
      <p:pic>
        <p:nvPicPr>
          <p:cNvPr descr="Resultado de imagen de Q&amp;A"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3387" y="2122075"/>
            <a:ext cx="2577224" cy="2577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/>
        </p:nvSpPr>
        <p:spPr>
          <a:xfrm>
            <a:off x="1350962" y="4760912"/>
            <a:ext cx="6480174" cy="104457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further information please contact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 u="sng">
                <a:solidFill>
                  <a:schemeClr val="hlink"/>
                </a:solidFill>
                <a:hlinkClick r:id="rId3"/>
              </a:rPr>
              <a:t>joan.lopez</a:t>
            </a:r>
            <a:r>
              <a:rPr b="0" i="0" lang="en-US" sz="2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@bsc.es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 u="sng">
                <a:solidFill>
                  <a:schemeClr val="hlink"/>
                </a:solidFill>
                <a:hlinkClick r:id="rId5"/>
              </a:rPr>
              <a:t>domingo.manubens@bsc.es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178" name="Shape 178"/>
          <p:cNvSpPr txBox="1"/>
          <p:nvPr/>
        </p:nvSpPr>
        <p:spPr>
          <a:xfrm>
            <a:off x="1371600" y="3717925"/>
            <a:ext cx="6400799" cy="660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Outline</a:t>
            </a:r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2269354" y="1948321"/>
            <a:ext cx="4605300" cy="350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M4 HR introduction (D9.6)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Autosubmit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Cylc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ecFlow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Assessment report (D9.3)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Features compared</a:t>
            </a:r>
          </a:p>
          <a:p>
            <a:pPr indent="-228600" lvl="0" marL="457200">
              <a:spcBef>
                <a:spcPts val="0"/>
              </a:spcBef>
            </a:pPr>
            <a:r>
              <a:rPr lang="en-US"/>
              <a:t>Autosubmit roadmap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Multi-member climate experiment</a:t>
            </a:r>
          </a:p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166925" y="6243200"/>
            <a:ext cx="2737200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i="1" lang="en-US"/>
              <a:t>~ 12000 CHPSY</a:t>
            </a:r>
          </a:p>
        </p:txBody>
      </p:sp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933450"/>
            <a:ext cx="8382000" cy="515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Multiple HPC infrastructures</a:t>
            </a:r>
          </a:p>
        </p:txBody>
      </p:sp>
      <p:pic>
        <p:nvPicPr>
          <p:cNvPr id="62" name="Shape 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43000"/>
            <a:ext cx="8839200" cy="513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396876" y="-84168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Multi-model multi-member climate experiment workflow (D9.6) (WiP)</a:t>
            </a:r>
          </a:p>
        </p:txBody>
      </p:sp>
      <p:pic>
        <p:nvPicPr>
          <p:cNvPr id="69" name="Shape 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8250" y="946900"/>
            <a:ext cx="7581900" cy="56483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>
            <p:ph idx="1" type="body"/>
          </p:nvPr>
        </p:nvSpPr>
        <p:spPr>
          <a:xfrm>
            <a:off x="166925" y="4566800"/>
            <a:ext cx="3855600" cy="1900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i="1" lang="en-US"/>
              <a:t>“Demonstrator”: </a:t>
            </a:r>
            <a:r>
              <a:rPr lang="en-US"/>
              <a:t>performance metrics 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-US"/>
              <a:t>for both HR models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-US"/>
              <a:t>at BSC/SMHI/CERFACS based on </a:t>
            </a:r>
            <a:r>
              <a:rPr i="1" lang="en-US"/>
              <a:t>Balaji et al. 2016</a:t>
            </a:r>
          </a:p>
        </p:txBody>
      </p:sp>
      <p:pic>
        <p:nvPicPr>
          <p:cNvPr id="71" name="Shape 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8424" y="3906475"/>
            <a:ext cx="3250899" cy="325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Workflow tools appropriate for M4 HR </a:t>
            </a:r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325" y="1290637"/>
            <a:ext cx="7905750" cy="36766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/>
          <p:nvPr>
            <p:ph idx="1" type="body"/>
          </p:nvPr>
        </p:nvSpPr>
        <p:spPr>
          <a:xfrm>
            <a:off x="471725" y="5100193"/>
            <a:ext cx="8329500" cy="17480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-US"/>
              <a:t>The three scheduling and submission systems have been tested and evaluated with regard to the suitability for multi-model multi-member high resolution (M4 HR) experiments (D9.3)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Autosubmit technical infrastructure</a:t>
            </a:r>
          </a:p>
        </p:txBody>
      </p:sp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650" y="1651274"/>
            <a:ext cx="8928275" cy="4387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Cylc technical infrastructure</a:t>
            </a:r>
          </a:p>
        </p:txBody>
      </p:sp>
      <p:pic>
        <p:nvPicPr>
          <p:cNvPr descr="cylc-broad picture-parts.png" id="93" name="Shape 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97422"/>
            <a:ext cx="9144001" cy="4787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ecFlow technical infrastructure</a:t>
            </a:r>
          </a:p>
        </p:txBody>
      </p:sp>
      <p:sp>
        <p:nvSpPr>
          <p:cNvPr id="100" name="Shape 100"/>
          <p:cNvSpPr/>
          <p:nvPr>
            <p:ph idx="2" type="chart"/>
          </p:nvPr>
        </p:nvSpPr>
        <p:spPr>
          <a:xfrm>
            <a:off x="4572000" y="1997793"/>
            <a:ext cx="4152900" cy="4608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ecflow-broad picture-parts.png"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0475" y="1475424"/>
            <a:ext cx="7733748" cy="4976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9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3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