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3" r:id="rId3"/>
    <p:sldId id="287" r:id="rId4"/>
    <p:sldId id="288" r:id="rId5"/>
    <p:sldId id="283" r:id="rId6"/>
    <p:sldId id="290" r:id="rId7"/>
    <p:sldId id="275" r:id="rId8"/>
    <p:sldId id="285" r:id="rId9"/>
    <p:sldId id="286" r:id="rId10"/>
    <p:sldId id="268" r:id="rId11"/>
    <p:sldId id="291" r:id="rId12"/>
    <p:sldId id="289" r:id="rId13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932" y="-9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78ACCC-3934-4C06-91EF-F6227EC40680}" type="datetimeFigureOut">
              <a:rPr lang="en-US" altLang="es-ES"/>
              <a:pPr/>
              <a:t>9/7/2015</a:t>
            </a:fld>
            <a:endParaRPr lang="en-US" alt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6FE0C0-B09D-44A1-87ED-7E99F09A72E4}" type="slidenum">
              <a:rPr lang="en-US" altLang="es-ES"/>
              <a:pPr/>
              <a:t>‹#›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535045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F28DC0-E9E5-49EF-951D-85D5611E190F}" type="datetimeFigureOut">
              <a:rPr lang="en-US" altLang="es-ES"/>
              <a:pPr/>
              <a:t>9/7/2015</a:t>
            </a:fld>
            <a:endParaRPr lang="en-US" alt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28D364-A3B6-494B-8EE3-2E77EBC47743}" type="slidenum">
              <a:rPr lang="en-US" altLang="es-ES"/>
              <a:pPr/>
              <a:t>‹#›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019647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1CF432F-62BE-41A0-8C1C-67977A6A297C}" type="slidenum">
              <a:rPr lang="en-US" altLang="es-ES"/>
              <a:pPr/>
              <a:t>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23182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dirty="0" smtClean="0">
                <a:ea typeface="ＭＳ Ｐゴシック" panose="020B0600070205080204" pitchFamily="34" charset="-128"/>
              </a:rPr>
              <a:t>També podem treballar a totes les escales temporals. L’anàlisi diagnòstic d’esdeveniments passats, els pronòstics per als propers dies, les projeccions a molts anys vista i el terme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mitg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, les prediccions que van des de setmanes i mesos fins a dècades.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On som forts i el que ens fa destacar son dos casos concrets que molt pocs altres centres treballen i que estan fortament lligats tant a l’energia solar com a l’energia eòlica. 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D’una banda  som líders en temes de modelització de la pols a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l’atmòsfera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que és un tema crític per a zones àrides, semiàrides i zones adjacents (Àfrica, Sud d’Espanya i Orient Mitjà) i cabdal per a la gestió de l’energia solar.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D’altra banda les prediccions climàtiques (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seasonal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to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decadal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) són un tema molt nou que tot just es comença a treballar a nivell mundial i en el que només el nostre centre i la Met Office de Regne Unit estem fent coses i en molts casos col·laborant i en contacte constant amb el sector de l’energia eòlica.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A continuació us explicaré aquest dos punts amb una mica més de detall.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endParaRPr lang="es-E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E60F6C1-2194-44E6-83F4-7B0BBA4685E9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10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84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65B81F0-9E5F-4B25-9BAB-D712131EED11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4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B49F07C-D0A1-435C-B218-A78F476D5316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9201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D571F13-279B-488C-BA64-3735C8F200BC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2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039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802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403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837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19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gif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s-ES" sz="1400" dirty="0" smtClean="0">
                <a:solidFill>
                  <a:srgbClr val="FFFFFF"/>
                </a:solidFill>
                <a:latin typeface="Calibri" pitchFamily="34" charset="0"/>
              </a:rPr>
              <a:t>Brussels, 8 </a:t>
            </a:r>
            <a:r>
              <a:rPr lang="en-US" altLang="es-ES" sz="1400" dirty="0" smtClean="0">
                <a:solidFill>
                  <a:srgbClr val="FFFFFF"/>
                </a:solidFill>
                <a:latin typeface="Calibri" pitchFamily="34" charset="0"/>
              </a:rPr>
              <a:t>September 2015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s-ES" sz="3200" b="1" dirty="0" smtClean="0">
                <a:solidFill>
                  <a:srgbClr val="FFFFFF"/>
                </a:solidFill>
              </a:rPr>
              <a:t>CALIOPE Mobile 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6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dirty="0" smtClean="0">
                <a:solidFill>
                  <a:srgbClr val="FFFFFF"/>
                </a:solidFill>
              </a:rPr>
              <a:t>European Air Quality Forecast at hand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s-ES" sz="1800" dirty="0" smtClean="0">
                <a:solidFill>
                  <a:srgbClr val="FFFFFF"/>
                </a:solidFill>
              </a:rPr>
              <a:t>Miguel Castrillo</a:t>
            </a:r>
          </a:p>
          <a:p>
            <a:pPr algn="ctr" eaLnBrk="1" hangingPunct="1"/>
            <a:r>
              <a:rPr lang="es-ES" altLang="es-ES" sz="1800" dirty="0">
                <a:solidFill>
                  <a:srgbClr val="FFFFFF"/>
                </a:solidFill>
                <a:latin typeface="Calibri" pitchFamily="34" charset="0"/>
              </a:rPr>
              <a:t>m</a:t>
            </a:r>
            <a:r>
              <a:rPr lang="es-ES" altLang="es-ES" sz="1800" dirty="0" smtClean="0">
                <a:solidFill>
                  <a:srgbClr val="FFFFFF"/>
                </a:solidFill>
                <a:latin typeface="Calibri" pitchFamily="34" charset="0"/>
              </a:rPr>
              <a:t>iguel.castrillo@bsc.es</a:t>
            </a:r>
            <a:endParaRPr lang="en-US" altLang="es-ES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s-ES" sz="1800" dirty="0">
              <a:latin typeface="Calibri" pitchFamily="34" charset="0"/>
            </a:endParaRPr>
          </a:p>
          <a:p>
            <a:pPr algn="ctr" eaLnBrk="1" hangingPunct="1"/>
            <a:r>
              <a:rPr lang="en-US" altLang="es-ES" sz="2000" dirty="0" smtClean="0">
                <a:solidFill>
                  <a:srgbClr val="FFFFFF"/>
                </a:solidFill>
              </a:rPr>
              <a:t>caliope@bsc.es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39938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s-ES" sz="3000">
                <a:solidFill>
                  <a:srgbClr val="FFFFFF"/>
                </a:solidFill>
              </a:rPr>
              <a:t>Thank you!</a:t>
            </a:r>
            <a:endParaRPr lang="en-US" altLang="es-E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Temporal scales</a:t>
            </a:r>
            <a:endParaRPr lang="en-US" dirty="0"/>
          </a:p>
        </p:txBody>
      </p:sp>
      <p:cxnSp>
        <p:nvCxnSpPr>
          <p:cNvPr id="3" name="2 Conector recto"/>
          <p:cNvCxnSpPr/>
          <p:nvPr/>
        </p:nvCxnSpPr>
        <p:spPr>
          <a:xfrm flipV="1">
            <a:off x="3841750" y="1638200"/>
            <a:ext cx="0" cy="351790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>
            <a:off x="241300" y="5167212"/>
            <a:ext cx="8683625" cy="0"/>
          </a:xfrm>
          <a:prstGeom prst="line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1" name="4 CuadroTexto"/>
          <p:cNvSpPr txBox="1">
            <a:spLocks noChangeArrowheads="1"/>
          </p:cNvSpPr>
          <p:nvPr/>
        </p:nvSpPr>
        <p:spPr bwMode="auto">
          <a:xfrm rot="19800000">
            <a:off x="1860550" y="4576662"/>
            <a:ext cx="9366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b="1" dirty="0" smtClean="0">
                <a:solidFill>
                  <a:schemeClr val="accent1"/>
                </a:solidFill>
              </a:rPr>
              <a:t>Today</a:t>
            </a:r>
            <a:endParaRPr lang="en-US" altLang="es-ES" b="1" dirty="0">
              <a:solidFill>
                <a:schemeClr val="accent1"/>
              </a:solidFill>
            </a:endParaRPr>
          </a:p>
        </p:txBody>
      </p:sp>
      <p:sp>
        <p:nvSpPr>
          <p:cNvPr id="19462" name="5 CuadroTexto"/>
          <p:cNvSpPr txBox="1">
            <a:spLocks noChangeArrowheads="1"/>
          </p:cNvSpPr>
          <p:nvPr/>
        </p:nvSpPr>
        <p:spPr bwMode="auto">
          <a:xfrm rot="19800000">
            <a:off x="2511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Hours</a:t>
            </a:r>
            <a:endParaRPr lang="en-US" altLang="es-ES" dirty="0"/>
          </a:p>
        </p:txBody>
      </p:sp>
      <p:sp>
        <p:nvSpPr>
          <p:cNvPr id="19463" name="6 CuadroTexto"/>
          <p:cNvSpPr txBox="1">
            <a:spLocks noChangeArrowheads="1"/>
          </p:cNvSpPr>
          <p:nvPr/>
        </p:nvSpPr>
        <p:spPr bwMode="auto">
          <a:xfrm rot="19800000">
            <a:off x="3019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Days</a:t>
            </a:r>
            <a:endParaRPr lang="en-US" altLang="es-ES" dirty="0"/>
          </a:p>
        </p:txBody>
      </p:sp>
      <p:sp>
        <p:nvSpPr>
          <p:cNvPr id="19464" name="7 CuadroTexto"/>
          <p:cNvSpPr txBox="1">
            <a:spLocks noChangeArrowheads="1"/>
          </p:cNvSpPr>
          <p:nvPr/>
        </p:nvSpPr>
        <p:spPr bwMode="auto">
          <a:xfrm rot="19800000">
            <a:off x="3995738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Weeks</a:t>
            </a:r>
            <a:endParaRPr lang="en-US" altLang="es-ES" dirty="0"/>
          </a:p>
        </p:txBody>
      </p:sp>
      <p:sp>
        <p:nvSpPr>
          <p:cNvPr id="19465" name="8 CuadroTexto"/>
          <p:cNvSpPr txBox="1">
            <a:spLocks noChangeArrowheads="1"/>
          </p:cNvSpPr>
          <p:nvPr/>
        </p:nvSpPr>
        <p:spPr bwMode="auto">
          <a:xfrm rot="19800000">
            <a:off x="4589463" y="4576662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Months</a:t>
            </a:r>
            <a:endParaRPr lang="en-US" altLang="es-ES" dirty="0"/>
          </a:p>
        </p:txBody>
      </p:sp>
      <p:sp>
        <p:nvSpPr>
          <p:cNvPr id="19466" name="9 CuadroTexto"/>
          <p:cNvSpPr txBox="1">
            <a:spLocks noChangeArrowheads="1"/>
          </p:cNvSpPr>
          <p:nvPr/>
        </p:nvSpPr>
        <p:spPr bwMode="auto">
          <a:xfrm rot="19800000">
            <a:off x="5106988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Seasons</a:t>
            </a:r>
            <a:endParaRPr lang="en-US" altLang="es-ES" dirty="0"/>
          </a:p>
        </p:txBody>
      </p:sp>
      <p:sp>
        <p:nvSpPr>
          <p:cNvPr id="19467" name="10 CuadroTexto"/>
          <p:cNvSpPr txBox="1">
            <a:spLocks noChangeArrowheads="1"/>
          </p:cNvSpPr>
          <p:nvPr/>
        </p:nvSpPr>
        <p:spPr bwMode="auto">
          <a:xfrm rot="19800000">
            <a:off x="5683250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Years</a:t>
            </a:r>
            <a:endParaRPr lang="en-US" altLang="es-ES" dirty="0"/>
          </a:p>
        </p:txBody>
      </p:sp>
      <p:sp>
        <p:nvSpPr>
          <p:cNvPr id="19468" name="11 CuadroTexto"/>
          <p:cNvSpPr txBox="1">
            <a:spLocks noChangeArrowheads="1"/>
          </p:cNvSpPr>
          <p:nvPr/>
        </p:nvSpPr>
        <p:spPr bwMode="auto">
          <a:xfrm rot="19800000">
            <a:off x="62452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Decades</a:t>
            </a:r>
            <a:endParaRPr lang="en-US" altLang="es-ES" dirty="0"/>
          </a:p>
        </p:txBody>
      </p:sp>
      <p:sp>
        <p:nvSpPr>
          <p:cNvPr id="19469" name="12 CuadroTexto"/>
          <p:cNvSpPr txBox="1">
            <a:spLocks noChangeArrowheads="1"/>
          </p:cNvSpPr>
          <p:nvPr/>
        </p:nvSpPr>
        <p:spPr bwMode="auto">
          <a:xfrm rot="19800000">
            <a:off x="250825" y="4471887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Past</a:t>
            </a:r>
            <a:endParaRPr lang="en-US" altLang="es-ES" dirty="0"/>
          </a:p>
        </p:txBody>
      </p:sp>
      <p:sp>
        <p:nvSpPr>
          <p:cNvPr id="19470" name="13 CuadroTexto"/>
          <p:cNvSpPr txBox="1">
            <a:spLocks noChangeArrowheads="1"/>
          </p:cNvSpPr>
          <p:nvPr/>
        </p:nvSpPr>
        <p:spPr bwMode="auto">
          <a:xfrm rot="19800000">
            <a:off x="77438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Century</a:t>
            </a:r>
            <a:endParaRPr lang="en-US" altLang="es-ES" dirty="0"/>
          </a:p>
        </p:txBody>
      </p:sp>
      <p:sp>
        <p:nvSpPr>
          <p:cNvPr id="15" name="14 Rectángulo"/>
          <p:cNvSpPr/>
          <p:nvPr/>
        </p:nvSpPr>
        <p:spPr>
          <a:xfrm>
            <a:off x="2184400" y="5383112"/>
            <a:ext cx="1584325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FORECAST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841750" y="5383112"/>
            <a:ext cx="31670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PREDICTION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081838" y="5383112"/>
            <a:ext cx="1727200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PROJECTION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41300" y="5383112"/>
            <a:ext cx="18716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DIAGNOSTIC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41300" y="1638200"/>
            <a:ext cx="345916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Mineral Dust</a:t>
            </a:r>
            <a:endParaRPr lang="en-US" dirty="0"/>
          </a:p>
        </p:txBody>
      </p:sp>
      <p:sp>
        <p:nvSpPr>
          <p:cNvPr id="20" name="19 Rectángulo"/>
          <p:cNvSpPr/>
          <p:nvPr/>
        </p:nvSpPr>
        <p:spPr>
          <a:xfrm>
            <a:off x="249238" y="2143025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Air quality</a:t>
            </a:r>
            <a:endParaRPr lang="en-US" dirty="0"/>
          </a:p>
        </p:txBody>
      </p:sp>
      <p:sp>
        <p:nvSpPr>
          <p:cNvPr id="21" name="20 Rectángulo"/>
          <p:cNvSpPr/>
          <p:nvPr/>
        </p:nvSpPr>
        <p:spPr>
          <a:xfrm>
            <a:off x="249238" y="2646262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Meteorology</a:t>
            </a:r>
            <a:endParaRPr lang="en-US" dirty="0"/>
          </a:p>
        </p:txBody>
      </p:sp>
      <p:sp>
        <p:nvSpPr>
          <p:cNvPr id="22" name="21 Rectángulo"/>
          <p:cNvSpPr/>
          <p:nvPr/>
        </p:nvSpPr>
        <p:spPr>
          <a:xfrm>
            <a:off x="241301" y="3232050"/>
            <a:ext cx="2748394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predictions</a:t>
            </a:r>
            <a:endParaRPr lang="en-US" dirty="0"/>
          </a:p>
        </p:txBody>
      </p:sp>
      <p:sp>
        <p:nvSpPr>
          <p:cNvPr id="23" name="22 Rectángulo"/>
          <p:cNvSpPr/>
          <p:nvPr/>
        </p:nvSpPr>
        <p:spPr>
          <a:xfrm>
            <a:off x="6659563" y="3852762"/>
            <a:ext cx="2132012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projections</a:t>
            </a:r>
            <a:endParaRPr lang="en-US" dirty="0"/>
          </a:p>
        </p:txBody>
      </p:sp>
      <p:cxnSp>
        <p:nvCxnSpPr>
          <p:cNvPr id="24" name="23 Conector recto"/>
          <p:cNvCxnSpPr/>
          <p:nvPr/>
        </p:nvCxnSpPr>
        <p:spPr>
          <a:xfrm flipV="1">
            <a:off x="3851275" y="1587400"/>
            <a:ext cx="0" cy="3516312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Rectángulo"/>
          <p:cNvSpPr/>
          <p:nvPr/>
        </p:nvSpPr>
        <p:spPr>
          <a:xfrm>
            <a:off x="241301" y="3852762"/>
            <a:ext cx="2748394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projections</a:t>
            </a:r>
            <a:endParaRPr lang="en-US" dirty="0"/>
          </a:p>
        </p:txBody>
      </p:sp>
      <p:sp>
        <p:nvSpPr>
          <p:cNvPr id="26" name="21 Rectángulo"/>
          <p:cNvSpPr/>
          <p:nvPr/>
        </p:nvSpPr>
        <p:spPr>
          <a:xfrm>
            <a:off x="3966006" y="3284502"/>
            <a:ext cx="3342297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predictions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35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30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CALIOPE System open data sources</a:t>
            </a:r>
            <a:endParaRPr lang="en-US" sz="2400" dirty="0"/>
          </a:p>
        </p:txBody>
      </p:sp>
      <p:pic>
        <p:nvPicPr>
          <p:cNvPr id="5" name="Picture 4" descr="Z:\Dropbox\Curro\CALIOPE\CALIOPE models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97793"/>
            <a:ext cx="4931132" cy="281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356957" y="1353987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External </a:t>
            </a:r>
            <a:r>
              <a:rPr lang="en-US" sz="1400" b="1" dirty="0"/>
              <a:t>open data sources, </a:t>
            </a:r>
            <a:r>
              <a:rPr lang="en-US" sz="1400" b="1" dirty="0" smtClean="0"/>
              <a:t>used </a:t>
            </a:r>
            <a:r>
              <a:rPr lang="en-US" sz="1400" b="1" dirty="0"/>
              <a:t>into the </a:t>
            </a:r>
            <a:r>
              <a:rPr lang="en-US" sz="1400" b="1" dirty="0" smtClean="0"/>
              <a:t>models (yellow</a:t>
            </a:r>
            <a:r>
              <a:rPr lang="en-US" sz="1400" b="1" dirty="0"/>
              <a:t>): </a:t>
            </a:r>
          </a:p>
          <a:p>
            <a:r>
              <a:rPr lang="en-US" sz="1200" dirty="0"/>
              <a:t> 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EMEP emission database (CEIP, 2015)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CORINE Land Cover v16 04/2012 (EEA, 2012)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SRTM DEM v4.1 90m (CGIAR-CSI, 2008)</a:t>
            </a:r>
          </a:p>
          <a:p>
            <a:pPr lvl="0" algn="just"/>
            <a:endParaRPr lang="en-US" sz="1200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5312247" y="3581970"/>
            <a:ext cx="36451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/>
              <a:t>Open data </a:t>
            </a:r>
            <a:r>
              <a:rPr lang="en-US" sz="1400" b="1" dirty="0"/>
              <a:t>sources used in </a:t>
            </a:r>
            <a:r>
              <a:rPr lang="en-US" sz="1400" b="1" dirty="0" smtClean="0"/>
              <a:t>operational </a:t>
            </a:r>
            <a:r>
              <a:rPr lang="en-US" sz="1400" b="1" dirty="0"/>
              <a:t>mode, downloaded daily </a:t>
            </a:r>
            <a:r>
              <a:rPr lang="en-US" sz="1400" b="1" dirty="0" smtClean="0"/>
              <a:t>(green</a:t>
            </a:r>
            <a:r>
              <a:rPr lang="en-US" sz="1400" b="1" dirty="0"/>
              <a:t>): </a:t>
            </a:r>
          </a:p>
          <a:p>
            <a:pPr lvl="0" algn="just"/>
            <a:endParaRPr lang="en-US" sz="1200" dirty="0"/>
          </a:p>
          <a:p>
            <a:pPr lvl="0" algn="just"/>
            <a:endParaRPr lang="en-US" sz="12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GFS Meteorological initial conditions (UCAR/NCEP, 2015)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Mozart4 /GEOS-5 Chemical boundary and initial conditions (UCAR/NCAR, 2015)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The AIRBASE AQ e-Reporting (EEA, 2015).</a:t>
            </a:r>
          </a:p>
          <a:p>
            <a:pPr algn="just"/>
            <a:endParaRPr lang="en-US" sz="1200" dirty="0"/>
          </a:p>
          <a:p>
            <a:endParaRPr lang="en-US" sz="1200" dirty="0" err="1" smtClean="0"/>
          </a:p>
        </p:txBody>
      </p:sp>
    </p:spTree>
    <p:extLst>
      <p:ext uri="{BB962C8B-B14F-4D97-AF65-F5344CB8AC3E}">
        <p14:creationId xmlns:p14="http://schemas.microsoft.com/office/powerpoint/2010/main" val="349849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itchFamily="34" charset="-128"/>
              </a:rPr>
              <a:t>CALIOPE Air Quality Forecast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Barcelona Supercomputing Center</a:t>
            </a:r>
            <a:endParaRPr lang="en-US" dirty="0"/>
          </a:p>
        </p:txBody>
      </p:sp>
      <p:sp>
        <p:nvSpPr>
          <p:cNvPr id="13315" name="Rectángulo 16"/>
          <p:cNvSpPr>
            <a:spLocks noChangeArrowheads="1"/>
          </p:cNvSpPr>
          <p:nvPr/>
        </p:nvSpPr>
        <p:spPr bwMode="auto">
          <a:xfrm>
            <a:off x="46037" y="1003300"/>
            <a:ext cx="553402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Created in 2005; </a:t>
            </a:r>
            <a:r>
              <a:rPr lang="en-GB" altLang="es-ES" dirty="0" smtClean="0"/>
              <a:t>more than 400 employees.</a:t>
            </a:r>
            <a:endParaRPr lang="en-GB" altLang="es-ES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Research, develop and manage information </a:t>
            </a:r>
            <a:r>
              <a:rPr lang="en-GB" altLang="es-ES" dirty="0" smtClean="0"/>
              <a:t>technology.</a:t>
            </a:r>
            <a:endParaRPr lang="en-GB" altLang="es-ES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Facilitate scientific progress and its application in </a:t>
            </a:r>
            <a:r>
              <a:rPr lang="en-GB" altLang="es-ES" dirty="0" smtClean="0"/>
              <a:t>society.</a:t>
            </a:r>
            <a:endParaRPr lang="en-GB" altLang="es-ES" dirty="0"/>
          </a:p>
        </p:txBody>
      </p:sp>
      <p:pic>
        <p:nvPicPr>
          <p:cNvPr id="1331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2913"/>
            <a:ext cx="9144000" cy="479425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0"/>
          <p:cNvSpPr txBox="1">
            <a:spLocks/>
          </p:cNvSpPr>
          <p:nvPr/>
        </p:nvSpPr>
        <p:spPr>
          <a:xfrm>
            <a:off x="177800" y="2667000"/>
            <a:ext cx="9117013" cy="79216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en-GB" dirty="0" smtClean="0">
                <a:solidFill>
                  <a:schemeClr val="accent1"/>
                </a:solidFill>
              </a:rPr>
              <a:t>Earth Science Department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13318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17" y="845666"/>
            <a:ext cx="3417887" cy="2129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Imagen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286" y="3495703"/>
            <a:ext cx="3422650" cy="3524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5 CuadroTexto"/>
          <p:cNvSpPr txBox="1">
            <a:spLocks noChangeArrowheads="1"/>
          </p:cNvSpPr>
          <p:nvPr/>
        </p:nvSpPr>
        <p:spPr bwMode="auto">
          <a:xfrm>
            <a:off x="200025" y="3581400"/>
            <a:ext cx="53800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Atmospheric composition modelling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Climate prediction modelling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Computational Earth Sciences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Earth Sciences Services</a:t>
            </a:r>
            <a:endParaRPr lang="en-US" alt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4086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CALIOPE Air Quality Forecast System</a:t>
            </a:r>
            <a:endParaRPr lang="en-US" sz="2400" dirty="0"/>
          </a:p>
        </p:txBody>
      </p:sp>
      <p:sp>
        <p:nvSpPr>
          <p:cNvPr id="28674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215516" y="989682"/>
            <a:ext cx="4500500" cy="59084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dirty="0" smtClean="0">
                <a:ea typeface="ＭＳ Ｐゴシック" pitchFamily="34" charset="-128"/>
              </a:rPr>
              <a:t>Operational Air Quality Forecast System.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6 nested domains, from 12 to 1km spatial resolution.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Meteorological, emission and air quality forecast.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Run daily on </a:t>
            </a:r>
            <a:r>
              <a:rPr lang="en-US" altLang="es-ES" dirty="0" err="1" smtClean="0">
                <a:ea typeface="ＭＳ Ｐゴシック" pitchFamily="34" charset="-128"/>
              </a:rPr>
              <a:t>Marenostrum</a:t>
            </a:r>
            <a:r>
              <a:rPr lang="en-US" altLang="es-ES" dirty="0" smtClean="0">
                <a:ea typeface="ＭＳ Ｐゴシック" pitchFamily="34" charset="-128"/>
              </a:rPr>
              <a:t> III Supercomputer.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Scientific support: 19 PhD thesis, &gt; 50 papers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International projects and companies.</a:t>
            </a:r>
          </a:p>
        </p:txBody>
      </p:sp>
      <p:pic>
        <p:nvPicPr>
          <p:cNvPr id="28676" name="Picture 4" descr="Z:\Dropbox\Curro\Shared\SC15\150401_BSC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270" y="3551034"/>
            <a:ext cx="4115206" cy="2736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NO2_UE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61690"/>
            <a:ext cx="4104456" cy="228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  <p:pic>
        <p:nvPicPr>
          <p:cNvPr id="9" name="Imagen 2"/>
          <p:cNvPicPr>
            <a:picLocks noChangeAspect="1"/>
          </p:cNvPicPr>
          <p:nvPr/>
        </p:nvPicPr>
        <p:blipFill rotWithShape="1">
          <a:blip r:embed="rId4"/>
          <a:srcRect l="23450" t="11048" r="26150" b="59539"/>
          <a:stretch/>
        </p:blipFill>
        <p:spPr>
          <a:xfrm>
            <a:off x="6012160" y="6330461"/>
            <a:ext cx="1965656" cy="649368"/>
          </a:xfrm>
          <a:prstGeom prst="rect">
            <a:avLst/>
          </a:prstGeom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574452"/>
            <a:ext cx="1070403" cy="234609"/>
          </a:xfrm>
          <a:prstGeom prst="rect">
            <a:avLst/>
          </a:prstGeom>
        </p:spPr>
      </p:pic>
      <p:pic>
        <p:nvPicPr>
          <p:cNvPr id="12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51" y="6666874"/>
            <a:ext cx="1005783" cy="211214"/>
          </a:xfrm>
          <a:prstGeom prst="rect">
            <a:avLst/>
          </a:prstGeom>
        </p:spPr>
      </p:pic>
      <p:pic>
        <p:nvPicPr>
          <p:cNvPr id="13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6655145"/>
            <a:ext cx="1007426" cy="216920"/>
          </a:xfrm>
          <a:prstGeom prst="rect">
            <a:avLst/>
          </a:prstGeom>
        </p:spPr>
      </p:pic>
      <p:pic>
        <p:nvPicPr>
          <p:cNvPr id="14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002" y="6613942"/>
            <a:ext cx="1042968" cy="240939"/>
          </a:xfrm>
          <a:prstGeom prst="rect">
            <a:avLst/>
          </a:prstGeom>
        </p:spPr>
      </p:pic>
      <p:sp>
        <p:nvSpPr>
          <p:cNvPr id="7" name="2 Marcador de texto"/>
          <p:cNvSpPr txBox="1">
            <a:spLocks/>
          </p:cNvSpPr>
          <p:nvPr/>
        </p:nvSpPr>
        <p:spPr bwMode="auto">
          <a:xfrm>
            <a:off x="4932040" y="4014018"/>
            <a:ext cx="3672408" cy="1944216"/>
          </a:xfrm>
          <a:prstGeom prst="rect">
            <a:avLst/>
          </a:prstGeom>
          <a:solidFill>
            <a:schemeClr val="accent1">
              <a:lumMod val="50000"/>
              <a:alpha val="77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- 3,056 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compute 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nodes, 48,896 processor cores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- 16 CPU cores per node (2x 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Intel </a:t>
            </a:r>
            <a:r>
              <a:rPr lang="en-US" altLang="es-ES" sz="1200" kern="0" dirty="0" err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SandyBridge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-EP @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 2.6 GHz)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- 32GM main memory per node (8 x 4GB DDR3-1600 DIMMS)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</a:t>
            </a:r>
            <a:r>
              <a:rPr lang="en-US" altLang="es-ES" sz="1200" kern="0" dirty="0" err="1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Infiniband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 FDR10</a:t>
            </a:r>
          </a:p>
        </p:txBody>
      </p:sp>
    </p:spTree>
    <p:extLst>
      <p:ext uri="{BB962C8B-B14F-4D97-AF65-F5344CB8AC3E}">
        <p14:creationId xmlns:p14="http://schemas.microsoft.com/office/powerpoint/2010/main" val="344297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upo 7"/>
          <p:cNvGrpSpPr/>
          <p:nvPr/>
        </p:nvGrpSpPr>
        <p:grpSpPr>
          <a:xfrm>
            <a:off x="353447" y="5327403"/>
            <a:ext cx="8539033" cy="1329169"/>
            <a:chOff x="353447" y="5327403"/>
            <a:chExt cx="8539033" cy="1329169"/>
          </a:xfrm>
        </p:grpSpPr>
        <p:sp>
          <p:nvSpPr>
            <p:cNvPr id="59" name="Rectángulo redondeado 37"/>
            <p:cNvSpPr/>
            <p:nvPr/>
          </p:nvSpPr>
          <p:spPr>
            <a:xfrm>
              <a:off x="353447" y="5540768"/>
              <a:ext cx="8539033" cy="1115804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60" name="CuadroTexto 57"/>
            <p:cNvSpPr txBox="1"/>
            <p:nvPr/>
          </p:nvSpPr>
          <p:spPr>
            <a:xfrm>
              <a:off x="353447" y="5547909"/>
              <a:ext cx="6469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AIR QUALITY PRODUCTS</a:t>
              </a:r>
              <a:endParaRPr lang="es-ES" sz="1200" b="1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62" name="Imagen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430" y="5887739"/>
              <a:ext cx="969706" cy="7047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5661248"/>
              <a:ext cx="946595" cy="9123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38" t="12881" r="3519" b="13055"/>
            <a:stretch/>
          </p:blipFill>
          <p:spPr bwMode="auto">
            <a:xfrm>
              <a:off x="6484470" y="5733256"/>
              <a:ext cx="936059" cy="742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54" b="6038"/>
            <a:stretch/>
          </p:blipFill>
          <p:spPr bwMode="auto">
            <a:xfrm>
              <a:off x="3059832" y="5633685"/>
              <a:ext cx="1294244" cy="9403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344" y="5702093"/>
              <a:ext cx="1096112" cy="7512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Flecha derecha 56"/>
            <p:cNvSpPr/>
            <p:nvPr/>
          </p:nvSpPr>
          <p:spPr>
            <a:xfrm rot="5400000">
              <a:off x="3701393" y="5415303"/>
              <a:ext cx="391800" cy="2160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grpSp>
          <p:nvGrpSpPr>
            <p:cNvPr id="68" name="Grupo 2"/>
            <p:cNvGrpSpPr/>
            <p:nvPr/>
          </p:nvGrpSpPr>
          <p:grpSpPr>
            <a:xfrm>
              <a:off x="507582" y="5771862"/>
              <a:ext cx="2253169" cy="824525"/>
              <a:chOff x="507582" y="5771862"/>
              <a:chExt cx="2253169" cy="824525"/>
            </a:xfrm>
          </p:grpSpPr>
          <p:pic>
            <p:nvPicPr>
              <p:cNvPr id="69" name="Picture 8" descr="C:\Users\Miguel\Dropbox\Curro\CALIOPE\Snapshots iOS 1.4\Captura de pantalla de Simulador iOS 10.01.2014 16.36.57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 flipH="1">
                <a:off x="2272635" y="5802079"/>
                <a:ext cx="488116" cy="7943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70" name="Picture 9" descr="C:\Users\Miguel\Dropbox\Curro\CALIOPE\Snapshots iOS 1.5.1\Captura de pantalla de Simulador iOS 03.04.2014 14.53.45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 flipH="1">
                <a:off x="1737452" y="5788096"/>
                <a:ext cx="489093" cy="79589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582" y="5771862"/>
                <a:ext cx="1157862" cy="8206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" name="Imagen 3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5933" y="5633042"/>
              <a:ext cx="999534" cy="7592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CALIOPE system overview</a:t>
            </a:r>
            <a:endParaRPr lang="en-US" dirty="0"/>
          </a:p>
        </p:txBody>
      </p:sp>
      <p:grpSp>
        <p:nvGrpSpPr>
          <p:cNvPr id="6" name="Grupo 3"/>
          <p:cNvGrpSpPr/>
          <p:nvPr/>
        </p:nvGrpSpPr>
        <p:grpSpPr>
          <a:xfrm>
            <a:off x="209431" y="926159"/>
            <a:ext cx="4838801" cy="1999580"/>
            <a:chOff x="209431" y="926159"/>
            <a:chExt cx="4838801" cy="1999580"/>
          </a:xfrm>
        </p:grpSpPr>
        <p:sp>
          <p:nvSpPr>
            <p:cNvPr id="7" name="Rectángulo redondeado 23"/>
            <p:cNvSpPr/>
            <p:nvPr/>
          </p:nvSpPr>
          <p:spPr>
            <a:xfrm>
              <a:off x="353448" y="926159"/>
              <a:ext cx="4694784" cy="1999580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pic>
          <p:nvPicPr>
            <p:cNvPr id="8" name="Imagen 11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812" y="1187733"/>
              <a:ext cx="1854578" cy="1188833"/>
            </a:xfrm>
            <a:prstGeom prst="rect">
              <a:avLst/>
            </a:prstGeom>
          </p:spPr>
        </p:pic>
        <p:sp>
          <p:nvSpPr>
            <p:cNvPr id="9" name="CuadroTexto 12"/>
            <p:cNvSpPr txBox="1"/>
            <p:nvPr/>
          </p:nvSpPr>
          <p:spPr>
            <a:xfrm>
              <a:off x="209431" y="926159"/>
              <a:ext cx="2359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METEOROLOGICAL FORECAST</a:t>
              </a:r>
              <a:endParaRPr lang="es-ES" sz="1200" b="1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CuadroTexto 26"/>
            <p:cNvSpPr txBox="1"/>
            <p:nvPr/>
          </p:nvSpPr>
          <p:spPr>
            <a:xfrm>
              <a:off x="609700" y="2357834"/>
              <a:ext cx="15488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NCEP GLOBAL SIMULATIONS</a:t>
              </a:r>
            </a:p>
          </p:txBody>
        </p:sp>
        <p:sp>
          <p:nvSpPr>
            <p:cNvPr id="11" name="CuadroTexto 32"/>
            <p:cNvSpPr txBox="1"/>
            <p:nvPr/>
          </p:nvSpPr>
          <p:spPr>
            <a:xfrm>
              <a:off x="2489366" y="2357027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 WRF-ARW</a:t>
              </a:r>
            </a:p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12 km x 12 km</a:t>
              </a:r>
              <a:endParaRPr lang="es-ES" sz="900" b="1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ángulo 69"/>
            <p:cNvSpPr/>
            <p:nvPr/>
          </p:nvSpPr>
          <p:spPr>
            <a:xfrm>
              <a:off x="1217543" y="1411930"/>
              <a:ext cx="405307" cy="2343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pic>
          <p:nvPicPr>
            <p:cNvPr id="13" name="Imagen 2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4087" y="1181703"/>
              <a:ext cx="1343327" cy="1151423"/>
            </a:xfrm>
            <a:prstGeom prst="rect">
              <a:avLst/>
            </a:prstGeom>
          </p:spPr>
        </p:pic>
        <p:sp>
          <p:nvSpPr>
            <p:cNvPr id="14" name="Flecha derecha 72"/>
            <p:cNvSpPr/>
            <p:nvPr/>
          </p:nvSpPr>
          <p:spPr>
            <a:xfrm>
              <a:off x="1993518" y="1486738"/>
              <a:ext cx="667816" cy="38593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1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IC/BC </a:t>
              </a:r>
              <a:endParaRPr lang="es-ES" sz="11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5" name="Imagen 27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29759" y="1184183"/>
              <a:ext cx="1337504" cy="1146432"/>
            </a:xfrm>
            <a:prstGeom prst="rect">
              <a:avLst/>
            </a:prstGeom>
          </p:spPr>
        </p:pic>
        <p:sp>
          <p:nvSpPr>
            <p:cNvPr id="16" name="Flecha derecha 75"/>
            <p:cNvSpPr/>
            <p:nvPr/>
          </p:nvSpPr>
          <p:spPr>
            <a:xfrm>
              <a:off x="3336074" y="1494397"/>
              <a:ext cx="725165" cy="385938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b="1" dirty="0" err="1" smtClean="0">
                  <a:latin typeface="Calibri" panose="020F0502020204030204" pitchFamily="34" charset="0"/>
                </a:rPr>
                <a:t>nesting</a:t>
              </a:r>
              <a:endParaRPr lang="es-ES" sz="1000" b="1" dirty="0" smtClean="0">
                <a:latin typeface="Calibri" panose="020F0502020204030204" pitchFamily="34" charset="0"/>
              </a:endParaRPr>
            </a:p>
          </p:txBody>
        </p:sp>
        <p:sp>
          <p:nvSpPr>
            <p:cNvPr id="17" name="CuadroTexto 76"/>
            <p:cNvSpPr txBox="1"/>
            <p:nvPr/>
          </p:nvSpPr>
          <p:spPr>
            <a:xfrm>
              <a:off x="3785510" y="2366319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 WRF-ARW</a:t>
              </a:r>
            </a:p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4 km x 4 km</a:t>
              </a:r>
              <a:endParaRPr lang="es-ES" sz="900" b="1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ángulo 78"/>
            <p:cNvSpPr/>
            <p:nvPr/>
          </p:nvSpPr>
          <p:spPr>
            <a:xfrm>
              <a:off x="2614254" y="1718247"/>
              <a:ext cx="331481" cy="32086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  <p:grpSp>
        <p:nvGrpSpPr>
          <p:cNvPr id="19" name="Grupo 4"/>
          <p:cNvGrpSpPr/>
          <p:nvPr/>
        </p:nvGrpSpPr>
        <p:grpSpPr>
          <a:xfrm>
            <a:off x="4940635" y="908720"/>
            <a:ext cx="3939089" cy="2017019"/>
            <a:chOff x="4940635" y="908720"/>
            <a:chExt cx="3939089" cy="2017019"/>
          </a:xfrm>
        </p:grpSpPr>
        <p:sp>
          <p:nvSpPr>
            <p:cNvPr id="20" name="Rectángulo redondeado 29"/>
            <p:cNvSpPr/>
            <p:nvPr/>
          </p:nvSpPr>
          <p:spPr>
            <a:xfrm>
              <a:off x="5192249" y="934134"/>
              <a:ext cx="3687475" cy="1991605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21" name="CuadroTexto 30"/>
            <p:cNvSpPr txBox="1"/>
            <p:nvPr/>
          </p:nvSpPr>
          <p:spPr>
            <a:xfrm>
              <a:off x="5155971" y="908720"/>
              <a:ext cx="15183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EMISSION FORECAST</a:t>
              </a:r>
            </a:p>
          </p:txBody>
        </p:sp>
        <p:sp>
          <p:nvSpPr>
            <p:cNvPr id="22" name="Flecha derecha 35"/>
            <p:cNvSpPr/>
            <p:nvPr/>
          </p:nvSpPr>
          <p:spPr>
            <a:xfrm>
              <a:off x="4946235" y="1429181"/>
              <a:ext cx="900673" cy="26680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CuadroTexto 38"/>
            <p:cNvSpPr txBox="1"/>
            <p:nvPr/>
          </p:nvSpPr>
          <p:spPr>
            <a:xfrm>
              <a:off x="6546520" y="1149918"/>
              <a:ext cx="1770098" cy="279885"/>
            </a:xfrm>
            <a:prstGeom prst="rect">
              <a:avLst/>
            </a:prstGeom>
            <a:noFill/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00"/>
                </a:lnSpc>
              </a:pPr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HERMES-DIS</a:t>
              </a:r>
            </a:p>
            <a:p>
              <a:pPr algn="ctr">
                <a:lnSpc>
                  <a:spcPts val="700"/>
                </a:lnSpc>
              </a:pPr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12 km x 12 km</a:t>
              </a:r>
              <a:endParaRPr lang="es-ES" sz="9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CuadroTexto 39"/>
            <p:cNvSpPr txBox="1"/>
            <p:nvPr/>
          </p:nvSpPr>
          <p:spPr>
            <a:xfrm>
              <a:off x="6533217" y="1960229"/>
              <a:ext cx="1804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HERMES-BOUP </a:t>
              </a:r>
            </a:p>
            <a:p>
              <a:pPr algn="ctr"/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4 km x 4 km</a:t>
              </a:r>
              <a:endParaRPr lang="es-ES" sz="9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CuadroTexto 77"/>
            <p:cNvSpPr txBox="1"/>
            <p:nvPr/>
          </p:nvSpPr>
          <p:spPr>
            <a:xfrm>
              <a:off x="4940635" y="1814707"/>
              <a:ext cx="9119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i="1" dirty="0" err="1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Meteo</a:t>
              </a:r>
              <a:r>
                <a:rPr lang="en-US" sz="1000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. fields</a:t>
              </a:r>
            </a:p>
          </p:txBody>
        </p:sp>
        <p:sp>
          <p:nvSpPr>
            <p:cNvPr id="26" name="Flecha derecha 81"/>
            <p:cNvSpPr/>
            <p:nvPr/>
          </p:nvSpPr>
          <p:spPr>
            <a:xfrm>
              <a:off x="4944820" y="2318056"/>
              <a:ext cx="900673" cy="26680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7" name="Imagen 28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91861" y="1156556"/>
              <a:ext cx="1160547" cy="870411"/>
            </a:xfrm>
            <a:prstGeom prst="rect">
              <a:avLst/>
            </a:prstGeom>
          </p:spPr>
        </p:pic>
        <p:pic>
          <p:nvPicPr>
            <p:cNvPr id="28" name="Imagen 44"/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87956" y="2039986"/>
              <a:ext cx="1168358" cy="876269"/>
            </a:xfrm>
            <a:prstGeom prst="rect">
              <a:avLst/>
            </a:prstGeom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2021" y="2221507"/>
              <a:ext cx="1037947" cy="676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Rectángulo 85"/>
            <p:cNvSpPr/>
            <p:nvPr/>
          </p:nvSpPr>
          <p:spPr>
            <a:xfrm>
              <a:off x="7883002" y="1446592"/>
              <a:ext cx="894895" cy="3520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 EMEP inventory</a:t>
              </a:r>
              <a:endParaRPr lang="en-US" sz="1100" dirty="0"/>
            </a:p>
          </p:txBody>
        </p:sp>
        <p:sp>
          <p:nvSpPr>
            <p:cNvPr id="31" name="Flecha derecha 86"/>
            <p:cNvSpPr/>
            <p:nvPr/>
          </p:nvSpPr>
          <p:spPr>
            <a:xfrm flipH="1">
              <a:off x="7112590" y="1527225"/>
              <a:ext cx="770411" cy="16876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" name="Flecha derecha 87"/>
            <p:cNvSpPr/>
            <p:nvPr/>
          </p:nvSpPr>
          <p:spPr>
            <a:xfrm flipH="1">
              <a:off x="7112590" y="2479135"/>
              <a:ext cx="770411" cy="16876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3" name="Grupo 8"/>
          <p:cNvGrpSpPr/>
          <p:nvPr/>
        </p:nvGrpSpPr>
        <p:grpSpPr>
          <a:xfrm>
            <a:off x="353447" y="2822933"/>
            <a:ext cx="6707247" cy="2683266"/>
            <a:chOff x="353447" y="2822933"/>
            <a:chExt cx="6707247" cy="2683266"/>
          </a:xfrm>
        </p:grpSpPr>
        <p:grpSp>
          <p:nvGrpSpPr>
            <p:cNvPr id="34" name="Grupo 5"/>
            <p:cNvGrpSpPr/>
            <p:nvPr/>
          </p:nvGrpSpPr>
          <p:grpSpPr>
            <a:xfrm>
              <a:off x="353447" y="2822933"/>
              <a:ext cx="6448215" cy="2683266"/>
              <a:chOff x="353447" y="2822933"/>
              <a:chExt cx="6448215" cy="2683266"/>
            </a:xfrm>
          </p:grpSpPr>
          <p:sp>
            <p:nvSpPr>
              <p:cNvPr id="36" name="Rectángulo redondeado 36"/>
              <p:cNvSpPr/>
              <p:nvPr/>
            </p:nvSpPr>
            <p:spPr>
              <a:xfrm>
                <a:off x="353447" y="3061276"/>
                <a:ext cx="6448215" cy="2350048"/>
              </a:xfrm>
              <a:prstGeom prst="roundRect">
                <a:avLst>
                  <a:gd name="adj" fmla="val 0"/>
                </a:avLst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CuadroTexto 40"/>
              <p:cNvSpPr txBox="1"/>
              <p:nvPr/>
            </p:nvSpPr>
            <p:spPr>
              <a:xfrm>
                <a:off x="394839" y="3152001"/>
                <a:ext cx="41330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b="1" dirty="0" smtClean="0">
                    <a:solidFill>
                      <a:schemeClr val="accent6"/>
                    </a:solidFill>
                    <a:latin typeface="Calibri" panose="020F0502020204030204" pitchFamily="34" charset="0"/>
                  </a:rPr>
                  <a:t>AIR QUALITY FORECAST</a:t>
                </a:r>
                <a:endParaRPr lang="es-ES" sz="1200" b="1" dirty="0">
                  <a:solidFill>
                    <a:schemeClr val="accent6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CuadroTexto 42"/>
              <p:cNvSpPr txBox="1"/>
              <p:nvPr/>
            </p:nvSpPr>
            <p:spPr>
              <a:xfrm>
                <a:off x="4544055" y="5008554"/>
                <a:ext cx="21081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chemeClr val="bg2">
                        <a:lumMod val="10000"/>
                      </a:schemeClr>
                    </a:solidFill>
                    <a:latin typeface="Calibri" panose="020F0502020204030204" pitchFamily="34" charset="0"/>
                  </a:rPr>
                  <a:t> CMAQ  </a:t>
                </a:r>
              </a:p>
              <a:p>
                <a:pPr algn="ctr"/>
                <a:r>
                  <a:rPr lang="es-ES" sz="900" b="1" dirty="0" smtClean="0">
                    <a:solidFill>
                      <a:schemeClr val="bg2">
                        <a:lumMod val="10000"/>
                      </a:schemeClr>
                    </a:solidFill>
                    <a:latin typeface="Calibri" panose="020F0502020204030204" pitchFamily="34" charset="0"/>
                  </a:rPr>
                  <a:t> 4 km x 4 km</a:t>
                </a:r>
                <a:endParaRPr lang="es-ES" sz="800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CuadroTexto 51"/>
              <p:cNvSpPr txBox="1"/>
              <p:nvPr/>
            </p:nvSpPr>
            <p:spPr>
              <a:xfrm>
                <a:off x="2682502" y="5013732"/>
                <a:ext cx="16124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CMAQ </a:t>
                </a:r>
              </a:p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12 km x 12 km</a:t>
                </a:r>
                <a:endParaRPr lang="es-ES" sz="80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" name="CuadroTexto 52"/>
              <p:cNvSpPr txBox="1"/>
              <p:nvPr/>
            </p:nvSpPr>
            <p:spPr>
              <a:xfrm>
                <a:off x="683568" y="4998368"/>
                <a:ext cx="146564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NCAR MOZART4</a:t>
                </a:r>
              </a:p>
              <a:p>
                <a:pPr algn="ctr"/>
                <a:r>
                  <a:rPr lang="en-GB" sz="9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1.9 º x 2.5º</a:t>
                </a:r>
                <a:endParaRPr lang="en-US" sz="9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algn="ctr"/>
                <a:endParaRPr lang="es-ES" sz="900" b="1" dirty="0" smtClean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" name="Flecha derecha 45"/>
              <p:cNvSpPr/>
              <p:nvPr/>
            </p:nvSpPr>
            <p:spPr>
              <a:xfrm rot="5400000">
                <a:off x="2833313" y="2973285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42" name="Imagen 15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710" y="3666667"/>
                <a:ext cx="1995923" cy="1108846"/>
              </a:xfrm>
              <a:prstGeom prst="rect">
                <a:avLst/>
              </a:prstGeom>
            </p:spPr>
          </p:pic>
          <p:sp>
            <p:nvSpPr>
              <p:cNvPr id="43" name="Rectángulo 16"/>
              <p:cNvSpPr/>
              <p:nvPr/>
            </p:nvSpPr>
            <p:spPr>
              <a:xfrm>
                <a:off x="1214643" y="3922640"/>
                <a:ext cx="405307" cy="23430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</a:endParaRPr>
              </a:p>
            </p:txBody>
          </p:sp>
          <p:pic>
            <p:nvPicPr>
              <p:cNvPr id="44" name="Imagen 18"/>
              <p:cNvPicPr>
                <a:picLocks noChangeAspect="1"/>
              </p:cNvPicPr>
              <p:nvPr/>
            </p:nvPicPr>
            <p:blipFill>
              <a:blip r:embed="rId1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56760" y="3379808"/>
                <a:ext cx="2197357" cy="1648018"/>
              </a:xfrm>
              <a:prstGeom prst="rect">
                <a:avLst/>
              </a:prstGeom>
            </p:spPr>
          </p:pic>
          <p:sp>
            <p:nvSpPr>
              <p:cNvPr id="45" name="CuadroTexto 22"/>
              <p:cNvSpPr txBox="1"/>
              <p:nvPr/>
            </p:nvSpPr>
            <p:spPr>
              <a:xfrm>
                <a:off x="3161759" y="3110771"/>
                <a:ext cx="164373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i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Meteo</a:t>
                </a:r>
                <a:r>
                  <a:rPr lang="en-US" sz="1000" i="1" dirty="0" smtClean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. fields</a:t>
                </a:r>
              </a:p>
            </p:txBody>
          </p:sp>
          <p:pic>
            <p:nvPicPr>
              <p:cNvPr id="46" name="Imagen 17"/>
              <p:cNvPicPr>
                <a:picLocks noChangeAspect="1"/>
              </p:cNvPicPr>
              <p:nvPr/>
            </p:nvPicPr>
            <p:blipFill>
              <a:blip r:embed="rId1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409957" y="3397505"/>
                <a:ext cx="2206406" cy="1654805"/>
              </a:xfrm>
              <a:prstGeom prst="rect">
                <a:avLst/>
              </a:prstGeom>
            </p:spPr>
          </p:pic>
          <p:sp>
            <p:nvSpPr>
              <p:cNvPr id="47" name="Flecha derecha 67"/>
              <p:cNvSpPr/>
              <p:nvPr/>
            </p:nvSpPr>
            <p:spPr>
              <a:xfrm>
                <a:off x="1996177" y="3922640"/>
                <a:ext cx="667816" cy="385938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s-ES" sz="1100" b="1" dirty="0" smtClean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IC/BC </a:t>
                </a:r>
                <a:endParaRPr lang="es-ES" sz="1100" b="1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" name="Rectángulo 68"/>
              <p:cNvSpPr/>
              <p:nvPr/>
            </p:nvSpPr>
            <p:spPr>
              <a:xfrm>
                <a:off x="3152853" y="4056752"/>
                <a:ext cx="331481" cy="320862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49" name="Flecha derecha 74"/>
              <p:cNvSpPr/>
              <p:nvPr/>
            </p:nvSpPr>
            <p:spPr>
              <a:xfrm>
                <a:off x="4313887" y="3924597"/>
                <a:ext cx="667816" cy="385938"/>
              </a:xfrm>
              <a:prstGeom prst="right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000" b="1" dirty="0" err="1" smtClean="0">
                    <a:latin typeface="Calibri" panose="020F0502020204030204" pitchFamily="34" charset="0"/>
                  </a:rPr>
                  <a:t>nesting</a:t>
                </a:r>
                <a:endParaRPr lang="es-ES" sz="1000" b="1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50" name="Flecha derecha 45"/>
              <p:cNvSpPr/>
              <p:nvPr/>
            </p:nvSpPr>
            <p:spPr>
              <a:xfrm rot="5400000">
                <a:off x="5315664" y="2973977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35" name="CuadroTexto 73"/>
            <p:cNvSpPr txBox="1"/>
            <p:nvPr/>
          </p:nvSpPr>
          <p:spPr>
            <a:xfrm>
              <a:off x="5610031" y="3110771"/>
              <a:ext cx="14506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i="1" dirty="0" err="1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Emis</a:t>
              </a:r>
              <a:r>
                <a:rPr lang="en-US" sz="1000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. fields</a:t>
              </a:r>
            </a:p>
          </p:txBody>
        </p:sp>
      </p:grpSp>
      <p:grpSp>
        <p:nvGrpSpPr>
          <p:cNvPr id="51" name="Grupo 6"/>
          <p:cNvGrpSpPr/>
          <p:nvPr/>
        </p:nvGrpSpPr>
        <p:grpSpPr>
          <a:xfrm>
            <a:off x="6633476" y="3067075"/>
            <a:ext cx="2246248" cy="2343775"/>
            <a:chOff x="6633476" y="3067075"/>
            <a:chExt cx="2246248" cy="2343775"/>
          </a:xfrm>
        </p:grpSpPr>
        <p:sp>
          <p:nvSpPr>
            <p:cNvPr id="52" name="Rectángulo redondeado 61"/>
            <p:cNvSpPr/>
            <p:nvPr/>
          </p:nvSpPr>
          <p:spPr>
            <a:xfrm>
              <a:off x="6936174" y="3067075"/>
              <a:ext cx="1943550" cy="2343775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53" name="CuadroTexto 46"/>
            <p:cNvSpPr txBox="1"/>
            <p:nvPr/>
          </p:nvSpPr>
          <p:spPr>
            <a:xfrm>
              <a:off x="6958516" y="3152001"/>
              <a:ext cx="18619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DESERT DUST FORECAST</a:t>
              </a:r>
            </a:p>
          </p:txBody>
        </p:sp>
        <p:sp>
          <p:nvSpPr>
            <p:cNvPr id="54" name="1 Rectángulo"/>
            <p:cNvSpPr/>
            <p:nvPr/>
          </p:nvSpPr>
          <p:spPr>
            <a:xfrm>
              <a:off x="7396952" y="5010128"/>
              <a:ext cx="8643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800" b="1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BSC-DREAM8b </a:t>
              </a:r>
            </a:p>
            <a:p>
              <a:pPr algn="ctr"/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0.5º</a:t>
              </a:r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es-ES" sz="800" b="1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x </a:t>
              </a:r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0.5º</a:t>
              </a:r>
              <a:endParaRPr lang="es-ES" sz="7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55" name="Imagen 21"/>
            <p:cNvPicPr>
              <a:picLocks noChangeAspect="1"/>
            </p:cNvPicPr>
            <p:nvPr/>
          </p:nvPicPr>
          <p:blipFill rotWithShape="1">
            <a:blip r:embed="rId20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51163"/>
            <a:stretch/>
          </p:blipFill>
          <p:spPr>
            <a:xfrm>
              <a:off x="6975470" y="3682542"/>
              <a:ext cx="1814498" cy="1279988"/>
            </a:xfrm>
            <a:prstGeom prst="rect">
              <a:avLst/>
            </a:prstGeom>
          </p:spPr>
        </p:pic>
        <p:sp>
          <p:nvSpPr>
            <p:cNvPr id="56" name="Flecha derecha 47"/>
            <p:cNvSpPr/>
            <p:nvPr/>
          </p:nvSpPr>
          <p:spPr>
            <a:xfrm rot="10800000">
              <a:off x="6633476" y="4092578"/>
              <a:ext cx="391800" cy="2160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3" name="Rectángulo 9"/>
          <p:cNvSpPr/>
          <p:nvPr/>
        </p:nvSpPr>
        <p:spPr>
          <a:xfrm>
            <a:off x="458653" y="5771862"/>
            <a:ext cx="2385155" cy="864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adroTexto 26"/>
          <p:cNvSpPr txBox="1"/>
          <p:nvPr/>
        </p:nvSpPr>
        <p:spPr>
          <a:xfrm>
            <a:off x="770141" y="6735514"/>
            <a:ext cx="6335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WEB SITE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CuadroTexto 26"/>
          <p:cNvSpPr txBox="1"/>
          <p:nvPr/>
        </p:nvSpPr>
        <p:spPr>
          <a:xfrm>
            <a:off x="1614494" y="6735514"/>
            <a:ext cx="12490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MOBILE SITE AND APP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CuadroTexto 26"/>
          <p:cNvSpPr txBox="1"/>
          <p:nvPr/>
        </p:nvSpPr>
        <p:spPr>
          <a:xfrm>
            <a:off x="3033181" y="6735514"/>
            <a:ext cx="1396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POPULATION UNDER AQI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CuadroTexto 26"/>
          <p:cNvSpPr txBox="1"/>
          <p:nvPr/>
        </p:nvSpPr>
        <p:spPr>
          <a:xfrm>
            <a:off x="4767695" y="6750322"/>
            <a:ext cx="8611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NO2 COLUMN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7" name="CuadroTexto 26"/>
          <p:cNvSpPr txBox="1"/>
          <p:nvPr/>
        </p:nvSpPr>
        <p:spPr>
          <a:xfrm>
            <a:off x="6551619" y="6735514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AQI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CuadroTexto 26"/>
          <p:cNvSpPr txBox="1"/>
          <p:nvPr/>
        </p:nvSpPr>
        <p:spPr>
          <a:xfrm>
            <a:off x="7624696" y="6735514"/>
            <a:ext cx="10983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TIME SERIES PLOTS</a:t>
            </a:r>
            <a:endParaRPr lang="es-ES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3" y="1349722"/>
            <a:ext cx="4550802" cy="334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"/>
          <a:stretch/>
        </p:blipFill>
        <p:spPr bwMode="auto">
          <a:xfrm>
            <a:off x="4572000" y="1277714"/>
            <a:ext cx="4464144" cy="345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23528" y="220730"/>
            <a:ext cx="6191348" cy="696944"/>
          </a:xfrm>
        </p:spPr>
        <p:txBody>
          <a:bodyPr/>
          <a:lstStyle/>
          <a:p>
            <a:r>
              <a:rPr lang="en-US" sz="2400" dirty="0" smtClean="0"/>
              <a:t>CALIOPE System products</a:t>
            </a:r>
            <a:endParaRPr lang="en-U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92520" y="939160"/>
            <a:ext cx="4035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CALIOPE website (www.bsc.es/caliope)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436096" y="939160"/>
            <a:ext cx="3015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Air Quality </a:t>
            </a:r>
            <a:r>
              <a:rPr lang="en-US" sz="1600" b="1" dirty="0"/>
              <a:t>L</a:t>
            </a:r>
            <a:r>
              <a:rPr lang="en-US" sz="1600" b="1" dirty="0" smtClean="0"/>
              <a:t>evels for Europe</a:t>
            </a:r>
          </a:p>
        </p:txBody>
      </p:sp>
      <p:sp>
        <p:nvSpPr>
          <p:cNvPr id="11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286973" y="4878114"/>
            <a:ext cx="8389180" cy="17281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000" dirty="0" smtClean="0">
                <a:ea typeface="ＭＳ Ｐゴシック" pitchFamily="34" charset="-128"/>
              </a:rPr>
              <a:t>What’s on CALIOPE website: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Air Quality, Weather, Emissions, AQI Forecast.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Satellite images.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Forecast evaluation.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Publications.</a:t>
            </a:r>
          </a:p>
          <a:p>
            <a:pPr lvl="1"/>
            <a:endParaRPr lang="en-US" altLang="es-ES" dirty="0" smtClean="0">
              <a:ea typeface="ＭＳ Ｐゴシック" pitchFamily="34" charset="-128"/>
            </a:endParaRPr>
          </a:p>
        </p:txBody>
      </p:sp>
      <p:pic>
        <p:nvPicPr>
          <p:cNvPr id="1026" name="Picture 2" descr="C:\Users\bscuser\Downloads\BSC-ES_FORECAST_NOx_ANIM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644" y="4756918"/>
            <a:ext cx="2753883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31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itchFamily="34" charset="-128"/>
              </a:rPr>
              <a:t>CALIOPE EU mobile application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CALIOPE EU mobile application</a:t>
            </a:r>
            <a:endParaRPr lang="en-US" dirty="0"/>
          </a:p>
        </p:txBody>
      </p:sp>
      <p:sp>
        <p:nvSpPr>
          <p:cNvPr id="33794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179512" y="3509962"/>
            <a:ext cx="8712968" cy="27363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dirty="0" smtClean="0">
                <a:ea typeface="ＭＳ Ｐゴシック" pitchFamily="34" charset="-128"/>
              </a:rPr>
              <a:t>V1.0, Nov 2013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s-ES" dirty="0" smtClean="0">
                <a:ea typeface="ＭＳ Ｐゴシック" pitchFamily="34" charset="-128"/>
              </a:rPr>
              <a:t>IP domain (4x4 km resolution, 431 stations).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v1.6, Dec 2014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Canary Islands domain (2x2 km resolution, 483 stations).</a:t>
            </a:r>
            <a:endParaRPr lang="en-US" altLang="es-ES" dirty="0" smtClean="0">
              <a:ea typeface="ＭＳ Ｐゴシック" pitchFamily="34" charset="-128"/>
            </a:endParaRPr>
          </a:p>
          <a:p>
            <a:r>
              <a:rPr lang="en-US" altLang="es-ES" dirty="0">
                <a:ea typeface="ＭＳ Ｐゴシック" pitchFamily="34" charset="-128"/>
              </a:rPr>
              <a:t>Over 12,000 downloads (Android + iOS).</a:t>
            </a:r>
          </a:p>
          <a:p>
            <a:pPr algn="just"/>
            <a:r>
              <a:rPr lang="en-US" altLang="es-ES" dirty="0" smtClean="0">
                <a:ea typeface="ＭＳ Ｐゴシック" pitchFamily="34" charset="-128"/>
              </a:rPr>
              <a:t>EU v1.0, Sep 2015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s-ES" dirty="0" smtClean="0">
                <a:ea typeface="ＭＳ Ｐゴシック" pitchFamily="34" charset="-128"/>
              </a:rPr>
              <a:t>Europe domain version</a:t>
            </a:r>
            <a:r>
              <a:rPr lang="en-US" altLang="es-ES" dirty="0">
                <a:ea typeface="ＭＳ Ｐゴシック" pitchFamily="34" charset="-128"/>
              </a:rPr>
              <a:t> </a:t>
            </a:r>
            <a:r>
              <a:rPr lang="en-US" altLang="es-ES" dirty="0" smtClean="0">
                <a:ea typeface="ＭＳ Ｐゴシック" pitchFamily="34" charset="-128"/>
              </a:rPr>
              <a:t>(12x12 km resolution, 563 stations</a:t>
            </a:r>
            <a:r>
              <a:rPr lang="en-US" altLang="es-ES" dirty="0" smtClean="0">
                <a:ea typeface="ＭＳ Ｐゴシック" pitchFamily="34" charset="-128"/>
              </a:rPr>
              <a:t>) financed by </a:t>
            </a:r>
            <a:r>
              <a:rPr lang="en-US" altLang="es-ES" b="1" dirty="0" smtClean="0">
                <a:ea typeface="ＭＳ Ｐゴシック" pitchFamily="34" charset="-128"/>
              </a:rPr>
              <a:t>MYGEOSS</a:t>
            </a:r>
            <a:endParaRPr lang="en-US" altLang="es-ES" b="1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</p:txBody>
      </p:sp>
      <p:pic>
        <p:nvPicPr>
          <p:cNvPr id="33805" name="Picture 13" descr="Z:\Dropbox\Curro\CALIOPE\Icono v1\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4574"/>
            <a:ext cx="650159" cy="65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6" name="Picture 14" descr="Z:\Dropbox\Curro\CALIOPE\Icono v2\icon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70358"/>
            <a:ext cx="667842" cy="667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7" name="Picture 15" descr="Z:\Dropbox\Curro\CALIOPE\Icono v3\icon-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60421"/>
            <a:ext cx="670031" cy="67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8" name="Picture 16" descr="Z:\Dropbox\Curro\CALIOPE\Icono v4\icon-nuev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60421"/>
            <a:ext cx="677779" cy="677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9" name="Picture 17" descr="Z:\Dropbox\cositas\Icono v5\SeleneIconos\Iconos Android\icon-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186542"/>
            <a:ext cx="100811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378008" y="2480071"/>
            <a:ext cx="8082424" cy="1100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3449" y="2480071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-108520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v1.0</a:t>
            </a:r>
          </a:p>
          <a:p>
            <a:pPr algn="ctr"/>
            <a:r>
              <a:rPr lang="en-US" altLang="es-ES" sz="1400" dirty="0" smtClean="0"/>
              <a:t>Oct 2013</a:t>
            </a:r>
            <a:endParaRPr lang="es-ES" sz="14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1403648" y="2482686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899592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v1.2</a:t>
            </a:r>
          </a:p>
          <a:p>
            <a:pPr algn="ctr"/>
            <a:r>
              <a:rPr lang="en-US" altLang="es-ES" sz="1400" dirty="0" smtClean="0"/>
              <a:t>Nov 2013</a:t>
            </a:r>
            <a:endParaRPr lang="es-ES" sz="1400" dirty="0"/>
          </a:p>
        </p:txBody>
      </p:sp>
      <p:sp>
        <p:nvSpPr>
          <p:cNvPr id="30" name="Rectangle 29"/>
          <p:cNvSpPr/>
          <p:nvPr/>
        </p:nvSpPr>
        <p:spPr>
          <a:xfrm>
            <a:off x="1979712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/>
              <a:t>v</a:t>
            </a:r>
            <a:r>
              <a:rPr lang="en-US" altLang="es-ES" sz="1400" dirty="0" smtClean="0"/>
              <a:t>1.3</a:t>
            </a:r>
          </a:p>
          <a:p>
            <a:pPr algn="ctr"/>
            <a:r>
              <a:rPr lang="en-US" altLang="es-ES" sz="1400" dirty="0" smtClean="0"/>
              <a:t>Dec 2013</a:t>
            </a:r>
            <a:endParaRPr lang="es-ES" sz="14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483768" y="2482686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364088" y="2501850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424000" y="2501850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788024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v1.6</a:t>
            </a:r>
          </a:p>
          <a:p>
            <a:pPr algn="ctr"/>
            <a:r>
              <a:rPr lang="en-US" altLang="es-ES" sz="1400" dirty="0" smtClean="0"/>
              <a:t>Dec 2014</a:t>
            </a:r>
            <a:endParaRPr lang="es-ES" sz="1400" dirty="0"/>
          </a:p>
        </p:txBody>
      </p:sp>
      <p:sp>
        <p:nvSpPr>
          <p:cNvPr id="36" name="Rectangle 35"/>
          <p:cNvSpPr/>
          <p:nvPr/>
        </p:nvSpPr>
        <p:spPr>
          <a:xfrm>
            <a:off x="7812360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EU v1.0</a:t>
            </a:r>
          </a:p>
          <a:p>
            <a:pPr algn="ctr"/>
            <a:r>
              <a:rPr lang="en-US" altLang="es-ES" sz="1400" dirty="0" smtClean="0"/>
              <a:t>Sep 2015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CALIOPE EU mobile application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4402781"/>
            <a:ext cx="8329365" cy="2491557"/>
          </a:xfrm>
        </p:spPr>
        <p:txBody>
          <a:bodyPr/>
          <a:lstStyle/>
          <a:p>
            <a:r>
              <a:rPr lang="en-US" dirty="0" smtClean="0"/>
              <a:t>48-hour Air Quality forecast.</a:t>
            </a:r>
          </a:p>
          <a:p>
            <a:r>
              <a:rPr lang="en-US" dirty="0" smtClean="0"/>
              <a:t>Geolocation:</a:t>
            </a:r>
            <a:r>
              <a:rPr lang="en-US" dirty="0" smtClean="0">
                <a:sym typeface="Wingdings" panose="05000000000000000000" pitchFamily="2" charset="2"/>
              </a:rPr>
              <a:t> Provides information for near stations by using the user device’s GPS.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Search: Stations can be found by country.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Map visualization: Stations positioned on map.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5" name="Picture 6" descr="Z:\Dropbox\Curro\CALIOPE\Snapshots Android EU Beta\Screenshot_2015-09-03-19-14-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Z:\Dropbox\Curro\CALIOPE\Snapshots Android EU Beta\Screenshot_2015-09-03-19-14-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Z:\Dropbox\Curro\CALIOPE\Snapshots Android EU Beta\Screenshot_2015-09-03-19-14-2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Z:\Dropbox\Curro\CALIOPE\Snapshots Android EU Beta\Screenshot_2015-09-03-19-14-3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1" y="1259770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9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1250</TotalTime>
  <Words>710</Words>
  <Application>Microsoft Office PowerPoint</Application>
  <PresentationFormat>Custom</PresentationFormat>
  <Paragraphs>138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CALIOPE Air Quality Forecast System</vt:lpstr>
      <vt:lpstr>Barcelona Supercomputing Center</vt:lpstr>
      <vt:lpstr>CALIOPE Air Quality Forecast System</vt:lpstr>
      <vt:lpstr>CALIOPE system overview</vt:lpstr>
      <vt:lpstr>CALIOPE System products</vt:lpstr>
      <vt:lpstr>CALIOPE EU mobile application</vt:lpstr>
      <vt:lpstr>CALIOPE EU mobile application</vt:lpstr>
      <vt:lpstr>CALIOPE EU mobile application</vt:lpstr>
      <vt:lpstr>PowerPoint Presentation</vt:lpstr>
      <vt:lpstr>Temporal scales</vt:lpstr>
      <vt:lpstr>CALIOPE System open data 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bscuser</cp:lastModifiedBy>
  <cp:revision>86</cp:revision>
  <dcterms:modified xsi:type="dcterms:W3CDTF">2015-09-07T15:56:26Z</dcterms:modified>
</cp:coreProperties>
</file>