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3" r:id="rId3"/>
    <p:sldId id="287" r:id="rId4"/>
    <p:sldId id="288" r:id="rId5"/>
    <p:sldId id="283" r:id="rId6"/>
    <p:sldId id="290" r:id="rId7"/>
    <p:sldId id="275" r:id="rId8"/>
    <p:sldId id="285" r:id="rId9"/>
    <p:sldId id="286" r:id="rId10"/>
    <p:sldId id="268" r:id="rId11"/>
    <p:sldId id="291" r:id="rId12"/>
    <p:sldId id="289" r:id="rId13"/>
  </p:sldIdLst>
  <p:sldSz cx="9144000" cy="701992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932" y="-90"/>
      </p:cViewPr>
      <p:guideLst>
        <p:guide orient="horz" pos="22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478ACCC-3934-4C06-91EF-F6227EC40680}" type="datetimeFigureOut">
              <a:rPr lang="en-US" altLang="es-ES"/>
              <a:pPr/>
              <a:t>9/7/2015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6FE0C0-B09D-44A1-87ED-7E99F09A72E4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35045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F28DC0-E9E5-49EF-951D-85D5611E190F}" type="datetimeFigureOut">
              <a:rPr lang="en-US" altLang="es-ES"/>
              <a:pPr/>
              <a:t>9/7/2015</a:t>
            </a:fld>
            <a:endParaRPr lang="en-US" alt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85800"/>
            <a:ext cx="4467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DejaVu Sans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28D364-A3B6-494B-8EE3-2E77EBC47743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019647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>
              <a:ea typeface="ＭＳ Ｐゴシック" panose="020B0600070205080204" pitchFamily="34" charset="-128"/>
            </a:endParaRPr>
          </a:p>
        </p:txBody>
      </p:sp>
      <p:sp>
        <p:nvSpPr>
          <p:cNvPr id="1434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CF432F-62BE-41A0-8C1C-67977A6A297C}" type="slidenum">
              <a:rPr lang="en-US" altLang="es-ES"/>
              <a:pPr/>
              <a:t>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318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a-ES" altLang="es-ES" dirty="0" smtClean="0">
                <a:ea typeface="ＭＳ Ｐゴシック" panose="020B0600070205080204" pitchFamily="34" charset="-128"/>
              </a:rPr>
              <a:t>També podem treballar a totes les escales temporals. L’anàlisi diagnòstic d’esdeveniments passats, els pronòstics per als propers dies, les projeccions a molts anys vista i el terme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mitg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, les prediccions que van des de setmanes i mesos fins a dècades.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On som forts i el que ens fa destacar son dos casos concrets que molt pocs altres centres treballen i que estan fortament lligats tant a l’energia solar com a l’energia eòlica. 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D’una banda  som líders en temes de modelització de la pols a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l’atmòsfera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 que és un tema crític per a zones àrides, semiàrides i zones adjacents (Àfrica, Sud d’Espanya i Orient Mitjà) i cabdal per a la gestió de l’energia solar.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D’altra banda les prediccions climàtiques (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seasonal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 to </a:t>
            </a:r>
            <a:r>
              <a:rPr lang="ca-ES" altLang="es-ES" dirty="0" err="1" smtClean="0">
                <a:ea typeface="ＭＳ Ｐゴシック" panose="020B0600070205080204" pitchFamily="34" charset="-128"/>
              </a:rPr>
              <a:t>decadal</a:t>
            </a:r>
            <a:r>
              <a:rPr lang="ca-ES" altLang="es-ES" dirty="0" smtClean="0">
                <a:ea typeface="ＭＳ Ｐゴシック" panose="020B0600070205080204" pitchFamily="34" charset="-128"/>
              </a:rPr>
              <a:t>) són un tema molt nou que tot just es comença a treballar a nivell mundial i en el que només el nostre centre i la Met Office de Regne Unit estem fent coses i en molts casos col·laborant i en contacte constant amb el sector de l’energia eòlica.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r>
              <a:rPr lang="ca-ES" altLang="es-ES" dirty="0" smtClean="0">
                <a:ea typeface="ＭＳ Ｐゴシック" panose="020B0600070205080204" pitchFamily="34" charset="-128"/>
              </a:rPr>
              <a:t>A continuació us explicaré aquest dos punts amb una mica més de detall.</a:t>
            </a:r>
            <a:endParaRPr lang="es-ES" altLang="es-ES" dirty="0" smtClean="0">
              <a:ea typeface="ＭＳ Ｐゴシック" panose="020B0600070205080204" pitchFamily="34" charset="-128"/>
            </a:endParaRPr>
          </a:p>
          <a:p>
            <a:endParaRPr lang="es-ES" altLang="es-E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60F6C1-2194-44E6-83F4-7B0BBA4685E9}" type="slidenum">
              <a:rPr lang="en-US" altLang="es-E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0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BSCCNS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hyperlink" Target="https://www.youtube.com/user/BSCCNS" TargetMode="External"/><Relationship Id="rId5" Type="http://schemas.openxmlformats.org/officeDocument/2006/relationships/hyperlink" Target="https://www.linkedin.com/company/barcelona-supercomputing-center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twitter.com/bsc_cns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5"/>
          <p:cNvSpPr txBox="1">
            <a:spLocks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0263"/>
            <a:ext cx="4603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025525"/>
            <a:ext cx="10128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6386513"/>
            <a:ext cx="42545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389688"/>
            <a:ext cx="3937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6386513"/>
            <a:ext cx="4476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11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386513"/>
            <a:ext cx="76358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84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65B81F0-9E5F-4B25-9BAB-D712131EED11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s-ES" sz="1800">
              <a:latin typeface="Calibri" pitchFamily="34" charset="0"/>
            </a:endParaRPr>
          </a:p>
        </p:txBody>
      </p:sp>
      <p:pic>
        <p:nvPicPr>
          <p:cNvPr id="6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54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B49F07C-D0A1-435C-B218-A78F476D5316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s-ES" sz="180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 noChangeAspect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 noChangeAspect="1"/>
          </p:cNvSpPr>
          <p:nvPr>
            <p:ph type="chart" sz="quarter" idx="11"/>
          </p:nvPr>
        </p:nvSpPr>
        <p:spPr>
          <a:xfrm>
            <a:off x="4572000" y="1997794"/>
            <a:ext cx="415290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chart</a:t>
            </a:r>
            <a:endParaRPr lang="es-E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201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D:\OLD\MisDocumentos\JASMINA\BSC-Corporative Design\BSC Template\cabecera2012-1600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29005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rrowheads="1"/>
          </p:cNvSpPr>
          <p:nvPr userDrawn="1"/>
        </p:nvSpPr>
        <p:spPr bwMode="auto">
          <a:xfrm>
            <a:off x="8458200" y="65055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D571F13-279B-488C-BA64-3735C8F200BC}" type="slidenum">
              <a:rPr lang="en-US" altLang="es-ES" sz="1000">
                <a:solidFill>
                  <a:srgbClr val="23589C"/>
                </a:solidFill>
              </a:rPr>
              <a:pPr algn="r" eaLnBrk="1" hangingPunct="1"/>
              <a:t>‹#›</a:t>
            </a:fld>
            <a:endParaRPr lang="en-US" altLang="es-ES" sz="1800">
              <a:latin typeface="Calibri" pitchFamily="34" charset="0"/>
            </a:endParaRPr>
          </a:p>
        </p:txBody>
      </p:sp>
      <p:pic>
        <p:nvPicPr>
          <p:cNvPr id="7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4463"/>
            <a:ext cx="1936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125413"/>
            <a:ext cx="5746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96876" y="144432"/>
            <a:ext cx="6191348" cy="696944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572000" y="3221930"/>
            <a:ext cx="4152900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0"/>
          <p:cNvSpPr>
            <a:spLocks noGrp="1" noChangeAspect="1"/>
          </p:cNvSpPr>
          <p:nvPr>
            <p:ph type="body" sz="quarter" idx="10"/>
          </p:nvPr>
        </p:nvSpPr>
        <p:spPr>
          <a:xfrm>
            <a:off x="395535" y="985391"/>
            <a:ext cx="8329365" cy="552018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2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MAIN RESEARCH LINES &amp; RESULTS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039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ture-pl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>
            <a:spLocks noChangeArrowheads="1"/>
          </p:cNvSpPr>
          <p:nvPr userDrawn="1"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smtClean="0">
              <a:latin typeface="Calibri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1"/>
          <p:cNvSpPr txBox="1">
            <a:spLocks noChangeAspect="1" noChangeArrowheads="1"/>
          </p:cNvSpPr>
          <p:nvPr userDrawn="1"/>
        </p:nvSpPr>
        <p:spPr bwMode="auto">
          <a:xfrm>
            <a:off x="838200" y="23336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2800" dirty="0" smtClean="0">
                <a:solidFill>
                  <a:srgbClr val="FFFFFF"/>
                </a:solidFill>
                <a:ea typeface="+mn-ea"/>
              </a:rPr>
              <a:t>FUTURE PLANS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802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5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5738"/>
            <a:ext cx="33067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76213"/>
            <a:ext cx="830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457200" y="3176996"/>
            <a:ext cx="8229600" cy="665931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03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84325"/>
            <a:ext cx="61912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690688"/>
            <a:ext cx="15557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sp>
        <p:nvSpPr>
          <p:cNvPr id="9" name="8 Título"/>
          <p:cNvSpPr>
            <a:spLocks noGrp="1" noChangeAspect="1"/>
          </p:cNvSpPr>
          <p:nvPr>
            <p:ph type="title"/>
          </p:nvPr>
        </p:nvSpPr>
        <p:spPr>
          <a:xfrm>
            <a:off x="3819339" y="4806106"/>
            <a:ext cx="4762872" cy="720080"/>
          </a:xfrm>
          <a:prstGeom prst="rect">
            <a:avLst/>
          </a:prstGeom>
        </p:spPr>
        <p:txBody>
          <a:bodyPr/>
          <a:lstStyle>
            <a:lvl1pPr algn="r">
              <a:defRPr sz="2800" baseline="0">
                <a:solidFill>
                  <a:schemeClr val="accent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837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-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701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Shape 3"/>
          <p:cNvSpPr txBox="1">
            <a:spLocks noChangeAspect="1" noChangeArrowheads="1"/>
          </p:cNvSpPr>
          <p:nvPr userDrawn="1"/>
        </p:nvSpPr>
        <p:spPr bwMode="auto">
          <a:xfrm>
            <a:off x="76200" y="182563"/>
            <a:ext cx="1600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n-US" sz="1800" dirty="0" smtClean="0">
                <a:solidFill>
                  <a:srgbClr val="FFFFFF"/>
                </a:solidFill>
                <a:ea typeface="+mn-ea"/>
              </a:rPr>
              <a:t>www.bsc.es</a:t>
            </a:r>
            <a:endParaRPr lang="en-US" altLang="en-US" sz="180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Picture 11" descr="C:\Users\lbermude\Documents\Laura\PWP BSC\img_ok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16125"/>
            <a:ext cx="3306762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06600"/>
            <a:ext cx="830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926" r:id="rId2"/>
    <p:sldLayoutId id="2147484927" r:id="rId3"/>
    <p:sldLayoutId id="2147484928" r:id="rId4"/>
    <p:sldLayoutId id="2147484929" r:id="rId5"/>
    <p:sldLayoutId id="2147484930" r:id="rId6"/>
    <p:sldLayoutId id="2147484931" r:id="rId7"/>
    <p:sldLayoutId id="2147484932" r:id="rId8"/>
    <p:sldLayoutId id="2147484933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gif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Shape 1"/>
          <p:cNvSpPr txBox="1">
            <a:spLocks noChangeArrowheads="1"/>
          </p:cNvSpPr>
          <p:nvPr/>
        </p:nvSpPr>
        <p:spPr bwMode="auto">
          <a:xfrm>
            <a:off x="6548438" y="196850"/>
            <a:ext cx="24479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s-ES" sz="1400" dirty="0" smtClean="0">
                <a:solidFill>
                  <a:srgbClr val="FFFFFF"/>
                </a:solidFill>
                <a:latin typeface="Calibri" pitchFamily="34" charset="0"/>
              </a:rPr>
              <a:t>Brussels, 8 </a:t>
            </a:r>
            <a:r>
              <a:rPr lang="en-US" altLang="es-ES" sz="1400" dirty="0" smtClean="0">
                <a:solidFill>
                  <a:srgbClr val="FFFFFF"/>
                </a:solidFill>
                <a:latin typeface="Calibri" pitchFamily="34" charset="0"/>
              </a:rPr>
              <a:t>September 2015</a:t>
            </a:r>
            <a:endParaRPr lang="en-US" altLang="es-ES" sz="1800" dirty="0">
              <a:latin typeface="Calibri" pitchFamily="34" charset="0"/>
            </a:endParaRPr>
          </a:p>
        </p:txBody>
      </p:sp>
      <p:sp>
        <p:nvSpPr>
          <p:cNvPr id="13315" name="TextShape 2"/>
          <p:cNvSpPr txBox="1">
            <a:spLocks noChangeArrowheads="1"/>
          </p:cNvSpPr>
          <p:nvPr/>
        </p:nvSpPr>
        <p:spPr bwMode="auto">
          <a:xfrm>
            <a:off x="685800" y="2181225"/>
            <a:ext cx="77724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s-ES" sz="3200" b="1" dirty="0" smtClean="0">
                <a:solidFill>
                  <a:srgbClr val="FFFFFF"/>
                </a:solidFill>
              </a:rPr>
              <a:t>CALIOPE Mobile </a:t>
            </a:r>
            <a:endParaRPr lang="en-US" altLang="es-ES" sz="1800" dirty="0">
              <a:latin typeface="Calibri" pitchFamily="34" charset="0"/>
            </a:endParaRPr>
          </a:p>
        </p:txBody>
      </p:sp>
      <p:sp>
        <p:nvSpPr>
          <p:cNvPr id="13316" name="TextShape 3"/>
          <p:cNvSpPr txBox="1">
            <a:spLocks noChangeAspect="1"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dirty="0" smtClean="0">
                <a:solidFill>
                  <a:srgbClr val="FFFFFF"/>
                </a:solidFill>
              </a:rPr>
              <a:t>European Air Quality Forecast at hand</a:t>
            </a:r>
            <a:endParaRPr lang="en-US" altLang="es-ES" sz="1800" dirty="0">
              <a:latin typeface="Calibri" pitchFamily="34" charset="0"/>
            </a:endParaRPr>
          </a:p>
        </p:txBody>
      </p:sp>
      <p:sp>
        <p:nvSpPr>
          <p:cNvPr id="13317" name="TextShape 4"/>
          <p:cNvSpPr txBox="1">
            <a:spLocks noChangeArrowheads="1"/>
          </p:cNvSpPr>
          <p:nvPr/>
        </p:nvSpPr>
        <p:spPr bwMode="auto">
          <a:xfrm>
            <a:off x="1350963" y="4757738"/>
            <a:ext cx="64801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s-ES" altLang="es-ES" sz="1800" dirty="0" smtClean="0">
                <a:solidFill>
                  <a:srgbClr val="FFFFFF"/>
                </a:solidFill>
              </a:rPr>
              <a:t>Miguel Castrillo</a:t>
            </a:r>
          </a:p>
          <a:p>
            <a:pPr algn="ctr" eaLnBrk="1" hangingPunct="1"/>
            <a:r>
              <a:rPr lang="es-ES" altLang="es-ES" sz="1800" dirty="0">
                <a:solidFill>
                  <a:srgbClr val="FFFFFF"/>
                </a:solidFill>
                <a:latin typeface="Calibri" pitchFamily="34" charset="0"/>
              </a:rPr>
              <a:t>m</a:t>
            </a:r>
            <a:r>
              <a:rPr lang="es-ES" altLang="es-ES" sz="1800" dirty="0" smtClean="0">
                <a:solidFill>
                  <a:srgbClr val="FFFFFF"/>
                </a:solidFill>
                <a:latin typeface="Calibri" pitchFamily="34" charset="0"/>
              </a:rPr>
              <a:t>iguel.castrillo@bsc.es</a:t>
            </a:r>
            <a:endParaRPr lang="en-US" altLang="es-E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nodeType="clickPar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Shape 2"/>
          <p:cNvSpPr txBox="1">
            <a:spLocks noChangeArrowheads="1"/>
          </p:cNvSpPr>
          <p:nvPr/>
        </p:nvSpPr>
        <p:spPr bwMode="auto">
          <a:xfrm>
            <a:off x="1350963" y="4760913"/>
            <a:ext cx="648017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s-ES" sz="2000" dirty="0">
                <a:solidFill>
                  <a:srgbClr val="FFFFFF"/>
                </a:solidFill>
              </a:rPr>
              <a:t>For further information please contact</a:t>
            </a:r>
            <a:endParaRPr lang="en-US" altLang="es-ES" sz="1800" dirty="0">
              <a:latin typeface="Calibri" pitchFamily="34" charset="0"/>
            </a:endParaRPr>
          </a:p>
          <a:p>
            <a:pPr algn="ctr" eaLnBrk="1" hangingPunct="1"/>
            <a:r>
              <a:rPr lang="en-US" altLang="es-ES" sz="2000" dirty="0" smtClean="0">
                <a:solidFill>
                  <a:srgbClr val="FFFFFF"/>
                </a:solidFill>
              </a:rPr>
              <a:t>caliope@bsc.es</a:t>
            </a:r>
            <a:endParaRPr lang="en-US" altLang="es-ES" sz="1800" dirty="0">
              <a:latin typeface="Calibri" pitchFamily="34" charset="0"/>
            </a:endParaRPr>
          </a:p>
        </p:txBody>
      </p:sp>
      <p:sp>
        <p:nvSpPr>
          <p:cNvPr id="39938" name="TextShape 1"/>
          <p:cNvSpPr txBox="1">
            <a:spLocks noChangeArrowheads="1"/>
          </p:cNvSpPr>
          <p:nvPr/>
        </p:nvSpPr>
        <p:spPr bwMode="auto">
          <a:xfrm>
            <a:off x="1371600" y="3717925"/>
            <a:ext cx="6400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s-ES" sz="3000">
                <a:solidFill>
                  <a:srgbClr val="FFFFFF"/>
                </a:solidFill>
              </a:rPr>
              <a:t>Thank you!</a:t>
            </a:r>
            <a:endParaRPr lang="en-US" altLang="es-E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Temporal scales</a:t>
            </a:r>
            <a:endParaRPr lang="en-US" dirty="0"/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3841750" y="1638200"/>
            <a:ext cx="0" cy="351790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Conector recto"/>
          <p:cNvCxnSpPr/>
          <p:nvPr/>
        </p:nvCxnSpPr>
        <p:spPr>
          <a:xfrm>
            <a:off x="241300" y="5167212"/>
            <a:ext cx="8683625" cy="0"/>
          </a:xfrm>
          <a:prstGeom prst="line">
            <a:avLst/>
          </a:prstGeom>
          <a:ln w="762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4 CuadroTexto"/>
          <p:cNvSpPr txBox="1">
            <a:spLocks noChangeArrowheads="1"/>
          </p:cNvSpPr>
          <p:nvPr/>
        </p:nvSpPr>
        <p:spPr bwMode="auto">
          <a:xfrm rot="19800000">
            <a:off x="1860550" y="4576662"/>
            <a:ext cx="936625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b="1" dirty="0" smtClean="0">
                <a:solidFill>
                  <a:schemeClr val="accent1"/>
                </a:solidFill>
              </a:rPr>
              <a:t>Today</a:t>
            </a:r>
            <a:endParaRPr lang="en-US" altLang="es-ES" b="1" dirty="0">
              <a:solidFill>
                <a:schemeClr val="accent1"/>
              </a:solidFill>
            </a:endParaRPr>
          </a:p>
        </p:txBody>
      </p:sp>
      <p:sp>
        <p:nvSpPr>
          <p:cNvPr id="19462" name="5 CuadroTexto"/>
          <p:cNvSpPr txBox="1">
            <a:spLocks noChangeArrowheads="1"/>
          </p:cNvSpPr>
          <p:nvPr/>
        </p:nvSpPr>
        <p:spPr bwMode="auto">
          <a:xfrm rot="19800000">
            <a:off x="2511425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Hours</a:t>
            </a:r>
            <a:endParaRPr lang="en-US" altLang="es-ES" dirty="0"/>
          </a:p>
        </p:txBody>
      </p:sp>
      <p:sp>
        <p:nvSpPr>
          <p:cNvPr id="19463" name="6 CuadroTexto"/>
          <p:cNvSpPr txBox="1">
            <a:spLocks noChangeArrowheads="1"/>
          </p:cNvSpPr>
          <p:nvPr/>
        </p:nvSpPr>
        <p:spPr bwMode="auto">
          <a:xfrm rot="19800000">
            <a:off x="3019425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Days</a:t>
            </a:r>
            <a:endParaRPr lang="en-US" altLang="es-ES" dirty="0"/>
          </a:p>
        </p:txBody>
      </p:sp>
      <p:sp>
        <p:nvSpPr>
          <p:cNvPr id="19464" name="7 CuadroTexto"/>
          <p:cNvSpPr txBox="1">
            <a:spLocks noChangeArrowheads="1"/>
          </p:cNvSpPr>
          <p:nvPr/>
        </p:nvSpPr>
        <p:spPr bwMode="auto">
          <a:xfrm rot="19800000">
            <a:off x="3995738" y="4576662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Weeks</a:t>
            </a:r>
            <a:endParaRPr lang="en-US" altLang="es-ES" dirty="0"/>
          </a:p>
        </p:txBody>
      </p:sp>
      <p:sp>
        <p:nvSpPr>
          <p:cNvPr id="19465" name="8 CuadroTexto"/>
          <p:cNvSpPr txBox="1">
            <a:spLocks noChangeArrowheads="1"/>
          </p:cNvSpPr>
          <p:nvPr/>
        </p:nvSpPr>
        <p:spPr bwMode="auto">
          <a:xfrm rot="19800000">
            <a:off x="4589463" y="4576662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Months</a:t>
            </a:r>
            <a:endParaRPr lang="en-US" altLang="es-ES" dirty="0"/>
          </a:p>
        </p:txBody>
      </p:sp>
      <p:sp>
        <p:nvSpPr>
          <p:cNvPr id="19466" name="9 CuadroTexto"/>
          <p:cNvSpPr txBox="1">
            <a:spLocks noChangeArrowheads="1"/>
          </p:cNvSpPr>
          <p:nvPr/>
        </p:nvSpPr>
        <p:spPr bwMode="auto">
          <a:xfrm rot="19800000">
            <a:off x="5106988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Seasons</a:t>
            </a:r>
            <a:endParaRPr lang="en-US" altLang="es-ES" dirty="0"/>
          </a:p>
        </p:txBody>
      </p:sp>
      <p:sp>
        <p:nvSpPr>
          <p:cNvPr id="19467" name="10 CuadroTexto"/>
          <p:cNvSpPr txBox="1">
            <a:spLocks noChangeArrowheads="1"/>
          </p:cNvSpPr>
          <p:nvPr/>
        </p:nvSpPr>
        <p:spPr bwMode="auto">
          <a:xfrm rot="19800000">
            <a:off x="5683250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Years</a:t>
            </a:r>
            <a:endParaRPr lang="en-US" altLang="es-ES" dirty="0"/>
          </a:p>
        </p:txBody>
      </p:sp>
      <p:sp>
        <p:nvSpPr>
          <p:cNvPr id="19468" name="11 CuadroTexto"/>
          <p:cNvSpPr txBox="1">
            <a:spLocks noChangeArrowheads="1"/>
          </p:cNvSpPr>
          <p:nvPr/>
        </p:nvSpPr>
        <p:spPr bwMode="auto">
          <a:xfrm rot="19800000">
            <a:off x="6245225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Decades</a:t>
            </a:r>
            <a:endParaRPr lang="en-US" altLang="es-ES" dirty="0"/>
          </a:p>
        </p:txBody>
      </p:sp>
      <p:sp>
        <p:nvSpPr>
          <p:cNvPr id="19469" name="12 CuadroTexto"/>
          <p:cNvSpPr txBox="1">
            <a:spLocks noChangeArrowheads="1"/>
          </p:cNvSpPr>
          <p:nvPr/>
        </p:nvSpPr>
        <p:spPr bwMode="auto">
          <a:xfrm rot="19800000">
            <a:off x="250825" y="4471887"/>
            <a:ext cx="1357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Past</a:t>
            </a:r>
            <a:endParaRPr lang="en-US" altLang="es-ES" dirty="0"/>
          </a:p>
        </p:txBody>
      </p:sp>
      <p:sp>
        <p:nvSpPr>
          <p:cNvPr id="19470" name="13 CuadroTexto"/>
          <p:cNvSpPr txBox="1">
            <a:spLocks noChangeArrowheads="1"/>
          </p:cNvSpPr>
          <p:nvPr/>
        </p:nvSpPr>
        <p:spPr bwMode="auto">
          <a:xfrm rot="19800000">
            <a:off x="7743825" y="4519512"/>
            <a:ext cx="116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s-ES" dirty="0" smtClean="0"/>
              <a:t>Century</a:t>
            </a:r>
            <a:endParaRPr lang="en-US" alt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2184400" y="5383112"/>
            <a:ext cx="1584325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FORECAST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841750" y="5383112"/>
            <a:ext cx="3167063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PREDICTION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81838" y="5383112"/>
            <a:ext cx="1727200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PROJECTION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241300" y="5383112"/>
            <a:ext cx="1871663" cy="71913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DIAGNOSTIC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41300" y="1638200"/>
            <a:ext cx="3459163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Mineral Dust</a:t>
            </a:r>
            <a:endParaRPr lang="en-US" dirty="0"/>
          </a:p>
        </p:txBody>
      </p:sp>
      <p:sp>
        <p:nvSpPr>
          <p:cNvPr id="20" name="19 Rectángulo"/>
          <p:cNvSpPr/>
          <p:nvPr/>
        </p:nvSpPr>
        <p:spPr>
          <a:xfrm>
            <a:off x="249238" y="2143025"/>
            <a:ext cx="3459162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Air quality</a:t>
            </a:r>
            <a:endParaRPr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249238" y="2646262"/>
            <a:ext cx="3459162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Meteorology</a:t>
            </a:r>
            <a:endParaRPr lang="en-US" dirty="0"/>
          </a:p>
        </p:txBody>
      </p:sp>
      <p:sp>
        <p:nvSpPr>
          <p:cNvPr id="22" name="21 Rectángulo"/>
          <p:cNvSpPr/>
          <p:nvPr/>
        </p:nvSpPr>
        <p:spPr>
          <a:xfrm>
            <a:off x="241301" y="3232050"/>
            <a:ext cx="2748394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Climate predictions</a:t>
            </a:r>
            <a:endParaRPr lang="en-US" dirty="0"/>
          </a:p>
        </p:txBody>
      </p:sp>
      <p:sp>
        <p:nvSpPr>
          <p:cNvPr id="23" name="22 Rectángulo"/>
          <p:cNvSpPr/>
          <p:nvPr/>
        </p:nvSpPr>
        <p:spPr>
          <a:xfrm>
            <a:off x="6659563" y="3852762"/>
            <a:ext cx="2132012" cy="39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Climate projections</a:t>
            </a:r>
            <a:endParaRPr lang="en-US" dirty="0"/>
          </a:p>
        </p:txBody>
      </p:sp>
      <p:cxnSp>
        <p:nvCxnSpPr>
          <p:cNvPr id="24" name="23 Conector recto"/>
          <p:cNvCxnSpPr/>
          <p:nvPr/>
        </p:nvCxnSpPr>
        <p:spPr>
          <a:xfrm flipV="1">
            <a:off x="3851275" y="1587400"/>
            <a:ext cx="0" cy="3516312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Rectángulo"/>
          <p:cNvSpPr/>
          <p:nvPr/>
        </p:nvSpPr>
        <p:spPr>
          <a:xfrm>
            <a:off x="241301" y="3852762"/>
            <a:ext cx="2748394" cy="398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Climate projections</a:t>
            </a:r>
            <a:endParaRPr lang="en-US" dirty="0"/>
          </a:p>
        </p:txBody>
      </p:sp>
      <p:sp>
        <p:nvSpPr>
          <p:cNvPr id="26" name="21 Rectángulo"/>
          <p:cNvSpPr/>
          <p:nvPr/>
        </p:nvSpPr>
        <p:spPr>
          <a:xfrm>
            <a:off x="3966006" y="3284502"/>
            <a:ext cx="3342297" cy="43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Climate predictions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5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CALIOPE System open data sources</a:t>
            </a:r>
            <a:endParaRPr lang="en-US" sz="2400" dirty="0"/>
          </a:p>
        </p:txBody>
      </p:sp>
      <p:pic>
        <p:nvPicPr>
          <p:cNvPr id="5" name="Picture 4" descr="Z:\Dropbox\Curro\CALIOPE\CALIOPE models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97793"/>
            <a:ext cx="4931132" cy="281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56957" y="1353987"/>
            <a:ext cx="36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External </a:t>
            </a:r>
            <a:r>
              <a:rPr lang="en-US" sz="1400" b="1" dirty="0"/>
              <a:t>open data sources, </a:t>
            </a:r>
            <a:r>
              <a:rPr lang="en-US" sz="1400" b="1" dirty="0" smtClean="0"/>
              <a:t>used </a:t>
            </a:r>
            <a:r>
              <a:rPr lang="en-US" sz="1400" b="1" dirty="0"/>
              <a:t>into the </a:t>
            </a:r>
            <a:r>
              <a:rPr lang="en-US" sz="1400" b="1" dirty="0" smtClean="0"/>
              <a:t>models (yellow</a:t>
            </a:r>
            <a:r>
              <a:rPr lang="en-US" sz="1400" b="1" dirty="0"/>
              <a:t>): </a:t>
            </a:r>
          </a:p>
          <a:p>
            <a:r>
              <a:rPr lang="en-US" sz="1200" dirty="0"/>
              <a:t> 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dirty="0"/>
              <a:t>EMEP emission database (CEIP, 2015)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dirty="0"/>
              <a:t>CORINE Land Cover v16 04/2012 (EEA, 2012) </a:t>
            </a: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US" sz="1200" dirty="0"/>
              <a:t>SRTM DEM v4.1 90m (CGIAR-CSI, 2008)</a:t>
            </a:r>
          </a:p>
          <a:p>
            <a:pPr lvl="0" algn="just"/>
            <a:endParaRPr lang="en-US" sz="12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5312247" y="3581970"/>
            <a:ext cx="364511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Open data </a:t>
            </a:r>
            <a:r>
              <a:rPr lang="en-US" sz="1400" b="1" dirty="0"/>
              <a:t>sources used in </a:t>
            </a:r>
            <a:r>
              <a:rPr lang="en-US" sz="1400" b="1" dirty="0" smtClean="0"/>
              <a:t>operational </a:t>
            </a:r>
            <a:r>
              <a:rPr lang="en-US" sz="1400" b="1" dirty="0"/>
              <a:t>mode, downloaded daily </a:t>
            </a:r>
            <a:r>
              <a:rPr lang="en-US" sz="1400" b="1" dirty="0" smtClean="0"/>
              <a:t>(green</a:t>
            </a:r>
            <a:r>
              <a:rPr lang="en-US" sz="1400" b="1" dirty="0"/>
              <a:t>): </a:t>
            </a:r>
          </a:p>
          <a:p>
            <a:pPr lvl="0" algn="just"/>
            <a:endParaRPr lang="en-US" sz="1200" dirty="0"/>
          </a:p>
          <a:p>
            <a:pPr lvl="0" algn="just"/>
            <a:endParaRPr lang="en-US" sz="1200" dirty="0"/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n-US" sz="1200" dirty="0"/>
              <a:t>GFS Meteorological initial conditions (UCAR/NCEP, 2015)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n-US" sz="1200" dirty="0"/>
              <a:t>Mozart4 /GEOS-5 Chemical boundary and initial conditions (UCAR/NCAR, 2015)</a:t>
            </a:r>
          </a:p>
          <a:p>
            <a:pPr marL="171450" lvl="0" indent="-171450" algn="just">
              <a:buFont typeface="Wingdings" panose="05000000000000000000" pitchFamily="2" charset="2"/>
              <a:buChar char="ü"/>
            </a:pPr>
            <a:r>
              <a:rPr lang="en-US" sz="1200" dirty="0"/>
              <a:t>The AIRBASE AQ e-Reporting (EEA, 2015).</a:t>
            </a:r>
          </a:p>
          <a:p>
            <a:pPr algn="just"/>
            <a:endParaRPr lang="en-US" sz="1200" dirty="0"/>
          </a:p>
          <a:p>
            <a:endParaRPr lang="en-US" sz="1200" dirty="0" err="1" smtClean="0"/>
          </a:p>
        </p:txBody>
      </p:sp>
    </p:spTree>
    <p:extLst>
      <p:ext uri="{BB962C8B-B14F-4D97-AF65-F5344CB8AC3E}">
        <p14:creationId xmlns:p14="http://schemas.microsoft.com/office/powerpoint/2010/main" val="349849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 bwMode="auto">
          <a:xfrm>
            <a:off x="457200" y="3176588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es-ES" sz="2800" dirty="0" smtClean="0">
                <a:ea typeface="ＭＳ Ｐゴシック" pitchFamily="34" charset="-128"/>
              </a:rPr>
              <a:t>CALIOPE Air Quality Forecast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Barcelona Supercomputing Center</a:t>
            </a:r>
            <a:endParaRPr lang="en-US" dirty="0"/>
          </a:p>
        </p:txBody>
      </p:sp>
      <p:sp>
        <p:nvSpPr>
          <p:cNvPr id="13315" name="Rectángulo 16"/>
          <p:cNvSpPr>
            <a:spLocks noChangeArrowheads="1"/>
          </p:cNvSpPr>
          <p:nvPr/>
        </p:nvSpPr>
        <p:spPr bwMode="auto">
          <a:xfrm>
            <a:off x="46037" y="1003300"/>
            <a:ext cx="553402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dirty="0"/>
              <a:t>Created in 2005; </a:t>
            </a:r>
            <a:r>
              <a:rPr lang="en-GB" altLang="es-ES" dirty="0" smtClean="0"/>
              <a:t>more than 400 employees.</a:t>
            </a:r>
            <a:endParaRPr lang="en-GB" altLang="es-ES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dirty="0"/>
              <a:t>Research, develop and manage information </a:t>
            </a:r>
            <a:r>
              <a:rPr lang="en-GB" altLang="es-ES" dirty="0" smtClean="0"/>
              <a:t>technology.</a:t>
            </a:r>
            <a:endParaRPr lang="en-GB" altLang="es-ES" dirty="0"/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GB" altLang="es-ES" dirty="0"/>
              <a:t>Facilitate scientific progress and its application in </a:t>
            </a:r>
            <a:r>
              <a:rPr lang="en-GB" altLang="es-ES" dirty="0" smtClean="0"/>
              <a:t>society.</a:t>
            </a:r>
            <a:endParaRPr lang="en-GB" altLang="es-ES" dirty="0"/>
          </a:p>
        </p:txBody>
      </p:sp>
      <p:pic>
        <p:nvPicPr>
          <p:cNvPr id="1331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913"/>
            <a:ext cx="9144000" cy="479425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0"/>
          <p:cNvSpPr txBox="1">
            <a:spLocks/>
          </p:cNvSpPr>
          <p:nvPr/>
        </p:nvSpPr>
        <p:spPr>
          <a:xfrm>
            <a:off x="177800" y="2667000"/>
            <a:ext cx="9117013" cy="7921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accent1"/>
                </a:solidFill>
              </a:rPr>
              <a:t>Earth Science Department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13318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617" y="845666"/>
            <a:ext cx="3417887" cy="2129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86" y="3495703"/>
            <a:ext cx="3422650" cy="352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5 CuadroTexto"/>
          <p:cNvSpPr txBox="1">
            <a:spLocks noChangeArrowheads="1"/>
          </p:cNvSpPr>
          <p:nvPr/>
        </p:nvSpPr>
        <p:spPr bwMode="auto">
          <a:xfrm>
            <a:off x="200025" y="3581400"/>
            <a:ext cx="53800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s-ES" sz="2000" b="1" dirty="0" smtClean="0"/>
              <a:t>Atmospheric composition modelling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s-ES" sz="2000" b="1" dirty="0" smtClean="0"/>
              <a:t>Climate prediction modelling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s-ES" sz="2000" b="1" dirty="0" smtClean="0"/>
              <a:t>Computational Earth Sciences</a:t>
            </a: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s-ES" sz="2000" b="1" dirty="0" smtClean="0"/>
              <a:t>Earth Sciences Services</a:t>
            </a:r>
            <a:endParaRPr lang="en-US" alt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869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CALIOPE Air Quality Forecast System</a:t>
            </a:r>
            <a:endParaRPr lang="en-US" sz="2400" dirty="0"/>
          </a:p>
        </p:txBody>
      </p:sp>
      <p:sp>
        <p:nvSpPr>
          <p:cNvPr id="28674" name="2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215516" y="989682"/>
            <a:ext cx="4500500" cy="59084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dirty="0" smtClean="0">
                <a:ea typeface="ＭＳ Ｐゴシック" pitchFamily="34" charset="-128"/>
              </a:rPr>
              <a:t>Operational Air Quality Forecast System.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6 nested domains, from 12 to 1km spatial resolution.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Meteorological, emission and air quality forecast.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Run daily on </a:t>
            </a:r>
            <a:r>
              <a:rPr lang="en-US" altLang="es-ES" dirty="0" err="1" smtClean="0">
                <a:ea typeface="ＭＳ Ｐゴシック" pitchFamily="34" charset="-128"/>
              </a:rPr>
              <a:t>Marenostrum</a:t>
            </a:r>
            <a:r>
              <a:rPr lang="en-US" altLang="es-ES" dirty="0" smtClean="0">
                <a:ea typeface="ＭＳ Ｐゴシック" pitchFamily="34" charset="-128"/>
              </a:rPr>
              <a:t> III Supercomputer.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Scientific support: 19 PhD thesis, &gt; 50 papers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International projects and companies.</a:t>
            </a:r>
          </a:p>
        </p:txBody>
      </p:sp>
      <p:pic>
        <p:nvPicPr>
          <p:cNvPr id="28676" name="Picture 4" descr="Z:\Dropbox\Curro\Shared\SC15\150401_BS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70" y="3551034"/>
            <a:ext cx="4115206" cy="2736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NO2_U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061690"/>
            <a:ext cx="4104456" cy="228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</p:pic>
      <p:pic>
        <p:nvPicPr>
          <p:cNvPr id="9" name="Imagen 2"/>
          <p:cNvPicPr>
            <a:picLocks noChangeAspect="1"/>
          </p:cNvPicPr>
          <p:nvPr/>
        </p:nvPicPr>
        <p:blipFill rotWithShape="1">
          <a:blip r:embed="rId4"/>
          <a:srcRect l="23450" t="11048" r="26150" b="59539"/>
          <a:stretch/>
        </p:blipFill>
        <p:spPr>
          <a:xfrm>
            <a:off x="6012160" y="6330461"/>
            <a:ext cx="1965656" cy="649368"/>
          </a:xfrm>
          <a:prstGeom prst="rect">
            <a:avLst/>
          </a:prstGeom>
        </p:spPr>
      </p:pic>
      <p:pic>
        <p:nvPicPr>
          <p:cNvPr id="10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574452"/>
            <a:ext cx="1070403" cy="234609"/>
          </a:xfrm>
          <a:prstGeom prst="rect">
            <a:avLst/>
          </a:prstGeom>
        </p:spPr>
      </p:pic>
      <p:pic>
        <p:nvPicPr>
          <p:cNvPr id="12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1" y="6666874"/>
            <a:ext cx="1005783" cy="211214"/>
          </a:xfrm>
          <a:prstGeom prst="rect">
            <a:avLst/>
          </a:prstGeom>
        </p:spPr>
      </p:pic>
      <p:pic>
        <p:nvPicPr>
          <p:cNvPr id="13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6655145"/>
            <a:ext cx="1007426" cy="216920"/>
          </a:xfrm>
          <a:prstGeom prst="rect">
            <a:avLst/>
          </a:prstGeom>
        </p:spPr>
      </p:pic>
      <p:pic>
        <p:nvPicPr>
          <p:cNvPr id="14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02" y="6613942"/>
            <a:ext cx="1042968" cy="240939"/>
          </a:xfrm>
          <a:prstGeom prst="rect">
            <a:avLst/>
          </a:prstGeom>
        </p:spPr>
      </p:pic>
      <p:sp>
        <p:nvSpPr>
          <p:cNvPr id="7" name="2 Marcador de texto"/>
          <p:cNvSpPr txBox="1">
            <a:spLocks/>
          </p:cNvSpPr>
          <p:nvPr/>
        </p:nvSpPr>
        <p:spPr bwMode="auto">
          <a:xfrm>
            <a:off x="4932040" y="4014018"/>
            <a:ext cx="3672408" cy="1944216"/>
          </a:xfrm>
          <a:prstGeom prst="rect">
            <a:avLst/>
          </a:prstGeom>
          <a:solidFill>
            <a:schemeClr val="accent1">
              <a:lumMod val="50000"/>
              <a:alpha val="77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- 3,056 </a:t>
            </a:r>
            <a:r>
              <a:rPr lang="en-US" altLang="es-ES" sz="1200" kern="0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compute </a:t>
            </a: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nodes, 48,896 processor cores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- 16 CPU cores per node (2x </a:t>
            </a:r>
            <a:r>
              <a:rPr lang="en-US" altLang="es-ES" sz="1200" kern="0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Intel </a:t>
            </a:r>
            <a:r>
              <a:rPr lang="en-US" altLang="es-ES" sz="1200" kern="0" dirty="0" err="1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SandyBridge</a:t>
            </a:r>
            <a:r>
              <a:rPr lang="en-US" altLang="es-ES" sz="1200" kern="0" dirty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-EP @</a:t>
            </a: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 2.6 GHz)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- 32GM main memory per node (8 x 4GB DDR3-1600 DIMMS)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- </a:t>
            </a:r>
            <a:r>
              <a:rPr lang="en-US" altLang="es-ES" sz="1200" kern="0" dirty="0" err="1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Infiniband</a:t>
            </a:r>
            <a:r>
              <a:rPr lang="en-US" altLang="es-ES" sz="1200" kern="0" dirty="0" smtClean="0"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53000"/>
                    </a:prstClr>
                  </a:outerShdw>
                </a:effectLst>
                <a:ea typeface="ＭＳ Ｐゴシック" pitchFamily="34" charset="-128"/>
              </a:rPr>
              <a:t> FDR10</a:t>
            </a:r>
          </a:p>
        </p:txBody>
      </p:sp>
    </p:spTree>
    <p:extLst>
      <p:ext uri="{BB962C8B-B14F-4D97-AF65-F5344CB8AC3E}">
        <p14:creationId xmlns:p14="http://schemas.microsoft.com/office/powerpoint/2010/main" val="34429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o 7"/>
          <p:cNvGrpSpPr/>
          <p:nvPr/>
        </p:nvGrpSpPr>
        <p:grpSpPr>
          <a:xfrm>
            <a:off x="353447" y="5327403"/>
            <a:ext cx="8539033" cy="1329169"/>
            <a:chOff x="353447" y="5327403"/>
            <a:chExt cx="8539033" cy="1329169"/>
          </a:xfrm>
        </p:grpSpPr>
        <p:sp>
          <p:nvSpPr>
            <p:cNvPr id="59" name="Rectángulo redondeado 37"/>
            <p:cNvSpPr/>
            <p:nvPr/>
          </p:nvSpPr>
          <p:spPr>
            <a:xfrm>
              <a:off x="353447" y="5540768"/>
              <a:ext cx="8539033" cy="111580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</a:endParaRPr>
            </a:p>
          </p:txBody>
        </p:sp>
        <p:sp>
          <p:nvSpPr>
            <p:cNvPr id="60" name="CuadroTexto 57"/>
            <p:cNvSpPr txBox="1"/>
            <p:nvPr/>
          </p:nvSpPr>
          <p:spPr>
            <a:xfrm>
              <a:off x="353447" y="5547909"/>
              <a:ext cx="6469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AIR QUALITY PRODUCTS</a:t>
              </a:r>
              <a:endParaRPr lang="es-ES" sz="1200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2" name="Imagen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430" y="5887739"/>
              <a:ext cx="969706" cy="7047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661248"/>
              <a:ext cx="946595" cy="9123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38" t="12881" r="3519" b="13055"/>
            <a:stretch/>
          </p:blipFill>
          <p:spPr bwMode="auto">
            <a:xfrm>
              <a:off x="6484470" y="5733256"/>
              <a:ext cx="936059" cy="7423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54" b="6038"/>
            <a:stretch/>
          </p:blipFill>
          <p:spPr bwMode="auto">
            <a:xfrm>
              <a:off x="3059832" y="5633685"/>
              <a:ext cx="1294244" cy="940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44" y="5702093"/>
              <a:ext cx="1096112" cy="7512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Flecha derecha 56"/>
            <p:cNvSpPr/>
            <p:nvPr/>
          </p:nvSpPr>
          <p:spPr>
            <a:xfrm rot="5400000">
              <a:off x="3701393" y="5415303"/>
              <a:ext cx="391800" cy="216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</a:endParaRPr>
            </a:p>
          </p:txBody>
        </p:sp>
        <p:grpSp>
          <p:nvGrpSpPr>
            <p:cNvPr id="68" name="Grupo 2"/>
            <p:cNvGrpSpPr/>
            <p:nvPr/>
          </p:nvGrpSpPr>
          <p:grpSpPr>
            <a:xfrm>
              <a:off x="507582" y="5771862"/>
              <a:ext cx="2253169" cy="824525"/>
              <a:chOff x="507582" y="5771862"/>
              <a:chExt cx="2253169" cy="824525"/>
            </a:xfrm>
          </p:grpSpPr>
          <p:pic>
            <p:nvPicPr>
              <p:cNvPr id="69" name="Picture 8" descr="C:\Users\Miguel\Dropbox\Curro\CALIOPE\Snapshots iOS 1.4\Captura de pantalla de Simulador iOS 10.01.2014 16.36.57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flipH="1">
                <a:off x="2272635" y="5802079"/>
                <a:ext cx="488116" cy="79430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0" name="Picture 9" descr="C:\Users\Miguel\Dropbox\Curro\CALIOPE\Snapshots iOS 1.5.1\Captura de pantalla de Simulador iOS 03.04.2014 14.53.45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1737452" y="5788096"/>
                <a:ext cx="489093" cy="7958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582" y="5771862"/>
                <a:ext cx="1157862" cy="82062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" name="Imagen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933" y="5633042"/>
              <a:ext cx="999534" cy="759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CALIOPE system overview</a:t>
            </a:r>
            <a:endParaRPr lang="en-US" dirty="0"/>
          </a:p>
        </p:txBody>
      </p:sp>
      <p:grpSp>
        <p:nvGrpSpPr>
          <p:cNvPr id="6" name="Grupo 3"/>
          <p:cNvGrpSpPr/>
          <p:nvPr/>
        </p:nvGrpSpPr>
        <p:grpSpPr>
          <a:xfrm>
            <a:off x="209431" y="926159"/>
            <a:ext cx="4838801" cy="1999580"/>
            <a:chOff x="209431" y="926159"/>
            <a:chExt cx="4838801" cy="1999580"/>
          </a:xfrm>
        </p:grpSpPr>
        <p:sp>
          <p:nvSpPr>
            <p:cNvPr id="7" name="Rectángulo redondeado 23"/>
            <p:cNvSpPr/>
            <p:nvPr/>
          </p:nvSpPr>
          <p:spPr>
            <a:xfrm>
              <a:off x="353448" y="926159"/>
              <a:ext cx="4694784" cy="1999580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</a:endParaRPr>
            </a:p>
          </p:txBody>
        </p:sp>
        <p:pic>
          <p:nvPicPr>
            <p:cNvPr id="8" name="Imagen 11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12" y="1187733"/>
              <a:ext cx="1854578" cy="1188833"/>
            </a:xfrm>
            <a:prstGeom prst="rect">
              <a:avLst/>
            </a:prstGeom>
          </p:spPr>
        </p:pic>
        <p:sp>
          <p:nvSpPr>
            <p:cNvPr id="9" name="CuadroTexto 12"/>
            <p:cNvSpPr txBox="1"/>
            <p:nvPr/>
          </p:nvSpPr>
          <p:spPr>
            <a:xfrm>
              <a:off x="209431" y="926159"/>
              <a:ext cx="23596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METEOROLOGICAL FORECAST</a:t>
              </a:r>
              <a:endParaRPr lang="es-ES" sz="1200" b="1" dirty="0">
                <a:solidFill>
                  <a:schemeClr val="accent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CuadroTexto 26"/>
            <p:cNvSpPr txBox="1"/>
            <p:nvPr/>
          </p:nvSpPr>
          <p:spPr>
            <a:xfrm>
              <a:off x="609700" y="2357834"/>
              <a:ext cx="15488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NCEP GLOBAL SIMULATIONS</a:t>
              </a:r>
            </a:p>
          </p:txBody>
        </p:sp>
        <p:sp>
          <p:nvSpPr>
            <p:cNvPr id="11" name="CuadroTexto 32"/>
            <p:cNvSpPr txBox="1"/>
            <p:nvPr/>
          </p:nvSpPr>
          <p:spPr>
            <a:xfrm>
              <a:off x="2489366" y="2357027"/>
              <a:ext cx="103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</a:rPr>
                <a:t> WRF-ARW</a:t>
              </a:r>
            </a:p>
            <a:p>
              <a:pPr algn="ctr"/>
              <a:r>
                <a:rPr lang="es-ES" sz="900" b="1" dirty="0" smtClean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</a:rPr>
                <a:t>12 km x 12 km</a:t>
              </a:r>
              <a:endParaRPr lang="es-ES" sz="9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Rectángulo 69"/>
            <p:cNvSpPr/>
            <p:nvPr/>
          </p:nvSpPr>
          <p:spPr>
            <a:xfrm>
              <a:off x="1217543" y="1411930"/>
              <a:ext cx="405307" cy="2343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  <p:pic>
          <p:nvPicPr>
            <p:cNvPr id="13" name="Imagen 24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304087" y="1181703"/>
              <a:ext cx="1343327" cy="1151423"/>
            </a:xfrm>
            <a:prstGeom prst="rect">
              <a:avLst/>
            </a:prstGeom>
          </p:spPr>
        </p:pic>
        <p:sp>
          <p:nvSpPr>
            <p:cNvPr id="14" name="Flecha derecha 72"/>
            <p:cNvSpPr/>
            <p:nvPr/>
          </p:nvSpPr>
          <p:spPr>
            <a:xfrm>
              <a:off x="1993518" y="1486738"/>
              <a:ext cx="667816" cy="38593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IC/BC </a:t>
              </a:r>
              <a:endParaRPr lang="es-ES" sz="11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Imagen 27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29759" y="1184183"/>
              <a:ext cx="1337504" cy="1146432"/>
            </a:xfrm>
            <a:prstGeom prst="rect">
              <a:avLst/>
            </a:prstGeom>
          </p:spPr>
        </p:pic>
        <p:sp>
          <p:nvSpPr>
            <p:cNvPr id="16" name="Flecha derecha 75"/>
            <p:cNvSpPr/>
            <p:nvPr/>
          </p:nvSpPr>
          <p:spPr>
            <a:xfrm>
              <a:off x="3336074" y="1494397"/>
              <a:ext cx="725165" cy="385938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 dirty="0" err="1" smtClean="0">
                  <a:latin typeface="Calibri" panose="020F0502020204030204" pitchFamily="34" charset="0"/>
                </a:rPr>
                <a:t>nesting</a:t>
              </a:r>
              <a:endParaRPr lang="es-ES" sz="1000" b="1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7" name="CuadroTexto 76"/>
            <p:cNvSpPr txBox="1"/>
            <p:nvPr/>
          </p:nvSpPr>
          <p:spPr>
            <a:xfrm>
              <a:off x="3785510" y="2366319"/>
              <a:ext cx="10324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</a:rPr>
                <a:t> WRF-ARW</a:t>
              </a:r>
            </a:p>
            <a:p>
              <a:pPr algn="ctr"/>
              <a:r>
                <a:rPr lang="es-ES" sz="900" b="1" dirty="0" smtClean="0">
                  <a:solidFill>
                    <a:schemeClr val="accent1">
                      <a:lumMod val="10000"/>
                    </a:schemeClr>
                  </a:solidFill>
                  <a:latin typeface="Calibri" panose="020F0502020204030204" pitchFamily="34" charset="0"/>
                </a:rPr>
                <a:t>4 km x 4 km</a:t>
              </a:r>
              <a:endParaRPr lang="es-ES" sz="900" b="1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ángulo 78"/>
            <p:cNvSpPr/>
            <p:nvPr/>
          </p:nvSpPr>
          <p:spPr>
            <a:xfrm>
              <a:off x="2614254" y="1718247"/>
              <a:ext cx="331481" cy="32086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upo 4"/>
          <p:cNvGrpSpPr/>
          <p:nvPr/>
        </p:nvGrpSpPr>
        <p:grpSpPr>
          <a:xfrm>
            <a:off x="4940635" y="908720"/>
            <a:ext cx="3939089" cy="2017019"/>
            <a:chOff x="4940635" y="908720"/>
            <a:chExt cx="3939089" cy="2017019"/>
          </a:xfrm>
        </p:grpSpPr>
        <p:sp>
          <p:nvSpPr>
            <p:cNvPr id="20" name="Rectángulo redondeado 29"/>
            <p:cNvSpPr/>
            <p:nvPr/>
          </p:nvSpPr>
          <p:spPr>
            <a:xfrm>
              <a:off x="5192249" y="934134"/>
              <a:ext cx="3687475" cy="1991605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</a:endParaRPr>
            </a:p>
          </p:txBody>
        </p:sp>
        <p:sp>
          <p:nvSpPr>
            <p:cNvPr id="21" name="CuadroTexto 30"/>
            <p:cNvSpPr txBox="1"/>
            <p:nvPr/>
          </p:nvSpPr>
          <p:spPr>
            <a:xfrm>
              <a:off x="5155971" y="908720"/>
              <a:ext cx="15183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EMISSION FORECAST</a:t>
              </a:r>
            </a:p>
          </p:txBody>
        </p:sp>
        <p:sp>
          <p:nvSpPr>
            <p:cNvPr id="22" name="Flecha derecha 35"/>
            <p:cNvSpPr/>
            <p:nvPr/>
          </p:nvSpPr>
          <p:spPr>
            <a:xfrm>
              <a:off x="4946235" y="1429181"/>
              <a:ext cx="900673" cy="2668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CuadroTexto 38"/>
            <p:cNvSpPr txBox="1"/>
            <p:nvPr/>
          </p:nvSpPr>
          <p:spPr>
            <a:xfrm>
              <a:off x="6546520" y="1149918"/>
              <a:ext cx="1770098" cy="279885"/>
            </a:xfrm>
            <a:prstGeom prst="rect">
              <a:avLst/>
            </a:prstGeom>
            <a:noFill/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700"/>
                </a:lnSpc>
              </a:pPr>
              <a:r>
                <a:rPr lang="es-ES" sz="9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HERMES-DIS</a:t>
              </a:r>
            </a:p>
            <a:p>
              <a:pPr algn="ctr">
                <a:lnSpc>
                  <a:spcPts val="700"/>
                </a:lnSpc>
              </a:pPr>
              <a:r>
                <a:rPr lang="es-ES" sz="9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12 km x 12 km</a:t>
              </a:r>
              <a:endParaRPr lang="es-ES" sz="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4" name="CuadroTexto 39"/>
            <p:cNvSpPr txBox="1"/>
            <p:nvPr/>
          </p:nvSpPr>
          <p:spPr>
            <a:xfrm>
              <a:off x="6533217" y="1960229"/>
              <a:ext cx="1804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9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HERMES-BOUP </a:t>
              </a:r>
            </a:p>
            <a:p>
              <a:pPr algn="ctr"/>
              <a:r>
                <a:rPr lang="es-ES" sz="9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4 km x 4 km</a:t>
              </a:r>
              <a:endParaRPr lang="es-ES" sz="900" b="1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" name="CuadroTexto 77"/>
            <p:cNvSpPr txBox="1"/>
            <p:nvPr/>
          </p:nvSpPr>
          <p:spPr>
            <a:xfrm>
              <a:off x="4940635" y="1814707"/>
              <a:ext cx="9119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Meteo</a:t>
              </a:r>
              <a:r>
                <a:rPr lang="en-US" sz="1000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. fields</a:t>
              </a:r>
            </a:p>
          </p:txBody>
        </p:sp>
        <p:sp>
          <p:nvSpPr>
            <p:cNvPr id="26" name="Flecha derecha 81"/>
            <p:cNvSpPr/>
            <p:nvPr/>
          </p:nvSpPr>
          <p:spPr>
            <a:xfrm>
              <a:off x="4944820" y="2318056"/>
              <a:ext cx="900673" cy="26680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7" name="Imagen 28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91861" y="1156556"/>
              <a:ext cx="1160547" cy="870411"/>
            </a:xfrm>
            <a:prstGeom prst="rect">
              <a:avLst/>
            </a:prstGeom>
          </p:spPr>
        </p:pic>
        <p:pic>
          <p:nvPicPr>
            <p:cNvPr id="28" name="Imagen 44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87956" y="2039986"/>
              <a:ext cx="1168358" cy="876269"/>
            </a:xfrm>
            <a:prstGeom prst="rect">
              <a:avLst/>
            </a:prstGeom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2021" y="2221507"/>
              <a:ext cx="1037947" cy="6769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ángulo 85"/>
            <p:cNvSpPr/>
            <p:nvPr/>
          </p:nvSpPr>
          <p:spPr>
            <a:xfrm>
              <a:off x="7883002" y="1446592"/>
              <a:ext cx="894895" cy="3520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 EMEP inventory</a:t>
              </a:r>
              <a:endParaRPr lang="en-US" sz="1100" dirty="0"/>
            </a:p>
          </p:txBody>
        </p:sp>
        <p:sp>
          <p:nvSpPr>
            <p:cNvPr id="31" name="Flecha derecha 86"/>
            <p:cNvSpPr/>
            <p:nvPr/>
          </p:nvSpPr>
          <p:spPr>
            <a:xfrm flipH="1">
              <a:off x="7112590" y="1527225"/>
              <a:ext cx="770411" cy="16876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Flecha derecha 87"/>
            <p:cNvSpPr/>
            <p:nvPr/>
          </p:nvSpPr>
          <p:spPr>
            <a:xfrm flipH="1">
              <a:off x="7112590" y="2479135"/>
              <a:ext cx="770411" cy="16876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3" name="Grupo 8"/>
          <p:cNvGrpSpPr/>
          <p:nvPr/>
        </p:nvGrpSpPr>
        <p:grpSpPr>
          <a:xfrm>
            <a:off x="353447" y="2822933"/>
            <a:ext cx="6707247" cy="2683266"/>
            <a:chOff x="353447" y="2822933"/>
            <a:chExt cx="6707247" cy="2683266"/>
          </a:xfrm>
        </p:grpSpPr>
        <p:grpSp>
          <p:nvGrpSpPr>
            <p:cNvPr id="34" name="Grupo 5"/>
            <p:cNvGrpSpPr/>
            <p:nvPr/>
          </p:nvGrpSpPr>
          <p:grpSpPr>
            <a:xfrm>
              <a:off x="353447" y="2822933"/>
              <a:ext cx="6448215" cy="2683266"/>
              <a:chOff x="353447" y="2822933"/>
              <a:chExt cx="6448215" cy="2683266"/>
            </a:xfrm>
          </p:grpSpPr>
          <p:sp>
            <p:nvSpPr>
              <p:cNvPr id="36" name="Rectángulo redondeado 36"/>
              <p:cNvSpPr/>
              <p:nvPr/>
            </p:nvSpPr>
            <p:spPr>
              <a:xfrm>
                <a:off x="353447" y="3061276"/>
                <a:ext cx="6448215" cy="2350048"/>
              </a:xfrm>
              <a:prstGeom prst="roundRect">
                <a:avLst>
                  <a:gd name="adj" fmla="val 0"/>
                </a:avLst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CuadroTexto 40"/>
              <p:cNvSpPr txBox="1"/>
              <p:nvPr/>
            </p:nvSpPr>
            <p:spPr>
              <a:xfrm>
                <a:off x="394839" y="3152001"/>
                <a:ext cx="41330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2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</a:rPr>
                  <a:t>AIR QUALITY FORECAST</a:t>
                </a:r>
                <a:endParaRPr lang="es-ES" sz="1200" b="1" dirty="0">
                  <a:solidFill>
                    <a:schemeClr val="accent6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CuadroTexto 42"/>
              <p:cNvSpPr txBox="1"/>
              <p:nvPr/>
            </p:nvSpPr>
            <p:spPr>
              <a:xfrm>
                <a:off x="4544055" y="5008554"/>
                <a:ext cx="21081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 CMAQ  </a:t>
                </a:r>
              </a:p>
              <a:p>
                <a:pPr algn="ctr"/>
                <a:r>
                  <a:rPr lang="es-ES" sz="900" b="1" dirty="0" smtClean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</a:rPr>
                  <a:t> 4 km x 4 km</a:t>
                </a:r>
                <a:endParaRPr lang="es-ES" sz="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CuadroTexto 51"/>
              <p:cNvSpPr txBox="1"/>
              <p:nvPr/>
            </p:nvSpPr>
            <p:spPr>
              <a:xfrm>
                <a:off x="2682502" y="5013732"/>
                <a:ext cx="1612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CMAQ 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12 km x 12 km</a:t>
                </a:r>
                <a:endParaRPr lang="es-ES" sz="8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CuadroTexto 52"/>
              <p:cNvSpPr txBox="1"/>
              <p:nvPr/>
            </p:nvSpPr>
            <p:spPr>
              <a:xfrm>
                <a:off x="683568" y="4998368"/>
                <a:ext cx="146564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NCAR MOZART4</a:t>
                </a:r>
              </a:p>
              <a:p>
                <a:pPr algn="ctr"/>
                <a:r>
                  <a:rPr lang="en-GB" sz="900" b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1.9 º x 2.5º</a:t>
                </a:r>
                <a:endParaRPr lang="en-US" sz="900" b="1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  <a:p>
                <a:pPr algn="ctr"/>
                <a:endParaRPr lang="es-ES" sz="900" b="1" dirty="0" smtClean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lecha derecha 45"/>
              <p:cNvSpPr/>
              <p:nvPr/>
            </p:nvSpPr>
            <p:spPr>
              <a:xfrm rot="5400000">
                <a:off x="2833313" y="2973285"/>
                <a:ext cx="478797" cy="17809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42" name="Imagen 1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10" y="3666667"/>
                <a:ext cx="1995923" cy="1108846"/>
              </a:xfrm>
              <a:prstGeom prst="rect">
                <a:avLst/>
              </a:prstGeom>
            </p:spPr>
          </p:pic>
          <p:sp>
            <p:nvSpPr>
              <p:cNvPr id="43" name="Rectángulo 16"/>
              <p:cNvSpPr/>
              <p:nvPr/>
            </p:nvSpPr>
            <p:spPr>
              <a:xfrm>
                <a:off x="1214643" y="3922640"/>
                <a:ext cx="405307" cy="23430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pic>
            <p:nvPicPr>
              <p:cNvPr id="44" name="Imagen 18"/>
              <p:cNvPicPr>
                <a:picLocks noChangeAspect="1"/>
              </p:cNvPicPr>
              <p:nvPr/>
            </p:nvPicPr>
            <p:blipFill>
              <a:blip r:embed="rId1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456760" y="3379808"/>
                <a:ext cx="2197357" cy="1648018"/>
              </a:xfrm>
              <a:prstGeom prst="rect">
                <a:avLst/>
              </a:prstGeom>
            </p:spPr>
          </p:pic>
          <p:sp>
            <p:nvSpPr>
              <p:cNvPr id="45" name="CuadroTexto 22"/>
              <p:cNvSpPr txBox="1"/>
              <p:nvPr/>
            </p:nvSpPr>
            <p:spPr>
              <a:xfrm>
                <a:off x="3161759" y="3110771"/>
                <a:ext cx="164373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err="1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Meteo</a:t>
                </a:r>
                <a:r>
                  <a:rPr lang="en-US" sz="1000" i="1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. fields</a:t>
                </a:r>
              </a:p>
            </p:txBody>
          </p:sp>
          <p:pic>
            <p:nvPicPr>
              <p:cNvPr id="46" name="Imagen 17"/>
              <p:cNvPicPr>
                <a:picLocks noChangeAspect="1"/>
              </p:cNvPicPr>
              <p:nvPr/>
            </p:nvPicPr>
            <p:blipFill>
              <a:blip r:embed="rId1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9957" y="3397505"/>
                <a:ext cx="2206406" cy="1654805"/>
              </a:xfrm>
              <a:prstGeom prst="rect">
                <a:avLst/>
              </a:prstGeom>
            </p:spPr>
          </p:pic>
          <p:sp>
            <p:nvSpPr>
              <p:cNvPr id="47" name="Flecha derecha 67"/>
              <p:cNvSpPr/>
              <p:nvPr/>
            </p:nvSpPr>
            <p:spPr>
              <a:xfrm>
                <a:off x="1996177" y="3922640"/>
                <a:ext cx="667816" cy="385938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S" sz="1100" b="1" dirty="0" smtClean="0">
                    <a:solidFill>
                      <a:schemeClr val="bg1"/>
                    </a:solidFill>
                    <a:latin typeface="Calibri" panose="020F0502020204030204" pitchFamily="34" charset="0"/>
                  </a:rPr>
                  <a:t>IC/BC </a:t>
                </a:r>
                <a:endParaRPr lang="es-ES" sz="1100" b="1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Rectángulo 68"/>
              <p:cNvSpPr/>
              <p:nvPr/>
            </p:nvSpPr>
            <p:spPr>
              <a:xfrm>
                <a:off x="3152853" y="4056752"/>
                <a:ext cx="331481" cy="320862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lecha derecha 74"/>
              <p:cNvSpPr/>
              <p:nvPr/>
            </p:nvSpPr>
            <p:spPr>
              <a:xfrm>
                <a:off x="4313887" y="3924597"/>
                <a:ext cx="667816" cy="385938"/>
              </a:xfrm>
              <a:prstGeom prst="rightArrow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000" b="1" dirty="0" err="1" smtClean="0">
                    <a:latin typeface="Calibri" panose="020F0502020204030204" pitchFamily="34" charset="0"/>
                  </a:rPr>
                  <a:t>nesting</a:t>
                </a:r>
                <a:endParaRPr lang="es-ES" sz="10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lecha derecha 45"/>
              <p:cNvSpPr/>
              <p:nvPr/>
            </p:nvSpPr>
            <p:spPr>
              <a:xfrm rot="5400000">
                <a:off x="5315664" y="2973977"/>
                <a:ext cx="478797" cy="178094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35" name="CuadroTexto 73"/>
            <p:cNvSpPr txBox="1"/>
            <p:nvPr/>
          </p:nvSpPr>
          <p:spPr>
            <a:xfrm>
              <a:off x="5610031" y="3110771"/>
              <a:ext cx="145066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 err="1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Emis</a:t>
              </a:r>
              <a:r>
                <a:rPr lang="en-US" sz="1000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. fields</a:t>
              </a:r>
            </a:p>
          </p:txBody>
        </p:sp>
      </p:grpSp>
      <p:grpSp>
        <p:nvGrpSpPr>
          <p:cNvPr id="51" name="Grupo 6"/>
          <p:cNvGrpSpPr/>
          <p:nvPr/>
        </p:nvGrpSpPr>
        <p:grpSpPr>
          <a:xfrm>
            <a:off x="6633476" y="3067075"/>
            <a:ext cx="2246248" cy="2343775"/>
            <a:chOff x="6633476" y="3067075"/>
            <a:chExt cx="2246248" cy="2343775"/>
          </a:xfrm>
        </p:grpSpPr>
        <p:sp>
          <p:nvSpPr>
            <p:cNvPr id="52" name="Rectángulo redondeado 61"/>
            <p:cNvSpPr/>
            <p:nvPr/>
          </p:nvSpPr>
          <p:spPr>
            <a:xfrm>
              <a:off x="6936174" y="3067075"/>
              <a:ext cx="1943550" cy="2343775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latin typeface="Calibri" panose="020F0502020204030204" pitchFamily="34" charset="0"/>
              </a:endParaRPr>
            </a:p>
          </p:txBody>
        </p:sp>
        <p:sp>
          <p:nvSpPr>
            <p:cNvPr id="53" name="CuadroTexto 46"/>
            <p:cNvSpPr txBox="1"/>
            <p:nvPr/>
          </p:nvSpPr>
          <p:spPr>
            <a:xfrm>
              <a:off x="6958516" y="3152001"/>
              <a:ext cx="18619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</a:rPr>
                <a:t>DESERT DUST FORECAST</a:t>
              </a:r>
            </a:p>
          </p:txBody>
        </p:sp>
        <p:sp>
          <p:nvSpPr>
            <p:cNvPr id="54" name="1 Rectángulo"/>
            <p:cNvSpPr/>
            <p:nvPr/>
          </p:nvSpPr>
          <p:spPr>
            <a:xfrm>
              <a:off x="7396952" y="5010128"/>
              <a:ext cx="8643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8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BSC-DREAM8b </a:t>
              </a:r>
            </a:p>
            <a:p>
              <a:pPr algn="ctr"/>
              <a:r>
                <a:rPr lang="es-ES" sz="8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0.5º</a:t>
              </a:r>
              <a:r>
                <a:rPr lang="es-ES" sz="8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es-ES" sz="800" b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x </a:t>
              </a:r>
              <a:r>
                <a:rPr lang="es-ES" sz="800" b="1" dirty="0" smtClean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</a:rPr>
                <a:t>0.5º</a:t>
              </a:r>
              <a:endParaRPr lang="es-ES" sz="7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5" name="Imagen 21"/>
            <p:cNvPicPr>
              <a:picLocks noChangeAspect="1"/>
            </p:cNvPicPr>
            <p:nvPr/>
          </p:nvPicPr>
          <p:blipFill rotWithShape="1">
            <a:blip r:embed="rId2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51163"/>
            <a:stretch/>
          </p:blipFill>
          <p:spPr>
            <a:xfrm>
              <a:off x="6975470" y="3682542"/>
              <a:ext cx="1814498" cy="1279988"/>
            </a:xfrm>
            <a:prstGeom prst="rect">
              <a:avLst/>
            </a:prstGeom>
          </p:spPr>
        </p:pic>
        <p:sp>
          <p:nvSpPr>
            <p:cNvPr id="56" name="Flecha derecha 47"/>
            <p:cNvSpPr/>
            <p:nvPr/>
          </p:nvSpPr>
          <p:spPr>
            <a:xfrm rot="10800000">
              <a:off x="6633476" y="4092578"/>
              <a:ext cx="391800" cy="2160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3" name="Rectángulo 9"/>
          <p:cNvSpPr/>
          <p:nvPr/>
        </p:nvSpPr>
        <p:spPr>
          <a:xfrm>
            <a:off x="458653" y="5771862"/>
            <a:ext cx="2385155" cy="8641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uadroTexto 26"/>
          <p:cNvSpPr txBox="1"/>
          <p:nvPr/>
        </p:nvSpPr>
        <p:spPr>
          <a:xfrm>
            <a:off x="770141" y="6735514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WEB SITE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CuadroTexto 26"/>
          <p:cNvSpPr txBox="1"/>
          <p:nvPr/>
        </p:nvSpPr>
        <p:spPr>
          <a:xfrm>
            <a:off x="1614494" y="6735514"/>
            <a:ext cx="12490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MOBILE SITE AND APP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" name="CuadroTexto 26"/>
          <p:cNvSpPr txBox="1"/>
          <p:nvPr/>
        </p:nvSpPr>
        <p:spPr>
          <a:xfrm>
            <a:off x="3033181" y="6735514"/>
            <a:ext cx="13965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POPULATION UNDER AQI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6" name="CuadroTexto 26"/>
          <p:cNvSpPr txBox="1"/>
          <p:nvPr/>
        </p:nvSpPr>
        <p:spPr>
          <a:xfrm>
            <a:off x="4767695" y="6750322"/>
            <a:ext cx="8611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NO2 COLUMN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7" name="CuadroTexto 26"/>
          <p:cNvSpPr txBox="1"/>
          <p:nvPr/>
        </p:nvSpPr>
        <p:spPr>
          <a:xfrm>
            <a:off x="6551619" y="6735514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AQI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" name="CuadroTexto 26"/>
          <p:cNvSpPr txBox="1"/>
          <p:nvPr/>
        </p:nvSpPr>
        <p:spPr>
          <a:xfrm>
            <a:off x="7624696" y="6735514"/>
            <a:ext cx="1098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TIME SERIES PLOTS</a:t>
            </a:r>
            <a:endParaRPr lang="es-ES" sz="900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3" y="1349722"/>
            <a:ext cx="4550802" cy="334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5"/>
          <a:stretch/>
        </p:blipFill>
        <p:spPr bwMode="auto">
          <a:xfrm>
            <a:off x="4572000" y="1277714"/>
            <a:ext cx="4464144" cy="345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323528" y="220730"/>
            <a:ext cx="6191348" cy="696944"/>
          </a:xfrm>
        </p:spPr>
        <p:txBody>
          <a:bodyPr/>
          <a:lstStyle/>
          <a:p>
            <a:r>
              <a:rPr lang="en-US" sz="2400" dirty="0" smtClean="0"/>
              <a:t>CALIOPE System products</a:t>
            </a:r>
            <a:endParaRPr lang="en-US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520" y="939160"/>
            <a:ext cx="4035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CALIOPE website (www.bsc.es/caliope)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5436096" y="939160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Air Quality </a:t>
            </a:r>
            <a:r>
              <a:rPr lang="en-US" sz="1600" b="1" dirty="0"/>
              <a:t>L</a:t>
            </a:r>
            <a:r>
              <a:rPr lang="en-US" sz="1600" b="1" dirty="0" smtClean="0"/>
              <a:t>evels for Europe</a:t>
            </a:r>
          </a:p>
        </p:txBody>
      </p:sp>
      <p:sp>
        <p:nvSpPr>
          <p:cNvPr id="11" name="2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286973" y="4878114"/>
            <a:ext cx="8389180" cy="1728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sz="2000" dirty="0" smtClean="0">
                <a:ea typeface="ＭＳ Ｐゴシック" pitchFamily="34" charset="-128"/>
              </a:rPr>
              <a:t>What’s on CALIOPE website:</a:t>
            </a:r>
          </a:p>
          <a:p>
            <a:pPr lvl="1"/>
            <a:r>
              <a:rPr lang="en-US" altLang="es-ES" sz="1800" dirty="0" smtClean="0">
                <a:ea typeface="ＭＳ Ｐゴシック" pitchFamily="34" charset="-128"/>
              </a:rPr>
              <a:t>Air Quality, Weather, Emissions, AQI Forecast.</a:t>
            </a:r>
          </a:p>
          <a:p>
            <a:pPr lvl="1"/>
            <a:r>
              <a:rPr lang="en-US" altLang="es-ES" sz="1800" dirty="0" smtClean="0">
                <a:ea typeface="ＭＳ Ｐゴシック" pitchFamily="34" charset="-128"/>
              </a:rPr>
              <a:t>Satellite images.</a:t>
            </a:r>
          </a:p>
          <a:p>
            <a:pPr lvl="1"/>
            <a:r>
              <a:rPr lang="en-US" altLang="es-ES" sz="1800" dirty="0" smtClean="0">
                <a:ea typeface="ＭＳ Ｐゴシック" pitchFamily="34" charset="-128"/>
              </a:rPr>
              <a:t>Forecast evaluation.</a:t>
            </a:r>
          </a:p>
          <a:p>
            <a:pPr lvl="1"/>
            <a:r>
              <a:rPr lang="en-US" altLang="es-ES" sz="1800" dirty="0" smtClean="0">
                <a:ea typeface="ＭＳ Ｐゴシック" pitchFamily="34" charset="-128"/>
              </a:rPr>
              <a:t>Publications.</a:t>
            </a:r>
          </a:p>
          <a:p>
            <a:pPr lvl="1"/>
            <a:endParaRPr lang="en-US" altLang="es-ES" dirty="0" smtClean="0">
              <a:ea typeface="ＭＳ Ｐゴシック" pitchFamily="34" charset="-128"/>
            </a:endParaRPr>
          </a:p>
        </p:txBody>
      </p:sp>
      <p:pic>
        <p:nvPicPr>
          <p:cNvPr id="1026" name="Picture 2" descr="C:\Users\bscuser\Downloads\BSC-ES_FORECAST_NOx_ANIM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644" y="4756918"/>
            <a:ext cx="2753883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31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 bwMode="auto">
          <a:xfrm>
            <a:off x="457200" y="3176588"/>
            <a:ext cx="8229600" cy="666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es-ES" sz="2800" dirty="0" smtClean="0">
                <a:ea typeface="ＭＳ Ｐゴシック" pitchFamily="34" charset="-128"/>
              </a:rPr>
              <a:t>CALIOPE EU mobile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875" y="144463"/>
            <a:ext cx="6191250" cy="69691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CALIOPE EU mobile application</a:t>
            </a:r>
            <a:endParaRPr lang="en-US" dirty="0"/>
          </a:p>
        </p:txBody>
      </p:sp>
      <p:sp>
        <p:nvSpPr>
          <p:cNvPr id="33794" name="2 Marcador de texto"/>
          <p:cNvSpPr>
            <a:spLocks noGrp="1"/>
          </p:cNvSpPr>
          <p:nvPr>
            <p:ph type="body" sz="quarter" idx="10"/>
          </p:nvPr>
        </p:nvSpPr>
        <p:spPr bwMode="auto">
          <a:xfrm>
            <a:off x="179512" y="3509962"/>
            <a:ext cx="8712968" cy="2736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s-ES" dirty="0" smtClean="0">
                <a:ea typeface="ＭＳ Ｐゴシック" pitchFamily="34" charset="-128"/>
              </a:rPr>
              <a:t>V1.0, Nov 2013 </a:t>
            </a:r>
            <a:r>
              <a:rPr lang="en-US" altLang="es-ES" dirty="0" smtClean="0"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altLang="es-ES" dirty="0" smtClean="0">
                <a:ea typeface="ＭＳ Ｐゴシック" pitchFamily="34" charset="-128"/>
              </a:rPr>
              <a:t>IP domain (4x4 km resolution, 431 stations).</a:t>
            </a:r>
          </a:p>
          <a:p>
            <a:r>
              <a:rPr lang="en-US" altLang="es-ES" dirty="0" smtClean="0">
                <a:ea typeface="ＭＳ Ｐゴシック" pitchFamily="34" charset="-128"/>
              </a:rPr>
              <a:t>v1.6, Dec 2014 </a:t>
            </a:r>
            <a:r>
              <a:rPr lang="en-US" altLang="es-ES" dirty="0" smtClean="0">
                <a:ea typeface="ＭＳ Ｐゴシック" pitchFamily="34" charset="-128"/>
                <a:sym typeface="Wingdings" panose="05000000000000000000" pitchFamily="2" charset="2"/>
              </a:rPr>
              <a:t> Canary Islands domain (2x2 km resolution, 483 stations).</a:t>
            </a:r>
            <a:endParaRPr lang="en-US" altLang="es-ES" dirty="0" smtClean="0">
              <a:ea typeface="ＭＳ Ｐゴシック" pitchFamily="34" charset="-128"/>
            </a:endParaRPr>
          </a:p>
          <a:p>
            <a:r>
              <a:rPr lang="en-US" altLang="es-ES" dirty="0">
                <a:ea typeface="ＭＳ Ｐゴシック" pitchFamily="34" charset="-128"/>
              </a:rPr>
              <a:t>Over 12,000 downloads (Android + iOS).</a:t>
            </a:r>
          </a:p>
          <a:p>
            <a:pPr algn="just"/>
            <a:r>
              <a:rPr lang="en-US" altLang="es-ES" dirty="0" smtClean="0">
                <a:ea typeface="ＭＳ Ｐゴシック" pitchFamily="34" charset="-128"/>
              </a:rPr>
              <a:t>EU v1.0, Sep 2015 </a:t>
            </a:r>
            <a:r>
              <a:rPr lang="en-US" altLang="es-ES" dirty="0" smtClean="0">
                <a:ea typeface="ＭＳ Ｐゴシック" pitchFamily="34" charset="-128"/>
                <a:sym typeface="Wingdings" panose="05000000000000000000" pitchFamily="2" charset="2"/>
              </a:rPr>
              <a:t> </a:t>
            </a:r>
            <a:r>
              <a:rPr lang="en-US" altLang="es-ES" dirty="0" smtClean="0">
                <a:ea typeface="ＭＳ Ｐゴシック" pitchFamily="34" charset="-128"/>
              </a:rPr>
              <a:t>Europe domain version</a:t>
            </a:r>
            <a:r>
              <a:rPr lang="en-US" altLang="es-ES" dirty="0">
                <a:ea typeface="ＭＳ Ｐゴシック" pitchFamily="34" charset="-128"/>
              </a:rPr>
              <a:t> </a:t>
            </a:r>
            <a:r>
              <a:rPr lang="en-US" altLang="es-ES" dirty="0" smtClean="0">
                <a:ea typeface="ＭＳ Ｐゴシック" pitchFamily="34" charset="-128"/>
              </a:rPr>
              <a:t>(12x12 km resolution, 563 stations</a:t>
            </a:r>
            <a:r>
              <a:rPr lang="en-US" altLang="es-ES" dirty="0" smtClean="0">
                <a:ea typeface="ＭＳ Ｐゴシック" pitchFamily="34" charset="-128"/>
              </a:rPr>
              <a:t>) financed by </a:t>
            </a:r>
            <a:r>
              <a:rPr lang="en-US" altLang="es-ES" b="1" dirty="0" smtClean="0">
                <a:ea typeface="ＭＳ Ｐゴシック" pitchFamily="34" charset="-128"/>
              </a:rPr>
              <a:t>MYGEOSS</a:t>
            </a:r>
            <a:endParaRPr lang="en-US" altLang="es-ES" b="1" dirty="0" smtClean="0">
              <a:ea typeface="ＭＳ Ｐゴシック" pitchFamily="34" charset="-128"/>
            </a:endParaRPr>
          </a:p>
          <a:p>
            <a:endParaRPr lang="en-US" altLang="es-ES" dirty="0" smtClean="0">
              <a:ea typeface="ＭＳ Ｐゴシック" pitchFamily="34" charset="-128"/>
            </a:endParaRPr>
          </a:p>
          <a:p>
            <a:endParaRPr lang="en-US" altLang="es-ES" dirty="0" smtClean="0">
              <a:ea typeface="ＭＳ Ｐゴシック" pitchFamily="34" charset="-128"/>
            </a:endParaRPr>
          </a:p>
          <a:p>
            <a:endParaRPr lang="en-US" altLang="es-ES" dirty="0" smtClean="0">
              <a:ea typeface="ＭＳ Ｐゴシック" pitchFamily="34" charset="-128"/>
            </a:endParaRPr>
          </a:p>
          <a:p>
            <a:endParaRPr lang="en-US" altLang="es-ES" dirty="0" smtClean="0">
              <a:ea typeface="ＭＳ Ｐゴシック" pitchFamily="34" charset="-128"/>
            </a:endParaRPr>
          </a:p>
        </p:txBody>
      </p:sp>
      <p:pic>
        <p:nvPicPr>
          <p:cNvPr id="33805" name="Picture 13" descr="Z:\Dropbox\Curro\CALIOPE\Icono v1\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74574"/>
            <a:ext cx="650159" cy="65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6" name="Picture 14" descr="Z:\Dropbox\Curro\CALIOPE\Icono v2\icon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0358"/>
            <a:ext cx="667842" cy="66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7" name="Picture 15" descr="Z:\Dropbox\Curro\CALIOPE\Icono v3\icon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60421"/>
            <a:ext cx="670031" cy="67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8" name="Picture 16" descr="Z:\Dropbox\Curro\CALIOPE\Icono v4\icon-nuev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60421"/>
            <a:ext cx="677779" cy="67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9" name="Picture 17" descr="Z:\Dropbox\cositas\Icono v5\SeleneIconos\Iconos Android\icon-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186542"/>
            <a:ext cx="1008112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378008" y="2480071"/>
            <a:ext cx="8082424" cy="1100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3449" y="2480071"/>
            <a:ext cx="0" cy="2076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-108520" y="269871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1400" dirty="0" smtClean="0"/>
              <a:t>v1.0</a:t>
            </a:r>
          </a:p>
          <a:p>
            <a:pPr algn="ctr"/>
            <a:r>
              <a:rPr lang="en-US" altLang="es-ES" sz="1400" dirty="0" smtClean="0"/>
              <a:t>Oct 2013</a:t>
            </a:r>
            <a:endParaRPr lang="es-E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03648" y="2482686"/>
            <a:ext cx="0" cy="2076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99592" y="269871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1400" dirty="0" smtClean="0"/>
              <a:t>v1.2</a:t>
            </a:r>
          </a:p>
          <a:p>
            <a:pPr algn="ctr"/>
            <a:r>
              <a:rPr lang="en-US" altLang="es-ES" sz="1400" dirty="0" smtClean="0"/>
              <a:t>Nov 2013</a:t>
            </a:r>
            <a:endParaRPr lang="es-ES" sz="1400" dirty="0"/>
          </a:p>
        </p:txBody>
      </p:sp>
      <p:sp>
        <p:nvSpPr>
          <p:cNvPr id="30" name="Rectangle 29"/>
          <p:cNvSpPr/>
          <p:nvPr/>
        </p:nvSpPr>
        <p:spPr>
          <a:xfrm>
            <a:off x="1979712" y="269871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1400" dirty="0"/>
              <a:t>v</a:t>
            </a:r>
            <a:r>
              <a:rPr lang="en-US" altLang="es-ES" sz="1400" dirty="0" smtClean="0"/>
              <a:t>1.3</a:t>
            </a:r>
          </a:p>
          <a:p>
            <a:pPr algn="ctr"/>
            <a:r>
              <a:rPr lang="en-US" altLang="es-ES" sz="1400" dirty="0" smtClean="0"/>
              <a:t>Dec 2013</a:t>
            </a:r>
            <a:endParaRPr lang="es-ES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483768" y="2482686"/>
            <a:ext cx="0" cy="2076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64088" y="2501850"/>
            <a:ext cx="0" cy="2076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424000" y="2501850"/>
            <a:ext cx="0" cy="2076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788024" y="269871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1400" dirty="0" smtClean="0"/>
              <a:t>v1.6</a:t>
            </a:r>
          </a:p>
          <a:p>
            <a:pPr algn="ctr"/>
            <a:r>
              <a:rPr lang="en-US" altLang="es-ES" sz="1400" dirty="0" smtClean="0"/>
              <a:t>Dec 2014</a:t>
            </a:r>
            <a:endParaRPr lang="es-ES" sz="1400" dirty="0"/>
          </a:p>
        </p:txBody>
      </p:sp>
      <p:sp>
        <p:nvSpPr>
          <p:cNvPr id="36" name="Rectangle 35"/>
          <p:cNvSpPr/>
          <p:nvPr/>
        </p:nvSpPr>
        <p:spPr>
          <a:xfrm>
            <a:off x="7812360" y="2698710"/>
            <a:ext cx="1080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s-ES" sz="1400" dirty="0" smtClean="0"/>
              <a:t>EU v1.0</a:t>
            </a:r>
          </a:p>
          <a:p>
            <a:pPr algn="ctr"/>
            <a:r>
              <a:rPr lang="en-US" altLang="es-ES" sz="1400" dirty="0" smtClean="0"/>
              <a:t>Sep 2015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CALIOPE EU mobile application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5535" y="4402781"/>
            <a:ext cx="8329365" cy="2491557"/>
          </a:xfrm>
        </p:spPr>
        <p:txBody>
          <a:bodyPr/>
          <a:lstStyle/>
          <a:p>
            <a:r>
              <a:rPr lang="en-US" dirty="0" smtClean="0"/>
              <a:t>48-hour Air Quality forecast.</a:t>
            </a:r>
          </a:p>
          <a:p>
            <a:r>
              <a:rPr lang="en-US" dirty="0" smtClean="0"/>
              <a:t>Geolocation:</a:t>
            </a:r>
            <a:r>
              <a:rPr lang="en-US" dirty="0" smtClean="0">
                <a:sym typeface="Wingdings" panose="05000000000000000000" pitchFamily="2" charset="2"/>
              </a:rPr>
              <a:t> Provides information for near stations by using the user device’s GPS.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Search: Stations can be found by country.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Map visualization: Stations positioned on map.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pic>
        <p:nvPicPr>
          <p:cNvPr id="5" name="Picture 6" descr="Z:\Dropbox\Curro\CALIOPE\Snapshots Android EU Beta\Screenshot_2015-09-03-19-14-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57581"/>
            <a:ext cx="150876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:\Dropbox\Curro\CALIOPE\Snapshots Android EU Beta\Screenshot_2015-09-03-19-14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57581"/>
            <a:ext cx="150876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Z:\Dropbox\Curro\CALIOPE\Snapshots Android EU Beta\Screenshot_2015-09-03-19-14-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57581"/>
            <a:ext cx="150876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:\Dropbox\Curro\CALIOPE\Snapshots Android EU Beta\Screenshot_2015-09-03-19-14-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21" y="1259770"/>
            <a:ext cx="150876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9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BSC">
      <a:dk1>
        <a:srgbClr val="004990"/>
      </a:dk1>
      <a:lt1>
        <a:srgbClr val="004990"/>
      </a:lt1>
      <a:dk2>
        <a:srgbClr val="004990"/>
      </a:dk2>
      <a:lt2>
        <a:srgbClr val="004990"/>
      </a:lt2>
      <a:accent1>
        <a:srgbClr val="FFFFFF"/>
      </a:accent1>
      <a:accent2>
        <a:srgbClr val="004990"/>
      </a:accent2>
      <a:accent3>
        <a:srgbClr val="004990"/>
      </a:accent3>
      <a:accent4>
        <a:srgbClr val="8DB3E2"/>
      </a:accent4>
      <a:accent5>
        <a:srgbClr val="548DD4"/>
      </a:accent5>
      <a:accent6>
        <a:srgbClr val="0070C0"/>
      </a:accent6>
      <a:hlink>
        <a:srgbClr val="95B3D7"/>
      </a:hlink>
      <a:folHlink>
        <a:srgbClr val="366092"/>
      </a:folHlink>
    </a:clrScheme>
    <a:fontScheme name="BSC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710</Words>
  <Application>Microsoft Office PowerPoint</Application>
  <PresentationFormat>Custom</PresentationFormat>
  <Paragraphs>138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CALIOPE Air Quality Forecast System</vt:lpstr>
      <vt:lpstr>Barcelona Supercomputing Center</vt:lpstr>
      <vt:lpstr>CALIOPE Air Quality Forecast System</vt:lpstr>
      <vt:lpstr>CALIOPE system overview</vt:lpstr>
      <vt:lpstr>CALIOPE System products</vt:lpstr>
      <vt:lpstr>CALIOPE EU mobile application</vt:lpstr>
      <vt:lpstr>CALIOPE EU mobile application</vt:lpstr>
      <vt:lpstr>CALIOPE EU mobile application</vt:lpstr>
      <vt:lpstr>PowerPoint Presentation</vt:lpstr>
      <vt:lpstr>Temporal scales</vt:lpstr>
      <vt:lpstr>CALIOPE System open data 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lbermude</dc:creator>
  <cp:lastModifiedBy>bscuser</cp:lastModifiedBy>
  <cp:revision>86</cp:revision>
  <dcterms:modified xsi:type="dcterms:W3CDTF">2015-09-07T15:56:26Z</dcterms:modified>
</cp:coreProperties>
</file>