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7" r:id="rId9"/>
    <p:sldId id="265" r:id="rId10"/>
    <p:sldId id="278" r:id="rId11"/>
    <p:sldId id="279" r:id="rId12"/>
    <p:sldId id="280" r:id="rId13"/>
    <p:sldId id="281" r:id="rId14"/>
    <p:sldId id="298" r:id="rId15"/>
    <p:sldId id="299" r:id="rId16"/>
    <p:sldId id="282" r:id="rId17"/>
    <p:sldId id="268" r:id="rId18"/>
    <p:sldId id="272" r:id="rId19"/>
    <p:sldId id="273" r:id="rId20"/>
    <p:sldId id="274" r:id="rId21"/>
    <p:sldId id="275" r:id="rId22"/>
    <p:sldId id="276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2" r:id="rId31"/>
    <p:sldId id="293" r:id="rId32"/>
    <p:sldId id="300" r:id="rId33"/>
    <p:sldId id="301" r:id="rId34"/>
    <p:sldId id="294" r:id="rId35"/>
    <p:sldId id="295" r:id="rId36"/>
    <p:sldId id="297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00"/>
    <a:srgbClr val="5B00FF"/>
    <a:srgbClr val="3E8E8E"/>
    <a:srgbClr val="010101"/>
    <a:srgbClr val="012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79323" autoAdjust="0"/>
  </p:normalViewPr>
  <p:slideViewPr>
    <p:cSldViewPr snapToGrid="0" showGuides="1">
      <p:cViewPr varScale="1">
        <p:scale>
          <a:sx n="67" d="100"/>
          <a:sy n="67" d="100"/>
        </p:scale>
        <p:origin x="2083" y="62"/>
      </p:cViewPr>
      <p:guideLst>
        <p:guide orient="horz" pos="95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5EB7D-97B7-42E2-8827-3FC786BDCA67}" type="datetimeFigureOut">
              <a:rPr lang="fr-BE" smtClean="0"/>
              <a:t>09-04-15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656BE-31A8-49E0-8867-2EFC0552928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866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656BE-31A8-49E0-8867-2EFC0552928B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6191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find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the 2014 value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clearly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impacted</a:t>
            </a:r>
            <a:r>
              <a:rPr lang="fr-BE" baseline="0" dirty="0" smtClean="0"/>
              <a:t> by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change. If the </a:t>
            </a:r>
            <a:r>
              <a:rPr lang="fr-BE" baseline="0" dirty="0" err="1" smtClean="0"/>
              <a:t>winds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had</a:t>
            </a:r>
            <a:r>
              <a:rPr lang="fr-BE" baseline="0" dirty="0" smtClean="0"/>
              <a:t> been important for setting the record in 2014, </a:t>
            </a:r>
            <a:r>
              <a:rPr lang="fr-BE" baseline="0" dirty="0" err="1" smtClean="0"/>
              <a:t>then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change </a:t>
            </a:r>
            <a:r>
              <a:rPr lang="fr-BE" baseline="0" dirty="0" err="1" smtClean="0"/>
              <a:t>should</a:t>
            </a:r>
            <a:r>
              <a:rPr lang="fr-BE" baseline="0" dirty="0" smtClean="0"/>
              <a:t> have lead to a </a:t>
            </a:r>
            <a:r>
              <a:rPr lang="fr-BE" baseline="0" dirty="0" err="1" smtClean="0"/>
              <a:t>substantial</a:t>
            </a:r>
            <a:r>
              <a:rPr lang="fr-BE" baseline="0" dirty="0" smtClean="0"/>
              <a:t> drop in </a:t>
            </a:r>
            <a:r>
              <a:rPr lang="fr-BE" baseline="0" dirty="0" err="1" smtClean="0"/>
              <a:t>sea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extent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not the case </a:t>
            </a:r>
            <a:r>
              <a:rPr lang="fr-BE" baseline="0" dirty="0" err="1" smtClean="0"/>
              <a:t>here</a:t>
            </a:r>
            <a:r>
              <a:rPr lang="fr-BE" baseline="0" dirty="0" smtClean="0"/>
              <a:t>. It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important to have in </a:t>
            </a:r>
            <a:r>
              <a:rPr lang="fr-BE" baseline="0" dirty="0" err="1" smtClean="0"/>
              <a:t>mind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winds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only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interact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ice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through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mechanics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656BE-31A8-49E0-8867-2EFC0552928B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46925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If I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repeat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same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experiment</a:t>
            </a:r>
            <a:r>
              <a:rPr lang="fr-BE" baseline="0" dirty="0" smtClean="0"/>
              <a:t> but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changing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temperatures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instead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winds</a:t>
            </a:r>
            <a:r>
              <a:rPr lang="fr-BE" baseline="0" dirty="0" smtClean="0"/>
              <a:t>, I </a:t>
            </a:r>
            <a:r>
              <a:rPr lang="fr-BE" baseline="0" dirty="0" err="1" smtClean="0"/>
              <a:t>get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lower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extent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meaning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temperatures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contribute</a:t>
            </a:r>
            <a:r>
              <a:rPr lang="fr-BE" baseline="0" dirty="0" smtClean="0"/>
              <a:t> to the high record.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656BE-31A8-49E0-8867-2EFC0552928B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0337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656BE-31A8-49E0-8867-2EFC0552928B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4997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So,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physical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mechanism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reconcile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wind</a:t>
            </a:r>
            <a:r>
              <a:rPr lang="fr-BE" baseline="0" dirty="0" smtClean="0"/>
              <a:t> anomalies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ice</a:t>
            </a:r>
            <a:r>
              <a:rPr lang="fr-BE" baseline="0" dirty="0" smtClean="0"/>
              <a:t> anomalies, </a:t>
            </a:r>
            <a:r>
              <a:rPr lang="fr-BE" baseline="0" dirty="0" err="1" smtClean="0"/>
              <a:t>given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effect</a:t>
            </a:r>
            <a:r>
              <a:rPr lang="fr-BE" baseline="0" dirty="0" smtClean="0"/>
              <a:t> must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thermodynamic</a:t>
            </a:r>
            <a:r>
              <a:rPr lang="fr-BE" baseline="0" dirty="0" smtClean="0"/>
              <a:t> and not </a:t>
            </a:r>
            <a:r>
              <a:rPr lang="fr-BE" baseline="0" dirty="0" err="1" smtClean="0"/>
              <a:t>dynamic</a:t>
            </a:r>
            <a:r>
              <a:rPr lang="fr-BE" baseline="0" dirty="0" smtClean="0"/>
              <a:t>? The </a:t>
            </a:r>
            <a:r>
              <a:rPr lang="fr-BE" baseline="0" dirty="0" err="1" smtClean="0"/>
              <a:t>answer</a:t>
            </a:r>
            <a:r>
              <a:rPr lang="fr-BE" baseline="0" dirty="0" smtClean="0"/>
              <a:t> lies in one </a:t>
            </a:r>
            <a:r>
              <a:rPr lang="fr-BE" baseline="0" dirty="0" err="1" smtClean="0"/>
              <a:t>word</a:t>
            </a:r>
            <a:r>
              <a:rPr lang="fr-BE" baseline="0" dirty="0" smtClean="0"/>
              <a:t>: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656BE-31A8-49E0-8867-2EFC0552928B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5517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…</a:t>
            </a:r>
          </a:p>
          <a:p>
            <a:endParaRPr lang="fr-BE" dirty="0" smtClean="0"/>
          </a:p>
          <a:p>
            <a:r>
              <a:rPr lang="fr-BE" dirty="0" err="1" smtClean="0"/>
              <a:t>Antarctic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baseline="0" dirty="0" smtClean="0"/>
              <a:t> not all about </a:t>
            </a:r>
            <a:r>
              <a:rPr lang="fr-BE" baseline="0" dirty="0" err="1" smtClean="0"/>
              <a:t>winds</a:t>
            </a:r>
            <a:r>
              <a:rPr lang="fr-BE" baseline="0" dirty="0" smtClean="0"/>
              <a:t>,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656BE-31A8-49E0-8867-2EFC0552928B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6265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There </a:t>
            </a:r>
            <a:r>
              <a:rPr lang="fr-BE" dirty="0" err="1" smtClean="0"/>
              <a:t>might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another</a:t>
            </a:r>
            <a:r>
              <a:rPr lang="fr-BE" dirty="0" smtClean="0"/>
              <a:t> </a:t>
            </a:r>
            <a:r>
              <a:rPr lang="fr-BE" dirty="0" err="1" smtClean="0"/>
              <a:t>explanation</a:t>
            </a:r>
            <a:r>
              <a:rPr lang="fr-BE" dirty="0" smtClean="0"/>
              <a:t> for the 2014 maximum. If the </a:t>
            </a:r>
            <a:r>
              <a:rPr lang="fr-BE" dirty="0" err="1" smtClean="0"/>
              <a:t>ocean</a:t>
            </a:r>
            <a:r>
              <a:rPr lang="fr-BE" baseline="0" dirty="0" smtClean="0"/>
              <a:t> surface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fresher</a:t>
            </a:r>
            <a:r>
              <a:rPr lang="fr-BE" baseline="0" dirty="0" smtClean="0"/>
              <a:t>, or </a:t>
            </a:r>
            <a:r>
              <a:rPr lang="fr-BE" baseline="0" dirty="0" err="1" smtClean="0"/>
              <a:t>colder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then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could</a:t>
            </a:r>
            <a:r>
              <a:rPr lang="fr-BE" baseline="0" dirty="0" smtClean="0"/>
              <a:t> affect the </a:t>
            </a:r>
            <a:r>
              <a:rPr lang="fr-BE" baseline="0" dirty="0" err="1" smtClean="0"/>
              <a:t>seasonal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development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sea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cover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eventually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extent</a:t>
            </a:r>
            <a:r>
              <a:rPr lang="fr-BE" baseline="0" dirty="0" smtClean="0"/>
              <a:t>.</a:t>
            </a:r>
          </a:p>
          <a:p>
            <a:endParaRPr lang="fr-BE" baseline="0" dirty="0" smtClean="0"/>
          </a:p>
          <a:p>
            <a:r>
              <a:rPr lang="fr-BE" baseline="0" dirty="0" smtClean="0"/>
              <a:t>The </a:t>
            </a:r>
            <a:r>
              <a:rPr lang="fr-BE" baseline="0" dirty="0" err="1" smtClean="0"/>
              <a:t>left</a:t>
            </a:r>
            <a:r>
              <a:rPr lang="fr-BE" baseline="0" dirty="0" smtClean="0"/>
              <a:t> figure </a:t>
            </a:r>
            <a:r>
              <a:rPr lang="fr-BE" baseline="0" dirty="0" err="1" smtClean="0"/>
              <a:t>suggests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freshwater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indeeed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discharged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shelves</a:t>
            </a:r>
            <a:r>
              <a:rPr lang="fr-BE" baseline="0" dirty="0" smtClean="0"/>
              <a:t> to the </a:t>
            </a:r>
            <a:r>
              <a:rPr lang="fr-BE" baseline="0" dirty="0" err="1" smtClean="0"/>
              <a:t>ocean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while</a:t>
            </a:r>
            <a:r>
              <a:rPr lang="fr-BE" baseline="0" dirty="0" smtClean="0"/>
              <a:t> the right figure shows in a model </a:t>
            </a:r>
            <a:r>
              <a:rPr lang="fr-BE" baseline="0" dirty="0" err="1" smtClean="0"/>
              <a:t>experiment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response</a:t>
            </a:r>
            <a:r>
              <a:rPr lang="fr-BE" baseline="0" dirty="0" smtClean="0"/>
              <a:t> to a « </a:t>
            </a:r>
            <a:r>
              <a:rPr lang="fr-BE" baseline="0" dirty="0" err="1" smtClean="0"/>
              <a:t>realistic</a:t>
            </a:r>
            <a:r>
              <a:rPr lang="fr-BE" baseline="0" dirty="0" smtClean="0"/>
              <a:t> » </a:t>
            </a:r>
            <a:r>
              <a:rPr lang="fr-BE" baseline="0" dirty="0" err="1" smtClean="0"/>
              <a:t>freshwater</a:t>
            </a:r>
            <a:r>
              <a:rPr lang="fr-BE" baseline="0" dirty="0" smtClean="0"/>
              <a:t> input. I </a:t>
            </a:r>
            <a:r>
              <a:rPr lang="fr-BE" baseline="0" dirty="0" err="1" smtClean="0"/>
              <a:t>think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study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interesting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exhibit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mechanism</a:t>
            </a:r>
            <a:r>
              <a:rPr lang="fr-BE" baseline="0" dirty="0" smtClean="0"/>
              <a:t>, but </a:t>
            </a:r>
            <a:r>
              <a:rPr lang="fr-BE" baseline="0" dirty="0" err="1" smtClean="0"/>
              <a:t>it’s</a:t>
            </a:r>
            <a:r>
              <a:rPr lang="fr-BE" baseline="0" dirty="0" smtClean="0"/>
              <a:t> no proof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mechanism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dominating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others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explaining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ice</a:t>
            </a:r>
            <a:r>
              <a:rPr lang="fr-BE" baseline="0" dirty="0" smtClean="0"/>
              <a:t> expansion. The main </a:t>
            </a:r>
            <a:r>
              <a:rPr lang="fr-BE" baseline="0" dirty="0" err="1" smtClean="0"/>
              <a:t>reason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first about the </a:t>
            </a:r>
            <a:r>
              <a:rPr lang="fr-BE" baseline="0" dirty="0" err="1" smtClean="0"/>
              <a:t>numbers</a:t>
            </a:r>
            <a:r>
              <a:rPr lang="fr-BE" baseline="0" dirty="0" smtClean="0"/>
              <a:t>: </a:t>
            </a:r>
            <a:r>
              <a:rPr lang="fr-BE" baseline="0" dirty="0" err="1" smtClean="0"/>
              <a:t>errorbars</a:t>
            </a:r>
            <a:r>
              <a:rPr lang="fr-BE" baseline="0" dirty="0" smtClean="0"/>
              <a:t> are large, but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to the </a:t>
            </a:r>
            <a:r>
              <a:rPr lang="fr-BE" baseline="0" dirty="0" err="1" smtClean="0"/>
              <a:t>way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freshwater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accumulates</a:t>
            </a:r>
            <a:r>
              <a:rPr lang="fr-BE" baseline="0" dirty="0" smtClean="0"/>
              <a:t> in the </a:t>
            </a:r>
            <a:r>
              <a:rPr lang="fr-BE" baseline="0" dirty="0" err="1" smtClean="0"/>
              <a:t>ocean</a:t>
            </a:r>
            <a:r>
              <a:rPr lang="fr-BE" baseline="0" dirty="0" smtClean="0"/>
              <a:t> top layer: how far and how </a:t>
            </a:r>
            <a:r>
              <a:rPr lang="fr-BE" baseline="0" dirty="0" err="1" smtClean="0"/>
              <a:t>deep</a:t>
            </a:r>
            <a:r>
              <a:rPr lang="fr-BE" baseline="0" dirty="0" smtClean="0"/>
              <a:t>?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Nevertheless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though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was</a:t>
            </a:r>
            <a:r>
              <a:rPr lang="fr-BE" baseline="0" dirty="0" smtClean="0"/>
              <a:t> a good test</a:t>
            </a:r>
          </a:p>
          <a:p>
            <a:r>
              <a:rPr lang="fr-BE" dirty="0" err="1" smtClean="0"/>
              <a:t>Insist</a:t>
            </a:r>
            <a:r>
              <a:rPr lang="fr-BE" dirty="0" smtClean="0"/>
              <a:t> on </a:t>
            </a:r>
            <a:r>
              <a:rPr lang="fr-BE" dirty="0" err="1" smtClean="0"/>
              <a:t>this</a:t>
            </a:r>
            <a:r>
              <a:rPr lang="fr-BE" dirty="0" smtClean="0"/>
              <a:t> </a:t>
            </a:r>
            <a:r>
              <a:rPr lang="fr-BE" dirty="0" err="1" smtClean="0"/>
              <a:t>word</a:t>
            </a:r>
            <a:r>
              <a:rPr lang="fr-BE" dirty="0" smtClean="0"/>
              <a:t>:</a:t>
            </a:r>
            <a:r>
              <a:rPr lang="fr-BE" baseline="0" dirty="0" smtClean="0"/>
              <a:t> possible. Link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arctic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Hypothesis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seducing</a:t>
            </a:r>
            <a:r>
              <a:rPr lang="fr-BE" baseline="0" dirty="0" smtClean="0"/>
              <a:t>,, etc.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656BE-31A8-49E0-8867-2EFC0552928B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4739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So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ran</a:t>
            </a:r>
            <a:r>
              <a:rPr lang="fr-BE" dirty="0" smtClean="0"/>
              <a:t> a last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experiment</a:t>
            </a:r>
            <a:r>
              <a:rPr lang="fr-BE" baseline="0" dirty="0" smtClean="0"/>
              <a:t> by </a:t>
            </a:r>
            <a:r>
              <a:rPr lang="fr-BE" baseline="0" dirty="0" err="1" smtClean="0"/>
              <a:t>imposing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salinity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anomaly</a:t>
            </a:r>
            <a:r>
              <a:rPr lang="fr-BE" baseline="0" dirty="0" smtClean="0"/>
              <a:t> of 0.1 PSU in a </a:t>
            </a:r>
            <a:r>
              <a:rPr lang="fr-BE" baseline="0" dirty="0" err="1" smtClean="0"/>
              <a:t>lens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around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Antarctic</a:t>
            </a:r>
            <a:r>
              <a:rPr lang="fr-BE" baseline="0" dirty="0" smtClean="0"/>
              <a:t>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656BE-31A8-49E0-8867-2EFC0552928B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0670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To </a:t>
            </a:r>
            <a:r>
              <a:rPr lang="fr-BE" dirty="0" err="1" smtClean="0"/>
              <a:t>cut</a:t>
            </a:r>
            <a:r>
              <a:rPr lang="fr-BE" dirty="0" smtClean="0"/>
              <a:t> a long story short,</a:t>
            </a:r>
            <a:r>
              <a:rPr lang="fr-BE" baseline="0" dirty="0" smtClean="0"/>
              <a:t> I </a:t>
            </a:r>
            <a:r>
              <a:rPr lang="fr-BE" baseline="0" dirty="0" err="1" smtClean="0"/>
              <a:t>am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Post-Doctoral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Researcher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the UCL in </a:t>
            </a:r>
            <a:r>
              <a:rPr lang="fr-BE" baseline="0" dirty="0" err="1" smtClean="0"/>
              <a:t>Belgium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currently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visiting</a:t>
            </a:r>
            <a:r>
              <a:rPr lang="fr-BE" baseline="0" dirty="0" smtClean="0"/>
              <a:t> the Catalan Institute of </a:t>
            </a:r>
            <a:r>
              <a:rPr lang="fr-BE" baseline="0" dirty="0" err="1" smtClean="0"/>
              <a:t>Climate</a:t>
            </a:r>
            <a:r>
              <a:rPr lang="fr-BE" baseline="0" dirty="0" smtClean="0"/>
              <a:t> Sciences in Barcelona, </a:t>
            </a:r>
            <a:r>
              <a:rPr lang="fr-BE" baseline="0" dirty="0" err="1" smtClean="0"/>
              <a:t>Catalonia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 Louvain-la-Neuve, Barcelona, Reading have </a:t>
            </a:r>
            <a:r>
              <a:rPr lang="fr-BE" baseline="0" dirty="0" err="1" smtClean="0"/>
              <a:t>definitely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something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common</a:t>
            </a:r>
            <a:r>
              <a:rPr lang="fr-BE" baseline="0" dirty="0" smtClean="0"/>
              <a:t>: last </a:t>
            </a:r>
            <a:r>
              <a:rPr lang="fr-BE" baseline="0" dirty="0" err="1" smtClean="0"/>
              <a:t>year</a:t>
            </a:r>
            <a:r>
              <a:rPr lang="fr-BE" baseline="0" dirty="0" smtClean="0"/>
              <a:t>, 2014, </a:t>
            </a:r>
            <a:r>
              <a:rPr lang="fr-BE" baseline="0" dirty="0" err="1" smtClean="0"/>
              <a:t>was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each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these</a:t>
            </a:r>
            <a:r>
              <a:rPr lang="fr-BE" baseline="0" dirty="0" smtClean="0"/>
              <a:t> city the </a:t>
            </a:r>
            <a:r>
              <a:rPr lang="fr-BE" baseline="0" dirty="0" err="1" smtClean="0"/>
              <a:t>warmest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year</a:t>
            </a:r>
            <a:r>
              <a:rPr lang="fr-BE" baseline="0" dirty="0" smtClean="0"/>
              <a:t> on record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656BE-31A8-49E0-8867-2EFC0552928B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9556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 </a:t>
            </a:r>
            <a:r>
              <a:rPr lang="fr-BE" dirty="0" err="1" smtClean="0"/>
              <a:t>want</a:t>
            </a:r>
            <a:r>
              <a:rPr lang="fr-BE" dirty="0" smtClean="0"/>
              <a:t> to </a:t>
            </a:r>
            <a:r>
              <a:rPr lang="fr-BE" dirty="0" err="1" smtClean="0"/>
              <a:t>start</a:t>
            </a:r>
            <a:r>
              <a:rPr lang="fr-BE" dirty="0" smtClean="0"/>
              <a:t> </a:t>
            </a:r>
            <a:r>
              <a:rPr lang="fr-BE" dirty="0" err="1" smtClean="0"/>
              <a:t>smoothly</a:t>
            </a:r>
            <a:r>
              <a:rPr lang="fr-BE" dirty="0" smtClean="0"/>
              <a:t> </a:t>
            </a:r>
            <a:r>
              <a:rPr lang="fr-BE" dirty="0" err="1" smtClean="0"/>
              <a:t>this</a:t>
            </a:r>
            <a:r>
              <a:rPr lang="fr-BE" dirty="0" smtClean="0"/>
              <a:t> </a:t>
            </a:r>
            <a:r>
              <a:rPr lang="fr-BE" dirty="0" err="1" smtClean="0"/>
              <a:t>morning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 </a:t>
            </a:r>
            <a:r>
              <a:rPr lang="fr-BE" dirty="0" err="1" smtClean="0"/>
              <a:t>this</a:t>
            </a:r>
            <a:r>
              <a:rPr lang="fr-BE" dirty="0" smtClean="0"/>
              <a:t> </a:t>
            </a:r>
            <a:r>
              <a:rPr lang="fr-BE" dirty="0" err="1" smtClean="0"/>
              <a:t>map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I </a:t>
            </a:r>
            <a:r>
              <a:rPr lang="fr-BE" dirty="0" err="1" smtClean="0"/>
              <a:t>constructed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ERA-</a:t>
            </a:r>
            <a:r>
              <a:rPr lang="fr-BE" baseline="0" dirty="0" err="1" smtClean="0"/>
              <a:t>Interim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reanalyses</a:t>
            </a:r>
            <a:r>
              <a:rPr lang="fr-BE" baseline="0" dirty="0" smtClean="0"/>
              <a:t>.  Pink </a:t>
            </a:r>
            <a:r>
              <a:rPr lang="fr-BE" baseline="0" dirty="0" err="1" smtClean="0"/>
              <a:t>means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2014 hit a record warm, and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indeed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large parts of Europe, the </a:t>
            </a:r>
            <a:r>
              <a:rPr lang="fr-BE" baseline="0" dirty="0" err="1" smtClean="0"/>
              <a:t>Arctic</a:t>
            </a:r>
            <a:r>
              <a:rPr lang="fr-BE" baseline="0" dirty="0" smtClean="0"/>
              <a:t> of course, and western US </a:t>
            </a:r>
            <a:r>
              <a:rPr lang="fr-BE" baseline="0" dirty="0" err="1" smtClean="0"/>
              <a:t>did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experience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anomalously</a:t>
            </a:r>
            <a:r>
              <a:rPr lang="fr-BE" baseline="0" dirty="0" smtClean="0"/>
              <a:t> warm </a:t>
            </a:r>
            <a:r>
              <a:rPr lang="fr-BE" baseline="0" dirty="0" err="1" smtClean="0"/>
              <a:t>temperatures</a:t>
            </a:r>
            <a:r>
              <a:rPr lang="fr-BE" baseline="0" dirty="0" smtClean="0"/>
              <a:t>. 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I’m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going</a:t>
            </a:r>
            <a:r>
              <a:rPr lang="fr-BE" baseline="0" dirty="0" smtClean="0"/>
              <a:t> to talk about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.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Because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what’s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really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interesting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map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it’s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on a </a:t>
            </a:r>
            <a:r>
              <a:rPr lang="fr-BE" baseline="0" dirty="0" err="1" smtClean="0"/>
              <a:t>warming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planet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there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still</a:t>
            </a:r>
            <a:r>
              <a:rPr lang="fr-BE" baseline="0" dirty="0" smtClean="0"/>
              <a:t> a few </a:t>
            </a:r>
            <a:r>
              <a:rPr lang="fr-BE" baseline="0" dirty="0" err="1" smtClean="0"/>
              <a:t>pockets</a:t>
            </a:r>
            <a:r>
              <a:rPr lang="fr-BE" baseline="0" dirty="0" smtClean="0"/>
              <a:t> of cold </a:t>
            </a:r>
            <a:r>
              <a:rPr lang="fr-BE" baseline="0" dirty="0" err="1" smtClean="0"/>
              <a:t>regions</a:t>
            </a:r>
            <a:r>
              <a:rPr lang="fr-BE" baseline="0" dirty="0" smtClean="0"/>
              <a:t>. I </a:t>
            </a:r>
            <a:r>
              <a:rPr lang="fr-BE" baseline="0" dirty="0" err="1" smtClean="0"/>
              <a:t>want</a:t>
            </a:r>
            <a:r>
              <a:rPr lang="fr-BE" baseline="0" dirty="0" smtClean="0"/>
              <a:t> to mention in </a:t>
            </a:r>
            <a:r>
              <a:rPr lang="fr-BE" baseline="0" dirty="0" err="1" smtClean="0"/>
              <a:t>particular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huge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blue</a:t>
            </a:r>
            <a:r>
              <a:rPr lang="fr-BE" baseline="0" dirty="0" smtClean="0"/>
              <a:t> pool down the </a:t>
            </a:r>
            <a:r>
              <a:rPr lang="fr-BE" baseline="0" dirty="0" err="1" smtClean="0"/>
              <a:t>map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where</a:t>
            </a:r>
            <a:r>
              <a:rPr lang="fr-BE" baseline="0" dirty="0" smtClean="0"/>
              <a:t> surface </a:t>
            </a:r>
            <a:r>
              <a:rPr lang="fr-BE" baseline="0" dirty="0" err="1" smtClean="0"/>
              <a:t>temperatures</a:t>
            </a:r>
            <a:r>
              <a:rPr lang="fr-BE" baseline="0" dirty="0" smtClean="0"/>
              <a:t>, if not the </a:t>
            </a:r>
            <a:r>
              <a:rPr lang="fr-BE" baseline="0" dirty="0" err="1" smtClean="0"/>
              <a:t>coldest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ranked</a:t>
            </a:r>
            <a:r>
              <a:rPr lang="fr-BE" baseline="0" dirty="0" smtClean="0"/>
              <a:t> in the top five </a:t>
            </a:r>
            <a:r>
              <a:rPr lang="fr-BE" baseline="0" dirty="0" err="1" smtClean="0"/>
              <a:t>coldest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years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since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had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reanalyses</a:t>
            </a:r>
            <a:r>
              <a:rPr lang="fr-BE" baseline="0" dirty="0" smtClean="0"/>
              <a:t>.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We</a:t>
            </a:r>
            <a:r>
              <a:rPr lang="fr-BE" baseline="0" dirty="0" smtClean="0"/>
              <a:t> have the confirmation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2014 </a:t>
            </a:r>
            <a:r>
              <a:rPr lang="fr-BE" baseline="0" dirty="0" err="1" smtClean="0"/>
              <a:t>was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indeed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exceptional</a:t>
            </a:r>
            <a:r>
              <a:rPr lang="fr-BE" baseline="0" dirty="0" smtClean="0"/>
              <a:t> if look at </a:t>
            </a:r>
            <a:r>
              <a:rPr lang="fr-BE" baseline="0" dirty="0" err="1" smtClean="0"/>
              <a:t>Antarctic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ice</a:t>
            </a:r>
            <a:endParaRPr lang="fr-BE" baseline="0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656BE-31A8-49E0-8867-2EFC0552928B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1733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Which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a first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order</a:t>
            </a:r>
            <a:r>
              <a:rPr lang="fr-BE" baseline="0" dirty="0" smtClean="0"/>
              <a:t> proxy for the </a:t>
            </a:r>
            <a:r>
              <a:rPr lang="fr-BE" baseline="0" dirty="0" err="1" smtClean="0"/>
              <a:t>Antarctic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climate</a:t>
            </a:r>
            <a:r>
              <a:rPr lang="fr-BE" baseline="0" dirty="0" smtClean="0"/>
              <a:t>. In </a:t>
            </a:r>
            <a:r>
              <a:rPr lang="fr-BE" baseline="0" dirty="0" err="1" smtClean="0"/>
              <a:t>fact</a:t>
            </a:r>
            <a:r>
              <a:rPr lang="fr-BE" baseline="0" dirty="0" smtClean="0"/>
              <a:t> the 2014 </a:t>
            </a:r>
            <a:r>
              <a:rPr lang="fr-BE" baseline="0" dirty="0" err="1" smtClean="0"/>
              <a:t>winter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Antarctic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extent</a:t>
            </a:r>
            <a:r>
              <a:rPr lang="fr-BE" baseline="0" dirty="0" smtClean="0"/>
              <a:t> has a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special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flavour</a:t>
            </a:r>
            <a:r>
              <a:rPr lang="fr-BE" baseline="0" dirty="0" smtClean="0"/>
              <a:t>: first, </a:t>
            </a:r>
            <a:r>
              <a:rPr lang="fr-BE" baseline="0" dirty="0" err="1" smtClean="0"/>
              <a:t>it’s</a:t>
            </a:r>
            <a:r>
              <a:rPr lang="fr-BE" baseline="0" dirty="0" smtClean="0"/>
              <a:t> an </a:t>
            </a:r>
            <a:r>
              <a:rPr lang="fr-BE" baseline="0" dirty="0" err="1" smtClean="0"/>
              <a:t>extreme</a:t>
            </a:r>
            <a:r>
              <a:rPr lang="fr-BE" baseline="0" dirty="0" smtClean="0"/>
              <a:t> and all </a:t>
            </a:r>
            <a:r>
              <a:rPr lang="fr-BE" baseline="0" dirty="0" err="1" smtClean="0"/>
              <a:t>extremes</a:t>
            </a:r>
            <a:r>
              <a:rPr lang="fr-BE" baseline="0" dirty="0" smtClean="0"/>
              <a:t> are to </a:t>
            </a:r>
            <a:r>
              <a:rPr lang="fr-BE" baseline="0" dirty="0" err="1" smtClean="0"/>
              <a:t>some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degree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fascinating</a:t>
            </a:r>
            <a:r>
              <a:rPr lang="fr-BE" baseline="0" dirty="0" smtClean="0"/>
              <a:t>; second </a:t>
            </a:r>
            <a:r>
              <a:rPr lang="fr-BE" baseline="0" dirty="0" err="1" smtClean="0"/>
              <a:t>it’s</a:t>
            </a:r>
            <a:r>
              <a:rPr lang="fr-BE" baseline="0" dirty="0" smtClean="0"/>
              <a:t> an </a:t>
            </a:r>
            <a:r>
              <a:rPr lang="fr-BE" baseline="0" dirty="0" err="1" smtClean="0"/>
              <a:t>extreme</a:t>
            </a:r>
            <a:r>
              <a:rPr lang="fr-BE" baseline="0" dirty="0" smtClean="0"/>
              <a:t> in a </a:t>
            </a:r>
            <a:r>
              <a:rPr lang="fr-BE" baseline="0" dirty="0" err="1" smtClean="0"/>
              <a:t>warming</a:t>
            </a:r>
            <a:r>
              <a:rPr lang="fr-BE" baseline="0" dirty="0" smtClean="0"/>
              <a:t> world; </a:t>
            </a:r>
            <a:r>
              <a:rPr lang="fr-BE" baseline="0" dirty="0" err="1" smtClean="0"/>
              <a:t>third</a:t>
            </a:r>
            <a:r>
              <a:rPr lang="fr-BE" baseline="0" dirty="0" smtClean="0"/>
              <a:t>, the </a:t>
            </a:r>
            <a:r>
              <a:rPr lang="fr-BE" baseline="0" dirty="0" err="1" smtClean="0"/>
              <a:t>anomaly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observed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impressive </a:t>
            </a:r>
            <a:r>
              <a:rPr lang="fr-BE" baseline="0" dirty="0" err="1" smtClean="0"/>
              <a:t>because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departed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significantly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the background positive trend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had</a:t>
            </a:r>
            <a:r>
              <a:rPr lang="fr-BE" baseline="0" dirty="0" smtClean="0"/>
              <a:t> been </a:t>
            </a:r>
            <a:r>
              <a:rPr lang="fr-BE" baseline="0" dirty="0" err="1" smtClean="0"/>
              <a:t>observed</a:t>
            </a:r>
            <a:r>
              <a:rPr lang="fr-BE" baseline="0" dirty="0" smtClean="0"/>
              <a:t> up to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.</a:t>
            </a:r>
          </a:p>
          <a:p>
            <a:endParaRPr lang="fr-BE" baseline="0" dirty="0" smtClean="0"/>
          </a:p>
          <a:p>
            <a:r>
              <a:rPr lang="fr-BE" baseline="0" dirty="0" smtClean="0"/>
              <a:t>So the goal of </a:t>
            </a:r>
            <a:r>
              <a:rPr lang="fr-BE" b="1" baseline="0" dirty="0" err="1" smtClean="0"/>
              <a:t>this</a:t>
            </a:r>
            <a:r>
              <a:rPr lang="fr-BE" b="1" baseline="0" dirty="0" smtClean="0"/>
              <a:t> </a:t>
            </a:r>
            <a:r>
              <a:rPr lang="fr-BE" b="1" baseline="0" dirty="0" err="1" smtClean="0"/>
              <a:t>study</a:t>
            </a:r>
            <a:r>
              <a:rPr lang="fr-BE" b="1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understand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origins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particular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event</a:t>
            </a:r>
            <a:r>
              <a:rPr lang="fr-BE" baseline="0" dirty="0" smtClean="0"/>
              <a:t> but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to put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in the longer </a:t>
            </a:r>
            <a:r>
              <a:rPr lang="fr-BE" baseline="0" dirty="0" err="1" smtClean="0"/>
              <a:t>term</a:t>
            </a:r>
            <a:r>
              <a:rPr lang="fr-BE" baseline="0" dirty="0" smtClean="0"/>
              <a:t> perspective of </a:t>
            </a:r>
            <a:r>
              <a:rPr lang="fr-BE" baseline="0" dirty="0" err="1" smtClean="0"/>
              <a:t>Antarctic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ice</a:t>
            </a:r>
            <a:r>
              <a:rPr lang="fr-BE" baseline="0" dirty="0" smtClean="0"/>
              <a:t> expansion. To do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I’ll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using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656BE-31A8-49E0-8867-2EFC0552928B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4337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Observations, </a:t>
            </a:r>
            <a:r>
              <a:rPr lang="fr-BE" dirty="0" err="1" smtClean="0"/>
              <a:t>atmospheric</a:t>
            </a:r>
            <a:r>
              <a:rPr lang="fr-BE" dirty="0" smtClean="0"/>
              <a:t> </a:t>
            </a:r>
            <a:r>
              <a:rPr lang="fr-BE" dirty="0" err="1" smtClean="0"/>
              <a:t>reanalyses</a:t>
            </a:r>
            <a:r>
              <a:rPr lang="fr-BE" dirty="0" smtClean="0"/>
              <a:t> and model </a:t>
            </a:r>
            <a:r>
              <a:rPr lang="fr-BE" dirty="0" err="1" smtClean="0"/>
              <a:t>experiments</a:t>
            </a:r>
            <a:r>
              <a:rPr lang="fr-BE" dirty="0" smtClean="0"/>
              <a:t>, </a:t>
            </a:r>
            <a:r>
              <a:rPr lang="fr-BE" dirty="0" err="1" smtClean="0"/>
              <a:t>which</a:t>
            </a:r>
            <a:r>
              <a:rPr lang="fr-BE" dirty="0" smtClean="0"/>
              <a:t> are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three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tools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have to </a:t>
            </a:r>
            <a:r>
              <a:rPr lang="fr-BE" baseline="0" dirty="0" err="1" smtClean="0"/>
              <a:t>understand</a:t>
            </a:r>
            <a:r>
              <a:rPr lang="fr-BE" baseline="0" dirty="0" smtClean="0"/>
              <a:t> large-</a:t>
            </a:r>
            <a:r>
              <a:rPr lang="fr-BE" baseline="0" dirty="0" err="1" smtClean="0"/>
              <a:t>scale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Antarctic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variability</a:t>
            </a:r>
            <a:r>
              <a:rPr lang="fr-BE" baseline="0" dirty="0" smtClean="0"/>
              <a:t>. </a:t>
            </a:r>
          </a:p>
          <a:p>
            <a:endParaRPr lang="fr-BE" baseline="0" dirty="0" smtClean="0"/>
          </a:p>
          <a:p>
            <a:r>
              <a:rPr lang="fr-BE" baseline="0" dirty="0" smtClean="0"/>
              <a:t>I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first </a:t>
            </a:r>
            <a:r>
              <a:rPr lang="fr-BE" baseline="0" dirty="0" err="1" smtClean="0"/>
              <a:t>present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two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conflicting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results</a:t>
            </a:r>
            <a:r>
              <a:rPr lang="fr-BE" baseline="0" dirty="0" smtClean="0"/>
              <a:t>, one </a:t>
            </a:r>
            <a:r>
              <a:rPr lang="fr-BE" baseline="0" dirty="0" err="1" smtClean="0"/>
              <a:t>saying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winds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did</a:t>
            </a:r>
            <a:r>
              <a:rPr lang="fr-BE" baseline="0" dirty="0" smtClean="0"/>
              <a:t> have an impact on the </a:t>
            </a:r>
            <a:r>
              <a:rPr lang="fr-BE" baseline="0" dirty="0" err="1" smtClean="0"/>
              <a:t>sea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anomaly</a:t>
            </a:r>
            <a:r>
              <a:rPr lang="fr-BE" baseline="0" dirty="0" smtClean="0"/>
              <a:t>, and the </a:t>
            </a:r>
            <a:r>
              <a:rPr lang="fr-BE" baseline="0" dirty="0" err="1" smtClean="0"/>
              <a:t>other</a:t>
            </a:r>
            <a:r>
              <a:rPr lang="fr-BE" baseline="0" dirty="0" smtClean="0"/>
              <a:t> one </a:t>
            </a:r>
            <a:r>
              <a:rPr lang="fr-BE" baseline="0" dirty="0" err="1" smtClean="0"/>
              <a:t>saying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exactly</a:t>
            </a:r>
            <a:r>
              <a:rPr lang="fr-BE" baseline="0" dirty="0" smtClean="0"/>
              <a:t> the opposite. At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time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9.10 and I </a:t>
            </a:r>
            <a:r>
              <a:rPr lang="fr-BE" baseline="0" dirty="0" err="1" smtClean="0"/>
              <a:t>think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brains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sufficiently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awake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make</a:t>
            </a:r>
            <a:r>
              <a:rPr lang="fr-BE" baseline="0" dirty="0" smtClean="0"/>
              <a:t> attribution </a:t>
            </a:r>
            <a:r>
              <a:rPr lang="fr-BE" baseline="0" dirty="0" err="1" smtClean="0"/>
              <a:t>statements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regarding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origin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2014 record.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Now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talking</a:t>
            </a:r>
            <a:r>
              <a:rPr lang="fr-BE" baseline="0" dirty="0" smtClean="0"/>
              <a:t> about the record,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all </a:t>
            </a:r>
            <a:r>
              <a:rPr lang="fr-BE" baseline="0" dirty="0" err="1" smtClean="0"/>
              <a:t>agree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room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extent</a:t>
            </a:r>
            <a:r>
              <a:rPr lang="fr-BE" baseline="0" dirty="0" smtClean="0"/>
              <a:t> has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limited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meaning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so</a:t>
            </a:r>
            <a:r>
              <a:rPr lang="fr-BE" baseline="0" dirty="0" smtClean="0"/>
              <a:t> the first </a:t>
            </a:r>
            <a:r>
              <a:rPr lang="fr-BE" baseline="0" dirty="0" err="1" smtClean="0"/>
              <a:t>thing</a:t>
            </a:r>
            <a:r>
              <a:rPr lang="fr-BE" baseline="0" dirty="0" smtClean="0"/>
              <a:t> to do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understand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happened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regionally</a:t>
            </a:r>
            <a:endParaRPr lang="fr-BE" baseline="0" dirty="0" smtClean="0"/>
          </a:p>
          <a:p>
            <a:endParaRPr lang="fr-BE" baseline="0" dirty="0" smtClean="0"/>
          </a:p>
          <a:p>
            <a:endParaRPr lang="fr-BE" baseline="0" dirty="0" smtClean="0"/>
          </a:p>
          <a:p>
            <a:endParaRPr lang="fr-BE" baseline="0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656BE-31A8-49E0-8867-2EFC0552928B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8989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 </a:t>
            </a:r>
            <a:r>
              <a:rPr lang="fr-BE" dirty="0" err="1" smtClean="0"/>
              <a:t>sea</a:t>
            </a:r>
            <a:r>
              <a:rPr lang="fr-BE" dirty="0" smtClean="0"/>
              <a:t> </a:t>
            </a:r>
            <a:r>
              <a:rPr lang="fr-BE" dirty="0" err="1" smtClean="0"/>
              <a:t>ice</a:t>
            </a:r>
            <a:r>
              <a:rPr lang="fr-BE" dirty="0" smtClean="0"/>
              <a:t> concentration</a:t>
            </a:r>
            <a:r>
              <a:rPr lang="fr-BE" baseline="0" dirty="0" smtClean="0"/>
              <a:t> anomalies in 2014 </a:t>
            </a:r>
            <a:r>
              <a:rPr lang="fr-BE" baseline="0" dirty="0" err="1" smtClean="0"/>
              <a:t>did</a:t>
            </a:r>
            <a:r>
              <a:rPr lang="fr-BE" baseline="0" dirty="0" smtClean="0"/>
              <a:t> show </a:t>
            </a:r>
            <a:r>
              <a:rPr lang="fr-BE" baseline="0" dirty="0" err="1" smtClean="0"/>
              <a:t>what</a:t>
            </a:r>
            <a:r>
              <a:rPr lang="fr-BE" baseline="0" dirty="0" smtClean="0"/>
              <a:t> I </a:t>
            </a:r>
            <a:r>
              <a:rPr lang="fr-BE" baseline="0" dirty="0" err="1" smtClean="0"/>
              <a:t>would</a:t>
            </a:r>
            <a:r>
              <a:rPr lang="fr-BE" baseline="0" dirty="0" smtClean="0"/>
              <a:t> call </a:t>
            </a:r>
            <a:r>
              <a:rPr lang="fr-BE" baseline="0" dirty="0" err="1" smtClean="0"/>
              <a:t>typical</a:t>
            </a:r>
            <a:r>
              <a:rPr lang="fr-BE" baseline="0" dirty="0" smtClean="0"/>
              <a:t> patterns,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increases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almost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everywhere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except</a:t>
            </a:r>
            <a:r>
              <a:rPr lang="fr-BE" baseline="0" dirty="0" smtClean="0"/>
              <a:t> in the Amundsen-</a:t>
            </a:r>
            <a:r>
              <a:rPr lang="fr-BE" baseline="0" dirty="0" err="1" smtClean="0"/>
              <a:t>Bellingshausens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seas</a:t>
            </a:r>
            <a:r>
              <a:rPr lang="fr-BE" baseline="0" dirty="0" smtClean="0"/>
              <a:t>. If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would</a:t>
            </a:r>
            <a:r>
              <a:rPr lang="fr-BE" baseline="0" dirty="0" smtClean="0"/>
              <a:t> look a the trends in </a:t>
            </a:r>
            <a:r>
              <a:rPr lang="fr-BE" baseline="0" dirty="0" err="1" smtClean="0"/>
              <a:t>sea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ice</a:t>
            </a:r>
            <a:r>
              <a:rPr lang="fr-BE" baseline="0" dirty="0" smtClean="0"/>
              <a:t> concentrations over </a:t>
            </a:r>
            <a:r>
              <a:rPr lang="fr-BE" baseline="0" dirty="0" err="1" smtClean="0"/>
              <a:t>several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decades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then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see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exactly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same</a:t>
            </a:r>
            <a:r>
              <a:rPr lang="fr-BE" baseline="0" dirty="0" smtClean="0"/>
              <a:t> patterns, but a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similar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picture</a:t>
            </a:r>
            <a:r>
              <a:rPr lang="fr-BE" baseline="0" dirty="0" smtClean="0"/>
              <a:t>. </a:t>
            </a:r>
          </a:p>
          <a:p>
            <a:endParaRPr lang="fr-BE" baseline="0" dirty="0" smtClean="0"/>
          </a:p>
          <a:p>
            <a:r>
              <a:rPr lang="fr-BE" baseline="0" dirty="0" smtClean="0"/>
              <a:t>The question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why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have </a:t>
            </a:r>
            <a:r>
              <a:rPr lang="fr-BE" baseline="0" dirty="0" err="1" smtClean="0"/>
              <a:t>these</a:t>
            </a:r>
            <a:r>
              <a:rPr lang="fr-BE" baseline="0" dirty="0" smtClean="0"/>
              <a:t> anomalies? The first reflex to all of us </a:t>
            </a:r>
            <a:r>
              <a:rPr lang="fr-BE" baseline="0" dirty="0" err="1" smtClean="0"/>
              <a:t>would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to look at </a:t>
            </a:r>
            <a:r>
              <a:rPr lang="fr-BE" baseline="0" dirty="0" err="1" smtClean="0"/>
              <a:t>near</a:t>
            </a:r>
            <a:r>
              <a:rPr lang="fr-BE" baseline="0" dirty="0" smtClean="0"/>
              <a:t>-surface air </a:t>
            </a:r>
            <a:r>
              <a:rPr lang="fr-BE" baseline="0" dirty="0" err="1" smtClean="0"/>
              <a:t>temperatures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winter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I </a:t>
            </a:r>
            <a:r>
              <a:rPr lang="fr-BE" baseline="0" dirty="0" err="1" smtClean="0"/>
              <a:t>find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highly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correlated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sea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ice</a:t>
            </a:r>
            <a:r>
              <a:rPr lang="fr-BE" baseline="0" dirty="0" smtClean="0"/>
              <a:t>. The </a:t>
            </a:r>
            <a:r>
              <a:rPr lang="fr-BE" baseline="0" dirty="0" err="1" smtClean="0"/>
              <a:t>problem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typical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chicken</a:t>
            </a:r>
            <a:r>
              <a:rPr lang="fr-BE" baseline="0" dirty="0" smtClean="0"/>
              <a:t>-and-</a:t>
            </a:r>
            <a:r>
              <a:rPr lang="fr-BE" baseline="0" dirty="0" err="1" smtClean="0"/>
              <a:t>egg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problem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sea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could</a:t>
            </a:r>
            <a:r>
              <a:rPr lang="fr-BE" baseline="0" dirty="0" smtClean="0"/>
              <a:t> drive </a:t>
            </a:r>
            <a:r>
              <a:rPr lang="fr-BE" baseline="0" dirty="0" err="1" smtClean="0"/>
              <a:t>temperatures</a:t>
            </a:r>
            <a:r>
              <a:rPr lang="fr-BE" baseline="0" dirty="0" smtClean="0"/>
              <a:t> or </a:t>
            </a:r>
            <a:r>
              <a:rPr lang="fr-BE" baseline="0" dirty="0" err="1" smtClean="0"/>
              <a:t>conversely</a:t>
            </a:r>
            <a:r>
              <a:rPr lang="fr-BE" baseline="0" dirty="0" smtClean="0"/>
              <a:t>.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Another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parameter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should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rather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take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into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consideration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wind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656BE-31A8-49E0-8867-2EFC0552928B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9737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Because</a:t>
            </a:r>
            <a:r>
              <a:rPr lang="fr-BE" dirty="0" smtClean="0"/>
              <a:t> </a:t>
            </a:r>
            <a:r>
              <a:rPr lang="fr-BE" dirty="0" err="1" smtClean="0"/>
              <a:t>wind</a:t>
            </a:r>
            <a:r>
              <a:rPr lang="fr-BE" dirty="0" smtClean="0"/>
              <a:t> carries and </a:t>
            </a:r>
            <a:r>
              <a:rPr lang="fr-BE" dirty="0" err="1" smtClean="0"/>
              <a:t>transfers</a:t>
            </a:r>
            <a:r>
              <a:rPr lang="fr-BE" dirty="0" smtClean="0"/>
              <a:t> </a:t>
            </a:r>
            <a:r>
              <a:rPr lang="fr-BE" dirty="0" err="1" smtClean="0"/>
              <a:t>momentum</a:t>
            </a:r>
            <a:r>
              <a:rPr lang="fr-BE" baseline="0" dirty="0" smtClean="0"/>
              <a:t> to the </a:t>
            </a:r>
            <a:r>
              <a:rPr lang="fr-BE" baseline="0" dirty="0" err="1" smtClean="0"/>
              <a:t>sea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ice</a:t>
            </a:r>
            <a:r>
              <a:rPr lang="fr-BE" baseline="0" dirty="0" smtClean="0"/>
              <a:t>, and </a:t>
            </a:r>
            <a:r>
              <a:rPr lang="fr-BE" baseline="0" dirty="0" err="1" smtClean="0"/>
              <a:t>there’ve</a:t>
            </a:r>
            <a:r>
              <a:rPr lang="fr-BE" baseline="0" dirty="0" smtClean="0"/>
              <a:t> been </a:t>
            </a:r>
            <a:r>
              <a:rPr lang="fr-BE" baseline="0" dirty="0" err="1" smtClean="0"/>
              <a:t>many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studies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suggetion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wind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explain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great</a:t>
            </a:r>
            <a:r>
              <a:rPr lang="fr-BE" baseline="0" dirty="0" smtClean="0"/>
              <a:t> deal of </a:t>
            </a:r>
            <a:r>
              <a:rPr lang="fr-BE" baseline="0" dirty="0" err="1" smtClean="0"/>
              <a:t>sea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variability</a:t>
            </a:r>
            <a:r>
              <a:rPr lang="fr-BE" baseline="0" dirty="0" smtClean="0"/>
              <a:t>, and in </a:t>
            </a:r>
            <a:r>
              <a:rPr lang="fr-BE" baseline="0" dirty="0" err="1" smtClean="0"/>
              <a:t>fact</a:t>
            </a:r>
            <a:r>
              <a:rPr lang="fr-BE" baseline="0" dirty="0" smtClean="0"/>
              <a:t>, the </a:t>
            </a:r>
            <a:r>
              <a:rPr lang="fr-BE" baseline="0" dirty="0" err="1" smtClean="0"/>
              <a:t>wind</a:t>
            </a:r>
            <a:r>
              <a:rPr lang="fr-BE" baseline="0" dirty="0" smtClean="0"/>
              <a:t> in the </a:t>
            </a:r>
            <a:r>
              <a:rPr lang="fr-BE" baseline="0" dirty="0" err="1" smtClean="0"/>
              <a:t>winter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prior</a:t>
            </a:r>
            <a:r>
              <a:rPr lang="fr-BE" baseline="0" dirty="0" smtClean="0"/>
              <a:t> to the record </a:t>
            </a:r>
            <a:r>
              <a:rPr lang="fr-BE" baseline="0" dirty="0" err="1" smtClean="0"/>
              <a:t>seems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explain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well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sea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ice</a:t>
            </a:r>
            <a:r>
              <a:rPr lang="fr-BE" baseline="0" dirty="0" smtClean="0"/>
              <a:t> anomalies: positive anomalies </a:t>
            </a:r>
            <a:r>
              <a:rPr lang="fr-BE" baseline="0" dirty="0" err="1" smtClean="0"/>
              <a:t>where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winds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blow</a:t>
            </a:r>
            <a:r>
              <a:rPr lang="fr-BE" baseline="0" dirty="0" smtClean="0"/>
              <a:t> more to the </a:t>
            </a:r>
            <a:r>
              <a:rPr lang="fr-BE" baseline="0" dirty="0" err="1" smtClean="0"/>
              <a:t>north</a:t>
            </a:r>
            <a:r>
              <a:rPr lang="fr-BE" baseline="0" dirty="0" smtClean="0"/>
              <a:t>, and </a:t>
            </a:r>
            <a:r>
              <a:rPr lang="fr-BE" baseline="0" dirty="0" err="1" smtClean="0"/>
              <a:t>winds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blowing</a:t>
            </a:r>
            <a:r>
              <a:rPr lang="fr-BE" baseline="0" dirty="0" smtClean="0"/>
              <a:t> to the </a:t>
            </a:r>
            <a:r>
              <a:rPr lang="fr-BE" baseline="0" dirty="0" err="1" smtClean="0"/>
              <a:t>south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associated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sea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ice</a:t>
            </a:r>
            <a:r>
              <a:rPr lang="fr-BE" baseline="0" dirty="0" smtClean="0"/>
              <a:t> concentration </a:t>
            </a:r>
            <a:r>
              <a:rPr lang="fr-BE" baseline="0" dirty="0" err="1" smtClean="0"/>
              <a:t>negative</a:t>
            </a:r>
            <a:r>
              <a:rPr lang="fr-BE" baseline="0" dirty="0" smtClean="0"/>
              <a:t> anomalies.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656BE-31A8-49E0-8867-2EFC0552928B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12239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could</a:t>
            </a:r>
            <a:r>
              <a:rPr lang="fr-BE" dirty="0" smtClean="0"/>
              <a:t> </a:t>
            </a:r>
            <a:r>
              <a:rPr lang="fr-BE" dirty="0" err="1" smtClean="0"/>
              <a:t>then</a:t>
            </a:r>
            <a:r>
              <a:rPr lang="fr-BE" dirty="0" smtClean="0"/>
              <a:t> stop </a:t>
            </a:r>
            <a:r>
              <a:rPr lang="fr-BE" dirty="0" err="1" smtClean="0"/>
              <a:t>here</a:t>
            </a:r>
            <a:r>
              <a:rPr lang="fr-BE" dirty="0" smtClean="0"/>
              <a:t> and </a:t>
            </a:r>
            <a:r>
              <a:rPr lang="fr-BE" dirty="0" err="1" smtClean="0"/>
              <a:t>conclude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winds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play</a:t>
            </a:r>
            <a:r>
              <a:rPr lang="fr-BE" baseline="0" dirty="0" smtClean="0"/>
              <a:t> a major </a:t>
            </a:r>
            <a:r>
              <a:rPr lang="fr-BE" baseline="0" dirty="0" err="1" smtClean="0"/>
              <a:t>role</a:t>
            </a:r>
            <a:r>
              <a:rPr lang="fr-BE" baseline="0" dirty="0" smtClean="0"/>
              <a:t> on the </a:t>
            </a:r>
            <a:r>
              <a:rPr lang="fr-BE" baseline="0" dirty="0" err="1" smtClean="0"/>
              <a:t>Antarctic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ice</a:t>
            </a:r>
            <a:r>
              <a:rPr lang="fr-BE" baseline="0" dirty="0" smtClean="0"/>
              <a:t> record.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However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want</a:t>
            </a:r>
            <a:r>
              <a:rPr lang="fr-BE" baseline="0" dirty="0" smtClean="0"/>
              <a:t> to have more </a:t>
            </a:r>
            <a:r>
              <a:rPr lang="fr-BE" baseline="0" dirty="0" err="1" smtClean="0"/>
              <a:t>evidence</a:t>
            </a:r>
            <a:r>
              <a:rPr lang="fr-BE" baseline="0" dirty="0" smtClean="0"/>
              <a:t> about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statement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running a model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656BE-31A8-49E0-8867-2EFC0552928B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8124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 model has been </a:t>
            </a:r>
            <a:r>
              <a:rPr lang="fr-BE" dirty="0" err="1" smtClean="0"/>
              <a:t>run</a:t>
            </a:r>
            <a:r>
              <a:rPr lang="fr-BE" dirty="0" smtClean="0"/>
              <a:t> for the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past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seasons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March to </a:t>
            </a:r>
            <a:r>
              <a:rPr lang="fr-BE" baseline="0" dirty="0" err="1" smtClean="0"/>
              <a:t>September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so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it’s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fully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coupled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ocean</a:t>
            </a:r>
            <a:r>
              <a:rPr lang="fr-BE" baseline="0" dirty="0" smtClean="0"/>
              <a:t>—</a:t>
            </a:r>
            <a:r>
              <a:rPr lang="fr-BE" baseline="0" dirty="0" err="1" smtClean="0"/>
              <a:t>sea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ice</a:t>
            </a:r>
            <a:r>
              <a:rPr lang="fr-BE" baseline="0" dirty="0" smtClean="0"/>
              <a:t> model </a:t>
            </a:r>
            <a:r>
              <a:rPr lang="fr-BE" baseline="0" dirty="0" err="1" smtClean="0"/>
              <a:t>driven</a:t>
            </a:r>
            <a:r>
              <a:rPr lang="fr-BE" baseline="0" dirty="0" smtClean="0"/>
              <a:t> by </a:t>
            </a:r>
            <a:r>
              <a:rPr lang="fr-BE" baseline="0" dirty="0" err="1" smtClean="0"/>
              <a:t>atmospheric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reanalyses</a:t>
            </a:r>
            <a:r>
              <a:rPr lang="fr-BE" baseline="0" dirty="0" smtClean="0"/>
              <a:t>.</a:t>
            </a:r>
          </a:p>
          <a:p>
            <a:endParaRPr lang="fr-BE" baseline="0" dirty="0" smtClean="0"/>
          </a:p>
          <a:p>
            <a:r>
              <a:rPr lang="fr-BE" baseline="0" dirty="0" smtClean="0"/>
              <a:t>For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short talk I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only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discuss</a:t>
            </a:r>
            <a:r>
              <a:rPr lang="fr-BE" baseline="0" dirty="0" smtClean="0"/>
              <a:t> total </a:t>
            </a:r>
            <a:r>
              <a:rPr lang="fr-BE" baseline="0" dirty="0" err="1" smtClean="0"/>
              <a:t>Antarctic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extent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because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take</a:t>
            </a:r>
            <a:r>
              <a:rPr lang="fr-BE" baseline="0" dirty="0" smtClean="0"/>
              <a:t> us </a:t>
            </a:r>
            <a:r>
              <a:rPr lang="fr-BE" baseline="0" dirty="0" err="1" smtClean="0"/>
              <a:t>too</a:t>
            </a:r>
            <a:r>
              <a:rPr lang="fr-BE" baseline="0" dirty="0" smtClean="0"/>
              <a:t> far to </a:t>
            </a:r>
            <a:r>
              <a:rPr lang="fr-BE" baseline="0" dirty="0" err="1" smtClean="0"/>
              <a:t>discuss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recor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region</a:t>
            </a:r>
            <a:r>
              <a:rPr lang="fr-BE" baseline="0" dirty="0" smtClean="0"/>
              <a:t> by </a:t>
            </a:r>
            <a:r>
              <a:rPr lang="fr-BE" baseline="0" dirty="0" err="1" smtClean="0"/>
              <a:t>region</a:t>
            </a:r>
            <a:r>
              <a:rPr lang="fr-BE" baseline="0" dirty="0" smtClean="0"/>
              <a:t>. You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notice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2014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not a </a:t>
            </a:r>
            <a:r>
              <a:rPr lang="fr-BE" baseline="0" dirty="0" err="1" smtClean="0"/>
              <a:t>true</a:t>
            </a:r>
            <a:r>
              <a:rPr lang="fr-BE" baseline="0" dirty="0" smtClean="0"/>
              <a:t> maximum in the model </a:t>
            </a:r>
            <a:r>
              <a:rPr lang="fr-BE" baseline="0" dirty="0" err="1" smtClean="0"/>
              <a:t>climate</a:t>
            </a:r>
            <a:r>
              <a:rPr lang="fr-BE" baseline="0" dirty="0" smtClean="0"/>
              <a:t> but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have good </a:t>
            </a:r>
            <a:r>
              <a:rPr lang="fr-BE" baseline="0" dirty="0" err="1" smtClean="0"/>
              <a:t>evidence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use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model to </a:t>
            </a:r>
            <a:r>
              <a:rPr lang="fr-BE" baseline="0" dirty="0" err="1" smtClean="0"/>
              <a:t>make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precise</a:t>
            </a:r>
            <a:r>
              <a:rPr lang="fr-BE" baseline="0" dirty="0" smtClean="0"/>
              <a:t> attribution </a:t>
            </a:r>
            <a:r>
              <a:rPr lang="fr-BE" baseline="0" dirty="0" err="1" smtClean="0"/>
              <a:t>study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because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reproduces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regional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variability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quite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well</a:t>
            </a:r>
            <a:r>
              <a:rPr lang="fr-BE" baseline="0" dirty="0" smtClean="0"/>
              <a:t>.</a:t>
            </a:r>
          </a:p>
          <a:p>
            <a:endParaRPr lang="fr-BE" dirty="0" smtClean="0"/>
          </a:p>
          <a:p>
            <a:r>
              <a:rPr lang="fr-BE" dirty="0" smtClean="0"/>
              <a:t>The </a:t>
            </a:r>
            <a:r>
              <a:rPr lang="fr-BE" dirty="0" err="1" smtClean="0"/>
              <a:t>idea</a:t>
            </a:r>
            <a:r>
              <a:rPr lang="fr-BE" dirty="0" smtClean="0"/>
              <a:t> of the </a:t>
            </a:r>
            <a:r>
              <a:rPr lang="fr-BE" dirty="0" err="1" smtClean="0"/>
              <a:t>sensitivity</a:t>
            </a:r>
            <a:r>
              <a:rPr lang="fr-BE" dirty="0" smtClean="0"/>
              <a:t> </a:t>
            </a:r>
            <a:r>
              <a:rPr lang="fr-BE" dirty="0" err="1" smtClean="0"/>
              <a:t>experiment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quite</a:t>
            </a:r>
            <a:r>
              <a:rPr lang="fr-BE" dirty="0" smtClean="0"/>
              <a:t> simple. If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want</a:t>
            </a:r>
            <a:r>
              <a:rPr lang="fr-BE" baseline="0" dirty="0" smtClean="0"/>
              <a:t> to test the impact of </a:t>
            </a:r>
            <a:r>
              <a:rPr lang="fr-BE" baseline="0" dirty="0" err="1" smtClean="0"/>
              <a:t>winds</a:t>
            </a:r>
            <a:r>
              <a:rPr lang="fr-BE" baseline="0" dirty="0" smtClean="0"/>
              <a:t> on the record,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take</a:t>
            </a:r>
            <a:r>
              <a:rPr lang="fr-BE" baseline="0" dirty="0" smtClean="0"/>
              <a:t> out the </a:t>
            </a:r>
            <a:r>
              <a:rPr lang="fr-BE" baseline="0" dirty="0" err="1" smtClean="0"/>
              <a:t>winds</a:t>
            </a:r>
            <a:r>
              <a:rPr lang="fr-BE" baseline="0" dirty="0" smtClean="0"/>
              <a:t> for 2014 and substitute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 for the </a:t>
            </a:r>
            <a:r>
              <a:rPr lang="fr-BE" baseline="0" dirty="0" err="1" smtClean="0"/>
              <a:t>winds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other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years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What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I’m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going</a:t>
            </a:r>
            <a:r>
              <a:rPr lang="fr-BE" baseline="0" dirty="0" smtClean="0"/>
              <a:t> to do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run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exactly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same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seasonal</a:t>
            </a:r>
            <a:r>
              <a:rPr lang="fr-BE" baseline="0" dirty="0" smtClean="0"/>
              <a:t> simulation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only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difference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I’m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 forcing the model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winds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years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extent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was</a:t>
            </a:r>
            <a:r>
              <a:rPr lang="fr-BE" baseline="0" dirty="0" smtClean="0"/>
              <a:t> minimum.</a:t>
            </a:r>
            <a:endParaRPr lang="fr-BE" dirty="0"/>
          </a:p>
          <a:p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656BE-31A8-49E0-8867-2EFC0552928B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168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7353-8CC4-46C9-A8D9-48F94413A2AF}" type="datetimeFigureOut">
              <a:rPr lang="fr-BE" smtClean="0"/>
              <a:t>09-04-15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D6BF-1F8C-4653-A2B3-3E28667A36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456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7353-8CC4-46C9-A8D9-48F94413A2AF}" type="datetimeFigureOut">
              <a:rPr lang="fr-BE" smtClean="0"/>
              <a:t>09-04-15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D6BF-1F8C-4653-A2B3-3E28667A36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355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7353-8CC4-46C9-A8D9-48F94413A2AF}" type="datetimeFigureOut">
              <a:rPr lang="fr-BE" smtClean="0"/>
              <a:t>09-04-15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D6BF-1F8C-4653-A2B3-3E28667A36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594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7353-8CC4-46C9-A8D9-48F94413A2AF}" type="datetimeFigureOut">
              <a:rPr lang="fr-BE" smtClean="0"/>
              <a:t>09-04-15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D6BF-1F8C-4653-A2B3-3E28667A36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598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7353-8CC4-46C9-A8D9-48F94413A2AF}" type="datetimeFigureOut">
              <a:rPr lang="fr-BE" smtClean="0"/>
              <a:t>09-04-15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D6BF-1F8C-4653-A2B3-3E28667A36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59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7353-8CC4-46C9-A8D9-48F94413A2AF}" type="datetimeFigureOut">
              <a:rPr lang="fr-BE" smtClean="0"/>
              <a:t>09-04-15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D6BF-1F8C-4653-A2B3-3E28667A36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845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7353-8CC4-46C9-A8D9-48F94413A2AF}" type="datetimeFigureOut">
              <a:rPr lang="fr-BE" smtClean="0"/>
              <a:t>09-04-15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D6BF-1F8C-4653-A2B3-3E28667A36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278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7353-8CC4-46C9-A8D9-48F94413A2AF}" type="datetimeFigureOut">
              <a:rPr lang="fr-BE" smtClean="0"/>
              <a:t>09-04-15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D6BF-1F8C-4653-A2B3-3E28667A36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188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7353-8CC4-46C9-A8D9-48F94413A2AF}" type="datetimeFigureOut">
              <a:rPr lang="fr-BE" smtClean="0"/>
              <a:t>09-04-15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D6BF-1F8C-4653-A2B3-3E28667A36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388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7353-8CC4-46C9-A8D9-48F94413A2AF}" type="datetimeFigureOut">
              <a:rPr lang="fr-BE" smtClean="0"/>
              <a:t>09-04-15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D6BF-1F8C-4653-A2B3-3E28667A36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459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7353-8CC4-46C9-A8D9-48F94413A2AF}" type="datetimeFigureOut">
              <a:rPr lang="fr-BE" smtClean="0"/>
              <a:t>09-04-15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D6BF-1F8C-4653-A2B3-3E28667A36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615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97353-8CC4-46C9-A8D9-48F94413A2AF}" type="datetimeFigureOut">
              <a:rPr lang="fr-BE" smtClean="0"/>
              <a:t>09-04-15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ED6BF-1F8C-4653-A2B3-3E28667A36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96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mate.be/u/fmasson" TargetMode="External"/><Relationship Id="rId2" Type="http://schemas.openxmlformats.org/officeDocument/2006/relationships/hyperlink" Target="mailto:francois.massonnet@uclouvain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42874" y="1237773"/>
            <a:ext cx="6658252" cy="2387600"/>
          </a:xfrm>
        </p:spPr>
        <p:txBody>
          <a:bodyPr>
            <a:normAutofit/>
          </a:bodyPr>
          <a:lstStyle/>
          <a:p>
            <a:r>
              <a:rPr lang="fr-BE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2014 all-time record of </a:t>
            </a:r>
            <a:r>
              <a:rPr lang="fr-BE" sz="4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Antarctic</a:t>
            </a:r>
            <a:r>
              <a:rPr lang="fr-BE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4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4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4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extent</a:t>
            </a:r>
            <a:endParaRPr lang="fr-BE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823981"/>
            <a:ext cx="6858000" cy="1655762"/>
          </a:xfrm>
        </p:spPr>
        <p:txBody>
          <a:bodyPr/>
          <a:lstStyle/>
          <a:p>
            <a:r>
              <a:rPr lang="fr-BE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François Massonnet</a:t>
            </a:r>
          </a:p>
          <a:p>
            <a:endParaRPr lang="fr-BE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V.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Guemas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N. S.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Fučkar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F. J.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Doblas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-Reyes </a:t>
            </a:r>
            <a:endParaRPr lang="fr-BE" sz="20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60314" y="195309"/>
            <a:ext cx="4432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Polar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Predictability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Workshop</a:t>
            </a:r>
          </a:p>
          <a:p>
            <a:pPr algn="ctr"/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Reading, 8-10th April 2015</a:t>
            </a:r>
            <a:endParaRPr lang="fr-BE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4" descr="https://www.uclouvain.be/cps/ucl/doc/ir-ldri/images/logo_UCL_NEW_janv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33" y="5535734"/>
            <a:ext cx="922867" cy="127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ic3.cat/documentacion/images/Logos/Logo%20IC3%20blan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72" y="5281733"/>
            <a:ext cx="1394676" cy="12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532648" y="6273225"/>
            <a:ext cx="2041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Catalan Institute of </a:t>
            </a:r>
            <a:r>
              <a:rPr lang="fr-B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Sciences</a:t>
            </a:r>
            <a:endParaRPr lang="fr-B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9" t="67398"/>
          <a:stretch/>
        </p:blipFill>
        <p:spPr>
          <a:xfrm>
            <a:off x="124831" y="1495748"/>
            <a:ext cx="6731235" cy="50731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18264" y="1873325"/>
            <a:ext cx="4244436" cy="601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 rot="5400000">
            <a:off x="4966456" y="3733692"/>
            <a:ext cx="2698603" cy="1374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3052377" y="5242868"/>
            <a:ext cx="16821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3E8E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</a:t>
            </a:r>
          </a:p>
        </p:txBody>
      </p:sp>
      <p:sp>
        <p:nvSpPr>
          <p:cNvPr id="8" name="Rectangle 7"/>
          <p:cNvSpPr/>
          <p:nvPr/>
        </p:nvSpPr>
        <p:spPr>
          <a:xfrm>
            <a:off x="5259219" y="2474506"/>
            <a:ext cx="2698603" cy="601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5259219" y="5766088"/>
            <a:ext cx="2698603" cy="397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5403775" y="2461409"/>
            <a:ext cx="2952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81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Substitution of 2014 </a:t>
            </a:r>
            <a:r>
              <a:rPr lang="fr-BE" b="1" dirty="0" err="1" smtClean="0">
                <a:solidFill>
                  <a:srgbClr val="0081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winds</a:t>
            </a:r>
            <a:r>
              <a:rPr lang="fr-BE" dirty="0" smtClean="0">
                <a:solidFill>
                  <a:srgbClr val="0081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</a:t>
            </a:r>
            <a:r>
              <a:rPr lang="fr-BE" dirty="0" err="1" smtClean="0">
                <a:solidFill>
                  <a:srgbClr val="0081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those</a:t>
            </a:r>
            <a:r>
              <a:rPr lang="fr-BE" dirty="0" smtClean="0">
                <a:solidFill>
                  <a:srgbClr val="0081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r-BE" dirty="0" err="1" smtClean="0">
                <a:solidFill>
                  <a:srgbClr val="0081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years</a:t>
            </a:r>
            <a:r>
              <a:rPr lang="fr-BE" dirty="0" smtClean="0">
                <a:solidFill>
                  <a:srgbClr val="0081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81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fr-BE" dirty="0" smtClean="0">
                <a:solidFill>
                  <a:srgbClr val="0081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81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lowest</a:t>
            </a:r>
            <a:r>
              <a:rPr lang="fr-BE" dirty="0" smtClean="0">
                <a:solidFill>
                  <a:srgbClr val="0081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81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extents</a:t>
            </a:r>
            <a:endParaRPr lang="fr-BE" dirty="0" smtClean="0">
              <a:solidFill>
                <a:srgbClr val="0081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4979374" y="4521282"/>
            <a:ext cx="1722463" cy="1044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ZoneTexte 16"/>
          <p:cNvSpPr txBox="1"/>
          <p:nvPr/>
        </p:nvSpPr>
        <p:spPr>
          <a:xfrm>
            <a:off x="241300" y="330200"/>
            <a:ext cx="5387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2014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winds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did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not have a major </a:t>
            </a:r>
            <a:r>
              <a:rPr lang="fr-BE" sz="2800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dynamical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impact on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endParaRPr lang="fr-BE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930900" y="5994400"/>
            <a:ext cx="398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Ocean-sea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model: NEMO-LIM3</a:t>
            </a:r>
          </a:p>
          <a:p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Atmospheric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forcing: ERA-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Interim</a:t>
            </a:r>
            <a:endParaRPr lang="fr-BE" sz="16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OSI-SAF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910661" y="1858704"/>
            <a:ext cx="3043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September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Antarctic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extent</a:t>
            </a:r>
            <a:endParaRPr lang="fr-BE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6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9" t="67398"/>
          <a:stretch/>
        </p:blipFill>
        <p:spPr>
          <a:xfrm>
            <a:off x="124831" y="1495748"/>
            <a:ext cx="6731235" cy="50731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18264" y="1873325"/>
            <a:ext cx="4244436" cy="601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 rot="5400000">
            <a:off x="5314872" y="3663204"/>
            <a:ext cx="2698603" cy="1374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3052377" y="5242868"/>
            <a:ext cx="16821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3E8E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</a:t>
            </a:r>
          </a:p>
        </p:txBody>
      </p:sp>
      <p:sp>
        <p:nvSpPr>
          <p:cNvPr id="8" name="Rectangle 7"/>
          <p:cNvSpPr/>
          <p:nvPr/>
        </p:nvSpPr>
        <p:spPr>
          <a:xfrm>
            <a:off x="5259219" y="2474506"/>
            <a:ext cx="2698603" cy="601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5259219" y="5766088"/>
            <a:ext cx="2698603" cy="397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5403775" y="2461409"/>
            <a:ext cx="2952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81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Substitution of 2014 </a:t>
            </a:r>
            <a:r>
              <a:rPr lang="fr-BE" b="1" dirty="0" err="1" smtClean="0">
                <a:solidFill>
                  <a:srgbClr val="0081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winds</a:t>
            </a:r>
            <a:r>
              <a:rPr lang="fr-BE" dirty="0" smtClean="0">
                <a:solidFill>
                  <a:srgbClr val="0081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</a:t>
            </a:r>
            <a:r>
              <a:rPr lang="fr-BE" dirty="0" err="1" smtClean="0">
                <a:solidFill>
                  <a:srgbClr val="0081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those</a:t>
            </a:r>
            <a:r>
              <a:rPr lang="fr-BE" dirty="0" smtClean="0">
                <a:solidFill>
                  <a:srgbClr val="0081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r-BE" dirty="0" err="1" smtClean="0">
                <a:solidFill>
                  <a:srgbClr val="0081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years</a:t>
            </a:r>
            <a:r>
              <a:rPr lang="fr-BE" dirty="0" smtClean="0">
                <a:solidFill>
                  <a:srgbClr val="0081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81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fr-BE" dirty="0" smtClean="0">
                <a:solidFill>
                  <a:srgbClr val="0081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81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lowest</a:t>
            </a:r>
            <a:r>
              <a:rPr lang="fr-BE" dirty="0" smtClean="0">
                <a:solidFill>
                  <a:srgbClr val="0081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81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extents</a:t>
            </a:r>
            <a:endParaRPr lang="fr-BE" dirty="0" smtClean="0">
              <a:solidFill>
                <a:srgbClr val="0081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4618664" y="4855361"/>
            <a:ext cx="1565875" cy="245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 rot="5400000">
            <a:off x="4952010" y="5439945"/>
            <a:ext cx="1565875" cy="245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13"/>
          <p:cNvSpPr txBox="1"/>
          <p:nvPr/>
        </p:nvSpPr>
        <p:spPr>
          <a:xfrm>
            <a:off x="5773404" y="4776372"/>
            <a:ext cx="2952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5B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Substitution of 2014 </a:t>
            </a:r>
            <a:r>
              <a:rPr lang="fr-BE" b="1" dirty="0" err="1" smtClean="0">
                <a:solidFill>
                  <a:srgbClr val="5B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temperatures</a:t>
            </a:r>
            <a:r>
              <a:rPr lang="fr-BE" b="1" dirty="0" smtClean="0">
                <a:solidFill>
                  <a:srgbClr val="5B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smtClean="0">
                <a:solidFill>
                  <a:srgbClr val="5B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fr-BE" dirty="0" err="1" smtClean="0">
                <a:solidFill>
                  <a:srgbClr val="5B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those</a:t>
            </a:r>
            <a:r>
              <a:rPr lang="fr-BE" dirty="0" smtClean="0">
                <a:solidFill>
                  <a:srgbClr val="5B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r-BE" dirty="0" err="1" smtClean="0">
                <a:solidFill>
                  <a:srgbClr val="5B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years</a:t>
            </a:r>
            <a:r>
              <a:rPr lang="fr-BE" dirty="0" smtClean="0">
                <a:solidFill>
                  <a:srgbClr val="5B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5B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fr-BE" dirty="0" smtClean="0">
                <a:solidFill>
                  <a:srgbClr val="5B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5B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lowest</a:t>
            </a:r>
            <a:r>
              <a:rPr lang="fr-BE" dirty="0" smtClean="0">
                <a:solidFill>
                  <a:srgbClr val="5B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5B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extents</a:t>
            </a:r>
            <a:endParaRPr lang="fr-BE" dirty="0" smtClean="0">
              <a:solidFill>
                <a:srgbClr val="5B00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41300" y="330200"/>
            <a:ext cx="5387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2014 surface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temperatures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had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significant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impact on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endParaRPr lang="fr-BE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930900" y="5994400"/>
            <a:ext cx="398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Ocean-sea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model: NEMO-LIM3</a:t>
            </a:r>
          </a:p>
          <a:p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Atmospheric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forcing: ERA-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Interim</a:t>
            </a:r>
            <a:endParaRPr lang="fr-BE" sz="16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OSI-SAF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910661" y="1858704"/>
            <a:ext cx="3043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September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Antarctic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extent</a:t>
            </a:r>
            <a:endParaRPr lang="fr-BE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4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62049" y="2082509"/>
            <a:ext cx="7618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  <a:tabLst>
                <a:tab pos="623888" algn="l"/>
              </a:tabLst>
            </a:pP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Observations/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reanalyses</a:t>
            </a:r>
            <a:endParaRPr lang="fr-BE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tabLst>
                <a:tab pos="539750" algn="l"/>
              </a:tabLst>
            </a:pP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Winds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anomalies are </a:t>
            </a:r>
            <a:r>
              <a:rPr lang="fr-BE" sz="2000" b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each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fr-BE" sz="20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62049" y="3232435"/>
            <a:ext cx="8137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  <a:tabLst>
                <a:tab pos="623888" algn="l"/>
              </a:tabLst>
            </a:pP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Model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experiments</a:t>
            </a:r>
            <a:endParaRPr lang="fr-BE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tabLst>
                <a:tab pos="539750" algn="l"/>
              </a:tabLst>
            </a:pPr>
            <a:r>
              <a:rPr lang="fr-BE" sz="24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Winds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anomalies are </a:t>
            </a:r>
            <a:r>
              <a:rPr lang="fr-BE" sz="20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b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each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tabLst>
                <a:tab pos="623888" algn="l"/>
              </a:tabLst>
            </a:pP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fr-BE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1585" y="176645"/>
            <a:ext cx="4983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2014 all-time record of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Antarctic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extent</a:t>
            </a:r>
            <a:endParaRPr lang="fr-BE" sz="3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62049" y="4327384"/>
            <a:ext cx="81378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buAutoNum type="arabicPeriod" startAt="3"/>
              <a:tabLst>
                <a:tab pos="623888" algn="l"/>
              </a:tabLst>
            </a:pP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Origins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of the 2014 record</a:t>
            </a:r>
          </a:p>
          <a:p>
            <a:pPr>
              <a:tabLst>
                <a:tab pos="539750" algn="l"/>
              </a:tabLst>
            </a:pP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Distinguishing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between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actual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possible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mechanisms</a:t>
            </a:r>
            <a:endParaRPr lang="fr-BE" sz="20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tabLst>
                <a:tab pos="623888" algn="l"/>
              </a:tabLst>
            </a:pP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fr-BE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6550" y="1460498"/>
            <a:ext cx="262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Winds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anomalies are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linked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54125" y="210682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(OBS)</a:t>
            </a:r>
          </a:p>
        </p:txBody>
      </p:sp>
    </p:spTree>
    <p:extLst>
      <p:ext uri="{BB962C8B-B14F-4D97-AF65-F5344CB8AC3E}">
        <p14:creationId xmlns:p14="http://schemas.microsoft.com/office/powerpoint/2010/main" val="73050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6550" y="1460498"/>
            <a:ext cx="262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Winds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anomalies are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linked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64535" y="3275446"/>
            <a:ext cx="305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winds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do not have a </a:t>
            </a:r>
            <a:r>
              <a:rPr lang="fr-BE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dynamical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impact on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54125" y="210682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(OBS)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25924" y="3997977"/>
            <a:ext cx="138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(MODEL)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921000" y="2612982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but</a:t>
            </a:r>
          </a:p>
        </p:txBody>
      </p:sp>
    </p:spTree>
    <p:extLst>
      <p:ext uri="{BB962C8B-B14F-4D97-AF65-F5344CB8AC3E}">
        <p14:creationId xmlns:p14="http://schemas.microsoft.com/office/powerpoint/2010/main" val="23696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6550" y="1460498"/>
            <a:ext cx="262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Winds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anomalies are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linked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64535" y="3275446"/>
            <a:ext cx="305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winds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do not have a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dynamical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impact on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54125" y="210682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(OBS)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840571" y="5015127"/>
            <a:ext cx="3314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surface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temperatures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have a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significant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impact on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25924" y="3997977"/>
            <a:ext cx="138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(MODEL)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070725" y="569955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(MOD)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921000" y="2612982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but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968365" y="4515362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while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6"/>
          <a:stretch/>
        </p:blipFill>
        <p:spPr>
          <a:xfrm>
            <a:off x="631825" y="2777189"/>
            <a:ext cx="8512175" cy="43091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78400" y="2692550"/>
            <a:ext cx="3390900" cy="292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4978400" y="2308385"/>
                <a:ext cx="1752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32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fr-BE" sz="32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accPr>
                        <m:e>
                          <m:r>
                            <a:rPr lang="fr-BE" sz="32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𝑢</m:t>
                          </m:r>
                        </m:e>
                      </m:acc>
                      <m:r>
                        <a:rPr lang="fr-BE" sz="32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⋅</m:t>
                      </m:r>
                      <m:r>
                        <a:rPr lang="fr-BE" sz="3200" b="0" i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𝛻</m:t>
                      </m:r>
                      <m:r>
                        <a:rPr lang="fr-BE" sz="32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𝑇</m:t>
                      </m:r>
                    </m:oMath>
                  </m:oMathPara>
                </a14:m>
                <a:endParaRPr lang="fr-BE" sz="3200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00" y="2308385"/>
                <a:ext cx="1752600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6654800" y="2382639"/>
            <a:ext cx="181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anomalies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900" y="2514600"/>
            <a:ext cx="4483100" cy="470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596899" y="2514600"/>
            <a:ext cx="4149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conc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&amp;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wind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anomalies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79400" y="304800"/>
            <a:ext cx="786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record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was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chiefly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due to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anomalous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advection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enhancing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production offshore</a:t>
            </a:r>
          </a:p>
        </p:txBody>
      </p:sp>
    </p:spTree>
    <p:extLst>
      <p:ext uri="{BB962C8B-B14F-4D97-AF65-F5344CB8AC3E}">
        <p14:creationId xmlns:p14="http://schemas.microsoft.com/office/powerpoint/2010/main" val="387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: Antarctica's Brunt Ice Shelf photographed in October 20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31" y="2265218"/>
            <a:ext cx="4444764" cy="39875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6694" y="6365290"/>
            <a:ext cx="3222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[Paolo et al., Science, 2015]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67722" y="263579"/>
            <a:ext cx="7404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Accelerating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shelf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melt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promotes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expansion: a </a:t>
            </a:r>
            <a:r>
              <a:rPr lang="fr-BE" sz="32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possible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mechanism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413" y="2539014"/>
            <a:ext cx="3788392" cy="324922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141676" y="5773514"/>
            <a:ext cx="3678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Bintanja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et al., Nat.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Geosci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., 2013]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778743" y="2139518"/>
            <a:ext cx="40367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Fall</a:t>
            </a:r>
            <a:r>
              <a:rPr lang="fr-B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/Winter </a:t>
            </a:r>
            <a:r>
              <a:rPr lang="fr-BE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concentration changes </a:t>
            </a:r>
            <a:r>
              <a:rPr lang="fr-BE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after</a:t>
            </a:r>
            <a:r>
              <a:rPr lang="fr-B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 +250 Gt/</a:t>
            </a:r>
            <a:r>
              <a:rPr lang="fr-BE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yr</a:t>
            </a:r>
            <a:r>
              <a:rPr lang="fr-B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freshwater</a:t>
            </a:r>
            <a:r>
              <a:rPr lang="fr-B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input</a:t>
            </a:r>
          </a:p>
        </p:txBody>
      </p:sp>
    </p:spTree>
    <p:extLst>
      <p:ext uri="{BB962C8B-B14F-4D97-AF65-F5344CB8AC3E}">
        <p14:creationId xmlns:p14="http://schemas.microsoft.com/office/powerpoint/2010/main" val="3503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4392" y="685794"/>
            <a:ext cx="7315215" cy="548641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04210" y="779318"/>
            <a:ext cx="454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Prescribed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salinity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anomaly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 March 2014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114803" y="1148650"/>
            <a:ext cx="131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0-37 m</a:t>
            </a:r>
          </a:p>
        </p:txBody>
      </p:sp>
      <p:sp>
        <p:nvSpPr>
          <p:cNvPr id="3" name="Rectangle 2"/>
          <p:cNvSpPr/>
          <p:nvPr/>
        </p:nvSpPr>
        <p:spPr>
          <a:xfrm>
            <a:off x="6820604" y="2234564"/>
            <a:ext cx="270163" cy="2388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2073676" y="1263125"/>
            <a:ext cx="526472" cy="4655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20" name="Groupe 19"/>
          <p:cNvGrpSpPr/>
          <p:nvPr/>
        </p:nvGrpSpPr>
        <p:grpSpPr>
          <a:xfrm>
            <a:off x="1581149" y="1410944"/>
            <a:ext cx="1390650" cy="4274824"/>
            <a:chOff x="390695" y="1263125"/>
            <a:chExt cx="1390650" cy="4274824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87" t="85694" r="19375" b="9306"/>
            <a:stretch/>
          </p:blipFill>
          <p:spPr>
            <a:xfrm rot="16200000">
              <a:off x="-948005" y="3263378"/>
              <a:ext cx="4274824" cy="274318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611675" y="1391063"/>
              <a:ext cx="105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0.1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74515" y="2284389"/>
              <a:ext cx="105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0.05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729785" y="3225459"/>
              <a:ext cx="105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390695" y="4143669"/>
              <a:ext cx="105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-0.05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485248" y="5084739"/>
              <a:ext cx="105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-0.1</a:t>
              </a:r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746236" y="1538882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PSU</a:t>
            </a:r>
          </a:p>
        </p:txBody>
      </p:sp>
    </p:spTree>
    <p:extLst>
      <p:ext uri="{BB962C8B-B14F-4D97-AF65-F5344CB8AC3E}">
        <p14:creationId xmlns:p14="http://schemas.microsoft.com/office/powerpoint/2010/main" val="171143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4392" y="685794"/>
            <a:ext cx="7315215" cy="548641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04210" y="779318"/>
            <a:ext cx="454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Prescribed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salinity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anomaly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 March 2014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114803" y="1148650"/>
            <a:ext cx="131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37-47 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73676" y="1263125"/>
            <a:ext cx="526472" cy="4655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2" name="Groupe 1"/>
          <p:cNvGrpSpPr/>
          <p:nvPr/>
        </p:nvGrpSpPr>
        <p:grpSpPr>
          <a:xfrm>
            <a:off x="1581149" y="1410944"/>
            <a:ext cx="1390650" cy="4274824"/>
            <a:chOff x="390695" y="1263125"/>
            <a:chExt cx="1390650" cy="427482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87" t="85694" r="19375" b="9306"/>
            <a:stretch/>
          </p:blipFill>
          <p:spPr>
            <a:xfrm rot="16200000">
              <a:off x="-948005" y="3263378"/>
              <a:ext cx="4274824" cy="274318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611675" y="1391063"/>
              <a:ext cx="105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0.1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74515" y="2284389"/>
              <a:ext cx="105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0.05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29785" y="3225459"/>
              <a:ext cx="105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90695" y="4143669"/>
              <a:ext cx="105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-0.05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85248" y="5084739"/>
              <a:ext cx="105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-0.1</a:t>
              </a: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746236" y="1538882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PSU</a:t>
            </a:r>
          </a:p>
        </p:txBody>
      </p:sp>
    </p:spTree>
    <p:extLst>
      <p:ext uri="{BB962C8B-B14F-4D97-AF65-F5344CB8AC3E}">
        <p14:creationId xmlns:p14="http://schemas.microsoft.com/office/powerpoint/2010/main" val="12527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21" y="681355"/>
            <a:ext cx="9445840" cy="70843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2559" y="6249878"/>
            <a:ext cx="8105313" cy="1083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Picture 4" descr="https://www.uclouvain.be/cps/ucl/doc/ir-ldri/images/logo_UCL_NEW_janv2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63" y="2153938"/>
            <a:ext cx="768275" cy="106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3829050" y="2548890"/>
            <a:ext cx="931209" cy="346710"/>
          </a:xfrm>
          <a:prstGeom prst="line">
            <a:avLst/>
          </a:prstGeom>
          <a:ln w="31750">
            <a:solidFill>
              <a:srgbClr val="FF000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ic3.cat/documentacion/images/Logos/Logo%20IC3%20blan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63" y="3650852"/>
            <a:ext cx="1100497" cy="9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 droit 11"/>
          <p:cNvCxnSpPr/>
          <p:nvPr/>
        </p:nvCxnSpPr>
        <p:spPr>
          <a:xfrm flipV="1">
            <a:off x="4137660" y="3110754"/>
            <a:ext cx="577775" cy="540098"/>
          </a:xfrm>
          <a:prstGeom prst="line">
            <a:avLst/>
          </a:prstGeom>
          <a:ln w="31750">
            <a:solidFill>
              <a:srgbClr val="FF000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7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4392" y="685794"/>
            <a:ext cx="7315215" cy="548641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04210" y="779318"/>
            <a:ext cx="454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Prescribed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salinity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anomaly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 March 2014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114803" y="1148650"/>
            <a:ext cx="131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47-58 m</a:t>
            </a:r>
          </a:p>
        </p:txBody>
      </p:sp>
      <p:sp>
        <p:nvSpPr>
          <p:cNvPr id="7" name="Rectangle 6"/>
          <p:cNvSpPr/>
          <p:nvPr/>
        </p:nvSpPr>
        <p:spPr>
          <a:xfrm>
            <a:off x="6820604" y="2234564"/>
            <a:ext cx="270163" cy="2388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2073676" y="1263125"/>
            <a:ext cx="526472" cy="4655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9" name="Groupe 8"/>
          <p:cNvGrpSpPr/>
          <p:nvPr/>
        </p:nvGrpSpPr>
        <p:grpSpPr>
          <a:xfrm>
            <a:off x="1581149" y="1410944"/>
            <a:ext cx="1390650" cy="4274824"/>
            <a:chOff x="390695" y="1263125"/>
            <a:chExt cx="1390650" cy="4274824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87" t="85694" r="19375" b="9306"/>
            <a:stretch/>
          </p:blipFill>
          <p:spPr>
            <a:xfrm rot="16200000">
              <a:off x="-948005" y="3263378"/>
              <a:ext cx="4274824" cy="27431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611675" y="1391063"/>
              <a:ext cx="105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0.1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74515" y="2284389"/>
              <a:ext cx="105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0.05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29785" y="3225459"/>
              <a:ext cx="105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90695" y="4143669"/>
              <a:ext cx="105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-0.05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85248" y="5084739"/>
              <a:ext cx="105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-0.1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746236" y="1538882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PSU</a:t>
            </a:r>
          </a:p>
        </p:txBody>
      </p:sp>
    </p:spTree>
    <p:extLst>
      <p:ext uri="{BB962C8B-B14F-4D97-AF65-F5344CB8AC3E}">
        <p14:creationId xmlns:p14="http://schemas.microsoft.com/office/powerpoint/2010/main" val="83036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4392" y="685794"/>
            <a:ext cx="7315215" cy="548641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04210" y="779318"/>
            <a:ext cx="454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Prescribed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salinity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anomaly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 March 2014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114803" y="1148650"/>
            <a:ext cx="131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58-71 m</a:t>
            </a:r>
          </a:p>
        </p:txBody>
      </p:sp>
      <p:sp>
        <p:nvSpPr>
          <p:cNvPr id="5" name="Rectangle 4"/>
          <p:cNvSpPr/>
          <p:nvPr/>
        </p:nvSpPr>
        <p:spPr>
          <a:xfrm>
            <a:off x="6820604" y="2234564"/>
            <a:ext cx="270163" cy="2388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2073676" y="1263125"/>
            <a:ext cx="526472" cy="4655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9" name="Groupe 8"/>
          <p:cNvGrpSpPr/>
          <p:nvPr/>
        </p:nvGrpSpPr>
        <p:grpSpPr>
          <a:xfrm>
            <a:off x="1581149" y="1410944"/>
            <a:ext cx="1390650" cy="4274824"/>
            <a:chOff x="390695" y="1263125"/>
            <a:chExt cx="1390650" cy="4274824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87" t="85694" r="19375" b="9306"/>
            <a:stretch/>
          </p:blipFill>
          <p:spPr>
            <a:xfrm rot="16200000">
              <a:off x="-948005" y="3263378"/>
              <a:ext cx="4274824" cy="27431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611675" y="1391063"/>
              <a:ext cx="105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0.1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74515" y="2284389"/>
              <a:ext cx="105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0.05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29785" y="3225459"/>
              <a:ext cx="105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90695" y="4143669"/>
              <a:ext cx="105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-0.05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85248" y="5084739"/>
              <a:ext cx="105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-0.1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746236" y="1538882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PSU</a:t>
            </a:r>
          </a:p>
        </p:txBody>
      </p:sp>
    </p:spTree>
    <p:extLst>
      <p:ext uri="{BB962C8B-B14F-4D97-AF65-F5344CB8AC3E}">
        <p14:creationId xmlns:p14="http://schemas.microsoft.com/office/powerpoint/2010/main" val="10193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4392" y="685794"/>
            <a:ext cx="7315215" cy="548641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04210" y="779318"/>
            <a:ext cx="454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Prescribed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salinity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anomaly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 March 2014</a:t>
            </a:r>
          </a:p>
        </p:txBody>
      </p:sp>
      <p:sp>
        <p:nvSpPr>
          <p:cNvPr id="5" name="Rectangle 4"/>
          <p:cNvSpPr/>
          <p:nvPr/>
        </p:nvSpPr>
        <p:spPr>
          <a:xfrm>
            <a:off x="6820604" y="2234564"/>
            <a:ext cx="270163" cy="2388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2073676" y="1263125"/>
            <a:ext cx="526472" cy="4655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7" name="Groupe 6"/>
          <p:cNvGrpSpPr/>
          <p:nvPr/>
        </p:nvGrpSpPr>
        <p:grpSpPr>
          <a:xfrm>
            <a:off x="1581149" y="1410944"/>
            <a:ext cx="1390650" cy="4274824"/>
            <a:chOff x="390695" y="1263125"/>
            <a:chExt cx="1390650" cy="42748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87" t="85694" r="19375" b="9306"/>
            <a:stretch/>
          </p:blipFill>
          <p:spPr>
            <a:xfrm rot="16200000">
              <a:off x="-948005" y="3263378"/>
              <a:ext cx="4274824" cy="274318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611675" y="1391063"/>
              <a:ext cx="105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0.1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74515" y="2284389"/>
              <a:ext cx="105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0.05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29785" y="3225459"/>
              <a:ext cx="105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90695" y="4143669"/>
              <a:ext cx="105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-0.05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85248" y="5084739"/>
              <a:ext cx="105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-0.1</a:t>
              </a: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4114803" y="1148650"/>
            <a:ext cx="131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71-86 m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46236" y="1538882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PSU</a:t>
            </a:r>
          </a:p>
        </p:txBody>
      </p:sp>
    </p:spTree>
    <p:extLst>
      <p:ext uri="{BB962C8B-B14F-4D97-AF65-F5344CB8AC3E}">
        <p14:creationId xmlns:p14="http://schemas.microsoft.com/office/powerpoint/2010/main" val="10923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2792" y="1447794"/>
            <a:ext cx="7315215" cy="548641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692649" y="1625600"/>
            <a:ext cx="209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March 2014</a:t>
            </a:r>
          </a:p>
        </p:txBody>
      </p:sp>
      <p:sp>
        <p:nvSpPr>
          <p:cNvPr id="3" name="Rectangle 2"/>
          <p:cNvSpPr/>
          <p:nvPr/>
        </p:nvSpPr>
        <p:spPr>
          <a:xfrm>
            <a:off x="2609963" y="2228830"/>
            <a:ext cx="674370" cy="425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19" name="Groupe 18"/>
          <p:cNvGrpSpPr/>
          <p:nvPr/>
        </p:nvGrpSpPr>
        <p:grpSpPr>
          <a:xfrm>
            <a:off x="2612758" y="1708895"/>
            <a:ext cx="1183130" cy="6316864"/>
            <a:chOff x="1028884" y="1171685"/>
            <a:chExt cx="1183130" cy="6316864"/>
          </a:xfrm>
        </p:grpSpPr>
        <p:grpSp>
          <p:nvGrpSpPr>
            <p:cNvPr id="18" name="Groupe 17"/>
            <p:cNvGrpSpPr/>
            <p:nvPr/>
          </p:nvGrpSpPr>
          <p:grpSpPr>
            <a:xfrm>
              <a:off x="1028884" y="1171685"/>
              <a:ext cx="1183130" cy="4655233"/>
              <a:chOff x="1417018" y="1263125"/>
              <a:chExt cx="1183130" cy="465523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073676" y="1263125"/>
                <a:ext cx="526472" cy="4655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1509280" y="2044164"/>
                <a:ext cx="6743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39</a:t>
                </a: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1428448" y="5328384"/>
                <a:ext cx="95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-39</a:t>
                </a: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1417018" y="4244691"/>
                <a:ext cx="95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-15</a:t>
                </a: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1514919" y="3159430"/>
                <a:ext cx="95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15</a:t>
                </a:r>
              </a:p>
            </p:txBody>
          </p:sp>
        </p:grpSp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498" r="18073" b="9426"/>
            <a:stretch/>
          </p:blipFill>
          <p:spPr>
            <a:xfrm rot="16200000">
              <a:off x="-1311028" y="4352740"/>
              <a:ext cx="5993139" cy="278480"/>
            </a:xfrm>
            <a:prstGeom prst="rect">
              <a:avLst/>
            </a:prstGeom>
          </p:spPr>
        </p:pic>
      </p:grpSp>
      <p:sp>
        <p:nvSpPr>
          <p:cNvPr id="20" name="ZoneTexte 19"/>
          <p:cNvSpPr txBox="1"/>
          <p:nvPr/>
        </p:nvSpPr>
        <p:spPr>
          <a:xfrm>
            <a:off x="4153091" y="868680"/>
            <a:ext cx="343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concentration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response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after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-0.1 PSU in March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76395" y="2493507"/>
            <a:ext cx="153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2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2792" y="1447794"/>
            <a:ext cx="7315215" cy="548641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692649" y="1625600"/>
            <a:ext cx="209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April 2014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2612758" y="1708895"/>
            <a:ext cx="1183130" cy="6316864"/>
            <a:chOff x="1028884" y="1171685"/>
            <a:chExt cx="1183130" cy="6316864"/>
          </a:xfrm>
        </p:grpSpPr>
        <p:grpSp>
          <p:nvGrpSpPr>
            <p:cNvPr id="6" name="Groupe 5"/>
            <p:cNvGrpSpPr/>
            <p:nvPr/>
          </p:nvGrpSpPr>
          <p:grpSpPr>
            <a:xfrm>
              <a:off x="1028884" y="1171685"/>
              <a:ext cx="1183130" cy="4655233"/>
              <a:chOff x="1417018" y="1263125"/>
              <a:chExt cx="1183130" cy="4655233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073676" y="1263125"/>
                <a:ext cx="526472" cy="4655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1509280" y="2044164"/>
                <a:ext cx="6743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39</a:t>
                </a:r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1428448" y="5328384"/>
                <a:ext cx="95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-39</a:t>
                </a: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1417018" y="4244691"/>
                <a:ext cx="95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-15</a:t>
                </a: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1514919" y="3159430"/>
                <a:ext cx="95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15</a:t>
                </a:r>
              </a:p>
            </p:txBody>
          </p:sp>
        </p:grpSp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498" r="18073" b="9426"/>
            <a:stretch/>
          </p:blipFill>
          <p:spPr>
            <a:xfrm rot="16200000">
              <a:off x="-1311028" y="4352740"/>
              <a:ext cx="5993139" cy="278480"/>
            </a:xfrm>
            <a:prstGeom prst="rect">
              <a:avLst/>
            </a:prstGeom>
          </p:spPr>
        </p:pic>
      </p:grpSp>
      <p:sp>
        <p:nvSpPr>
          <p:cNvPr id="14" name="ZoneTexte 13"/>
          <p:cNvSpPr txBox="1"/>
          <p:nvPr/>
        </p:nvSpPr>
        <p:spPr>
          <a:xfrm>
            <a:off x="4153091" y="868680"/>
            <a:ext cx="343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concentration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response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after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-0.1 PSU in March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276395" y="2504937"/>
            <a:ext cx="153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2792" y="1447794"/>
            <a:ext cx="7315215" cy="548641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692649" y="1625600"/>
            <a:ext cx="209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May 2014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612758" y="1708895"/>
            <a:ext cx="1183130" cy="6316864"/>
            <a:chOff x="1028884" y="1171685"/>
            <a:chExt cx="1183130" cy="6316864"/>
          </a:xfrm>
        </p:grpSpPr>
        <p:grpSp>
          <p:nvGrpSpPr>
            <p:cNvPr id="5" name="Groupe 4"/>
            <p:cNvGrpSpPr/>
            <p:nvPr/>
          </p:nvGrpSpPr>
          <p:grpSpPr>
            <a:xfrm>
              <a:off x="1028884" y="1171685"/>
              <a:ext cx="1183130" cy="4655233"/>
              <a:chOff x="1417018" y="1263125"/>
              <a:chExt cx="1183130" cy="465523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073676" y="1263125"/>
                <a:ext cx="526472" cy="4655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1509280" y="2044164"/>
                <a:ext cx="6743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39</a:t>
                </a:r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1428448" y="5328384"/>
                <a:ext cx="95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-39</a:t>
                </a:r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1417018" y="4244691"/>
                <a:ext cx="95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-15</a:t>
                </a: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1514919" y="3159430"/>
                <a:ext cx="95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15</a:t>
                </a:r>
              </a:p>
            </p:txBody>
          </p:sp>
        </p:grpSp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498" r="18073" b="9426"/>
            <a:stretch/>
          </p:blipFill>
          <p:spPr>
            <a:xfrm rot="16200000">
              <a:off x="-1311028" y="4352740"/>
              <a:ext cx="5993139" cy="278480"/>
            </a:xfrm>
            <a:prstGeom prst="rect">
              <a:avLst/>
            </a:prstGeom>
          </p:spPr>
        </p:pic>
      </p:grpSp>
      <p:sp>
        <p:nvSpPr>
          <p:cNvPr id="13" name="ZoneTexte 12"/>
          <p:cNvSpPr txBox="1"/>
          <p:nvPr/>
        </p:nvSpPr>
        <p:spPr>
          <a:xfrm>
            <a:off x="4153091" y="868680"/>
            <a:ext cx="343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concentration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response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after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-0.1 PSU in March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276395" y="2493507"/>
            <a:ext cx="153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8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2792" y="1447794"/>
            <a:ext cx="7315215" cy="548641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692649" y="1625600"/>
            <a:ext cx="209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June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2014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612758" y="1708895"/>
            <a:ext cx="1183130" cy="6316864"/>
            <a:chOff x="1028884" y="1171685"/>
            <a:chExt cx="1183130" cy="6316864"/>
          </a:xfrm>
        </p:grpSpPr>
        <p:grpSp>
          <p:nvGrpSpPr>
            <p:cNvPr id="5" name="Groupe 4"/>
            <p:cNvGrpSpPr/>
            <p:nvPr/>
          </p:nvGrpSpPr>
          <p:grpSpPr>
            <a:xfrm>
              <a:off x="1028884" y="1171685"/>
              <a:ext cx="1183130" cy="4655233"/>
              <a:chOff x="1417018" y="1263125"/>
              <a:chExt cx="1183130" cy="465523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073676" y="1263125"/>
                <a:ext cx="526472" cy="4655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1509280" y="2044164"/>
                <a:ext cx="6743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39</a:t>
                </a:r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1428448" y="5328384"/>
                <a:ext cx="95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-39</a:t>
                </a:r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1417018" y="4244691"/>
                <a:ext cx="95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-15</a:t>
                </a: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1514919" y="3159430"/>
                <a:ext cx="95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15</a:t>
                </a:r>
              </a:p>
            </p:txBody>
          </p:sp>
        </p:grpSp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498" r="18073" b="9426"/>
            <a:stretch/>
          </p:blipFill>
          <p:spPr>
            <a:xfrm rot="16200000">
              <a:off x="-1311028" y="4352740"/>
              <a:ext cx="5993139" cy="278480"/>
            </a:xfrm>
            <a:prstGeom prst="rect">
              <a:avLst/>
            </a:prstGeom>
          </p:spPr>
        </p:pic>
      </p:grpSp>
      <p:sp>
        <p:nvSpPr>
          <p:cNvPr id="13" name="ZoneTexte 12"/>
          <p:cNvSpPr txBox="1"/>
          <p:nvPr/>
        </p:nvSpPr>
        <p:spPr>
          <a:xfrm>
            <a:off x="4153091" y="868680"/>
            <a:ext cx="343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concentration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response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after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-0.1 PSU in March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276395" y="2493507"/>
            <a:ext cx="153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2792" y="1447794"/>
            <a:ext cx="7315215" cy="548641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692649" y="1625600"/>
            <a:ext cx="209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July 2014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612758" y="1708895"/>
            <a:ext cx="1183130" cy="6316864"/>
            <a:chOff x="1028884" y="1171685"/>
            <a:chExt cx="1183130" cy="6316864"/>
          </a:xfrm>
        </p:grpSpPr>
        <p:grpSp>
          <p:nvGrpSpPr>
            <p:cNvPr id="5" name="Groupe 4"/>
            <p:cNvGrpSpPr/>
            <p:nvPr/>
          </p:nvGrpSpPr>
          <p:grpSpPr>
            <a:xfrm>
              <a:off x="1028884" y="1171685"/>
              <a:ext cx="1183130" cy="4655233"/>
              <a:chOff x="1417018" y="1263125"/>
              <a:chExt cx="1183130" cy="465523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073676" y="1263125"/>
                <a:ext cx="526472" cy="4655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1509280" y="2044164"/>
                <a:ext cx="6743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39</a:t>
                </a:r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1428448" y="5328384"/>
                <a:ext cx="95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-39</a:t>
                </a:r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1417018" y="4244691"/>
                <a:ext cx="95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-15</a:t>
                </a: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1514919" y="3159430"/>
                <a:ext cx="95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15</a:t>
                </a:r>
              </a:p>
            </p:txBody>
          </p:sp>
        </p:grpSp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498" r="18073" b="9426"/>
            <a:stretch/>
          </p:blipFill>
          <p:spPr>
            <a:xfrm rot="16200000">
              <a:off x="-1311028" y="4352740"/>
              <a:ext cx="5993139" cy="278480"/>
            </a:xfrm>
            <a:prstGeom prst="rect">
              <a:avLst/>
            </a:prstGeom>
          </p:spPr>
        </p:pic>
      </p:grpSp>
      <p:sp>
        <p:nvSpPr>
          <p:cNvPr id="13" name="ZoneTexte 12"/>
          <p:cNvSpPr txBox="1"/>
          <p:nvPr/>
        </p:nvSpPr>
        <p:spPr>
          <a:xfrm>
            <a:off x="4153091" y="868680"/>
            <a:ext cx="343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concentration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response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after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-0.1 PSU in March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276395" y="2493507"/>
            <a:ext cx="153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0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2792" y="1447794"/>
            <a:ext cx="7315215" cy="548641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692648" y="1625600"/>
            <a:ext cx="328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August 2014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612758" y="1708895"/>
            <a:ext cx="1183130" cy="6316864"/>
            <a:chOff x="1028884" y="1171685"/>
            <a:chExt cx="1183130" cy="6316864"/>
          </a:xfrm>
        </p:grpSpPr>
        <p:grpSp>
          <p:nvGrpSpPr>
            <p:cNvPr id="5" name="Groupe 4"/>
            <p:cNvGrpSpPr/>
            <p:nvPr/>
          </p:nvGrpSpPr>
          <p:grpSpPr>
            <a:xfrm>
              <a:off x="1028884" y="1171685"/>
              <a:ext cx="1183130" cy="4655233"/>
              <a:chOff x="1417018" y="1263125"/>
              <a:chExt cx="1183130" cy="465523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073676" y="1263125"/>
                <a:ext cx="526472" cy="4655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1509280" y="2044164"/>
                <a:ext cx="6743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39</a:t>
                </a:r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1428448" y="5328384"/>
                <a:ext cx="95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-39</a:t>
                </a:r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1417018" y="4244691"/>
                <a:ext cx="95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-15</a:t>
                </a: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1514919" y="3159430"/>
                <a:ext cx="95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15</a:t>
                </a:r>
              </a:p>
            </p:txBody>
          </p:sp>
        </p:grpSp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498" r="18073" b="9426"/>
            <a:stretch/>
          </p:blipFill>
          <p:spPr>
            <a:xfrm rot="16200000">
              <a:off x="-1311028" y="4352740"/>
              <a:ext cx="5993139" cy="278480"/>
            </a:xfrm>
            <a:prstGeom prst="rect">
              <a:avLst/>
            </a:prstGeom>
          </p:spPr>
        </p:pic>
      </p:grpSp>
      <p:sp>
        <p:nvSpPr>
          <p:cNvPr id="13" name="ZoneTexte 12"/>
          <p:cNvSpPr txBox="1"/>
          <p:nvPr/>
        </p:nvSpPr>
        <p:spPr>
          <a:xfrm>
            <a:off x="4153091" y="868680"/>
            <a:ext cx="343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concentration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response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after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-0.1 PSU in March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276395" y="2493507"/>
            <a:ext cx="153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4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2792" y="1447794"/>
            <a:ext cx="7315215" cy="548641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692648" y="1625600"/>
            <a:ext cx="328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September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2014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642099" y="2235200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+0.2 million km²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2612758" y="1708895"/>
            <a:ext cx="1183130" cy="6316864"/>
            <a:chOff x="1028884" y="1171685"/>
            <a:chExt cx="1183130" cy="6316864"/>
          </a:xfrm>
        </p:grpSpPr>
        <p:grpSp>
          <p:nvGrpSpPr>
            <p:cNvPr id="14" name="Groupe 13"/>
            <p:cNvGrpSpPr/>
            <p:nvPr/>
          </p:nvGrpSpPr>
          <p:grpSpPr>
            <a:xfrm>
              <a:off x="1028884" y="1171685"/>
              <a:ext cx="1183130" cy="4655233"/>
              <a:chOff x="1417018" y="1263125"/>
              <a:chExt cx="1183130" cy="4655233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073676" y="1263125"/>
                <a:ext cx="526472" cy="4655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1509280" y="2044164"/>
                <a:ext cx="6743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39</a:t>
                </a: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1428448" y="5328384"/>
                <a:ext cx="95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-39</a:t>
                </a: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1417018" y="4244691"/>
                <a:ext cx="95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-15</a:t>
                </a:r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1514919" y="3159430"/>
                <a:ext cx="95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15</a:t>
                </a:r>
              </a:p>
            </p:txBody>
          </p:sp>
        </p:grpSp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498" r="18073" b="9426"/>
            <a:stretch/>
          </p:blipFill>
          <p:spPr>
            <a:xfrm rot="16200000">
              <a:off x="-1311028" y="4352740"/>
              <a:ext cx="5993139" cy="278480"/>
            </a:xfrm>
            <a:prstGeom prst="rect">
              <a:avLst/>
            </a:prstGeom>
          </p:spPr>
        </p:pic>
      </p:grpSp>
      <p:sp>
        <p:nvSpPr>
          <p:cNvPr id="21" name="ZoneTexte 20"/>
          <p:cNvSpPr txBox="1"/>
          <p:nvPr/>
        </p:nvSpPr>
        <p:spPr>
          <a:xfrm>
            <a:off x="4153091" y="868680"/>
            <a:ext cx="343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concentration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response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after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-0.1 PSU in March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276395" y="2493507"/>
            <a:ext cx="153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3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21" y="681355"/>
            <a:ext cx="9445841" cy="708438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7653" y="213064"/>
            <a:ext cx="5894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2014, a 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extremes</a:t>
            </a:r>
            <a:endParaRPr lang="fr-BE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942357" y="6527479"/>
            <a:ext cx="5730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FF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12078" y="6498399"/>
            <a:ext cx="19600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CC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36</a:t>
            </a:r>
          </a:p>
          <a:p>
            <a:r>
              <a:rPr lang="fr-BE" b="1" dirty="0">
                <a:solidFill>
                  <a:srgbClr val="00CC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fr-BE" b="1" dirty="0" err="1" smtClean="0">
                <a:solidFill>
                  <a:srgbClr val="00CC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coldest</a:t>
            </a:r>
            <a:r>
              <a:rPr lang="fr-BE" b="1" dirty="0" smtClean="0">
                <a:solidFill>
                  <a:srgbClr val="00CC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b="1" dirty="0" smtClean="0">
              <a:solidFill>
                <a:srgbClr val="00CC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ZoneTexte 5"/>
          <p:cNvSpPr txBox="1"/>
          <p:nvPr/>
        </p:nvSpPr>
        <p:spPr>
          <a:xfrm>
            <a:off x="2179888" y="1260137"/>
            <a:ext cx="480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Rank of 2014 </a:t>
            </a:r>
            <a:r>
              <a:rPr lang="fr-BE" sz="20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annual</a:t>
            </a:r>
            <a:r>
              <a:rPr lang="fr-BE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mean</a:t>
            </a:r>
            <a:r>
              <a:rPr lang="fr-BE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temperature</a:t>
            </a:r>
            <a:r>
              <a:rPr lang="fr-BE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among</a:t>
            </a:r>
            <a:r>
              <a:rPr lang="fr-BE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the last 36 </a:t>
            </a:r>
            <a:r>
              <a:rPr lang="fr-BE" sz="20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years</a:t>
            </a:r>
            <a:endParaRPr lang="fr-BE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357" y="6775398"/>
            <a:ext cx="1281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FF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fr-BE" b="1" dirty="0" err="1" smtClean="0">
                <a:solidFill>
                  <a:srgbClr val="FF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warmest</a:t>
            </a:r>
            <a:r>
              <a:rPr lang="fr-BE" b="1" dirty="0" smtClean="0">
                <a:solidFill>
                  <a:srgbClr val="FF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b="1" dirty="0" smtClean="0">
              <a:solidFill>
                <a:srgbClr val="FF00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982694" y="587739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50000"/>
                  </a:schemeClr>
                </a:solidFill>
              </a:rPr>
              <a:t>[Data: ERA-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</a:rPr>
              <a:t>Interim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fr-B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1728" y="374073"/>
            <a:ext cx="269124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Antarctic</a:t>
            </a:r>
            <a:r>
              <a:rPr lang="fr-BE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record</a:t>
            </a:r>
          </a:p>
          <a:p>
            <a:pPr algn="just"/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Lessons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learned</a:t>
            </a:r>
            <a:endParaRPr lang="fr-BE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59080" y="2076070"/>
            <a:ext cx="7499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Winds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following</a:t>
            </a:r>
            <a: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pressure distribution) have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had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significant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impact on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temperature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advection and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production</a:t>
            </a:r>
          </a:p>
          <a:p>
            <a:endParaRPr lang="fr-BE" sz="20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669" y="3091733"/>
            <a:ext cx="3860008" cy="369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1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1728" y="374073"/>
            <a:ext cx="269124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Antarctic</a:t>
            </a:r>
            <a:r>
              <a:rPr lang="fr-BE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record</a:t>
            </a:r>
          </a:p>
          <a:p>
            <a:pPr algn="just"/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Lessons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learned</a:t>
            </a:r>
            <a:endParaRPr lang="fr-BE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59080" y="3349137"/>
            <a:ext cx="6999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Preconditioning</a:t>
            </a:r>
            <a: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could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have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played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secondary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role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although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uncertainties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on the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freshwater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forcing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remain</a:t>
            </a:r>
            <a:endParaRPr lang="fr-BE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sz="20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59080" y="2076070"/>
            <a:ext cx="7499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Winds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following</a:t>
            </a:r>
            <a: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pressure distribution) have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had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significant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impact on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temperature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advection and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production</a:t>
            </a:r>
          </a:p>
          <a:p>
            <a:endParaRPr lang="fr-BE" sz="20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1728" y="374073"/>
            <a:ext cx="269124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Antarctic</a:t>
            </a:r>
            <a:r>
              <a:rPr lang="fr-BE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record</a:t>
            </a:r>
          </a:p>
          <a:p>
            <a:pPr algn="just"/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Lessons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learned</a:t>
            </a:r>
            <a:endParaRPr lang="fr-BE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59080" y="3349137"/>
            <a:ext cx="6999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Preconditioning</a:t>
            </a:r>
            <a: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could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have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played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secondary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role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although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uncertainties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on the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freshwater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forcing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remain</a:t>
            </a:r>
            <a:endParaRPr lang="fr-BE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sz="20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59080" y="4563918"/>
            <a:ext cx="7169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Attribution of the maximum to ozone/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greenhouse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gas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temperature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changes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not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straigthforward</a:t>
            </a:r>
            <a:endParaRPr lang="fr-BE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sz="20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59080" y="2076070"/>
            <a:ext cx="7499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Winds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following</a:t>
            </a:r>
            <a: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pressure distribution) have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had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significant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impact on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temperature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advection and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production</a:t>
            </a:r>
          </a:p>
          <a:p>
            <a:endParaRPr lang="fr-BE" sz="20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0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1728" y="374073"/>
            <a:ext cx="269124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Antarctic</a:t>
            </a:r>
            <a:r>
              <a:rPr lang="fr-BE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record</a:t>
            </a:r>
          </a:p>
          <a:p>
            <a:pPr algn="just"/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Lessons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learned</a:t>
            </a:r>
            <a:endParaRPr lang="fr-BE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59080" y="5796678"/>
            <a:ext cx="7886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Predictability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to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investigated</a:t>
            </a:r>
            <a:endParaRPr lang="fr-BE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sz="24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2" descr="Permalien de l'image intégr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016" y="1188389"/>
            <a:ext cx="6830984" cy="460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1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620186" y="1328057"/>
            <a:ext cx="1925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Thank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you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07160" y="2939143"/>
            <a:ext cx="555145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francois.massonnet@uclouvain.be</a:t>
            </a:r>
            <a:endParaRPr lang="fr-BE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fr-BE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www.climate.be/u/fmasson</a:t>
            </a:r>
            <a:endParaRPr lang="fr-BE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fr-BE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fr-BE" sz="2800" dirty="0" smtClean="0">
                <a:solidFill>
                  <a:srgbClr val="5EA9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</a:t>
            </a:r>
            <a:r>
              <a:rPr lang="fr-BE" sz="2800" dirty="0" err="1" smtClean="0">
                <a:solidFill>
                  <a:srgbClr val="5EA9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FMassonnet</a:t>
            </a:r>
            <a:endParaRPr lang="fr-BE" sz="2800" dirty="0" smtClean="0">
              <a:solidFill>
                <a:srgbClr val="5EA9D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fr-BE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30" name="Picture 6" descr="https://g.twimg.com/Twitter_logo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961" y="4643640"/>
            <a:ext cx="636161" cy="51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9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5841" y="280983"/>
            <a:ext cx="9286014" cy="69645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21303" t="85441" r="19018" b="4832"/>
          <a:stretch/>
        </p:blipFill>
        <p:spPr>
          <a:xfrm rot="16200000">
            <a:off x="-1305748" y="3153684"/>
            <a:ext cx="6686464" cy="81741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94509" y="495300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0.1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37347" y="1901825"/>
            <a:ext cx="924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0.05</a:t>
            </a:r>
          </a:p>
        </p:txBody>
      </p:sp>
      <p:sp>
        <p:nvSpPr>
          <p:cNvPr id="9" name="Rectangle 8"/>
          <p:cNvSpPr/>
          <p:nvPr/>
        </p:nvSpPr>
        <p:spPr>
          <a:xfrm>
            <a:off x="2069955" y="200978"/>
            <a:ext cx="787545" cy="6475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8165958" y="726132"/>
            <a:ext cx="787545" cy="588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1165947" y="3331559"/>
            <a:ext cx="924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42097" y="4759325"/>
            <a:ext cx="924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-0.05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42097" y="6191250"/>
            <a:ext cx="88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-0.1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004271" y="42386"/>
            <a:ext cx="5023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SST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anomaly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following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-0.1 PSU initial condition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40898" y="476250"/>
            <a:ext cx="613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°C</a:t>
            </a:r>
          </a:p>
        </p:txBody>
      </p:sp>
    </p:spTree>
    <p:extLst>
      <p:ext uri="{BB962C8B-B14F-4D97-AF65-F5344CB8AC3E}">
        <p14:creationId xmlns:p14="http://schemas.microsoft.com/office/powerpoint/2010/main" val="6993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933" y="155515"/>
            <a:ext cx="5714134" cy="654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066924"/>
            <a:ext cx="7200899" cy="451502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5250" y="200025"/>
            <a:ext cx="4095132" cy="98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6343649" y="639728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50000"/>
                  </a:schemeClr>
                </a:solidFill>
              </a:rPr>
              <a:t>[Data: NSIDC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</a:rPr>
              <a:t>sea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</a:rPr>
              <a:t>ice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</a:rPr>
              <a:t> index]</a:t>
            </a:r>
            <a:endParaRPr lang="fr-B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47675" y="438150"/>
            <a:ext cx="6170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2012, 2013, </a:t>
            </a:r>
            <a:r>
              <a:rPr lang="fr-BE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2014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third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record in a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row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for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Antarctic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extent</a:t>
            </a:r>
            <a:endParaRPr lang="fr-BE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252412" y="3963472"/>
            <a:ext cx="14382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1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 km²</a:t>
            </a:r>
            <a:endParaRPr lang="fr-BE" dirty="0">
              <a:solidFill>
                <a:srgbClr val="0101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008374" y="3316872"/>
            <a:ext cx="1325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smtClean="0">
                <a:solidFill>
                  <a:srgbClr val="0081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20.10 million km²</a:t>
            </a:r>
          </a:p>
        </p:txBody>
      </p:sp>
    </p:spTree>
    <p:extLst>
      <p:ext uri="{BB962C8B-B14F-4D97-AF65-F5344CB8AC3E}">
        <p14:creationId xmlns:p14="http://schemas.microsoft.com/office/powerpoint/2010/main" val="39708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62049" y="2082509"/>
            <a:ext cx="7618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  <a:tabLst>
                <a:tab pos="623888" algn="l"/>
              </a:tabLst>
            </a:pP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Observations/</a:t>
            </a:r>
            <a:r>
              <a:rPr lang="fr-BE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eanalyses</a:t>
            </a:r>
            <a:endParaRPr lang="fr-BE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tabLst>
                <a:tab pos="539750" algn="l"/>
              </a:tabLst>
            </a:pP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Winds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anomalies are </a:t>
            </a:r>
            <a:r>
              <a:rPr lang="fr-BE" sz="2000" b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each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fr-BE" sz="20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62049" y="3232435"/>
            <a:ext cx="8137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  <a:tabLst>
                <a:tab pos="623888" algn="l"/>
              </a:tabLst>
            </a:pP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Model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experiments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tabLst>
                <a:tab pos="539750" algn="l"/>
              </a:tabLst>
            </a:pPr>
            <a:r>
              <a:rPr lang="fr-BE" sz="24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Winds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anomalies are </a:t>
            </a:r>
            <a:r>
              <a:rPr lang="fr-BE" sz="20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b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each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tabLst>
                <a:tab pos="623888" algn="l"/>
              </a:tabLst>
            </a:pP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fr-BE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1585" y="176645"/>
            <a:ext cx="4983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2014 all-time record of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Antarctic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extent</a:t>
            </a:r>
            <a:endParaRPr lang="fr-BE" sz="3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62049" y="4327384"/>
            <a:ext cx="81378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buAutoNum type="arabicPeriod" startAt="3"/>
              <a:tabLst>
                <a:tab pos="623888" algn="l"/>
              </a:tabLst>
            </a:pP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Origins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of the 2014 record</a:t>
            </a:r>
          </a:p>
          <a:p>
            <a:pPr>
              <a:tabLst>
                <a:tab pos="539750" algn="l"/>
              </a:tabLst>
            </a:pP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Distinguishing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between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actual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possible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mechanisms</a:t>
            </a:r>
            <a:endParaRPr lang="fr-BE" sz="20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tabLst>
                <a:tab pos="623888" algn="l"/>
              </a:tabLst>
            </a:pP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fr-BE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9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2" y="1123950"/>
            <a:ext cx="5400675" cy="61722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95550" y="1181100"/>
            <a:ext cx="42052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September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2014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concentration anomalies (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ref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. 1979-2013)</a:t>
            </a:r>
            <a:endParaRPr lang="fr-B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00837" y="1751231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[%]</a:t>
            </a:r>
            <a:endParaRPr lang="fr-B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43712" y="6172200"/>
            <a:ext cx="2562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data: OSI-SAF</a:t>
            </a:r>
          </a:p>
          <a:p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 data: ERA-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Interim</a:t>
            </a:r>
            <a:endParaRPr lang="fr-BE" sz="16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89869" y="114298"/>
            <a:ext cx="6044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2014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winter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conditions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were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representative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of long-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term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trends</a:t>
            </a:r>
          </a:p>
        </p:txBody>
      </p:sp>
    </p:spTree>
    <p:extLst>
      <p:ext uri="{BB962C8B-B14F-4D97-AF65-F5344CB8AC3E}">
        <p14:creationId xmlns:p14="http://schemas.microsoft.com/office/powerpoint/2010/main" val="1918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2"/>
          <a:stretch/>
        </p:blipFill>
        <p:spPr>
          <a:xfrm>
            <a:off x="1874260" y="1123950"/>
            <a:ext cx="5400675" cy="55054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90812" y="1181100"/>
            <a:ext cx="39052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2014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concentration anomalies (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ref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. 1979-2013)</a:t>
            </a:r>
            <a:endParaRPr lang="fr-B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700837" y="1751231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[%]</a:t>
            </a:r>
            <a:endParaRPr lang="fr-B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43712" y="6026726"/>
            <a:ext cx="2562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data: OSI-SAF</a:t>
            </a:r>
          </a:p>
          <a:p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 data: ERA-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Interim</a:t>
            </a:r>
            <a:endParaRPr lang="fr-BE" sz="16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6976214" y="4379470"/>
            <a:ext cx="223238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144034" y="4210050"/>
            <a:ext cx="1064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 m/s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909434" y="3728675"/>
            <a:ext cx="188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Jul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fr-BE" sz="14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Aug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-Sep </a:t>
            </a:r>
          </a:p>
          <a:p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 anomalies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9869" y="114298"/>
            <a:ext cx="6044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2014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winter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anomalies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were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associated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wind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anomalies</a:t>
            </a:r>
          </a:p>
        </p:txBody>
      </p:sp>
    </p:spTree>
    <p:extLst>
      <p:ext uri="{BB962C8B-B14F-4D97-AF65-F5344CB8AC3E}">
        <p14:creationId xmlns:p14="http://schemas.microsoft.com/office/powerpoint/2010/main" val="15528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62049" y="2082509"/>
            <a:ext cx="7618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  <a:tabLst>
                <a:tab pos="623888" algn="l"/>
              </a:tabLst>
            </a:pP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Observations/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reanalyses</a:t>
            </a:r>
            <a:endParaRPr lang="fr-BE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tabLst>
                <a:tab pos="539750" algn="l"/>
              </a:tabLst>
            </a:pP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Winds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anomalies are </a:t>
            </a:r>
            <a:r>
              <a:rPr lang="fr-BE" sz="2000" b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each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fr-BE" sz="20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62049" y="3232435"/>
            <a:ext cx="8137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  <a:tabLst>
                <a:tab pos="623888" algn="l"/>
              </a:tabLst>
            </a:pP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Model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experiments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tabLst>
                <a:tab pos="539750" algn="l"/>
              </a:tabLst>
            </a:pPr>
            <a:r>
              <a:rPr lang="fr-BE" sz="24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Winds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anomalies are </a:t>
            </a:r>
            <a:r>
              <a:rPr lang="fr-BE" sz="20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b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each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tabLst>
                <a:tab pos="623888" algn="l"/>
              </a:tabLst>
            </a:pP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fr-BE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1585" y="176645"/>
            <a:ext cx="4983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2014 all-time record of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Antarctic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extent</a:t>
            </a:r>
            <a:endParaRPr lang="fr-BE" sz="3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62049" y="4327384"/>
            <a:ext cx="81378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buAutoNum type="arabicPeriod" startAt="3"/>
              <a:tabLst>
                <a:tab pos="623888" algn="l"/>
              </a:tabLst>
            </a:pP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Origins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of the 2014 record</a:t>
            </a:r>
          </a:p>
          <a:p>
            <a:pPr>
              <a:tabLst>
                <a:tab pos="539750" algn="l"/>
              </a:tabLst>
            </a:pP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Distinguishing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between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actual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possible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mechanisms</a:t>
            </a:r>
            <a:endParaRPr lang="fr-BE" sz="20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tabLst>
                <a:tab pos="623888" algn="l"/>
              </a:tabLst>
            </a:pP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fr-BE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19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4296" y="361731"/>
            <a:ext cx="576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2005-2014 simulations of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Antarctic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BE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controlled</a:t>
            </a:r>
            <a:r>
              <a:rPr lang="fr-BE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atmosphere</a:t>
            </a:r>
            <a:endParaRPr lang="fr-BE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9" t="67398"/>
          <a:stretch/>
        </p:blipFill>
        <p:spPr>
          <a:xfrm>
            <a:off x="124831" y="1495748"/>
            <a:ext cx="6731235" cy="50731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18264" y="1873325"/>
            <a:ext cx="4244436" cy="601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 rot="5400000">
            <a:off x="4646855" y="3549021"/>
            <a:ext cx="2968463" cy="174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3052377" y="5242868"/>
            <a:ext cx="16821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3E8E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9219" y="2474506"/>
            <a:ext cx="2698603" cy="601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/>
          <p:cNvSpPr/>
          <p:nvPr/>
        </p:nvSpPr>
        <p:spPr>
          <a:xfrm>
            <a:off x="5259219" y="5766088"/>
            <a:ext cx="2698603" cy="397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Rectangle 16"/>
          <p:cNvSpPr/>
          <p:nvPr/>
        </p:nvSpPr>
        <p:spPr>
          <a:xfrm rot="5400000">
            <a:off x="4979374" y="4521282"/>
            <a:ext cx="1722463" cy="1044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5930900" y="5994400"/>
            <a:ext cx="398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Ocean-sea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model: NEMO-LIM3</a:t>
            </a:r>
          </a:p>
          <a:p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Atmospheric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forcing: ERA-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Interim</a:t>
            </a:r>
            <a:endParaRPr lang="fr-BE" sz="16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OSI-SAF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910661" y="1858704"/>
            <a:ext cx="3043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September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Antarctic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extent</a:t>
            </a:r>
            <a:endParaRPr lang="fr-BE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1032</TotalTime>
  <Words>1932</Words>
  <Application>Microsoft Office PowerPoint</Application>
  <PresentationFormat>Affichage à l'écran (4:3)</PresentationFormat>
  <Paragraphs>282</Paragraphs>
  <Slides>36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Segoe UI</vt:lpstr>
      <vt:lpstr>Thème Office</vt:lpstr>
      <vt:lpstr>The 2014 all-time record of Antarctic sea ice extent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UCL - ELIC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Massonnet</dc:creator>
  <cp:lastModifiedBy>François Massonnet</cp:lastModifiedBy>
  <cp:revision>52</cp:revision>
  <dcterms:created xsi:type="dcterms:W3CDTF">2015-04-06T13:58:23Z</dcterms:created>
  <dcterms:modified xsi:type="dcterms:W3CDTF">2015-04-09T07:49:05Z</dcterms:modified>
</cp:coreProperties>
</file>