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66" r:id="rId5"/>
    <p:sldId id="267" r:id="rId6"/>
    <p:sldId id="299" r:id="rId7"/>
    <p:sldId id="286" r:id="rId8"/>
    <p:sldId id="258" r:id="rId9"/>
    <p:sldId id="259" r:id="rId10"/>
    <p:sldId id="260" r:id="rId11"/>
    <p:sldId id="257" r:id="rId12"/>
    <p:sldId id="261" r:id="rId13"/>
    <p:sldId id="262" r:id="rId14"/>
    <p:sldId id="297" r:id="rId15"/>
    <p:sldId id="296" r:id="rId16"/>
    <p:sldId id="274" r:id="rId17"/>
    <p:sldId id="293" r:id="rId18"/>
    <p:sldId id="291" r:id="rId19"/>
    <p:sldId id="294" r:id="rId20"/>
    <p:sldId id="287" r:id="rId21"/>
    <p:sldId id="270" r:id="rId22"/>
    <p:sldId id="271" r:id="rId23"/>
    <p:sldId id="272" r:id="rId24"/>
    <p:sldId id="289" r:id="rId25"/>
    <p:sldId id="280" r:id="rId26"/>
    <p:sldId id="281" r:id="rId27"/>
    <p:sldId id="282" r:id="rId28"/>
    <p:sldId id="283" r:id="rId29"/>
    <p:sldId id="290" r:id="rId30"/>
    <p:sldId id="284" r:id="rId31"/>
    <p:sldId id="298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ter, Mick" initials="CM" lastIdx="7" clrIdx="0">
    <p:extLst>
      <p:ext uri="{19B8F6BF-5375-455C-9EA6-DF929625EA0E}">
        <p15:presenceInfo xmlns:p15="http://schemas.microsoft.com/office/powerpoint/2012/main" userId="S::mick.carter@metoffice.gov.uk::d7f461b2-1aa9-4dd9-988a-fca00d676d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CC085-3B8B-4851-94E6-3EFEFE065676}" v="2" dt="2019-11-05T14:15:35.653"/>
    <p1510:client id="{85E2CC91-2BD1-451B-F4FA-AE4378418003}" v="14" dt="2019-11-05T14:05:3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/>
    <p:restoredTop sz="86503"/>
  </p:normalViewPr>
  <p:slideViewPr>
    <p:cSldViewPr>
      <p:cViewPr varScale="1">
        <p:scale>
          <a:sx n="128" d="100"/>
          <a:sy n="128" d="100"/>
        </p:scale>
        <p:origin x="1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9" d="100"/>
          <a:sy n="139" d="100"/>
        </p:scale>
        <p:origin x="46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er, Mick" userId="d7f461b2-1aa9-4dd9-988a-fca00d676dc8" providerId="ADAL" clId="{D140C054-600D-4BAD-B7A4-E55E2D5030AC}"/>
    <pc:docChg chg="custSel addSld delSld modSld">
      <pc:chgData name="Carter, Mick" userId="d7f461b2-1aa9-4dd9-988a-fca00d676dc8" providerId="ADAL" clId="{D140C054-600D-4BAD-B7A4-E55E2D5030AC}" dt="2019-11-05T14:15:35.621" v="238"/>
      <pc:docMkLst>
        <pc:docMk/>
      </pc:docMkLst>
      <pc:sldChg chg="modSp del">
        <pc:chgData name="Carter, Mick" userId="d7f461b2-1aa9-4dd9-988a-fca00d676dc8" providerId="ADAL" clId="{D140C054-600D-4BAD-B7A4-E55E2D5030AC}" dt="2019-11-05T14:15:31.076" v="236" actId="2696"/>
        <pc:sldMkLst>
          <pc:docMk/>
          <pc:sldMk cId="3946605174" sldId="292"/>
        </pc:sldMkLst>
        <pc:spChg chg="mod">
          <ac:chgData name="Carter, Mick" userId="d7f461b2-1aa9-4dd9-988a-fca00d676dc8" providerId="ADAL" clId="{D140C054-600D-4BAD-B7A4-E55E2D5030AC}" dt="2019-11-05T13:58:28.124" v="235" actId="313"/>
          <ac:spMkLst>
            <pc:docMk/>
            <pc:sldMk cId="3946605174" sldId="292"/>
            <ac:spMk id="3" creationId="{61E51AF0-6CCA-4390-9330-F0E7B88B8447}"/>
          </ac:spMkLst>
        </pc:spChg>
      </pc:sldChg>
      <pc:sldChg chg="modSp">
        <pc:chgData name="Carter, Mick" userId="d7f461b2-1aa9-4dd9-988a-fca00d676dc8" providerId="ADAL" clId="{D140C054-600D-4BAD-B7A4-E55E2D5030AC}" dt="2019-11-05T13:41:51.749" v="183" actId="20577"/>
        <pc:sldMkLst>
          <pc:docMk/>
          <pc:sldMk cId="3143027059" sldId="294"/>
        </pc:sldMkLst>
        <pc:spChg chg="mod">
          <ac:chgData name="Carter, Mick" userId="d7f461b2-1aa9-4dd9-988a-fca00d676dc8" providerId="ADAL" clId="{D140C054-600D-4BAD-B7A4-E55E2D5030AC}" dt="2019-11-05T13:41:51.749" v="183" actId="20577"/>
          <ac:spMkLst>
            <pc:docMk/>
            <pc:sldMk cId="3143027059" sldId="294"/>
            <ac:spMk id="2" creationId="{3F23901D-9B97-4751-B171-4F8109C077FA}"/>
          </ac:spMkLst>
        </pc:spChg>
        <pc:spChg chg="mod">
          <ac:chgData name="Carter, Mick" userId="d7f461b2-1aa9-4dd9-988a-fca00d676dc8" providerId="ADAL" clId="{D140C054-600D-4BAD-B7A4-E55E2D5030AC}" dt="2019-11-05T13:41:29.093" v="176" actId="20577"/>
          <ac:spMkLst>
            <pc:docMk/>
            <pc:sldMk cId="3143027059" sldId="294"/>
            <ac:spMk id="3" creationId="{0C16041B-5E96-41B2-B3B0-F1D6D38C208B}"/>
          </ac:spMkLst>
        </pc:spChg>
      </pc:sldChg>
      <pc:sldChg chg="add del">
        <pc:chgData name="Carter, Mick" userId="d7f461b2-1aa9-4dd9-988a-fca00d676dc8" providerId="ADAL" clId="{D140C054-600D-4BAD-B7A4-E55E2D5030AC}" dt="2019-11-05T14:15:35.621" v="238"/>
        <pc:sldMkLst>
          <pc:docMk/>
          <pc:sldMk cId="526077412" sldId="295"/>
        </pc:sldMkLst>
      </pc:sldChg>
    </pc:docChg>
  </pc:docChgLst>
  <pc:docChgLst>
    <pc:chgData name="Matthews, David" userId="S::david.matthews@metoffice.gov.uk::007c1c18-d5d1-44fa-bf6b-c7c221faa5b3" providerId="AD" clId="Web-{85E2CC91-2BD1-451B-F4FA-AE4378418003}"/>
    <pc:docChg chg="modSld">
      <pc:chgData name="Matthews, David" userId="S::david.matthews@metoffice.gov.uk::007c1c18-d5d1-44fa-bf6b-c7c221faa5b3" providerId="AD" clId="Web-{85E2CC91-2BD1-451B-F4FA-AE4378418003}" dt="2019-11-05T14:05:30.757" v="12" actId="20577"/>
      <pc:docMkLst>
        <pc:docMk/>
      </pc:docMkLst>
      <pc:sldChg chg="modSp">
        <pc:chgData name="Matthews, David" userId="S::david.matthews@metoffice.gov.uk::007c1c18-d5d1-44fa-bf6b-c7c221faa5b3" providerId="AD" clId="Web-{85E2CC91-2BD1-451B-F4FA-AE4378418003}" dt="2019-11-05T14:05:30.757" v="12" actId="20577"/>
        <pc:sldMkLst>
          <pc:docMk/>
          <pc:sldMk cId="50433709" sldId="274"/>
        </pc:sldMkLst>
        <pc:spChg chg="mod">
          <ac:chgData name="Matthews, David" userId="S::david.matthews@metoffice.gov.uk::007c1c18-d5d1-44fa-bf6b-c7c221faa5b3" providerId="AD" clId="Web-{85E2CC91-2BD1-451B-F4FA-AE4378418003}" dt="2019-11-05T14:05:30.757" v="12" actId="20577"/>
          <ac:spMkLst>
            <pc:docMk/>
            <pc:sldMk cId="50433709" sldId="274"/>
            <ac:spMk id="3" creationId="{5F1ABD95-3B1E-4F9E-A866-D910CCBB0E71}"/>
          </ac:spMkLst>
        </pc:spChg>
      </pc:sldChg>
      <pc:sldChg chg="modSp">
        <pc:chgData name="Matthews, David" userId="S::david.matthews@metoffice.gov.uk::007c1c18-d5d1-44fa-bf6b-c7c221faa5b3" providerId="AD" clId="Web-{85E2CC91-2BD1-451B-F4FA-AE4378418003}" dt="2019-11-05T14:05:07.413" v="8" actId="20577"/>
        <pc:sldMkLst>
          <pc:docMk/>
          <pc:sldMk cId="3946605174" sldId="292"/>
        </pc:sldMkLst>
        <pc:spChg chg="mod">
          <ac:chgData name="Matthews, David" userId="S::david.matthews@metoffice.gov.uk::007c1c18-d5d1-44fa-bf6b-c7c221faa5b3" providerId="AD" clId="Web-{85E2CC91-2BD1-451B-F4FA-AE4378418003}" dt="2019-11-05T14:05:07.413" v="8" actId="20577"/>
          <ac:spMkLst>
            <pc:docMk/>
            <pc:sldMk cId="3946605174" sldId="292"/>
            <ac:spMk id="3" creationId="{61E51AF0-6CCA-4390-9330-F0E7B88B8447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5T11:51:21.563" idx="2">
    <p:pos x="2096" y="3572"/>
    <p:text>Does this need to go?</p:text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D46C-B202-D349-8DE9-A6EEC981CF4F}" type="datetimeFigureOut">
              <a:rPr lang="en-GB" smtClean="0"/>
              <a:t>02/12/2019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3FFA-4BFA-364F-B16B-791163E678E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2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3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Every new machine resulted in new functionality (to be explored)</a:t>
            </a:r>
          </a:p>
          <a:p>
            <a:r>
              <a:rPr lang="en-GB" dirty="0" err="1"/>
              <a:t>Contribs</a:t>
            </a:r>
            <a:r>
              <a:rPr lang="en-GB" dirty="0"/>
              <a:t> to </a:t>
            </a:r>
            <a:r>
              <a:rPr lang="en-GB" dirty="0" err="1"/>
              <a:t>cmake</a:t>
            </a:r>
            <a:r>
              <a:rPr lang="en-GB" dirty="0"/>
              <a:t> and </a:t>
            </a:r>
            <a:r>
              <a:rPr lang="en-GB" dirty="0" err="1"/>
              <a:t>openMPI</a:t>
            </a:r>
            <a:r>
              <a:rPr lang="en-GB" dirty="0"/>
              <a:t> have been provided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E3FFA-4BFA-364F-B16B-791163E678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6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84976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02.12.19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02.12.19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02.12.19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67544" y="1316767"/>
            <a:ext cx="8208912" cy="441649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Brussels, 28.03.2017</a:t>
            </a:r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nl-NL">
                <a:solidFill>
                  <a:prstClr val="black">
                    <a:tint val="75000"/>
                  </a:prstClr>
                </a:solidFill>
              </a:rPr>
              <a:t>Joachim Biercamp, DKRZ   -   ESiWACE Review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0000" y="90000"/>
            <a:ext cx="6570232" cy="1173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0000" y="1357532"/>
            <a:ext cx="8946496" cy="487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1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3/12/2019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ESiWACE</a:t>
            </a:r>
            <a:r>
              <a:rPr lang="de-DE" dirty="0"/>
              <a:t> Final Review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902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996" y="710814"/>
            <a:ext cx="796500" cy="54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954504-ED2B-C745-9587-6DC49A5234E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363" y="72176"/>
            <a:ext cx="2279637" cy="539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6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ylc.github.io/" TargetMode="External"/><Relationship Id="rId2" Type="http://schemas.openxmlformats.org/officeDocument/2006/relationships/hyperlink" Target="https://cylc.discourse.group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55626"/>
          </a:xfrm>
        </p:spPr>
        <p:txBody>
          <a:bodyPr/>
          <a:lstStyle/>
          <a:p>
            <a:r>
              <a:rPr lang="en-GB" noProof="0" dirty="0" err="1"/>
              <a:t>ESiWACE</a:t>
            </a:r>
            <a:r>
              <a:rPr lang="en-GB" noProof="0" dirty="0"/>
              <a:t> WP3</a:t>
            </a:r>
            <a:br>
              <a:rPr lang="en-GB" noProof="0" dirty="0"/>
            </a:br>
            <a:r>
              <a:rPr lang="en-GB" sz="2800" i="1" noProof="0" dirty="0"/>
              <a:t>Final Review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1600" y="3861048"/>
            <a:ext cx="7200800" cy="2495128"/>
          </a:xfrm>
        </p:spPr>
        <p:txBody>
          <a:bodyPr>
            <a:normAutofit/>
          </a:bodyPr>
          <a:lstStyle/>
          <a:p>
            <a:r>
              <a:rPr lang="en-GB" noProof="0" dirty="0">
                <a:solidFill>
                  <a:schemeClr val="tx1"/>
                </a:solidFill>
              </a:rPr>
              <a:t>M. Carter</a:t>
            </a:r>
            <a:r>
              <a:rPr lang="en-GB" baseline="30000" noProof="0" dirty="0">
                <a:solidFill>
                  <a:schemeClr val="tx1"/>
                </a:solidFill>
              </a:rPr>
              <a:t>1</a:t>
            </a:r>
            <a:r>
              <a:rPr lang="en-GB" noProof="0" dirty="0">
                <a:solidFill>
                  <a:schemeClr val="tx1"/>
                </a:solidFill>
              </a:rPr>
              <a:t>, K. Serradell</a:t>
            </a:r>
            <a:r>
              <a:rPr lang="en-GB" baseline="30000" noProof="0" dirty="0">
                <a:solidFill>
                  <a:schemeClr val="tx1"/>
                </a:solidFill>
              </a:rPr>
              <a:t>2</a:t>
            </a:r>
            <a:r>
              <a:rPr lang="en-GB" noProof="0" dirty="0">
                <a:solidFill>
                  <a:schemeClr val="tx1"/>
                </a:solidFill>
              </a:rPr>
              <a:t>, R. Budich</a:t>
            </a:r>
            <a:r>
              <a:rPr lang="en-GB" baseline="30000" noProof="0" dirty="0">
                <a:solidFill>
                  <a:schemeClr val="tx1"/>
                </a:solidFill>
              </a:rPr>
              <a:t>3</a:t>
            </a:r>
          </a:p>
          <a:p>
            <a:r>
              <a:rPr lang="en-GB" noProof="0" dirty="0">
                <a:solidFill>
                  <a:schemeClr val="tx1"/>
                </a:solidFill>
              </a:rPr>
              <a:t>S. Kosukhin</a:t>
            </a:r>
            <a:r>
              <a:rPr lang="en-GB" baseline="30000" noProof="0" dirty="0">
                <a:solidFill>
                  <a:schemeClr val="tx1"/>
                </a:solidFill>
              </a:rPr>
              <a:t>3</a:t>
            </a:r>
            <a:r>
              <a:rPr lang="en-GB" noProof="0" dirty="0">
                <a:solidFill>
                  <a:schemeClr val="tx1"/>
                </a:solidFill>
              </a:rPr>
              <a:t>, D. Matthews</a:t>
            </a:r>
            <a:r>
              <a:rPr lang="en-GB" baseline="30000" noProof="0" dirty="0">
                <a:solidFill>
                  <a:schemeClr val="tx1"/>
                </a:solidFill>
              </a:rPr>
              <a:t>1</a:t>
            </a:r>
            <a:r>
              <a:rPr lang="en-GB" noProof="0" dirty="0">
                <a:solidFill>
                  <a:schemeClr val="tx1"/>
                </a:solidFill>
              </a:rPr>
              <a:t>, G. Greed</a:t>
            </a:r>
            <a:r>
              <a:rPr lang="en-GB" baseline="30000" dirty="0">
                <a:solidFill>
                  <a:schemeClr val="tx1"/>
                </a:solidFill>
              </a:rPr>
              <a:t>1</a:t>
            </a:r>
            <a:r>
              <a:rPr lang="en-GB" noProof="0" dirty="0">
                <a:solidFill>
                  <a:schemeClr val="tx1"/>
                </a:solidFill>
              </a:rPr>
              <a:t>, S. Fiore</a:t>
            </a:r>
            <a:r>
              <a:rPr lang="en-GB" baseline="30000" noProof="0" dirty="0">
                <a:solidFill>
                  <a:schemeClr val="tx1"/>
                </a:solidFill>
              </a:rPr>
              <a:t>4</a:t>
            </a:r>
          </a:p>
          <a:p>
            <a:r>
              <a:rPr lang="en-GB" sz="1600" b="1" dirty="0"/>
              <a:t>Presenters: Kim | Glenn</a:t>
            </a:r>
          </a:p>
          <a:p>
            <a:r>
              <a:rPr lang="en-GB" sz="1600" b="1" dirty="0"/>
              <a:t>Addresses: 1) MO, 2) BSC, 3) MPI-M, 4) CMCC</a:t>
            </a:r>
          </a:p>
          <a:p>
            <a:endParaRPr lang="en-GB" sz="1600" b="1" noProof="0" dirty="0"/>
          </a:p>
          <a:p>
            <a:r>
              <a:rPr lang="en-GB" sz="1600" b="1" noProof="0" dirty="0"/>
              <a:t>Corresponding Author: </a:t>
            </a:r>
            <a:r>
              <a:rPr lang="en-GB" sz="1600" b="1" noProof="0" dirty="0" err="1"/>
              <a:t>reinhard.budich@mpimet.mpg.de</a:t>
            </a:r>
            <a:endParaRPr lang="en-GB" sz="1600" b="1" noProof="0" dirty="0"/>
          </a:p>
        </p:txBody>
      </p:sp>
    </p:spTree>
    <p:extLst>
      <p:ext uri="{BB962C8B-B14F-4D97-AF65-F5344CB8AC3E}">
        <p14:creationId xmlns:p14="http://schemas.microsoft.com/office/powerpoint/2010/main" val="132469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spcAft>
                <a:spcPts val="1200"/>
              </a:spcAft>
            </a:pPr>
            <a:r>
              <a:rPr lang="en-GB" noProof="0" dirty="0"/>
              <a:t>Users will be able to easily customise the software environment on their own, thus being more productive and reducing the workload put on system administrators.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noProof="0" dirty="0" err="1"/>
              <a:t>Spack</a:t>
            </a:r>
            <a:r>
              <a:rPr lang="en-GB" noProof="0" dirty="0"/>
              <a:t> allows for formal description of the software stack available on a supercomputer, which simplifies identification of the list of missing software dependencies of a modelling workflow.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noProof="0" dirty="0" err="1"/>
              <a:t>Spack</a:t>
            </a:r>
            <a:r>
              <a:rPr lang="en-GB" noProof="0" dirty="0"/>
              <a:t> can also help system administrators to easily test various usage scenarios of the basic elements of the software environments, such as compiler toolchains and MPI libraries.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A good way to document the installation procedures and maintain a collection of patches (e.g. for </a:t>
            </a:r>
            <a:r>
              <a:rPr lang="en-GB" altLang="en-US" noProof="0" dirty="0" err="1">
                <a:latin typeface="Arial" charset="0"/>
                <a:ea typeface="Geneva" charset="0"/>
                <a:cs typeface="Arial" charset="0"/>
              </a:rPr>
              <a:t>libtool</a:t>
            </a: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).</a:t>
            </a:r>
          </a:p>
          <a:p>
            <a:pPr marL="285750" indent="-285750" algn="just">
              <a:spcAft>
                <a:spcPts val="1200"/>
              </a:spcAft>
            </a:pPr>
            <a:r>
              <a:rPr lang="en-GB" altLang="en-US" noProof="0" dirty="0">
                <a:latin typeface="Arial" charset="0"/>
                <a:ea typeface="Geneva" charset="0"/>
                <a:cs typeface="Arial" charset="0"/>
              </a:rPr>
              <a:t>Software quality was increased by the activity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360904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CYLC</a:t>
            </a:r>
          </a:p>
        </p:txBody>
      </p:sp>
    </p:spTree>
    <p:extLst>
      <p:ext uri="{BB962C8B-B14F-4D97-AF65-F5344CB8AC3E}">
        <p14:creationId xmlns:p14="http://schemas.microsoft.com/office/powerpoint/2010/main" val="109627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AECDD-4964-A34A-8DD3-365090E5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Cylc</a:t>
            </a:r>
            <a:r>
              <a:rPr lang="en-GB" dirty="0"/>
              <a:t> engine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FCFF11-7889-E148-BD52-DFE68F032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Cylc</a:t>
            </a:r>
            <a:r>
              <a:rPr lang="en-GB" dirty="0"/>
              <a:t> is an Open Source workflow engine that orchestrates cycling systems very efficiently</a:t>
            </a:r>
          </a:p>
          <a:p>
            <a:endParaRPr lang="en-GB" dirty="0"/>
          </a:p>
          <a:p>
            <a:r>
              <a:rPr lang="en-GB" dirty="0"/>
              <a:t>It is a generalized tool suitable for many environments but most often used in Weather and Climate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D81B8-5229-ED45-9017-34CF44F4A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592" y="3697386"/>
            <a:ext cx="5653312" cy="297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7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E0CF-80B3-4A77-A1FA-AFD653A4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Cylc achievements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ABD95-3B1E-4F9E-A866-D910CCBB0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/>
              <a:t>Very active development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Significant improvements to performance, efficiency, robustness, testing &amp; documentation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~850 pull requests (fully tested &amp; reviewed changes)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Part funded by ESiWACE</a:t>
            </a:r>
          </a:p>
          <a:p>
            <a:endParaRPr lang="en-GB" sz="2000" noProof="0" dirty="0"/>
          </a:p>
          <a:p>
            <a:r>
              <a:rPr lang="en-GB" sz="2000" noProof="0" dirty="0">
                <a:latin typeface="Arial"/>
                <a:cs typeface="Arial"/>
              </a:rPr>
              <a:t>Relatively little demand for support – good </a:t>
            </a:r>
            <a:r>
              <a:rPr lang="en-GB" sz="2000" dirty="0">
                <a:latin typeface="Arial"/>
                <a:cs typeface="Arial"/>
              </a:rPr>
              <a:t>documentation</a:t>
            </a:r>
            <a:endParaRPr lang="en-GB" sz="2000" noProof="0" dirty="0"/>
          </a:p>
          <a:p>
            <a:endParaRPr lang="en-GB" sz="2000" noProof="0" dirty="0"/>
          </a:p>
          <a:p>
            <a:r>
              <a:rPr lang="en-GB" sz="2000" noProof="0" dirty="0"/>
              <a:t>ENES Workshops on Workflows</a:t>
            </a:r>
          </a:p>
          <a:p>
            <a:pPr lvl="1"/>
            <a:r>
              <a:rPr lang="en-GB" sz="1600" noProof="0" dirty="0"/>
              <a:t>Lisbon, September 2016 (including </a:t>
            </a:r>
            <a:r>
              <a:rPr lang="en-GB" sz="1600" noProof="0" dirty="0" err="1"/>
              <a:t>Cylc</a:t>
            </a:r>
            <a:r>
              <a:rPr lang="en-GB" sz="1600" noProof="0" dirty="0"/>
              <a:t> tutorial)</a:t>
            </a:r>
          </a:p>
          <a:p>
            <a:pPr lvl="1"/>
            <a:r>
              <a:rPr lang="en-GB" sz="1600" noProof="0" dirty="0"/>
              <a:t>Brussels, September 2018 (including </a:t>
            </a:r>
            <a:r>
              <a:rPr lang="en-GB" sz="1600" noProof="0" dirty="0" err="1"/>
              <a:t>Cylc</a:t>
            </a:r>
            <a:r>
              <a:rPr lang="en-GB" sz="1600" noProof="0" dirty="0"/>
              <a:t> consultancy session)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noProof="0" dirty="0"/>
          </a:p>
          <a:p>
            <a:r>
              <a:rPr lang="en-GB" sz="2000" noProof="0" dirty="0"/>
              <a:t>Notable uptake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Adopted by NCAR for running CESM simulations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1600" noProof="0" dirty="0"/>
              <a:t>Altair providing support for </a:t>
            </a:r>
            <a:r>
              <a:rPr lang="en-GB" sz="1600" noProof="0" dirty="0" err="1"/>
              <a:t>Cylc</a:t>
            </a:r>
            <a:r>
              <a:rPr lang="en-GB" sz="1600" noProof="0" dirty="0"/>
              <a:t> to the Bureau of Meteorology, Australia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320001" y="6597352"/>
            <a:ext cx="1788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Dave Matthews</a:t>
            </a:r>
          </a:p>
        </p:txBody>
      </p:sp>
    </p:spTree>
    <p:extLst>
      <p:ext uri="{BB962C8B-B14F-4D97-AF65-F5344CB8AC3E}">
        <p14:creationId xmlns:p14="http://schemas.microsoft.com/office/powerpoint/2010/main" val="50433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95B5-E7B6-4499-9F68-21A455A4F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Developments in final period  include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51AF0-6CCA-4390-9330-F0E7B88B8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Scalability enhancements (needed now and for Exascale)</a:t>
            </a:r>
          </a:p>
          <a:p>
            <a:pPr lvl="1"/>
            <a:r>
              <a:rPr lang="en-US" dirty="0"/>
              <a:t>Optimized client-server interactions</a:t>
            </a:r>
          </a:p>
          <a:p>
            <a:pPr lvl="1"/>
            <a:r>
              <a:rPr lang="en-US" dirty="0"/>
              <a:t>Reduced memory usage </a:t>
            </a:r>
            <a:r>
              <a:rPr lang="en-US" b="1" dirty="0">
                <a:solidFill>
                  <a:srgbClr val="C00000"/>
                </a:solidFill>
              </a:rPr>
              <a:t>to half</a:t>
            </a:r>
          </a:p>
          <a:p>
            <a:pPr lvl="1"/>
            <a:r>
              <a:rPr lang="en-US" dirty="0"/>
              <a:t>Quicker validation at start-up for tasks in suites is now </a:t>
            </a:r>
            <a:r>
              <a:rPr lang="en-US" b="1" dirty="0">
                <a:solidFill>
                  <a:srgbClr val="C00000"/>
                </a:solidFill>
              </a:rPr>
              <a:t>6x faster</a:t>
            </a:r>
          </a:p>
          <a:p>
            <a:pPr lvl="1"/>
            <a:r>
              <a:rPr lang="en-US" dirty="0"/>
              <a:t>Improved sub-process management, less interruptions</a:t>
            </a:r>
          </a:p>
          <a:p>
            <a:pPr lvl="1"/>
            <a:r>
              <a:rPr lang="en-US" dirty="0"/>
              <a:t>Suites distributed across hosts and auto-migrated for server maintenance.</a:t>
            </a:r>
          </a:p>
          <a:p>
            <a:r>
              <a:rPr lang="en-US" dirty="0"/>
              <a:t>Usability enhancements</a:t>
            </a:r>
          </a:p>
          <a:p>
            <a:pPr lvl="1"/>
            <a:r>
              <a:rPr lang="en-US" dirty="0"/>
              <a:t>Improved documentation to support adoption</a:t>
            </a:r>
          </a:p>
          <a:p>
            <a:pPr lvl="1"/>
            <a:r>
              <a:rPr lang="en-US" dirty="0"/>
              <a:t>A web-based job log viewer &amp; simpler service files for easier monitoring of suites</a:t>
            </a:r>
          </a:p>
          <a:p>
            <a:pPr lvl="1"/>
            <a:r>
              <a:rPr lang="en-GB" dirty="0"/>
              <a:t>Complex suites easier with parameterised tasks</a:t>
            </a:r>
          </a:p>
        </p:txBody>
      </p:sp>
    </p:spTree>
    <p:extLst>
      <p:ext uri="{BB962C8B-B14F-4D97-AF65-F5344CB8AC3E}">
        <p14:creationId xmlns:p14="http://schemas.microsoft.com/office/powerpoint/2010/main" val="396809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742C-5C7D-4009-8641-83FF8925D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Cylc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B0CDB-0F2A-4F35-BD66-255D31A02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00" y="1357532"/>
            <a:ext cx="8946496" cy="53118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20+ sites demand it! </a:t>
            </a:r>
          </a:p>
          <a:p>
            <a:r>
              <a:rPr lang="en-GB" dirty="0"/>
              <a:t>Open user &amp; developer forum </a:t>
            </a:r>
            <a:r>
              <a:rPr lang="en-GB" dirty="0">
                <a:hlinkClick r:id="rId2"/>
              </a:rPr>
              <a:t>https://cylc.discourse.group/</a:t>
            </a:r>
            <a:endParaRPr lang="en-GB" dirty="0"/>
          </a:p>
          <a:p>
            <a:r>
              <a:rPr lang="en-GB" dirty="0"/>
              <a:t>GitHub used for development </a:t>
            </a:r>
            <a:r>
              <a:rPr lang="en-GB" dirty="0">
                <a:hlinkClick r:id="rId3"/>
              </a:rPr>
              <a:t>https://cylc.github.io/</a:t>
            </a:r>
            <a:endParaRPr lang="en-GB" dirty="0"/>
          </a:p>
          <a:p>
            <a:endParaRPr lang="en-GB" dirty="0"/>
          </a:p>
          <a:p>
            <a:r>
              <a:rPr lang="en-GB" dirty="0"/>
              <a:t>Core contributors at NIWA (New Zealand) and the Met Office</a:t>
            </a:r>
          </a:p>
          <a:p>
            <a:pPr lvl="1"/>
            <a:r>
              <a:rPr lang="en-GB" dirty="0"/>
              <a:t>But staff losses at </a:t>
            </a:r>
            <a:r>
              <a:rPr lang="en-GB" dirty="0" err="1"/>
              <a:t>MetO</a:t>
            </a:r>
            <a:r>
              <a:rPr lang="en-GB" dirty="0"/>
              <a:t> need to be replaced. </a:t>
            </a:r>
          </a:p>
          <a:p>
            <a:pPr lvl="1"/>
            <a:r>
              <a:rPr lang="en-GB" dirty="0"/>
              <a:t>Funding secure, recruitment ongoing.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Enhanced by EU funding but not reliant on it</a:t>
            </a:r>
          </a:p>
          <a:p>
            <a:pPr lvl="1"/>
            <a:r>
              <a:rPr lang="en-GB" dirty="0"/>
              <a:t>By far the most resources funded by NIWA and </a:t>
            </a:r>
            <a:r>
              <a:rPr lang="en-GB" dirty="0" err="1"/>
              <a:t>MetO</a:t>
            </a:r>
            <a:r>
              <a:rPr lang="en-GB" dirty="0"/>
              <a:t>, but ….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IS-ENES3</a:t>
            </a:r>
          </a:p>
          <a:p>
            <a:pPr lvl="2"/>
            <a:r>
              <a:rPr lang="en-GB" dirty="0"/>
              <a:t>WP6 - VA1 (11PM) – General support services</a:t>
            </a:r>
          </a:p>
          <a:p>
            <a:pPr lvl="2"/>
            <a:r>
              <a:rPr lang="en-GB" dirty="0"/>
              <a:t>WP8 - JRA1 (24PM) – Community driven development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ESiWACE2</a:t>
            </a:r>
          </a:p>
          <a:p>
            <a:pPr lvl="2"/>
            <a:r>
              <a:rPr lang="en-GB" dirty="0"/>
              <a:t>WP3 (6PM) - Cylc support services (via service call)</a:t>
            </a:r>
          </a:p>
          <a:p>
            <a:pPr lvl="2"/>
            <a:r>
              <a:rPr lang="en-GB" dirty="0"/>
              <a:t>WP4 (12PM) - Enhance Cylc to deal with data dependencies and lifecycle information</a:t>
            </a:r>
          </a:p>
        </p:txBody>
      </p:sp>
    </p:spTree>
    <p:extLst>
      <p:ext uri="{BB962C8B-B14F-4D97-AF65-F5344CB8AC3E}">
        <p14:creationId xmlns:p14="http://schemas.microsoft.com/office/powerpoint/2010/main" val="63804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3901D-9B97-4751-B171-4F8109C0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6041B-5E96-41B2-B3B0-F1D6D38C2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Adoption is the main challenge</a:t>
            </a:r>
          </a:p>
          <a:p>
            <a:pPr lvl="1"/>
            <a:r>
              <a:rPr lang="en-GB" dirty="0"/>
              <a:t>It is about people and culture not the technology;</a:t>
            </a:r>
          </a:p>
          <a:p>
            <a:pPr lvl="1"/>
            <a:r>
              <a:rPr lang="en-GB" dirty="0"/>
              <a:t>Success is most likely when you:</a:t>
            </a:r>
          </a:p>
          <a:p>
            <a:pPr lvl="2"/>
            <a:r>
              <a:rPr lang="en-GB" dirty="0"/>
              <a:t>Have an active advocate locally prepared to help people;</a:t>
            </a:r>
          </a:p>
          <a:p>
            <a:pPr lvl="2"/>
            <a:r>
              <a:rPr lang="en-GB" dirty="0"/>
              <a:t>You select the right project with appropriate and motivated technical team members;</a:t>
            </a:r>
          </a:p>
          <a:p>
            <a:pPr lvl="2"/>
            <a:r>
              <a:rPr lang="en-GB" dirty="0"/>
              <a:t>You have institution level backing, prepared to find appropriate resource levels</a:t>
            </a:r>
          </a:p>
          <a:p>
            <a:pPr lvl="1"/>
            <a:r>
              <a:rPr lang="en-GB" dirty="0"/>
              <a:t>Much adoption has needed relatively little support</a:t>
            </a:r>
          </a:p>
          <a:p>
            <a:pPr lvl="2"/>
            <a:r>
              <a:rPr lang="en-GB" dirty="0"/>
              <a:t>Good documentation supports this</a:t>
            </a:r>
          </a:p>
          <a:p>
            <a:pPr lvl="1"/>
            <a:r>
              <a:rPr lang="en-GB" dirty="0"/>
              <a:t>The authors believe that as workflows become more complex as we move to Exascale, workflow tools will become more necessary.</a:t>
            </a:r>
          </a:p>
          <a:p>
            <a:pPr lvl="2"/>
            <a:r>
              <a:rPr lang="en-GB" dirty="0"/>
              <a:t>But the initial investment is hard compared with incremental development of traditional approaches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027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THE ADOPTION CHALLENGE</a:t>
            </a:r>
          </a:p>
        </p:txBody>
      </p:sp>
    </p:spTree>
    <p:extLst>
      <p:ext uri="{BB962C8B-B14F-4D97-AF65-F5344CB8AC3E}">
        <p14:creationId xmlns:p14="http://schemas.microsoft.com/office/powerpoint/2010/main" val="432161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000" noProof="0" dirty="0"/>
              <a:t>BSC is developing our own workflow manager tool since 2010</a:t>
            </a:r>
          </a:p>
          <a:p>
            <a:endParaRPr lang="en-GB" sz="2000" noProof="0" dirty="0"/>
          </a:p>
          <a:p>
            <a:r>
              <a:rPr lang="en-GB" sz="2000" noProof="0" dirty="0"/>
              <a:t>Although used in production, it has been hard to find external users (sustainability of tools)</a:t>
            </a:r>
          </a:p>
          <a:p>
            <a:endParaRPr lang="en-GB" sz="2000" noProof="0" dirty="0"/>
          </a:p>
          <a:p>
            <a:r>
              <a:rPr lang="en-GB" sz="2000" noProof="0" dirty="0"/>
              <a:t>In the meantime, </a:t>
            </a:r>
            <a:r>
              <a:rPr lang="en-GB" sz="2000" noProof="0" dirty="0" err="1"/>
              <a:t>Cylc</a:t>
            </a:r>
            <a:r>
              <a:rPr lang="en-GB" sz="2000" noProof="0" dirty="0"/>
              <a:t> tool is being adopted as the workflow manager tool by the community</a:t>
            </a:r>
          </a:p>
          <a:p>
            <a:endParaRPr lang="en-GB" sz="2000" noProof="0" dirty="0"/>
          </a:p>
          <a:p>
            <a:r>
              <a:rPr lang="en-GB" sz="2000" noProof="0" dirty="0"/>
              <a:t>First task: identifying pros and cons (GUI, families, improved log management, Rosie to manage suites, …)</a:t>
            </a:r>
          </a:p>
          <a:p>
            <a:endParaRPr lang="en-GB" sz="2000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From </a:t>
            </a:r>
            <a:r>
              <a:rPr lang="en-GB" noProof="0" dirty="0" err="1"/>
              <a:t>Autosubmit</a:t>
            </a:r>
            <a:r>
              <a:rPr lang="en-GB" noProof="0" dirty="0"/>
              <a:t> to </a:t>
            </a:r>
            <a:r>
              <a:rPr lang="en-GB" noProof="0" dirty="0" err="1"/>
              <a:t>Cylc</a:t>
            </a:r>
            <a:endParaRPr lang="en-GB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7BCBC-97ED-B347-AB3A-D5AF5912D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18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71090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7544" y="1844825"/>
            <a:ext cx="8208912" cy="3685802"/>
          </a:xfrm>
        </p:spPr>
        <p:txBody>
          <a:bodyPr>
            <a:normAutofit fontScale="77500" lnSpcReduction="20000"/>
          </a:bodyPr>
          <a:lstStyle/>
          <a:p>
            <a:pPr indent="-304800">
              <a:spcBef>
                <a:spcPts val="48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1800" noProof="0" dirty="0"/>
              <a:t>Climate Prediction</a:t>
            </a:r>
          </a:p>
          <a:p>
            <a:pPr lvl="1" indent="-24765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–"/>
            </a:pPr>
            <a:r>
              <a:rPr lang="en-GB" sz="1400" noProof="0" dirty="0"/>
              <a:t>EC-Earth / NEMO / </a:t>
            </a:r>
            <a:r>
              <a:rPr lang="en-GB" sz="1400" noProof="0" dirty="0" err="1"/>
              <a:t>OpenIFS</a:t>
            </a:r>
            <a:endParaRPr lang="en-GB" sz="1400" noProof="0" dirty="0"/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Historical runs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Seasonal / decadal runs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Model development</a:t>
            </a:r>
          </a:p>
          <a:p>
            <a:pPr lvl="1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800" noProof="0" dirty="0"/>
              <a:t>Portable experiments including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Compilation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Initialization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Simulation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Post processing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Automated transfers</a:t>
            </a:r>
          </a:p>
          <a:p>
            <a:pPr lvl="2"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1400" noProof="0" dirty="0"/>
              <a:t>Data assimilation</a:t>
            </a:r>
          </a:p>
          <a:p>
            <a:pPr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endParaRPr lang="en-GB" sz="2200" noProof="0" dirty="0"/>
          </a:p>
          <a:p>
            <a:pPr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r>
              <a:rPr lang="en-GB" sz="2000" noProof="0" dirty="0"/>
              <a:t>Rose suites have been created for running </a:t>
            </a:r>
          </a:p>
          <a:p>
            <a:pPr marL="139700" indent="0">
              <a:spcBef>
                <a:spcPts val="480"/>
              </a:spcBef>
              <a:buClr>
                <a:schemeClr val="dk1"/>
              </a:buClr>
              <a:buSzPts val="1400"/>
              <a:buNone/>
            </a:pPr>
            <a:r>
              <a:rPr lang="en-GB" sz="2000" noProof="0" dirty="0"/>
              <a:t>EC-Earth historical and multi-member ensemble </a:t>
            </a:r>
          </a:p>
          <a:p>
            <a:pPr marL="139700" indent="0">
              <a:spcBef>
                <a:spcPts val="480"/>
              </a:spcBef>
              <a:buClr>
                <a:schemeClr val="dk1"/>
              </a:buClr>
              <a:buSzPts val="1400"/>
              <a:buNone/>
            </a:pPr>
            <a:r>
              <a:rPr lang="en-GB" sz="2000" noProof="0" dirty="0"/>
              <a:t>climate simulations</a:t>
            </a:r>
          </a:p>
          <a:p>
            <a:pPr indent="-203200">
              <a:spcBef>
                <a:spcPts val="480"/>
              </a:spcBef>
              <a:buClr>
                <a:schemeClr val="dk1"/>
              </a:buClr>
              <a:buSzPts val="1400"/>
              <a:buFont typeface="Arial"/>
              <a:buChar char="•"/>
            </a:pPr>
            <a:endParaRPr lang="en-GB" sz="2200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Cylc</a:t>
            </a:r>
            <a:r>
              <a:rPr lang="en-GB" noProof="0" dirty="0"/>
              <a:t> and EC-Earth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7BCBC-97ED-B347-AB3A-D5AF5912D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19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5" name="Google Shape;366;p51">
            <a:extLst>
              <a:ext uri="{FF2B5EF4-FFF2-40B4-BE49-F238E27FC236}">
                <a16:creationId xmlns:a16="http://schemas.microsoft.com/office/drawing/2014/main" id="{7F9A2119-31D6-D74E-B26A-CCFE4AF2B02A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645803"/>
            <a:ext cx="4392126" cy="15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72;p35" descr="ok.png">
            <a:extLst>
              <a:ext uri="{FF2B5EF4-FFF2-40B4-BE49-F238E27FC236}">
                <a16:creationId xmlns:a16="http://schemas.microsoft.com/office/drawing/2014/main" id="{67238949-7BA0-DF48-8450-DC09D06E886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404573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72;p35" descr="ok.png">
            <a:extLst>
              <a:ext uri="{FF2B5EF4-FFF2-40B4-BE49-F238E27FC236}">
                <a16:creationId xmlns:a16="http://schemas.microsoft.com/office/drawing/2014/main" id="{4C0EC1B3-FE94-FA47-96FF-079A315E2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636912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72;p35" descr="ok.png">
            <a:extLst>
              <a:ext uri="{FF2B5EF4-FFF2-40B4-BE49-F238E27FC236}">
                <a16:creationId xmlns:a16="http://schemas.microsoft.com/office/drawing/2014/main" id="{9804D930-EE24-1B45-A478-5825607B2B9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996952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72;p35" descr="ok.png">
            <a:extLst>
              <a:ext uri="{FF2B5EF4-FFF2-40B4-BE49-F238E27FC236}">
                <a16:creationId xmlns:a16="http://schemas.microsoft.com/office/drawing/2014/main" id="{72413D1E-BC41-6F48-9ED1-F7F4FB9B08B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678" y="3484694"/>
            <a:ext cx="221994" cy="23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82;p36">
            <a:extLst>
              <a:ext uri="{FF2B5EF4-FFF2-40B4-BE49-F238E27FC236}">
                <a16:creationId xmlns:a16="http://schemas.microsoft.com/office/drawing/2014/main" id="{3A4367BD-827D-C34E-A83A-1AC6F98F01D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45" y="3361965"/>
            <a:ext cx="1418208" cy="229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83;p36">
            <a:extLst>
              <a:ext uri="{FF2B5EF4-FFF2-40B4-BE49-F238E27FC236}">
                <a16:creationId xmlns:a16="http://schemas.microsoft.com/office/drawing/2014/main" id="{DB337F2B-FECB-634F-862A-76D03BAAF47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9" y="3548168"/>
            <a:ext cx="2122203" cy="1920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>
            <a:off x="0" y="653637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61426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Topics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accent4"/>
                </a:solidFill>
              </a:rPr>
              <a:t>Results achieved</a:t>
            </a:r>
            <a:endParaRPr lang="en-GB" noProof="0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GB" noProof="0" dirty="0">
              <a:solidFill>
                <a:srgbClr val="00B050"/>
              </a:solidFill>
            </a:endParaRPr>
          </a:p>
          <a:p>
            <a:r>
              <a:rPr lang="en-GB" noProof="0" dirty="0">
                <a:solidFill>
                  <a:srgbClr val="00B050"/>
                </a:solidFill>
              </a:rPr>
              <a:t>Technical highlights</a:t>
            </a:r>
          </a:p>
          <a:p>
            <a:pPr lvl="1"/>
            <a:r>
              <a:rPr lang="en-GB" noProof="0" dirty="0" err="1"/>
              <a:t>Spack</a:t>
            </a:r>
            <a:r>
              <a:rPr lang="en-GB" noProof="0" dirty="0"/>
              <a:t>: Status of the tool</a:t>
            </a:r>
          </a:p>
          <a:p>
            <a:pPr lvl="1"/>
            <a:r>
              <a:rPr lang="en-GB" noProof="0" dirty="0" err="1"/>
              <a:t>Cylc</a:t>
            </a:r>
            <a:r>
              <a:rPr lang="en-GB" noProof="0" dirty="0"/>
              <a:t>: The experimentation driver</a:t>
            </a:r>
          </a:p>
          <a:p>
            <a:pPr lvl="1"/>
            <a:r>
              <a:rPr lang="en-GB" noProof="0" dirty="0"/>
              <a:t>On the way to </a:t>
            </a:r>
            <a:r>
              <a:rPr lang="en-GB" noProof="0" dirty="0" err="1"/>
              <a:t>exascale</a:t>
            </a:r>
            <a:endParaRPr lang="en-GB" noProof="0" dirty="0"/>
          </a:p>
          <a:p>
            <a:pPr lvl="1"/>
            <a:endParaRPr lang="en-GB" noProof="0" dirty="0"/>
          </a:p>
          <a:p>
            <a:r>
              <a:rPr lang="en-GB" noProof="0" dirty="0">
                <a:solidFill>
                  <a:srgbClr val="FF0000"/>
                </a:solidFill>
              </a:rPr>
              <a:t>Challenges</a:t>
            </a:r>
          </a:p>
          <a:p>
            <a:pPr lvl="1"/>
            <a:r>
              <a:rPr lang="en-GB" noProof="0" dirty="0"/>
              <a:t>Continuation of efforts and maintenance</a:t>
            </a:r>
          </a:p>
          <a:p>
            <a:pPr lvl="1"/>
            <a:r>
              <a:rPr lang="en-GB" noProof="0" dirty="0"/>
              <a:t>Adoption into experiments</a:t>
            </a:r>
          </a:p>
          <a:p>
            <a:pPr lvl="1"/>
            <a:endParaRPr lang="en-GB" noProof="0" dirty="0"/>
          </a:p>
          <a:p>
            <a:r>
              <a:rPr lang="en-GB" noProof="0" dirty="0">
                <a:solidFill>
                  <a:schemeClr val="accent1"/>
                </a:solidFill>
              </a:rPr>
              <a:t>Conclusions &amp; Outlook</a:t>
            </a:r>
          </a:p>
          <a:p>
            <a:pPr lvl="1"/>
            <a:r>
              <a:rPr lang="en-GB" noProof="0" dirty="0"/>
              <a:t>Link with ESiWACE2</a:t>
            </a:r>
          </a:p>
        </p:txBody>
      </p:sp>
    </p:spTree>
    <p:extLst>
      <p:ext uri="{BB962C8B-B14F-4D97-AF65-F5344CB8AC3E}">
        <p14:creationId xmlns:p14="http://schemas.microsoft.com/office/powerpoint/2010/main" val="48089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8311733F-AFBB-0244-8404-05AB1941E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GB" sz="2000" noProof="0" dirty="0"/>
              <a:t>It took long time to take a decision and write a strategy</a:t>
            </a:r>
          </a:p>
          <a:p>
            <a:endParaRPr lang="en-GB" sz="2000" noProof="0" dirty="0"/>
          </a:p>
          <a:p>
            <a:r>
              <a:rPr lang="en-GB" sz="2000" noProof="0" dirty="0"/>
              <a:t>Some tweaks/workarounds needed and </a:t>
            </a:r>
            <a:r>
              <a:rPr lang="en-GB" sz="2000" dirty="0">
                <a:sym typeface="Wingdings" pitchFamily="2" charset="2"/>
              </a:rPr>
              <a:t>some features are needed</a:t>
            </a:r>
            <a:endParaRPr lang="en-GB" sz="2000" noProof="0" dirty="0"/>
          </a:p>
          <a:p>
            <a:endParaRPr lang="en-GB" sz="2000" noProof="0" dirty="0"/>
          </a:p>
          <a:p>
            <a:r>
              <a:rPr lang="en-GB" sz="2000" dirty="0"/>
              <a:t>The adoption of a new production tool is a long and difficult process</a:t>
            </a:r>
          </a:p>
          <a:p>
            <a:endParaRPr lang="en-GB" sz="2000" dirty="0"/>
          </a:p>
          <a:p>
            <a:r>
              <a:rPr lang="en-GB" sz="2000" dirty="0"/>
              <a:t>Never underestimate the </a:t>
            </a:r>
            <a:r>
              <a:rPr lang="en-GB" sz="2000" i="1" dirty="0"/>
              <a:t>“human factor”</a:t>
            </a:r>
          </a:p>
          <a:p>
            <a:endParaRPr lang="en-GB" sz="2000" dirty="0"/>
          </a:p>
          <a:p>
            <a:r>
              <a:rPr lang="en-GB" sz="2000" dirty="0"/>
              <a:t>We need to find the resources not only to sustain the development of codes but we also need to ease adoption.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8368BD9-E294-A241-BEBC-F051E748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Lessons learned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7BCBC-97ED-B347-AB3A-D5AF5912D3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96B51B-4197-4061-BEF3-FF1080513C74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/>
              <a:t>20</a:t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658100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cylc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452320" y="6597352"/>
            <a:ext cx="1637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Kim </a:t>
            </a:r>
            <a:r>
              <a:rPr lang="de-DE" sz="1200" dirty="0" err="1"/>
              <a:t>Serradell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42323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ANALYTICS</a:t>
            </a:r>
            <a:br>
              <a:rPr lang="en-GB" dirty="0"/>
            </a:br>
            <a:r>
              <a:rPr lang="en-GB" dirty="0"/>
              <a:t>WORKFLOWS</a:t>
            </a:r>
          </a:p>
        </p:txBody>
      </p:sp>
    </p:spTree>
    <p:extLst>
      <p:ext uri="{BB962C8B-B14F-4D97-AF65-F5344CB8AC3E}">
        <p14:creationId xmlns:p14="http://schemas.microsoft.com/office/powerpoint/2010/main" val="3664793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0000" y="1412776"/>
            <a:ext cx="8946496" cy="5219547"/>
          </a:xfrm>
        </p:spPr>
        <p:txBody>
          <a:bodyPr>
            <a:noAutofit/>
          </a:bodyPr>
          <a:lstStyle/>
          <a:p>
            <a:pPr marL="0" lvl="1">
              <a:buFont typeface="Arial" pitchFamily="34" charset="0"/>
              <a:buChar char="•"/>
            </a:pPr>
            <a:endParaRPr lang="en-GB" noProof="0" dirty="0"/>
          </a:p>
          <a:p>
            <a:pPr marL="0" lvl="1">
              <a:buFont typeface="Arial" pitchFamily="34" charset="0"/>
              <a:buChar char="•"/>
            </a:pPr>
            <a:r>
              <a:rPr lang="en-GB" noProof="0" dirty="0"/>
              <a:t>Use case on Fire Danger Prevention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Based on the operational service running at CMCC for </a:t>
            </a:r>
            <a:r>
              <a:rPr lang="en-GB" sz="1600" noProof="0" dirty="0">
                <a:solidFill>
                  <a:prstClr val="black"/>
                </a:solidFill>
              </a:rPr>
              <a:t>Fire Danger Prevention</a:t>
            </a:r>
            <a:endParaRPr lang="en-GB" sz="1600" noProof="0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dirty="0"/>
              <a:t>Serving regional stakeholders (Apulia Regional Civil Protection Department)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Joining </a:t>
            </a:r>
            <a:r>
              <a:rPr lang="en-GB" sz="1600" dirty="0"/>
              <a:t>weather forecast </a:t>
            </a:r>
            <a:r>
              <a:rPr lang="en-GB" sz="1600" noProof="0" dirty="0"/>
              <a:t>(WRF model - 5.5x5.5 km resolution) and data analytics </a:t>
            </a:r>
            <a:r>
              <a:rPr lang="en-GB" sz="1600" dirty="0"/>
              <a:t>(to compute </a:t>
            </a:r>
            <a:r>
              <a:rPr lang="en-GB" sz="1600" noProof="0" dirty="0"/>
              <a:t>fire danger indices/maps over the Apulia Region)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dirty="0"/>
              <a:t>Successfully ‘ported’ on </a:t>
            </a:r>
            <a:r>
              <a:rPr lang="en-GB" sz="1600" dirty="0" err="1"/>
              <a:t>Cylc</a:t>
            </a:r>
            <a:r>
              <a:rPr lang="en-GB" sz="1600" dirty="0"/>
              <a:t> (previously based on bash scripts)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dirty="0"/>
              <a:t>Implementing a two-level workflow strategy based on </a:t>
            </a:r>
            <a:r>
              <a:rPr lang="en-GB" sz="1600" dirty="0" err="1"/>
              <a:t>Cylc</a:t>
            </a:r>
            <a:r>
              <a:rPr lang="en-GB" sz="1600" dirty="0"/>
              <a:t> and </a:t>
            </a:r>
            <a:r>
              <a:rPr lang="en-GB" sz="1600" dirty="0" err="1"/>
              <a:t>Ophidia</a:t>
            </a:r>
            <a:endParaRPr lang="en-GB" noProof="0" dirty="0"/>
          </a:p>
          <a:p>
            <a:pPr marL="0" lvl="1">
              <a:buFont typeface="Arial" pitchFamily="34" charset="0"/>
              <a:buChar char="•"/>
            </a:pPr>
            <a:endParaRPr lang="en-GB" dirty="0"/>
          </a:p>
          <a:p>
            <a:pPr marL="0" lvl="1">
              <a:buFont typeface="Arial" pitchFamily="34" charset="0"/>
              <a:buChar char="•"/>
            </a:pPr>
            <a:r>
              <a:rPr lang="en-GB" dirty="0"/>
              <a:t>Results: better orchestration layer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Implementation of a two-level workflow strategy joining: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 err="1"/>
              <a:t>Cylc</a:t>
            </a:r>
            <a:r>
              <a:rPr lang="en-GB" sz="1600" noProof="0" dirty="0"/>
              <a:t> at level1 (coarse grain, general purpose) and </a:t>
            </a:r>
          </a:p>
          <a:p>
            <a:pPr marL="1200150" lvl="2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noProof="0" dirty="0"/>
              <a:t>Ophidia at level2 (fine grain, on the analytics side)</a:t>
            </a:r>
          </a:p>
          <a:p>
            <a:pPr marL="1657350" lvl="3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noProof="0" dirty="0" err="1"/>
              <a:t>Cylc</a:t>
            </a:r>
            <a:r>
              <a:rPr lang="en-GB" noProof="0" dirty="0"/>
              <a:t> triggers - with a single level1-task - an Ophidia </a:t>
            </a:r>
            <a:br>
              <a:rPr lang="en-GB" noProof="0" dirty="0"/>
            </a:br>
            <a:r>
              <a:rPr lang="en-GB" noProof="0" dirty="0"/>
              <a:t>workflow which consists of tens of level2-analytics tasks</a:t>
            </a:r>
          </a:p>
          <a:p>
            <a:pPr marL="1657350" lvl="3" indent="-2857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dirty="0"/>
          </a:p>
          <a:p>
            <a:pPr marL="0" lvl="1">
              <a:buFont typeface="Arial" pitchFamily="34" charset="0"/>
              <a:buChar char="•"/>
            </a:pPr>
            <a:r>
              <a:rPr lang="en-GB" dirty="0"/>
              <a:t>Knowledge transfer and further exploitation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dirty="0"/>
              <a:t>The successful use case has been demonstrated internally at CMCC as a pilot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dirty="0"/>
              <a:t>As a result, other operational services workflows have been ported to </a:t>
            </a:r>
            <a:r>
              <a:rPr lang="en-GB" sz="1600" dirty="0" err="1"/>
              <a:t>Cylc</a:t>
            </a:r>
            <a:endParaRPr lang="en-GB" sz="1600" dirty="0"/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GB" sz="1600" dirty="0"/>
              <a:t>The knowledge transfer to the Modelling Divisions has increased the </a:t>
            </a:r>
            <a:r>
              <a:rPr lang="en-GB" sz="1600" dirty="0" err="1"/>
              <a:t>Cylc</a:t>
            </a:r>
            <a:r>
              <a:rPr lang="en-GB" sz="1600" dirty="0"/>
              <a:t> exploitation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sz="1600" dirty="0"/>
          </a:p>
          <a:p>
            <a:pPr marL="40005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GB" noProof="0" dirty="0"/>
          </a:p>
        </p:txBody>
      </p:sp>
      <p:sp>
        <p:nvSpPr>
          <p:cNvPr id="2" name="Rettangolo 1"/>
          <p:cNvSpPr/>
          <p:nvPr/>
        </p:nvSpPr>
        <p:spPr>
          <a:xfrm>
            <a:off x="251520" y="537321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90000"/>
            <a:ext cx="6570232" cy="1173766"/>
          </a:xfrm>
        </p:spPr>
        <p:txBody>
          <a:bodyPr/>
          <a:lstStyle/>
          <a:p>
            <a:pPr eaLnBrk="0" hangingPunct="0"/>
            <a:r>
              <a:rPr lang="en-GB" dirty="0"/>
              <a:t>Two-level workflow strategy for a </a:t>
            </a:r>
            <a:br>
              <a:rPr lang="en-GB" dirty="0"/>
            </a:br>
            <a:r>
              <a:rPr lang="en-GB" dirty="0"/>
              <a:t>data analytics use case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0" y="6581001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Workflow: </a:t>
            </a:r>
            <a:r>
              <a:rPr lang="de-DE" sz="1200" dirty="0" err="1"/>
              <a:t>cylc</a:t>
            </a:r>
            <a:r>
              <a:rPr lang="de-DE" sz="1200" dirty="0"/>
              <a:t> + </a:t>
            </a:r>
            <a:r>
              <a:rPr lang="de-DE" sz="1200" dirty="0" err="1"/>
              <a:t>Ophidia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</p:spTree>
    <p:extLst>
      <p:ext uri="{BB962C8B-B14F-4D97-AF65-F5344CB8AC3E}">
        <p14:creationId xmlns:p14="http://schemas.microsoft.com/office/powerpoint/2010/main" val="317673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771800" y="1028700"/>
            <a:ext cx="5184576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GB" sz="2000" b="1">
              <a:solidFill>
                <a:srgbClr val="1A60A6"/>
              </a:solidFill>
              <a:latin typeface="Helvetica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5373217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pic>
        <p:nvPicPr>
          <p:cNvPr id="9" name="image8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28" y="1844824"/>
            <a:ext cx="3168352" cy="2320404"/>
          </a:xfrm>
          <a:prstGeom prst="rect">
            <a:avLst/>
          </a:prstGeom>
          <a:ln/>
        </p:spPr>
      </p:pic>
      <p:pic>
        <p:nvPicPr>
          <p:cNvPr id="10" name="Immagine 20" descr="SWE_monthly_averag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390367"/>
            <a:ext cx="1541244" cy="12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0" descr="Lenght_snow_seas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7168" y="5949280"/>
            <a:ext cx="489683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510"/>
          <p:cNvPicPr preferRelativeResize="0"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7" y="4293096"/>
            <a:ext cx="147108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Analytics workflow support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90000" y="1357532"/>
            <a:ext cx="5418104" cy="5239820"/>
          </a:xfrm>
        </p:spPr>
        <p:txBody>
          <a:bodyPr>
            <a:normAutofit lnSpcReduction="10000"/>
          </a:bodyPr>
          <a:lstStyle/>
          <a:p>
            <a:pPr marL="457200" lvl="2" indent="-285750"/>
            <a:r>
              <a:rPr lang="en-GB" sz="1600" noProof="0" dirty="0"/>
              <a:t>Improvement of the Ophidia workflow capabilities</a:t>
            </a:r>
          </a:p>
          <a:p>
            <a:pPr marL="457200" lvl="2" indent="-285750"/>
            <a:r>
              <a:rPr lang="en-GB" sz="1600" dirty="0"/>
              <a:t>Driven by </a:t>
            </a:r>
            <a:r>
              <a:rPr lang="en-GB" sz="1600" noProof="0" dirty="0"/>
              <a:t>users’ requirements </a:t>
            </a:r>
            <a:r>
              <a:rPr lang="en-GB" sz="1600" dirty="0"/>
              <a:t>(</a:t>
            </a:r>
            <a:r>
              <a:rPr lang="en-GB" sz="1600" noProof="0" dirty="0"/>
              <a:t>climate indicators computation and multi-model analysis) </a:t>
            </a:r>
          </a:p>
          <a:p>
            <a:pPr marL="457200" lvl="2" indent="-285750"/>
            <a:r>
              <a:rPr lang="en-GB" sz="1600" noProof="0" dirty="0"/>
              <a:t>Improvements relate to:</a:t>
            </a:r>
          </a:p>
          <a:p>
            <a:pPr marL="914400" lvl="3" indent="-285750"/>
            <a:r>
              <a:rPr lang="en-GB" noProof="0" dirty="0"/>
              <a:t>loops (both iterative and parallel), conditional constructs, interactive support and cross-workflows synchronisation.</a:t>
            </a:r>
          </a:p>
          <a:p>
            <a:pPr marL="914400" lvl="3" indent="-285750"/>
            <a:r>
              <a:rPr lang="en-GB" noProof="0" dirty="0"/>
              <a:t>token management check for long-running workflows</a:t>
            </a:r>
          </a:p>
          <a:p>
            <a:pPr marL="914400" lvl="3" indent="-285750"/>
            <a:r>
              <a:rPr lang="en-GB" noProof="0" dirty="0"/>
              <a:t>new filters for HTC-based operators (parameter sweep jobs) negation support in filter for massive operations</a:t>
            </a:r>
          </a:p>
          <a:p>
            <a:pPr marL="914400" lvl="3" indent="-285750"/>
            <a:r>
              <a:rPr lang="en-GB" noProof="0" dirty="0"/>
              <a:t>Workflow checker improvement</a:t>
            </a:r>
          </a:p>
          <a:p>
            <a:pPr marL="914400" lvl="3" indent="-285750"/>
            <a:r>
              <a:rPr lang="en-GB" sz="1600" dirty="0"/>
              <a:t>Overall, </a:t>
            </a:r>
            <a:r>
              <a:rPr lang="it-IT" sz="1600" b="1" dirty="0"/>
              <a:t>82 </a:t>
            </a:r>
            <a:r>
              <a:rPr lang="it-IT" sz="1600" b="1" dirty="0" err="1"/>
              <a:t>commits</a:t>
            </a:r>
            <a:r>
              <a:rPr lang="it-IT" sz="1600" b="1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performed</a:t>
            </a:r>
            <a:r>
              <a:rPr lang="it-IT" sz="1600" dirty="0"/>
              <a:t> on the </a:t>
            </a:r>
            <a:r>
              <a:rPr lang="it-IT" sz="1600" dirty="0" err="1"/>
              <a:t>Ophidia</a:t>
            </a:r>
            <a:r>
              <a:rPr lang="it-IT" sz="1600" dirty="0"/>
              <a:t> server </a:t>
            </a:r>
            <a:r>
              <a:rPr lang="it-IT" sz="1600" dirty="0" err="1"/>
              <a:t>module</a:t>
            </a:r>
            <a:r>
              <a:rPr lang="it-IT" dirty="0"/>
              <a:t> </a:t>
            </a:r>
            <a:r>
              <a:rPr lang="it-IT" sz="1600" dirty="0" err="1"/>
              <a:t>which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responsible</a:t>
            </a:r>
            <a:r>
              <a:rPr lang="it-IT" sz="1600" dirty="0"/>
              <a:t> for the </a:t>
            </a:r>
            <a:r>
              <a:rPr lang="it-IT" sz="1600" dirty="0" err="1"/>
              <a:t>workflow</a:t>
            </a:r>
            <a:r>
              <a:rPr lang="it-IT" dirty="0"/>
              <a:t> </a:t>
            </a:r>
            <a:r>
              <a:rPr lang="it-IT" sz="1600" dirty="0" err="1"/>
              <a:t>engine</a:t>
            </a:r>
            <a:r>
              <a:rPr lang="it-IT" sz="1600" dirty="0"/>
              <a:t> </a:t>
            </a:r>
            <a:r>
              <a:rPr lang="it-IT" sz="1600" dirty="0" err="1"/>
              <a:t>aspects</a:t>
            </a:r>
            <a:r>
              <a:rPr lang="it-IT" sz="1600" dirty="0"/>
              <a:t>), </a:t>
            </a:r>
            <a:r>
              <a:rPr lang="it-IT" sz="1600" b="1" dirty="0"/>
              <a:t>6 </a:t>
            </a:r>
            <a:r>
              <a:rPr lang="it-IT" sz="1600" b="1" dirty="0" err="1"/>
              <a:t>issues</a:t>
            </a:r>
            <a:r>
              <a:rPr lang="it-IT" sz="1600" b="1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closed</a:t>
            </a:r>
            <a:r>
              <a:rPr lang="it-IT" sz="1600" dirty="0"/>
              <a:t> and </a:t>
            </a:r>
            <a:r>
              <a:rPr lang="it-IT" sz="1600" b="1" dirty="0"/>
              <a:t>10 pull </a:t>
            </a:r>
            <a:r>
              <a:rPr lang="it-IT" sz="1600" b="1" dirty="0" err="1"/>
              <a:t>requests</a:t>
            </a:r>
            <a:r>
              <a:rPr lang="it-IT" sz="1600" b="1" dirty="0"/>
              <a:t> </a:t>
            </a:r>
            <a:r>
              <a:rPr lang="it-IT" sz="1600" dirty="0" err="1"/>
              <a:t>have</a:t>
            </a:r>
            <a:r>
              <a:rPr lang="it-IT" sz="1600" dirty="0"/>
              <a:t> </a:t>
            </a:r>
            <a:r>
              <a:rPr lang="it-IT" sz="1600" dirty="0" err="1"/>
              <a:t>been</a:t>
            </a:r>
            <a:r>
              <a:rPr lang="it-IT" sz="1600" dirty="0"/>
              <a:t> </a:t>
            </a:r>
            <a:r>
              <a:rPr lang="it-IT" sz="1600" dirty="0" err="1"/>
              <a:t>merged</a:t>
            </a:r>
            <a:endParaRPr lang="it-IT" sz="1600" dirty="0"/>
          </a:p>
          <a:p>
            <a:pPr marL="914400" lvl="3" indent="-285750"/>
            <a:r>
              <a:rPr lang="it-IT" dirty="0"/>
              <a:t>Training session on </a:t>
            </a:r>
            <a:r>
              <a:rPr lang="it-IT" dirty="0" err="1"/>
              <a:t>Ophidia</a:t>
            </a:r>
            <a:r>
              <a:rPr lang="it-IT" dirty="0"/>
              <a:t> </a:t>
            </a:r>
            <a:r>
              <a:rPr lang="it-IT" dirty="0" err="1"/>
              <a:t>during</a:t>
            </a:r>
            <a:r>
              <a:rPr lang="it-IT" dirty="0"/>
              <a:t> the </a:t>
            </a:r>
            <a:r>
              <a:rPr lang="it-IT" sz="1600" dirty="0"/>
              <a:t>Workshop in </a:t>
            </a:r>
            <a:r>
              <a:rPr lang="en-GB" dirty="0"/>
              <a:t>Brussels, September 2018</a:t>
            </a:r>
            <a:endParaRPr lang="en-GB" sz="1600" dirty="0"/>
          </a:p>
          <a:p>
            <a:endParaRPr lang="en-GB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18" name="Textfeld 9"/>
          <p:cNvSpPr txBox="1"/>
          <p:nvPr/>
        </p:nvSpPr>
        <p:spPr>
          <a:xfrm>
            <a:off x="0" y="6581001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Analytics</a:t>
            </a:r>
            <a:r>
              <a:rPr lang="de-DE" sz="1200" dirty="0"/>
              <a:t> Workflow: </a:t>
            </a:r>
            <a:r>
              <a:rPr lang="de-DE" sz="1200" dirty="0" err="1"/>
              <a:t>Ophidia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17225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3429000"/>
            <a:ext cx="3744416" cy="2664296"/>
          </a:xfrm>
          <a:prstGeom prst="rect">
            <a:avLst/>
          </a:prstGeom>
          <a:ln/>
        </p:spPr>
      </p:pic>
      <p:pic>
        <p:nvPicPr>
          <p:cNvPr id="5" name="image10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56366" y="3429000"/>
            <a:ext cx="3312368" cy="2664297"/>
          </a:xfrm>
          <a:prstGeom prst="rect">
            <a:avLst/>
          </a:prstGeom>
          <a:ln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GB" dirty="0"/>
              <a:t>Multi-model analysis workflow </a:t>
            </a:r>
            <a:br>
              <a:rPr lang="en-GB" dirty="0"/>
            </a:br>
            <a:r>
              <a:rPr lang="en-GB" dirty="0"/>
              <a:t>Architectural patterns (I)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00" y="1292844"/>
            <a:ext cx="8946496" cy="2280172"/>
          </a:xfrm>
        </p:spPr>
        <p:txBody>
          <a:bodyPr>
            <a:normAutofit/>
          </a:bodyPr>
          <a:lstStyle/>
          <a:p>
            <a:r>
              <a:rPr lang="en-GB" sz="1600" noProof="0" dirty="0"/>
              <a:t> Two architectural patterns have been defined for task management to implement a multi-model analysis experiment as a workflow</a:t>
            </a:r>
          </a:p>
          <a:p>
            <a:pPr lvl="1"/>
            <a:r>
              <a:rPr lang="en-GB" sz="1600" noProof="0" dirty="0"/>
              <a:t>test case: multi-model analysis on precipitation trend analysis</a:t>
            </a:r>
          </a:p>
          <a:p>
            <a:pPr lvl="1"/>
            <a:r>
              <a:rPr lang="en-GB" sz="1600" noProof="0" dirty="0"/>
              <a:t>reference context in terms of experiment: CMIP5 </a:t>
            </a:r>
          </a:p>
          <a:p>
            <a:pPr lvl="1"/>
            <a:r>
              <a:rPr lang="en-GB" sz="1600" noProof="0" dirty="0"/>
              <a:t>reference infrastructure: ESGF</a:t>
            </a:r>
          </a:p>
          <a:p>
            <a:pPr lvl="1"/>
            <a:r>
              <a:rPr lang="en-GB" sz="1600" i="1" noProof="0" dirty="0"/>
              <a:t>distributed</a:t>
            </a:r>
            <a:r>
              <a:rPr lang="en-GB" sz="1600" noProof="0" dirty="0"/>
              <a:t> vs </a:t>
            </a:r>
            <a:r>
              <a:rPr lang="en-GB" sz="1600" i="1" noProof="0" dirty="0"/>
              <a:t>centralized</a:t>
            </a:r>
            <a:r>
              <a:rPr lang="en-GB" sz="1600" noProof="0" dirty="0"/>
              <a:t> architectural approaches</a:t>
            </a:r>
          </a:p>
          <a:p>
            <a:pPr lvl="1"/>
            <a:r>
              <a:rPr lang="en-GB" sz="1600" noProof="0" dirty="0"/>
              <a:t>test case: centralized approach (Climate </a:t>
            </a:r>
            <a:r>
              <a:rPr lang="en-GB" sz="1600" noProof="0" dirty="0" err="1"/>
              <a:t>AnalyticsHub</a:t>
            </a:r>
            <a:r>
              <a:rPr lang="en-GB" sz="1600" noProof="0" dirty="0"/>
              <a:t>, </a:t>
            </a:r>
            <a:r>
              <a:rPr lang="en-GB" sz="1600" i="1" noProof="0" dirty="0"/>
              <a:t>Fiore et al, BigData2018</a:t>
            </a:r>
            <a:r>
              <a:rPr lang="en-GB" sz="1600" noProof="0" dirty="0"/>
              <a:t>)</a:t>
            </a:r>
            <a:endParaRPr lang="en-GB" sz="1100" dirty="0"/>
          </a:p>
        </p:txBody>
      </p:sp>
      <p:sp>
        <p:nvSpPr>
          <p:cNvPr id="9" name="Textfeld 8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6" name="Rettangolo 5"/>
          <p:cNvSpPr/>
          <p:nvPr/>
        </p:nvSpPr>
        <p:spPr>
          <a:xfrm>
            <a:off x="971600" y="615601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Results reported in “</a:t>
            </a:r>
            <a:r>
              <a:rPr lang="en-GB" i="1" u="sng" dirty="0"/>
              <a:t>D3.10 on Scheduler development and support activities</a:t>
            </a:r>
            <a:r>
              <a:rPr lang="en-GB" dirty="0"/>
              <a:t>”</a:t>
            </a:r>
          </a:p>
        </p:txBody>
      </p:sp>
      <p:sp>
        <p:nvSpPr>
          <p:cNvPr id="12" name="Textfeld 9"/>
          <p:cNvSpPr txBox="1"/>
          <p:nvPr/>
        </p:nvSpPr>
        <p:spPr>
          <a:xfrm>
            <a:off x="0" y="6581001"/>
            <a:ext cx="2226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Analysis </a:t>
            </a:r>
            <a:r>
              <a:rPr lang="it-IT" sz="1200" dirty="0" err="1"/>
              <a:t>workflows</a:t>
            </a:r>
            <a:r>
              <a:rPr lang="it-IT" sz="1200" dirty="0"/>
              <a:t>: Architecture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24168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0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1196752"/>
            <a:ext cx="3312368" cy="2520280"/>
          </a:xfrm>
          <a:prstGeom prst="rect">
            <a:avLst/>
          </a:prstGeom>
          <a:ln/>
        </p:spPr>
      </p:pic>
      <p:pic>
        <p:nvPicPr>
          <p:cNvPr id="6" name="image7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3789040"/>
            <a:ext cx="4464496" cy="2304256"/>
          </a:xfrm>
          <a:prstGeom prst="rect">
            <a:avLst/>
          </a:prstGeom>
          <a:ln/>
        </p:spPr>
      </p:pic>
      <p:sp>
        <p:nvSpPr>
          <p:cNvPr id="2" name="Rettangolo 1"/>
          <p:cNvSpPr/>
          <p:nvPr/>
        </p:nvSpPr>
        <p:spPr>
          <a:xfrm>
            <a:off x="4644008" y="6115362"/>
            <a:ext cx="4464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/>
              <a:t>S. Fiore, D. Elia, C. Palazzo, A. D'Anca, </a:t>
            </a:r>
            <a:r>
              <a:rPr lang="it-IT" sz="1000" i="1" dirty="0" err="1"/>
              <a:t>F</a:t>
            </a:r>
            <a:r>
              <a:rPr lang="it-IT" sz="1000" i="1" dirty="0"/>
              <a:t>. Antonio, D. N. Williams, I. T. Foster, G. Aloisio: </a:t>
            </a:r>
            <a:r>
              <a:rPr lang="it-IT" sz="1000" i="1" dirty="0" err="1"/>
              <a:t>Towards</a:t>
            </a:r>
            <a:r>
              <a:rPr lang="it-IT" sz="1000" i="1" dirty="0"/>
              <a:t> an Open (Data) Science Analytics-</a:t>
            </a:r>
            <a:r>
              <a:rPr lang="it-IT" sz="1000" i="1" dirty="0" err="1"/>
              <a:t>Hub</a:t>
            </a:r>
            <a:r>
              <a:rPr lang="it-IT" sz="1000" i="1" dirty="0"/>
              <a:t> for </a:t>
            </a:r>
            <a:r>
              <a:rPr lang="it-IT" sz="1000" i="1" dirty="0" err="1"/>
              <a:t>Reproducible</a:t>
            </a:r>
            <a:r>
              <a:rPr lang="it-IT" sz="1000" i="1" dirty="0"/>
              <a:t> Multi-Model </a:t>
            </a:r>
            <a:r>
              <a:rPr lang="it-IT" sz="1000" i="1" dirty="0" err="1"/>
              <a:t>Climate</a:t>
            </a:r>
            <a:r>
              <a:rPr lang="it-IT" sz="1000" i="1" dirty="0"/>
              <a:t> Analysis </a:t>
            </a:r>
            <a:r>
              <a:rPr lang="it-IT" sz="1000" i="1" dirty="0" err="1"/>
              <a:t>at</a:t>
            </a:r>
            <a:r>
              <a:rPr lang="it-IT" sz="1000" i="1" dirty="0"/>
              <a:t> Scale. </a:t>
            </a:r>
            <a:r>
              <a:rPr lang="it-IT" sz="1000" i="1" dirty="0" err="1"/>
              <a:t>BigData</a:t>
            </a:r>
            <a:r>
              <a:rPr lang="it-IT" sz="1000" i="1" dirty="0"/>
              <a:t> 2018: 3226-3234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en-GB" dirty="0"/>
              <a:t>Multi-model analysis workflow </a:t>
            </a:r>
            <a:br>
              <a:rPr lang="en-GB" dirty="0"/>
            </a:br>
            <a:r>
              <a:rPr lang="en-GB" dirty="0"/>
              <a:t>Architectural patterns (II)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27391" y="1412776"/>
            <a:ext cx="4605011" cy="4968552"/>
          </a:xfrm>
        </p:spPr>
        <p:txBody>
          <a:bodyPr>
            <a:noAutofit/>
          </a:bodyPr>
          <a:lstStyle/>
          <a:p>
            <a:r>
              <a:rPr lang="en-GB" sz="1600" noProof="0" dirty="0"/>
              <a:t>Centralized approach </a:t>
            </a:r>
            <a:r>
              <a:rPr lang="en-GB" sz="1600" dirty="0"/>
              <a:t>implemented at CMCC and  </a:t>
            </a:r>
            <a:r>
              <a:rPr lang="en-GB" sz="1600" noProof="0" dirty="0"/>
              <a:t>based on analytics workflow</a:t>
            </a:r>
            <a:endParaRPr lang="en-GB" sz="1600" dirty="0"/>
          </a:p>
          <a:p>
            <a:r>
              <a:rPr lang="en-GB" sz="1600" noProof="0" dirty="0"/>
              <a:t>Initially deployed on a dedicated analytics cluster </a:t>
            </a:r>
          </a:p>
          <a:p>
            <a:pPr lvl="1"/>
            <a:r>
              <a:rPr lang="en-GB" sz="1400" noProof="0" dirty="0"/>
              <a:t>100 cores, 1.5TB RAM, 50TB storage </a:t>
            </a:r>
            <a:endParaRPr lang="en-GB" sz="1600" noProof="0" dirty="0"/>
          </a:p>
          <a:p>
            <a:r>
              <a:rPr lang="en-GB" sz="1600" noProof="0" dirty="0"/>
              <a:t>Ported </a:t>
            </a:r>
            <a:r>
              <a:rPr lang="en-GB" sz="1600" dirty="0"/>
              <a:t>on the Athena HPC production cluster </a:t>
            </a:r>
          </a:p>
          <a:p>
            <a:pPr lvl="1"/>
            <a:r>
              <a:rPr lang="en-GB" sz="1400" dirty="0"/>
              <a:t>482 nodes, 16 cores/node, 64GB RAM/node)</a:t>
            </a:r>
          </a:p>
          <a:p>
            <a:pPr lvl="1"/>
            <a:r>
              <a:rPr lang="en-GB" sz="1400" dirty="0"/>
              <a:t>Integration aspects: scheduling (LSF) and parallel file system (GPFS) at the cluster level</a:t>
            </a:r>
          </a:p>
          <a:p>
            <a:r>
              <a:rPr lang="en-GB" sz="1600" noProof="0" dirty="0"/>
              <a:t>Application test case:</a:t>
            </a:r>
          </a:p>
          <a:p>
            <a:pPr lvl="1"/>
            <a:r>
              <a:rPr lang="en-GB" sz="1400" noProof="0" dirty="0"/>
              <a:t>multi-model precipitation trend analysis</a:t>
            </a:r>
          </a:p>
          <a:p>
            <a:pPr lvl="1"/>
            <a:r>
              <a:rPr lang="en-GB" sz="1400" noProof="0" dirty="0"/>
              <a:t>Executed and validated on 15 models from CMIP5 </a:t>
            </a:r>
          </a:p>
          <a:p>
            <a:pPr lvl="1"/>
            <a:r>
              <a:rPr lang="en-GB" sz="1400" dirty="0"/>
              <a:t>Analytics workflow based on </a:t>
            </a:r>
            <a:r>
              <a:rPr lang="en-GB" sz="1400" dirty="0" err="1"/>
              <a:t>Ophidia</a:t>
            </a:r>
            <a:endParaRPr lang="en-GB" sz="1400" noProof="0" dirty="0"/>
          </a:p>
          <a:p>
            <a:r>
              <a:rPr lang="en-GB" sz="1600" noProof="0" dirty="0"/>
              <a:t>Results presented at the HPC Summit Week 2019 (HPDA Workshop)</a:t>
            </a:r>
          </a:p>
          <a:p>
            <a:r>
              <a:rPr lang="en-GB" sz="1600" noProof="0" dirty="0"/>
              <a:t>Results reported in “</a:t>
            </a:r>
            <a:r>
              <a:rPr lang="en-GB" sz="1600" i="1" u="sng" noProof="0" dirty="0"/>
              <a:t>D3.10 </a:t>
            </a:r>
            <a:r>
              <a:rPr lang="en-GB" sz="1600" i="1" u="sng" dirty="0"/>
              <a:t>on Scheduler development and support activities</a:t>
            </a:r>
            <a:r>
              <a:rPr lang="en-GB" sz="1600" dirty="0"/>
              <a:t>”</a:t>
            </a:r>
            <a:endParaRPr lang="en-GB" sz="1600" noProof="0" dirty="0"/>
          </a:p>
        </p:txBody>
      </p:sp>
      <p:sp>
        <p:nvSpPr>
          <p:cNvPr id="10" name="Textfeld 9"/>
          <p:cNvSpPr txBox="1"/>
          <p:nvPr/>
        </p:nvSpPr>
        <p:spPr>
          <a:xfrm>
            <a:off x="7596336" y="6597352"/>
            <a:ext cx="1609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Sandro Fiore</a:t>
            </a:r>
          </a:p>
        </p:txBody>
      </p:sp>
      <p:sp>
        <p:nvSpPr>
          <p:cNvPr id="13" name="Textfeld 9"/>
          <p:cNvSpPr txBox="1"/>
          <p:nvPr/>
        </p:nvSpPr>
        <p:spPr>
          <a:xfrm>
            <a:off x="0" y="6581001"/>
            <a:ext cx="199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Analysis </a:t>
            </a:r>
            <a:r>
              <a:rPr lang="it-IT" sz="1200" dirty="0" err="1"/>
              <a:t>workflows</a:t>
            </a:r>
            <a:r>
              <a:rPr lang="it-IT" sz="1200" dirty="0"/>
              <a:t>: test case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20891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623017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tools have been developed based on open source initiatives and input from outside the project </a:t>
            </a:r>
          </a:p>
          <a:p>
            <a:r>
              <a:rPr lang="en-GB" dirty="0"/>
              <a:t>Adoption of the tools is limited because no one use case makes it essential </a:t>
            </a:r>
          </a:p>
          <a:p>
            <a:r>
              <a:rPr lang="en-GB" dirty="0"/>
              <a:t>Organisational and human factor rather than technical issues dominate</a:t>
            </a:r>
          </a:p>
          <a:p>
            <a:r>
              <a:rPr lang="en-GB" dirty="0"/>
              <a:t>Hard to allocate resources to develop and spread the usage of the tool at the same time.</a:t>
            </a:r>
          </a:p>
          <a:p>
            <a:r>
              <a:rPr lang="en-GB" dirty="0"/>
              <a:t>Is this a topic for sustainability coordinated across IS-ENES and </a:t>
            </a:r>
            <a:r>
              <a:rPr lang="en-GB" dirty="0" err="1"/>
              <a:t>ESiWACE</a:t>
            </a:r>
            <a:r>
              <a:rPr lang="en-GB" dirty="0"/>
              <a:t> activities?</a:t>
            </a:r>
          </a:p>
        </p:txBody>
      </p:sp>
    </p:spTree>
    <p:extLst>
      <p:ext uri="{BB962C8B-B14F-4D97-AF65-F5344CB8AC3E}">
        <p14:creationId xmlns:p14="http://schemas.microsoft.com/office/powerpoint/2010/main" val="93581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Link </a:t>
            </a:r>
            <a:r>
              <a:rPr lang="de-DE" dirty="0" err="1"/>
              <a:t>with</a:t>
            </a:r>
            <a:r>
              <a:rPr lang="de-DE" dirty="0"/>
              <a:t> ESiWACE2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Significant work done to prepare software, computing and data-handling infrastructure to </a:t>
            </a:r>
            <a:r>
              <a:rPr lang="en-GB" dirty="0" err="1"/>
              <a:t>Exascale</a:t>
            </a:r>
            <a:r>
              <a:rPr lang="en-GB" dirty="0"/>
              <a:t> era</a:t>
            </a:r>
          </a:p>
          <a:p>
            <a:endParaRPr lang="en-GB" dirty="0"/>
          </a:p>
          <a:p>
            <a:r>
              <a:rPr lang="en-GB" dirty="0"/>
              <a:t>Tools WP3 will be used and supported in ESiWACE2</a:t>
            </a:r>
          </a:p>
          <a:p>
            <a:pPr lvl="1"/>
            <a:r>
              <a:rPr lang="en-GB" dirty="0" err="1"/>
              <a:t>Cylc</a:t>
            </a:r>
            <a:r>
              <a:rPr lang="en-GB" dirty="0"/>
              <a:t> as workflow manager</a:t>
            </a:r>
          </a:p>
          <a:p>
            <a:pPr lvl="1"/>
            <a:r>
              <a:rPr lang="en-GB" dirty="0"/>
              <a:t>SPACK to deploy demonstrators (ICON, </a:t>
            </a:r>
            <a:r>
              <a:rPr lang="en-GB" dirty="0" err="1"/>
              <a:t>openIFS</a:t>
            </a:r>
            <a:r>
              <a:rPr lang="en-GB" dirty="0"/>
              <a:t>, …)</a:t>
            </a:r>
          </a:p>
          <a:p>
            <a:endParaRPr lang="en-GB" dirty="0"/>
          </a:p>
          <a:p>
            <a:r>
              <a:rPr lang="en-GB" dirty="0"/>
              <a:t>From the usability point of view, </a:t>
            </a:r>
            <a:r>
              <a:rPr lang="en-GB" dirty="0" err="1"/>
              <a:t>ESiWACE</a:t>
            </a:r>
            <a:r>
              <a:rPr lang="en-GB" dirty="0"/>
              <a:t> has become a testbed to validate/discard technical choices</a:t>
            </a:r>
          </a:p>
        </p:txBody>
      </p:sp>
    </p:spTree>
    <p:extLst>
      <p:ext uri="{BB962C8B-B14F-4D97-AF65-F5344CB8AC3E}">
        <p14:creationId xmlns:p14="http://schemas.microsoft.com/office/powerpoint/2010/main" val="2976370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6006E-F79A-FE49-A7A3-DDFD5380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WP3 Results achieved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12805-97AA-D541-9727-3C7C4A22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adapting</a:t>
            </a:r>
            <a:r>
              <a:rPr lang="es-ES" dirty="0"/>
              <a:t> and </a:t>
            </a:r>
            <a:r>
              <a:rPr lang="es-ES" dirty="0" err="1"/>
              <a:t>employing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SW </a:t>
            </a:r>
            <a:r>
              <a:rPr lang="es-ES" dirty="0" err="1"/>
              <a:t>package</a:t>
            </a:r>
            <a:r>
              <a:rPr lang="es-ES" dirty="0"/>
              <a:t> </a:t>
            </a:r>
            <a:r>
              <a:rPr lang="es-ES" b="1" dirty="0"/>
              <a:t>SPACK</a:t>
            </a:r>
            <a:r>
              <a:rPr lang="es-ES" dirty="0"/>
              <a:t>, </a:t>
            </a:r>
            <a:r>
              <a:rPr lang="en-GB" dirty="0"/>
              <a:t>Substantial improvement of the software, computing and data-handling infrastructure for ESM scientists from the applications through the software stack to the hardware</a:t>
            </a:r>
          </a:p>
          <a:p>
            <a:endParaRPr lang="en-GB" dirty="0"/>
          </a:p>
          <a:p>
            <a:r>
              <a:rPr lang="en-GB" b="1" dirty="0" err="1"/>
              <a:t>Cylc</a:t>
            </a:r>
            <a:r>
              <a:rPr lang="en-GB" dirty="0"/>
              <a:t> has been further developed to support the ever‐increasing scale and complexity of ESMs for research, production and real‐time operations in weather and climate </a:t>
            </a:r>
          </a:p>
          <a:p>
            <a:endParaRPr lang="en-GB" dirty="0"/>
          </a:p>
          <a:p>
            <a:r>
              <a:rPr lang="en-GB" dirty="0"/>
              <a:t>New </a:t>
            </a:r>
            <a:r>
              <a:rPr lang="en-GB" b="1" dirty="0"/>
              <a:t>analytics</a:t>
            </a:r>
            <a:r>
              <a:rPr lang="en-GB" dirty="0"/>
              <a:t> workflows capabilities have been properly implemented to meet additional users requirements </a:t>
            </a:r>
          </a:p>
        </p:txBody>
      </p:sp>
    </p:spTree>
    <p:extLst>
      <p:ext uri="{BB962C8B-B14F-4D97-AF65-F5344CB8AC3E}">
        <p14:creationId xmlns:p14="http://schemas.microsoft.com/office/powerpoint/2010/main" val="239821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6B370-4397-3249-AF68-6A837335A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636912"/>
            <a:ext cx="8784976" cy="1470025"/>
          </a:xfrm>
        </p:spPr>
        <p:txBody>
          <a:bodyPr/>
          <a:lstStyle/>
          <a:p>
            <a:r>
              <a:rPr lang="en-GB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329885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Workflow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B8C05A70-E39A-5847-A875-C3C173E8397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0017" y="1393216"/>
            <a:ext cx="9123983" cy="41240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292736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Problem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971436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/>
              <a:t>Fuzzy questions that need to be answered before an experiment can be started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2028" y="1628800"/>
            <a:ext cx="3107924" cy="10259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867" b="1" dirty="0"/>
              <a:t>Different environments</a:t>
            </a:r>
          </a:p>
          <a:p>
            <a:pPr algn="ctr"/>
            <a:r>
              <a:rPr lang="en-GB" sz="1600" dirty="0"/>
              <a:t>Single machine or HPC site?</a:t>
            </a:r>
          </a:p>
          <a:p>
            <a:pPr algn="ctr"/>
            <a:r>
              <a:rPr lang="en-GB" sz="1600" dirty="0"/>
              <a:t>What software is already there?</a:t>
            </a:r>
          </a:p>
          <a:p>
            <a:pPr algn="ctr"/>
            <a:r>
              <a:rPr lang="en-GB" sz="1600" dirty="0"/>
              <a:t>What privileges do I have?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628800"/>
            <a:ext cx="2991359" cy="1025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867" b="1" dirty="0"/>
              <a:t>Different requirements</a:t>
            </a:r>
          </a:p>
          <a:p>
            <a:pPr algn="ctr"/>
            <a:r>
              <a:rPr lang="en-GB" sz="1600" dirty="0"/>
              <a:t>Which versions?</a:t>
            </a:r>
          </a:p>
          <a:p>
            <a:pPr algn="ctr"/>
            <a:r>
              <a:rPr lang="en-GB" sz="1600" dirty="0"/>
              <a:t>Which features to enable?</a:t>
            </a:r>
          </a:p>
          <a:p>
            <a:pPr algn="ctr"/>
            <a:r>
              <a:rPr lang="en-GB" sz="1600" dirty="0"/>
              <a:t>Which API implementation?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7759" y="3082563"/>
            <a:ext cx="6268482" cy="34643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867" b="1" dirty="0"/>
              <a:t>Transition between areas of responsibility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pic>
        <p:nvPicPr>
          <p:cNvPr id="1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49" y="3601187"/>
            <a:ext cx="7525303" cy="278014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61027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Spack</a:t>
            </a:r>
            <a:r>
              <a:rPr lang="en-GB" noProof="0" dirty="0"/>
              <a:t>: Target Audience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84581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b="1" noProof="0" dirty="0">
                <a:ea typeface="Geneva" charset="0"/>
                <a:cs typeface="Arial" charset="0"/>
              </a:rPr>
              <a:t>For users:</a:t>
            </a:r>
            <a:r>
              <a:rPr lang="en-GB" altLang="en-US" noProof="0" dirty="0">
                <a:ea typeface="Geneva" charset="0"/>
                <a:cs typeface="Arial" charset="0"/>
              </a:rPr>
              <a:t>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Get the productive software environment for their workflows with minimal lag</a:t>
            </a:r>
          </a:p>
          <a:p>
            <a:r>
              <a:rPr lang="en-GB" altLang="en-US" b="1" noProof="0" dirty="0">
                <a:ea typeface="Geneva" charset="0"/>
                <a:cs typeface="Arial" charset="0"/>
              </a:rPr>
              <a:t>For system administrators:</a:t>
            </a:r>
            <a:r>
              <a:rPr lang="en-GB" altLang="en-US" noProof="0" dirty="0">
                <a:ea typeface="Geneva" charset="0"/>
                <a:cs typeface="Arial" charset="0"/>
              </a:rPr>
              <a:t>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Understand the requirements of the scientific software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Automatization of the maintenance of the software stack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Both with the support of a large (and growing) community</a:t>
            </a:r>
          </a:p>
          <a:p>
            <a:r>
              <a:rPr lang="en-GB" altLang="en-US" b="1" noProof="0" dirty="0">
                <a:ea typeface="Geneva" charset="0"/>
                <a:cs typeface="Arial" charset="0"/>
              </a:rPr>
              <a:t>For developers:</a:t>
            </a:r>
            <a:r>
              <a:rPr lang="en-GB" altLang="en-US" noProof="0" dirty="0">
                <a:ea typeface="Geneva" charset="0"/>
                <a:cs typeface="Arial" charset="0"/>
              </a:rPr>
              <a:t>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Simplify the maintenance of their code </a:t>
            </a:r>
          </a:p>
          <a:p>
            <a:pPr lvl="2"/>
            <a:r>
              <a:rPr lang="en-GB" altLang="en-US" noProof="0" dirty="0">
                <a:ea typeface="Geneva" charset="0"/>
                <a:cs typeface="Arial" charset="0"/>
              </a:rPr>
              <a:t>no need to provide bundled libraries and complicate installation scripts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Ensure portability of their code </a:t>
            </a:r>
          </a:p>
          <a:p>
            <a:pPr lvl="1"/>
            <a:r>
              <a:rPr lang="en-GB" altLang="en-US" noProof="0" dirty="0">
                <a:ea typeface="Geneva" charset="0"/>
                <a:cs typeface="Arial" charset="0"/>
              </a:rPr>
              <a:t>A tool for testing their software with different compilers, libraries, etc.</a:t>
            </a:r>
            <a:endParaRPr lang="en-GB" altLang="en-US" b="1" noProof="0" dirty="0">
              <a:ea typeface="Geneva" charset="0"/>
              <a:cs typeface="Arial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10B240-AB74-554E-8DA5-0F788C4B7121}"/>
              </a:ext>
            </a:extLst>
          </p:cNvPr>
          <p:cNvGrpSpPr/>
          <p:nvPr/>
        </p:nvGrpSpPr>
        <p:grpSpPr>
          <a:xfrm>
            <a:off x="890017" y="4653136"/>
            <a:ext cx="7786439" cy="1872208"/>
            <a:chOff x="601985" y="4365104"/>
            <a:chExt cx="7786439" cy="187220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206DC9D-1441-804E-A735-835D4F4D5F9C}"/>
                </a:ext>
              </a:extLst>
            </p:cNvPr>
            <p:cNvSpPr/>
            <p:nvPr/>
          </p:nvSpPr>
          <p:spPr>
            <a:xfrm>
              <a:off x="601985" y="4365104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AC7514-B1A0-7E41-A9F1-DD3D07761FA8}"/>
                </a:ext>
              </a:extLst>
            </p:cNvPr>
            <p:cNvSpPr/>
            <p:nvPr/>
          </p:nvSpPr>
          <p:spPr>
            <a:xfrm>
              <a:off x="657039" y="4411049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2EC1201-4F9F-6E48-A619-8EF1AAFF8E6F}"/>
                </a:ext>
              </a:extLst>
            </p:cNvPr>
            <p:cNvSpPr/>
            <p:nvPr/>
          </p:nvSpPr>
          <p:spPr>
            <a:xfrm>
              <a:off x="729047" y="4483057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+mj-lt"/>
                </a:rPr>
                <a:t>Compilers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3FB56FE-A810-EE4C-A84B-DA5F1DD2C262}"/>
                </a:ext>
              </a:extLst>
            </p:cNvPr>
            <p:cNvSpPr/>
            <p:nvPr/>
          </p:nvSpPr>
          <p:spPr>
            <a:xfrm>
              <a:off x="3249102" y="4368547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5E62EE-E44E-0A43-A3BD-03A05B1BC09B}"/>
                </a:ext>
              </a:extLst>
            </p:cNvPr>
            <p:cNvSpPr/>
            <p:nvPr/>
          </p:nvSpPr>
          <p:spPr>
            <a:xfrm>
              <a:off x="3304156" y="4414492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1EDD15-5B37-5040-A2D9-5AE07006C795}"/>
                </a:ext>
              </a:extLst>
            </p:cNvPr>
            <p:cNvSpPr/>
            <p:nvPr/>
          </p:nvSpPr>
          <p:spPr>
            <a:xfrm>
              <a:off x="3376164" y="4486500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Prerequisites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95AABB-3B2A-A849-AFD5-A6612BCAEA1B}"/>
                </a:ext>
              </a:extLst>
            </p:cNvPr>
            <p:cNvSpPr txBox="1"/>
            <p:nvPr/>
          </p:nvSpPr>
          <p:spPr>
            <a:xfrm>
              <a:off x="2825371" y="4689408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9E566F-8FB3-A848-B247-5AA27F5AF350}"/>
                </a:ext>
              </a:extLst>
            </p:cNvPr>
            <p:cNvSpPr txBox="1"/>
            <p:nvPr/>
          </p:nvSpPr>
          <p:spPr>
            <a:xfrm>
              <a:off x="5511621" y="4683212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5C287C-E9F8-0943-A08C-D7D9E01E5940}"/>
                </a:ext>
              </a:extLst>
            </p:cNvPr>
            <p:cNvSpPr txBox="1"/>
            <p:nvPr/>
          </p:nvSpPr>
          <p:spPr>
            <a:xfrm>
              <a:off x="7308529" y="540936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749F66-CB55-6043-BFF6-BB7C673C21CA}"/>
                </a:ext>
              </a:extLst>
            </p:cNvPr>
            <p:cNvSpPr/>
            <p:nvPr/>
          </p:nvSpPr>
          <p:spPr>
            <a:xfrm>
              <a:off x="3569793" y="5399279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5C1132D-6B6E-2D4D-9180-3D21F184A441}"/>
                </a:ext>
              </a:extLst>
            </p:cNvPr>
            <p:cNvSpPr/>
            <p:nvPr/>
          </p:nvSpPr>
          <p:spPr>
            <a:xfrm>
              <a:off x="3624847" y="5445224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C52320-EBB6-6844-9601-E3C203458239}"/>
                </a:ext>
              </a:extLst>
            </p:cNvPr>
            <p:cNvSpPr/>
            <p:nvPr/>
          </p:nvSpPr>
          <p:spPr>
            <a:xfrm>
              <a:off x="3696855" y="5517232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Versions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DA88F5-91EA-F146-BA9A-C9D07EC0FF78}"/>
                </a:ext>
              </a:extLst>
            </p:cNvPr>
            <p:cNvSpPr/>
            <p:nvPr/>
          </p:nvSpPr>
          <p:spPr>
            <a:xfrm>
              <a:off x="6245363" y="5395836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437103-CBCF-BD41-86A4-39E8E3F95A13}"/>
                </a:ext>
              </a:extLst>
            </p:cNvPr>
            <p:cNvSpPr/>
            <p:nvPr/>
          </p:nvSpPr>
          <p:spPr>
            <a:xfrm>
              <a:off x="6300417" y="5441781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E0975C-12EA-7C49-8AA0-CCE3947C3122}"/>
                </a:ext>
              </a:extLst>
            </p:cNvPr>
            <p:cNvSpPr/>
            <p:nvPr/>
          </p:nvSpPr>
          <p:spPr>
            <a:xfrm>
              <a:off x="6372425" y="5513789"/>
              <a:ext cx="2015999" cy="720080"/>
            </a:xfrm>
            <a:prstGeom prst="rect">
              <a:avLst/>
            </a:prstGeom>
            <a:gradFill>
              <a:gsLst>
                <a:gs pos="0">
                  <a:srgbClr val="BFDADA"/>
                </a:gs>
                <a:gs pos="100000">
                  <a:srgbClr val="EDF8F6"/>
                </a:gs>
              </a:gsLst>
            </a:gradFill>
            <a:ln>
              <a:solidFill>
                <a:srgbClr val="007F6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Options</a:t>
              </a:r>
              <a:endParaRPr lang="en-US" sz="24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BE32F1-F57D-B34F-B7D8-6BEDFF66E3A9}"/>
                </a:ext>
              </a:extLst>
            </p:cNvPr>
            <p:cNvSpPr txBox="1"/>
            <p:nvPr/>
          </p:nvSpPr>
          <p:spPr>
            <a:xfrm>
              <a:off x="3146062" y="5720140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B0580C-B9AC-BA4D-AC78-B56C084E94AF}"/>
                </a:ext>
              </a:extLst>
            </p:cNvPr>
            <p:cNvSpPr txBox="1"/>
            <p:nvPr/>
          </p:nvSpPr>
          <p:spPr>
            <a:xfrm>
              <a:off x="5832312" y="5713944"/>
              <a:ext cx="360809" cy="401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X</a:t>
              </a:r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35" name="Textfeld 34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197513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Software stack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775190"/>
            <a:ext cx="5760640" cy="582216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2324546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GB" noProof="0" dirty="0" err="1"/>
              <a:t>Spack</a:t>
            </a:r>
            <a:r>
              <a:rPr lang="en-GB" noProof="0" dirty="0"/>
              <a:t> for ESM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5AE9BF9-732F-8347-8692-8E31B927DA95}"/>
              </a:ext>
            </a:extLst>
          </p:cNvPr>
          <p:cNvSpPr txBox="1">
            <a:spLocks/>
          </p:cNvSpPr>
          <p:nvPr/>
        </p:nvSpPr>
        <p:spPr>
          <a:xfrm>
            <a:off x="288032" y="1196751"/>
            <a:ext cx="8567936" cy="1723549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algn="just"/>
            <a:r>
              <a:rPr lang="en-GB" altLang="en-US" sz="2800" dirty="0">
                <a:ea typeface="Geneva" charset="0"/>
                <a:cs typeface="Arial" charset="0"/>
              </a:rPr>
              <a:t>CDO, CMOR, GRIB-API, </a:t>
            </a:r>
            <a:r>
              <a:rPr lang="en-GB" altLang="en-US" sz="2800" dirty="0" err="1">
                <a:ea typeface="Geneva" charset="0"/>
                <a:cs typeface="Arial" charset="0"/>
              </a:rPr>
              <a:t>ecCodes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Emoslib</a:t>
            </a:r>
            <a:r>
              <a:rPr lang="en-GB" altLang="en-US" sz="2800" dirty="0">
                <a:ea typeface="Geneva" charset="0"/>
                <a:cs typeface="Arial" charset="0"/>
              </a:rPr>
              <a:t>, Magics, NCL, </a:t>
            </a:r>
            <a:r>
              <a:rPr lang="en-GB" altLang="en-US" sz="2800" dirty="0" err="1">
                <a:ea typeface="Geneva" charset="0"/>
                <a:cs typeface="Arial" charset="0"/>
              </a:rPr>
              <a:t>libAEC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Extrae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Paraver</a:t>
            </a:r>
            <a:r>
              <a:rPr lang="en-GB" altLang="en-US" sz="2800" dirty="0">
                <a:ea typeface="Geneva" charset="0"/>
                <a:cs typeface="Arial" charset="0"/>
              </a:rPr>
              <a:t>, </a:t>
            </a:r>
            <a:r>
              <a:rPr lang="en-GB" altLang="en-US" sz="2800" dirty="0" err="1">
                <a:ea typeface="Geneva" charset="0"/>
                <a:cs typeface="Arial" charset="0"/>
              </a:rPr>
              <a:t>OpenBLAS</a:t>
            </a:r>
            <a:r>
              <a:rPr lang="en-GB" altLang="en-US" sz="2800" dirty="0">
                <a:ea typeface="Geneva" charset="0"/>
                <a:cs typeface="Arial" charset="0"/>
              </a:rPr>
              <a:t>, LAPACK, </a:t>
            </a:r>
            <a:r>
              <a:rPr lang="en-GB" altLang="en-US" sz="2800" dirty="0" err="1">
                <a:ea typeface="Geneva" charset="0"/>
                <a:cs typeface="Arial" charset="0"/>
              </a:rPr>
              <a:t>NetCDF</a:t>
            </a:r>
            <a:r>
              <a:rPr lang="en-GB" altLang="en-US" sz="2800" dirty="0">
                <a:ea typeface="Geneva" charset="0"/>
                <a:cs typeface="Arial" charset="0"/>
              </a:rPr>
              <a:t>, HDF5, Python (with modules), NCO, and more…</a:t>
            </a:r>
            <a:br>
              <a:rPr lang="en-US" altLang="en-US" sz="2800" dirty="0">
                <a:ea typeface="Geneva" charset="0"/>
                <a:cs typeface="Arial" charset="0"/>
              </a:rPr>
            </a:br>
            <a:r>
              <a:rPr lang="en-US" altLang="en-US" sz="2800" dirty="0">
                <a:ea typeface="Geneva" charset="0"/>
                <a:cs typeface="Arial" charset="0"/>
              </a:rPr>
              <a:t>(~60 accepted pull requests</a:t>
            </a:r>
            <a:r>
              <a:rPr lang="en-GB" altLang="en-US" sz="2800" dirty="0">
                <a:ea typeface="Geneva" charset="0"/>
                <a:cs typeface="Arial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92F9B7-078B-6240-97C3-856E1D3BAB01}"/>
              </a:ext>
            </a:extLst>
          </p:cNvPr>
          <p:cNvSpPr txBox="1">
            <a:spLocks/>
          </p:cNvSpPr>
          <p:nvPr/>
        </p:nvSpPr>
        <p:spPr>
          <a:xfrm>
            <a:off x="288032" y="4226312"/>
            <a:ext cx="4032448" cy="2154436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Geneva" charset="0"/>
                <a:cs typeface="Arial" charset="0"/>
              </a:rPr>
              <a:t>Mistral (DKRZ)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 err="1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MareNostrum</a:t>
            </a:r>
            <a:r>
              <a:rPr lang="en-GB" altLang="en-US" sz="2800" dirty="0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 (BSC)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Geneva" charset="0"/>
                <a:cs typeface="Arial" charset="0"/>
              </a:rPr>
              <a:t>Piz </a:t>
            </a:r>
            <a:r>
              <a:rPr lang="en-GB" altLang="en-US" sz="2800" dirty="0" err="1">
                <a:ea typeface="Geneva" charset="0"/>
                <a:cs typeface="Arial" charset="0"/>
              </a:rPr>
              <a:t>Daint</a:t>
            </a:r>
            <a:r>
              <a:rPr lang="en-GB" altLang="en-US" sz="2800" dirty="0">
                <a:ea typeface="Geneva" charset="0"/>
                <a:cs typeface="Arial" charset="0"/>
              </a:rPr>
              <a:t> (CSCS)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800" dirty="0">
                <a:ea typeface="Geneva" charset="0"/>
                <a:cs typeface="Arial" charset="0"/>
              </a:rPr>
              <a:t>Marconi (CINECA)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eneva" charset="0"/>
                <a:cs typeface="Arial" charset="0"/>
              </a:rPr>
              <a:t>ARCHER (NCAS)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A6CC1E-4A8B-204A-B311-D15617728BDF}"/>
              </a:ext>
            </a:extLst>
          </p:cNvPr>
          <p:cNvSpPr txBox="1">
            <a:spLocks/>
          </p:cNvSpPr>
          <p:nvPr/>
        </p:nvSpPr>
        <p:spPr>
          <a:xfrm>
            <a:off x="0" y="692696"/>
            <a:ext cx="9144000" cy="492443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algn="ctr"/>
            <a:r>
              <a:rPr lang="en-US" altLang="en-US" sz="3200" b="1" dirty="0">
                <a:ea typeface="Geneva" charset="0"/>
                <a:cs typeface="Arial" charset="0"/>
              </a:rPr>
              <a:t>Commonly used packages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0C3174-D6F7-8E49-9805-A31DB08B8B03}"/>
              </a:ext>
            </a:extLst>
          </p:cNvPr>
          <p:cNvSpPr txBox="1">
            <a:spLocks/>
          </p:cNvSpPr>
          <p:nvPr/>
        </p:nvSpPr>
        <p:spPr>
          <a:xfrm>
            <a:off x="0" y="3429000"/>
            <a:ext cx="9144000" cy="492443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algn="ctr"/>
            <a:r>
              <a:rPr lang="en-US" altLang="en-US" sz="3200" b="1" dirty="0">
                <a:ea typeface="Geneva" charset="0"/>
                <a:cs typeface="Arial" charset="0"/>
              </a:rPr>
              <a:t>Tested machines: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72D470C-1A68-8C43-8D1A-F2F4D8D83F02}"/>
              </a:ext>
            </a:extLst>
          </p:cNvPr>
          <p:cNvSpPr/>
          <p:nvPr/>
        </p:nvSpPr>
        <p:spPr>
          <a:xfrm>
            <a:off x="4969271" y="4226312"/>
            <a:ext cx="3886697" cy="2154436"/>
          </a:xfrm>
          <a:prstGeom prst="rect">
            <a:avLst/>
          </a:prstGeom>
          <a:noFill/>
        </p:spPr>
        <p:txBody>
          <a:bodyPr wrap="square" lIns="324000" tIns="0" rIns="0" bIns="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eneva" charset="0"/>
                <a:cs typeface="Arial" charset="0"/>
              </a:rPr>
              <a:t>XCE (DWD)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Altamira (IFCA)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ea typeface="Geneva" charset="0"/>
                <a:cs typeface="Arial" charset="0"/>
              </a:rPr>
              <a:t>Nimbus (AEMET)</a:t>
            </a:r>
            <a:endParaRPr lang="en-GB" sz="2800" dirty="0">
              <a:solidFill>
                <a:schemeClr val="accent3">
                  <a:lumMod val="75000"/>
                </a:schemeClr>
              </a:solidFill>
              <a:ea typeface="Geneva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Geneva" charset="0"/>
                <a:cs typeface="Arial" charset="0"/>
              </a:rPr>
              <a:t>Various UNIX/Linux workstations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308304" y="6597352"/>
            <a:ext cx="18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/>
              <a:t>Courtesy</a:t>
            </a:r>
            <a:r>
              <a:rPr lang="de-DE" sz="1200" dirty="0"/>
              <a:t>: Sergey </a:t>
            </a:r>
            <a:r>
              <a:rPr lang="de-DE" sz="1200" dirty="0" err="1"/>
              <a:t>Kosukhin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6581001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spack</a:t>
            </a:r>
          </a:p>
        </p:txBody>
      </p:sp>
    </p:spTree>
    <p:extLst>
      <p:ext uri="{BB962C8B-B14F-4D97-AF65-F5344CB8AC3E}">
        <p14:creationId xmlns:p14="http://schemas.microsoft.com/office/powerpoint/2010/main" val="425716073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9D3C7B92654E91E0BACE58CAB3FC" ma:contentTypeVersion="12" ma:contentTypeDescription="Create a new document." ma:contentTypeScope="" ma:versionID="dd95b8768967d84ba8f5cc0e49917ed9">
  <xsd:schema xmlns:xsd="http://www.w3.org/2001/XMLSchema" xmlns:xs="http://www.w3.org/2001/XMLSchema" xmlns:p="http://schemas.microsoft.com/office/2006/metadata/properties" xmlns:ns1="http://schemas.microsoft.com/sharepoint/v3" xmlns:ns3="39e328b5-fd55-4aa2-9335-b42da031234f" xmlns:ns4="d5f456a8-998e-4615-8aa7-08c9413f4944" targetNamespace="http://schemas.microsoft.com/office/2006/metadata/properties" ma:root="true" ma:fieldsID="3e5acb44e17a9896be7168fd8ef83dd4" ns1:_="" ns3:_="" ns4:_="">
    <xsd:import namespace="http://schemas.microsoft.com/sharepoint/v3"/>
    <xsd:import namespace="39e328b5-fd55-4aa2-9335-b42da031234f"/>
    <xsd:import namespace="d5f456a8-998e-4615-8aa7-08c9413f49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328b5-fd55-4aa2-9335-b42da03123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56a8-998e-4615-8aa7-08c9413f49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91E72E-7486-4EA8-BF66-E3E322D998BD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d5f456a8-998e-4615-8aa7-08c9413f4944"/>
    <ds:schemaRef ds:uri="http://schemas.microsoft.com/office/2006/documentManagement/types"/>
    <ds:schemaRef ds:uri="http://schemas.microsoft.com/office/infopath/2007/PartnerControls"/>
    <ds:schemaRef ds:uri="39e328b5-fd55-4aa2-9335-b42da031234f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AE27AA-E5E9-4238-9985-69D1EA031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e328b5-fd55-4aa2-9335-b42da031234f"/>
    <ds:schemaRef ds:uri="d5f456a8-998e-4615-8aa7-08c9413f4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80D724-D25C-471A-8550-1631D63852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1951</Words>
  <Application>Microsoft Macintosh PowerPoint</Application>
  <PresentationFormat>Presentación en pantalla (4:3)</PresentationFormat>
  <Paragraphs>283</Paragraphs>
  <Slides>28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Arial</vt:lpstr>
      <vt:lpstr>Calibri</vt:lpstr>
      <vt:lpstr>Helvetica</vt:lpstr>
      <vt:lpstr>Larissa-Design</vt:lpstr>
      <vt:lpstr>ESiWACE WP3 Final Review</vt:lpstr>
      <vt:lpstr>Topics</vt:lpstr>
      <vt:lpstr>WP3 Results achieved</vt:lpstr>
      <vt:lpstr>SPACK</vt:lpstr>
      <vt:lpstr>Workflow</vt:lpstr>
      <vt:lpstr>Problem</vt:lpstr>
      <vt:lpstr>Spack: Target Audience</vt:lpstr>
      <vt:lpstr>Software stack</vt:lpstr>
      <vt:lpstr>Spack for ESM</vt:lpstr>
      <vt:lpstr>Conclusions</vt:lpstr>
      <vt:lpstr>CYLC</vt:lpstr>
      <vt:lpstr>Cylc engine</vt:lpstr>
      <vt:lpstr>Cylc achievements</vt:lpstr>
      <vt:lpstr>Developments in final period  include …</vt:lpstr>
      <vt:lpstr>Cylc Sustainability</vt:lpstr>
      <vt:lpstr>Lessons learned</vt:lpstr>
      <vt:lpstr>THE ADOPTION CHALLENGE</vt:lpstr>
      <vt:lpstr>From Autosubmit to Cylc</vt:lpstr>
      <vt:lpstr>Cylc and EC-Earth</vt:lpstr>
      <vt:lpstr>Lessons learned</vt:lpstr>
      <vt:lpstr>ANALYTICS WORKFLOWS</vt:lpstr>
      <vt:lpstr>Two-level workflow strategy for a  data analytics use case</vt:lpstr>
      <vt:lpstr>Analytics workflow support</vt:lpstr>
      <vt:lpstr>Multi-model analysis workflow  Architectural patterns (I)</vt:lpstr>
      <vt:lpstr>Multi-model analysis workflow  Architectural patterns (II)</vt:lpstr>
      <vt:lpstr>CONCLUSIONS</vt:lpstr>
      <vt:lpstr>Conclusions</vt:lpstr>
      <vt:lpstr>Link with ESiWACE2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Kosukhin</dc:creator>
  <cp:lastModifiedBy>Kim Serradell</cp:lastModifiedBy>
  <cp:revision>57</cp:revision>
  <dcterms:created xsi:type="dcterms:W3CDTF">2019-02-26T12:07:24Z</dcterms:created>
  <dcterms:modified xsi:type="dcterms:W3CDTF">2019-12-02T15:55:29Z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0x0101006E929D3C7B92654E91E0BACE58CAB3FC</vt:lpwstr>
  </property>
</Properties>
</file>