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tiff" ContentType="image/tif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0" r:id="rId3"/>
    <p:sldId id="308" r:id="rId4"/>
    <p:sldId id="306" r:id="rId5"/>
    <p:sldId id="310" r:id="rId6"/>
    <p:sldId id="301" r:id="rId7"/>
    <p:sldId id="302" r:id="rId8"/>
    <p:sldId id="303" r:id="rId9"/>
    <p:sldId id="304" r:id="rId10"/>
    <p:sldId id="313" r:id="rId11"/>
    <p:sldId id="307" r:id="rId12"/>
    <p:sldId id="314" r:id="rId13"/>
    <p:sldId id="312" r:id="rId14"/>
    <p:sldId id="319" r:id="rId15"/>
    <p:sldId id="320" r:id="rId16"/>
    <p:sldId id="323" r:id="rId17"/>
    <p:sldId id="321" r:id="rId18"/>
    <p:sldId id="315" r:id="rId19"/>
    <p:sldId id="316" r:id="rId20"/>
    <p:sldId id="317" r:id="rId21"/>
    <p:sldId id="324" r:id="rId22"/>
    <p:sldId id="309" r:id="rId23"/>
    <p:sldId id="272" r:id="rId24"/>
    <p:sldId id="268" r:id="rId25"/>
  </p:sldIdLst>
  <p:sldSz cx="9144000" cy="7019925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94803" autoAdjust="0"/>
  </p:normalViewPr>
  <p:slideViewPr>
    <p:cSldViewPr>
      <p:cViewPr>
        <p:scale>
          <a:sx n="70" d="100"/>
          <a:sy n="70" d="100"/>
        </p:scale>
        <p:origin x="-1548" y="-12"/>
      </p:cViewPr>
      <p:guideLst>
        <p:guide orient="horz" pos="3027"/>
        <p:guide pos="55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6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BA40AD-4948-4430-A092-6F109E82366F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456D46CD-FCCE-4296-A65B-57759DAAEA05}">
      <dgm:prSet phldrT="[Texto]" custT="1"/>
      <dgm:spPr/>
      <dgm:t>
        <a:bodyPr/>
        <a:lstStyle/>
        <a:p>
          <a:r>
            <a:rPr lang="en-US" sz="1800" b="1" dirty="0" smtClean="0">
              <a:solidFill>
                <a:srgbClr val="333333"/>
              </a:solidFill>
            </a:rPr>
            <a:t>Climate-related data</a:t>
          </a:r>
          <a:endParaRPr lang="en-US" sz="1800" b="1" dirty="0">
            <a:solidFill>
              <a:srgbClr val="333333"/>
            </a:solidFill>
          </a:endParaRPr>
        </a:p>
      </dgm:t>
    </dgm:pt>
    <dgm:pt modelId="{69206C87-5483-451E-950D-153F840353AA}" type="parTrans" cxnId="{F8D476C0-84F5-4016-98FF-813032ACEA63}">
      <dgm:prSet/>
      <dgm:spPr/>
      <dgm:t>
        <a:bodyPr/>
        <a:lstStyle/>
        <a:p>
          <a:endParaRPr lang="en-US" sz="1800" b="1"/>
        </a:p>
      </dgm:t>
    </dgm:pt>
    <dgm:pt modelId="{FEBDBD08-4540-4606-B287-3E4214E64811}" type="sibTrans" cxnId="{F8D476C0-84F5-4016-98FF-813032ACEA63}">
      <dgm:prSet/>
      <dgm:spPr/>
      <dgm:t>
        <a:bodyPr/>
        <a:lstStyle/>
        <a:p>
          <a:endParaRPr lang="en-US" sz="1800" b="1"/>
        </a:p>
      </dgm:t>
    </dgm:pt>
    <dgm:pt modelId="{DAC8B5EA-B867-4773-91C0-FD669D381BE8}" type="pres">
      <dgm:prSet presAssocID="{96BA40AD-4948-4430-A092-6F109E82366F}" presName="Name0" presStyleCnt="0">
        <dgm:presLayoutVars>
          <dgm:dir/>
          <dgm:animLvl val="lvl"/>
          <dgm:resizeHandles val="exact"/>
        </dgm:presLayoutVars>
      </dgm:prSet>
      <dgm:spPr/>
    </dgm:pt>
    <dgm:pt modelId="{2C242250-862E-441A-AD4E-D29805B69525}" type="pres">
      <dgm:prSet presAssocID="{456D46CD-FCCE-4296-A65B-57759DAAEA05}" presName="parTxOnly" presStyleLbl="node1" presStyleIdx="0" presStyleCnt="1" custLinFactY="-107657" custLinFactNeighborX="-52526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DED318-04D2-447C-8ABC-2D7DE5172C84}" type="presOf" srcId="{96BA40AD-4948-4430-A092-6F109E82366F}" destId="{DAC8B5EA-B867-4773-91C0-FD669D381BE8}" srcOrd="0" destOrd="0" presId="urn:microsoft.com/office/officeart/2005/8/layout/chevron1"/>
    <dgm:cxn modelId="{E4722256-0D0D-4380-B20B-24EC5627651B}" type="presOf" srcId="{456D46CD-FCCE-4296-A65B-57759DAAEA05}" destId="{2C242250-862E-441A-AD4E-D29805B69525}" srcOrd="0" destOrd="0" presId="urn:microsoft.com/office/officeart/2005/8/layout/chevron1"/>
    <dgm:cxn modelId="{F8D476C0-84F5-4016-98FF-813032ACEA63}" srcId="{96BA40AD-4948-4430-A092-6F109E82366F}" destId="{456D46CD-FCCE-4296-A65B-57759DAAEA05}" srcOrd="0" destOrd="0" parTransId="{69206C87-5483-451E-950D-153F840353AA}" sibTransId="{FEBDBD08-4540-4606-B287-3E4214E64811}"/>
    <dgm:cxn modelId="{0DF2CA13-17BC-48BD-9C72-B33842250244}" type="presParOf" srcId="{DAC8B5EA-B867-4773-91C0-FD669D381BE8}" destId="{2C242250-862E-441A-AD4E-D29805B69525}" srcOrd="0" destOrd="0" presId="urn:microsoft.com/office/officeart/2005/8/layout/chevron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BA40AD-4948-4430-A092-6F109E82366F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456D46CD-FCCE-4296-A65B-57759DAAEA05}">
      <dgm:prSet phldrT="[Texto]" custT="1"/>
      <dgm:spPr/>
      <dgm:t>
        <a:bodyPr/>
        <a:lstStyle/>
        <a:p>
          <a:r>
            <a:rPr lang="en-US" sz="1800" b="1" dirty="0" smtClean="0">
              <a:solidFill>
                <a:srgbClr val="333333"/>
              </a:solidFill>
            </a:rPr>
            <a:t>Climate information</a:t>
          </a:r>
          <a:endParaRPr lang="en-US" sz="1800" b="1" dirty="0">
            <a:solidFill>
              <a:srgbClr val="333333"/>
            </a:solidFill>
          </a:endParaRPr>
        </a:p>
      </dgm:t>
    </dgm:pt>
    <dgm:pt modelId="{69206C87-5483-451E-950D-153F840353AA}" type="parTrans" cxnId="{F8D476C0-84F5-4016-98FF-813032ACEA63}">
      <dgm:prSet/>
      <dgm:spPr/>
      <dgm:t>
        <a:bodyPr/>
        <a:lstStyle/>
        <a:p>
          <a:endParaRPr lang="en-US" sz="1800" b="1"/>
        </a:p>
      </dgm:t>
    </dgm:pt>
    <dgm:pt modelId="{FEBDBD08-4540-4606-B287-3E4214E64811}" type="sibTrans" cxnId="{F8D476C0-84F5-4016-98FF-813032ACEA63}">
      <dgm:prSet/>
      <dgm:spPr/>
      <dgm:t>
        <a:bodyPr/>
        <a:lstStyle/>
        <a:p>
          <a:endParaRPr lang="en-US" sz="1800" b="1"/>
        </a:p>
      </dgm:t>
    </dgm:pt>
    <dgm:pt modelId="{DAC8B5EA-B867-4773-91C0-FD669D381BE8}" type="pres">
      <dgm:prSet presAssocID="{96BA40AD-4948-4430-A092-6F109E82366F}" presName="Name0" presStyleCnt="0">
        <dgm:presLayoutVars>
          <dgm:dir/>
          <dgm:animLvl val="lvl"/>
          <dgm:resizeHandles val="exact"/>
        </dgm:presLayoutVars>
      </dgm:prSet>
      <dgm:spPr/>
    </dgm:pt>
    <dgm:pt modelId="{2C242250-862E-441A-AD4E-D29805B69525}" type="pres">
      <dgm:prSet presAssocID="{456D46CD-FCCE-4296-A65B-57759DAAEA05}" presName="parTxOnly" presStyleLbl="node1" presStyleIdx="0" presStyleCnt="1" custLinFactY="-107657" custLinFactNeighborX="-52526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6C6342-337F-43FC-B584-E47CB6482D20}" type="presOf" srcId="{456D46CD-FCCE-4296-A65B-57759DAAEA05}" destId="{2C242250-862E-441A-AD4E-D29805B69525}" srcOrd="0" destOrd="0" presId="urn:microsoft.com/office/officeart/2005/8/layout/chevron1"/>
    <dgm:cxn modelId="{912F5656-18A6-47EE-8362-12E9D48961FC}" type="presOf" srcId="{96BA40AD-4948-4430-A092-6F109E82366F}" destId="{DAC8B5EA-B867-4773-91C0-FD669D381BE8}" srcOrd="0" destOrd="0" presId="urn:microsoft.com/office/officeart/2005/8/layout/chevron1"/>
    <dgm:cxn modelId="{F8D476C0-84F5-4016-98FF-813032ACEA63}" srcId="{96BA40AD-4948-4430-A092-6F109E82366F}" destId="{456D46CD-FCCE-4296-A65B-57759DAAEA05}" srcOrd="0" destOrd="0" parTransId="{69206C87-5483-451E-950D-153F840353AA}" sibTransId="{FEBDBD08-4540-4606-B287-3E4214E64811}"/>
    <dgm:cxn modelId="{BCFACBE8-5994-4A44-992A-724ACFD9560D}" type="presParOf" srcId="{DAC8B5EA-B867-4773-91C0-FD669D381BE8}" destId="{2C242250-862E-441A-AD4E-D29805B69525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BA40AD-4948-4430-A092-6F109E82366F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456D46CD-FCCE-4296-A65B-57759DAAEA05}">
      <dgm:prSet phldrT="[Texto]" custT="1"/>
      <dgm:spPr/>
      <dgm:t>
        <a:bodyPr/>
        <a:lstStyle/>
        <a:p>
          <a:r>
            <a:rPr lang="en-US" sz="1800" b="1" dirty="0" smtClean="0">
              <a:solidFill>
                <a:srgbClr val="333333"/>
              </a:solidFill>
            </a:rPr>
            <a:t>Climate knowledge</a:t>
          </a:r>
          <a:endParaRPr lang="en-US" sz="1800" b="1" dirty="0">
            <a:solidFill>
              <a:srgbClr val="333333"/>
            </a:solidFill>
          </a:endParaRPr>
        </a:p>
      </dgm:t>
    </dgm:pt>
    <dgm:pt modelId="{69206C87-5483-451E-950D-153F840353AA}" type="parTrans" cxnId="{F8D476C0-84F5-4016-98FF-813032ACEA63}">
      <dgm:prSet/>
      <dgm:spPr/>
      <dgm:t>
        <a:bodyPr/>
        <a:lstStyle/>
        <a:p>
          <a:endParaRPr lang="en-US" sz="1800" b="1"/>
        </a:p>
      </dgm:t>
    </dgm:pt>
    <dgm:pt modelId="{FEBDBD08-4540-4606-B287-3E4214E64811}" type="sibTrans" cxnId="{F8D476C0-84F5-4016-98FF-813032ACEA63}">
      <dgm:prSet/>
      <dgm:spPr/>
      <dgm:t>
        <a:bodyPr/>
        <a:lstStyle/>
        <a:p>
          <a:endParaRPr lang="en-US" sz="1800" b="1"/>
        </a:p>
      </dgm:t>
    </dgm:pt>
    <dgm:pt modelId="{DAC8B5EA-B867-4773-91C0-FD669D381BE8}" type="pres">
      <dgm:prSet presAssocID="{96BA40AD-4948-4430-A092-6F109E82366F}" presName="Name0" presStyleCnt="0">
        <dgm:presLayoutVars>
          <dgm:dir/>
          <dgm:animLvl val="lvl"/>
          <dgm:resizeHandles val="exact"/>
        </dgm:presLayoutVars>
      </dgm:prSet>
      <dgm:spPr/>
    </dgm:pt>
    <dgm:pt modelId="{2C242250-862E-441A-AD4E-D29805B69525}" type="pres">
      <dgm:prSet presAssocID="{456D46CD-FCCE-4296-A65B-57759DAAEA05}" presName="parTxOnly" presStyleLbl="node1" presStyleIdx="0" presStyleCnt="1" custLinFactNeighborX="-28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EED112-07FF-4B52-8BD4-A6D20C62F505}" type="presOf" srcId="{96BA40AD-4948-4430-A092-6F109E82366F}" destId="{DAC8B5EA-B867-4773-91C0-FD669D381BE8}" srcOrd="0" destOrd="0" presId="urn:microsoft.com/office/officeart/2005/8/layout/chevron1"/>
    <dgm:cxn modelId="{6972558F-C97F-4CCB-9ECA-E1502F91DCC3}" type="presOf" srcId="{456D46CD-FCCE-4296-A65B-57759DAAEA05}" destId="{2C242250-862E-441A-AD4E-D29805B69525}" srcOrd="0" destOrd="0" presId="urn:microsoft.com/office/officeart/2005/8/layout/chevron1"/>
    <dgm:cxn modelId="{F8D476C0-84F5-4016-98FF-813032ACEA63}" srcId="{96BA40AD-4948-4430-A092-6F109E82366F}" destId="{456D46CD-FCCE-4296-A65B-57759DAAEA05}" srcOrd="0" destOrd="0" parTransId="{69206C87-5483-451E-950D-153F840353AA}" sibTransId="{FEBDBD08-4540-4606-B287-3E4214E64811}"/>
    <dgm:cxn modelId="{16EF0DA5-2DA6-4981-A5EA-97841885B223}" type="presParOf" srcId="{DAC8B5EA-B867-4773-91C0-FD669D381BE8}" destId="{2C242250-862E-441A-AD4E-D29805B69525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242250-862E-441A-AD4E-D29805B69525}">
      <dsp:nvSpPr>
        <dsp:cNvPr id="0" name=""/>
        <dsp:cNvSpPr/>
      </dsp:nvSpPr>
      <dsp:spPr>
        <a:xfrm>
          <a:off x="0" y="0"/>
          <a:ext cx="2252143" cy="7728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333333"/>
              </a:solidFill>
            </a:rPr>
            <a:t>Climate-related data</a:t>
          </a:r>
          <a:endParaRPr lang="en-US" sz="1800" b="1" kern="1200" dirty="0">
            <a:solidFill>
              <a:srgbClr val="333333"/>
            </a:solidFill>
          </a:endParaRPr>
        </a:p>
      </dsp:txBody>
      <dsp:txXfrm>
        <a:off x="0" y="0"/>
        <a:ext cx="2252143" cy="77282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242250-862E-441A-AD4E-D29805B69525}">
      <dsp:nvSpPr>
        <dsp:cNvPr id="0" name=""/>
        <dsp:cNvSpPr/>
      </dsp:nvSpPr>
      <dsp:spPr>
        <a:xfrm>
          <a:off x="0" y="0"/>
          <a:ext cx="2230068" cy="7728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333333"/>
              </a:solidFill>
            </a:rPr>
            <a:t>Climate information</a:t>
          </a:r>
          <a:endParaRPr lang="en-US" sz="1800" b="1" kern="1200" dirty="0">
            <a:solidFill>
              <a:srgbClr val="333333"/>
            </a:solidFill>
          </a:endParaRPr>
        </a:p>
      </dsp:txBody>
      <dsp:txXfrm>
        <a:off x="0" y="0"/>
        <a:ext cx="2230068" cy="77282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242250-862E-441A-AD4E-D29805B69525}">
      <dsp:nvSpPr>
        <dsp:cNvPr id="0" name=""/>
        <dsp:cNvSpPr/>
      </dsp:nvSpPr>
      <dsp:spPr>
        <a:xfrm>
          <a:off x="0" y="0"/>
          <a:ext cx="2165465" cy="7728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333333"/>
              </a:solidFill>
            </a:rPr>
            <a:t>Climate knowledge</a:t>
          </a:r>
          <a:endParaRPr lang="en-US" sz="1800" b="1" kern="1200" dirty="0">
            <a:solidFill>
              <a:srgbClr val="333333"/>
            </a:solidFill>
          </a:endParaRPr>
        </a:p>
      </dsp:txBody>
      <dsp:txXfrm>
        <a:off x="0" y="0"/>
        <a:ext cx="2165465" cy="772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B5EA4F-0725-4C94-87E3-1443F653A406}" type="datetimeFigureOut">
              <a:rPr lang="en-US"/>
              <a:pPr>
                <a:defRPr/>
              </a:pPr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C198933-CAC8-4210-A6CA-4401A19B66E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2524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E15CA09-7EA9-48E9-A480-61538BBFAB17}" type="datetimeFigureOut">
              <a:rPr lang="en-US"/>
              <a:pPr>
                <a:defRPr/>
              </a:pPr>
              <a:t>2/23/2017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FD383E-6505-45FE-99E8-1B8BDAB0A8F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9772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488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DCFA3AF2-F9D4-4645-91BB-75BA9BDC66FF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‹Nº›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18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FF37EF30-EC72-4665-ABDB-DC60BA2EC1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‹Nº›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noProof="0" smtClean="0"/>
              <a:t>Haga clic en el icono para agregar un gráfico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56593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1DC203E5-BAC0-4834-9B43-0383D9F99E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‹Nº›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167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7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93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76348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0328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712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07" r:id="rId1"/>
    <p:sldLayoutId id="2147484908" r:id="rId2"/>
    <p:sldLayoutId id="2147484909" r:id="rId3"/>
    <p:sldLayoutId id="2147484910" r:id="rId4"/>
    <p:sldLayoutId id="2147484911" r:id="rId5"/>
    <p:sldLayoutId id="2147484912" r:id="rId6"/>
    <p:sldLayoutId id="2147484913" r:id="rId7"/>
    <p:sldLayoutId id="2147484914" r:id="rId8"/>
    <p:sldLayoutId id="2147484915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image" Target="../media/image19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image" Target="../media/image20.png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lay.google.com/store/apps/details?id=es.predictia.weatherroulette&amp;hl=es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Shape 2"/>
          <p:cNvSpPr txBox="1">
            <a:spLocks noChangeArrowheads="1"/>
          </p:cNvSpPr>
          <p:nvPr/>
        </p:nvSpPr>
        <p:spPr bwMode="auto">
          <a:xfrm>
            <a:off x="685800" y="2581076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s-ES" altLang="en-US" sz="3200" b="1" err="1" smtClean="0">
                <a:solidFill>
                  <a:srgbClr val="FFFFFF"/>
                </a:solidFill>
              </a:rPr>
              <a:t>Climate</a:t>
            </a:r>
            <a:r>
              <a:rPr lang="es-ES" altLang="en-US" sz="3200" b="1" smtClean="0">
                <a:solidFill>
                  <a:srgbClr val="FFFFFF"/>
                </a:solidFill>
              </a:rPr>
              <a:t> </a:t>
            </a:r>
            <a:r>
              <a:rPr lang="es-ES" altLang="en-US" sz="3200" b="1" err="1" smtClean="0">
                <a:solidFill>
                  <a:srgbClr val="FFFFFF"/>
                </a:solidFill>
              </a:rPr>
              <a:t>s</a:t>
            </a:r>
            <a:r>
              <a:rPr lang="es-ES" altLang="en-US" sz="3200" b="1" smtClean="0">
                <a:solidFill>
                  <a:srgbClr val="FFFFFF"/>
                </a:solidFill>
              </a:rPr>
              <a:t>ervices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c</a:t>
            </a:r>
            <a:r>
              <a:rPr lang="es-ES" altLang="en-US" sz="3200" b="1" smtClean="0">
                <a:solidFill>
                  <a:srgbClr val="FFFFFF"/>
                </a:solidFill>
              </a:rPr>
              <a:t>ommunication 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&amp;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user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engagement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:</a:t>
            </a:r>
          </a:p>
          <a:p>
            <a:pPr algn="ctr" eaLnBrk="1" hangingPunct="1"/>
            <a:r>
              <a:rPr lang="es-ES" altLang="en-US" sz="3200" b="1" dirty="0" smtClean="0">
                <a:solidFill>
                  <a:srgbClr val="FFFFFF"/>
                </a:solidFill>
                <a:latin typeface="Calibri" pitchFamily="34" charset="0"/>
              </a:rPr>
              <a:t>A </a:t>
            </a:r>
            <a:r>
              <a:rPr lang="es-ES" alt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tool</a:t>
            </a:r>
            <a:r>
              <a:rPr lang="es-ES" altLang="en-US" sz="3200" b="1" dirty="0" smtClean="0">
                <a:solidFill>
                  <a:srgbClr val="FFFFFF"/>
                </a:solidFill>
                <a:latin typeface="Calibri" pitchFamily="34" charset="0"/>
              </a:rPr>
              <a:t> to </a:t>
            </a:r>
            <a:r>
              <a:rPr lang="es-ES" alt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anticipate</a:t>
            </a:r>
            <a:r>
              <a:rPr lang="es-ES" altLang="en-US" sz="32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s-ES" alt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climate</a:t>
            </a:r>
            <a:r>
              <a:rPr lang="es-ES" altLang="en-US" sz="32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s-ES" alt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change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0245" name="TextShape 4"/>
          <p:cNvSpPr txBox="1">
            <a:spLocks noChangeArrowheads="1"/>
          </p:cNvSpPr>
          <p:nvPr/>
        </p:nvSpPr>
        <p:spPr bwMode="auto">
          <a:xfrm>
            <a:off x="1350963" y="4757738"/>
            <a:ext cx="64801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s-ES" altLang="en-US" dirty="0" smtClean="0">
                <a:solidFill>
                  <a:srgbClr val="FFFFFF"/>
                </a:solidFill>
              </a:rPr>
              <a:t>Marta Terrado, </a:t>
            </a:r>
            <a:r>
              <a:rPr lang="es-ES" altLang="en-US" dirty="0" err="1" smtClean="0">
                <a:solidFill>
                  <a:srgbClr val="FFFFFF"/>
                </a:solidFill>
              </a:rPr>
              <a:t>Isadora</a:t>
            </a:r>
            <a:r>
              <a:rPr lang="es-ES" altLang="en-US" dirty="0" smtClean="0">
                <a:solidFill>
                  <a:srgbClr val="FFFFFF"/>
                </a:solidFill>
              </a:rPr>
              <a:t> </a:t>
            </a:r>
            <a:r>
              <a:rPr lang="es-ES" altLang="en-US" dirty="0" err="1" smtClean="0">
                <a:solidFill>
                  <a:srgbClr val="FFFFFF"/>
                </a:solidFill>
              </a:rPr>
              <a:t>Christel</a:t>
            </a:r>
            <a:r>
              <a:rPr lang="es-ES" altLang="en-US" dirty="0" smtClean="0">
                <a:solidFill>
                  <a:srgbClr val="FFFFFF"/>
                </a:solidFill>
              </a:rPr>
              <a:t>, </a:t>
            </a:r>
            <a:r>
              <a:rPr lang="es-ES" altLang="en-US" dirty="0" err="1" smtClean="0">
                <a:solidFill>
                  <a:srgbClr val="FFFFFF"/>
                </a:solidFill>
              </a:rPr>
              <a:t>Dragana</a:t>
            </a:r>
            <a:r>
              <a:rPr lang="es-ES" altLang="en-US" dirty="0" smtClean="0">
                <a:solidFill>
                  <a:srgbClr val="FFFFFF"/>
                </a:solidFill>
              </a:rPr>
              <a:t> </a:t>
            </a:r>
            <a:r>
              <a:rPr lang="es-ES" altLang="en-US" dirty="0" err="1" smtClean="0">
                <a:solidFill>
                  <a:srgbClr val="FFFFFF"/>
                </a:solidFill>
              </a:rPr>
              <a:t>Bojovic</a:t>
            </a:r>
            <a:r>
              <a:rPr lang="es-ES" altLang="en-US" dirty="0" smtClean="0">
                <a:solidFill>
                  <a:srgbClr val="FFFFFF"/>
                </a:solidFill>
              </a:rPr>
              <a:t>, Albert </a:t>
            </a:r>
            <a:r>
              <a:rPr lang="es-ES" altLang="en-US" dirty="0" err="1" smtClean="0">
                <a:solidFill>
                  <a:srgbClr val="FFFFFF"/>
                </a:solidFill>
              </a:rPr>
              <a:t>Soret</a:t>
            </a:r>
            <a:r>
              <a:rPr lang="es-ES" altLang="en-US" dirty="0" smtClean="0">
                <a:solidFill>
                  <a:srgbClr val="FFFFFF"/>
                </a:solidFill>
              </a:rPr>
              <a:t>, Francisco Doblas-Reyes</a:t>
            </a:r>
          </a:p>
          <a:p>
            <a:pPr algn="ctr" eaLnBrk="1" hangingPunct="1"/>
            <a:r>
              <a:rPr lang="es-ES" altLang="es-ES" dirty="0" err="1" smtClean="0">
                <a:solidFill>
                  <a:schemeClr val="accent4"/>
                </a:solidFill>
              </a:rPr>
              <a:t>Earth</a:t>
            </a:r>
            <a:r>
              <a:rPr lang="es-ES" altLang="es-ES" dirty="0" smtClean="0">
                <a:solidFill>
                  <a:schemeClr val="accent4"/>
                </a:solidFill>
              </a:rPr>
              <a:t> </a:t>
            </a:r>
            <a:r>
              <a:rPr lang="es-ES" altLang="es-ES" dirty="0" err="1" smtClean="0">
                <a:solidFill>
                  <a:schemeClr val="accent4"/>
                </a:solidFill>
              </a:rPr>
              <a:t>Sciences</a:t>
            </a:r>
            <a:r>
              <a:rPr lang="es-ES" altLang="es-ES" dirty="0" smtClean="0">
                <a:solidFill>
                  <a:schemeClr val="accent4"/>
                </a:solidFill>
              </a:rPr>
              <a:t> </a:t>
            </a:r>
            <a:r>
              <a:rPr lang="es-ES" altLang="es-ES" dirty="0" err="1" smtClean="0">
                <a:solidFill>
                  <a:schemeClr val="accent4"/>
                </a:solidFill>
              </a:rPr>
              <a:t>Department</a:t>
            </a:r>
            <a:r>
              <a:rPr lang="es-ES" altLang="es-ES" dirty="0" smtClean="0">
                <a:solidFill>
                  <a:schemeClr val="accent4"/>
                </a:solidFill>
              </a:rPr>
              <a:t>, </a:t>
            </a:r>
            <a:r>
              <a:rPr lang="es-ES" altLang="es-ES" dirty="0" err="1" smtClean="0">
                <a:solidFill>
                  <a:schemeClr val="accent4"/>
                </a:solidFill>
              </a:rPr>
              <a:t>Earth</a:t>
            </a:r>
            <a:r>
              <a:rPr lang="es-ES" altLang="es-ES" dirty="0" smtClean="0">
                <a:solidFill>
                  <a:schemeClr val="accent4"/>
                </a:solidFill>
              </a:rPr>
              <a:t> </a:t>
            </a:r>
            <a:r>
              <a:rPr lang="es-ES" altLang="es-ES" dirty="0" err="1" smtClean="0">
                <a:solidFill>
                  <a:schemeClr val="accent4"/>
                </a:solidFill>
              </a:rPr>
              <a:t>System</a:t>
            </a:r>
            <a:r>
              <a:rPr lang="es-ES" altLang="es-ES" dirty="0" smtClean="0">
                <a:solidFill>
                  <a:schemeClr val="accent4"/>
                </a:solidFill>
              </a:rPr>
              <a:t> </a:t>
            </a:r>
            <a:r>
              <a:rPr lang="es-ES" altLang="es-ES" dirty="0" err="1" smtClean="0">
                <a:solidFill>
                  <a:schemeClr val="accent4"/>
                </a:solidFill>
              </a:rPr>
              <a:t>Services</a:t>
            </a:r>
            <a:r>
              <a:rPr lang="es-ES" altLang="es-ES" dirty="0" smtClean="0">
                <a:solidFill>
                  <a:schemeClr val="accent4"/>
                </a:solidFill>
              </a:rPr>
              <a:t> </a:t>
            </a:r>
            <a:r>
              <a:rPr lang="es-ES" altLang="es-ES" dirty="0" err="1" smtClean="0">
                <a:solidFill>
                  <a:schemeClr val="accent4"/>
                </a:solidFill>
              </a:rPr>
              <a:t>Group</a:t>
            </a:r>
            <a:endParaRPr lang="es-ES" altLang="es-ES" dirty="0" smtClean="0">
              <a:solidFill>
                <a:schemeClr val="accent4"/>
              </a:solidFill>
            </a:endParaRPr>
          </a:p>
          <a:p>
            <a:pPr algn="ctr" eaLnBrk="1" hangingPunct="1"/>
            <a:endParaRPr lang="en-US" alt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800" smtClean="0">
                <a:latin typeface="Arial" charset="0"/>
              </a:rPr>
              <a:t>SUCCESS STORIES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1- Climate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agriculture</a:t>
            </a:r>
            <a:endParaRPr lang="es-ES" dirty="0"/>
          </a:p>
        </p:txBody>
      </p:sp>
      <p:sp>
        <p:nvSpPr>
          <p:cNvPr id="3" name="5 Rectángulo"/>
          <p:cNvSpPr/>
          <p:nvPr/>
        </p:nvSpPr>
        <p:spPr>
          <a:xfrm>
            <a:off x="367566" y="1135439"/>
            <a:ext cx="8384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mtClean="0">
                <a:latin typeface="+mn-lt"/>
              </a:rPr>
              <a:t>Participatory approach </a:t>
            </a:r>
            <a:r>
              <a:rPr lang="en-US" sz="2400" b="1" dirty="0" smtClean="0">
                <a:latin typeface="+mn-lt"/>
              </a:rPr>
              <a:t>for </a:t>
            </a:r>
            <a:r>
              <a:rPr lang="en-US" sz="2400" b="1" smtClean="0">
                <a:latin typeface="+mn-lt"/>
              </a:rPr>
              <a:t>user engagement - Survey</a:t>
            </a:r>
            <a:endParaRPr lang="es-ES" sz="2400" dirty="0">
              <a:latin typeface="+mn-lt"/>
            </a:endParaRPr>
          </a:p>
        </p:txBody>
      </p:sp>
      <p:pic>
        <p:nvPicPr>
          <p:cNvPr id="4" name="3 Imagen" descr="secteur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593" y="2194513"/>
            <a:ext cx="6020615" cy="39600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251520" y="6298529"/>
            <a:ext cx="7488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+mn-lt"/>
              </a:rPr>
              <a:t>Source</a:t>
            </a:r>
            <a:r>
              <a:rPr lang="en-GB" sz="1400" i="1" smtClean="0">
                <a:latin typeface="+mn-lt"/>
              </a:rPr>
              <a:t>: </a:t>
            </a:r>
            <a:r>
              <a:rPr lang="es-ES" sz="1400" i="1" smtClean="0">
                <a:latin typeface="+mn-lt"/>
              </a:rPr>
              <a:t>SECTEUR project, https://climate.copernicus.eu/secteur</a:t>
            </a:r>
            <a:endParaRPr lang="es-ES" sz="1400" i="1" dirty="0">
              <a:latin typeface="+mn-lt"/>
            </a:endParaRPr>
          </a:p>
        </p:txBody>
      </p:sp>
      <p:sp>
        <p:nvSpPr>
          <p:cNvPr id="7" name="5 Rectángulo"/>
          <p:cNvSpPr/>
          <p:nvPr/>
        </p:nvSpPr>
        <p:spPr>
          <a:xfrm>
            <a:off x="6552728" y="1808187"/>
            <a:ext cx="2627784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US" sz="1600" b="1" smtClean="0">
              <a:latin typeface="+mn-lt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smtClean="0">
                <a:latin typeface="+mn-lt"/>
              </a:rPr>
              <a:t> Inform </a:t>
            </a:r>
            <a:r>
              <a:rPr lang="en-US" sz="1600" b="1" smtClean="0">
                <a:latin typeface="+mn-lt"/>
              </a:rPr>
              <a:t>adaptation measures to climate change </a:t>
            </a:r>
            <a:r>
              <a:rPr lang="en-US" sz="1600" smtClean="0">
                <a:latin typeface="+mn-lt"/>
              </a:rPr>
              <a:t>in agriculture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1600" smtClean="0">
              <a:latin typeface="+mn-lt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smtClean="0">
                <a:latin typeface="+mn-lt"/>
              </a:rPr>
              <a:t> Establish a </a:t>
            </a:r>
            <a:r>
              <a:rPr lang="en-US" sz="1600" b="1" smtClean="0">
                <a:latin typeface="+mn-lt"/>
              </a:rPr>
              <a:t>bidirectional communication </a:t>
            </a:r>
            <a:r>
              <a:rPr lang="en-US" sz="1600" smtClean="0">
                <a:latin typeface="+mn-lt"/>
              </a:rPr>
              <a:t>between users and producers of climate information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1600" smtClean="0">
              <a:latin typeface="+mn-lt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smtClean="0">
                <a:latin typeface="+mn-lt"/>
              </a:rPr>
              <a:t> Deliver </a:t>
            </a:r>
            <a:r>
              <a:rPr lang="en-US" sz="1600" b="1" smtClean="0">
                <a:latin typeface="+mn-lt"/>
              </a:rPr>
              <a:t>better-tailored information</a:t>
            </a:r>
            <a:r>
              <a:rPr lang="en-US" sz="1600" smtClean="0">
                <a:latin typeface="+mn-lt"/>
              </a:rPr>
              <a:t> that supports decision-making in agriculture</a:t>
            </a:r>
            <a:endParaRPr lang="es-E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1- Climate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agriculture</a:t>
            </a:r>
            <a:endParaRPr lang="es-ES" dirty="0"/>
          </a:p>
        </p:txBody>
      </p:sp>
      <p:pic>
        <p:nvPicPr>
          <p:cNvPr id="5" name="4 Imagen" descr="AGR_unsplash7.jpg"/>
          <p:cNvPicPr>
            <a:picLocks noChangeAspect="1"/>
          </p:cNvPicPr>
          <p:nvPr/>
        </p:nvPicPr>
        <p:blipFill>
          <a:blip r:embed="rId2" cstate="print"/>
          <a:srcRect t="41731" b="21651"/>
          <a:stretch>
            <a:fillRect/>
          </a:stretch>
        </p:blipFill>
        <p:spPr>
          <a:xfrm>
            <a:off x="0" y="4787677"/>
            <a:ext cx="9144000" cy="223224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468313" y="1493738"/>
            <a:ext cx="799211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Medium-range climate predictions are </a:t>
            </a:r>
            <a:r>
              <a:rPr lang="en-US" b="1" smtClean="0"/>
              <a:t>useful for the adaptation of wine producers to climate change. </a:t>
            </a:r>
            <a:r>
              <a:rPr lang="en-US" smtClean="0"/>
              <a:t>Applications:</a:t>
            </a:r>
          </a:p>
          <a:p>
            <a:endParaRPr lang="en-US" smtClean="0"/>
          </a:p>
          <a:p>
            <a:endParaRPr lang="en-US" smtClean="0"/>
          </a:p>
          <a:p>
            <a:pPr>
              <a:buFont typeface="Arial" pitchFamily="34" charset="0"/>
              <a:buChar char="•"/>
            </a:pPr>
            <a:r>
              <a:rPr lang="en-US" smtClean="0"/>
              <a:t> Decision-making during the growing season (planting and harvesting dates, pruning, planning fungicide acquisition, dealing with excess product availability…) </a:t>
            </a:r>
          </a:p>
          <a:p>
            <a:pPr>
              <a:buFont typeface="Arial" pitchFamily="34" charset="0"/>
              <a:buChar char="•"/>
            </a:pPr>
            <a:endParaRPr lang="en-US" smtClean="0"/>
          </a:p>
          <a:p>
            <a:pPr>
              <a:buFont typeface="Arial" pitchFamily="34" charset="0"/>
              <a:buChar char="•"/>
            </a:pPr>
            <a:r>
              <a:rPr lang="en-US" smtClean="0"/>
              <a:t> Crop trade in the market</a:t>
            </a:r>
          </a:p>
          <a:p>
            <a:pPr>
              <a:buFont typeface="Arial" pitchFamily="34" charset="0"/>
              <a:buChar char="•"/>
            </a:pPr>
            <a:endParaRPr lang="en-US" smtClean="0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2- Climate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err="1" smtClean="0"/>
              <a:t>for</a:t>
            </a:r>
            <a:r>
              <a:rPr lang="es-ES" smtClean="0"/>
              <a:t> energy</a:t>
            </a:r>
            <a:endParaRPr lang="es-ES" dirty="0"/>
          </a:p>
        </p:txBody>
      </p:sp>
      <p:sp>
        <p:nvSpPr>
          <p:cNvPr id="3" name="5 Rectángulo"/>
          <p:cNvSpPr/>
          <p:nvPr/>
        </p:nvSpPr>
        <p:spPr>
          <a:xfrm>
            <a:off x="6084168" y="1133698"/>
            <a:ext cx="302433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smtClean="0">
                <a:latin typeface="+mn-lt"/>
              </a:rPr>
              <a:t>On-line visualisation tool for the wind energy sector - Project Ukko</a:t>
            </a:r>
            <a:endParaRPr lang="en-US" smtClean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" dirty="0">
              <a:latin typeface="+mn-l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940152" y="6534298"/>
            <a:ext cx="3010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+mn-lt"/>
              </a:rPr>
              <a:t>Source</a:t>
            </a:r>
            <a:r>
              <a:rPr lang="en-GB" sz="1400" i="1" smtClean="0">
                <a:latin typeface="+mn-lt"/>
              </a:rPr>
              <a:t>: </a:t>
            </a:r>
            <a:r>
              <a:rPr lang="es-ES" sz="1400" i="1" smtClean="0">
                <a:latin typeface="+mn-lt"/>
              </a:rPr>
              <a:t>http://project-ukko.net/</a:t>
            </a:r>
            <a:endParaRPr lang="es-ES" sz="1400" i="1" dirty="0">
              <a:latin typeface="+mn-lt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-1" y="825244"/>
            <a:ext cx="5868146" cy="6208329"/>
            <a:chOff x="-1" y="825244"/>
            <a:chExt cx="5868146" cy="620832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9370" t="12797" r="42443" b="15345"/>
            <a:stretch>
              <a:fillRect/>
            </a:stretch>
          </p:blipFill>
          <p:spPr bwMode="auto">
            <a:xfrm>
              <a:off x="-1" y="825244"/>
              <a:ext cx="5868146" cy="6208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7218" t="31272" r="42443" b="59560"/>
            <a:stretch>
              <a:fillRect/>
            </a:stretch>
          </p:blipFill>
          <p:spPr bwMode="auto">
            <a:xfrm rot="5400000">
              <a:off x="2925031" y="4076811"/>
              <a:ext cx="4662091" cy="122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5 Rectángulo"/>
          <p:cNvSpPr/>
          <p:nvPr/>
        </p:nvSpPr>
        <p:spPr>
          <a:xfrm>
            <a:off x="6228184" y="1997794"/>
            <a:ext cx="30243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b="1" smtClean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mtClean="0">
                <a:latin typeface="+mn-lt"/>
              </a:rPr>
              <a:t> Joint development between scientists – designers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mtClean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mtClean="0">
                <a:latin typeface="+mn-lt"/>
              </a:rPr>
              <a:t> Provides robust information on the future variability of wind (probabilistic predictions)</a:t>
            </a:r>
            <a:endParaRPr lang="es-E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5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err="1" smtClean="0"/>
              <a:t>for</a:t>
            </a:r>
            <a:r>
              <a:rPr lang="es-ES" smtClean="0"/>
              <a:t> energy</a:t>
            </a:r>
            <a:endParaRPr lang="es-E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59" r="23752"/>
          <a:stretch/>
        </p:blipFill>
        <p:spPr bwMode="auto">
          <a:xfrm>
            <a:off x="1" y="-1"/>
            <a:ext cx="9144000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411" b="89362"/>
          <a:stretch/>
        </p:blipFill>
        <p:spPr bwMode="auto">
          <a:xfrm>
            <a:off x="21744" y="0"/>
            <a:ext cx="1741943" cy="110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7884368" y="197594"/>
            <a:ext cx="1102817" cy="5087540"/>
            <a:chOff x="7884368" y="1781770"/>
            <a:chExt cx="1102817" cy="508754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650" t="36890" r="245" b="26787"/>
            <a:stretch/>
          </p:blipFill>
          <p:spPr bwMode="auto">
            <a:xfrm>
              <a:off x="7884368" y="3509962"/>
              <a:ext cx="1102817" cy="3359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650" t="567" r="245" b="80310"/>
            <a:stretch/>
          </p:blipFill>
          <p:spPr bwMode="auto">
            <a:xfrm>
              <a:off x="7884368" y="1781770"/>
              <a:ext cx="1102817" cy="1768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99057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err="1" smtClean="0"/>
              <a:t>for</a:t>
            </a:r>
            <a:r>
              <a:rPr lang="es-ES" smtClean="0"/>
              <a:t> energy</a:t>
            </a:r>
            <a:endParaRPr 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59" r="23752"/>
          <a:stretch/>
        </p:blipFill>
        <p:spPr bwMode="auto">
          <a:xfrm>
            <a:off x="1" y="-1"/>
            <a:ext cx="9144000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411" b="89362"/>
          <a:stretch/>
        </p:blipFill>
        <p:spPr bwMode="auto">
          <a:xfrm>
            <a:off x="21744" y="0"/>
            <a:ext cx="1741943" cy="110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7884368" y="197594"/>
            <a:ext cx="1102817" cy="5087540"/>
            <a:chOff x="7884368" y="1781770"/>
            <a:chExt cx="1102817" cy="508754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650" t="36890" r="245" b="26787"/>
            <a:stretch/>
          </p:blipFill>
          <p:spPr bwMode="auto">
            <a:xfrm>
              <a:off x="7884368" y="3509962"/>
              <a:ext cx="1102817" cy="3359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650" t="567" r="245" b="80310"/>
            <a:stretch/>
          </p:blipFill>
          <p:spPr bwMode="auto">
            <a:xfrm>
              <a:off x="7884368" y="1781770"/>
              <a:ext cx="1102817" cy="1768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10 Pentágono"/>
          <p:cNvSpPr/>
          <p:nvPr/>
        </p:nvSpPr>
        <p:spPr>
          <a:xfrm>
            <a:off x="4067944" y="413618"/>
            <a:ext cx="3888432" cy="1512168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altLang="en-US" b="1" dirty="0">
                <a:solidFill>
                  <a:srgbClr val="004384"/>
                </a:solidFill>
                <a:latin typeface="Arial Black" pitchFamily="34" charset="0"/>
              </a:rPr>
              <a:t>Transparency:  </a:t>
            </a:r>
          </a:p>
          <a:p>
            <a:pPr algn="ctr" eaLnBrk="1" hangingPunct="1"/>
            <a:r>
              <a:rPr lang="en-US" altLang="en-US">
                <a:solidFill>
                  <a:srgbClr val="004384"/>
                </a:solidFill>
              </a:rPr>
              <a:t>PREDICTION </a:t>
            </a:r>
            <a:r>
              <a:rPr lang="en-US" altLang="en-US" smtClean="0">
                <a:solidFill>
                  <a:srgbClr val="004384"/>
                </a:solidFill>
              </a:rPr>
              <a:t>QUALITY</a:t>
            </a:r>
            <a:endParaRPr lang="en-US" altLang="en-US" dirty="0">
              <a:solidFill>
                <a:srgbClr val="004384"/>
              </a:solidFill>
            </a:endParaRPr>
          </a:p>
          <a:p>
            <a:pPr algn="ctr"/>
            <a:r>
              <a:rPr lang="en-US" altLang="en-US" dirty="0">
                <a:solidFill>
                  <a:schemeClr val="accent4"/>
                </a:solidFill>
              </a:rPr>
              <a:t>Only areas with a positive </a:t>
            </a:r>
            <a:r>
              <a:rPr lang="en-US" altLang="en-US">
                <a:solidFill>
                  <a:schemeClr val="accent4"/>
                </a:solidFill>
              </a:rPr>
              <a:t>skill </a:t>
            </a:r>
            <a:r>
              <a:rPr lang="en-US" altLang="en-US" smtClean="0">
                <a:solidFill>
                  <a:schemeClr val="accent4"/>
                </a:solidFill>
              </a:rPr>
              <a:t>(improving upon climatology) </a:t>
            </a:r>
            <a:r>
              <a:rPr lang="en-US" altLang="en-US" dirty="0" smtClean="0">
                <a:solidFill>
                  <a:schemeClr val="accent4"/>
                </a:solidFill>
              </a:rPr>
              <a:t>have </a:t>
            </a:r>
            <a:r>
              <a:rPr lang="en-US" altLang="en-US" dirty="0">
                <a:solidFill>
                  <a:schemeClr val="accent4"/>
                </a:solidFill>
              </a:rPr>
              <a:t>a visible line</a:t>
            </a:r>
            <a:endParaRPr lang="es-ES" dirty="0">
              <a:solidFill>
                <a:schemeClr val="accent4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251520" y="5238154"/>
            <a:ext cx="1440160" cy="864096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47922" y="3653978"/>
            <a:ext cx="2931990" cy="864096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9057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err="1" smtClean="0"/>
              <a:t>for</a:t>
            </a:r>
            <a:r>
              <a:rPr lang="es-ES" smtClean="0"/>
              <a:t> energy</a:t>
            </a:r>
            <a:endParaRPr lang="es-E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69" t="5055" b="296"/>
          <a:stretch/>
        </p:blipFill>
        <p:spPr bwMode="auto">
          <a:xfrm>
            <a:off x="0" y="0"/>
            <a:ext cx="9144001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411" b="89362"/>
          <a:stretch/>
        </p:blipFill>
        <p:spPr bwMode="auto">
          <a:xfrm>
            <a:off x="21744" y="0"/>
            <a:ext cx="1741943" cy="110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Elipse"/>
          <p:cNvSpPr/>
          <p:nvPr/>
        </p:nvSpPr>
        <p:spPr>
          <a:xfrm>
            <a:off x="892716" y="3321504"/>
            <a:ext cx="3556026" cy="2852753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2123728" y="1421730"/>
            <a:ext cx="2880320" cy="1800200"/>
          </a:xfrm>
          <a:prstGeom prst="ellipse">
            <a:avLst/>
          </a:prstGeom>
          <a:noFill/>
          <a:ln w="381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4741614" y="150612"/>
            <a:ext cx="3070746" cy="953989"/>
          </a:xfrm>
          <a:prstGeom prst="ellipse">
            <a:avLst/>
          </a:prstGeom>
          <a:noFill/>
          <a:ln w="38100">
            <a:solidFill>
              <a:schemeClr val="accent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9 Grupo"/>
          <p:cNvGrpSpPr/>
          <p:nvPr/>
        </p:nvGrpSpPr>
        <p:grpSpPr>
          <a:xfrm>
            <a:off x="7884368" y="197594"/>
            <a:ext cx="1102817" cy="5087540"/>
            <a:chOff x="7884368" y="1781770"/>
            <a:chExt cx="1102817" cy="508754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650" t="36890" r="245" b="26787"/>
            <a:stretch/>
          </p:blipFill>
          <p:spPr bwMode="auto">
            <a:xfrm>
              <a:off x="7884368" y="3509962"/>
              <a:ext cx="1102817" cy="3359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650" t="567" r="245" b="80310"/>
            <a:stretch/>
          </p:blipFill>
          <p:spPr bwMode="auto">
            <a:xfrm>
              <a:off x="7884368" y="1781770"/>
              <a:ext cx="1102817" cy="1768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12 Pentágono"/>
          <p:cNvSpPr/>
          <p:nvPr/>
        </p:nvSpPr>
        <p:spPr>
          <a:xfrm>
            <a:off x="4283968" y="2213818"/>
            <a:ext cx="3672408" cy="1512168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altLang="en-US" b="1" dirty="0">
                <a:solidFill>
                  <a:srgbClr val="004384"/>
                </a:solidFill>
                <a:latin typeface="Arial Black" pitchFamily="34" charset="0"/>
              </a:rPr>
              <a:t>Color </a:t>
            </a:r>
            <a:r>
              <a:rPr lang="en-US" altLang="en-US" b="1">
                <a:solidFill>
                  <a:srgbClr val="004384"/>
                </a:solidFill>
                <a:latin typeface="Arial Black" pitchFamily="34" charset="0"/>
              </a:rPr>
              <a:t>and </a:t>
            </a:r>
            <a:r>
              <a:rPr lang="en-US" altLang="en-US" b="1" smtClean="0">
                <a:solidFill>
                  <a:srgbClr val="004384"/>
                </a:solidFill>
                <a:latin typeface="Arial Black" pitchFamily="34" charset="0"/>
              </a:rPr>
              <a:t>tilt:</a:t>
            </a:r>
            <a:r>
              <a:rPr lang="en-US" altLang="en-US" b="1" smtClean="0">
                <a:solidFill>
                  <a:srgbClr val="004384"/>
                </a:solidFill>
              </a:rPr>
              <a:t> </a:t>
            </a:r>
            <a:endParaRPr lang="en-US" altLang="en-US" b="1" dirty="0">
              <a:solidFill>
                <a:srgbClr val="004384"/>
              </a:solidFill>
            </a:endParaRPr>
          </a:p>
          <a:p>
            <a:pPr algn="ctr" eaLnBrk="1" hangingPunct="1"/>
            <a:r>
              <a:rPr lang="en-US" altLang="es-ES" dirty="0">
                <a:solidFill>
                  <a:srgbClr val="004384"/>
                </a:solidFill>
              </a:rPr>
              <a:t>PREDICTED SEASONAL VARIABILITY</a:t>
            </a:r>
            <a:endParaRPr lang="es-ES" altLang="es-ES" dirty="0">
              <a:solidFill>
                <a:srgbClr val="004384"/>
              </a:solidFill>
            </a:endParaRPr>
          </a:p>
          <a:p>
            <a:pPr algn="ctr"/>
            <a:r>
              <a:rPr lang="en-US" altLang="en-US" dirty="0">
                <a:solidFill>
                  <a:schemeClr val="accent4"/>
                </a:solidFill>
              </a:rPr>
              <a:t>the most probable category and its probability.</a:t>
            </a:r>
            <a:endParaRPr lang="es-E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57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err="1" smtClean="0"/>
              <a:t>for</a:t>
            </a:r>
            <a:r>
              <a:rPr lang="es-ES" smtClean="0"/>
              <a:t> energy</a:t>
            </a:r>
            <a:endParaRPr lang="es-E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69" t="5055" b="296"/>
          <a:stretch/>
        </p:blipFill>
        <p:spPr bwMode="auto">
          <a:xfrm>
            <a:off x="0" y="0"/>
            <a:ext cx="9144001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411" b="89362"/>
          <a:stretch/>
        </p:blipFill>
        <p:spPr bwMode="auto">
          <a:xfrm>
            <a:off x="21744" y="0"/>
            <a:ext cx="1741943" cy="110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Llamada de flecha a la derecha"/>
          <p:cNvSpPr/>
          <p:nvPr/>
        </p:nvSpPr>
        <p:spPr>
          <a:xfrm rot="5400000">
            <a:off x="4396964" y="2388856"/>
            <a:ext cx="1587008" cy="3397175"/>
          </a:xfrm>
          <a:prstGeom prst="rightArrowCallou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 eaLnBrk="1" hangingPunct="1"/>
            <a:r>
              <a:rPr lang="es-ES_tradnl" altLang="en-US" b="1" dirty="0" smtClean="0">
                <a:solidFill>
                  <a:srgbClr val="004384"/>
                </a:solidFill>
                <a:latin typeface="Arial Black" pitchFamily="34" charset="0"/>
              </a:rPr>
              <a:t>PREDICTIONS</a:t>
            </a:r>
            <a:endParaRPr lang="es-ES" altLang="es-ES" dirty="0">
              <a:solidFill>
                <a:srgbClr val="004384"/>
              </a:solidFill>
            </a:endParaRPr>
          </a:p>
          <a:p>
            <a:pPr algn="ctr"/>
            <a:r>
              <a:rPr lang="en-US" altLang="en-US" dirty="0">
                <a:solidFill>
                  <a:schemeClr val="accent4"/>
                </a:solidFill>
              </a:rPr>
              <a:t>the most probable category and its probability.</a:t>
            </a:r>
            <a:endParaRPr lang="es-ES" dirty="0">
              <a:solidFill>
                <a:schemeClr val="accent4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65629"/>
            <a:ext cx="9144000" cy="195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Llamada de flecha a la derecha"/>
          <p:cNvSpPr/>
          <p:nvPr/>
        </p:nvSpPr>
        <p:spPr>
          <a:xfrm rot="5400000">
            <a:off x="994839" y="2478612"/>
            <a:ext cx="1587008" cy="3217664"/>
          </a:xfrm>
          <a:prstGeom prst="rightArrowCallou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 eaLnBrk="1" hangingPunct="1"/>
            <a:r>
              <a:rPr lang="es-ES_tradnl" altLang="es-ES" b="1" dirty="0" smtClean="0">
                <a:solidFill>
                  <a:srgbClr val="004384"/>
                </a:solidFill>
                <a:latin typeface="Arial Black" pitchFamily="34" charset="0"/>
              </a:rPr>
              <a:t>OBSERVATIONS</a:t>
            </a:r>
            <a:endParaRPr lang="es-ES" altLang="es-ES" dirty="0">
              <a:solidFill>
                <a:srgbClr val="004384"/>
              </a:solidFill>
            </a:endParaRPr>
          </a:p>
          <a:p>
            <a:pPr algn="ctr"/>
            <a:r>
              <a:rPr lang="en-US" dirty="0" smtClean="0">
                <a:solidFill>
                  <a:schemeClr val="accent4"/>
                </a:solidFill>
              </a:rPr>
              <a:t>ERA-Interim 10-m wind speed reanalysis</a:t>
            </a:r>
            <a:endParaRPr lang="es-ES" dirty="0">
              <a:solidFill>
                <a:schemeClr val="accent4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8172400" y="197594"/>
            <a:ext cx="814785" cy="3672408"/>
            <a:chOff x="7884368" y="1781770"/>
            <a:chExt cx="1102817" cy="508754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650" t="36890" r="245" b="26787"/>
            <a:stretch/>
          </p:blipFill>
          <p:spPr bwMode="auto">
            <a:xfrm>
              <a:off x="7884368" y="3509962"/>
              <a:ext cx="1102817" cy="3359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650" t="567" r="245" b="80310"/>
            <a:stretch/>
          </p:blipFill>
          <p:spPr bwMode="auto">
            <a:xfrm>
              <a:off x="7884368" y="1781770"/>
              <a:ext cx="1102817" cy="1768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8 Llamada de flecha a la derecha"/>
          <p:cNvSpPr/>
          <p:nvPr/>
        </p:nvSpPr>
        <p:spPr>
          <a:xfrm rot="5400000">
            <a:off x="7208021" y="3052475"/>
            <a:ext cx="1587010" cy="2069939"/>
          </a:xfrm>
          <a:prstGeom prst="rightArrowCallou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 eaLnBrk="1" hangingPunct="1"/>
            <a:r>
              <a:rPr lang="es-ES_tradnl" altLang="es-ES" b="1" smtClean="0">
                <a:solidFill>
                  <a:srgbClr val="004384"/>
                </a:solidFill>
                <a:latin typeface="Arial Black" pitchFamily="34" charset="0"/>
              </a:rPr>
              <a:t>QUALITY</a:t>
            </a:r>
            <a:endParaRPr lang="es-ES" altLang="es-ES" dirty="0">
              <a:solidFill>
                <a:srgbClr val="004384"/>
              </a:solidFill>
            </a:endParaRPr>
          </a:p>
          <a:p>
            <a:pPr algn="ctr"/>
            <a:r>
              <a:rPr lang="en-US" altLang="en-US" dirty="0" smtClean="0">
                <a:solidFill>
                  <a:schemeClr val="accent4"/>
                </a:solidFill>
              </a:rPr>
              <a:t>RPSS skill score</a:t>
            </a:r>
            <a:endParaRPr lang="es-ES" dirty="0">
              <a:solidFill>
                <a:schemeClr val="accent4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2987824" y="4469216"/>
            <a:ext cx="288032" cy="2880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905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2- Climate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err="1" smtClean="0"/>
              <a:t>for</a:t>
            </a:r>
            <a:r>
              <a:rPr lang="es-ES" smtClean="0"/>
              <a:t> energy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323528" y="2213818"/>
            <a:ext cx="35631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Medium-range climate predictions are </a:t>
            </a:r>
            <a:r>
              <a:rPr lang="en-US" b="1" smtClean="0"/>
              <a:t>useful for the adaptation of the wind energy sector to climate change. </a:t>
            </a:r>
            <a:r>
              <a:rPr lang="en-US" smtClean="0"/>
              <a:t>Applications:</a:t>
            </a:r>
          </a:p>
          <a:p>
            <a:endParaRPr lang="en-US" smtClean="0"/>
          </a:p>
          <a:p>
            <a:endParaRPr lang="en-US" smtClean="0"/>
          </a:p>
          <a:p>
            <a:pPr>
              <a:buFont typeface="Arial" pitchFamily="34" charset="0"/>
              <a:buChar char="•"/>
            </a:pPr>
            <a:r>
              <a:rPr lang="en-US" smtClean="0"/>
              <a:t> Planning maintenance and operations</a:t>
            </a:r>
          </a:p>
          <a:p>
            <a:pPr>
              <a:buFont typeface="Arial" pitchFamily="34" charset="0"/>
              <a:buChar char="•"/>
            </a:pPr>
            <a:endParaRPr lang="en-US" smtClean="0"/>
          </a:p>
          <a:p>
            <a:pPr>
              <a:buFont typeface="Arial" pitchFamily="34" charset="0"/>
              <a:buChar char="•"/>
            </a:pPr>
            <a:r>
              <a:rPr lang="en-US" smtClean="0"/>
              <a:t> Energy trade in the market</a:t>
            </a:r>
          </a:p>
          <a:p>
            <a:pPr>
              <a:buFont typeface="Arial" pitchFamily="34" charset="0"/>
              <a:buChar char="•"/>
            </a:pPr>
            <a:endParaRPr lang="en-US" smtClean="0"/>
          </a:p>
          <a:p>
            <a:pPr>
              <a:buFont typeface="Arial" pitchFamily="34" charset="0"/>
              <a:buChar char="•"/>
            </a:pPr>
            <a:r>
              <a:rPr lang="en-US" smtClean="0"/>
              <a:t> Meet the balance between energy supply and demand</a:t>
            </a:r>
          </a:p>
          <a:p>
            <a:pPr>
              <a:buFont typeface="Arial" pitchFamily="34" charset="0"/>
              <a:buChar char="•"/>
            </a:pPr>
            <a:endParaRPr lang="en-US" smtClean="0"/>
          </a:p>
          <a:p>
            <a:endParaRPr lang="en-US"/>
          </a:p>
        </p:txBody>
      </p:sp>
      <p:pic>
        <p:nvPicPr>
          <p:cNvPr id="4" name="3 Imagen" descr="WIND_unsplash1.jpg"/>
          <p:cNvPicPr>
            <a:picLocks noChangeAspect="1"/>
          </p:cNvPicPr>
          <p:nvPr/>
        </p:nvPicPr>
        <p:blipFill>
          <a:blip r:embed="rId2" cstate="print"/>
          <a:srcRect r="30893"/>
          <a:stretch>
            <a:fillRect/>
          </a:stretch>
        </p:blipFill>
        <p:spPr>
          <a:xfrm>
            <a:off x="3937298" y="1997075"/>
            <a:ext cx="5206702" cy="502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057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3- Climate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smtClean="0"/>
              <a:t>insurance</a:t>
            </a:r>
            <a:endParaRPr lang="es-ES" dirty="0"/>
          </a:p>
        </p:txBody>
      </p:sp>
      <p:pic>
        <p:nvPicPr>
          <p:cNvPr id="3" name="2 Imagen" descr="hurricanes_article.tif"/>
          <p:cNvPicPr>
            <a:picLocks noChangeAspect="1"/>
          </p:cNvPicPr>
          <p:nvPr/>
        </p:nvPicPr>
        <p:blipFill>
          <a:blip r:embed="rId2" cstate="print"/>
          <a:srcRect r="50586"/>
          <a:stretch>
            <a:fillRect/>
          </a:stretch>
        </p:blipFill>
        <p:spPr>
          <a:xfrm>
            <a:off x="265168" y="1383101"/>
            <a:ext cx="3600400" cy="5439229"/>
          </a:xfrm>
          <a:prstGeom prst="rect">
            <a:avLst/>
          </a:prstGeom>
        </p:spPr>
      </p:pic>
      <p:sp>
        <p:nvSpPr>
          <p:cNvPr id="4" name="5 Rectángulo"/>
          <p:cNvSpPr/>
          <p:nvPr/>
        </p:nvSpPr>
        <p:spPr>
          <a:xfrm>
            <a:off x="4211959" y="2644119"/>
            <a:ext cx="4536753" cy="324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mtClean="0">
                <a:latin typeface="+mn-lt"/>
              </a:rPr>
              <a:t> </a:t>
            </a:r>
            <a:r>
              <a:rPr lang="en-US" b="1" smtClean="0">
                <a:latin typeface="+mn-lt"/>
              </a:rPr>
              <a:t>Brings together </a:t>
            </a:r>
            <a:r>
              <a:rPr lang="en-US" smtClean="0">
                <a:latin typeface="+mn-lt"/>
              </a:rPr>
              <a:t>predictions from different centers that specialize in Atlantic hurricane forecasting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mtClean="0">
                <a:latin typeface="+mn-lt"/>
              </a:rPr>
              <a:t> Developed by a team of scientists, graphic designers and visualisation specialists </a:t>
            </a:r>
            <a:r>
              <a:rPr lang="en-US" b="1" smtClean="0">
                <a:latin typeface="+mn-lt"/>
              </a:rPr>
              <a:t>together with the user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mtClean="0">
                <a:latin typeface="+mn-lt"/>
              </a:rPr>
              <a:t> Specific section for the scientific community &amp; </a:t>
            </a:r>
            <a:r>
              <a:rPr lang="en-US" b="1" smtClean="0">
                <a:latin typeface="+mn-lt"/>
              </a:rPr>
              <a:t>informative section </a:t>
            </a:r>
            <a:r>
              <a:rPr lang="en-US" smtClean="0">
                <a:latin typeface="+mn-lt"/>
              </a:rPr>
              <a:t>for the general public</a:t>
            </a:r>
            <a:endParaRPr lang="es-ES" dirty="0">
              <a:latin typeface="+mn-lt"/>
            </a:endParaRPr>
          </a:p>
        </p:txBody>
      </p:sp>
      <p:sp>
        <p:nvSpPr>
          <p:cNvPr id="5" name="5 Rectángulo"/>
          <p:cNvSpPr/>
          <p:nvPr/>
        </p:nvSpPr>
        <p:spPr>
          <a:xfrm>
            <a:off x="4067944" y="1349722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smtClean="0">
                <a:latin typeface="+mn-lt"/>
              </a:rPr>
              <a:t>On-line visualisation platform of the seasonal hurricane activity for the re/insurance sector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779912" y="6462290"/>
            <a:ext cx="4680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+mn-lt"/>
              </a:rPr>
              <a:t>Source</a:t>
            </a:r>
            <a:r>
              <a:rPr lang="en-GB" sz="1400" i="1" smtClean="0">
                <a:latin typeface="+mn-lt"/>
              </a:rPr>
              <a:t>: </a:t>
            </a:r>
            <a:r>
              <a:rPr lang="es-ES" sz="1400" i="1" smtClean="0">
                <a:latin typeface="+mn-lt"/>
              </a:rPr>
              <a:t>www.seasonalhurricanepredictions.org  </a:t>
            </a:r>
            <a:endParaRPr lang="es-ES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5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Outline</a:t>
            </a:r>
            <a:endParaRPr lang="es-ES" dirty="0"/>
          </a:p>
        </p:txBody>
      </p:sp>
      <p:sp>
        <p:nvSpPr>
          <p:cNvPr id="4" name="Rectángulo 16"/>
          <p:cNvSpPr>
            <a:spLocks noChangeArrowheads="1"/>
          </p:cNvSpPr>
          <p:nvPr/>
        </p:nvSpPr>
        <p:spPr bwMode="auto">
          <a:xfrm>
            <a:off x="468313" y="1477470"/>
            <a:ext cx="7982346" cy="554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s-ES" sz="2200" b="1" smtClean="0">
                <a:latin typeface="+mn-lt"/>
              </a:rPr>
              <a:t>Introduction</a:t>
            </a:r>
          </a:p>
          <a:p>
            <a:pPr algn="just" eaLnBrk="1" hangingPunct="1">
              <a:spcBef>
                <a:spcPts val="0"/>
              </a:spcBef>
            </a:pPr>
            <a:r>
              <a:rPr lang="en-GB" altLang="es-ES" sz="2200" b="1" smtClean="0">
                <a:latin typeface="+mn-lt"/>
              </a:rPr>
              <a:t>	</a:t>
            </a:r>
            <a:r>
              <a:rPr lang="en-GB" altLang="es-ES" sz="2000" smtClean="0">
                <a:latin typeface="+mn-lt"/>
              </a:rPr>
              <a:t>Importance to adapt to medium-range climate change</a:t>
            </a:r>
            <a:endParaRPr lang="en-GB" altLang="es-ES" sz="2200" dirty="0" smtClean="0">
              <a:latin typeface="+mn-lt"/>
            </a:endParaRPr>
          </a:p>
          <a:p>
            <a:pPr algn="just" eaLnBrk="1" hangingPunct="1">
              <a:spcBef>
                <a:spcPts val="0"/>
              </a:spcBef>
            </a:pPr>
            <a:r>
              <a:rPr lang="en-GB" altLang="es-ES" sz="2200" dirty="0" smtClean="0">
                <a:latin typeface="+mn-lt"/>
              </a:rPr>
              <a:t>    </a:t>
            </a:r>
          </a:p>
          <a:p>
            <a:pPr algn="just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s-ES" sz="2200" b="1" smtClean="0">
                <a:latin typeface="+mn-lt"/>
              </a:rPr>
              <a:t>Climate services</a:t>
            </a:r>
          </a:p>
          <a:p>
            <a:pPr algn="just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altLang="es-ES" sz="2200" b="1" smtClean="0">
              <a:latin typeface="+mn-lt"/>
            </a:endParaRPr>
          </a:p>
          <a:p>
            <a:pPr algn="just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s-ES" sz="2200" b="1" smtClean="0">
                <a:latin typeface="+mn-lt"/>
              </a:rPr>
              <a:t>Importance of communication for climate services</a:t>
            </a:r>
            <a:endParaRPr lang="en-GB" altLang="es-ES" sz="2200" dirty="0" smtClean="0">
              <a:latin typeface="+mn-lt"/>
            </a:endParaRPr>
          </a:p>
          <a:p>
            <a:pPr lvl="1" algn="just">
              <a:spcBef>
                <a:spcPts val="0"/>
              </a:spcBef>
            </a:pPr>
            <a:endParaRPr lang="en-GB" altLang="es-ES" sz="2200" dirty="0" smtClean="0">
              <a:latin typeface="+mn-lt"/>
            </a:endParaRPr>
          </a:p>
          <a:p>
            <a:pPr algn="just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s-ES" sz="2200" b="1" smtClean="0"/>
              <a:t>Climate service “success stories”</a:t>
            </a:r>
          </a:p>
          <a:p>
            <a:pPr algn="just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altLang="es-ES" sz="2200" b="1" smtClean="0"/>
          </a:p>
          <a:p>
            <a:pPr lvl="1" algn="just">
              <a:lnSpc>
                <a:spcPct val="114000"/>
              </a:lnSpc>
              <a:spcBef>
                <a:spcPts val="0"/>
              </a:spcBef>
              <a:buFontTx/>
              <a:buChar char="-"/>
            </a:pPr>
            <a:r>
              <a:rPr lang="en-GB" altLang="es-ES" sz="2000" smtClean="0"/>
              <a:t>Climate service for agriculture – the SECTEUR project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  <a:buFontTx/>
              <a:buChar char="-"/>
            </a:pPr>
            <a:r>
              <a:rPr lang="en-GB" altLang="es-ES" sz="2000" smtClean="0"/>
              <a:t>Climate service for energy – Project Ukko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  <a:buFontTx/>
              <a:buChar char="-"/>
            </a:pPr>
            <a:r>
              <a:rPr lang="en-GB" altLang="es-ES" sz="2000" smtClean="0"/>
              <a:t>Climate service for insurance – Seasonal hurricane predictions</a:t>
            </a:r>
            <a:endParaRPr lang="en-GB" altLang="es-ES" sz="2000" b="1" smtClean="0"/>
          </a:p>
          <a:p>
            <a:pPr algn="just" eaLnBrk="1" hangingPunct="1">
              <a:spcBef>
                <a:spcPts val="0"/>
              </a:spcBef>
            </a:pPr>
            <a:endParaRPr lang="en-GB" altLang="es-ES" sz="2200" b="1" smtClean="0"/>
          </a:p>
          <a:p>
            <a:pPr algn="just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s-ES" sz="2200" b="1" smtClean="0"/>
              <a:t>Conclusions</a:t>
            </a:r>
          </a:p>
          <a:p>
            <a:pPr lvl="1" algn="just">
              <a:spcBef>
                <a:spcPts val="0"/>
              </a:spcBef>
            </a:pPr>
            <a:endParaRPr lang="en-GB" altLang="es-ES" sz="2200" smtClean="0"/>
          </a:p>
          <a:p>
            <a:pPr lvl="1" algn="just">
              <a:spcBef>
                <a:spcPts val="0"/>
              </a:spcBef>
            </a:pPr>
            <a:endParaRPr lang="en-GB" altLang="es-ES" sz="2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3- Climate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smtClean="0"/>
              <a:t>insurance</a:t>
            </a:r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8" t="10912" r="6688" b="29606"/>
          <a:stretch>
            <a:fillRect/>
          </a:stretch>
        </p:blipFill>
        <p:spPr>
          <a:xfrm>
            <a:off x="107504" y="1277714"/>
            <a:ext cx="8912533" cy="273630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67544" y="4248040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Medium-range climate predictions are </a:t>
            </a:r>
            <a:r>
              <a:rPr lang="en-US" b="1" smtClean="0"/>
              <a:t>useful for the adaptation of the re/insurance sector to climate change. </a:t>
            </a:r>
            <a:r>
              <a:rPr lang="en-US" smtClean="0"/>
              <a:t>Applications:</a:t>
            </a:r>
          </a:p>
          <a:p>
            <a:endParaRPr lang="en-US" smtClean="0"/>
          </a:p>
          <a:p>
            <a:pPr>
              <a:buFont typeface="Arial" pitchFamily="34" charset="0"/>
              <a:buChar char="•"/>
            </a:pPr>
            <a:r>
              <a:rPr lang="en-US" smtClean="0"/>
              <a:t> Catastrophe evaluation</a:t>
            </a:r>
          </a:p>
          <a:p>
            <a:pPr>
              <a:buFont typeface="Arial" pitchFamily="34" charset="0"/>
              <a:buChar char="•"/>
            </a:pPr>
            <a:endParaRPr lang="en-US" smtClean="0"/>
          </a:p>
          <a:p>
            <a:pPr>
              <a:buFont typeface="Arial" pitchFamily="34" charset="0"/>
              <a:buChar char="•"/>
            </a:pPr>
            <a:r>
              <a:rPr lang="en-US" smtClean="0"/>
              <a:t> Loss estimation / Price determination</a:t>
            </a:r>
          </a:p>
          <a:p>
            <a:pPr>
              <a:buFont typeface="Arial" pitchFamily="34" charset="0"/>
              <a:buChar char="•"/>
            </a:pPr>
            <a:endParaRPr lang="en-US" smtClean="0"/>
          </a:p>
          <a:p>
            <a:pPr>
              <a:buFont typeface="Arial" pitchFamily="34" charset="0"/>
              <a:buChar char="•"/>
            </a:pPr>
            <a:r>
              <a:rPr lang="en-US" smtClean="0"/>
              <a:t> Preparation of the claim team and client warning</a:t>
            </a:r>
          </a:p>
          <a:p>
            <a:pPr>
              <a:buFont typeface="Arial" pitchFamily="34" charset="0"/>
              <a:buChar char="•"/>
            </a:pPr>
            <a:endParaRPr lang="en-US" smtClean="0"/>
          </a:p>
          <a:p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4283968" y="958618"/>
            <a:ext cx="4680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i="1" smtClean="0">
                <a:latin typeface="+mn-lt"/>
              </a:rPr>
              <a:t>Season 2016</a:t>
            </a:r>
            <a:endParaRPr lang="es-ES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5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2989"/>
            <a:ext cx="3097485" cy="2847903"/>
          </a:xfrm>
          <a:prstGeom prst="rect">
            <a:avLst/>
          </a:prstGeom>
        </p:spPr>
      </p:pic>
      <p:pic>
        <p:nvPicPr>
          <p:cNvPr id="4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8152" y="841839"/>
            <a:ext cx="3696569" cy="28704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04434" y="2266651"/>
            <a:ext cx="4455112" cy="3341334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2657" y="1377569"/>
            <a:ext cx="3224962" cy="2780465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0166" y="4230043"/>
            <a:ext cx="3619776" cy="2746830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92802"/>
            <a:ext cx="2514957" cy="22106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707" y="5018910"/>
            <a:ext cx="4189862" cy="1977125"/>
          </a:xfrm>
          <a:prstGeom prst="rect">
            <a:avLst/>
          </a:prstGeom>
        </p:spPr>
      </p:pic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3- CS for insurance – media coverage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9057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Conclusions</a:t>
            </a:r>
            <a:endParaRPr lang="es-ES" dirty="0"/>
          </a:p>
        </p:txBody>
      </p:sp>
      <p:sp>
        <p:nvSpPr>
          <p:cNvPr id="4" name="5 Rectángulo"/>
          <p:cNvSpPr/>
          <p:nvPr/>
        </p:nvSpPr>
        <p:spPr>
          <a:xfrm>
            <a:off x="435806" y="1277714"/>
            <a:ext cx="8528682" cy="2294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mtClean="0">
                <a:latin typeface="+mn-lt"/>
              </a:rPr>
              <a:t> Climate services are useful to improve decision making in the context of climate change but their </a:t>
            </a:r>
            <a:r>
              <a:rPr lang="en-US" b="1" smtClean="0">
                <a:latin typeface="+mn-lt"/>
              </a:rPr>
              <a:t>use is not widespread due to some barriers</a:t>
            </a:r>
            <a:r>
              <a:rPr lang="en-US" smtClean="0">
                <a:latin typeface="+mn-lt"/>
              </a:rPr>
              <a:t>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mtClean="0">
                <a:latin typeface="+mn-lt"/>
              </a:rPr>
              <a:t>	- communication of probabilistic information and prediction reliability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mtClean="0"/>
              <a:t>	- user engagement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mtClean="0"/>
              <a:t>	- tailoring of climate information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es-ES" dirty="0">
              <a:latin typeface="+mn-lt"/>
            </a:endParaRPr>
          </a:p>
        </p:txBody>
      </p:sp>
      <p:sp>
        <p:nvSpPr>
          <p:cNvPr id="5" name="5 Rectángulo"/>
          <p:cNvSpPr/>
          <p:nvPr/>
        </p:nvSpPr>
        <p:spPr>
          <a:xfrm>
            <a:off x="435806" y="3766398"/>
            <a:ext cx="8528682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mtClean="0">
                <a:latin typeface="+mn-lt"/>
              </a:rPr>
              <a:t> Appropriate application </a:t>
            </a:r>
            <a:r>
              <a:rPr lang="en-US" b="1" smtClean="0">
                <a:latin typeface="+mn-lt"/>
              </a:rPr>
              <a:t>of participatory approaches and graphical visualisation tools </a:t>
            </a:r>
            <a:r>
              <a:rPr lang="en-US" smtClean="0">
                <a:latin typeface="+mn-lt"/>
              </a:rPr>
              <a:t>help to guide climate change adaptation. Examples are the presented climate services for agriculture, energy and re/insurance.</a:t>
            </a:r>
            <a:endParaRPr lang="es-ES" dirty="0">
              <a:latin typeface="+mn-l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35806" y="5376928"/>
            <a:ext cx="8528682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  <a:tabLst>
                <a:tab pos="414000" algn="l"/>
              </a:tabLst>
            </a:pPr>
            <a:r>
              <a:rPr lang="en-US" smtClean="0">
                <a:latin typeface="+mn-lt"/>
              </a:rPr>
              <a:t> More effort needs to be directed towards the development of </a:t>
            </a:r>
            <a:r>
              <a:rPr lang="en-US" b="1" smtClean="0">
                <a:latin typeface="+mn-lt"/>
              </a:rPr>
              <a:t>improved ways of communicating climate services to users</a:t>
            </a:r>
            <a:r>
              <a:rPr lang="en-US" smtClean="0">
                <a:latin typeface="+mn-lt"/>
              </a:rPr>
              <a:t> and the development of climate services for other climate-sensitive sectors.</a:t>
            </a:r>
            <a:endParaRPr lang="es-E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457200" y="2717874"/>
            <a:ext cx="8229600" cy="666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800" smtClean="0">
                <a:latin typeface="Arial" charset="0"/>
              </a:rPr>
              <a:t>QUESTIONS?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4518074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7914" y="5238154"/>
            <a:ext cx="1760871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1" descr="C:\Users\ijimenez\AppData\Local\Temp\Rar$DRa0.258\ppt\media\image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872" y="4698138"/>
            <a:ext cx="1787994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3" descr="C:\Users\ijimenez\Desktop\flag_yellow_hig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730" y="5238154"/>
            <a:ext cx="748495" cy="49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opernicus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62" y="5035729"/>
            <a:ext cx="1900800" cy="79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4762170" y="4659769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smtClean="0"/>
              <a:t>SECTEUR</a:t>
            </a:r>
            <a:endParaRPr lang="es-ES" sz="2400" b="1" dirty="0" err="1" smtClean="0"/>
          </a:p>
        </p:txBody>
      </p:sp>
      <p:sp>
        <p:nvSpPr>
          <p:cNvPr id="20" name="19 CuadroTexto"/>
          <p:cNvSpPr txBox="1"/>
          <p:nvPr/>
        </p:nvSpPr>
        <p:spPr>
          <a:xfrm>
            <a:off x="2370805" y="467718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smtClean="0"/>
              <a:t>RESILIENCE</a:t>
            </a:r>
            <a:endParaRPr lang="es-ES" sz="2400" b="1" dirty="0" err="1" smtClean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82563" y="6174258"/>
            <a:ext cx="8778557" cy="59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3068" tIns="71534" rIns="143068" bIns="71534"/>
          <a:lstStyle>
            <a:lvl1pPr defTabSz="3432175"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3432175"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3432175"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3432175"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3432175"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343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343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343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343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200" i="1" dirty="0">
                <a:solidFill>
                  <a:schemeClr val="accent1"/>
                </a:solidFill>
                <a:latin typeface="Calibri" pitchFamily="34" charset="0"/>
              </a:rPr>
              <a:t>The research leading to these results has received funding from the EU Seventh Framework </a:t>
            </a:r>
            <a:r>
              <a:rPr lang="en-US" altLang="en-US" sz="1200" i="1" dirty="0" err="1">
                <a:solidFill>
                  <a:schemeClr val="accent1"/>
                </a:solidFill>
                <a:latin typeface="Calibri" pitchFamily="34" charset="0"/>
              </a:rPr>
              <a:t>Programme</a:t>
            </a:r>
            <a:r>
              <a:rPr lang="en-US" altLang="en-US" sz="1200" i="1" dirty="0">
                <a:solidFill>
                  <a:schemeClr val="accent1"/>
                </a:solidFill>
                <a:latin typeface="Calibri" pitchFamily="34" charset="0"/>
              </a:rPr>
              <a:t> FP7 (2007-2013) under grant agreement </a:t>
            </a:r>
            <a:r>
              <a:rPr lang="en-US" altLang="en-US" sz="1200" i="1">
                <a:solidFill>
                  <a:schemeClr val="accent1"/>
                </a:solidFill>
                <a:latin typeface="Calibri" pitchFamily="34" charset="0"/>
              </a:rPr>
              <a:t>GA </a:t>
            </a:r>
            <a:r>
              <a:rPr lang="en-US" altLang="en-US" sz="1200" i="1" smtClean="0">
                <a:solidFill>
                  <a:schemeClr val="accent1"/>
                </a:solidFill>
                <a:latin typeface="Calibri" pitchFamily="34" charset="0"/>
              </a:rPr>
              <a:t>308291, </a:t>
            </a:r>
            <a:r>
              <a:rPr lang="en-US" altLang="en-US" sz="1200" i="1" dirty="0">
                <a:solidFill>
                  <a:schemeClr val="accent1"/>
                </a:solidFill>
                <a:latin typeface="Calibri" pitchFamily="34" charset="0"/>
              </a:rPr>
              <a:t>the </a:t>
            </a:r>
            <a:r>
              <a:rPr lang="en-US" altLang="en-US" sz="1200" i="1" dirty="0" err="1">
                <a:solidFill>
                  <a:schemeClr val="accent1"/>
                </a:solidFill>
                <a:latin typeface="Calibri" pitchFamily="34" charset="0"/>
              </a:rPr>
              <a:t>Ministerio</a:t>
            </a:r>
            <a:r>
              <a:rPr lang="en-US" altLang="en-US" sz="1200" i="1" dirty="0">
                <a:solidFill>
                  <a:schemeClr val="accent1"/>
                </a:solidFill>
                <a:latin typeface="Calibri" pitchFamily="34" charset="0"/>
              </a:rPr>
              <a:t> de </a:t>
            </a:r>
            <a:r>
              <a:rPr lang="en-US" altLang="en-US" sz="1200" i="1" dirty="0" err="1">
                <a:solidFill>
                  <a:schemeClr val="accent1"/>
                </a:solidFill>
                <a:latin typeface="Calibri" pitchFamily="34" charset="0"/>
              </a:rPr>
              <a:t>Economía</a:t>
            </a:r>
            <a:r>
              <a:rPr lang="en-US" altLang="en-US" sz="1200" i="1" dirty="0">
                <a:solidFill>
                  <a:schemeClr val="accent1"/>
                </a:solidFill>
                <a:latin typeface="Calibri" pitchFamily="34" charset="0"/>
              </a:rPr>
              <a:t> y </a:t>
            </a:r>
            <a:r>
              <a:rPr lang="en-US" altLang="en-US" sz="1200" i="1" dirty="0" err="1">
                <a:solidFill>
                  <a:schemeClr val="accent1"/>
                </a:solidFill>
                <a:latin typeface="Calibri" pitchFamily="34" charset="0"/>
              </a:rPr>
              <a:t>Competitividad</a:t>
            </a:r>
            <a:r>
              <a:rPr lang="en-US" altLang="en-US" sz="1200" i="1" dirty="0">
                <a:solidFill>
                  <a:schemeClr val="accent1"/>
                </a:solidFill>
                <a:latin typeface="Calibri" pitchFamily="34" charset="0"/>
              </a:rPr>
              <a:t> (MINECO) under </a:t>
            </a:r>
            <a:r>
              <a:rPr lang="en-US" altLang="en-US" sz="1200" i="1">
                <a:solidFill>
                  <a:schemeClr val="accent1"/>
                </a:solidFill>
                <a:latin typeface="Calibri" pitchFamily="34" charset="0"/>
              </a:rPr>
              <a:t>project </a:t>
            </a:r>
            <a:r>
              <a:rPr lang="en-US" altLang="en-US" sz="1200" i="1" smtClean="0">
                <a:solidFill>
                  <a:schemeClr val="accent1"/>
                </a:solidFill>
                <a:latin typeface="Calibri" pitchFamily="34" charset="0"/>
              </a:rPr>
              <a:t>CGL2013-41055-R and </a:t>
            </a:r>
            <a:r>
              <a:rPr lang="en-US" altLang="en-US" sz="1200" i="1" smtClean="0">
                <a:solidFill>
                  <a:schemeClr val="accent1"/>
                </a:solidFill>
                <a:latin typeface="Calibri" pitchFamily="34" charset="0"/>
              </a:rPr>
              <a:t>a contract for the Copernicus Climate Change Service implemented by ECMWF on behalf of the European Commission.</a:t>
            </a:r>
            <a:endParaRPr lang="en-US" altLang="en-US" sz="1200" i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12" name="11 Imagen" descr="Colorado State Un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6466" y="4878114"/>
            <a:ext cx="1440160" cy="604867"/>
          </a:xfrm>
          <a:prstGeom prst="rect">
            <a:avLst/>
          </a:prstGeom>
        </p:spPr>
      </p:pic>
      <p:pic>
        <p:nvPicPr>
          <p:cNvPr id="14" name="13 Imagen" descr="XLCatli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6386" y="4878114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Shape 2"/>
          <p:cNvSpPr txBox="1">
            <a:spLocks noChangeArrowheads="1"/>
          </p:cNvSpPr>
          <p:nvPr/>
        </p:nvSpPr>
        <p:spPr bwMode="auto">
          <a:xfrm>
            <a:off x="1350963" y="4760913"/>
            <a:ext cx="64801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FFFF"/>
                </a:solidFill>
              </a:rPr>
              <a:t>For further information please contact</a:t>
            </a:r>
            <a:endParaRPr lang="en-US" altLang="en-US">
              <a:latin typeface="Calibri" pitchFamily="34" charset="0"/>
            </a:endParaRPr>
          </a:p>
          <a:p>
            <a:pPr algn="ctr" eaLnBrk="1" hangingPunct="1"/>
            <a:r>
              <a:rPr lang="en-US" altLang="en-US" sz="2000" smtClean="0">
                <a:solidFill>
                  <a:srgbClr val="FFFFFF"/>
                </a:solidFill>
              </a:rPr>
              <a:t>marta.terrado@bsc.es</a:t>
            </a:r>
          </a:p>
          <a:p>
            <a:pPr algn="ctr"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15363" name="TextShape 1"/>
          <p:cNvSpPr txBox="1">
            <a:spLocks noChangeArrowheads="1"/>
          </p:cNvSpPr>
          <p:nvPr/>
        </p:nvSpPr>
        <p:spPr bwMode="auto">
          <a:xfrm>
            <a:off x="1371600" y="37179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000">
                <a:solidFill>
                  <a:srgbClr val="FFFFFF"/>
                </a:solidFill>
              </a:rPr>
              <a:t>Thank you!</a:t>
            </a:r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change</a:t>
            </a:r>
            <a:endParaRPr lang="es-ES" dirty="0"/>
          </a:p>
        </p:txBody>
      </p:sp>
      <p:sp>
        <p:nvSpPr>
          <p:cNvPr id="4" name="5 Rectángulo"/>
          <p:cNvSpPr/>
          <p:nvPr/>
        </p:nvSpPr>
        <p:spPr>
          <a:xfrm>
            <a:off x="405405" y="1352624"/>
            <a:ext cx="4118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Observed changes in climate, especially warming trends</a:t>
            </a:r>
            <a:r>
              <a:rPr lang="en-US" sz="1600" smtClean="0">
                <a:latin typeface="+mn-lt"/>
              </a:rPr>
              <a:t>, are considered </a:t>
            </a:r>
            <a:r>
              <a:rPr lang="en-US" sz="1600" dirty="0" smtClean="0">
                <a:latin typeface="+mn-lt"/>
              </a:rPr>
              <a:t>to  be </a:t>
            </a:r>
            <a:r>
              <a:rPr lang="en-US" sz="1600" b="1" dirty="0" smtClean="0">
                <a:latin typeface="+mn-lt"/>
              </a:rPr>
              <a:t>more apparent and severe at the end of the century</a:t>
            </a:r>
            <a:endParaRPr lang="es-ES" sz="1600" b="1" dirty="0">
              <a:latin typeface="+mn-lt"/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121152" y="2698129"/>
            <a:ext cx="4402597" cy="3312368"/>
            <a:chOff x="121152" y="2141810"/>
            <a:chExt cx="4402597" cy="331236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469" t="22243" r="30352" b="24575"/>
            <a:stretch/>
          </p:blipFill>
          <p:spPr bwMode="auto">
            <a:xfrm>
              <a:off x="121152" y="2141810"/>
              <a:ext cx="4402597" cy="331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21152" y="2249314"/>
              <a:ext cx="278163" cy="28803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35650" y="3905498"/>
              <a:ext cx="278163" cy="28803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95736" y="2465338"/>
              <a:ext cx="139082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287747" y="2474197"/>
              <a:ext cx="139082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99515" y="4054303"/>
              <a:ext cx="139082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91526" y="4063162"/>
              <a:ext cx="139082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5004048" y="1349722"/>
            <a:ext cx="4032448" cy="3858954"/>
            <a:chOff x="5076056" y="991156"/>
            <a:chExt cx="4032448" cy="3858954"/>
          </a:xfrm>
        </p:grpSpPr>
        <p:sp>
          <p:nvSpPr>
            <p:cNvPr id="16" name="5 Rectángulo"/>
            <p:cNvSpPr/>
            <p:nvPr/>
          </p:nvSpPr>
          <p:spPr>
            <a:xfrm>
              <a:off x="5076056" y="991156"/>
              <a:ext cx="40324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BUT… </a:t>
              </a:r>
              <a:r>
                <a:rPr lang="en-US" sz="1600" b="1" dirty="0" smtClean="0">
                  <a:latin typeface="+mn-lt"/>
                </a:rPr>
                <a:t>climate is already </a:t>
              </a:r>
              <a:r>
                <a:rPr lang="en-US" sz="1600" b="1" smtClean="0">
                  <a:latin typeface="+mn-lt"/>
                </a:rPr>
                <a:t>changing </a:t>
              </a:r>
              <a:r>
                <a:rPr lang="en-US" sz="1600" smtClean="0">
                  <a:latin typeface="+mn-lt"/>
                </a:rPr>
                <a:t>and </a:t>
              </a:r>
              <a:r>
                <a:rPr lang="en-US" sz="1600" dirty="0" smtClean="0">
                  <a:latin typeface="+mn-lt"/>
                </a:rPr>
                <a:t>medium-range adaptation is unavoidable &amp; an immediate priority across many sectors</a:t>
              </a:r>
              <a:endParaRPr lang="es-ES" sz="1600" dirty="0">
                <a:latin typeface="+mn-lt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076056" y="2861890"/>
              <a:ext cx="3764261" cy="1988220"/>
              <a:chOff x="5076056" y="2861890"/>
              <a:chExt cx="3764261" cy="1988220"/>
            </a:xfrm>
          </p:grpSpPr>
          <p:pic>
            <p:nvPicPr>
              <p:cNvPr id="17" name="Picture 3" descr="C:\Users\ijimenez\Downloads\179299295_1024a70998_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9045" b="9386"/>
              <a:stretch/>
            </p:blipFill>
            <p:spPr bwMode="auto">
              <a:xfrm>
                <a:off x="6328725" y="2865931"/>
                <a:ext cx="1255796" cy="1984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2 Imagen" descr="1320_effects-image.jpg"/>
              <p:cNvPicPr>
                <a:picLocks noChangeAspect="1"/>
              </p:cNvPicPr>
              <p:nvPr/>
            </p:nvPicPr>
            <p:blipFill>
              <a:blip r:embed="rId4" cstate="print"/>
              <a:srcRect l="33253" r="33254"/>
              <a:stretch>
                <a:fillRect/>
              </a:stretch>
            </p:blipFill>
            <p:spPr>
              <a:xfrm>
                <a:off x="5076056" y="2861890"/>
                <a:ext cx="1255796" cy="198822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584521" y="2871086"/>
                <a:ext cx="1255796" cy="1979024"/>
              </a:xfrm>
              <a:prstGeom prst="rect">
                <a:avLst/>
              </a:prstGeom>
            </p:spPr>
          </p:pic>
        </p:grpSp>
      </p:grpSp>
      <p:sp>
        <p:nvSpPr>
          <p:cNvPr id="20" name="5 Rectángulo"/>
          <p:cNvSpPr/>
          <p:nvPr/>
        </p:nvSpPr>
        <p:spPr>
          <a:xfrm>
            <a:off x="361345" y="6154513"/>
            <a:ext cx="22664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+mn-lt"/>
              </a:rPr>
              <a:t>Source: </a:t>
            </a:r>
            <a:r>
              <a:rPr lang="en-US" sz="1400" i="1" dirty="0" smtClean="0">
                <a:latin typeface="+mn-lt"/>
              </a:rPr>
              <a:t>IPCC 2013</a:t>
            </a:r>
            <a:endParaRPr lang="es-ES" sz="14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95" r="1002"/>
          <a:stretch/>
        </p:blipFill>
        <p:spPr>
          <a:xfrm>
            <a:off x="0" y="773659"/>
            <a:ext cx="9144000" cy="626469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Temporal </a:t>
            </a:r>
            <a:r>
              <a:rPr lang="es-ES" dirty="0" err="1" smtClean="0"/>
              <a:t>horizons</a:t>
            </a:r>
            <a:r>
              <a:rPr lang="es-ES" dirty="0" smtClean="0"/>
              <a:t> of </a:t>
            </a: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science</a:t>
            </a:r>
            <a:endParaRPr lang="es-ES" dirty="0"/>
          </a:p>
        </p:txBody>
      </p:sp>
      <p:cxnSp>
        <p:nvCxnSpPr>
          <p:cNvPr id="10" name="9 Conector recto"/>
          <p:cNvCxnSpPr/>
          <p:nvPr/>
        </p:nvCxnSpPr>
        <p:spPr>
          <a:xfrm>
            <a:off x="2178320" y="1781175"/>
            <a:ext cx="0" cy="295275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2 Imagen" descr="F2_temporal_horizo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686311" y="-1672214"/>
            <a:ext cx="1991186" cy="8924191"/>
          </a:xfrm>
          <a:prstGeom prst="rect">
            <a:avLst/>
          </a:prstGeom>
        </p:spPr>
      </p:pic>
      <p:sp>
        <p:nvSpPr>
          <p:cNvPr id="8" name="15 Rectángulo"/>
          <p:cNvSpPr/>
          <p:nvPr/>
        </p:nvSpPr>
        <p:spPr>
          <a:xfrm>
            <a:off x="3851920" y="1794288"/>
            <a:ext cx="2880320" cy="2939810"/>
          </a:xfrm>
          <a:prstGeom prst="rect">
            <a:avLst/>
          </a:prstGeom>
          <a:solidFill>
            <a:srgbClr val="C00000">
              <a:alpha val="19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climate predictions in Europe</a:t>
            </a:r>
            <a:endParaRPr lang="en-US" dirty="0"/>
          </a:p>
        </p:txBody>
      </p:sp>
      <p:grpSp>
        <p:nvGrpSpPr>
          <p:cNvPr id="5" name="6 Grupo"/>
          <p:cNvGrpSpPr>
            <a:grpSpLocks noChangeAspect="1"/>
          </p:cNvGrpSpPr>
          <p:nvPr/>
        </p:nvGrpSpPr>
        <p:grpSpPr>
          <a:xfrm>
            <a:off x="607638" y="1142786"/>
            <a:ext cx="7924802" cy="4023360"/>
            <a:chOff x="798951" y="1314146"/>
            <a:chExt cx="7445457" cy="37800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9962" t="13781" r="18092" b="21251"/>
            <a:stretch>
              <a:fillRect/>
            </a:stretch>
          </p:blipFill>
          <p:spPr bwMode="auto">
            <a:xfrm>
              <a:off x="798951" y="1314146"/>
              <a:ext cx="7445457" cy="37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5 Rectángulo"/>
            <p:cNvSpPr/>
            <p:nvPr/>
          </p:nvSpPr>
          <p:spPr>
            <a:xfrm>
              <a:off x="6876256" y="4446066"/>
              <a:ext cx="144016" cy="28803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5 Rectángulo"/>
          <p:cNvSpPr/>
          <p:nvPr/>
        </p:nvSpPr>
        <p:spPr>
          <a:xfrm>
            <a:off x="447912" y="5526186"/>
            <a:ext cx="5204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latin typeface="+mn-lt"/>
              </a:rPr>
              <a:t>What are the reasons to not using climate predictions?</a:t>
            </a:r>
          </a:p>
          <a:p>
            <a:endParaRPr lang="en-US" sz="1600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smtClean="0">
                <a:latin typeface="+mn-lt"/>
              </a:rPr>
              <a:t>Probabilistic information is not easy to understand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>
                <a:latin typeface="+mn-lt"/>
              </a:rPr>
              <a:t>Lack of information on the </a:t>
            </a:r>
            <a:r>
              <a:rPr lang="en-US" sz="1600" dirty="0" smtClean="0">
                <a:latin typeface="+mn-lt"/>
              </a:rPr>
              <a:t>reliability of the prediction</a:t>
            </a:r>
            <a:endParaRPr lang="es-ES" sz="1600" dirty="0">
              <a:latin typeface="+mn-lt"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5580112" y="5814218"/>
            <a:ext cx="3603354" cy="646331"/>
            <a:chOff x="5580112" y="5814218"/>
            <a:chExt cx="3603354" cy="646331"/>
          </a:xfrm>
        </p:grpSpPr>
        <p:sp>
          <p:nvSpPr>
            <p:cNvPr id="9" name="Right Arrow 8"/>
            <p:cNvSpPr/>
            <p:nvPr/>
          </p:nvSpPr>
          <p:spPr>
            <a:xfrm>
              <a:off x="5888445" y="5886226"/>
              <a:ext cx="411747" cy="432048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 Rectángulo"/>
            <p:cNvSpPr/>
            <p:nvPr/>
          </p:nvSpPr>
          <p:spPr>
            <a:xfrm>
              <a:off x="5580112" y="5814218"/>
              <a:ext cx="36033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latin typeface="+mn-lt"/>
                </a:rPr>
                <a:t>Need to improve communication</a:t>
              </a:r>
              <a:endParaRPr lang="es-ES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598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Climate services</a:t>
            </a:r>
            <a:endParaRPr lang="es-ES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390636412"/>
              </p:ext>
            </p:extLst>
          </p:nvPr>
        </p:nvGraphicFramePr>
        <p:xfrm>
          <a:off x="395536" y="2097250"/>
          <a:ext cx="2254345" cy="772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4 Diagrama"/>
          <p:cNvGraphicFramePr/>
          <p:nvPr>
            <p:extLst>
              <p:ext uri="{D42A27DB-BD31-4B8C-83A1-F6EECF244321}">
                <p14:modId xmlns:p14="http://schemas.microsoft.com/office/powerpoint/2010/main" xmlns="" val="3755953346"/>
              </p:ext>
            </p:extLst>
          </p:nvPr>
        </p:nvGraphicFramePr>
        <p:xfrm>
          <a:off x="2384464" y="2104605"/>
          <a:ext cx="2232248" cy="772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4 Diagrama"/>
          <p:cNvGraphicFramePr/>
          <p:nvPr>
            <p:extLst>
              <p:ext uri="{D42A27DB-BD31-4B8C-83A1-F6EECF244321}">
                <p14:modId xmlns:p14="http://schemas.microsoft.com/office/powerpoint/2010/main" xmlns="" val="3932163609"/>
              </p:ext>
            </p:extLst>
          </p:nvPr>
        </p:nvGraphicFramePr>
        <p:xfrm>
          <a:off x="4355976" y="2109656"/>
          <a:ext cx="2167582" cy="772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25" name="24 Grupo"/>
          <p:cNvGrpSpPr/>
          <p:nvPr/>
        </p:nvGrpSpPr>
        <p:grpSpPr>
          <a:xfrm>
            <a:off x="6759299" y="1781770"/>
            <a:ext cx="2304256" cy="4932424"/>
            <a:chOff x="6759299" y="1781770"/>
            <a:chExt cx="2304256" cy="4932424"/>
          </a:xfrm>
        </p:grpSpPr>
        <p:sp>
          <p:nvSpPr>
            <p:cNvPr id="13" name="Rectangle 12"/>
            <p:cNvSpPr/>
            <p:nvPr/>
          </p:nvSpPr>
          <p:spPr>
            <a:xfrm>
              <a:off x="6759299" y="1781770"/>
              <a:ext cx="2212615" cy="15841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 Rectángulo"/>
            <p:cNvSpPr/>
            <p:nvPr/>
          </p:nvSpPr>
          <p:spPr>
            <a:xfrm>
              <a:off x="6759299" y="1925786"/>
              <a:ext cx="23042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>
                  <a:solidFill>
                    <a:srgbClr val="333333"/>
                  </a:solidFill>
                  <a:latin typeface="+mn-lt"/>
                </a:rPr>
                <a:t>Supports society &amp; </a:t>
              </a:r>
              <a:r>
                <a:rPr lang="en-GB" b="1" dirty="0" smtClean="0">
                  <a:solidFill>
                    <a:srgbClr val="333333"/>
                  </a:solidFill>
                  <a:latin typeface="+mn-lt"/>
                </a:rPr>
                <a:t>climate-sensitive sectors to adapt to </a:t>
              </a:r>
              <a:r>
                <a:rPr lang="en-GB" b="1" smtClean="0">
                  <a:solidFill>
                    <a:srgbClr val="333333"/>
                  </a:solidFill>
                  <a:latin typeface="+mn-lt"/>
                </a:rPr>
                <a:t>climate change</a:t>
              </a:r>
              <a:endParaRPr lang="es-ES" dirty="0">
                <a:solidFill>
                  <a:srgbClr val="333333"/>
                </a:solidFill>
                <a:latin typeface="+mn-lt"/>
              </a:endParaRPr>
            </a:p>
          </p:txBody>
        </p:sp>
        <p:pic>
          <p:nvPicPr>
            <p:cNvPr id="1026" name="Picture 2" descr="Image result for copernicus sectors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9349" r="2813"/>
            <a:stretch/>
          </p:blipFill>
          <p:spPr bwMode="auto">
            <a:xfrm>
              <a:off x="7164289" y="5598194"/>
              <a:ext cx="1531478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Image result for copernicus sectors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48" r="68157"/>
            <a:stretch/>
          </p:blipFill>
          <p:spPr bwMode="auto">
            <a:xfrm>
              <a:off x="7118348" y="3690114"/>
              <a:ext cx="1666608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Image result for copernicus sectors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394" r="34335"/>
            <a:stretch/>
          </p:blipFill>
          <p:spPr bwMode="auto">
            <a:xfrm>
              <a:off x="7178283" y="4698226"/>
              <a:ext cx="1610308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23 Grupo"/>
          <p:cNvGrpSpPr/>
          <p:nvPr/>
        </p:nvGrpSpPr>
        <p:grpSpPr>
          <a:xfrm>
            <a:off x="2339752" y="3077914"/>
            <a:ext cx="4392488" cy="3866946"/>
            <a:chOff x="2339752" y="3077914"/>
            <a:chExt cx="4392488" cy="38669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189" t="50000" r="30673"/>
            <a:stretch/>
          </p:blipFill>
          <p:spPr>
            <a:xfrm>
              <a:off x="2339752" y="4805363"/>
              <a:ext cx="2304256" cy="2129451"/>
            </a:xfrm>
            <a:prstGeom prst="rect">
              <a:avLst/>
            </a:prstGeom>
          </p:spPr>
        </p:pic>
        <p:sp>
          <p:nvSpPr>
            <p:cNvPr id="6" name="5 Rectángulo"/>
            <p:cNvSpPr/>
            <p:nvPr/>
          </p:nvSpPr>
          <p:spPr>
            <a:xfrm>
              <a:off x="3965477" y="4028534"/>
              <a:ext cx="259986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333333"/>
                  </a:solidFill>
                  <a:latin typeface="+mn-lt"/>
                </a:rPr>
                <a:t>predictions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333333"/>
                  </a:solidFill>
                  <a:latin typeface="+mn-lt"/>
                </a:rPr>
                <a:t>trends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333333"/>
                  </a:solidFill>
                  <a:latin typeface="+mn-lt"/>
                </a:rPr>
                <a:t>economic analyses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333333"/>
                  </a:solidFill>
                  <a:latin typeface="+mn-lt"/>
                </a:rPr>
                <a:t>counselling on best practices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333333"/>
                  </a:solidFill>
                  <a:latin typeface="+mn-lt"/>
                </a:rPr>
                <a:t>…</a:t>
              </a:r>
              <a:endParaRPr lang="es-ES" sz="1600" dirty="0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7" name="5 Rectángulo"/>
            <p:cNvSpPr/>
            <p:nvPr/>
          </p:nvSpPr>
          <p:spPr>
            <a:xfrm>
              <a:off x="3873985" y="3077914"/>
              <a:ext cx="271423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solidFill>
                    <a:srgbClr val="333333"/>
                  </a:solidFill>
                  <a:latin typeface="+mn-lt"/>
                </a:rPr>
                <a:t>Customised products, tools </a:t>
              </a:r>
              <a:r>
                <a:rPr lang="en-GB" b="1" smtClean="0">
                  <a:solidFill>
                    <a:srgbClr val="333333"/>
                  </a:solidFill>
                  <a:latin typeface="+mn-lt"/>
                </a:rPr>
                <a:t>and services directed to the users</a:t>
              </a:r>
              <a:endParaRPr lang="es-ES" dirty="0">
                <a:solidFill>
                  <a:srgbClr val="333333"/>
                </a:solidFill>
                <a:latin typeface="+mn-lt"/>
              </a:endParaRPr>
            </a:p>
          </p:txBody>
        </p:sp>
        <p:pic>
          <p:nvPicPr>
            <p:cNvPr id="22" name="21 Imagen" descr="communication1-557x368-62.pn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16016" y="5310162"/>
              <a:ext cx="2016224" cy="1332083"/>
            </a:xfrm>
            <a:prstGeom prst="rect">
              <a:avLst/>
            </a:prstGeom>
          </p:spPr>
        </p:pic>
        <p:sp>
          <p:nvSpPr>
            <p:cNvPr id="20" name="19 CuadroTexto"/>
            <p:cNvSpPr txBox="1"/>
            <p:nvPr/>
          </p:nvSpPr>
          <p:spPr>
            <a:xfrm>
              <a:off x="4765211" y="6597014"/>
              <a:ext cx="958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smtClean="0">
                  <a:solidFill>
                    <a:srgbClr val="333333"/>
                  </a:solidFill>
                  <a:latin typeface="+mn-lt"/>
                </a:rPr>
                <a:t>Scientist</a:t>
              </a:r>
              <a:endParaRPr lang="es-ES" sz="1600" dirty="0" err="1" smtClean="0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5929803" y="6606306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smtClean="0">
                  <a:solidFill>
                    <a:srgbClr val="333333"/>
                  </a:solidFill>
                  <a:latin typeface="+mn-lt"/>
                </a:rPr>
                <a:t>User</a:t>
              </a:r>
              <a:endParaRPr lang="es-ES" sz="1600" dirty="0" err="1" smtClean="0">
                <a:solidFill>
                  <a:srgbClr val="333333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4_DJF_2013_m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637754"/>
            <a:ext cx="4457700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Climate-related</a:t>
            </a:r>
            <a:r>
              <a:rPr lang="es-ES" dirty="0" smtClean="0"/>
              <a:t> data</a:t>
            </a: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855" y="1245993"/>
            <a:ext cx="5078169" cy="2790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68210"/>
            <a:ext cx="6716600" cy="213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55361" y="6174258"/>
            <a:ext cx="7488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+mn-lt"/>
              </a:rPr>
              <a:t>Source: </a:t>
            </a:r>
            <a:r>
              <a:rPr lang="en-US" sz="1400" i="1" dirty="0">
                <a:latin typeface="+mn-lt"/>
              </a:rPr>
              <a:t>ESS-BSC </a:t>
            </a:r>
            <a:r>
              <a:rPr lang="en-US" sz="1400" i="1" dirty="0" smtClean="0">
                <a:latin typeface="+mn-lt"/>
              </a:rPr>
              <a:t>Catalogue, www.bsc.es/ESS/catalogue</a:t>
            </a:r>
            <a:r>
              <a:rPr lang="en-GB" sz="1400" i="1" dirty="0" smtClean="0">
                <a:latin typeface="+mn-lt"/>
              </a:rPr>
              <a:t> </a:t>
            </a:r>
            <a:endParaRPr lang="es-ES" sz="14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information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50" t="14812" r="41820" b="4561"/>
          <a:stretch/>
        </p:blipFill>
        <p:spPr bwMode="auto">
          <a:xfrm rot="21163436">
            <a:off x="569436" y="1548315"/>
            <a:ext cx="3439868" cy="477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2036" y="1590658"/>
            <a:ext cx="3490519" cy="4937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31571">
            <a:off x="5314244" y="1362830"/>
            <a:ext cx="3434220" cy="485776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55361" y="6658569"/>
            <a:ext cx="7488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+mn-lt"/>
              </a:rPr>
              <a:t>Source</a:t>
            </a:r>
            <a:r>
              <a:rPr lang="en-GB" sz="1400" i="1" smtClean="0">
                <a:latin typeface="+mn-lt"/>
              </a:rPr>
              <a:t>: </a:t>
            </a:r>
            <a:r>
              <a:rPr lang="es-ES" sz="1400" i="1" smtClean="0">
                <a:latin typeface="+mn-lt"/>
              </a:rPr>
              <a:t>RESILIENCE project</a:t>
            </a:r>
            <a:endParaRPr lang="es-ES" sz="14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knowledge</a:t>
            </a:r>
            <a:endParaRPr lang="es-ES" dirty="0"/>
          </a:p>
        </p:txBody>
      </p:sp>
      <p:pic>
        <p:nvPicPr>
          <p:cNvPr id="4" name="Picture 5" descr="C:\Users\ijimenez\Downloads\IMG_0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63927"/>
            <a:ext cx="9144000" cy="197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435807" y="918796"/>
            <a:ext cx="4424226" cy="4031326"/>
            <a:chOff x="435807" y="918796"/>
            <a:chExt cx="4424226" cy="4031326"/>
          </a:xfrm>
        </p:grpSpPr>
        <p:pic>
          <p:nvPicPr>
            <p:cNvPr id="3" name="Picture 4" descr="C:\Users\ijimenez\Downloads\IMG_015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434" b="28491"/>
            <a:stretch/>
          </p:blipFill>
          <p:spPr bwMode="auto">
            <a:xfrm>
              <a:off x="461673" y="1883588"/>
              <a:ext cx="3534263" cy="3066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5 Rectángulo"/>
            <p:cNvSpPr/>
            <p:nvPr/>
          </p:nvSpPr>
          <p:spPr>
            <a:xfrm>
              <a:off x="435807" y="918796"/>
              <a:ext cx="44242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+mn-lt"/>
                </a:rPr>
                <a:t>Participatory approaches for user engagement (workshops, focus groups, interviews, surveys…)</a:t>
              </a:r>
              <a:endParaRPr lang="es-ES" dirty="0">
                <a:latin typeface="+mn-lt"/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5061607" y="991950"/>
            <a:ext cx="4190913" cy="3876206"/>
            <a:chOff x="5061607" y="991950"/>
            <a:chExt cx="4190913" cy="3876206"/>
          </a:xfrm>
        </p:grpSpPr>
        <p:grpSp>
          <p:nvGrpSpPr>
            <p:cNvPr id="5" name="Group 4"/>
            <p:cNvGrpSpPr/>
            <p:nvPr/>
          </p:nvGrpSpPr>
          <p:grpSpPr>
            <a:xfrm>
              <a:off x="5061607" y="991950"/>
              <a:ext cx="1860224" cy="3876206"/>
              <a:chOff x="1810792" y="957416"/>
              <a:chExt cx="2395234" cy="4991023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0792" y="957416"/>
                <a:ext cx="2395234" cy="49910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2051720" y="1801391"/>
                <a:ext cx="1920205" cy="3283793"/>
                <a:chOff x="2051720" y="1801391"/>
                <a:chExt cx="1920205" cy="3283793"/>
              </a:xfrm>
            </p:grpSpPr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099" t="13237" r="1740" b="1124"/>
                <a:stretch/>
              </p:blipFill>
              <p:spPr bwMode="auto">
                <a:xfrm>
                  <a:off x="2051720" y="1801391"/>
                  <a:ext cx="1920205" cy="3178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2267744" y="4941168"/>
                  <a:ext cx="1296144" cy="14401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" name="5 Rectángulo"/>
            <p:cNvSpPr/>
            <p:nvPr/>
          </p:nvSpPr>
          <p:spPr>
            <a:xfrm>
              <a:off x="6921831" y="1349722"/>
              <a:ext cx="233068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+mn-lt"/>
                </a:rPr>
                <a:t>Innovative ways of reaching users</a:t>
              </a:r>
            </a:p>
            <a:p>
              <a:endParaRPr lang="en-US" dirty="0" smtClean="0">
                <a:latin typeface="+mn-lt"/>
              </a:endParaRPr>
            </a:p>
            <a:p>
              <a:r>
                <a:rPr lang="en-US" dirty="0" smtClean="0">
                  <a:latin typeface="+mn-lt"/>
                </a:rPr>
                <a:t>The Weather Roulette app</a:t>
              </a:r>
            </a:p>
            <a:p>
              <a:endParaRPr lang="en-US" dirty="0">
                <a:latin typeface="+mn-lt"/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6961912" y="3653978"/>
              <a:ext cx="205172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i="1" smtClean="0">
                  <a:latin typeface="+mn-lt"/>
                </a:rPr>
                <a:t>Source: </a:t>
              </a:r>
              <a:r>
                <a:rPr lang="es-ES" sz="1400" i="1" smtClean="0">
                  <a:hlinkClick r:id="rId6"/>
                </a:rPr>
                <a:t>https://play.google.com/store/apps/details?id=es.predictia.weatherroulette&amp;hl=es</a:t>
              </a:r>
              <a:endParaRPr lang="es-ES" sz="1400" i="1" dirty="0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ntel_kickoff_MTerrado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Mantel_kickoff_MTerrado</Template>
  <TotalTime>3093</TotalTime>
  <Words>739</Words>
  <Application>Microsoft Office PowerPoint</Application>
  <PresentationFormat>Personalizado</PresentationFormat>
  <Paragraphs>132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Mantel_kickoff_MTerrado</vt:lpstr>
      <vt:lpstr>Diapositiva 0</vt:lpstr>
      <vt:lpstr>Outline</vt:lpstr>
      <vt:lpstr>Climate change</vt:lpstr>
      <vt:lpstr>Temporal horizons of climate science</vt:lpstr>
      <vt:lpstr>Use of climate predictions in Europe</vt:lpstr>
      <vt:lpstr>Climate services</vt:lpstr>
      <vt:lpstr>Climate-related data</vt:lpstr>
      <vt:lpstr>Climate information</vt:lpstr>
      <vt:lpstr>Climate knowledge</vt:lpstr>
      <vt:lpstr>SUCCESS STORIES</vt:lpstr>
      <vt:lpstr>1- Climate service for agriculture</vt:lpstr>
      <vt:lpstr>1- Climate service for agriculture</vt:lpstr>
      <vt:lpstr>2- Climate service for energy</vt:lpstr>
      <vt:lpstr>Climate service for energy</vt:lpstr>
      <vt:lpstr>Climate service for energy</vt:lpstr>
      <vt:lpstr>Climate service for energy</vt:lpstr>
      <vt:lpstr>Climate service for energy</vt:lpstr>
      <vt:lpstr>2- Climate service for energy</vt:lpstr>
      <vt:lpstr>3- Climate service for insurance</vt:lpstr>
      <vt:lpstr>3- Climate service for insurance</vt:lpstr>
      <vt:lpstr>3- CS for insurance – media coverage</vt:lpstr>
      <vt:lpstr>Conclusions</vt:lpstr>
      <vt:lpstr>QUESTIONS?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0</dc:title>
  <dc:creator>Marta</dc:creator>
  <cp:lastModifiedBy>Marta</cp:lastModifiedBy>
  <cp:revision>205</cp:revision>
  <dcterms:created xsi:type="dcterms:W3CDTF">2017-01-18T17:18:14Z</dcterms:created>
  <dcterms:modified xsi:type="dcterms:W3CDTF">2017-02-23T19:26:40Z</dcterms:modified>
</cp:coreProperties>
</file>