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27.jpeg" ContentType="image/jpeg"/>
  <Override PartName="/ppt/media/image23.jpeg" ContentType="image/jpeg"/>
  <Override PartName="/ppt/media/image4.png" ContentType="image/png"/>
  <Override PartName="/ppt/media/image6.png" ContentType="image/png"/>
  <Override PartName="/ppt/media/image8.png" ContentType="image/png"/>
  <Override PartName="/ppt/media/image7.png" ContentType="image/png"/>
  <Override PartName="/ppt/media/image9.png" ContentType="image/png"/>
  <Override PartName="/ppt/media/image10.jpeg" ContentType="image/jpeg"/>
  <Override PartName="/ppt/media/image13.jpeg" ContentType="image/jpeg"/>
  <Override PartName="/ppt/media/image28.png" ContentType="image/png"/>
  <Override PartName="/ppt/media/image26.png" ContentType="image/png"/>
  <Override PartName="/ppt/media/image25.png" ContentType="image/png"/>
  <Override PartName="/ppt/media/image24.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5.jpeg" ContentType="image/jpeg"/>
  <Override PartName="/ppt/media/image3.jpeg" ContentType="image/jpeg"/>
  <Override PartName="/ppt/media/image11.png" ContentType="image/png"/>
  <Override PartName="/ppt/media/image1.jpeg" ContentType="image/jpeg"/>
  <Override PartName="/ppt/media/image2.jpeg" ContentType="image/jpeg"/>
  <Override PartName="/ppt/media/image12.png" ContentType="image/png"/>
  <Override PartName="/ppt/media/image16.png" ContentType="image/png"/>
  <Override PartName="/ppt/media/image14.png" ContentType="image/png"/>
  <Override PartName="/ppt/media/image15.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4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4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4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5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5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6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7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8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8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8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9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9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9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0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0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0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1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1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1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1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1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1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1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4064040" y="6095520"/>
            <a:ext cx="8125560" cy="48492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0" y="6095520"/>
            <a:ext cx="4061520" cy="484920"/>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latin typeface="Arial"/>
              </a:rPr>
              <a:t>Click </a:t>
            </a:r>
            <a:r>
              <a:rPr b="0" lang="en-US" sz="4400" spc="-1" strike="noStrike">
                <a:latin typeface="Arial"/>
              </a:rPr>
              <a:t>to </a:t>
            </a:r>
            <a:r>
              <a:rPr b="0" lang="en-US" sz="4400" spc="-1" strike="noStrike">
                <a:latin typeface="Arial"/>
              </a:rPr>
              <a:t>edit </a:t>
            </a:r>
            <a:r>
              <a:rPr b="0" lang="en-US" sz="4400" spc="-1" strike="noStrike">
                <a:latin typeface="Arial"/>
              </a:rPr>
              <a:t>the </a:t>
            </a:r>
            <a:r>
              <a:rPr b="0" lang="en-US" sz="4400" spc="-1" strike="noStrike">
                <a:latin typeface="Arial"/>
              </a:rPr>
              <a:t>title </a:t>
            </a:r>
            <a:r>
              <a:rPr b="0" lang="en-US" sz="4400" spc="-1" strike="noStrike">
                <a:latin typeface="Arial"/>
              </a:rPr>
              <a:t>text </a:t>
            </a:r>
            <a:r>
              <a:rPr b="0" lang="en-US" sz="4400" spc="-1" strike="noStrike">
                <a:latin typeface="Arial"/>
              </a:rPr>
              <a:t>form</a:t>
            </a:r>
            <a:r>
              <a:rPr b="0" lang="en-US" sz="4400" spc="-1" strike="noStrike">
                <a:latin typeface="Arial"/>
              </a:rPr>
              <a:t>at</a:t>
            </a:r>
            <a:endParaRPr b="0" lang="en-US" sz="4400" spc="-1" strike="noStrike">
              <a:latin typeface="Arial"/>
            </a:endParaRPr>
          </a:p>
        </p:txBody>
      </p:sp>
      <p:sp>
        <p:nvSpPr>
          <p:cNvPr id="3"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latin typeface="Arial"/>
              </a:rPr>
              <a:t>Click to edit </a:t>
            </a:r>
            <a:r>
              <a:rPr b="0" lang="en-US" sz="4400" spc="-1" strike="noStrike">
                <a:latin typeface="Arial"/>
              </a:rPr>
              <a:t>the title text </a:t>
            </a:r>
            <a:r>
              <a:rPr b="0" lang="en-US" sz="4400" spc="-1" strike="noStrike">
                <a:latin typeface="Arial"/>
              </a:rPr>
              <a:t>format</a:t>
            </a:r>
            <a:endParaRPr b="0" lang="en-US" sz="4400" spc="-1" strike="noStrike">
              <a:latin typeface="Arial"/>
            </a:endParaRPr>
          </a:p>
        </p:txBody>
      </p:sp>
      <p:sp>
        <p:nvSpPr>
          <p:cNvPr id="4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8" name="CustomShape 1"/>
          <p:cNvSpPr/>
          <p:nvPr/>
        </p:nvSpPr>
        <p:spPr>
          <a:xfrm>
            <a:off x="4064040" y="6095520"/>
            <a:ext cx="8125560" cy="48492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p:style>
      </p:sp>
      <p:sp>
        <p:nvSpPr>
          <p:cNvPr id="79" name="CustomShape 2"/>
          <p:cNvSpPr/>
          <p:nvPr/>
        </p:nvSpPr>
        <p:spPr>
          <a:xfrm>
            <a:off x="0" y="6095520"/>
            <a:ext cx="4061520" cy="484920"/>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p:style>
      </p:sp>
      <p:sp>
        <p:nvSpPr>
          <p:cNvPr id="80" name="PlaceHolder 3"/>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latin typeface="Arial"/>
              </a:rPr>
              <a:t>Click to edit </a:t>
            </a:r>
            <a:r>
              <a:rPr b="0" lang="en-US" sz="4400" spc="-1" strike="noStrike">
                <a:latin typeface="Arial"/>
              </a:rPr>
              <a:t>the title text </a:t>
            </a:r>
            <a:r>
              <a:rPr b="0" lang="en-US" sz="4400" spc="-1" strike="noStrike">
                <a:latin typeface="Arial"/>
              </a:rPr>
              <a:t>format</a:t>
            </a:r>
            <a:endParaRPr b="0" lang="en-US" sz="4400" spc="-1" strike="noStrike">
              <a:latin typeface="Arial"/>
            </a:endParaRPr>
          </a:p>
        </p:txBody>
      </p:sp>
      <p:sp>
        <p:nvSpPr>
          <p:cNvPr id="81"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8"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0" y="316080"/>
            <a:ext cx="4058280" cy="2982960"/>
          </a:xfrm>
          <a:prstGeom prst="rect">
            <a:avLst/>
          </a:prstGeom>
          <a:solidFill>
            <a:srgbClr val="ffffff"/>
          </a:solidFill>
          <a:ln>
            <a:solidFill>
              <a:srgbClr val="ffffff"/>
            </a:solidFill>
          </a:ln>
        </p:spPr>
        <p:style>
          <a:lnRef idx="0"/>
          <a:fillRef idx="0"/>
          <a:effectRef idx="0"/>
          <a:fontRef idx="minor"/>
        </p:style>
      </p:sp>
      <p:sp>
        <p:nvSpPr>
          <p:cNvPr id="119" name="CustomShape 2"/>
          <p:cNvSpPr/>
          <p:nvPr/>
        </p:nvSpPr>
        <p:spPr>
          <a:xfrm>
            <a:off x="4964040" y="983880"/>
            <a:ext cx="6699960" cy="2996280"/>
          </a:xfrm>
          <a:prstGeom prst="rect">
            <a:avLst/>
          </a:prstGeom>
          <a:noFill/>
          <a:ln>
            <a:noFill/>
          </a:ln>
        </p:spPr>
        <p:style>
          <a:lnRef idx="0"/>
          <a:fillRef idx="0"/>
          <a:effectRef idx="0"/>
          <a:fontRef idx="minor"/>
        </p:style>
        <p:txBody>
          <a:bodyPr lIns="90000" rIns="90000" tIns="45000" bIns="45000" anchor="ctr"/>
          <a:p>
            <a:pPr>
              <a:lnSpc>
                <a:spcPct val="90000"/>
              </a:lnSpc>
            </a:pPr>
            <a:r>
              <a:rPr b="1" lang="en-US" sz="3200" spc="-1" strike="noStrike">
                <a:solidFill>
                  <a:srgbClr val="004890"/>
                </a:solidFill>
                <a:latin typeface="Calibri"/>
                <a:ea typeface="DejaVu Sans"/>
              </a:rPr>
              <a:t>A 10-year regional reanalysis of desert dust aerosol at high spatial resolution</a:t>
            </a:r>
            <a:endParaRPr b="0" lang="en-US" sz="3200" spc="-1" strike="noStrike">
              <a:latin typeface="Arial"/>
            </a:endParaRPr>
          </a:p>
        </p:txBody>
      </p:sp>
      <p:sp>
        <p:nvSpPr>
          <p:cNvPr id="120" name="CustomShape 3"/>
          <p:cNvSpPr/>
          <p:nvPr/>
        </p:nvSpPr>
        <p:spPr>
          <a:xfrm>
            <a:off x="4964040" y="4042440"/>
            <a:ext cx="6699960" cy="1083240"/>
          </a:xfrm>
          <a:prstGeom prst="rect">
            <a:avLst/>
          </a:prstGeom>
          <a:noFill/>
          <a:ln>
            <a:noFill/>
          </a:ln>
        </p:spPr>
        <p:style>
          <a:lnRef idx="0"/>
          <a:fillRef idx="0"/>
          <a:effectRef idx="0"/>
          <a:fontRef idx="minor"/>
        </p:style>
        <p:txBody>
          <a:bodyPr lIns="90000" rIns="90000" tIns="45000" bIns="45000" anchor="ctr"/>
          <a:p>
            <a:pPr>
              <a:lnSpc>
                <a:spcPct val="90000"/>
              </a:lnSpc>
              <a:spcBef>
                <a:spcPts val="1001"/>
              </a:spcBef>
            </a:pPr>
            <a:r>
              <a:rPr b="0" lang="en-US" sz="2000" spc="-1" strike="noStrike">
                <a:solidFill>
                  <a:srgbClr val="000000"/>
                </a:solidFill>
                <a:latin typeface="Calibri"/>
                <a:ea typeface="DejaVu Sans"/>
              </a:rPr>
              <a:t>Enza Di Tomaso*</a:t>
            </a:r>
            <a:endParaRPr b="0" lang="en-US" sz="2000" spc="-1" strike="noStrike">
              <a:latin typeface="Arial"/>
            </a:endParaRPr>
          </a:p>
          <a:p>
            <a:pPr>
              <a:lnSpc>
                <a:spcPct val="90000"/>
              </a:lnSpc>
              <a:spcBef>
                <a:spcPts val="1001"/>
              </a:spcBef>
            </a:pPr>
            <a:r>
              <a:rPr b="0" lang="en-US" sz="2000" spc="-1" strike="noStrike">
                <a:solidFill>
                  <a:srgbClr val="000000"/>
                </a:solidFill>
                <a:latin typeface="Calibri"/>
                <a:ea typeface="DejaVu Sans"/>
              </a:rPr>
              <a:t>Jerónimo Escribano, Paul Ginoux, Sara Basart, Francesca Macchia, Francesca Barnaba, Miguel Castrillo, Paola Formenti, Oriol Jorba, Lucia Mona, Gilbert Montané Pinto, Michail Mytilinaios, Vincenzo Obiso, Nick Schutgens, Athanasios Votsis, Ernest Werner, and Carlos PérezGarcía-Pando</a:t>
            </a:r>
            <a:endParaRPr b="0" lang="en-US" sz="2000" spc="-1" strike="noStrike">
              <a:latin typeface="Arial"/>
            </a:endParaRPr>
          </a:p>
          <a:p>
            <a:pPr>
              <a:lnSpc>
                <a:spcPct val="90000"/>
              </a:lnSpc>
              <a:spcBef>
                <a:spcPts val="1001"/>
              </a:spcBef>
            </a:pPr>
            <a:r>
              <a:rPr b="0" lang="en-US" sz="2000" spc="-1" strike="noStrike">
                <a:solidFill>
                  <a:srgbClr val="000000"/>
                </a:solidFill>
                <a:latin typeface="Calibri"/>
                <a:ea typeface="DejaVu Sans"/>
              </a:rPr>
              <a:t>*Barcelona Supercomputing Center, Spain</a:t>
            </a:r>
            <a:endParaRPr b="0" lang="en-US" sz="2000" spc="-1" strike="noStrike">
              <a:latin typeface="Arial"/>
            </a:endParaRPr>
          </a:p>
        </p:txBody>
      </p:sp>
      <p:sp>
        <p:nvSpPr>
          <p:cNvPr id="121" name="CustomShape 4"/>
          <p:cNvSpPr/>
          <p:nvPr/>
        </p:nvSpPr>
        <p:spPr>
          <a:xfrm>
            <a:off x="0" y="6095520"/>
            <a:ext cx="4021920" cy="484920"/>
          </a:xfrm>
          <a:prstGeom prst="rect">
            <a:avLst/>
          </a:prstGeom>
          <a:noFill/>
          <a:ln>
            <a:noFill/>
          </a:ln>
        </p:spPr>
        <p:style>
          <a:lnRef idx="0"/>
          <a:fillRef idx="0"/>
          <a:effectRef idx="0"/>
          <a:fontRef idx="minor"/>
        </p:style>
        <p:txBody>
          <a:bodyPr lIns="90000" rIns="90000" tIns="45000" bIns="45000" anchor="ctr"/>
          <a:p>
            <a:pPr algn="ctr">
              <a:lnSpc>
                <a:spcPct val="90000"/>
              </a:lnSpc>
              <a:spcBef>
                <a:spcPts val="1001"/>
              </a:spcBef>
            </a:pPr>
            <a:r>
              <a:rPr b="0" lang="en-US" sz="2400" spc="-1" strike="noStrike">
                <a:solidFill>
                  <a:srgbClr val="ffffff"/>
                </a:solidFill>
                <a:latin typeface="Calibri"/>
                <a:ea typeface="DejaVu Sans"/>
              </a:rPr>
              <a:t>EGU General Assembly 2021</a:t>
            </a:r>
            <a:endParaRPr b="0" lang="en-US" sz="2400" spc="-1" strike="noStrike">
              <a:latin typeface="Arial"/>
            </a:endParaRPr>
          </a:p>
        </p:txBody>
      </p:sp>
      <p:sp>
        <p:nvSpPr>
          <p:cNvPr id="122" name="CustomShape 5"/>
          <p:cNvSpPr/>
          <p:nvPr/>
        </p:nvSpPr>
        <p:spPr>
          <a:xfrm>
            <a:off x="4375800" y="6065640"/>
            <a:ext cx="7694280" cy="484920"/>
          </a:xfrm>
          <a:prstGeom prst="rect">
            <a:avLst/>
          </a:prstGeom>
          <a:noFill/>
          <a:ln>
            <a:noFill/>
          </a:ln>
        </p:spPr>
        <p:style>
          <a:lnRef idx="0"/>
          <a:fillRef idx="0"/>
          <a:effectRef idx="0"/>
          <a:fontRef idx="minor"/>
        </p:style>
        <p:txBody>
          <a:bodyPr lIns="90000" rIns="90000" tIns="45000" bIns="45000" anchor="ctr"/>
          <a:p>
            <a:pPr>
              <a:lnSpc>
                <a:spcPct val="90000"/>
              </a:lnSpc>
              <a:spcBef>
                <a:spcPts val="1001"/>
              </a:spcBef>
            </a:pPr>
            <a:r>
              <a:rPr b="0" lang="en-US" sz="2400" spc="-1" strike="noStrike">
                <a:solidFill>
                  <a:srgbClr val="004890"/>
                </a:solidFill>
                <a:latin typeface="Calibri"/>
                <a:ea typeface="DejaVu Sans"/>
              </a:rPr>
              <a:t>EGU21-11644               vPICO: Fri, 30 Apr, 09:00–12:30 (CEST) </a:t>
            </a:r>
            <a:endParaRPr b="0" lang="en-US" sz="2400" spc="-1" strike="noStrike">
              <a:latin typeface="Arial"/>
            </a:endParaRPr>
          </a:p>
        </p:txBody>
      </p:sp>
      <p:pic>
        <p:nvPicPr>
          <p:cNvPr id="123" name="" descr=""/>
          <p:cNvPicPr/>
          <p:nvPr/>
        </p:nvPicPr>
        <p:blipFill>
          <a:blip r:embed="rId1"/>
          <a:stretch/>
        </p:blipFill>
        <p:spPr>
          <a:xfrm>
            <a:off x="2286000" y="632880"/>
            <a:ext cx="1737720" cy="1229760"/>
          </a:xfrm>
          <a:prstGeom prst="rect">
            <a:avLst/>
          </a:prstGeom>
          <a:ln>
            <a:noFill/>
          </a:ln>
        </p:spPr>
      </p:pic>
      <p:pic>
        <p:nvPicPr>
          <p:cNvPr id="124" name="" descr=""/>
          <p:cNvPicPr/>
          <p:nvPr/>
        </p:nvPicPr>
        <p:blipFill>
          <a:blip r:embed="rId2"/>
          <a:stretch/>
        </p:blipFill>
        <p:spPr>
          <a:xfrm>
            <a:off x="-72000" y="1576800"/>
            <a:ext cx="4094280" cy="819720"/>
          </a:xfrm>
          <a:prstGeom prst="rect">
            <a:avLst/>
          </a:prstGeom>
          <a:ln>
            <a:noFill/>
          </a:ln>
        </p:spPr>
      </p:pic>
      <p:grpSp>
        <p:nvGrpSpPr>
          <p:cNvPr id="125" name="Group 6"/>
          <p:cNvGrpSpPr/>
          <p:nvPr/>
        </p:nvGrpSpPr>
        <p:grpSpPr>
          <a:xfrm>
            <a:off x="-251280" y="1943640"/>
            <a:ext cx="2262960" cy="1377720"/>
            <a:chOff x="-251280" y="1943640"/>
            <a:chExt cx="2262960" cy="1377720"/>
          </a:xfrm>
        </p:grpSpPr>
        <p:sp>
          <p:nvSpPr>
            <p:cNvPr id="126" name="CustomShape 7"/>
            <p:cNvSpPr/>
            <p:nvPr/>
          </p:nvSpPr>
          <p:spPr>
            <a:xfrm flipV="1" rot="693000">
              <a:off x="-174960" y="2144520"/>
              <a:ext cx="2110680" cy="974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27" name="CustomShape 8"/>
            <p:cNvSpPr/>
            <p:nvPr/>
          </p:nvSpPr>
          <p:spPr>
            <a:xfrm>
              <a:off x="157320" y="2943360"/>
              <a:ext cx="1447200" cy="135720"/>
            </a:xfrm>
            <a:prstGeom prst="rect">
              <a:avLst/>
            </a:prstGeom>
            <a:noFill/>
            <a:ln>
              <a:noFill/>
            </a:ln>
          </p:spPr>
          <p:style>
            <a:lnRef idx="0"/>
            <a:fillRef idx="0"/>
            <a:effectRef idx="0"/>
            <a:fontRef idx="minor"/>
          </p:style>
          <p:txBody>
            <a:bodyPr wrap="none" lIns="0" rIns="0" tIns="0" bIns="0" anchor="ctr"/>
            <a:p>
              <a:pPr>
                <a:lnSpc>
                  <a:spcPct val="100000"/>
                </a:lnSpc>
              </a:pPr>
              <a:r>
                <a:rPr b="0" lang="en-US" sz="1200" spc="-1" strike="noStrike">
                  <a:solidFill>
                    <a:srgbClr val="808080"/>
                  </a:solidFill>
                  <a:latin typeface="Calibri"/>
                  <a:ea typeface="DejaVu Sans"/>
                </a:rPr>
                <a:t>Access: </a:t>
              </a:r>
              <a:r>
                <a:rPr b="0" lang="en-US" sz="1200" spc="-1" strike="noStrike">
                  <a:solidFill>
                    <a:srgbClr val="00b0f0"/>
                  </a:solidFill>
                  <a:latin typeface="Calibri"/>
                  <a:ea typeface="DejaVu Sans"/>
                </a:rPr>
                <a:t>prace-ri.eu/hpc-access </a:t>
              </a:r>
              <a:endParaRPr b="0" lang="en-US" sz="1200" spc="-1" strike="noStrike">
                <a:latin typeface="Arial"/>
              </a:endParaRPr>
            </a:p>
          </p:txBody>
        </p:sp>
        <p:pic>
          <p:nvPicPr>
            <p:cNvPr id="128" name="Imagen 9" descr=""/>
            <p:cNvPicPr/>
            <p:nvPr/>
          </p:nvPicPr>
          <p:blipFill>
            <a:blip r:embed="rId3"/>
            <a:stretch/>
          </p:blipFill>
          <p:spPr>
            <a:xfrm>
              <a:off x="323280" y="2237760"/>
              <a:ext cx="1008000" cy="628200"/>
            </a:xfrm>
            <a:prstGeom prst="rect">
              <a:avLst/>
            </a:prstGeom>
            <a:ln>
              <a:noFill/>
            </a:ln>
          </p:spPr>
        </p:pic>
      </p:grpSp>
      <p:grpSp>
        <p:nvGrpSpPr>
          <p:cNvPr id="129" name="Group 9"/>
          <p:cNvGrpSpPr/>
          <p:nvPr/>
        </p:nvGrpSpPr>
        <p:grpSpPr>
          <a:xfrm>
            <a:off x="1920240" y="2186640"/>
            <a:ext cx="2101680" cy="1112400"/>
            <a:chOff x="1920240" y="2186640"/>
            <a:chExt cx="2101680" cy="1112400"/>
          </a:xfrm>
        </p:grpSpPr>
        <p:sp>
          <p:nvSpPr>
            <p:cNvPr id="130" name="CustomShape 10"/>
            <p:cNvSpPr/>
            <p:nvPr/>
          </p:nvSpPr>
          <p:spPr>
            <a:xfrm>
              <a:off x="1920240" y="2186640"/>
              <a:ext cx="2101680" cy="11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31" name="CustomShape 11"/>
            <p:cNvSpPr/>
            <p:nvPr/>
          </p:nvSpPr>
          <p:spPr>
            <a:xfrm>
              <a:off x="2131200" y="2944800"/>
              <a:ext cx="1679760" cy="140760"/>
            </a:xfrm>
            <a:prstGeom prst="rect">
              <a:avLst/>
            </a:prstGeom>
            <a:noFill/>
            <a:ln>
              <a:noFill/>
            </a:ln>
          </p:spPr>
          <p:style>
            <a:lnRef idx="0"/>
            <a:fillRef idx="0"/>
            <a:effectRef idx="0"/>
            <a:fontRef idx="minor"/>
          </p:style>
          <p:txBody>
            <a:bodyPr lIns="0" rIns="0" tIns="0" bIns="0" anchor="ctr"/>
            <a:p>
              <a:pPr algn="ctr">
                <a:lnSpc>
                  <a:spcPct val="100000"/>
                </a:lnSpc>
              </a:pPr>
              <a:r>
                <a:rPr b="0" lang="en-US" sz="1200" spc="-1" strike="noStrike">
                  <a:solidFill>
                    <a:srgbClr val="808080"/>
                  </a:solidFill>
                  <a:latin typeface="Calibri"/>
                  <a:ea typeface="DejaVu Sans"/>
                </a:rPr>
                <a:t>Access: </a:t>
              </a:r>
              <a:r>
                <a:rPr b="0" lang="en-US" sz="1200" spc="-1" strike="noStrike">
                  <a:solidFill>
                    <a:srgbClr val="00b0f0"/>
                  </a:solidFill>
                  <a:latin typeface="Calibri"/>
                  <a:ea typeface="DejaVu Sans"/>
                </a:rPr>
                <a:t>bsc.es/res-intranet </a:t>
              </a:r>
              <a:endParaRPr b="0" lang="en-US" sz="1200" spc="-1" strike="noStrike">
                <a:latin typeface="Arial"/>
              </a:endParaRPr>
            </a:p>
          </p:txBody>
        </p:sp>
        <p:pic>
          <p:nvPicPr>
            <p:cNvPr id="132" name="Imagen 13" descr=""/>
            <p:cNvPicPr/>
            <p:nvPr/>
          </p:nvPicPr>
          <p:blipFill>
            <a:blip r:embed="rId4"/>
            <a:stretch/>
          </p:blipFill>
          <p:spPr>
            <a:xfrm>
              <a:off x="2418840" y="2302200"/>
              <a:ext cx="1104840" cy="567360"/>
            </a:xfrm>
            <a:prstGeom prst="rect">
              <a:avLst/>
            </a:prstGeom>
            <a:ln>
              <a:noFill/>
            </a:ln>
          </p:spPr>
        </p:pic>
      </p:grpSp>
      <p:pic>
        <p:nvPicPr>
          <p:cNvPr id="133" name="Imagen 4" descr=""/>
          <p:cNvPicPr/>
          <p:nvPr/>
        </p:nvPicPr>
        <p:blipFill>
          <a:blip r:embed="rId5"/>
          <a:stretch/>
        </p:blipFill>
        <p:spPr>
          <a:xfrm>
            <a:off x="0" y="273240"/>
            <a:ext cx="2450520" cy="673920"/>
          </a:xfrm>
          <a:prstGeom prst="rect">
            <a:avLst/>
          </a:prstGeom>
          <a:ln>
            <a:noFill/>
          </a:ln>
        </p:spPr>
      </p:pic>
      <p:pic>
        <p:nvPicPr>
          <p:cNvPr id="134" name="" descr=""/>
          <p:cNvPicPr/>
          <p:nvPr/>
        </p:nvPicPr>
        <p:blipFill>
          <a:blip r:embed="rId6"/>
          <a:stretch/>
        </p:blipFill>
        <p:spPr>
          <a:xfrm>
            <a:off x="-27360" y="948600"/>
            <a:ext cx="2431800" cy="626040"/>
          </a:xfrm>
          <a:prstGeom prst="rect">
            <a:avLst/>
          </a:prstGeom>
          <a:ln>
            <a:noFill/>
          </a:ln>
        </p:spPr>
      </p:pic>
      <p:pic>
        <p:nvPicPr>
          <p:cNvPr id="135" name="" descr=""/>
          <p:cNvPicPr/>
          <p:nvPr/>
        </p:nvPicPr>
        <p:blipFill>
          <a:blip r:embed="rId7"/>
          <a:stretch/>
        </p:blipFill>
        <p:spPr>
          <a:xfrm>
            <a:off x="2562120" y="365760"/>
            <a:ext cx="1461600" cy="55152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274320" y="1130400"/>
            <a:ext cx="11521080" cy="53380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Arial"/>
                <a:ea typeface="DejaVu Sans"/>
              </a:rPr>
              <a:t>The reanalysis variables have been used to produce dust-relevant information for different sectors and related validation exercises:</a:t>
            </a:r>
            <a:endParaRPr b="0" lang="en-US" sz="2000" spc="-1" strike="noStrike">
              <a:latin typeface="Arial"/>
            </a:endParaRPr>
          </a:p>
          <a:p>
            <a:pPr>
              <a:lnSpc>
                <a:spcPct val="100000"/>
              </a:lnSpc>
            </a:pPr>
            <a:endParaRPr b="0" lang="en-US" sz="2000" spc="-1" strike="noStrike">
              <a:latin typeface="Arial"/>
            </a:endParaRPr>
          </a:p>
          <a:p>
            <a:pPr marL="216000" indent="-214200">
              <a:lnSpc>
                <a:spcPct val="100000"/>
              </a:lnSpc>
              <a:spcBef>
                <a:spcPts val="907"/>
              </a:spcBef>
              <a:spcAft>
                <a:spcPts val="709"/>
              </a:spcAft>
              <a:buClr>
                <a:srgbClr val="000000"/>
              </a:buClr>
              <a:buSzPct val="45000"/>
              <a:buFont typeface="Wingdings" charset="2"/>
              <a:buChar char=""/>
            </a:pPr>
            <a:r>
              <a:rPr b="1" lang="en-US" sz="2000" spc="-1" strike="noStrike">
                <a:solidFill>
                  <a:srgbClr val="000000"/>
                </a:solidFill>
                <a:latin typeface="Arial"/>
                <a:ea typeface="Noto Sans CJK SC"/>
              </a:rPr>
              <a:t>EGU21-14490: vPico Mon 26 Apr 15:43–15:45</a:t>
            </a:r>
            <a:r>
              <a:rPr b="0" lang="en-US" sz="1800" spc="-1" strike="noStrike">
                <a:solidFill>
                  <a:srgbClr val="000000"/>
                </a:solidFill>
                <a:latin typeface="Arial"/>
                <a:ea typeface="Noto Sans CJK SC"/>
              </a:rPr>
              <a:t>  </a:t>
            </a:r>
            <a:endParaRPr b="0" lang="en-US" sz="1800" spc="-1" strike="noStrike">
              <a:latin typeface="Arial"/>
            </a:endParaRPr>
          </a:p>
          <a:p>
            <a:pPr>
              <a:lnSpc>
                <a:spcPct val="100000"/>
              </a:lnSpc>
              <a:spcBef>
                <a:spcPts val="907"/>
              </a:spcBef>
              <a:spcAft>
                <a:spcPts val="709"/>
              </a:spcAft>
            </a:pPr>
            <a:r>
              <a:rPr b="0" lang="en-US" sz="1800" spc="-1" strike="noStrike">
                <a:solidFill>
                  <a:srgbClr val="000000"/>
                </a:solidFill>
                <a:latin typeface="Arial"/>
                <a:ea typeface="Noto Sans CJK SC"/>
              </a:rPr>
              <a:t>AS1.27 Convective and Volcanic Clouds (CVC) and possible impact on aviation management</a:t>
            </a:r>
            <a:endParaRPr b="0" lang="en-US" sz="1800" spc="-1" strike="noStrike">
              <a:latin typeface="Arial"/>
            </a:endParaRPr>
          </a:p>
          <a:p>
            <a:pPr>
              <a:lnSpc>
                <a:spcPct val="100000"/>
              </a:lnSpc>
              <a:spcBef>
                <a:spcPts val="907"/>
              </a:spcBef>
              <a:spcAft>
                <a:spcPts val="709"/>
              </a:spcAft>
            </a:pPr>
            <a:r>
              <a:rPr b="0" lang="en-US" sz="1800" spc="-1" strike="noStrike">
                <a:solidFill>
                  <a:srgbClr val="000000"/>
                </a:solidFill>
                <a:latin typeface="Arial"/>
                <a:ea typeface="Noto Sans CJK SC"/>
              </a:rPr>
              <a:t>Sara Basart et al.: </a:t>
            </a:r>
            <a:r>
              <a:rPr b="0" i="1" lang="en-US" sz="1800" spc="-1" strike="noStrike">
                <a:solidFill>
                  <a:srgbClr val="000000"/>
                </a:solidFill>
                <a:latin typeface="Arial"/>
                <a:ea typeface="Noto Sans CJK SC"/>
              </a:rPr>
              <a:t>Operating in risky sand and dust storm environments in Northern Africa, the Middle East and Europe: a portfolio of aviation climate services </a:t>
            </a:r>
            <a:endParaRPr b="0" lang="en-US" sz="1800" spc="-1" strike="noStrike">
              <a:latin typeface="Arial"/>
            </a:endParaRPr>
          </a:p>
          <a:p>
            <a:pPr marL="216000" indent="-214200">
              <a:lnSpc>
                <a:spcPct val="100000"/>
              </a:lnSpc>
              <a:spcBef>
                <a:spcPts val="907"/>
              </a:spcBef>
              <a:spcAft>
                <a:spcPts val="709"/>
              </a:spcAft>
              <a:buClr>
                <a:srgbClr val="000000"/>
              </a:buClr>
              <a:buSzPct val="45000"/>
              <a:buFont typeface="Wingdings" charset="2"/>
              <a:buChar char=""/>
            </a:pPr>
            <a:r>
              <a:rPr b="1" lang="en-US" sz="2000" spc="-1" strike="noStrike">
                <a:solidFill>
                  <a:srgbClr val="000000"/>
                </a:solidFill>
                <a:latin typeface="Arial"/>
                <a:ea typeface="Noto Sans CJK SC"/>
              </a:rPr>
              <a:t>EGU21-12819: vPico Thu 29 Apr 11:24–11:26</a:t>
            </a:r>
            <a:r>
              <a:rPr b="0" lang="en-US" sz="1800" spc="-1" strike="noStrike">
                <a:solidFill>
                  <a:srgbClr val="000000"/>
                </a:solidFill>
                <a:latin typeface="Arial"/>
                <a:ea typeface="Noto Sans CJK SC"/>
              </a:rPr>
              <a:t> </a:t>
            </a:r>
            <a:endParaRPr b="0" lang="en-US" sz="1800" spc="-1" strike="noStrike">
              <a:latin typeface="Arial"/>
            </a:endParaRPr>
          </a:p>
          <a:p>
            <a:pPr>
              <a:lnSpc>
                <a:spcPct val="100000"/>
              </a:lnSpc>
              <a:spcBef>
                <a:spcPts val="907"/>
              </a:spcBef>
              <a:spcAft>
                <a:spcPts val="709"/>
              </a:spcAft>
            </a:pPr>
            <a:r>
              <a:rPr b="0" lang="en-US" sz="1800" spc="-1" strike="noStrike">
                <a:solidFill>
                  <a:srgbClr val="000000"/>
                </a:solidFill>
                <a:latin typeface="Arial"/>
                <a:ea typeface="Noto Sans CJK SC"/>
              </a:rPr>
              <a:t>CL2.1 Climate Services - Underpinning Science</a:t>
            </a:r>
            <a:endParaRPr b="0" lang="en-US" sz="1800" spc="-1" strike="noStrike">
              <a:latin typeface="Arial"/>
            </a:endParaRPr>
          </a:p>
          <a:p>
            <a:pPr>
              <a:lnSpc>
                <a:spcPct val="100000"/>
              </a:lnSpc>
              <a:spcBef>
                <a:spcPts val="907"/>
              </a:spcBef>
              <a:spcAft>
                <a:spcPts val="709"/>
              </a:spcAft>
            </a:pPr>
            <a:r>
              <a:rPr b="0" lang="en-US" sz="1800" spc="-1" strike="noStrike">
                <a:solidFill>
                  <a:srgbClr val="000000"/>
                </a:solidFill>
                <a:latin typeface="Arial"/>
                <a:ea typeface="Noto Sans CJK SC"/>
              </a:rPr>
              <a:t>Athanasios Votsis et al.: </a:t>
            </a:r>
            <a:r>
              <a:rPr b="0" i="1" lang="en-US" sz="1800" spc="-1" strike="noStrike">
                <a:solidFill>
                  <a:srgbClr val="000000"/>
                </a:solidFill>
                <a:latin typeface="Arial"/>
                <a:ea typeface="Noto Sans CJK SC"/>
              </a:rPr>
              <a:t>Addressing the impacts of sand and dust storms in North Africa, the Middle East and Europe for air quality, aviation and solar energy: the DustClim approach to climate services </a:t>
            </a:r>
            <a:endParaRPr b="0" lang="en-US" sz="1800" spc="-1" strike="noStrike">
              <a:latin typeface="Arial"/>
            </a:endParaRPr>
          </a:p>
          <a:p>
            <a:pPr>
              <a:lnSpc>
                <a:spcPct val="100000"/>
              </a:lnSpc>
              <a:spcBef>
                <a:spcPts val="1191"/>
              </a:spcBef>
              <a:spcAft>
                <a:spcPts val="992"/>
              </a:spcAft>
            </a:pPr>
            <a:endParaRPr b="0" lang="en-US" sz="1800" spc="-1" strike="noStrike">
              <a:latin typeface="Arial"/>
            </a:endParaRPr>
          </a:p>
          <a:p>
            <a:pPr>
              <a:lnSpc>
                <a:spcPct val="100000"/>
              </a:lnSpc>
              <a:spcBef>
                <a:spcPts val="1191"/>
              </a:spcBef>
              <a:spcAft>
                <a:spcPts val="992"/>
              </a:spcAft>
            </a:pPr>
            <a:endParaRPr b="0" lang="en-US" sz="1800" spc="-1" strike="noStrike">
              <a:latin typeface="Arial"/>
            </a:endParaRPr>
          </a:p>
        </p:txBody>
      </p:sp>
      <p:sp>
        <p:nvSpPr>
          <p:cNvPr id="207" name="CustomShape 2"/>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Pilot services based on the reanalysis </a:t>
            </a:r>
            <a:endParaRPr b="0" lang="en-US" sz="4000" spc="-1" strike="noStrike">
              <a:latin typeface="Arial"/>
            </a:endParaRPr>
          </a:p>
        </p:txBody>
      </p:sp>
      <p:pic>
        <p:nvPicPr>
          <p:cNvPr id="208" name="Imagen 4" descr=""/>
          <p:cNvPicPr/>
          <p:nvPr/>
        </p:nvPicPr>
        <p:blipFill>
          <a:blip r:embed="rId1"/>
          <a:stretch/>
        </p:blipFill>
        <p:spPr>
          <a:xfrm>
            <a:off x="4613760" y="5622120"/>
            <a:ext cx="4023360" cy="109836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27720" y="829080"/>
            <a:ext cx="12162960" cy="48999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 </a:t>
            </a:r>
            <a:endParaRPr b="0" lang="en-US" sz="1800" spc="-1" strike="noStrike">
              <a:latin typeface="Arial"/>
            </a:endParaRPr>
          </a:p>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DejaVu Sans"/>
              </a:rPr>
              <a:t>The authors acknowledge the DustClim project which is part of ERA4CS, an ERA-NET initiated by JPI Climate, and funded by FORMAS (SE), DLR (DE), BMWFW (AT), IFD (DK), MINECO (ES), ANR (FR) with co-funding by the European Union (Grant 690462). </a:t>
            </a:r>
            <a:endParaRPr b="0" lang="en-US" sz="1800" spc="-1" strike="noStrike">
              <a:latin typeface="Arial"/>
            </a:endParaRPr>
          </a:p>
          <a:p>
            <a:pPr>
              <a:lnSpc>
                <a:spcPct val="100000"/>
              </a:lnSpc>
            </a:pPr>
            <a:endParaRPr b="0" lang="en-US" sz="1800" spc="-1" strike="noStrike">
              <a:latin typeface="Arial"/>
            </a:endParaRPr>
          </a:p>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Noto Sans CJK SC"/>
              </a:rPr>
              <a:t>Carlos Pérez García-Pando acknowledges support from the European Research Council (grant agreement no. 773051; FRAGMENT), the AXA Research Fund, the Spanish Ministry of Science, Innovation and Universities (grant nos. RYC-2015-18690 and CGL2017-88911-R), and the ICREA program.</a:t>
            </a:r>
            <a:endParaRPr b="0" lang="en-US" sz="1800" spc="-1" strike="noStrike">
              <a:latin typeface="Arial"/>
            </a:endParaRPr>
          </a:p>
          <a:p>
            <a:pPr>
              <a:lnSpc>
                <a:spcPct val="100000"/>
              </a:lnSpc>
            </a:pPr>
            <a:endParaRPr b="0" lang="en-US" sz="1800" spc="-1" strike="noStrike">
              <a:latin typeface="Arial"/>
            </a:endParaRPr>
          </a:p>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Noto Sans CJK SC"/>
              </a:rPr>
              <a:t>Jerónimo Escribano has received funding from the European Union’s Horizon 2020 research and innovation programme under the Marie Skłodowska-Curie grant agreement H2020-MSCA-COFUND-2016-754433. </a:t>
            </a:r>
            <a:endParaRPr b="0" lang="en-US" sz="1800" spc="-1" strike="noStrike">
              <a:latin typeface="Arial"/>
            </a:endParaRPr>
          </a:p>
          <a:p>
            <a:pPr>
              <a:lnSpc>
                <a:spcPct val="100000"/>
              </a:lnSpc>
            </a:pPr>
            <a:endParaRPr b="0" lang="en-US" sz="1800" spc="-1" strike="noStrike">
              <a:latin typeface="Arial"/>
            </a:endParaRPr>
          </a:p>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Noto Sans CJK SC"/>
              </a:rPr>
              <a:t>The authors acknowledge PRACE (eDUST, eFRAGMENT1, and eFRAGMENT2) and RES (AECT-2019-3-0001, AECT-2020-1-0007, AECT-2020-3-0013) for awarding access to MareNostrum at the Barcelona Supercomputing Center and for providing technical support. </a:t>
            </a:r>
            <a:endParaRPr b="0" lang="en-US" sz="1800" spc="-1" strike="noStrike">
              <a:latin typeface="Arial"/>
            </a:endParaRPr>
          </a:p>
          <a:p>
            <a:pPr>
              <a:lnSpc>
                <a:spcPct val="100000"/>
              </a:lnSpc>
            </a:pPr>
            <a:endParaRPr b="0" lang="en-US" sz="1800" spc="-1" strike="noStrike">
              <a:latin typeface="Arial"/>
            </a:endParaRPr>
          </a:p>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Noto Sans CJK SC"/>
              </a:rPr>
              <a:t>The authors thank all the PIs and their staff for establishing and maintaining the AERONET sites, and the MODIS mission scientists and associated NASA personnel for the production of the AOD data used in this study.</a:t>
            </a:r>
            <a:endParaRPr b="0" lang="en-US" sz="1800" spc="-1" strike="noStrike">
              <a:latin typeface="Arial"/>
            </a:endParaRPr>
          </a:p>
        </p:txBody>
      </p:sp>
      <p:sp>
        <p:nvSpPr>
          <p:cNvPr id="210" name="CustomShape 2"/>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Acknowledgments  </a:t>
            </a:r>
            <a:endParaRPr b="0" lang="en-US" sz="40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4964040" y="1631880"/>
            <a:ext cx="6699960" cy="2996280"/>
          </a:xfrm>
          <a:prstGeom prst="rect">
            <a:avLst/>
          </a:prstGeom>
          <a:noFill/>
          <a:ln>
            <a:noFill/>
          </a:ln>
        </p:spPr>
        <p:style>
          <a:lnRef idx="0"/>
          <a:fillRef idx="0"/>
          <a:effectRef idx="0"/>
          <a:fontRef idx="minor"/>
        </p:style>
      </p:sp>
      <p:sp>
        <p:nvSpPr>
          <p:cNvPr id="212" name="CustomShape 2"/>
          <p:cNvSpPr/>
          <p:nvPr/>
        </p:nvSpPr>
        <p:spPr>
          <a:xfrm>
            <a:off x="4964040" y="4900320"/>
            <a:ext cx="6699960" cy="820080"/>
          </a:xfrm>
          <a:prstGeom prst="rect">
            <a:avLst/>
          </a:prstGeom>
          <a:noFill/>
          <a:ln>
            <a:noFill/>
          </a:ln>
        </p:spPr>
        <p:style>
          <a:lnRef idx="0"/>
          <a:fillRef idx="0"/>
          <a:effectRef idx="0"/>
          <a:fontRef idx="minor"/>
        </p:style>
      </p:sp>
      <p:sp>
        <p:nvSpPr>
          <p:cNvPr id="213" name="CustomShape 3"/>
          <p:cNvSpPr/>
          <p:nvPr/>
        </p:nvSpPr>
        <p:spPr>
          <a:xfrm>
            <a:off x="4964040" y="6095520"/>
            <a:ext cx="6699960" cy="484920"/>
          </a:xfrm>
          <a:prstGeom prst="rect">
            <a:avLst/>
          </a:prstGeom>
          <a:noFill/>
          <a:ln>
            <a:noFill/>
          </a:ln>
        </p:spPr>
        <p:style>
          <a:lnRef idx="0"/>
          <a:fillRef idx="0"/>
          <a:effectRef idx="0"/>
          <a:fontRef idx="minor"/>
        </p:style>
      </p:sp>
      <p:sp>
        <p:nvSpPr>
          <p:cNvPr id="214" name="CustomShape 4"/>
          <p:cNvSpPr/>
          <p:nvPr/>
        </p:nvSpPr>
        <p:spPr>
          <a:xfrm>
            <a:off x="6675120" y="6109920"/>
            <a:ext cx="3017520" cy="3445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Arial"/>
                <a:ea typeface="DejaVu Sans"/>
              </a:rPr>
              <a:t>enza.ditomaso@bsc.es</a:t>
            </a:r>
            <a:endParaRPr b="0" lang="en-US" sz="2000" spc="-1" strike="noStrike">
              <a:latin typeface="Arial"/>
            </a:endParaRPr>
          </a:p>
        </p:txBody>
      </p:sp>
      <p:sp>
        <p:nvSpPr>
          <p:cNvPr id="215" name="CustomShape 5"/>
          <p:cNvSpPr/>
          <p:nvPr/>
        </p:nvSpPr>
        <p:spPr>
          <a:xfrm>
            <a:off x="6694560" y="5195520"/>
            <a:ext cx="2998080" cy="655920"/>
          </a:xfrm>
          <a:prstGeom prst="rect">
            <a:avLst/>
          </a:prstGeom>
          <a:noFill/>
          <a:ln>
            <a:noFill/>
          </a:ln>
        </p:spPr>
        <p:style>
          <a:lnRef idx="0"/>
          <a:fillRef idx="0"/>
          <a:effectRef idx="0"/>
          <a:fontRef idx="minor"/>
        </p:style>
        <p:txBody>
          <a:bodyPr lIns="90000" rIns="90000" tIns="45000" bIns="45000"/>
          <a:p>
            <a:pPr>
              <a:lnSpc>
                <a:spcPct val="100000"/>
              </a:lnSpc>
            </a:pPr>
            <a:r>
              <a:rPr b="0" lang="en-US" sz="4000" spc="-1" strike="noStrike">
                <a:solidFill>
                  <a:srgbClr val="000000"/>
                </a:solidFill>
                <a:latin typeface="Arial"/>
                <a:ea typeface="DejaVu Sans"/>
              </a:rPr>
              <a:t>Thank you</a:t>
            </a:r>
            <a:endParaRPr b="0" lang="en-US" sz="4000" spc="-1" strike="noStrike">
              <a:latin typeface="Arial"/>
            </a:endParaRPr>
          </a:p>
        </p:txBody>
      </p:sp>
      <p:sp>
        <p:nvSpPr>
          <p:cNvPr id="216" name="CustomShape 6"/>
          <p:cNvSpPr/>
          <p:nvPr/>
        </p:nvSpPr>
        <p:spPr>
          <a:xfrm>
            <a:off x="5802480" y="1944360"/>
            <a:ext cx="4258800" cy="2954520"/>
          </a:xfrm>
          <a:prstGeom prst="rect">
            <a:avLst/>
          </a:prstGeom>
          <a:solidFill>
            <a:srgbClr val="ffffff"/>
          </a:solidFill>
          <a:ln>
            <a:solidFill>
              <a:srgbClr val="ffffff"/>
            </a:solidFill>
          </a:ln>
        </p:spPr>
        <p:style>
          <a:lnRef idx="0"/>
          <a:fillRef idx="0"/>
          <a:effectRef idx="0"/>
          <a:fontRef idx="minor"/>
        </p:style>
      </p:sp>
      <p:pic>
        <p:nvPicPr>
          <p:cNvPr id="217" name="" descr=""/>
          <p:cNvPicPr/>
          <p:nvPr/>
        </p:nvPicPr>
        <p:blipFill>
          <a:blip r:embed="rId1"/>
          <a:stretch/>
        </p:blipFill>
        <p:spPr>
          <a:xfrm>
            <a:off x="8289000" y="2261160"/>
            <a:ext cx="1737720" cy="1229760"/>
          </a:xfrm>
          <a:prstGeom prst="rect">
            <a:avLst/>
          </a:prstGeom>
          <a:ln>
            <a:noFill/>
          </a:ln>
        </p:spPr>
      </p:pic>
      <p:pic>
        <p:nvPicPr>
          <p:cNvPr id="218" name="" descr=""/>
          <p:cNvPicPr/>
          <p:nvPr/>
        </p:nvPicPr>
        <p:blipFill>
          <a:blip r:embed="rId2"/>
          <a:stretch/>
        </p:blipFill>
        <p:spPr>
          <a:xfrm>
            <a:off x="5931000" y="3205080"/>
            <a:ext cx="4094280" cy="819720"/>
          </a:xfrm>
          <a:prstGeom prst="rect">
            <a:avLst/>
          </a:prstGeom>
          <a:ln>
            <a:noFill/>
          </a:ln>
        </p:spPr>
      </p:pic>
      <p:grpSp>
        <p:nvGrpSpPr>
          <p:cNvPr id="219" name="Group 7"/>
          <p:cNvGrpSpPr/>
          <p:nvPr/>
        </p:nvGrpSpPr>
        <p:grpSpPr>
          <a:xfrm>
            <a:off x="7923240" y="3778920"/>
            <a:ext cx="2101680" cy="1112400"/>
            <a:chOff x="7923240" y="3778920"/>
            <a:chExt cx="2101680" cy="1112400"/>
          </a:xfrm>
        </p:grpSpPr>
        <p:sp>
          <p:nvSpPr>
            <p:cNvPr id="220" name="CustomShape 8"/>
            <p:cNvSpPr/>
            <p:nvPr/>
          </p:nvSpPr>
          <p:spPr>
            <a:xfrm>
              <a:off x="7923240" y="3778920"/>
              <a:ext cx="2101680" cy="111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1" name="CustomShape 9"/>
            <p:cNvSpPr/>
            <p:nvPr/>
          </p:nvSpPr>
          <p:spPr>
            <a:xfrm>
              <a:off x="8134200" y="4537080"/>
              <a:ext cx="1679760" cy="140760"/>
            </a:xfrm>
            <a:prstGeom prst="rect">
              <a:avLst/>
            </a:prstGeom>
            <a:noFill/>
            <a:ln>
              <a:noFill/>
            </a:ln>
          </p:spPr>
          <p:style>
            <a:lnRef idx="0"/>
            <a:fillRef idx="0"/>
            <a:effectRef idx="0"/>
            <a:fontRef idx="minor"/>
          </p:style>
          <p:txBody>
            <a:bodyPr lIns="0" rIns="0" tIns="0" bIns="0" anchor="ctr"/>
            <a:p>
              <a:pPr algn="ctr">
                <a:lnSpc>
                  <a:spcPct val="100000"/>
                </a:lnSpc>
              </a:pPr>
              <a:r>
                <a:rPr b="0" lang="en-US" sz="1200" spc="-1" strike="noStrike">
                  <a:solidFill>
                    <a:srgbClr val="808080"/>
                  </a:solidFill>
                  <a:latin typeface="Calibri"/>
                  <a:ea typeface="DejaVu Sans"/>
                </a:rPr>
                <a:t>Access: </a:t>
              </a:r>
              <a:r>
                <a:rPr b="0" lang="en-US" sz="1200" spc="-1" strike="noStrike">
                  <a:solidFill>
                    <a:srgbClr val="00b0f0"/>
                  </a:solidFill>
                  <a:latin typeface="Calibri"/>
                  <a:ea typeface="DejaVu Sans"/>
                </a:rPr>
                <a:t>bsc.es/res-intranet </a:t>
              </a:r>
              <a:endParaRPr b="0" lang="en-US" sz="1200" spc="-1" strike="noStrike">
                <a:latin typeface="Arial"/>
              </a:endParaRPr>
            </a:p>
          </p:txBody>
        </p:sp>
        <p:pic>
          <p:nvPicPr>
            <p:cNvPr id="222" name="Imagen 13" descr=""/>
            <p:cNvPicPr/>
            <p:nvPr/>
          </p:nvPicPr>
          <p:blipFill>
            <a:blip r:embed="rId3"/>
            <a:stretch/>
          </p:blipFill>
          <p:spPr>
            <a:xfrm>
              <a:off x="8421840" y="3894480"/>
              <a:ext cx="1104840" cy="567360"/>
            </a:xfrm>
            <a:prstGeom prst="rect">
              <a:avLst/>
            </a:prstGeom>
            <a:ln>
              <a:noFill/>
            </a:ln>
          </p:spPr>
        </p:pic>
      </p:grpSp>
      <p:pic>
        <p:nvPicPr>
          <p:cNvPr id="223" name="Imagen 4" descr=""/>
          <p:cNvPicPr/>
          <p:nvPr/>
        </p:nvPicPr>
        <p:blipFill>
          <a:blip r:embed="rId4"/>
          <a:stretch/>
        </p:blipFill>
        <p:spPr>
          <a:xfrm>
            <a:off x="6003000" y="1901520"/>
            <a:ext cx="2450520" cy="673920"/>
          </a:xfrm>
          <a:prstGeom prst="rect">
            <a:avLst/>
          </a:prstGeom>
          <a:ln>
            <a:noFill/>
          </a:ln>
        </p:spPr>
      </p:pic>
      <p:pic>
        <p:nvPicPr>
          <p:cNvPr id="224" name="" descr=""/>
          <p:cNvPicPr/>
          <p:nvPr/>
        </p:nvPicPr>
        <p:blipFill>
          <a:blip r:embed="rId5"/>
          <a:stretch/>
        </p:blipFill>
        <p:spPr>
          <a:xfrm>
            <a:off x="5975640" y="2576880"/>
            <a:ext cx="2431800" cy="626040"/>
          </a:xfrm>
          <a:prstGeom prst="rect">
            <a:avLst/>
          </a:prstGeom>
          <a:ln>
            <a:noFill/>
          </a:ln>
        </p:spPr>
      </p:pic>
      <p:pic>
        <p:nvPicPr>
          <p:cNvPr id="225" name="" descr=""/>
          <p:cNvPicPr/>
          <p:nvPr/>
        </p:nvPicPr>
        <p:blipFill>
          <a:blip r:embed="rId6"/>
          <a:stretch/>
        </p:blipFill>
        <p:spPr>
          <a:xfrm>
            <a:off x="8565120" y="1994040"/>
            <a:ext cx="1461600" cy="551520"/>
          </a:xfrm>
          <a:prstGeom prst="rect">
            <a:avLst/>
          </a:prstGeom>
          <a:ln>
            <a:noFill/>
          </a:ln>
        </p:spPr>
      </p:pic>
      <p:grpSp>
        <p:nvGrpSpPr>
          <p:cNvPr id="226" name="Group 10"/>
          <p:cNvGrpSpPr/>
          <p:nvPr/>
        </p:nvGrpSpPr>
        <p:grpSpPr>
          <a:xfrm>
            <a:off x="5710320" y="3542400"/>
            <a:ext cx="2228040" cy="1356480"/>
            <a:chOff x="5710320" y="3542400"/>
            <a:chExt cx="2228040" cy="1356480"/>
          </a:xfrm>
        </p:grpSpPr>
        <p:sp>
          <p:nvSpPr>
            <p:cNvPr id="227" name="CustomShape 11"/>
            <p:cNvSpPr/>
            <p:nvPr/>
          </p:nvSpPr>
          <p:spPr>
            <a:xfrm flipV="1" rot="693000">
              <a:off x="5785200" y="3740760"/>
              <a:ext cx="2077920" cy="959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8" name="CustomShape 12"/>
            <p:cNvSpPr/>
            <p:nvPr/>
          </p:nvSpPr>
          <p:spPr>
            <a:xfrm>
              <a:off x="6114240" y="4526640"/>
              <a:ext cx="1424520" cy="133920"/>
            </a:xfrm>
            <a:prstGeom prst="rect">
              <a:avLst/>
            </a:prstGeom>
            <a:noFill/>
            <a:ln>
              <a:noFill/>
            </a:ln>
          </p:spPr>
          <p:style>
            <a:lnRef idx="0"/>
            <a:fillRef idx="0"/>
            <a:effectRef idx="0"/>
            <a:fontRef idx="minor"/>
          </p:style>
          <p:txBody>
            <a:bodyPr wrap="none" lIns="0" rIns="0" tIns="0" bIns="0" anchor="ctr"/>
            <a:p>
              <a:pPr>
                <a:lnSpc>
                  <a:spcPct val="100000"/>
                </a:lnSpc>
              </a:pPr>
              <a:r>
                <a:rPr b="0" lang="en-US" sz="1200" spc="-1" strike="noStrike">
                  <a:solidFill>
                    <a:srgbClr val="808080"/>
                  </a:solidFill>
                  <a:latin typeface="Calibri"/>
                  <a:ea typeface="DejaVu Sans"/>
                </a:rPr>
                <a:t>Access: </a:t>
              </a:r>
              <a:r>
                <a:rPr b="0" lang="en-US" sz="1200" spc="-1" strike="noStrike">
                  <a:solidFill>
                    <a:srgbClr val="00b0f0"/>
                  </a:solidFill>
                  <a:latin typeface="Calibri"/>
                  <a:ea typeface="DejaVu Sans"/>
                </a:rPr>
                <a:t>prace-ri.eu/hpc-access </a:t>
              </a:r>
              <a:endParaRPr b="0" lang="en-US" sz="1200" spc="-1" strike="noStrike">
                <a:latin typeface="Arial"/>
              </a:endParaRPr>
            </a:p>
          </p:txBody>
        </p:sp>
        <p:pic>
          <p:nvPicPr>
            <p:cNvPr id="229" name="Imagen 9" descr=""/>
            <p:cNvPicPr/>
            <p:nvPr/>
          </p:nvPicPr>
          <p:blipFill>
            <a:blip r:embed="rId7"/>
            <a:stretch/>
          </p:blipFill>
          <p:spPr>
            <a:xfrm>
              <a:off x="6277320" y="3832200"/>
              <a:ext cx="992520" cy="618120"/>
            </a:xfrm>
            <a:prstGeom prst="rect">
              <a:avLst/>
            </a:prstGeom>
            <a:ln>
              <a:noFill/>
            </a:ln>
          </p:spPr>
        </p:pic>
      </p:gr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720000" y="1128240"/>
            <a:ext cx="11075040" cy="508896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0000"/>
                </a:solidFill>
                <a:latin typeface="Arial"/>
                <a:ea typeface="DejaVu Sans"/>
              </a:rPr>
              <a:t>We have produced a complete and consistent, four dimensional, regional reconstruction of desert dust in a recent decade</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a:p>
            <a:pPr marL="216000" indent="-215280">
              <a:lnSpc>
                <a:spcPct val="100000"/>
              </a:lnSpc>
              <a:spcBef>
                <a:spcPts val="567"/>
              </a:spcBef>
              <a:spcAft>
                <a:spcPts val="567"/>
              </a:spcAft>
              <a:buClr>
                <a:srgbClr val="000000"/>
              </a:buClr>
              <a:buFont typeface="Wingdings" charset="2"/>
              <a:buChar char=""/>
            </a:pPr>
            <a:r>
              <a:rPr b="0" lang="en-US" sz="2200" spc="-1" strike="noStrike">
                <a:solidFill>
                  <a:srgbClr val="000000"/>
                </a:solidFill>
                <a:latin typeface="Arial"/>
                <a:ea typeface="DejaVu Sans"/>
              </a:rPr>
              <a:t>Unprecedented </a:t>
            </a:r>
            <a:r>
              <a:rPr b="1" lang="en-US" sz="2200" spc="-1" strike="noStrike">
                <a:solidFill>
                  <a:srgbClr val="000000"/>
                </a:solidFill>
                <a:latin typeface="Arial"/>
                <a:ea typeface="DejaVu Sans"/>
              </a:rPr>
              <a:t>high resolution</a:t>
            </a:r>
            <a:endParaRPr b="0" lang="en-US" sz="2200" spc="-1" strike="noStrike">
              <a:latin typeface="Arial"/>
            </a:endParaRPr>
          </a:p>
          <a:p>
            <a:pPr marL="216000" indent="-215280">
              <a:lnSpc>
                <a:spcPct val="100000"/>
              </a:lnSpc>
              <a:spcBef>
                <a:spcPts val="567"/>
              </a:spcBef>
              <a:spcAft>
                <a:spcPts val="567"/>
              </a:spcAft>
              <a:buClr>
                <a:srgbClr val="000000"/>
              </a:buClr>
              <a:buFont typeface="Wingdings" charset="2"/>
              <a:buChar char=""/>
            </a:pPr>
            <a:r>
              <a:rPr b="0" lang="en-US" sz="2200" spc="-1" strike="noStrike">
                <a:solidFill>
                  <a:srgbClr val="000000"/>
                </a:solidFill>
                <a:latin typeface="Arial"/>
                <a:ea typeface="DejaVu Sans"/>
              </a:rPr>
              <a:t>Specific </a:t>
            </a:r>
            <a:r>
              <a:rPr b="1" lang="en-US" sz="2200" spc="-1" strike="noStrike">
                <a:solidFill>
                  <a:srgbClr val="000000"/>
                </a:solidFill>
                <a:latin typeface="Arial"/>
                <a:ea typeface="DejaVu Sans"/>
              </a:rPr>
              <a:t>dust observational constraint</a:t>
            </a:r>
            <a:endParaRPr b="0" lang="en-US" sz="2200" spc="-1" strike="noStrike">
              <a:latin typeface="Arial"/>
            </a:endParaRPr>
          </a:p>
          <a:p>
            <a:pPr marL="216000" indent="-215280">
              <a:lnSpc>
                <a:spcPct val="100000"/>
              </a:lnSpc>
              <a:spcBef>
                <a:spcPts val="567"/>
              </a:spcBef>
              <a:spcAft>
                <a:spcPts val="567"/>
              </a:spcAft>
              <a:buClr>
                <a:srgbClr val="000000"/>
              </a:buClr>
              <a:buFont typeface="Wingdings" charset="2"/>
              <a:buChar char=""/>
            </a:pPr>
            <a:r>
              <a:rPr b="1" lang="en-US" sz="2200" spc="-1" strike="noStrike">
                <a:solidFill>
                  <a:srgbClr val="000000"/>
                </a:solidFill>
                <a:latin typeface="Arial"/>
                <a:ea typeface="DejaVu Sans"/>
              </a:rPr>
              <a:t>Uncertainty estimates</a:t>
            </a:r>
            <a:r>
              <a:rPr b="0" lang="en-US" sz="2200" spc="-1" strike="noStrike">
                <a:solidFill>
                  <a:srgbClr val="000000"/>
                </a:solidFill>
                <a:latin typeface="Arial"/>
                <a:ea typeface="DejaVu Sans"/>
              </a:rPr>
              <a:t> in the reanalysis output</a:t>
            </a:r>
            <a:endParaRPr b="0" lang="en-US" sz="2200" spc="-1" strike="noStrike">
              <a:latin typeface="Arial"/>
            </a:endParaRPr>
          </a:p>
          <a:p>
            <a:pPr marL="216000" indent="-215280">
              <a:lnSpc>
                <a:spcPct val="100000"/>
              </a:lnSpc>
              <a:spcBef>
                <a:spcPts val="567"/>
              </a:spcBef>
              <a:spcAft>
                <a:spcPts val="567"/>
              </a:spcAft>
              <a:buClr>
                <a:srgbClr val="000000"/>
              </a:buClr>
              <a:buFont typeface="Wingdings" charset="2"/>
              <a:buChar char=""/>
            </a:pPr>
            <a:r>
              <a:rPr b="0" lang="en-US" sz="2200" spc="-1" strike="noStrike">
                <a:solidFill>
                  <a:srgbClr val="000000"/>
                </a:solidFill>
                <a:latin typeface="Arial"/>
                <a:ea typeface="DejaVu Sans"/>
              </a:rPr>
              <a:t>Linked to specific </a:t>
            </a:r>
            <a:r>
              <a:rPr b="1" lang="en-US" sz="2200" spc="-1" strike="noStrike">
                <a:solidFill>
                  <a:srgbClr val="000000"/>
                </a:solidFill>
                <a:latin typeface="Arial"/>
                <a:ea typeface="DejaVu Sans"/>
              </a:rPr>
              <a:t>air quality and climate services </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000000"/>
                </a:solidFill>
                <a:latin typeface="Arial"/>
                <a:ea typeface="DejaVu Sans"/>
              </a:rPr>
              <a:t> </a:t>
            </a:r>
            <a:endParaRPr b="0" lang="en-US" sz="2200" spc="-1" strike="noStrike">
              <a:latin typeface="Arial"/>
            </a:endParaRPr>
          </a:p>
          <a:p>
            <a:pPr>
              <a:lnSpc>
                <a:spcPct val="100000"/>
              </a:lnSpc>
            </a:pPr>
            <a:endParaRPr b="0" lang="en-US" sz="2200" spc="-1" strike="noStrike">
              <a:latin typeface="Arial"/>
            </a:endParaRPr>
          </a:p>
          <a:p>
            <a:pPr>
              <a:lnSpc>
                <a:spcPct val="100000"/>
              </a:lnSpc>
            </a:pPr>
            <a:endParaRPr b="0" lang="en-US" sz="2200" spc="-1" strike="noStrike">
              <a:latin typeface="Arial"/>
            </a:endParaRPr>
          </a:p>
        </p:txBody>
      </p:sp>
      <p:sp>
        <p:nvSpPr>
          <p:cNvPr id="137" name="CustomShape 2"/>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A novel regional desert dust reanalysis </a:t>
            </a:r>
            <a:endParaRPr b="0" lang="en-US" sz="4000" spc="-1" strike="noStrike">
              <a:latin typeface="Arial"/>
            </a:endParaRPr>
          </a:p>
        </p:txBody>
      </p:sp>
      <p:sp>
        <p:nvSpPr>
          <p:cNvPr id="138" name="Line 3"/>
          <p:cNvSpPr/>
          <p:nvPr/>
        </p:nvSpPr>
        <p:spPr>
          <a:xfrm>
            <a:off x="2220840" y="2966760"/>
            <a:ext cx="6858000" cy="360"/>
          </a:xfrm>
          <a:prstGeom prst="line">
            <a:avLst/>
          </a:prstGeom>
          <a:ln w="54720">
            <a:solidFill>
              <a:srgbClr val="9a6704"/>
            </a:solidFill>
            <a:round/>
          </a:ln>
        </p:spPr>
        <p:style>
          <a:lnRef idx="0"/>
          <a:fillRef idx="0"/>
          <a:effectRef idx="0"/>
          <a:fontRef idx="minor"/>
        </p:style>
      </p:sp>
      <p:sp>
        <p:nvSpPr>
          <p:cNvPr id="139" name="CustomShape 4"/>
          <p:cNvSpPr/>
          <p:nvPr/>
        </p:nvSpPr>
        <p:spPr>
          <a:xfrm>
            <a:off x="2252160" y="2336400"/>
            <a:ext cx="7214400" cy="5990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2007   2008  2009  2010  2011   2012   2013   2014   2015   2016</a:t>
            </a:r>
            <a:endParaRPr b="0" lang="en-US" sz="1800" spc="-1" strike="noStrike">
              <a:latin typeface="Arial"/>
            </a:endParaRPr>
          </a:p>
        </p:txBody>
      </p:sp>
      <p:sp>
        <p:nvSpPr>
          <p:cNvPr id="140" name="CustomShape 5"/>
          <p:cNvSpPr/>
          <p:nvPr/>
        </p:nvSpPr>
        <p:spPr>
          <a:xfrm>
            <a:off x="4912200" y="1922400"/>
            <a:ext cx="2374200" cy="7509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c71585"/>
                </a:solidFill>
                <a:latin typeface="Arial"/>
                <a:ea typeface="DejaVu Sans"/>
              </a:rPr>
              <a:t>10-year published </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r>
              <a:rPr b="1" lang="en-US" sz="1800" spc="-1" strike="noStrike">
                <a:solidFill>
                  <a:srgbClr val="ff0000"/>
                </a:solidFill>
                <a:latin typeface="Arial"/>
                <a:ea typeface="DejaVu Sans"/>
              </a:rPr>
              <a:t> </a:t>
            </a:r>
            <a:endParaRPr b="0" lang="en-US" sz="1800" spc="-1" strike="noStrike">
              <a:latin typeface="Arial"/>
            </a:endParaRPr>
          </a:p>
        </p:txBody>
      </p:sp>
      <p:sp>
        <p:nvSpPr>
          <p:cNvPr id="141" name="Line 6"/>
          <p:cNvSpPr/>
          <p:nvPr/>
        </p:nvSpPr>
        <p:spPr>
          <a:xfrm>
            <a:off x="9154800" y="2967480"/>
            <a:ext cx="1134360" cy="360"/>
          </a:xfrm>
          <a:prstGeom prst="line">
            <a:avLst/>
          </a:prstGeom>
          <a:ln cap="rnd" w="54720">
            <a:solidFill>
              <a:srgbClr val="9a6704"/>
            </a:solidFill>
            <a:custDash>
              <a:ds d="100000" sp="100000"/>
            </a:custDash>
            <a:round/>
            <a:tailEnd len="med" type="triangle" w="med"/>
          </a:ln>
        </p:spPr>
        <p:style>
          <a:lnRef idx="0"/>
          <a:fillRef idx="0"/>
          <a:effectRef idx="0"/>
          <a:fontRef idx="minor"/>
        </p:style>
      </p:sp>
      <p:sp>
        <p:nvSpPr>
          <p:cNvPr id="142" name="Line 7"/>
          <p:cNvSpPr/>
          <p:nvPr/>
        </p:nvSpPr>
        <p:spPr>
          <a:xfrm>
            <a:off x="1019160" y="2967480"/>
            <a:ext cx="1227960" cy="360"/>
          </a:xfrm>
          <a:prstGeom prst="line">
            <a:avLst/>
          </a:prstGeom>
          <a:ln cap="rnd" w="54720">
            <a:solidFill>
              <a:srgbClr val="9a6704"/>
            </a:solidFill>
            <a:custDash>
              <a:ds d="100000" sp="100000"/>
            </a:custDash>
            <a:round/>
          </a:ln>
        </p:spPr>
        <p:style>
          <a:lnRef idx="0"/>
          <a:fillRef idx="0"/>
          <a:effectRef idx="0"/>
          <a:fontRef idx="minor"/>
        </p:style>
      </p:sp>
      <p:pic>
        <p:nvPicPr>
          <p:cNvPr id="143" name="" descr=""/>
          <p:cNvPicPr/>
          <p:nvPr/>
        </p:nvPicPr>
        <p:blipFill>
          <a:blip r:embed="rId1"/>
          <a:stretch/>
        </p:blipFill>
        <p:spPr>
          <a:xfrm>
            <a:off x="7680960" y="3097440"/>
            <a:ext cx="3839760" cy="381816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Reanalysis production: the methodology</a:t>
            </a:r>
            <a:endParaRPr b="0" lang="en-US" sz="4000" spc="-1" strike="noStrike">
              <a:latin typeface="Arial"/>
            </a:endParaRPr>
          </a:p>
        </p:txBody>
      </p:sp>
      <p:pic>
        <p:nvPicPr>
          <p:cNvPr id="145" name="Picture 14" descr=""/>
          <p:cNvPicPr/>
          <p:nvPr/>
        </p:nvPicPr>
        <p:blipFill>
          <a:blip r:embed="rId1"/>
          <a:stretch/>
        </p:blipFill>
        <p:spPr>
          <a:xfrm>
            <a:off x="-127440" y="2505240"/>
            <a:ext cx="5913360" cy="4353120"/>
          </a:xfrm>
          <a:prstGeom prst="rect">
            <a:avLst/>
          </a:prstGeom>
          <a:ln>
            <a:noFill/>
          </a:ln>
        </p:spPr>
      </p:pic>
      <p:pic>
        <p:nvPicPr>
          <p:cNvPr id="146" name="Imagen 10" descr=""/>
          <p:cNvPicPr/>
          <p:nvPr/>
        </p:nvPicPr>
        <p:blipFill>
          <a:blip r:embed="rId2"/>
          <a:stretch/>
        </p:blipFill>
        <p:spPr>
          <a:xfrm>
            <a:off x="3327840" y="1280160"/>
            <a:ext cx="2294640" cy="1179720"/>
          </a:xfrm>
          <a:prstGeom prst="rect">
            <a:avLst/>
          </a:prstGeom>
          <a:ln>
            <a:noFill/>
          </a:ln>
        </p:spPr>
      </p:pic>
      <p:sp>
        <p:nvSpPr>
          <p:cNvPr id="147" name="CustomShape 2"/>
          <p:cNvSpPr/>
          <p:nvPr/>
        </p:nvSpPr>
        <p:spPr>
          <a:xfrm>
            <a:off x="4109400" y="2085840"/>
            <a:ext cx="685080" cy="1983240"/>
          </a:xfrm>
          <a:prstGeom prst="curvedLeftArrow">
            <a:avLst>
              <a:gd name="adj1" fmla="val 25000"/>
              <a:gd name="adj2" fmla="val 50000"/>
              <a:gd name="adj3" fmla="val 25000"/>
            </a:avLst>
          </a:prstGeom>
          <a:gradFill rotWithShape="0">
            <a:gsLst>
              <a:gs pos="0">
                <a:srgbClr val="b8bfd6">
                  <a:alpha val="31000"/>
                </a:srgbClr>
              </a:gs>
              <a:gs pos="69000">
                <a:schemeClr val="accent3">
                  <a:lumMod val="97000"/>
                  <a:lumOff val="3000"/>
                </a:schemeClr>
              </a:gs>
              <a:gs pos="100000">
                <a:schemeClr val="accent3">
                  <a:lumMod val="60000"/>
                  <a:lumOff val="40000"/>
                </a:schemeClr>
              </a:gs>
            </a:gsLst>
            <a:lin ang="5400000"/>
          </a:gradFill>
          <a:ln>
            <a:solidFill>
              <a:srgbClr val="aab3ce"/>
            </a:solidFill>
            <a:round/>
          </a:ln>
        </p:spPr>
        <p:style>
          <a:lnRef idx="2">
            <a:schemeClr val="accent1">
              <a:shade val="50000"/>
            </a:schemeClr>
          </a:lnRef>
          <a:fillRef idx="1">
            <a:schemeClr val="accent1"/>
          </a:fillRef>
          <a:effectRef idx="0">
            <a:schemeClr val="accent1"/>
          </a:effectRef>
          <a:fontRef idx="minor"/>
        </p:style>
      </p:sp>
      <p:pic>
        <p:nvPicPr>
          <p:cNvPr id="148" name="Imagen 11" descr=""/>
          <p:cNvPicPr/>
          <p:nvPr/>
        </p:nvPicPr>
        <p:blipFill>
          <a:blip r:embed="rId3"/>
          <a:stretch/>
        </p:blipFill>
        <p:spPr>
          <a:xfrm>
            <a:off x="4521600" y="2055600"/>
            <a:ext cx="257400" cy="215280"/>
          </a:xfrm>
          <a:prstGeom prst="rect">
            <a:avLst/>
          </a:prstGeom>
          <a:ln>
            <a:noFill/>
          </a:ln>
        </p:spPr>
      </p:pic>
      <p:sp>
        <p:nvSpPr>
          <p:cNvPr id="149" name="CustomShape 3"/>
          <p:cNvSpPr/>
          <p:nvPr/>
        </p:nvSpPr>
        <p:spPr>
          <a:xfrm>
            <a:off x="6075360" y="1429920"/>
            <a:ext cx="5536800" cy="435204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00"/>
                </a:solidFill>
                <a:latin typeface="Arial"/>
                <a:ea typeface="DejaVu Sans"/>
              </a:rPr>
              <a:t>Assimilated observations:</a:t>
            </a:r>
            <a:r>
              <a:rPr b="1" lang="en-US" sz="2000" spc="-1" strike="noStrike">
                <a:solidFill>
                  <a:srgbClr val="000000"/>
                </a:solidFill>
                <a:latin typeface="Arial"/>
                <a:ea typeface="DejaVu Sans"/>
              </a:rPr>
              <a:t> </a:t>
            </a:r>
            <a:endParaRPr b="0" lang="en-US" sz="2000" spc="-1" strike="noStrike">
              <a:latin typeface="Arial"/>
            </a:endParaRPr>
          </a:p>
          <a:p>
            <a:pPr>
              <a:lnSpc>
                <a:spcPct val="100000"/>
              </a:lnSpc>
            </a:pPr>
            <a:r>
              <a:rPr b="0" lang="en-US" sz="2000" spc="-1" strike="noStrike">
                <a:solidFill>
                  <a:srgbClr val="000000"/>
                </a:solidFill>
                <a:latin typeface="Arial"/>
                <a:ea typeface="DejaVu Sans"/>
              </a:rPr>
              <a:t>satellite retrievals of coarse dust optical depth </a:t>
            </a:r>
            <a:r>
              <a:rPr b="1" lang="en-US" sz="2000" spc="-1" strike="noStrike">
                <a:solidFill>
                  <a:srgbClr val="000000"/>
                </a:solidFill>
                <a:latin typeface="Arial"/>
                <a:ea typeface="DejaVu Sans"/>
              </a:rPr>
              <a:t> </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200" spc="-1" strike="noStrike">
                <a:solidFill>
                  <a:srgbClr val="000000"/>
                </a:solidFill>
                <a:latin typeface="Arial"/>
                <a:ea typeface="DejaVu Sans"/>
              </a:rPr>
              <a:t>Assimilation scheme: </a:t>
            </a:r>
            <a:endParaRPr b="0" lang="en-US" sz="2200" spc="-1" strike="noStrike">
              <a:latin typeface="Arial"/>
            </a:endParaRPr>
          </a:p>
          <a:p>
            <a:pPr>
              <a:lnSpc>
                <a:spcPct val="100000"/>
              </a:lnSpc>
            </a:pPr>
            <a:r>
              <a:rPr b="0" lang="en-US" sz="2000" spc="-1" strike="noStrike">
                <a:solidFill>
                  <a:srgbClr val="000000"/>
                </a:solidFill>
                <a:latin typeface="Arial"/>
                <a:ea typeface="DejaVu Sans"/>
              </a:rPr>
              <a:t>Local Ensemble Transform Kalman Filter</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200" spc="-1" strike="noStrike">
                <a:solidFill>
                  <a:srgbClr val="000000"/>
                </a:solidFill>
                <a:latin typeface="Arial"/>
                <a:ea typeface="Noto Sans CJK SC"/>
              </a:rPr>
              <a:t>Chemical weather modelling system: </a:t>
            </a:r>
            <a:endParaRPr b="0" lang="en-US" sz="2200" spc="-1" strike="noStrike">
              <a:latin typeface="Arial"/>
            </a:endParaRPr>
          </a:p>
          <a:p>
            <a:pPr>
              <a:lnSpc>
                <a:spcPct val="100000"/>
              </a:lnSpc>
            </a:pPr>
            <a:r>
              <a:rPr b="0" lang="en-US" sz="2000" spc="-1" strike="noStrike">
                <a:solidFill>
                  <a:srgbClr val="000000"/>
                </a:solidFill>
                <a:latin typeface="Arial"/>
                <a:ea typeface="Noto Sans CJK SC"/>
              </a:rPr>
              <a:t>Multiscale Online Non-hydrostatic AtmospheRe Chemistry (MONARCH)  ensemble forecast</a:t>
            </a:r>
            <a:endParaRPr b="0" lang="en-US" sz="2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0" name="" descr=""/>
          <p:cNvPicPr/>
          <p:nvPr/>
        </p:nvPicPr>
        <p:blipFill>
          <a:blip r:embed="rId1"/>
          <a:stretch/>
        </p:blipFill>
        <p:spPr>
          <a:xfrm>
            <a:off x="1406880" y="882360"/>
            <a:ext cx="4861080" cy="3677040"/>
          </a:xfrm>
          <a:prstGeom prst="rect">
            <a:avLst/>
          </a:prstGeom>
          <a:ln>
            <a:noFill/>
          </a:ln>
        </p:spPr>
      </p:pic>
      <p:pic>
        <p:nvPicPr>
          <p:cNvPr id="151" name="" descr=""/>
          <p:cNvPicPr/>
          <p:nvPr/>
        </p:nvPicPr>
        <p:blipFill>
          <a:blip r:embed="rId2"/>
          <a:stretch/>
        </p:blipFill>
        <p:spPr>
          <a:xfrm>
            <a:off x="6289200" y="897120"/>
            <a:ext cx="4897080" cy="3662280"/>
          </a:xfrm>
          <a:prstGeom prst="rect">
            <a:avLst/>
          </a:prstGeom>
          <a:ln>
            <a:noFill/>
          </a:ln>
        </p:spPr>
      </p:pic>
      <p:sp>
        <p:nvSpPr>
          <p:cNvPr id="152" name="CustomShape 1"/>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Assimilated observations: a daily sample </a:t>
            </a:r>
            <a:endParaRPr b="0" lang="en-US" sz="4000" spc="-1" strike="noStrike">
              <a:latin typeface="Arial"/>
            </a:endParaRPr>
          </a:p>
        </p:txBody>
      </p:sp>
      <p:sp>
        <p:nvSpPr>
          <p:cNvPr id="153" name="CustomShape 2"/>
          <p:cNvSpPr/>
          <p:nvPr/>
        </p:nvSpPr>
        <p:spPr>
          <a:xfrm>
            <a:off x="3116880" y="5946480"/>
            <a:ext cx="6673320" cy="499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ff"/>
                </a:solidFill>
                <a:latin typeface="Arial"/>
                <a:ea typeface="DejaVu Sans"/>
              </a:rPr>
              <a:t>~120,000</a:t>
            </a:r>
            <a:r>
              <a:rPr b="0" lang="en-US" sz="1800" spc="-1" strike="noStrike" baseline="101000">
                <a:solidFill>
                  <a:srgbClr val="0000ff"/>
                </a:solidFill>
                <a:latin typeface="Arial"/>
                <a:ea typeface="DejaVu Sans"/>
              </a:rPr>
              <a:t> </a:t>
            </a:r>
            <a:r>
              <a:rPr b="0" lang="en-US" sz="1800" spc="-1" strike="noStrike">
                <a:solidFill>
                  <a:srgbClr val="0000ff"/>
                </a:solidFill>
                <a:latin typeface="Arial"/>
                <a:ea typeface="DejaVu Sans"/>
              </a:rPr>
              <a:t>observations assimilated daily (after quality control)</a:t>
            </a:r>
            <a:endParaRPr b="0" lang="en-US" sz="1800" spc="-1" strike="noStrike">
              <a:latin typeface="Arial"/>
            </a:endParaRPr>
          </a:p>
        </p:txBody>
      </p:sp>
      <p:sp>
        <p:nvSpPr>
          <p:cNvPr id="154" name="CustomShape 3"/>
          <p:cNvSpPr/>
          <p:nvPr/>
        </p:nvSpPr>
        <p:spPr>
          <a:xfrm>
            <a:off x="548640" y="4754880"/>
            <a:ext cx="11428560" cy="1112760"/>
          </a:xfrm>
          <a:prstGeom prst="rect">
            <a:avLst/>
          </a:prstGeom>
          <a:noFill/>
          <a:ln>
            <a:noFill/>
          </a:ln>
        </p:spPr>
        <p:style>
          <a:lnRef idx="0"/>
          <a:fillRef idx="0"/>
          <a:effectRef idx="0"/>
          <a:fontRef idx="minor"/>
        </p:style>
        <p:txBody>
          <a:bodyPr lIns="90000" rIns="90000" tIns="45000" bIns="45000"/>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DejaVu Sans"/>
              </a:rPr>
              <a:t>coarse-mode dust optical depth retrieved from MODIS Deep Blue L2 aerosol products (Ginoux et al. 2010, 2012; Pu and Ginoux 2016)</a:t>
            </a:r>
            <a:endParaRPr b="0" lang="en-US" sz="1800" spc="-1" strike="noStrike">
              <a:latin typeface="Arial"/>
            </a:endParaRPr>
          </a:p>
          <a:p>
            <a:pPr marL="216000" indent="-214560">
              <a:lnSpc>
                <a:spcPct val="100000"/>
              </a:lnSpc>
              <a:buClr>
                <a:srgbClr val="000000"/>
              </a:buClr>
              <a:buSzPct val="45000"/>
              <a:buFont typeface="Wingdings" charset="2"/>
              <a:buChar char=""/>
            </a:pPr>
            <a:r>
              <a:rPr b="0" lang="en-US" sz="1800" spc="-1" strike="noStrike">
                <a:solidFill>
                  <a:srgbClr val="000000"/>
                </a:solidFill>
                <a:latin typeface="Arial"/>
                <a:ea typeface="DejaVu Sans"/>
              </a:rPr>
              <a:t>observation uncertainty estimated using a prognostic approach (Sayer et al. 2014)</a:t>
            </a:r>
            <a:endParaRPr b="0" lang="en-US" sz="1800" spc="-1" strike="noStrike">
              <a:latin typeface="Arial"/>
            </a:endParaRPr>
          </a:p>
        </p:txBody>
      </p:sp>
      <p:sp>
        <p:nvSpPr>
          <p:cNvPr id="155" name="CustomShape 4"/>
          <p:cNvSpPr/>
          <p:nvPr/>
        </p:nvSpPr>
        <p:spPr>
          <a:xfrm>
            <a:off x="3876480" y="990360"/>
            <a:ext cx="1589400" cy="172080"/>
          </a:xfrm>
          <a:prstGeom prst="rect">
            <a:avLst/>
          </a:prstGeom>
          <a:solidFill>
            <a:srgbClr val="ffffff"/>
          </a:solidFill>
          <a:ln>
            <a:solidFill>
              <a:srgbClr val="ffffff"/>
            </a:solidFill>
          </a:ln>
        </p:spPr>
        <p:style>
          <a:lnRef idx="0"/>
          <a:fillRef idx="0"/>
          <a:effectRef idx="0"/>
          <a:fontRef idx="minor"/>
        </p:style>
      </p:sp>
      <p:sp>
        <p:nvSpPr>
          <p:cNvPr id="156" name="CustomShape 5"/>
          <p:cNvSpPr/>
          <p:nvPr/>
        </p:nvSpPr>
        <p:spPr>
          <a:xfrm>
            <a:off x="9271440" y="1026360"/>
            <a:ext cx="1378440" cy="172080"/>
          </a:xfrm>
          <a:prstGeom prst="rect">
            <a:avLst/>
          </a:prstGeom>
          <a:solidFill>
            <a:srgbClr val="ffffff"/>
          </a:solidFill>
          <a:ln>
            <a:solidFill>
              <a:srgbClr val="ffffff"/>
            </a:solidFill>
          </a:ln>
        </p:spPr>
        <p:style>
          <a:lnRef idx="0"/>
          <a:fillRef idx="0"/>
          <a:effectRef idx="0"/>
          <a:fontRef idx="minor"/>
        </p:style>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Characteristics of the reanalysis data set</a:t>
            </a:r>
            <a:endParaRPr b="0" lang="en-US" sz="4000" spc="-1" strike="noStrike">
              <a:latin typeface="Arial"/>
            </a:endParaRPr>
          </a:p>
        </p:txBody>
      </p:sp>
      <p:sp>
        <p:nvSpPr>
          <p:cNvPr id="158" name="CustomShape 2"/>
          <p:cNvSpPr/>
          <p:nvPr/>
        </p:nvSpPr>
        <p:spPr>
          <a:xfrm>
            <a:off x="246960" y="361440"/>
            <a:ext cx="5966280" cy="684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000" spc="-1" strike="noStrike">
                <a:solidFill>
                  <a:srgbClr val="c71585"/>
                </a:solidFill>
                <a:latin typeface="Arial"/>
                <a:ea typeface="DejaVu Sans"/>
              </a:rPr>
              <a:t> </a:t>
            </a:r>
            <a:endParaRPr b="0" lang="en-US" sz="2000" spc="-1" strike="noStrike">
              <a:latin typeface="Arial"/>
            </a:endParaRPr>
          </a:p>
          <a:p>
            <a:pPr>
              <a:lnSpc>
                <a:spcPct val="100000"/>
              </a:lnSpc>
            </a:pPr>
            <a:r>
              <a:rPr b="0" lang="en-US" sz="2000" spc="-1" strike="noStrike">
                <a:solidFill>
                  <a:srgbClr val="000000"/>
                </a:solidFill>
                <a:latin typeface="Arial"/>
                <a:ea typeface="DejaVu Sans"/>
              </a:rPr>
              <a:t> </a:t>
            </a:r>
            <a:endParaRPr b="0" lang="en-US" sz="2000" spc="-1" strike="noStrike">
              <a:latin typeface="Arial"/>
            </a:endParaRPr>
          </a:p>
          <a:p>
            <a:pPr>
              <a:lnSpc>
                <a:spcPct val="100000"/>
              </a:lnSpc>
            </a:pPr>
            <a:r>
              <a:rPr b="0" lang="en-US" sz="2200" spc="-1" strike="noStrike">
                <a:solidFill>
                  <a:srgbClr val="000000"/>
                </a:solidFill>
                <a:latin typeface="Arial"/>
                <a:ea typeface="DejaVu Sans"/>
              </a:rPr>
              <a:t>Data set length</a:t>
            </a:r>
            <a:r>
              <a:rPr b="0" lang="en-US" sz="2000" spc="-1" strike="noStrike">
                <a:solidFill>
                  <a:srgbClr val="000000"/>
                </a:solidFill>
                <a:latin typeface="Arial"/>
                <a:ea typeface="DejaVu Sans"/>
              </a:rPr>
              <a:t>: 10 years (</a:t>
            </a:r>
            <a:r>
              <a:rPr b="1" lang="en-US" sz="2000" spc="-1" strike="noStrike">
                <a:solidFill>
                  <a:srgbClr val="000000"/>
                </a:solidFill>
                <a:latin typeface="Arial"/>
                <a:ea typeface="DejaVu Sans"/>
              </a:rPr>
              <a:t>2007-1016</a:t>
            </a:r>
            <a:r>
              <a:rPr b="0" lang="en-US" sz="2000" spc="-1" strike="noStrike">
                <a:solidFill>
                  <a:srgbClr val="000000"/>
                </a:solidFill>
                <a:latin typeface="Arial"/>
                <a:ea typeface="DejaVu Sans"/>
              </a:rPr>
              <a: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200" spc="-1" strike="noStrike">
                <a:solidFill>
                  <a:srgbClr val="000000"/>
                </a:solidFill>
                <a:latin typeface="Arial"/>
                <a:ea typeface="DejaVu Sans"/>
              </a:rPr>
              <a:t>Geographical domain:  </a:t>
            </a:r>
            <a:r>
              <a:rPr b="0" lang="en-US" sz="2000" spc="-1" strike="noStrike">
                <a:solidFill>
                  <a:srgbClr val="000000"/>
                </a:solidFill>
                <a:latin typeface="Arial"/>
                <a:ea typeface="DejaVu Sans"/>
              </a:rPr>
              <a:t>regional (</a:t>
            </a:r>
            <a:r>
              <a:rPr b="1" lang="en-US" sz="2000" spc="-1" strike="noStrike">
                <a:solidFill>
                  <a:srgbClr val="000000"/>
                </a:solidFill>
                <a:latin typeface="Arial"/>
                <a:ea typeface="DejaVu Sans"/>
              </a:rPr>
              <a:t>Northern Africa, the Middle East and Europe</a:t>
            </a:r>
            <a:r>
              <a:rPr b="0" lang="en-US" sz="2000" spc="-1" strike="noStrike">
                <a:solidFill>
                  <a:srgbClr val="000000"/>
                </a:solidFill>
                <a:latin typeface="Arial"/>
                <a:ea typeface="DejaVu Sans"/>
              </a:rPr>
              <a: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200" spc="-1" strike="noStrike">
                <a:solidFill>
                  <a:srgbClr val="000000"/>
                </a:solidFill>
                <a:latin typeface="Arial"/>
                <a:ea typeface="DejaVu Sans"/>
              </a:rPr>
              <a:t>Horizontal resolution:</a:t>
            </a:r>
            <a:r>
              <a:rPr b="0" lang="en-US" sz="2000" spc="-1" strike="noStrike">
                <a:solidFill>
                  <a:srgbClr val="000000"/>
                </a:solidFill>
                <a:latin typeface="Arial"/>
                <a:ea typeface="DejaVu Sans"/>
              </a:rPr>
              <a:t> </a:t>
            </a:r>
            <a:r>
              <a:rPr b="1" lang="en-US" sz="2000" spc="-1" strike="noStrike">
                <a:solidFill>
                  <a:srgbClr val="000000"/>
                </a:solidFill>
                <a:latin typeface="Arial"/>
                <a:ea typeface="DejaVu Sans"/>
              </a:rPr>
              <a:t>0.1°</a:t>
            </a:r>
            <a:r>
              <a:rPr b="0" lang="en-US" sz="2000" spc="-1" strike="noStrike">
                <a:solidFill>
                  <a:srgbClr val="000000"/>
                </a:solidFill>
                <a:latin typeface="Arial"/>
                <a:ea typeface="DejaVu Sans"/>
              </a:rPr>
              <a:t> lat × </a:t>
            </a:r>
            <a:r>
              <a:rPr b="1" lang="en-US" sz="2000" spc="-1" strike="noStrike">
                <a:solidFill>
                  <a:srgbClr val="000000"/>
                </a:solidFill>
                <a:latin typeface="Arial"/>
                <a:ea typeface="DejaVu Sans"/>
              </a:rPr>
              <a:t>0.1°</a:t>
            </a:r>
            <a:r>
              <a:rPr b="0" lang="en-US" sz="2000" spc="-1" strike="noStrike">
                <a:solidFill>
                  <a:srgbClr val="000000"/>
                </a:solidFill>
                <a:latin typeface="Arial"/>
                <a:ea typeface="DejaVu Sans"/>
              </a:rPr>
              <a:t> lon</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200" spc="-1" strike="noStrike">
                <a:solidFill>
                  <a:srgbClr val="000000"/>
                </a:solidFill>
                <a:latin typeface="Arial"/>
                <a:ea typeface="DejaVu Sans"/>
              </a:rPr>
              <a:t>Output frequency</a:t>
            </a:r>
            <a:r>
              <a:rPr b="1" lang="en-US" sz="2200" spc="-1" strike="noStrike">
                <a:solidFill>
                  <a:srgbClr val="000000"/>
                </a:solidFill>
                <a:latin typeface="Arial"/>
                <a:ea typeface="DejaVu Sans"/>
              </a:rPr>
              <a:t>:</a:t>
            </a:r>
            <a:r>
              <a:rPr b="1" lang="en-US" sz="2000" spc="-1" strike="noStrike">
                <a:solidFill>
                  <a:srgbClr val="000000"/>
                </a:solidFill>
                <a:latin typeface="Arial"/>
                <a:ea typeface="DejaVu Sans"/>
              </a:rPr>
              <a:t> 3-hourly</a:t>
            </a:r>
            <a:r>
              <a:rPr b="0" lang="en-US" sz="2000" spc="-1" strike="noStrike">
                <a:solidFill>
                  <a:srgbClr val="000000"/>
                </a:solidFill>
                <a:latin typeface="Arial"/>
                <a:ea typeface="DejaVu Sans"/>
              </a:rPr>
              <a:t> and climatology values (</a:t>
            </a:r>
            <a:r>
              <a:rPr b="1" lang="en-US" sz="2000" spc="-1" strike="noStrike">
                <a:solidFill>
                  <a:srgbClr val="000000"/>
                </a:solidFill>
                <a:latin typeface="Arial"/>
                <a:ea typeface="DejaVu Sans"/>
              </a:rPr>
              <a:t>monthly, seasonal, annual</a:t>
            </a:r>
            <a:r>
              <a:rPr b="0" lang="en-US" sz="2000" spc="-1" strike="noStrike">
                <a:solidFill>
                  <a:srgbClr val="000000"/>
                </a:solidFill>
                <a:latin typeface="Arial"/>
                <a:ea typeface="DejaVu Sans"/>
              </a:rPr>
              <a: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200" spc="-1" strike="noStrike">
                <a:solidFill>
                  <a:srgbClr val="000000"/>
                </a:solidFill>
                <a:latin typeface="Arial"/>
                <a:ea typeface="DejaVu Sans"/>
              </a:rPr>
              <a:t>Type of fields:</a:t>
            </a:r>
            <a:r>
              <a:rPr b="0" lang="en-US" sz="2000" spc="-1" strike="noStrike">
                <a:solidFill>
                  <a:srgbClr val="000000"/>
                </a:solidFill>
                <a:latin typeface="Arial"/>
                <a:ea typeface="DejaVu Sans"/>
              </a:rPr>
              <a:t> </a:t>
            </a:r>
            <a:r>
              <a:rPr b="1" lang="en-US" sz="2000" spc="-1" strike="noStrike">
                <a:solidFill>
                  <a:srgbClr val="000000"/>
                </a:solidFill>
                <a:latin typeface="Arial"/>
                <a:ea typeface="DejaVu Sans"/>
              </a:rPr>
              <a:t>analysis (AN)</a:t>
            </a:r>
            <a:r>
              <a:rPr b="0" lang="en-US" sz="2000" spc="-1" strike="noStrike">
                <a:solidFill>
                  <a:srgbClr val="000000"/>
                </a:solidFill>
                <a:latin typeface="Arial"/>
                <a:ea typeface="DejaVu Sans"/>
              </a:rPr>
              <a:t> and/or</a:t>
            </a:r>
            <a:r>
              <a:rPr b="1" lang="en-US" sz="2000" spc="-1" strike="noStrike">
                <a:solidFill>
                  <a:srgbClr val="000000"/>
                </a:solidFill>
                <a:latin typeface="Arial"/>
                <a:ea typeface="DejaVu Sans"/>
              </a:rPr>
              <a:t> </a:t>
            </a:r>
            <a:r>
              <a:rPr b="1" lang="en-US" sz="2000" spc="-1" strike="noStrike">
                <a:solidFill>
                  <a:srgbClr val="000000"/>
                </a:solidFill>
                <a:latin typeface="Arial"/>
                <a:ea typeface="DejaVu Sans"/>
              </a:rPr>
              <a:t>first-guess (FG)</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200" spc="-1" strike="noStrike">
                <a:solidFill>
                  <a:srgbClr val="000000"/>
                </a:solidFill>
                <a:latin typeface="Arial"/>
                <a:ea typeface="DejaVu Sans"/>
              </a:rPr>
              <a:t>Ensemble statistics:</a:t>
            </a:r>
            <a:r>
              <a:rPr b="0" lang="en-US" sz="2000" spc="-1" strike="noStrike">
                <a:solidFill>
                  <a:srgbClr val="000000"/>
                </a:solidFill>
                <a:latin typeface="Arial"/>
                <a:ea typeface="DejaVu Sans"/>
              </a:rPr>
              <a:t> ensemble (ENS) </a:t>
            </a:r>
            <a:r>
              <a:rPr b="1" lang="en-US" sz="2000" spc="-1" strike="noStrike">
                <a:solidFill>
                  <a:srgbClr val="000000"/>
                </a:solidFill>
                <a:latin typeface="Arial"/>
                <a:ea typeface="DejaVu Sans"/>
              </a:rPr>
              <a:t>mean, max, median, std</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p:txBody>
      </p:sp>
      <p:grpSp>
        <p:nvGrpSpPr>
          <p:cNvPr id="159" name="Group 3"/>
          <p:cNvGrpSpPr/>
          <p:nvPr/>
        </p:nvGrpSpPr>
        <p:grpSpPr>
          <a:xfrm>
            <a:off x="6161760" y="2363760"/>
            <a:ext cx="6064560" cy="2525040"/>
            <a:chOff x="6161760" y="2363760"/>
            <a:chExt cx="6064560" cy="2525040"/>
          </a:xfrm>
        </p:grpSpPr>
        <p:sp>
          <p:nvSpPr>
            <p:cNvPr id="160" name="Line 4"/>
            <p:cNvSpPr/>
            <p:nvPr/>
          </p:nvSpPr>
          <p:spPr>
            <a:xfrm>
              <a:off x="10986120" y="2940480"/>
              <a:ext cx="457560" cy="360"/>
            </a:xfrm>
            <a:prstGeom prst="line">
              <a:avLst/>
            </a:prstGeom>
            <a:ln cap="rnd" w="54720">
              <a:solidFill>
                <a:srgbClr val="ffffff"/>
              </a:solidFill>
              <a:custDash>
                <a:ds d="100000" sp="100000"/>
              </a:custDash>
              <a:round/>
              <a:tailEnd len="med" type="triangle" w="med"/>
            </a:ln>
          </p:spPr>
          <p:style>
            <a:lnRef idx="0"/>
            <a:fillRef idx="0"/>
            <a:effectRef idx="0"/>
            <a:fontRef idx="minor"/>
          </p:style>
        </p:sp>
        <p:sp>
          <p:nvSpPr>
            <p:cNvPr id="161" name="CustomShape 5"/>
            <p:cNvSpPr/>
            <p:nvPr/>
          </p:nvSpPr>
          <p:spPr>
            <a:xfrm>
              <a:off x="11453400" y="2765520"/>
              <a:ext cx="482400" cy="34308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0" lang="en-US" sz="1600" spc="-1" strike="noStrike">
                  <a:solidFill>
                    <a:srgbClr val="ffffff"/>
                  </a:solidFill>
                  <a:latin typeface="Arial"/>
                  <a:ea typeface="DejaVu Sans"/>
                </a:rPr>
                <a:t>std</a:t>
              </a:r>
              <a:endParaRPr b="0" lang="en-US" sz="1600" spc="-1" strike="noStrike">
                <a:latin typeface="Arial"/>
              </a:endParaRPr>
            </a:p>
          </p:txBody>
        </p:sp>
        <p:pic>
          <p:nvPicPr>
            <p:cNvPr id="162" name="" descr=""/>
            <p:cNvPicPr/>
            <p:nvPr/>
          </p:nvPicPr>
          <p:blipFill>
            <a:blip r:embed="rId1"/>
            <a:srcRect l="0" t="52305" r="4" b="0"/>
            <a:stretch/>
          </p:blipFill>
          <p:spPr>
            <a:xfrm>
              <a:off x="6161760" y="2363760"/>
              <a:ext cx="6064560" cy="1732320"/>
            </a:xfrm>
            <a:prstGeom prst="rect">
              <a:avLst/>
            </a:prstGeom>
            <a:ln>
              <a:solidFill>
                <a:srgbClr val="ffffff"/>
              </a:solidFill>
            </a:ln>
          </p:spPr>
        </p:pic>
        <p:sp>
          <p:nvSpPr>
            <p:cNvPr id="163" name="CustomShape 6"/>
            <p:cNvSpPr/>
            <p:nvPr/>
          </p:nvSpPr>
          <p:spPr>
            <a:xfrm>
              <a:off x="6821280" y="416988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64" name="CustomShape 7"/>
            <p:cNvSpPr/>
            <p:nvPr/>
          </p:nvSpPr>
          <p:spPr>
            <a:xfrm>
              <a:off x="6724080" y="450540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sp>
          <p:nvSpPr>
            <p:cNvPr id="165" name="CustomShape 8"/>
            <p:cNvSpPr/>
            <p:nvPr/>
          </p:nvSpPr>
          <p:spPr>
            <a:xfrm>
              <a:off x="7541280" y="416664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66" name="CustomShape 9"/>
            <p:cNvSpPr/>
            <p:nvPr/>
          </p:nvSpPr>
          <p:spPr>
            <a:xfrm>
              <a:off x="7444080" y="450216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sp>
          <p:nvSpPr>
            <p:cNvPr id="167" name="CustomShape 10"/>
            <p:cNvSpPr/>
            <p:nvPr/>
          </p:nvSpPr>
          <p:spPr>
            <a:xfrm>
              <a:off x="8225280" y="416340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68" name="CustomShape 11"/>
            <p:cNvSpPr/>
            <p:nvPr/>
          </p:nvSpPr>
          <p:spPr>
            <a:xfrm>
              <a:off x="8128080" y="449892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sp>
          <p:nvSpPr>
            <p:cNvPr id="169" name="CustomShape 12"/>
            <p:cNvSpPr/>
            <p:nvPr/>
          </p:nvSpPr>
          <p:spPr>
            <a:xfrm>
              <a:off x="8909280" y="416016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70" name="CustomShape 13"/>
            <p:cNvSpPr/>
            <p:nvPr/>
          </p:nvSpPr>
          <p:spPr>
            <a:xfrm>
              <a:off x="8812080" y="449568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sp>
          <p:nvSpPr>
            <p:cNvPr id="171" name="CustomShape 14"/>
            <p:cNvSpPr/>
            <p:nvPr/>
          </p:nvSpPr>
          <p:spPr>
            <a:xfrm>
              <a:off x="9629280" y="415692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72" name="CustomShape 15"/>
            <p:cNvSpPr/>
            <p:nvPr/>
          </p:nvSpPr>
          <p:spPr>
            <a:xfrm>
              <a:off x="9532080" y="449244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sp>
          <p:nvSpPr>
            <p:cNvPr id="173" name="CustomShape 16"/>
            <p:cNvSpPr/>
            <p:nvPr/>
          </p:nvSpPr>
          <p:spPr>
            <a:xfrm>
              <a:off x="10349280" y="415368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74" name="CustomShape 17"/>
            <p:cNvSpPr/>
            <p:nvPr/>
          </p:nvSpPr>
          <p:spPr>
            <a:xfrm>
              <a:off x="10252080" y="448920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sp>
          <p:nvSpPr>
            <p:cNvPr id="175" name="CustomShape 18"/>
            <p:cNvSpPr/>
            <p:nvPr/>
          </p:nvSpPr>
          <p:spPr>
            <a:xfrm>
              <a:off x="11033280" y="4150440"/>
              <a:ext cx="363960" cy="333720"/>
            </a:xfrm>
            <a:custGeom>
              <a:avLst/>
              <a:gdLst/>
              <a:ahLst/>
              <a:rect l="l" t="t" r="r" b="b"/>
              <a:pathLst>
                <a:path w="1018" h="934">
                  <a:moveTo>
                    <a:pt x="254" y="933"/>
                  </a:moveTo>
                  <a:lnTo>
                    <a:pt x="254" y="233"/>
                  </a:lnTo>
                  <a:lnTo>
                    <a:pt x="0" y="233"/>
                  </a:lnTo>
                  <a:lnTo>
                    <a:pt x="508" y="0"/>
                  </a:lnTo>
                  <a:lnTo>
                    <a:pt x="1017" y="233"/>
                  </a:lnTo>
                  <a:lnTo>
                    <a:pt x="762" y="233"/>
                  </a:lnTo>
                  <a:lnTo>
                    <a:pt x="762" y="933"/>
                  </a:lnTo>
                  <a:lnTo>
                    <a:pt x="254" y="933"/>
                  </a:lnTo>
                </a:path>
              </a:pathLst>
            </a:custGeom>
            <a:noFill/>
            <a:ln cap="rnd" w="19080">
              <a:solidFill>
                <a:srgbClr val="ffffff"/>
              </a:solidFill>
              <a:custDash>
                <a:ds d="300000" sp="200000"/>
              </a:custDash>
              <a:round/>
            </a:ln>
          </p:spPr>
          <p:style>
            <a:lnRef idx="0"/>
            <a:fillRef idx="0"/>
            <a:effectRef idx="0"/>
            <a:fontRef idx="minor"/>
          </p:style>
        </p:sp>
        <p:sp>
          <p:nvSpPr>
            <p:cNvPr id="176" name="CustomShape 19"/>
            <p:cNvSpPr/>
            <p:nvPr/>
          </p:nvSpPr>
          <p:spPr>
            <a:xfrm>
              <a:off x="10936080" y="4485960"/>
              <a:ext cx="638280" cy="383400"/>
            </a:xfrm>
            <a:prstGeom prst="rect">
              <a:avLst/>
            </a:prstGeom>
            <a:noFill/>
            <a:ln>
              <a:solidFill>
                <a:srgbClr val="ffffff"/>
              </a:solidFill>
            </a:ln>
          </p:spPr>
          <p:style>
            <a:lnRef idx="0"/>
            <a:fillRef idx="0"/>
            <a:effectRef idx="0"/>
            <a:fontRef idx="minor"/>
          </p:style>
          <p:txBody>
            <a:bodyPr lIns="90000" rIns="90000" tIns="45000" bIns="45000"/>
            <a:p>
              <a:pPr>
                <a:lnSpc>
                  <a:spcPct val="100000"/>
                </a:lnSpc>
              </a:pPr>
              <a:r>
                <a:rPr b="1" lang="en-US" sz="1800" spc="-1" strike="noStrike">
                  <a:solidFill>
                    <a:srgbClr val="ce181e"/>
                  </a:solidFill>
                  <a:latin typeface="Arial"/>
                  <a:ea typeface="DejaVu Sans"/>
                </a:rPr>
                <a:t>obs</a:t>
              </a:r>
              <a:endParaRPr b="0" lang="en-US" sz="1800" spc="-1" strike="noStrike">
                <a:latin typeface="Arial"/>
              </a:endParaRPr>
            </a:p>
          </p:txBody>
        </p:sp>
      </p:grpSp>
      <p:sp>
        <p:nvSpPr>
          <p:cNvPr id="177" name="Line 20"/>
          <p:cNvSpPr/>
          <p:nvPr/>
        </p:nvSpPr>
        <p:spPr>
          <a:xfrm>
            <a:off x="6123600" y="2072880"/>
            <a:ext cx="360" cy="3474720"/>
          </a:xfrm>
          <a:prstGeom prst="line">
            <a:avLst/>
          </a:prstGeom>
          <a:ln>
            <a:solidFill>
              <a:srgbClr val="000000"/>
            </a:solidFill>
          </a:ln>
        </p:spPr>
        <p:style>
          <a:lnRef idx="0"/>
          <a:fillRef idx="0"/>
          <a:effectRef idx="0"/>
          <a:fontRef idx="minor"/>
        </p:style>
      </p:sp>
      <p:sp>
        <p:nvSpPr>
          <p:cNvPr id="178" name="CustomShape 21"/>
          <p:cNvSpPr/>
          <p:nvPr/>
        </p:nvSpPr>
        <p:spPr>
          <a:xfrm>
            <a:off x="6913800" y="410724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79" name="CustomShape 22"/>
          <p:cNvSpPr/>
          <p:nvPr/>
        </p:nvSpPr>
        <p:spPr>
          <a:xfrm>
            <a:off x="7634160" y="410760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80" name="CustomShape 23"/>
          <p:cNvSpPr/>
          <p:nvPr/>
        </p:nvSpPr>
        <p:spPr>
          <a:xfrm>
            <a:off x="8318520" y="410796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81" name="CustomShape 24"/>
          <p:cNvSpPr/>
          <p:nvPr/>
        </p:nvSpPr>
        <p:spPr>
          <a:xfrm>
            <a:off x="8966880" y="410832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82" name="CustomShape 25"/>
          <p:cNvSpPr/>
          <p:nvPr/>
        </p:nvSpPr>
        <p:spPr>
          <a:xfrm>
            <a:off x="9723240" y="410868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83" name="CustomShape 26"/>
          <p:cNvSpPr/>
          <p:nvPr/>
        </p:nvSpPr>
        <p:spPr>
          <a:xfrm>
            <a:off x="10407600" y="410904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84" name="CustomShape 27"/>
          <p:cNvSpPr/>
          <p:nvPr/>
        </p:nvSpPr>
        <p:spPr>
          <a:xfrm>
            <a:off x="11091960" y="4109400"/>
            <a:ext cx="181080" cy="363960"/>
          </a:xfrm>
          <a:custGeom>
            <a:avLst/>
            <a:gdLst/>
            <a:ahLst/>
            <a:rect l="l" t="t" r="r" b="b"/>
            <a:pathLst>
              <a:path w="510" h="1018">
                <a:moveTo>
                  <a:pt x="127" y="1017"/>
                </a:moveTo>
                <a:lnTo>
                  <a:pt x="127" y="254"/>
                </a:lnTo>
                <a:lnTo>
                  <a:pt x="0" y="254"/>
                </a:lnTo>
                <a:lnTo>
                  <a:pt x="254" y="0"/>
                </a:lnTo>
                <a:lnTo>
                  <a:pt x="509" y="254"/>
                </a:lnTo>
                <a:lnTo>
                  <a:pt x="381" y="254"/>
                </a:lnTo>
                <a:lnTo>
                  <a:pt x="381" y="1017"/>
                </a:lnTo>
                <a:lnTo>
                  <a:pt x="127" y="1017"/>
                </a:lnTo>
              </a:path>
            </a:pathLst>
          </a:custGeom>
          <a:solidFill>
            <a:srgbClr val="ce181e"/>
          </a:solidFill>
          <a:ln>
            <a:solidFill>
              <a:srgbClr val="ce181e"/>
            </a:solidFill>
          </a:ln>
        </p:spPr>
        <p:style>
          <a:lnRef idx="0"/>
          <a:fillRef idx="0"/>
          <a:effectRef idx="0"/>
          <a:fontRef idx="minor"/>
        </p:style>
      </p:sp>
      <p:sp>
        <p:nvSpPr>
          <p:cNvPr id="185" name="CustomShape 28"/>
          <p:cNvSpPr/>
          <p:nvPr/>
        </p:nvSpPr>
        <p:spPr>
          <a:xfrm>
            <a:off x="6858000" y="4968720"/>
            <a:ext cx="5011200" cy="3456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The first-guess is an analysis-initialized forecast</a:t>
            </a:r>
            <a:endParaRPr b="0" lang="en-US"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955080" y="365760"/>
            <a:ext cx="9050760" cy="3198600"/>
          </a:xfrm>
          <a:prstGeom prst="rect">
            <a:avLst/>
          </a:prstGeom>
          <a:noFill/>
          <a:ln>
            <a:noFill/>
          </a:ln>
        </p:spPr>
        <p:style>
          <a:lnRef idx="0"/>
          <a:fillRef idx="0"/>
          <a:effectRef idx="0"/>
          <a:fontRef idx="minor"/>
        </p:style>
        <p:txBody>
          <a:bodyPr lIns="90000" rIns="90000" tIns="45000" bIns="45000"/>
          <a:p>
            <a:pPr>
              <a:lnSpc>
                <a:spcPct val="100000"/>
              </a:lnSpc>
            </a:pPr>
            <a:r>
              <a:rPr b="0" lang="en-US" sz="2200" spc="-1" strike="noStrike">
                <a:solidFill>
                  <a:srgbClr val="000000"/>
                </a:solidFill>
                <a:latin typeface="Arial"/>
                <a:ea typeface="DejaVu Sans"/>
              </a:rPr>
              <a:t> </a:t>
            </a:r>
            <a:endParaRPr b="0" lang="en-US" sz="2200" spc="-1" strike="noStrike">
              <a:latin typeface="Arial"/>
            </a:endParaRPr>
          </a:p>
        </p:txBody>
      </p:sp>
      <p:sp>
        <p:nvSpPr>
          <p:cNvPr id="187" name="CustomShape 2"/>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Reanalysis data set</a:t>
            </a:r>
            <a:endParaRPr b="0" lang="en-US" sz="4000" spc="-1" strike="noStrike">
              <a:latin typeface="Arial"/>
            </a:endParaRPr>
          </a:p>
        </p:txBody>
      </p:sp>
      <p:graphicFrame>
        <p:nvGraphicFramePr>
          <p:cNvPr id="188" name="Table 3"/>
          <p:cNvGraphicFramePr/>
          <p:nvPr/>
        </p:nvGraphicFramePr>
        <p:xfrm>
          <a:off x="289080" y="952200"/>
          <a:ext cx="11293920" cy="5869440"/>
        </p:xfrm>
        <a:graphic>
          <a:graphicData uri="http://schemas.openxmlformats.org/drawingml/2006/table">
            <a:tbl>
              <a:tblPr/>
              <a:tblGrid>
                <a:gridCol w="3773160"/>
                <a:gridCol w="1358640"/>
                <a:gridCol w="1540800"/>
                <a:gridCol w="2255040"/>
                <a:gridCol w="1068480"/>
                <a:gridCol w="1298160"/>
              </a:tblGrid>
              <a:tr h="673920">
                <a:tc>
                  <a:txBody>
                    <a:bodyPr lIns="90000" rIns="90000"/>
                    <a:p>
                      <a:pPr algn="ctr">
                        <a:lnSpc>
                          <a:spcPct val="100000"/>
                        </a:lnSpc>
                      </a:pPr>
                      <a:r>
                        <a:rPr b="1" lang="en-US" sz="1600" spc="-1" strike="noStrike">
                          <a:latin typeface="Arial"/>
                        </a:rPr>
                        <a:t>variable description</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lIns="90000" rIns="90000"/>
                    <a:p>
                      <a:pPr algn="ctr">
                        <a:lnSpc>
                          <a:spcPct val="100000"/>
                        </a:lnSpc>
                      </a:pPr>
                      <a:r>
                        <a:rPr b="1" lang="en-US" sz="1600" spc="-1" strike="noStrike">
                          <a:latin typeface="Arial"/>
                        </a:rPr>
                        <a:t>unit</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lIns="90000" rIns="90000"/>
                    <a:p>
                      <a:pPr algn="ctr">
                        <a:lnSpc>
                          <a:spcPct val="100000"/>
                        </a:lnSpc>
                      </a:pPr>
                      <a:r>
                        <a:rPr b="1" lang="en-US" sz="1600" spc="-1" strike="noStrike">
                          <a:latin typeface="Arial"/>
                        </a:rPr>
                        <a:t>spatial </a:t>
                      </a:r>
                      <a:endParaRPr b="0" lang="en-US" sz="1600" spc="-1" strike="noStrike">
                        <a:latin typeface="Arial"/>
                      </a:endParaRPr>
                    </a:p>
                    <a:p>
                      <a:pPr algn="ctr">
                        <a:lnSpc>
                          <a:spcPct val="100000"/>
                        </a:lnSpc>
                      </a:pPr>
                      <a:r>
                        <a:rPr b="1" lang="en-US" sz="1600" spc="-1" strike="noStrike">
                          <a:latin typeface="Arial"/>
                        </a:rPr>
                        <a:t>dimension</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lIns="90000" rIns="90000"/>
                    <a:p>
                      <a:pPr algn="ctr">
                        <a:lnSpc>
                          <a:spcPct val="100000"/>
                        </a:lnSpc>
                      </a:pPr>
                      <a:r>
                        <a:rPr b="1" lang="en-US" sz="1600" spc="-1" strike="noStrike">
                          <a:latin typeface="Arial"/>
                        </a:rPr>
                        <a:t>description of dust particle size</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lIns="90000" rIns="90000"/>
                    <a:p>
                      <a:pPr algn="ctr">
                        <a:lnSpc>
                          <a:spcPct val="100000"/>
                        </a:lnSpc>
                      </a:pPr>
                      <a:r>
                        <a:rPr b="1" lang="en-US" sz="1600" spc="-1" strike="noStrike">
                          <a:latin typeface="Arial"/>
                        </a:rPr>
                        <a:t>first-guess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c>
                  <a:txBody>
                    <a:bodyPr lIns="90000" rIns="90000"/>
                    <a:p>
                      <a:pPr algn="ctr">
                        <a:lnSpc>
                          <a:spcPct val="100000"/>
                        </a:lnSpc>
                      </a:pPr>
                      <a:r>
                        <a:rPr b="1" lang="en-US" sz="1600" spc="-1" strike="noStrike">
                          <a:latin typeface="Arial"/>
                        </a:rPr>
                        <a:t>analysis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solidFill>
                      <a:srgbClr val="b3b3b3"/>
                    </a:solidFill>
                  </a:tcPr>
                </a:tc>
              </a:tr>
              <a:tr h="446400">
                <a:tc>
                  <a:txBody>
                    <a:bodyPr lIns="90000" rIns="90000"/>
                    <a:p>
                      <a:pPr>
                        <a:lnSpc>
                          <a:spcPct val="100000"/>
                        </a:lnSpc>
                      </a:pPr>
                      <a:r>
                        <a:rPr b="0" lang="en-US" sz="1600" spc="-1" strike="noStrike">
                          <a:latin typeface="Arial"/>
                        </a:rPr>
                        <a:t>dust mass concentration</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i="1" lang="en-US" sz="1600" spc="-1" strike="noStrike">
                          <a:latin typeface="Arial"/>
                        </a:rPr>
                        <a:t>kg m</a:t>
                      </a:r>
                      <a:r>
                        <a:rPr b="0" i="1" lang="en-US" sz="1600" spc="-1" strike="noStrike" baseline="33000">
                          <a:latin typeface="Arial"/>
                        </a:rPr>
                        <a:t>−3</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3D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8 bins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46400">
                <a:tc>
                  <a:txBody>
                    <a:bodyPr lIns="90000" rIns="90000"/>
                    <a:p>
                      <a:pPr>
                        <a:lnSpc>
                          <a:spcPct val="100000"/>
                        </a:lnSpc>
                      </a:pPr>
                      <a:r>
                        <a:rPr b="0" lang="en-US" sz="1600" spc="-1" strike="noStrike">
                          <a:latin typeface="Arial"/>
                        </a:rPr>
                        <a:t>dust extinction coefficient </a:t>
                      </a:r>
                      <a:endParaRPr b="0" lang="en-US" sz="1600" spc="-1" strike="noStrike">
                        <a:latin typeface="Arial"/>
                      </a:endParaRPr>
                    </a:p>
                  </a:txBody>
                  <a:tcPr marL="90000" marR="90000">
                    <a:lnL w="720">
                      <a:solidFill>
                        <a:srgbClr val="ffffff"/>
                      </a:solidFill>
                    </a:lnL>
                    <a:lnR w="720">
                      <a:solidFill>
                        <a:srgbClr val="ffffff"/>
                      </a:solidFill>
                    </a:lnR>
                    <a:lnB w="720">
                      <a:solidFill>
                        <a:srgbClr val="ffffff"/>
                      </a:solidFill>
                    </a:lnB>
                    <a:solidFill>
                      <a:srgbClr val="e6e6e6"/>
                    </a:solidFill>
                  </a:tcPr>
                </a:tc>
                <a:tc>
                  <a:txBody>
                    <a:bodyPr lIns="90000" rIns="90000"/>
                    <a:p>
                      <a:pPr algn="ctr">
                        <a:lnSpc>
                          <a:spcPct val="100000"/>
                        </a:lnSpc>
                      </a:pPr>
                      <a:r>
                        <a:rPr b="0" i="1" lang="en-US" sz="1600" spc="-1" strike="noStrike">
                          <a:latin typeface="Arial"/>
                        </a:rPr>
                        <a:t>m</a:t>
                      </a:r>
                      <a:r>
                        <a:rPr b="0" i="1" lang="en-US" sz="1600" spc="-1" strike="noStrike" baseline="33000">
                          <a:latin typeface="Arial"/>
                        </a:rPr>
                        <a:t>-1</a:t>
                      </a:r>
                      <a:endParaRPr b="0" lang="en-US" sz="1600" spc="-1" strike="noStrike">
                        <a:latin typeface="Arial"/>
                      </a:endParaRPr>
                    </a:p>
                  </a:txBody>
                  <a:tcPr marL="90000" marR="90000">
                    <a:lnL w="720">
                      <a:solidFill>
                        <a:srgbClr val="ffffff"/>
                      </a:solidFill>
                    </a:lnL>
                    <a:lnR w="720">
                      <a:solidFill>
                        <a:srgbClr val="ffffff"/>
                      </a:solidFill>
                    </a:lnR>
                    <a:lnB w="720">
                      <a:solidFill>
                        <a:srgbClr val="ffffff"/>
                      </a:solidFill>
                    </a:lnB>
                    <a:solidFill>
                      <a:srgbClr val="e6e6e6"/>
                    </a:solidFill>
                  </a:tcPr>
                </a:tc>
                <a:tc>
                  <a:txBody>
                    <a:bodyPr lIns="90000" rIns="90000"/>
                    <a:p>
                      <a:pPr algn="ctr">
                        <a:lnSpc>
                          <a:spcPct val="100000"/>
                        </a:lnSpc>
                      </a:pPr>
                      <a:r>
                        <a:rPr b="0" lang="en-US" sz="1600" spc="-1" strike="noStrike">
                          <a:latin typeface="Arial"/>
                        </a:rPr>
                        <a:t>3D</a:t>
                      </a:r>
                      <a:endParaRPr b="0" lang="en-US" sz="1600" spc="-1" strike="noStrike">
                        <a:latin typeface="Arial"/>
                      </a:endParaRPr>
                    </a:p>
                  </a:txBody>
                  <a:tcPr marL="90000" marR="90000">
                    <a:lnL w="720">
                      <a:solidFill>
                        <a:srgbClr val="ffffff"/>
                      </a:solidFill>
                    </a:lnL>
                    <a:lnR w="720">
                      <a:solidFill>
                        <a:srgbClr val="ffffff"/>
                      </a:solidFill>
                    </a:lnR>
                    <a:lnB w="720">
                      <a:solidFill>
                        <a:srgbClr val="ffffff"/>
                      </a:solidFill>
                    </a:lnB>
                    <a:solidFill>
                      <a:srgbClr val="e6e6e6"/>
                    </a:solidFill>
                  </a:tcPr>
                </a:tc>
                <a:tc>
                  <a:txBody>
                    <a:bodyPr lIns="90000" rIns="90000"/>
                    <a:p>
                      <a:pPr algn="ctr">
                        <a:lnSpc>
                          <a:spcPct val="100000"/>
                        </a:lnSpc>
                      </a:pPr>
                      <a:r>
                        <a:rPr b="0" lang="en-US" sz="1600" spc="-1" strike="noStrike">
                          <a:latin typeface="Arial"/>
                        </a:rPr>
                        <a:t>total</a:t>
                      </a:r>
                      <a:endParaRPr b="0" lang="en-US" sz="1600" spc="-1" strike="noStrike">
                        <a:latin typeface="Arial"/>
                      </a:endParaRPr>
                    </a:p>
                  </a:txBody>
                  <a:tcPr marL="90000" marR="90000">
                    <a:lnL w="720">
                      <a:solidFill>
                        <a:srgbClr val="ffffff"/>
                      </a:solidFill>
                    </a:lnL>
                    <a:lnR w="720">
                      <a:solidFill>
                        <a:srgbClr val="ffffff"/>
                      </a:solidFill>
                    </a:lnR>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B w="720">
                      <a:solidFill>
                        <a:srgbClr val="ffffff"/>
                      </a:solidFill>
                    </a:lnB>
                    <a:solidFill>
                      <a:srgbClr val="e6e6e6"/>
                    </a:solidFill>
                  </a:tcPr>
                </a:tc>
              </a:tr>
              <a:tr h="393840">
                <a:tc>
                  <a:txBody>
                    <a:bodyPr lIns="90000" rIns="90000"/>
                    <a:p>
                      <a:pPr>
                        <a:lnSpc>
                          <a:spcPct val="100000"/>
                        </a:lnSpc>
                      </a:pPr>
                      <a:r>
                        <a:rPr b="0" lang="en-US" sz="1600" spc="-1" strike="noStrike">
                          <a:latin typeface="Arial"/>
                        </a:rPr>
                        <a:t>mid-layer height </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i="1" lang="en-US" sz="1600" spc="-1" strike="noStrike">
                          <a:latin typeface="Arial"/>
                        </a:rPr>
                        <a:t>m</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3D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NA</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46400">
                <a:tc>
                  <a:txBody>
                    <a:bodyPr lIns="90000" rIns="90000"/>
                    <a:p>
                      <a:pPr>
                        <a:lnSpc>
                          <a:spcPct val="100000"/>
                        </a:lnSpc>
                      </a:pPr>
                      <a:r>
                        <a:rPr b="0" lang="en-US" sz="1600" spc="-1" strike="noStrike">
                          <a:latin typeface="Arial"/>
                        </a:rPr>
                        <a:t>dust dry deposition flux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i="1" lang="en-US" sz="1600" spc="-1" strike="noStrike">
                          <a:latin typeface="Arial"/>
                        </a:rPr>
                        <a:t>kg m</a:t>
                      </a:r>
                      <a:r>
                        <a:rPr b="0" i="1" lang="en-US" sz="1600" spc="-1" strike="noStrike" baseline="33000">
                          <a:latin typeface="Arial"/>
                        </a:rPr>
                        <a:t>-2</a:t>
                      </a:r>
                      <a:r>
                        <a:rPr b="0" i="1" lang="en-US" sz="1600" spc="-1" strike="noStrike">
                          <a:latin typeface="Arial"/>
                        </a:rPr>
                        <a:t> s</a:t>
                      </a:r>
                      <a:r>
                        <a:rPr b="0" i="1" lang="en-US" sz="1600" spc="-1" strike="noStrike" baseline="33000">
                          <a:latin typeface="Arial"/>
                        </a:rPr>
                        <a:t>-1</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8 bins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46400">
                <a:tc>
                  <a:txBody>
                    <a:bodyPr lIns="90000" rIns="90000"/>
                    <a:p>
                      <a:pPr>
                        <a:lnSpc>
                          <a:spcPct val="100000"/>
                        </a:lnSpc>
                      </a:pPr>
                      <a:r>
                        <a:rPr b="0" lang="en-US" sz="1600" spc="-1" strike="noStrike">
                          <a:latin typeface="Arial"/>
                        </a:rPr>
                        <a:t>dust wet deposition flux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i="1" lang="en-US" sz="1600" spc="-1" strike="noStrike">
                          <a:latin typeface="Arial"/>
                        </a:rPr>
                        <a:t>kg m</a:t>
                      </a:r>
                      <a:r>
                        <a:rPr b="0" i="1" lang="en-US" sz="1600" spc="-1" strike="noStrike" baseline="33000">
                          <a:latin typeface="Arial"/>
                        </a:rPr>
                        <a:t>-2</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8 bins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46400">
                <a:tc>
                  <a:txBody>
                    <a:bodyPr lIns="90000" rIns="90000"/>
                    <a:p>
                      <a:pPr>
                        <a:lnSpc>
                          <a:spcPct val="100000"/>
                        </a:lnSpc>
                      </a:pPr>
                      <a:r>
                        <a:rPr b="0" lang="en-US" sz="1600" spc="-1" strike="noStrike">
                          <a:latin typeface="Arial"/>
                        </a:rPr>
                        <a:t>dust mass surface concentration</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i="1" lang="en-US" sz="1600" spc="-1" strike="noStrike">
                          <a:latin typeface="Arial"/>
                        </a:rPr>
                        <a:t>kg m</a:t>
                      </a:r>
                      <a:r>
                        <a:rPr b="0" i="1" lang="en-US" sz="1600" spc="-1" strike="noStrike" baseline="33000">
                          <a:latin typeface="Arial"/>
                        </a:rPr>
                        <a:t>-3</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8 bins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46400">
                <a:tc>
                  <a:txBody>
                    <a:bodyPr lIns="90000" rIns="90000"/>
                    <a:p>
                      <a:pPr>
                        <a:lnSpc>
                          <a:spcPct val="100000"/>
                        </a:lnSpc>
                      </a:pPr>
                      <a:r>
                        <a:rPr b="0" lang="en-US" sz="1600" spc="-1" strike="noStrike">
                          <a:latin typeface="Arial"/>
                        </a:rPr>
                        <a:t>dust loading</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i="1" lang="en-US" sz="1600" spc="-1" strike="noStrike">
                          <a:latin typeface="Arial"/>
                        </a:rPr>
                        <a:t>kg m</a:t>
                      </a:r>
                      <a:r>
                        <a:rPr b="0" i="1" lang="en-US" sz="1600" spc="-1" strike="noStrike" baseline="33000">
                          <a:latin typeface="Arial"/>
                        </a:rPr>
                        <a:t>-2</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8 bins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3840">
                <a:tc>
                  <a:txBody>
                    <a:bodyPr lIns="90000" rIns="90000"/>
                    <a:p>
                      <a:pPr>
                        <a:lnSpc>
                          <a:spcPct val="100000"/>
                        </a:lnSpc>
                      </a:pPr>
                      <a:r>
                        <a:rPr b="0" lang="en-US" sz="1600" spc="-1" strike="noStrike">
                          <a:latin typeface="Arial"/>
                        </a:rPr>
                        <a:t>dust optical depth</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i="1" lang="en-US" sz="1600" spc="-1" strike="noStrike">
                          <a:latin typeface="Arial"/>
                        </a:rPr>
                        <a:t>unitless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total</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393840">
                <a:tc>
                  <a:txBody>
                    <a:bodyPr lIns="90000" rIns="90000"/>
                    <a:p>
                      <a:pPr>
                        <a:lnSpc>
                          <a:spcPct val="100000"/>
                        </a:lnSpc>
                      </a:pPr>
                      <a:r>
                        <a:rPr b="0" lang="en-US" sz="1600" spc="-1" strike="noStrike">
                          <a:latin typeface="Arial"/>
                        </a:rPr>
                        <a:t>coarse dust optical depth</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i="1" lang="en-US" sz="1600" spc="-1" strike="noStrike">
                          <a:latin typeface="Arial"/>
                        </a:rPr>
                        <a:t>unitless</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total</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46400">
                <a:tc>
                  <a:txBody>
                    <a:bodyPr lIns="90000" rIns="90000"/>
                    <a:p>
                      <a:pPr>
                        <a:lnSpc>
                          <a:spcPct val="100000"/>
                        </a:lnSpc>
                      </a:pPr>
                      <a:r>
                        <a:rPr b="0" lang="en-US" sz="1600" spc="-1" strike="noStrike">
                          <a:latin typeface="Arial"/>
                        </a:rPr>
                        <a:t>dust surface extinction coefficient</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i="1" lang="en-US" sz="1600" spc="-1" strike="noStrike">
                          <a:latin typeface="Arial"/>
                        </a:rPr>
                        <a:t>m</a:t>
                      </a:r>
                      <a:r>
                        <a:rPr b="0" i="1" lang="en-US" sz="1600" spc="-1" strike="noStrike" baseline="33000">
                          <a:latin typeface="Arial"/>
                        </a:rPr>
                        <a:t>-1</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total</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46400">
                <a:tc>
                  <a:txBody>
                    <a:bodyPr lIns="90000" rIns="90000"/>
                    <a:p>
                      <a:pPr>
                        <a:lnSpc>
                          <a:spcPct val="100000"/>
                        </a:lnSpc>
                      </a:pPr>
                      <a:r>
                        <a:rPr b="0" lang="en-US" sz="1600" spc="-1" strike="noStrike">
                          <a:latin typeface="Arial"/>
                        </a:rPr>
                        <a:t>direct normal irradiance</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i="1" lang="en-US" sz="1600" spc="-1" strike="noStrike">
                          <a:latin typeface="Arial"/>
                        </a:rPr>
                        <a:t>W m</a:t>
                      </a:r>
                      <a:r>
                        <a:rPr b="0" i="1" lang="en-US" sz="1600" spc="-1" strike="noStrike" baseline="33000">
                          <a:latin typeface="Arial"/>
                        </a:rPr>
                        <a:t>-2</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NA</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43160">
                <a:tc>
                  <a:txBody>
                    <a:bodyPr lIns="90000" rIns="90000"/>
                    <a:p>
                      <a:pPr>
                        <a:lnSpc>
                          <a:spcPct val="100000"/>
                        </a:lnSpc>
                      </a:pPr>
                      <a:r>
                        <a:rPr b="0" lang="en-US" sz="1600" spc="-1" strike="noStrike">
                          <a:latin typeface="Arial"/>
                        </a:rPr>
                        <a:t>global horizontal irradiance</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i="1" lang="en-US" sz="1600" spc="-1" strike="noStrike">
                          <a:latin typeface="Arial"/>
                        </a:rPr>
                        <a:t>W m</a:t>
                      </a:r>
                      <a:r>
                        <a:rPr b="0" i="1" lang="en-US" sz="1600" spc="-1" strike="noStrike" baseline="33000">
                          <a:latin typeface="Arial"/>
                        </a:rPr>
                        <a:t>-2</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2D</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NA</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gn="ctr">
                        <a:lnSpc>
                          <a:spcPct val="100000"/>
                        </a:lnSpc>
                      </a:pPr>
                      <a:r>
                        <a:rPr b="0" lang="en-US" sz="1600" spc="-1" strike="noStrike">
                          <a:latin typeface="Arial"/>
                        </a:rPr>
                        <a:t>x</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9" name="" descr=""/>
          <p:cNvPicPr/>
          <p:nvPr/>
        </p:nvPicPr>
        <p:blipFill>
          <a:blip r:embed="rId1"/>
          <a:stretch/>
        </p:blipFill>
        <p:spPr>
          <a:xfrm>
            <a:off x="1554480" y="751680"/>
            <a:ext cx="8948520" cy="3865320"/>
          </a:xfrm>
          <a:prstGeom prst="rect">
            <a:avLst/>
          </a:prstGeom>
          <a:ln>
            <a:noFill/>
          </a:ln>
        </p:spPr>
      </p:pic>
      <p:sp>
        <p:nvSpPr>
          <p:cNvPr id="190" name="CustomShape 1"/>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Observation increments </a:t>
            </a:r>
            <a:endParaRPr b="0" lang="en-US" sz="4000" spc="-1" strike="noStrike">
              <a:latin typeface="Arial"/>
            </a:endParaRPr>
          </a:p>
        </p:txBody>
      </p:sp>
      <p:sp>
        <p:nvSpPr>
          <p:cNvPr id="191" name="CustomShape 2"/>
          <p:cNvSpPr/>
          <p:nvPr/>
        </p:nvSpPr>
        <p:spPr>
          <a:xfrm>
            <a:off x="221760" y="4642200"/>
            <a:ext cx="11519640" cy="2136240"/>
          </a:xfrm>
          <a:prstGeom prst="rect">
            <a:avLst/>
          </a:prstGeom>
          <a:solidFill>
            <a:srgbClr val="ffffff"/>
          </a:solidFill>
          <a:ln>
            <a:noFill/>
          </a:ln>
        </p:spPr>
        <p:style>
          <a:lnRef idx="0"/>
          <a:fillRef idx="0"/>
          <a:effectRef idx="0"/>
          <a:fontRef idx="minor"/>
        </p:style>
        <p:txBody>
          <a:bodyPr lIns="90000" rIns="90000" tIns="45000" bIns="45000"/>
          <a:p>
            <a:pPr marL="216000" indent="-214200">
              <a:lnSpc>
                <a:spcPct val="100000"/>
              </a:lnSpc>
              <a:spcBef>
                <a:spcPts val="283"/>
              </a:spcBef>
              <a:spcAft>
                <a:spcPts val="283"/>
              </a:spcAft>
              <a:buClr>
                <a:srgbClr val="000000"/>
              </a:buClr>
              <a:buSzPct val="45000"/>
              <a:buFont typeface="Wingdings" charset="2"/>
              <a:buChar char=""/>
            </a:pPr>
            <a:r>
              <a:rPr b="1" lang="en-US" sz="1800" spc="-1" strike="noStrike">
                <a:solidFill>
                  <a:srgbClr val="000000"/>
                </a:solidFill>
                <a:latin typeface="Arial"/>
                <a:ea typeface="DejaVu Sans"/>
              </a:rPr>
              <a:t>Systematic negative corrections</a:t>
            </a:r>
            <a:r>
              <a:rPr b="0" lang="en-US" sz="1800" spc="-1" strike="noStrike">
                <a:solidFill>
                  <a:srgbClr val="000000"/>
                </a:solidFill>
                <a:latin typeface="Arial"/>
                <a:ea typeface="DejaVu Sans"/>
              </a:rPr>
              <a:t> linked to overestimation of the major sources’ strength in Africa and the Middle East (the Bodélé depression in Chad, in the Saudi Arabia lowlands and in the Balochistan region of south-western Asia)</a:t>
            </a:r>
            <a:endParaRPr b="0" lang="en-US" sz="1800" spc="-1" strike="noStrike">
              <a:latin typeface="Arial"/>
            </a:endParaRPr>
          </a:p>
          <a:p>
            <a:pPr marL="216000" indent="-214200">
              <a:lnSpc>
                <a:spcPct val="100000"/>
              </a:lnSpc>
              <a:spcBef>
                <a:spcPts val="283"/>
              </a:spcBef>
              <a:spcAft>
                <a:spcPts val="283"/>
              </a:spcAft>
              <a:buClr>
                <a:srgbClr val="000000"/>
              </a:buClr>
              <a:buSzPct val="45000"/>
              <a:buFont typeface="Wingdings" charset="2"/>
              <a:buChar char=""/>
            </a:pPr>
            <a:r>
              <a:rPr b="1" lang="en-US" sz="1800" spc="-1" strike="noStrike">
                <a:solidFill>
                  <a:srgbClr val="000000"/>
                </a:solidFill>
                <a:latin typeface="Arial"/>
                <a:ea typeface="DejaVu Sans"/>
              </a:rPr>
              <a:t>Positive mean increments</a:t>
            </a:r>
            <a:r>
              <a:rPr b="0" lang="en-US" sz="1800" spc="-1" strike="noStrike">
                <a:solidFill>
                  <a:srgbClr val="000000"/>
                </a:solidFill>
                <a:latin typeface="Arial"/>
                <a:ea typeface="DejaVu Sans"/>
              </a:rPr>
              <a:t> over the Thar desert, in the north part of Syria, inland from the Mediterranean sea in the north of Africa, and between Mauritania and Mali might indicate an underestimation of source strength or issues with the  the transport downwind from the sources </a:t>
            </a:r>
            <a:endParaRPr b="0" lang="en-US"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0" y="255960"/>
            <a:ext cx="12189600" cy="798480"/>
          </a:xfrm>
          <a:prstGeom prst="rect">
            <a:avLst/>
          </a:prstGeom>
          <a:noFill/>
          <a:ln>
            <a:noFill/>
          </a:ln>
        </p:spPr>
        <p:style>
          <a:lnRef idx="0"/>
          <a:fillRef idx="0"/>
          <a:effectRef idx="0"/>
          <a:fontRef idx="minor"/>
        </p:style>
        <p:txBody>
          <a:bodyPr lIns="90000" rIns="90000" tIns="45000" bIns="45000"/>
          <a:p>
            <a:pPr algn="ctr">
              <a:lnSpc>
                <a:spcPct val="90000"/>
              </a:lnSpc>
            </a:pPr>
            <a:r>
              <a:rPr b="1" lang="en-US" sz="4000" spc="-1" strike="noStrike">
                <a:solidFill>
                  <a:srgbClr val="124484"/>
                </a:solidFill>
                <a:latin typeface="Calibri"/>
                <a:ea typeface="DejaVu Sans"/>
              </a:rPr>
              <a:t>Departures from assimilated observations </a:t>
            </a:r>
            <a:endParaRPr b="0" lang="en-US" sz="4000" spc="-1" strike="noStrike">
              <a:latin typeface="Arial"/>
            </a:endParaRPr>
          </a:p>
        </p:txBody>
      </p:sp>
      <p:sp>
        <p:nvSpPr>
          <p:cNvPr id="193" name="CustomShape 2"/>
          <p:cNvSpPr/>
          <p:nvPr/>
        </p:nvSpPr>
        <p:spPr>
          <a:xfrm>
            <a:off x="248040" y="4140720"/>
            <a:ext cx="11364840" cy="1819440"/>
          </a:xfrm>
          <a:prstGeom prst="rect">
            <a:avLst/>
          </a:prstGeom>
          <a:solidFill>
            <a:srgbClr val="ffffff"/>
          </a:solidFill>
          <a:ln>
            <a:noFill/>
          </a:ln>
        </p:spPr>
        <p:style>
          <a:lnRef idx="0"/>
          <a:fillRef idx="0"/>
          <a:effectRef idx="0"/>
          <a:fontRef idx="minor"/>
        </p:style>
        <p:txBody>
          <a:bodyPr lIns="90000" rIns="90000" tIns="45000" bIns="45000"/>
          <a:p>
            <a:pPr marL="216000" indent="-214200">
              <a:lnSpc>
                <a:spcPct val="100000"/>
              </a:lnSpc>
              <a:spcBef>
                <a:spcPts val="283"/>
              </a:spcBef>
              <a:spcAft>
                <a:spcPts val="283"/>
              </a:spcAft>
              <a:buClr>
                <a:srgbClr val="000000"/>
              </a:buClr>
              <a:buSzPct val="45000"/>
              <a:buFont typeface="Wingdings" charset="2"/>
              <a:buChar char=""/>
            </a:pPr>
            <a:r>
              <a:rPr b="0" lang="en-US" sz="1800" spc="-1" strike="noStrike">
                <a:solidFill>
                  <a:srgbClr val="000000"/>
                </a:solidFill>
                <a:latin typeface="Arial"/>
                <a:ea typeface="DejaVu Sans"/>
              </a:rPr>
              <a:t>The </a:t>
            </a:r>
            <a:r>
              <a:rPr b="1" lang="en-US" sz="1800" spc="-1" strike="noStrike">
                <a:solidFill>
                  <a:srgbClr val="000000"/>
                </a:solidFill>
                <a:latin typeface="Arial"/>
                <a:ea typeface="DejaVu Sans"/>
              </a:rPr>
              <a:t>reduction of the standard deviation</a:t>
            </a:r>
            <a:r>
              <a:rPr b="0" lang="en-US" sz="1800" spc="-1" strike="noStrike">
                <a:solidFill>
                  <a:srgbClr val="000000"/>
                </a:solidFill>
                <a:latin typeface="Arial"/>
                <a:ea typeface="DejaVu Sans"/>
              </a:rPr>
              <a:t> of the analysis departures compared to the first-guess proves the consistency of our assimilation procedure</a:t>
            </a:r>
            <a:endParaRPr b="0" lang="en-US" sz="1800" spc="-1" strike="noStrike">
              <a:latin typeface="Arial"/>
            </a:endParaRPr>
          </a:p>
          <a:p>
            <a:pPr marL="216000" indent="-214200">
              <a:lnSpc>
                <a:spcPct val="100000"/>
              </a:lnSpc>
              <a:spcBef>
                <a:spcPts val="283"/>
              </a:spcBef>
              <a:spcAft>
                <a:spcPts val="283"/>
              </a:spcAft>
              <a:buClr>
                <a:srgbClr val="000000"/>
              </a:buClr>
              <a:buSzPct val="45000"/>
              <a:buFont typeface="Wingdings" charset="2"/>
              <a:buChar char=""/>
            </a:pPr>
            <a:r>
              <a:rPr b="0" lang="en-US" sz="1800" spc="-1" strike="noStrike">
                <a:solidFill>
                  <a:srgbClr val="000000"/>
                </a:solidFill>
                <a:latin typeface="Arial"/>
                <a:ea typeface="DejaVu Sans"/>
              </a:rPr>
              <a:t>The</a:t>
            </a:r>
            <a:r>
              <a:rPr b="1" lang="en-US" sz="1800" spc="-1" strike="noStrike">
                <a:solidFill>
                  <a:srgbClr val="000000"/>
                </a:solidFill>
                <a:latin typeface="Arial"/>
                <a:ea typeface="DejaVu Sans"/>
              </a:rPr>
              <a:t> positive mean departures decrease</a:t>
            </a:r>
            <a:r>
              <a:rPr b="0" lang="en-US" sz="1800" spc="-1" strike="noStrike">
                <a:solidFill>
                  <a:srgbClr val="000000"/>
                </a:solidFill>
                <a:latin typeface="Arial"/>
                <a:ea typeface="DejaVu Sans"/>
              </a:rPr>
              <a:t> considerably in the analysis compared to the first-guess</a:t>
            </a:r>
            <a:endParaRPr b="0" lang="en-US" sz="1800" spc="-1" strike="noStrike">
              <a:latin typeface="Arial"/>
            </a:endParaRPr>
          </a:p>
          <a:p>
            <a:pPr marL="216000" indent="-214200">
              <a:lnSpc>
                <a:spcPct val="100000"/>
              </a:lnSpc>
              <a:spcBef>
                <a:spcPts val="283"/>
              </a:spcBef>
              <a:spcAft>
                <a:spcPts val="283"/>
              </a:spcAft>
              <a:buClr>
                <a:srgbClr val="000000"/>
              </a:buClr>
              <a:buSzPct val="45000"/>
              <a:buFont typeface="Wingdings" charset="2"/>
              <a:buChar char=""/>
            </a:pPr>
            <a:r>
              <a:rPr b="0" lang="en-US" sz="1800" spc="-1" strike="noStrike">
                <a:solidFill>
                  <a:srgbClr val="000000"/>
                </a:solidFill>
                <a:latin typeface="Arial"/>
                <a:ea typeface="Noto Sans CJK SC"/>
              </a:rPr>
              <a:t>Some of the </a:t>
            </a:r>
            <a:r>
              <a:rPr b="1" lang="en-US" sz="1800" spc="-1" strike="noStrike">
                <a:solidFill>
                  <a:srgbClr val="000000"/>
                </a:solidFill>
                <a:latin typeface="Arial"/>
                <a:ea typeface="Noto Sans CJK SC"/>
              </a:rPr>
              <a:t>negative mean departures</a:t>
            </a:r>
            <a:r>
              <a:rPr b="0" lang="en-US" sz="1800" spc="-1" strike="noStrike">
                <a:solidFill>
                  <a:srgbClr val="000000"/>
                </a:solidFill>
                <a:latin typeface="Arial"/>
                <a:ea typeface="Noto Sans CJK SC"/>
              </a:rPr>
              <a:t> remain unchanged: lower DOD not analyzed efficiently or  contamination of other aerosols than dust in the observations </a:t>
            </a:r>
            <a:endParaRPr b="0" lang="en-US" sz="1800" spc="-1" strike="noStrike">
              <a:latin typeface="Arial"/>
            </a:endParaRPr>
          </a:p>
          <a:p>
            <a:pPr>
              <a:lnSpc>
                <a:spcPct val="100000"/>
              </a:lnSpc>
              <a:spcBef>
                <a:spcPts val="283"/>
              </a:spcBef>
              <a:spcAft>
                <a:spcPts val="283"/>
              </a:spcAft>
            </a:pPr>
            <a:endParaRPr b="0" lang="en-US" sz="1800" spc="-1" strike="noStrike">
              <a:latin typeface="Arial"/>
            </a:endParaRPr>
          </a:p>
        </p:txBody>
      </p:sp>
      <p:pic>
        <p:nvPicPr>
          <p:cNvPr id="194" name="" descr=""/>
          <p:cNvPicPr/>
          <p:nvPr/>
        </p:nvPicPr>
        <p:blipFill>
          <a:blip r:embed="rId1"/>
          <a:stretch/>
        </p:blipFill>
        <p:spPr>
          <a:xfrm>
            <a:off x="1217520" y="922320"/>
            <a:ext cx="9339480" cy="32184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 descr=""/>
          <p:cNvPicPr/>
          <p:nvPr/>
        </p:nvPicPr>
        <p:blipFill>
          <a:blip r:embed="rId1"/>
          <a:stretch/>
        </p:blipFill>
        <p:spPr>
          <a:xfrm>
            <a:off x="2442240" y="1211040"/>
            <a:ext cx="15507360" cy="5253480"/>
          </a:xfrm>
          <a:prstGeom prst="rect">
            <a:avLst/>
          </a:prstGeom>
          <a:ln>
            <a:noFill/>
          </a:ln>
        </p:spPr>
      </p:pic>
      <p:sp>
        <p:nvSpPr>
          <p:cNvPr id="196" name="CustomShape 1"/>
          <p:cNvSpPr/>
          <p:nvPr/>
        </p:nvSpPr>
        <p:spPr>
          <a:xfrm>
            <a:off x="7592400" y="1055160"/>
            <a:ext cx="4754160" cy="6167880"/>
          </a:xfrm>
          <a:prstGeom prst="rect">
            <a:avLst/>
          </a:prstGeom>
          <a:solidFill>
            <a:srgbClr val="ffffff"/>
          </a:solidFill>
          <a:ln>
            <a:solidFill>
              <a:srgbClr val="ffffff"/>
            </a:solidFill>
          </a:ln>
        </p:spPr>
        <p:style>
          <a:lnRef idx="0"/>
          <a:fillRef idx="0"/>
          <a:effectRef idx="0"/>
          <a:fontRef idx="minor"/>
        </p:style>
      </p:sp>
      <p:sp>
        <p:nvSpPr>
          <p:cNvPr id="197" name="CustomShape 2"/>
          <p:cNvSpPr/>
          <p:nvPr/>
        </p:nvSpPr>
        <p:spPr>
          <a:xfrm>
            <a:off x="7976160" y="3327840"/>
            <a:ext cx="3024000" cy="1673280"/>
          </a:xfrm>
          <a:prstGeom prst="rect">
            <a:avLst/>
          </a:prstGeom>
          <a:noFill/>
          <a:ln>
            <a:noFill/>
          </a:ln>
        </p:spPr>
        <p:style>
          <a:lnRef idx="0"/>
          <a:fillRef idx="0"/>
          <a:effectRef idx="0"/>
          <a:fontRef idx="minor"/>
        </p:style>
        <p:txBody>
          <a:bodyPr lIns="90000" rIns="90000" tIns="45000" bIns="45000"/>
          <a:p>
            <a:pPr>
              <a:lnSpc>
                <a:spcPct val="100000"/>
              </a:lnSpc>
              <a:spcBef>
                <a:spcPts val="567"/>
              </a:spcBef>
              <a:spcAft>
                <a:spcPts val="567"/>
              </a:spcAft>
            </a:pPr>
            <a:r>
              <a:rPr b="1" lang="en-US" sz="2200" spc="-1" strike="noStrike">
                <a:solidFill>
                  <a:srgbClr val="ce181e"/>
                </a:solidFill>
                <a:latin typeface="Arial"/>
                <a:ea typeface="DejaVu Sans"/>
              </a:rPr>
              <a:t>Bias = -0.05</a:t>
            </a:r>
            <a:endParaRPr b="0" lang="en-US" sz="2200" spc="-1" strike="noStrike">
              <a:latin typeface="Arial"/>
            </a:endParaRPr>
          </a:p>
          <a:p>
            <a:pPr>
              <a:lnSpc>
                <a:spcPct val="100000"/>
              </a:lnSpc>
              <a:spcBef>
                <a:spcPts val="567"/>
              </a:spcBef>
              <a:spcAft>
                <a:spcPts val="567"/>
              </a:spcAft>
            </a:pPr>
            <a:r>
              <a:rPr b="1" lang="en-US" sz="2200" spc="-1" strike="noStrike">
                <a:solidFill>
                  <a:srgbClr val="ce181e"/>
                </a:solidFill>
                <a:latin typeface="Arial"/>
                <a:ea typeface="DejaVu Sans"/>
              </a:rPr>
              <a:t>RMSE = 0.12</a:t>
            </a:r>
            <a:endParaRPr b="0" lang="en-US" sz="2200" spc="-1" strike="noStrike">
              <a:latin typeface="Arial"/>
            </a:endParaRPr>
          </a:p>
          <a:p>
            <a:pPr>
              <a:lnSpc>
                <a:spcPct val="100000"/>
              </a:lnSpc>
              <a:spcBef>
                <a:spcPts val="567"/>
              </a:spcBef>
              <a:spcAft>
                <a:spcPts val="567"/>
              </a:spcAft>
            </a:pPr>
            <a:r>
              <a:rPr b="1" lang="en-US" sz="2200" spc="-1" strike="noStrike">
                <a:solidFill>
                  <a:srgbClr val="ce181e"/>
                </a:solidFill>
                <a:latin typeface="Arial"/>
                <a:ea typeface="DejaVu Sans"/>
              </a:rPr>
              <a:t>Pearson coef.  = 0.81</a:t>
            </a:r>
            <a:endParaRPr b="0" lang="en-US" sz="2200" spc="-1" strike="noStrike">
              <a:latin typeface="Arial"/>
            </a:endParaRPr>
          </a:p>
        </p:txBody>
      </p:sp>
      <p:sp>
        <p:nvSpPr>
          <p:cNvPr id="198" name="CustomShape 3"/>
          <p:cNvSpPr/>
          <p:nvPr/>
        </p:nvSpPr>
        <p:spPr>
          <a:xfrm>
            <a:off x="684000" y="255960"/>
            <a:ext cx="11507400" cy="798480"/>
          </a:xfrm>
          <a:prstGeom prst="rect">
            <a:avLst/>
          </a:prstGeom>
          <a:noFill/>
          <a:ln>
            <a:noFill/>
          </a:ln>
        </p:spPr>
        <p:style>
          <a:lnRef idx="0"/>
          <a:fillRef idx="0"/>
          <a:effectRef idx="0"/>
          <a:fontRef idx="minor"/>
        </p:style>
        <p:txBody>
          <a:bodyPr lIns="90000" rIns="90000" tIns="45000" bIns="45000"/>
          <a:p>
            <a:pPr>
              <a:lnSpc>
                <a:spcPct val="90000"/>
              </a:lnSpc>
            </a:pPr>
            <a:r>
              <a:rPr b="1" lang="en-US" sz="4000" spc="-1" strike="noStrike">
                <a:solidFill>
                  <a:srgbClr val="124484"/>
                </a:solidFill>
                <a:latin typeface="Calibri"/>
                <a:ea typeface="DejaVu Sans"/>
              </a:rPr>
              <a:t>Validation against independent observations </a:t>
            </a:r>
            <a:endParaRPr b="0" lang="en-US" sz="4000" spc="-1" strike="noStrike">
              <a:latin typeface="Arial"/>
            </a:endParaRPr>
          </a:p>
        </p:txBody>
      </p:sp>
      <p:sp>
        <p:nvSpPr>
          <p:cNvPr id="199" name="CustomShape 4"/>
          <p:cNvSpPr/>
          <p:nvPr/>
        </p:nvSpPr>
        <p:spPr>
          <a:xfrm>
            <a:off x="190440" y="1671120"/>
            <a:ext cx="7119360" cy="600480"/>
          </a:xfrm>
          <a:prstGeom prst="rect">
            <a:avLst/>
          </a:prstGeom>
          <a:noFill/>
          <a:ln>
            <a:noFill/>
          </a:ln>
        </p:spPr>
        <p:style>
          <a:lnRef idx="0"/>
          <a:fillRef idx="0"/>
          <a:effectRef idx="0"/>
          <a:fontRef idx="minor"/>
        </p:style>
      </p:sp>
      <p:sp>
        <p:nvSpPr>
          <p:cNvPr id="200" name="CustomShape 5"/>
          <p:cNvSpPr/>
          <p:nvPr/>
        </p:nvSpPr>
        <p:spPr>
          <a:xfrm>
            <a:off x="2857680" y="6240240"/>
            <a:ext cx="3692880" cy="34560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AERONET SDA AOD 500 nm</a:t>
            </a:r>
            <a:endParaRPr b="1" lang="en-US" sz="1800" spc="-1" strike="noStrike">
              <a:latin typeface="Arial"/>
            </a:endParaRPr>
          </a:p>
        </p:txBody>
      </p:sp>
      <p:sp>
        <p:nvSpPr>
          <p:cNvPr id="201" name="CustomShape 6"/>
          <p:cNvSpPr/>
          <p:nvPr/>
        </p:nvSpPr>
        <p:spPr>
          <a:xfrm>
            <a:off x="2740320" y="1266480"/>
            <a:ext cx="3291120" cy="54792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chor="ctr"/>
          <a:p>
            <a:pPr algn="ctr">
              <a:lnSpc>
                <a:spcPct val="100000"/>
              </a:lnSpc>
            </a:pPr>
            <a:r>
              <a:rPr b="0" lang="en-US" sz="1800" spc="-1" strike="noStrike">
                <a:solidFill>
                  <a:srgbClr val="000000"/>
                </a:solidFill>
                <a:latin typeface="Arial"/>
                <a:ea typeface="DejaVu Sans"/>
              </a:rPr>
              <a:t>N. data = 299210</a:t>
            </a:r>
            <a:endParaRPr b="0" lang="en-US" sz="1800" spc="-1" strike="noStrike">
              <a:latin typeface="Arial"/>
            </a:endParaRPr>
          </a:p>
        </p:txBody>
      </p:sp>
      <p:sp>
        <p:nvSpPr>
          <p:cNvPr id="202" name="CustomShape 7"/>
          <p:cNvSpPr/>
          <p:nvPr/>
        </p:nvSpPr>
        <p:spPr>
          <a:xfrm rot="16178400">
            <a:off x="453600" y="3502800"/>
            <a:ext cx="4008960" cy="34560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Arial"/>
                <a:ea typeface="DejaVu Sans"/>
              </a:rPr>
              <a:t>Reanalysis DOD_coarse 550 nm</a:t>
            </a:r>
            <a:endParaRPr b="1" lang="en-US" sz="1800" spc="-1" strike="noStrike">
              <a:latin typeface="Arial"/>
            </a:endParaRPr>
          </a:p>
        </p:txBody>
      </p:sp>
      <p:sp>
        <p:nvSpPr>
          <p:cNvPr id="203" name="CustomShape 8"/>
          <p:cNvSpPr/>
          <p:nvPr/>
        </p:nvSpPr>
        <p:spPr>
          <a:xfrm>
            <a:off x="6636960" y="3016800"/>
            <a:ext cx="852120" cy="34560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counts</a:t>
            </a:r>
            <a:endParaRPr b="0" lang="en-US" sz="1800" spc="-1" strike="noStrike">
              <a:latin typeface="Arial"/>
            </a:endParaRPr>
          </a:p>
        </p:txBody>
      </p:sp>
      <p:sp>
        <p:nvSpPr>
          <p:cNvPr id="204" name="TextShape 9"/>
          <p:cNvSpPr txBox="1"/>
          <p:nvPr/>
        </p:nvSpPr>
        <p:spPr>
          <a:xfrm>
            <a:off x="8083080" y="1311480"/>
            <a:ext cx="2698200" cy="1340280"/>
          </a:xfrm>
          <a:prstGeom prst="rect">
            <a:avLst/>
          </a:prstGeom>
          <a:noFill/>
          <a:ln>
            <a:noFill/>
          </a:ln>
        </p:spPr>
        <p:txBody>
          <a:bodyPr lIns="90000" rIns="90000" tIns="45000" bIns="45000"/>
          <a:p>
            <a:r>
              <a:rPr b="0" lang="en-US" sz="2200" spc="-1" strike="noStrike">
                <a:latin typeface="Arial"/>
              </a:rPr>
              <a:t>Reference data set: </a:t>
            </a:r>
            <a:endParaRPr b="0" lang="en-US" sz="2200" spc="-1" strike="noStrike">
              <a:latin typeface="Arial"/>
            </a:endParaRPr>
          </a:p>
          <a:p>
            <a:r>
              <a:rPr b="0" lang="en-US" sz="2200" spc="-1" strike="noStrike">
                <a:latin typeface="Arial"/>
              </a:rPr>
              <a:t>AERONET v3 </a:t>
            </a:r>
            <a:endParaRPr b="0" lang="en-US" sz="2200" spc="-1" strike="noStrike">
              <a:latin typeface="Arial"/>
            </a:endParaRPr>
          </a:p>
          <a:p>
            <a:r>
              <a:rPr b="0" lang="en-US" sz="2200" spc="-1" strike="noStrike">
                <a:latin typeface="Arial"/>
              </a:rPr>
              <a:t>SDA retrievals </a:t>
            </a:r>
            <a:endParaRPr b="0" lang="en-US" sz="2200" spc="-1" strike="noStrike">
              <a:latin typeface="Arial"/>
            </a:endParaRPr>
          </a:p>
          <a:p>
            <a:r>
              <a:rPr b="0" lang="en-US" sz="2200" spc="-1" strike="noStrike">
                <a:latin typeface="Arial"/>
              </a:rPr>
              <a:t>Level 2.0 </a:t>
            </a:r>
            <a:endParaRPr b="0" lang="en-US" sz="2200" spc="-1" strike="noStrike">
              <a:latin typeface="Arial"/>
            </a:endParaRPr>
          </a:p>
        </p:txBody>
      </p:sp>
      <p:sp>
        <p:nvSpPr>
          <p:cNvPr id="205" name="TextShape 10"/>
          <p:cNvSpPr txBox="1"/>
          <p:nvPr/>
        </p:nvSpPr>
        <p:spPr>
          <a:xfrm>
            <a:off x="6988320" y="3530160"/>
            <a:ext cx="843840" cy="2138040"/>
          </a:xfrm>
          <a:prstGeom prst="rect">
            <a:avLst/>
          </a:prstGeom>
          <a:solidFill>
            <a:srgbClr val="ffffff"/>
          </a:solidFill>
          <a:ln>
            <a:noFill/>
          </a:ln>
        </p:spPr>
        <p:txBody>
          <a:bodyPr lIns="90000" rIns="90000" tIns="45000" bIns="45000"/>
          <a:p>
            <a:r>
              <a:rPr b="0" lang="en-US" sz="1600" spc="-1" strike="noStrike">
                <a:latin typeface="Arial"/>
              </a:rPr>
              <a:t>10000</a:t>
            </a:r>
            <a:endParaRPr b="0" lang="en-US" sz="1600" spc="-1" strike="noStrike">
              <a:latin typeface="Arial"/>
            </a:endParaRPr>
          </a:p>
          <a:p>
            <a:endParaRPr b="0" lang="en-US" sz="1600" spc="-1" strike="noStrike">
              <a:latin typeface="Arial"/>
            </a:endParaRPr>
          </a:p>
          <a:p>
            <a:r>
              <a:rPr b="0" lang="en-US" sz="1600" spc="-1" strike="noStrike">
                <a:latin typeface="Arial"/>
              </a:rPr>
              <a:t>100</a:t>
            </a:r>
            <a:endParaRPr b="0" lang="en-US" sz="1600" spc="-1" strike="noStrike">
              <a:latin typeface="Arial"/>
            </a:endParaRPr>
          </a:p>
          <a:p>
            <a:endParaRPr b="0" lang="en-US" sz="1600" spc="-1" strike="noStrike">
              <a:latin typeface="Arial"/>
            </a:endParaRPr>
          </a:p>
          <a:p>
            <a:r>
              <a:rPr b="0" lang="en-US" sz="1600" spc="-1" strike="noStrike">
                <a:latin typeface="Arial"/>
              </a:rPr>
              <a:t>1</a:t>
            </a:r>
            <a:endParaRPr b="0" lang="en-US" sz="16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6507</TotalTime>
  <Application>LibreOffice/6.0.7.3$Linux_X86_64 LibreOffice_project/00m0$Build-3</Application>
  <Words>605</Words>
  <Paragraphs>128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2019-06-06T09:57:11Z</dcterms:created>
  <dc:creator>Gemma Ribas</dc:creator>
  <dc:description/>
  <dc:language>en-US</dc:language>
  <cp:lastModifiedBy>Enza Di Tomaso</cp:lastModifiedBy>
  <dcterms:modified xsi:type="dcterms:W3CDTF">2021-04-23T02:12:34Z</dcterms:modified>
  <cp:revision>277</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