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13.png" ContentType="image/png"/>
  <Override PartName="/ppt/media/image12.png" ContentType="image/png"/>
  <Override PartName="/ppt/media/image11.png" ContentType="image/png"/>
  <Override PartName="/ppt/media/image10.jpeg" ContentType="image/jpeg"/>
  <Override PartName="/ppt/media/image9.png" ContentType="image/png"/>
  <Override PartName="/ppt/media/image7.png" ContentType="image/png"/>
  <Override PartName="/ppt/media/image2.png" ContentType="image/png"/>
  <Override PartName="/ppt/media/image8.png" ContentType="image/png"/>
  <Override PartName="/ppt/media/image1.jpeg" ContentType="image/jpeg"/>
  <Override PartName="/ppt/media/image6.png" ContentType="image/png"/>
  <Override PartName="/ppt/media/image3.png" ContentType="image/png"/>
  <Override PartName="/ppt/media/image4.jpeg" ContentType="image/jpeg"/>
  <Override PartName="/ppt/media/image5.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1.xml.rels" ContentType="application/vnd.openxmlformats-package.relationships+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p>
            <a:pPr algn="ctr"/>
            <a:r>
              <a:rPr b="0" lang="en-US" sz="4400" spc="-1" strike="noStrike">
                <a:latin typeface="Arial"/>
              </a:rPr>
              <a:t>Cli</a:t>
            </a:r>
            <a:r>
              <a:rPr b="0" lang="en-US" sz="4400" spc="-1" strike="noStrike">
                <a:latin typeface="Arial"/>
              </a:rPr>
              <a:t>ck </a:t>
            </a:r>
            <a:r>
              <a:rPr b="0" lang="en-US" sz="4400" spc="-1" strike="noStrike">
                <a:latin typeface="Arial"/>
              </a:rPr>
              <a:t>to </a:t>
            </a:r>
            <a:r>
              <a:rPr b="0" lang="en-US" sz="4400" spc="-1" strike="noStrike">
                <a:latin typeface="Arial"/>
              </a:rPr>
              <a:t>edi</a:t>
            </a:r>
            <a:r>
              <a:rPr b="0" lang="en-US" sz="4400" spc="-1" strike="noStrike">
                <a:latin typeface="Arial"/>
              </a:rPr>
              <a:t>t </a:t>
            </a:r>
            <a:r>
              <a:rPr b="0" lang="en-US" sz="4400" spc="-1" strike="noStrike">
                <a:latin typeface="Arial"/>
              </a:rPr>
              <a:t>the </a:t>
            </a:r>
            <a:r>
              <a:rPr b="0" lang="en-US" sz="4400" spc="-1" strike="noStrike">
                <a:latin typeface="Arial"/>
              </a:rPr>
              <a:t>titl</a:t>
            </a:r>
            <a:r>
              <a:rPr b="0" lang="en-US" sz="4400" spc="-1" strike="noStrike">
                <a:latin typeface="Arial"/>
              </a:rPr>
              <a:t>e </a:t>
            </a:r>
            <a:r>
              <a:rPr b="0" lang="en-US" sz="4400" spc="-1" strike="noStrike">
                <a:latin typeface="Arial"/>
              </a:rPr>
              <a:t>tex</a:t>
            </a:r>
            <a:r>
              <a:rPr b="0" lang="en-US" sz="4400" spc="-1" strike="noStrike">
                <a:latin typeface="Arial"/>
              </a:rPr>
              <a:t>t </a:t>
            </a:r>
            <a:r>
              <a:rPr b="0" lang="en-US" sz="4400" spc="-1" strike="noStrike">
                <a:latin typeface="Arial"/>
              </a:rPr>
              <a:t>for</a:t>
            </a:r>
            <a:r>
              <a:rPr b="0" lang="en-US" sz="4400" spc="-1" strike="noStrike">
                <a:latin typeface="Arial"/>
              </a:rPr>
              <a:t>ma</a:t>
            </a:r>
            <a:r>
              <a:rPr b="0" lang="en-US" sz="4400" spc="-1" strike="noStrike">
                <a:latin typeface="Arial"/>
              </a:rPr>
              <a:t>t</a:t>
            </a:r>
            <a:endParaRPr b="0" lang="en-US"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jpeg"/><Relationship Id="rId10" Type="http://schemas.openxmlformats.org/officeDocument/2006/relationships/image" Target="../media/image11.png"/><Relationship Id="rId11" Type="http://schemas.openxmlformats.org/officeDocument/2006/relationships/image" Target="../media/image12.png"/><Relationship Id="rId12" Type="http://schemas.openxmlformats.org/officeDocument/2006/relationships/image" Target="../media/image13.png"/><Relationship Id="rId13"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CustomShape 1"/>
          <p:cNvSpPr/>
          <p:nvPr/>
        </p:nvSpPr>
        <p:spPr>
          <a:xfrm>
            <a:off x="0" y="5852160"/>
            <a:ext cx="2834280" cy="914040"/>
          </a:xfrm>
          <a:prstGeom prst="rect">
            <a:avLst/>
          </a:prstGeom>
          <a:solidFill>
            <a:srgbClr val="ffffff"/>
          </a:solidFill>
          <a:ln>
            <a:solidFill>
              <a:srgbClr val="ffffff"/>
            </a:solidFill>
          </a:ln>
        </p:spPr>
        <p:style>
          <a:lnRef idx="0"/>
          <a:fillRef idx="0"/>
          <a:effectRef idx="0"/>
          <a:fontRef idx="minor"/>
        </p:style>
      </p:sp>
      <p:pic>
        <p:nvPicPr>
          <p:cNvPr id="39" name="" descr=""/>
          <p:cNvPicPr/>
          <p:nvPr/>
        </p:nvPicPr>
        <p:blipFill>
          <a:blip r:embed="rId1"/>
          <a:stretch/>
        </p:blipFill>
        <p:spPr>
          <a:xfrm>
            <a:off x="108000" y="4101120"/>
            <a:ext cx="5594400" cy="1928160"/>
          </a:xfrm>
          <a:prstGeom prst="rect">
            <a:avLst/>
          </a:prstGeom>
          <a:ln>
            <a:noFill/>
          </a:ln>
        </p:spPr>
      </p:pic>
      <p:pic>
        <p:nvPicPr>
          <p:cNvPr id="40" name="" descr=""/>
          <p:cNvPicPr/>
          <p:nvPr/>
        </p:nvPicPr>
        <p:blipFill>
          <a:blip r:embed="rId2"/>
          <a:stretch/>
        </p:blipFill>
        <p:spPr>
          <a:xfrm>
            <a:off x="7920360" y="1626480"/>
            <a:ext cx="3956760" cy="3934440"/>
          </a:xfrm>
          <a:prstGeom prst="rect">
            <a:avLst/>
          </a:prstGeom>
          <a:ln>
            <a:noFill/>
          </a:ln>
        </p:spPr>
      </p:pic>
      <p:sp>
        <p:nvSpPr>
          <p:cNvPr id="41" name="CustomShape 2"/>
          <p:cNvSpPr/>
          <p:nvPr/>
        </p:nvSpPr>
        <p:spPr>
          <a:xfrm>
            <a:off x="0" y="0"/>
            <a:ext cx="12191760" cy="2103120"/>
          </a:xfrm>
          <a:prstGeom prst="rect">
            <a:avLst/>
          </a:prstGeom>
          <a:solidFill>
            <a:srgbClr val="f6d47c"/>
          </a:solidFill>
          <a:ln>
            <a:noFill/>
          </a:ln>
        </p:spPr>
        <p:style>
          <a:lnRef idx="0"/>
          <a:fillRef idx="0"/>
          <a:effectRef idx="0"/>
          <a:fontRef idx="minor"/>
        </p:style>
      </p:sp>
      <p:sp>
        <p:nvSpPr>
          <p:cNvPr id="42" name="CustomShape 3"/>
          <p:cNvSpPr/>
          <p:nvPr/>
        </p:nvSpPr>
        <p:spPr>
          <a:xfrm>
            <a:off x="434880" y="1463040"/>
            <a:ext cx="7406640" cy="2651400"/>
          </a:xfrm>
          <a:prstGeom prst="rect">
            <a:avLst/>
          </a:prstGeom>
          <a:noFill/>
          <a:ln>
            <a:noFill/>
          </a:ln>
        </p:spPr>
        <p:style>
          <a:lnRef idx="0"/>
          <a:fillRef idx="0"/>
          <a:effectRef idx="0"/>
          <a:fontRef idx="minor"/>
        </p:style>
        <p:txBody>
          <a:bodyPr lIns="90000" rIns="90000" tIns="45000" bIns="45000"/>
          <a:p>
            <a:pPr>
              <a:lnSpc>
                <a:spcPct val="100000"/>
              </a:lnSpc>
              <a:spcBef>
                <a:spcPts val="567"/>
              </a:spcBef>
              <a:spcAft>
                <a:spcPts val="567"/>
              </a:spcAft>
            </a:pPr>
            <a:r>
              <a:rPr b="1" lang="en-US" sz="1500" spc="-1" strike="noStrike">
                <a:solidFill>
                  <a:srgbClr val="562604"/>
                </a:solidFill>
                <a:latin typeface="Tahoma"/>
                <a:ea typeface="DejaVu Sans"/>
              </a:rPr>
              <a:t>We have produced a complete and consistent, four-dimensional, regional reconstruction of desert dust in a recent decade</a:t>
            </a:r>
            <a:endParaRPr b="0" lang="en-US" sz="1500" spc="-1" strike="noStrike">
              <a:latin typeface="Arial"/>
            </a:endParaRPr>
          </a:p>
          <a:p>
            <a:pPr marL="216000" indent="-213120">
              <a:lnSpc>
                <a:spcPct val="100000"/>
              </a:lnSpc>
              <a:spcBef>
                <a:spcPts val="567"/>
              </a:spcBef>
              <a:spcAft>
                <a:spcPts val="567"/>
              </a:spcAft>
              <a:buClr>
                <a:srgbClr val="000000"/>
              </a:buClr>
              <a:buFont typeface="Wingdings" charset="2"/>
              <a:buChar char=""/>
            </a:pPr>
            <a:r>
              <a:rPr b="0" lang="en-US" sz="1300" spc="-1" strike="noStrike">
                <a:solidFill>
                  <a:srgbClr val="854415"/>
                </a:solidFill>
                <a:latin typeface="Tahoma"/>
                <a:ea typeface="DejaVu Sans"/>
              </a:rPr>
              <a:t>Unprecedented </a:t>
            </a:r>
            <a:r>
              <a:rPr b="1" lang="en-US" sz="1300" spc="-1" strike="noStrike">
                <a:solidFill>
                  <a:srgbClr val="854415"/>
                </a:solidFill>
                <a:latin typeface="Tahoma"/>
                <a:ea typeface="DejaVu Sans"/>
              </a:rPr>
              <a:t>high resolution</a:t>
            </a:r>
            <a:r>
              <a:rPr b="0" lang="en-US" sz="1300" spc="-1" strike="noStrike">
                <a:solidFill>
                  <a:srgbClr val="854415"/>
                </a:solidFill>
                <a:latin typeface="Tahoma"/>
                <a:ea typeface="DejaVu Sans"/>
              </a:rPr>
              <a:t>:</a:t>
            </a:r>
            <a:r>
              <a:rPr b="1" lang="en-US" sz="1300" spc="-1" strike="noStrike">
                <a:solidFill>
                  <a:srgbClr val="854415"/>
                </a:solidFill>
                <a:latin typeface="Tahoma"/>
                <a:ea typeface="DejaVu Sans"/>
              </a:rPr>
              <a:t> </a:t>
            </a:r>
            <a:r>
              <a:rPr b="0" lang="en-US" sz="1300" spc="-1" strike="noStrike">
                <a:solidFill>
                  <a:srgbClr val="854415"/>
                </a:solidFill>
                <a:latin typeface="Tahoma"/>
                <a:ea typeface="DejaVu Sans"/>
              </a:rPr>
              <a:t>0.1° latitude × 0.1° longitude</a:t>
            </a:r>
            <a:endParaRPr b="0" lang="en-US" sz="1300" spc="-1" strike="noStrike">
              <a:latin typeface="Arial"/>
            </a:endParaRPr>
          </a:p>
          <a:p>
            <a:pPr marL="216000" indent="-213120">
              <a:lnSpc>
                <a:spcPct val="100000"/>
              </a:lnSpc>
              <a:spcBef>
                <a:spcPts val="567"/>
              </a:spcBef>
              <a:spcAft>
                <a:spcPts val="567"/>
              </a:spcAft>
              <a:buClr>
                <a:srgbClr val="000000"/>
              </a:buClr>
              <a:buFont typeface="Wingdings" charset="2"/>
              <a:buChar char=""/>
            </a:pPr>
            <a:r>
              <a:rPr b="0" lang="en-US" sz="1300" spc="-1" strike="noStrike">
                <a:solidFill>
                  <a:srgbClr val="854415"/>
                </a:solidFill>
                <a:latin typeface="Tahoma"/>
                <a:ea typeface="DejaVu Sans"/>
              </a:rPr>
              <a:t>Specific </a:t>
            </a:r>
            <a:r>
              <a:rPr b="1" lang="en-US" sz="1300" spc="-1" strike="noStrike">
                <a:solidFill>
                  <a:srgbClr val="854415"/>
                </a:solidFill>
                <a:latin typeface="Tahoma"/>
                <a:ea typeface="DejaVu Sans"/>
              </a:rPr>
              <a:t>dust observational constraint </a:t>
            </a:r>
            <a:r>
              <a:rPr b="0" lang="en-US" sz="1300" spc="-1" strike="noStrike">
                <a:solidFill>
                  <a:srgbClr val="854415"/>
                </a:solidFill>
                <a:latin typeface="Tahoma"/>
                <a:ea typeface="DejaVu Sans"/>
              </a:rPr>
              <a:t>(DOD from MODIS DB L2)</a:t>
            </a:r>
            <a:endParaRPr b="0" lang="en-US" sz="1300" spc="-1" strike="noStrike">
              <a:latin typeface="Arial"/>
            </a:endParaRPr>
          </a:p>
          <a:p>
            <a:pPr marL="216000" indent="-213120">
              <a:lnSpc>
                <a:spcPct val="100000"/>
              </a:lnSpc>
              <a:spcBef>
                <a:spcPts val="567"/>
              </a:spcBef>
              <a:spcAft>
                <a:spcPts val="567"/>
              </a:spcAft>
              <a:buClr>
                <a:srgbClr val="000000"/>
              </a:buClr>
              <a:buFont typeface="Wingdings" charset="2"/>
              <a:buChar char=""/>
            </a:pPr>
            <a:r>
              <a:rPr b="0" lang="en-US" sz="1300" spc="-1" strike="noStrike">
                <a:solidFill>
                  <a:srgbClr val="854415"/>
                </a:solidFill>
                <a:latin typeface="Tahoma"/>
                <a:ea typeface="DejaVu Sans"/>
              </a:rPr>
              <a:t>on the MONARCH model by means of a LETKF </a:t>
            </a:r>
            <a:endParaRPr b="0" lang="en-US" sz="1300" spc="-1" strike="noStrike">
              <a:latin typeface="Arial"/>
            </a:endParaRPr>
          </a:p>
          <a:p>
            <a:pPr marL="216000" indent="-213120">
              <a:lnSpc>
                <a:spcPct val="100000"/>
              </a:lnSpc>
              <a:spcBef>
                <a:spcPts val="567"/>
              </a:spcBef>
              <a:spcAft>
                <a:spcPts val="567"/>
              </a:spcAft>
              <a:buClr>
                <a:srgbClr val="000000"/>
              </a:buClr>
              <a:buFont typeface="Wingdings" charset="2"/>
              <a:buChar char=""/>
            </a:pPr>
            <a:r>
              <a:rPr b="1" lang="en-US" sz="1300" spc="-1" strike="noStrike">
                <a:solidFill>
                  <a:srgbClr val="854415"/>
                </a:solidFill>
                <a:latin typeface="Tahoma"/>
                <a:ea typeface="DejaVu Sans"/>
              </a:rPr>
              <a:t>Uncertainty estimates</a:t>
            </a:r>
            <a:r>
              <a:rPr b="0" lang="en-US" sz="1300" spc="-1" strike="noStrike">
                <a:solidFill>
                  <a:srgbClr val="854415"/>
                </a:solidFill>
                <a:latin typeface="Tahoma"/>
                <a:ea typeface="DejaVu Sans"/>
              </a:rPr>
              <a:t> in the reanalysis output</a:t>
            </a:r>
            <a:endParaRPr b="0" lang="en-US" sz="1300" spc="-1" strike="noStrike">
              <a:latin typeface="Arial"/>
            </a:endParaRPr>
          </a:p>
          <a:p>
            <a:pPr marL="216000" indent="-213120">
              <a:lnSpc>
                <a:spcPct val="100000"/>
              </a:lnSpc>
              <a:spcBef>
                <a:spcPts val="567"/>
              </a:spcBef>
              <a:spcAft>
                <a:spcPts val="567"/>
              </a:spcAft>
              <a:buClr>
                <a:srgbClr val="000000"/>
              </a:buClr>
              <a:buFont typeface="Wingdings" charset="2"/>
              <a:buChar char=""/>
            </a:pPr>
            <a:r>
              <a:rPr b="0" lang="en-US" sz="1300" spc="-1" strike="noStrike">
                <a:solidFill>
                  <a:srgbClr val="854415"/>
                </a:solidFill>
                <a:latin typeface="Tahoma"/>
                <a:ea typeface="DejaVu Sans"/>
              </a:rPr>
              <a:t>Data set output linked to specific </a:t>
            </a:r>
            <a:r>
              <a:rPr b="1" lang="en-US" sz="1300" spc="-1" strike="noStrike">
                <a:solidFill>
                  <a:srgbClr val="854415"/>
                </a:solidFill>
                <a:latin typeface="Tahoma"/>
                <a:ea typeface="DejaVu Sans"/>
              </a:rPr>
              <a:t>air quality</a:t>
            </a:r>
            <a:r>
              <a:rPr b="0" lang="en-US" sz="1300" spc="-1" strike="noStrike">
                <a:solidFill>
                  <a:srgbClr val="854415"/>
                </a:solidFill>
                <a:latin typeface="Tahoma"/>
                <a:ea typeface="DejaVu Sans"/>
              </a:rPr>
              <a:t> and </a:t>
            </a:r>
            <a:r>
              <a:rPr b="1" lang="en-US" sz="1300" spc="-1" strike="noStrike">
                <a:solidFill>
                  <a:srgbClr val="854415"/>
                </a:solidFill>
                <a:latin typeface="Tahoma"/>
                <a:ea typeface="DejaVu Sans"/>
              </a:rPr>
              <a:t>climate services  </a:t>
            </a:r>
            <a:endParaRPr b="0" lang="en-US" sz="1300" spc="-1" strike="noStrike">
              <a:latin typeface="Arial"/>
            </a:endParaRPr>
          </a:p>
          <a:p>
            <a:pPr>
              <a:lnSpc>
                <a:spcPct val="100000"/>
              </a:lnSpc>
            </a:pPr>
            <a:endParaRPr b="0" lang="en-US" sz="1300" spc="-1" strike="noStrike">
              <a:latin typeface="Arial"/>
            </a:endParaRPr>
          </a:p>
          <a:p>
            <a:pPr>
              <a:lnSpc>
                <a:spcPct val="100000"/>
              </a:lnSpc>
            </a:pPr>
            <a:r>
              <a:rPr b="0" lang="en-US" sz="1400" spc="-1" strike="noStrike">
                <a:solidFill>
                  <a:srgbClr val="6d2f02"/>
                </a:solidFill>
                <a:latin typeface="Arial"/>
                <a:ea typeface="DejaVu Sans"/>
              </a:rPr>
              <a:t> </a:t>
            </a:r>
            <a:endParaRPr b="0" lang="en-US" sz="1400" spc="-1" strike="noStrike">
              <a:latin typeface="Arial"/>
            </a:endParaRPr>
          </a:p>
          <a:p>
            <a:pPr>
              <a:lnSpc>
                <a:spcPct val="100000"/>
              </a:lnSpc>
            </a:pPr>
            <a:endParaRPr b="0" lang="en-US" sz="1400" spc="-1" strike="noStrike">
              <a:latin typeface="Arial"/>
            </a:endParaRPr>
          </a:p>
          <a:p>
            <a:pPr>
              <a:lnSpc>
                <a:spcPct val="100000"/>
              </a:lnSpc>
            </a:pPr>
            <a:endParaRPr b="0" lang="en-US" sz="1400" spc="-1" strike="noStrike">
              <a:latin typeface="Arial"/>
            </a:endParaRPr>
          </a:p>
        </p:txBody>
      </p:sp>
      <p:sp>
        <p:nvSpPr>
          <p:cNvPr id="43" name="CustomShape 4"/>
          <p:cNvSpPr/>
          <p:nvPr/>
        </p:nvSpPr>
        <p:spPr>
          <a:xfrm>
            <a:off x="0" y="39960"/>
            <a:ext cx="12187440" cy="796320"/>
          </a:xfrm>
          <a:prstGeom prst="rect">
            <a:avLst/>
          </a:prstGeom>
          <a:noFill/>
          <a:ln>
            <a:noFill/>
          </a:ln>
        </p:spPr>
        <p:style>
          <a:lnRef idx="0"/>
          <a:fillRef idx="0"/>
          <a:effectRef idx="0"/>
          <a:fontRef idx="minor"/>
        </p:style>
        <p:txBody>
          <a:bodyPr lIns="90000" rIns="90000" tIns="45000" bIns="45000"/>
          <a:p>
            <a:pPr algn="ctr">
              <a:lnSpc>
                <a:spcPct val="90000"/>
              </a:lnSpc>
            </a:pPr>
            <a:r>
              <a:rPr b="1" lang="en-US" sz="2800" spc="-1" strike="noStrike">
                <a:solidFill>
                  <a:srgbClr val="3d1b02"/>
                </a:solidFill>
                <a:latin typeface="Calibri"/>
                <a:ea typeface="DejaVu Sans"/>
              </a:rPr>
              <a:t>A 10-year regional reanalysis of desert dust aerosol at high spatial resolution</a:t>
            </a:r>
            <a:endParaRPr b="0" lang="en-US" sz="2800" spc="-1" strike="noStrike">
              <a:latin typeface="Arial"/>
            </a:endParaRPr>
          </a:p>
        </p:txBody>
      </p:sp>
      <p:sp>
        <p:nvSpPr>
          <p:cNvPr id="44" name="CustomShape 5"/>
          <p:cNvSpPr/>
          <p:nvPr/>
        </p:nvSpPr>
        <p:spPr>
          <a:xfrm>
            <a:off x="326880" y="448560"/>
            <a:ext cx="11537640" cy="591840"/>
          </a:xfrm>
          <a:prstGeom prst="rect">
            <a:avLst/>
          </a:prstGeom>
          <a:noFill/>
          <a:ln>
            <a:noFill/>
          </a:ln>
        </p:spPr>
        <p:style>
          <a:lnRef idx="0"/>
          <a:fillRef idx="0"/>
          <a:effectRef idx="0"/>
          <a:fontRef idx="minor"/>
        </p:style>
        <p:txBody>
          <a:bodyPr lIns="90000" rIns="90000" tIns="45000" bIns="45000"/>
          <a:p>
            <a:pPr>
              <a:lnSpc>
                <a:spcPct val="100000"/>
              </a:lnSpc>
              <a:spcBef>
                <a:spcPts val="283"/>
              </a:spcBef>
              <a:spcAft>
                <a:spcPts val="283"/>
              </a:spcAft>
            </a:pPr>
            <a:r>
              <a:rPr b="1" i="1" lang="en-US" sz="1100" spc="-1" strike="noStrike" u="sng">
                <a:solidFill>
                  <a:srgbClr val="6d2f02"/>
                </a:solidFill>
                <a:uFillTx/>
                <a:latin typeface="Calibri"/>
                <a:ea typeface="DejaVu Sans"/>
              </a:rPr>
              <a:t>Enza Di Tomaso</a:t>
            </a:r>
            <a:r>
              <a:rPr b="1" i="1" lang="en-US" sz="1100" spc="-1" strike="noStrike">
                <a:solidFill>
                  <a:srgbClr val="6d2f02"/>
                </a:solidFill>
                <a:latin typeface="Calibri"/>
                <a:ea typeface="DejaVu Sans"/>
              </a:rPr>
              <a:t>*, Jerónimo Escribano, Paul Ginoux, Sara Basart, Francesca Macchia, Francesca Barnaba, Miguel Castrillo, Paola Formenti, Oriol Jorba, Lucia Mona, Gilbert Montané Pinto, Michail Mytilinaios, Vincenzo Obiso, Nick Schutgens, Athanasios Votsis, Ernest Werner, and Carlos PérezGarcía-Pando                                                                                                                          </a:t>
            </a:r>
            <a:endParaRPr b="0" lang="en-US" sz="1100" spc="-1" strike="noStrike">
              <a:latin typeface="Arial"/>
            </a:endParaRPr>
          </a:p>
          <a:p>
            <a:pPr>
              <a:lnSpc>
                <a:spcPct val="100000"/>
              </a:lnSpc>
              <a:spcBef>
                <a:spcPts val="283"/>
              </a:spcBef>
              <a:spcAft>
                <a:spcPts val="283"/>
              </a:spcAft>
            </a:pPr>
            <a:r>
              <a:rPr b="1" i="1" lang="en-US" sz="1100" spc="-1" strike="noStrike">
                <a:solidFill>
                  <a:srgbClr val="6d2f02"/>
                </a:solidFill>
                <a:latin typeface="Calibri"/>
                <a:ea typeface="DejaVu Sans"/>
              </a:rPr>
              <a:t>*Barcelona Supercomputing Center</a:t>
            </a:r>
            <a:endParaRPr b="0" lang="en-US" sz="1100" spc="-1" strike="noStrike">
              <a:latin typeface="Arial"/>
            </a:endParaRPr>
          </a:p>
        </p:txBody>
      </p:sp>
      <p:pic>
        <p:nvPicPr>
          <p:cNvPr id="45" name="" descr=""/>
          <p:cNvPicPr/>
          <p:nvPr/>
        </p:nvPicPr>
        <p:blipFill>
          <a:blip r:embed="rId3"/>
          <a:stretch/>
        </p:blipFill>
        <p:spPr>
          <a:xfrm>
            <a:off x="5170680" y="6389640"/>
            <a:ext cx="2694960" cy="537840"/>
          </a:xfrm>
          <a:prstGeom prst="rect">
            <a:avLst/>
          </a:prstGeom>
          <a:ln>
            <a:noFill/>
          </a:ln>
        </p:spPr>
      </p:pic>
      <p:pic>
        <p:nvPicPr>
          <p:cNvPr id="46" name="" descr=""/>
          <p:cNvPicPr/>
          <p:nvPr/>
        </p:nvPicPr>
        <p:blipFill>
          <a:blip r:embed="rId4"/>
          <a:stretch/>
        </p:blipFill>
        <p:spPr>
          <a:xfrm>
            <a:off x="7359120" y="6246360"/>
            <a:ext cx="1021320" cy="722160"/>
          </a:xfrm>
          <a:prstGeom prst="rect">
            <a:avLst/>
          </a:prstGeom>
          <a:ln>
            <a:noFill/>
          </a:ln>
        </p:spPr>
      </p:pic>
      <p:grpSp>
        <p:nvGrpSpPr>
          <p:cNvPr id="47" name="Group 6"/>
          <p:cNvGrpSpPr/>
          <p:nvPr/>
        </p:nvGrpSpPr>
        <p:grpSpPr>
          <a:xfrm>
            <a:off x="8252640" y="6282000"/>
            <a:ext cx="1192680" cy="725400"/>
            <a:chOff x="8252640" y="6282000"/>
            <a:chExt cx="1192680" cy="725400"/>
          </a:xfrm>
        </p:grpSpPr>
        <p:sp>
          <p:nvSpPr>
            <p:cNvPr id="48" name="CustomShape 7"/>
            <p:cNvSpPr/>
            <p:nvPr/>
          </p:nvSpPr>
          <p:spPr>
            <a:xfrm flipV="1" rot="693000">
              <a:off x="8292600" y="6387480"/>
              <a:ext cx="1112400" cy="513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49" name="CustomShape 8"/>
            <p:cNvSpPr/>
            <p:nvPr/>
          </p:nvSpPr>
          <p:spPr>
            <a:xfrm>
              <a:off x="8470080" y="6811560"/>
              <a:ext cx="762120" cy="70200"/>
            </a:xfrm>
            <a:prstGeom prst="rect">
              <a:avLst/>
            </a:prstGeom>
            <a:noFill/>
            <a:ln>
              <a:noFill/>
            </a:ln>
          </p:spPr>
          <p:style>
            <a:lnRef idx="0"/>
            <a:fillRef idx="0"/>
            <a:effectRef idx="0"/>
            <a:fontRef idx="minor"/>
          </p:style>
        </p:sp>
        <p:pic>
          <p:nvPicPr>
            <p:cNvPr id="50" name="Imagen 9" descr=""/>
            <p:cNvPicPr/>
            <p:nvPr/>
          </p:nvPicPr>
          <p:blipFill>
            <a:blip r:embed="rId5"/>
            <a:stretch/>
          </p:blipFill>
          <p:spPr>
            <a:xfrm>
              <a:off x="8557560" y="6439320"/>
              <a:ext cx="530280" cy="329760"/>
            </a:xfrm>
            <a:prstGeom prst="rect">
              <a:avLst/>
            </a:prstGeom>
            <a:ln>
              <a:noFill/>
            </a:ln>
          </p:spPr>
        </p:pic>
      </p:grpSp>
      <p:grpSp>
        <p:nvGrpSpPr>
          <p:cNvPr id="51" name="Group 9"/>
          <p:cNvGrpSpPr/>
          <p:nvPr/>
        </p:nvGrpSpPr>
        <p:grpSpPr>
          <a:xfrm>
            <a:off x="9145080" y="6417360"/>
            <a:ext cx="1124640" cy="530280"/>
            <a:chOff x="9145080" y="6417360"/>
            <a:chExt cx="1124640" cy="530280"/>
          </a:xfrm>
        </p:grpSpPr>
        <p:sp>
          <p:nvSpPr>
            <p:cNvPr id="52" name="CustomShape 10"/>
            <p:cNvSpPr/>
            <p:nvPr/>
          </p:nvSpPr>
          <p:spPr>
            <a:xfrm>
              <a:off x="9145080" y="6417360"/>
              <a:ext cx="1124640" cy="5302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53" name="CustomShape 11"/>
            <p:cNvSpPr/>
            <p:nvPr/>
          </p:nvSpPr>
          <p:spPr>
            <a:xfrm>
              <a:off x="9258120" y="6779880"/>
              <a:ext cx="898560" cy="65880"/>
            </a:xfrm>
            <a:prstGeom prst="rect">
              <a:avLst/>
            </a:prstGeom>
            <a:noFill/>
            <a:ln>
              <a:noFill/>
            </a:ln>
          </p:spPr>
          <p:style>
            <a:lnRef idx="0"/>
            <a:fillRef idx="0"/>
            <a:effectRef idx="0"/>
            <a:fontRef idx="minor"/>
          </p:style>
          <p:txBody>
            <a:bodyPr lIns="0" rIns="0" tIns="0" bIns="0" anchor="ctr"/>
            <a:p>
              <a:pPr algn="ctr">
                <a:lnSpc>
                  <a:spcPct val="100000"/>
                </a:lnSpc>
              </a:pPr>
              <a:r>
                <a:rPr b="0" lang="en-US" sz="600" spc="-1" strike="noStrike">
                  <a:solidFill>
                    <a:srgbClr val="00b0f0"/>
                  </a:solidFill>
                  <a:latin typeface="Calibri"/>
                  <a:ea typeface="DejaVu Sans"/>
                </a:rPr>
                <a:t> </a:t>
              </a:r>
              <a:endParaRPr b="0" lang="en-US" sz="600" spc="-1" strike="noStrike">
                <a:latin typeface="Arial"/>
              </a:endParaRPr>
            </a:p>
          </p:txBody>
        </p:sp>
        <p:pic>
          <p:nvPicPr>
            <p:cNvPr id="54" name="Imagen 13" descr=""/>
            <p:cNvPicPr/>
            <p:nvPr/>
          </p:nvPicPr>
          <p:blipFill>
            <a:blip r:embed="rId6"/>
            <a:stretch/>
          </p:blipFill>
          <p:spPr>
            <a:xfrm>
              <a:off x="9412200" y="6472440"/>
              <a:ext cx="590400" cy="270000"/>
            </a:xfrm>
            <a:prstGeom prst="rect">
              <a:avLst/>
            </a:prstGeom>
            <a:ln>
              <a:noFill/>
            </a:ln>
          </p:spPr>
        </p:pic>
      </p:grpSp>
      <p:pic>
        <p:nvPicPr>
          <p:cNvPr id="55" name="Imagen 4" descr=""/>
          <p:cNvPicPr/>
          <p:nvPr/>
        </p:nvPicPr>
        <p:blipFill>
          <a:blip r:embed="rId7"/>
          <a:stretch/>
        </p:blipFill>
        <p:spPr>
          <a:xfrm>
            <a:off x="1850400" y="6401520"/>
            <a:ext cx="1639800" cy="449640"/>
          </a:xfrm>
          <a:prstGeom prst="rect">
            <a:avLst/>
          </a:prstGeom>
          <a:ln>
            <a:noFill/>
          </a:ln>
        </p:spPr>
      </p:pic>
      <p:pic>
        <p:nvPicPr>
          <p:cNvPr id="56" name="" descr=""/>
          <p:cNvPicPr/>
          <p:nvPr/>
        </p:nvPicPr>
        <p:blipFill>
          <a:blip r:embed="rId8"/>
          <a:stretch/>
        </p:blipFill>
        <p:spPr>
          <a:xfrm>
            <a:off x="4583520" y="6492240"/>
            <a:ext cx="1222200" cy="313200"/>
          </a:xfrm>
          <a:prstGeom prst="rect">
            <a:avLst/>
          </a:prstGeom>
          <a:ln>
            <a:noFill/>
          </a:ln>
        </p:spPr>
      </p:pic>
      <p:pic>
        <p:nvPicPr>
          <p:cNvPr id="57" name="" descr=""/>
          <p:cNvPicPr/>
          <p:nvPr/>
        </p:nvPicPr>
        <p:blipFill>
          <a:blip r:embed="rId9"/>
          <a:stretch/>
        </p:blipFill>
        <p:spPr>
          <a:xfrm>
            <a:off x="3612600" y="6492240"/>
            <a:ext cx="685080" cy="257400"/>
          </a:xfrm>
          <a:prstGeom prst="rect">
            <a:avLst/>
          </a:prstGeom>
          <a:ln>
            <a:noFill/>
          </a:ln>
        </p:spPr>
      </p:pic>
      <p:pic>
        <p:nvPicPr>
          <p:cNvPr id="58" name="" descr=""/>
          <p:cNvPicPr/>
          <p:nvPr/>
        </p:nvPicPr>
        <p:blipFill>
          <a:blip r:embed="rId10"/>
          <a:stretch/>
        </p:blipFill>
        <p:spPr>
          <a:xfrm>
            <a:off x="10571400" y="6425640"/>
            <a:ext cx="1462320" cy="482760"/>
          </a:xfrm>
          <a:prstGeom prst="rect">
            <a:avLst/>
          </a:prstGeom>
          <a:ln>
            <a:noFill/>
          </a:ln>
        </p:spPr>
      </p:pic>
      <p:sp>
        <p:nvSpPr>
          <p:cNvPr id="59" name="Line 12"/>
          <p:cNvSpPr/>
          <p:nvPr/>
        </p:nvSpPr>
        <p:spPr>
          <a:xfrm flipV="1">
            <a:off x="91440" y="6389640"/>
            <a:ext cx="11977920" cy="11160"/>
          </a:xfrm>
          <a:prstGeom prst="line">
            <a:avLst/>
          </a:prstGeom>
          <a:ln>
            <a:solidFill>
              <a:srgbClr val="562604"/>
            </a:solidFill>
          </a:ln>
        </p:spPr>
        <p:style>
          <a:lnRef idx="0"/>
          <a:fillRef idx="0"/>
          <a:effectRef idx="0"/>
          <a:fontRef idx="minor"/>
        </p:style>
      </p:sp>
      <p:sp>
        <p:nvSpPr>
          <p:cNvPr id="60" name="Line 13"/>
          <p:cNvSpPr/>
          <p:nvPr/>
        </p:nvSpPr>
        <p:spPr>
          <a:xfrm>
            <a:off x="10368720" y="6453360"/>
            <a:ext cx="360" cy="313200"/>
          </a:xfrm>
          <a:prstGeom prst="line">
            <a:avLst/>
          </a:prstGeom>
          <a:ln>
            <a:solidFill>
              <a:srgbClr val="562604"/>
            </a:solidFill>
          </a:ln>
        </p:spPr>
        <p:style>
          <a:lnRef idx="0"/>
          <a:fillRef idx="0"/>
          <a:effectRef idx="0"/>
          <a:fontRef idx="minor"/>
        </p:style>
      </p:sp>
      <p:sp>
        <p:nvSpPr>
          <p:cNvPr id="61" name="CustomShape 14"/>
          <p:cNvSpPr/>
          <p:nvPr/>
        </p:nvSpPr>
        <p:spPr>
          <a:xfrm>
            <a:off x="8778240" y="5104800"/>
            <a:ext cx="3278880" cy="259920"/>
          </a:xfrm>
          <a:prstGeom prst="rect">
            <a:avLst/>
          </a:prstGeom>
          <a:solidFill>
            <a:srgbClr val="ffffff"/>
          </a:solidFill>
          <a:ln>
            <a:noFill/>
          </a:ln>
        </p:spPr>
        <p:style>
          <a:lnRef idx="0"/>
          <a:fillRef idx="0"/>
          <a:effectRef idx="0"/>
          <a:fontRef idx="minor"/>
        </p:style>
        <p:txBody>
          <a:bodyPr lIns="90000" rIns="90000" tIns="45000" bIns="45000"/>
          <a:p>
            <a:pPr>
              <a:lnSpc>
                <a:spcPct val="100000"/>
              </a:lnSpc>
            </a:pPr>
            <a:r>
              <a:rPr b="1" lang="en-US" sz="1400" spc="-1" strike="noStrike">
                <a:solidFill>
                  <a:srgbClr val="562604"/>
                </a:solidFill>
                <a:latin typeface="Tahoma"/>
                <a:ea typeface="DejaVu Sans"/>
              </a:rPr>
              <a:t>Fig 1: Decadal mean </a:t>
            </a:r>
            <a:r>
              <a:rPr b="1" lang="en-US" sz="1400" spc="-1" strike="noStrike">
                <a:solidFill>
                  <a:srgbClr val="562604"/>
                </a:solidFill>
                <a:latin typeface="Tahoma"/>
                <a:ea typeface="DejaVu Sans"/>
              </a:rPr>
              <a:t>analysis</a:t>
            </a:r>
            <a:endParaRPr b="0" lang="en-US" sz="1400" spc="-1" strike="noStrike">
              <a:latin typeface="Tahoma"/>
            </a:endParaRPr>
          </a:p>
        </p:txBody>
      </p:sp>
      <p:sp>
        <p:nvSpPr>
          <p:cNvPr id="62" name="CustomShape 15"/>
          <p:cNvSpPr/>
          <p:nvPr/>
        </p:nvSpPr>
        <p:spPr>
          <a:xfrm>
            <a:off x="889200" y="5928840"/>
            <a:ext cx="4588560" cy="259920"/>
          </a:xfrm>
          <a:prstGeom prst="rect">
            <a:avLst/>
          </a:prstGeom>
          <a:noFill/>
          <a:ln>
            <a:noFill/>
          </a:ln>
        </p:spPr>
        <p:style>
          <a:lnRef idx="0"/>
          <a:fillRef idx="0"/>
          <a:effectRef idx="0"/>
          <a:fontRef idx="minor"/>
        </p:style>
        <p:txBody>
          <a:bodyPr lIns="90000" rIns="90000" tIns="45000" bIns="45000"/>
          <a:p>
            <a:pPr>
              <a:lnSpc>
                <a:spcPct val="100000"/>
              </a:lnSpc>
            </a:pPr>
            <a:r>
              <a:rPr b="1" lang="en-US" sz="1200" spc="-1" strike="noStrike">
                <a:solidFill>
                  <a:srgbClr val="562604"/>
                </a:solidFill>
                <a:latin typeface="Tahoma"/>
                <a:ea typeface="DejaVu Sans"/>
              </a:rPr>
              <a:t>Fig 2: Departures from assimilated observations</a:t>
            </a:r>
            <a:endParaRPr b="0" lang="en-US" sz="1200" spc="-1" strike="noStrike">
              <a:latin typeface="Tahoma"/>
            </a:endParaRPr>
          </a:p>
        </p:txBody>
      </p:sp>
      <p:pic>
        <p:nvPicPr>
          <p:cNvPr id="63" name="" descr=""/>
          <p:cNvPicPr/>
          <p:nvPr/>
        </p:nvPicPr>
        <p:blipFill>
          <a:blip r:embed="rId11"/>
          <a:stretch/>
        </p:blipFill>
        <p:spPr>
          <a:xfrm>
            <a:off x="280080" y="6453360"/>
            <a:ext cx="1476000" cy="368640"/>
          </a:xfrm>
          <a:prstGeom prst="rect">
            <a:avLst/>
          </a:prstGeom>
          <a:ln>
            <a:noFill/>
          </a:ln>
        </p:spPr>
      </p:pic>
      <p:sp>
        <p:nvSpPr>
          <p:cNvPr id="64" name="TextShape 16"/>
          <p:cNvSpPr txBox="1"/>
          <p:nvPr/>
        </p:nvSpPr>
        <p:spPr>
          <a:xfrm>
            <a:off x="790560" y="4052160"/>
            <a:ext cx="1005840" cy="238320"/>
          </a:xfrm>
          <a:prstGeom prst="rect">
            <a:avLst/>
          </a:prstGeom>
          <a:noFill/>
          <a:ln>
            <a:noFill/>
          </a:ln>
        </p:spPr>
        <p:txBody>
          <a:bodyPr lIns="90000" rIns="90000" tIns="45000" bIns="45000"/>
          <a:p>
            <a:r>
              <a:rPr b="1" lang="en-US" sz="1000" spc="-1" strike="noStrike">
                <a:solidFill>
                  <a:srgbClr val="854415"/>
                </a:solidFill>
                <a:latin typeface="Tahoma"/>
              </a:rPr>
              <a:t>Before DA</a:t>
            </a:r>
            <a:endParaRPr b="1" lang="en-US" sz="1000" spc="-1" strike="noStrike">
              <a:solidFill>
                <a:srgbClr val="854415"/>
              </a:solidFill>
              <a:latin typeface="Tahoma"/>
            </a:endParaRPr>
          </a:p>
        </p:txBody>
      </p:sp>
      <p:sp>
        <p:nvSpPr>
          <p:cNvPr id="65" name="TextShape 17"/>
          <p:cNvSpPr txBox="1"/>
          <p:nvPr/>
        </p:nvSpPr>
        <p:spPr>
          <a:xfrm>
            <a:off x="1978560" y="4052160"/>
            <a:ext cx="1005840" cy="238320"/>
          </a:xfrm>
          <a:prstGeom prst="rect">
            <a:avLst/>
          </a:prstGeom>
          <a:noFill/>
          <a:ln>
            <a:noFill/>
          </a:ln>
        </p:spPr>
        <p:txBody>
          <a:bodyPr lIns="90000" rIns="90000" tIns="45000" bIns="45000"/>
          <a:p>
            <a:r>
              <a:rPr b="1" lang="en-US" sz="1000" spc="-1" strike="noStrike">
                <a:solidFill>
                  <a:srgbClr val="854415"/>
                </a:solidFill>
                <a:latin typeface="Tahoma"/>
              </a:rPr>
              <a:t>After DA</a:t>
            </a:r>
            <a:endParaRPr b="1" lang="en-US" sz="1000" spc="-1" strike="noStrike">
              <a:solidFill>
                <a:srgbClr val="854415"/>
              </a:solidFill>
              <a:latin typeface="Tahoma"/>
            </a:endParaRPr>
          </a:p>
        </p:txBody>
      </p:sp>
      <p:sp>
        <p:nvSpPr>
          <p:cNvPr id="66" name="TextShape 18"/>
          <p:cNvSpPr txBox="1"/>
          <p:nvPr/>
        </p:nvSpPr>
        <p:spPr>
          <a:xfrm>
            <a:off x="3346560" y="4052160"/>
            <a:ext cx="1005840" cy="238320"/>
          </a:xfrm>
          <a:prstGeom prst="rect">
            <a:avLst/>
          </a:prstGeom>
          <a:noFill/>
          <a:ln>
            <a:noFill/>
          </a:ln>
        </p:spPr>
        <p:txBody>
          <a:bodyPr lIns="90000" rIns="90000" tIns="45000" bIns="45000"/>
          <a:p>
            <a:r>
              <a:rPr b="1" lang="en-US" sz="1000" spc="-1" strike="noStrike">
                <a:solidFill>
                  <a:srgbClr val="854415"/>
                </a:solidFill>
                <a:latin typeface="Tahoma"/>
              </a:rPr>
              <a:t>Before DA</a:t>
            </a:r>
            <a:endParaRPr b="1" lang="en-US" sz="1000" spc="-1" strike="noStrike">
              <a:solidFill>
                <a:srgbClr val="854415"/>
              </a:solidFill>
              <a:latin typeface="Tahoma"/>
            </a:endParaRPr>
          </a:p>
        </p:txBody>
      </p:sp>
      <p:sp>
        <p:nvSpPr>
          <p:cNvPr id="67" name="TextShape 19"/>
          <p:cNvSpPr txBox="1"/>
          <p:nvPr/>
        </p:nvSpPr>
        <p:spPr>
          <a:xfrm>
            <a:off x="4570560" y="4052160"/>
            <a:ext cx="1005840" cy="238320"/>
          </a:xfrm>
          <a:prstGeom prst="rect">
            <a:avLst/>
          </a:prstGeom>
          <a:noFill/>
          <a:ln>
            <a:noFill/>
          </a:ln>
        </p:spPr>
        <p:txBody>
          <a:bodyPr lIns="90000" rIns="90000" tIns="45000" bIns="45000"/>
          <a:p>
            <a:r>
              <a:rPr b="1" lang="en-US" sz="1000" spc="-1" strike="noStrike">
                <a:solidFill>
                  <a:srgbClr val="854415"/>
                </a:solidFill>
                <a:latin typeface="Tahoma"/>
              </a:rPr>
              <a:t>After DA</a:t>
            </a:r>
            <a:endParaRPr b="1" lang="en-US" sz="1000" spc="-1" strike="noStrike">
              <a:solidFill>
                <a:srgbClr val="854415"/>
              </a:solidFill>
              <a:latin typeface="Tahoma"/>
            </a:endParaRPr>
          </a:p>
        </p:txBody>
      </p:sp>
      <p:sp>
        <p:nvSpPr>
          <p:cNvPr id="68" name="TextShape 20"/>
          <p:cNvSpPr txBox="1"/>
          <p:nvPr/>
        </p:nvSpPr>
        <p:spPr>
          <a:xfrm>
            <a:off x="574560" y="4232160"/>
            <a:ext cx="669600" cy="209160"/>
          </a:xfrm>
          <a:prstGeom prst="rect">
            <a:avLst/>
          </a:prstGeom>
          <a:noFill/>
          <a:ln>
            <a:noFill/>
          </a:ln>
        </p:spPr>
        <p:txBody>
          <a:bodyPr lIns="90000" rIns="90000" tIns="45000" bIns="45000"/>
          <a:p>
            <a:r>
              <a:rPr b="1" lang="en-US" sz="800" spc="-1" strike="noStrike">
                <a:solidFill>
                  <a:srgbClr val="562604"/>
                </a:solidFill>
                <a:latin typeface="Tahoma"/>
              </a:rPr>
              <a:t>mean</a:t>
            </a:r>
            <a:endParaRPr b="1" lang="en-US" sz="800" spc="-1" strike="noStrike">
              <a:solidFill>
                <a:srgbClr val="562604"/>
              </a:solidFill>
              <a:latin typeface="Tahoma"/>
            </a:endParaRPr>
          </a:p>
        </p:txBody>
      </p:sp>
      <p:sp>
        <p:nvSpPr>
          <p:cNvPr id="69" name="TextShape 21"/>
          <p:cNvSpPr txBox="1"/>
          <p:nvPr/>
        </p:nvSpPr>
        <p:spPr>
          <a:xfrm>
            <a:off x="1834560" y="4232520"/>
            <a:ext cx="669600" cy="209160"/>
          </a:xfrm>
          <a:prstGeom prst="rect">
            <a:avLst/>
          </a:prstGeom>
          <a:noFill/>
          <a:ln>
            <a:noFill/>
          </a:ln>
        </p:spPr>
        <p:txBody>
          <a:bodyPr lIns="90000" rIns="90000" tIns="45000" bIns="45000"/>
          <a:p>
            <a:r>
              <a:rPr b="1" lang="en-US" sz="800" spc="-1" strike="noStrike">
                <a:solidFill>
                  <a:srgbClr val="562604"/>
                </a:solidFill>
                <a:latin typeface="Tahoma"/>
              </a:rPr>
              <a:t>mean</a:t>
            </a:r>
            <a:endParaRPr b="1" lang="en-US" sz="800" spc="-1" strike="noStrike">
              <a:solidFill>
                <a:srgbClr val="562604"/>
              </a:solidFill>
              <a:latin typeface="Tahoma"/>
            </a:endParaRPr>
          </a:p>
        </p:txBody>
      </p:sp>
      <p:sp>
        <p:nvSpPr>
          <p:cNvPr id="70" name="TextShape 22"/>
          <p:cNvSpPr txBox="1"/>
          <p:nvPr/>
        </p:nvSpPr>
        <p:spPr>
          <a:xfrm>
            <a:off x="3130560" y="4232880"/>
            <a:ext cx="669600" cy="209160"/>
          </a:xfrm>
          <a:prstGeom prst="rect">
            <a:avLst/>
          </a:prstGeom>
          <a:noFill/>
          <a:ln>
            <a:noFill/>
          </a:ln>
        </p:spPr>
        <p:txBody>
          <a:bodyPr lIns="90000" rIns="90000" tIns="45000" bIns="45000"/>
          <a:p>
            <a:r>
              <a:rPr b="1" lang="en-US" sz="800" spc="-1" strike="noStrike">
                <a:solidFill>
                  <a:srgbClr val="562604"/>
                </a:solidFill>
                <a:latin typeface="Tahoma"/>
              </a:rPr>
              <a:t>std</a:t>
            </a:r>
            <a:endParaRPr b="1" lang="en-US" sz="800" spc="-1" strike="noStrike">
              <a:solidFill>
                <a:srgbClr val="562604"/>
              </a:solidFill>
              <a:latin typeface="Tahoma"/>
            </a:endParaRPr>
          </a:p>
        </p:txBody>
      </p:sp>
      <p:sp>
        <p:nvSpPr>
          <p:cNvPr id="71" name="TextShape 23"/>
          <p:cNvSpPr txBox="1"/>
          <p:nvPr/>
        </p:nvSpPr>
        <p:spPr>
          <a:xfrm>
            <a:off x="4426560" y="4233240"/>
            <a:ext cx="669600" cy="209160"/>
          </a:xfrm>
          <a:prstGeom prst="rect">
            <a:avLst/>
          </a:prstGeom>
          <a:noFill/>
          <a:ln>
            <a:noFill/>
          </a:ln>
        </p:spPr>
        <p:txBody>
          <a:bodyPr lIns="90000" rIns="90000" tIns="45000" bIns="45000"/>
          <a:p>
            <a:r>
              <a:rPr b="1" lang="en-US" sz="800" spc="-1" strike="noStrike">
                <a:solidFill>
                  <a:srgbClr val="562604"/>
                </a:solidFill>
                <a:latin typeface="Tahoma"/>
              </a:rPr>
              <a:t>std</a:t>
            </a:r>
            <a:endParaRPr b="1" lang="en-US" sz="800" spc="-1" strike="noStrike">
              <a:solidFill>
                <a:srgbClr val="562604"/>
              </a:solidFill>
              <a:latin typeface="Tahoma"/>
            </a:endParaRPr>
          </a:p>
        </p:txBody>
      </p:sp>
      <p:sp>
        <p:nvSpPr>
          <p:cNvPr id="72" name="TextShape 24"/>
          <p:cNvSpPr txBox="1"/>
          <p:nvPr/>
        </p:nvSpPr>
        <p:spPr>
          <a:xfrm>
            <a:off x="8964000" y="1528200"/>
            <a:ext cx="2743200" cy="507960"/>
          </a:xfrm>
          <a:prstGeom prst="rect">
            <a:avLst/>
          </a:prstGeom>
          <a:noFill/>
          <a:ln>
            <a:noFill/>
          </a:ln>
        </p:spPr>
        <p:txBody>
          <a:bodyPr lIns="90000" rIns="90000" tIns="45000" bIns="45000"/>
          <a:p>
            <a:r>
              <a:rPr b="1" lang="en-US" sz="1400" spc="-1" strike="noStrike">
                <a:solidFill>
                  <a:srgbClr val="854415"/>
                </a:solidFill>
                <a:latin typeface="Tahoma"/>
              </a:rPr>
              <a:t>DOD </a:t>
            </a:r>
            <a:r>
              <a:rPr b="1" lang="en-US" sz="1400" spc="-1" strike="noStrike">
                <a:solidFill>
                  <a:srgbClr val="854415"/>
                </a:solidFill>
                <a:latin typeface="Tahoma"/>
              </a:rPr>
              <a:t>550 nm </a:t>
            </a:r>
            <a:r>
              <a:rPr b="1" lang="en-US" sz="1400" spc="-1" strike="noStrike">
                <a:solidFill>
                  <a:srgbClr val="854415"/>
                </a:solidFill>
                <a:latin typeface="Tahoma"/>
              </a:rPr>
              <a:t>(2007-</a:t>
            </a:r>
            <a:r>
              <a:rPr b="1" lang="en-US" sz="1400" spc="-1" strike="noStrike">
                <a:solidFill>
                  <a:srgbClr val="854415"/>
                </a:solidFill>
                <a:latin typeface="Tahoma"/>
              </a:rPr>
              <a:t>2016)</a:t>
            </a:r>
            <a:endParaRPr b="1" lang="en-US" sz="1400" spc="-1" strike="noStrike">
              <a:solidFill>
                <a:srgbClr val="854415"/>
              </a:solidFill>
              <a:latin typeface="Tahoma"/>
            </a:endParaRPr>
          </a:p>
        </p:txBody>
      </p:sp>
      <p:sp>
        <p:nvSpPr>
          <p:cNvPr id="73" name="CustomShape 25"/>
          <p:cNvSpPr/>
          <p:nvPr/>
        </p:nvSpPr>
        <p:spPr>
          <a:xfrm>
            <a:off x="8013600" y="2031120"/>
            <a:ext cx="274320" cy="1737360"/>
          </a:xfrm>
          <a:prstGeom prst="rect">
            <a:avLst/>
          </a:prstGeom>
          <a:solidFill>
            <a:srgbClr val="ffffff"/>
          </a:solidFill>
          <a:ln>
            <a:solidFill>
              <a:srgbClr val="fffff0"/>
            </a:solidFill>
          </a:ln>
        </p:spPr>
        <p:style>
          <a:lnRef idx="0"/>
          <a:fillRef idx="0"/>
          <a:effectRef idx="0"/>
          <a:fontRef idx="minor"/>
        </p:style>
      </p:sp>
      <p:grpSp>
        <p:nvGrpSpPr>
          <p:cNvPr id="74" name="Group 26"/>
          <p:cNvGrpSpPr/>
          <p:nvPr/>
        </p:nvGrpSpPr>
        <p:grpSpPr>
          <a:xfrm>
            <a:off x="6090480" y="4048560"/>
            <a:ext cx="2089080" cy="1744920"/>
            <a:chOff x="6090480" y="4048560"/>
            <a:chExt cx="2089080" cy="1744920"/>
          </a:xfrm>
        </p:grpSpPr>
        <p:pic>
          <p:nvPicPr>
            <p:cNvPr id="75" name="" descr=""/>
            <p:cNvPicPr/>
            <p:nvPr/>
          </p:nvPicPr>
          <p:blipFill>
            <a:blip r:embed="rId12"/>
            <a:srcRect l="0" t="0" r="66128" b="0"/>
            <a:stretch/>
          </p:blipFill>
          <p:spPr>
            <a:xfrm>
              <a:off x="6257880" y="4048560"/>
              <a:ext cx="1743480" cy="1744920"/>
            </a:xfrm>
            <a:prstGeom prst="rect">
              <a:avLst/>
            </a:prstGeom>
            <a:ln>
              <a:noFill/>
            </a:ln>
          </p:spPr>
        </p:pic>
        <p:sp>
          <p:nvSpPr>
            <p:cNvPr id="76" name="CustomShape 27"/>
            <p:cNvSpPr/>
            <p:nvPr/>
          </p:nvSpPr>
          <p:spPr>
            <a:xfrm>
              <a:off x="7724160" y="4773240"/>
              <a:ext cx="455400" cy="621360"/>
            </a:xfrm>
            <a:prstGeom prst="rect">
              <a:avLst/>
            </a:prstGeom>
            <a:solidFill>
              <a:srgbClr val="ffffff"/>
            </a:solidFill>
            <a:ln>
              <a:noFill/>
            </a:ln>
          </p:spPr>
          <p:style>
            <a:lnRef idx="0"/>
            <a:fillRef idx="0"/>
            <a:effectRef idx="0"/>
            <a:fontRef idx="minor"/>
          </p:style>
          <p:txBody>
            <a:bodyPr lIns="90000" rIns="90000" tIns="45000" bIns="45000"/>
            <a:p>
              <a:pPr>
                <a:lnSpc>
                  <a:spcPct val="100000"/>
                </a:lnSpc>
              </a:pPr>
              <a:r>
                <a:rPr b="0" lang="en-US" sz="700" spc="-1" strike="noStrike">
                  <a:solidFill>
                    <a:srgbClr val="000000"/>
                  </a:solidFill>
                  <a:latin typeface="Arial"/>
                  <a:ea typeface="DejaVu Sans"/>
                </a:rPr>
                <a:t>10000</a:t>
              </a:r>
              <a:endParaRPr b="0" lang="en-US" sz="700" spc="-1" strike="noStrike">
                <a:latin typeface="Arial"/>
              </a:endParaRPr>
            </a:p>
            <a:p>
              <a:pPr>
                <a:lnSpc>
                  <a:spcPct val="100000"/>
                </a:lnSpc>
              </a:pPr>
              <a:endParaRPr b="0" lang="en-US" sz="700" spc="-1" strike="noStrike">
                <a:latin typeface="Arial"/>
              </a:endParaRPr>
            </a:p>
            <a:p>
              <a:pPr>
                <a:lnSpc>
                  <a:spcPct val="100000"/>
                </a:lnSpc>
              </a:pPr>
              <a:r>
                <a:rPr b="0" lang="en-US" sz="700" spc="-1" strike="noStrike">
                  <a:solidFill>
                    <a:srgbClr val="000000"/>
                  </a:solidFill>
                  <a:latin typeface="Arial"/>
                  <a:ea typeface="DejaVu Sans"/>
                </a:rPr>
                <a:t>100</a:t>
              </a:r>
              <a:endParaRPr b="0" lang="en-US" sz="700" spc="-1" strike="noStrike">
                <a:latin typeface="Arial"/>
              </a:endParaRPr>
            </a:p>
            <a:p>
              <a:pPr>
                <a:lnSpc>
                  <a:spcPct val="100000"/>
                </a:lnSpc>
              </a:pPr>
              <a:endParaRPr b="0" lang="en-US" sz="700" spc="-1" strike="noStrike">
                <a:latin typeface="Arial"/>
              </a:endParaRPr>
            </a:p>
            <a:p>
              <a:pPr>
                <a:lnSpc>
                  <a:spcPct val="100000"/>
                </a:lnSpc>
              </a:pPr>
              <a:r>
                <a:rPr b="0" lang="en-US" sz="700" spc="-1" strike="noStrike">
                  <a:solidFill>
                    <a:srgbClr val="000000"/>
                  </a:solidFill>
                  <a:latin typeface="Arial"/>
                  <a:ea typeface="DejaVu Sans"/>
                </a:rPr>
                <a:t>1</a:t>
              </a:r>
              <a:endParaRPr b="0" lang="en-US" sz="700" spc="-1" strike="noStrike">
                <a:latin typeface="Arial"/>
              </a:endParaRPr>
            </a:p>
          </p:txBody>
        </p:sp>
        <p:grpSp>
          <p:nvGrpSpPr>
            <p:cNvPr id="77" name="Group 28"/>
            <p:cNvGrpSpPr/>
            <p:nvPr/>
          </p:nvGrpSpPr>
          <p:grpSpPr>
            <a:xfrm>
              <a:off x="6090480" y="4237200"/>
              <a:ext cx="2007360" cy="1556280"/>
              <a:chOff x="6090480" y="4237200"/>
              <a:chExt cx="2007360" cy="1556280"/>
            </a:xfrm>
          </p:grpSpPr>
          <p:sp>
            <p:nvSpPr>
              <p:cNvPr id="78" name="CustomShape 29"/>
              <p:cNvSpPr/>
              <p:nvPr/>
            </p:nvSpPr>
            <p:spPr>
              <a:xfrm>
                <a:off x="6341760" y="4237200"/>
                <a:ext cx="1136880" cy="409680"/>
              </a:xfrm>
              <a:prstGeom prst="rect">
                <a:avLst/>
              </a:prstGeom>
              <a:noFill/>
              <a:ln>
                <a:noFill/>
              </a:ln>
            </p:spPr>
            <p:style>
              <a:lnRef idx="0"/>
              <a:fillRef idx="0"/>
              <a:effectRef idx="0"/>
              <a:fontRef idx="minor"/>
            </p:style>
            <p:txBody>
              <a:bodyPr lIns="90000" rIns="90000" tIns="45000" bIns="45000"/>
              <a:p>
                <a:pPr>
                  <a:lnSpc>
                    <a:spcPct val="100000"/>
                  </a:lnSpc>
                  <a:spcBef>
                    <a:spcPts val="567"/>
                  </a:spcBef>
                  <a:spcAft>
                    <a:spcPts val="567"/>
                  </a:spcAft>
                </a:pPr>
                <a:r>
                  <a:rPr b="1" lang="en-US" sz="800" spc="-1" strike="noStrike">
                    <a:solidFill>
                      <a:srgbClr val="562604"/>
                    </a:solidFill>
                    <a:latin typeface="Tahoma"/>
                    <a:ea typeface="DejaVu Sans"/>
                  </a:rPr>
                  <a:t>bias = -</a:t>
                </a:r>
                <a:r>
                  <a:rPr b="1" lang="en-US" sz="800" spc="-1" strike="noStrike">
                    <a:solidFill>
                      <a:srgbClr val="562604"/>
                    </a:solidFill>
                    <a:latin typeface="Tahoma"/>
                    <a:ea typeface="DejaVu Sans"/>
                  </a:rPr>
                  <a:t>0.05 </a:t>
                </a:r>
                <a:r>
                  <a:rPr b="1" lang="en-US" sz="800" spc="-1" strike="noStrike">
                    <a:solidFill>
                      <a:srgbClr val="562604"/>
                    </a:solidFill>
                    <a:latin typeface="Tahoma"/>
                    <a:ea typeface="DejaVu Sans"/>
                  </a:rPr>
                  <a:t>RMSE = </a:t>
                </a:r>
                <a:r>
                  <a:rPr b="1" lang="en-US" sz="800" spc="-1" strike="noStrike">
                    <a:solidFill>
                      <a:srgbClr val="562604"/>
                    </a:solidFill>
                    <a:latin typeface="Tahoma"/>
                    <a:ea typeface="DejaVu Sans"/>
                  </a:rPr>
                  <a:t>0.12     </a:t>
                </a:r>
                <a:r>
                  <a:rPr b="1" lang="en-US" sz="800" spc="-1" strike="noStrike">
                    <a:solidFill>
                      <a:srgbClr val="562604"/>
                    </a:solidFill>
                    <a:latin typeface="Tahoma"/>
                    <a:ea typeface="DejaVu Sans"/>
                  </a:rPr>
                  <a:t>r = 0.81</a:t>
                </a:r>
                <a:endParaRPr b="0" lang="en-US" sz="800" spc="-1" strike="noStrike">
                  <a:solidFill>
                    <a:srgbClr val="562604"/>
                  </a:solidFill>
                  <a:latin typeface="Tahoma"/>
                </a:endParaRPr>
              </a:p>
            </p:txBody>
          </p:sp>
          <p:sp>
            <p:nvSpPr>
              <p:cNvPr id="79" name="CustomShape 30"/>
              <p:cNvSpPr/>
              <p:nvPr/>
            </p:nvSpPr>
            <p:spPr>
              <a:xfrm>
                <a:off x="7632720" y="4641840"/>
                <a:ext cx="465120" cy="187560"/>
              </a:xfrm>
              <a:prstGeom prst="rect">
                <a:avLst/>
              </a:prstGeom>
              <a:solidFill>
                <a:srgbClr val="ffffff"/>
              </a:solidFill>
              <a:ln>
                <a:noFill/>
              </a:ln>
            </p:spPr>
            <p:style>
              <a:lnRef idx="0"/>
              <a:fillRef idx="0"/>
              <a:effectRef idx="0"/>
              <a:fontRef idx="minor"/>
            </p:style>
            <p:txBody>
              <a:bodyPr lIns="90000" rIns="90000" tIns="45000" bIns="45000"/>
              <a:p>
                <a:pPr>
                  <a:lnSpc>
                    <a:spcPct val="100000"/>
                  </a:lnSpc>
                </a:pPr>
                <a:r>
                  <a:rPr b="1" lang="en-US" sz="600" spc="-1" strike="noStrike">
                    <a:solidFill>
                      <a:srgbClr val="000000"/>
                    </a:solidFill>
                    <a:latin typeface="Arial"/>
                    <a:ea typeface="DejaVu Sans"/>
                  </a:rPr>
                  <a:t>counts</a:t>
                </a:r>
                <a:endParaRPr b="0" lang="en-US" sz="600" spc="-1" strike="noStrike">
                  <a:latin typeface="Arial"/>
                </a:endParaRPr>
              </a:p>
            </p:txBody>
          </p:sp>
          <p:sp>
            <p:nvSpPr>
              <p:cNvPr id="80" name="CustomShape 31"/>
              <p:cNvSpPr/>
              <p:nvPr/>
            </p:nvSpPr>
            <p:spPr>
              <a:xfrm>
                <a:off x="6090480" y="5703120"/>
                <a:ext cx="1908720" cy="90360"/>
              </a:xfrm>
              <a:prstGeom prst="rect">
                <a:avLst/>
              </a:prstGeom>
              <a:solidFill>
                <a:srgbClr val="ffffff"/>
              </a:solidFill>
              <a:ln>
                <a:noFill/>
              </a:ln>
            </p:spPr>
            <p:style>
              <a:lnRef idx="0"/>
              <a:fillRef idx="0"/>
              <a:effectRef idx="0"/>
              <a:fontRef idx="minor"/>
            </p:style>
            <p:txBody>
              <a:bodyPr lIns="90000" rIns="90000" tIns="45000" bIns="45000"/>
              <a:p>
                <a:pPr algn="ctr">
                  <a:lnSpc>
                    <a:spcPct val="100000"/>
                  </a:lnSpc>
                </a:pPr>
                <a:r>
                  <a:rPr b="0" lang="en-US" sz="800" spc="-1" strike="noStrike">
                    <a:solidFill>
                      <a:srgbClr val="000000"/>
                    </a:solidFill>
                    <a:latin typeface="Tahoma"/>
                    <a:ea typeface="DejaVu Sans"/>
                  </a:rPr>
                  <a:t>AERONET AOD </a:t>
                </a:r>
                <a:r>
                  <a:rPr b="0" lang="en-US" sz="800" spc="-1" strike="noStrike">
                    <a:solidFill>
                      <a:srgbClr val="000000"/>
                    </a:solidFill>
                    <a:latin typeface="Tahoma"/>
                    <a:ea typeface="DejaVu Sans"/>
                  </a:rPr>
                  <a:t>SDA 500nm</a:t>
                </a:r>
                <a:endParaRPr b="0" lang="en-US" sz="800" spc="-1" strike="noStrike">
                  <a:latin typeface="Tahoma"/>
                </a:endParaRPr>
              </a:p>
            </p:txBody>
          </p:sp>
        </p:grpSp>
        <p:sp>
          <p:nvSpPr>
            <p:cNvPr id="81" name="CustomShape 32"/>
            <p:cNvSpPr/>
            <p:nvPr/>
          </p:nvSpPr>
          <p:spPr>
            <a:xfrm>
              <a:off x="6336720" y="4084560"/>
              <a:ext cx="1141920" cy="188640"/>
            </a:xfrm>
            <a:prstGeom prst="rect">
              <a:avLst/>
            </a:prstGeom>
            <a:solidFill>
              <a:srgbClr val="ffffff"/>
            </a:solidFill>
            <a:ln>
              <a:noFill/>
            </a:ln>
          </p:spPr>
          <p:style>
            <a:lnRef idx="0"/>
            <a:fillRef idx="0"/>
            <a:effectRef idx="0"/>
            <a:fontRef idx="minor"/>
          </p:style>
        </p:sp>
      </p:grpSp>
      <p:sp>
        <p:nvSpPr>
          <p:cNvPr id="82" name="CustomShape 33"/>
          <p:cNvSpPr/>
          <p:nvPr/>
        </p:nvSpPr>
        <p:spPr>
          <a:xfrm rot="16178400">
            <a:off x="5055120" y="4775760"/>
            <a:ext cx="2189520" cy="359640"/>
          </a:xfrm>
          <a:prstGeom prst="rect">
            <a:avLst/>
          </a:prstGeom>
          <a:solidFill>
            <a:srgbClr val="ffffff"/>
          </a:solidFill>
          <a:ln>
            <a:noFill/>
          </a:ln>
        </p:spPr>
        <p:style>
          <a:lnRef idx="0"/>
          <a:fillRef idx="0"/>
          <a:effectRef idx="0"/>
          <a:fontRef idx="minor"/>
        </p:style>
        <p:txBody>
          <a:bodyPr lIns="90000" rIns="90000" tIns="45000" bIns="45000"/>
          <a:p>
            <a:pPr algn="ctr">
              <a:lnSpc>
                <a:spcPct val="100000"/>
              </a:lnSpc>
            </a:pPr>
            <a:r>
              <a:rPr b="0" lang="en-US" sz="900" spc="-1" strike="noStrike">
                <a:solidFill>
                  <a:srgbClr val="000000"/>
                </a:solidFill>
                <a:latin typeface="Tahoma"/>
                <a:ea typeface="DejaVu Sans"/>
              </a:rPr>
              <a:t>Reanalysis </a:t>
            </a:r>
            <a:r>
              <a:rPr b="0" lang="en-US" sz="900" spc="-1" strike="noStrike">
                <a:solidFill>
                  <a:srgbClr val="000000"/>
                </a:solidFill>
                <a:latin typeface="Tahoma"/>
                <a:ea typeface="DejaVu Sans"/>
              </a:rPr>
              <a:t>DODcoarse </a:t>
            </a:r>
            <a:endParaRPr b="0" lang="en-US" sz="900" spc="-1" strike="noStrike">
              <a:latin typeface="Tahoma"/>
            </a:endParaRPr>
          </a:p>
          <a:p>
            <a:pPr algn="ctr">
              <a:lnSpc>
                <a:spcPct val="100000"/>
              </a:lnSpc>
            </a:pPr>
            <a:r>
              <a:rPr b="0" lang="en-US" sz="900" spc="-1" strike="noStrike">
                <a:solidFill>
                  <a:srgbClr val="000000"/>
                </a:solidFill>
                <a:latin typeface="Tahoma"/>
                <a:ea typeface="DejaVu Sans"/>
              </a:rPr>
              <a:t>550 nm</a:t>
            </a:r>
            <a:endParaRPr b="0" lang="en-US" sz="900" spc="-1" strike="noStrike">
              <a:latin typeface="Tahoma"/>
            </a:endParaRPr>
          </a:p>
        </p:txBody>
      </p:sp>
      <p:sp>
        <p:nvSpPr>
          <p:cNvPr id="83" name="TextShape 34"/>
          <p:cNvSpPr txBox="1"/>
          <p:nvPr/>
        </p:nvSpPr>
        <p:spPr>
          <a:xfrm>
            <a:off x="9822960" y="4281120"/>
            <a:ext cx="918360" cy="232200"/>
          </a:xfrm>
          <a:prstGeom prst="rect">
            <a:avLst/>
          </a:prstGeom>
          <a:solidFill>
            <a:srgbClr val="ffffff"/>
          </a:solidFill>
          <a:ln>
            <a:noFill/>
          </a:ln>
        </p:spPr>
        <p:txBody>
          <a:bodyPr lIns="90000" rIns="90000" tIns="45000" bIns="45000"/>
          <a:p>
            <a:r>
              <a:rPr b="0" lang="en-US" sz="1000" spc="-1" strike="noStrike">
                <a:latin typeface="Arial"/>
              </a:rPr>
              <a:t>DOD 550 nm</a:t>
            </a:r>
            <a:endParaRPr b="0" lang="en-US" sz="1000" spc="-1" strike="noStrike">
              <a:latin typeface="Arial"/>
            </a:endParaRPr>
          </a:p>
        </p:txBody>
      </p:sp>
      <p:sp>
        <p:nvSpPr>
          <p:cNvPr id="84" name="CustomShape 35"/>
          <p:cNvSpPr/>
          <p:nvPr/>
        </p:nvSpPr>
        <p:spPr>
          <a:xfrm>
            <a:off x="5627520" y="5920560"/>
            <a:ext cx="2945520" cy="259920"/>
          </a:xfrm>
          <a:prstGeom prst="rect">
            <a:avLst/>
          </a:prstGeom>
          <a:solidFill>
            <a:srgbClr val="ffffff"/>
          </a:solidFill>
          <a:ln>
            <a:noFill/>
          </a:ln>
        </p:spPr>
        <p:style>
          <a:lnRef idx="0"/>
          <a:fillRef idx="0"/>
          <a:effectRef idx="0"/>
          <a:fontRef idx="minor"/>
        </p:style>
        <p:txBody>
          <a:bodyPr lIns="90000" rIns="90000" tIns="45000" bIns="45000"/>
          <a:p>
            <a:pPr>
              <a:lnSpc>
                <a:spcPct val="100000"/>
              </a:lnSpc>
            </a:pPr>
            <a:r>
              <a:rPr b="1" lang="en-US" sz="1200" spc="-1" strike="noStrike">
                <a:solidFill>
                  <a:srgbClr val="562604"/>
                </a:solidFill>
                <a:latin typeface="Tahoma"/>
                <a:ea typeface="DejaVu Sans"/>
              </a:rPr>
              <a:t>Fig 3: Independent validation</a:t>
            </a:r>
            <a:endParaRPr b="0" lang="en-US" sz="1200" spc="-1" strike="noStrike">
              <a:latin typeface="Tahoma"/>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9357</TotalTime>
  <Application>LibreOffice/6.0.7.3$Linux_X86_64 LibreOffice_project/00m0$Build-3</Application>
  <Words>605</Words>
  <Paragraphs>128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2019-06-06T09:57:11Z</dcterms:created>
  <dc:creator>Gemma Ribas</dc:creator>
  <dc:description/>
  <dc:language>en-US</dc:language>
  <cp:lastModifiedBy>Enza Di Tomaso</cp:lastModifiedBy>
  <dcterms:modified xsi:type="dcterms:W3CDTF">2021-04-28T13:57:57Z</dcterms:modified>
  <cp:revision>359</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Panorámica</vt:lpwstr>
  </property>
  <property fmtid="{D5CDD505-2E9C-101B-9397-08002B2CF9AE}" pid="9" name="ScaleCrop">
    <vt:bool>0</vt:bool>
  </property>
  <property fmtid="{D5CDD505-2E9C-101B-9397-08002B2CF9AE}" pid="10" name="ShareDoc">
    <vt:bool>0</vt:bool>
  </property>
  <property fmtid="{D5CDD505-2E9C-101B-9397-08002B2CF9AE}" pid="11" name="Slides">
    <vt:i4>15</vt:i4>
  </property>
</Properties>
</file>