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84" r:id="rId4"/>
    <p:sldMasterId id="2147483685" r:id="rId5"/>
    <p:sldMasterId id="214748368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Lst>
  <p:sldSz cy="6858000" cx="12192000"/>
  <p:notesSz cx="7559675" cy="10691800"/>
  <p:embeddedFontLst>
    <p:embeddedFont>
      <p:font typeface="Lexend Light"/>
      <p:regular r:id="rId65"/>
      <p:bold r:id="rId66"/>
    </p:embeddedFont>
    <p:embeddedFont>
      <p:font typeface="Roboto"/>
      <p:regular r:id="rId67"/>
      <p:bold r:id="rId68"/>
      <p:italic r:id="rId69"/>
      <p:boldItalic r:id="rId70"/>
    </p:embeddedFont>
    <p:embeddedFont>
      <p:font typeface="Rajdhani Medium"/>
      <p:regular r:id="rId71"/>
      <p:bold r:id="rId72"/>
    </p:embeddedFont>
    <p:embeddedFont>
      <p:font typeface="Helvetica Neue"/>
      <p:regular r:id="rId73"/>
      <p:bold r:id="rId74"/>
      <p:italic r:id="rId75"/>
      <p:boldItalic r:id="rId76"/>
    </p:embeddedFont>
    <p:embeddedFont>
      <p:font typeface="Roboto Light"/>
      <p:regular r:id="rId77"/>
      <p:bold r:id="rId78"/>
      <p:italic r:id="rId79"/>
      <p:boldItalic r:id="rId80"/>
    </p:embeddedFont>
    <p:embeddedFont>
      <p:font typeface="Lexend"/>
      <p:regular r:id="rId81"/>
      <p:bold r:id="rId82"/>
    </p:embeddedFont>
    <p:embeddedFont>
      <p:font typeface="PT Sans"/>
      <p:regular r:id="rId83"/>
      <p:bold r:id="rId84"/>
      <p:italic r:id="rId85"/>
      <p:boldItalic r:id="rId86"/>
    </p:embeddedFont>
    <p:embeddedFont>
      <p:font typeface="Rajdhani"/>
      <p:regular r:id="rId87"/>
      <p:bold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Lluís Palm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PTSans-bold.fntdata"/><Relationship Id="rId83" Type="http://schemas.openxmlformats.org/officeDocument/2006/relationships/font" Target="fonts/PTSans-regular.fntdata"/><Relationship Id="rId42" Type="http://schemas.openxmlformats.org/officeDocument/2006/relationships/slide" Target="slides/slide35.xml"/><Relationship Id="rId86" Type="http://schemas.openxmlformats.org/officeDocument/2006/relationships/font" Target="fonts/PTSans-boldItalic.fntdata"/><Relationship Id="rId41" Type="http://schemas.openxmlformats.org/officeDocument/2006/relationships/slide" Target="slides/slide34.xml"/><Relationship Id="rId85" Type="http://schemas.openxmlformats.org/officeDocument/2006/relationships/font" Target="fonts/PTSans-italic.fntdata"/><Relationship Id="rId44" Type="http://schemas.openxmlformats.org/officeDocument/2006/relationships/slide" Target="slides/slide37.xml"/><Relationship Id="rId88" Type="http://schemas.openxmlformats.org/officeDocument/2006/relationships/font" Target="fonts/Rajdhani-bold.fntdata"/><Relationship Id="rId43" Type="http://schemas.openxmlformats.org/officeDocument/2006/relationships/slide" Target="slides/slide36.xml"/><Relationship Id="rId87" Type="http://schemas.openxmlformats.org/officeDocument/2006/relationships/font" Target="fonts/Rajdhani-regular.fntdata"/><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RobotoLight-boldItalic.fntdata"/><Relationship Id="rId82" Type="http://schemas.openxmlformats.org/officeDocument/2006/relationships/font" Target="fonts/Lexend-bold.fntdata"/><Relationship Id="rId81" Type="http://schemas.openxmlformats.org/officeDocument/2006/relationships/font" Target="fonts/Lexend-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HelveticaNeue-regular.fntdata"/><Relationship Id="rId72" Type="http://schemas.openxmlformats.org/officeDocument/2006/relationships/font" Target="fonts/RajdhaniMedium-bold.fntdata"/><Relationship Id="rId31" Type="http://schemas.openxmlformats.org/officeDocument/2006/relationships/slide" Target="slides/slide24.xml"/><Relationship Id="rId75" Type="http://schemas.openxmlformats.org/officeDocument/2006/relationships/font" Target="fonts/HelveticaNeue-italic.fntdata"/><Relationship Id="rId30" Type="http://schemas.openxmlformats.org/officeDocument/2006/relationships/slide" Target="slides/slide23.xml"/><Relationship Id="rId74" Type="http://schemas.openxmlformats.org/officeDocument/2006/relationships/font" Target="fonts/HelveticaNeue-bold.fntdata"/><Relationship Id="rId33" Type="http://schemas.openxmlformats.org/officeDocument/2006/relationships/slide" Target="slides/slide26.xml"/><Relationship Id="rId77" Type="http://schemas.openxmlformats.org/officeDocument/2006/relationships/font" Target="fonts/RobotoLight-regular.fntdata"/><Relationship Id="rId32" Type="http://schemas.openxmlformats.org/officeDocument/2006/relationships/slide" Target="slides/slide25.xml"/><Relationship Id="rId76" Type="http://schemas.openxmlformats.org/officeDocument/2006/relationships/font" Target="fonts/HelveticaNeue-boldItalic.fntdata"/><Relationship Id="rId35" Type="http://schemas.openxmlformats.org/officeDocument/2006/relationships/slide" Target="slides/slide28.xml"/><Relationship Id="rId79" Type="http://schemas.openxmlformats.org/officeDocument/2006/relationships/font" Target="fonts/RobotoLight-italic.fntdata"/><Relationship Id="rId34" Type="http://schemas.openxmlformats.org/officeDocument/2006/relationships/slide" Target="slides/slide27.xml"/><Relationship Id="rId78" Type="http://schemas.openxmlformats.org/officeDocument/2006/relationships/font" Target="fonts/RobotoLight-bold.fntdata"/><Relationship Id="rId71" Type="http://schemas.openxmlformats.org/officeDocument/2006/relationships/font" Target="fonts/RajdhaniMedium-regular.fntdata"/><Relationship Id="rId70" Type="http://schemas.openxmlformats.org/officeDocument/2006/relationships/font" Target="fonts/Roboto-bold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font" Target="fonts/LexendLight-bold.fntdata"/><Relationship Id="rId21" Type="http://schemas.openxmlformats.org/officeDocument/2006/relationships/slide" Target="slides/slide14.xml"/><Relationship Id="rId65" Type="http://schemas.openxmlformats.org/officeDocument/2006/relationships/font" Target="fonts/LexendLight-regular.fntdata"/><Relationship Id="rId24" Type="http://schemas.openxmlformats.org/officeDocument/2006/relationships/slide" Target="slides/slide17.xml"/><Relationship Id="rId68" Type="http://schemas.openxmlformats.org/officeDocument/2006/relationships/font" Target="fonts/Roboto-bold.fntdata"/><Relationship Id="rId23" Type="http://schemas.openxmlformats.org/officeDocument/2006/relationships/slide" Target="slides/slide16.xml"/><Relationship Id="rId67" Type="http://schemas.openxmlformats.org/officeDocument/2006/relationships/font" Target="fonts/Roboto-regular.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Roboto-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3-27T17:46:23.862">
    <p:pos x="1849" y="3352"/>
    <p:text>ecmwf provides observations of wr but just for the past 12 days :(</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5-03-27T18:27:02.185">
    <p:pos x="6000" y="0"/>
    <p:text>“The weather regime analysis reveals the Greenland blocking (GL) and Atlantic trough (AT) regimes as the most frequent large-scale patterns in the weeks following an SSW.” Domiesen et al., 2020</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756000" y="5078520"/>
            <a:ext cx="6047640" cy="481104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 name="Google Shape;5;n"/>
          <p:cNvSpPr txBox="1"/>
          <p:nvPr>
            <p:ph idx="3" type="hdr"/>
          </p:nvPr>
        </p:nvSpPr>
        <p:spPr>
          <a:xfrm>
            <a:off x="0" y="0"/>
            <a:ext cx="3280680" cy="53424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 name="Google Shape;6;n"/>
          <p:cNvSpPr txBox="1"/>
          <p:nvPr>
            <p:ph idx="10" type="dt"/>
          </p:nvPr>
        </p:nvSpPr>
        <p:spPr>
          <a:xfrm>
            <a:off x="4278960" y="0"/>
            <a:ext cx="3280680" cy="53424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n"/>
          <p:cNvSpPr txBox="1"/>
          <p:nvPr>
            <p:ph idx="11" type="ftr"/>
          </p:nvPr>
        </p:nvSpPr>
        <p:spPr>
          <a:xfrm>
            <a:off x="0" y="10157400"/>
            <a:ext cx="3280680" cy="53424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4278960" y="10157400"/>
            <a:ext cx="3280680" cy="53424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1175/JPO-D-19-0094.1"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notes"/>
          <p:cNvSpPr txBox="1"/>
          <p:nvPr>
            <p:ph idx="1" type="body"/>
          </p:nvPr>
        </p:nvSpPr>
        <p:spPr>
          <a:xfrm>
            <a:off x="756000" y="5078520"/>
            <a:ext cx="6047640" cy="481104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207" name="Google Shape;207;p1: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43f3c5b1c0_3_6: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8" name="Google Shape;318;g343f3c5b1c0_3_6: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https://iridl.ldeo.columbia.edu/maproom/Global/Precipitation/Anomaly.html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https://iridl.ldeo.columbia.edu/maproom/Global/Precipitation/Seasonal.html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https://iridl.ldeo.columbia.edu/maproom/Global/Precipitation/WASP_Indices.html</a:t>
            </a:r>
            <a:endParaRPr b="0" sz="2000" strike="noStrike">
              <a:latin typeface="Arial"/>
              <a:ea typeface="Arial"/>
              <a:cs typeface="Arial"/>
              <a:sym typeface="Arial"/>
            </a:endParaRPr>
          </a:p>
        </p:txBody>
      </p:sp>
      <p:sp>
        <p:nvSpPr>
          <p:cNvPr id="319" name="Google Shape;319;g343f3c5b1c0_3_6: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43f3c5b1c0_3_31: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6" name="Google Shape;336;g343f3c5b1c0_3_31: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https://iridl.ldeo.columbia.edu/maproom/Global/Precipitation/Anomaly.html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https://iridl.ldeo.columbia.edu/maproom/Global/Precipitation/Seasonal.html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https://iridl.ldeo.columbia.edu/maproom/Global/Precipitation/WASP_Indices.html</a:t>
            </a:r>
            <a:endParaRPr b="0" sz="2000" strike="noStrike">
              <a:latin typeface="Arial"/>
              <a:ea typeface="Arial"/>
              <a:cs typeface="Arial"/>
              <a:sym typeface="Arial"/>
            </a:endParaRPr>
          </a:p>
        </p:txBody>
      </p:sp>
      <p:sp>
        <p:nvSpPr>
          <p:cNvPr id="337" name="Google Shape;337;g343f3c5b1c0_3_31: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43f3c5b1c0_2_2: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3" name="Google Shape;353;g343f3c5b1c0_2_2: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https://iridl.ldeo.columbia.edu/maproom/Global/Precipitation/Anomaly.html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https://iridl.ldeo.columbia.edu/maproom/Global/Precipitation/Seasonal.html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https://iridl.ldeo.columbia.edu/maproom/Global/Precipitation/WASP_Indices.html</a:t>
            </a:r>
            <a:endParaRPr b="0" sz="2000" strike="noStrike">
              <a:latin typeface="Arial"/>
              <a:ea typeface="Arial"/>
              <a:cs typeface="Arial"/>
              <a:sym typeface="Arial"/>
            </a:endParaRPr>
          </a:p>
        </p:txBody>
      </p:sp>
      <p:sp>
        <p:nvSpPr>
          <p:cNvPr id="354" name="Google Shape;354;g343f3c5b1c0_2_2: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d945c9e1bd_0_30: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d945c9e1bd_0_30: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84" name="Google Shape;384;g2d945c9e1bd_0_30: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9: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3" name="Google Shape;393;p9:notes"/>
          <p:cNvSpPr txBox="1"/>
          <p:nvPr>
            <p:ph idx="1" type="body"/>
          </p:nvPr>
        </p:nvSpPr>
        <p:spPr>
          <a:xfrm>
            <a:off x="756000" y="5078520"/>
            <a:ext cx="6047700" cy="4811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394" name="Google Shape;394;p9:notes"/>
          <p:cNvSpPr txBox="1"/>
          <p:nvPr>
            <p:ph idx="12" type="sldNum"/>
          </p:nvPr>
        </p:nvSpPr>
        <p:spPr>
          <a:xfrm>
            <a:off x="4278960" y="10157400"/>
            <a:ext cx="3280800" cy="5343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1: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3" name="Google Shape;403;p11: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https://iridl.ldeo.columbia.edu/maproom/Global/Atm_Temp/Anomaly.html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https://iridl.ldeo.columbia.edu/maproom/Global/Atm_Temp/Seasonal.html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https://iridl.ldeo.columbia.edu/maproom/Global/Atm_Temp/Std_Anom_Chnge.html</a:t>
            </a:r>
            <a:endParaRPr b="0" sz="2000" strike="noStrike">
              <a:latin typeface="Arial"/>
              <a:ea typeface="Arial"/>
              <a:cs typeface="Arial"/>
              <a:sym typeface="Arial"/>
            </a:endParaRPr>
          </a:p>
        </p:txBody>
      </p:sp>
      <p:sp>
        <p:nvSpPr>
          <p:cNvPr id="404" name="Google Shape;404;p11: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340c7aefe0_4_37: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6" name="Google Shape;416;g3340c7aefe0_4_37: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a:p>
            <a:pPr indent="-216000" lvl="0" marL="216000" rtl="0" algn="l">
              <a:spcBef>
                <a:spcPts val="0"/>
              </a:spcBef>
              <a:spcAft>
                <a:spcPts val="0"/>
              </a:spcAft>
              <a:buSzPts val="1400"/>
              <a:buNone/>
            </a:pPr>
            <a:r>
              <a:rPr lang="en-GB" sz="2000">
                <a:solidFill>
                  <a:schemeClr val="dk1"/>
                </a:solidFill>
              </a:rPr>
              <a:t>Tropical Instability Waves (see Philander, 1976, 1978). Recent mechanism paper here: </a:t>
            </a:r>
            <a:r>
              <a:rPr lang="en-GB" sz="2000" u="sng">
                <a:solidFill>
                  <a:schemeClr val="hlink"/>
                </a:solidFill>
                <a:latin typeface="PT Sans"/>
                <a:ea typeface="PT Sans"/>
                <a:cs typeface="PT Sans"/>
                <a:sym typeface="PT Sans"/>
                <a:hlinkClick r:id="rId2"/>
              </a:rPr>
              <a:t>https://doi.org/10.1175/JPO-D-19-0094.1</a:t>
            </a:r>
            <a:endParaRPr sz="2000">
              <a:solidFill>
                <a:schemeClr val="dk1"/>
              </a:solidFill>
            </a:endParaRPr>
          </a:p>
          <a:p>
            <a:pPr indent="-216000" lvl="0" marL="216000" rtl="0" algn="l">
              <a:spcBef>
                <a:spcPts val="0"/>
              </a:spcBef>
              <a:spcAft>
                <a:spcPts val="0"/>
              </a:spcAft>
              <a:buSzPts val="1400"/>
              <a:buNone/>
            </a:pPr>
            <a:r>
              <a:rPr lang="en-GB" sz="2000">
                <a:solidFill>
                  <a:schemeClr val="dk1"/>
                </a:solidFill>
                <a:latin typeface="PT Sans"/>
                <a:ea typeface="PT Sans"/>
                <a:cs typeface="PT Sans"/>
                <a:sym typeface="PT Sans"/>
              </a:rPr>
              <a:t>https://www.cpc.ncep.noaa.gov/products/precip/CWlink/MJO/enso.shtml#current</a:t>
            </a:r>
            <a:endParaRPr sz="2000">
              <a:solidFill>
                <a:schemeClr val="dk1"/>
              </a:solidFill>
            </a:endParaRPr>
          </a:p>
          <a:p>
            <a:pPr indent="-216000" lvl="0" marL="216000" rtl="0" algn="l">
              <a:spcBef>
                <a:spcPts val="0"/>
              </a:spcBef>
              <a:spcAft>
                <a:spcPts val="0"/>
              </a:spcAft>
              <a:buSzPts val="1400"/>
              <a:buNone/>
            </a:pPr>
            <a:r>
              <a:rPr lang="en-GB" sz="2000">
                <a:solidFill>
                  <a:schemeClr val="dk1"/>
                </a:solidFill>
                <a:latin typeface="PT Sans"/>
                <a:ea typeface="PT Sans"/>
                <a:cs typeface="PT Sans"/>
                <a:sym typeface="PT Sans"/>
              </a:rPr>
              <a:t>https://www.cpc.ncep.noaa.gov/products/analysis_monitoring/enso_update/gsstanim.shtml</a:t>
            </a:r>
            <a:endParaRPr sz="2000"/>
          </a:p>
        </p:txBody>
      </p:sp>
      <p:sp>
        <p:nvSpPr>
          <p:cNvPr id="417" name="Google Shape;417;g3340c7aefe0_4_37: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d945c9e1bd_0_8: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d945c9e1bd_0_8: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31" name="Google Shape;431;g2d945c9e1bd_0_8: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45dc0ffa7d_9_3: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345dc0ffa7d_9_3: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44" name="Google Shape;444;g345dc0ffa7d_9_3: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d951cd6d97_2_0: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4" name="Google Shape;454;g2d951cd6d97_2_0: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GB" sz="2000">
                <a:solidFill>
                  <a:schemeClr val="dk1"/>
                </a:solidFill>
              </a:rPr>
              <a:t>https://www.cpc.ncep.noaa.gov/products/precip/CWlink/MJO/enso.shtml#current</a:t>
            </a:r>
            <a:endParaRPr sz="2000">
              <a:solidFill>
                <a:schemeClr val="dk1"/>
              </a:solidFill>
            </a:endParaRPr>
          </a:p>
          <a:p>
            <a:pPr indent="0" lvl="0" marL="0" rtl="0" algn="l">
              <a:spcBef>
                <a:spcPts val="0"/>
              </a:spcBef>
              <a:spcAft>
                <a:spcPts val="0"/>
              </a:spcAft>
              <a:buClr>
                <a:schemeClr val="dk1"/>
              </a:buClr>
              <a:buSzPts val="1400"/>
              <a:buFont typeface="Arial"/>
              <a:buNone/>
            </a:pPr>
            <a:r>
              <a:rPr lang="en-GB" sz="2000">
                <a:solidFill>
                  <a:schemeClr val="dk1"/>
                </a:solidFill>
              </a:rPr>
              <a:t>http://www.bom.gov.au/climate/enso/indices.shtml</a:t>
            </a:r>
            <a:endParaRPr sz="2000">
              <a:solidFill>
                <a:schemeClr val="dk1"/>
              </a:solidFill>
            </a:endParaRPr>
          </a:p>
          <a:p>
            <a:pPr indent="0" lvl="0" marL="0" rtl="0" algn="l">
              <a:spcBef>
                <a:spcPts val="0"/>
              </a:spcBef>
              <a:spcAft>
                <a:spcPts val="0"/>
              </a:spcAft>
              <a:buClr>
                <a:schemeClr val="dk1"/>
              </a:buClr>
              <a:buSzPts val="1400"/>
              <a:buFont typeface="Arial"/>
              <a:buNone/>
            </a:pPr>
            <a:r>
              <a:rPr lang="en-GB" sz="2000">
                <a:solidFill>
                  <a:schemeClr val="dk1"/>
                </a:solidFill>
              </a:rPr>
              <a:t>http://www.bom.gov.au/climate/enso/#tabs=Pacific-Ocean&amp;pacific=SOI</a:t>
            </a:r>
            <a:endParaRPr sz="2000">
              <a:solidFill>
                <a:schemeClr val="dk1"/>
              </a:solidFill>
            </a:endParaRPr>
          </a:p>
        </p:txBody>
      </p:sp>
      <p:sp>
        <p:nvSpPr>
          <p:cNvPr id="455" name="Google Shape;455;g2d951cd6d97_2_0: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notes"/>
          <p:cNvSpPr/>
          <p:nvPr>
            <p:ph idx="2" type="sldImg"/>
          </p:nvPr>
        </p:nvSpPr>
        <p:spPr>
          <a:xfrm>
            <a:off x="380880" y="685800"/>
            <a:ext cx="609552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1" name="Google Shape;221;p2:notes"/>
          <p:cNvSpPr txBox="1"/>
          <p:nvPr>
            <p:ph idx="1" type="body"/>
          </p:nvPr>
        </p:nvSpPr>
        <p:spPr>
          <a:xfrm>
            <a:off x="914400" y="4343400"/>
            <a:ext cx="5028840" cy="411444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222" name="Google Shape;222;p2:notes"/>
          <p:cNvSpPr txBox="1"/>
          <p:nvPr/>
        </p:nvSpPr>
        <p:spPr>
          <a:xfrm>
            <a:off x="0" y="0"/>
            <a:ext cx="2999520" cy="29995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fld id="{00000000-1234-1234-1234-123412341234}" type="slidenum">
              <a:rPr b="1" i="0" lang="en-GB" sz="2400" u="none" cap="none" strike="noStrike">
                <a:solidFill>
                  <a:srgbClr val="000000"/>
                </a:solidFill>
                <a:latin typeface="Helvetica Neue"/>
                <a:ea typeface="Helvetica Neue"/>
                <a:cs typeface="Helvetica Neue"/>
                <a:sym typeface="Helvetica Neue"/>
              </a:rPr>
              <a:t>‹#›</a:t>
            </a:fld>
            <a:endParaRPr b="0" i="0" sz="2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43f3c5b1c0_0_26: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343f3c5b1c0_0_26: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67" name="Google Shape;467;g343f3c5b1c0_0_26: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346e37399a_1_14: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4" name="Google Shape;474;g3346e37399a_1_14: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https://www.cpc.ncep.noaa.gov/products/CDB/CDB_Archive_html/CDB_archive.shtml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https://www.cpc.ncep.noaa.gov/products/CDB/Extratropics/fige7.shtml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https://www.cpc.ncep.noaa.gov/data/teledoc/nao_ts.shtml</a:t>
            </a:r>
            <a:endParaRPr b="0" sz="2000" strike="noStrike">
              <a:latin typeface="Arial"/>
              <a:ea typeface="Arial"/>
              <a:cs typeface="Arial"/>
              <a:sym typeface="Arial"/>
            </a:endParaRPr>
          </a:p>
        </p:txBody>
      </p:sp>
      <p:sp>
        <p:nvSpPr>
          <p:cNvPr id="475" name="Google Shape;475;g3346e37399a_1_14: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18: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5" name="Google Shape;485;p18: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486" name="Google Shape;486;p18: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340c7aefe0_84_0: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5" name="Google Shape;495;g3340c7aefe0_84_0: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496" name="Google Shape;496;g3340c7aefe0_84_0: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43f3c5b1c0_0_41: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343f3c5b1c0_0_41: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10" name="Google Shape;510;g343f3c5b1c0_0_41: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45a7f9e5f5_0_54:notes"/>
          <p:cNvSpPr/>
          <p:nvPr>
            <p:ph idx="2" type="sldImg"/>
          </p:nvPr>
        </p:nvSpPr>
        <p:spPr>
          <a:xfrm>
            <a:off x="38088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8" name="Google Shape;518;g345a7f9e5f5_0_54:notes"/>
          <p:cNvSpPr txBox="1"/>
          <p:nvPr>
            <p:ph idx="1" type="body"/>
          </p:nvPr>
        </p:nvSpPr>
        <p:spPr>
          <a:xfrm>
            <a:off x="914400" y="4343400"/>
            <a:ext cx="5028900" cy="4114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519" name="Google Shape;519;g345a7f9e5f5_0_54:notes"/>
          <p:cNvSpPr txBox="1"/>
          <p:nvPr/>
        </p:nvSpPr>
        <p:spPr>
          <a:xfrm>
            <a:off x="0" y="0"/>
            <a:ext cx="2999400" cy="299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fld id="{00000000-1234-1234-1234-123412341234}" type="slidenum">
              <a:rPr b="1" i="0" lang="en-GB" sz="2400" u="none" cap="none" strike="noStrike">
                <a:solidFill>
                  <a:srgbClr val="000000"/>
                </a:solidFill>
                <a:latin typeface="Helvetica Neue"/>
                <a:ea typeface="Helvetica Neue"/>
                <a:cs typeface="Helvetica Neue"/>
                <a:sym typeface="Helvetica Neue"/>
              </a:rPr>
              <a:t>‹#›</a:t>
            </a:fld>
            <a:endParaRPr b="0" i="0" sz="2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0: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6" name="Google Shape;526;p20: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https://iri.columbia.edu/our-expertise/climate/forecasts/enso/current/?enso_tab=enso-sst_table</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https://www.cpc.ncep.noaa.gov/products/NMME/current/plume.html</a:t>
            </a:r>
            <a:endParaRPr b="0" sz="2000" strike="noStrike">
              <a:latin typeface="Arial"/>
              <a:ea typeface="Arial"/>
              <a:cs typeface="Arial"/>
              <a:sym typeface="Arial"/>
            </a:endParaRPr>
          </a:p>
        </p:txBody>
      </p:sp>
      <p:sp>
        <p:nvSpPr>
          <p:cNvPr id="527" name="Google Shape;527;p20: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1: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9" name="Google Shape;539;p21: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https://iri.columbia.edu/our-expertise/climate/forecasts/enso/current/?enso_tab=enso-iri_plume</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https://iri.columbia.edu/our-expertise/climate/forecasts/enso/current/?enso_tab=enso-cpc_plume</a:t>
            </a:r>
            <a:endParaRPr b="0" sz="2000" strike="noStrike">
              <a:latin typeface="Arial"/>
              <a:ea typeface="Arial"/>
              <a:cs typeface="Arial"/>
              <a:sym typeface="Arial"/>
            </a:endParaRPr>
          </a:p>
        </p:txBody>
      </p:sp>
      <p:sp>
        <p:nvSpPr>
          <p:cNvPr id="540" name="Google Shape;540;p21: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d92bec4571_0_4: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8" name="Google Shape;548;g2d92bec4571_0_4: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b="0" lang="en-GB" sz="2000" strike="noStrike">
                <a:latin typeface="Arial"/>
                <a:ea typeface="Arial"/>
                <a:cs typeface="Arial"/>
                <a:sym typeface="Arial"/>
              </a:rPr>
              <a:t>ENSO diags https://www.cpc.ncep.noaa.gov/products/precip/CWlink/MJO/enso.shtml#current</a:t>
            </a:r>
            <a:endParaRPr b="0" sz="2000" strike="noStrike">
              <a:latin typeface="Arial"/>
              <a:ea typeface="Arial"/>
              <a:cs typeface="Arial"/>
              <a:sym typeface="Arial"/>
            </a:endParaRPr>
          </a:p>
          <a:p>
            <a:pPr indent="0" lvl="0" marL="0" rtl="0" algn="l">
              <a:lnSpc>
                <a:spcPct val="100000"/>
              </a:lnSpc>
              <a:spcBef>
                <a:spcPts val="0"/>
              </a:spcBef>
              <a:spcAft>
                <a:spcPts val="0"/>
              </a:spcAft>
              <a:buSzPts val="1400"/>
              <a:buNone/>
            </a:pPr>
            <a:r>
              <a:rPr b="0" lang="en-GB" sz="2000" strike="noStrike">
                <a:latin typeface="Arial"/>
                <a:ea typeface="Arial"/>
                <a:cs typeface="Arial"/>
                <a:sym typeface="Arial"/>
              </a:rPr>
              <a:t>ENSO Blog https://www.climate.gov/news-features/blogs/enso?page=1</a:t>
            </a:r>
            <a:endParaRPr b="0" sz="2000" strike="noStrike">
              <a:latin typeface="Arial"/>
              <a:ea typeface="Arial"/>
              <a:cs typeface="Arial"/>
              <a:sym typeface="Arial"/>
            </a:endParaRPr>
          </a:p>
          <a:p>
            <a:pPr indent="0" lvl="0" marL="0" rtl="0" algn="l">
              <a:lnSpc>
                <a:spcPct val="100000"/>
              </a:lnSpc>
              <a:spcBef>
                <a:spcPts val="0"/>
              </a:spcBef>
              <a:spcAft>
                <a:spcPts val="0"/>
              </a:spcAft>
              <a:buSzPts val="1400"/>
              <a:buNone/>
            </a:pPr>
            <a:r>
              <a:rPr b="0" lang="en-GB" sz="2000" strike="noStrike">
                <a:latin typeface="Arial"/>
                <a:ea typeface="Arial"/>
                <a:cs typeface="Arial"/>
                <a:sym typeface="Arial"/>
              </a:rPr>
              <a:t>https://www.pmel.noaa.gov/gtmba/assorted-plots</a:t>
            </a:r>
            <a:endParaRPr b="0" sz="2000" strike="noStrike">
              <a:latin typeface="Arial"/>
              <a:ea typeface="Arial"/>
              <a:cs typeface="Arial"/>
              <a:sym typeface="Arial"/>
            </a:endParaRPr>
          </a:p>
          <a:p>
            <a:pPr indent="0" lvl="0" marL="0" rtl="0" algn="l">
              <a:lnSpc>
                <a:spcPct val="100000"/>
              </a:lnSpc>
              <a:spcBef>
                <a:spcPts val="0"/>
              </a:spcBef>
              <a:spcAft>
                <a:spcPts val="0"/>
              </a:spcAft>
              <a:buSzPts val="1400"/>
              <a:buNone/>
            </a:pPr>
            <a:r>
              <a:rPr b="0" lang="en-GB" sz="2000" strike="noStrike">
                <a:latin typeface="Arial"/>
                <a:ea typeface="Arial"/>
                <a:cs typeface="Arial"/>
                <a:sym typeface="Arial"/>
              </a:rPr>
              <a:t>https://www.pmel.noaa.gov/tao/drupal/disdel/</a:t>
            </a:r>
            <a:endParaRPr b="0" sz="2000" strike="noStrike">
              <a:latin typeface="Arial"/>
              <a:ea typeface="Arial"/>
              <a:cs typeface="Arial"/>
              <a:sym typeface="Arial"/>
            </a:endParaRPr>
          </a:p>
        </p:txBody>
      </p:sp>
      <p:sp>
        <p:nvSpPr>
          <p:cNvPr id="549" name="Google Shape;549;g2d92bec4571_0_4: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22: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7" name="Google Shape;557;p22: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https://charts.ecmwf.int/products/seasonal_system5_standard_rain</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https://iri.columbia.edu/our-expertise/climate/forecasts/seasonal-climate-forecasts/</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http://cmdp.ncc-cma.net/eng/index.php?FromYear=2024&amp;FromMonth=10&amp;region=Global&amp;Search=Search&amp;channel=11&amp;elem=Prec&amp;cmmeCat=CMME-S2D&amp;timeScale=season#</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https://climate.copernicus.eu/charts/packages/c3s_seasonal/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558" name="Google Shape;558;p22: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45a7f9e5f5_0_68:notes"/>
          <p:cNvSpPr/>
          <p:nvPr>
            <p:ph idx="2" type="sldImg"/>
          </p:nvPr>
        </p:nvSpPr>
        <p:spPr>
          <a:xfrm>
            <a:off x="38088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0" name="Google Shape;230;g345a7f9e5f5_0_68:notes"/>
          <p:cNvSpPr txBox="1"/>
          <p:nvPr>
            <p:ph idx="1" type="body"/>
          </p:nvPr>
        </p:nvSpPr>
        <p:spPr>
          <a:xfrm>
            <a:off x="914400" y="4343400"/>
            <a:ext cx="5028900" cy="4114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231" name="Google Shape;231;g345a7f9e5f5_0_68:notes"/>
          <p:cNvSpPr txBox="1"/>
          <p:nvPr/>
        </p:nvSpPr>
        <p:spPr>
          <a:xfrm>
            <a:off x="0" y="0"/>
            <a:ext cx="2999400" cy="299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fld id="{00000000-1234-1234-1234-123412341234}" type="slidenum">
              <a:rPr b="1" i="0" lang="en-GB" sz="2400" u="none" cap="none" strike="noStrike">
                <a:solidFill>
                  <a:srgbClr val="000000"/>
                </a:solidFill>
                <a:latin typeface="Helvetica Neue"/>
                <a:ea typeface="Helvetica Neue"/>
                <a:cs typeface="Helvetica Neue"/>
                <a:sym typeface="Helvetica Neue"/>
              </a:rPr>
              <a:t>‹#›</a:t>
            </a:fld>
            <a:endParaRPr b="0" i="0" sz="2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d92b28fd68_0_0: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2d92b28fd68_0_0: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71" name="Google Shape;571;g2d92b28fd68_0_0: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23: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1" name="Google Shape;581;p23: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https://charts.ecmwf.int/products/seasonal_system5_standard_rain</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https://iri.columbia.edu/our-expertise/climate/forecasts/seasonal-climate-forecasts/</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http://cmdp.ncc-cma.net/eng/index.php?FromYear=2024&amp;FromMonth=10&amp;region=Global&amp;Search=Search&amp;channel=11&amp;elem=Prec&amp;cmmeCat=CMME-S2D&amp;timeScale=season#</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https://climate.copernicus.eu/charts/packages/c3s_seasonal/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582" name="Google Shape;582;p23: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d92b28fd68_0_9: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2d92b28fd68_0_9: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95" name="Google Shape;595;g2d92b28fd68_0_9: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45dc0ffa7d_2_6: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345dc0ffa7d_2_6: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06" name="Google Shape;606;g345dc0ffa7d_2_6: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45a7f9e5f5_0_61:notes"/>
          <p:cNvSpPr/>
          <p:nvPr>
            <p:ph idx="2" type="sldImg"/>
          </p:nvPr>
        </p:nvSpPr>
        <p:spPr>
          <a:xfrm>
            <a:off x="38088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7" name="Google Shape;617;g345a7f9e5f5_0_61:notes"/>
          <p:cNvSpPr txBox="1"/>
          <p:nvPr>
            <p:ph idx="1" type="body"/>
          </p:nvPr>
        </p:nvSpPr>
        <p:spPr>
          <a:xfrm>
            <a:off x="914400" y="4343400"/>
            <a:ext cx="5028900" cy="4114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618" name="Google Shape;618;g345a7f9e5f5_0_61:notes"/>
          <p:cNvSpPr txBox="1"/>
          <p:nvPr/>
        </p:nvSpPr>
        <p:spPr>
          <a:xfrm>
            <a:off x="0" y="0"/>
            <a:ext cx="2999400" cy="299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fld id="{00000000-1234-1234-1234-123412341234}" type="slidenum">
              <a:rPr b="1" i="0" lang="en-GB" sz="2400" u="none" cap="none" strike="noStrike">
                <a:solidFill>
                  <a:srgbClr val="000000"/>
                </a:solidFill>
                <a:latin typeface="Helvetica Neue"/>
                <a:ea typeface="Helvetica Neue"/>
                <a:cs typeface="Helvetica Neue"/>
                <a:sym typeface="Helvetica Neue"/>
              </a:rPr>
              <a:t>‹#›</a:t>
            </a:fld>
            <a:endParaRPr b="0" i="0" sz="2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25: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5" name="Google Shape;625;p25: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OVERsimplified MJO animation</a:t>
            </a:r>
            <a:endParaRPr b="0" sz="2000" strike="noStrike">
              <a:latin typeface="Arial"/>
              <a:ea typeface="Arial"/>
              <a:cs typeface="Arial"/>
              <a:sym typeface="Arial"/>
            </a:endParaRPr>
          </a:p>
        </p:txBody>
      </p:sp>
      <p:sp>
        <p:nvSpPr>
          <p:cNvPr id="626" name="Google Shape;626;p25: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26: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8" name="Google Shape;638;p26: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https://psl.noaa.gov/mjo/</a:t>
            </a:r>
            <a:endParaRPr b="0" sz="2000" strike="noStrike">
              <a:latin typeface="Arial"/>
              <a:ea typeface="Arial"/>
              <a:cs typeface="Arial"/>
              <a:sym typeface="Arial"/>
            </a:endParaRPr>
          </a:p>
        </p:txBody>
      </p:sp>
      <p:sp>
        <p:nvSpPr>
          <p:cNvPr id="639" name="Google Shape;639;p26: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27: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6" name="Google Shape;656;p27: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https://www.cpc.ncep.noaa.gov/products/precip/CWlink/MJO/forca.shtml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https://www.cpc.ncep.noaa.gov/products/precip/CWlink/MJO/CLIVAR/clivar_wh.shtml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http://www.bom.gov.au/climate/enso/#tabs=Tropics</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657" name="Google Shape;657;p27: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28: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6" name="Google Shape;676;p28: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677" name="Google Shape;677;p28: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345a7f9e5f5_0_1: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5" name="Google Shape;685;g345a7f9e5f5_0_1: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https://www.cpc.ncep.noaa.gov/products/CDB/CDB_Archive_html/CDB_archive.shtml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https://www.cpc.ncep.noaa.gov/products/CDB/Extratropics/fige7.shtml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https://www.cpc.ncep.noaa.gov/data/teledoc/nao_ts.shtml</a:t>
            </a:r>
            <a:endParaRPr b="0" sz="2000" strike="noStrike">
              <a:latin typeface="Arial"/>
              <a:ea typeface="Arial"/>
              <a:cs typeface="Arial"/>
              <a:sym typeface="Arial"/>
            </a:endParaRPr>
          </a:p>
        </p:txBody>
      </p:sp>
      <p:sp>
        <p:nvSpPr>
          <p:cNvPr id="686" name="Google Shape;686;g345a7f9e5f5_0_1: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4: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8" name="Google Shape;238;p4: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https://iridl.ldeo.columbia.edu/maproom/Global/Precipitation/Anomaly.html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https://iridl.ldeo.columbia.edu/maproom/Global/Precipitation/Seasonal.html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https://iridl.ldeo.columbia.edu/maproom/Global/Precipitation/WASP_Indices.html</a:t>
            </a:r>
            <a:endParaRPr b="0" sz="2000" strike="noStrike">
              <a:latin typeface="Arial"/>
              <a:ea typeface="Arial"/>
              <a:cs typeface="Arial"/>
              <a:sym typeface="Arial"/>
            </a:endParaRPr>
          </a:p>
        </p:txBody>
      </p:sp>
      <p:sp>
        <p:nvSpPr>
          <p:cNvPr id="239" name="Google Shape;239;p4: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345a7f9e5f5_0_35: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345a7f9e5f5_0_35: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97" name="Google Shape;697;g345a7f9e5f5_0_35: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345a7f9e5f5_0_11:notes"/>
          <p:cNvSpPr txBox="1"/>
          <p:nvPr>
            <p:ph idx="1" type="body"/>
          </p:nvPr>
        </p:nvSpPr>
        <p:spPr>
          <a:xfrm>
            <a:off x="756000" y="5078520"/>
            <a:ext cx="6047700" cy="4811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705" name="Google Shape;705;g345a7f9e5f5_0_11: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345dc0ffa7d_2_68:notes"/>
          <p:cNvSpPr txBox="1"/>
          <p:nvPr>
            <p:ph idx="1" type="body"/>
          </p:nvPr>
        </p:nvSpPr>
        <p:spPr>
          <a:xfrm>
            <a:off x="756000" y="5078520"/>
            <a:ext cx="6047700" cy="4811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716" name="Google Shape;716;g345dc0ffa7d_2_68: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345dc0ffa7d_2_48:notes"/>
          <p:cNvSpPr txBox="1"/>
          <p:nvPr>
            <p:ph idx="1" type="body"/>
          </p:nvPr>
        </p:nvSpPr>
        <p:spPr>
          <a:xfrm>
            <a:off x="756000" y="5078520"/>
            <a:ext cx="6047700" cy="4811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737" name="Google Shape;737;g345dc0ffa7d_2_48: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345a7f9e5f5_0_45:notes"/>
          <p:cNvSpPr/>
          <p:nvPr>
            <p:ph idx="2" type="sldImg"/>
          </p:nvPr>
        </p:nvSpPr>
        <p:spPr>
          <a:xfrm>
            <a:off x="38088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58" name="Google Shape;758;g345a7f9e5f5_0_45:notes"/>
          <p:cNvSpPr txBox="1"/>
          <p:nvPr>
            <p:ph idx="1" type="body"/>
          </p:nvPr>
        </p:nvSpPr>
        <p:spPr>
          <a:xfrm>
            <a:off x="914400" y="4343400"/>
            <a:ext cx="5028900" cy="4114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759" name="Google Shape;759;g345a7f9e5f5_0_45:notes"/>
          <p:cNvSpPr txBox="1"/>
          <p:nvPr/>
        </p:nvSpPr>
        <p:spPr>
          <a:xfrm>
            <a:off x="0" y="0"/>
            <a:ext cx="2999400" cy="299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fld id="{00000000-1234-1234-1234-123412341234}" type="slidenum">
              <a:rPr b="1" i="0" lang="en-GB" sz="2400" u="none" cap="none" strike="noStrike">
                <a:solidFill>
                  <a:srgbClr val="000000"/>
                </a:solidFill>
                <a:latin typeface="Helvetica Neue"/>
                <a:ea typeface="Helvetica Neue"/>
                <a:cs typeface="Helvetica Neue"/>
                <a:sym typeface="Helvetica Neue"/>
              </a:rPr>
              <a:t>‹#›</a:t>
            </a:fld>
            <a:endParaRPr b="0" i="0" sz="2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32:notes"/>
          <p:cNvSpPr/>
          <p:nvPr>
            <p:ph idx="2" type="sldImg"/>
          </p:nvPr>
        </p:nvSpPr>
        <p:spPr>
          <a:xfrm>
            <a:off x="38088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66" name="Google Shape;766;p32:notes"/>
          <p:cNvSpPr txBox="1"/>
          <p:nvPr>
            <p:ph idx="1" type="body"/>
          </p:nvPr>
        </p:nvSpPr>
        <p:spPr>
          <a:xfrm>
            <a:off x="914400" y="4343400"/>
            <a:ext cx="5028900" cy="4114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767" name="Google Shape;767;p32:notes"/>
          <p:cNvSpPr txBox="1"/>
          <p:nvPr/>
        </p:nvSpPr>
        <p:spPr>
          <a:xfrm>
            <a:off x="0" y="0"/>
            <a:ext cx="2999400" cy="299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fld id="{00000000-1234-1234-1234-123412341234}" type="slidenum">
              <a:rPr b="1" i="0" lang="en-GB" sz="2400" u="none" cap="none" strike="noStrike">
                <a:solidFill>
                  <a:srgbClr val="000000"/>
                </a:solidFill>
                <a:latin typeface="Helvetica Neue"/>
                <a:ea typeface="Helvetica Neue"/>
                <a:cs typeface="Helvetica Neue"/>
                <a:sym typeface="Helvetica Neue"/>
              </a:rPr>
              <a:t>‹#›</a:t>
            </a:fld>
            <a:endParaRPr b="0" i="0" sz="2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33:notes"/>
          <p:cNvSpPr/>
          <p:nvPr>
            <p:ph idx="2" type="sldImg"/>
          </p:nvPr>
        </p:nvSpPr>
        <p:spPr>
          <a:xfrm>
            <a:off x="380880" y="685800"/>
            <a:ext cx="609552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5" name="Google Shape;775;p33:notes"/>
          <p:cNvSpPr txBox="1"/>
          <p:nvPr>
            <p:ph idx="1" type="body"/>
          </p:nvPr>
        </p:nvSpPr>
        <p:spPr>
          <a:xfrm>
            <a:off x="914400" y="4343400"/>
            <a:ext cx="5028840" cy="411444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776" name="Google Shape;776;p33:notes"/>
          <p:cNvSpPr txBox="1"/>
          <p:nvPr/>
        </p:nvSpPr>
        <p:spPr>
          <a:xfrm>
            <a:off x="0" y="0"/>
            <a:ext cx="2999520" cy="29995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fld id="{00000000-1234-1234-1234-123412341234}" type="slidenum">
              <a:rPr b="1" i="0" lang="en-GB" sz="2400" u="none" cap="none" strike="noStrike">
                <a:solidFill>
                  <a:srgbClr val="000000"/>
                </a:solidFill>
                <a:latin typeface="Helvetica Neue"/>
                <a:ea typeface="Helvetica Neue"/>
                <a:cs typeface="Helvetica Neue"/>
                <a:sym typeface="Helvetica Neue"/>
              </a:rPr>
              <a:t>‹#›</a:t>
            </a:fld>
            <a:endParaRPr b="0" i="0" sz="2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345dc0ffa7d_1_0:notes"/>
          <p:cNvSpPr/>
          <p:nvPr>
            <p:ph idx="2" type="sldImg"/>
          </p:nvPr>
        </p:nvSpPr>
        <p:spPr>
          <a:xfrm>
            <a:off x="38088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4" name="Google Shape;784;g345dc0ffa7d_1_0:notes"/>
          <p:cNvSpPr txBox="1"/>
          <p:nvPr>
            <p:ph idx="1" type="body"/>
          </p:nvPr>
        </p:nvSpPr>
        <p:spPr>
          <a:xfrm>
            <a:off x="914400" y="4343400"/>
            <a:ext cx="5028900" cy="4114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785" name="Google Shape;785;g345dc0ffa7d_1_0:notes"/>
          <p:cNvSpPr txBox="1"/>
          <p:nvPr/>
        </p:nvSpPr>
        <p:spPr>
          <a:xfrm>
            <a:off x="0" y="0"/>
            <a:ext cx="2999400" cy="299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fld id="{00000000-1234-1234-1234-123412341234}" type="slidenum">
              <a:rPr b="1" i="0" lang="en-GB" sz="2400" u="none" cap="none" strike="noStrike">
                <a:solidFill>
                  <a:srgbClr val="000000"/>
                </a:solidFill>
                <a:latin typeface="Helvetica Neue"/>
                <a:ea typeface="Helvetica Neue"/>
                <a:cs typeface="Helvetica Neue"/>
                <a:sym typeface="Helvetica Neue"/>
              </a:rPr>
              <a:t>‹#›</a:t>
            </a:fld>
            <a:endParaRPr b="0" i="0" sz="2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345dc0ffa7d_1_8:notes"/>
          <p:cNvSpPr/>
          <p:nvPr>
            <p:ph idx="2" type="sldImg"/>
          </p:nvPr>
        </p:nvSpPr>
        <p:spPr>
          <a:xfrm>
            <a:off x="38088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3" name="Google Shape;793;g345dc0ffa7d_1_8:notes"/>
          <p:cNvSpPr txBox="1"/>
          <p:nvPr>
            <p:ph idx="1" type="body"/>
          </p:nvPr>
        </p:nvSpPr>
        <p:spPr>
          <a:xfrm>
            <a:off x="914400" y="4343400"/>
            <a:ext cx="5028900" cy="4114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794" name="Google Shape;794;g345dc0ffa7d_1_8:notes"/>
          <p:cNvSpPr txBox="1"/>
          <p:nvPr/>
        </p:nvSpPr>
        <p:spPr>
          <a:xfrm>
            <a:off x="0" y="0"/>
            <a:ext cx="2999400" cy="299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fld id="{00000000-1234-1234-1234-123412341234}" type="slidenum">
              <a:rPr b="1" i="0" lang="en-GB" sz="2400" u="none" cap="none" strike="noStrike">
                <a:solidFill>
                  <a:srgbClr val="000000"/>
                </a:solidFill>
                <a:latin typeface="Helvetica Neue"/>
                <a:ea typeface="Helvetica Neue"/>
                <a:cs typeface="Helvetica Neue"/>
                <a:sym typeface="Helvetica Neue"/>
              </a:rPr>
              <a:t>‹#›</a:t>
            </a:fld>
            <a:endParaRPr b="0" i="0" sz="2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34:notes"/>
          <p:cNvSpPr txBox="1"/>
          <p:nvPr>
            <p:ph idx="1" type="body"/>
          </p:nvPr>
        </p:nvSpPr>
        <p:spPr>
          <a:xfrm>
            <a:off x="756000" y="5078520"/>
            <a:ext cx="6047700" cy="4811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802" name="Google Shape;802;p34: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5: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1" name="Google Shape;251;p5: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https://iridl.ldeo.columbia.edu/maproom/Global/Atm_Temp/Anomaly.html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https://iridl.ldeo.columbia.edu/maproom/Global/Atm_Temp/Seasonal.html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https://iridl.ldeo.columbia.edu/maproom/Global/Atm_Temp/Std_Anom_Chnge.html</a:t>
            </a:r>
            <a:endParaRPr b="0" sz="2000" strike="noStrike">
              <a:latin typeface="Arial"/>
              <a:ea typeface="Arial"/>
              <a:cs typeface="Arial"/>
              <a:sym typeface="Arial"/>
            </a:endParaRPr>
          </a:p>
        </p:txBody>
      </p:sp>
      <p:sp>
        <p:nvSpPr>
          <p:cNvPr id="252" name="Google Shape;252;p5: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2d951cd6d97_0_13: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16" name="Google Shape;816;g2d951cd6d97_0_13: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GB" sz="2000">
                <a:solidFill>
                  <a:schemeClr val="dk1"/>
                </a:solidFill>
              </a:rPr>
              <a:t>https://www.cpc.ncep.noaa.gov/products/precip/CWlink/MJO/enso.shtml#current</a:t>
            </a:r>
            <a:endParaRPr sz="2000">
              <a:solidFill>
                <a:schemeClr val="dk1"/>
              </a:solidFill>
            </a:endParaRPr>
          </a:p>
          <a:p>
            <a:pPr indent="0" lvl="0" marL="0" rtl="0" algn="l">
              <a:spcBef>
                <a:spcPts val="0"/>
              </a:spcBef>
              <a:spcAft>
                <a:spcPts val="0"/>
              </a:spcAft>
              <a:buClr>
                <a:schemeClr val="dk1"/>
              </a:buClr>
              <a:buSzPts val="1400"/>
              <a:buFont typeface="Arial"/>
              <a:buNone/>
            </a:pPr>
            <a:r>
              <a:rPr lang="en-GB" sz="2000">
                <a:solidFill>
                  <a:schemeClr val="dk1"/>
                </a:solidFill>
              </a:rPr>
              <a:t>http://www.bom.gov.au/climate/enso/indices.shtml</a:t>
            </a:r>
            <a:endParaRPr sz="2000">
              <a:solidFill>
                <a:schemeClr val="dk1"/>
              </a:solidFill>
            </a:endParaRPr>
          </a:p>
          <a:p>
            <a:pPr indent="0" lvl="0" marL="0" rtl="0" algn="l">
              <a:spcBef>
                <a:spcPts val="0"/>
              </a:spcBef>
              <a:spcAft>
                <a:spcPts val="0"/>
              </a:spcAft>
              <a:buClr>
                <a:schemeClr val="dk1"/>
              </a:buClr>
              <a:buSzPts val="1400"/>
              <a:buFont typeface="Arial"/>
              <a:buNone/>
            </a:pPr>
            <a:r>
              <a:rPr lang="en-GB" sz="2000">
                <a:solidFill>
                  <a:schemeClr val="dk1"/>
                </a:solidFill>
              </a:rPr>
              <a:t>http://www.bom.gov.au/climate/enso/#tabs=Pacific-Ocean&amp;pacific=SOI</a:t>
            </a:r>
            <a:endParaRPr sz="2000">
              <a:solidFill>
                <a:schemeClr val="dk1"/>
              </a:solidFill>
            </a:endParaRPr>
          </a:p>
        </p:txBody>
      </p:sp>
      <p:sp>
        <p:nvSpPr>
          <p:cNvPr id="817" name="Google Shape;817;g2d951cd6d97_0_13: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35: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27" name="Google Shape;827;p35: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https://www.cpc.ncep.noaa.gov/products/precip/CWlink/MJO/enso.shtml#current</a:t>
            </a:r>
            <a:endParaRPr b="0" sz="2000" strike="noStrike">
              <a:latin typeface="Arial"/>
              <a:ea typeface="Arial"/>
              <a:cs typeface="Arial"/>
              <a:sym typeface="Arial"/>
            </a:endParaRPr>
          </a:p>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828" name="Google Shape;828;p35: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8: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38" name="Google Shape;838;p8: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https://iridl.ldeo.columbia.edu/maproom/Global/Precipitation/Seasonal.html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https://iridl.ldeo.columbia.edu/maproom/Global/Precipitation/WASP_Indices.html</a:t>
            </a:r>
            <a:endParaRPr b="0" sz="2000" strike="noStrike">
              <a:latin typeface="Arial"/>
              <a:ea typeface="Arial"/>
              <a:cs typeface="Arial"/>
              <a:sym typeface="Arial"/>
            </a:endParaRPr>
          </a:p>
        </p:txBody>
      </p:sp>
      <p:sp>
        <p:nvSpPr>
          <p:cNvPr id="839" name="Google Shape;839;p8: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36: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51" name="Google Shape;851;p36: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https://www.cpc.ncep.noaa.gov/products/precip/CWlink/MJO/enso.shtml#current</a:t>
            </a:r>
            <a:endParaRPr b="0" sz="2000" strike="noStrike">
              <a:latin typeface="Arial"/>
              <a:ea typeface="Arial"/>
              <a:cs typeface="Arial"/>
              <a:sym typeface="Arial"/>
            </a:endParaRPr>
          </a:p>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852" name="Google Shape;852;p36: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2d92bec4571_0_58: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59" name="Google Shape;859;g2d92bec4571_0_58: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b="0" lang="en-GB" sz="2000" strike="noStrike">
                <a:latin typeface="Arial"/>
                <a:ea typeface="Arial"/>
                <a:cs typeface="Arial"/>
                <a:sym typeface="Arial"/>
              </a:rPr>
              <a:t>ENSO diags https://www.cpc.ncep.noaa.gov/products/precip/CWlink/MJO/enso.shtml#current</a:t>
            </a:r>
            <a:endParaRPr b="0" sz="2000" strike="noStrike">
              <a:latin typeface="Arial"/>
              <a:ea typeface="Arial"/>
              <a:cs typeface="Arial"/>
              <a:sym typeface="Arial"/>
            </a:endParaRPr>
          </a:p>
          <a:p>
            <a:pPr indent="0" lvl="0" marL="0" rtl="0" algn="l">
              <a:lnSpc>
                <a:spcPct val="100000"/>
              </a:lnSpc>
              <a:spcBef>
                <a:spcPts val="0"/>
              </a:spcBef>
              <a:spcAft>
                <a:spcPts val="0"/>
              </a:spcAft>
              <a:buSzPts val="1400"/>
              <a:buNone/>
            </a:pPr>
            <a:r>
              <a:rPr b="0" lang="en-GB" sz="2000" strike="noStrike">
                <a:latin typeface="Arial"/>
                <a:ea typeface="Arial"/>
                <a:cs typeface="Arial"/>
                <a:sym typeface="Arial"/>
              </a:rPr>
              <a:t>ENSO Blog https://www.climate.gov/news-features/blogs/enso?page=1</a:t>
            </a:r>
            <a:endParaRPr b="0" sz="2000" strike="noStrike">
              <a:latin typeface="Arial"/>
              <a:ea typeface="Arial"/>
              <a:cs typeface="Arial"/>
              <a:sym typeface="Arial"/>
            </a:endParaRPr>
          </a:p>
          <a:p>
            <a:pPr indent="0" lvl="0" marL="0" rtl="0" algn="l">
              <a:lnSpc>
                <a:spcPct val="100000"/>
              </a:lnSpc>
              <a:spcBef>
                <a:spcPts val="0"/>
              </a:spcBef>
              <a:spcAft>
                <a:spcPts val="0"/>
              </a:spcAft>
              <a:buSzPts val="1400"/>
              <a:buNone/>
            </a:pPr>
            <a:r>
              <a:rPr b="0" lang="en-GB" sz="2000" strike="noStrike">
                <a:latin typeface="Arial"/>
                <a:ea typeface="Arial"/>
                <a:cs typeface="Arial"/>
                <a:sym typeface="Arial"/>
              </a:rPr>
              <a:t>https://www.pmel.noaa.gov/gtmba/assorted-plots</a:t>
            </a:r>
            <a:endParaRPr b="0" sz="2000" strike="noStrike">
              <a:latin typeface="Arial"/>
              <a:ea typeface="Arial"/>
              <a:cs typeface="Arial"/>
              <a:sym typeface="Arial"/>
            </a:endParaRPr>
          </a:p>
          <a:p>
            <a:pPr indent="0" lvl="0" marL="0" rtl="0" algn="l">
              <a:lnSpc>
                <a:spcPct val="100000"/>
              </a:lnSpc>
              <a:spcBef>
                <a:spcPts val="0"/>
              </a:spcBef>
              <a:spcAft>
                <a:spcPts val="0"/>
              </a:spcAft>
              <a:buSzPts val="1400"/>
              <a:buNone/>
            </a:pPr>
            <a:r>
              <a:rPr b="0" lang="en-GB" sz="2000" strike="noStrike">
                <a:latin typeface="Arial"/>
                <a:ea typeface="Arial"/>
                <a:cs typeface="Arial"/>
                <a:sym typeface="Arial"/>
              </a:rPr>
              <a:t>https://www.pmel.noaa.gov/tao/drupal/disdel/</a:t>
            </a:r>
            <a:endParaRPr b="0" sz="2000" strike="noStrike">
              <a:latin typeface="Arial"/>
              <a:ea typeface="Arial"/>
              <a:cs typeface="Arial"/>
              <a:sym typeface="Arial"/>
            </a:endParaRPr>
          </a:p>
        </p:txBody>
      </p:sp>
      <p:sp>
        <p:nvSpPr>
          <p:cNvPr id="860" name="Google Shape;860;g2d92bec4571_0_58: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17: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67" name="Google Shape;867;p17: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https://www.cpc.ncep.noaa.gov/products/CDB/CDB_Archive_html/CDB_archive.shtml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https://www.cpc.ncep.noaa.gov/products/CDB/Extratropics/fige7.shtml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https://www.cpc.ncep.noaa.gov/data/teledoc/nao_ts.shtml</a:t>
            </a:r>
            <a:endParaRPr b="0" sz="2000" strike="noStrike">
              <a:latin typeface="Arial"/>
              <a:ea typeface="Arial"/>
              <a:cs typeface="Arial"/>
              <a:sym typeface="Arial"/>
            </a:endParaRPr>
          </a:p>
        </p:txBody>
      </p:sp>
      <p:sp>
        <p:nvSpPr>
          <p:cNvPr id="868" name="Google Shape;868;p17: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3340c7aefe0_2_0: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82" name="Google Shape;882;g3340c7aefe0_2_0: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883" name="Google Shape;883;g3340c7aefe0_2_0: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2d945c9e1bd_72_0: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97" name="Google Shape;897;g2d945c9e1bd_72_0: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https://iridl.ldeo.columbia.edu/maproom/Global/Precipitation/Persistence.html</a:t>
            </a:r>
            <a:endParaRPr b="0" sz="2000" strike="noStrike">
              <a:latin typeface="Arial"/>
              <a:ea typeface="Arial"/>
              <a:cs typeface="Arial"/>
              <a:sym typeface="Arial"/>
            </a:endParaRPr>
          </a:p>
        </p:txBody>
      </p:sp>
      <p:sp>
        <p:nvSpPr>
          <p:cNvPr id="898" name="Google Shape;898;g2d945c9e1bd_72_0: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0: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0" name="Google Shape;260;p10: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https://iridl.ldeo.columbia.edu/maproom/Global/Precipitation/Seasonal.html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https://iridl.ldeo.columbia.edu/maproom/Global/Precipitation/WASP_Indices.html</a:t>
            </a:r>
            <a:endParaRPr b="0" sz="2000" strike="noStrike">
              <a:latin typeface="Arial"/>
              <a:ea typeface="Arial"/>
              <a:cs typeface="Arial"/>
              <a:sym typeface="Arial"/>
            </a:endParaRPr>
          </a:p>
        </p:txBody>
      </p:sp>
      <p:sp>
        <p:nvSpPr>
          <p:cNvPr id="261" name="Google Shape;261;p10: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6: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7" name="Google Shape;277;p6: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https://iridl.ldeo.columbia.edu/maproom/Global/Precipitation/Anomaly.html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https://iridl.ldeo.columbia.edu/maproom/Global/Precipitation/Seasonal.html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https://iridl.ldeo.columbia.edu/maproom/Global/Precipitation/WASP_Indices.html</a:t>
            </a:r>
            <a:endParaRPr b="0" sz="2000" strike="noStrike">
              <a:latin typeface="Arial"/>
              <a:ea typeface="Arial"/>
              <a:cs typeface="Arial"/>
              <a:sym typeface="Arial"/>
            </a:endParaRPr>
          </a:p>
        </p:txBody>
      </p:sp>
      <p:sp>
        <p:nvSpPr>
          <p:cNvPr id="278" name="Google Shape;278;p6: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340c7aefe0_4_4: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0" name="Google Shape;290;g3340c7aefe0_4_4: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https://iridl.ldeo.columbia.edu/maproom/Global/Precipitation/Persistence.html</a:t>
            </a:r>
            <a:endParaRPr b="0" sz="2000" strike="noStrike">
              <a:latin typeface="Arial"/>
              <a:ea typeface="Arial"/>
              <a:cs typeface="Arial"/>
              <a:sym typeface="Arial"/>
            </a:endParaRPr>
          </a:p>
        </p:txBody>
      </p:sp>
      <p:sp>
        <p:nvSpPr>
          <p:cNvPr id="291" name="Google Shape;291;g3340c7aefe0_4_4: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43f3c5b1c0_0_5: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4" name="Google Shape;304;g343f3c5b1c0_0_5: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https://iridl.ldeo.columbia.edu/maproom/Global/Precipitation/Anomaly.html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https://iridl.ldeo.columbia.edu/maproom/Global/Precipitation/Seasonal.html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https://iridl.ldeo.columbia.edu/maproom/Global/Precipitation/WASP_Indices.html</a:t>
            </a:r>
            <a:endParaRPr b="0" sz="2000" strike="noStrike">
              <a:latin typeface="Arial"/>
              <a:ea typeface="Arial"/>
              <a:cs typeface="Arial"/>
              <a:sym typeface="Arial"/>
            </a:endParaRPr>
          </a:p>
        </p:txBody>
      </p:sp>
      <p:sp>
        <p:nvSpPr>
          <p:cNvPr id="305" name="Google Shape;305;g343f3c5b1c0_0_5: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5" name="Shape 15"/>
        <p:cNvGrpSpPr/>
        <p:nvPr/>
      </p:nvGrpSpPr>
      <p:grpSpPr>
        <a:xfrm>
          <a:off x="0" y="0"/>
          <a:ext cx="0" cy="0"/>
          <a:chOff x="0" y="0"/>
          <a:chExt cx="0" cy="0"/>
        </a:xfrm>
      </p:grpSpPr>
      <p:sp>
        <p:nvSpPr>
          <p:cNvPr id="16" name="Google Shape;16;p2"/>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54" name="Shape 54"/>
        <p:cNvGrpSpPr/>
        <p:nvPr/>
      </p:nvGrpSpPr>
      <p:grpSpPr>
        <a:xfrm>
          <a:off x="0" y="0"/>
          <a:ext cx="0" cy="0"/>
          <a:chOff x="0" y="0"/>
          <a:chExt cx="0" cy="0"/>
        </a:xfrm>
      </p:grpSpPr>
      <p:sp>
        <p:nvSpPr>
          <p:cNvPr id="55" name="Google Shape;55;p1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1"/>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7" name="Google Shape;57;p11"/>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8" name="Google Shape;58;p1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59" name="Shape 59"/>
        <p:cNvGrpSpPr/>
        <p:nvPr/>
      </p:nvGrpSpPr>
      <p:grpSpPr>
        <a:xfrm>
          <a:off x="0" y="0"/>
          <a:ext cx="0" cy="0"/>
          <a:chOff x="0" y="0"/>
          <a:chExt cx="0" cy="0"/>
        </a:xfrm>
      </p:grpSpPr>
      <p:sp>
        <p:nvSpPr>
          <p:cNvPr id="60" name="Google Shape;60;p1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2"/>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2" name="Google Shape;62;p12"/>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3" name="Google Shape;63;p12"/>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4" name="Google Shape;64;p12"/>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5" name="Google Shape;65;p12"/>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66" name="Shape 66"/>
        <p:cNvGrpSpPr/>
        <p:nvPr/>
      </p:nvGrpSpPr>
      <p:grpSpPr>
        <a:xfrm>
          <a:off x="0" y="0"/>
          <a:ext cx="0" cy="0"/>
          <a:chOff x="0" y="0"/>
          <a:chExt cx="0" cy="0"/>
        </a:xfrm>
      </p:grpSpPr>
      <p:sp>
        <p:nvSpPr>
          <p:cNvPr id="67" name="Google Shape;67;p13"/>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3"/>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9" name="Google Shape;69;p13"/>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0" name="Google Shape;70;p13"/>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1" name="Google Shape;71;p13"/>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2" name="Google Shape;72;p13"/>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3" name="Google Shape;73;p13"/>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4" name="Google Shape;74;p13"/>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81" name="Shape 81"/>
        <p:cNvGrpSpPr/>
        <p:nvPr/>
      </p:nvGrpSpPr>
      <p:grpSpPr>
        <a:xfrm>
          <a:off x="0" y="0"/>
          <a:ext cx="0" cy="0"/>
          <a:chOff x="0" y="0"/>
          <a:chExt cx="0" cy="0"/>
        </a:xfrm>
      </p:grpSpPr>
      <p:sp>
        <p:nvSpPr>
          <p:cNvPr id="82" name="Google Shape;82;p15"/>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83" name="Shape 83"/>
        <p:cNvGrpSpPr/>
        <p:nvPr/>
      </p:nvGrpSpPr>
      <p:grpSpPr>
        <a:xfrm>
          <a:off x="0" y="0"/>
          <a:ext cx="0" cy="0"/>
          <a:chOff x="0" y="0"/>
          <a:chExt cx="0" cy="0"/>
        </a:xfrm>
      </p:grpSpPr>
      <p:sp>
        <p:nvSpPr>
          <p:cNvPr id="84" name="Google Shape;84;p1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6"/>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6"/>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87" name="Shape 87"/>
        <p:cNvGrpSpPr/>
        <p:nvPr/>
      </p:nvGrpSpPr>
      <p:grpSpPr>
        <a:xfrm>
          <a:off x="0" y="0"/>
          <a:ext cx="0" cy="0"/>
          <a:chOff x="0" y="0"/>
          <a:chExt cx="0" cy="0"/>
        </a:xfrm>
      </p:grpSpPr>
      <p:sp>
        <p:nvSpPr>
          <p:cNvPr id="88" name="Google Shape;88;p1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7"/>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0" name="Google Shape;90;p17"/>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91" name="Shape 91"/>
        <p:cNvGrpSpPr/>
        <p:nvPr/>
      </p:nvGrpSpPr>
      <p:grpSpPr>
        <a:xfrm>
          <a:off x="0" y="0"/>
          <a:ext cx="0" cy="0"/>
          <a:chOff x="0" y="0"/>
          <a:chExt cx="0" cy="0"/>
        </a:xfrm>
      </p:grpSpPr>
      <p:sp>
        <p:nvSpPr>
          <p:cNvPr id="92" name="Google Shape;92;p18"/>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8"/>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4" name="Google Shape;94;p18"/>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5" name="Google Shape;95;p18"/>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 name="Shape 96"/>
        <p:cNvGrpSpPr/>
        <p:nvPr/>
      </p:nvGrpSpPr>
      <p:grpSpPr>
        <a:xfrm>
          <a:off x="0" y="0"/>
          <a:ext cx="0" cy="0"/>
          <a:chOff x="0" y="0"/>
          <a:chExt cx="0" cy="0"/>
        </a:xfrm>
      </p:grpSpPr>
      <p:sp>
        <p:nvSpPr>
          <p:cNvPr id="97" name="Google Shape;97;p1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19"/>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99" name="Shape 99"/>
        <p:cNvGrpSpPr/>
        <p:nvPr/>
      </p:nvGrpSpPr>
      <p:grpSpPr>
        <a:xfrm>
          <a:off x="0" y="0"/>
          <a:ext cx="0" cy="0"/>
          <a:chOff x="0" y="0"/>
          <a:chExt cx="0" cy="0"/>
        </a:xfrm>
      </p:grpSpPr>
      <p:sp>
        <p:nvSpPr>
          <p:cNvPr id="100" name="Google Shape;100;p20"/>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20"/>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02" name="Shape 102"/>
        <p:cNvGrpSpPr/>
        <p:nvPr/>
      </p:nvGrpSpPr>
      <p:grpSpPr>
        <a:xfrm>
          <a:off x="0" y="0"/>
          <a:ext cx="0" cy="0"/>
          <a:chOff x="0" y="0"/>
          <a:chExt cx="0" cy="0"/>
        </a:xfrm>
      </p:grpSpPr>
      <p:sp>
        <p:nvSpPr>
          <p:cNvPr id="103" name="Google Shape;103;p2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21"/>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05" name="Google Shape;105;p21"/>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06" name="Google Shape;106;p21"/>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07" name="Google Shape;107;p21"/>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7" name="Shape 17"/>
        <p:cNvGrpSpPr/>
        <p:nvPr/>
      </p:nvGrpSpPr>
      <p:grpSpPr>
        <a:xfrm>
          <a:off x="0" y="0"/>
          <a:ext cx="0" cy="0"/>
          <a:chOff x="0" y="0"/>
          <a:chExt cx="0" cy="0"/>
        </a:xfrm>
      </p:grpSpPr>
      <p:sp>
        <p:nvSpPr>
          <p:cNvPr id="18" name="Google Shape;18;p3"/>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08" name="Shape 108"/>
        <p:cNvGrpSpPr/>
        <p:nvPr/>
      </p:nvGrpSpPr>
      <p:grpSpPr>
        <a:xfrm>
          <a:off x="0" y="0"/>
          <a:ext cx="0" cy="0"/>
          <a:chOff x="0" y="0"/>
          <a:chExt cx="0" cy="0"/>
        </a:xfrm>
      </p:grpSpPr>
      <p:sp>
        <p:nvSpPr>
          <p:cNvPr id="109" name="Google Shape;109;p2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22"/>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11" name="Google Shape;111;p22"/>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12" name="Google Shape;112;p22"/>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13" name="Google Shape;113;p22"/>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14" name="Shape 114"/>
        <p:cNvGrpSpPr/>
        <p:nvPr/>
      </p:nvGrpSpPr>
      <p:grpSpPr>
        <a:xfrm>
          <a:off x="0" y="0"/>
          <a:ext cx="0" cy="0"/>
          <a:chOff x="0" y="0"/>
          <a:chExt cx="0" cy="0"/>
        </a:xfrm>
      </p:grpSpPr>
      <p:sp>
        <p:nvSpPr>
          <p:cNvPr id="115" name="Google Shape;115;p23"/>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23"/>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17" name="Google Shape;117;p23"/>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18" name="Google Shape;118;p23"/>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19" name="Google Shape;119;p23"/>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20" name="Shape 120"/>
        <p:cNvGrpSpPr/>
        <p:nvPr/>
      </p:nvGrpSpPr>
      <p:grpSpPr>
        <a:xfrm>
          <a:off x="0" y="0"/>
          <a:ext cx="0" cy="0"/>
          <a:chOff x="0" y="0"/>
          <a:chExt cx="0" cy="0"/>
        </a:xfrm>
      </p:grpSpPr>
      <p:sp>
        <p:nvSpPr>
          <p:cNvPr id="121" name="Google Shape;121;p2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24"/>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23" name="Google Shape;123;p24"/>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24" name="Google Shape;124;p24"/>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25" name="Shape 125"/>
        <p:cNvGrpSpPr/>
        <p:nvPr/>
      </p:nvGrpSpPr>
      <p:grpSpPr>
        <a:xfrm>
          <a:off x="0" y="0"/>
          <a:ext cx="0" cy="0"/>
          <a:chOff x="0" y="0"/>
          <a:chExt cx="0" cy="0"/>
        </a:xfrm>
      </p:grpSpPr>
      <p:sp>
        <p:nvSpPr>
          <p:cNvPr id="126" name="Google Shape;126;p2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25"/>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28" name="Google Shape;128;p25"/>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29" name="Google Shape;129;p25"/>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30" name="Google Shape;130;p25"/>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31" name="Google Shape;131;p25"/>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32" name="Shape 132"/>
        <p:cNvGrpSpPr/>
        <p:nvPr/>
      </p:nvGrpSpPr>
      <p:grpSpPr>
        <a:xfrm>
          <a:off x="0" y="0"/>
          <a:ext cx="0" cy="0"/>
          <a:chOff x="0" y="0"/>
          <a:chExt cx="0" cy="0"/>
        </a:xfrm>
      </p:grpSpPr>
      <p:sp>
        <p:nvSpPr>
          <p:cNvPr id="133" name="Google Shape;133;p2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26"/>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35" name="Google Shape;135;p26"/>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36" name="Google Shape;136;p26"/>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37" name="Google Shape;137;p26"/>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38" name="Google Shape;138;p26"/>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39" name="Google Shape;139;p26"/>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40" name="Google Shape;140;p26"/>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45" name="Shape 145"/>
        <p:cNvGrpSpPr/>
        <p:nvPr/>
      </p:nvGrpSpPr>
      <p:grpSpPr>
        <a:xfrm>
          <a:off x="0" y="0"/>
          <a:ext cx="0" cy="0"/>
          <a:chOff x="0" y="0"/>
          <a:chExt cx="0" cy="0"/>
        </a:xfrm>
      </p:grpSpPr>
      <p:sp>
        <p:nvSpPr>
          <p:cNvPr id="146" name="Google Shape;146;p28"/>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47" name="Shape 147"/>
        <p:cNvGrpSpPr/>
        <p:nvPr/>
      </p:nvGrpSpPr>
      <p:grpSpPr>
        <a:xfrm>
          <a:off x="0" y="0"/>
          <a:ext cx="0" cy="0"/>
          <a:chOff x="0" y="0"/>
          <a:chExt cx="0" cy="0"/>
        </a:xfrm>
      </p:grpSpPr>
      <p:sp>
        <p:nvSpPr>
          <p:cNvPr id="148" name="Google Shape;148;p2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29"/>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29"/>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51" name="Shape 151"/>
        <p:cNvGrpSpPr/>
        <p:nvPr/>
      </p:nvGrpSpPr>
      <p:grpSpPr>
        <a:xfrm>
          <a:off x="0" y="0"/>
          <a:ext cx="0" cy="0"/>
          <a:chOff x="0" y="0"/>
          <a:chExt cx="0" cy="0"/>
        </a:xfrm>
      </p:grpSpPr>
      <p:sp>
        <p:nvSpPr>
          <p:cNvPr id="152" name="Google Shape;152;p30"/>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30"/>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54" name="Google Shape;154;p3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55" name="Shape 155"/>
        <p:cNvGrpSpPr/>
        <p:nvPr/>
      </p:nvGrpSpPr>
      <p:grpSpPr>
        <a:xfrm>
          <a:off x="0" y="0"/>
          <a:ext cx="0" cy="0"/>
          <a:chOff x="0" y="0"/>
          <a:chExt cx="0" cy="0"/>
        </a:xfrm>
      </p:grpSpPr>
      <p:sp>
        <p:nvSpPr>
          <p:cNvPr id="156" name="Google Shape;156;p3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31"/>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58" name="Google Shape;158;p31"/>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59" name="Google Shape;159;p3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0" name="Shape 160"/>
        <p:cNvGrpSpPr/>
        <p:nvPr/>
      </p:nvGrpSpPr>
      <p:grpSpPr>
        <a:xfrm>
          <a:off x="0" y="0"/>
          <a:ext cx="0" cy="0"/>
          <a:chOff x="0" y="0"/>
          <a:chExt cx="0" cy="0"/>
        </a:xfrm>
      </p:grpSpPr>
      <p:sp>
        <p:nvSpPr>
          <p:cNvPr id="161" name="Google Shape;161;p3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p32"/>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4" name="Google Shape;24;p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63" name="Shape 163"/>
        <p:cNvGrpSpPr/>
        <p:nvPr/>
      </p:nvGrpSpPr>
      <p:grpSpPr>
        <a:xfrm>
          <a:off x="0" y="0"/>
          <a:ext cx="0" cy="0"/>
          <a:chOff x="0" y="0"/>
          <a:chExt cx="0" cy="0"/>
        </a:xfrm>
      </p:grpSpPr>
      <p:sp>
        <p:nvSpPr>
          <p:cNvPr id="164" name="Google Shape;164;p33"/>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33"/>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66" name="Shape 166"/>
        <p:cNvGrpSpPr/>
        <p:nvPr/>
      </p:nvGrpSpPr>
      <p:grpSpPr>
        <a:xfrm>
          <a:off x="0" y="0"/>
          <a:ext cx="0" cy="0"/>
          <a:chOff x="0" y="0"/>
          <a:chExt cx="0" cy="0"/>
        </a:xfrm>
      </p:grpSpPr>
      <p:sp>
        <p:nvSpPr>
          <p:cNvPr id="167" name="Google Shape;167;p3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34"/>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69" name="Google Shape;169;p34"/>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70" name="Google Shape;170;p34"/>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71" name="Google Shape;171;p3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72" name="Shape 172"/>
        <p:cNvGrpSpPr/>
        <p:nvPr/>
      </p:nvGrpSpPr>
      <p:grpSpPr>
        <a:xfrm>
          <a:off x="0" y="0"/>
          <a:ext cx="0" cy="0"/>
          <a:chOff x="0" y="0"/>
          <a:chExt cx="0" cy="0"/>
        </a:xfrm>
      </p:grpSpPr>
      <p:sp>
        <p:nvSpPr>
          <p:cNvPr id="173" name="Google Shape;173;p3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35"/>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75" name="Google Shape;175;p35"/>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76" name="Google Shape;176;p35"/>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77" name="Google Shape;177;p35"/>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78" name="Shape 178"/>
        <p:cNvGrpSpPr/>
        <p:nvPr/>
      </p:nvGrpSpPr>
      <p:grpSpPr>
        <a:xfrm>
          <a:off x="0" y="0"/>
          <a:ext cx="0" cy="0"/>
          <a:chOff x="0" y="0"/>
          <a:chExt cx="0" cy="0"/>
        </a:xfrm>
      </p:grpSpPr>
      <p:sp>
        <p:nvSpPr>
          <p:cNvPr id="179" name="Google Shape;179;p3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p36"/>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81" name="Google Shape;181;p36"/>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82" name="Google Shape;182;p36"/>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83" name="Google Shape;183;p3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84" name="Shape 184"/>
        <p:cNvGrpSpPr/>
        <p:nvPr/>
      </p:nvGrpSpPr>
      <p:grpSpPr>
        <a:xfrm>
          <a:off x="0" y="0"/>
          <a:ext cx="0" cy="0"/>
          <a:chOff x="0" y="0"/>
          <a:chExt cx="0" cy="0"/>
        </a:xfrm>
      </p:grpSpPr>
      <p:sp>
        <p:nvSpPr>
          <p:cNvPr id="185" name="Google Shape;185;p3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p37"/>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87" name="Google Shape;187;p37"/>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88" name="Google Shape;188;p37"/>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89" name="Shape 189"/>
        <p:cNvGrpSpPr/>
        <p:nvPr/>
      </p:nvGrpSpPr>
      <p:grpSpPr>
        <a:xfrm>
          <a:off x="0" y="0"/>
          <a:ext cx="0" cy="0"/>
          <a:chOff x="0" y="0"/>
          <a:chExt cx="0" cy="0"/>
        </a:xfrm>
      </p:grpSpPr>
      <p:sp>
        <p:nvSpPr>
          <p:cNvPr id="190" name="Google Shape;190;p38"/>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1" name="Google Shape;191;p38"/>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92" name="Google Shape;192;p38"/>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93" name="Google Shape;193;p38"/>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94" name="Google Shape;194;p38"/>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95" name="Google Shape;195;p38"/>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96" name="Shape 196"/>
        <p:cNvGrpSpPr/>
        <p:nvPr/>
      </p:nvGrpSpPr>
      <p:grpSpPr>
        <a:xfrm>
          <a:off x="0" y="0"/>
          <a:ext cx="0" cy="0"/>
          <a:chOff x="0" y="0"/>
          <a:chExt cx="0" cy="0"/>
        </a:xfrm>
      </p:grpSpPr>
      <p:sp>
        <p:nvSpPr>
          <p:cNvPr id="197" name="Google Shape;197;p3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p39"/>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99" name="Google Shape;199;p39"/>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00" name="Google Shape;200;p39"/>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01" name="Google Shape;201;p39"/>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02" name="Google Shape;202;p39"/>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03" name="Google Shape;203;p39"/>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04" name="Google Shape;204;p39"/>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25" name="Shape 25"/>
        <p:cNvGrpSpPr/>
        <p:nvPr/>
      </p:nvGrpSpPr>
      <p:grpSpPr>
        <a:xfrm>
          <a:off x="0" y="0"/>
          <a:ext cx="0" cy="0"/>
          <a:chOff x="0" y="0"/>
          <a:chExt cx="0" cy="0"/>
        </a:xfrm>
      </p:grpSpPr>
      <p:sp>
        <p:nvSpPr>
          <p:cNvPr id="26" name="Google Shape;26;p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8" name="Google Shape;28;p5"/>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9" name="Google Shape;29;p5"/>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33" name="Shape 33"/>
        <p:cNvGrpSpPr/>
        <p:nvPr/>
      </p:nvGrpSpPr>
      <p:grpSpPr>
        <a:xfrm>
          <a:off x="0" y="0"/>
          <a:ext cx="0" cy="0"/>
          <a:chOff x="0" y="0"/>
          <a:chExt cx="0" cy="0"/>
        </a:xfrm>
      </p:grpSpPr>
      <p:sp>
        <p:nvSpPr>
          <p:cNvPr id="34" name="Google Shape;34;p7"/>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36" name="Shape 36"/>
        <p:cNvGrpSpPr/>
        <p:nvPr/>
      </p:nvGrpSpPr>
      <p:grpSpPr>
        <a:xfrm>
          <a:off x="0" y="0"/>
          <a:ext cx="0" cy="0"/>
          <a:chOff x="0" y="0"/>
          <a:chExt cx="0" cy="0"/>
        </a:xfrm>
      </p:grpSpPr>
      <p:sp>
        <p:nvSpPr>
          <p:cNvPr id="37" name="Google Shape;37;p8"/>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9" name="Google Shape;39;p8"/>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0" name="Google Shape;40;p8"/>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1" name="Google Shape;41;p8"/>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42" name="Shape 42"/>
        <p:cNvGrpSpPr/>
        <p:nvPr/>
      </p:nvGrpSpPr>
      <p:grpSpPr>
        <a:xfrm>
          <a:off x="0" y="0"/>
          <a:ext cx="0" cy="0"/>
          <a:chOff x="0" y="0"/>
          <a:chExt cx="0" cy="0"/>
        </a:xfrm>
      </p:grpSpPr>
      <p:sp>
        <p:nvSpPr>
          <p:cNvPr id="43" name="Google Shape;43;p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9"/>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5" name="Google Shape;45;p9"/>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6" name="Google Shape;46;p9"/>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7" name="Google Shape;47;p9"/>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48" name="Shape 48"/>
        <p:cNvGrpSpPr/>
        <p:nvPr/>
      </p:nvGrpSpPr>
      <p:grpSpPr>
        <a:xfrm>
          <a:off x="0" y="0"/>
          <a:ext cx="0" cy="0"/>
          <a:chOff x="0" y="0"/>
          <a:chExt cx="0" cy="0"/>
        </a:xfrm>
      </p:grpSpPr>
      <p:sp>
        <p:nvSpPr>
          <p:cNvPr id="49" name="Google Shape;49;p10"/>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0"/>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1" name="Google Shape;51;p10"/>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2" name="Google Shape;52;p10"/>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3" name="Google Shape;53;p1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image" Target="../media/image2.jp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4.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 Type="http://schemas.openxmlformats.org/officeDocument/2006/relationships/image" Target="../media/image2.jpg"/><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1.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p:nvPr/>
        </p:nvSpPr>
        <p:spPr>
          <a:xfrm>
            <a:off x="4064040" y="6095520"/>
            <a:ext cx="8126280" cy="485640"/>
          </a:xfrm>
          <a:prstGeom prst="rect">
            <a:avLst/>
          </a:prstGeom>
          <a:solidFill>
            <a:schemeClr val="lt1">
              <a:alpha val="7450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1"/>
          <p:cNvSpPr/>
          <p:nvPr/>
        </p:nvSpPr>
        <p:spPr>
          <a:xfrm>
            <a:off x="0" y="6095520"/>
            <a:ext cx="4062240" cy="485640"/>
          </a:xfrm>
          <a:prstGeom prst="rect">
            <a:avLst/>
          </a:prstGeom>
          <a:solidFill>
            <a:srgbClr val="004890">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 name="Google Shape;13;p1"/>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 name="Google Shape;14;p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75" name="Shape 75"/>
        <p:cNvGrpSpPr/>
        <p:nvPr/>
      </p:nvGrpSpPr>
      <p:grpSpPr>
        <a:xfrm>
          <a:off x="0" y="0"/>
          <a:ext cx="0" cy="0"/>
          <a:chOff x="0" y="0"/>
          <a:chExt cx="0" cy="0"/>
        </a:xfrm>
      </p:grpSpPr>
      <p:sp>
        <p:nvSpPr>
          <p:cNvPr id="76" name="Google Shape;76;p14"/>
          <p:cNvSpPr txBox="1"/>
          <p:nvPr>
            <p:ph type="title"/>
          </p:nvPr>
        </p:nvSpPr>
        <p:spPr>
          <a:xfrm>
            <a:off x="609480" y="273600"/>
            <a:ext cx="10972080" cy="114444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7" name="Google Shape;77;p14"/>
          <p:cNvSpPr txBox="1"/>
          <p:nvPr>
            <p:ph idx="1" type="body"/>
          </p:nvPr>
        </p:nvSpPr>
        <p:spPr>
          <a:xfrm>
            <a:off x="609480" y="1604520"/>
            <a:ext cx="10972080" cy="397692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8" name="Google Shape;78;p14"/>
          <p:cNvSpPr txBox="1"/>
          <p:nvPr>
            <p:ph idx="10" type="dt"/>
          </p:nvPr>
        </p:nvSpPr>
        <p:spPr>
          <a:xfrm>
            <a:off x="0" y="0"/>
            <a:ext cx="0" cy="0"/>
          </a:xfrm>
          <a:prstGeom prst="rect">
            <a:avLst/>
          </a:prstGeom>
          <a:noFill/>
          <a:ln>
            <a:noFill/>
          </a:ln>
        </p:spPr>
        <p:txBody>
          <a:bodyPr anchorCtr="0" anchor="t" bIns="45000" lIns="90000" spcFirstLastPara="1" rIns="90000" wrap="square" tIns="450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9" name="Google Shape;79;p14"/>
          <p:cNvSpPr txBox="1"/>
          <p:nvPr>
            <p:ph idx="11" type="ftr"/>
          </p:nvPr>
        </p:nvSpPr>
        <p:spPr>
          <a:xfrm>
            <a:off x="0" y="0"/>
            <a:ext cx="0" cy="0"/>
          </a:xfrm>
          <a:prstGeom prst="rect">
            <a:avLst/>
          </a:prstGeom>
          <a:noFill/>
          <a:ln>
            <a:noFill/>
          </a:ln>
        </p:spPr>
        <p:txBody>
          <a:bodyPr anchorCtr="0" anchor="t" bIns="45000" lIns="90000" spcFirstLastPara="1" rIns="90000" wrap="square" tIns="450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0" name="Google Shape;80;p14"/>
          <p:cNvSpPr txBox="1"/>
          <p:nvPr>
            <p:ph idx="12" type="sldNum"/>
          </p:nvPr>
        </p:nvSpPr>
        <p:spPr>
          <a:xfrm>
            <a:off x="0" y="0"/>
            <a:ext cx="0" cy="0"/>
          </a:xfrm>
          <a:prstGeom prst="rect">
            <a:avLst/>
          </a:prstGeom>
          <a:noFill/>
          <a:ln>
            <a:noFill/>
          </a:ln>
        </p:spPr>
        <p:txBody>
          <a:bodyPr anchorCtr="0" anchor="t" bIns="45000" lIns="90000" spcFirstLastPara="1" rIns="90000" wrap="square" tIns="450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41" name="Shape 141"/>
        <p:cNvGrpSpPr/>
        <p:nvPr/>
      </p:nvGrpSpPr>
      <p:grpSpPr>
        <a:xfrm>
          <a:off x="0" y="0"/>
          <a:ext cx="0" cy="0"/>
          <a:chOff x="0" y="0"/>
          <a:chExt cx="0" cy="0"/>
        </a:xfrm>
      </p:grpSpPr>
      <p:sp>
        <p:nvSpPr>
          <p:cNvPr id="142" name="Google Shape;142;p2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3" name="Google Shape;143;p27"/>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4" name="Google Shape;144;p27"/>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comments" Target="../comments/comment1.xml"/><Relationship Id="rId4" Type="http://schemas.openxmlformats.org/officeDocument/2006/relationships/image" Target="../media/image18.png"/><Relationship Id="rId5" Type="http://schemas.openxmlformats.org/officeDocument/2006/relationships/image" Target="../media/image22.gif"/><Relationship Id="rId6" Type="http://schemas.openxmlformats.org/officeDocument/2006/relationships/hyperlink" Target="https://www.wetterzentrale.de/reanalysis.php?map=1&amp;model=avn&amp;var=2&amp;jaar=2025&amp;maand=3&amp;dag=26&amp;h=0&amp;nmaps=64" TargetMode="External"/><Relationship Id="rId7" Type="http://schemas.openxmlformats.org/officeDocument/2006/relationships/image" Target="../media/image20.png"/><Relationship Id="rId8"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22.gif"/><Relationship Id="rId5" Type="http://schemas.openxmlformats.org/officeDocument/2006/relationships/hyperlink" Target="https://www.wetterzentrale.de/reanalysis.php?map=1&amp;model=avn&amp;var=2&amp;jaar=2025&amp;maand=3&amp;dag=26&amp;h=0&amp;nmaps=64" TargetMode="External"/><Relationship Id="rId6" Type="http://schemas.openxmlformats.org/officeDocument/2006/relationships/image" Target="../media/image26.gif"/><Relationship Id="rId7" Type="http://schemas.openxmlformats.org/officeDocument/2006/relationships/image" Target="../media/image25.gif"/></Relationships>
</file>

<file path=ppt/slides/_rels/slide12.xml.rels><?xml version="1.0" encoding="UTF-8" standalone="yes"?><Relationships xmlns="http://schemas.openxmlformats.org/package/2006/relationships"><Relationship Id="rId11" Type="http://schemas.openxmlformats.org/officeDocument/2006/relationships/image" Target="../media/image71.png"/><Relationship Id="rId10" Type="http://schemas.openxmlformats.org/officeDocument/2006/relationships/image" Target="../media/image66.png"/><Relationship Id="rId12" Type="http://schemas.openxmlformats.org/officeDocument/2006/relationships/image" Target="../media/image49.png"/><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54.png"/><Relationship Id="rId4" Type="http://schemas.openxmlformats.org/officeDocument/2006/relationships/image" Target="../media/image73.png"/><Relationship Id="rId9" Type="http://schemas.openxmlformats.org/officeDocument/2006/relationships/image" Target="../media/image78.png"/><Relationship Id="rId5" Type="http://schemas.openxmlformats.org/officeDocument/2006/relationships/image" Target="../media/image64.png"/><Relationship Id="rId6" Type="http://schemas.openxmlformats.org/officeDocument/2006/relationships/image" Target="../media/image68.png"/><Relationship Id="rId7" Type="http://schemas.openxmlformats.org/officeDocument/2006/relationships/image" Target="../media/image52.png"/><Relationship Id="rId8" Type="http://schemas.openxmlformats.org/officeDocument/2006/relationships/image" Target="../media/image7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hyperlink" Target="https://climatereanalyzer.org/research_tools/monthly_maps/" TargetMode="External"/><Relationship Id="rId5"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 Id="rId3" Type="http://schemas.openxmlformats.org/officeDocument/2006/relationships/hyperlink" Target="https://pulse.climate.copernicus.eu/" TargetMode="Externa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32.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hyperlink" Target="https://www.climate.gov/news-features/blogs/enso" TargetMode="External"/><Relationship Id="rId5" Type="http://schemas.openxmlformats.org/officeDocument/2006/relationships/hyperlink" Target="http://www.bom.gov.au/climate/enso/?ninoIndex=nino3.4&amp;index=nino34&amp;period=weekly#tabs=Pacific-Ocean&amp;pacific=SOI" TargetMode="External"/><Relationship Id="rId6" Type="http://schemas.openxmlformats.org/officeDocument/2006/relationships/image" Target="../media/image30.png"/><Relationship Id="rId7" Type="http://schemas.openxmlformats.org/officeDocument/2006/relationships/image" Target="../media/image29.png"/><Relationship Id="rId8"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hyperlink" Target="https://www.cpc.ncep.noaa.gov/products/analysis_monitoring/lanina/enso_evolution-status-fcsts-web.pdf" TargetMode="External"/><Relationship Id="rId4" Type="http://schemas.openxmlformats.org/officeDocument/2006/relationships/hyperlink" Target="https://www.pmel.noaa.gov/gtmba/assorted-plots" TargetMode="External"/><Relationship Id="rId5" Type="http://schemas.openxmlformats.org/officeDocument/2006/relationships/image" Target="../media/image31.png"/><Relationship Id="rId6" Type="http://schemas.openxmlformats.org/officeDocument/2006/relationships/image" Target="../media/image35.png"/><Relationship Id="rId7" Type="http://schemas.openxmlformats.org/officeDocument/2006/relationships/image" Target="../media/image46.png"/><Relationship Id="rId8"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hyperlink" Target="https://www.climate.gov/news-features/blogs/enso/winner-or-bust-did-la-nina-shape-north-american-precipitation-winter" TargetMode="External"/><Relationship Id="rId4" Type="http://schemas.openxmlformats.org/officeDocument/2006/relationships/image" Target="../media/image38.png"/><Relationship Id="rId5" Type="http://schemas.openxmlformats.org/officeDocument/2006/relationships/image" Target="../media/image40.png"/><Relationship Id="rId6"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hyperlink" Target="https://www.cpc.ncep.noaa.gov/products/analysis_monitoring/lanina/enso_evolution-status-fcsts-web.pdf" TargetMode="External"/><Relationship Id="rId4" Type="http://schemas.openxmlformats.org/officeDocument/2006/relationships/image" Target="../media/image39.jpg"/><Relationship Id="rId5"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45.png"/><Relationship Id="rId4" Type="http://schemas.openxmlformats.org/officeDocument/2006/relationships/hyperlink" Target="https://simonleewx.com/north-atlantic-wintertime-weather-regime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hyperlink" Target="https://www.cpc.ncep.noaa.gov/products/precip/CWlink/pna/nao_index_ensm.shtml" TargetMode="Externa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hyperlink" Target="https://www.climate.gov/news-features/blogs/polar-vortex/polar-vortex-hitting-brakes" TargetMode="External"/><Relationship Id="rId4" Type="http://schemas.openxmlformats.org/officeDocument/2006/relationships/hyperlink" Target="https://earth.nullschool.net/" TargetMode="External"/><Relationship Id="rId5" Type="http://schemas.openxmlformats.org/officeDocument/2006/relationships/image" Target="../media/image53.png"/><Relationship Id="rId6" Type="http://schemas.openxmlformats.org/officeDocument/2006/relationships/image" Target="../media/image42.png"/><Relationship Id="rId7"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hyperlink" Target="https://simonleewx.com/north-atlantic-wintertime-weather-regime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image" Target="../media/image60.png"/><Relationship Id="rId4" Type="http://schemas.openxmlformats.org/officeDocument/2006/relationships/hyperlink" Target="https://iri.columbia.edu/our-expertise/climate/forecasts/enso/current/?enso_tab=enso-sst_table" TargetMode="External"/><Relationship Id="rId5" Type="http://schemas.openxmlformats.org/officeDocument/2006/relationships/hyperlink" Target="https://www.cpc.ncep.noaa.gov/products/NMME/current/plume.html" TargetMode="External"/><Relationship Id="rId6"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 Id="rId3" Type="http://schemas.openxmlformats.org/officeDocument/2006/relationships/hyperlink" Target="https://iri.columbia.edu/our-expertise/climate/forecasts/enso/current/" TargetMode="Externa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 Id="rId3" Type="http://schemas.openxmlformats.org/officeDocument/2006/relationships/image" Target="../media/image62.png"/><Relationship Id="rId4" Type="http://schemas.openxmlformats.org/officeDocument/2006/relationships/hyperlink" Target="https://iridl.ldeo.columbia.edu/maproom/IFRC/FIC/laninarain.html"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Relationship Id="rId3" Type="http://schemas.openxmlformats.org/officeDocument/2006/relationships/hyperlink" Target="https://climate.copernicus.eu/charts/packages/c3s_seasonal/" TargetMode="External"/><Relationship Id="rId4" Type="http://schemas.openxmlformats.org/officeDocument/2006/relationships/hyperlink" Target="https://iri.columbia.edu/our-expertise/climate/forecasts/seasonal-climate-forecasts/" TargetMode="External"/><Relationship Id="rId5" Type="http://schemas.openxmlformats.org/officeDocument/2006/relationships/image" Target="../media/image55.png"/><Relationship Id="rId6"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hyperlink" Target="https://charts.ecmwf.int/" TargetMode="External"/><Relationship Id="rId4" Type="http://schemas.openxmlformats.org/officeDocument/2006/relationships/image" Target="../media/image59.png"/><Relationship Id="rId5"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 Id="rId3" Type="http://schemas.openxmlformats.org/officeDocument/2006/relationships/hyperlink" Target="https://climate.copernicus.eu/charts/packages/c3s_seasonal/" TargetMode="External"/><Relationship Id="rId4" Type="http://schemas.openxmlformats.org/officeDocument/2006/relationships/hyperlink" Target="https://iri.columbia.edu/our-expertise/climate/forecasts/seasonal-climate-forecasts/" TargetMode="External"/><Relationship Id="rId5" Type="http://schemas.openxmlformats.org/officeDocument/2006/relationships/image" Target="../media/image56.png"/><Relationship Id="rId6"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hyperlink" Target="https://charts.ecmwf.int/" TargetMode="External"/><Relationship Id="rId4" Type="http://schemas.openxmlformats.org/officeDocument/2006/relationships/image" Target="../media/image63.png"/><Relationship Id="rId5" Type="http://schemas.openxmlformats.org/officeDocument/2006/relationships/image" Target="../media/image9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 Id="rId3" Type="http://schemas.openxmlformats.org/officeDocument/2006/relationships/image" Target="../media/image67.png"/><Relationship Id="rId4" Type="http://schemas.openxmlformats.org/officeDocument/2006/relationships/image" Target="../media/image63.png"/><Relationship Id="rId5" Type="http://schemas.openxmlformats.org/officeDocument/2006/relationships/image" Target="../media/image7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 Id="rId3" Type="http://schemas.openxmlformats.org/officeDocument/2006/relationships/image" Target="../media/image100.gif"/><Relationship Id="rId4" Type="http://schemas.openxmlformats.org/officeDocument/2006/relationships/image" Target="../media/image72.png"/><Relationship Id="rId5" Type="http://schemas.openxmlformats.org/officeDocument/2006/relationships/hyperlink" Target="https://www.climate.gov/news-features/blogs/enso/what-mjo-and-why-do-we-care"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6.xml"/><Relationship Id="rId3" Type="http://schemas.openxmlformats.org/officeDocument/2006/relationships/hyperlink" Target="https://www.cpc.ncep.noaa.gov/products/precip/CWlink/MJO/whindex.shtml" TargetMode="External"/><Relationship Id="rId4" Type="http://schemas.openxmlformats.org/officeDocument/2006/relationships/hyperlink" Target="https://psl.noaa.gov/mjo/" TargetMode="External"/><Relationship Id="rId5" Type="http://schemas.openxmlformats.org/officeDocument/2006/relationships/image" Target="../media/image76.png"/><Relationship Id="rId6" Type="http://schemas.openxmlformats.org/officeDocument/2006/relationships/image" Target="../media/image7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7.xml"/><Relationship Id="rId3" Type="http://schemas.openxmlformats.org/officeDocument/2006/relationships/hyperlink" Target="https://www.cpc.ncep.noaa.gov/products/precip/CWlink/MJO/foregfs.shtml" TargetMode="External"/><Relationship Id="rId4" Type="http://schemas.openxmlformats.org/officeDocument/2006/relationships/hyperlink" Target="https://www.cpc.ncep.noaa.gov/products/precip/CWlink/MJO/CLIVAR/ecmf.shtml" TargetMode="External"/><Relationship Id="rId5" Type="http://schemas.openxmlformats.org/officeDocument/2006/relationships/image" Target="../media/image80.png"/><Relationship Id="rId6" Type="http://schemas.openxmlformats.org/officeDocument/2006/relationships/image" Target="../media/image8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8.xml"/><Relationship Id="rId3" Type="http://schemas.openxmlformats.org/officeDocument/2006/relationships/hyperlink" Target="https://iridl.ldeo.columbia.edu/SOURCES/.UCSB/.CHIRPS/.v2p0/.daily-improved/.global/.0p25/a%3A/(.prcp)//var/parameter/interp/%3Aa/T/(1%20Jan%201991)/(31%20Dec%202020)/RANGE/(http%3A//129.236.110.25/SOURCES/.BoM/.MJO/.phase_frozen/dods)/readdods/.phase/T/(1%20Jan%201991)/(31%20Dec%202020)/RANGE/(http%3A//129.236.110.25/SOURCES/.BoM/.MJO/.amplitude_frozen/dods)/readdods/.amplitude/T/(1%20Jan%201991)/(31%20Dec%202020)/RANGE/1./flaggt/mul//name//Fase/def/classifyby/T/(Jan)//seasonStart/parameter/(-)/append/(Mar)//seasonEnd/parameter/append/seasonalAverage/%5BT%5Daverage/SOURCES/.UCSB/.CHIRPS/.v2p0/.daily-improved/.global/.0p25/a%3A/(.prcp)//var/parameter/interp/%3Aa/T/(1%20Jan%201991)/(31%20Dec%202020)/RANGE/T/(Jan)//seasonStart/parameter/(-)/append/(Mar)//seasonEnd/parameter/append/seasonalAverage/%5BT%5Daverage/sub/a-/-a/prcpanomscale//long_name/(Precipitation%20)/def//units/(mm/day)/def/X/Y/fig-/colors/coasts/countries/-fig//antialias/true/psdef//plotaxislength/700/psdef//adif/-5.0/5.0/plotrange//Fase/1.0/plotvalue//Y/-60/60/plotrange//XOVY/null/psdef//framelabel/(MJO%20Phase%20%25d%5BFase%5D%20%20(%25%3D%5BseasonStart%5D-%25%3D%5BseasonEnd%5D%201991-2020))/psdef/?seasonEnd=Oct&amp;seasonStart=Oct&amp;Fase=8#info" TargetMode="Externa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9.xml"/><Relationship Id="rId3" Type="http://schemas.openxmlformats.org/officeDocument/2006/relationships/hyperlink" Target="https://www.cpc.ncep.noaa.gov/products/precip/CWlink/pna/nao_index_ensm.shtml" TargetMode="Externa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hyperlink" Target="https://climatereanalyzer.org/research_tools/monthly_maps/" TargetMode="External"/><Relationship Id="rId4" Type="http://schemas.openxmlformats.org/officeDocument/2006/relationships/image" Target="../media/image5.png"/><Relationship Id="rId5"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0.xml"/><Relationship Id="rId3" Type="http://schemas.openxmlformats.org/officeDocument/2006/relationships/comments" Target="../comments/comment2.xml"/><Relationship Id="rId4" Type="http://schemas.openxmlformats.org/officeDocument/2006/relationships/image" Target="../media/image84.png"/><Relationship Id="rId5" Type="http://schemas.openxmlformats.org/officeDocument/2006/relationships/image" Target="../media/image8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1.xml"/><Relationship Id="rId3" Type="http://schemas.openxmlformats.org/officeDocument/2006/relationships/hyperlink" Target="https://charts.ecmwf.int/products/extended-regime-probabilities?forecast_from=latest" TargetMode="External"/><Relationship Id="rId4" Type="http://schemas.openxmlformats.org/officeDocument/2006/relationships/image" Target="../media/image92.gif"/><Relationship Id="rId5" Type="http://schemas.openxmlformats.org/officeDocument/2006/relationships/image" Target="../media/image83.png"/></Relationships>
</file>

<file path=ppt/slides/_rels/slide42.xml.rels><?xml version="1.0" encoding="UTF-8" standalone="yes"?><Relationships xmlns="http://schemas.openxmlformats.org/package/2006/relationships"><Relationship Id="rId11" Type="http://schemas.openxmlformats.org/officeDocument/2006/relationships/image" Target="../media/image94.png"/><Relationship Id="rId10" Type="http://schemas.openxmlformats.org/officeDocument/2006/relationships/image" Target="../media/image86.png"/><Relationship Id="rId1" Type="http://schemas.openxmlformats.org/officeDocument/2006/relationships/slideLayout" Target="../slideLayouts/slideLayout25.xml"/><Relationship Id="rId2" Type="http://schemas.openxmlformats.org/officeDocument/2006/relationships/notesSlide" Target="../notesSlides/notesSlide42.xml"/><Relationship Id="rId3" Type="http://schemas.openxmlformats.org/officeDocument/2006/relationships/hyperlink" Target="http://weather.ou.edu/~kpegion/subc/forecasts/images/Latest/Interactive.html" TargetMode="External"/><Relationship Id="rId4" Type="http://schemas.openxmlformats.org/officeDocument/2006/relationships/image" Target="../media/image87.png"/><Relationship Id="rId9" Type="http://schemas.openxmlformats.org/officeDocument/2006/relationships/image" Target="../media/image96.png"/><Relationship Id="rId5" Type="http://schemas.openxmlformats.org/officeDocument/2006/relationships/image" Target="../media/image90.png"/><Relationship Id="rId6" Type="http://schemas.openxmlformats.org/officeDocument/2006/relationships/image" Target="../media/image93.png"/><Relationship Id="rId7" Type="http://schemas.openxmlformats.org/officeDocument/2006/relationships/image" Target="../media/image85.png"/><Relationship Id="rId8" Type="http://schemas.openxmlformats.org/officeDocument/2006/relationships/image" Target="../media/image82.png"/></Relationships>
</file>

<file path=ppt/slides/_rels/slide43.xml.rels><?xml version="1.0" encoding="UTF-8" standalone="yes"?><Relationships xmlns="http://schemas.openxmlformats.org/package/2006/relationships"><Relationship Id="rId11" Type="http://schemas.openxmlformats.org/officeDocument/2006/relationships/image" Target="../media/image94.png"/><Relationship Id="rId10" Type="http://schemas.openxmlformats.org/officeDocument/2006/relationships/image" Target="../media/image86.png"/><Relationship Id="rId1" Type="http://schemas.openxmlformats.org/officeDocument/2006/relationships/slideLayout" Target="../slideLayouts/slideLayout25.xml"/><Relationship Id="rId2" Type="http://schemas.openxmlformats.org/officeDocument/2006/relationships/notesSlide" Target="../notesSlides/notesSlide43.xml"/><Relationship Id="rId3" Type="http://schemas.openxmlformats.org/officeDocument/2006/relationships/hyperlink" Target="http://weather.ou.edu/~kpegion/subc/forecasts/images/Latest/Interactive.html" TargetMode="External"/><Relationship Id="rId4" Type="http://schemas.openxmlformats.org/officeDocument/2006/relationships/image" Target="../media/image98.png"/><Relationship Id="rId9" Type="http://schemas.openxmlformats.org/officeDocument/2006/relationships/image" Target="../media/image96.png"/><Relationship Id="rId5" Type="http://schemas.openxmlformats.org/officeDocument/2006/relationships/image" Target="../media/image101.png"/><Relationship Id="rId6" Type="http://schemas.openxmlformats.org/officeDocument/2006/relationships/image" Target="../media/image97.png"/><Relationship Id="rId7" Type="http://schemas.openxmlformats.org/officeDocument/2006/relationships/image" Target="../media/image105.png"/><Relationship Id="rId8" Type="http://schemas.openxmlformats.org/officeDocument/2006/relationships/image" Target="../media/image8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hyperlink" Target="https://climatereanalyzer.org/research_tools/monthly_maps/"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0.xml"/><Relationship Id="rId3" Type="http://schemas.openxmlformats.org/officeDocument/2006/relationships/hyperlink" Target="https://www.cpc.ncep.noaa.gov/products/analysis_monitoring/lanina/enso_evolution-status-fcsts-web.pdf" TargetMode="External"/><Relationship Id="rId4" Type="http://schemas.openxmlformats.org/officeDocument/2006/relationships/image" Target="../media/image108.png"/><Relationship Id="rId5" Type="http://schemas.openxmlformats.org/officeDocument/2006/relationships/image" Target="../media/image111.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1.xml"/><Relationship Id="rId3" Type="http://schemas.openxmlformats.org/officeDocument/2006/relationships/image" Target="../media/image102.png"/><Relationship Id="rId4" Type="http://schemas.openxmlformats.org/officeDocument/2006/relationships/image" Target="../media/image104.png"/><Relationship Id="rId5" Type="http://schemas.openxmlformats.org/officeDocument/2006/relationships/image" Target="../media/image99.gif"/><Relationship Id="rId6" Type="http://schemas.openxmlformats.org/officeDocument/2006/relationships/image" Target="../media/image109.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2.xml"/><Relationship Id="rId3" Type="http://schemas.openxmlformats.org/officeDocument/2006/relationships/image" Target="../media/image107.png"/><Relationship Id="rId4" Type="http://schemas.openxmlformats.org/officeDocument/2006/relationships/hyperlink" Target="https://climatereanalyzer.org/research_tools/monthly_maps/" TargetMode="External"/><Relationship Id="rId5" Type="http://schemas.openxmlformats.org/officeDocument/2006/relationships/image" Target="../media/image10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3.xml"/><Relationship Id="rId3" Type="http://schemas.openxmlformats.org/officeDocument/2006/relationships/image" Target="../media/image10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4.xml"/><Relationship Id="rId3" Type="http://schemas.openxmlformats.org/officeDocument/2006/relationships/image" Target="../media/image11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5.xml"/><Relationship Id="rId3" Type="http://schemas.openxmlformats.org/officeDocument/2006/relationships/image" Target="../media/image112.jpg"/><Relationship Id="rId4" Type="http://schemas.openxmlformats.org/officeDocument/2006/relationships/image" Target="../media/image114.png"/><Relationship Id="rId5" Type="http://schemas.openxmlformats.org/officeDocument/2006/relationships/image" Target="../media/image110.png"/><Relationship Id="rId6" Type="http://schemas.openxmlformats.org/officeDocument/2006/relationships/hyperlink" Target="https://www.cpc.ncep.noaa.gov/data/teledoc/nao_ts.shtml"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6.xml"/><Relationship Id="rId3" Type="http://schemas.openxmlformats.org/officeDocument/2006/relationships/image" Target="../media/image116.gif"/><Relationship Id="rId4" Type="http://schemas.openxmlformats.org/officeDocument/2006/relationships/hyperlink" Target="https://doi.org/10.1002/wea.7656" TargetMode="External"/><Relationship Id="rId5" Type="http://schemas.openxmlformats.org/officeDocument/2006/relationships/image" Target="../media/image11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7.xml"/><Relationship Id="rId3" Type="http://schemas.openxmlformats.org/officeDocument/2006/relationships/hyperlink" Target="https://iridl.ldeo.columbia.edu/maproom/Global/Precipitation/WASP_Indices.html" TargetMode="External"/><Relationship Id="rId4" Type="http://schemas.openxmlformats.org/officeDocument/2006/relationships/image" Target="../media/image117.png"/><Relationship Id="rId5" Type="http://schemas.openxmlformats.org/officeDocument/2006/relationships/image" Target="../media/image115.png"/><Relationship Id="rId6" Type="http://schemas.openxmlformats.org/officeDocument/2006/relationships/image" Target="../media/image1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hyperlink" Target="https://hoyextremo.com/city_pages/barcelona/#summary" TargetMode="External"/><Relationship Id="rId4" Type="http://schemas.openxmlformats.org/officeDocument/2006/relationships/image" Target="../media/image12.png"/><Relationship Id="rId9" Type="http://schemas.openxmlformats.org/officeDocument/2006/relationships/image" Target="../media/image19.png"/><Relationship Id="rId5" Type="http://schemas.openxmlformats.org/officeDocument/2006/relationships/image" Target="../media/image6.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hyperlink" Target="https://climatereanalyzer.org/research_tools/monthly_maps/" TargetMode="External"/><Relationship Id="rId4" Type="http://schemas.openxmlformats.org/officeDocument/2006/relationships/image" Target="../media/image14.png"/><Relationship Id="rId5"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hyperlink" Target="https://iridl.ldeo.columbia.edu/maproom/Global/Precipitation/SPI.html?var=.SPI-CAMSOPI_3-Month"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hyperlink" Target="https://www.embalses.net/"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40"/>
          <p:cNvPicPr preferRelativeResize="0"/>
          <p:nvPr/>
        </p:nvPicPr>
        <p:blipFill rotWithShape="1">
          <a:blip r:embed="rId3">
            <a:alphaModFix/>
          </a:blip>
          <a:srcRect b="0" l="0" r="0" t="0"/>
          <a:stretch/>
        </p:blipFill>
        <p:spPr>
          <a:xfrm>
            <a:off x="0" y="0"/>
            <a:ext cx="12191760" cy="6857640"/>
          </a:xfrm>
          <a:prstGeom prst="rect">
            <a:avLst/>
          </a:prstGeom>
          <a:noFill/>
          <a:ln>
            <a:noFill/>
          </a:ln>
        </p:spPr>
      </p:pic>
      <p:sp>
        <p:nvSpPr>
          <p:cNvPr id="210" name="Google Shape;210;p40"/>
          <p:cNvSpPr/>
          <p:nvPr/>
        </p:nvSpPr>
        <p:spPr>
          <a:xfrm>
            <a:off x="-1800" y="6147360"/>
            <a:ext cx="4377600" cy="487080"/>
          </a:xfrm>
          <a:prstGeom prst="rect">
            <a:avLst/>
          </a:prstGeom>
          <a:solidFill>
            <a:srgbClr val="293C69">
              <a:alpha val="3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40"/>
          <p:cNvSpPr/>
          <p:nvPr/>
        </p:nvSpPr>
        <p:spPr>
          <a:xfrm>
            <a:off x="-1800" y="6138000"/>
            <a:ext cx="4333320" cy="487080"/>
          </a:xfrm>
          <a:prstGeom prst="rect">
            <a:avLst/>
          </a:prstGeom>
          <a:solidFill>
            <a:srgbClr val="293C69">
              <a:alpha val="3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40"/>
          <p:cNvSpPr/>
          <p:nvPr/>
        </p:nvSpPr>
        <p:spPr>
          <a:xfrm>
            <a:off x="4408200" y="0"/>
            <a:ext cx="7783500" cy="6857700"/>
          </a:xfrm>
          <a:prstGeom prst="rect">
            <a:avLst/>
          </a:prstGeom>
          <a:solidFill>
            <a:srgbClr val="F4EFEF">
              <a:alpha val="8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3" name="Google Shape;213;p40"/>
          <p:cNvPicPr preferRelativeResize="0"/>
          <p:nvPr/>
        </p:nvPicPr>
        <p:blipFill rotWithShape="1">
          <a:blip r:embed="rId4">
            <a:alphaModFix/>
          </a:blip>
          <a:srcRect b="0" l="0" r="0" t="0"/>
          <a:stretch/>
        </p:blipFill>
        <p:spPr>
          <a:xfrm>
            <a:off x="4636800" y="187560"/>
            <a:ext cx="5601600" cy="855720"/>
          </a:xfrm>
          <a:prstGeom prst="rect">
            <a:avLst/>
          </a:prstGeom>
          <a:noFill/>
          <a:ln>
            <a:noFill/>
          </a:ln>
        </p:spPr>
      </p:pic>
      <p:sp>
        <p:nvSpPr>
          <p:cNvPr id="214" name="Google Shape;214;p40"/>
          <p:cNvSpPr/>
          <p:nvPr/>
        </p:nvSpPr>
        <p:spPr>
          <a:xfrm>
            <a:off x="325800" y="6095520"/>
            <a:ext cx="3255120" cy="62316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80"/>
              <a:buFont typeface="Arial"/>
              <a:buNone/>
            </a:pPr>
            <a:r>
              <a:rPr lang="en-GB" sz="1480">
                <a:solidFill>
                  <a:srgbClr val="FFFFFF"/>
                </a:solidFill>
                <a:latin typeface="Rajdhani"/>
                <a:ea typeface="Rajdhani"/>
                <a:cs typeface="Rajdhani"/>
                <a:sym typeface="Rajdhani"/>
              </a:rPr>
              <a:t>Friday 28</a:t>
            </a:r>
            <a:r>
              <a:rPr b="0" baseline="30000" i="0" lang="en-GB" sz="1479" u="none" cap="none" strike="noStrike">
                <a:solidFill>
                  <a:srgbClr val="FFFFFF"/>
                </a:solidFill>
                <a:latin typeface="Rajdhani"/>
                <a:ea typeface="Rajdhani"/>
                <a:cs typeface="Rajdhani"/>
                <a:sym typeface="Rajdhani"/>
              </a:rPr>
              <a:t>th</a:t>
            </a:r>
            <a:r>
              <a:rPr b="0" i="0" lang="en-GB" sz="1480" u="none" cap="none" strike="noStrike">
                <a:solidFill>
                  <a:srgbClr val="FFFFFF"/>
                </a:solidFill>
                <a:latin typeface="Rajdhani"/>
                <a:ea typeface="Rajdhani"/>
                <a:cs typeface="Rajdhani"/>
                <a:sym typeface="Rajdhani"/>
              </a:rPr>
              <a:t> </a:t>
            </a:r>
            <a:r>
              <a:rPr lang="en-GB" sz="1480">
                <a:solidFill>
                  <a:srgbClr val="FFFFFF"/>
                </a:solidFill>
                <a:latin typeface="Rajdhani"/>
                <a:ea typeface="Rajdhani"/>
                <a:cs typeface="Rajdhani"/>
                <a:sym typeface="Rajdhani"/>
              </a:rPr>
              <a:t>Mar</a:t>
            </a:r>
            <a:r>
              <a:rPr b="0" i="0" lang="en-GB" sz="1480" u="none" cap="none" strike="noStrike">
                <a:solidFill>
                  <a:srgbClr val="FFFFFF"/>
                </a:solidFill>
                <a:latin typeface="Rajdhani"/>
                <a:ea typeface="Rajdhani"/>
                <a:cs typeface="Rajdhani"/>
                <a:sym typeface="Rajdhani"/>
              </a:rPr>
              <a:t> 2025</a:t>
            </a:r>
            <a:endParaRPr b="0" i="0" sz="1480" u="none" cap="none" strike="noStrike">
              <a:solidFill>
                <a:srgbClr val="000000"/>
              </a:solidFill>
              <a:latin typeface="Rajdhani"/>
              <a:ea typeface="Rajdhani"/>
              <a:cs typeface="Rajdhani"/>
              <a:sym typeface="Rajdhani"/>
            </a:endParaRPr>
          </a:p>
        </p:txBody>
      </p:sp>
      <p:sp>
        <p:nvSpPr>
          <p:cNvPr id="215" name="Google Shape;215;p40"/>
          <p:cNvSpPr/>
          <p:nvPr/>
        </p:nvSpPr>
        <p:spPr>
          <a:xfrm>
            <a:off x="4420080" y="5829120"/>
            <a:ext cx="7783500" cy="1036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40"/>
          <p:cNvSpPr/>
          <p:nvPr/>
        </p:nvSpPr>
        <p:spPr>
          <a:xfrm>
            <a:off x="4408200" y="4224240"/>
            <a:ext cx="7837920" cy="1658880"/>
          </a:xfrm>
          <a:prstGeom prst="rect">
            <a:avLst/>
          </a:prstGeom>
          <a:solidFill>
            <a:srgbClr val="FBF6F6">
              <a:alpha val="8627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40"/>
          <p:cNvSpPr/>
          <p:nvPr/>
        </p:nvSpPr>
        <p:spPr>
          <a:xfrm>
            <a:off x="4636800" y="1596314"/>
            <a:ext cx="7227600" cy="2612100"/>
          </a:xfrm>
          <a:prstGeom prst="rect">
            <a:avLst/>
          </a:prstGeom>
          <a:noFill/>
          <a:ln>
            <a:noFill/>
          </a:ln>
        </p:spPr>
        <p:txBody>
          <a:bodyPr anchorCtr="0" anchor="ctr" bIns="45000" lIns="90000" spcFirstLastPara="1" rIns="90000" wrap="square" tIns="45000">
            <a:noAutofit/>
          </a:bodyPr>
          <a:lstStyle/>
          <a:p>
            <a:pPr indent="0" lvl="0" marL="0" marR="0" rtl="0" algn="l">
              <a:lnSpc>
                <a:spcPct val="100000"/>
              </a:lnSpc>
              <a:spcBef>
                <a:spcPts val="0"/>
              </a:spcBef>
              <a:spcAft>
                <a:spcPts val="0"/>
              </a:spcAft>
              <a:buClr>
                <a:srgbClr val="000000"/>
              </a:buClr>
              <a:buSzPts val="4800"/>
              <a:buFont typeface="Arial"/>
              <a:buNone/>
            </a:pPr>
            <a:r>
              <a:rPr lang="en-GB" sz="4800">
                <a:solidFill>
                  <a:srgbClr val="004890"/>
                </a:solidFill>
                <a:latin typeface="Rajdhani Medium"/>
                <a:ea typeface="Rajdhani Medium"/>
                <a:cs typeface="Rajdhani Medium"/>
                <a:sym typeface="Rajdhani Medium"/>
              </a:rPr>
              <a:t>Forecast</a:t>
            </a:r>
            <a:r>
              <a:rPr b="0" i="0" lang="en-GB" sz="4800" u="none" cap="none" strike="noStrike">
                <a:solidFill>
                  <a:srgbClr val="004890"/>
                </a:solidFill>
                <a:latin typeface="Rajdhani Medium"/>
                <a:ea typeface="Rajdhani Medium"/>
                <a:cs typeface="Rajdhani Medium"/>
                <a:sym typeface="Rajdhani Medium"/>
              </a:rPr>
              <a:t> Briefing</a:t>
            </a:r>
            <a:endParaRPr b="0" i="0" sz="4800" u="none" cap="none" strike="noStrike">
              <a:solidFill>
                <a:srgbClr val="000000"/>
              </a:solidFill>
              <a:latin typeface="Rajdhani Medium"/>
              <a:ea typeface="Rajdhani Medium"/>
              <a:cs typeface="Rajdhani Medium"/>
              <a:sym typeface="Rajdhani Medium"/>
            </a:endParaRPr>
          </a:p>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Rajdhani Medium"/>
              <a:ea typeface="Rajdhani Medium"/>
              <a:cs typeface="Rajdhani Medium"/>
              <a:sym typeface="Rajdhani Medium"/>
            </a:endParaRPr>
          </a:p>
          <a:p>
            <a:pPr indent="0" lvl="0" marL="0" marR="0" rtl="0" algn="l">
              <a:lnSpc>
                <a:spcPct val="100000"/>
              </a:lnSpc>
              <a:spcBef>
                <a:spcPts val="0"/>
              </a:spcBef>
              <a:spcAft>
                <a:spcPts val="0"/>
              </a:spcAft>
              <a:buClr>
                <a:srgbClr val="000000"/>
              </a:buClr>
              <a:buSzPts val="4800"/>
              <a:buFont typeface="Arial"/>
              <a:buNone/>
            </a:pPr>
            <a:r>
              <a:rPr lang="en-GB" sz="4800">
                <a:solidFill>
                  <a:srgbClr val="004890"/>
                </a:solidFill>
                <a:latin typeface="Rajdhani Medium"/>
                <a:ea typeface="Rajdhani Medium"/>
                <a:cs typeface="Rajdhani Medium"/>
                <a:sym typeface="Rajdhani Medium"/>
              </a:rPr>
              <a:t>March</a:t>
            </a:r>
            <a:r>
              <a:rPr b="0" i="0" lang="en-GB" sz="4800" u="none" cap="none" strike="noStrike">
                <a:solidFill>
                  <a:srgbClr val="004890"/>
                </a:solidFill>
                <a:latin typeface="Rajdhani Medium"/>
                <a:ea typeface="Rajdhani Medium"/>
                <a:cs typeface="Rajdhani Medium"/>
                <a:sym typeface="Rajdhani Medium"/>
              </a:rPr>
              <a:t> 2025</a:t>
            </a:r>
            <a:endParaRPr b="0" i="0" sz="4800" u="none" cap="none" strike="noStrike">
              <a:solidFill>
                <a:srgbClr val="000000"/>
              </a:solidFill>
              <a:latin typeface="Rajdhani Medium"/>
              <a:ea typeface="Rajdhani Medium"/>
              <a:cs typeface="Rajdhani Medium"/>
              <a:sym typeface="Rajdhani Medium"/>
            </a:endParaRPr>
          </a:p>
        </p:txBody>
      </p:sp>
      <p:sp>
        <p:nvSpPr>
          <p:cNvPr id="218" name="Google Shape;218;p40"/>
          <p:cNvSpPr/>
          <p:nvPr/>
        </p:nvSpPr>
        <p:spPr>
          <a:xfrm>
            <a:off x="4636800" y="4761475"/>
            <a:ext cx="7078200" cy="2096100"/>
          </a:xfrm>
          <a:prstGeom prst="rect">
            <a:avLst/>
          </a:prstGeom>
          <a:noFill/>
          <a:ln>
            <a:noFill/>
          </a:ln>
        </p:spPr>
        <p:txBody>
          <a:bodyPr anchorCtr="0" anchor="ctr" bIns="45000" lIns="90000" spcFirstLastPara="1" rIns="90000" wrap="square" tIns="45000">
            <a:noAutofit/>
          </a:bodyPr>
          <a:lstStyle/>
          <a:p>
            <a:pPr indent="0" lvl="0" marL="0" marR="0" rtl="0" algn="l">
              <a:lnSpc>
                <a:spcPct val="90000"/>
              </a:lnSpc>
              <a:spcBef>
                <a:spcPts val="1001"/>
              </a:spcBef>
              <a:spcAft>
                <a:spcPts val="0"/>
              </a:spcAft>
              <a:buClr>
                <a:srgbClr val="000000"/>
              </a:buClr>
              <a:buSzPts val="1800"/>
              <a:buFont typeface="Arial"/>
              <a:buNone/>
            </a:pPr>
            <a:r>
              <a:rPr lang="en-GB" sz="1800">
                <a:latin typeface="Rajdhani"/>
                <a:ea typeface="Rajdhani"/>
                <a:cs typeface="Rajdhani"/>
                <a:sym typeface="Rajdhani"/>
              </a:rPr>
              <a:t>Lluís Palma, Paloma Tracasa-Castro, Josep Cos, Aleksander Lacima-Nadolnik, Matías Olmo</a:t>
            </a:r>
            <a:endParaRPr b="0" i="0" sz="1800" u="none" cap="none" strike="noStrike">
              <a:solidFill>
                <a:srgbClr val="000000"/>
              </a:solidFill>
              <a:latin typeface="Rajdhani"/>
              <a:ea typeface="Rajdhani"/>
              <a:cs typeface="Rajdhani"/>
              <a:sym typeface="Rajdhani"/>
            </a:endParaRPr>
          </a:p>
          <a:p>
            <a:pPr indent="0" lvl="0" marL="0" marR="0" rtl="0" algn="l">
              <a:lnSpc>
                <a:spcPct val="90000"/>
              </a:lnSpc>
              <a:spcBef>
                <a:spcPts val="1001"/>
              </a:spcBef>
              <a:spcAft>
                <a:spcPts val="0"/>
              </a:spcAft>
              <a:buClr>
                <a:srgbClr val="000000"/>
              </a:buClr>
              <a:buSzPts val="1800"/>
              <a:buFont typeface="Arial"/>
              <a:buNone/>
            </a:pPr>
            <a:r>
              <a:rPr b="0" i="0" lang="en-GB" sz="1800" u="none" cap="none" strike="noStrike">
                <a:solidFill>
                  <a:srgbClr val="000000"/>
                </a:solidFill>
                <a:latin typeface="Rajdhani"/>
                <a:ea typeface="Rajdhani"/>
                <a:cs typeface="Rajdhani"/>
                <a:sym typeface="Rajdhani"/>
              </a:rPr>
              <a:t>Climate Services Team (CST)</a:t>
            </a:r>
            <a:endParaRPr b="0" i="0" sz="1800" u="none" cap="none" strike="noStrike">
              <a:solidFill>
                <a:srgbClr val="000000"/>
              </a:solidFill>
              <a:latin typeface="Rajdhani"/>
              <a:ea typeface="Rajdhani"/>
              <a:cs typeface="Rajdhani"/>
              <a:sym typeface="Rajdhani"/>
            </a:endParaRPr>
          </a:p>
          <a:p>
            <a:pPr indent="0" lvl="0" marL="0" marR="0" rtl="0" algn="l">
              <a:lnSpc>
                <a:spcPct val="90000"/>
              </a:lnSpc>
              <a:spcBef>
                <a:spcPts val="1001"/>
              </a:spcBef>
              <a:spcAft>
                <a:spcPts val="0"/>
              </a:spcAft>
              <a:buClr>
                <a:srgbClr val="000000"/>
              </a:buClr>
              <a:buSzPts val="2000"/>
              <a:buFont typeface="Arial"/>
              <a:buNone/>
            </a:pPr>
            <a:r>
              <a:rPr b="0" i="0" lang="en-GB" sz="2000" u="none" cap="none" strike="noStrike">
                <a:solidFill>
                  <a:srgbClr val="000000"/>
                </a:solidFill>
                <a:latin typeface="Rajdhani"/>
                <a:ea typeface="Rajdhani"/>
                <a:cs typeface="Rajdhani"/>
                <a:sym typeface="Rajdhani"/>
              </a:rPr>
              <a:t>Earth System Services (ESS)</a:t>
            </a:r>
            <a:endParaRPr b="0" i="0" sz="2000" u="none" cap="none" strike="noStrike">
              <a:solidFill>
                <a:srgbClr val="000000"/>
              </a:solidFill>
              <a:latin typeface="Rajdhani"/>
              <a:ea typeface="Rajdhani"/>
              <a:cs typeface="Rajdhani"/>
              <a:sym typeface="Rajdhani"/>
            </a:endParaRPr>
          </a:p>
          <a:p>
            <a:pPr indent="0" lvl="0" marL="0" marR="0" rtl="0" algn="l">
              <a:lnSpc>
                <a:spcPct val="90000"/>
              </a:lnSpc>
              <a:spcBef>
                <a:spcPts val="1001"/>
              </a:spcBef>
              <a:spcAft>
                <a:spcPts val="0"/>
              </a:spcAft>
              <a:buClr>
                <a:srgbClr val="000000"/>
              </a:buClr>
              <a:buSzPts val="2000"/>
              <a:buFont typeface="Arial"/>
              <a:buNone/>
            </a:pPr>
            <a:r>
              <a:rPr b="0" i="0" lang="en-GB" sz="2000" u="none" cap="none" strike="noStrike">
                <a:solidFill>
                  <a:srgbClr val="000000"/>
                </a:solidFill>
                <a:latin typeface="Rajdhani Medium"/>
                <a:ea typeface="Rajdhani Medium"/>
                <a:cs typeface="Rajdhani Medium"/>
                <a:sym typeface="Rajdhani Medium"/>
              </a:rPr>
              <a:t>Barcelona Supercomputing Center (BSC)</a:t>
            </a:r>
            <a:endParaRPr b="0" i="0" sz="2000" u="none" cap="none" strike="noStrike">
              <a:solidFill>
                <a:srgbClr val="000000"/>
              </a:solidFill>
              <a:latin typeface="Rajdhani Medium"/>
              <a:ea typeface="Rajdhani Medium"/>
              <a:cs typeface="Rajdhani Medium"/>
              <a:sym typeface="Rajdhani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9"/>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322" name="Google Shape;322;p49"/>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49"/>
          <p:cNvSpPr txBox="1"/>
          <p:nvPr/>
        </p:nvSpPr>
        <p:spPr>
          <a:xfrm>
            <a:off x="538475" y="477525"/>
            <a:ext cx="585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p>
        </p:txBody>
      </p:sp>
      <p:pic>
        <p:nvPicPr>
          <p:cNvPr id="324" name="Google Shape;324;p49"/>
          <p:cNvPicPr preferRelativeResize="0"/>
          <p:nvPr/>
        </p:nvPicPr>
        <p:blipFill>
          <a:blip r:embed="rId4">
            <a:alphaModFix/>
          </a:blip>
          <a:stretch>
            <a:fillRect/>
          </a:stretch>
        </p:blipFill>
        <p:spPr>
          <a:xfrm>
            <a:off x="7342075" y="58200"/>
            <a:ext cx="4765074" cy="3508475"/>
          </a:xfrm>
          <a:prstGeom prst="rect">
            <a:avLst/>
          </a:prstGeom>
          <a:noFill/>
          <a:ln>
            <a:noFill/>
          </a:ln>
        </p:spPr>
      </p:pic>
      <p:pic>
        <p:nvPicPr>
          <p:cNvPr id="325" name="Google Shape;325;p49" title="create_gif_archive.gif"/>
          <p:cNvPicPr preferRelativeResize="0"/>
          <p:nvPr/>
        </p:nvPicPr>
        <p:blipFill>
          <a:blip r:embed="rId5">
            <a:alphaModFix/>
          </a:blip>
          <a:stretch>
            <a:fillRect/>
          </a:stretch>
        </p:blipFill>
        <p:spPr>
          <a:xfrm>
            <a:off x="152400" y="1091625"/>
            <a:ext cx="5391102" cy="4165600"/>
          </a:xfrm>
          <a:prstGeom prst="rect">
            <a:avLst/>
          </a:prstGeom>
          <a:noFill/>
          <a:ln>
            <a:noFill/>
          </a:ln>
        </p:spPr>
      </p:pic>
      <p:sp>
        <p:nvSpPr>
          <p:cNvPr id="326" name="Google Shape;326;p49"/>
          <p:cNvSpPr/>
          <p:nvPr/>
        </p:nvSpPr>
        <p:spPr>
          <a:xfrm>
            <a:off x="3067975" y="3426299"/>
            <a:ext cx="1849125" cy="1247875"/>
          </a:xfrm>
          <a:custGeom>
            <a:rect b="b" l="l" r="r" t="t"/>
            <a:pathLst>
              <a:path extrusionOk="0" h="49915" w="73965">
                <a:moveTo>
                  <a:pt x="0" y="49915"/>
                </a:moveTo>
                <a:cubicBezTo>
                  <a:pt x="6882" y="45098"/>
                  <a:pt x="12573" y="37895"/>
                  <a:pt x="15444" y="30001"/>
                </a:cubicBezTo>
                <a:cubicBezTo>
                  <a:pt x="17250" y="25035"/>
                  <a:pt x="14179" y="19166"/>
                  <a:pt x="15850" y="14152"/>
                </a:cubicBezTo>
                <a:cubicBezTo>
                  <a:pt x="17564" y="9011"/>
                  <a:pt x="20757" y="3570"/>
                  <a:pt x="25604" y="1147"/>
                </a:cubicBezTo>
                <a:cubicBezTo>
                  <a:pt x="36659" y="-4381"/>
                  <a:pt x="47585" y="12459"/>
                  <a:pt x="58522" y="18216"/>
                </a:cubicBezTo>
                <a:cubicBezTo>
                  <a:pt x="63102" y="20627"/>
                  <a:pt x="69334" y="18903"/>
                  <a:pt x="73965" y="16590"/>
                </a:cubicBezTo>
              </a:path>
            </a:pathLst>
          </a:custGeom>
          <a:noFill/>
          <a:ln cap="flat" cmpd="sng" w="76200">
            <a:solidFill>
              <a:schemeClr val="dk2"/>
            </a:solidFill>
            <a:prstDash val="solid"/>
            <a:round/>
            <a:headEnd len="med" w="med" type="none"/>
            <a:tailEnd len="med" w="med" type="none"/>
          </a:ln>
        </p:spPr>
      </p:sp>
      <p:sp>
        <p:nvSpPr>
          <p:cNvPr id="327" name="Google Shape;327;p49"/>
          <p:cNvSpPr txBox="1"/>
          <p:nvPr/>
        </p:nvSpPr>
        <p:spPr>
          <a:xfrm>
            <a:off x="152400" y="5321875"/>
            <a:ext cx="58521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Font typeface="Roboto Light"/>
              <a:buChar char="➢"/>
            </a:pPr>
            <a:r>
              <a:rPr lang="en-GB" sz="1600">
                <a:latin typeface="Roboto Light"/>
                <a:ea typeface="Roboto Light"/>
                <a:cs typeface="Roboto Light"/>
                <a:sym typeface="Roboto Light"/>
              </a:rPr>
              <a:t>GFS analysis</a:t>
            </a:r>
            <a:endParaRPr sz="1600">
              <a:latin typeface="Roboto Light"/>
              <a:ea typeface="Roboto Light"/>
              <a:cs typeface="Roboto Light"/>
              <a:sym typeface="Roboto Light"/>
            </a:endParaRPr>
          </a:p>
        </p:txBody>
      </p:sp>
      <p:sp>
        <p:nvSpPr>
          <p:cNvPr id="328" name="Google Shape;328;p49"/>
          <p:cNvSpPr txBox="1"/>
          <p:nvPr/>
        </p:nvSpPr>
        <p:spPr>
          <a:xfrm>
            <a:off x="2936250" y="6431275"/>
            <a:ext cx="8910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latin typeface="Roboto Light"/>
                <a:ea typeface="Roboto Light"/>
                <a:cs typeface="Roboto Light"/>
                <a:sym typeface="Roboto Light"/>
              </a:rPr>
              <a:t>Source: </a:t>
            </a:r>
            <a:r>
              <a:rPr lang="en-GB" sz="1200" u="sng">
                <a:solidFill>
                  <a:schemeClr val="hlink"/>
                </a:solidFill>
                <a:latin typeface="Roboto Light"/>
                <a:ea typeface="Roboto Light"/>
                <a:cs typeface="Roboto Light"/>
                <a:sym typeface="Roboto Light"/>
                <a:hlinkClick r:id="rId6"/>
              </a:rPr>
              <a:t>https://www.wetterzentrale.de/reanalysis.php?map=1&amp;model=avn&amp;var=2&amp;jaar=2025&amp;maand=3&amp;dag=26&amp;h=0&amp;nmaps=64</a:t>
            </a:r>
            <a:r>
              <a:rPr lang="en-GB" sz="1200">
                <a:solidFill>
                  <a:schemeClr val="dk1"/>
                </a:solidFill>
                <a:latin typeface="Roboto Light"/>
                <a:ea typeface="Roboto Light"/>
                <a:cs typeface="Roboto Light"/>
                <a:sym typeface="Roboto Light"/>
              </a:rPr>
              <a:t>  </a:t>
            </a:r>
            <a:endParaRPr sz="1200">
              <a:latin typeface="Roboto Light"/>
              <a:ea typeface="Roboto Light"/>
              <a:cs typeface="Roboto Light"/>
              <a:sym typeface="Roboto Light"/>
            </a:endParaRPr>
          </a:p>
        </p:txBody>
      </p:sp>
      <p:sp>
        <p:nvSpPr>
          <p:cNvPr id="329" name="Google Shape;329;p49"/>
          <p:cNvSpPr txBox="1"/>
          <p:nvPr/>
        </p:nvSpPr>
        <p:spPr>
          <a:xfrm>
            <a:off x="5944250" y="3720600"/>
            <a:ext cx="6162900" cy="21549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Font typeface="Roboto Light"/>
              <a:buChar char="➢"/>
            </a:pPr>
            <a:r>
              <a:rPr b="1" lang="en-GB" sz="1600">
                <a:latin typeface="Roboto"/>
                <a:ea typeface="Roboto"/>
                <a:cs typeface="Roboto"/>
                <a:sym typeface="Roboto"/>
              </a:rPr>
              <a:t>Blocking: </a:t>
            </a:r>
            <a:r>
              <a:rPr lang="en-GB" sz="1600">
                <a:latin typeface="Roboto Light"/>
                <a:ea typeface="Roboto Light"/>
                <a:cs typeface="Roboto Light"/>
                <a:sym typeface="Roboto Light"/>
              </a:rPr>
              <a:t>Onset through anticyclonic wave breakings over Europe in the upper troposphere (Michel et al., 2012). Two main precursors of Euro-Atlantic blocking events are a retrograding high-latitude planetary-scale wave and an enhanced baroclinic wavetrain across the North Atlantic (Michelangeli &amp; Vautard, 1998)</a:t>
            </a:r>
            <a:endParaRPr sz="1600">
              <a:latin typeface="Roboto Light"/>
              <a:ea typeface="Roboto Light"/>
              <a:cs typeface="Roboto Light"/>
              <a:sym typeface="Roboto Light"/>
            </a:endParaRPr>
          </a:p>
          <a:p>
            <a:pPr indent="0" lvl="0" marL="457200" rtl="0" algn="l">
              <a:spcBef>
                <a:spcPts val="0"/>
              </a:spcBef>
              <a:spcAft>
                <a:spcPts val="0"/>
              </a:spcAft>
              <a:buNone/>
            </a:pPr>
            <a:r>
              <a:t/>
            </a:r>
            <a:endParaRPr sz="1600">
              <a:latin typeface="Roboto Light"/>
              <a:ea typeface="Roboto Light"/>
              <a:cs typeface="Roboto Light"/>
              <a:sym typeface="Roboto Light"/>
            </a:endParaRPr>
          </a:p>
          <a:p>
            <a:pPr indent="-330200" lvl="0" marL="457200" rtl="0" algn="l">
              <a:spcBef>
                <a:spcPts val="0"/>
              </a:spcBef>
              <a:spcAft>
                <a:spcPts val="0"/>
              </a:spcAft>
              <a:buSzPts val="1600"/>
              <a:buFont typeface="Roboto Light"/>
              <a:buChar char="➢"/>
            </a:pPr>
            <a:r>
              <a:rPr lang="en-GB" sz="1600">
                <a:latin typeface="Roboto Light"/>
                <a:ea typeface="Roboto Light"/>
                <a:cs typeface="Roboto Light"/>
                <a:sym typeface="Roboto Light"/>
              </a:rPr>
              <a:t>Future tool on evaluation of weather regimes.</a:t>
            </a:r>
            <a:endParaRPr sz="1600">
              <a:latin typeface="Roboto Light"/>
              <a:ea typeface="Roboto Light"/>
              <a:cs typeface="Roboto Light"/>
              <a:sym typeface="Roboto Light"/>
            </a:endParaRPr>
          </a:p>
        </p:txBody>
      </p:sp>
      <p:sp>
        <p:nvSpPr>
          <p:cNvPr id="330" name="Google Shape;330;p49"/>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sp>
        <p:nvSpPr>
          <p:cNvPr id="331" name="Google Shape;331;p49"/>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lang="en-GB" sz="2400">
                <a:solidFill>
                  <a:srgbClr val="004890"/>
                </a:solidFill>
                <a:latin typeface="Rajdhani Medium"/>
                <a:ea typeface="Rajdhani Medium"/>
                <a:cs typeface="Rajdhani Medium"/>
                <a:sym typeface="Rajdhani Medium"/>
              </a:rPr>
              <a:t>Weather regimes</a:t>
            </a:r>
            <a:endParaRPr sz="2400">
              <a:solidFill>
                <a:srgbClr val="004890"/>
              </a:solidFill>
              <a:latin typeface="Rajdhani Medium"/>
              <a:ea typeface="Rajdhani Medium"/>
              <a:cs typeface="Rajdhani Medium"/>
              <a:sym typeface="Rajdhani Medium"/>
            </a:endParaRPr>
          </a:p>
        </p:txBody>
      </p:sp>
      <p:pic>
        <p:nvPicPr>
          <p:cNvPr id="332" name="Google Shape;332;p49"/>
          <p:cNvPicPr preferRelativeResize="0"/>
          <p:nvPr/>
        </p:nvPicPr>
        <p:blipFill>
          <a:blip r:embed="rId7">
            <a:alphaModFix/>
          </a:blip>
          <a:stretch>
            <a:fillRect/>
          </a:stretch>
        </p:blipFill>
        <p:spPr>
          <a:xfrm>
            <a:off x="2936250" y="5321863"/>
            <a:ext cx="2828410" cy="778837"/>
          </a:xfrm>
          <a:prstGeom prst="rect">
            <a:avLst/>
          </a:prstGeom>
          <a:noFill/>
          <a:ln>
            <a:noFill/>
          </a:ln>
        </p:spPr>
      </p:pic>
      <p:pic>
        <p:nvPicPr>
          <p:cNvPr id="333" name="Google Shape;333;p49"/>
          <p:cNvPicPr preferRelativeResize="0"/>
          <p:nvPr/>
        </p:nvPicPr>
        <p:blipFill>
          <a:blip r:embed="rId8">
            <a:alphaModFix/>
          </a:blip>
          <a:stretch>
            <a:fillRect/>
          </a:stretch>
        </p:blipFill>
        <p:spPr>
          <a:xfrm>
            <a:off x="3794750" y="6042644"/>
            <a:ext cx="4301312" cy="431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8" name="Shape 338"/>
        <p:cNvGrpSpPr/>
        <p:nvPr/>
      </p:nvGrpSpPr>
      <p:grpSpPr>
        <a:xfrm>
          <a:off x="0" y="0"/>
          <a:ext cx="0" cy="0"/>
          <a:chOff x="0" y="0"/>
          <a:chExt cx="0" cy="0"/>
        </a:xfrm>
      </p:grpSpPr>
      <p:sp>
        <p:nvSpPr>
          <p:cNvPr id="339" name="Google Shape;339;p5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340" name="Google Shape;340;p50"/>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50"/>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lang="en-GB" sz="2500">
                <a:solidFill>
                  <a:schemeClr val="dk1"/>
                </a:solidFill>
                <a:latin typeface="Rajdhani"/>
                <a:ea typeface="Rajdhani"/>
                <a:cs typeface="Rajdhani"/>
                <a:sym typeface="Rajdhani"/>
              </a:rPr>
              <a:t>Weather regimes</a:t>
            </a:r>
            <a:endParaRPr b="1" i="0" sz="2500" u="none" cap="none" strike="noStrike">
              <a:solidFill>
                <a:schemeClr val="dk1"/>
              </a:solidFill>
              <a:latin typeface="Rajdhani"/>
              <a:ea typeface="Rajdhani"/>
              <a:cs typeface="Rajdhani"/>
              <a:sym typeface="Rajdhani"/>
            </a:endParaRPr>
          </a:p>
        </p:txBody>
      </p:sp>
      <p:sp>
        <p:nvSpPr>
          <p:cNvPr id="342" name="Google Shape;342;p50"/>
          <p:cNvSpPr txBox="1"/>
          <p:nvPr/>
        </p:nvSpPr>
        <p:spPr>
          <a:xfrm>
            <a:off x="538475" y="477525"/>
            <a:ext cx="585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p>
        </p:txBody>
      </p:sp>
      <p:pic>
        <p:nvPicPr>
          <p:cNvPr id="343" name="Google Shape;343;p50"/>
          <p:cNvPicPr preferRelativeResize="0"/>
          <p:nvPr/>
        </p:nvPicPr>
        <p:blipFill>
          <a:blip r:embed="rId3">
            <a:alphaModFix/>
          </a:blip>
          <a:stretch>
            <a:fillRect/>
          </a:stretch>
        </p:blipFill>
        <p:spPr>
          <a:xfrm>
            <a:off x="7095850" y="1112823"/>
            <a:ext cx="4709699" cy="3467702"/>
          </a:xfrm>
          <a:prstGeom prst="rect">
            <a:avLst/>
          </a:prstGeom>
          <a:noFill/>
          <a:ln>
            <a:noFill/>
          </a:ln>
        </p:spPr>
      </p:pic>
      <p:pic>
        <p:nvPicPr>
          <p:cNvPr id="344" name="Google Shape;344;p50" title="create_gif_archive.gif"/>
          <p:cNvPicPr preferRelativeResize="0"/>
          <p:nvPr/>
        </p:nvPicPr>
        <p:blipFill>
          <a:blip r:embed="rId4">
            <a:alphaModFix/>
          </a:blip>
          <a:stretch>
            <a:fillRect/>
          </a:stretch>
        </p:blipFill>
        <p:spPr>
          <a:xfrm>
            <a:off x="152400" y="1091625"/>
            <a:ext cx="4464426" cy="3449572"/>
          </a:xfrm>
          <a:prstGeom prst="rect">
            <a:avLst/>
          </a:prstGeom>
          <a:noFill/>
          <a:ln>
            <a:noFill/>
          </a:ln>
        </p:spPr>
      </p:pic>
      <p:sp>
        <p:nvSpPr>
          <p:cNvPr id="345" name="Google Shape;345;p50"/>
          <p:cNvSpPr/>
          <p:nvPr/>
        </p:nvSpPr>
        <p:spPr>
          <a:xfrm>
            <a:off x="2346950" y="2582449"/>
            <a:ext cx="1849125" cy="1247875"/>
          </a:xfrm>
          <a:custGeom>
            <a:rect b="b" l="l" r="r" t="t"/>
            <a:pathLst>
              <a:path extrusionOk="0" h="49915" w="73965">
                <a:moveTo>
                  <a:pt x="0" y="49915"/>
                </a:moveTo>
                <a:cubicBezTo>
                  <a:pt x="6882" y="45098"/>
                  <a:pt x="12573" y="37895"/>
                  <a:pt x="15444" y="30001"/>
                </a:cubicBezTo>
                <a:cubicBezTo>
                  <a:pt x="17250" y="25035"/>
                  <a:pt x="14179" y="19166"/>
                  <a:pt x="15850" y="14152"/>
                </a:cubicBezTo>
                <a:cubicBezTo>
                  <a:pt x="17564" y="9011"/>
                  <a:pt x="20757" y="3570"/>
                  <a:pt x="25604" y="1147"/>
                </a:cubicBezTo>
                <a:cubicBezTo>
                  <a:pt x="36659" y="-4381"/>
                  <a:pt x="47585" y="12459"/>
                  <a:pt x="58522" y="18216"/>
                </a:cubicBezTo>
                <a:cubicBezTo>
                  <a:pt x="63102" y="20627"/>
                  <a:pt x="69334" y="18903"/>
                  <a:pt x="73965" y="16590"/>
                </a:cubicBezTo>
              </a:path>
            </a:pathLst>
          </a:custGeom>
          <a:noFill/>
          <a:ln cap="flat" cmpd="sng" w="76200">
            <a:solidFill>
              <a:schemeClr val="dk2"/>
            </a:solidFill>
            <a:prstDash val="solid"/>
            <a:round/>
            <a:headEnd len="med" w="med" type="none"/>
            <a:tailEnd len="med" w="med" type="none"/>
          </a:ln>
        </p:spPr>
      </p:sp>
      <p:sp>
        <p:nvSpPr>
          <p:cNvPr id="346" name="Google Shape;346;p50"/>
          <p:cNvSpPr txBox="1"/>
          <p:nvPr/>
        </p:nvSpPr>
        <p:spPr>
          <a:xfrm>
            <a:off x="0" y="4795525"/>
            <a:ext cx="585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t>GFS analysis</a:t>
            </a:r>
            <a:endParaRPr sz="1800"/>
          </a:p>
        </p:txBody>
      </p:sp>
      <p:sp>
        <p:nvSpPr>
          <p:cNvPr id="347" name="Google Shape;347;p50"/>
          <p:cNvSpPr txBox="1"/>
          <p:nvPr/>
        </p:nvSpPr>
        <p:spPr>
          <a:xfrm>
            <a:off x="2936250" y="6431275"/>
            <a:ext cx="10261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t>Source: </a:t>
            </a:r>
            <a:r>
              <a:rPr lang="en-GB" sz="1200" u="sng">
                <a:solidFill>
                  <a:schemeClr val="hlink"/>
                </a:solidFill>
                <a:hlinkClick r:id="rId5"/>
              </a:rPr>
              <a:t>https://www.wetterzentrale.de/reanalysis.php?map=1&amp;model=avn&amp;var=2&amp;jaar=2025&amp;maand=3&amp;dag=26&amp;h=0&amp;nmaps=64</a:t>
            </a:r>
            <a:r>
              <a:rPr lang="en-GB" sz="1200">
                <a:solidFill>
                  <a:schemeClr val="dk1"/>
                </a:solidFill>
              </a:rPr>
              <a:t>  </a:t>
            </a:r>
            <a:endParaRPr sz="1200"/>
          </a:p>
        </p:txBody>
      </p:sp>
      <p:sp>
        <p:nvSpPr>
          <p:cNvPr id="348" name="Google Shape;348;p50"/>
          <p:cNvSpPr txBox="1"/>
          <p:nvPr/>
        </p:nvSpPr>
        <p:spPr>
          <a:xfrm>
            <a:off x="5608325" y="4968250"/>
            <a:ext cx="585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t>Future tool on evaluation of weather regimes</a:t>
            </a:r>
            <a:endParaRPr sz="1800"/>
          </a:p>
        </p:txBody>
      </p:sp>
      <p:pic>
        <p:nvPicPr>
          <p:cNvPr id="349" name="Google Shape;349;p50" title="create_gif_archive (1).gif"/>
          <p:cNvPicPr preferRelativeResize="0"/>
          <p:nvPr/>
        </p:nvPicPr>
        <p:blipFill>
          <a:blip r:embed="rId6">
            <a:alphaModFix/>
          </a:blip>
          <a:stretch>
            <a:fillRect/>
          </a:stretch>
        </p:blipFill>
        <p:spPr>
          <a:xfrm>
            <a:off x="4769226" y="1091625"/>
            <a:ext cx="2174226" cy="1679980"/>
          </a:xfrm>
          <a:prstGeom prst="rect">
            <a:avLst/>
          </a:prstGeom>
          <a:noFill/>
          <a:ln>
            <a:noFill/>
          </a:ln>
        </p:spPr>
      </p:pic>
      <p:pic>
        <p:nvPicPr>
          <p:cNvPr id="350" name="Google Shape;350;p50" title="create_gif_archive (2).gif"/>
          <p:cNvPicPr preferRelativeResize="0"/>
          <p:nvPr/>
        </p:nvPicPr>
        <p:blipFill>
          <a:blip r:embed="rId7">
            <a:alphaModFix/>
          </a:blip>
          <a:stretch>
            <a:fillRect/>
          </a:stretch>
        </p:blipFill>
        <p:spPr>
          <a:xfrm>
            <a:off x="4769226" y="2924005"/>
            <a:ext cx="2174226" cy="167998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357" name="Google Shape;357;p51"/>
          <p:cNvSpPr/>
          <p:nvPr/>
        </p:nvSpPr>
        <p:spPr>
          <a:xfrm>
            <a:off x="165450" y="191400"/>
            <a:ext cx="2690400" cy="1296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None/>
            </a:pPr>
            <a:r>
              <a:rPr b="1" lang="en-GB" sz="3000">
                <a:solidFill>
                  <a:schemeClr val="dk1"/>
                </a:solidFill>
                <a:latin typeface="Roboto"/>
                <a:ea typeface="Roboto"/>
                <a:cs typeface="Roboto"/>
                <a:sym typeface="Roboto"/>
              </a:rPr>
              <a:t>Did we anticipate above normal precipitation in Iberia?</a:t>
            </a:r>
            <a:endParaRPr b="1" sz="3000">
              <a:solidFill>
                <a:schemeClr val="dk1"/>
              </a:solidFill>
              <a:latin typeface="Roboto"/>
              <a:ea typeface="Roboto"/>
              <a:cs typeface="Roboto"/>
              <a:sym typeface="Roboto"/>
            </a:endParaRPr>
          </a:p>
          <a:p>
            <a:pPr indent="0" lvl="0" marL="0" marR="0" rtl="0" algn="l">
              <a:lnSpc>
                <a:spcPct val="90000"/>
              </a:lnSpc>
              <a:spcBef>
                <a:spcPts val="1001"/>
              </a:spcBef>
              <a:spcAft>
                <a:spcPts val="0"/>
              </a:spcAft>
              <a:buNone/>
            </a:pPr>
            <a:r>
              <a:t/>
            </a:r>
            <a:endParaRPr b="1" sz="3000">
              <a:solidFill>
                <a:schemeClr val="dk1"/>
              </a:solidFill>
              <a:latin typeface="Roboto"/>
              <a:ea typeface="Roboto"/>
              <a:cs typeface="Roboto"/>
              <a:sym typeface="Roboto"/>
            </a:endParaRPr>
          </a:p>
          <a:p>
            <a:pPr indent="0" lvl="0" marL="0" marR="0" rtl="0" algn="l">
              <a:lnSpc>
                <a:spcPct val="90000"/>
              </a:lnSpc>
              <a:spcBef>
                <a:spcPts val="1001"/>
              </a:spcBef>
              <a:spcAft>
                <a:spcPts val="0"/>
              </a:spcAft>
              <a:buNone/>
            </a:pPr>
            <a:r>
              <a:t/>
            </a:r>
            <a:endParaRPr b="1" sz="3000">
              <a:solidFill>
                <a:srgbClr val="38761D"/>
              </a:solidFill>
              <a:latin typeface="Roboto"/>
              <a:ea typeface="Roboto"/>
              <a:cs typeface="Roboto"/>
              <a:sym typeface="Roboto"/>
            </a:endParaRPr>
          </a:p>
          <a:p>
            <a:pPr indent="0" lvl="0" marL="0" marR="0" rtl="0" algn="l">
              <a:lnSpc>
                <a:spcPct val="90000"/>
              </a:lnSpc>
              <a:spcBef>
                <a:spcPts val="1001"/>
              </a:spcBef>
              <a:spcAft>
                <a:spcPts val="0"/>
              </a:spcAft>
              <a:buNone/>
            </a:pPr>
            <a:r>
              <a:rPr b="1" lang="en-GB" sz="3000">
                <a:solidFill>
                  <a:srgbClr val="38761D"/>
                </a:solidFill>
                <a:latin typeface="Roboto"/>
                <a:ea typeface="Roboto"/>
                <a:cs typeface="Roboto"/>
                <a:sym typeface="Roboto"/>
              </a:rPr>
              <a:t>A bit! </a:t>
            </a:r>
            <a:endParaRPr b="1" sz="3000">
              <a:solidFill>
                <a:srgbClr val="38761D"/>
              </a:solidFill>
              <a:latin typeface="Roboto"/>
              <a:ea typeface="Roboto"/>
              <a:cs typeface="Roboto"/>
              <a:sym typeface="Roboto"/>
            </a:endParaRPr>
          </a:p>
          <a:p>
            <a:pPr indent="0" lvl="0" marL="0" marR="0" rtl="0" algn="l">
              <a:lnSpc>
                <a:spcPct val="90000"/>
              </a:lnSpc>
              <a:spcBef>
                <a:spcPts val="1001"/>
              </a:spcBef>
              <a:spcAft>
                <a:spcPts val="0"/>
              </a:spcAft>
              <a:buNone/>
            </a:pPr>
            <a:r>
              <a:rPr b="1" lang="en-GB" sz="3000">
                <a:solidFill>
                  <a:srgbClr val="38761D"/>
                </a:solidFill>
                <a:latin typeface="Roboto"/>
                <a:ea typeface="Roboto"/>
                <a:cs typeface="Roboto"/>
                <a:sym typeface="Roboto"/>
              </a:rPr>
              <a:t>Since January</a:t>
            </a:r>
            <a:endParaRPr b="1" sz="3000">
              <a:solidFill>
                <a:srgbClr val="38761D"/>
              </a:solidFill>
              <a:latin typeface="Roboto"/>
              <a:ea typeface="Roboto"/>
              <a:cs typeface="Roboto"/>
              <a:sym typeface="Roboto"/>
            </a:endParaRPr>
          </a:p>
          <a:p>
            <a:pPr indent="0" lvl="0" marL="0" marR="0" rtl="0" algn="l">
              <a:lnSpc>
                <a:spcPct val="90000"/>
              </a:lnSpc>
              <a:spcBef>
                <a:spcPts val="1001"/>
              </a:spcBef>
              <a:spcAft>
                <a:spcPts val="0"/>
              </a:spcAft>
              <a:buNone/>
            </a:pPr>
            <a:r>
              <a:t/>
            </a:r>
            <a:endParaRPr sz="3000">
              <a:solidFill>
                <a:schemeClr val="dk1"/>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9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972" u="none" cap="none" strike="noStrike">
              <a:solidFill>
                <a:srgbClr val="000000"/>
              </a:solidFill>
              <a:latin typeface="Arial"/>
              <a:ea typeface="Arial"/>
              <a:cs typeface="Arial"/>
              <a:sym typeface="Arial"/>
            </a:endParaRPr>
          </a:p>
        </p:txBody>
      </p:sp>
      <p:grpSp>
        <p:nvGrpSpPr>
          <p:cNvPr id="358" name="Google Shape;358;p51"/>
          <p:cNvGrpSpPr/>
          <p:nvPr/>
        </p:nvGrpSpPr>
        <p:grpSpPr>
          <a:xfrm>
            <a:off x="4254150" y="351399"/>
            <a:ext cx="6844726" cy="1628025"/>
            <a:chOff x="4253375" y="494274"/>
            <a:chExt cx="6844726" cy="1628025"/>
          </a:xfrm>
        </p:grpSpPr>
        <p:pic>
          <p:nvPicPr>
            <p:cNvPr id="359" name="Google Shape;359;p51" title="dec_mar.png"/>
            <p:cNvPicPr preferRelativeResize="0"/>
            <p:nvPr/>
          </p:nvPicPr>
          <p:blipFill rotWithShape="1">
            <a:blip r:embed="rId3">
              <a:alphaModFix/>
            </a:blip>
            <a:srcRect b="19443" l="0" r="2505" t="7183"/>
            <a:stretch/>
          </p:blipFill>
          <p:spPr>
            <a:xfrm>
              <a:off x="9473475" y="510000"/>
              <a:ext cx="1624625" cy="1612299"/>
            </a:xfrm>
            <a:prstGeom prst="rect">
              <a:avLst/>
            </a:prstGeom>
            <a:noFill/>
            <a:ln>
              <a:noFill/>
            </a:ln>
          </p:spPr>
        </p:pic>
        <p:pic>
          <p:nvPicPr>
            <p:cNvPr id="360" name="Google Shape;360;p51" title="dec_feb.png"/>
            <p:cNvPicPr preferRelativeResize="0"/>
            <p:nvPr/>
          </p:nvPicPr>
          <p:blipFill rotWithShape="1">
            <a:blip r:embed="rId4">
              <a:alphaModFix/>
            </a:blip>
            <a:srcRect b="19653" l="0" r="2008" t="6600"/>
            <a:stretch/>
          </p:blipFill>
          <p:spPr>
            <a:xfrm>
              <a:off x="7756175" y="494274"/>
              <a:ext cx="1624625" cy="1612299"/>
            </a:xfrm>
            <a:prstGeom prst="rect">
              <a:avLst/>
            </a:prstGeom>
            <a:noFill/>
            <a:ln>
              <a:noFill/>
            </a:ln>
          </p:spPr>
        </p:pic>
        <p:pic>
          <p:nvPicPr>
            <p:cNvPr id="361" name="Google Shape;361;p51" title="dec_jan.png"/>
            <p:cNvPicPr preferRelativeResize="0"/>
            <p:nvPr/>
          </p:nvPicPr>
          <p:blipFill rotWithShape="1">
            <a:blip r:embed="rId5">
              <a:alphaModFix/>
            </a:blip>
            <a:srcRect b="19033" l="0" r="0" t="7219"/>
            <a:stretch/>
          </p:blipFill>
          <p:spPr>
            <a:xfrm>
              <a:off x="6038875" y="507924"/>
              <a:ext cx="1657900" cy="1612299"/>
            </a:xfrm>
            <a:prstGeom prst="rect">
              <a:avLst/>
            </a:prstGeom>
            <a:noFill/>
            <a:ln>
              <a:noFill/>
            </a:ln>
          </p:spPr>
        </p:pic>
        <p:pic>
          <p:nvPicPr>
            <p:cNvPr id="362" name="Google Shape;362;p51" title="dec_dec.png"/>
            <p:cNvPicPr preferRelativeResize="0"/>
            <p:nvPr/>
          </p:nvPicPr>
          <p:blipFill rotWithShape="1">
            <a:blip r:embed="rId6">
              <a:alphaModFix/>
            </a:blip>
            <a:srcRect b="19225" l="0" r="0" t="7028"/>
            <a:stretch/>
          </p:blipFill>
          <p:spPr>
            <a:xfrm>
              <a:off x="4253375" y="505801"/>
              <a:ext cx="1657900" cy="1612299"/>
            </a:xfrm>
            <a:prstGeom prst="rect">
              <a:avLst/>
            </a:prstGeom>
            <a:noFill/>
            <a:ln>
              <a:noFill/>
            </a:ln>
          </p:spPr>
        </p:pic>
      </p:grpSp>
      <p:sp>
        <p:nvSpPr>
          <p:cNvPr id="363" name="Google Shape;363;p51"/>
          <p:cNvSpPr txBox="1"/>
          <p:nvPr/>
        </p:nvSpPr>
        <p:spPr>
          <a:xfrm>
            <a:off x="4484225" y="0"/>
            <a:ext cx="6672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latin typeface="Roboto Light"/>
                <a:ea typeface="Roboto Light"/>
                <a:cs typeface="Roboto Light"/>
                <a:sym typeface="Roboto Light"/>
              </a:rPr>
              <a:t> December                    January                    February                     March</a:t>
            </a:r>
            <a:endParaRPr sz="1600">
              <a:latin typeface="Roboto Light"/>
              <a:ea typeface="Roboto Light"/>
              <a:cs typeface="Roboto Light"/>
              <a:sym typeface="Roboto Light"/>
            </a:endParaRPr>
          </a:p>
        </p:txBody>
      </p:sp>
      <p:grpSp>
        <p:nvGrpSpPr>
          <p:cNvPr id="364" name="Google Shape;364;p51"/>
          <p:cNvGrpSpPr/>
          <p:nvPr/>
        </p:nvGrpSpPr>
        <p:grpSpPr>
          <a:xfrm>
            <a:off x="6026313" y="1979426"/>
            <a:ext cx="5077801" cy="1621274"/>
            <a:chOff x="6021075" y="2273326"/>
            <a:chExt cx="5077801" cy="1621274"/>
          </a:xfrm>
        </p:grpSpPr>
        <p:pic>
          <p:nvPicPr>
            <p:cNvPr id="365" name="Google Shape;365;p51" title="jan_mar.png"/>
            <p:cNvPicPr preferRelativeResize="0"/>
            <p:nvPr/>
          </p:nvPicPr>
          <p:blipFill rotWithShape="1">
            <a:blip r:embed="rId7">
              <a:alphaModFix/>
            </a:blip>
            <a:srcRect b="19103" l="0" r="0" t="7193"/>
            <a:stretch/>
          </p:blipFill>
          <p:spPr>
            <a:xfrm>
              <a:off x="9449200" y="2281376"/>
              <a:ext cx="1649676" cy="1612299"/>
            </a:xfrm>
            <a:prstGeom prst="rect">
              <a:avLst/>
            </a:prstGeom>
            <a:noFill/>
            <a:ln>
              <a:noFill/>
            </a:ln>
          </p:spPr>
        </p:pic>
        <p:pic>
          <p:nvPicPr>
            <p:cNvPr id="366" name="Google Shape;366;p51" title="jan_feb.png"/>
            <p:cNvPicPr preferRelativeResize="0"/>
            <p:nvPr/>
          </p:nvPicPr>
          <p:blipFill rotWithShape="1">
            <a:blip r:embed="rId8">
              <a:alphaModFix/>
            </a:blip>
            <a:srcRect b="19053" l="0" r="0" t="7238"/>
            <a:stretch/>
          </p:blipFill>
          <p:spPr>
            <a:xfrm>
              <a:off x="7735125" y="2282300"/>
              <a:ext cx="1649676" cy="1612299"/>
            </a:xfrm>
            <a:prstGeom prst="rect">
              <a:avLst/>
            </a:prstGeom>
            <a:noFill/>
            <a:ln>
              <a:noFill/>
            </a:ln>
          </p:spPr>
        </p:pic>
        <p:pic>
          <p:nvPicPr>
            <p:cNvPr id="367" name="Google Shape;367;p51" title="jan_jan.png"/>
            <p:cNvPicPr preferRelativeResize="0"/>
            <p:nvPr/>
          </p:nvPicPr>
          <p:blipFill rotWithShape="1">
            <a:blip r:embed="rId9">
              <a:alphaModFix/>
            </a:blip>
            <a:srcRect b="19385" l="0" r="2761" t="6906"/>
            <a:stretch/>
          </p:blipFill>
          <p:spPr>
            <a:xfrm>
              <a:off x="6021075" y="2273326"/>
              <a:ext cx="1604150" cy="1612299"/>
            </a:xfrm>
            <a:prstGeom prst="rect">
              <a:avLst/>
            </a:prstGeom>
            <a:noFill/>
            <a:ln>
              <a:noFill/>
            </a:ln>
          </p:spPr>
        </p:pic>
      </p:grpSp>
      <p:grpSp>
        <p:nvGrpSpPr>
          <p:cNvPr id="368" name="Google Shape;368;p51"/>
          <p:cNvGrpSpPr/>
          <p:nvPr/>
        </p:nvGrpSpPr>
        <p:grpSpPr>
          <a:xfrm>
            <a:off x="7809725" y="3600700"/>
            <a:ext cx="3294400" cy="1617849"/>
            <a:chOff x="7752900" y="4054600"/>
            <a:chExt cx="3294400" cy="1617849"/>
          </a:xfrm>
        </p:grpSpPr>
        <p:pic>
          <p:nvPicPr>
            <p:cNvPr id="369" name="Google Shape;369;p51" title="feb_mar.png"/>
            <p:cNvPicPr preferRelativeResize="0"/>
            <p:nvPr/>
          </p:nvPicPr>
          <p:blipFill rotWithShape="1">
            <a:blip r:embed="rId10">
              <a:alphaModFix/>
            </a:blip>
            <a:srcRect b="19363" l="0" r="1263" t="7510"/>
            <a:stretch/>
          </p:blipFill>
          <p:spPr>
            <a:xfrm>
              <a:off x="9443150" y="4060150"/>
              <a:ext cx="1604150" cy="1612299"/>
            </a:xfrm>
            <a:prstGeom prst="rect">
              <a:avLst/>
            </a:prstGeom>
            <a:noFill/>
            <a:ln>
              <a:noFill/>
            </a:ln>
          </p:spPr>
        </p:pic>
        <p:pic>
          <p:nvPicPr>
            <p:cNvPr id="370" name="Google Shape;370;p51" title="feb_feb.png"/>
            <p:cNvPicPr preferRelativeResize="0"/>
            <p:nvPr/>
          </p:nvPicPr>
          <p:blipFill rotWithShape="1">
            <a:blip r:embed="rId11">
              <a:alphaModFix/>
            </a:blip>
            <a:srcRect b="19625" l="0" r="0" t="7253"/>
            <a:stretch/>
          </p:blipFill>
          <p:spPr>
            <a:xfrm>
              <a:off x="7752900" y="4054600"/>
              <a:ext cx="1624625" cy="1612299"/>
            </a:xfrm>
            <a:prstGeom prst="rect">
              <a:avLst/>
            </a:prstGeom>
            <a:noFill/>
            <a:ln>
              <a:noFill/>
            </a:ln>
          </p:spPr>
        </p:pic>
      </p:grpSp>
      <p:pic>
        <p:nvPicPr>
          <p:cNvPr id="371" name="Google Shape;371;p51" title="mar_mar.png"/>
          <p:cNvPicPr preferRelativeResize="0"/>
          <p:nvPr/>
        </p:nvPicPr>
        <p:blipFill rotWithShape="1">
          <a:blip r:embed="rId12">
            <a:alphaModFix/>
          </a:blip>
          <a:srcRect b="19995" l="0" r="0" t="7345"/>
          <a:stretch/>
        </p:blipFill>
        <p:spPr>
          <a:xfrm>
            <a:off x="9544050" y="5218550"/>
            <a:ext cx="1560075" cy="1538333"/>
          </a:xfrm>
          <a:prstGeom prst="rect">
            <a:avLst/>
          </a:prstGeom>
          <a:noFill/>
          <a:ln>
            <a:noFill/>
          </a:ln>
        </p:spPr>
      </p:pic>
      <p:sp>
        <p:nvSpPr>
          <p:cNvPr id="372" name="Google Shape;372;p51"/>
          <p:cNvSpPr/>
          <p:nvPr/>
        </p:nvSpPr>
        <p:spPr>
          <a:xfrm>
            <a:off x="9489625" y="128100"/>
            <a:ext cx="1668900" cy="67299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3" name="Google Shape;373;p51"/>
          <p:cNvSpPr txBox="1"/>
          <p:nvPr/>
        </p:nvSpPr>
        <p:spPr>
          <a:xfrm>
            <a:off x="3060450" y="307275"/>
            <a:ext cx="1219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100">
                <a:solidFill>
                  <a:srgbClr val="0000FF"/>
                </a:solidFill>
                <a:latin typeface="Roboto Light"/>
                <a:ea typeface="Roboto Light"/>
                <a:cs typeface="Roboto Light"/>
                <a:sym typeface="Roboto Light"/>
              </a:rPr>
              <a:t>Start date ↓</a:t>
            </a:r>
            <a:endParaRPr sz="1100">
              <a:solidFill>
                <a:srgbClr val="0000FF"/>
              </a:solidFill>
              <a:latin typeface="Roboto Light"/>
              <a:ea typeface="Roboto Light"/>
              <a:cs typeface="Roboto Light"/>
              <a:sym typeface="Roboto Light"/>
            </a:endParaRPr>
          </a:p>
        </p:txBody>
      </p:sp>
      <p:sp>
        <p:nvSpPr>
          <p:cNvPr id="374" name="Google Shape;374;p51"/>
          <p:cNvSpPr txBox="1"/>
          <p:nvPr/>
        </p:nvSpPr>
        <p:spPr>
          <a:xfrm>
            <a:off x="2954400" y="38550"/>
            <a:ext cx="1431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100">
                <a:solidFill>
                  <a:srgbClr val="0000FF"/>
                </a:solidFill>
                <a:latin typeface="Roboto Light"/>
                <a:ea typeface="Roboto Light"/>
                <a:cs typeface="Roboto Light"/>
                <a:sym typeface="Roboto Light"/>
              </a:rPr>
              <a:t>Forecast month →</a:t>
            </a:r>
            <a:endParaRPr sz="1100">
              <a:solidFill>
                <a:srgbClr val="0000FF"/>
              </a:solidFill>
              <a:latin typeface="Roboto Light"/>
              <a:ea typeface="Roboto Light"/>
              <a:cs typeface="Roboto Light"/>
              <a:sym typeface="Roboto Light"/>
            </a:endParaRPr>
          </a:p>
        </p:txBody>
      </p:sp>
      <p:sp>
        <p:nvSpPr>
          <p:cNvPr id="375" name="Google Shape;375;p51"/>
          <p:cNvSpPr txBox="1"/>
          <p:nvPr/>
        </p:nvSpPr>
        <p:spPr>
          <a:xfrm>
            <a:off x="2694150" y="896100"/>
            <a:ext cx="156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Roboto Light"/>
                <a:ea typeface="Roboto Light"/>
                <a:cs typeface="Roboto Light"/>
                <a:sym typeface="Roboto Light"/>
              </a:rPr>
              <a:t>December ‘24 →</a:t>
            </a:r>
            <a:endParaRPr>
              <a:latin typeface="Roboto Light"/>
              <a:ea typeface="Roboto Light"/>
              <a:cs typeface="Roboto Light"/>
              <a:sym typeface="Roboto Light"/>
            </a:endParaRPr>
          </a:p>
        </p:txBody>
      </p:sp>
      <p:sp>
        <p:nvSpPr>
          <p:cNvPr id="376" name="Google Shape;376;p51"/>
          <p:cNvSpPr txBox="1"/>
          <p:nvPr/>
        </p:nvSpPr>
        <p:spPr>
          <a:xfrm>
            <a:off x="4595025" y="2516575"/>
            <a:ext cx="143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Roboto Light"/>
                <a:ea typeface="Roboto Light"/>
                <a:cs typeface="Roboto Light"/>
                <a:sym typeface="Roboto Light"/>
              </a:rPr>
              <a:t>January ‘25 →</a:t>
            </a:r>
            <a:endParaRPr>
              <a:latin typeface="Roboto Light"/>
              <a:ea typeface="Roboto Light"/>
              <a:cs typeface="Roboto Light"/>
              <a:sym typeface="Roboto Light"/>
            </a:endParaRPr>
          </a:p>
        </p:txBody>
      </p:sp>
      <p:sp>
        <p:nvSpPr>
          <p:cNvPr id="377" name="Google Shape;377;p51"/>
          <p:cNvSpPr txBox="1"/>
          <p:nvPr/>
        </p:nvSpPr>
        <p:spPr>
          <a:xfrm>
            <a:off x="6249725" y="4050100"/>
            <a:ext cx="156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Roboto Light"/>
                <a:ea typeface="Roboto Light"/>
                <a:cs typeface="Roboto Light"/>
                <a:sym typeface="Roboto Light"/>
              </a:rPr>
              <a:t>February ‘25 →</a:t>
            </a:r>
            <a:endParaRPr>
              <a:latin typeface="Roboto Light"/>
              <a:ea typeface="Roboto Light"/>
              <a:cs typeface="Roboto Light"/>
              <a:sym typeface="Roboto Light"/>
            </a:endParaRPr>
          </a:p>
        </p:txBody>
      </p:sp>
      <p:sp>
        <p:nvSpPr>
          <p:cNvPr id="378" name="Google Shape;378;p51"/>
          <p:cNvSpPr txBox="1"/>
          <p:nvPr/>
        </p:nvSpPr>
        <p:spPr>
          <a:xfrm>
            <a:off x="8183025" y="5726500"/>
            <a:ext cx="121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Roboto Light"/>
                <a:ea typeface="Roboto Light"/>
                <a:cs typeface="Roboto Light"/>
                <a:sym typeface="Roboto Light"/>
              </a:rPr>
              <a:t>March ‘25 →</a:t>
            </a:r>
            <a:endParaRPr>
              <a:latin typeface="Roboto Light"/>
              <a:ea typeface="Roboto Light"/>
              <a:cs typeface="Roboto Light"/>
              <a:sym typeface="Roboto Light"/>
            </a:endParaRPr>
          </a:p>
        </p:txBody>
      </p:sp>
      <p:sp>
        <p:nvSpPr>
          <p:cNvPr id="379" name="Google Shape;379;p51"/>
          <p:cNvSpPr txBox="1"/>
          <p:nvPr/>
        </p:nvSpPr>
        <p:spPr>
          <a:xfrm>
            <a:off x="165450" y="4583500"/>
            <a:ext cx="3953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100">
                <a:latin typeface="Roboto Light"/>
                <a:ea typeface="Roboto Light"/>
                <a:cs typeface="Roboto Light"/>
                <a:sym typeface="Roboto Light"/>
              </a:rPr>
              <a:t>Calibrated seasonal forecast ECMWF System5 with SUNSET</a:t>
            </a:r>
            <a:endParaRPr sz="1100">
              <a:latin typeface="Roboto Light"/>
              <a:ea typeface="Roboto Light"/>
              <a:cs typeface="Roboto Light"/>
              <a:sym typeface="Roboto Light"/>
            </a:endParaRPr>
          </a:p>
        </p:txBody>
      </p:sp>
      <p:pic>
        <p:nvPicPr>
          <p:cNvPr id="380" name="Google Shape;380;p51" title="mar_mar.png"/>
          <p:cNvPicPr preferRelativeResize="0"/>
          <p:nvPr/>
        </p:nvPicPr>
        <p:blipFill rotWithShape="1">
          <a:blip r:embed="rId12">
            <a:alphaModFix/>
          </a:blip>
          <a:srcRect b="7134" l="0" r="-2009" t="79533"/>
          <a:stretch/>
        </p:blipFill>
        <p:spPr>
          <a:xfrm>
            <a:off x="235423" y="2516576"/>
            <a:ext cx="4018726" cy="712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5" name="Shape 385"/>
        <p:cNvGrpSpPr/>
        <p:nvPr/>
      </p:nvGrpSpPr>
      <p:grpSpPr>
        <a:xfrm>
          <a:off x="0" y="0"/>
          <a:ext cx="0" cy="0"/>
          <a:chOff x="0" y="0"/>
          <a:chExt cx="0" cy="0"/>
        </a:xfrm>
      </p:grpSpPr>
      <p:sp>
        <p:nvSpPr>
          <p:cNvPr id="386" name="Google Shape;386;p5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pic>
        <p:nvPicPr>
          <p:cNvPr id="387" name="Google Shape;387;p52"/>
          <p:cNvPicPr preferRelativeResize="0"/>
          <p:nvPr/>
        </p:nvPicPr>
        <p:blipFill>
          <a:blip r:embed="rId3">
            <a:alphaModFix/>
          </a:blip>
          <a:stretch>
            <a:fillRect/>
          </a:stretch>
        </p:blipFill>
        <p:spPr>
          <a:xfrm>
            <a:off x="194725" y="111875"/>
            <a:ext cx="3687274" cy="2819099"/>
          </a:xfrm>
          <a:prstGeom prst="rect">
            <a:avLst/>
          </a:prstGeom>
          <a:noFill/>
          <a:ln>
            <a:noFill/>
          </a:ln>
        </p:spPr>
      </p:pic>
      <p:sp>
        <p:nvSpPr>
          <p:cNvPr id="388" name="Google Shape;388;p52"/>
          <p:cNvSpPr/>
          <p:nvPr/>
        </p:nvSpPr>
        <p:spPr>
          <a:xfrm>
            <a:off x="5971225" y="6127650"/>
            <a:ext cx="53496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b="0" i="0" lang="en-GB" sz="1200" u="sng" cap="none" strike="noStrike">
                <a:solidFill>
                  <a:schemeClr val="hlink"/>
                </a:solidFill>
                <a:latin typeface="Lexend Light"/>
                <a:ea typeface="Lexend Light"/>
                <a:cs typeface="Lexend Light"/>
                <a:sym typeface="Lexend Light"/>
                <a:hlinkClick r:id="rId4"/>
              </a:rPr>
              <a:t>https://climatereanalyzer.org/research_tools/monthly_maps/</a:t>
            </a:r>
            <a:r>
              <a:rPr b="0" i="0" lang="en-GB" sz="1200" u="none" cap="none" strike="noStrike">
                <a:solidFill>
                  <a:srgbClr val="000000"/>
                </a:solidFill>
                <a:latin typeface="Lexend Light"/>
                <a:ea typeface="Lexend Light"/>
                <a:cs typeface="Lexend Light"/>
                <a:sym typeface="Lexend Light"/>
              </a:rPr>
              <a:t>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389" name="Google Shape;389;p52"/>
          <p:cNvPicPr preferRelativeResize="0"/>
          <p:nvPr/>
        </p:nvPicPr>
        <p:blipFill>
          <a:blip r:embed="rId5">
            <a:alphaModFix/>
          </a:blip>
          <a:stretch>
            <a:fillRect/>
          </a:stretch>
        </p:blipFill>
        <p:spPr>
          <a:xfrm>
            <a:off x="5373199" y="732025"/>
            <a:ext cx="6818790" cy="5213275"/>
          </a:xfrm>
          <a:prstGeom prst="rect">
            <a:avLst/>
          </a:prstGeom>
          <a:noFill/>
          <a:ln>
            <a:noFill/>
          </a:ln>
        </p:spPr>
      </p:pic>
      <p:sp>
        <p:nvSpPr>
          <p:cNvPr id="390" name="Google Shape;390;p52"/>
          <p:cNvSpPr txBox="1"/>
          <p:nvPr/>
        </p:nvSpPr>
        <p:spPr>
          <a:xfrm>
            <a:off x="7059100" y="294100"/>
            <a:ext cx="1789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600">
                <a:highlight>
                  <a:srgbClr val="FF0000"/>
                </a:highlight>
              </a:rPr>
              <a:t>UPDATE</a:t>
            </a:r>
            <a:endParaRPr sz="2600">
              <a:highlight>
                <a:srgbClr val="FF0000"/>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5" name="Shape 395"/>
        <p:cNvGrpSpPr/>
        <p:nvPr/>
      </p:nvGrpSpPr>
      <p:grpSpPr>
        <a:xfrm>
          <a:off x="0" y="0"/>
          <a:ext cx="0" cy="0"/>
          <a:chOff x="0" y="0"/>
          <a:chExt cx="0" cy="0"/>
        </a:xfrm>
      </p:grpSpPr>
      <p:sp>
        <p:nvSpPr>
          <p:cNvPr id="396" name="Google Shape;396;p53"/>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397" name="Google Shape;397;p53"/>
          <p:cNvSpPr/>
          <p:nvPr/>
        </p:nvSpPr>
        <p:spPr>
          <a:xfrm>
            <a:off x="8616700" y="6463925"/>
            <a:ext cx="32379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i="0" lang="en-GB" sz="1200" u="sng" cap="none" strike="noStrike">
                <a:solidFill>
                  <a:schemeClr val="hlink"/>
                </a:solidFill>
                <a:latin typeface="Roboto Light"/>
                <a:ea typeface="Roboto Light"/>
                <a:cs typeface="Roboto Light"/>
                <a:sym typeface="Roboto Light"/>
                <a:hlinkClick r:id="rId3"/>
              </a:rPr>
              <a:t>https://pulse.climate.copernicus.eu/</a:t>
            </a:r>
            <a:r>
              <a:rPr i="0" lang="en-GB" sz="1200" u="none" cap="none" strike="noStrike">
                <a:solidFill>
                  <a:srgbClr val="000000"/>
                </a:solidFill>
                <a:latin typeface="Roboto Light"/>
                <a:ea typeface="Roboto Light"/>
                <a:cs typeface="Roboto Light"/>
                <a:sym typeface="Roboto Light"/>
              </a:rPr>
              <a:t> </a:t>
            </a:r>
            <a:endParaRPr i="0" sz="1200" u="none" cap="none" strike="noStrike">
              <a:solidFill>
                <a:srgbClr val="000000"/>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398" name="Google Shape;398;p53"/>
          <p:cNvSpPr/>
          <p:nvPr/>
        </p:nvSpPr>
        <p:spPr>
          <a:xfrm>
            <a:off x="8043575" y="2513000"/>
            <a:ext cx="3811200" cy="1296300"/>
          </a:xfrm>
          <a:prstGeom prst="rect">
            <a:avLst/>
          </a:prstGeom>
          <a:noFill/>
          <a:ln>
            <a:noFill/>
          </a:ln>
        </p:spPr>
        <p:txBody>
          <a:bodyPr anchorCtr="0" anchor="t" bIns="45700" lIns="91425" spcFirstLastPara="1" rIns="91425" wrap="square" tIns="45700">
            <a:noAutofit/>
          </a:bodyPr>
          <a:lstStyle/>
          <a:p>
            <a:pPr indent="-336550" lvl="0" marL="457200" marR="0" rtl="0" algn="l">
              <a:lnSpc>
                <a:spcPct val="90000"/>
              </a:lnSpc>
              <a:spcBef>
                <a:spcPts val="1001"/>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Since mid-2023, global SST anomalies have increased significantly compared to previous years, remaining above +0.4 ºC throughout all seasons (except for December 2024).</a:t>
            </a:r>
            <a:endParaRPr i="0" sz="672" u="none" cap="none" strike="noStrike">
              <a:solidFill>
                <a:srgbClr val="000000"/>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399" name="Google Shape;399;p53"/>
          <p:cNvPicPr preferRelativeResize="0"/>
          <p:nvPr/>
        </p:nvPicPr>
        <p:blipFill>
          <a:blip r:embed="rId4">
            <a:alphaModFix/>
          </a:blip>
          <a:stretch>
            <a:fillRect/>
          </a:stretch>
        </p:blipFill>
        <p:spPr>
          <a:xfrm>
            <a:off x="305368" y="182717"/>
            <a:ext cx="7682375" cy="5674048"/>
          </a:xfrm>
          <a:prstGeom prst="rect">
            <a:avLst/>
          </a:prstGeom>
          <a:noFill/>
          <a:ln>
            <a:noFill/>
          </a:ln>
        </p:spPr>
      </p:pic>
      <p:sp>
        <p:nvSpPr>
          <p:cNvPr id="400" name="Google Shape;400;p53"/>
          <p:cNvSpPr txBox="1"/>
          <p:nvPr/>
        </p:nvSpPr>
        <p:spPr>
          <a:xfrm>
            <a:off x="7059100" y="294100"/>
            <a:ext cx="1789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600">
                <a:highlight>
                  <a:srgbClr val="FF0000"/>
                </a:highlight>
              </a:rPr>
              <a:t>UPDATE</a:t>
            </a:r>
            <a:endParaRPr sz="2600">
              <a:highlight>
                <a:srgbClr val="FF0000"/>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407" name="Google Shape;407;p54"/>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54"/>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pic>
        <p:nvPicPr>
          <p:cNvPr id="409" name="Google Shape;409;p54"/>
          <p:cNvPicPr preferRelativeResize="0"/>
          <p:nvPr/>
        </p:nvPicPr>
        <p:blipFill rotWithShape="1">
          <a:blip r:embed="rId3">
            <a:alphaModFix/>
          </a:blip>
          <a:srcRect b="67038" l="0" r="0" t="547"/>
          <a:stretch/>
        </p:blipFill>
        <p:spPr>
          <a:xfrm>
            <a:off x="201900" y="1917400"/>
            <a:ext cx="5484016" cy="3897700"/>
          </a:xfrm>
          <a:prstGeom prst="rect">
            <a:avLst/>
          </a:prstGeom>
          <a:noFill/>
          <a:ln>
            <a:noFill/>
          </a:ln>
        </p:spPr>
      </p:pic>
      <p:pic>
        <p:nvPicPr>
          <p:cNvPr id="410" name="Google Shape;410;p54"/>
          <p:cNvPicPr preferRelativeResize="0"/>
          <p:nvPr/>
        </p:nvPicPr>
        <p:blipFill rotWithShape="1">
          <a:blip r:embed="rId3">
            <a:alphaModFix/>
          </a:blip>
          <a:srcRect b="33975" l="0" r="0" t="34167"/>
          <a:stretch/>
        </p:blipFill>
        <p:spPr>
          <a:xfrm>
            <a:off x="5883625" y="4211365"/>
            <a:ext cx="3614175" cy="2524237"/>
          </a:xfrm>
          <a:prstGeom prst="rect">
            <a:avLst/>
          </a:prstGeom>
          <a:noFill/>
          <a:ln>
            <a:noFill/>
          </a:ln>
        </p:spPr>
      </p:pic>
      <p:pic>
        <p:nvPicPr>
          <p:cNvPr id="411" name="Google Shape;411;p54"/>
          <p:cNvPicPr preferRelativeResize="0"/>
          <p:nvPr/>
        </p:nvPicPr>
        <p:blipFill rotWithShape="1">
          <a:blip r:embed="rId3">
            <a:alphaModFix/>
          </a:blip>
          <a:srcRect b="556" l="0" r="0" t="66854"/>
          <a:stretch/>
        </p:blipFill>
        <p:spPr>
          <a:xfrm>
            <a:off x="5964925" y="1687150"/>
            <a:ext cx="3532865" cy="2524225"/>
          </a:xfrm>
          <a:prstGeom prst="rect">
            <a:avLst/>
          </a:prstGeom>
          <a:noFill/>
          <a:ln>
            <a:noFill/>
          </a:ln>
        </p:spPr>
      </p:pic>
      <p:sp>
        <p:nvSpPr>
          <p:cNvPr id="412" name="Google Shape;412;p54"/>
          <p:cNvSpPr/>
          <p:nvPr/>
        </p:nvSpPr>
        <p:spPr>
          <a:xfrm>
            <a:off x="201900" y="1018300"/>
            <a:ext cx="11115900" cy="899100"/>
          </a:xfrm>
          <a:prstGeom prst="rect">
            <a:avLst/>
          </a:prstGeom>
          <a:noFill/>
          <a:ln>
            <a:noFill/>
          </a:ln>
        </p:spPr>
        <p:txBody>
          <a:bodyPr anchorCtr="0" anchor="t" bIns="45000" lIns="90000" spcFirstLastPara="1" rIns="90000" wrap="square" tIns="45000">
            <a:noAutofit/>
          </a:bodyPr>
          <a:lstStyle/>
          <a:p>
            <a:pPr indent="-336550" lvl="0" marL="457200" marR="0" rtl="0" algn="l">
              <a:lnSpc>
                <a:spcPct val="100000"/>
              </a:lnSpc>
              <a:spcBef>
                <a:spcPts val="0"/>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ENSO is the leading mode of natural variability at seasonal to interannual (S2I) time scales and is considered as an internally occurring coupled ocean-atmosphere phenomenon. </a:t>
            </a:r>
            <a:endParaRPr i="0" sz="1700" u="none" cap="none" strike="noStrike">
              <a:solidFill>
                <a:schemeClr val="dk1"/>
              </a:solidFill>
              <a:latin typeface="Roboto Light"/>
              <a:ea typeface="Roboto Light"/>
              <a:cs typeface="Roboto Light"/>
              <a:sym typeface="Roboto Light"/>
            </a:endParaRPr>
          </a:p>
        </p:txBody>
      </p:sp>
      <p:sp>
        <p:nvSpPr>
          <p:cNvPr id="413" name="Google Shape;413;p54"/>
          <p:cNvSpPr txBox="1"/>
          <p:nvPr/>
        </p:nvSpPr>
        <p:spPr>
          <a:xfrm>
            <a:off x="4788752" y="201700"/>
            <a:ext cx="5265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lang="en-GB" sz="2400">
                <a:solidFill>
                  <a:srgbClr val="004890"/>
                </a:solidFill>
                <a:latin typeface="Rajdhani Medium"/>
                <a:ea typeface="Rajdhani Medium"/>
                <a:cs typeface="Rajdhani Medium"/>
                <a:sym typeface="Rajdhani Medium"/>
              </a:rPr>
              <a:t>El Niño-Southern Oscillation (ENSO)</a:t>
            </a:r>
            <a:endParaRPr sz="2400">
              <a:solidFill>
                <a:srgbClr val="004890"/>
              </a:solidFill>
              <a:latin typeface="Rajdhani Medium"/>
              <a:ea typeface="Rajdhani Medium"/>
              <a:cs typeface="Rajdhani Medium"/>
              <a:sym typeface="Rajdhani Medium"/>
            </a:endParaRPr>
          </a:p>
          <a:p>
            <a:pPr indent="0" lvl="0" marL="0" rtl="0" algn="l">
              <a:spcBef>
                <a:spcPts val="0"/>
              </a:spcBef>
              <a:spcAft>
                <a:spcPts val="0"/>
              </a:spcAft>
              <a:buClr>
                <a:schemeClr val="dk1"/>
              </a:buClr>
              <a:buSzPts val="2400"/>
              <a:buFont typeface="Arial"/>
              <a:buNone/>
            </a:pPr>
            <a:r>
              <a:t/>
            </a:r>
            <a:endParaRPr sz="2400">
              <a:solidFill>
                <a:srgbClr val="004890"/>
              </a:solidFill>
              <a:latin typeface="Rajdhani Medium"/>
              <a:ea typeface="Rajdhani Medium"/>
              <a:cs typeface="Rajdhani Medium"/>
              <a:sym typeface="Rajdhani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55"/>
          <p:cNvPicPr preferRelativeResize="0"/>
          <p:nvPr/>
        </p:nvPicPr>
        <p:blipFill>
          <a:blip r:embed="rId3">
            <a:alphaModFix/>
          </a:blip>
          <a:stretch>
            <a:fillRect/>
          </a:stretch>
        </p:blipFill>
        <p:spPr>
          <a:xfrm>
            <a:off x="152400" y="152400"/>
            <a:ext cx="6961900" cy="3863850"/>
          </a:xfrm>
          <a:prstGeom prst="rect">
            <a:avLst/>
          </a:prstGeom>
          <a:noFill/>
          <a:ln>
            <a:noFill/>
          </a:ln>
        </p:spPr>
      </p:pic>
      <p:sp>
        <p:nvSpPr>
          <p:cNvPr id="420" name="Google Shape;420;p55"/>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421" name="Google Shape;421;p55"/>
          <p:cNvSpPr/>
          <p:nvPr/>
        </p:nvSpPr>
        <p:spPr>
          <a:xfrm>
            <a:off x="3455275" y="6404175"/>
            <a:ext cx="85905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lang="en-GB" sz="1200" u="sng">
                <a:solidFill>
                  <a:schemeClr val="hlink"/>
                </a:solidFill>
                <a:latin typeface="Roboto Light"/>
                <a:ea typeface="Roboto Light"/>
                <a:cs typeface="Roboto Light"/>
                <a:sym typeface="Roboto Light"/>
                <a:hlinkClick r:id="rId4"/>
              </a:rPr>
              <a:t>https://www.climate.gov/news-features/blogs/enso</a:t>
            </a:r>
            <a:r>
              <a:rPr lang="en-GB" sz="1200">
                <a:latin typeface="Roboto Light"/>
                <a:ea typeface="Roboto Light"/>
                <a:cs typeface="Roboto Light"/>
                <a:sym typeface="Roboto Light"/>
              </a:rPr>
              <a:t> / </a:t>
            </a:r>
            <a:r>
              <a:rPr lang="en-GB" sz="1200" u="sng">
                <a:solidFill>
                  <a:schemeClr val="hlink"/>
                </a:solidFill>
                <a:latin typeface="Roboto Light"/>
                <a:ea typeface="Roboto Light"/>
                <a:cs typeface="Roboto Light"/>
                <a:sym typeface="Roboto Light"/>
                <a:hlinkClick r:id="rId5"/>
              </a:rPr>
              <a:t>http://www.bom.gov.au/climate/enso/?ninoIndex=nino3.4&amp;index=nino34&amp;period=weekly#tabs=Pacific-Ocean&amp;pacific=SOI</a:t>
            </a:r>
            <a:endParaRPr sz="1200">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1200"/>
              <a:buFont typeface="Arial"/>
              <a:buNone/>
            </a:pPr>
            <a:r>
              <a:rPr lang="en-GB" sz="1200" u="none">
                <a:solidFill>
                  <a:srgbClr val="000000"/>
                </a:solidFill>
                <a:latin typeface="Lexend Light"/>
                <a:ea typeface="Lexend Light"/>
                <a:cs typeface="Lexend Light"/>
                <a:sym typeface="Lexend Light"/>
              </a:rPr>
              <a:t>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422" name="Google Shape;422;p55"/>
          <p:cNvSpPr/>
          <p:nvPr/>
        </p:nvSpPr>
        <p:spPr>
          <a:xfrm>
            <a:off x="263375" y="4163400"/>
            <a:ext cx="7094700" cy="525000"/>
          </a:xfrm>
          <a:prstGeom prst="rect">
            <a:avLst/>
          </a:prstGeom>
          <a:noFill/>
          <a:ln>
            <a:noFill/>
          </a:ln>
        </p:spPr>
        <p:txBody>
          <a:bodyPr anchorCtr="0" anchor="t" bIns="45700" lIns="91425" spcFirstLastPara="1" rIns="91425" wrap="square" tIns="45700">
            <a:noAutofit/>
          </a:bodyPr>
          <a:lstStyle/>
          <a:p>
            <a:pPr indent="-336550" lvl="0" marL="457200" rtl="0" algn="l">
              <a:lnSpc>
                <a:spcPct val="90000"/>
              </a:lnSpc>
              <a:spcBef>
                <a:spcPts val="1001"/>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ENSO status is traditionally diagnosed by looking at SST anomalies in the Niño 3.4 region, known as the Oceanic Niño Index (ONI), and the difference in mean sea level pressure between Darwin and Tahiti, known as the Southern Oscillation Index (SOI).</a:t>
            </a:r>
            <a:br>
              <a:rPr lang="en-GB" sz="1700">
                <a:solidFill>
                  <a:schemeClr val="dk1"/>
                </a:solidFill>
                <a:latin typeface="Roboto Light"/>
                <a:ea typeface="Roboto Light"/>
                <a:cs typeface="Roboto Light"/>
                <a:sym typeface="Roboto Light"/>
              </a:rPr>
            </a:br>
            <a:endParaRPr sz="1700">
              <a:solidFill>
                <a:schemeClr val="dk1"/>
              </a:solidFill>
              <a:latin typeface="Roboto Light"/>
              <a:ea typeface="Roboto Light"/>
              <a:cs typeface="Roboto Light"/>
              <a:sym typeface="Roboto Light"/>
            </a:endParaRPr>
          </a:p>
          <a:p>
            <a:pPr indent="-336550" lvl="0" marL="457200" marR="0" rtl="0" algn="l">
              <a:lnSpc>
                <a:spcPct val="90000"/>
              </a:lnSpc>
              <a:spcBef>
                <a:spcPts val="0"/>
              </a:spcBef>
              <a:spcAft>
                <a:spcPts val="0"/>
              </a:spcAft>
              <a:buClr>
                <a:schemeClr val="dk1"/>
              </a:buClr>
              <a:buSzPts val="1700"/>
              <a:buFont typeface="Lexend Light"/>
              <a:buChar char="➢"/>
            </a:pPr>
            <a:r>
              <a:rPr lang="en-GB" sz="1700">
                <a:solidFill>
                  <a:schemeClr val="dk1"/>
                </a:solidFill>
                <a:latin typeface="Roboto Light"/>
                <a:ea typeface="Roboto Light"/>
                <a:cs typeface="Roboto Light"/>
                <a:sym typeface="Roboto Light"/>
              </a:rPr>
              <a:t>ENSO alert system status: </a:t>
            </a:r>
            <a:r>
              <a:rPr b="1" lang="en-GB" sz="1700">
                <a:solidFill>
                  <a:srgbClr val="004890"/>
                </a:solidFill>
                <a:latin typeface="Roboto"/>
                <a:ea typeface="Roboto"/>
                <a:cs typeface="Roboto"/>
                <a:sym typeface="Roboto"/>
              </a:rPr>
              <a:t>La Niña Advisory</a:t>
            </a:r>
            <a:endParaRPr b="1" sz="1700">
              <a:solidFill>
                <a:srgbClr val="004890"/>
              </a:solidFill>
              <a:latin typeface="Roboto"/>
              <a:ea typeface="Roboto"/>
              <a:cs typeface="Roboto"/>
              <a:sym typeface="Roboto"/>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423" name="Google Shape;423;p55"/>
          <p:cNvPicPr preferRelativeResize="0"/>
          <p:nvPr/>
        </p:nvPicPr>
        <p:blipFill>
          <a:blip r:embed="rId6">
            <a:alphaModFix/>
          </a:blip>
          <a:stretch>
            <a:fillRect/>
          </a:stretch>
        </p:blipFill>
        <p:spPr>
          <a:xfrm>
            <a:off x="2810225" y="5808125"/>
            <a:ext cx="3843840" cy="525000"/>
          </a:xfrm>
          <a:prstGeom prst="rect">
            <a:avLst/>
          </a:prstGeom>
          <a:noFill/>
          <a:ln>
            <a:noFill/>
          </a:ln>
        </p:spPr>
      </p:pic>
      <p:sp>
        <p:nvSpPr>
          <p:cNvPr id="424" name="Google Shape;424;p55"/>
          <p:cNvSpPr/>
          <p:nvPr/>
        </p:nvSpPr>
        <p:spPr>
          <a:xfrm>
            <a:off x="2164550" y="2093600"/>
            <a:ext cx="160800" cy="148500"/>
          </a:xfrm>
          <a:prstGeom prst="frame">
            <a:avLst>
              <a:gd fmla="val 12500" name="adj1"/>
            </a:avLst>
          </a:prstGeom>
          <a:solidFill>
            <a:srgbClr val="00FF00"/>
          </a:solid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5" name="Google Shape;425;p55"/>
          <p:cNvSpPr/>
          <p:nvPr/>
        </p:nvSpPr>
        <p:spPr>
          <a:xfrm>
            <a:off x="3730325" y="2093600"/>
            <a:ext cx="160800" cy="148500"/>
          </a:xfrm>
          <a:prstGeom prst="frame">
            <a:avLst>
              <a:gd fmla="val 12500" name="adj1"/>
            </a:avLst>
          </a:prstGeom>
          <a:solidFill>
            <a:srgbClr val="00FF00"/>
          </a:solid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26" name="Google Shape;426;p55"/>
          <p:cNvPicPr preferRelativeResize="0"/>
          <p:nvPr/>
        </p:nvPicPr>
        <p:blipFill>
          <a:blip r:embed="rId7">
            <a:alphaModFix/>
          </a:blip>
          <a:stretch>
            <a:fillRect/>
          </a:stretch>
        </p:blipFill>
        <p:spPr>
          <a:xfrm>
            <a:off x="7358075" y="3358750"/>
            <a:ext cx="4568149" cy="3045425"/>
          </a:xfrm>
          <a:prstGeom prst="rect">
            <a:avLst/>
          </a:prstGeom>
          <a:noFill/>
          <a:ln>
            <a:noFill/>
          </a:ln>
        </p:spPr>
      </p:pic>
      <p:pic>
        <p:nvPicPr>
          <p:cNvPr id="427" name="Google Shape;427;p55"/>
          <p:cNvPicPr preferRelativeResize="0"/>
          <p:nvPr/>
        </p:nvPicPr>
        <p:blipFill>
          <a:blip r:embed="rId8">
            <a:alphaModFix/>
          </a:blip>
          <a:stretch>
            <a:fillRect/>
          </a:stretch>
        </p:blipFill>
        <p:spPr>
          <a:xfrm>
            <a:off x="7244712" y="152400"/>
            <a:ext cx="4681523" cy="311798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5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
        <p:nvSpPr>
          <p:cNvPr id="434" name="Google Shape;434;p56"/>
          <p:cNvSpPr/>
          <p:nvPr/>
        </p:nvSpPr>
        <p:spPr>
          <a:xfrm>
            <a:off x="3825675" y="6333125"/>
            <a:ext cx="79215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a:t>
            </a:r>
            <a:r>
              <a:rPr lang="en-GB" sz="1200">
                <a:latin typeface="Roboto Light"/>
                <a:ea typeface="Roboto Light"/>
                <a:cs typeface="Roboto Light"/>
                <a:sym typeface="Roboto Light"/>
              </a:rPr>
              <a:t> </a:t>
            </a:r>
            <a:r>
              <a:rPr lang="en-GB" sz="1200" u="none">
                <a:solidFill>
                  <a:srgbClr val="000000"/>
                </a:solidFill>
                <a:latin typeface="Roboto Light"/>
                <a:ea typeface="Roboto Light"/>
                <a:cs typeface="Roboto Light"/>
                <a:sym typeface="Roboto Light"/>
              </a:rPr>
              <a:t> </a:t>
            </a:r>
            <a:r>
              <a:rPr lang="en-GB" sz="1200" u="sng">
                <a:solidFill>
                  <a:schemeClr val="hlink"/>
                </a:solidFill>
                <a:latin typeface="Roboto Light"/>
                <a:ea typeface="Roboto Light"/>
                <a:cs typeface="Roboto Light"/>
                <a:sym typeface="Roboto Light"/>
                <a:hlinkClick r:id="rId3"/>
              </a:rPr>
              <a:t>https://www.cpc.ncep.noaa.gov/products/analysis_monitoring/lanina/enso_evolution-status-fcsts-web.pdf</a:t>
            </a:r>
            <a:r>
              <a:rPr lang="en-GB" sz="1200">
                <a:solidFill>
                  <a:schemeClr val="dk1"/>
                </a:solidFill>
                <a:latin typeface="Roboto Light"/>
                <a:ea typeface="Roboto Light"/>
                <a:cs typeface="Roboto Light"/>
                <a:sym typeface="Roboto Light"/>
              </a:rPr>
              <a:t> / </a:t>
            </a:r>
            <a:r>
              <a:rPr lang="en-GB" sz="1200" u="sng">
                <a:solidFill>
                  <a:schemeClr val="hlink"/>
                </a:solidFill>
                <a:latin typeface="Roboto Light"/>
                <a:ea typeface="Roboto Light"/>
                <a:cs typeface="Roboto Light"/>
                <a:sym typeface="Roboto Light"/>
                <a:hlinkClick r:id="rId4"/>
              </a:rPr>
              <a:t>https://www.pmel.noaa.gov/gtmba/assorted-plots</a:t>
            </a:r>
            <a:r>
              <a:rPr lang="en-GB" sz="1200">
                <a:solidFill>
                  <a:schemeClr val="dk1"/>
                </a:solidFill>
                <a:latin typeface="Roboto Light"/>
                <a:ea typeface="Roboto Light"/>
                <a:cs typeface="Roboto Light"/>
                <a:sym typeface="Roboto Light"/>
              </a:rPr>
              <a:t>   </a:t>
            </a:r>
            <a:endParaRPr i="0" sz="1200" u="none" cap="none" strike="noStrike">
              <a:solidFill>
                <a:srgbClr val="000000"/>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435" name="Google Shape;435;p56"/>
          <p:cNvPicPr preferRelativeResize="0"/>
          <p:nvPr/>
        </p:nvPicPr>
        <p:blipFill>
          <a:blip r:embed="rId5">
            <a:alphaModFix/>
          </a:blip>
          <a:stretch>
            <a:fillRect/>
          </a:stretch>
        </p:blipFill>
        <p:spPr>
          <a:xfrm>
            <a:off x="9367025" y="734650"/>
            <a:ext cx="2773725" cy="1780400"/>
          </a:xfrm>
          <a:prstGeom prst="rect">
            <a:avLst/>
          </a:prstGeom>
          <a:noFill/>
          <a:ln>
            <a:noFill/>
          </a:ln>
        </p:spPr>
      </p:pic>
      <p:sp>
        <p:nvSpPr>
          <p:cNvPr id="436" name="Google Shape;436;p56"/>
          <p:cNvSpPr/>
          <p:nvPr/>
        </p:nvSpPr>
        <p:spPr>
          <a:xfrm>
            <a:off x="9302952" y="404775"/>
            <a:ext cx="2530500" cy="400800"/>
          </a:xfrm>
          <a:prstGeom prst="rect">
            <a:avLst/>
          </a:prstGeom>
          <a:noFill/>
          <a:ln>
            <a:noFill/>
          </a:ln>
        </p:spPr>
        <p:txBody>
          <a:bodyPr anchorCtr="0" anchor="t" bIns="45700" lIns="91425" spcFirstLastPara="1" rIns="91425" wrap="square" tIns="45700">
            <a:noAutofit/>
          </a:bodyPr>
          <a:lstStyle/>
          <a:p>
            <a:pPr indent="-330200" lvl="0" marL="457200" marR="0" rtl="0" algn="l">
              <a:lnSpc>
                <a:spcPct val="90000"/>
              </a:lnSpc>
              <a:spcBef>
                <a:spcPts val="1001"/>
              </a:spcBef>
              <a:spcAft>
                <a:spcPts val="0"/>
              </a:spcAft>
              <a:buClr>
                <a:schemeClr val="dk1"/>
              </a:buClr>
              <a:buSzPts val="1600"/>
              <a:buFont typeface="Roboto Light"/>
              <a:buChar char="➢"/>
            </a:pPr>
            <a:r>
              <a:rPr lang="en-GB" sz="1600">
                <a:solidFill>
                  <a:schemeClr val="dk1"/>
                </a:solidFill>
                <a:latin typeface="Roboto Light"/>
                <a:ea typeface="Roboto Light"/>
                <a:cs typeface="Roboto Light"/>
                <a:sym typeface="Roboto Light"/>
              </a:rPr>
              <a:t>Monitoring regions</a:t>
            </a:r>
            <a:endParaRPr sz="1600">
              <a:solidFill>
                <a:schemeClr val="accent1"/>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437" name="Google Shape;437;p56"/>
          <p:cNvSpPr/>
          <p:nvPr/>
        </p:nvSpPr>
        <p:spPr>
          <a:xfrm>
            <a:off x="2219950" y="5030450"/>
            <a:ext cx="7083000" cy="525000"/>
          </a:xfrm>
          <a:prstGeom prst="rect">
            <a:avLst/>
          </a:prstGeom>
          <a:noFill/>
          <a:ln>
            <a:noFill/>
          </a:ln>
        </p:spPr>
        <p:txBody>
          <a:bodyPr anchorCtr="0" anchor="t" bIns="45700" lIns="91425" spcFirstLastPara="1" rIns="91425" wrap="square" tIns="45700">
            <a:noAutofit/>
          </a:bodyPr>
          <a:lstStyle/>
          <a:p>
            <a:pPr indent="-336550" lvl="0" marL="457200" rtl="0" algn="l">
              <a:lnSpc>
                <a:spcPct val="90000"/>
              </a:lnSpc>
              <a:spcBef>
                <a:spcPts val="1001"/>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Strengthened </a:t>
            </a:r>
            <a:r>
              <a:rPr lang="en-GB" sz="1700">
                <a:solidFill>
                  <a:schemeClr val="accent1"/>
                </a:solidFill>
                <a:latin typeface="Roboto Light"/>
                <a:ea typeface="Roboto Light"/>
                <a:cs typeface="Roboto Light"/>
                <a:sym typeface="Roboto Light"/>
              </a:rPr>
              <a:t>easterlies</a:t>
            </a:r>
            <a:r>
              <a:rPr lang="en-GB" sz="1700">
                <a:solidFill>
                  <a:schemeClr val="dk1"/>
                </a:solidFill>
                <a:latin typeface="Roboto Light"/>
                <a:ea typeface="Roboto Light"/>
                <a:cs typeface="Roboto Light"/>
                <a:sym typeface="Roboto Light"/>
              </a:rPr>
              <a:t> over the Central Pacific (CP). Strong </a:t>
            </a:r>
            <a:r>
              <a:rPr lang="en-GB" sz="1700">
                <a:solidFill>
                  <a:srgbClr val="FF0000"/>
                </a:solidFill>
                <a:latin typeface="Roboto Light"/>
                <a:ea typeface="Roboto Light"/>
                <a:cs typeface="Roboto Light"/>
                <a:sym typeface="Roboto Light"/>
              </a:rPr>
              <a:t>westerlies</a:t>
            </a:r>
            <a:r>
              <a:rPr lang="en-GB" sz="1700">
                <a:solidFill>
                  <a:schemeClr val="dk1"/>
                </a:solidFill>
                <a:latin typeface="Roboto Light"/>
                <a:ea typeface="Roboto Light"/>
                <a:cs typeface="Roboto Light"/>
                <a:sym typeface="Roboto Light"/>
              </a:rPr>
              <a:t> during March in Eastern Pacific (EP).</a:t>
            </a:r>
            <a:br>
              <a:rPr lang="en-GB" sz="1700">
                <a:solidFill>
                  <a:schemeClr val="dk1"/>
                </a:solidFill>
                <a:latin typeface="Roboto Light"/>
                <a:ea typeface="Roboto Light"/>
                <a:cs typeface="Roboto Light"/>
                <a:sym typeface="Roboto Light"/>
              </a:rPr>
            </a:br>
            <a:endParaRPr sz="1700">
              <a:solidFill>
                <a:schemeClr val="dk1"/>
              </a:solidFill>
              <a:latin typeface="Roboto Light"/>
              <a:ea typeface="Roboto Light"/>
              <a:cs typeface="Roboto Light"/>
              <a:sym typeface="Roboto Light"/>
            </a:endParaRPr>
          </a:p>
          <a:p>
            <a:pPr indent="-336550" lvl="0" marL="457200" rtl="0" algn="l">
              <a:lnSpc>
                <a:spcPct val="90000"/>
              </a:lnSpc>
              <a:spcBef>
                <a:spcPts val="0"/>
              </a:spcBef>
              <a:spcAft>
                <a:spcPts val="0"/>
              </a:spcAft>
              <a:buClr>
                <a:schemeClr val="dk1"/>
              </a:buClr>
              <a:buSzPts val="1700"/>
              <a:buFont typeface="Roboto Light"/>
              <a:buChar char="➢"/>
            </a:pPr>
            <a:r>
              <a:rPr lang="en-GB" sz="1700">
                <a:solidFill>
                  <a:schemeClr val="accent1"/>
                </a:solidFill>
                <a:latin typeface="Roboto Light"/>
                <a:ea typeface="Roboto Light"/>
                <a:cs typeface="Roboto Light"/>
                <a:sym typeface="Roboto Light"/>
              </a:rPr>
              <a:t>Cooler</a:t>
            </a:r>
            <a:r>
              <a:rPr lang="en-GB" sz="1700">
                <a:solidFill>
                  <a:schemeClr val="dk1"/>
                </a:solidFill>
                <a:latin typeface="Roboto Light"/>
                <a:ea typeface="Roboto Light"/>
                <a:cs typeface="Roboto Light"/>
                <a:sym typeface="Roboto Light"/>
              </a:rPr>
              <a:t> SSTs in the key monitoring region (Niño 3.4), but </a:t>
            </a:r>
            <a:r>
              <a:rPr lang="en-GB" sz="1700">
                <a:solidFill>
                  <a:srgbClr val="FF0000"/>
                </a:solidFill>
                <a:latin typeface="Roboto Light"/>
                <a:ea typeface="Roboto Light"/>
                <a:cs typeface="Roboto Light"/>
                <a:sym typeface="Roboto Light"/>
              </a:rPr>
              <a:t>warm</a:t>
            </a:r>
            <a:r>
              <a:rPr lang="en-GB" sz="1700">
                <a:solidFill>
                  <a:schemeClr val="dk1"/>
                </a:solidFill>
                <a:latin typeface="Roboto Light"/>
                <a:ea typeface="Roboto Light"/>
                <a:cs typeface="Roboto Light"/>
                <a:sym typeface="Roboto Light"/>
              </a:rPr>
              <a:t> anomalies in the Niño 1+2 region: </a:t>
            </a:r>
            <a:r>
              <a:rPr b="1" lang="en-GB" sz="1700">
                <a:solidFill>
                  <a:srgbClr val="FF0000"/>
                </a:solidFill>
                <a:latin typeface="Roboto"/>
                <a:ea typeface="Roboto"/>
                <a:cs typeface="Roboto"/>
                <a:sym typeface="Roboto"/>
              </a:rPr>
              <a:t>Coastal El Niño</a:t>
            </a:r>
            <a:endParaRPr b="1" i="0" sz="672" u="none" cap="none" strike="noStrike">
              <a:solidFill>
                <a:srgbClr val="FF0000"/>
              </a:solidFill>
            </a:endParaRPr>
          </a:p>
        </p:txBody>
      </p:sp>
      <p:pic>
        <p:nvPicPr>
          <p:cNvPr id="438" name="Google Shape;438;p56"/>
          <p:cNvPicPr preferRelativeResize="0"/>
          <p:nvPr/>
        </p:nvPicPr>
        <p:blipFill>
          <a:blip r:embed="rId6">
            <a:alphaModFix/>
          </a:blip>
          <a:stretch>
            <a:fillRect/>
          </a:stretch>
        </p:blipFill>
        <p:spPr>
          <a:xfrm>
            <a:off x="9444825" y="2611071"/>
            <a:ext cx="2837800" cy="3626054"/>
          </a:xfrm>
          <a:prstGeom prst="rect">
            <a:avLst/>
          </a:prstGeom>
          <a:noFill/>
          <a:ln>
            <a:noFill/>
          </a:ln>
        </p:spPr>
      </p:pic>
      <p:pic>
        <p:nvPicPr>
          <p:cNvPr id="439" name="Google Shape;439;p56" title="SST_hov.png"/>
          <p:cNvPicPr preferRelativeResize="0"/>
          <p:nvPr/>
        </p:nvPicPr>
        <p:blipFill>
          <a:blip r:embed="rId7">
            <a:alphaModFix/>
          </a:blip>
          <a:stretch>
            <a:fillRect/>
          </a:stretch>
        </p:blipFill>
        <p:spPr>
          <a:xfrm>
            <a:off x="127550" y="152400"/>
            <a:ext cx="3911876" cy="4955425"/>
          </a:xfrm>
          <a:prstGeom prst="rect">
            <a:avLst/>
          </a:prstGeom>
          <a:noFill/>
          <a:ln>
            <a:noFill/>
          </a:ln>
        </p:spPr>
      </p:pic>
      <p:pic>
        <p:nvPicPr>
          <p:cNvPr id="440" name="Google Shape;440;p56"/>
          <p:cNvPicPr preferRelativeResize="0"/>
          <p:nvPr/>
        </p:nvPicPr>
        <p:blipFill>
          <a:blip r:embed="rId8">
            <a:alphaModFix/>
          </a:blip>
          <a:stretch>
            <a:fillRect/>
          </a:stretch>
        </p:blipFill>
        <p:spPr>
          <a:xfrm>
            <a:off x="4159775" y="214675"/>
            <a:ext cx="4121450" cy="47320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5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
        <p:nvSpPr>
          <p:cNvPr id="447" name="Google Shape;447;p57"/>
          <p:cNvSpPr/>
          <p:nvPr/>
        </p:nvSpPr>
        <p:spPr>
          <a:xfrm>
            <a:off x="2830775" y="6463925"/>
            <a:ext cx="89064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a:t>
            </a:r>
            <a:r>
              <a:rPr lang="en-GB" sz="1200">
                <a:latin typeface="Roboto Light"/>
                <a:ea typeface="Roboto Light"/>
                <a:cs typeface="Roboto Light"/>
                <a:sym typeface="Roboto Light"/>
              </a:rPr>
              <a:t> </a:t>
            </a:r>
            <a:r>
              <a:rPr lang="en-GB" sz="1200" u="none">
                <a:solidFill>
                  <a:srgbClr val="000000"/>
                </a:solidFill>
                <a:latin typeface="Roboto Light"/>
                <a:ea typeface="Roboto Light"/>
                <a:cs typeface="Roboto Light"/>
                <a:sym typeface="Roboto Light"/>
              </a:rPr>
              <a:t> </a:t>
            </a:r>
            <a:r>
              <a:rPr lang="en-GB" sz="1200" u="sng">
                <a:solidFill>
                  <a:schemeClr val="hlink"/>
                </a:solidFill>
                <a:latin typeface="Roboto Light"/>
                <a:ea typeface="Roboto Light"/>
                <a:cs typeface="Roboto Light"/>
                <a:sym typeface="Roboto Light"/>
                <a:hlinkClick r:id="rId3"/>
              </a:rPr>
              <a:t>https://www.climate.gov/news-features/blogs/enso/winner-or-bust-did-la-nina-shape-north-american-precipitation-winter</a:t>
            </a:r>
            <a:r>
              <a:rPr lang="en-GB" sz="1200" u="none">
                <a:solidFill>
                  <a:srgbClr val="000000"/>
                </a:solidFill>
                <a:latin typeface="Roboto Light"/>
                <a:ea typeface="Roboto Light"/>
                <a:cs typeface="Roboto Light"/>
                <a:sym typeface="Roboto Light"/>
              </a:rPr>
              <a:t> </a:t>
            </a:r>
            <a:endParaRPr i="0" sz="1200" u="none" cap="none" strike="noStrike">
              <a:solidFill>
                <a:srgbClr val="000000"/>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448" name="Google Shape;448;p57"/>
          <p:cNvPicPr preferRelativeResize="0"/>
          <p:nvPr/>
        </p:nvPicPr>
        <p:blipFill>
          <a:blip r:embed="rId4">
            <a:alphaModFix/>
          </a:blip>
          <a:stretch>
            <a:fillRect/>
          </a:stretch>
        </p:blipFill>
        <p:spPr>
          <a:xfrm>
            <a:off x="152400" y="152400"/>
            <a:ext cx="5905500" cy="2867025"/>
          </a:xfrm>
          <a:prstGeom prst="rect">
            <a:avLst/>
          </a:prstGeom>
          <a:noFill/>
          <a:ln>
            <a:noFill/>
          </a:ln>
        </p:spPr>
      </p:pic>
      <p:pic>
        <p:nvPicPr>
          <p:cNvPr id="449" name="Google Shape;449;p57"/>
          <p:cNvPicPr preferRelativeResize="0"/>
          <p:nvPr/>
        </p:nvPicPr>
        <p:blipFill>
          <a:blip r:embed="rId5">
            <a:alphaModFix/>
          </a:blip>
          <a:stretch>
            <a:fillRect/>
          </a:stretch>
        </p:blipFill>
        <p:spPr>
          <a:xfrm>
            <a:off x="6240500" y="152400"/>
            <a:ext cx="5829299" cy="3884433"/>
          </a:xfrm>
          <a:prstGeom prst="rect">
            <a:avLst/>
          </a:prstGeom>
          <a:noFill/>
          <a:ln>
            <a:noFill/>
          </a:ln>
        </p:spPr>
      </p:pic>
      <p:pic>
        <p:nvPicPr>
          <p:cNvPr id="450" name="Google Shape;450;p57"/>
          <p:cNvPicPr preferRelativeResize="0"/>
          <p:nvPr/>
        </p:nvPicPr>
        <p:blipFill>
          <a:blip r:embed="rId6">
            <a:alphaModFix/>
          </a:blip>
          <a:stretch>
            <a:fillRect/>
          </a:stretch>
        </p:blipFill>
        <p:spPr>
          <a:xfrm>
            <a:off x="137300" y="3645125"/>
            <a:ext cx="5935699" cy="2314923"/>
          </a:xfrm>
          <a:prstGeom prst="rect">
            <a:avLst/>
          </a:prstGeom>
          <a:noFill/>
          <a:ln>
            <a:noFill/>
          </a:ln>
        </p:spPr>
      </p:pic>
      <p:sp>
        <p:nvSpPr>
          <p:cNvPr id="451" name="Google Shape;451;p57"/>
          <p:cNvSpPr/>
          <p:nvPr/>
        </p:nvSpPr>
        <p:spPr>
          <a:xfrm>
            <a:off x="6449550" y="4385925"/>
            <a:ext cx="5102400" cy="525000"/>
          </a:xfrm>
          <a:prstGeom prst="rect">
            <a:avLst/>
          </a:prstGeom>
          <a:noFill/>
          <a:ln>
            <a:noFill/>
          </a:ln>
        </p:spPr>
        <p:txBody>
          <a:bodyPr anchorCtr="0" anchor="t" bIns="45700" lIns="91425" spcFirstLastPara="1" rIns="91425" wrap="square" tIns="45700">
            <a:noAutofit/>
          </a:bodyPr>
          <a:lstStyle/>
          <a:p>
            <a:pPr indent="-336550" lvl="0" marL="457200" rtl="0" algn="l">
              <a:lnSpc>
                <a:spcPct val="90000"/>
              </a:lnSpc>
              <a:spcBef>
                <a:spcPts val="1001"/>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ONI has been consistently higher than RONI during the past 15 years (climate change signal).</a:t>
            </a:r>
            <a:br>
              <a:rPr lang="en-GB" sz="1700">
                <a:solidFill>
                  <a:schemeClr val="dk1"/>
                </a:solidFill>
                <a:latin typeface="Roboto Light"/>
                <a:ea typeface="Roboto Light"/>
                <a:cs typeface="Roboto Light"/>
                <a:sym typeface="Roboto Light"/>
              </a:rPr>
            </a:br>
            <a:endParaRPr sz="1700">
              <a:solidFill>
                <a:schemeClr val="dk1"/>
              </a:solidFill>
              <a:latin typeface="Roboto Light"/>
              <a:ea typeface="Roboto Light"/>
              <a:cs typeface="Roboto Light"/>
              <a:sym typeface="Roboto Light"/>
            </a:endParaRPr>
          </a:p>
          <a:p>
            <a:pPr indent="-336550" lvl="0" marL="457200" rtl="0" algn="l">
              <a:lnSpc>
                <a:spcPct val="90000"/>
              </a:lnSpc>
              <a:spcBef>
                <a:spcPts val="0"/>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The observed anomaly pattern is much stronger than the one forecasted by NMME.</a:t>
            </a:r>
            <a:br>
              <a:rPr lang="en-GB" sz="1700">
                <a:solidFill>
                  <a:schemeClr val="dk1"/>
                </a:solidFill>
                <a:latin typeface="Roboto Light"/>
                <a:ea typeface="Roboto Light"/>
                <a:cs typeface="Roboto Light"/>
                <a:sym typeface="Roboto Light"/>
              </a:rPr>
            </a:br>
            <a:br>
              <a:rPr lang="en-GB" sz="1700">
                <a:solidFill>
                  <a:schemeClr val="dk1"/>
                </a:solidFill>
                <a:latin typeface="Roboto Light"/>
                <a:ea typeface="Roboto Light"/>
                <a:cs typeface="Roboto Light"/>
                <a:sym typeface="Roboto Light"/>
              </a:rPr>
            </a:br>
            <a:endParaRPr sz="1700">
              <a:solidFill>
                <a:schemeClr val="dk1"/>
              </a:solidFill>
              <a:latin typeface="Roboto Light"/>
              <a:ea typeface="Roboto Light"/>
              <a:cs typeface="Roboto Light"/>
              <a:sym typeface="Roboto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6" name="Shape 456"/>
        <p:cNvGrpSpPr/>
        <p:nvPr/>
      </p:nvGrpSpPr>
      <p:grpSpPr>
        <a:xfrm>
          <a:off x="0" y="0"/>
          <a:ext cx="0" cy="0"/>
          <a:chOff x="0" y="0"/>
          <a:chExt cx="0" cy="0"/>
        </a:xfrm>
      </p:grpSpPr>
      <p:sp>
        <p:nvSpPr>
          <p:cNvPr id="457" name="Google Shape;457;p58"/>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458" name="Google Shape;458;p58"/>
          <p:cNvSpPr/>
          <p:nvPr/>
        </p:nvSpPr>
        <p:spPr>
          <a:xfrm>
            <a:off x="3765925" y="6463925"/>
            <a:ext cx="79479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a:t>
            </a:r>
            <a:r>
              <a:rPr lang="en-GB" sz="1200">
                <a:latin typeface="Roboto Light"/>
                <a:ea typeface="Roboto Light"/>
                <a:cs typeface="Roboto Light"/>
                <a:sym typeface="Roboto Light"/>
              </a:rPr>
              <a:t> </a:t>
            </a:r>
            <a:r>
              <a:rPr lang="en-GB" sz="1200" u="sng">
                <a:solidFill>
                  <a:schemeClr val="hlink"/>
                </a:solidFill>
                <a:latin typeface="Roboto Light"/>
                <a:ea typeface="Roboto Light"/>
                <a:cs typeface="Roboto Light"/>
                <a:sym typeface="Roboto Light"/>
                <a:hlinkClick r:id="rId3"/>
              </a:rPr>
              <a:t>https://www.cpc.ncep.noaa.gov/products/analysis_monitoring/lanina/enso_evolution-status-fcsts-web.pdf</a:t>
            </a:r>
            <a:r>
              <a:rPr lang="en-GB" sz="1200" u="none">
                <a:solidFill>
                  <a:srgbClr val="000000"/>
                </a:solidFill>
                <a:latin typeface="Roboto Light"/>
                <a:ea typeface="Roboto Light"/>
                <a:cs typeface="Roboto Light"/>
                <a:sym typeface="Roboto Light"/>
              </a:rPr>
              <a:t> </a:t>
            </a:r>
            <a:endParaRPr i="0" sz="1200" u="none" cap="none" strike="noStrike">
              <a:solidFill>
                <a:srgbClr val="000000"/>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459" name="Google Shape;459;p58"/>
          <p:cNvPicPr preferRelativeResize="0"/>
          <p:nvPr/>
        </p:nvPicPr>
        <p:blipFill rotWithShape="1">
          <a:blip r:embed="rId4">
            <a:alphaModFix/>
          </a:blip>
          <a:srcRect b="0" l="60617" r="0" t="0"/>
          <a:stretch/>
        </p:blipFill>
        <p:spPr>
          <a:xfrm>
            <a:off x="778250" y="2247312"/>
            <a:ext cx="2444575" cy="3582125"/>
          </a:xfrm>
          <a:prstGeom prst="rect">
            <a:avLst/>
          </a:prstGeom>
          <a:noFill/>
          <a:ln>
            <a:noFill/>
          </a:ln>
        </p:spPr>
      </p:pic>
      <p:sp>
        <p:nvSpPr>
          <p:cNvPr id="460" name="Google Shape;460;p58"/>
          <p:cNvSpPr/>
          <p:nvPr/>
        </p:nvSpPr>
        <p:spPr>
          <a:xfrm>
            <a:off x="187800" y="228525"/>
            <a:ext cx="4158600" cy="263400"/>
          </a:xfrm>
          <a:prstGeom prst="rect">
            <a:avLst/>
          </a:prstGeom>
          <a:noFill/>
          <a:ln>
            <a:noFill/>
          </a:ln>
        </p:spPr>
        <p:txBody>
          <a:bodyPr anchorCtr="0" anchor="t" bIns="45700" lIns="91425" spcFirstLastPara="1" rIns="91425" wrap="square" tIns="45700">
            <a:noAutofit/>
          </a:bodyPr>
          <a:lstStyle/>
          <a:p>
            <a:pPr indent="-336550" lvl="0" marL="457200" marR="0" rtl="0" algn="l">
              <a:lnSpc>
                <a:spcPct val="90000"/>
              </a:lnSpc>
              <a:spcBef>
                <a:spcPts val="1001"/>
              </a:spcBef>
              <a:spcAft>
                <a:spcPts val="0"/>
              </a:spcAft>
              <a:buSzPts val="1700"/>
              <a:buFont typeface="Roboto Light"/>
              <a:buChar char="➢"/>
            </a:pPr>
            <a:r>
              <a:rPr lang="en-GB" sz="1700">
                <a:latin typeface="Roboto Light"/>
                <a:ea typeface="Roboto Light"/>
                <a:cs typeface="Roboto Light"/>
                <a:sym typeface="Roboto Light"/>
              </a:rPr>
              <a:t>Negative OLR anomalies:</a:t>
            </a:r>
            <a:endParaRPr sz="1700">
              <a:latin typeface="Roboto Light"/>
              <a:ea typeface="Roboto Light"/>
              <a:cs typeface="Roboto Light"/>
              <a:sym typeface="Roboto Light"/>
            </a:endParaRPr>
          </a:p>
          <a:p>
            <a:pPr indent="0" lvl="0" marL="457200" marR="0" rtl="0" algn="l">
              <a:lnSpc>
                <a:spcPct val="90000"/>
              </a:lnSpc>
              <a:spcBef>
                <a:spcPts val="1001"/>
              </a:spcBef>
              <a:spcAft>
                <a:spcPts val="0"/>
              </a:spcAft>
              <a:buNone/>
            </a:pPr>
            <a:r>
              <a:rPr b="1" lang="en-GB" sz="1700">
                <a:latin typeface="Roboto"/>
                <a:ea typeface="Roboto"/>
                <a:cs typeface="Roboto"/>
                <a:sym typeface="Roboto"/>
              </a:rPr>
              <a:t>Enhanced convection</a:t>
            </a:r>
            <a:r>
              <a:rPr lang="en-GB" sz="1700">
                <a:latin typeface="Roboto Light"/>
                <a:ea typeface="Roboto Light"/>
                <a:cs typeface="Roboto Light"/>
                <a:sym typeface="Roboto Light"/>
              </a:rPr>
              <a:t> =</a:t>
            </a:r>
            <a:endParaRPr sz="1700">
              <a:latin typeface="Roboto Light"/>
              <a:ea typeface="Roboto Light"/>
              <a:cs typeface="Roboto Light"/>
              <a:sym typeface="Roboto Light"/>
            </a:endParaRPr>
          </a:p>
          <a:p>
            <a:pPr indent="0" lvl="0" marL="457200" marR="0" rtl="0" algn="l">
              <a:lnSpc>
                <a:spcPct val="90000"/>
              </a:lnSpc>
              <a:spcBef>
                <a:spcPts val="1001"/>
              </a:spcBef>
              <a:spcAft>
                <a:spcPts val="0"/>
              </a:spcAft>
              <a:buNone/>
            </a:pPr>
            <a:r>
              <a:rPr lang="en-GB" sz="1700">
                <a:latin typeface="Roboto Light"/>
                <a:ea typeface="Roboto Light"/>
                <a:cs typeface="Roboto Light"/>
                <a:sym typeface="Roboto Light"/>
              </a:rPr>
              <a:t>High and deep clouds = </a:t>
            </a:r>
            <a:endParaRPr sz="1700">
              <a:latin typeface="Roboto Light"/>
              <a:ea typeface="Roboto Light"/>
              <a:cs typeface="Roboto Light"/>
              <a:sym typeface="Roboto Light"/>
            </a:endParaRPr>
          </a:p>
          <a:p>
            <a:pPr indent="0" lvl="0" marL="457200" marR="0" rtl="0" algn="l">
              <a:lnSpc>
                <a:spcPct val="90000"/>
              </a:lnSpc>
              <a:spcBef>
                <a:spcPts val="1001"/>
              </a:spcBef>
              <a:spcAft>
                <a:spcPts val="0"/>
              </a:spcAft>
              <a:buNone/>
            </a:pPr>
            <a:r>
              <a:rPr lang="en-GB" sz="1700">
                <a:latin typeface="Roboto Light"/>
                <a:ea typeface="Roboto Light"/>
                <a:cs typeface="Roboto Light"/>
                <a:sym typeface="Roboto Light"/>
              </a:rPr>
              <a:t>Their top is cold and emits less emission of longwave radiation back to space.</a:t>
            </a:r>
            <a:endParaRPr sz="1700">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372" u="none" cap="none" strike="noStrike">
              <a:solidFill>
                <a:srgbClr val="000000"/>
              </a:solidFill>
              <a:latin typeface="Arial"/>
              <a:ea typeface="Arial"/>
              <a:cs typeface="Arial"/>
              <a:sym typeface="Arial"/>
            </a:endParaRPr>
          </a:p>
        </p:txBody>
      </p:sp>
      <p:sp>
        <p:nvSpPr>
          <p:cNvPr id="461" name="Google Shape;461;p58"/>
          <p:cNvSpPr/>
          <p:nvPr/>
        </p:nvSpPr>
        <p:spPr>
          <a:xfrm>
            <a:off x="8779400" y="5219300"/>
            <a:ext cx="3450900" cy="263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1"/>
              </a:spcBef>
              <a:spcAft>
                <a:spcPts val="0"/>
              </a:spcAft>
              <a:buClr>
                <a:schemeClr val="dk1"/>
              </a:buClr>
              <a:buSzPts val="1100"/>
              <a:buFont typeface="Arial"/>
              <a:buNone/>
            </a:pPr>
            <a:r>
              <a:rPr b="1" lang="en-GB" sz="1200">
                <a:latin typeface="Roboto"/>
                <a:ea typeface="Roboto"/>
                <a:cs typeface="Roboto"/>
                <a:sym typeface="Roboto"/>
              </a:rPr>
              <a:t>Subsidence</a:t>
            </a:r>
            <a:r>
              <a:rPr lang="en-GB" sz="1200">
                <a:latin typeface="Roboto Light"/>
                <a:ea typeface="Roboto Light"/>
                <a:cs typeface="Roboto Light"/>
                <a:sym typeface="Roboto Light"/>
              </a:rPr>
              <a:t> </a:t>
            </a:r>
            <a:r>
              <a:rPr lang="en-GB" sz="1200">
                <a:latin typeface="Roboto Light"/>
                <a:ea typeface="Roboto Light"/>
                <a:cs typeface="Roboto Light"/>
                <a:sym typeface="Roboto Light"/>
              </a:rPr>
              <a:t>(</a:t>
            </a:r>
            <a:r>
              <a:rPr lang="en-GB" sz="1200">
                <a:solidFill>
                  <a:srgbClr val="FF9900"/>
                </a:solidFill>
                <a:latin typeface="Roboto Light"/>
                <a:ea typeface="Roboto Light"/>
                <a:cs typeface="Roboto Light"/>
                <a:sym typeface="Roboto Light"/>
              </a:rPr>
              <a:t>orange</a:t>
            </a:r>
            <a:r>
              <a:rPr lang="en-GB" sz="1200">
                <a:latin typeface="Roboto Light"/>
                <a:ea typeface="Roboto Light"/>
                <a:cs typeface="Roboto Light"/>
                <a:sym typeface="Roboto Light"/>
              </a:rPr>
              <a:t>/</a:t>
            </a:r>
            <a:r>
              <a:rPr lang="en-GB" sz="1200">
                <a:solidFill>
                  <a:srgbClr val="FF0000"/>
                </a:solidFill>
                <a:latin typeface="Roboto Light"/>
                <a:ea typeface="Roboto Light"/>
                <a:cs typeface="Roboto Light"/>
                <a:sym typeface="Roboto Light"/>
              </a:rPr>
              <a:t>red</a:t>
            </a:r>
            <a:r>
              <a:rPr lang="en-GB" sz="1200">
                <a:latin typeface="Roboto Light"/>
                <a:ea typeface="Roboto Light"/>
                <a:cs typeface="Roboto Light"/>
                <a:sym typeface="Roboto Light"/>
              </a:rPr>
              <a:t> shading)</a:t>
            </a:r>
            <a:endParaRPr sz="1200">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rPr lang="en-GB" sz="1200">
                <a:latin typeface="Roboto Light"/>
                <a:ea typeface="Roboto Light"/>
                <a:cs typeface="Roboto Light"/>
                <a:sym typeface="Roboto Light"/>
              </a:rPr>
              <a:t>Enhanced convection (</a:t>
            </a:r>
            <a:r>
              <a:rPr lang="en-GB" sz="1200">
                <a:solidFill>
                  <a:srgbClr val="4A86E8"/>
                </a:solidFill>
                <a:latin typeface="Roboto Light"/>
                <a:ea typeface="Roboto Light"/>
                <a:cs typeface="Roboto Light"/>
                <a:sym typeface="Roboto Light"/>
              </a:rPr>
              <a:t>blue</a:t>
            </a:r>
            <a:r>
              <a:rPr lang="en-GB" sz="1200">
                <a:latin typeface="Roboto Light"/>
                <a:ea typeface="Roboto Light"/>
                <a:cs typeface="Roboto Light"/>
                <a:sym typeface="Roboto Light"/>
              </a:rPr>
              <a:t> shading)</a:t>
            </a:r>
            <a:endParaRPr sz="1200">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462" name="Google Shape;462;p58"/>
          <p:cNvSpPr/>
          <p:nvPr/>
        </p:nvSpPr>
        <p:spPr>
          <a:xfrm>
            <a:off x="8868950" y="348925"/>
            <a:ext cx="3271800" cy="263400"/>
          </a:xfrm>
          <a:prstGeom prst="rect">
            <a:avLst/>
          </a:prstGeom>
          <a:noFill/>
          <a:ln>
            <a:noFill/>
          </a:ln>
        </p:spPr>
        <p:txBody>
          <a:bodyPr anchorCtr="0" anchor="t" bIns="45700" lIns="91425" spcFirstLastPara="1" rIns="91425" wrap="square" tIns="45700">
            <a:noAutofit/>
          </a:bodyPr>
          <a:lstStyle/>
          <a:p>
            <a:pPr indent="-336550" lvl="0" marL="457200" rtl="0" algn="l">
              <a:lnSpc>
                <a:spcPct val="90000"/>
              </a:lnSpc>
              <a:spcBef>
                <a:spcPts val="1001"/>
              </a:spcBef>
              <a:spcAft>
                <a:spcPts val="0"/>
              </a:spcAft>
              <a:buSzPts val="1700"/>
              <a:buFont typeface="Roboto Light"/>
              <a:buChar char="➢"/>
            </a:pPr>
            <a:r>
              <a:rPr lang="en-GB" sz="1700">
                <a:latin typeface="Roboto Light"/>
                <a:ea typeface="Roboto Light"/>
                <a:cs typeface="Roboto Light"/>
                <a:sym typeface="Roboto Light"/>
              </a:rPr>
              <a:t>Positive OLR anomalies:</a:t>
            </a:r>
            <a:endParaRPr sz="1700">
              <a:latin typeface="Roboto Light"/>
              <a:ea typeface="Roboto Light"/>
              <a:cs typeface="Roboto Light"/>
              <a:sym typeface="Roboto Light"/>
            </a:endParaRPr>
          </a:p>
          <a:p>
            <a:pPr indent="0" lvl="0" marL="457200" rtl="0" algn="l">
              <a:lnSpc>
                <a:spcPct val="90000"/>
              </a:lnSpc>
              <a:spcBef>
                <a:spcPts val="1001"/>
              </a:spcBef>
              <a:spcAft>
                <a:spcPts val="0"/>
              </a:spcAft>
              <a:buNone/>
            </a:pPr>
            <a:r>
              <a:rPr b="1" lang="en-GB" sz="1700">
                <a:latin typeface="Roboto"/>
                <a:ea typeface="Roboto"/>
                <a:cs typeface="Roboto"/>
                <a:sym typeface="Roboto"/>
              </a:rPr>
              <a:t>Suppressed convection</a:t>
            </a:r>
            <a:r>
              <a:rPr lang="en-GB" sz="1700">
                <a:latin typeface="Roboto Light"/>
                <a:ea typeface="Roboto Light"/>
                <a:cs typeface="Roboto Light"/>
                <a:sym typeface="Roboto Light"/>
              </a:rPr>
              <a:t> over the central Pacific is associated with </a:t>
            </a:r>
            <a:r>
              <a:rPr lang="en-GB" sz="1700">
                <a:solidFill>
                  <a:schemeClr val="accent1"/>
                </a:solidFill>
                <a:latin typeface="Roboto Light"/>
                <a:ea typeface="Roboto Light"/>
                <a:cs typeface="Roboto Light"/>
                <a:sym typeface="Roboto Light"/>
              </a:rPr>
              <a:t>La Niña</a:t>
            </a:r>
            <a:r>
              <a:rPr lang="en-GB" sz="1700">
                <a:latin typeface="Roboto Light"/>
                <a:ea typeface="Roboto Light"/>
                <a:cs typeface="Roboto Light"/>
                <a:sym typeface="Roboto Light"/>
              </a:rPr>
              <a:t>.</a:t>
            </a:r>
            <a:endParaRPr sz="1700">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i="0" sz="1700" u="none" cap="none" strike="noStrike">
              <a:solidFill>
                <a:srgbClr val="000000"/>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463" name="Google Shape;463;p58"/>
          <p:cNvPicPr preferRelativeResize="0"/>
          <p:nvPr/>
        </p:nvPicPr>
        <p:blipFill>
          <a:blip r:embed="rId5">
            <a:alphaModFix/>
          </a:blip>
          <a:stretch>
            <a:fillRect/>
          </a:stretch>
        </p:blipFill>
        <p:spPr>
          <a:xfrm>
            <a:off x="4346388" y="348925"/>
            <a:ext cx="4312185" cy="5667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41"/>
          <p:cNvSpPr/>
          <p:nvPr/>
        </p:nvSpPr>
        <p:spPr>
          <a:xfrm>
            <a:off x="2133720" y="426960"/>
            <a:ext cx="8229240" cy="114264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41"/>
          <p:cNvSpPr/>
          <p:nvPr/>
        </p:nvSpPr>
        <p:spPr>
          <a:xfrm>
            <a:off x="1023120" y="426960"/>
            <a:ext cx="10025280" cy="763920"/>
          </a:xfrm>
          <a:prstGeom prst="rect">
            <a:avLst/>
          </a:prstGeom>
          <a:noFill/>
          <a:ln>
            <a:noFill/>
          </a:ln>
        </p:spPr>
        <p:txBody>
          <a:bodyPr anchorCtr="0" anchor="ctr" bIns="35625" lIns="35625" spcFirstLastPara="1" rIns="35625" wrap="square" tIns="35625">
            <a:noAutofit/>
          </a:bodyPr>
          <a:lstStyle/>
          <a:p>
            <a:pPr indent="0" lvl="0" marL="0" marR="0" rtl="0" algn="ctr">
              <a:lnSpc>
                <a:spcPct val="90000"/>
              </a:lnSpc>
              <a:spcBef>
                <a:spcPts val="0"/>
              </a:spcBef>
              <a:spcAft>
                <a:spcPts val="0"/>
              </a:spcAft>
              <a:buClr>
                <a:srgbClr val="000000"/>
              </a:buClr>
              <a:buSzPts val="4800"/>
              <a:buFont typeface="Arial"/>
              <a:buNone/>
            </a:pPr>
            <a:r>
              <a:rPr b="0" i="0" lang="en-GB" sz="4800" u="none" cap="none" strike="noStrike">
                <a:solidFill>
                  <a:srgbClr val="004890"/>
                </a:solidFill>
                <a:latin typeface="Rajdhani Medium"/>
                <a:ea typeface="Rajdhani Medium"/>
                <a:cs typeface="Rajdhani Medium"/>
                <a:sym typeface="Rajdhani Medium"/>
              </a:rPr>
              <a:t>Outline</a:t>
            </a:r>
            <a:endParaRPr b="0" i="0" sz="4800" u="none" cap="none" strike="noStrike">
              <a:solidFill>
                <a:srgbClr val="000000"/>
              </a:solidFill>
              <a:latin typeface="Rajdhani Medium"/>
              <a:ea typeface="Rajdhani Medium"/>
              <a:cs typeface="Rajdhani Medium"/>
              <a:sym typeface="Rajdhani Medium"/>
            </a:endParaRPr>
          </a:p>
        </p:txBody>
      </p:sp>
      <p:sp>
        <p:nvSpPr>
          <p:cNvPr id="226" name="Google Shape;226;p41"/>
          <p:cNvSpPr/>
          <p:nvPr/>
        </p:nvSpPr>
        <p:spPr>
          <a:xfrm>
            <a:off x="1818825" y="1875065"/>
            <a:ext cx="8773500" cy="3745200"/>
          </a:xfrm>
          <a:prstGeom prst="rect">
            <a:avLst/>
          </a:prstGeom>
          <a:noFill/>
          <a:ln>
            <a:noFill/>
          </a:ln>
        </p:spPr>
        <p:txBody>
          <a:bodyPr anchorCtr="0" anchor="t" bIns="45000" lIns="90000" spcFirstLastPara="1" rIns="90000" wrap="square" tIns="45000">
            <a:noAutofit/>
          </a:bodyPr>
          <a:lstStyle/>
          <a:p>
            <a:pPr indent="-514080" lvl="0" marL="514440" marR="0" rtl="0" algn="l">
              <a:lnSpc>
                <a:spcPct val="100000"/>
              </a:lnSpc>
              <a:spcBef>
                <a:spcPts val="0"/>
              </a:spcBef>
              <a:spcAft>
                <a:spcPts val="0"/>
              </a:spcAft>
              <a:buClr>
                <a:srgbClr val="000000"/>
              </a:buClr>
              <a:buSzPts val="3000"/>
              <a:buFont typeface="Rajdhani Medium"/>
              <a:buAutoNum type="romanUcPeriod"/>
            </a:pPr>
            <a:r>
              <a:rPr b="0" i="0" lang="en-GB" sz="3000" u="none" cap="none" strike="noStrike">
                <a:solidFill>
                  <a:srgbClr val="000000"/>
                </a:solidFill>
                <a:latin typeface="Rajdhani Medium"/>
                <a:ea typeface="Rajdhani Medium"/>
                <a:cs typeface="Rajdhani Medium"/>
                <a:sym typeface="Rajdhani Medium"/>
              </a:rPr>
              <a:t>Recent state of the climate</a:t>
            </a:r>
            <a:endParaRPr b="0" i="0" sz="3000" u="none" cap="none" strike="noStrike">
              <a:solidFill>
                <a:srgbClr val="000000"/>
              </a:solidFill>
              <a:latin typeface="Rajdhani Medium"/>
              <a:ea typeface="Rajdhani Medium"/>
              <a:cs typeface="Rajdhani Medium"/>
              <a:sym typeface="Rajdhani Medium"/>
            </a:endParaRPr>
          </a:p>
          <a:p>
            <a:pPr indent="0" lvl="0" marL="457200" marR="0" rtl="0" algn="l">
              <a:lnSpc>
                <a:spcPct val="100000"/>
              </a:lnSpc>
              <a:spcBef>
                <a:spcPts val="0"/>
              </a:spcBef>
              <a:spcAft>
                <a:spcPts val="0"/>
              </a:spcAft>
              <a:buNone/>
            </a:pPr>
            <a:r>
              <a:t/>
            </a:r>
            <a:endParaRPr b="0" i="0" sz="3000" u="none" cap="none" strike="noStrike">
              <a:solidFill>
                <a:srgbClr val="000000"/>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rgbClr val="000000"/>
              </a:buClr>
              <a:buSzPts val="3000"/>
              <a:buFont typeface="Rajdhani Medium"/>
              <a:buAutoNum type="romanUcPeriod"/>
            </a:pPr>
            <a:r>
              <a:rPr b="0" i="0" lang="en-GB" sz="3000" u="none" cap="none" strike="noStrike">
                <a:solidFill>
                  <a:srgbClr val="000000"/>
                </a:solidFill>
                <a:latin typeface="Rajdhani Medium"/>
                <a:ea typeface="Rajdhani Medium"/>
                <a:cs typeface="Rajdhani Medium"/>
                <a:sym typeface="Rajdhani Medium"/>
              </a:rPr>
              <a:t>Seasonal forecasts</a:t>
            </a:r>
            <a:endParaRPr b="0" i="0" sz="3000" u="none" cap="none" strike="noStrike">
              <a:solidFill>
                <a:srgbClr val="000000"/>
              </a:solidFill>
              <a:latin typeface="Rajdhani Medium"/>
              <a:ea typeface="Rajdhani Medium"/>
              <a:cs typeface="Rajdhani Medium"/>
              <a:sym typeface="Rajdhani Medium"/>
            </a:endParaRPr>
          </a:p>
          <a:p>
            <a:pPr indent="0" lvl="0" marL="457200" marR="0" rtl="0" algn="l">
              <a:lnSpc>
                <a:spcPct val="100000"/>
              </a:lnSpc>
              <a:spcBef>
                <a:spcPts val="0"/>
              </a:spcBef>
              <a:spcAft>
                <a:spcPts val="0"/>
              </a:spcAft>
              <a:buNone/>
            </a:pPr>
            <a:r>
              <a:t/>
            </a:r>
            <a:endParaRPr b="0" i="0" sz="3000" u="none" cap="none" strike="noStrike">
              <a:solidFill>
                <a:srgbClr val="000000"/>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rgbClr val="000000"/>
              </a:buClr>
              <a:buSzPts val="3000"/>
              <a:buFont typeface="Rajdhani Medium"/>
              <a:buAutoNum type="romanUcPeriod"/>
            </a:pPr>
            <a:r>
              <a:rPr b="0" i="0" lang="en-GB" sz="3000" u="none" cap="none" strike="noStrike">
                <a:solidFill>
                  <a:srgbClr val="000000"/>
                </a:solidFill>
                <a:latin typeface="Rajdhani Medium"/>
                <a:ea typeface="Rajdhani Medium"/>
                <a:cs typeface="Rajdhani Medium"/>
                <a:sym typeface="Rajdhani Medium"/>
              </a:rPr>
              <a:t>Intra-seasonal forecasts</a:t>
            </a:r>
            <a:endParaRPr b="0" i="0" sz="3000" u="none" cap="none" strike="noStrike">
              <a:solidFill>
                <a:srgbClr val="000000"/>
              </a:solidFill>
              <a:latin typeface="Rajdhani Medium"/>
              <a:ea typeface="Rajdhani Medium"/>
              <a:cs typeface="Rajdhani Medium"/>
              <a:sym typeface="Rajdhani Medium"/>
            </a:endParaRPr>
          </a:p>
          <a:p>
            <a:pPr indent="0" lvl="0" marL="457200" marR="0" rtl="0" algn="l">
              <a:lnSpc>
                <a:spcPct val="100000"/>
              </a:lnSpc>
              <a:spcBef>
                <a:spcPts val="0"/>
              </a:spcBef>
              <a:spcAft>
                <a:spcPts val="0"/>
              </a:spcAft>
              <a:buNone/>
            </a:pPr>
            <a:r>
              <a:t/>
            </a:r>
            <a:endParaRPr b="0" i="0" sz="3000" u="none" cap="none" strike="noStrike">
              <a:solidFill>
                <a:srgbClr val="000000"/>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rgbClr val="000000"/>
              </a:buClr>
              <a:buSzPts val="3000"/>
              <a:buFont typeface="Rajdhani Medium"/>
              <a:buAutoNum type="romanUcPeriod"/>
            </a:pPr>
            <a:r>
              <a:rPr b="0" i="0" lang="en-GB" sz="3000" u="none" cap="none" strike="noStrike">
                <a:solidFill>
                  <a:srgbClr val="000000"/>
                </a:solidFill>
                <a:latin typeface="Rajdhani Medium"/>
                <a:ea typeface="Rajdhani Medium"/>
                <a:cs typeface="Rajdhani Medium"/>
                <a:sym typeface="Rajdhani Medium"/>
              </a:rPr>
              <a:t>Discussion</a:t>
            </a:r>
            <a:endParaRPr b="0" i="0" sz="3000" u="none" cap="none" strike="noStrike">
              <a:solidFill>
                <a:srgbClr val="000000"/>
              </a:solidFill>
              <a:latin typeface="Rajdhani Medium"/>
              <a:ea typeface="Rajdhani Medium"/>
              <a:cs typeface="Rajdhani Medium"/>
              <a:sym typeface="Rajdhani Medium"/>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00000"/>
              </a:solidFill>
              <a:latin typeface="Arial"/>
              <a:ea typeface="Arial"/>
              <a:cs typeface="Arial"/>
              <a:sym typeface="Arial"/>
            </a:endParaRPr>
          </a:p>
        </p:txBody>
      </p:sp>
      <p:sp>
        <p:nvSpPr>
          <p:cNvPr id="227" name="Google Shape;227;p41"/>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8" name="Shape 468"/>
        <p:cNvGrpSpPr/>
        <p:nvPr/>
      </p:nvGrpSpPr>
      <p:grpSpPr>
        <a:xfrm>
          <a:off x="0" y="0"/>
          <a:ext cx="0" cy="0"/>
          <a:chOff x="0" y="0"/>
          <a:chExt cx="0" cy="0"/>
        </a:xfrm>
      </p:grpSpPr>
      <p:sp>
        <p:nvSpPr>
          <p:cNvPr id="469" name="Google Shape;469;p5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pic>
        <p:nvPicPr>
          <p:cNvPr id="470" name="Google Shape;470;p59"/>
          <p:cNvPicPr preferRelativeResize="0"/>
          <p:nvPr/>
        </p:nvPicPr>
        <p:blipFill>
          <a:blip r:embed="rId3">
            <a:alphaModFix/>
          </a:blip>
          <a:stretch>
            <a:fillRect/>
          </a:stretch>
        </p:blipFill>
        <p:spPr>
          <a:xfrm>
            <a:off x="2807750" y="202300"/>
            <a:ext cx="7994300" cy="6060550"/>
          </a:xfrm>
          <a:prstGeom prst="rect">
            <a:avLst/>
          </a:prstGeom>
          <a:noFill/>
          <a:ln>
            <a:noFill/>
          </a:ln>
        </p:spPr>
      </p:pic>
      <p:sp>
        <p:nvSpPr>
          <p:cNvPr id="471" name="Google Shape;471;p59"/>
          <p:cNvSpPr txBox="1"/>
          <p:nvPr/>
        </p:nvSpPr>
        <p:spPr>
          <a:xfrm>
            <a:off x="3395025" y="6262850"/>
            <a:ext cx="7486800" cy="2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500"/>
              <a:t>Source: </a:t>
            </a:r>
            <a:r>
              <a:rPr lang="en-GB" sz="1500" u="sng">
                <a:solidFill>
                  <a:schemeClr val="hlink"/>
                </a:solidFill>
                <a:hlinkClick r:id="rId4"/>
              </a:rPr>
              <a:t>https://simonleewx.com/north-atlantic-wintertime-weather-regimes/</a:t>
            </a:r>
            <a:endParaRPr sz="15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6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478" name="Google Shape;478;p60"/>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60"/>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sp>
        <p:nvSpPr>
          <p:cNvPr id="480" name="Google Shape;480;p60"/>
          <p:cNvSpPr/>
          <p:nvPr/>
        </p:nvSpPr>
        <p:spPr>
          <a:xfrm>
            <a:off x="5259400" y="6392875"/>
            <a:ext cx="65016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lang="en-GB" sz="1200" u="sng">
                <a:solidFill>
                  <a:schemeClr val="hlink"/>
                </a:solidFill>
                <a:latin typeface="Roboto Light"/>
                <a:ea typeface="Roboto Light"/>
                <a:cs typeface="Roboto Light"/>
                <a:sym typeface="Roboto Light"/>
                <a:hlinkClick r:id="rId3"/>
              </a:rPr>
              <a:t>https://www.cpc.ncep.noaa.gov/products/precip/CWlink/pna/nao_index_ensm.shtml</a:t>
            </a:r>
            <a:endParaRPr i="0" sz="1200" u="none" cap="none" strike="noStrike">
              <a:solidFill>
                <a:srgbClr val="000000"/>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481" name="Google Shape;481;p60"/>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lang="en-GB" sz="2400">
                <a:solidFill>
                  <a:srgbClr val="004890"/>
                </a:solidFill>
                <a:latin typeface="Rajdhani Medium"/>
                <a:ea typeface="Rajdhani Medium"/>
                <a:cs typeface="Rajdhani Medium"/>
                <a:sym typeface="Rajdhani Medium"/>
              </a:rPr>
              <a:t>NAO forecast</a:t>
            </a:r>
            <a:endParaRPr sz="2400">
              <a:solidFill>
                <a:srgbClr val="004890"/>
              </a:solidFill>
              <a:latin typeface="Rajdhani Medium"/>
              <a:ea typeface="Rajdhani Medium"/>
              <a:cs typeface="Rajdhani Medium"/>
              <a:sym typeface="Rajdhani Medium"/>
            </a:endParaRPr>
          </a:p>
        </p:txBody>
      </p:sp>
      <p:pic>
        <p:nvPicPr>
          <p:cNvPr id="482" name="Google Shape;482;p60" title="nao.gefs.sprd2 (1).png"/>
          <p:cNvPicPr preferRelativeResize="0"/>
          <p:nvPr/>
        </p:nvPicPr>
        <p:blipFill rotWithShape="1">
          <a:blip r:embed="rId4">
            <a:alphaModFix/>
          </a:blip>
          <a:srcRect b="69714" l="0" r="0" t="0"/>
          <a:stretch/>
        </p:blipFill>
        <p:spPr>
          <a:xfrm>
            <a:off x="503375" y="1430625"/>
            <a:ext cx="10994601" cy="38846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7" name="Shape 487"/>
        <p:cNvGrpSpPr/>
        <p:nvPr/>
      </p:nvGrpSpPr>
      <p:grpSpPr>
        <a:xfrm>
          <a:off x="0" y="0"/>
          <a:ext cx="0" cy="0"/>
          <a:chOff x="0" y="0"/>
          <a:chExt cx="0" cy="0"/>
        </a:xfrm>
      </p:grpSpPr>
      <p:pic>
        <p:nvPicPr>
          <p:cNvPr descr="On the left, an illustration of Earth shows a strong jet stream containing cold air near the North Pole during normal conditions. On the right, an illustration of Earth shows a weak jet stream allowing cold polar air to drift further south, causing a polar vortex." id="488" name="Google Shape;488;p61"/>
          <p:cNvPicPr preferRelativeResize="0"/>
          <p:nvPr/>
        </p:nvPicPr>
        <p:blipFill rotWithShape="1">
          <a:blip r:embed="rId3">
            <a:alphaModFix/>
          </a:blip>
          <a:srcRect b="0" l="0" r="0" t="0"/>
          <a:stretch/>
        </p:blipFill>
        <p:spPr>
          <a:xfrm>
            <a:off x="2203600" y="741250"/>
            <a:ext cx="7515249" cy="5940800"/>
          </a:xfrm>
          <a:prstGeom prst="rect">
            <a:avLst/>
          </a:prstGeom>
          <a:noFill/>
          <a:ln>
            <a:noFill/>
          </a:ln>
        </p:spPr>
      </p:pic>
      <p:sp>
        <p:nvSpPr>
          <p:cNvPr id="489" name="Google Shape;489;p6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490" name="Google Shape;490;p61"/>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61"/>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sp>
        <p:nvSpPr>
          <p:cNvPr id="492" name="Google Shape;492;p61"/>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GB" sz="2400">
                <a:solidFill>
                  <a:srgbClr val="004890"/>
                </a:solidFill>
                <a:latin typeface="Rajdhani Medium"/>
                <a:ea typeface="Rajdhani Medium"/>
                <a:cs typeface="Rajdhani Medium"/>
                <a:sym typeface="Rajdhani Medium"/>
              </a:rPr>
              <a:t>Polar Vortex</a:t>
            </a:r>
            <a:endParaRPr b="0" i="0" sz="2400" u="none" cap="none" strike="noStrike">
              <a:solidFill>
                <a:srgbClr val="004890"/>
              </a:solidFill>
              <a:latin typeface="Rajdhani Medium"/>
              <a:ea typeface="Rajdhani Medium"/>
              <a:cs typeface="Rajdhani Medium"/>
              <a:sym typeface="Rajdhani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62"/>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499" name="Google Shape;499;p62"/>
          <p:cNvSpPr/>
          <p:nvPr/>
        </p:nvSpPr>
        <p:spPr>
          <a:xfrm>
            <a:off x="4915425" y="6333125"/>
            <a:ext cx="67890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lang="en-GB" sz="1200" u="sng">
                <a:solidFill>
                  <a:schemeClr val="hlink"/>
                </a:solidFill>
                <a:latin typeface="Roboto Light"/>
                <a:ea typeface="Roboto Light"/>
                <a:cs typeface="Roboto Light"/>
                <a:sym typeface="Roboto Light"/>
                <a:hlinkClick r:id="rId3"/>
              </a:rPr>
              <a:t>https://www.climate.gov/news-features/blogs/polar-vortex/polar-vortex-hitting-brakes</a:t>
            </a:r>
            <a:r>
              <a:rPr lang="en-GB" sz="1200">
                <a:latin typeface="Roboto Light"/>
                <a:ea typeface="Roboto Light"/>
                <a:cs typeface="Roboto Light"/>
                <a:sym typeface="Roboto Light"/>
              </a:rPr>
              <a:t> / </a:t>
            </a:r>
            <a:r>
              <a:rPr lang="en-GB" sz="1200" u="sng">
                <a:solidFill>
                  <a:schemeClr val="hlink"/>
                </a:solidFill>
                <a:latin typeface="Roboto Light"/>
                <a:ea typeface="Roboto Light"/>
                <a:cs typeface="Roboto Light"/>
                <a:sym typeface="Roboto Light"/>
                <a:hlinkClick r:id="rId4"/>
              </a:rPr>
              <a:t>https://earth.nullschool.net/</a:t>
            </a:r>
            <a:r>
              <a:rPr lang="en-GB" sz="1200">
                <a:latin typeface="Roboto Light"/>
                <a:ea typeface="Roboto Light"/>
                <a:cs typeface="Roboto Light"/>
                <a:sym typeface="Roboto Light"/>
              </a:rPr>
              <a:t> (12th March)</a:t>
            </a:r>
            <a:endParaRPr sz="1200">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500" name="Google Shape;500;p62"/>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62"/>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sp>
        <p:nvSpPr>
          <p:cNvPr id="502" name="Google Shape;502;p62"/>
          <p:cNvSpPr txBox="1"/>
          <p:nvPr/>
        </p:nvSpPr>
        <p:spPr>
          <a:xfrm>
            <a:off x="4839428" y="216250"/>
            <a:ext cx="5781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lang="en-GB" sz="2400">
                <a:solidFill>
                  <a:srgbClr val="004890"/>
                </a:solidFill>
                <a:latin typeface="Rajdhani Medium"/>
                <a:ea typeface="Rajdhani Medium"/>
                <a:cs typeface="Rajdhani Medium"/>
                <a:sym typeface="Rajdhani Medium"/>
              </a:rPr>
              <a:t>Polar Vortex forecasts</a:t>
            </a:r>
            <a:endParaRPr sz="2400">
              <a:solidFill>
                <a:srgbClr val="004890"/>
              </a:solidFill>
              <a:latin typeface="Rajdhani Medium"/>
              <a:ea typeface="Rajdhani Medium"/>
              <a:cs typeface="Rajdhani Medium"/>
              <a:sym typeface="Rajdhani Medium"/>
            </a:endParaRPr>
          </a:p>
        </p:txBody>
      </p:sp>
      <p:pic>
        <p:nvPicPr>
          <p:cNvPr id="503" name="Google Shape;503;p62" title="observed-forecasted-winds-2025-03-06_0.png"/>
          <p:cNvPicPr preferRelativeResize="0"/>
          <p:nvPr/>
        </p:nvPicPr>
        <p:blipFill>
          <a:blip r:embed="rId5">
            <a:alphaModFix/>
          </a:blip>
          <a:stretch>
            <a:fillRect/>
          </a:stretch>
        </p:blipFill>
        <p:spPr>
          <a:xfrm>
            <a:off x="175725" y="980075"/>
            <a:ext cx="6084176" cy="3520076"/>
          </a:xfrm>
          <a:prstGeom prst="rect">
            <a:avLst/>
          </a:prstGeom>
          <a:noFill/>
          <a:ln>
            <a:noFill/>
          </a:ln>
        </p:spPr>
      </p:pic>
      <p:pic>
        <p:nvPicPr>
          <p:cNvPr id="504" name="Google Shape;504;p62" title="polar-vortex-geopotential-height-2025-03-06.png"/>
          <p:cNvPicPr preferRelativeResize="0"/>
          <p:nvPr/>
        </p:nvPicPr>
        <p:blipFill>
          <a:blip r:embed="rId6">
            <a:alphaModFix/>
          </a:blip>
          <a:stretch>
            <a:fillRect/>
          </a:stretch>
        </p:blipFill>
        <p:spPr>
          <a:xfrm>
            <a:off x="6381475" y="3511162"/>
            <a:ext cx="5457444" cy="2702087"/>
          </a:xfrm>
          <a:prstGeom prst="rect">
            <a:avLst/>
          </a:prstGeom>
          <a:noFill/>
          <a:ln>
            <a:noFill/>
          </a:ln>
        </p:spPr>
      </p:pic>
      <p:pic>
        <p:nvPicPr>
          <p:cNvPr id="505" name="Google Shape;505;p62"/>
          <p:cNvPicPr preferRelativeResize="0"/>
          <p:nvPr/>
        </p:nvPicPr>
        <p:blipFill>
          <a:blip r:embed="rId7">
            <a:alphaModFix/>
          </a:blip>
          <a:stretch>
            <a:fillRect/>
          </a:stretch>
        </p:blipFill>
        <p:spPr>
          <a:xfrm>
            <a:off x="8819925" y="427651"/>
            <a:ext cx="3019000" cy="2963625"/>
          </a:xfrm>
          <a:prstGeom prst="rect">
            <a:avLst/>
          </a:prstGeom>
          <a:noFill/>
          <a:ln>
            <a:noFill/>
          </a:ln>
        </p:spPr>
      </p:pic>
      <p:sp>
        <p:nvSpPr>
          <p:cNvPr id="506" name="Google Shape;506;p62"/>
          <p:cNvSpPr/>
          <p:nvPr/>
        </p:nvSpPr>
        <p:spPr>
          <a:xfrm>
            <a:off x="175725" y="4599700"/>
            <a:ext cx="5928000" cy="525000"/>
          </a:xfrm>
          <a:prstGeom prst="rect">
            <a:avLst/>
          </a:prstGeom>
          <a:noFill/>
          <a:ln>
            <a:noFill/>
          </a:ln>
        </p:spPr>
        <p:txBody>
          <a:bodyPr anchorCtr="0" anchor="t" bIns="45700" lIns="91425" spcFirstLastPara="1" rIns="91425" wrap="square" tIns="45700">
            <a:noAutofit/>
          </a:bodyPr>
          <a:lstStyle/>
          <a:p>
            <a:pPr indent="-336550" lvl="0" marL="457200" rtl="0" algn="l">
              <a:lnSpc>
                <a:spcPct val="90000"/>
              </a:lnSpc>
              <a:spcBef>
                <a:spcPts val="1001"/>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A vortex disruption was forecasted at the beginning of the month.</a:t>
            </a:r>
            <a:br>
              <a:rPr lang="en-GB" sz="1700">
                <a:solidFill>
                  <a:schemeClr val="dk1"/>
                </a:solidFill>
                <a:latin typeface="Roboto Light"/>
                <a:ea typeface="Roboto Light"/>
                <a:cs typeface="Roboto Light"/>
                <a:sym typeface="Roboto Light"/>
              </a:rPr>
            </a:br>
            <a:endParaRPr sz="1700">
              <a:solidFill>
                <a:schemeClr val="dk1"/>
              </a:solidFill>
              <a:latin typeface="Roboto Light"/>
              <a:ea typeface="Roboto Light"/>
              <a:cs typeface="Roboto Light"/>
              <a:sym typeface="Roboto Light"/>
            </a:endParaRPr>
          </a:p>
          <a:p>
            <a:pPr indent="-336550" lvl="0" marL="457200" rtl="0" algn="l">
              <a:lnSpc>
                <a:spcPct val="90000"/>
              </a:lnSpc>
              <a:spcBef>
                <a:spcPts val="0"/>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Likely final stratospheric warming of the season.</a:t>
            </a:r>
            <a:endParaRPr sz="1700">
              <a:solidFill>
                <a:schemeClr val="dk1"/>
              </a:solidFill>
              <a:latin typeface="Roboto Light"/>
              <a:ea typeface="Roboto Light"/>
              <a:cs typeface="Roboto Light"/>
              <a:sym typeface="Roboto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1" name="Shape 511"/>
        <p:cNvGrpSpPr/>
        <p:nvPr/>
      </p:nvGrpSpPr>
      <p:grpSpPr>
        <a:xfrm>
          <a:off x="0" y="0"/>
          <a:ext cx="0" cy="0"/>
          <a:chOff x="0" y="0"/>
          <a:chExt cx="0" cy="0"/>
        </a:xfrm>
      </p:grpSpPr>
      <p:sp>
        <p:nvSpPr>
          <p:cNvPr id="512" name="Google Shape;512;p6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pic>
        <p:nvPicPr>
          <p:cNvPr id="513" name="Google Shape;513;p63"/>
          <p:cNvPicPr preferRelativeResize="0"/>
          <p:nvPr/>
        </p:nvPicPr>
        <p:blipFill>
          <a:blip r:embed="rId3">
            <a:alphaModFix/>
          </a:blip>
          <a:stretch>
            <a:fillRect/>
          </a:stretch>
        </p:blipFill>
        <p:spPr>
          <a:xfrm>
            <a:off x="209625" y="199175"/>
            <a:ext cx="5909825" cy="4384450"/>
          </a:xfrm>
          <a:prstGeom prst="rect">
            <a:avLst/>
          </a:prstGeom>
          <a:noFill/>
          <a:ln>
            <a:noFill/>
          </a:ln>
        </p:spPr>
      </p:pic>
      <p:pic>
        <p:nvPicPr>
          <p:cNvPr id="514" name="Google Shape;514;p63"/>
          <p:cNvPicPr preferRelativeResize="0"/>
          <p:nvPr/>
        </p:nvPicPr>
        <p:blipFill>
          <a:blip r:embed="rId4">
            <a:alphaModFix/>
          </a:blip>
          <a:stretch>
            <a:fillRect/>
          </a:stretch>
        </p:blipFill>
        <p:spPr>
          <a:xfrm>
            <a:off x="6381525" y="142575"/>
            <a:ext cx="5858051" cy="4441050"/>
          </a:xfrm>
          <a:prstGeom prst="rect">
            <a:avLst/>
          </a:prstGeom>
          <a:noFill/>
          <a:ln>
            <a:noFill/>
          </a:ln>
        </p:spPr>
      </p:pic>
      <p:sp>
        <p:nvSpPr>
          <p:cNvPr id="515" name="Google Shape;515;p63"/>
          <p:cNvSpPr txBox="1"/>
          <p:nvPr/>
        </p:nvSpPr>
        <p:spPr>
          <a:xfrm>
            <a:off x="3205350" y="5154800"/>
            <a:ext cx="7486800" cy="2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500"/>
              <a:t>Source: </a:t>
            </a:r>
            <a:r>
              <a:rPr lang="en-GB" sz="1500" u="sng">
                <a:solidFill>
                  <a:schemeClr val="hlink"/>
                </a:solidFill>
                <a:hlinkClick r:id="rId5"/>
              </a:rPr>
              <a:t>https://simonleewx.com/north-atlantic-wintertime-weather-regimes/</a:t>
            </a:r>
            <a:endParaRPr sz="15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20" name="Shape 520"/>
        <p:cNvGrpSpPr/>
        <p:nvPr/>
      </p:nvGrpSpPr>
      <p:grpSpPr>
        <a:xfrm>
          <a:off x="0" y="0"/>
          <a:ext cx="0" cy="0"/>
          <a:chOff x="0" y="0"/>
          <a:chExt cx="0" cy="0"/>
        </a:xfrm>
      </p:grpSpPr>
      <p:sp>
        <p:nvSpPr>
          <p:cNvPr id="521" name="Google Shape;521;p64"/>
          <p:cNvSpPr/>
          <p:nvPr/>
        </p:nvSpPr>
        <p:spPr>
          <a:xfrm>
            <a:off x="2133720" y="426960"/>
            <a:ext cx="8229300" cy="114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64"/>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p>
            <a:pPr indent="0" lvl="0" marL="0" rtl="0" algn="r">
              <a:spcBef>
                <a:spcPts val="0"/>
              </a:spcBef>
              <a:spcAft>
                <a:spcPts val="0"/>
              </a:spcAft>
              <a:buNone/>
            </a:pPr>
            <a:fld id="{00000000-1234-1234-1234-123412341234}" type="slidenum">
              <a:rPr lang="en-GB"/>
              <a:t>‹#›</a:t>
            </a:fld>
            <a:endParaRPr/>
          </a:p>
        </p:txBody>
      </p:sp>
      <p:sp>
        <p:nvSpPr>
          <p:cNvPr id="523" name="Google Shape;523;p64"/>
          <p:cNvSpPr/>
          <p:nvPr/>
        </p:nvSpPr>
        <p:spPr>
          <a:xfrm>
            <a:off x="1090100" y="1835115"/>
            <a:ext cx="8773500" cy="3745200"/>
          </a:xfrm>
          <a:prstGeom prst="rect">
            <a:avLst/>
          </a:prstGeom>
          <a:noFill/>
          <a:ln>
            <a:noFill/>
          </a:ln>
        </p:spPr>
        <p:txBody>
          <a:bodyPr anchorCtr="0" anchor="t" bIns="45000" lIns="90000" spcFirstLastPara="1" rIns="90000" wrap="square" tIns="45000">
            <a:noAutofit/>
          </a:bodyPr>
          <a:lstStyle/>
          <a:p>
            <a:pPr indent="-514080" lvl="0" marL="514440" marR="0" rtl="0" algn="l">
              <a:lnSpc>
                <a:spcPct val="100000"/>
              </a:lnSpc>
              <a:spcBef>
                <a:spcPts val="0"/>
              </a:spcBef>
              <a:spcAft>
                <a:spcPts val="0"/>
              </a:spcAft>
              <a:buClr>
                <a:srgbClr val="666666"/>
              </a:buClr>
              <a:buSzPts val="3000"/>
              <a:buFont typeface="Rajdhani Medium"/>
              <a:buAutoNum type="romanUcPeriod"/>
            </a:pPr>
            <a:r>
              <a:rPr b="0" i="0" lang="en-GB" sz="3000" u="none" cap="none" strike="noStrike">
                <a:solidFill>
                  <a:srgbClr val="666666"/>
                </a:solidFill>
                <a:latin typeface="Rajdhani Medium"/>
                <a:ea typeface="Rajdhani Medium"/>
                <a:cs typeface="Rajdhani Medium"/>
                <a:sym typeface="Rajdhani Medium"/>
              </a:rPr>
              <a:t>Recent state of the climate</a:t>
            </a:r>
            <a:endParaRPr b="0" i="0" sz="3000" u="none" cap="none" strike="noStrike">
              <a:solidFill>
                <a:srgbClr val="666666"/>
              </a:solidFill>
              <a:latin typeface="Rajdhani Medium"/>
              <a:ea typeface="Rajdhani Medium"/>
              <a:cs typeface="Rajdhani Medium"/>
              <a:sym typeface="Rajdhani Medium"/>
            </a:endParaRPr>
          </a:p>
          <a:p>
            <a:pPr indent="0" lvl="0" marL="457200" marR="0" rtl="0" algn="l">
              <a:lnSpc>
                <a:spcPct val="100000"/>
              </a:lnSpc>
              <a:spcBef>
                <a:spcPts val="0"/>
              </a:spcBef>
              <a:spcAft>
                <a:spcPts val="0"/>
              </a:spcAft>
              <a:buNone/>
            </a:pPr>
            <a:r>
              <a:t/>
            </a:r>
            <a:endParaRPr b="0" i="0" sz="3000" u="none" cap="none" strike="noStrike">
              <a:solidFill>
                <a:schemeClr val="lt1"/>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chemeClr val="lt1"/>
              </a:buClr>
              <a:buSzPts val="3000"/>
              <a:buFont typeface="Rajdhani Medium"/>
              <a:buAutoNum type="romanUcPeriod"/>
            </a:pPr>
            <a:r>
              <a:rPr b="0" i="0" lang="en-GB" sz="3000" u="none" cap="none" strike="noStrike">
                <a:solidFill>
                  <a:schemeClr val="lt1"/>
                </a:solidFill>
                <a:latin typeface="Rajdhani Medium"/>
                <a:ea typeface="Rajdhani Medium"/>
                <a:cs typeface="Rajdhani Medium"/>
                <a:sym typeface="Rajdhani Medium"/>
              </a:rPr>
              <a:t>Seasonal forecasts</a:t>
            </a:r>
            <a:endParaRPr b="0" i="0" sz="3000" u="none" cap="none" strike="noStrike">
              <a:solidFill>
                <a:schemeClr val="lt1"/>
              </a:solidFill>
              <a:latin typeface="Rajdhani Medium"/>
              <a:ea typeface="Rajdhani Medium"/>
              <a:cs typeface="Rajdhani Medium"/>
              <a:sym typeface="Rajdhani Medium"/>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id="529" name="Google Shape;529;p65"/>
          <p:cNvPicPr preferRelativeResize="0"/>
          <p:nvPr/>
        </p:nvPicPr>
        <p:blipFill>
          <a:blip r:embed="rId3">
            <a:alphaModFix/>
          </a:blip>
          <a:stretch>
            <a:fillRect/>
          </a:stretch>
        </p:blipFill>
        <p:spPr>
          <a:xfrm>
            <a:off x="119784" y="905813"/>
            <a:ext cx="6938718" cy="5046376"/>
          </a:xfrm>
          <a:prstGeom prst="rect">
            <a:avLst/>
          </a:prstGeom>
          <a:noFill/>
          <a:ln>
            <a:noFill/>
          </a:ln>
        </p:spPr>
      </p:pic>
      <p:sp>
        <p:nvSpPr>
          <p:cNvPr id="530" name="Google Shape;530;p65"/>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531" name="Google Shape;531;p65"/>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65"/>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GB" sz="2500" u="none" cap="none" strike="noStrike">
                <a:solidFill>
                  <a:schemeClr val="dk1"/>
                </a:solidFill>
                <a:latin typeface="Rajdhani"/>
                <a:ea typeface="Rajdhani"/>
                <a:cs typeface="Rajdhani"/>
                <a:sym typeface="Rajdhani"/>
              </a:rPr>
              <a:t>II.	Seasonal forecasts</a:t>
            </a:r>
            <a:endParaRPr b="1" i="0" sz="2500" u="none" cap="none" strike="noStrike">
              <a:solidFill>
                <a:schemeClr val="dk1"/>
              </a:solidFill>
              <a:latin typeface="Rajdhani"/>
              <a:ea typeface="Rajdhani"/>
              <a:cs typeface="Rajdhani"/>
              <a:sym typeface="Rajdhani"/>
            </a:endParaRPr>
          </a:p>
        </p:txBody>
      </p:sp>
      <p:sp>
        <p:nvSpPr>
          <p:cNvPr id="533" name="Google Shape;533;p65"/>
          <p:cNvSpPr/>
          <p:nvPr/>
        </p:nvSpPr>
        <p:spPr>
          <a:xfrm>
            <a:off x="4315500" y="6333125"/>
            <a:ext cx="7496700" cy="26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i="0" lang="en-GB" sz="1200" u="sng" cap="none" strike="noStrike">
                <a:solidFill>
                  <a:schemeClr val="hlink"/>
                </a:solidFill>
                <a:latin typeface="Roboto Light"/>
                <a:ea typeface="Roboto Light"/>
                <a:cs typeface="Roboto Light"/>
                <a:sym typeface="Roboto Light"/>
                <a:hlinkClick r:id="rId4"/>
              </a:rPr>
              <a:t>https://iri.columbia.edu/our-expertise/climate/forecasts/enso/current/?enso_tab=enso-sst_table</a:t>
            </a:r>
            <a:r>
              <a:rPr lang="en-GB" sz="1200">
                <a:latin typeface="Roboto Light"/>
                <a:ea typeface="Roboto Light"/>
                <a:cs typeface="Roboto Light"/>
                <a:sym typeface="Roboto Light"/>
              </a:rPr>
              <a:t> /</a:t>
            </a:r>
            <a:endParaRPr sz="1200">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1200"/>
              <a:buFont typeface="Arial"/>
              <a:buNone/>
            </a:pPr>
            <a:r>
              <a:rPr lang="en-GB" sz="1200" u="sng">
                <a:solidFill>
                  <a:schemeClr val="hlink"/>
                </a:solidFill>
                <a:latin typeface="Roboto Light"/>
                <a:ea typeface="Roboto Light"/>
                <a:cs typeface="Roboto Light"/>
                <a:sym typeface="Roboto Light"/>
                <a:hlinkClick r:id="rId5"/>
              </a:rPr>
              <a:t>https://www.cpc.ncep.noaa.gov/products/NMME/current/plume.html</a:t>
            </a:r>
            <a:r>
              <a:rPr lang="en-GB" sz="1200">
                <a:latin typeface="Roboto Light"/>
                <a:ea typeface="Roboto Light"/>
                <a:cs typeface="Roboto Light"/>
                <a:sym typeface="Roboto Light"/>
              </a:rPr>
              <a:t> </a:t>
            </a:r>
            <a:r>
              <a:rPr i="0" lang="en-GB" sz="1200" u="none" cap="none" strike="noStrike">
                <a:solidFill>
                  <a:srgbClr val="000000"/>
                </a:solidFill>
                <a:latin typeface="Roboto Light"/>
                <a:ea typeface="Roboto Light"/>
                <a:cs typeface="Roboto Light"/>
                <a:sym typeface="Roboto Light"/>
              </a:rPr>
              <a:t>   </a:t>
            </a:r>
            <a:r>
              <a:rPr lang="en-GB" sz="1200" u="none">
                <a:solidFill>
                  <a:srgbClr val="000000"/>
                </a:solidFill>
                <a:latin typeface="Roboto Light"/>
                <a:ea typeface="Roboto Light"/>
                <a:cs typeface="Roboto Light"/>
                <a:sym typeface="Roboto Light"/>
              </a:rPr>
              <a:t> </a:t>
            </a:r>
            <a:endParaRPr i="0" sz="1200" u="none" cap="none" strike="noStrike">
              <a:solidFill>
                <a:srgbClr val="000000"/>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672"/>
              <a:buFont typeface="Arial"/>
              <a:buNone/>
            </a:pPr>
            <a:r>
              <a:t/>
            </a:r>
            <a:endParaRPr i="0" sz="672" u="none" cap="none" strike="noStrike">
              <a:solidFill>
                <a:srgbClr val="000000"/>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534" name="Google Shape;534;p65"/>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GB" sz="2400">
                <a:solidFill>
                  <a:srgbClr val="004890"/>
                </a:solidFill>
                <a:latin typeface="Rajdhani Medium"/>
                <a:ea typeface="Rajdhani Medium"/>
                <a:cs typeface="Rajdhani Medium"/>
                <a:sym typeface="Rajdhani Medium"/>
              </a:rPr>
              <a:t>ENSO forecasts</a:t>
            </a:r>
            <a:endParaRPr b="0" i="0" sz="2400" u="none" cap="none" strike="noStrike">
              <a:solidFill>
                <a:srgbClr val="004890"/>
              </a:solidFill>
              <a:latin typeface="Rajdhani Medium"/>
              <a:ea typeface="Rajdhani Medium"/>
              <a:cs typeface="Rajdhani Medium"/>
              <a:sym typeface="Rajdhani Medium"/>
            </a:endParaRPr>
          </a:p>
        </p:txBody>
      </p:sp>
      <p:sp>
        <p:nvSpPr>
          <p:cNvPr id="535" name="Google Shape;535;p65"/>
          <p:cNvSpPr/>
          <p:nvPr/>
        </p:nvSpPr>
        <p:spPr>
          <a:xfrm>
            <a:off x="7058500" y="1056863"/>
            <a:ext cx="4350600" cy="1023900"/>
          </a:xfrm>
          <a:prstGeom prst="rect">
            <a:avLst/>
          </a:prstGeom>
          <a:noFill/>
          <a:ln>
            <a:noFill/>
          </a:ln>
        </p:spPr>
        <p:txBody>
          <a:bodyPr anchorCtr="0" anchor="t" bIns="45700" lIns="91425" spcFirstLastPara="1" rIns="91425" wrap="square" tIns="45700">
            <a:noAutofit/>
          </a:bodyPr>
          <a:lstStyle/>
          <a:p>
            <a:pPr indent="-336550" lvl="0" marL="457200" marR="0" rtl="0" algn="l">
              <a:lnSpc>
                <a:spcPct val="90000"/>
              </a:lnSpc>
              <a:spcBef>
                <a:spcPts val="1001"/>
              </a:spcBef>
              <a:spcAft>
                <a:spcPts val="0"/>
              </a:spcAft>
              <a:buClr>
                <a:schemeClr val="dk1"/>
              </a:buClr>
              <a:buSzPts val="1700"/>
              <a:buFont typeface="Roboto Light"/>
              <a:buChar char="➢"/>
            </a:pPr>
            <a:r>
              <a:rPr b="1" lang="en-GB" sz="1700">
                <a:solidFill>
                  <a:schemeClr val="accent1"/>
                </a:solidFill>
                <a:latin typeface="Roboto"/>
                <a:ea typeface="Roboto"/>
                <a:cs typeface="Roboto"/>
                <a:sym typeface="Roboto"/>
              </a:rPr>
              <a:t>La Niña</a:t>
            </a:r>
            <a:r>
              <a:rPr lang="en-GB" sz="1700">
                <a:solidFill>
                  <a:schemeClr val="dk1"/>
                </a:solidFill>
                <a:latin typeface="Roboto Light"/>
                <a:ea typeface="Roboto Light"/>
                <a:cs typeface="Roboto Light"/>
                <a:sym typeface="Roboto Light"/>
              </a:rPr>
              <a:t> conditions are now present in the Central Pacific (CP), although weak. Most models predict we will return to </a:t>
            </a:r>
            <a:r>
              <a:rPr lang="en-GB" sz="1700">
                <a:solidFill>
                  <a:srgbClr val="999999"/>
                </a:solidFill>
                <a:latin typeface="Roboto Light"/>
                <a:ea typeface="Roboto Light"/>
                <a:cs typeface="Roboto Light"/>
                <a:sym typeface="Roboto Light"/>
              </a:rPr>
              <a:t>neutral conditions</a:t>
            </a:r>
            <a:r>
              <a:rPr lang="en-GB" sz="1700">
                <a:solidFill>
                  <a:schemeClr val="dk1"/>
                </a:solidFill>
                <a:latin typeface="Roboto Light"/>
                <a:ea typeface="Roboto Light"/>
                <a:cs typeface="Roboto Light"/>
                <a:sym typeface="Roboto Light"/>
              </a:rPr>
              <a:t> during MAM 2025.</a:t>
            </a:r>
            <a:endParaRPr i="0" sz="672" u="none" cap="none" strike="noStrike">
              <a:solidFill>
                <a:srgbClr val="000000"/>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536" name="Google Shape;536;p65"/>
          <p:cNvPicPr preferRelativeResize="0"/>
          <p:nvPr/>
        </p:nvPicPr>
        <p:blipFill>
          <a:blip r:embed="rId6">
            <a:alphaModFix/>
          </a:blip>
          <a:stretch>
            <a:fillRect/>
          </a:stretch>
        </p:blipFill>
        <p:spPr>
          <a:xfrm>
            <a:off x="7113525" y="2381825"/>
            <a:ext cx="4410576" cy="35284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6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543" name="Google Shape;543;p66"/>
          <p:cNvSpPr/>
          <p:nvPr/>
        </p:nvSpPr>
        <p:spPr>
          <a:xfrm>
            <a:off x="6071850" y="6463925"/>
            <a:ext cx="5639400" cy="26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lang="en-GB" sz="1200" u="sng">
                <a:solidFill>
                  <a:schemeClr val="hlink"/>
                </a:solidFill>
                <a:latin typeface="Roboto Light"/>
                <a:ea typeface="Roboto Light"/>
                <a:cs typeface="Roboto Light"/>
                <a:sym typeface="Roboto Light"/>
                <a:hlinkClick r:id="rId3"/>
              </a:rPr>
              <a:t>https://iri.columbia.edu/our-expertise/climate/forecasts/enso/current/</a:t>
            </a:r>
            <a:r>
              <a:rPr lang="en-GB" sz="1200">
                <a:latin typeface="Roboto Light"/>
                <a:ea typeface="Roboto Light"/>
                <a:cs typeface="Roboto Light"/>
                <a:sym typeface="Roboto Light"/>
              </a:rPr>
              <a:t> </a:t>
            </a:r>
            <a:r>
              <a:rPr i="0" lang="en-GB" sz="1200" u="none" cap="none" strike="noStrike">
                <a:solidFill>
                  <a:srgbClr val="000000"/>
                </a:solidFill>
                <a:latin typeface="Roboto Light"/>
                <a:ea typeface="Roboto Light"/>
                <a:cs typeface="Roboto Light"/>
                <a:sym typeface="Roboto Light"/>
              </a:rPr>
              <a:t>   </a:t>
            </a:r>
            <a:r>
              <a:rPr lang="en-GB" sz="1200" u="none">
                <a:solidFill>
                  <a:srgbClr val="000000"/>
                </a:solidFill>
                <a:latin typeface="Roboto Light"/>
                <a:ea typeface="Roboto Light"/>
                <a:cs typeface="Roboto Light"/>
                <a:sym typeface="Roboto Light"/>
              </a:rPr>
              <a:t> </a:t>
            </a:r>
            <a:endParaRPr i="0" sz="1200" u="none" cap="none" strike="noStrike">
              <a:solidFill>
                <a:srgbClr val="000000"/>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544" name="Google Shape;544;p66"/>
          <p:cNvSpPr/>
          <p:nvPr/>
        </p:nvSpPr>
        <p:spPr>
          <a:xfrm>
            <a:off x="8128350" y="570575"/>
            <a:ext cx="3870900" cy="1023900"/>
          </a:xfrm>
          <a:prstGeom prst="rect">
            <a:avLst/>
          </a:prstGeom>
          <a:noFill/>
          <a:ln>
            <a:noFill/>
          </a:ln>
        </p:spPr>
        <p:txBody>
          <a:bodyPr anchorCtr="0" anchor="t" bIns="45700" lIns="91425" spcFirstLastPara="1" rIns="91425" wrap="square" tIns="45700">
            <a:noAutofit/>
          </a:bodyPr>
          <a:lstStyle/>
          <a:p>
            <a:pPr indent="-336550" lvl="0" marL="457200" marR="0" rtl="0" algn="l">
              <a:lnSpc>
                <a:spcPct val="90000"/>
              </a:lnSpc>
              <a:spcBef>
                <a:spcPts val="1001"/>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Return to </a:t>
            </a:r>
            <a:r>
              <a:rPr b="1" lang="en-GB" sz="1900">
                <a:solidFill>
                  <a:srgbClr val="999999"/>
                </a:solidFill>
                <a:latin typeface="Roboto"/>
                <a:ea typeface="Roboto"/>
                <a:cs typeface="Roboto"/>
                <a:sym typeface="Roboto"/>
              </a:rPr>
              <a:t>neutral conditions</a:t>
            </a:r>
            <a:r>
              <a:rPr b="1" lang="en-GB" sz="1900">
                <a:solidFill>
                  <a:schemeClr val="dk2"/>
                </a:solidFill>
                <a:latin typeface="Roboto"/>
                <a:ea typeface="Roboto"/>
                <a:cs typeface="Roboto"/>
                <a:sym typeface="Roboto"/>
              </a:rPr>
              <a:t> </a:t>
            </a:r>
            <a:r>
              <a:rPr lang="en-GB" sz="1700">
                <a:solidFill>
                  <a:schemeClr val="dk1"/>
                </a:solidFill>
                <a:latin typeface="Roboto Light"/>
                <a:ea typeface="Roboto Light"/>
                <a:cs typeface="Roboto Light"/>
                <a:sym typeface="Roboto Light"/>
              </a:rPr>
              <a:t>is expected during MAM.</a:t>
            </a:r>
            <a:endParaRPr sz="1700">
              <a:solidFill>
                <a:schemeClr val="dk1"/>
              </a:solidFill>
              <a:latin typeface="Roboto Light"/>
              <a:ea typeface="Roboto Light"/>
              <a:cs typeface="Roboto Light"/>
              <a:sym typeface="Roboto Light"/>
            </a:endParaRPr>
          </a:p>
          <a:p>
            <a:pPr indent="0" lvl="0" marL="457200" marR="0" rtl="0" algn="l">
              <a:lnSpc>
                <a:spcPct val="90000"/>
              </a:lnSpc>
              <a:spcBef>
                <a:spcPts val="1001"/>
              </a:spcBef>
              <a:spcAft>
                <a:spcPts val="0"/>
              </a:spcAft>
              <a:buNone/>
            </a:pPr>
            <a:r>
              <a:t/>
            </a:r>
            <a:endParaRPr sz="1700">
              <a:solidFill>
                <a:schemeClr val="dk1"/>
              </a:solidFill>
              <a:latin typeface="Roboto Light"/>
              <a:ea typeface="Roboto Light"/>
              <a:cs typeface="Roboto Light"/>
              <a:sym typeface="Roboto Light"/>
            </a:endParaRPr>
          </a:p>
          <a:p>
            <a:pPr indent="-336550" lvl="0" marL="457200" marR="0" rtl="0" algn="l">
              <a:lnSpc>
                <a:spcPct val="90000"/>
              </a:lnSpc>
              <a:spcBef>
                <a:spcPts val="1001"/>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Forecast probability needs to be always compared against climatological probability.</a:t>
            </a:r>
            <a:endParaRPr sz="1700">
              <a:solidFill>
                <a:schemeClr val="dk1"/>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i="0" sz="672" u="none" cap="none" strike="noStrike">
              <a:solidFill>
                <a:srgbClr val="000000"/>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i="0" sz="672" u="none" cap="none" strike="noStrike">
              <a:solidFill>
                <a:srgbClr val="000000"/>
              </a:solidFill>
              <a:latin typeface="Roboto Light"/>
              <a:ea typeface="Roboto Light"/>
              <a:cs typeface="Roboto Light"/>
              <a:sym typeface="Roboto Light"/>
            </a:endParaRPr>
          </a:p>
        </p:txBody>
      </p:sp>
      <p:pic>
        <p:nvPicPr>
          <p:cNvPr id="545" name="Google Shape;545;p66"/>
          <p:cNvPicPr preferRelativeResize="0"/>
          <p:nvPr/>
        </p:nvPicPr>
        <p:blipFill>
          <a:blip r:embed="rId4">
            <a:alphaModFix/>
          </a:blip>
          <a:stretch>
            <a:fillRect/>
          </a:stretch>
        </p:blipFill>
        <p:spPr>
          <a:xfrm>
            <a:off x="229925" y="570575"/>
            <a:ext cx="7787850" cy="5191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0" name="Shape 550"/>
        <p:cNvGrpSpPr/>
        <p:nvPr/>
      </p:nvGrpSpPr>
      <p:grpSpPr>
        <a:xfrm>
          <a:off x="0" y="0"/>
          <a:ext cx="0" cy="0"/>
          <a:chOff x="0" y="0"/>
          <a:chExt cx="0" cy="0"/>
        </a:xfrm>
      </p:grpSpPr>
      <p:sp>
        <p:nvSpPr>
          <p:cNvPr id="551" name="Google Shape;551;p67"/>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pic>
        <p:nvPicPr>
          <p:cNvPr id="552" name="Google Shape;552;p67"/>
          <p:cNvPicPr preferRelativeResize="0"/>
          <p:nvPr/>
        </p:nvPicPr>
        <p:blipFill rotWithShape="1">
          <a:blip r:embed="rId3">
            <a:alphaModFix/>
          </a:blip>
          <a:srcRect b="0" l="0" r="0" t="0"/>
          <a:stretch/>
        </p:blipFill>
        <p:spPr>
          <a:xfrm>
            <a:off x="360850" y="199675"/>
            <a:ext cx="8078576" cy="5611701"/>
          </a:xfrm>
          <a:prstGeom prst="rect">
            <a:avLst/>
          </a:prstGeom>
          <a:noFill/>
          <a:ln>
            <a:noFill/>
          </a:ln>
        </p:spPr>
      </p:pic>
      <p:sp>
        <p:nvSpPr>
          <p:cNvPr id="553" name="Google Shape;553;p67"/>
          <p:cNvSpPr/>
          <p:nvPr/>
        </p:nvSpPr>
        <p:spPr>
          <a:xfrm>
            <a:off x="5928450" y="6416125"/>
            <a:ext cx="58425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b="0" i="0" lang="en-GB" sz="1200" u="sng" cap="none" strike="noStrike">
                <a:solidFill>
                  <a:schemeClr val="hlink"/>
                </a:solidFill>
                <a:latin typeface="Lexend Light"/>
                <a:ea typeface="Lexend Light"/>
                <a:cs typeface="Lexend Light"/>
                <a:sym typeface="Lexend Light"/>
                <a:hlinkClick r:id="rId4"/>
              </a:rPr>
              <a:t>https://iridl.ldeo.columbia.edu/maproom/IFRC/FIC/laninarain.html</a:t>
            </a:r>
            <a:r>
              <a:rPr b="0" i="0" lang="en-GB" sz="1200" u="none" cap="none" strike="noStrike">
                <a:solidFill>
                  <a:schemeClr val="dk1"/>
                </a:solidFill>
                <a:latin typeface="Lexend Light"/>
                <a:ea typeface="Lexend Light"/>
                <a:cs typeface="Lexend Light"/>
                <a:sym typeface="Lexend Light"/>
              </a:rPr>
              <a:t> </a:t>
            </a:r>
            <a:endParaRPr b="0" i="0" sz="1200" u="none" cap="none" strike="noStrike">
              <a:solidFill>
                <a:schemeClr val="dk1"/>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554" name="Google Shape;554;p67"/>
          <p:cNvSpPr/>
          <p:nvPr/>
        </p:nvSpPr>
        <p:spPr>
          <a:xfrm>
            <a:off x="8439425" y="922925"/>
            <a:ext cx="3481500" cy="364800"/>
          </a:xfrm>
          <a:prstGeom prst="rect">
            <a:avLst/>
          </a:prstGeom>
          <a:noFill/>
          <a:ln>
            <a:noFill/>
          </a:ln>
        </p:spPr>
        <p:txBody>
          <a:bodyPr anchorCtr="0" anchor="t" bIns="45000" lIns="90000" spcFirstLastPara="1" rIns="90000" wrap="square" tIns="45000">
            <a:noAutofit/>
          </a:bodyPr>
          <a:lstStyle/>
          <a:p>
            <a:pPr indent="-336550" lvl="0" marL="457200" marR="0" rtl="0" algn="l">
              <a:lnSpc>
                <a:spcPct val="100000"/>
              </a:lnSpc>
              <a:spcBef>
                <a:spcPts val="0"/>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Canonical </a:t>
            </a:r>
            <a:r>
              <a:rPr lang="en-GB" sz="1700">
                <a:solidFill>
                  <a:schemeClr val="accent1"/>
                </a:solidFill>
                <a:latin typeface="Roboto Light"/>
                <a:ea typeface="Roboto Light"/>
                <a:cs typeface="Roboto Light"/>
                <a:sym typeface="Roboto Light"/>
              </a:rPr>
              <a:t>La Niña</a:t>
            </a:r>
            <a:r>
              <a:rPr lang="en-GB" sz="1700">
                <a:solidFill>
                  <a:schemeClr val="dk1"/>
                </a:solidFill>
                <a:latin typeface="Roboto Light"/>
                <a:ea typeface="Roboto Light"/>
                <a:cs typeface="Roboto Light"/>
                <a:sym typeface="Roboto Light"/>
              </a:rPr>
              <a:t> impacts on rainfall patterns across the globe.</a:t>
            </a:r>
            <a:endParaRPr sz="1700">
              <a:solidFill>
                <a:schemeClr val="dk1"/>
              </a:solidFill>
              <a:latin typeface="Roboto Light"/>
              <a:ea typeface="Roboto Light"/>
              <a:cs typeface="Roboto Light"/>
              <a:sym typeface="Roboto Light"/>
            </a:endParaRPr>
          </a:p>
          <a:p>
            <a:pPr indent="0" lvl="0" marL="457200" marR="0" rtl="0" algn="l">
              <a:lnSpc>
                <a:spcPct val="100000"/>
              </a:lnSpc>
              <a:spcBef>
                <a:spcPts val="0"/>
              </a:spcBef>
              <a:spcAft>
                <a:spcPts val="0"/>
              </a:spcAft>
              <a:buNone/>
            </a:pPr>
            <a:r>
              <a:t/>
            </a:r>
            <a:endParaRPr sz="1700">
              <a:solidFill>
                <a:schemeClr val="dk1"/>
              </a:solidFill>
              <a:latin typeface="Roboto Light"/>
              <a:ea typeface="Roboto Light"/>
              <a:cs typeface="Roboto Light"/>
              <a:sym typeface="Roboto Light"/>
            </a:endParaRPr>
          </a:p>
          <a:p>
            <a:pPr indent="-336550" lvl="0" marL="457200" marR="0" rtl="0" algn="l">
              <a:lnSpc>
                <a:spcPct val="100000"/>
              </a:lnSpc>
              <a:spcBef>
                <a:spcPts val="0"/>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For MAM </a:t>
            </a:r>
            <a:r>
              <a:rPr lang="en-GB" sz="1700">
                <a:solidFill>
                  <a:schemeClr val="accent4"/>
                </a:solidFill>
                <a:latin typeface="Roboto Light"/>
                <a:ea typeface="Roboto Light"/>
                <a:cs typeface="Roboto Light"/>
                <a:sym typeface="Roboto Light"/>
              </a:rPr>
              <a:t>drier</a:t>
            </a:r>
            <a:r>
              <a:rPr lang="en-GB" sz="1700">
                <a:solidFill>
                  <a:schemeClr val="dk1"/>
                </a:solidFill>
                <a:latin typeface="Roboto Light"/>
                <a:ea typeface="Roboto Light"/>
                <a:cs typeface="Roboto Light"/>
                <a:sym typeface="Roboto Light"/>
              </a:rPr>
              <a:t> anomalies are expected in:</a:t>
            </a:r>
            <a:br>
              <a:rPr lang="en-GB" sz="1700">
                <a:solidFill>
                  <a:schemeClr val="dk1"/>
                </a:solidFill>
                <a:latin typeface="Roboto Light"/>
                <a:ea typeface="Roboto Light"/>
                <a:cs typeface="Roboto Light"/>
                <a:sym typeface="Roboto Light"/>
              </a:rPr>
            </a:br>
            <a:r>
              <a:rPr lang="en-GB" sz="1700">
                <a:solidFill>
                  <a:schemeClr val="dk1"/>
                </a:solidFill>
                <a:latin typeface="Roboto Light"/>
                <a:ea typeface="Roboto Light"/>
                <a:cs typeface="Roboto Light"/>
                <a:sym typeface="Roboto Light"/>
              </a:rPr>
              <a:t>Parts of US and Mexico, parts of eastern Africa, parts of central Asia</a:t>
            </a:r>
            <a:endParaRPr sz="1700">
              <a:solidFill>
                <a:schemeClr val="dk1"/>
              </a:solidFill>
              <a:latin typeface="Roboto Light"/>
              <a:ea typeface="Roboto Light"/>
              <a:cs typeface="Roboto Light"/>
              <a:sym typeface="Roboto Light"/>
            </a:endParaRPr>
          </a:p>
          <a:p>
            <a:pPr indent="0" lvl="0" marL="457200" marR="0" rtl="0" algn="l">
              <a:lnSpc>
                <a:spcPct val="100000"/>
              </a:lnSpc>
              <a:spcBef>
                <a:spcPts val="0"/>
              </a:spcBef>
              <a:spcAft>
                <a:spcPts val="0"/>
              </a:spcAft>
              <a:buNone/>
            </a:pPr>
            <a:r>
              <a:t/>
            </a:r>
            <a:endParaRPr sz="1700">
              <a:solidFill>
                <a:schemeClr val="dk1"/>
              </a:solidFill>
              <a:latin typeface="Roboto Light"/>
              <a:ea typeface="Roboto Light"/>
              <a:cs typeface="Roboto Light"/>
              <a:sym typeface="Roboto Light"/>
            </a:endParaRPr>
          </a:p>
          <a:p>
            <a:pPr indent="-336550" lvl="0" marL="457200" marR="0" rtl="0" algn="l">
              <a:lnSpc>
                <a:spcPct val="100000"/>
              </a:lnSpc>
              <a:spcBef>
                <a:spcPts val="0"/>
              </a:spcBef>
              <a:spcAft>
                <a:spcPts val="0"/>
              </a:spcAft>
              <a:buClr>
                <a:schemeClr val="dk1"/>
              </a:buClr>
              <a:buSzPts val="1700"/>
              <a:buFont typeface="Roboto Light"/>
              <a:buChar char="➢"/>
            </a:pPr>
            <a:r>
              <a:rPr lang="en-GB" sz="1700">
                <a:solidFill>
                  <a:schemeClr val="accent6"/>
                </a:solidFill>
                <a:latin typeface="Roboto Light"/>
                <a:ea typeface="Roboto Light"/>
                <a:cs typeface="Roboto Light"/>
                <a:sym typeface="Roboto Light"/>
              </a:rPr>
              <a:t>Wetter</a:t>
            </a:r>
            <a:r>
              <a:rPr lang="en-GB" sz="1700">
                <a:solidFill>
                  <a:schemeClr val="dk1"/>
                </a:solidFill>
                <a:latin typeface="Roboto Light"/>
                <a:ea typeface="Roboto Light"/>
                <a:cs typeface="Roboto Light"/>
                <a:sym typeface="Roboto Light"/>
              </a:rPr>
              <a:t> anomalies are expected in: northern South America, Southeast Asia, </a:t>
            </a:r>
            <a:r>
              <a:rPr lang="en-GB" sz="1700">
                <a:solidFill>
                  <a:schemeClr val="dk1"/>
                </a:solidFill>
                <a:latin typeface="Roboto Light"/>
                <a:ea typeface="Roboto Light"/>
                <a:cs typeface="Roboto Light"/>
                <a:sym typeface="Roboto Light"/>
              </a:rPr>
              <a:t>Philippines</a:t>
            </a:r>
            <a:r>
              <a:rPr lang="en-GB" sz="1700">
                <a:solidFill>
                  <a:schemeClr val="dk1"/>
                </a:solidFill>
                <a:latin typeface="Roboto Light"/>
                <a:ea typeface="Roboto Light"/>
                <a:cs typeface="Roboto Light"/>
                <a:sym typeface="Roboto Light"/>
              </a:rPr>
              <a:t>, Eastern Pacific, southern Africa, parts of Australia, Great Lakes area</a:t>
            </a:r>
            <a:endParaRPr sz="1700">
              <a:solidFill>
                <a:schemeClr val="dk1"/>
              </a:solidFill>
              <a:latin typeface="Roboto Light"/>
              <a:ea typeface="Roboto Light"/>
              <a:cs typeface="Roboto Light"/>
              <a:sym typeface="Roboto 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68"/>
          <p:cNvSpPr/>
          <p:nvPr/>
        </p:nvSpPr>
        <p:spPr>
          <a:xfrm>
            <a:off x="2702975" y="5384200"/>
            <a:ext cx="7028400" cy="809400"/>
          </a:xfrm>
          <a:prstGeom prst="rect">
            <a:avLst/>
          </a:prstGeom>
          <a:noFill/>
          <a:ln>
            <a:noFill/>
          </a:ln>
        </p:spPr>
        <p:txBody>
          <a:bodyPr anchorCtr="0" anchor="t" bIns="45000" lIns="90000" spcFirstLastPara="1" rIns="90000" wrap="square" tIns="45000">
            <a:noAutofit/>
          </a:bodyPr>
          <a:lstStyle/>
          <a:p>
            <a:pPr indent="-336550" lvl="0" marL="457200" marR="0" rtl="0" algn="l">
              <a:lnSpc>
                <a:spcPct val="100000"/>
              </a:lnSpc>
              <a:spcBef>
                <a:spcPts val="0"/>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Apart from southern Africa, anomalies in precipitation could be </a:t>
            </a:r>
            <a:r>
              <a:rPr i="0" lang="en-GB" sz="1700" u="none" cap="none" strike="noStrike">
                <a:solidFill>
                  <a:schemeClr val="dk1"/>
                </a:solidFill>
                <a:latin typeface="Roboto Light"/>
                <a:ea typeface="Roboto Light"/>
                <a:cs typeface="Roboto Light"/>
                <a:sym typeface="Roboto Light"/>
              </a:rPr>
              <a:t>consistent with a </a:t>
            </a:r>
            <a:r>
              <a:rPr i="0" lang="en-GB" sz="1700" u="none" cap="none" strike="noStrike">
                <a:solidFill>
                  <a:schemeClr val="accent1"/>
                </a:solidFill>
                <a:latin typeface="Roboto Light"/>
                <a:ea typeface="Roboto Light"/>
                <a:cs typeface="Roboto Light"/>
                <a:sym typeface="Roboto Light"/>
              </a:rPr>
              <a:t>La Niña</a:t>
            </a:r>
            <a:r>
              <a:rPr i="0" lang="en-GB" sz="1700" u="none" cap="none" strike="noStrike">
                <a:solidFill>
                  <a:schemeClr val="dk1"/>
                </a:solidFill>
                <a:latin typeface="Roboto Light"/>
                <a:ea typeface="Roboto Light"/>
                <a:cs typeface="Roboto Light"/>
                <a:sym typeface="Roboto Light"/>
              </a:rPr>
              <a:t>.</a:t>
            </a:r>
            <a:endParaRPr i="0" sz="1700" u="none" cap="none" strike="noStrike">
              <a:solidFill>
                <a:schemeClr val="dk1"/>
              </a:solidFill>
              <a:latin typeface="Roboto Light"/>
              <a:ea typeface="Roboto Light"/>
              <a:cs typeface="Roboto Light"/>
              <a:sym typeface="Roboto Light"/>
            </a:endParaRPr>
          </a:p>
        </p:txBody>
      </p:sp>
      <p:sp>
        <p:nvSpPr>
          <p:cNvPr id="561" name="Google Shape;561;p68"/>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562" name="Google Shape;562;p68"/>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68"/>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GB" sz="2500" u="none" cap="none" strike="noStrike">
                <a:solidFill>
                  <a:schemeClr val="dk1"/>
                </a:solidFill>
                <a:latin typeface="Rajdhani"/>
                <a:ea typeface="Rajdhani"/>
                <a:cs typeface="Rajdhani"/>
                <a:sym typeface="Rajdhani"/>
              </a:rPr>
              <a:t>II.	Seasonal forecasts</a:t>
            </a:r>
            <a:endParaRPr b="1" i="0" sz="2500" u="none" cap="none" strike="noStrike">
              <a:solidFill>
                <a:schemeClr val="dk1"/>
              </a:solidFill>
              <a:latin typeface="Rajdhani"/>
              <a:ea typeface="Rajdhani"/>
              <a:cs typeface="Rajdhani"/>
              <a:sym typeface="Rajdhani"/>
            </a:endParaRPr>
          </a:p>
        </p:txBody>
      </p:sp>
      <p:sp>
        <p:nvSpPr>
          <p:cNvPr id="564" name="Google Shape;564;p68"/>
          <p:cNvSpPr/>
          <p:nvPr/>
        </p:nvSpPr>
        <p:spPr>
          <a:xfrm>
            <a:off x="5773150" y="6333125"/>
            <a:ext cx="66534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i="0" lang="en-GB" sz="1200" u="sng" cap="none" strike="noStrike">
                <a:solidFill>
                  <a:schemeClr val="hlink"/>
                </a:solidFill>
                <a:latin typeface="Roboto Light"/>
                <a:ea typeface="Roboto Light"/>
                <a:cs typeface="Roboto Light"/>
                <a:sym typeface="Roboto Light"/>
                <a:hlinkClick r:id="rId3"/>
              </a:rPr>
              <a:t>https://climate.copernicus.eu/charts/packages/c3s_seasonal/</a:t>
            </a:r>
            <a:r>
              <a:rPr i="0" lang="en-GB" sz="1200" u="none" cap="none" strike="noStrike">
                <a:solidFill>
                  <a:srgbClr val="000000"/>
                </a:solidFill>
                <a:latin typeface="Roboto Light"/>
                <a:ea typeface="Roboto Light"/>
                <a:cs typeface="Roboto Light"/>
                <a:sym typeface="Roboto Light"/>
              </a:rPr>
              <a:t> </a:t>
            </a:r>
            <a:r>
              <a:rPr lang="en-GB" sz="1200">
                <a:latin typeface="Roboto Light"/>
                <a:ea typeface="Roboto Light"/>
                <a:cs typeface="Roboto Light"/>
                <a:sym typeface="Roboto Light"/>
              </a:rPr>
              <a:t>/ </a:t>
            </a:r>
            <a:r>
              <a:rPr lang="en-GB" sz="1200" u="sng">
                <a:solidFill>
                  <a:schemeClr val="hlink"/>
                </a:solidFill>
                <a:latin typeface="Roboto Light"/>
                <a:ea typeface="Roboto Light"/>
                <a:cs typeface="Roboto Light"/>
                <a:sym typeface="Roboto Light"/>
                <a:hlinkClick r:id="rId4"/>
              </a:rPr>
              <a:t>https://iri.columbia.edu/our-expertise/climate/forecasts/seasonal-climate-forecasts/</a:t>
            </a:r>
            <a:r>
              <a:rPr lang="en-GB" sz="1200">
                <a:latin typeface="Roboto Light"/>
                <a:ea typeface="Roboto Light"/>
                <a:cs typeface="Roboto Light"/>
                <a:sym typeface="Roboto Light"/>
              </a:rPr>
              <a:t> </a:t>
            </a:r>
            <a:endParaRPr i="0" sz="1200" u="none" cap="none" strike="noStrike">
              <a:solidFill>
                <a:schemeClr val="dk1"/>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565" name="Google Shape;565;p68"/>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004890"/>
                </a:solidFill>
                <a:latin typeface="Rajdhani Medium"/>
                <a:ea typeface="Rajdhani Medium"/>
                <a:cs typeface="Rajdhani Medium"/>
                <a:sym typeface="Rajdhani Medium"/>
              </a:rPr>
              <a:t>Precipitation</a:t>
            </a:r>
            <a:endParaRPr b="0" i="0" sz="2400" u="none" cap="none" strike="noStrike">
              <a:solidFill>
                <a:srgbClr val="004890"/>
              </a:solidFill>
              <a:latin typeface="Rajdhani Medium"/>
              <a:ea typeface="Rajdhani Medium"/>
              <a:cs typeface="Rajdhani Medium"/>
              <a:sym typeface="Rajdhani Medium"/>
            </a:endParaRPr>
          </a:p>
        </p:txBody>
      </p:sp>
      <p:pic>
        <p:nvPicPr>
          <p:cNvPr id="566" name="Google Shape;566;p68"/>
          <p:cNvPicPr preferRelativeResize="0"/>
          <p:nvPr/>
        </p:nvPicPr>
        <p:blipFill>
          <a:blip r:embed="rId5">
            <a:alphaModFix/>
          </a:blip>
          <a:stretch>
            <a:fillRect/>
          </a:stretch>
        </p:blipFill>
        <p:spPr>
          <a:xfrm>
            <a:off x="153050" y="1088925"/>
            <a:ext cx="5918400" cy="4142880"/>
          </a:xfrm>
          <a:prstGeom prst="rect">
            <a:avLst/>
          </a:prstGeom>
          <a:noFill/>
          <a:ln>
            <a:noFill/>
          </a:ln>
        </p:spPr>
      </p:pic>
      <p:pic>
        <p:nvPicPr>
          <p:cNvPr id="567" name="Google Shape;567;p68"/>
          <p:cNvPicPr preferRelativeResize="0"/>
          <p:nvPr/>
        </p:nvPicPr>
        <p:blipFill>
          <a:blip r:embed="rId6">
            <a:alphaModFix/>
          </a:blip>
          <a:stretch>
            <a:fillRect/>
          </a:stretch>
        </p:blipFill>
        <p:spPr>
          <a:xfrm>
            <a:off x="6126825" y="1031499"/>
            <a:ext cx="5962150" cy="40313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32" name="Shape 232"/>
        <p:cNvGrpSpPr/>
        <p:nvPr/>
      </p:nvGrpSpPr>
      <p:grpSpPr>
        <a:xfrm>
          <a:off x="0" y="0"/>
          <a:ext cx="0" cy="0"/>
          <a:chOff x="0" y="0"/>
          <a:chExt cx="0" cy="0"/>
        </a:xfrm>
      </p:grpSpPr>
      <p:sp>
        <p:nvSpPr>
          <p:cNvPr id="233" name="Google Shape;233;p42"/>
          <p:cNvSpPr/>
          <p:nvPr/>
        </p:nvSpPr>
        <p:spPr>
          <a:xfrm>
            <a:off x="2133720" y="426960"/>
            <a:ext cx="8229300" cy="114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42"/>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p>
            <a:pPr indent="0" lvl="0" marL="0" rtl="0" algn="r">
              <a:spcBef>
                <a:spcPts val="0"/>
              </a:spcBef>
              <a:spcAft>
                <a:spcPts val="0"/>
              </a:spcAft>
              <a:buNone/>
            </a:pPr>
            <a:fld id="{00000000-1234-1234-1234-123412341234}" type="slidenum">
              <a:rPr lang="en-GB"/>
              <a:t>‹#›</a:t>
            </a:fld>
            <a:endParaRPr/>
          </a:p>
        </p:txBody>
      </p:sp>
      <p:sp>
        <p:nvSpPr>
          <p:cNvPr id="235" name="Google Shape;235;p42"/>
          <p:cNvSpPr/>
          <p:nvPr/>
        </p:nvSpPr>
        <p:spPr>
          <a:xfrm>
            <a:off x="1090100" y="1835115"/>
            <a:ext cx="8773500" cy="3745200"/>
          </a:xfrm>
          <a:prstGeom prst="rect">
            <a:avLst/>
          </a:prstGeom>
          <a:noFill/>
          <a:ln>
            <a:noFill/>
          </a:ln>
        </p:spPr>
        <p:txBody>
          <a:bodyPr anchorCtr="0" anchor="t" bIns="45000" lIns="90000" spcFirstLastPara="1" rIns="90000" wrap="square" tIns="45000">
            <a:noAutofit/>
          </a:bodyPr>
          <a:lstStyle/>
          <a:p>
            <a:pPr indent="-514080" lvl="0" marL="514440" marR="0" rtl="0" algn="l">
              <a:lnSpc>
                <a:spcPct val="100000"/>
              </a:lnSpc>
              <a:spcBef>
                <a:spcPts val="0"/>
              </a:spcBef>
              <a:spcAft>
                <a:spcPts val="0"/>
              </a:spcAft>
              <a:buClr>
                <a:schemeClr val="lt1"/>
              </a:buClr>
              <a:buSzPts val="3000"/>
              <a:buFont typeface="Rajdhani Medium"/>
              <a:buAutoNum type="romanUcPeriod"/>
            </a:pPr>
            <a:r>
              <a:rPr b="0" i="0" lang="en-GB" sz="3000" u="none" cap="none" strike="noStrike">
                <a:solidFill>
                  <a:schemeClr val="lt1"/>
                </a:solidFill>
                <a:latin typeface="Rajdhani Medium"/>
                <a:ea typeface="Rajdhani Medium"/>
                <a:cs typeface="Rajdhani Medium"/>
                <a:sym typeface="Rajdhani Medium"/>
              </a:rPr>
              <a:t>Recent state of the climate</a:t>
            </a:r>
            <a:endParaRPr b="0" i="0" sz="3000" u="none" cap="none" strike="noStrike">
              <a:solidFill>
                <a:schemeClr val="lt1"/>
              </a:solidFill>
              <a:latin typeface="Rajdhani Medium"/>
              <a:ea typeface="Rajdhani Medium"/>
              <a:cs typeface="Rajdhani Medium"/>
              <a:sym typeface="Rajdhani Medium"/>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2" name="Shape 572"/>
        <p:cNvGrpSpPr/>
        <p:nvPr/>
      </p:nvGrpSpPr>
      <p:grpSpPr>
        <a:xfrm>
          <a:off x="0" y="0"/>
          <a:ext cx="0" cy="0"/>
          <a:chOff x="0" y="0"/>
          <a:chExt cx="0" cy="0"/>
        </a:xfrm>
      </p:grpSpPr>
      <p:sp>
        <p:nvSpPr>
          <p:cNvPr id="573" name="Google Shape;573;p6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
        <p:nvSpPr>
          <p:cNvPr id="574" name="Google Shape;574;p69"/>
          <p:cNvSpPr/>
          <p:nvPr/>
        </p:nvSpPr>
        <p:spPr>
          <a:xfrm>
            <a:off x="7911800" y="6463925"/>
            <a:ext cx="36549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lang="en-GB" sz="1200" u="none">
                <a:solidFill>
                  <a:srgbClr val="000000"/>
                </a:solidFill>
                <a:latin typeface="Roboto Light"/>
                <a:ea typeface="Roboto Light"/>
                <a:cs typeface="Roboto Light"/>
                <a:sym typeface="Roboto Light"/>
              </a:rPr>
              <a:t>SUNSET (</a:t>
            </a:r>
            <a:r>
              <a:rPr lang="en-GB" sz="1200">
                <a:latin typeface="Roboto Light"/>
                <a:ea typeface="Roboto Light"/>
                <a:cs typeface="Roboto Light"/>
                <a:sym typeface="Roboto Light"/>
              </a:rPr>
              <a:t>CST</a:t>
            </a:r>
            <a:r>
              <a:rPr lang="en-GB" sz="1200" u="none">
                <a:solidFill>
                  <a:srgbClr val="000000"/>
                </a:solidFill>
                <a:latin typeface="Roboto Light"/>
                <a:ea typeface="Roboto Light"/>
                <a:cs typeface="Roboto Light"/>
                <a:sym typeface="Roboto Light"/>
              </a:rPr>
              <a:t>)</a:t>
            </a:r>
            <a:r>
              <a:rPr i="0" lang="en-GB" sz="1200" u="none" cap="none" strike="noStrike">
                <a:solidFill>
                  <a:srgbClr val="000000"/>
                </a:solidFill>
                <a:latin typeface="Roboto Light"/>
                <a:ea typeface="Roboto Light"/>
                <a:cs typeface="Roboto Light"/>
                <a:sym typeface="Roboto Light"/>
              </a:rPr>
              <a:t> </a:t>
            </a:r>
            <a:r>
              <a:rPr lang="en-GB" sz="1200">
                <a:latin typeface="Roboto Light"/>
                <a:ea typeface="Roboto Light"/>
                <a:cs typeface="Roboto Light"/>
                <a:sym typeface="Roboto Light"/>
              </a:rPr>
              <a:t>/ </a:t>
            </a:r>
            <a:r>
              <a:rPr lang="en-GB" sz="1200" u="sng">
                <a:solidFill>
                  <a:schemeClr val="hlink"/>
                </a:solidFill>
                <a:latin typeface="Roboto Light"/>
                <a:ea typeface="Roboto Light"/>
                <a:cs typeface="Roboto Light"/>
                <a:sym typeface="Roboto Light"/>
                <a:hlinkClick r:id="rId3"/>
              </a:rPr>
              <a:t>https://charts.ecmwf.int/</a:t>
            </a:r>
            <a:r>
              <a:rPr lang="en-GB" sz="1200">
                <a:latin typeface="Roboto Light"/>
                <a:ea typeface="Roboto Light"/>
                <a:cs typeface="Roboto Light"/>
                <a:sym typeface="Roboto Light"/>
              </a:rPr>
              <a:t> </a:t>
            </a:r>
            <a:endParaRPr i="0" sz="1200" u="none" cap="none" strike="noStrike">
              <a:solidFill>
                <a:schemeClr val="dk1"/>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575" name="Google Shape;575;p69"/>
          <p:cNvSpPr/>
          <p:nvPr/>
        </p:nvSpPr>
        <p:spPr>
          <a:xfrm>
            <a:off x="334325" y="336800"/>
            <a:ext cx="1826100" cy="424800"/>
          </a:xfrm>
          <a:prstGeom prst="rect">
            <a:avLst/>
          </a:prstGeom>
          <a:noFill/>
          <a:ln>
            <a:noFill/>
          </a:ln>
        </p:spPr>
        <p:txBody>
          <a:bodyPr anchorCtr="0" anchor="t" bIns="45000" lIns="90000" spcFirstLastPara="1" rIns="90000" wrap="square" tIns="45000">
            <a:noAutofit/>
          </a:bodyPr>
          <a:lstStyle/>
          <a:p>
            <a:pPr indent="-336550" lvl="0" marL="457200" marR="0" rtl="0" algn="l">
              <a:lnSpc>
                <a:spcPct val="100000"/>
              </a:lnSpc>
              <a:spcBef>
                <a:spcPts val="0"/>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Calibrated</a:t>
            </a:r>
            <a:endParaRPr i="0" sz="1700" u="none" cap="none" strike="noStrike">
              <a:solidFill>
                <a:schemeClr val="dk1"/>
              </a:solidFill>
              <a:latin typeface="Roboto Light"/>
              <a:ea typeface="Roboto Light"/>
              <a:cs typeface="Roboto Light"/>
              <a:sym typeface="Roboto Light"/>
            </a:endParaRPr>
          </a:p>
        </p:txBody>
      </p:sp>
      <p:sp>
        <p:nvSpPr>
          <p:cNvPr id="576" name="Google Shape;576;p69"/>
          <p:cNvSpPr/>
          <p:nvPr/>
        </p:nvSpPr>
        <p:spPr>
          <a:xfrm>
            <a:off x="6331725" y="336800"/>
            <a:ext cx="2041800" cy="424800"/>
          </a:xfrm>
          <a:prstGeom prst="rect">
            <a:avLst/>
          </a:prstGeom>
          <a:noFill/>
          <a:ln>
            <a:noFill/>
          </a:ln>
        </p:spPr>
        <p:txBody>
          <a:bodyPr anchorCtr="0" anchor="t" bIns="45000" lIns="90000" spcFirstLastPara="1" rIns="90000" wrap="square" tIns="45000">
            <a:noAutofit/>
          </a:bodyPr>
          <a:lstStyle/>
          <a:p>
            <a:pPr indent="-336550" lvl="0" marL="457200" marR="0" rtl="0" algn="l">
              <a:lnSpc>
                <a:spcPct val="100000"/>
              </a:lnSpc>
              <a:spcBef>
                <a:spcPts val="0"/>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Uncalibrated</a:t>
            </a:r>
            <a:endParaRPr i="0" sz="1700" u="none" cap="none" strike="noStrike">
              <a:solidFill>
                <a:schemeClr val="dk1"/>
              </a:solidFill>
              <a:latin typeface="Roboto Light"/>
              <a:ea typeface="Roboto Light"/>
              <a:cs typeface="Roboto Light"/>
              <a:sym typeface="Roboto Light"/>
            </a:endParaRPr>
          </a:p>
        </p:txBody>
      </p:sp>
      <p:pic>
        <p:nvPicPr>
          <p:cNvPr id="577" name="Google Shape;577;p69"/>
          <p:cNvPicPr preferRelativeResize="0"/>
          <p:nvPr/>
        </p:nvPicPr>
        <p:blipFill>
          <a:blip r:embed="rId4">
            <a:alphaModFix/>
          </a:blip>
          <a:stretch>
            <a:fillRect/>
          </a:stretch>
        </p:blipFill>
        <p:spPr>
          <a:xfrm>
            <a:off x="6484124" y="1031500"/>
            <a:ext cx="5555476" cy="3742031"/>
          </a:xfrm>
          <a:prstGeom prst="rect">
            <a:avLst/>
          </a:prstGeom>
          <a:noFill/>
          <a:ln>
            <a:noFill/>
          </a:ln>
        </p:spPr>
      </p:pic>
      <p:pic>
        <p:nvPicPr>
          <p:cNvPr id="578" name="Google Shape;578;p69"/>
          <p:cNvPicPr preferRelativeResize="0"/>
          <p:nvPr/>
        </p:nvPicPr>
        <p:blipFill>
          <a:blip r:embed="rId5">
            <a:alphaModFix/>
          </a:blip>
          <a:stretch>
            <a:fillRect/>
          </a:stretch>
        </p:blipFill>
        <p:spPr>
          <a:xfrm>
            <a:off x="178200" y="867600"/>
            <a:ext cx="6192000" cy="46240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70"/>
          <p:cNvSpPr/>
          <p:nvPr/>
        </p:nvSpPr>
        <p:spPr>
          <a:xfrm>
            <a:off x="2347800" y="5221700"/>
            <a:ext cx="9160500" cy="960300"/>
          </a:xfrm>
          <a:prstGeom prst="rect">
            <a:avLst/>
          </a:prstGeom>
          <a:noFill/>
          <a:ln>
            <a:noFill/>
          </a:ln>
        </p:spPr>
        <p:txBody>
          <a:bodyPr anchorCtr="0" anchor="t" bIns="45000" lIns="90000" spcFirstLastPara="1" rIns="90000" wrap="square" tIns="45000">
            <a:noAutofit/>
          </a:bodyPr>
          <a:lstStyle/>
          <a:p>
            <a:pPr indent="-336550" lvl="0" marL="457200" marR="0" rtl="0" algn="l">
              <a:lnSpc>
                <a:spcPct val="100000"/>
              </a:lnSpc>
              <a:spcBef>
                <a:spcPts val="0"/>
              </a:spcBef>
              <a:spcAft>
                <a:spcPts val="0"/>
              </a:spcAft>
              <a:buClr>
                <a:schemeClr val="dk1"/>
              </a:buClr>
              <a:buSzPts val="1700"/>
              <a:buFont typeface="Roboto Light"/>
              <a:buChar char="➢"/>
            </a:pPr>
            <a:r>
              <a:rPr i="0" lang="en-GB" sz="1700" u="none" cap="none" strike="noStrike">
                <a:solidFill>
                  <a:schemeClr val="dk1"/>
                </a:solidFill>
                <a:latin typeface="Roboto Light"/>
                <a:ea typeface="Roboto Light"/>
                <a:cs typeface="Roboto Light"/>
                <a:sym typeface="Roboto Light"/>
              </a:rPr>
              <a:t>Typical global warming signal. </a:t>
            </a:r>
            <a:endParaRPr i="0" sz="1700" u="none" cap="none" strike="noStrike">
              <a:solidFill>
                <a:schemeClr val="dk1"/>
              </a:solidFill>
              <a:latin typeface="Roboto Light"/>
              <a:ea typeface="Roboto Light"/>
              <a:cs typeface="Roboto Light"/>
              <a:sym typeface="Roboto Light"/>
            </a:endParaRPr>
          </a:p>
          <a:p>
            <a:pPr indent="0" lvl="0" marL="457200" marR="0" rtl="0" algn="l">
              <a:lnSpc>
                <a:spcPct val="100000"/>
              </a:lnSpc>
              <a:spcBef>
                <a:spcPts val="0"/>
              </a:spcBef>
              <a:spcAft>
                <a:spcPts val="0"/>
              </a:spcAft>
              <a:buClr>
                <a:srgbClr val="000000"/>
              </a:buClr>
              <a:buSzPts val="1700"/>
              <a:buFont typeface="Arial"/>
              <a:buNone/>
            </a:pPr>
            <a:r>
              <a:t/>
            </a:r>
            <a:endParaRPr i="0" sz="1700" u="none" cap="none" strike="noStrike">
              <a:solidFill>
                <a:schemeClr val="dk1"/>
              </a:solidFill>
              <a:latin typeface="Roboto Light"/>
              <a:ea typeface="Roboto Light"/>
              <a:cs typeface="Roboto Light"/>
              <a:sym typeface="Roboto Light"/>
            </a:endParaRPr>
          </a:p>
          <a:p>
            <a:pPr indent="-336550" lvl="0" marL="457200" marR="0" rtl="0" algn="l">
              <a:lnSpc>
                <a:spcPct val="100000"/>
              </a:lnSpc>
              <a:spcBef>
                <a:spcPts val="0"/>
              </a:spcBef>
              <a:spcAft>
                <a:spcPts val="0"/>
              </a:spcAft>
              <a:buClr>
                <a:schemeClr val="dk1"/>
              </a:buClr>
              <a:buSzPts val="1700"/>
              <a:buFont typeface="Roboto Light"/>
              <a:buChar char="➢"/>
            </a:pPr>
            <a:r>
              <a:rPr i="0" lang="en-GB" sz="1700" u="none" cap="none" strike="noStrike">
                <a:solidFill>
                  <a:schemeClr val="dk1"/>
                </a:solidFill>
                <a:latin typeface="Roboto Light"/>
                <a:ea typeface="Roboto Light"/>
                <a:cs typeface="Roboto Light"/>
                <a:sym typeface="Roboto Light"/>
              </a:rPr>
              <a:t>Parts of </a:t>
            </a:r>
            <a:r>
              <a:rPr lang="en-GB" sz="1700">
                <a:solidFill>
                  <a:schemeClr val="dk1"/>
                </a:solidFill>
                <a:latin typeface="Roboto Light"/>
                <a:ea typeface="Roboto Light"/>
                <a:cs typeface="Roboto Light"/>
                <a:sym typeface="Roboto Light"/>
              </a:rPr>
              <a:t>North Atlantic, Southern sea, Indochinese peninsula with </a:t>
            </a:r>
            <a:r>
              <a:rPr lang="en-GB" sz="1700">
                <a:solidFill>
                  <a:schemeClr val="accent1"/>
                </a:solidFill>
                <a:latin typeface="Roboto Light"/>
                <a:ea typeface="Roboto Light"/>
                <a:cs typeface="Roboto Light"/>
                <a:sym typeface="Roboto Light"/>
              </a:rPr>
              <a:t>cooler</a:t>
            </a:r>
            <a:r>
              <a:rPr lang="en-GB" sz="1700">
                <a:solidFill>
                  <a:schemeClr val="dk1"/>
                </a:solidFill>
                <a:latin typeface="Roboto Light"/>
                <a:ea typeface="Roboto Light"/>
                <a:cs typeface="Roboto Light"/>
                <a:sym typeface="Roboto Light"/>
              </a:rPr>
              <a:t> anomalies. Northern </a:t>
            </a:r>
            <a:r>
              <a:rPr lang="en-GB" sz="1700">
                <a:solidFill>
                  <a:schemeClr val="dk1"/>
                </a:solidFill>
                <a:latin typeface="Roboto Light"/>
                <a:ea typeface="Roboto Light"/>
                <a:cs typeface="Roboto Light"/>
                <a:sym typeface="Roboto Light"/>
              </a:rPr>
              <a:t>North America, southern South America, India and southern Africa with less warm signals.</a:t>
            </a:r>
            <a:endParaRPr i="0" sz="1700" u="none" cap="none" strike="noStrike">
              <a:solidFill>
                <a:schemeClr val="dk1"/>
              </a:solidFill>
              <a:latin typeface="Roboto Light"/>
              <a:ea typeface="Roboto Light"/>
              <a:cs typeface="Roboto Light"/>
              <a:sym typeface="Roboto Light"/>
            </a:endParaRPr>
          </a:p>
        </p:txBody>
      </p:sp>
      <p:sp>
        <p:nvSpPr>
          <p:cNvPr id="585" name="Google Shape;585;p7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586" name="Google Shape;586;p70"/>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70"/>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GB" sz="2500" u="none" cap="none" strike="noStrike">
                <a:solidFill>
                  <a:schemeClr val="dk1"/>
                </a:solidFill>
                <a:latin typeface="Rajdhani"/>
                <a:ea typeface="Rajdhani"/>
                <a:cs typeface="Rajdhani"/>
                <a:sym typeface="Rajdhani"/>
              </a:rPr>
              <a:t>II.	Seasonal forecasts</a:t>
            </a:r>
            <a:endParaRPr b="1" i="0" sz="2500" u="none" cap="none" strike="noStrike">
              <a:solidFill>
                <a:schemeClr val="dk1"/>
              </a:solidFill>
              <a:latin typeface="Rajdhani"/>
              <a:ea typeface="Rajdhani"/>
              <a:cs typeface="Rajdhani"/>
              <a:sym typeface="Rajdhani"/>
            </a:endParaRPr>
          </a:p>
        </p:txBody>
      </p:sp>
      <p:sp>
        <p:nvSpPr>
          <p:cNvPr id="588" name="Google Shape;588;p70"/>
          <p:cNvSpPr/>
          <p:nvPr/>
        </p:nvSpPr>
        <p:spPr>
          <a:xfrm>
            <a:off x="5808775" y="6409325"/>
            <a:ext cx="59184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i="0" lang="en-GB" sz="1200" u="sng" cap="none" strike="noStrike">
                <a:solidFill>
                  <a:schemeClr val="hlink"/>
                </a:solidFill>
                <a:latin typeface="Roboto Light"/>
                <a:ea typeface="Roboto Light"/>
                <a:cs typeface="Roboto Light"/>
                <a:sym typeface="Roboto Light"/>
                <a:hlinkClick r:id="rId3"/>
              </a:rPr>
              <a:t>https://climate.copernicus.eu/charts/packages/c3s_seasonal/</a:t>
            </a:r>
            <a:r>
              <a:rPr i="0" lang="en-GB" sz="1200" u="none" cap="none" strike="noStrike">
                <a:solidFill>
                  <a:srgbClr val="000000"/>
                </a:solidFill>
                <a:latin typeface="Roboto Light"/>
                <a:ea typeface="Roboto Light"/>
                <a:cs typeface="Roboto Light"/>
                <a:sym typeface="Roboto Light"/>
              </a:rPr>
              <a:t> / </a:t>
            </a:r>
            <a:r>
              <a:rPr i="0" lang="en-GB" sz="1200" u="sng" cap="none" strike="noStrike">
                <a:solidFill>
                  <a:schemeClr val="hlink"/>
                </a:solidFill>
                <a:latin typeface="Roboto Light"/>
                <a:ea typeface="Roboto Light"/>
                <a:cs typeface="Roboto Light"/>
                <a:sym typeface="Roboto Light"/>
                <a:hlinkClick r:id="rId4"/>
              </a:rPr>
              <a:t>https://iri.columbia.edu/our-expertise/climate/forecasts/seasonal-climate-forecasts/</a:t>
            </a:r>
            <a:r>
              <a:rPr i="0" lang="en-GB" sz="1200" u="none" cap="none" strike="noStrike">
                <a:solidFill>
                  <a:srgbClr val="000000"/>
                </a:solidFill>
                <a:latin typeface="Roboto Light"/>
                <a:ea typeface="Roboto Light"/>
                <a:cs typeface="Roboto Light"/>
                <a:sym typeface="Roboto Light"/>
              </a:rPr>
              <a:t> </a:t>
            </a:r>
            <a:endParaRPr i="0" sz="1200" u="none" cap="none" strike="noStrike">
              <a:solidFill>
                <a:schemeClr val="dk1"/>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589" name="Google Shape;589;p70"/>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GB" sz="2400">
                <a:solidFill>
                  <a:srgbClr val="004890"/>
                </a:solidFill>
                <a:latin typeface="Rajdhani Medium"/>
                <a:ea typeface="Rajdhani Medium"/>
                <a:cs typeface="Rajdhani Medium"/>
                <a:sym typeface="Rajdhani Medium"/>
              </a:rPr>
              <a:t>Temperature</a:t>
            </a:r>
            <a:endParaRPr b="0" i="0" sz="2400" u="none" cap="none" strike="noStrike">
              <a:solidFill>
                <a:srgbClr val="004890"/>
              </a:solidFill>
              <a:latin typeface="Rajdhani Medium"/>
              <a:ea typeface="Rajdhani Medium"/>
              <a:cs typeface="Rajdhani Medium"/>
              <a:sym typeface="Rajdhani Medium"/>
            </a:endParaRPr>
          </a:p>
        </p:txBody>
      </p:sp>
      <p:pic>
        <p:nvPicPr>
          <p:cNvPr id="590" name="Google Shape;590;p70"/>
          <p:cNvPicPr preferRelativeResize="0"/>
          <p:nvPr/>
        </p:nvPicPr>
        <p:blipFill>
          <a:blip r:embed="rId5">
            <a:alphaModFix/>
          </a:blip>
          <a:stretch>
            <a:fillRect/>
          </a:stretch>
        </p:blipFill>
        <p:spPr>
          <a:xfrm>
            <a:off x="6175550" y="955300"/>
            <a:ext cx="5965200" cy="4056335"/>
          </a:xfrm>
          <a:prstGeom prst="rect">
            <a:avLst/>
          </a:prstGeom>
          <a:noFill/>
          <a:ln>
            <a:noFill/>
          </a:ln>
        </p:spPr>
      </p:pic>
      <p:pic>
        <p:nvPicPr>
          <p:cNvPr id="591" name="Google Shape;591;p70"/>
          <p:cNvPicPr preferRelativeResize="0"/>
          <p:nvPr/>
        </p:nvPicPr>
        <p:blipFill>
          <a:blip r:embed="rId6">
            <a:alphaModFix/>
          </a:blip>
          <a:stretch>
            <a:fillRect/>
          </a:stretch>
        </p:blipFill>
        <p:spPr>
          <a:xfrm>
            <a:off x="0" y="919000"/>
            <a:ext cx="6123600" cy="425139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7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
        <p:nvSpPr>
          <p:cNvPr id="598" name="Google Shape;598;p71"/>
          <p:cNvSpPr/>
          <p:nvPr/>
        </p:nvSpPr>
        <p:spPr>
          <a:xfrm>
            <a:off x="7947625" y="6463925"/>
            <a:ext cx="36192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lang="en-GB" sz="1200" u="none">
                <a:solidFill>
                  <a:srgbClr val="000000"/>
                </a:solidFill>
                <a:latin typeface="Roboto Light"/>
                <a:ea typeface="Roboto Light"/>
                <a:cs typeface="Roboto Light"/>
                <a:sym typeface="Roboto Light"/>
              </a:rPr>
              <a:t>SUNSET (</a:t>
            </a:r>
            <a:r>
              <a:rPr lang="en-GB" sz="1200">
                <a:latin typeface="Roboto Light"/>
                <a:ea typeface="Roboto Light"/>
                <a:cs typeface="Roboto Light"/>
                <a:sym typeface="Roboto Light"/>
              </a:rPr>
              <a:t>CST</a:t>
            </a:r>
            <a:r>
              <a:rPr lang="en-GB" sz="1200" u="none">
                <a:solidFill>
                  <a:srgbClr val="000000"/>
                </a:solidFill>
                <a:latin typeface="Roboto Light"/>
                <a:ea typeface="Roboto Light"/>
                <a:cs typeface="Roboto Light"/>
                <a:sym typeface="Roboto Light"/>
              </a:rPr>
              <a:t>)</a:t>
            </a:r>
            <a:r>
              <a:rPr i="0" lang="en-GB" sz="1200" u="none" cap="none" strike="noStrike">
                <a:solidFill>
                  <a:srgbClr val="000000"/>
                </a:solidFill>
                <a:latin typeface="Roboto Light"/>
                <a:ea typeface="Roboto Light"/>
                <a:cs typeface="Roboto Light"/>
                <a:sym typeface="Roboto Light"/>
              </a:rPr>
              <a:t> </a:t>
            </a:r>
            <a:r>
              <a:rPr lang="en-GB" sz="1200">
                <a:latin typeface="Roboto Light"/>
                <a:ea typeface="Roboto Light"/>
                <a:cs typeface="Roboto Light"/>
                <a:sym typeface="Roboto Light"/>
              </a:rPr>
              <a:t>/ </a:t>
            </a:r>
            <a:r>
              <a:rPr lang="en-GB" sz="1200" u="sng">
                <a:solidFill>
                  <a:schemeClr val="hlink"/>
                </a:solidFill>
                <a:latin typeface="Roboto Light"/>
                <a:ea typeface="Roboto Light"/>
                <a:cs typeface="Roboto Light"/>
                <a:sym typeface="Roboto Light"/>
                <a:hlinkClick r:id="rId3"/>
              </a:rPr>
              <a:t>https://charts.ecmwf.int/</a:t>
            </a:r>
            <a:r>
              <a:rPr lang="en-GB" sz="1200">
                <a:latin typeface="Roboto Light"/>
                <a:ea typeface="Roboto Light"/>
                <a:cs typeface="Roboto Light"/>
                <a:sym typeface="Roboto Light"/>
              </a:rPr>
              <a:t> </a:t>
            </a:r>
            <a:endParaRPr i="0" sz="1200" u="none" cap="none" strike="noStrike">
              <a:solidFill>
                <a:schemeClr val="dk1"/>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599" name="Google Shape;599;p71"/>
          <p:cNvSpPr/>
          <p:nvPr/>
        </p:nvSpPr>
        <p:spPr>
          <a:xfrm>
            <a:off x="334325" y="336800"/>
            <a:ext cx="1826100" cy="424800"/>
          </a:xfrm>
          <a:prstGeom prst="rect">
            <a:avLst/>
          </a:prstGeom>
          <a:noFill/>
          <a:ln>
            <a:noFill/>
          </a:ln>
        </p:spPr>
        <p:txBody>
          <a:bodyPr anchorCtr="0" anchor="t" bIns="45000" lIns="90000" spcFirstLastPara="1" rIns="90000" wrap="square" tIns="45000">
            <a:noAutofit/>
          </a:bodyPr>
          <a:lstStyle/>
          <a:p>
            <a:pPr indent="-336550" lvl="0" marL="457200" marR="0" rtl="0" algn="l">
              <a:lnSpc>
                <a:spcPct val="100000"/>
              </a:lnSpc>
              <a:spcBef>
                <a:spcPts val="0"/>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Calibrated</a:t>
            </a:r>
            <a:endParaRPr i="0" sz="1700" u="none" cap="none" strike="noStrike">
              <a:solidFill>
                <a:schemeClr val="dk1"/>
              </a:solidFill>
              <a:latin typeface="Roboto Light"/>
              <a:ea typeface="Roboto Light"/>
              <a:cs typeface="Roboto Light"/>
              <a:sym typeface="Roboto Light"/>
            </a:endParaRPr>
          </a:p>
        </p:txBody>
      </p:sp>
      <p:sp>
        <p:nvSpPr>
          <p:cNvPr id="600" name="Google Shape;600;p71"/>
          <p:cNvSpPr/>
          <p:nvPr/>
        </p:nvSpPr>
        <p:spPr>
          <a:xfrm>
            <a:off x="6331725" y="336800"/>
            <a:ext cx="2041800" cy="424800"/>
          </a:xfrm>
          <a:prstGeom prst="rect">
            <a:avLst/>
          </a:prstGeom>
          <a:noFill/>
          <a:ln>
            <a:noFill/>
          </a:ln>
        </p:spPr>
        <p:txBody>
          <a:bodyPr anchorCtr="0" anchor="t" bIns="45000" lIns="90000" spcFirstLastPara="1" rIns="90000" wrap="square" tIns="45000">
            <a:noAutofit/>
          </a:bodyPr>
          <a:lstStyle/>
          <a:p>
            <a:pPr indent="-336550" lvl="0" marL="457200" marR="0" rtl="0" algn="l">
              <a:lnSpc>
                <a:spcPct val="100000"/>
              </a:lnSpc>
              <a:spcBef>
                <a:spcPts val="0"/>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Uncalibrated</a:t>
            </a:r>
            <a:endParaRPr i="0" sz="1700" u="none" cap="none" strike="noStrike">
              <a:solidFill>
                <a:schemeClr val="dk1"/>
              </a:solidFill>
              <a:latin typeface="Roboto Light"/>
              <a:ea typeface="Roboto Light"/>
              <a:cs typeface="Roboto Light"/>
              <a:sym typeface="Roboto Light"/>
            </a:endParaRPr>
          </a:p>
        </p:txBody>
      </p:sp>
      <p:pic>
        <p:nvPicPr>
          <p:cNvPr id="601" name="Google Shape;601;p71"/>
          <p:cNvPicPr preferRelativeResize="0"/>
          <p:nvPr/>
        </p:nvPicPr>
        <p:blipFill>
          <a:blip r:embed="rId4">
            <a:alphaModFix/>
          </a:blip>
          <a:stretch>
            <a:fillRect/>
          </a:stretch>
        </p:blipFill>
        <p:spPr>
          <a:xfrm>
            <a:off x="97426" y="857291"/>
            <a:ext cx="6145200" cy="4608900"/>
          </a:xfrm>
          <a:prstGeom prst="rect">
            <a:avLst/>
          </a:prstGeom>
          <a:noFill/>
          <a:ln>
            <a:noFill/>
          </a:ln>
        </p:spPr>
      </p:pic>
      <p:pic>
        <p:nvPicPr>
          <p:cNvPr id="602" name="Google Shape;602;p71"/>
          <p:cNvPicPr preferRelativeResize="0"/>
          <p:nvPr/>
        </p:nvPicPr>
        <p:blipFill>
          <a:blip r:embed="rId5">
            <a:alphaModFix/>
          </a:blip>
          <a:stretch>
            <a:fillRect/>
          </a:stretch>
        </p:blipFill>
        <p:spPr>
          <a:xfrm>
            <a:off x="6395026" y="914000"/>
            <a:ext cx="5644574" cy="380204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7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pic>
        <p:nvPicPr>
          <p:cNvPr id="609" name="Google Shape;609;p72"/>
          <p:cNvPicPr preferRelativeResize="0"/>
          <p:nvPr/>
        </p:nvPicPr>
        <p:blipFill>
          <a:blip r:embed="rId3">
            <a:alphaModFix/>
          </a:blip>
          <a:stretch>
            <a:fillRect/>
          </a:stretch>
        </p:blipFill>
        <p:spPr>
          <a:xfrm>
            <a:off x="2667000" y="0"/>
            <a:ext cx="4680000" cy="3510000"/>
          </a:xfrm>
          <a:prstGeom prst="rect">
            <a:avLst/>
          </a:prstGeom>
          <a:noFill/>
          <a:ln>
            <a:noFill/>
          </a:ln>
        </p:spPr>
      </p:pic>
      <p:pic>
        <p:nvPicPr>
          <p:cNvPr id="610" name="Google Shape;610;p72"/>
          <p:cNvPicPr preferRelativeResize="0"/>
          <p:nvPr/>
        </p:nvPicPr>
        <p:blipFill>
          <a:blip r:embed="rId4">
            <a:alphaModFix/>
          </a:blip>
          <a:stretch>
            <a:fillRect/>
          </a:stretch>
        </p:blipFill>
        <p:spPr>
          <a:xfrm>
            <a:off x="7499400" y="0"/>
            <a:ext cx="4680000" cy="3510000"/>
          </a:xfrm>
          <a:prstGeom prst="rect">
            <a:avLst/>
          </a:prstGeom>
          <a:noFill/>
          <a:ln>
            <a:noFill/>
          </a:ln>
        </p:spPr>
      </p:pic>
      <p:pic>
        <p:nvPicPr>
          <p:cNvPr id="611" name="Google Shape;611;p72"/>
          <p:cNvPicPr preferRelativeResize="0"/>
          <p:nvPr/>
        </p:nvPicPr>
        <p:blipFill>
          <a:blip r:embed="rId5">
            <a:alphaModFix/>
          </a:blip>
          <a:stretch>
            <a:fillRect/>
          </a:stretch>
        </p:blipFill>
        <p:spPr>
          <a:xfrm>
            <a:off x="2667000" y="3510000"/>
            <a:ext cx="4680000" cy="3510000"/>
          </a:xfrm>
          <a:prstGeom prst="rect">
            <a:avLst/>
          </a:prstGeom>
          <a:noFill/>
          <a:ln>
            <a:noFill/>
          </a:ln>
        </p:spPr>
      </p:pic>
      <p:pic>
        <p:nvPicPr>
          <p:cNvPr id="612" name="Google Shape;612;p72"/>
          <p:cNvPicPr preferRelativeResize="0"/>
          <p:nvPr/>
        </p:nvPicPr>
        <p:blipFill>
          <a:blip r:embed="rId5">
            <a:alphaModFix/>
          </a:blip>
          <a:stretch>
            <a:fillRect/>
          </a:stretch>
        </p:blipFill>
        <p:spPr>
          <a:xfrm>
            <a:off x="7499400" y="3510000"/>
            <a:ext cx="4680000" cy="3510000"/>
          </a:xfrm>
          <a:prstGeom prst="rect">
            <a:avLst/>
          </a:prstGeom>
          <a:noFill/>
          <a:ln>
            <a:noFill/>
          </a:ln>
        </p:spPr>
      </p:pic>
      <p:sp>
        <p:nvSpPr>
          <p:cNvPr id="613" name="Google Shape;613;p72"/>
          <p:cNvSpPr/>
          <p:nvPr/>
        </p:nvSpPr>
        <p:spPr>
          <a:xfrm>
            <a:off x="334325" y="336800"/>
            <a:ext cx="1826100" cy="424800"/>
          </a:xfrm>
          <a:prstGeom prst="rect">
            <a:avLst/>
          </a:prstGeom>
          <a:noFill/>
          <a:ln>
            <a:noFill/>
          </a:ln>
        </p:spPr>
        <p:txBody>
          <a:bodyPr anchorCtr="0" anchor="t" bIns="45000" lIns="90000" spcFirstLastPara="1" rIns="90000" wrap="square" tIns="45000">
            <a:noAutofit/>
          </a:bodyPr>
          <a:lstStyle/>
          <a:p>
            <a:pPr indent="-336550" lvl="0" marL="457200" marR="0" rtl="0" algn="l">
              <a:lnSpc>
                <a:spcPct val="100000"/>
              </a:lnSpc>
              <a:spcBef>
                <a:spcPts val="0"/>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Calibrated multi-model</a:t>
            </a:r>
            <a:endParaRPr sz="1700">
              <a:solidFill>
                <a:schemeClr val="dk1"/>
              </a:solidFill>
              <a:latin typeface="Roboto Light"/>
              <a:ea typeface="Roboto Light"/>
              <a:cs typeface="Roboto Light"/>
              <a:sym typeface="Roboto Light"/>
            </a:endParaRPr>
          </a:p>
        </p:txBody>
      </p:sp>
      <p:sp>
        <p:nvSpPr>
          <p:cNvPr id="614" name="Google Shape;614;p72"/>
          <p:cNvSpPr txBox="1"/>
          <p:nvPr/>
        </p:nvSpPr>
        <p:spPr>
          <a:xfrm>
            <a:off x="0" y="5638800"/>
            <a:ext cx="3000000" cy="351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1"/>
              </a:spcBef>
              <a:spcAft>
                <a:spcPts val="0"/>
              </a:spcAft>
              <a:buNone/>
            </a:pPr>
            <a:r>
              <a:rPr lang="en-GB" sz="1200">
                <a:solidFill>
                  <a:schemeClr val="dk1"/>
                </a:solidFill>
                <a:latin typeface="Roboto Light"/>
                <a:ea typeface="Roboto Light"/>
                <a:cs typeface="Roboto Light"/>
                <a:sym typeface="Roboto Light"/>
              </a:rPr>
              <a:t>Source: SUNSET (CST)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619" name="Shape 619"/>
        <p:cNvGrpSpPr/>
        <p:nvPr/>
      </p:nvGrpSpPr>
      <p:grpSpPr>
        <a:xfrm>
          <a:off x="0" y="0"/>
          <a:ext cx="0" cy="0"/>
          <a:chOff x="0" y="0"/>
          <a:chExt cx="0" cy="0"/>
        </a:xfrm>
      </p:grpSpPr>
      <p:sp>
        <p:nvSpPr>
          <p:cNvPr id="620" name="Google Shape;620;p73"/>
          <p:cNvSpPr/>
          <p:nvPr/>
        </p:nvSpPr>
        <p:spPr>
          <a:xfrm>
            <a:off x="2133720" y="426960"/>
            <a:ext cx="8229300" cy="114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73"/>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p>
            <a:pPr indent="0" lvl="0" marL="0" rtl="0" algn="r">
              <a:spcBef>
                <a:spcPts val="0"/>
              </a:spcBef>
              <a:spcAft>
                <a:spcPts val="0"/>
              </a:spcAft>
              <a:buNone/>
            </a:pPr>
            <a:fld id="{00000000-1234-1234-1234-123412341234}" type="slidenum">
              <a:rPr lang="en-GB"/>
              <a:t>‹#›</a:t>
            </a:fld>
            <a:endParaRPr/>
          </a:p>
        </p:txBody>
      </p:sp>
      <p:sp>
        <p:nvSpPr>
          <p:cNvPr id="622" name="Google Shape;622;p73"/>
          <p:cNvSpPr/>
          <p:nvPr/>
        </p:nvSpPr>
        <p:spPr>
          <a:xfrm>
            <a:off x="1090100" y="1835115"/>
            <a:ext cx="8773500" cy="3745200"/>
          </a:xfrm>
          <a:prstGeom prst="rect">
            <a:avLst/>
          </a:prstGeom>
          <a:noFill/>
          <a:ln>
            <a:noFill/>
          </a:ln>
        </p:spPr>
        <p:txBody>
          <a:bodyPr anchorCtr="0" anchor="t" bIns="45000" lIns="90000" spcFirstLastPara="1" rIns="90000" wrap="square" tIns="45000">
            <a:noAutofit/>
          </a:bodyPr>
          <a:lstStyle/>
          <a:p>
            <a:pPr indent="-514080" lvl="0" marL="514440" marR="0" rtl="0" algn="l">
              <a:lnSpc>
                <a:spcPct val="100000"/>
              </a:lnSpc>
              <a:spcBef>
                <a:spcPts val="0"/>
              </a:spcBef>
              <a:spcAft>
                <a:spcPts val="0"/>
              </a:spcAft>
              <a:buClr>
                <a:srgbClr val="666666"/>
              </a:buClr>
              <a:buSzPts val="3000"/>
              <a:buFont typeface="Rajdhani Medium"/>
              <a:buAutoNum type="romanUcPeriod"/>
            </a:pPr>
            <a:r>
              <a:rPr b="0" i="0" lang="en-GB" sz="3000" u="none" cap="none" strike="noStrike">
                <a:solidFill>
                  <a:srgbClr val="666666"/>
                </a:solidFill>
                <a:latin typeface="Rajdhani Medium"/>
                <a:ea typeface="Rajdhani Medium"/>
                <a:cs typeface="Rajdhani Medium"/>
                <a:sym typeface="Rajdhani Medium"/>
              </a:rPr>
              <a:t>Recent state of the climate</a:t>
            </a:r>
            <a:endParaRPr b="0" i="0" sz="3000" u="none" cap="none" strike="noStrike">
              <a:solidFill>
                <a:srgbClr val="666666"/>
              </a:solidFill>
              <a:latin typeface="Rajdhani Medium"/>
              <a:ea typeface="Rajdhani Medium"/>
              <a:cs typeface="Rajdhani Medium"/>
              <a:sym typeface="Rajdhani Medium"/>
            </a:endParaRPr>
          </a:p>
          <a:p>
            <a:pPr indent="0" lvl="0" marL="457200" marR="0" rtl="0" algn="l">
              <a:lnSpc>
                <a:spcPct val="100000"/>
              </a:lnSpc>
              <a:spcBef>
                <a:spcPts val="0"/>
              </a:spcBef>
              <a:spcAft>
                <a:spcPts val="0"/>
              </a:spcAft>
              <a:buNone/>
            </a:pPr>
            <a:r>
              <a:t/>
            </a:r>
            <a:endParaRPr b="0" i="0" sz="3000" u="none" cap="none" strike="noStrike">
              <a:solidFill>
                <a:srgbClr val="666666"/>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rgbClr val="666666"/>
              </a:buClr>
              <a:buSzPts val="3000"/>
              <a:buFont typeface="Rajdhani Medium"/>
              <a:buAutoNum type="romanUcPeriod"/>
            </a:pPr>
            <a:r>
              <a:rPr b="0" i="0" lang="en-GB" sz="3000" u="none" cap="none" strike="noStrike">
                <a:solidFill>
                  <a:srgbClr val="666666"/>
                </a:solidFill>
                <a:latin typeface="Rajdhani Medium"/>
                <a:ea typeface="Rajdhani Medium"/>
                <a:cs typeface="Rajdhani Medium"/>
                <a:sym typeface="Rajdhani Medium"/>
              </a:rPr>
              <a:t>Seasonal forecasts</a:t>
            </a:r>
            <a:endParaRPr b="0" i="0" sz="3000" u="none" cap="none" strike="noStrike">
              <a:solidFill>
                <a:srgbClr val="666666"/>
              </a:solidFill>
              <a:latin typeface="Rajdhani Medium"/>
              <a:ea typeface="Rajdhani Medium"/>
              <a:cs typeface="Rajdhani Medium"/>
              <a:sym typeface="Rajdhani Medium"/>
            </a:endParaRPr>
          </a:p>
          <a:p>
            <a:pPr indent="0" lvl="0" marL="457200" marR="0" rtl="0" algn="l">
              <a:lnSpc>
                <a:spcPct val="100000"/>
              </a:lnSpc>
              <a:spcBef>
                <a:spcPts val="0"/>
              </a:spcBef>
              <a:spcAft>
                <a:spcPts val="0"/>
              </a:spcAft>
              <a:buNone/>
            </a:pPr>
            <a:r>
              <a:t/>
            </a:r>
            <a:endParaRPr b="0" i="0" sz="3000" u="none" cap="none" strike="noStrike">
              <a:solidFill>
                <a:schemeClr val="lt1"/>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chemeClr val="lt1"/>
              </a:buClr>
              <a:buSzPts val="3000"/>
              <a:buFont typeface="Rajdhani Medium"/>
              <a:buAutoNum type="romanUcPeriod"/>
            </a:pPr>
            <a:r>
              <a:rPr b="0" i="0" lang="en-GB" sz="3000" u="none" cap="none" strike="noStrike">
                <a:solidFill>
                  <a:schemeClr val="lt1"/>
                </a:solidFill>
                <a:latin typeface="Rajdhani Medium"/>
                <a:ea typeface="Rajdhani Medium"/>
                <a:cs typeface="Rajdhani Medium"/>
                <a:sym typeface="Rajdhani Medium"/>
              </a:rPr>
              <a:t>Intra-seasonal forecasts</a:t>
            </a:r>
            <a:endParaRPr b="0" i="0" sz="3000" u="none" cap="none" strike="noStrik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pic>
        <p:nvPicPr>
          <p:cNvPr descr="wh04_ppttrmm1.gif" id="628" name="Google Shape;628;p74"/>
          <p:cNvPicPr preferRelativeResize="0"/>
          <p:nvPr/>
        </p:nvPicPr>
        <p:blipFill rotWithShape="1">
          <a:blip r:embed="rId3">
            <a:alphaModFix/>
          </a:blip>
          <a:srcRect b="0" l="0" r="0" t="0"/>
          <a:stretch/>
        </p:blipFill>
        <p:spPr>
          <a:xfrm>
            <a:off x="115175" y="1899325"/>
            <a:ext cx="7397024" cy="3945725"/>
          </a:xfrm>
          <a:prstGeom prst="rect">
            <a:avLst/>
          </a:prstGeom>
          <a:noFill/>
          <a:ln>
            <a:noFill/>
          </a:ln>
        </p:spPr>
      </p:pic>
      <p:sp>
        <p:nvSpPr>
          <p:cNvPr id="629" name="Google Shape;629;p7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pic>
        <p:nvPicPr>
          <p:cNvPr id="630" name="Google Shape;630;p74"/>
          <p:cNvPicPr preferRelativeResize="0"/>
          <p:nvPr/>
        </p:nvPicPr>
        <p:blipFill rotWithShape="1">
          <a:blip r:embed="rId4">
            <a:alphaModFix/>
          </a:blip>
          <a:srcRect b="0" l="0" r="0" t="0"/>
          <a:stretch/>
        </p:blipFill>
        <p:spPr>
          <a:xfrm>
            <a:off x="7750625" y="2954882"/>
            <a:ext cx="4269100" cy="2890169"/>
          </a:xfrm>
          <a:prstGeom prst="rect">
            <a:avLst/>
          </a:prstGeom>
          <a:noFill/>
          <a:ln>
            <a:noFill/>
          </a:ln>
        </p:spPr>
      </p:pic>
      <p:sp>
        <p:nvSpPr>
          <p:cNvPr id="631" name="Google Shape;631;p74"/>
          <p:cNvSpPr/>
          <p:nvPr/>
        </p:nvSpPr>
        <p:spPr>
          <a:xfrm>
            <a:off x="5199650" y="6463925"/>
            <a:ext cx="65274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i="0" lang="en-GB" sz="1200" u="sng" cap="none" strike="noStrike">
                <a:solidFill>
                  <a:schemeClr val="hlink"/>
                </a:solidFill>
                <a:latin typeface="Roboto Light"/>
                <a:ea typeface="Roboto Light"/>
                <a:cs typeface="Roboto Light"/>
                <a:sym typeface="Roboto Light"/>
                <a:hlinkClick r:id="rId5"/>
              </a:rPr>
              <a:t>https://www.climate.gov/news-features/blogs/enso/what-mjo-and-why-do-we-care</a:t>
            </a:r>
            <a:r>
              <a:rPr i="0" lang="en-GB" sz="1200" u="none" cap="none" strike="noStrike">
                <a:solidFill>
                  <a:srgbClr val="000000"/>
                </a:solidFill>
                <a:latin typeface="Roboto Light"/>
                <a:ea typeface="Roboto Light"/>
                <a:cs typeface="Roboto Light"/>
                <a:sym typeface="Roboto Light"/>
              </a:rPr>
              <a:t>  </a:t>
            </a:r>
            <a:endParaRPr i="0" sz="1200" u="none" cap="none" strike="noStrike">
              <a:solidFill>
                <a:schemeClr val="dk1"/>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632" name="Google Shape;632;p74"/>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74"/>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GB" sz="2500" u="none" cap="none" strike="noStrike">
                <a:solidFill>
                  <a:schemeClr val="dk1"/>
                </a:solidFill>
                <a:latin typeface="Rajdhani"/>
                <a:ea typeface="Rajdhani"/>
                <a:cs typeface="Rajdhani"/>
                <a:sym typeface="Rajdhani"/>
              </a:rPr>
              <a:t>III.	Intra-seasonal forecasts</a:t>
            </a:r>
            <a:endParaRPr b="1" i="0" sz="2500" u="none" cap="none" strike="noStrike">
              <a:solidFill>
                <a:schemeClr val="dk1"/>
              </a:solidFill>
              <a:latin typeface="Rajdhani"/>
              <a:ea typeface="Rajdhani"/>
              <a:cs typeface="Rajdhani"/>
              <a:sym typeface="Rajdhani"/>
            </a:endParaRPr>
          </a:p>
        </p:txBody>
      </p:sp>
      <p:sp>
        <p:nvSpPr>
          <p:cNvPr id="634" name="Google Shape;634;p74"/>
          <p:cNvSpPr/>
          <p:nvPr/>
        </p:nvSpPr>
        <p:spPr>
          <a:xfrm>
            <a:off x="0" y="1000225"/>
            <a:ext cx="12192000" cy="899100"/>
          </a:xfrm>
          <a:prstGeom prst="rect">
            <a:avLst/>
          </a:prstGeom>
          <a:noFill/>
          <a:ln>
            <a:noFill/>
          </a:ln>
        </p:spPr>
        <p:txBody>
          <a:bodyPr anchorCtr="0" anchor="t" bIns="45000" lIns="90000" spcFirstLastPara="1" rIns="90000" wrap="square" tIns="45000">
            <a:noAutofit/>
          </a:bodyPr>
          <a:lstStyle/>
          <a:p>
            <a:pPr indent="-336550" lvl="0" marL="457200" marR="0" rtl="0" algn="l">
              <a:lnSpc>
                <a:spcPct val="100000"/>
              </a:lnSpc>
              <a:spcBef>
                <a:spcPts val="0"/>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The MJO is the leading mode of tropical intra-seasonal variability with a 20–90 days time scale. It is an important source of regional climate variability and predictability across the globe at intra-seasonal time scales.</a:t>
            </a:r>
            <a:endParaRPr i="0" sz="1700" u="none" cap="none" strike="noStrike">
              <a:solidFill>
                <a:schemeClr val="dk1"/>
              </a:solidFill>
              <a:latin typeface="Roboto Light"/>
              <a:ea typeface="Roboto Light"/>
              <a:cs typeface="Roboto Light"/>
              <a:sym typeface="Roboto Light"/>
            </a:endParaRPr>
          </a:p>
        </p:txBody>
      </p:sp>
      <p:sp>
        <p:nvSpPr>
          <p:cNvPr id="635" name="Google Shape;635;p74"/>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lang="en-GB" sz="2400">
                <a:solidFill>
                  <a:srgbClr val="004890"/>
                </a:solidFill>
                <a:latin typeface="Rajdhani Medium"/>
                <a:ea typeface="Rajdhani Medium"/>
                <a:cs typeface="Rajdhani Medium"/>
                <a:sym typeface="Rajdhani Medium"/>
              </a:rPr>
              <a:t>Madden-Julian Oscillation (MJO)</a:t>
            </a:r>
            <a:endParaRPr sz="2400">
              <a:solidFill>
                <a:srgbClr val="004890"/>
              </a:solidFill>
              <a:latin typeface="Rajdhani Medium"/>
              <a:ea typeface="Rajdhani Medium"/>
              <a:cs typeface="Rajdhani Medium"/>
              <a:sym typeface="Rajdhani Medium"/>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0" name="Shape 640"/>
        <p:cNvGrpSpPr/>
        <p:nvPr/>
      </p:nvGrpSpPr>
      <p:grpSpPr>
        <a:xfrm>
          <a:off x="0" y="0"/>
          <a:ext cx="0" cy="0"/>
          <a:chOff x="0" y="0"/>
          <a:chExt cx="0" cy="0"/>
        </a:xfrm>
      </p:grpSpPr>
      <p:sp>
        <p:nvSpPr>
          <p:cNvPr id="641" name="Google Shape;641;p75"/>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42" name="Google Shape;642;p75"/>
          <p:cNvSpPr/>
          <p:nvPr/>
        </p:nvSpPr>
        <p:spPr>
          <a:xfrm>
            <a:off x="3980975" y="6463925"/>
            <a:ext cx="79740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a:t>
            </a:r>
            <a:r>
              <a:rPr lang="en-GB" sz="1200">
                <a:latin typeface="Roboto Light"/>
                <a:ea typeface="Roboto Light"/>
                <a:cs typeface="Roboto Light"/>
                <a:sym typeface="Roboto Light"/>
              </a:rPr>
              <a:t> </a:t>
            </a:r>
            <a:r>
              <a:rPr i="0" lang="en-GB" sz="1200" u="sng" cap="none" strike="noStrike">
                <a:solidFill>
                  <a:schemeClr val="hlink"/>
                </a:solidFill>
                <a:latin typeface="Roboto Light"/>
                <a:ea typeface="Roboto Light"/>
                <a:cs typeface="Roboto Light"/>
                <a:sym typeface="Roboto Light"/>
                <a:hlinkClick r:id="rId3"/>
              </a:rPr>
              <a:t>https://www.cpc.ncep.noaa.gov/products/precip/CWlink/MJO/whindex.shtml</a:t>
            </a:r>
            <a:r>
              <a:rPr lang="en-GB">
                <a:latin typeface="Roboto Light"/>
                <a:ea typeface="Roboto Light"/>
                <a:cs typeface="Roboto Light"/>
                <a:sym typeface="Roboto Light"/>
              </a:rPr>
              <a:t> / </a:t>
            </a:r>
            <a:r>
              <a:rPr lang="en-GB" sz="1200" u="sng">
                <a:solidFill>
                  <a:schemeClr val="hlink"/>
                </a:solidFill>
                <a:latin typeface="Roboto Light"/>
                <a:ea typeface="Roboto Light"/>
                <a:cs typeface="Roboto Light"/>
                <a:sym typeface="Roboto Light"/>
                <a:hlinkClick r:id="rId4"/>
              </a:rPr>
              <a:t>https://psl.noaa.gov/mjo/</a:t>
            </a:r>
            <a:r>
              <a:rPr lang="en-GB" sz="1200">
                <a:latin typeface="Roboto Light"/>
                <a:ea typeface="Roboto Light"/>
                <a:cs typeface="Roboto Light"/>
                <a:sym typeface="Roboto Light"/>
              </a:rPr>
              <a:t> </a:t>
            </a:r>
            <a:r>
              <a:rPr i="0" lang="en-GB" sz="1200" u="none" cap="none" strike="noStrike">
                <a:solidFill>
                  <a:srgbClr val="000000"/>
                </a:solidFill>
                <a:latin typeface="Roboto Light"/>
                <a:ea typeface="Roboto Light"/>
                <a:cs typeface="Roboto Light"/>
                <a:sym typeface="Roboto Light"/>
              </a:rPr>
              <a:t> </a:t>
            </a:r>
            <a:endParaRPr i="0" sz="1200" u="none" cap="none" strike="noStrike">
              <a:solidFill>
                <a:schemeClr val="dk1"/>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643" name="Google Shape;643;p75"/>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75"/>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GB" sz="2500" u="none" cap="none" strike="noStrike">
                <a:solidFill>
                  <a:schemeClr val="dk1"/>
                </a:solidFill>
                <a:latin typeface="Rajdhani"/>
                <a:ea typeface="Rajdhani"/>
                <a:cs typeface="Rajdhani"/>
                <a:sym typeface="Rajdhani"/>
              </a:rPr>
              <a:t>III.	Intra-seasonal forecasts</a:t>
            </a:r>
            <a:endParaRPr b="1" i="0" sz="2500" u="none" cap="none" strike="noStrike">
              <a:solidFill>
                <a:schemeClr val="dk1"/>
              </a:solidFill>
              <a:latin typeface="Rajdhani"/>
              <a:ea typeface="Rajdhani"/>
              <a:cs typeface="Rajdhani"/>
              <a:sym typeface="Rajdhani"/>
            </a:endParaRPr>
          </a:p>
        </p:txBody>
      </p:sp>
      <p:sp>
        <p:nvSpPr>
          <p:cNvPr id="645" name="Google Shape;645;p75"/>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GB" sz="2400">
                <a:solidFill>
                  <a:srgbClr val="004890"/>
                </a:solidFill>
                <a:latin typeface="Rajdhani Medium"/>
                <a:ea typeface="Rajdhani Medium"/>
                <a:cs typeface="Rajdhani Medium"/>
                <a:sym typeface="Rajdhani Medium"/>
              </a:rPr>
              <a:t>MJO phase status</a:t>
            </a:r>
            <a:endParaRPr b="0" i="0" sz="2400" u="none" cap="none" strike="noStrike">
              <a:solidFill>
                <a:srgbClr val="004890"/>
              </a:solidFill>
              <a:latin typeface="Rajdhani Medium"/>
              <a:ea typeface="Rajdhani Medium"/>
              <a:cs typeface="Rajdhani Medium"/>
              <a:sym typeface="Rajdhani Medium"/>
            </a:endParaRPr>
          </a:p>
        </p:txBody>
      </p:sp>
      <p:sp>
        <p:nvSpPr>
          <p:cNvPr id="646" name="Google Shape;646;p75"/>
          <p:cNvSpPr txBox="1"/>
          <p:nvPr/>
        </p:nvSpPr>
        <p:spPr>
          <a:xfrm>
            <a:off x="447875" y="1026425"/>
            <a:ext cx="5269500" cy="420300"/>
          </a:xfrm>
          <a:prstGeom prst="rect">
            <a:avLst/>
          </a:prstGeom>
          <a:noFill/>
          <a:ln>
            <a:noFill/>
          </a:ln>
        </p:spPr>
        <p:txBody>
          <a:bodyPr anchorCtr="0" anchor="t" bIns="91425" lIns="91425" spcFirstLastPara="1" rIns="91425" wrap="square" tIns="91425">
            <a:spAutoFit/>
          </a:bodyPr>
          <a:lstStyle/>
          <a:p>
            <a:pPr indent="-336550" lvl="0" marL="457200" rtl="0" algn="l">
              <a:lnSpc>
                <a:spcPct val="90000"/>
              </a:lnSpc>
              <a:spcBef>
                <a:spcPts val="1001"/>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RMM phase diagram for the </a:t>
            </a:r>
            <a:r>
              <a:rPr lang="en-GB" sz="1700">
                <a:solidFill>
                  <a:schemeClr val="dk1"/>
                </a:solidFill>
                <a:latin typeface="Roboto Light"/>
                <a:ea typeface="Roboto Light"/>
                <a:cs typeface="Roboto Light"/>
                <a:sym typeface="Roboto Light"/>
              </a:rPr>
              <a:t>latest</a:t>
            </a:r>
            <a:r>
              <a:rPr lang="en-GB" sz="1700">
                <a:solidFill>
                  <a:schemeClr val="dk1"/>
                </a:solidFill>
                <a:latin typeface="Roboto Light"/>
                <a:ea typeface="Roboto Light"/>
                <a:cs typeface="Roboto Light"/>
                <a:sym typeface="Roboto Light"/>
              </a:rPr>
              <a:t> 40 days</a:t>
            </a:r>
            <a:endParaRPr sz="1700">
              <a:latin typeface="Roboto Light"/>
              <a:ea typeface="Roboto Light"/>
              <a:cs typeface="Roboto Light"/>
              <a:sym typeface="Roboto Light"/>
            </a:endParaRPr>
          </a:p>
        </p:txBody>
      </p:sp>
      <p:sp>
        <p:nvSpPr>
          <p:cNvPr id="647" name="Google Shape;647;p75"/>
          <p:cNvSpPr txBox="1"/>
          <p:nvPr/>
        </p:nvSpPr>
        <p:spPr>
          <a:xfrm>
            <a:off x="6599000" y="1026425"/>
            <a:ext cx="5465400" cy="420300"/>
          </a:xfrm>
          <a:prstGeom prst="rect">
            <a:avLst/>
          </a:prstGeom>
          <a:noFill/>
          <a:ln>
            <a:noFill/>
          </a:ln>
        </p:spPr>
        <p:txBody>
          <a:bodyPr anchorCtr="0" anchor="t" bIns="91425" lIns="91425" spcFirstLastPara="1" rIns="91425" wrap="square" tIns="91425">
            <a:spAutoFit/>
          </a:bodyPr>
          <a:lstStyle/>
          <a:p>
            <a:pPr indent="-336550" lvl="0" marL="457200" rtl="0" algn="l">
              <a:lnSpc>
                <a:spcPct val="90000"/>
              </a:lnSpc>
              <a:spcBef>
                <a:spcPts val="1001"/>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ROMI phase diagram for the latest 90 days</a:t>
            </a:r>
            <a:endParaRPr sz="1700">
              <a:latin typeface="Roboto Light"/>
              <a:ea typeface="Roboto Light"/>
              <a:cs typeface="Roboto Light"/>
              <a:sym typeface="Roboto Light"/>
            </a:endParaRPr>
          </a:p>
        </p:txBody>
      </p:sp>
      <p:sp>
        <p:nvSpPr>
          <p:cNvPr id="648" name="Google Shape;648;p75"/>
          <p:cNvSpPr txBox="1"/>
          <p:nvPr/>
        </p:nvSpPr>
        <p:spPr>
          <a:xfrm>
            <a:off x="2674150" y="5606838"/>
            <a:ext cx="8948700" cy="655800"/>
          </a:xfrm>
          <a:prstGeom prst="rect">
            <a:avLst/>
          </a:prstGeom>
          <a:noFill/>
          <a:ln>
            <a:noFill/>
          </a:ln>
        </p:spPr>
        <p:txBody>
          <a:bodyPr anchorCtr="0" anchor="t" bIns="91425" lIns="91425" spcFirstLastPara="1" rIns="91425" wrap="square" tIns="91425">
            <a:spAutoFit/>
          </a:bodyPr>
          <a:lstStyle/>
          <a:p>
            <a:pPr indent="-336550" lvl="0" marL="457200" rtl="0" algn="l">
              <a:lnSpc>
                <a:spcPct val="90000"/>
              </a:lnSpc>
              <a:spcBef>
                <a:spcPts val="1001"/>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During February MJO avoided phase 8 due to strong subsidence in the CP. It became active at the beginning of March (phases 1 and 2) and has since then become inactive.</a:t>
            </a:r>
            <a:endParaRPr sz="1700">
              <a:solidFill>
                <a:schemeClr val="dk1"/>
              </a:solidFill>
              <a:latin typeface="Roboto Light"/>
              <a:ea typeface="Roboto Light"/>
              <a:cs typeface="Roboto Light"/>
              <a:sym typeface="Roboto Light"/>
            </a:endParaRPr>
          </a:p>
        </p:txBody>
      </p:sp>
      <p:sp>
        <p:nvSpPr>
          <p:cNvPr id="649" name="Google Shape;649;p75"/>
          <p:cNvSpPr/>
          <p:nvPr/>
        </p:nvSpPr>
        <p:spPr>
          <a:xfrm>
            <a:off x="6233525" y="1381000"/>
            <a:ext cx="27600" cy="4053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0" name="Google Shape;650;p75"/>
          <p:cNvSpPr txBox="1"/>
          <p:nvPr/>
        </p:nvSpPr>
        <p:spPr>
          <a:xfrm>
            <a:off x="3380138" y="1717350"/>
            <a:ext cx="2794800" cy="3652800"/>
          </a:xfrm>
          <a:prstGeom prst="rect">
            <a:avLst/>
          </a:prstGeom>
          <a:noFill/>
          <a:ln>
            <a:noFill/>
          </a:ln>
        </p:spPr>
        <p:txBody>
          <a:bodyPr anchorCtr="0" anchor="t" bIns="91425" lIns="91425" spcFirstLastPara="1" rIns="91425" wrap="square" tIns="91425">
            <a:spAutoFit/>
          </a:bodyPr>
          <a:lstStyle/>
          <a:p>
            <a:pPr indent="-304800" lvl="0" marL="457200" rtl="0" algn="l">
              <a:lnSpc>
                <a:spcPct val="90000"/>
              </a:lnSpc>
              <a:spcBef>
                <a:spcPts val="1001"/>
              </a:spcBef>
              <a:spcAft>
                <a:spcPts val="0"/>
              </a:spcAft>
              <a:buClr>
                <a:schemeClr val="dk1"/>
              </a:buClr>
              <a:buSzPts val="1200"/>
              <a:buFont typeface="Roboto"/>
              <a:buChar char="➢"/>
            </a:pPr>
            <a:r>
              <a:rPr b="1" lang="en-GB" sz="1200">
                <a:solidFill>
                  <a:schemeClr val="dk1"/>
                </a:solidFill>
                <a:latin typeface="Roboto"/>
                <a:ea typeface="Roboto"/>
                <a:cs typeface="Roboto"/>
                <a:sym typeface="Roboto"/>
              </a:rPr>
              <a:t>RMM index</a:t>
            </a:r>
            <a:endParaRPr b="1" sz="1200">
              <a:solidFill>
                <a:schemeClr val="dk1"/>
              </a:solidFill>
              <a:latin typeface="Roboto"/>
              <a:ea typeface="Roboto"/>
              <a:cs typeface="Roboto"/>
              <a:sym typeface="Roboto"/>
            </a:endParaRPr>
          </a:p>
          <a:p>
            <a:pPr indent="0" lvl="0" marL="0" rtl="0" algn="l">
              <a:lnSpc>
                <a:spcPct val="90000"/>
              </a:lnSpc>
              <a:spcBef>
                <a:spcPts val="1001"/>
              </a:spcBef>
              <a:spcAft>
                <a:spcPts val="0"/>
              </a:spcAft>
              <a:buNone/>
            </a:pPr>
            <a:r>
              <a:rPr lang="en-GB" sz="1200">
                <a:solidFill>
                  <a:schemeClr val="dk1"/>
                </a:solidFill>
                <a:latin typeface="Roboto Light"/>
                <a:ea typeface="Roboto Light"/>
                <a:cs typeface="Roboto Light"/>
                <a:sym typeface="Roboto Light"/>
              </a:rPr>
              <a:t>RMM = Real-time Multivariate MJO Index</a:t>
            </a:r>
            <a:endParaRPr sz="1200">
              <a:solidFill>
                <a:schemeClr val="dk1"/>
              </a:solidFill>
              <a:latin typeface="Roboto Light"/>
              <a:ea typeface="Roboto Light"/>
              <a:cs typeface="Roboto Light"/>
              <a:sym typeface="Roboto Light"/>
            </a:endParaRPr>
          </a:p>
          <a:p>
            <a:pPr indent="0" lvl="0" marL="0" rtl="0" algn="l">
              <a:lnSpc>
                <a:spcPct val="90000"/>
              </a:lnSpc>
              <a:spcBef>
                <a:spcPts val="1001"/>
              </a:spcBef>
              <a:spcAft>
                <a:spcPts val="0"/>
              </a:spcAft>
              <a:buNone/>
            </a:pPr>
            <a:r>
              <a:rPr lang="en-GB" sz="1200">
                <a:solidFill>
                  <a:schemeClr val="dk1"/>
                </a:solidFill>
                <a:latin typeface="Roboto Light"/>
                <a:ea typeface="Roboto Light"/>
                <a:cs typeface="Roboto Light"/>
                <a:sym typeface="Roboto Light"/>
              </a:rPr>
              <a:t>Developed by Matthew Wheeler and Harry Hendon (2004).</a:t>
            </a:r>
            <a:endParaRPr sz="1200">
              <a:solidFill>
                <a:schemeClr val="dk1"/>
              </a:solidFill>
              <a:latin typeface="Roboto Light"/>
              <a:ea typeface="Roboto Light"/>
              <a:cs typeface="Roboto Light"/>
              <a:sym typeface="Roboto Light"/>
            </a:endParaRPr>
          </a:p>
          <a:p>
            <a:pPr indent="0" lvl="0" marL="0" rtl="0" algn="l">
              <a:lnSpc>
                <a:spcPct val="90000"/>
              </a:lnSpc>
              <a:spcBef>
                <a:spcPts val="1001"/>
              </a:spcBef>
              <a:spcAft>
                <a:spcPts val="0"/>
              </a:spcAft>
              <a:buNone/>
            </a:pPr>
            <a:r>
              <a:rPr lang="en-GB" sz="1200">
                <a:solidFill>
                  <a:schemeClr val="dk1"/>
                </a:solidFill>
                <a:latin typeface="Roboto Light"/>
                <a:ea typeface="Roboto Light"/>
                <a:cs typeface="Roboto Light"/>
                <a:sym typeface="Roboto Light"/>
              </a:rPr>
              <a:t>A multivariate index that combines:</a:t>
            </a:r>
            <a:endParaRPr sz="1200">
              <a:solidFill>
                <a:schemeClr val="dk1"/>
              </a:solidFill>
              <a:latin typeface="Roboto Light"/>
              <a:ea typeface="Roboto Light"/>
              <a:cs typeface="Roboto Light"/>
              <a:sym typeface="Roboto Light"/>
            </a:endParaRPr>
          </a:p>
          <a:p>
            <a:pPr indent="-304800" lvl="0" marL="457200" rtl="0" algn="l">
              <a:lnSpc>
                <a:spcPct val="90000"/>
              </a:lnSpc>
              <a:spcBef>
                <a:spcPts val="1001"/>
              </a:spcBef>
              <a:spcAft>
                <a:spcPts val="0"/>
              </a:spcAft>
              <a:buClr>
                <a:schemeClr val="dk1"/>
              </a:buClr>
              <a:buSzPts val="1200"/>
              <a:buFont typeface="Lexend Light"/>
              <a:buChar char="➢"/>
            </a:pPr>
            <a:r>
              <a:rPr b="1" lang="en-GB" sz="1200">
                <a:solidFill>
                  <a:schemeClr val="dk1"/>
                </a:solidFill>
                <a:latin typeface="Roboto"/>
                <a:ea typeface="Roboto"/>
                <a:cs typeface="Roboto"/>
                <a:sym typeface="Roboto"/>
              </a:rPr>
              <a:t>Outgoing Longwave Radiation</a:t>
            </a:r>
            <a:r>
              <a:rPr lang="en-GB" sz="1200">
                <a:solidFill>
                  <a:schemeClr val="dk1"/>
                </a:solidFill>
                <a:latin typeface="Roboto Light"/>
                <a:ea typeface="Roboto Light"/>
                <a:cs typeface="Roboto Light"/>
                <a:sym typeface="Roboto Light"/>
              </a:rPr>
              <a:t> (a proxy for convection/cloudiness)</a:t>
            </a:r>
            <a:endParaRPr sz="1200">
              <a:solidFill>
                <a:schemeClr val="dk1"/>
              </a:solidFill>
              <a:latin typeface="Roboto Light"/>
              <a:ea typeface="Roboto Light"/>
              <a:cs typeface="Roboto Light"/>
              <a:sym typeface="Roboto Light"/>
            </a:endParaRPr>
          </a:p>
          <a:p>
            <a:pPr indent="-304800" lvl="0" marL="457200" rtl="0" algn="l">
              <a:lnSpc>
                <a:spcPct val="90000"/>
              </a:lnSpc>
              <a:spcBef>
                <a:spcPts val="0"/>
              </a:spcBef>
              <a:spcAft>
                <a:spcPts val="0"/>
              </a:spcAft>
              <a:buClr>
                <a:schemeClr val="dk1"/>
              </a:buClr>
              <a:buSzPts val="1200"/>
              <a:buFont typeface="Lexend Light"/>
              <a:buChar char="➢"/>
            </a:pPr>
            <a:r>
              <a:rPr b="1" lang="en-GB" sz="1200">
                <a:solidFill>
                  <a:schemeClr val="dk1"/>
                </a:solidFill>
                <a:latin typeface="Roboto"/>
                <a:ea typeface="Roboto"/>
                <a:cs typeface="Roboto"/>
                <a:sym typeface="Roboto"/>
              </a:rPr>
              <a:t>Zonal winds at 850 hPa </a:t>
            </a:r>
            <a:r>
              <a:rPr lang="en-GB" sz="1200">
                <a:solidFill>
                  <a:schemeClr val="dk1"/>
                </a:solidFill>
                <a:latin typeface="Roboto Light"/>
                <a:ea typeface="Roboto Light"/>
                <a:cs typeface="Roboto Light"/>
                <a:sym typeface="Roboto Light"/>
              </a:rPr>
              <a:t>(low-level winds)</a:t>
            </a:r>
            <a:endParaRPr sz="1200">
              <a:solidFill>
                <a:schemeClr val="dk1"/>
              </a:solidFill>
              <a:latin typeface="Roboto Light"/>
              <a:ea typeface="Roboto Light"/>
              <a:cs typeface="Roboto Light"/>
              <a:sym typeface="Roboto Light"/>
            </a:endParaRPr>
          </a:p>
          <a:p>
            <a:pPr indent="-304800" lvl="0" marL="457200" rtl="0" algn="l">
              <a:lnSpc>
                <a:spcPct val="90000"/>
              </a:lnSpc>
              <a:spcBef>
                <a:spcPts val="0"/>
              </a:spcBef>
              <a:spcAft>
                <a:spcPts val="0"/>
              </a:spcAft>
              <a:buClr>
                <a:schemeClr val="dk1"/>
              </a:buClr>
              <a:buSzPts val="1200"/>
              <a:buFont typeface="Lexend Light"/>
              <a:buChar char="➢"/>
            </a:pPr>
            <a:r>
              <a:rPr b="1" lang="en-GB" sz="1200">
                <a:solidFill>
                  <a:schemeClr val="dk1"/>
                </a:solidFill>
                <a:latin typeface="Roboto"/>
                <a:ea typeface="Roboto"/>
                <a:cs typeface="Roboto"/>
                <a:sym typeface="Roboto"/>
              </a:rPr>
              <a:t>Zonal winds at 200 hPa </a:t>
            </a:r>
            <a:r>
              <a:rPr lang="en-GB" sz="1200">
                <a:solidFill>
                  <a:schemeClr val="dk1"/>
                </a:solidFill>
                <a:latin typeface="Roboto Light"/>
                <a:ea typeface="Roboto Light"/>
                <a:cs typeface="Roboto Light"/>
                <a:sym typeface="Roboto Light"/>
              </a:rPr>
              <a:t>(upper-level winds)</a:t>
            </a:r>
            <a:endParaRPr sz="1200">
              <a:solidFill>
                <a:schemeClr val="dk1"/>
              </a:solidFill>
              <a:latin typeface="Roboto Light"/>
              <a:ea typeface="Roboto Light"/>
              <a:cs typeface="Roboto Light"/>
              <a:sym typeface="Roboto Light"/>
            </a:endParaRPr>
          </a:p>
          <a:p>
            <a:pPr indent="0" lvl="0" marL="0" rtl="0" algn="l">
              <a:lnSpc>
                <a:spcPct val="90000"/>
              </a:lnSpc>
              <a:spcBef>
                <a:spcPts val="1001"/>
              </a:spcBef>
              <a:spcAft>
                <a:spcPts val="0"/>
              </a:spcAft>
              <a:buNone/>
            </a:pPr>
            <a:r>
              <a:rPr lang="en-GB" sz="1200">
                <a:solidFill>
                  <a:schemeClr val="dk1"/>
                </a:solidFill>
                <a:latin typeface="Roboto Light"/>
                <a:ea typeface="Roboto Light"/>
                <a:cs typeface="Roboto Light"/>
                <a:sym typeface="Roboto Light"/>
              </a:rPr>
              <a:t>Projects these variables onto two principal components (RMM1 and RMM2) to define the MJO’s location and intensity in an 8-phase diagram.</a:t>
            </a:r>
            <a:endParaRPr sz="1200">
              <a:solidFill>
                <a:schemeClr val="dk1"/>
              </a:solidFill>
              <a:latin typeface="Roboto Light"/>
              <a:ea typeface="Roboto Light"/>
              <a:cs typeface="Roboto Light"/>
              <a:sym typeface="Roboto Light"/>
            </a:endParaRPr>
          </a:p>
        </p:txBody>
      </p:sp>
      <p:sp>
        <p:nvSpPr>
          <p:cNvPr id="651" name="Google Shape;651;p75"/>
          <p:cNvSpPr txBox="1"/>
          <p:nvPr/>
        </p:nvSpPr>
        <p:spPr>
          <a:xfrm>
            <a:off x="10109450" y="1717350"/>
            <a:ext cx="2031300" cy="2489100"/>
          </a:xfrm>
          <a:prstGeom prst="rect">
            <a:avLst/>
          </a:prstGeom>
          <a:noFill/>
          <a:ln>
            <a:noFill/>
          </a:ln>
        </p:spPr>
        <p:txBody>
          <a:bodyPr anchorCtr="0" anchor="t" bIns="91425" lIns="91425" spcFirstLastPara="1" rIns="91425" wrap="square" tIns="91425">
            <a:spAutoFit/>
          </a:bodyPr>
          <a:lstStyle/>
          <a:p>
            <a:pPr indent="-304800" lvl="0" marL="457200" rtl="0" algn="l">
              <a:lnSpc>
                <a:spcPct val="90000"/>
              </a:lnSpc>
              <a:spcBef>
                <a:spcPts val="1001"/>
              </a:spcBef>
              <a:spcAft>
                <a:spcPts val="0"/>
              </a:spcAft>
              <a:buClr>
                <a:schemeClr val="dk1"/>
              </a:buClr>
              <a:buSzPts val="1200"/>
              <a:buFont typeface="Roboto"/>
              <a:buChar char="➢"/>
            </a:pPr>
            <a:r>
              <a:rPr b="1" lang="en-GB" sz="1200">
                <a:solidFill>
                  <a:schemeClr val="dk1"/>
                </a:solidFill>
                <a:latin typeface="Roboto"/>
                <a:ea typeface="Roboto"/>
                <a:cs typeface="Roboto"/>
                <a:sym typeface="Roboto"/>
              </a:rPr>
              <a:t>ROMI index</a:t>
            </a:r>
            <a:endParaRPr b="1" sz="1200">
              <a:solidFill>
                <a:schemeClr val="dk1"/>
              </a:solidFill>
              <a:latin typeface="Roboto"/>
              <a:ea typeface="Roboto"/>
              <a:cs typeface="Roboto"/>
              <a:sym typeface="Roboto"/>
            </a:endParaRPr>
          </a:p>
          <a:p>
            <a:pPr indent="0" lvl="0" marL="0" rtl="0" algn="l">
              <a:lnSpc>
                <a:spcPct val="90000"/>
              </a:lnSpc>
              <a:spcBef>
                <a:spcPts val="1001"/>
              </a:spcBef>
              <a:spcAft>
                <a:spcPts val="0"/>
              </a:spcAft>
              <a:buNone/>
            </a:pPr>
            <a:r>
              <a:rPr lang="en-GB" sz="1200">
                <a:solidFill>
                  <a:schemeClr val="dk1"/>
                </a:solidFill>
                <a:latin typeface="Roboto Light"/>
                <a:ea typeface="Roboto Light"/>
                <a:cs typeface="Roboto Light"/>
                <a:sym typeface="Roboto Light"/>
              </a:rPr>
              <a:t>ROMI = Real-time OLR MJO Index</a:t>
            </a:r>
            <a:endParaRPr sz="1200">
              <a:solidFill>
                <a:schemeClr val="dk1"/>
              </a:solidFill>
              <a:latin typeface="Roboto Light"/>
              <a:ea typeface="Roboto Light"/>
              <a:cs typeface="Roboto Light"/>
              <a:sym typeface="Roboto Light"/>
            </a:endParaRPr>
          </a:p>
          <a:p>
            <a:pPr indent="0" lvl="0" marL="0" rtl="0" algn="l">
              <a:lnSpc>
                <a:spcPct val="90000"/>
              </a:lnSpc>
              <a:spcBef>
                <a:spcPts val="1001"/>
              </a:spcBef>
              <a:spcAft>
                <a:spcPts val="0"/>
              </a:spcAft>
              <a:buNone/>
            </a:pPr>
            <a:r>
              <a:rPr lang="en-GB" sz="1200">
                <a:solidFill>
                  <a:schemeClr val="dk1"/>
                </a:solidFill>
                <a:latin typeface="Roboto Light"/>
                <a:ea typeface="Roboto Light"/>
                <a:cs typeface="Roboto Light"/>
                <a:sym typeface="Roboto Light"/>
              </a:rPr>
              <a:t>Developed as a simpler alternative to RMM.</a:t>
            </a:r>
            <a:endParaRPr sz="1200">
              <a:solidFill>
                <a:schemeClr val="dk1"/>
              </a:solidFill>
              <a:latin typeface="Roboto Light"/>
              <a:ea typeface="Roboto Light"/>
              <a:cs typeface="Roboto Light"/>
              <a:sym typeface="Roboto Light"/>
            </a:endParaRPr>
          </a:p>
          <a:p>
            <a:pPr indent="0" lvl="0" marL="0" rtl="0" algn="l">
              <a:lnSpc>
                <a:spcPct val="90000"/>
              </a:lnSpc>
              <a:spcBef>
                <a:spcPts val="1001"/>
              </a:spcBef>
              <a:spcAft>
                <a:spcPts val="0"/>
              </a:spcAft>
              <a:buNone/>
            </a:pPr>
            <a:r>
              <a:rPr b="1" lang="en-GB" sz="1200">
                <a:solidFill>
                  <a:schemeClr val="dk1"/>
                </a:solidFill>
                <a:latin typeface="Roboto"/>
                <a:ea typeface="Roboto"/>
                <a:cs typeface="Roboto"/>
                <a:sym typeface="Roboto"/>
              </a:rPr>
              <a:t>Based only on OLR data</a:t>
            </a:r>
            <a:r>
              <a:rPr lang="en-GB" sz="1200">
                <a:solidFill>
                  <a:schemeClr val="dk1"/>
                </a:solidFill>
                <a:latin typeface="Roboto Light"/>
                <a:ea typeface="Roboto Light"/>
                <a:cs typeface="Roboto Light"/>
                <a:sym typeface="Roboto Light"/>
              </a:rPr>
              <a:t>.</a:t>
            </a:r>
            <a:endParaRPr sz="1200">
              <a:solidFill>
                <a:schemeClr val="dk1"/>
              </a:solidFill>
              <a:latin typeface="Roboto Light"/>
              <a:ea typeface="Roboto Light"/>
              <a:cs typeface="Roboto Light"/>
              <a:sym typeface="Roboto Light"/>
            </a:endParaRPr>
          </a:p>
          <a:p>
            <a:pPr indent="0" lvl="0" marL="0" rtl="0" algn="l">
              <a:lnSpc>
                <a:spcPct val="90000"/>
              </a:lnSpc>
              <a:spcBef>
                <a:spcPts val="1001"/>
              </a:spcBef>
              <a:spcAft>
                <a:spcPts val="0"/>
              </a:spcAft>
              <a:buNone/>
            </a:pPr>
            <a:r>
              <a:rPr lang="en-GB" sz="1200">
                <a:solidFill>
                  <a:schemeClr val="dk1"/>
                </a:solidFill>
                <a:latin typeface="Roboto Light"/>
                <a:ea typeface="Roboto Light"/>
                <a:cs typeface="Roboto Light"/>
                <a:sym typeface="Roboto Light"/>
              </a:rPr>
              <a:t>Uses empirical orthogonal function (EOF) analysis of OLR to define MJO phases.</a:t>
            </a:r>
            <a:endParaRPr sz="1200">
              <a:solidFill>
                <a:schemeClr val="dk1"/>
              </a:solidFill>
              <a:latin typeface="Roboto Light"/>
              <a:ea typeface="Roboto Light"/>
              <a:cs typeface="Roboto Light"/>
              <a:sym typeface="Roboto Light"/>
            </a:endParaRPr>
          </a:p>
          <a:p>
            <a:pPr indent="0" lvl="0" marL="0" rtl="0" algn="l">
              <a:lnSpc>
                <a:spcPct val="90000"/>
              </a:lnSpc>
              <a:spcBef>
                <a:spcPts val="1001"/>
              </a:spcBef>
              <a:spcAft>
                <a:spcPts val="0"/>
              </a:spcAft>
              <a:buNone/>
            </a:pPr>
            <a:r>
              <a:t/>
            </a:r>
            <a:endParaRPr sz="1200">
              <a:solidFill>
                <a:schemeClr val="dk1"/>
              </a:solidFill>
              <a:latin typeface="Lexend Light"/>
              <a:ea typeface="Lexend Light"/>
              <a:cs typeface="Lexend Light"/>
              <a:sym typeface="Lexend Light"/>
            </a:endParaRPr>
          </a:p>
        </p:txBody>
      </p:sp>
      <p:pic>
        <p:nvPicPr>
          <p:cNvPr id="652" name="Google Shape;652;p75"/>
          <p:cNvPicPr preferRelativeResize="0"/>
          <p:nvPr/>
        </p:nvPicPr>
        <p:blipFill>
          <a:blip r:embed="rId5">
            <a:alphaModFix/>
          </a:blip>
          <a:stretch>
            <a:fillRect/>
          </a:stretch>
        </p:blipFill>
        <p:spPr>
          <a:xfrm>
            <a:off x="0" y="1791537"/>
            <a:ext cx="3470500" cy="3470500"/>
          </a:xfrm>
          <a:prstGeom prst="rect">
            <a:avLst/>
          </a:prstGeom>
          <a:noFill/>
          <a:ln>
            <a:noFill/>
          </a:ln>
        </p:spPr>
      </p:pic>
      <p:pic>
        <p:nvPicPr>
          <p:cNvPr id="653" name="Google Shape;653;p75"/>
          <p:cNvPicPr preferRelativeResize="0"/>
          <p:nvPr/>
        </p:nvPicPr>
        <p:blipFill>
          <a:blip r:embed="rId6">
            <a:alphaModFix/>
          </a:blip>
          <a:stretch>
            <a:fillRect/>
          </a:stretch>
        </p:blipFill>
        <p:spPr>
          <a:xfrm>
            <a:off x="6413525" y="1599125"/>
            <a:ext cx="3543526" cy="367981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7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60" name="Google Shape;660;p76"/>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76"/>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GB" sz="2500" u="none" cap="none" strike="noStrike">
                <a:solidFill>
                  <a:schemeClr val="dk1"/>
                </a:solidFill>
                <a:latin typeface="Rajdhani"/>
                <a:ea typeface="Rajdhani"/>
                <a:cs typeface="Rajdhani"/>
                <a:sym typeface="Rajdhani"/>
              </a:rPr>
              <a:t>III.	Intra-seasonal forecasts</a:t>
            </a:r>
            <a:endParaRPr b="1" i="0" sz="2500" u="none" cap="none" strike="noStrike">
              <a:solidFill>
                <a:schemeClr val="dk1"/>
              </a:solidFill>
              <a:latin typeface="Rajdhani"/>
              <a:ea typeface="Rajdhani"/>
              <a:cs typeface="Rajdhani"/>
              <a:sym typeface="Rajdhani"/>
            </a:endParaRPr>
          </a:p>
        </p:txBody>
      </p:sp>
      <p:sp>
        <p:nvSpPr>
          <p:cNvPr id="662" name="Google Shape;662;p76"/>
          <p:cNvSpPr/>
          <p:nvPr/>
        </p:nvSpPr>
        <p:spPr>
          <a:xfrm>
            <a:off x="5797050" y="6333125"/>
            <a:ext cx="60225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lang="en-GB" sz="1200">
                <a:latin typeface="Roboto Light"/>
                <a:ea typeface="Roboto Light"/>
                <a:cs typeface="Roboto Light"/>
                <a:sym typeface="Roboto Light"/>
              </a:rPr>
              <a:t> </a:t>
            </a:r>
            <a:r>
              <a:rPr lang="en-GB" sz="1200" u="sng">
                <a:solidFill>
                  <a:schemeClr val="hlink"/>
                </a:solidFill>
                <a:latin typeface="Roboto Light"/>
                <a:ea typeface="Roboto Light"/>
                <a:cs typeface="Roboto Light"/>
                <a:sym typeface="Roboto Light"/>
                <a:hlinkClick r:id="rId3"/>
              </a:rPr>
              <a:t>https://www.cpc.ncep.noaa.gov/products/precip/CWlink/MJO/foregfs.shtml</a:t>
            </a:r>
            <a:r>
              <a:rPr lang="en-GB" sz="1200" u="none">
                <a:solidFill>
                  <a:srgbClr val="000000"/>
                </a:solidFill>
                <a:latin typeface="Roboto Light"/>
                <a:ea typeface="Roboto Light"/>
                <a:cs typeface="Roboto Light"/>
                <a:sym typeface="Roboto Light"/>
              </a:rPr>
              <a:t> /</a:t>
            </a:r>
            <a:endParaRPr sz="1200">
              <a:latin typeface="Roboto Light"/>
              <a:ea typeface="Roboto Light"/>
              <a:cs typeface="Roboto Light"/>
              <a:sym typeface="Roboto Light"/>
            </a:endParaRPr>
          </a:p>
          <a:p>
            <a:pPr indent="0" lvl="0" marL="0" marR="0" rtl="0" algn="l">
              <a:lnSpc>
                <a:spcPct val="90000"/>
              </a:lnSpc>
              <a:spcBef>
                <a:spcPts val="0"/>
              </a:spcBef>
              <a:spcAft>
                <a:spcPts val="0"/>
              </a:spcAft>
              <a:buClr>
                <a:srgbClr val="000000"/>
              </a:buClr>
              <a:buSzPts val="1200"/>
              <a:buFont typeface="Arial"/>
              <a:buNone/>
            </a:pPr>
            <a:r>
              <a:rPr lang="en-GB" sz="1200" u="sng">
                <a:solidFill>
                  <a:schemeClr val="hlink"/>
                </a:solidFill>
                <a:latin typeface="Roboto Light"/>
                <a:ea typeface="Roboto Light"/>
                <a:cs typeface="Roboto Light"/>
                <a:sym typeface="Roboto Light"/>
                <a:hlinkClick r:id="rId4"/>
              </a:rPr>
              <a:t>https://www.cpc.ncep.noaa.gov/products/precip/CWlink/MJO/CLIVAR/ecmf.shtml</a:t>
            </a:r>
            <a:r>
              <a:rPr lang="en-GB" sz="1200">
                <a:latin typeface="Roboto Light"/>
                <a:ea typeface="Roboto Light"/>
                <a:cs typeface="Roboto Light"/>
                <a:sym typeface="Roboto Light"/>
              </a:rPr>
              <a:t> </a:t>
            </a:r>
            <a:endParaRPr sz="1200">
              <a:latin typeface="Roboto Light"/>
              <a:ea typeface="Roboto Light"/>
              <a:cs typeface="Roboto Light"/>
              <a:sym typeface="Roboto Light"/>
            </a:endParaRPr>
          </a:p>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663" name="Google Shape;663;p76"/>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GB" sz="2400">
                <a:solidFill>
                  <a:srgbClr val="004890"/>
                </a:solidFill>
                <a:latin typeface="Rajdhani Medium"/>
                <a:ea typeface="Rajdhani Medium"/>
                <a:cs typeface="Rajdhani Medium"/>
                <a:sym typeface="Rajdhani Medium"/>
              </a:rPr>
              <a:t>MJO forecasts</a:t>
            </a:r>
            <a:endParaRPr b="0" i="0" sz="2400" u="none" cap="none" strike="noStrike">
              <a:solidFill>
                <a:srgbClr val="004890"/>
              </a:solidFill>
              <a:latin typeface="Rajdhani Medium"/>
              <a:ea typeface="Rajdhani Medium"/>
              <a:cs typeface="Rajdhani Medium"/>
              <a:sym typeface="Rajdhani Medium"/>
            </a:endParaRPr>
          </a:p>
        </p:txBody>
      </p:sp>
      <p:sp>
        <p:nvSpPr>
          <p:cNvPr id="664" name="Google Shape;664;p76"/>
          <p:cNvSpPr txBox="1"/>
          <p:nvPr/>
        </p:nvSpPr>
        <p:spPr>
          <a:xfrm>
            <a:off x="2067675" y="5583563"/>
            <a:ext cx="9515700" cy="655800"/>
          </a:xfrm>
          <a:prstGeom prst="rect">
            <a:avLst/>
          </a:prstGeom>
          <a:noFill/>
          <a:ln>
            <a:noFill/>
          </a:ln>
        </p:spPr>
        <p:txBody>
          <a:bodyPr anchorCtr="0" anchor="t" bIns="91425" lIns="91425" spcFirstLastPara="1" rIns="91425" wrap="square" tIns="91425">
            <a:spAutoFit/>
          </a:bodyPr>
          <a:lstStyle/>
          <a:p>
            <a:pPr indent="-336550" lvl="0" marL="457200" rtl="0" algn="l">
              <a:lnSpc>
                <a:spcPct val="90000"/>
              </a:lnSpc>
              <a:spcBef>
                <a:spcPts val="1001"/>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MJO not very active, now around phase 6. Forecast suggests a very weak entrance to phases 7 and 8. </a:t>
            </a:r>
            <a:endParaRPr sz="1700">
              <a:solidFill>
                <a:schemeClr val="dk1"/>
              </a:solidFill>
              <a:latin typeface="Roboto Light"/>
              <a:ea typeface="Roboto Light"/>
              <a:cs typeface="Roboto Light"/>
              <a:sym typeface="Roboto Light"/>
            </a:endParaRPr>
          </a:p>
        </p:txBody>
      </p:sp>
      <p:sp>
        <p:nvSpPr>
          <p:cNvPr id="665" name="Google Shape;665;p76"/>
          <p:cNvSpPr txBox="1"/>
          <p:nvPr/>
        </p:nvSpPr>
        <p:spPr>
          <a:xfrm>
            <a:off x="578388" y="820600"/>
            <a:ext cx="4551900" cy="364800"/>
          </a:xfrm>
          <a:prstGeom prst="rect">
            <a:avLst/>
          </a:prstGeom>
          <a:noFill/>
          <a:ln>
            <a:noFill/>
          </a:ln>
        </p:spPr>
        <p:txBody>
          <a:bodyPr anchorCtr="0" anchor="t" bIns="91425" lIns="91425" spcFirstLastPara="1" rIns="91425" wrap="square" tIns="91425">
            <a:spAutoFit/>
          </a:bodyPr>
          <a:lstStyle/>
          <a:p>
            <a:pPr indent="-311150" lvl="0" marL="457200" rtl="0" algn="l">
              <a:lnSpc>
                <a:spcPct val="90000"/>
              </a:lnSpc>
              <a:spcBef>
                <a:spcPts val="1001"/>
              </a:spcBef>
              <a:spcAft>
                <a:spcPts val="0"/>
              </a:spcAft>
              <a:buClr>
                <a:schemeClr val="dk1"/>
              </a:buClr>
              <a:buSzPts val="1300"/>
              <a:buFont typeface="Roboto Light"/>
              <a:buChar char="➢"/>
            </a:pPr>
            <a:r>
              <a:rPr lang="en-GB" sz="1300">
                <a:solidFill>
                  <a:schemeClr val="dk1"/>
                </a:solidFill>
                <a:latin typeface="Roboto Light"/>
                <a:ea typeface="Roboto Light"/>
                <a:cs typeface="Roboto Light"/>
                <a:sym typeface="Roboto Light"/>
              </a:rPr>
              <a:t>OLR anomalies [W/m2] (ensemble mean GEFS)</a:t>
            </a:r>
            <a:endParaRPr sz="1300">
              <a:latin typeface="Roboto Light"/>
              <a:ea typeface="Roboto Light"/>
              <a:cs typeface="Roboto Light"/>
              <a:sym typeface="Roboto Light"/>
            </a:endParaRPr>
          </a:p>
        </p:txBody>
      </p:sp>
      <p:sp>
        <p:nvSpPr>
          <p:cNvPr id="666" name="Google Shape;666;p76"/>
          <p:cNvSpPr txBox="1"/>
          <p:nvPr/>
        </p:nvSpPr>
        <p:spPr>
          <a:xfrm>
            <a:off x="254388" y="5138800"/>
            <a:ext cx="5199900" cy="351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1"/>
              </a:spcBef>
              <a:spcAft>
                <a:spcPts val="0"/>
              </a:spcAft>
              <a:buNone/>
            </a:pPr>
            <a:r>
              <a:rPr lang="en-GB" sz="1200">
                <a:solidFill>
                  <a:srgbClr val="4A86E8"/>
                </a:solidFill>
                <a:latin typeface="Roboto Light"/>
                <a:ea typeface="Roboto Light"/>
                <a:cs typeface="Roboto Light"/>
                <a:sym typeface="Roboto Light"/>
              </a:rPr>
              <a:t>Low OLR (enhanced convection)</a:t>
            </a:r>
            <a:r>
              <a:rPr lang="en-GB" sz="1200">
                <a:solidFill>
                  <a:schemeClr val="dk1"/>
                </a:solidFill>
                <a:latin typeface="Roboto Light"/>
                <a:ea typeface="Roboto Light"/>
                <a:cs typeface="Roboto Light"/>
                <a:sym typeface="Roboto Light"/>
              </a:rPr>
              <a:t> / </a:t>
            </a:r>
            <a:r>
              <a:rPr lang="en-GB" sz="1200">
                <a:solidFill>
                  <a:srgbClr val="FF9900"/>
                </a:solidFill>
                <a:latin typeface="Roboto Light"/>
                <a:ea typeface="Roboto Light"/>
                <a:cs typeface="Roboto Light"/>
                <a:sym typeface="Roboto Light"/>
              </a:rPr>
              <a:t>High OLR (</a:t>
            </a:r>
            <a:r>
              <a:rPr lang="en-GB" sz="1200">
                <a:solidFill>
                  <a:srgbClr val="FF9900"/>
                </a:solidFill>
                <a:latin typeface="Roboto Light"/>
                <a:ea typeface="Roboto Light"/>
                <a:cs typeface="Roboto Light"/>
                <a:sym typeface="Roboto Light"/>
              </a:rPr>
              <a:t>suppressed</a:t>
            </a:r>
            <a:r>
              <a:rPr lang="en-GB" sz="1200">
                <a:solidFill>
                  <a:srgbClr val="FF9900"/>
                </a:solidFill>
                <a:latin typeface="Roboto Light"/>
                <a:ea typeface="Roboto Light"/>
                <a:cs typeface="Roboto Light"/>
                <a:sym typeface="Roboto Light"/>
              </a:rPr>
              <a:t> convection)</a:t>
            </a:r>
            <a:endParaRPr sz="1200">
              <a:solidFill>
                <a:srgbClr val="FF9900"/>
              </a:solidFill>
              <a:latin typeface="Roboto Light"/>
              <a:ea typeface="Roboto Light"/>
              <a:cs typeface="Roboto Light"/>
              <a:sym typeface="Roboto Light"/>
            </a:endParaRPr>
          </a:p>
        </p:txBody>
      </p:sp>
      <p:sp>
        <p:nvSpPr>
          <p:cNvPr id="667" name="Google Shape;667;p76"/>
          <p:cNvSpPr txBox="1"/>
          <p:nvPr/>
        </p:nvSpPr>
        <p:spPr>
          <a:xfrm>
            <a:off x="6562700" y="755788"/>
            <a:ext cx="5501700" cy="364800"/>
          </a:xfrm>
          <a:prstGeom prst="rect">
            <a:avLst/>
          </a:prstGeom>
          <a:noFill/>
          <a:ln>
            <a:noFill/>
          </a:ln>
        </p:spPr>
        <p:txBody>
          <a:bodyPr anchorCtr="0" anchor="t" bIns="91425" lIns="91425" spcFirstLastPara="1" rIns="91425" wrap="square" tIns="91425">
            <a:spAutoFit/>
          </a:bodyPr>
          <a:lstStyle/>
          <a:p>
            <a:pPr indent="-311150" lvl="0" marL="457200" rtl="0" algn="l">
              <a:lnSpc>
                <a:spcPct val="90000"/>
              </a:lnSpc>
              <a:spcBef>
                <a:spcPts val="1001"/>
              </a:spcBef>
              <a:spcAft>
                <a:spcPts val="0"/>
              </a:spcAft>
              <a:buClr>
                <a:schemeClr val="dk1"/>
              </a:buClr>
              <a:buSzPts val="1300"/>
              <a:buFont typeface="Roboto Light"/>
              <a:buChar char="➢"/>
            </a:pPr>
            <a:r>
              <a:rPr lang="en-GB" sz="1300">
                <a:solidFill>
                  <a:schemeClr val="dk1"/>
                </a:solidFill>
                <a:latin typeface="Roboto Light"/>
                <a:ea typeface="Roboto Light"/>
                <a:cs typeface="Roboto Light"/>
                <a:sym typeface="Roboto Light"/>
              </a:rPr>
              <a:t>Evolution of last 40 days of observations + ensemble forecast</a:t>
            </a:r>
            <a:endParaRPr sz="1300">
              <a:latin typeface="Roboto Light"/>
              <a:ea typeface="Roboto Light"/>
              <a:cs typeface="Roboto Light"/>
              <a:sym typeface="Roboto Light"/>
            </a:endParaRPr>
          </a:p>
        </p:txBody>
      </p:sp>
      <p:sp>
        <p:nvSpPr>
          <p:cNvPr id="668" name="Google Shape;668;p76"/>
          <p:cNvSpPr/>
          <p:nvPr/>
        </p:nvSpPr>
        <p:spPr>
          <a:xfrm>
            <a:off x="6205950" y="1085200"/>
            <a:ext cx="27600" cy="4053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9" name="Google Shape;669;p76"/>
          <p:cNvSpPr txBox="1"/>
          <p:nvPr/>
        </p:nvSpPr>
        <p:spPr>
          <a:xfrm>
            <a:off x="7590525" y="5090075"/>
            <a:ext cx="3747600" cy="351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1"/>
              </a:spcBef>
              <a:spcAft>
                <a:spcPts val="0"/>
              </a:spcAft>
              <a:buNone/>
            </a:pPr>
            <a:r>
              <a:rPr lang="en-GB" sz="1200">
                <a:solidFill>
                  <a:schemeClr val="dk1"/>
                </a:solidFill>
                <a:latin typeface="Roboto Light"/>
                <a:ea typeface="Roboto Light"/>
                <a:cs typeface="Roboto Light"/>
                <a:sym typeface="Roboto Light"/>
              </a:rPr>
              <a:t>Mean forecasts:</a:t>
            </a:r>
            <a:r>
              <a:rPr lang="en-GB" sz="1200">
                <a:solidFill>
                  <a:srgbClr val="4A86E8"/>
                </a:solidFill>
                <a:latin typeface="Roboto Light"/>
                <a:ea typeface="Roboto Light"/>
                <a:cs typeface="Roboto Light"/>
                <a:sym typeface="Roboto Light"/>
              </a:rPr>
              <a:t> </a:t>
            </a:r>
            <a:r>
              <a:rPr lang="en-GB" sz="1200">
                <a:solidFill>
                  <a:srgbClr val="FF0000"/>
                </a:solidFill>
                <a:latin typeface="Roboto Light"/>
                <a:ea typeface="Roboto Light"/>
                <a:cs typeface="Roboto Light"/>
                <a:sym typeface="Roboto Light"/>
              </a:rPr>
              <a:t>1-7 day</a:t>
            </a:r>
            <a:r>
              <a:rPr lang="en-GB" sz="1200">
                <a:solidFill>
                  <a:schemeClr val="dk1"/>
                </a:solidFill>
                <a:latin typeface="Roboto Light"/>
                <a:ea typeface="Roboto Light"/>
                <a:cs typeface="Roboto Light"/>
                <a:sym typeface="Roboto Light"/>
              </a:rPr>
              <a:t>,  </a:t>
            </a:r>
            <a:r>
              <a:rPr lang="en-GB" sz="1200">
                <a:solidFill>
                  <a:srgbClr val="0000FF"/>
                </a:solidFill>
                <a:latin typeface="Roboto Light"/>
                <a:ea typeface="Roboto Light"/>
                <a:cs typeface="Roboto Light"/>
                <a:sym typeface="Roboto Light"/>
              </a:rPr>
              <a:t>8-14 day</a:t>
            </a:r>
            <a:r>
              <a:rPr lang="en-GB" sz="1200">
                <a:solidFill>
                  <a:schemeClr val="dk1"/>
                </a:solidFill>
                <a:latin typeface="Roboto Light"/>
                <a:ea typeface="Roboto Light"/>
                <a:cs typeface="Roboto Light"/>
                <a:sym typeface="Roboto Light"/>
              </a:rPr>
              <a:t>,</a:t>
            </a:r>
            <a:r>
              <a:rPr lang="en-GB" sz="1200">
                <a:solidFill>
                  <a:srgbClr val="FF9900"/>
                </a:solidFill>
                <a:latin typeface="Roboto Light"/>
                <a:ea typeface="Roboto Light"/>
                <a:cs typeface="Roboto Light"/>
                <a:sym typeface="Roboto Light"/>
              </a:rPr>
              <a:t> </a:t>
            </a:r>
            <a:r>
              <a:rPr lang="en-GB" sz="1200">
                <a:solidFill>
                  <a:srgbClr val="9900FF"/>
                </a:solidFill>
                <a:latin typeface="Roboto Light"/>
                <a:ea typeface="Roboto Light"/>
                <a:cs typeface="Roboto Light"/>
                <a:sym typeface="Roboto Light"/>
              </a:rPr>
              <a:t>&gt;= 15 days</a:t>
            </a:r>
            <a:endParaRPr sz="1200">
              <a:solidFill>
                <a:srgbClr val="9900FF"/>
              </a:solidFill>
              <a:latin typeface="Roboto Light"/>
              <a:ea typeface="Roboto Light"/>
              <a:cs typeface="Roboto Light"/>
              <a:sym typeface="Roboto Light"/>
            </a:endParaRPr>
          </a:p>
        </p:txBody>
      </p:sp>
      <p:sp>
        <p:nvSpPr>
          <p:cNvPr id="670" name="Google Shape;670;p76"/>
          <p:cNvSpPr/>
          <p:nvPr/>
        </p:nvSpPr>
        <p:spPr>
          <a:xfrm>
            <a:off x="5423825" y="1605650"/>
            <a:ext cx="119400" cy="3236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1" name="Google Shape;671;p76"/>
          <p:cNvSpPr txBox="1"/>
          <p:nvPr/>
        </p:nvSpPr>
        <p:spPr>
          <a:xfrm rot="-5400000">
            <a:off x="5453475" y="3048200"/>
            <a:ext cx="583200" cy="351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1"/>
              </a:spcBef>
              <a:spcAft>
                <a:spcPts val="0"/>
              </a:spcAft>
              <a:buNone/>
            </a:pPr>
            <a:r>
              <a:rPr lang="en-GB" sz="1200">
                <a:solidFill>
                  <a:schemeClr val="dk1"/>
                </a:solidFill>
                <a:latin typeface="Roboto Light"/>
                <a:ea typeface="Roboto Light"/>
                <a:cs typeface="Roboto Light"/>
                <a:sym typeface="Roboto Light"/>
              </a:rPr>
              <a:t>Time</a:t>
            </a:r>
            <a:endParaRPr>
              <a:latin typeface="Roboto Light"/>
              <a:ea typeface="Roboto Light"/>
              <a:cs typeface="Roboto Light"/>
              <a:sym typeface="Roboto Light"/>
            </a:endParaRPr>
          </a:p>
        </p:txBody>
      </p:sp>
      <p:pic>
        <p:nvPicPr>
          <p:cNvPr id="672" name="Google Shape;672;p76"/>
          <p:cNvPicPr preferRelativeResize="0"/>
          <p:nvPr/>
        </p:nvPicPr>
        <p:blipFill>
          <a:blip r:embed="rId5">
            <a:alphaModFix/>
          </a:blip>
          <a:stretch>
            <a:fillRect/>
          </a:stretch>
        </p:blipFill>
        <p:spPr>
          <a:xfrm>
            <a:off x="254400" y="1212431"/>
            <a:ext cx="4977900" cy="3899344"/>
          </a:xfrm>
          <a:prstGeom prst="rect">
            <a:avLst/>
          </a:prstGeom>
          <a:noFill/>
          <a:ln>
            <a:noFill/>
          </a:ln>
        </p:spPr>
      </p:pic>
      <p:pic>
        <p:nvPicPr>
          <p:cNvPr id="673" name="Google Shape;673;p76"/>
          <p:cNvPicPr preferRelativeResize="0"/>
          <p:nvPr/>
        </p:nvPicPr>
        <p:blipFill>
          <a:blip r:embed="rId6">
            <a:alphaModFix/>
          </a:blip>
          <a:stretch>
            <a:fillRect/>
          </a:stretch>
        </p:blipFill>
        <p:spPr>
          <a:xfrm>
            <a:off x="7355450" y="1009351"/>
            <a:ext cx="4053600" cy="4053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77"/>
          <p:cNvSpPr/>
          <p:nvPr/>
        </p:nvSpPr>
        <p:spPr>
          <a:xfrm>
            <a:off x="786675" y="196325"/>
            <a:ext cx="6078000" cy="489300"/>
          </a:xfrm>
          <a:prstGeom prst="rect">
            <a:avLst/>
          </a:prstGeom>
          <a:noFill/>
          <a:ln>
            <a:noFill/>
          </a:ln>
        </p:spPr>
        <p:txBody>
          <a:bodyPr anchorCtr="0" anchor="t" bIns="45000" lIns="90000" spcFirstLastPara="1" rIns="90000" wrap="square" tIns="45000">
            <a:noAutofit/>
          </a:bodyPr>
          <a:lstStyle/>
          <a:p>
            <a:pPr indent="-336550" lvl="0" marL="457200" marR="0" rtl="0" algn="l">
              <a:lnSpc>
                <a:spcPct val="100000"/>
              </a:lnSpc>
              <a:spcBef>
                <a:spcPts val="0"/>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Precipitation</a:t>
            </a:r>
            <a:r>
              <a:rPr i="0" lang="en-GB" sz="1700" u="none" cap="none" strike="noStrike">
                <a:solidFill>
                  <a:schemeClr val="dk1"/>
                </a:solidFill>
                <a:latin typeface="Roboto Light"/>
                <a:ea typeface="Roboto Light"/>
                <a:cs typeface="Roboto Light"/>
                <a:sym typeface="Roboto Light"/>
              </a:rPr>
              <a:t> </a:t>
            </a:r>
            <a:r>
              <a:rPr lang="en-GB" sz="1700">
                <a:solidFill>
                  <a:schemeClr val="dk1"/>
                </a:solidFill>
                <a:latin typeface="Roboto Light"/>
                <a:ea typeface="Roboto Light"/>
                <a:cs typeface="Roboto Light"/>
                <a:sym typeface="Roboto Light"/>
              </a:rPr>
              <a:t>composite </a:t>
            </a:r>
            <a:r>
              <a:rPr i="0" lang="en-GB" sz="1700" u="none" cap="none" strike="noStrike">
                <a:solidFill>
                  <a:schemeClr val="dk1"/>
                </a:solidFill>
                <a:latin typeface="Roboto Light"/>
                <a:ea typeface="Roboto Light"/>
                <a:cs typeface="Roboto Light"/>
                <a:sym typeface="Roboto Light"/>
              </a:rPr>
              <a:t>during MJO Phase </a:t>
            </a:r>
            <a:r>
              <a:rPr lang="en-GB" sz="1700">
                <a:solidFill>
                  <a:schemeClr val="dk1"/>
                </a:solidFill>
                <a:latin typeface="Roboto Light"/>
                <a:ea typeface="Roboto Light"/>
                <a:cs typeface="Roboto Light"/>
                <a:sym typeface="Roboto Light"/>
              </a:rPr>
              <a:t>6</a:t>
            </a:r>
            <a:endParaRPr sz="1700">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None/>
            </a:pPr>
            <a:r>
              <a:t/>
            </a:r>
            <a:endParaRPr sz="1200">
              <a:solidFill>
                <a:schemeClr val="dk1"/>
              </a:solidFill>
              <a:latin typeface="Lexend Light"/>
              <a:ea typeface="Lexend Light"/>
              <a:cs typeface="Lexend Light"/>
              <a:sym typeface="Lexend Light"/>
            </a:endParaRPr>
          </a:p>
          <a:p>
            <a:pPr indent="0" lvl="0" marL="0" marR="0" rtl="0" algn="l">
              <a:lnSpc>
                <a:spcPct val="100000"/>
              </a:lnSpc>
              <a:spcBef>
                <a:spcPts val="0"/>
              </a:spcBef>
              <a:spcAft>
                <a:spcPts val="0"/>
              </a:spcAft>
              <a:buNone/>
            </a:pPr>
            <a:r>
              <a:rPr lang="en-GB" sz="1200">
                <a:solidFill>
                  <a:schemeClr val="dk1"/>
                </a:solidFill>
                <a:latin typeface="Roboto Light"/>
                <a:ea typeface="Roboto Light"/>
                <a:cs typeface="Roboto Light"/>
                <a:sym typeface="Roboto Light"/>
              </a:rPr>
              <a:t>Composite = average pattern</a:t>
            </a:r>
            <a:endParaRPr sz="1200">
              <a:solidFill>
                <a:schemeClr val="dk1"/>
              </a:solidFill>
              <a:latin typeface="Roboto Light"/>
              <a:ea typeface="Roboto Light"/>
              <a:cs typeface="Roboto Light"/>
              <a:sym typeface="Roboto Light"/>
            </a:endParaRPr>
          </a:p>
        </p:txBody>
      </p:sp>
      <p:sp>
        <p:nvSpPr>
          <p:cNvPr id="680" name="Google Shape;680;p77"/>
          <p:cNvSpPr txBox="1"/>
          <p:nvPr>
            <p:ph idx="12" type="sldNum"/>
          </p:nvPr>
        </p:nvSpPr>
        <p:spPr>
          <a:xfrm>
            <a:off x="11321470" y="6337059"/>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81" name="Google Shape;681;p77"/>
          <p:cNvSpPr/>
          <p:nvPr/>
        </p:nvSpPr>
        <p:spPr>
          <a:xfrm>
            <a:off x="10193200" y="6467850"/>
            <a:ext cx="14421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i="0" lang="en-GB" sz="1200" u="sng" cap="none" strike="noStrike">
                <a:solidFill>
                  <a:schemeClr val="hlink"/>
                </a:solidFill>
                <a:latin typeface="Roboto Light"/>
                <a:ea typeface="Roboto Light"/>
                <a:cs typeface="Roboto Light"/>
                <a:sym typeface="Roboto Light"/>
                <a:hlinkClick r:id="rId3"/>
              </a:rPr>
              <a:t>IRI link </a:t>
            </a:r>
            <a:endParaRPr i="0" sz="1200" u="none" cap="none" strike="noStrike">
              <a:solidFill>
                <a:schemeClr val="dk1"/>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682" name="Google Shape;682;p77"/>
          <p:cNvPicPr preferRelativeResize="0"/>
          <p:nvPr/>
        </p:nvPicPr>
        <p:blipFill>
          <a:blip r:embed="rId4">
            <a:alphaModFix/>
          </a:blip>
          <a:stretch>
            <a:fillRect/>
          </a:stretch>
        </p:blipFill>
        <p:spPr>
          <a:xfrm>
            <a:off x="786675" y="973038"/>
            <a:ext cx="11266500" cy="507660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78"/>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89" name="Google Shape;689;p78"/>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78"/>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500">
                <a:solidFill>
                  <a:schemeClr val="dk1"/>
                </a:solidFill>
                <a:latin typeface="Rajdhani"/>
                <a:ea typeface="Rajdhani"/>
                <a:cs typeface="Rajdhani"/>
                <a:sym typeface="Rajdhani"/>
              </a:rPr>
              <a:t>III.	Intra-seasonal forecasts</a:t>
            </a:r>
            <a:endParaRPr b="1" sz="2500">
              <a:solidFill>
                <a:schemeClr val="dk1"/>
              </a:solidFill>
              <a:latin typeface="Rajdhani"/>
              <a:ea typeface="Rajdhani"/>
              <a:cs typeface="Rajdhani"/>
              <a:sym typeface="Rajdhani"/>
            </a:endParaRPr>
          </a:p>
        </p:txBody>
      </p:sp>
      <p:sp>
        <p:nvSpPr>
          <p:cNvPr id="691" name="Google Shape;691;p78"/>
          <p:cNvSpPr/>
          <p:nvPr/>
        </p:nvSpPr>
        <p:spPr>
          <a:xfrm>
            <a:off x="5259400" y="6392875"/>
            <a:ext cx="65016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lang="en-GB" sz="1200" u="sng">
                <a:solidFill>
                  <a:schemeClr val="hlink"/>
                </a:solidFill>
                <a:latin typeface="Roboto Light"/>
                <a:ea typeface="Roboto Light"/>
                <a:cs typeface="Roboto Light"/>
                <a:sym typeface="Roboto Light"/>
                <a:hlinkClick r:id="rId3"/>
              </a:rPr>
              <a:t>https://www.cpc.ncep.noaa.gov/products/precip/CWlink/pna/nao_index_ensm.shtml</a:t>
            </a:r>
            <a:endParaRPr i="0" sz="1200" u="none" cap="none" strike="noStrike">
              <a:solidFill>
                <a:srgbClr val="000000"/>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692" name="Google Shape;692;p78"/>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lang="en-GB" sz="2400">
                <a:solidFill>
                  <a:srgbClr val="004890"/>
                </a:solidFill>
                <a:latin typeface="Rajdhani Medium"/>
                <a:ea typeface="Rajdhani Medium"/>
                <a:cs typeface="Rajdhani Medium"/>
                <a:sym typeface="Rajdhani Medium"/>
              </a:rPr>
              <a:t>NAO forecast</a:t>
            </a:r>
            <a:endParaRPr sz="2400">
              <a:solidFill>
                <a:srgbClr val="004890"/>
              </a:solidFill>
              <a:latin typeface="Rajdhani Medium"/>
              <a:ea typeface="Rajdhani Medium"/>
              <a:cs typeface="Rajdhani Medium"/>
              <a:sym typeface="Rajdhani Medium"/>
            </a:endParaRPr>
          </a:p>
        </p:txBody>
      </p:sp>
      <p:pic>
        <p:nvPicPr>
          <p:cNvPr id="693" name="Google Shape;693;p78" title="nao.gefs.sprd2 (1).png"/>
          <p:cNvPicPr preferRelativeResize="0"/>
          <p:nvPr/>
        </p:nvPicPr>
        <p:blipFill rotWithShape="1">
          <a:blip r:embed="rId4">
            <a:alphaModFix/>
          </a:blip>
          <a:srcRect b="69714" l="0" r="0" t="0"/>
          <a:stretch/>
        </p:blipFill>
        <p:spPr>
          <a:xfrm>
            <a:off x="503375" y="1430625"/>
            <a:ext cx="10994601" cy="38846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3"/>
          <p:cNvSpPr/>
          <p:nvPr/>
        </p:nvSpPr>
        <p:spPr>
          <a:xfrm>
            <a:off x="6942675" y="690025"/>
            <a:ext cx="5077500" cy="1296300"/>
          </a:xfrm>
          <a:prstGeom prst="rect">
            <a:avLst/>
          </a:prstGeom>
          <a:noFill/>
          <a:ln>
            <a:noFill/>
          </a:ln>
        </p:spPr>
        <p:txBody>
          <a:bodyPr anchorCtr="0" anchor="t" bIns="45700" lIns="91425" spcFirstLastPara="1" rIns="91425" wrap="square" tIns="45700">
            <a:noAutofit/>
          </a:bodyPr>
          <a:lstStyle/>
          <a:p>
            <a:pPr indent="-330200" lvl="0" marL="457200" marR="0" rtl="0" algn="l">
              <a:lnSpc>
                <a:spcPct val="90000"/>
              </a:lnSpc>
              <a:spcBef>
                <a:spcPts val="1001"/>
              </a:spcBef>
              <a:spcAft>
                <a:spcPts val="0"/>
              </a:spcAft>
              <a:buClr>
                <a:schemeClr val="dk1"/>
              </a:buClr>
              <a:buSzPts val="1600"/>
              <a:buFont typeface="Roboto Light"/>
              <a:buChar char="➢"/>
            </a:pPr>
            <a:r>
              <a:rPr lang="en-GB" sz="1600">
                <a:latin typeface="Roboto Light"/>
                <a:ea typeface="Roboto Light"/>
                <a:cs typeface="Roboto Light"/>
                <a:sym typeface="Roboto Light"/>
              </a:rPr>
              <a:t>Last month’s signal is pretty similar to last season’s, with some notable exceptions: Middle East, eastern Europe, China, parts of North America, Antarctica, northeastern Australia, Arctic, north of Argentina</a:t>
            </a:r>
            <a:endParaRPr i="0" sz="1600" u="none" cap="none" strike="noStrike">
              <a:solidFill>
                <a:srgbClr val="000000"/>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242" name="Google Shape;242;p43"/>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243" name="Google Shape;243;p43"/>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43"/>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sp>
        <p:nvSpPr>
          <p:cNvPr id="245" name="Google Shape;245;p43"/>
          <p:cNvSpPr/>
          <p:nvPr/>
        </p:nvSpPr>
        <p:spPr>
          <a:xfrm>
            <a:off x="6872325" y="6463925"/>
            <a:ext cx="49821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i="0" lang="en-GB" sz="1200" u="sng" cap="none" strike="noStrike">
                <a:solidFill>
                  <a:schemeClr val="hlink"/>
                </a:solidFill>
                <a:latin typeface="Roboto Light"/>
                <a:ea typeface="Roboto Light"/>
                <a:cs typeface="Roboto Light"/>
                <a:sym typeface="Roboto Light"/>
                <a:hlinkClick r:id="rId3"/>
              </a:rPr>
              <a:t>https://climatereanalyzer.org/research_tools/monthly_maps/</a:t>
            </a:r>
            <a:r>
              <a:rPr i="0" lang="en-GB" sz="1200" u="none" cap="none" strike="noStrike">
                <a:solidFill>
                  <a:srgbClr val="000000"/>
                </a:solidFill>
                <a:latin typeface="Roboto Light"/>
                <a:ea typeface="Roboto Light"/>
                <a:cs typeface="Roboto Light"/>
                <a:sym typeface="Roboto Light"/>
              </a:rPr>
              <a:t> </a:t>
            </a:r>
            <a:endParaRPr i="0" sz="1200" u="none" cap="none" strike="noStrike">
              <a:solidFill>
                <a:srgbClr val="000000"/>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246" name="Google Shape;246;p43"/>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lang="en-GB" sz="2400">
                <a:solidFill>
                  <a:srgbClr val="004890"/>
                </a:solidFill>
                <a:latin typeface="Rajdhani Medium"/>
                <a:ea typeface="Rajdhani Medium"/>
                <a:cs typeface="Rajdhani Medium"/>
                <a:sym typeface="Rajdhani Medium"/>
              </a:rPr>
              <a:t>Temperature</a:t>
            </a:r>
            <a:endParaRPr sz="2400">
              <a:solidFill>
                <a:srgbClr val="004890"/>
              </a:solidFill>
              <a:latin typeface="Rajdhani Medium"/>
              <a:ea typeface="Rajdhani Medium"/>
              <a:cs typeface="Rajdhani Medium"/>
              <a:sym typeface="Rajdhani Medium"/>
            </a:endParaRPr>
          </a:p>
        </p:txBody>
      </p:sp>
      <p:pic>
        <p:nvPicPr>
          <p:cNvPr id="247" name="Google Shape;247;p43"/>
          <p:cNvPicPr preferRelativeResize="0"/>
          <p:nvPr/>
        </p:nvPicPr>
        <p:blipFill>
          <a:blip r:embed="rId4">
            <a:alphaModFix/>
          </a:blip>
          <a:stretch>
            <a:fillRect/>
          </a:stretch>
        </p:blipFill>
        <p:spPr>
          <a:xfrm>
            <a:off x="7038075" y="2141643"/>
            <a:ext cx="4982101" cy="3809032"/>
          </a:xfrm>
          <a:prstGeom prst="rect">
            <a:avLst/>
          </a:prstGeom>
          <a:noFill/>
          <a:ln>
            <a:noFill/>
          </a:ln>
        </p:spPr>
      </p:pic>
      <p:pic>
        <p:nvPicPr>
          <p:cNvPr id="248" name="Google Shape;248;p43"/>
          <p:cNvPicPr preferRelativeResize="0"/>
          <p:nvPr/>
        </p:nvPicPr>
        <p:blipFill>
          <a:blip r:embed="rId5">
            <a:alphaModFix/>
          </a:blip>
          <a:stretch>
            <a:fillRect/>
          </a:stretch>
        </p:blipFill>
        <p:spPr>
          <a:xfrm>
            <a:off x="222275" y="988050"/>
            <a:ext cx="6563576" cy="50181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7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pic>
        <p:nvPicPr>
          <p:cNvPr id="700" name="Google Shape;700;p79"/>
          <p:cNvPicPr preferRelativeResize="0"/>
          <p:nvPr/>
        </p:nvPicPr>
        <p:blipFill>
          <a:blip r:embed="rId4">
            <a:alphaModFix/>
          </a:blip>
          <a:stretch>
            <a:fillRect/>
          </a:stretch>
        </p:blipFill>
        <p:spPr>
          <a:xfrm>
            <a:off x="357300" y="13350"/>
            <a:ext cx="5661050" cy="4087274"/>
          </a:xfrm>
          <a:prstGeom prst="rect">
            <a:avLst/>
          </a:prstGeom>
          <a:noFill/>
          <a:ln>
            <a:noFill/>
          </a:ln>
        </p:spPr>
      </p:pic>
      <p:pic>
        <p:nvPicPr>
          <p:cNvPr id="701" name="Google Shape;701;p79"/>
          <p:cNvPicPr preferRelativeResize="0"/>
          <p:nvPr/>
        </p:nvPicPr>
        <p:blipFill>
          <a:blip r:embed="rId5">
            <a:alphaModFix/>
          </a:blip>
          <a:stretch>
            <a:fillRect/>
          </a:stretch>
        </p:blipFill>
        <p:spPr>
          <a:xfrm>
            <a:off x="6066625" y="-2"/>
            <a:ext cx="5930699" cy="4028425"/>
          </a:xfrm>
          <a:prstGeom prst="rect">
            <a:avLst/>
          </a:prstGeom>
          <a:noFill/>
          <a:ln>
            <a:noFill/>
          </a:ln>
        </p:spPr>
      </p:pic>
      <p:sp>
        <p:nvSpPr>
          <p:cNvPr id="702" name="Google Shape;702;p79"/>
          <p:cNvSpPr txBox="1"/>
          <p:nvPr/>
        </p:nvSpPr>
        <p:spPr>
          <a:xfrm>
            <a:off x="869425" y="4274650"/>
            <a:ext cx="10621500" cy="10782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Roboto Light"/>
              <a:buChar char="➢"/>
            </a:pPr>
            <a:r>
              <a:rPr lang="en-GB" sz="1600">
                <a:latin typeface="Roboto Light"/>
                <a:ea typeface="Roboto Light"/>
                <a:cs typeface="Roboto Light"/>
                <a:sym typeface="Roboto Light"/>
              </a:rPr>
              <a:t>I</a:t>
            </a:r>
            <a:r>
              <a:rPr lang="en-GB" sz="1600">
                <a:latin typeface="Roboto Light"/>
                <a:ea typeface="Roboto Light"/>
                <a:cs typeface="Roboto Light"/>
                <a:sym typeface="Roboto Light"/>
              </a:rPr>
              <a:t>ncreased likelihood of GH (in Europe NAO+, Messori et al., 2023) as expected in the North American regimes.</a:t>
            </a:r>
            <a:endParaRPr sz="1600">
              <a:latin typeface="Roboto Light"/>
              <a:ea typeface="Roboto Light"/>
              <a:cs typeface="Roboto Light"/>
              <a:sym typeface="Roboto Light"/>
            </a:endParaRPr>
          </a:p>
          <a:p>
            <a:pPr indent="0" lvl="0" marL="457200" rtl="0" algn="l">
              <a:spcBef>
                <a:spcPts val="0"/>
              </a:spcBef>
              <a:spcAft>
                <a:spcPts val="0"/>
              </a:spcAft>
              <a:buNone/>
            </a:pPr>
            <a:r>
              <a:t/>
            </a:r>
            <a:endParaRPr sz="1600">
              <a:latin typeface="Roboto Light"/>
              <a:ea typeface="Roboto Light"/>
              <a:cs typeface="Roboto Light"/>
              <a:sym typeface="Roboto Light"/>
            </a:endParaRPr>
          </a:p>
          <a:p>
            <a:pPr indent="-330200" lvl="1" marL="914400" rtl="0" algn="l">
              <a:spcBef>
                <a:spcPts val="0"/>
              </a:spcBef>
              <a:spcAft>
                <a:spcPts val="0"/>
              </a:spcAft>
              <a:buSzPts val="1600"/>
              <a:buFont typeface="Roboto Light"/>
              <a:buChar char="○"/>
            </a:pPr>
            <a:r>
              <a:rPr lang="en-GB" sz="1600">
                <a:latin typeface="Roboto Light"/>
                <a:ea typeface="Roboto Light"/>
                <a:cs typeface="Roboto Light"/>
                <a:sym typeface="Roboto Light"/>
              </a:rPr>
              <a:t>But we don’t observe an increased likelihood of any regime in the ECMWF S2S forecast?</a:t>
            </a:r>
            <a:endParaRPr sz="1600">
              <a:latin typeface="Roboto Light"/>
              <a:ea typeface="Roboto Light"/>
              <a:cs typeface="Roboto Light"/>
              <a:sym typeface="Roboto Light"/>
            </a:endParaRPr>
          </a:p>
          <a:p>
            <a:pPr indent="0" lvl="0" marL="0" rtl="0" algn="l">
              <a:spcBef>
                <a:spcPts val="0"/>
              </a:spcBef>
              <a:spcAft>
                <a:spcPts val="0"/>
              </a:spcAft>
              <a:buNone/>
            </a:pPr>
            <a:r>
              <a:t/>
            </a:r>
            <a:endParaRPr sz="1600">
              <a:solidFill>
                <a:schemeClr val="dk1"/>
              </a:solidFill>
              <a:highlight>
                <a:srgbClr val="FFFFFF"/>
              </a:highlight>
              <a:latin typeface="Roboto Light"/>
              <a:ea typeface="Roboto Light"/>
              <a:cs typeface="Roboto Light"/>
              <a:sym typeface="Roboto 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8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08" name="Google Shape;708;p80"/>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80"/>
          <p:cNvSpPr txBox="1"/>
          <p:nvPr/>
        </p:nvSpPr>
        <p:spPr>
          <a:xfrm>
            <a:off x="4854417" y="201700"/>
            <a:ext cx="4278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GB" sz="2400">
                <a:solidFill>
                  <a:srgbClr val="004890"/>
                </a:solidFill>
                <a:latin typeface="Rajdhani Medium"/>
                <a:ea typeface="Rajdhani Medium"/>
                <a:cs typeface="Rajdhani Medium"/>
                <a:sym typeface="Rajdhani Medium"/>
              </a:rPr>
              <a:t>Weather regimes</a:t>
            </a:r>
            <a:endParaRPr b="0" i="0" sz="2400" u="none" cap="none" strike="noStrike">
              <a:solidFill>
                <a:srgbClr val="004890"/>
              </a:solidFill>
              <a:latin typeface="Rajdhani Medium"/>
              <a:ea typeface="Rajdhani Medium"/>
              <a:cs typeface="Rajdhani Medium"/>
              <a:sym typeface="Rajdhani Medium"/>
            </a:endParaRPr>
          </a:p>
        </p:txBody>
      </p:sp>
      <p:sp>
        <p:nvSpPr>
          <p:cNvPr id="710" name="Google Shape;710;p80"/>
          <p:cNvSpPr/>
          <p:nvPr/>
        </p:nvSpPr>
        <p:spPr>
          <a:xfrm>
            <a:off x="5223550" y="6460350"/>
            <a:ext cx="65349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lang="en-GB" sz="1200" u="sng">
                <a:solidFill>
                  <a:schemeClr val="hlink"/>
                </a:solidFill>
                <a:latin typeface="Roboto Light"/>
                <a:ea typeface="Roboto Light"/>
                <a:cs typeface="Roboto Light"/>
                <a:sym typeface="Roboto Light"/>
                <a:hlinkClick r:id="rId3"/>
              </a:rPr>
              <a:t>https://charts.ecmwf.int/products/extended-regime-probabilities?forecast_from=latest</a:t>
            </a:r>
            <a:r>
              <a:rPr lang="en-GB" sz="1200" u="none">
                <a:solidFill>
                  <a:srgbClr val="000000"/>
                </a:solidFill>
                <a:latin typeface="Roboto Light"/>
                <a:ea typeface="Roboto Light"/>
                <a:cs typeface="Roboto Light"/>
                <a:sym typeface="Roboto Light"/>
              </a:rPr>
              <a:t> </a:t>
            </a:r>
            <a:r>
              <a:rPr i="0" lang="en-GB" sz="1200" u="none" cap="none" strike="noStrike">
                <a:solidFill>
                  <a:srgbClr val="000000"/>
                </a:solidFill>
                <a:latin typeface="Roboto Light"/>
                <a:ea typeface="Roboto Light"/>
                <a:cs typeface="Roboto Light"/>
                <a:sym typeface="Roboto Light"/>
              </a:rPr>
              <a:t> </a:t>
            </a:r>
            <a:endParaRPr i="0" sz="1200" u="none" cap="none" strike="noStrike">
              <a:solidFill>
                <a:schemeClr val="dk1"/>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711" name="Google Shape;711;p80"/>
          <p:cNvPicPr preferRelativeResize="0"/>
          <p:nvPr/>
        </p:nvPicPr>
        <p:blipFill rotWithShape="1">
          <a:blip r:embed="rId4">
            <a:alphaModFix/>
          </a:blip>
          <a:srcRect b="7166" l="4736" r="73920" t="10643"/>
          <a:stretch/>
        </p:blipFill>
        <p:spPr>
          <a:xfrm>
            <a:off x="7499325" y="460750"/>
            <a:ext cx="3760190" cy="5594450"/>
          </a:xfrm>
          <a:prstGeom prst="rect">
            <a:avLst/>
          </a:prstGeom>
          <a:noFill/>
          <a:ln>
            <a:noFill/>
          </a:ln>
        </p:spPr>
      </p:pic>
      <p:sp>
        <p:nvSpPr>
          <p:cNvPr id="712" name="Google Shape;712;p80"/>
          <p:cNvSpPr txBox="1"/>
          <p:nvPr/>
        </p:nvSpPr>
        <p:spPr>
          <a:xfrm>
            <a:off x="0" y="171700"/>
            <a:ext cx="43155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500"/>
              <a:buFont typeface="Arial"/>
              <a:buNone/>
            </a:pPr>
            <a:r>
              <a:rPr b="1" lang="en-GB" sz="2500">
                <a:solidFill>
                  <a:schemeClr val="dk1"/>
                </a:solidFill>
                <a:latin typeface="Rajdhani"/>
                <a:ea typeface="Rajdhani"/>
                <a:cs typeface="Rajdhani"/>
                <a:sym typeface="Rajdhani"/>
              </a:rPr>
              <a:t>III.	Intra-seasonal forecasts</a:t>
            </a:r>
            <a:endParaRPr b="1" sz="2500">
              <a:solidFill>
                <a:schemeClr val="dk1"/>
              </a:solidFill>
              <a:latin typeface="Rajdhani"/>
              <a:ea typeface="Rajdhani"/>
              <a:cs typeface="Rajdhani"/>
              <a:sym typeface="Rajdhani"/>
            </a:endParaRPr>
          </a:p>
          <a:p>
            <a:pPr indent="0" lvl="0" marL="0" marR="0" rtl="0" algn="l">
              <a:lnSpc>
                <a:spcPct val="100000"/>
              </a:lnSpc>
              <a:spcBef>
                <a:spcPts val="0"/>
              </a:spcBef>
              <a:spcAft>
                <a:spcPts val="0"/>
              </a:spcAft>
              <a:buNone/>
            </a:pPr>
            <a:r>
              <a:t/>
            </a:r>
            <a:endParaRPr b="1" sz="2500">
              <a:solidFill>
                <a:schemeClr val="dk1"/>
              </a:solidFill>
              <a:latin typeface="Rajdhani"/>
              <a:ea typeface="Rajdhani"/>
              <a:cs typeface="Rajdhani"/>
              <a:sym typeface="Rajdhani"/>
            </a:endParaRPr>
          </a:p>
        </p:txBody>
      </p:sp>
      <p:pic>
        <p:nvPicPr>
          <p:cNvPr id="713" name="Google Shape;713;p80" title="20250326203141-a911e5abe51b04f3af8f8e1a98e476a7fd91b35b.png"/>
          <p:cNvPicPr preferRelativeResize="0"/>
          <p:nvPr/>
        </p:nvPicPr>
        <p:blipFill rotWithShape="1">
          <a:blip r:embed="rId5">
            <a:alphaModFix/>
          </a:blip>
          <a:srcRect b="15554" l="0" r="0" t="0"/>
          <a:stretch/>
        </p:blipFill>
        <p:spPr>
          <a:xfrm>
            <a:off x="130175" y="829850"/>
            <a:ext cx="6840000" cy="51983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8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19" name="Google Shape;719;p81"/>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p81"/>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GB" sz="2500" u="none" cap="none" strike="noStrike">
                <a:solidFill>
                  <a:schemeClr val="dk1"/>
                </a:solidFill>
                <a:latin typeface="Rajdhani"/>
                <a:ea typeface="Rajdhani"/>
                <a:cs typeface="Rajdhani"/>
                <a:sym typeface="Rajdhani"/>
              </a:rPr>
              <a:t>III.	Intra-seasonal forecasts</a:t>
            </a:r>
            <a:endParaRPr b="1" i="0" sz="2500" u="none" cap="none" strike="noStrike">
              <a:solidFill>
                <a:schemeClr val="dk1"/>
              </a:solidFill>
              <a:latin typeface="Rajdhani"/>
              <a:ea typeface="Rajdhani"/>
              <a:cs typeface="Rajdhani"/>
              <a:sym typeface="Rajdhani"/>
            </a:endParaRPr>
          </a:p>
        </p:txBody>
      </p:sp>
      <p:sp>
        <p:nvSpPr>
          <p:cNvPr id="721" name="Google Shape;721;p81"/>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004890"/>
                </a:solidFill>
                <a:latin typeface="Rajdhani Medium"/>
                <a:ea typeface="Rajdhani Medium"/>
                <a:cs typeface="Rajdhani Medium"/>
                <a:sym typeface="Rajdhani Medium"/>
              </a:rPr>
              <a:t>Precipitation</a:t>
            </a:r>
            <a:endParaRPr b="0" i="0" sz="2400" u="none" cap="none" strike="noStrike">
              <a:solidFill>
                <a:srgbClr val="004890"/>
              </a:solidFill>
              <a:latin typeface="Rajdhani Medium"/>
              <a:ea typeface="Rajdhani Medium"/>
              <a:cs typeface="Rajdhani Medium"/>
              <a:sym typeface="Rajdhani Medium"/>
            </a:endParaRPr>
          </a:p>
        </p:txBody>
      </p:sp>
      <p:sp>
        <p:nvSpPr>
          <p:cNvPr id="722" name="Google Shape;722;p81"/>
          <p:cNvSpPr/>
          <p:nvPr/>
        </p:nvSpPr>
        <p:spPr>
          <a:xfrm>
            <a:off x="4652772" y="1185575"/>
            <a:ext cx="1068900" cy="3309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700"/>
              <a:buFont typeface="Arial"/>
              <a:buNone/>
            </a:pPr>
            <a:r>
              <a:rPr i="0" lang="en-GB" sz="1700" u="none" cap="none" strike="noStrike">
                <a:solidFill>
                  <a:schemeClr val="dk1"/>
                </a:solidFill>
                <a:latin typeface="Roboto Light"/>
                <a:ea typeface="Roboto Light"/>
                <a:cs typeface="Roboto Light"/>
                <a:sym typeface="Roboto Light"/>
              </a:rPr>
              <a:t>Week 2</a:t>
            </a:r>
            <a:endParaRPr i="0" sz="1700" u="none" cap="none" strike="noStrike">
              <a:solidFill>
                <a:schemeClr val="dk1"/>
              </a:solidFill>
              <a:latin typeface="Roboto Light"/>
              <a:ea typeface="Roboto Light"/>
              <a:cs typeface="Roboto Light"/>
              <a:sym typeface="Roboto Light"/>
            </a:endParaRPr>
          </a:p>
        </p:txBody>
      </p:sp>
      <p:sp>
        <p:nvSpPr>
          <p:cNvPr id="723" name="Google Shape;723;p81"/>
          <p:cNvSpPr/>
          <p:nvPr/>
        </p:nvSpPr>
        <p:spPr>
          <a:xfrm>
            <a:off x="291100" y="3536650"/>
            <a:ext cx="1032000" cy="579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700"/>
              <a:buFont typeface="Arial"/>
              <a:buNone/>
            </a:pPr>
            <a:r>
              <a:rPr i="0" lang="en-GB" sz="1700" u="none" cap="none" strike="noStrike">
                <a:solidFill>
                  <a:schemeClr val="dk1"/>
                </a:solidFill>
                <a:latin typeface="Roboto Light"/>
                <a:ea typeface="Roboto Light"/>
                <a:cs typeface="Roboto Light"/>
                <a:sym typeface="Roboto Light"/>
              </a:rPr>
              <a:t>Week 3</a:t>
            </a:r>
            <a:endParaRPr i="0" sz="1700" u="none" cap="none" strike="noStrike">
              <a:solidFill>
                <a:schemeClr val="dk1"/>
              </a:solidFill>
              <a:latin typeface="Roboto Light"/>
              <a:ea typeface="Roboto Light"/>
              <a:cs typeface="Roboto Light"/>
              <a:sym typeface="Roboto Light"/>
            </a:endParaRPr>
          </a:p>
        </p:txBody>
      </p:sp>
      <p:sp>
        <p:nvSpPr>
          <p:cNvPr id="724" name="Google Shape;724;p81"/>
          <p:cNvSpPr/>
          <p:nvPr/>
        </p:nvSpPr>
        <p:spPr>
          <a:xfrm>
            <a:off x="4652763" y="3677623"/>
            <a:ext cx="1032000" cy="430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700"/>
              <a:buFont typeface="Arial"/>
              <a:buNone/>
            </a:pPr>
            <a:r>
              <a:rPr i="0" lang="en-GB" sz="1700" u="none" cap="none" strike="noStrike">
                <a:solidFill>
                  <a:schemeClr val="dk1"/>
                </a:solidFill>
                <a:latin typeface="Roboto Light"/>
                <a:ea typeface="Roboto Light"/>
                <a:cs typeface="Roboto Light"/>
                <a:sym typeface="Roboto Light"/>
              </a:rPr>
              <a:t>Week 4</a:t>
            </a:r>
            <a:endParaRPr i="0" sz="1700" u="none" cap="none" strike="noStrike">
              <a:solidFill>
                <a:schemeClr val="dk1"/>
              </a:solidFill>
              <a:latin typeface="Roboto Light"/>
              <a:ea typeface="Roboto Light"/>
              <a:cs typeface="Roboto Light"/>
              <a:sym typeface="Roboto Light"/>
            </a:endParaRPr>
          </a:p>
        </p:txBody>
      </p:sp>
      <p:sp>
        <p:nvSpPr>
          <p:cNvPr id="725" name="Google Shape;725;p81"/>
          <p:cNvSpPr/>
          <p:nvPr/>
        </p:nvSpPr>
        <p:spPr>
          <a:xfrm>
            <a:off x="291100" y="1044599"/>
            <a:ext cx="1032000" cy="525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700"/>
              <a:buFont typeface="Arial"/>
              <a:buNone/>
            </a:pPr>
            <a:r>
              <a:rPr i="0" lang="en-GB" sz="1700" u="none" cap="none" strike="noStrike">
                <a:solidFill>
                  <a:schemeClr val="dk1"/>
                </a:solidFill>
                <a:latin typeface="Roboto Light"/>
                <a:ea typeface="Roboto Light"/>
                <a:cs typeface="Roboto Light"/>
                <a:sym typeface="Roboto Light"/>
              </a:rPr>
              <a:t>Week </a:t>
            </a:r>
            <a:r>
              <a:rPr lang="en-GB" sz="1700">
                <a:solidFill>
                  <a:schemeClr val="dk1"/>
                </a:solidFill>
                <a:latin typeface="Roboto Light"/>
                <a:ea typeface="Roboto Light"/>
                <a:cs typeface="Roboto Light"/>
                <a:sym typeface="Roboto Light"/>
              </a:rPr>
              <a:t>1</a:t>
            </a:r>
            <a:endParaRPr i="0" sz="1700" u="none" cap="none" strike="noStrike">
              <a:solidFill>
                <a:schemeClr val="dk1"/>
              </a:solidFill>
              <a:latin typeface="Roboto Light"/>
              <a:ea typeface="Roboto Light"/>
              <a:cs typeface="Roboto Light"/>
              <a:sym typeface="Roboto Light"/>
            </a:endParaRPr>
          </a:p>
        </p:txBody>
      </p:sp>
      <p:sp>
        <p:nvSpPr>
          <p:cNvPr id="726" name="Google Shape;726;p81"/>
          <p:cNvSpPr/>
          <p:nvPr/>
        </p:nvSpPr>
        <p:spPr>
          <a:xfrm>
            <a:off x="5547725" y="6463925"/>
            <a:ext cx="61392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i="0" lang="en-GB" sz="1200" u="sng" cap="none" strike="noStrike">
                <a:solidFill>
                  <a:schemeClr val="hlink"/>
                </a:solidFill>
                <a:latin typeface="Roboto Light"/>
                <a:ea typeface="Roboto Light"/>
                <a:cs typeface="Roboto Light"/>
                <a:sym typeface="Roboto Light"/>
                <a:hlinkClick r:id="rId3"/>
              </a:rPr>
              <a:t>http://weather.ou.edu/~kpegion/subc/forecasts/images/Latest/Interactive.html</a:t>
            </a:r>
            <a:r>
              <a:rPr i="0" lang="en-GB" sz="1200" u="none" cap="none" strike="noStrike">
                <a:solidFill>
                  <a:srgbClr val="000000"/>
                </a:solidFill>
                <a:latin typeface="Roboto Light"/>
                <a:ea typeface="Roboto Light"/>
                <a:cs typeface="Roboto Light"/>
                <a:sym typeface="Roboto Light"/>
              </a:rPr>
              <a:t>  </a:t>
            </a:r>
            <a:endParaRPr i="0" sz="1200" u="none" cap="none" strike="noStrike">
              <a:solidFill>
                <a:schemeClr val="dk1"/>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727" name="Google Shape;727;p81" title="w1p.png"/>
          <p:cNvPicPr preferRelativeResize="0"/>
          <p:nvPr/>
        </p:nvPicPr>
        <p:blipFill>
          <a:blip r:embed="rId4">
            <a:alphaModFix/>
          </a:blip>
          <a:stretch>
            <a:fillRect/>
          </a:stretch>
        </p:blipFill>
        <p:spPr>
          <a:xfrm>
            <a:off x="239850" y="1399725"/>
            <a:ext cx="4320000" cy="2160000"/>
          </a:xfrm>
          <a:prstGeom prst="rect">
            <a:avLst/>
          </a:prstGeom>
          <a:noFill/>
          <a:ln>
            <a:noFill/>
          </a:ln>
        </p:spPr>
      </p:pic>
      <p:pic>
        <p:nvPicPr>
          <p:cNvPr id="728" name="Google Shape;728;p81" title="w2p.png"/>
          <p:cNvPicPr preferRelativeResize="0"/>
          <p:nvPr/>
        </p:nvPicPr>
        <p:blipFill>
          <a:blip r:embed="rId5">
            <a:alphaModFix/>
          </a:blip>
          <a:stretch>
            <a:fillRect/>
          </a:stretch>
        </p:blipFill>
        <p:spPr>
          <a:xfrm>
            <a:off x="4652763" y="1526240"/>
            <a:ext cx="4320000" cy="2160000"/>
          </a:xfrm>
          <a:prstGeom prst="rect">
            <a:avLst/>
          </a:prstGeom>
          <a:noFill/>
          <a:ln>
            <a:noFill/>
          </a:ln>
        </p:spPr>
      </p:pic>
      <p:pic>
        <p:nvPicPr>
          <p:cNvPr id="729" name="Google Shape;729;p81" title="w3p.png"/>
          <p:cNvPicPr preferRelativeResize="0"/>
          <p:nvPr/>
        </p:nvPicPr>
        <p:blipFill>
          <a:blip r:embed="rId6">
            <a:alphaModFix/>
          </a:blip>
          <a:stretch>
            <a:fillRect/>
          </a:stretch>
        </p:blipFill>
        <p:spPr>
          <a:xfrm>
            <a:off x="149850" y="3819865"/>
            <a:ext cx="4320000" cy="2161512"/>
          </a:xfrm>
          <a:prstGeom prst="rect">
            <a:avLst/>
          </a:prstGeom>
          <a:noFill/>
          <a:ln>
            <a:noFill/>
          </a:ln>
        </p:spPr>
      </p:pic>
      <p:pic>
        <p:nvPicPr>
          <p:cNvPr id="730" name="Google Shape;730;p81" title="w4p.png"/>
          <p:cNvPicPr preferRelativeResize="0"/>
          <p:nvPr/>
        </p:nvPicPr>
        <p:blipFill>
          <a:blip r:embed="rId7">
            <a:alphaModFix/>
          </a:blip>
          <a:stretch>
            <a:fillRect/>
          </a:stretch>
        </p:blipFill>
        <p:spPr>
          <a:xfrm>
            <a:off x="4652763" y="3960787"/>
            <a:ext cx="4320000" cy="2161566"/>
          </a:xfrm>
          <a:prstGeom prst="rect">
            <a:avLst/>
          </a:prstGeom>
          <a:noFill/>
          <a:ln>
            <a:noFill/>
          </a:ln>
        </p:spPr>
      </p:pic>
      <p:pic>
        <p:nvPicPr>
          <p:cNvPr id="731" name="Google Shape;731;p81" title="psl1.png"/>
          <p:cNvPicPr preferRelativeResize="0"/>
          <p:nvPr/>
        </p:nvPicPr>
        <p:blipFill>
          <a:blip r:embed="rId8">
            <a:alphaModFix/>
          </a:blip>
          <a:stretch>
            <a:fillRect/>
          </a:stretch>
        </p:blipFill>
        <p:spPr>
          <a:xfrm>
            <a:off x="9155675" y="128425"/>
            <a:ext cx="2880000" cy="1440000"/>
          </a:xfrm>
          <a:prstGeom prst="rect">
            <a:avLst/>
          </a:prstGeom>
          <a:noFill/>
          <a:ln>
            <a:noFill/>
          </a:ln>
        </p:spPr>
      </p:pic>
      <p:pic>
        <p:nvPicPr>
          <p:cNvPr id="732" name="Google Shape;732;p81" title="psl2.png"/>
          <p:cNvPicPr preferRelativeResize="0"/>
          <p:nvPr/>
        </p:nvPicPr>
        <p:blipFill>
          <a:blip r:embed="rId9">
            <a:alphaModFix/>
          </a:blip>
          <a:stretch>
            <a:fillRect/>
          </a:stretch>
        </p:blipFill>
        <p:spPr>
          <a:xfrm>
            <a:off x="9209225" y="1685550"/>
            <a:ext cx="2880000" cy="1440000"/>
          </a:xfrm>
          <a:prstGeom prst="rect">
            <a:avLst/>
          </a:prstGeom>
          <a:noFill/>
          <a:ln>
            <a:noFill/>
          </a:ln>
        </p:spPr>
      </p:pic>
      <p:pic>
        <p:nvPicPr>
          <p:cNvPr id="733" name="Google Shape;733;p81" title="psl3.png"/>
          <p:cNvPicPr preferRelativeResize="0"/>
          <p:nvPr/>
        </p:nvPicPr>
        <p:blipFill>
          <a:blip r:embed="rId10">
            <a:alphaModFix/>
          </a:blip>
          <a:stretch>
            <a:fillRect/>
          </a:stretch>
        </p:blipFill>
        <p:spPr>
          <a:xfrm>
            <a:off x="9209225" y="3230775"/>
            <a:ext cx="2880000" cy="1440000"/>
          </a:xfrm>
          <a:prstGeom prst="rect">
            <a:avLst/>
          </a:prstGeom>
          <a:noFill/>
          <a:ln>
            <a:noFill/>
          </a:ln>
        </p:spPr>
      </p:pic>
      <p:pic>
        <p:nvPicPr>
          <p:cNvPr id="734" name="Google Shape;734;p81" title="psl4.png"/>
          <p:cNvPicPr preferRelativeResize="0"/>
          <p:nvPr/>
        </p:nvPicPr>
        <p:blipFill>
          <a:blip r:embed="rId11">
            <a:alphaModFix/>
          </a:blip>
          <a:stretch>
            <a:fillRect/>
          </a:stretch>
        </p:blipFill>
        <p:spPr>
          <a:xfrm>
            <a:off x="9209225" y="4775988"/>
            <a:ext cx="2880000" cy="1440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82"/>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40" name="Google Shape;740;p82"/>
          <p:cNvSpPr/>
          <p:nvPr/>
        </p:nvSpPr>
        <p:spPr>
          <a:xfrm>
            <a:off x="4729897" y="946100"/>
            <a:ext cx="1068900" cy="3309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700"/>
              <a:buFont typeface="Arial"/>
              <a:buNone/>
            </a:pPr>
            <a:r>
              <a:rPr i="0" lang="en-GB" sz="1700" u="none" cap="none" strike="noStrike">
                <a:solidFill>
                  <a:schemeClr val="dk1"/>
                </a:solidFill>
                <a:latin typeface="Roboto Light"/>
                <a:ea typeface="Roboto Light"/>
                <a:cs typeface="Roboto Light"/>
                <a:sym typeface="Roboto Light"/>
              </a:rPr>
              <a:t>Week 2</a:t>
            </a:r>
            <a:endParaRPr i="0" sz="1700" u="none" cap="none" strike="noStrike">
              <a:solidFill>
                <a:schemeClr val="dk1"/>
              </a:solidFill>
              <a:latin typeface="Roboto Light"/>
              <a:ea typeface="Roboto Light"/>
              <a:cs typeface="Roboto Light"/>
              <a:sym typeface="Roboto Light"/>
            </a:endParaRPr>
          </a:p>
        </p:txBody>
      </p:sp>
      <p:sp>
        <p:nvSpPr>
          <p:cNvPr id="741" name="Google Shape;741;p82"/>
          <p:cNvSpPr/>
          <p:nvPr/>
        </p:nvSpPr>
        <p:spPr>
          <a:xfrm>
            <a:off x="265613" y="3473822"/>
            <a:ext cx="1032000" cy="3309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700"/>
              <a:buFont typeface="Arial"/>
              <a:buNone/>
            </a:pPr>
            <a:r>
              <a:rPr i="0" lang="en-GB" sz="1700" u="none" cap="none" strike="noStrike">
                <a:solidFill>
                  <a:schemeClr val="dk1"/>
                </a:solidFill>
                <a:latin typeface="Roboto Light"/>
                <a:ea typeface="Roboto Light"/>
                <a:cs typeface="Roboto Light"/>
                <a:sym typeface="Roboto Light"/>
              </a:rPr>
              <a:t>Week 3</a:t>
            </a:r>
            <a:endParaRPr i="0" sz="1700" u="none" cap="none" strike="noStrike">
              <a:solidFill>
                <a:schemeClr val="dk1"/>
              </a:solidFill>
              <a:latin typeface="Roboto Light"/>
              <a:ea typeface="Roboto Light"/>
              <a:cs typeface="Roboto Light"/>
              <a:sym typeface="Roboto Light"/>
            </a:endParaRPr>
          </a:p>
        </p:txBody>
      </p:sp>
      <p:sp>
        <p:nvSpPr>
          <p:cNvPr id="742" name="Google Shape;742;p82"/>
          <p:cNvSpPr/>
          <p:nvPr/>
        </p:nvSpPr>
        <p:spPr>
          <a:xfrm>
            <a:off x="4729888" y="3436648"/>
            <a:ext cx="1032000" cy="4077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700"/>
              <a:buFont typeface="Arial"/>
              <a:buNone/>
            </a:pPr>
            <a:r>
              <a:rPr i="0" lang="en-GB" sz="1700" u="none" cap="none" strike="noStrike">
                <a:solidFill>
                  <a:schemeClr val="dk1"/>
                </a:solidFill>
                <a:latin typeface="Roboto Light"/>
                <a:ea typeface="Roboto Light"/>
                <a:cs typeface="Roboto Light"/>
                <a:sym typeface="Roboto Light"/>
              </a:rPr>
              <a:t>Week 4</a:t>
            </a:r>
            <a:endParaRPr i="0" sz="1700" u="none" cap="none" strike="noStrike">
              <a:solidFill>
                <a:schemeClr val="dk1"/>
              </a:solidFill>
              <a:latin typeface="Roboto Light"/>
              <a:ea typeface="Roboto Light"/>
              <a:cs typeface="Roboto Light"/>
              <a:sym typeface="Roboto Light"/>
            </a:endParaRPr>
          </a:p>
        </p:txBody>
      </p:sp>
      <p:sp>
        <p:nvSpPr>
          <p:cNvPr id="743" name="Google Shape;743;p82"/>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82"/>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GB" sz="2500" u="none" cap="none" strike="noStrike">
                <a:solidFill>
                  <a:schemeClr val="dk1"/>
                </a:solidFill>
                <a:latin typeface="Rajdhani"/>
                <a:ea typeface="Rajdhani"/>
                <a:cs typeface="Rajdhani"/>
                <a:sym typeface="Rajdhani"/>
              </a:rPr>
              <a:t>II</a:t>
            </a:r>
            <a:r>
              <a:rPr b="1" lang="en-GB" sz="2500">
                <a:solidFill>
                  <a:schemeClr val="dk1"/>
                </a:solidFill>
                <a:latin typeface="Rajdhani"/>
                <a:ea typeface="Rajdhani"/>
                <a:cs typeface="Rajdhani"/>
                <a:sym typeface="Rajdhani"/>
              </a:rPr>
              <a:t>I</a:t>
            </a:r>
            <a:r>
              <a:rPr b="1" i="0" lang="en-GB" sz="2500" u="none" cap="none" strike="noStrike">
                <a:solidFill>
                  <a:schemeClr val="dk1"/>
                </a:solidFill>
                <a:latin typeface="Rajdhani"/>
                <a:ea typeface="Rajdhani"/>
                <a:cs typeface="Rajdhani"/>
                <a:sym typeface="Rajdhani"/>
              </a:rPr>
              <a:t>.	Intra-seasonal forecasts</a:t>
            </a:r>
            <a:endParaRPr b="1" i="0" sz="2500" u="none" cap="none" strike="noStrike">
              <a:solidFill>
                <a:schemeClr val="dk1"/>
              </a:solidFill>
              <a:latin typeface="Rajdhani"/>
              <a:ea typeface="Rajdhani"/>
              <a:cs typeface="Rajdhani"/>
              <a:sym typeface="Rajdhani"/>
            </a:endParaRPr>
          </a:p>
        </p:txBody>
      </p:sp>
      <p:sp>
        <p:nvSpPr>
          <p:cNvPr id="745" name="Google Shape;745;p82"/>
          <p:cNvSpPr txBox="1"/>
          <p:nvPr/>
        </p:nvSpPr>
        <p:spPr>
          <a:xfrm>
            <a:off x="4854417" y="201700"/>
            <a:ext cx="4278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004890"/>
                </a:solidFill>
                <a:latin typeface="Rajdhani Medium"/>
                <a:ea typeface="Rajdhani Medium"/>
                <a:cs typeface="Rajdhani Medium"/>
                <a:sym typeface="Rajdhani Medium"/>
              </a:rPr>
              <a:t>Temperature</a:t>
            </a:r>
            <a:endParaRPr b="0" i="0" sz="2400" u="none" cap="none" strike="noStrike">
              <a:solidFill>
                <a:srgbClr val="004890"/>
              </a:solidFill>
              <a:latin typeface="Rajdhani Medium"/>
              <a:ea typeface="Rajdhani Medium"/>
              <a:cs typeface="Rajdhani Medium"/>
              <a:sym typeface="Rajdhani Medium"/>
            </a:endParaRPr>
          </a:p>
        </p:txBody>
      </p:sp>
      <p:sp>
        <p:nvSpPr>
          <p:cNvPr id="746" name="Google Shape;746;p82"/>
          <p:cNvSpPr/>
          <p:nvPr/>
        </p:nvSpPr>
        <p:spPr>
          <a:xfrm>
            <a:off x="5414725" y="6460350"/>
            <a:ext cx="63438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i="0" lang="en-GB" sz="1200" u="sng" cap="none" strike="noStrike">
                <a:solidFill>
                  <a:schemeClr val="hlink"/>
                </a:solidFill>
                <a:latin typeface="Roboto Light"/>
                <a:ea typeface="Roboto Light"/>
                <a:cs typeface="Roboto Light"/>
                <a:sym typeface="Roboto Light"/>
                <a:hlinkClick r:id="rId3"/>
              </a:rPr>
              <a:t>http://weather.ou.edu/~kpegion/subc/forecasts/images/Latest/Interactive.html</a:t>
            </a:r>
            <a:r>
              <a:rPr i="0" lang="en-GB" sz="1200" u="none" cap="none" strike="noStrike">
                <a:solidFill>
                  <a:srgbClr val="000000"/>
                </a:solidFill>
                <a:latin typeface="Roboto Light"/>
                <a:ea typeface="Roboto Light"/>
                <a:cs typeface="Roboto Light"/>
                <a:sym typeface="Roboto Light"/>
              </a:rPr>
              <a:t>  </a:t>
            </a:r>
            <a:endParaRPr i="0" sz="1200" u="none" cap="none" strike="noStrike">
              <a:solidFill>
                <a:schemeClr val="dk1"/>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747" name="Google Shape;747;p82"/>
          <p:cNvSpPr/>
          <p:nvPr/>
        </p:nvSpPr>
        <p:spPr>
          <a:xfrm>
            <a:off x="304088" y="944868"/>
            <a:ext cx="1032000" cy="579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700"/>
              <a:buFont typeface="Arial"/>
              <a:buNone/>
            </a:pPr>
            <a:r>
              <a:rPr i="0" lang="en-GB" sz="1700" u="none" cap="none" strike="noStrike">
                <a:solidFill>
                  <a:schemeClr val="dk1"/>
                </a:solidFill>
                <a:latin typeface="Roboto Light"/>
                <a:ea typeface="Roboto Light"/>
                <a:cs typeface="Roboto Light"/>
                <a:sym typeface="Roboto Light"/>
              </a:rPr>
              <a:t>Week </a:t>
            </a:r>
            <a:r>
              <a:rPr lang="en-GB" sz="1700">
                <a:solidFill>
                  <a:schemeClr val="dk1"/>
                </a:solidFill>
                <a:latin typeface="Roboto Light"/>
                <a:ea typeface="Roboto Light"/>
                <a:cs typeface="Roboto Light"/>
                <a:sym typeface="Roboto Light"/>
              </a:rPr>
              <a:t>1</a:t>
            </a:r>
            <a:endParaRPr i="0" sz="1700" u="none" cap="none" strike="noStrike">
              <a:solidFill>
                <a:schemeClr val="dk1"/>
              </a:solidFill>
              <a:latin typeface="Roboto Light"/>
              <a:ea typeface="Roboto Light"/>
              <a:cs typeface="Roboto Light"/>
              <a:sym typeface="Roboto Light"/>
            </a:endParaRPr>
          </a:p>
        </p:txBody>
      </p:sp>
      <p:pic>
        <p:nvPicPr>
          <p:cNvPr id="748" name="Google Shape;748;p82" title="w1t.png"/>
          <p:cNvPicPr preferRelativeResize="0"/>
          <p:nvPr/>
        </p:nvPicPr>
        <p:blipFill>
          <a:blip r:embed="rId4">
            <a:alphaModFix/>
          </a:blip>
          <a:stretch>
            <a:fillRect/>
          </a:stretch>
        </p:blipFill>
        <p:spPr>
          <a:xfrm>
            <a:off x="304075" y="1275775"/>
            <a:ext cx="4140000" cy="2070000"/>
          </a:xfrm>
          <a:prstGeom prst="rect">
            <a:avLst/>
          </a:prstGeom>
          <a:noFill/>
          <a:ln>
            <a:noFill/>
          </a:ln>
        </p:spPr>
      </p:pic>
      <p:pic>
        <p:nvPicPr>
          <p:cNvPr id="749" name="Google Shape;749;p82" title="w2t.png"/>
          <p:cNvPicPr preferRelativeResize="0"/>
          <p:nvPr/>
        </p:nvPicPr>
        <p:blipFill>
          <a:blip r:embed="rId5">
            <a:alphaModFix/>
          </a:blip>
          <a:stretch>
            <a:fillRect/>
          </a:stretch>
        </p:blipFill>
        <p:spPr>
          <a:xfrm>
            <a:off x="4729888" y="1302943"/>
            <a:ext cx="4140000" cy="2070000"/>
          </a:xfrm>
          <a:prstGeom prst="rect">
            <a:avLst/>
          </a:prstGeom>
          <a:noFill/>
          <a:ln>
            <a:noFill/>
          </a:ln>
        </p:spPr>
      </p:pic>
      <p:pic>
        <p:nvPicPr>
          <p:cNvPr id="750" name="Google Shape;750;p82" title="w3t.png"/>
          <p:cNvPicPr preferRelativeResize="0"/>
          <p:nvPr/>
        </p:nvPicPr>
        <p:blipFill>
          <a:blip r:embed="rId6">
            <a:alphaModFix/>
          </a:blip>
          <a:stretch>
            <a:fillRect/>
          </a:stretch>
        </p:blipFill>
        <p:spPr>
          <a:xfrm>
            <a:off x="304088" y="3843118"/>
            <a:ext cx="4140000" cy="2070000"/>
          </a:xfrm>
          <a:prstGeom prst="rect">
            <a:avLst/>
          </a:prstGeom>
          <a:noFill/>
          <a:ln>
            <a:noFill/>
          </a:ln>
        </p:spPr>
      </p:pic>
      <p:pic>
        <p:nvPicPr>
          <p:cNvPr id="751" name="Google Shape;751;p82" title="w4t.png"/>
          <p:cNvPicPr preferRelativeResize="0"/>
          <p:nvPr/>
        </p:nvPicPr>
        <p:blipFill>
          <a:blip r:embed="rId7">
            <a:alphaModFix/>
          </a:blip>
          <a:stretch>
            <a:fillRect/>
          </a:stretch>
        </p:blipFill>
        <p:spPr>
          <a:xfrm>
            <a:off x="4729888" y="3841905"/>
            <a:ext cx="4140000" cy="2070000"/>
          </a:xfrm>
          <a:prstGeom prst="rect">
            <a:avLst/>
          </a:prstGeom>
          <a:noFill/>
          <a:ln>
            <a:noFill/>
          </a:ln>
        </p:spPr>
      </p:pic>
      <p:pic>
        <p:nvPicPr>
          <p:cNvPr id="752" name="Google Shape;752;p82" title="psl1.png"/>
          <p:cNvPicPr preferRelativeResize="0"/>
          <p:nvPr/>
        </p:nvPicPr>
        <p:blipFill>
          <a:blip r:embed="rId8">
            <a:alphaModFix/>
          </a:blip>
          <a:stretch>
            <a:fillRect/>
          </a:stretch>
        </p:blipFill>
        <p:spPr>
          <a:xfrm>
            <a:off x="9155675" y="128425"/>
            <a:ext cx="2880000" cy="1440000"/>
          </a:xfrm>
          <a:prstGeom prst="rect">
            <a:avLst/>
          </a:prstGeom>
          <a:noFill/>
          <a:ln>
            <a:noFill/>
          </a:ln>
        </p:spPr>
      </p:pic>
      <p:pic>
        <p:nvPicPr>
          <p:cNvPr id="753" name="Google Shape;753;p82" title="psl2.png"/>
          <p:cNvPicPr preferRelativeResize="0"/>
          <p:nvPr/>
        </p:nvPicPr>
        <p:blipFill>
          <a:blip r:embed="rId9">
            <a:alphaModFix/>
          </a:blip>
          <a:stretch>
            <a:fillRect/>
          </a:stretch>
        </p:blipFill>
        <p:spPr>
          <a:xfrm>
            <a:off x="9209225" y="1685550"/>
            <a:ext cx="2880000" cy="1440000"/>
          </a:xfrm>
          <a:prstGeom prst="rect">
            <a:avLst/>
          </a:prstGeom>
          <a:noFill/>
          <a:ln>
            <a:noFill/>
          </a:ln>
        </p:spPr>
      </p:pic>
      <p:pic>
        <p:nvPicPr>
          <p:cNvPr id="754" name="Google Shape;754;p82" title="psl3.png"/>
          <p:cNvPicPr preferRelativeResize="0"/>
          <p:nvPr/>
        </p:nvPicPr>
        <p:blipFill>
          <a:blip r:embed="rId10">
            <a:alphaModFix/>
          </a:blip>
          <a:stretch>
            <a:fillRect/>
          </a:stretch>
        </p:blipFill>
        <p:spPr>
          <a:xfrm>
            <a:off x="9209225" y="3230775"/>
            <a:ext cx="2880000" cy="1440000"/>
          </a:xfrm>
          <a:prstGeom prst="rect">
            <a:avLst/>
          </a:prstGeom>
          <a:noFill/>
          <a:ln>
            <a:noFill/>
          </a:ln>
        </p:spPr>
      </p:pic>
      <p:pic>
        <p:nvPicPr>
          <p:cNvPr id="755" name="Google Shape;755;p82" title="psl4.png"/>
          <p:cNvPicPr preferRelativeResize="0"/>
          <p:nvPr/>
        </p:nvPicPr>
        <p:blipFill>
          <a:blip r:embed="rId11">
            <a:alphaModFix/>
          </a:blip>
          <a:stretch>
            <a:fillRect/>
          </a:stretch>
        </p:blipFill>
        <p:spPr>
          <a:xfrm>
            <a:off x="9209225" y="4775988"/>
            <a:ext cx="2880000" cy="1440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760" name="Shape 760"/>
        <p:cNvGrpSpPr/>
        <p:nvPr/>
      </p:nvGrpSpPr>
      <p:grpSpPr>
        <a:xfrm>
          <a:off x="0" y="0"/>
          <a:ext cx="0" cy="0"/>
          <a:chOff x="0" y="0"/>
          <a:chExt cx="0" cy="0"/>
        </a:xfrm>
      </p:grpSpPr>
      <p:sp>
        <p:nvSpPr>
          <p:cNvPr id="761" name="Google Shape;761;p83"/>
          <p:cNvSpPr/>
          <p:nvPr/>
        </p:nvSpPr>
        <p:spPr>
          <a:xfrm>
            <a:off x="2133720" y="426960"/>
            <a:ext cx="8229300" cy="114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83"/>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
        <p:nvSpPr>
          <p:cNvPr id="763" name="Google Shape;763;p83"/>
          <p:cNvSpPr/>
          <p:nvPr/>
        </p:nvSpPr>
        <p:spPr>
          <a:xfrm>
            <a:off x="1090100" y="1835115"/>
            <a:ext cx="8773500" cy="3745200"/>
          </a:xfrm>
          <a:prstGeom prst="rect">
            <a:avLst/>
          </a:prstGeom>
          <a:noFill/>
          <a:ln>
            <a:noFill/>
          </a:ln>
        </p:spPr>
        <p:txBody>
          <a:bodyPr anchorCtr="0" anchor="t" bIns="45000" lIns="90000" spcFirstLastPara="1" rIns="90000" wrap="square" tIns="45000">
            <a:noAutofit/>
          </a:bodyPr>
          <a:lstStyle/>
          <a:p>
            <a:pPr indent="-514080" lvl="0" marL="514440" marR="0" rtl="0" algn="l">
              <a:lnSpc>
                <a:spcPct val="100000"/>
              </a:lnSpc>
              <a:spcBef>
                <a:spcPts val="0"/>
              </a:spcBef>
              <a:spcAft>
                <a:spcPts val="0"/>
              </a:spcAft>
              <a:buClr>
                <a:srgbClr val="666666"/>
              </a:buClr>
              <a:buSzPts val="3000"/>
              <a:buFont typeface="Rajdhani Medium"/>
              <a:buAutoNum type="romanUcPeriod"/>
            </a:pPr>
            <a:r>
              <a:rPr b="0" i="0" lang="en-GB" sz="3000" u="none" cap="none" strike="noStrike">
                <a:solidFill>
                  <a:srgbClr val="666666"/>
                </a:solidFill>
                <a:latin typeface="Rajdhani Medium"/>
                <a:ea typeface="Rajdhani Medium"/>
                <a:cs typeface="Rajdhani Medium"/>
                <a:sym typeface="Rajdhani Medium"/>
              </a:rPr>
              <a:t>Recent state of the climate</a:t>
            </a:r>
            <a:endParaRPr b="0" i="0" sz="3000" u="none" cap="none" strike="noStrike">
              <a:solidFill>
                <a:srgbClr val="666666"/>
              </a:solidFill>
              <a:latin typeface="Rajdhani Medium"/>
              <a:ea typeface="Rajdhani Medium"/>
              <a:cs typeface="Rajdhani Medium"/>
              <a:sym typeface="Rajdhani Medium"/>
            </a:endParaRPr>
          </a:p>
          <a:p>
            <a:pPr indent="0" lvl="0" marL="457200" marR="0" rtl="0" algn="l">
              <a:lnSpc>
                <a:spcPct val="100000"/>
              </a:lnSpc>
              <a:spcBef>
                <a:spcPts val="0"/>
              </a:spcBef>
              <a:spcAft>
                <a:spcPts val="0"/>
              </a:spcAft>
              <a:buNone/>
            </a:pPr>
            <a:r>
              <a:t/>
            </a:r>
            <a:endParaRPr b="0" i="0" sz="3000" u="none" cap="none" strike="noStrike">
              <a:solidFill>
                <a:srgbClr val="666666"/>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rgbClr val="666666"/>
              </a:buClr>
              <a:buSzPts val="3000"/>
              <a:buFont typeface="Rajdhani Medium"/>
              <a:buAutoNum type="romanUcPeriod"/>
            </a:pPr>
            <a:r>
              <a:rPr b="0" i="0" lang="en-GB" sz="3000" u="none" cap="none" strike="noStrike">
                <a:solidFill>
                  <a:srgbClr val="666666"/>
                </a:solidFill>
                <a:latin typeface="Rajdhani Medium"/>
                <a:ea typeface="Rajdhani Medium"/>
                <a:cs typeface="Rajdhani Medium"/>
                <a:sym typeface="Rajdhani Medium"/>
              </a:rPr>
              <a:t>Seasonal forecasts</a:t>
            </a:r>
            <a:endParaRPr b="0" i="0" sz="3000" u="none" cap="none" strike="noStrike">
              <a:solidFill>
                <a:srgbClr val="666666"/>
              </a:solidFill>
              <a:latin typeface="Rajdhani Medium"/>
              <a:ea typeface="Rajdhani Medium"/>
              <a:cs typeface="Rajdhani Medium"/>
              <a:sym typeface="Rajdhani Medium"/>
            </a:endParaRPr>
          </a:p>
          <a:p>
            <a:pPr indent="0" lvl="0" marL="457200" marR="0" rtl="0" algn="l">
              <a:lnSpc>
                <a:spcPct val="100000"/>
              </a:lnSpc>
              <a:spcBef>
                <a:spcPts val="0"/>
              </a:spcBef>
              <a:spcAft>
                <a:spcPts val="0"/>
              </a:spcAft>
              <a:buNone/>
            </a:pPr>
            <a:r>
              <a:t/>
            </a:r>
            <a:endParaRPr b="0" i="0" sz="3000" u="none" cap="none" strike="noStrike">
              <a:solidFill>
                <a:srgbClr val="666666"/>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rgbClr val="666666"/>
              </a:buClr>
              <a:buSzPts val="3000"/>
              <a:buFont typeface="Rajdhani Medium"/>
              <a:buAutoNum type="romanUcPeriod"/>
            </a:pPr>
            <a:r>
              <a:rPr b="0" i="0" lang="en-GB" sz="3000" u="none" cap="none" strike="noStrike">
                <a:solidFill>
                  <a:srgbClr val="666666"/>
                </a:solidFill>
                <a:latin typeface="Rajdhani Medium"/>
                <a:ea typeface="Rajdhani Medium"/>
                <a:cs typeface="Rajdhani Medium"/>
                <a:sym typeface="Rajdhani Medium"/>
              </a:rPr>
              <a:t>Intra-seasonal forecasts</a:t>
            </a:r>
            <a:endParaRPr b="0" i="0" sz="3000" u="none" cap="none" strike="noStrike">
              <a:solidFill>
                <a:srgbClr val="666666"/>
              </a:solidFill>
              <a:latin typeface="Rajdhani Medium"/>
              <a:ea typeface="Rajdhani Medium"/>
              <a:cs typeface="Rajdhani Medium"/>
              <a:sym typeface="Rajdhani Medium"/>
            </a:endParaRPr>
          </a:p>
          <a:p>
            <a:pPr indent="0" lvl="0" marL="457200" marR="0" rtl="0" algn="l">
              <a:lnSpc>
                <a:spcPct val="100000"/>
              </a:lnSpc>
              <a:spcBef>
                <a:spcPts val="0"/>
              </a:spcBef>
              <a:spcAft>
                <a:spcPts val="0"/>
              </a:spcAft>
              <a:buNone/>
            </a:pPr>
            <a:r>
              <a:t/>
            </a:r>
            <a:endParaRPr b="0" i="0" sz="3000" u="none" cap="none" strike="noStrike">
              <a:solidFill>
                <a:schemeClr val="lt1"/>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chemeClr val="lt1"/>
              </a:buClr>
              <a:buSzPts val="3000"/>
              <a:buFont typeface="Rajdhani Medium"/>
              <a:buAutoNum type="romanUcPeriod"/>
            </a:pPr>
            <a:r>
              <a:rPr b="0" i="0" lang="en-GB" sz="3000" u="none" cap="none" strike="noStrike">
                <a:solidFill>
                  <a:schemeClr val="lt1"/>
                </a:solidFill>
                <a:latin typeface="Rajdhani Medium"/>
                <a:ea typeface="Rajdhani Medium"/>
                <a:cs typeface="Rajdhani Medium"/>
                <a:sym typeface="Rajdhani Medium"/>
              </a:rPr>
              <a:t>Discussion</a:t>
            </a:r>
            <a:endParaRPr b="0" i="0" sz="3000" u="none" cap="none" strike="noStrike">
              <a:solidFill>
                <a:schemeClr val="lt1"/>
              </a:solidFill>
              <a:latin typeface="Rajdhani Medium"/>
              <a:ea typeface="Rajdhani Medium"/>
              <a:cs typeface="Rajdhani Medium"/>
              <a:sym typeface="Rajdhani Medium"/>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84"/>
          <p:cNvSpPr/>
          <p:nvPr/>
        </p:nvSpPr>
        <p:spPr>
          <a:xfrm>
            <a:off x="2133720" y="426960"/>
            <a:ext cx="8229300" cy="114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84"/>
          <p:cNvSpPr/>
          <p:nvPr/>
        </p:nvSpPr>
        <p:spPr>
          <a:xfrm>
            <a:off x="999245" y="63835"/>
            <a:ext cx="10025400" cy="763800"/>
          </a:xfrm>
          <a:prstGeom prst="rect">
            <a:avLst/>
          </a:prstGeom>
          <a:noFill/>
          <a:ln>
            <a:noFill/>
          </a:ln>
        </p:spPr>
        <p:txBody>
          <a:bodyPr anchorCtr="0" anchor="ctr" bIns="35625" lIns="35625" spcFirstLastPara="1" rIns="35625" wrap="square" tIns="35625">
            <a:noAutofit/>
          </a:bodyPr>
          <a:lstStyle/>
          <a:p>
            <a:pPr indent="0" lvl="0" marL="0" marR="0" rtl="0" algn="ctr">
              <a:lnSpc>
                <a:spcPct val="90000"/>
              </a:lnSpc>
              <a:spcBef>
                <a:spcPts val="0"/>
              </a:spcBef>
              <a:spcAft>
                <a:spcPts val="0"/>
              </a:spcAft>
              <a:buClr>
                <a:srgbClr val="000000"/>
              </a:buClr>
              <a:buSzPts val="4800"/>
              <a:buFont typeface="Arial"/>
              <a:buNone/>
            </a:pPr>
            <a:r>
              <a:rPr b="0" i="0" lang="en-GB" sz="4800" u="none" cap="none" strike="noStrike">
                <a:solidFill>
                  <a:srgbClr val="004890"/>
                </a:solidFill>
                <a:latin typeface="Rajdhani Medium"/>
                <a:ea typeface="Rajdhani Medium"/>
                <a:cs typeface="Rajdhani Medium"/>
                <a:sym typeface="Rajdhani Medium"/>
              </a:rPr>
              <a:t>Summary</a:t>
            </a:r>
            <a:endParaRPr b="0" i="0" sz="4800" u="none" cap="none" strike="noStrike">
              <a:solidFill>
                <a:srgbClr val="000000"/>
              </a:solidFill>
              <a:latin typeface="Rajdhani Medium"/>
              <a:ea typeface="Rajdhani Medium"/>
              <a:cs typeface="Rajdhani Medium"/>
              <a:sym typeface="Rajdhani Medium"/>
            </a:endParaRPr>
          </a:p>
        </p:txBody>
      </p:sp>
      <p:sp>
        <p:nvSpPr>
          <p:cNvPr id="771" name="Google Shape;771;p84"/>
          <p:cNvSpPr/>
          <p:nvPr/>
        </p:nvSpPr>
        <p:spPr>
          <a:xfrm>
            <a:off x="499163" y="827625"/>
            <a:ext cx="11498400" cy="51150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rPr lang="en-GB" sz="2200">
                <a:solidFill>
                  <a:srgbClr val="0B5394"/>
                </a:solidFill>
                <a:latin typeface="Roboto Light"/>
                <a:ea typeface="Roboto Light"/>
                <a:cs typeface="Roboto Light"/>
                <a:sym typeface="Roboto Light"/>
              </a:rPr>
              <a:t>Recent state of the climate</a:t>
            </a:r>
            <a:endParaRPr sz="2200">
              <a:solidFill>
                <a:srgbClr val="0B5394"/>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chemeClr val="dk1"/>
              </a:solidFill>
              <a:latin typeface="Roboto Light"/>
              <a:ea typeface="Roboto Light"/>
              <a:cs typeface="Roboto Light"/>
              <a:sym typeface="Roboto Light"/>
            </a:endParaRPr>
          </a:p>
          <a:p>
            <a:pPr indent="-349250" lvl="0" marL="457200" rtl="0" algn="l">
              <a:spcBef>
                <a:spcPts val="0"/>
              </a:spcBef>
              <a:spcAft>
                <a:spcPts val="0"/>
              </a:spcAft>
              <a:buSzPts val="1900"/>
              <a:buFont typeface="Roboto Light"/>
              <a:buChar char="➢"/>
            </a:pPr>
            <a:r>
              <a:rPr lang="en-GB" sz="1900">
                <a:solidFill>
                  <a:schemeClr val="dk1"/>
                </a:solidFill>
                <a:latin typeface="Roboto Light"/>
                <a:ea typeface="Roboto Light"/>
                <a:cs typeface="Roboto Light"/>
                <a:sym typeface="Roboto Light"/>
              </a:rPr>
              <a:t>Persistent observed </a:t>
            </a:r>
            <a:r>
              <a:rPr lang="en-GB" sz="1900">
                <a:solidFill>
                  <a:srgbClr val="FF9900"/>
                </a:solidFill>
                <a:latin typeface="Roboto Light"/>
                <a:ea typeface="Roboto Light"/>
                <a:cs typeface="Roboto Light"/>
                <a:sym typeface="Roboto Light"/>
              </a:rPr>
              <a:t>dry</a:t>
            </a:r>
            <a:r>
              <a:rPr lang="en-GB" sz="1900">
                <a:solidFill>
                  <a:schemeClr val="dk1"/>
                </a:solidFill>
                <a:latin typeface="Roboto Light"/>
                <a:ea typeface="Roboto Light"/>
                <a:cs typeface="Roboto Light"/>
                <a:sym typeface="Roboto Light"/>
              </a:rPr>
              <a:t> anomalies in most of the Americas, the Guinean coast, Congo, central Asia, parts of Australia, most of Europe, Southeast Asia, eastern China, Madagascar, eastern Siberia, parts of India and Australia.</a:t>
            </a:r>
            <a:endParaRPr sz="1900">
              <a:solidFill>
                <a:schemeClr val="dk1"/>
              </a:solidFill>
              <a:latin typeface="Roboto Light"/>
              <a:ea typeface="Roboto Light"/>
              <a:cs typeface="Roboto Light"/>
              <a:sym typeface="Roboto Light"/>
            </a:endParaRPr>
          </a:p>
          <a:p>
            <a:pPr indent="0" lvl="0" marL="457200" rtl="0" algn="l">
              <a:spcBef>
                <a:spcPts val="0"/>
              </a:spcBef>
              <a:spcAft>
                <a:spcPts val="0"/>
              </a:spcAft>
              <a:buNone/>
            </a:pPr>
            <a:r>
              <a:t/>
            </a:r>
            <a:endParaRPr sz="1900">
              <a:solidFill>
                <a:schemeClr val="dk1"/>
              </a:solidFill>
              <a:latin typeface="Roboto Light"/>
              <a:ea typeface="Roboto Light"/>
              <a:cs typeface="Roboto Light"/>
              <a:sym typeface="Roboto Light"/>
            </a:endParaRPr>
          </a:p>
          <a:p>
            <a:pPr indent="-349250" lvl="0" marL="457200" rtl="0" algn="l">
              <a:lnSpc>
                <a:spcPct val="115000"/>
              </a:lnSpc>
              <a:spcBef>
                <a:spcPts val="0"/>
              </a:spcBef>
              <a:spcAft>
                <a:spcPts val="0"/>
              </a:spcAft>
              <a:buSzPts val="1900"/>
              <a:buFont typeface="Roboto Light"/>
              <a:buChar char="➢"/>
            </a:pPr>
            <a:r>
              <a:rPr lang="en-GB" sz="1900">
                <a:latin typeface="Roboto Light"/>
                <a:ea typeface="Roboto Light"/>
                <a:cs typeface="Roboto Light"/>
                <a:sym typeface="Roboto Light"/>
              </a:rPr>
              <a:t>Both record wet (Iberian peninsula, south of France, parts of Italy) and </a:t>
            </a:r>
            <a:r>
              <a:rPr lang="en-GB" sz="1900">
                <a:solidFill>
                  <a:srgbClr val="FF9900"/>
                </a:solidFill>
                <a:latin typeface="Roboto Light"/>
                <a:ea typeface="Roboto Light"/>
                <a:cs typeface="Roboto Light"/>
                <a:sym typeface="Roboto Light"/>
              </a:rPr>
              <a:t>dry</a:t>
            </a:r>
            <a:r>
              <a:rPr lang="en-GB" sz="1900">
                <a:latin typeface="Roboto Light"/>
                <a:ea typeface="Roboto Light"/>
                <a:cs typeface="Roboto Light"/>
                <a:sym typeface="Roboto Light"/>
              </a:rPr>
              <a:t> in central-north Europe (North of Germany, Alps, etc.), </a:t>
            </a:r>
            <a:endParaRPr sz="1900">
              <a:latin typeface="Roboto Light"/>
              <a:ea typeface="Roboto Light"/>
              <a:cs typeface="Roboto Light"/>
              <a:sym typeface="Roboto Light"/>
            </a:endParaRPr>
          </a:p>
          <a:p>
            <a:pPr indent="0" lvl="0" marL="457200" rtl="0" algn="l">
              <a:lnSpc>
                <a:spcPct val="115000"/>
              </a:lnSpc>
              <a:spcBef>
                <a:spcPts val="0"/>
              </a:spcBef>
              <a:spcAft>
                <a:spcPts val="0"/>
              </a:spcAft>
              <a:buNone/>
            </a:pPr>
            <a:r>
              <a:t/>
            </a:r>
            <a:endParaRPr sz="1900">
              <a:latin typeface="Roboto Light"/>
              <a:ea typeface="Roboto Light"/>
              <a:cs typeface="Roboto Light"/>
              <a:sym typeface="Roboto Light"/>
            </a:endParaRPr>
          </a:p>
          <a:p>
            <a:pPr indent="-349250" lvl="0" marL="457200" rtl="0" algn="l">
              <a:lnSpc>
                <a:spcPct val="115000"/>
              </a:lnSpc>
              <a:spcBef>
                <a:spcPts val="0"/>
              </a:spcBef>
              <a:spcAft>
                <a:spcPts val="0"/>
              </a:spcAft>
              <a:buSzPts val="1900"/>
              <a:buChar char="➢"/>
            </a:pPr>
            <a:r>
              <a:rPr lang="en-GB" sz="1900">
                <a:latin typeface="Roboto Light"/>
                <a:ea typeface="Roboto Light"/>
                <a:cs typeface="Roboto Light"/>
                <a:sym typeface="Roboto Light"/>
              </a:rPr>
              <a:t>Persistent weak </a:t>
            </a:r>
            <a:r>
              <a:rPr b="1" lang="en-GB" sz="1900">
                <a:solidFill>
                  <a:schemeClr val="accent1"/>
                </a:solidFill>
                <a:latin typeface="Roboto"/>
                <a:ea typeface="Roboto"/>
                <a:cs typeface="Roboto"/>
                <a:sym typeface="Roboto"/>
              </a:rPr>
              <a:t>la Niña</a:t>
            </a:r>
            <a:r>
              <a:rPr lang="en-GB" sz="1900">
                <a:latin typeface="Roboto Light"/>
                <a:ea typeface="Roboto Light"/>
                <a:cs typeface="Roboto Light"/>
                <a:sym typeface="Roboto Light"/>
              </a:rPr>
              <a:t> with </a:t>
            </a:r>
            <a:r>
              <a:rPr lang="en-GB" sz="1900">
                <a:solidFill>
                  <a:srgbClr val="FF0000"/>
                </a:solidFill>
                <a:latin typeface="Roboto Light"/>
                <a:ea typeface="Roboto Light"/>
                <a:cs typeface="Roboto Light"/>
                <a:sym typeface="Roboto Light"/>
              </a:rPr>
              <a:t>warm</a:t>
            </a:r>
            <a:r>
              <a:rPr lang="en-GB" sz="1900">
                <a:latin typeface="Roboto Light"/>
                <a:ea typeface="Roboto Light"/>
                <a:cs typeface="Roboto Light"/>
                <a:sym typeface="Roboto Light"/>
              </a:rPr>
              <a:t> anomalies in the Niño 1+2 region (</a:t>
            </a:r>
            <a:r>
              <a:rPr lang="en-GB" sz="1900">
                <a:solidFill>
                  <a:srgbClr val="FF0000"/>
                </a:solidFill>
                <a:latin typeface="Roboto Light"/>
                <a:ea typeface="Roboto Light"/>
                <a:cs typeface="Roboto Light"/>
                <a:sym typeface="Roboto Light"/>
              </a:rPr>
              <a:t>Coastal El niño</a:t>
            </a:r>
            <a:r>
              <a:rPr lang="en-GB" sz="1900">
                <a:latin typeface="Roboto Light"/>
                <a:ea typeface="Roboto Light"/>
                <a:cs typeface="Roboto Light"/>
                <a:sym typeface="Roboto Light"/>
              </a:rPr>
              <a:t>).</a:t>
            </a:r>
            <a:endParaRPr sz="1900">
              <a:latin typeface="Roboto Light"/>
              <a:ea typeface="Roboto Light"/>
              <a:cs typeface="Roboto Light"/>
              <a:sym typeface="Roboto Light"/>
            </a:endParaRPr>
          </a:p>
          <a:p>
            <a:pPr indent="0" lvl="0" marL="457200" rtl="0" algn="l">
              <a:lnSpc>
                <a:spcPct val="115000"/>
              </a:lnSpc>
              <a:spcBef>
                <a:spcPts val="0"/>
              </a:spcBef>
              <a:spcAft>
                <a:spcPts val="0"/>
              </a:spcAft>
              <a:buNone/>
            </a:pPr>
            <a:r>
              <a:t/>
            </a:r>
            <a:endParaRPr sz="1900">
              <a:latin typeface="Roboto Light"/>
              <a:ea typeface="Roboto Light"/>
              <a:cs typeface="Roboto Light"/>
              <a:sym typeface="Roboto Light"/>
            </a:endParaRPr>
          </a:p>
          <a:p>
            <a:pPr indent="-349250" lvl="0" marL="457200" rtl="0" algn="l">
              <a:lnSpc>
                <a:spcPct val="115000"/>
              </a:lnSpc>
              <a:spcBef>
                <a:spcPts val="0"/>
              </a:spcBef>
              <a:spcAft>
                <a:spcPts val="0"/>
              </a:spcAft>
              <a:buSzPts val="1900"/>
              <a:buFont typeface="Roboto Light"/>
              <a:buChar char="➢"/>
            </a:pPr>
            <a:r>
              <a:rPr lang="en-GB" sz="1900">
                <a:latin typeface="Roboto Light"/>
                <a:ea typeface="Roboto Light"/>
                <a:cs typeface="Roboto Light"/>
                <a:sym typeface="Roboto Light"/>
              </a:rPr>
              <a:t>Sudden stratospheric warming (likely final event) starting around the 12th of March with likelihood of</a:t>
            </a:r>
            <a:r>
              <a:rPr lang="en-GB" sz="1900">
                <a:solidFill>
                  <a:srgbClr val="FF0000"/>
                </a:solidFill>
                <a:latin typeface="Roboto Light"/>
                <a:ea typeface="Roboto Light"/>
                <a:cs typeface="Roboto Light"/>
                <a:sym typeface="Roboto Light"/>
              </a:rPr>
              <a:t> mild</a:t>
            </a:r>
            <a:r>
              <a:rPr lang="en-GB" sz="1900">
                <a:latin typeface="Roboto Light"/>
                <a:ea typeface="Roboto Light"/>
                <a:cs typeface="Roboto Light"/>
                <a:sym typeface="Roboto Light"/>
              </a:rPr>
              <a:t> conditions over europe in the upcoming weeks. </a:t>
            </a:r>
            <a:br>
              <a:rPr lang="en-GB" sz="1900">
                <a:latin typeface="Roboto Light"/>
                <a:ea typeface="Roboto Light"/>
                <a:cs typeface="Roboto Light"/>
                <a:sym typeface="Roboto Light"/>
              </a:rPr>
            </a:br>
            <a:endParaRPr sz="1900">
              <a:latin typeface="Roboto Light"/>
              <a:ea typeface="Roboto Light"/>
              <a:cs typeface="Roboto Light"/>
              <a:sym typeface="Roboto Light"/>
            </a:endParaRPr>
          </a:p>
          <a:p>
            <a:pPr indent="-349250" lvl="0" marL="457200" rtl="0" algn="l">
              <a:lnSpc>
                <a:spcPct val="90000"/>
              </a:lnSpc>
              <a:spcBef>
                <a:spcPts val="0"/>
              </a:spcBef>
              <a:spcAft>
                <a:spcPts val="0"/>
              </a:spcAft>
              <a:buClr>
                <a:schemeClr val="dk1"/>
              </a:buClr>
              <a:buSzPts val="1900"/>
              <a:buFont typeface="Roboto Light"/>
              <a:buChar char="➢"/>
            </a:pPr>
            <a:r>
              <a:rPr lang="en-GB" sz="1900">
                <a:solidFill>
                  <a:schemeClr val="dk1"/>
                </a:solidFill>
                <a:latin typeface="Roboto Light"/>
                <a:ea typeface="Roboto Light"/>
                <a:cs typeface="Roboto Light"/>
                <a:sym typeface="Roboto Light"/>
              </a:rPr>
              <a:t>During February MJO avoided phase 8 due to strong subsidence in the CP. It became active at the beginning of March (phases 1 and 2) and has since then become inactive.</a:t>
            </a:r>
            <a:endParaRPr sz="1900">
              <a:solidFill>
                <a:schemeClr val="dk1"/>
              </a:solidFill>
              <a:latin typeface="Roboto Light"/>
              <a:ea typeface="Roboto Light"/>
              <a:cs typeface="Roboto Light"/>
              <a:sym typeface="Roboto Light"/>
            </a:endParaRPr>
          </a:p>
          <a:p>
            <a:pPr indent="0" lvl="0" marL="457200" rtl="0" algn="l">
              <a:lnSpc>
                <a:spcPct val="90000"/>
              </a:lnSpc>
              <a:spcBef>
                <a:spcPts val="1001"/>
              </a:spcBef>
              <a:spcAft>
                <a:spcPts val="0"/>
              </a:spcAft>
              <a:buNone/>
            </a:pPr>
            <a:r>
              <a:t/>
            </a:r>
            <a:endParaRPr sz="1700">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None/>
            </a:pPr>
            <a:r>
              <a:t/>
            </a:r>
            <a:endParaRPr i="0" sz="2200" u="none" cap="none" strike="noStrike">
              <a:solidFill>
                <a:srgbClr val="000000"/>
              </a:solidFill>
              <a:latin typeface="Roboto Light"/>
              <a:ea typeface="Roboto Light"/>
              <a:cs typeface="Roboto Light"/>
              <a:sym typeface="Roboto Light"/>
            </a:endParaRPr>
          </a:p>
          <a:p>
            <a:pPr indent="0" lvl="0" marL="457200" marR="0" rtl="0" algn="l">
              <a:lnSpc>
                <a:spcPct val="100000"/>
              </a:lnSpc>
              <a:spcBef>
                <a:spcPts val="0"/>
              </a:spcBef>
              <a:spcAft>
                <a:spcPts val="0"/>
              </a:spcAft>
              <a:buClr>
                <a:srgbClr val="000000"/>
              </a:buClr>
              <a:buSzPts val="2800"/>
              <a:buFont typeface="Arial"/>
              <a:buNone/>
            </a:pPr>
            <a:r>
              <a:t/>
            </a:r>
            <a:endParaRPr i="0" sz="2200" u="none" cap="none" strike="noStrike">
              <a:solidFill>
                <a:srgbClr val="000000"/>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3000"/>
              <a:buFont typeface="Arial"/>
              <a:buNone/>
            </a:pPr>
            <a:r>
              <a:t/>
            </a:r>
            <a:endParaRPr b="0" i="0" sz="2400" u="none" cap="none" strike="noStrike">
              <a:solidFill>
                <a:srgbClr val="000000"/>
              </a:solidFill>
              <a:latin typeface="Arial"/>
              <a:ea typeface="Arial"/>
              <a:cs typeface="Arial"/>
              <a:sym typeface="Arial"/>
            </a:endParaRPr>
          </a:p>
        </p:txBody>
      </p:sp>
      <p:sp>
        <p:nvSpPr>
          <p:cNvPr id="772" name="Google Shape;772;p84"/>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85"/>
          <p:cNvSpPr/>
          <p:nvPr/>
        </p:nvSpPr>
        <p:spPr>
          <a:xfrm>
            <a:off x="2133720" y="426960"/>
            <a:ext cx="8229240" cy="114264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85"/>
          <p:cNvSpPr/>
          <p:nvPr/>
        </p:nvSpPr>
        <p:spPr>
          <a:xfrm>
            <a:off x="642378" y="859665"/>
            <a:ext cx="11211900" cy="46587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rPr lang="en-GB" sz="2200">
                <a:solidFill>
                  <a:srgbClr val="0B5394"/>
                </a:solidFill>
                <a:latin typeface="Roboto Light"/>
                <a:ea typeface="Roboto Light"/>
                <a:cs typeface="Roboto Light"/>
                <a:sym typeface="Roboto Light"/>
              </a:rPr>
              <a:t>Seasonal forecasts</a:t>
            </a:r>
            <a:endParaRPr sz="2200">
              <a:solidFill>
                <a:srgbClr val="0B5394"/>
              </a:solidFill>
              <a:latin typeface="Roboto Light"/>
              <a:ea typeface="Roboto Light"/>
              <a:cs typeface="Roboto Light"/>
              <a:sym typeface="Roboto Light"/>
            </a:endParaRPr>
          </a:p>
          <a:p>
            <a:pPr indent="0" lvl="0" marL="0" marR="0" rtl="0" algn="l">
              <a:lnSpc>
                <a:spcPct val="100000"/>
              </a:lnSpc>
              <a:spcBef>
                <a:spcPts val="0"/>
              </a:spcBef>
              <a:spcAft>
                <a:spcPts val="0"/>
              </a:spcAft>
              <a:buNone/>
            </a:pPr>
            <a:r>
              <a:t/>
            </a:r>
            <a:endParaRPr sz="2200">
              <a:solidFill>
                <a:srgbClr val="0B5394"/>
              </a:solidFill>
              <a:latin typeface="Roboto Light"/>
              <a:ea typeface="Roboto Light"/>
              <a:cs typeface="Roboto Light"/>
              <a:sym typeface="Roboto Light"/>
            </a:endParaRPr>
          </a:p>
          <a:p>
            <a:pPr indent="-368300" lvl="0" marL="457200" marR="0" rtl="0" algn="l">
              <a:lnSpc>
                <a:spcPct val="100000"/>
              </a:lnSpc>
              <a:spcBef>
                <a:spcPts val="0"/>
              </a:spcBef>
              <a:spcAft>
                <a:spcPts val="0"/>
              </a:spcAft>
              <a:buClr>
                <a:schemeClr val="dk1"/>
              </a:buClr>
              <a:buSzPts val="2200"/>
              <a:buFont typeface="Roboto Light"/>
              <a:buChar char="➢"/>
            </a:pPr>
            <a:r>
              <a:rPr lang="en-GB" sz="2200">
                <a:solidFill>
                  <a:schemeClr val="dk1"/>
                </a:solidFill>
                <a:latin typeface="Roboto Light"/>
                <a:ea typeface="Roboto Light"/>
                <a:cs typeface="Roboto Light"/>
                <a:sym typeface="Roboto Light"/>
              </a:rPr>
              <a:t>High likelihood of return to </a:t>
            </a:r>
            <a:r>
              <a:rPr lang="en-GB" sz="2200">
                <a:solidFill>
                  <a:srgbClr val="666666"/>
                </a:solidFill>
                <a:latin typeface="Roboto Light"/>
                <a:ea typeface="Roboto Light"/>
                <a:cs typeface="Roboto Light"/>
                <a:sym typeface="Roboto Light"/>
              </a:rPr>
              <a:t>neutral</a:t>
            </a:r>
            <a:r>
              <a:rPr lang="en-GB" sz="2200">
                <a:solidFill>
                  <a:schemeClr val="dk1"/>
                </a:solidFill>
                <a:latin typeface="Roboto Light"/>
                <a:ea typeface="Roboto Light"/>
                <a:cs typeface="Roboto Light"/>
                <a:sym typeface="Roboto Light"/>
              </a:rPr>
              <a:t> conditions during MAM 2025.</a:t>
            </a:r>
            <a:endParaRPr sz="1100">
              <a:solidFill>
                <a:schemeClr val="dk1"/>
              </a:solidFill>
            </a:endParaRPr>
          </a:p>
          <a:p>
            <a:pPr indent="0" lvl="0" marL="457200" marR="0" rtl="0" algn="l">
              <a:lnSpc>
                <a:spcPct val="100000"/>
              </a:lnSpc>
              <a:spcBef>
                <a:spcPts val="0"/>
              </a:spcBef>
              <a:spcAft>
                <a:spcPts val="0"/>
              </a:spcAft>
              <a:buNone/>
            </a:pPr>
            <a:r>
              <a:t/>
            </a:r>
            <a:endParaRPr sz="2800">
              <a:latin typeface="Roboto Light"/>
              <a:ea typeface="Roboto Light"/>
              <a:cs typeface="Roboto Light"/>
              <a:sym typeface="Roboto Light"/>
            </a:endParaRPr>
          </a:p>
          <a:p>
            <a:pPr indent="-368300" lvl="0" marL="457200" marR="0" rtl="0" algn="l">
              <a:lnSpc>
                <a:spcPct val="100000"/>
              </a:lnSpc>
              <a:spcBef>
                <a:spcPts val="0"/>
              </a:spcBef>
              <a:spcAft>
                <a:spcPts val="0"/>
              </a:spcAft>
              <a:buClr>
                <a:schemeClr val="dk1"/>
              </a:buClr>
              <a:buSzPts val="2200"/>
              <a:buFont typeface="Roboto Light"/>
              <a:buChar char="➢"/>
            </a:pPr>
            <a:r>
              <a:rPr lang="en-GB" sz="2200">
                <a:solidFill>
                  <a:schemeClr val="dk1"/>
                </a:solidFill>
                <a:latin typeface="Roboto Light"/>
                <a:ea typeface="Roboto Light"/>
                <a:cs typeface="Roboto Light"/>
                <a:sym typeface="Roboto Light"/>
              </a:rPr>
              <a:t>Apart from southern Africa, anomalies in precipitation could be consistent with a </a:t>
            </a:r>
            <a:r>
              <a:rPr lang="en-GB" sz="2200">
                <a:solidFill>
                  <a:srgbClr val="4A86E8"/>
                </a:solidFill>
                <a:latin typeface="Roboto Light"/>
                <a:ea typeface="Roboto Light"/>
                <a:cs typeface="Roboto Light"/>
                <a:sym typeface="Roboto Light"/>
              </a:rPr>
              <a:t>La Niña.</a:t>
            </a:r>
            <a:endParaRPr sz="2200">
              <a:solidFill>
                <a:srgbClr val="4A86E8"/>
              </a:solidFill>
              <a:latin typeface="Roboto Light"/>
              <a:ea typeface="Roboto Light"/>
              <a:cs typeface="Roboto Light"/>
              <a:sym typeface="Roboto Light"/>
            </a:endParaRPr>
          </a:p>
          <a:p>
            <a:pPr indent="0" lvl="0" marL="457200" marR="0" rtl="0" algn="l">
              <a:lnSpc>
                <a:spcPct val="100000"/>
              </a:lnSpc>
              <a:spcBef>
                <a:spcPts val="0"/>
              </a:spcBef>
              <a:spcAft>
                <a:spcPts val="0"/>
              </a:spcAft>
              <a:buNone/>
            </a:pPr>
            <a:r>
              <a:t/>
            </a:r>
            <a:endParaRPr sz="2200">
              <a:solidFill>
                <a:schemeClr val="dk1"/>
              </a:solidFill>
              <a:latin typeface="Roboto Light"/>
              <a:ea typeface="Roboto Light"/>
              <a:cs typeface="Roboto Light"/>
              <a:sym typeface="Roboto Light"/>
            </a:endParaRPr>
          </a:p>
          <a:p>
            <a:pPr indent="-368300" lvl="0" marL="457200" marR="0" rtl="0" algn="just">
              <a:lnSpc>
                <a:spcPct val="100000"/>
              </a:lnSpc>
              <a:spcBef>
                <a:spcPts val="0"/>
              </a:spcBef>
              <a:spcAft>
                <a:spcPts val="0"/>
              </a:spcAft>
              <a:buClr>
                <a:schemeClr val="dk1"/>
              </a:buClr>
              <a:buSzPts val="2200"/>
              <a:buFont typeface="Roboto Light"/>
              <a:buChar char="➢"/>
            </a:pPr>
            <a:r>
              <a:rPr lang="en-GB" sz="2200">
                <a:solidFill>
                  <a:schemeClr val="dk1"/>
                </a:solidFill>
                <a:latin typeface="Roboto Light"/>
                <a:ea typeface="Roboto Light"/>
                <a:cs typeface="Roboto Light"/>
                <a:sym typeface="Roboto Light"/>
              </a:rPr>
              <a:t>Typical </a:t>
            </a:r>
            <a:r>
              <a:rPr lang="en-GB" sz="2200">
                <a:solidFill>
                  <a:srgbClr val="FF0000"/>
                </a:solidFill>
                <a:latin typeface="Roboto Light"/>
                <a:ea typeface="Roboto Light"/>
                <a:cs typeface="Roboto Light"/>
                <a:sym typeface="Roboto Light"/>
              </a:rPr>
              <a:t>global warming signal</a:t>
            </a:r>
            <a:r>
              <a:rPr lang="en-GB" sz="2200">
                <a:solidFill>
                  <a:schemeClr val="dk1"/>
                </a:solidFill>
                <a:latin typeface="Roboto Light"/>
                <a:ea typeface="Roboto Light"/>
                <a:cs typeface="Roboto Light"/>
                <a:sym typeface="Roboto Light"/>
              </a:rPr>
              <a:t> in seasonal temperature forecasts. Parts of North Atlantic, Southern sea, Indochinese peninsula with </a:t>
            </a:r>
            <a:r>
              <a:rPr lang="en-GB" sz="2200">
                <a:solidFill>
                  <a:srgbClr val="0B5394"/>
                </a:solidFill>
                <a:latin typeface="Roboto Light"/>
                <a:ea typeface="Roboto Light"/>
                <a:cs typeface="Roboto Light"/>
                <a:sym typeface="Roboto Light"/>
              </a:rPr>
              <a:t>cooler</a:t>
            </a:r>
            <a:r>
              <a:rPr lang="en-GB" sz="2200">
                <a:solidFill>
                  <a:schemeClr val="dk1"/>
                </a:solidFill>
                <a:latin typeface="Roboto Light"/>
                <a:ea typeface="Roboto Light"/>
                <a:cs typeface="Roboto Light"/>
                <a:sym typeface="Roboto Light"/>
              </a:rPr>
              <a:t> anomalies. And northern North America, southern South America, India and southern Africa with less warm signals.</a:t>
            </a:r>
            <a:endParaRPr i="0" sz="2800" u="none" cap="none" strike="noStrike">
              <a:solidFill>
                <a:srgbClr val="000000"/>
              </a:solidFill>
              <a:latin typeface="Roboto Light"/>
              <a:ea typeface="Roboto Light"/>
              <a:cs typeface="Roboto Light"/>
              <a:sym typeface="Roboto Light"/>
            </a:endParaRPr>
          </a:p>
        </p:txBody>
      </p:sp>
      <p:sp>
        <p:nvSpPr>
          <p:cNvPr id="780" name="Google Shape;780;p85"/>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81" name="Google Shape;781;p85"/>
          <p:cNvSpPr/>
          <p:nvPr/>
        </p:nvSpPr>
        <p:spPr>
          <a:xfrm>
            <a:off x="999245" y="95885"/>
            <a:ext cx="10025400" cy="763800"/>
          </a:xfrm>
          <a:prstGeom prst="rect">
            <a:avLst/>
          </a:prstGeom>
          <a:noFill/>
          <a:ln>
            <a:noFill/>
          </a:ln>
        </p:spPr>
        <p:txBody>
          <a:bodyPr anchorCtr="0" anchor="ctr" bIns="35625" lIns="35625" spcFirstLastPara="1" rIns="35625" wrap="square" tIns="35625">
            <a:noAutofit/>
          </a:bodyPr>
          <a:lstStyle/>
          <a:p>
            <a:pPr indent="0" lvl="0" marL="0" marR="0" rtl="0" algn="ctr">
              <a:lnSpc>
                <a:spcPct val="90000"/>
              </a:lnSpc>
              <a:spcBef>
                <a:spcPts val="0"/>
              </a:spcBef>
              <a:spcAft>
                <a:spcPts val="0"/>
              </a:spcAft>
              <a:buClr>
                <a:srgbClr val="000000"/>
              </a:buClr>
              <a:buSzPts val="4800"/>
              <a:buFont typeface="Arial"/>
              <a:buNone/>
            </a:pPr>
            <a:r>
              <a:rPr b="0" i="0" lang="en-GB" sz="4800" u="none" cap="none" strike="noStrike">
                <a:solidFill>
                  <a:srgbClr val="004890"/>
                </a:solidFill>
                <a:latin typeface="Rajdhani Medium"/>
                <a:ea typeface="Rajdhani Medium"/>
                <a:cs typeface="Rajdhani Medium"/>
                <a:sym typeface="Rajdhani Medium"/>
              </a:rPr>
              <a:t>Summary</a:t>
            </a:r>
            <a:endParaRPr b="0" i="0" sz="4800" u="none" cap="none" strike="noStrike">
              <a:solidFill>
                <a:srgbClr val="000000"/>
              </a:solidFill>
              <a:latin typeface="Rajdhani Medium"/>
              <a:ea typeface="Rajdhani Medium"/>
              <a:cs typeface="Rajdhani Medium"/>
              <a:sym typeface="Rajdhani Medium"/>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86"/>
          <p:cNvSpPr/>
          <p:nvPr/>
        </p:nvSpPr>
        <p:spPr>
          <a:xfrm>
            <a:off x="2133720" y="426960"/>
            <a:ext cx="8229300" cy="114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86"/>
          <p:cNvSpPr/>
          <p:nvPr/>
        </p:nvSpPr>
        <p:spPr>
          <a:xfrm>
            <a:off x="642378" y="859665"/>
            <a:ext cx="11211900" cy="46587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rPr lang="en-GB" sz="2200">
                <a:solidFill>
                  <a:srgbClr val="0B5394"/>
                </a:solidFill>
                <a:latin typeface="Roboto Light"/>
                <a:ea typeface="Roboto Light"/>
                <a:cs typeface="Roboto Light"/>
                <a:sym typeface="Roboto Light"/>
              </a:rPr>
              <a:t>Intraseasonal f</a:t>
            </a:r>
            <a:r>
              <a:rPr lang="en-GB" sz="2200">
                <a:solidFill>
                  <a:srgbClr val="0B5394"/>
                </a:solidFill>
                <a:latin typeface="Roboto Light"/>
                <a:ea typeface="Roboto Light"/>
                <a:cs typeface="Roboto Light"/>
                <a:sym typeface="Roboto Light"/>
              </a:rPr>
              <a:t>orecasts</a:t>
            </a:r>
            <a:endParaRPr sz="2200">
              <a:solidFill>
                <a:srgbClr val="0B5394"/>
              </a:solidFill>
              <a:latin typeface="Roboto Light"/>
              <a:ea typeface="Roboto Light"/>
              <a:cs typeface="Roboto Light"/>
              <a:sym typeface="Roboto Light"/>
            </a:endParaRPr>
          </a:p>
          <a:p>
            <a:pPr indent="0" lvl="0" marL="0" marR="0" rtl="0" algn="l">
              <a:lnSpc>
                <a:spcPct val="100000"/>
              </a:lnSpc>
              <a:spcBef>
                <a:spcPts val="0"/>
              </a:spcBef>
              <a:spcAft>
                <a:spcPts val="0"/>
              </a:spcAft>
              <a:buNone/>
            </a:pPr>
            <a:r>
              <a:t/>
            </a:r>
            <a:endParaRPr sz="2200">
              <a:solidFill>
                <a:srgbClr val="0B5394"/>
              </a:solidFill>
              <a:latin typeface="Roboto Light"/>
              <a:ea typeface="Roboto Light"/>
              <a:cs typeface="Roboto Light"/>
              <a:sym typeface="Roboto Light"/>
            </a:endParaRPr>
          </a:p>
          <a:p>
            <a:pPr indent="-368300" lvl="0" marL="457200" marR="0" rtl="0" algn="just">
              <a:lnSpc>
                <a:spcPct val="100000"/>
              </a:lnSpc>
              <a:spcBef>
                <a:spcPts val="0"/>
              </a:spcBef>
              <a:spcAft>
                <a:spcPts val="0"/>
              </a:spcAft>
              <a:buClr>
                <a:schemeClr val="dk1"/>
              </a:buClr>
              <a:buSzPts val="2200"/>
              <a:buFont typeface="Roboto Light"/>
              <a:buChar char="➢"/>
            </a:pPr>
            <a:r>
              <a:rPr lang="en-GB" sz="2200">
                <a:latin typeface="Roboto Light"/>
                <a:ea typeface="Roboto Light"/>
                <a:cs typeface="Roboto Light"/>
                <a:sym typeface="Roboto Light"/>
              </a:rPr>
              <a:t>High likelihood of inactive MJO for the </a:t>
            </a:r>
            <a:r>
              <a:rPr lang="en-GB" sz="2200">
                <a:latin typeface="Roboto Light"/>
                <a:ea typeface="Roboto Light"/>
                <a:cs typeface="Roboto Light"/>
                <a:sym typeface="Roboto Light"/>
              </a:rPr>
              <a:t>forthcoming</a:t>
            </a:r>
            <a:r>
              <a:rPr lang="en-GB" sz="2200">
                <a:latin typeface="Roboto Light"/>
                <a:ea typeface="Roboto Light"/>
                <a:cs typeface="Roboto Light"/>
                <a:sym typeface="Roboto Light"/>
              </a:rPr>
              <a:t> weeks.</a:t>
            </a:r>
            <a:endParaRPr sz="2200">
              <a:latin typeface="Roboto Light"/>
              <a:ea typeface="Roboto Light"/>
              <a:cs typeface="Roboto Light"/>
              <a:sym typeface="Roboto Light"/>
            </a:endParaRPr>
          </a:p>
          <a:p>
            <a:pPr indent="0" lvl="0" marL="457200" marR="0" rtl="0" algn="just">
              <a:lnSpc>
                <a:spcPct val="100000"/>
              </a:lnSpc>
              <a:spcBef>
                <a:spcPts val="0"/>
              </a:spcBef>
              <a:spcAft>
                <a:spcPts val="0"/>
              </a:spcAft>
              <a:buNone/>
            </a:pPr>
            <a:r>
              <a:t/>
            </a:r>
            <a:endParaRPr sz="2200">
              <a:latin typeface="Roboto Light"/>
              <a:ea typeface="Roboto Light"/>
              <a:cs typeface="Roboto Light"/>
              <a:sym typeface="Roboto Light"/>
            </a:endParaRPr>
          </a:p>
          <a:p>
            <a:pPr indent="-368300" lvl="0" marL="457200" rtl="0" algn="l">
              <a:lnSpc>
                <a:spcPct val="115000"/>
              </a:lnSpc>
              <a:spcBef>
                <a:spcPts val="0"/>
              </a:spcBef>
              <a:spcAft>
                <a:spcPts val="0"/>
              </a:spcAft>
              <a:buClr>
                <a:schemeClr val="dk1"/>
              </a:buClr>
              <a:buSzPts val="2200"/>
              <a:buFont typeface="Roboto Light"/>
              <a:buChar char="➢"/>
            </a:pPr>
            <a:r>
              <a:rPr lang="en-GB" sz="2200">
                <a:solidFill>
                  <a:schemeClr val="dk1"/>
                </a:solidFill>
                <a:latin typeface="Roboto Light"/>
                <a:ea typeface="Roboto Light"/>
                <a:cs typeface="Roboto Light"/>
                <a:sym typeface="Roboto Light"/>
              </a:rPr>
              <a:t>Increased likelihood of </a:t>
            </a:r>
            <a:r>
              <a:rPr lang="en-GB" sz="2200">
                <a:solidFill>
                  <a:srgbClr val="FF9900"/>
                </a:solidFill>
                <a:latin typeface="Roboto Light"/>
                <a:ea typeface="Roboto Light"/>
                <a:cs typeface="Roboto Light"/>
                <a:sym typeface="Roboto Light"/>
              </a:rPr>
              <a:t>mild</a:t>
            </a:r>
            <a:r>
              <a:rPr lang="en-GB" sz="2200">
                <a:solidFill>
                  <a:schemeClr val="dk1"/>
                </a:solidFill>
                <a:latin typeface="Roboto Light"/>
                <a:ea typeface="Roboto Light"/>
                <a:cs typeface="Roboto Light"/>
                <a:sym typeface="Roboto Light"/>
              </a:rPr>
              <a:t> conditions over europe in the upcoming weeks, in-line with SSW impacts and ECMWF forecast.</a:t>
            </a:r>
            <a:endParaRPr sz="2200">
              <a:solidFill>
                <a:schemeClr val="dk1"/>
              </a:solidFill>
              <a:latin typeface="Roboto Light"/>
              <a:ea typeface="Roboto Light"/>
              <a:cs typeface="Roboto Light"/>
              <a:sym typeface="Roboto Light"/>
            </a:endParaRPr>
          </a:p>
          <a:p>
            <a:pPr indent="-368300" lvl="1" marL="914400" rtl="0" algn="l">
              <a:lnSpc>
                <a:spcPct val="115000"/>
              </a:lnSpc>
              <a:spcBef>
                <a:spcPts val="0"/>
              </a:spcBef>
              <a:spcAft>
                <a:spcPts val="0"/>
              </a:spcAft>
              <a:buClr>
                <a:schemeClr val="dk1"/>
              </a:buClr>
              <a:buSzPts val="2200"/>
              <a:buFont typeface="Roboto Light"/>
              <a:buChar char="○"/>
            </a:pPr>
            <a:r>
              <a:rPr lang="en-GB" sz="2200">
                <a:latin typeface="Roboto Light"/>
                <a:ea typeface="Roboto Light"/>
                <a:cs typeface="Roboto Light"/>
                <a:sym typeface="Roboto Light"/>
              </a:rPr>
              <a:t>Increased likelihood of GH in the US.</a:t>
            </a:r>
            <a:endParaRPr sz="2200">
              <a:latin typeface="Roboto Light"/>
              <a:ea typeface="Roboto Light"/>
              <a:cs typeface="Roboto Light"/>
              <a:sym typeface="Roboto Light"/>
            </a:endParaRPr>
          </a:p>
        </p:txBody>
      </p:sp>
      <p:sp>
        <p:nvSpPr>
          <p:cNvPr id="789" name="Google Shape;789;p86"/>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90" name="Google Shape;790;p86"/>
          <p:cNvSpPr/>
          <p:nvPr/>
        </p:nvSpPr>
        <p:spPr>
          <a:xfrm>
            <a:off x="999245" y="95885"/>
            <a:ext cx="10025400" cy="763800"/>
          </a:xfrm>
          <a:prstGeom prst="rect">
            <a:avLst/>
          </a:prstGeom>
          <a:noFill/>
          <a:ln>
            <a:noFill/>
          </a:ln>
        </p:spPr>
        <p:txBody>
          <a:bodyPr anchorCtr="0" anchor="ctr" bIns="35625" lIns="35625" spcFirstLastPara="1" rIns="35625" wrap="square" tIns="35625">
            <a:noAutofit/>
          </a:bodyPr>
          <a:lstStyle/>
          <a:p>
            <a:pPr indent="0" lvl="0" marL="0" marR="0" rtl="0" algn="ctr">
              <a:lnSpc>
                <a:spcPct val="90000"/>
              </a:lnSpc>
              <a:spcBef>
                <a:spcPts val="0"/>
              </a:spcBef>
              <a:spcAft>
                <a:spcPts val="0"/>
              </a:spcAft>
              <a:buClr>
                <a:srgbClr val="000000"/>
              </a:buClr>
              <a:buSzPts val="4800"/>
              <a:buFont typeface="Arial"/>
              <a:buNone/>
            </a:pPr>
            <a:r>
              <a:rPr b="0" i="0" lang="en-GB" sz="4800" u="none" cap="none" strike="noStrike">
                <a:solidFill>
                  <a:srgbClr val="004890"/>
                </a:solidFill>
                <a:latin typeface="Rajdhani Medium"/>
                <a:ea typeface="Rajdhani Medium"/>
                <a:cs typeface="Rajdhani Medium"/>
                <a:sym typeface="Rajdhani Medium"/>
              </a:rPr>
              <a:t>Summary</a:t>
            </a:r>
            <a:endParaRPr b="0" i="0" sz="4800" u="none" cap="none" strike="noStrike">
              <a:solidFill>
                <a:srgbClr val="000000"/>
              </a:solidFill>
              <a:latin typeface="Rajdhani Medium"/>
              <a:ea typeface="Rajdhani Medium"/>
              <a:cs typeface="Rajdhani Medium"/>
              <a:sym typeface="Rajdhani Medium"/>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87"/>
          <p:cNvSpPr/>
          <p:nvPr/>
        </p:nvSpPr>
        <p:spPr>
          <a:xfrm>
            <a:off x="2133720" y="426960"/>
            <a:ext cx="8229300" cy="114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87"/>
          <p:cNvSpPr/>
          <p:nvPr/>
        </p:nvSpPr>
        <p:spPr>
          <a:xfrm>
            <a:off x="642378" y="859665"/>
            <a:ext cx="11211900" cy="4658700"/>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None/>
            </a:pPr>
            <a:r>
              <a:t/>
            </a:r>
            <a:endParaRPr sz="2200">
              <a:solidFill>
                <a:schemeClr val="dk1"/>
              </a:solidFill>
              <a:latin typeface="Roboto Light"/>
              <a:ea typeface="Roboto Light"/>
              <a:cs typeface="Roboto Light"/>
              <a:sym typeface="Roboto Light"/>
            </a:endParaRPr>
          </a:p>
          <a:p>
            <a:pPr indent="-368300" lvl="0" marL="457200" marR="0" rtl="0" algn="just">
              <a:lnSpc>
                <a:spcPct val="100000"/>
              </a:lnSpc>
              <a:spcBef>
                <a:spcPts val="0"/>
              </a:spcBef>
              <a:spcAft>
                <a:spcPts val="0"/>
              </a:spcAft>
              <a:buClr>
                <a:schemeClr val="dk1"/>
              </a:buClr>
              <a:buSzPts val="2200"/>
              <a:buFont typeface="Roboto Light"/>
              <a:buChar char="➢"/>
            </a:pPr>
            <a:r>
              <a:rPr lang="en-GB" sz="2200">
                <a:solidFill>
                  <a:schemeClr val="dk1"/>
                </a:solidFill>
                <a:latin typeface="Roboto Light"/>
                <a:ea typeface="Roboto Light"/>
                <a:cs typeface="Roboto Light"/>
                <a:sym typeface="Roboto Light"/>
              </a:rPr>
              <a:t>What lead to the anomalous rainfall in the Iberian peninsula?</a:t>
            </a:r>
            <a:endParaRPr sz="2200">
              <a:solidFill>
                <a:schemeClr val="dk1"/>
              </a:solidFill>
              <a:latin typeface="Roboto Light"/>
              <a:ea typeface="Roboto Light"/>
              <a:cs typeface="Roboto Light"/>
              <a:sym typeface="Roboto Light"/>
            </a:endParaRPr>
          </a:p>
          <a:p>
            <a:pPr indent="0" lvl="0" marL="457200" marR="0" rtl="0" algn="just">
              <a:lnSpc>
                <a:spcPct val="100000"/>
              </a:lnSpc>
              <a:spcBef>
                <a:spcPts val="0"/>
              </a:spcBef>
              <a:spcAft>
                <a:spcPts val="0"/>
              </a:spcAft>
              <a:buNone/>
            </a:pPr>
            <a:r>
              <a:t/>
            </a:r>
            <a:endParaRPr sz="2200">
              <a:solidFill>
                <a:schemeClr val="dk1"/>
              </a:solidFill>
              <a:latin typeface="Roboto Light"/>
              <a:ea typeface="Roboto Light"/>
              <a:cs typeface="Roboto Light"/>
              <a:sym typeface="Roboto Light"/>
            </a:endParaRPr>
          </a:p>
          <a:p>
            <a:pPr indent="-368300" lvl="0" marL="457200" marR="0" rtl="0" algn="just">
              <a:lnSpc>
                <a:spcPct val="100000"/>
              </a:lnSpc>
              <a:spcBef>
                <a:spcPts val="0"/>
              </a:spcBef>
              <a:spcAft>
                <a:spcPts val="0"/>
              </a:spcAft>
              <a:buClr>
                <a:schemeClr val="dk1"/>
              </a:buClr>
              <a:buSzPts val="2200"/>
              <a:buFont typeface="Roboto Light"/>
              <a:buChar char="➢"/>
            </a:pPr>
            <a:r>
              <a:rPr lang="en-GB" sz="2200">
                <a:solidFill>
                  <a:schemeClr val="dk1"/>
                </a:solidFill>
                <a:latin typeface="Roboto Light"/>
                <a:ea typeface="Roboto Light"/>
                <a:cs typeface="Roboto Light"/>
                <a:sym typeface="Roboto Light"/>
              </a:rPr>
              <a:t>What impacts will the final stratospheric warming have?</a:t>
            </a:r>
            <a:endParaRPr sz="2200">
              <a:solidFill>
                <a:schemeClr val="dk1"/>
              </a:solidFill>
              <a:latin typeface="Roboto Light"/>
              <a:ea typeface="Roboto Light"/>
              <a:cs typeface="Roboto Light"/>
              <a:sym typeface="Roboto Light"/>
            </a:endParaRPr>
          </a:p>
          <a:p>
            <a:pPr indent="0" lvl="0" marL="457200" marR="0" rtl="0" algn="just">
              <a:lnSpc>
                <a:spcPct val="100000"/>
              </a:lnSpc>
              <a:spcBef>
                <a:spcPts val="0"/>
              </a:spcBef>
              <a:spcAft>
                <a:spcPts val="0"/>
              </a:spcAft>
              <a:buNone/>
            </a:pPr>
            <a:r>
              <a:t/>
            </a:r>
            <a:endParaRPr sz="2200">
              <a:solidFill>
                <a:schemeClr val="dk1"/>
              </a:solidFill>
              <a:latin typeface="Roboto Light"/>
              <a:ea typeface="Roboto Light"/>
              <a:cs typeface="Roboto Light"/>
              <a:sym typeface="Roboto Light"/>
            </a:endParaRPr>
          </a:p>
          <a:p>
            <a:pPr indent="-368300" lvl="0" marL="457200" marR="0" rtl="0" algn="just">
              <a:lnSpc>
                <a:spcPct val="100000"/>
              </a:lnSpc>
              <a:spcBef>
                <a:spcPts val="0"/>
              </a:spcBef>
              <a:spcAft>
                <a:spcPts val="0"/>
              </a:spcAft>
              <a:buSzPts val="2200"/>
              <a:buFont typeface="Roboto Light"/>
              <a:buChar char="➢"/>
            </a:pPr>
            <a:r>
              <a:rPr lang="en-GB" sz="2200">
                <a:solidFill>
                  <a:schemeClr val="dk1"/>
                </a:solidFill>
                <a:latin typeface="Roboto Light"/>
                <a:ea typeface="Roboto Light"/>
                <a:cs typeface="Roboto Light"/>
                <a:sym typeface="Roboto Light"/>
              </a:rPr>
              <a:t>Inconsistencies between ENSO forecasts and seasonal predictions</a:t>
            </a:r>
            <a:r>
              <a:rPr lang="en-GB" sz="2200">
                <a:latin typeface="Roboto Light"/>
                <a:ea typeface="Roboto Light"/>
                <a:cs typeface="Roboto Light"/>
                <a:sym typeface="Roboto Light"/>
              </a:rPr>
              <a:t>.</a:t>
            </a:r>
            <a:endParaRPr sz="2200">
              <a:latin typeface="Roboto Light"/>
              <a:ea typeface="Roboto Light"/>
              <a:cs typeface="Roboto Light"/>
              <a:sym typeface="Roboto Light"/>
            </a:endParaRPr>
          </a:p>
        </p:txBody>
      </p:sp>
      <p:sp>
        <p:nvSpPr>
          <p:cNvPr id="798" name="Google Shape;798;p87"/>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99" name="Google Shape;799;p87"/>
          <p:cNvSpPr/>
          <p:nvPr/>
        </p:nvSpPr>
        <p:spPr>
          <a:xfrm>
            <a:off x="999245" y="95885"/>
            <a:ext cx="10025400" cy="763800"/>
          </a:xfrm>
          <a:prstGeom prst="rect">
            <a:avLst/>
          </a:prstGeom>
          <a:noFill/>
          <a:ln>
            <a:noFill/>
          </a:ln>
        </p:spPr>
        <p:txBody>
          <a:bodyPr anchorCtr="0" anchor="ctr" bIns="35625" lIns="35625" spcFirstLastPara="1" rIns="35625" wrap="square" tIns="35625">
            <a:noAutofit/>
          </a:bodyPr>
          <a:lstStyle/>
          <a:p>
            <a:pPr indent="0" lvl="0" marL="0" marR="0" rtl="0" algn="ctr">
              <a:lnSpc>
                <a:spcPct val="90000"/>
              </a:lnSpc>
              <a:spcBef>
                <a:spcPts val="0"/>
              </a:spcBef>
              <a:spcAft>
                <a:spcPts val="0"/>
              </a:spcAft>
              <a:buClr>
                <a:srgbClr val="000000"/>
              </a:buClr>
              <a:buSzPts val="4800"/>
              <a:buFont typeface="Arial"/>
              <a:buNone/>
            </a:pPr>
            <a:r>
              <a:rPr lang="en-GB" sz="4800">
                <a:solidFill>
                  <a:srgbClr val="004890"/>
                </a:solidFill>
                <a:latin typeface="Rajdhani Medium"/>
                <a:ea typeface="Rajdhani Medium"/>
                <a:cs typeface="Rajdhani Medium"/>
                <a:sym typeface="Rajdhani Medium"/>
              </a:rPr>
              <a:t>Discussion</a:t>
            </a:r>
            <a:endParaRPr b="0" i="0" sz="4800" u="none" cap="none" strike="noStrike">
              <a:solidFill>
                <a:srgbClr val="000000"/>
              </a:solidFill>
              <a:latin typeface="Rajdhani Medium"/>
              <a:ea typeface="Rajdhani Medium"/>
              <a:cs typeface="Rajdhani Medium"/>
              <a:sym typeface="Rajdhani Medium"/>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pic>
        <p:nvPicPr>
          <p:cNvPr id="804" name="Google Shape;804;p88"/>
          <p:cNvPicPr preferRelativeResize="0"/>
          <p:nvPr/>
        </p:nvPicPr>
        <p:blipFill rotWithShape="1">
          <a:blip r:embed="rId3">
            <a:alphaModFix/>
          </a:blip>
          <a:srcRect b="0" l="0" r="0" t="0"/>
          <a:stretch/>
        </p:blipFill>
        <p:spPr>
          <a:xfrm>
            <a:off x="0" y="0"/>
            <a:ext cx="12191760" cy="6857640"/>
          </a:xfrm>
          <a:prstGeom prst="rect">
            <a:avLst/>
          </a:prstGeom>
          <a:noFill/>
          <a:ln>
            <a:noFill/>
          </a:ln>
        </p:spPr>
      </p:pic>
      <p:sp>
        <p:nvSpPr>
          <p:cNvPr id="805" name="Google Shape;805;p88"/>
          <p:cNvSpPr/>
          <p:nvPr/>
        </p:nvSpPr>
        <p:spPr>
          <a:xfrm>
            <a:off x="-1800" y="6147360"/>
            <a:ext cx="4377600" cy="487200"/>
          </a:xfrm>
          <a:prstGeom prst="rect">
            <a:avLst/>
          </a:prstGeom>
          <a:solidFill>
            <a:srgbClr val="293C69">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88"/>
          <p:cNvSpPr/>
          <p:nvPr/>
        </p:nvSpPr>
        <p:spPr>
          <a:xfrm>
            <a:off x="-1800" y="6138000"/>
            <a:ext cx="4333200" cy="487200"/>
          </a:xfrm>
          <a:prstGeom prst="rect">
            <a:avLst/>
          </a:prstGeom>
          <a:solidFill>
            <a:srgbClr val="293C69">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88"/>
          <p:cNvSpPr/>
          <p:nvPr/>
        </p:nvSpPr>
        <p:spPr>
          <a:xfrm>
            <a:off x="4408200" y="0"/>
            <a:ext cx="7783500" cy="6857700"/>
          </a:xfrm>
          <a:prstGeom prst="rect">
            <a:avLst/>
          </a:prstGeom>
          <a:solidFill>
            <a:srgbClr val="F4EFEF">
              <a:alpha val="8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08" name="Google Shape;808;p88"/>
          <p:cNvPicPr preferRelativeResize="0"/>
          <p:nvPr/>
        </p:nvPicPr>
        <p:blipFill rotWithShape="1">
          <a:blip r:embed="rId4">
            <a:alphaModFix/>
          </a:blip>
          <a:srcRect b="0" l="0" r="0" t="0"/>
          <a:stretch/>
        </p:blipFill>
        <p:spPr>
          <a:xfrm>
            <a:off x="4636800" y="187560"/>
            <a:ext cx="5601603" cy="855720"/>
          </a:xfrm>
          <a:prstGeom prst="rect">
            <a:avLst/>
          </a:prstGeom>
          <a:noFill/>
          <a:ln>
            <a:noFill/>
          </a:ln>
        </p:spPr>
      </p:pic>
      <p:sp>
        <p:nvSpPr>
          <p:cNvPr id="809" name="Google Shape;809;p88"/>
          <p:cNvSpPr/>
          <p:nvPr/>
        </p:nvSpPr>
        <p:spPr>
          <a:xfrm>
            <a:off x="4420080" y="5829120"/>
            <a:ext cx="7783500" cy="1036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88"/>
          <p:cNvSpPr/>
          <p:nvPr/>
        </p:nvSpPr>
        <p:spPr>
          <a:xfrm>
            <a:off x="4408200" y="4224240"/>
            <a:ext cx="7837800" cy="1659000"/>
          </a:xfrm>
          <a:prstGeom prst="rect">
            <a:avLst/>
          </a:prstGeom>
          <a:solidFill>
            <a:srgbClr val="FBF6F6">
              <a:alpha val="8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88"/>
          <p:cNvSpPr/>
          <p:nvPr/>
        </p:nvSpPr>
        <p:spPr>
          <a:xfrm>
            <a:off x="4636800" y="1596314"/>
            <a:ext cx="7227600" cy="2612100"/>
          </a:xfrm>
          <a:prstGeom prst="rect">
            <a:avLst/>
          </a:prstGeom>
          <a:noFill/>
          <a:ln>
            <a:noFill/>
          </a:ln>
        </p:spPr>
        <p:txBody>
          <a:bodyPr anchorCtr="0" anchor="ctr" bIns="45000" lIns="90000" spcFirstLastPara="1" rIns="90000" wrap="square" tIns="45000">
            <a:noAutofit/>
          </a:bodyPr>
          <a:lstStyle/>
          <a:p>
            <a:pPr indent="0" lvl="0" marL="0" marR="0" rtl="0" algn="l">
              <a:lnSpc>
                <a:spcPct val="100000"/>
              </a:lnSpc>
              <a:spcBef>
                <a:spcPts val="0"/>
              </a:spcBef>
              <a:spcAft>
                <a:spcPts val="0"/>
              </a:spcAft>
              <a:buClr>
                <a:srgbClr val="000000"/>
              </a:buClr>
              <a:buSzPts val="4800"/>
              <a:buFont typeface="Arial"/>
              <a:buNone/>
            </a:pPr>
            <a:r>
              <a:rPr b="0" i="0" lang="en-GB" sz="4800" u="none" cap="none" strike="noStrike">
                <a:solidFill>
                  <a:srgbClr val="004890"/>
                </a:solidFill>
                <a:latin typeface="Rajdhani Medium"/>
                <a:ea typeface="Rajdhani Medium"/>
                <a:cs typeface="Rajdhani Medium"/>
                <a:sym typeface="Rajdhani Medium"/>
              </a:rPr>
              <a:t>Forecast Briefing</a:t>
            </a:r>
            <a:endParaRPr b="0" i="0" sz="4800" u="none" cap="none" strike="noStrike">
              <a:solidFill>
                <a:srgbClr val="000000"/>
              </a:solidFill>
              <a:latin typeface="Rajdhani Medium"/>
              <a:ea typeface="Rajdhani Medium"/>
              <a:cs typeface="Rajdhani Medium"/>
              <a:sym typeface="Rajdhani Medium"/>
            </a:endParaRPr>
          </a:p>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Rajdhani Medium"/>
              <a:ea typeface="Rajdhani Medium"/>
              <a:cs typeface="Rajdhani Medium"/>
              <a:sym typeface="Rajdhani Medium"/>
            </a:endParaRPr>
          </a:p>
          <a:p>
            <a:pPr indent="0" lvl="0" marL="0" marR="0" rtl="0" algn="l">
              <a:lnSpc>
                <a:spcPct val="100000"/>
              </a:lnSpc>
              <a:spcBef>
                <a:spcPts val="0"/>
              </a:spcBef>
              <a:spcAft>
                <a:spcPts val="0"/>
              </a:spcAft>
              <a:buClr>
                <a:srgbClr val="000000"/>
              </a:buClr>
              <a:buSzPts val="4800"/>
              <a:buFont typeface="Arial"/>
              <a:buNone/>
            </a:pPr>
            <a:r>
              <a:rPr lang="en-GB" sz="4800">
                <a:solidFill>
                  <a:srgbClr val="004890"/>
                </a:solidFill>
                <a:latin typeface="Rajdhani Medium"/>
                <a:ea typeface="Rajdhani Medium"/>
                <a:cs typeface="Rajdhani Medium"/>
                <a:sym typeface="Rajdhani Medium"/>
              </a:rPr>
              <a:t>March</a:t>
            </a:r>
            <a:r>
              <a:rPr b="0" i="0" lang="en-GB" sz="4800" u="none" cap="none" strike="noStrike">
                <a:solidFill>
                  <a:srgbClr val="004890"/>
                </a:solidFill>
                <a:latin typeface="Rajdhani Medium"/>
                <a:ea typeface="Rajdhani Medium"/>
                <a:cs typeface="Rajdhani Medium"/>
                <a:sym typeface="Rajdhani Medium"/>
              </a:rPr>
              <a:t> 2025</a:t>
            </a:r>
            <a:endParaRPr b="0" i="0" sz="4800" u="none" cap="none" strike="noStrike">
              <a:solidFill>
                <a:srgbClr val="000000"/>
              </a:solidFill>
              <a:latin typeface="Rajdhani Medium"/>
              <a:ea typeface="Rajdhani Medium"/>
              <a:cs typeface="Rajdhani Medium"/>
              <a:sym typeface="Rajdhani Medium"/>
            </a:endParaRPr>
          </a:p>
        </p:txBody>
      </p:sp>
      <p:sp>
        <p:nvSpPr>
          <p:cNvPr id="812" name="Google Shape;812;p88"/>
          <p:cNvSpPr/>
          <p:nvPr/>
        </p:nvSpPr>
        <p:spPr>
          <a:xfrm>
            <a:off x="4636800" y="4761475"/>
            <a:ext cx="7078200" cy="2096100"/>
          </a:xfrm>
          <a:prstGeom prst="rect">
            <a:avLst/>
          </a:prstGeom>
          <a:noFill/>
          <a:ln>
            <a:noFill/>
          </a:ln>
        </p:spPr>
        <p:txBody>
          <a:bodyPr anchorCtr="0" anchor="ctr" bIns="45000" lIns="90000" spcFirstLastPara="1" rIns="90000" wrap="square" tIns="45000">
            <a:noAutofit/>
          </a:bodyPr>
          <a:lstStyle/>
          <a:p>
            <a:pPr indent="0" lvl="0" marL="0" rtl="0" algn="l">
              <a:lnSpc>
                <a:spcPct val="90000"/>
              </a:lnSpc>
              <a:spcBef>
                <a:spcPts val="1001"/>
              </a:spcBef>
              <a:spcAft>
                <a:spcPts val="0"/>
              </a:spcAft>
              <a:buClr>
                <a:schemeClr val="dk1"/>
              </a:buClr>
              <a:buSzPts val="1800"/>
              <a:buFont typeface="Arial"/>
              <a:buNone/>
            </a:pPr>
            <a:r>
              <a:rPr lang="en-GB" sz="1800">
                <a:solidFill>
                  <a:schemeClr val="dk1"/>
                </a:solidFill>
                <a:latin typeface="Rajdhani"/>
                <a:ea typeface="Rajdhani"/>
                <a:cs typeface="Rajdhani"/>
                <a:sym typeface="Rajdhani"/>
              </a:rPr>
              <a:t>Lluís Palma, Paloma Tracasa-Castro, Josep Cos, Aleksander Lacima-Nadolnik, Matías Olmo</a:t>
            </a:r>
            <a:endParaRPr b="0" i="0" sz="1800" u="none" cap="none" strike="noStrike">
              <a:solidFill>
                <a:srgbClr val="000000"/>
              </a:solidFill>
              <a:latin typeface="Rajdhani"/>
              <a:ea typeface="Rajdhani"/>
              <a:cs typeface="Rajdhani"/>
              <a:sym typeface="Rajdhani"/>
            </a:endParaRPr>
          </a:p>
          <a:p>
            <a:pPr indent="0" lvl="0" marL="0" marR="0" rtl="0" algn="l">
              <a:lnSpc>
                <a:spcPct val="90000"/>
              </a:lnSpc>
              <a:spcBef>
                <a:spcPts val="1001"/>
              </a:spcBef>
              <a:spcAft>
                <a:spcPts val="0"/>
              </a:spcAft>
              <a:buClr>
                <a:srgbClr val="000000"/>
              </a:buClr>
              <a:buSzPts val="1800"/>
              <a:buFont typeface="Arial"/>
              <a:buNone/>
            </a:pPr>
            <a:r>
              <a:rPr b="0" i="0" lang="en-GB" sz="1800" u="none" cap="none" strike="noStrike">
                <a:solidFill>
                  <a:srgbClr val="000000"/>
                </a:solidFill>
                <a:latin typeface="Rajdhani"/>
                <a:ea typeface="Rajdhani"/>
                <a:cs typeface="Rajdhani"/>
                <a:sym typeface="Rajdhani"/>
              </a:rPr>
              <a:t>Climate Services Team (CST)</a:t>
            </a:r>
            <a:endParaRPr b="0" i="0" sz="1800" u="none" cap="none" strike="noStrike">
              <a:solidFill>
                <a:srgbClr val="000000"/>
              </a:solidFill>
              <a:latin typeface="Rajdhani"/>
              <a:ea typeface="Rajdhani"/>
              <a:cs typeface="Rajdhani"/>
              <a:sym typeface="Rajdhani"/>
            </a:endParaRPr>
          </a:p>
          <a:p>
            <a:pPr indent="0" lvl="0" marL="0" marR="0" rtl="0" algn="l">
              <a:lnSpc>
                <a:spcPct val="90000"/>
              </a:lnSpc>
              <a:spcBef>
                <a:spcPts val="1001"/>
              </a:spcBef>
              <a:spcAft>
                <a:spcPts val="0"/>
              </a:spcAft>
              <a:buClr>
                <a:srgbClr val="000000"/>
              </a:buClr>
              <a:buSzPts val="2000"/>
              <a:buFont typeface="Arial"/>
              <a:buNone/>
            </a:pPr>
            <a:r>
              <a:rPr b="0" i="0" lang="en-GB" sz="2000" u="none" cap="none" strike="noStrike">
                <a:solidFill>
                  <a:srgbClr val="000000"/>
                </a:solidFill>
                <a:latin typeface="Rajdhani"/>
                <a:ea typeface="Rajdhani"/>
                <a:cs typeface="Rajdhani"/>
                <a:sym typeface="Rajdhani"/>
              </a:rPr>
              <a:t>Earth System Services (ESS)</a:t>
            </a:r>
            <a:endParaRPr b="0" i="0" sz="2000" u="none" cap="none" strike="noStrike">
              <a:solidFill>
                <a:srgbClr val="000000"/>
              </a:solidFill>
              <a:latin typeface="Rajdhani"/>
              <a:ea typeface="Rajdhani"/>
              <a:cs typeface="Rajdhani"/>
              <a:sym typeface="Rajdhani"/>
            </a:endParaRPr>
          </a:p>
          <a:p>
            <a:pPr indent="0" lvl="0" marL="0" marR="0" rtl="0" algn="l">
              <a:lnSpc>
                <a:spcPct val="90000"/>
              </a:lnSpc>
              <a:spcBef>
                <a:spcPts val="1001"/>
              </a:spcBef>
              <a:spcAft>
                <a:spcPts val="0"/>
              </a:spcAft>
              <a:buClr>
                <a:srgbClr val="000000"/>
              </a:buClr>
              <a:buSzPts val="2000"/>
              <a:buFont typeface="Arial"/>
              <a:buNone/>
            </a:pPr>
            <a:r>
              <a:rPr b="0" i="0" lang="en-GB" sz="2000" u="none" cap="none" strike="noStrike">
                <a:solidFill>
                  <a:srgbClr val="000000"/>
                </a:solidFill>
                <a:latin typeface="Rajdhani Medium"/>
                <a:ea typeface="Rajdhani Medium"/>
                <a:cs typeface="Rajdhani Medium"/>
                <a:sym typeface="Rajdhani Medium"/>
              </a:rPr>
              <a:t>Barcelona Supercomputing Center (BSC)</a:t>
            </a:r>
            <a:endParaRPr b="0" i="0" sz="2000" u="none" cap="none" strike="noStrike">
              <a:solidFill>
                <a:srgbClr val="000000"/>
              </a:solidFill>
              <a:latin typeface="Rajdhani Medium"/>
              <a:ea typeface="Rajdhani Medium"/>
              <a:cs typeface="Rajdhani Medium"/>
              <a:sym typeface="Rajdhani Medium"/>
            </a:endParaRPr>
          </a:p>
        </p:txBody>
      </p:sp>
      <p:sp>
        <p:nvSpPr>
          <p:cNvPr id="813" name="Google Shape;813;p88"/>
          <p:cNvSpPr/>
          <p:nvPr/>
        </p:nvSpPr>
        <p:spPr>
          <a:xfrm>
            <a:off x="325800" y="6095520"/>
            <a:ext cx="3255000" cy="62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80"/>
              <a:buFont typeface="Arial"/>
              <a:buNone/>
            </a:pPr>
            <a:r>
              <a:rPr lang="en-GB" sz="1480">
                <a:solidFill>
                  <a:srgbClr val="FFFFFF"/>
                </a:solidFill>
                <a:latin typeface="Rajdhani"/>
                <a:ea typeface="Rajdhani"/>
                <a:cs typeface="Rajdhani"/>
                <a:sym typeface="Rajdhani"/>
              </a:rPr>
              <a:t>Friday 28</a:t>
            </a:r>
            <a:r>
              <a:rPr b="0" baseline="30000" i="0" lang="en-GB" sz="1479" u="none" cap="none" strike="noStrike">
                <a:solidFill>
                  <a:srgbClr val="FFFFFF"/>
                </a:solidFill>
                <a:latin typeface="Rajdhani"/>
                <a:ea typeface="Rajdhani"/>
                <a:cs typeface="Rajdhani"/>
                <a:sym typeface="Rajdhani"/>
              </a:rPr>
              <a:t>th</a:t>
            </a:r>
            <a:r>
              <a:rPr b="0" i="0" lang="en-GB" sz="1480" u="none" cap="none" strike="noStrike">
                <a:solidFill>
                  <a:srgbClr val="FFFFFF"/>
                </a:solidFill>
                <a:latin typeface="Rajdhani"/>
                <a:ea typeface="Rajdhani"/>
                <a:cs typeface="Rajdhani"/>
                <a:sym typeface="Rajdhani"/>
              </a:rPr>
              <a:t> </a:t>
            </a:r>
            <a:r>
              <a:rPr lang="en-GB" sz="1480">
                <a:solidFill>
                  <a:srgbClr val="FFFFFF"/>
                </a:solidFill>
                <a:latin typeface="Rajdhani"/>
                <a:ea typeface="Rajdhani"/>
                <a:cs typeface="Rajdhani"/>
                <a:sym typeface="Rajdhani"/>
              </a:rPr>
              <a:t>Mar</a:t>
            </a:r>
            <a:r>
              <a:rPr b="0" i="0" lang="en-GB" sz="1480" u="none" cap="none" strike="noStrike">
                <a:solidFill>
                  <a:srgbClr val="FFFFFF"/>
                </a:solidFill>
                <a:latin typeface="Rajdhani"/>
                <a:ea typeface="Rajdhani"/>
                <a:cs typeface="Rajdhani"/>
                <a:sym typeface="Rajdhani"/>
              </a:rPr>
              <a:t> 2025</a:t>
            </a:r>
            <a:endParaRPr b="0" i="0" sz="1480" u="none" cap="none" strike="noStrike">
              <a:solidFill>
                <a:srgbClr val="000000"/>
              </a:solidFill>
              <a:latin typeface="Rajdhani"/>
              <a:ea typeface="Rajdhani"/>
              <a:cs typeface="Rajdhani"/>
              <a:sym typeface="Rajdhan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3" name="Shape 253"/>
        <p:cNvGrpSpPr/>
        <p:nvPr/>
      </p:nvGrpSpPr>
      <p:grpSpPr>
        <a:xfrm>
          <a:off x="0" y="0"/>
          <a:ext cx="0" cy="0"/>
          <a:chOff x="0" y="0"/>
          <a:chExt cx="0" cy="0"/>
        </a:xfrm>
      </p:grpSpPr>
      <p:sp>
        <p:nvSpPr>
          <p:cNvPr id="254" name="Google Shape;254;p4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pic>
        <p:nvPicPr>
          <p:cNvPr id="255" name="Google Shape;255;p44"/>
          <p:cNvPicPr preferRelativeResize="0"/>
          <p:nvPr/>
        </p:nvPicPr>
        <p:blipFill rotWithShape="1">
          <a:blip r:embed="rId3">
            <a:alphaModFix/>
          </a:blip>
          <a:srcRect b="0" l="0" r="0" t="0"/>
          <a:stretch/>
        </p:blipFill>
        <p:spPr>
          <a:xfrm>
            <a:off x="250350" y="368475"/>
            <a:ext cx="7241451" cy="5536412"/>
          </a:xfrm>
          <a:prstGeom prst="rect">
            <a:avLst/>
          </a:prstGeom>
          <a:noFill/>
          <a:ln>
            <a:noFill/>
          </a:ln>
        </p:spPr>
      </p:pic>
      <p:sp>
        <p:nvSpPr>
          <p:cNvPr id="256" name="Google Shape;256;p44"/>
          <p:cNvSpPr/>
          <p:nvPr/>
        </p:nvSpPr>
        <p:spPr>
          <a:xfrm>
            <a:off x="6812600" y="6463925"/>
            <a:ext cx="50421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i="0" lang="en-GB" sz="1200" u="sng" cap="none" strike="noStrike">
                <a:solidFill>
                  <a:schemeClr val="hlink"/>
                </a:solidFill>
                <a:latin typeface="Roboto Light"/>
                <a:ea typeface="Roboto Light"/>
                <a:cs typeface="Roboto Light"/>
                <a:sym typeface="Roboto Light"/>
                <a:hlinkClick r:id="rId4"/>
              </a:rPr>
              <a:t>https://climatereanalyzer.org/research_tools/monthly_maps/</a:t>
            </a:r>
            <a:r>
              <a:rPr i="0" lang="en-GB" sz="1200" u="none" cap="none" strike="noStrike">
                <a:solidFill>
                  <a:srgbClr val="000000"/>
                </a:solidFill>
                <a:latin typeface="Roboto Light"/>
                <a:ea typeface="Roboto Light"/>
                <a:cs typeface="Roboto Light"/>
                <a:sym typeface="Roboto Light"/>
              </a:rPr>
              <a:t> </a:t>
            </a:r>
            <a:endParaRPr i="0" sz="1200" u="none" cap="none" strike="noStrike">
              <a:solidFill>
                <a:srgbClr val="000000"/>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257" name="Google Shape;257;p44"/>
          <p:cNvSpPr/>
          <p:nvPr/>
        </p:nvSpPr>
        <p:spPr>
          <a:xfrm>
            <a:off x="7981650" y="2273475"/>
            <a:ext cx="3610200" cy="17238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1001"/>
              </a:spcBef>
              <a:spcAft>
                <a:spcPts val="0"/>
              </a:spcAft>
              <a:buClr>
                <a:schemeClr val="dk1"/>
              </a:buClr>
              <a:buSzPts val="1700"/>
              <a:buFont typeface="Lexend Light"/>
              <a:buChar char="➢"/>
            </a:pPr>
            <a:r>
              <a:rPr lang="en-GB" sz="1700">
                <a:latin typeface="Roboto Light"/>
                <a:ea typeface="Roboto Light"/>
                <a:cs typeface="Roboto Light"/>
                <a:sym typeface="Roboto Light"/>
              </a:rPr>
              <a:t>The standardized anomaly gives a measure of how large an anomaly is compared to the climatological (i.e. typical) variability. It is measured in number of 𝞼 (i.e. number of standard deviations) </a:t>
            </a:r>
            <a:endParaRPr i="0" sz="1700" u="none" cap="none" strike="noStrike">
              <a:solidFill>
                <a:srgbClr val="000000"/>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89"/>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820" name="Google Shape;820;p89"/>
          <p:cNvSpPr/>
          <p:nvPr/>
        </p:nvSpPr>
        <p:spPr>
          <a:xfrm>
            <a:off x="3561875" y="6463925"/>
            <a:ext cx="81846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lang="en-GB" sz="1200" u="sng">
                <a:solidFill>
                  <a:schemeClr val="hlink"/>
                </a:solidFill>
                <a:latin typeface="Roboto Light"/>
                <a:ea typeface="Roboto Light"/>
                <a:cs typeface="Roboto Light"/>
                <a:sym typeface="Roboto Light"/>
                <a:hlinkClick r:id="rId3"/>
              </a:rPr>
              <a:t>https://www.cpc.ncep.noaa.gov/products/analysis_monitoring/lanina/enso_evolution-status-fcsts-web.pdf</a:t>
            </a:r>
            <a:r>
              <a:rPr lang="en-GB" sz="1200" u="none">
                <a:solidFill>
                  <a:srgbClr val="000000"/>
                </a:solidFill>
                <a:latin typeface="Roboto Light"/>
                <a:ea typeface="Roboto Light"/>
                <a:cs typeface="Roboto Light"/>
                <a:sym typeface="Roboto Light"/>
              </a:rPr>
              <a:t> </a:t>
            </a:r>
            <a:endParaRPr i="0" sz="1200" u="none" cap="none" strike="noStrike">
              <a:solidFill>
                <a:srgbClr val="000000"/>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821" name="Google Shape;821;p89"/>
          <p:cNvPicPr preferRelativeResize="0"/>
          <p:nvPr/>
        </p:nvPicPr>
        <p:blipFill>
          <a:blip r:embed="rId4">
            <a:alphaModFix/>
          </a:blip>
          <a:stretch>
            <a:fillRect/>
          </a:stretch>
        </p:blipFill>
        <p:spPr>
          <a:xfrm>
            <a:off x="497850" y="328146"/>
            <a:ext cx="4174925" cy="5463130"/>
          </a:xfrm>
          <a:prstGeom prst="rect">
            <a:avLst/>
          </a:prstGeom>
          <a:noFill/>
          <a:ln>
            <a:noFill/>
          </a:ln>
        </p:spPr>
      </p:pic>
      <p:sp>
        <p:nvSpPr>
          <p:cNvPr id="822" name="Google Shape;822;p89"/>
          <p:cNvSpPr/>
          <p:nvPr/>
        </p:nvSpPr>
        <p:spPr>
          <a:xfrm>
            <a:off x="8787300" y="1268125"/>
            <a:ext cx="3271800" cy="263400"/>
          </a:xfrm>
          <a:prstGeom prst="rect">
            <a:avLst/>
          </a:prstGeom>
          <a:noFill/>
          <a:ln>
            <a:noFill/>
          </a:ln>
        </p:spPr>
        <p:txBody>
          <a:bodyPr anchorCtr="0" anchor="t" bIns="45700" lIns="91425" spcFirstLastPara="1" rIns="91425" wrap="square" tIns="45700">
            <a:noAutofit/>
          </a:bodyPr>
          <a:lstStyle/>
          <a:p>
            <a:pPr indent="-336550" lvl="0" marL="457200" rtl="0" algn="l">
              <a:lnSpc>
                <a:spcPct val="90000"/>
              </a:lnSpc>
              <a:spcBef>
                <a:spcPts val="1001"/>
              </a:spcBef>
              <a:spcAft>
                <a:spcPts val="0"/>
              </a:spcAft>
              <a:buSzPts val="1700"/>
              <a:buFont typeface="Roboto Light"/>
              <a:buChar char="➢"/>
            </a:pPr>
            <a:r>
              <a:rPr lang="en-GB" sz="1700">
                <a:latin typeface="Roboto Light"/>
                <a:ea typeface="Roboto Light"/>
                <a:cs typeface="Roboto Light"/>
                <a:sym typeface="Roboto Light"/>
              </a:rPr>
              <a:t>Since mid-September 2024, positive OLR anomalies (suppressed convection/ rainfall) have persisted near the Date Line.</a:t>
            </a:r>
            <a:br>
              <a:rPr lang="en-GB" sz="1700">
                <a:latin typeface="Roboto Light"/>
                <a:ea typeface="Roboto Light"/>
                <a:cs typeface="Roboto Light"/>
                <a:sym typeface="Roboto Light"/>
              </a:rPr>
            </a:br>
            <a:endParaRPr sz="1700">
              <a:latin typeface="Roboto Light"/>
              <a:ea typeface="Roboto Light"/>
              <a:cs typeface="Roboto Light"/>
              <a:sym typeface="Roboto Light"/>
            </a:endParaRPr>
          </a:p>
          <a:p>
            <a:pPr indent="-336550" lvl="0" marL="457200" rtl="0" algn="l">
              <a:lnSpc>
                <a:spcPct val="90000"/>
              </a:lnSpc>
              <a:spcBef>
                <a:spcPts val="0"/>
              </a:spcBef>
              <a:spcAft>
                <a:spcPts val="0"/>
              </a:spcAft>
              <a:buSzPts val="1700"/>
              <a:buFont typeface="Roboto Light"/>
              <a:buChar char="➢"/>
            </a:pPr>
            <a:r>
              <a:rPr lang="en-GB" sz="1700">
                <a:latin typeface="Roboto Light"/>
                <a:ea typeface="Roboto Light"/>
                <a:cs typeface="Roboto Light"/>
                <a:sym typeface="Roboto Light"/>
              </a:rPr>
              <a:t>Since early December 2024, negative OLR anomalies (enhanced convection/ rainfall) have emerged over Indonesia.</a:t>
            </a:r>
            <a:endParaRPr sz="1700">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i="0" sz="672" u="none" cap="none" strike="noStrike">
              <a:solidFill>
                <a:srgbClr val="000000"/>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i="0" sz="672" u="none" cap="none" strike="noStrike">
              <a:solidFill>
                <a:srgbClr val="000000"/>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823" name="Google Shape;823;p89"/>
          <p:cNvSpPr/>
          <p:nvPr/>
        </p:nvSpPr>
        <p:spPr>
          <a:xfrm>
            <a:off x="5086075" y="5559775"/>
            <a:ext cx="4068000" cy="263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1"/>
              </a:spcBef>
              <a:spcAft>
                <a:spcPts val="0"/>
              </a:spcAft>
              <a:buClr>
                <a:schemeClr val="dk1"/>
              </a:buClr>
              <a:buSzPts val="1100"/>
              <a:buFont typeface="Arial"/>
              <a:buNone/>
            </a:pPr>
            <a:r>
              <a:rPr lang="en-GB" sz="1200">
                <a:latin typeface="Roboto Light"/>
                <a:ea typeface="Roboto Light"/>
                <a:cs typeface="Roboto Light"/>
                <a:sym typeface="Roboto Light"/>
              </a:rPr>
              <a:t>Drier-than-average conditions (</a:t>
            </a:r>
            <a:r>
              <a:rPr lang="en-GB" sz="1200">
                <a:solidFill>
                  <a:srgbClr val="FF9900"/>
                </a:solidFill>
                <a:latin typeface="Roboto Light"/>
                <a:ea typeface="Roboto Light"/>
                <a:cs typeface="Roboto Light"/>
                <a:sym typeface="Roboto Light"/>
              </a:rPr>
              <a:t>orange</a:t>
            </a:r>
            <a:r>
              <a:rPr lang="en-GB" sz="1200">
                <a:latin typeface="Roboto Light"/>
                <a:ea typeface="Roboto Light"/>
                <a:cs typeface="Roboto Light"/>
                <a:sym typeface="Roboto Light"/>
              </a:rPr>
              <a:t>/</a:t>
            </a:r>
            <a:r>
              <a:rPr lang="en-GB" sz="1200">
                <a:solidFill>
                  <a:srgbClr val="FF0000"/>
                </a:solidFill>
                <a:latin typeface="Roboto Light"/>
                <a:ea typeface="Roboto Light"/>
                <a:cs typeface="Roboto Light"/>
                <a:sym typeface="Roboto Light"/>
              </a:rPr>
              <a:t>red</a:t>
            </a:r>
            <a:r>
              <a:rPr lang="en-GB" sz="1200">
                <a:latin typeface="Roboto Light"/>
                <a:ea typeface="Roboto Light"/>
                <a:cs typeface="Roboto Light"/>
                <a:sym typeface="Roboto Light"/>
              </a:rPr>
              <a:t> shading)</a:t>
            </a:r>
            <a:endParaRPr sz="1200">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rPr lang="en-GB" sz="1200">
                <a:latin typeface="Roboto Light"/>
                <a:ea typeface="Roboto Light"/>
                <a:cs typeface="Roboto Light"/>
                <a:sym typeface="Roboto Light"/>
              </a:rPr>
              <a:t>Wetter-than-average conditions (</a:t>
            </a:r>
            <a:r>
              <a:rPr lang="en-GB" sz="1200">
                <a:solidFill>
                  <a:srgbClr val="4A86E8"/>
                </a:solidFill>
                <a:latin typeface="Roboto Light"/>
                <a:ea typeface="Roboto Light"/>
                <a:cs typeface="Roboto Light"/>
                <a:sym typeface="Roboto Light"/>
              </a:rPr>
              <a:t>blue</a:t>
            </a:r>
            <a:r>
              <a:rPr lang="en-GB" sz="1200">
                <a:latin typeface="Roboto Light"/>
                <a:ea typeface="Roboto Light"/>
                <a:cs typeface="Roboto Light"/>
                <a:sym typeface="Roboto Light"/>
              </a:rPr>
              <a:t> shading)</a:t>
            </a:r>
            <a:endParaRPr sz="1200">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i="0" sz="672" u="none" cap="none" strike="noStrike">
              <a:solidFill>
                <a:srgbClr val="000000"/>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824" name="Google Shape;824;p89"/>
          <p:cNvPicPr preferRelativeResize="0"/>
          <p:nvPr/>
        </p:nvPicPr>
        <p:blipFill>
          <a:blip r:embed="rId5">
            <a:alphaModFix/>
          </a:blip>
          <a:stretch>
            <a:fillRect/>
          </a:stretch>
        </p:blipFill>
        <p:spPr>
          <a:xfrm>
            <a:off x="5008563" y="556288"/>
            <a:ext cx="3809725" cy="500685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pic>
        <p:nvPicPr>
          <p:cNvPr id="830" name="Google Shape;830;p90"/>
          <p:cNvPicPr preferRelativeResize="0"/>
          <p:nvPr/>
        </p:nvPicPr>
        <p:blipFill rotWithShape="1">
          <a:blip r:embed="rId3">
            <a:alphaModFix/>
          </a:blip>
          <a:srcRect b="0" l="0" r="0" t="0"/>
          <a:stretch/>
        </p:blipFill>
        <p:spPr>
          <a:xfrm>
            <a:off x="342360" y="138600"/>
            <a:ext cx="5795640" cy="4337640"/>
          </a:xfrm>
          <a:prstGeom prst="rect">
            <a:avLst/>
          </a:prstGeom>
          <a:noFill/>
          <a:ln>
            <a:noFill/>
          </a:ln>
        </p:spPr>
      </p:pic>
      <p:pic>
        <p:nvPicPr>
          <p:cNvPr id="831" name="Google Shape;831;p90"/>
          <p:cNvPicPr preferRelativeResize="0"/>
          <p:nvPr/>
        </p:nvPicPr>
        <p:blipFill rotWithShape="1">
          <a:blip r:embed="rId4">
            <a:alphaModFix/>
          </a:blip>
          <a:srcRect b="0" l="0" r="0" t="0"/>
          <a:stretch/>
        </p:blipFill>
        <p:spPr>
          <a:xfrm>
            <a:off x="6297840" y="138600"/>
            <a:ext cx="5706360" cy="4296960"/>
          </a:xfrm>
          <a:prstGeom prst="rect">
            <a:avLst/>
          </a:prstGeom>
          <a:noFill/>
          <a:ln>
            <a:noFill/>
          </a:ln>
        </p:spPr>
      </p:pic>
      <p:grpSp>
        <p:nvGrpSpPr>
          <p:cNvPr id="832" name="Google Shape;832;p90"/>
          <p:cNvGrpSpPr/>
          <p:nvPr/>
        </p:nvGrpSpPr>
        <p:grpSpPr>
          <a:xfrm>
            <a:off x="4329720" y="4615560"/>
            <a:ext cx="6106680" cy="2242080"/>
            <a:chOff x="4329720" y="4615560"/>
            <a:chExt cx="6106680" cy="2242080"/>
          </a:xfrm>
        </p:grpSpPr>
        <p:pic>
          <p:nvPicPr>
            <p:cNvPr id="833" name="Google Shape;833;p90"/>
            <p:cNvPicPr preferRelativeResize="0"/>
            <p:nvPr/>
          </p:nvPicPr>
          <p:blipFill rotWithShape="1">
            <a:blip r:embed="rId5">
              <a:alphaModFix/>
            </a:blip>
            <a:srcRect b="0" l="0" r="0" t="0"/>
            <a:stretch/>
          </p:blipFill>
          <p:spPr>
            <a:xfrm>
              <a:off x="4329720" y="4615560"/>
              <a:ext cx="3182400" cy="2242080"/>
            </a:xfrm>
            <a:prstGeom prst="rect">
              <a:avLst/>
            </a:prstGeom>
            <a:noFill/>
            <a:ln>
              <a:noFill/>
            </a:ln>
          </p:spPr>
        </p:pic>
        <p:pic>
          <p:nvPicPr>
            <p:cNvPr id="834" name="Google Shape;834;p90"/>
            <p:cNvPicPr preferRelativeResize="0"/>
            <p:nvPr/>
          </p:nvPicPr>
          <p:blipFill rotWithShape="1">
            <a:blip r:embed="rId6">
              <a:alphaModFix/>
            </a:blip>
            <a:srcRect b="0" l="0" r="0" t="0"/>
            <a:stretch/>
          </p:blipFill>
          <p:spPr>
            <a:xfrm>
              <a:off x="7254000" y="4615560"/>
              <a:ext cx="3182400" cy="2242080"/>
            </a:xfrm>
            <a:prstGeom prst="rect">
              <a:avLst/>
            </a:prstGeom>
            <a:noFill/>
            <a:ln>
              <a:noFill/>
            </a:ln>
          </p:spPr>
        </p:pic>
      </p:grpSp>
      <p:sp>
        <p:nvSpPr>
          <p:cNvPr id="835" name="Google Shape;835;p9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91"/>
          <p:cNvSpPr/>
          <p:nvPr/>
        </p:nvSpPr>
        <p:spPr>
          <a:xfrm>
            <a:off x="6664850" y="1085100"/>
            <a:ext cx="4995300" cy="1394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842" name="Google Shape;842;p9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843" name="Google Shape;843;p91"/>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91"/>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pic>
        <p:nvPicPr>
          <p:cNvPr id="845" name="Google Shape;845;p91"/>
          <p:cNvPicPr preferRelativeResize="0"/>
          <p:nvPr/>
        </p:nvPicPr>
        <p:blipFill rotWithShape="1">
          <a:blip r:embed="rId3">
            <a:alphaModFix/>
          </a:blip>
          <a:srcRect b="0" l="0" r="0" t="0"/>
          <a:stretch/>
        </p:blipFill>
        <p:spPr>
          <a:xfrm>
            <a:off x="176375" y="1085100"/>
            <a:ext cx="6131474" cy="4687799"/>
          </a:xfrm>
          <a:prstGeom prst="rect">
            <a:avLst/>
          </a:prstGeom>
          <a:noFill/>
          <a:ln>
            <a:noFill/>
          </a:ln>
        </p:spPr>
      </p:pic>
      <p:sp>
        <p:nvSpPr>
          <p:cNvPr id="846" name="Google Shape;846;p91"/>
          <p:cNvSpPr/>
          <p:nvPr/>
        </p:nvSpPr>
        <p:spPr>
          <a:xfrm>
            <a:off x="6307850" y="6463925"/>
            <a:ext cx="55467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b="0" i="0" lang="en-GB" sz="1200" u="sng" cap="none" strike="noStrike">
                <a:solidFill>
                  <a:schemeClr val="hlink"/>
                </a:solidFill>
                <a:latin typeface="Lexend Light"/>
                <a:ea typeface="Lexend Light"/>
                <a:cs typeface="Lexend Light"/>
                <a:sym typeface="Lexend Light"/>
                <a:hlinkClick r:id="rId4"/>
              </a:rPr>
              <a:t>https://climatereanalyzer.org/research_tools/monthly_maps/</a:t>
            </a:r>
            <a:r>
              <a:rPr b="0" i="0" lang="en-GB" sz="1200" u="none" cap="none" strike="noStrike">
                <a:solidFill>
                  <a:srgbClr val="000000"/>
                </a:solidFill>
                <a:latin typeface="Lexend Light"/>
                <a:ea typeface="Lexend Light"/>
                <a:cs typeface="Lexend Light"/>
                <a:sym typeface="Lexend Light"/>
              </a:rPr>
              <a:t>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847" name="Google Shape;847;p91"/>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lang="en-GB" sz="2400">
                <a:solidFill>
                  <a:srgbClr val="004890"/>
                </a:solidFill>
                <a:latin typeface="Rajdhani Medium"/>
                <a:ea typeface="Rajdhani Medium"/>
                <a:cs typeface="Rajdhani Medium"/>
                <a:sym typeface="Rajdhani Medium"/>
              </a:rPr>
              <a:t>Sea surface temperature (SST)</a:t>
            </a:r>
            <a:endParaRPr sz="2400">
              <a:solidFill>
                <a:srgbClr val="004890"/>
              </a:solidFill>
              <a:latin typeface="Rajdhani Medium"/>
              <a:ea typeface="Rajdhani Medium"/>
              <a:cs typeface="Rajdhani Medium"/>
              <a:sym typeface="Rajdhani Medium"/>
            </a:endParaRPr>
          </a:p>
        </p:txBody>
      </p:sp>
      <p:pic>
        <p:nvPicPr>
          <p:cNvPr id="848" name="Google Shape;848;p91"/>
          <p:cNvPicPr preferRelativeResize="0"/>
          <p:nvPr/>
        </p:nvPicPr>
        <p:blipFill>
          <a:blip r:embed="rId5">
            <a:alphaModFix/>
          </a:blip>
          <a:stretch>
            <a:fillRect/>
          </a:stretch>
        </p:blipFill>
        <p:spPr>
          <a:xfrm>
            <a:off x="6701076" y="2389209"/>
            <a:ext cx="4959199" cy="379151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pic>
        <p:nvPicPr>
          <p:cNvPr descr="A group of colorful images&#10;&#10;Description automatically generated with medium confidence" id="854" name="Google Shape;854;p92"/>
          <p:cNvPicPr preferRelativeResize="0"/>
          <p:nvPr/>
        </p:nvPicPr>
        <p:blipFill rotWithShape="1">
          <a:blip r:embed="rId3">
            <a:alphaModFix/>
          </a:blip>
          <a:srcRect b="23373" l="0" r="0" t="0"/>
          <a:stretch/>
        </p:blipFill>
        <p:spPr>
          <a:xfrm>
            <a:off x="0" y="0"/>
            <a:ext cx="12185280" cy="5247360"/>
          </a:xfrm>
          <a:prstGeom prst="rect">
            <a:avLst/>
          </a:prstGeom>
          <a:noFill/>
          <a:ln>
            <a:noFill/>
          </a:ln>
        </p:spPr>
      </p:pic>
      <p:sp>
        <p:nvSpPr>
          <p:cNvPr id="855" name="Google Shape;855;p92"/>
          <p:cNvSpPr/>
          <p:nvPr/>
        </p:nvSpPr>
        <p:spPr>
          <a:xfrm>
            <a:off x="6696360" y="4126680"/>
            <a:ext cx="4820400" cy="729720"/>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0000"/>
              </a:buClr>
              <a:buSzPts val="1400"/>
              <a:buFont typeface="Arial"/>
              <a:buNone/>
            </a:pPr>
            <a:r>
              <a:rPr i="0" lang="en-GB" sz="1400" u="none" cap="none" strike="noStrike">
                <a:solidFill>
                  <a:srgbClr val="000000"/>
                </a:solidFill>
                <a:latin typeface="Roboto Light"/>
                <a:ea typeface="Roboto Light"/>
                <a:cs typeface="Roboto Light"/>
                <a:sym typeface="Roboto Light"/>
              </a:rPr>
              <a:t>Simulation by Dave DeWitt (IRI, now at CPC), using a simplified model, with a wind stress forcing at the Equator and Dateline.</a:t>
            </a:r>
            <a:endParaRPr i="0" sz="1400" u="none" cap="none" strike="noStrike">
              <a:solidFill>
                <a:srgbClr val="000000"/>
              </a:solidFill>
              <a:latin typeface="Roboto Light"/>
              <a:ea typeface="Roboto Light"/>
              <a:cs typeface="Roboto Light"/>
              <a:sym typeface="Roboto Light"/>
            </a:endParaRPr>
          </a:p>
        </p:txBody>
      </p:sp>
      <p:sp>
        <p:nvSpPr>
          <p:cNvPr id="856" name="Google Shape;856;p92"/>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pic>
        <p:nvPicPr>
          <p:cNvPr id="862" name="Google Shape;862;p93"/>
          <p:cNvPicPr preferRelativeResize="0"/>
          <p:nvPr/>
        </p:nvPicPr>
        <p:blipFill rotWithShape="1">
          <a:blip r:embed="rId3">
            <a:alphaModFix/>
          </a:blip>
          <a:srcRect b="0" l="0" r="0" t="10498"/>
          <a:stretch/>
        </p:blipFill>
        <p:spPr>
          <a:xfrm>
            <a:off x="2325400" y="-1975"/>
            <a:ext cx="9532574" cy="6398800"/>
          </a:xfrm>
          <a:prstGeom prst="rect">
            <a:avLst/>
          </a:prstGeom>
          <a:noFill/>
          <a:ln>
            <a:noFill/>
          </a:ln>
        </p:spPr>
      </p:pic>
      <p:sp>
        <p:nvSpPr>
          <p:cNvPr id="863" name="Google Shape;863;p93"/>
          <p:cNvSpPr/>
          <p:nvPr/>
        </p:nvSpPr>
        <p:spPr>
          <a:xfrm>
            <a:off x="285250" y="1233550"/>
            <a:ext cx="2536800" cy="718800"/>
          </a:xfrm>
          <a:prstGeom prst="rect">
            <a:avLst/>
          </a:prstGeom>
          <a:noFill/>
          <a:ln>
            <a:noFill/>
          </a:ln>
        </p:spPr>
        <p:txBody>
          <a:bodyPr anchorCtr="0" anchor="t" bIns="45000" lIns="90000" spcFirstLastPara="1" rIns="90000" wrap="square" tIns="45000">
            <a:noAutofit/>
          </a:bodyPr>
          <a:lstStyle/>
          <a:p>
            <a:pPr indent="-336550" lvl="0" marL="457200" rtl="0" algn="l">
              <a:spcBef>
                <a:spcPts val="0"/>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Canonical El Niño impacts across the globe.</a:t>
            </a:r>
            <a:endParaRPr sz="1700">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1"/>
              </a:solidFill>
              <a:latin typeface="Rajdhani Medium"/>
              <a:ea typeface="Rajdhani Medium"/>
              <a:cs typeface="Rajdhani Medium"/>
              <a:sym typeface="Rajdhani Medium"/>
            </a:endParaRPr>
          </a:p>
        </p:txBody>
      </p:sp>
      <p:sp>
        <p:nvSpPr>
          <p:cNvPr id="864" name="Google Shape;864;p93"/>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pic>
        <p:nvPicPr>
          <p:cNvPr descr="A close-up of a map of the earth&#10;&#10;Description automatically generated" id="870" name="Google Shape;870;p94"/>
          <p:cNvPicPr preferRelativeResize="0"/>
          <p:nvPr/>
        </p:nvPicPr>
        <p:blipFill rotWithShape="1">
          <a:blip r:embed="rId3">
            <a:alphaModFix/>
          </a:blip>
          <a:srcRect b="0" l="0" r="0" t="0"/>
          <a:stretch/>
        </p:blipFill>
        <p:spPr>
          <a:xfrm>
            <a:off x="154025" y="2117475"/>
            <a:ext cx="5300526" cy="4539325"/>
          </a:xfrm>
          <a:prstGeom prst="rect">
            <a:avLst/>
          </a:prstGeom>
          <a:noFill/>
          <a:ln>
            <a:noFill/>
          </a:ln>
        </p:spPr>
      </p:pic>
      <p:pic>
        <p:nvPicPr>
          <p:cNvPr descr="A diagram of the earth's temperature&#10;&#10;Description automatically generated" id="871" name="Google Shape;871;p94"/>
          <p:cNvPicPr preferRelativeResize="0"/>
          <p:nvPr/>
        </p:nvPicPr>
        <p:blipFill rotWithShape="1">
          <a:blip r:embed="rId4">
            <a:alphaModFix/>
          </a:blip>
          <a:srcRect b="0" l="0" r="0" t="0"/>
          <a:stretch/>
        </p:blipFill>
        <p:spPr>
          <a:xfrm>
            <a:off x="6039426" y="1103975"/>
            <a:ext cx="5935801" cy="3050200"/>
          </a:xfrm>
          <a:prstGeom prst="rect">
            <a:avLst/>
          </a:prstGeom>
          <a:noFill/>
          <a:ln>
            <a:noFill/>
          </a:ln>
        </p:spPr>
      </p:pic>
      <p:sp>
        <p:nvSpPr>
          <p:cNvPr id="872" name="Google Shape;872;p9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873" name="Google Shape;873;p94"/>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 name="Google Shape;874;p94"/>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pic>
        <p:nvPicPr>
          <p:cNvPr id="875" name="Google Shape;875;p94"/>
          <p:cNvPicPr preferRelativeResize="0"/>
          <p:nvPr/>
        </p:nvPicPr>
        <p:blipFill>
          <a:blip r:embed="rId5">
            <a:alphaModFix/>
          </a:blip>
          <a:stretch>
            <a:fillRect/>
          </a:stretch>
        </p:blipFill>
        <p:spPr>
          <a:xfrm>
            <a:off x="5690394" y="4720663"/>
            <a:ext cx="6068581" cy="1445512"/>
          </a:xfrm>
          <a:prstGeom prst="rect">
            <a:avLst/>
          </a:prstGeom>
          <a:noFill/>
          <a:ln>
            <a:noFill/>
          </a:ln>
        </p:spPr>
      </p:pic>
      <p:sp>
        <p:nvSpPr>
          <p:cNvPr id="876" name="Google Shape;876;p94"/>
          <p:cNvSpPr/>
          <p:nvPr/>
        </p:nvSpPr>
        <p:spPr>
          <a:xfrm>
            <a:off x="6932075" y="6333125"/>
            <a:ext cx="48270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i="0" lang="en-GB" sz="1200" u="sng" cap="none" strike="noStrike">
                <a:solidFill>
                  <a:schemeClr val="hlink"/>
                </a:solidFill>
                <a:latin typeface="Roboto Light"/>
                <a:ea typeface="Roboto Light"/>
                <a:cs typeface="Roboto Light"/>
                <a:sym typeface="Roboto Light"/>
                <a:hlinkClick r:id="rId6"/>
              </a:rPr>
              <a:t>https://www.cpc.ncep.noaa.gov/data/teledoc/nao_ts.shtml</a:t>
            </a:r>
            <a:r>
              <a:rPr i="0" lang="en-GB" sz="1200" u="none" cap="none" strike="noStrike">
                <a:solidFill>
                  <a:srgbClr val="000000"/>
                </a:solidFill>
                <a:latin typeface="Roboto Light"/>
                <a:ea typeface="Roboto Light"/>
                <a:cs typeface="Roboto Light"/>
                <a:sym typeface="Roboto Light"/>
              </a:rPr>
              <a:t> </a:t>
            </a:r>
            <a:r>
              <a:rPr lang="en-GB" sz="1200" u="none">
                <a:solidFill>
                  <a:srgbClr val="000000"/>
                </a:solidFill>
                <a:latin typeface="Roboto Light"/>
                <a:ea typeface="Roboto Light"/>
                <a:cs typeface="Roboto Light"/>
                <a:sym typeface="Roboto Light"/>
              </a:rPr>
              <a:t> </a:t>
            </a:r>
            <a:endParaRPr i="0" sz="1200" u="none" cap="none" strike="noStrike">
              <a:solidFill>
                <a:srgbClr val="000000"/>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877" name="Google Shape;877;p94"/>
          <p:cNvSpPr/>
          <p:nvPr/>
        </p:nvSpPr>
        <p:spPr>
          <a:xfrm>
            <a:off x="5904225" y="4415450"/>
            <a:ext cx="56409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1" lang="en-GB" sz="1200">
                <a:latin typeface="Roboto"/>
                <a:ea typeface="Roboto"/>
                <a:cs typeface="Roboto"/>
                <a:sym typeface="Roboto"/>
              </a:rPr>
              <a:t>NAO index</a:t>
            </a:r>
            <a:r>
              <a:rPr lang="en-GB" sz="1200">
                <a:latin typeface="Roboto Light"/>
                <a:ea typeface="Roboto Light"/>
                <a:cs typeface="Roboto Light"/>
                <a:sym typeface="Roboto Light"/>
              </a:rPr>
              <a:t>: Standardized 3-month Running Mean Index (through Jan 2025)</a:t>
            </a:r>
            <a:endParaRPr i="0" sz="1200" u="none" cap="none" strike="noStrike">
              <a:solidFill>
                <a:srgbClr val="000000"/>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878" name="Google Shape;878;p94"/>
          <p:cNvSpPr txBox="1"/>
          <p:nvPr/>
        </p:nvSpPr>
        <p:spPr>
          <a:xfrm>
            <a:off x="154025" y="944488"/>
            <a:ext cx="5852100" cy="9696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The North Atlantic Oscillation (NAO) is the leading mode of large-scale atmospheric variability in the North Atlantic basin.</a:t>
            </a:r>
            <a:endParaRPr sz="1700">
              <a:solidFill>
                <a:schemeClr val="dk1"/>
              </a:solidFill>
              <a:latin typeface="Roboto Light"/>
              <a:ea typeface="Roboto Light"/>
              <a:cs typeface="Roboto Light"/>
              <a:sym typeface="Roboto Light"/>
            </a:endParaRPr>
          </a:p>
        </p:txBody>
      </p:sp>
      <p:sp>
        <p:nvSpPr>
          <p:cNvPr id="879" name="Google Shape;879;p94"/>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lang="en-GB" sz="2400">
                <a:solidFill>
                  <a:srgbClr val="004890"/>
                </a:solidFill>
                <a:latin typeface="Rajdhani Medium"/>
                <a:ea typeface="Rajdhani Medium"/>
                <a:cs typeface="Rajdhani Medium"/>
                <a:sym typeface="Rajdhani Medium"/>
              </a:rPr>
              <a:t>North Atlantic Oscillation (NAO)</a:t>
            </a:r>
            <a:endParaRPr sz="2400">
              <a:solidFill>
                <a:srgbClr val="004890"/>
              </a:solidFill>
              <a:latin typeface="Rajdhani Medium"/>
              <a:ea typeface="Rajdhani Medium"/>
              <a:cs typeface="Rajdhani Medium"/>
              <a:sym typeface="Rajdhani Medium"/>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95"/>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886" name="Google Shape;886;p95"/>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95"/>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sp>
        <p:nvSpPr>
          <p:cNvPr id="888" name="Google Shape;888;p95"/>
          <p:cNvSpPr txBox="1"/>
          <p:nvPr/>
        </p:nvSpPr>
        <p:spPr>
          <a:xfrm>
            <a:off x="212025" y="991375"/>
            <a:ext cx="11469000" cy="4464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0"/>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A sudden stratospheric warming can reach the surface and drive very cold anomalies in northern Europe.</a:t>
            </a:r>
            <a:endParaRPr i="0" sz="1700" u="none" cap="none" strike="noStrike">
              <a:solidFill>
                <a:schemeClr val="dk1"/>
              </a:solidFill>
              <a:latin typeface="Roboto Light"/>
              <a:ea typeface="Roboto Light"/>
              <a:cs typeface="Roboto Light"/>
              <a:sym typeface="Roboto Light"/>
            </a:endParaRPr>
          </a:p>
        </p:txBody>
      </p:sp>
      <p:pic>
        <p:nvPicPr>
          <p:cNvPr id="889" name="Google Shape;889;p95"/>
          <p:cNvPicPr preferRelativeResize="0"/>
          <p:nvPr/>
        </p:nvPicPr>
        <p:blipFill>
          <a:blip r:embed="rId3">
            <a:alphaModFix/>
          </a:blip>
          <a:stretch>
            <a:fillRect/>
          </a:stretch>
        </p:blipFill>
        <p:spPr>
          <a:xfrm>
            <a:off x="1087100" y="1615950"/>
            <a:ext cx="4315499" cy="4315499"/>
          </a:xfrm>
          <a:prstGeom prst="rect">
            <a:avLst/>
          </a:prstGeom>
          <a:noFill/>
          <a:ln>
            <a:noFill/>
          </a:ln>
        </p:spPr>
      </p:pic>
      <p:sp>
        <p:nvSpPr>
          <p:cNvPr id="890" name="Google Shape;890;p95"/>
          <p:cNvSpPr txBox="1"/>
          <p:nvPr/>
        </p:nvSpPr>
        <p:spPr>
          <a:xfrm>
            <a:off x="9333575" y="6148225"/>
            <a:ext cx="2858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chemeClr val="dk1"/>
                </a:solidFill>
                <a:latin typeface="Roboto Light"/>
                <a:ea typeface="Roboto Light"/>
                <a:cs typeface="Roboto Light"/>
                <a:sym typeface="Roboto Light"/>
              </a:rPr>
              <a:t>Source: </a:t>
            </a:r>
            <a:r>
              <a:rPr lang="en-GB" sz="1200">
                <a:latin typeface="Roboto Light"/>
                <a:ea typeface="Roboto Light"/>
                <a:cs typeface="Roboto Light"/>
                <a:sym typeface="Roboto Light"/>
              </a:rPr>
              <a:t>Lee et al. (2024)</a:t>
            </a:r>
            <a:endParaRPr sz="1200">
              <a:latin typeface="Roboto Light"/>
              <a:ea typeface="Roboto Light"/>
              <a:cs typeface="Roboto Light"/>
              <a:sym typeface="Roboto Light"/>
            </a:endParaRPr>
          </a:p>
          <a:p>
            <a:pPr indent="0" lvl="0" marL="0" rtl="0" algn="l">
              <a:spcBef>
                <a:spcPts val="0"/>
              </a:spcBef>
              <a:spcAft>
                <a:spcPts val="0"/>
              </a:spcAft>
              <a:buNone/>
            </a:pPr>
            <a:r>
              <a:rPr lang="en-GB" sz="1200">
                <a:solidFill>
                  <a:schemeClr val="hlink"/>
                </a:solidFill>
                <a:highlight>
                  <a:srgbClr val="FFFFFF"/>
                </a:highlight>
                <a:uFill>
                  <a:noFill/>
                </a:uFill>
                <a:latin typeface="Roboto Light"/>
                <a:ea typeface="Roboto Light"/>
                <a:cs typeface="Roboto Light"/>
                <a:sym typeface="Roboto Light"/>
                <a:hlinkClick r:id="rId4"/>
              </a:rPr>
              <a:t>https://doi.org/10.1002/wea.7656</a:t>
            </a:r>
            <a:endParaRPr sz="1200">
              <a:latin typeface="Roboto Light"/>
              <a:ea typeface="Roboto Light"/>
              <a:cs typeface="Roboto Light"/>
              <a:sym typeface="Roboto Light"/>
            </a:endParaRPr>
          </a:p>
        </p:txBody>
      </p:sp>
      <p:grpSp>
        <p:nvGrpSpPr>
          <p:cNvPr id="891" name="Google Shape;891;p95"/>
          <p:cNvGrpSpPr/>
          <p:nvPr/>
        </p:nvGrpSpPr>
        <p:grpSpPr>
          <a:xfrm>
            <a:off x="5524442" y="1615947"/>
            <a:ext cx="6246221" cy="4523171"/>
            <a:chOff x="4556350" y="1817050"/>
            <a:chExt cx="4239900" cy="2738826"/>
          </a:xfrm>
        </p:grpSpPr>
        <p:pic>
          <p:nvPicPr>
            <p:cNvPr id="892" name="Google Shape;892;p95"/>
            <p:cNvPicPr preferRelativeResize="0"/>
            <p:nvPr/>
          </p:nvPicPr>
          <p:blipFill rotWithShape="1">
            <a:blip r:embed="rId5">
              <a:alphaModFix/>
            </a:blip>
            <a:srcRect b="38785" l="0" r="0" t="0"/>
            <a:stretch/>
          </p:blipFill>
          <p:spPr>
            <a:xfrm>
              <a:off x="4556350" y="1817050"/>
              <a:ext cx="4239900" cy="2597949"/>
            </a:xfrm>
            <a:prstGeom prst="rect">
              <a:avLst/>
            </a:prstGeom>
            <a:noFill/>
            <a:ln>
              <a:noFill/>
            </a:ln>
          </p:spPr>
        </p:pic>
        <p:pic>
          <p:nvPicPr>
            <p:cNvPr id="893" name="Google Shape;893;p95"/>
            <p:cNvPicPr preferRelativeResize="0"/>
            <p:nvPr/>
          </p:nvPicPr>
          <p:blipFill rotWithShape="1">
            <a:blip r:embed="rId5">
              <a:alphaModFix/>
            </a:blip>
            <a:srcRect b="0" l="0" r="0" t="96680"/>
            <a:stretch/>
          </p:blipFill>
          <p:spPr>
            <a:xfrm>
              <a:off x="4556350" y="4414999"/>
              <a:ext cx="4239900" cy="140877"/>
            </a:xfrm>
            <a:prstGeom prst="rect">
              <a:avLst/>
            </a:prstGeom>
            <a:noFill/>
            <a:ln>
              <a:noFill/>
            </a:ln>
          </p:spPr>
        </p:pic>
      </p:grpSp>
      <p:sp>
        <p:nvSpPr>
          <p:cNvPr id="894" name="Google Shape;894;p95"/>
          <p:cNvSpPr txBox="1"/>
          <p:nvPr/>
        </p:nvSpPr>
        <p:spPr>
          <a:xfrm>
            <a:off x="4839428" y="216250"/>
            <a:ext cx="5781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lang="en-GB" sz="2400">
                <a:solidFill>
                  <a:srgbClr val="004890"/>
                </a:solidFill>
                <a:latin typeface="Rajdhani Medium"/>
                <a:ea typeface="Rajdhani Medium"/>
                <a:cs typeface="Rajdhani Medium"/>
                <a:sym typeface="Rajdhani Medium"/>
              </a:rPr>
              <a:t>Sudden stratospheric warmings (SSWs)</a:t>
            </a:r>
            <a:endParaRPr sz="2400">
              <a:solidFill>
                <a:srgbClr val="004890"/>
              </a:solidFill>
              <a:latin typeface="Rajdhani Medium"/>
              <a:ea typeface="Rajdhani Medium"/>
              <a:cs typeface="Rajdhani Medium"/>
              <a:sym typeface="Rajdhani Medium"/>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9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901" name="Google Shape;901;p96"/>
          <p:cNvSpPr/>
          <p:nvPr/>
        </p:nvSpPr>
        <p:spPr>
          <a:xfrm>
            <a:off x="5319125" y="6396000"/>
            <a:ext cx="63486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lang="en-GB" sz="1200" u="sng">
                <a:solidFill>
                  <a:schemeClr val="hlink"/>
                </a:solidFill>
                <a:latin typeface="Roboto Light"/>
                <a:ea typeface="Roboto Light"/>
                <a:cs typeface="Roboto Light"/>
                <a:sym typeface="Roboto Light"/>
                <a:hlinkClick r:id="rId3"/>
              </a:rPr>
              <a:t>https://iridl.ldeo.columbia.edu/maproom/Global/Precipitation/WASP_Indices.html</a:t>
            </a:r>
            <a:r>
              <a:rPr lang="en-GB" sz="1200" u="none">
                <a:solidFill>
                  <a:srgbClr val="000000"/>
                </a:solidFill>
                <a:latin typeface="Roboto Light"/>
                <a:ea typeface="Roboto Light"/>
                <a:cs typeface="Roboto Light"/>
                <a:sym typeface="Roboto Light"/>
              </a:rPr>
              <a:t> </a:t>
            </a:r>
            <a:endParaRPr i="0" sz="1200" u="none" cap="none" strike="noStrike">
              <a:solidFill>
                <a:srgbClr val="000000"/>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902" name="Google Shape;902;p96"/>
          <p:cNvSpPr txBox="1"/>
          <p:nvPr/>
        </p:nvSpPr>
        <p:spPr>
          <a:xfrm>
            <a:off x="534300" y="318475"/>
            <a:ext cx="17535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GB" sz="2400">
                <a:solidFill>
                  <a:srgbClr val="004890"/>
                </a:solidFill>
                <a:latin typeface="Rajdhani Medium"/>
                <a:ea typeface="Rajdhani Medium"/>
                <a:cs typeface="Rajdhani Medium"/>
                <a:sym typeface="Rajdhani Medium"/>
              </a:rPr>
              <a:t>WASP index</a:t>
            </a:r>
            <a:endParaRPr b="0" i="0" sz="1300" u="none" cap="none" strike="noStrike">
              <a:solidFill>
                <a:srgbClr val="000000"/>
              </a:solidFill>
              <a:latin typeface="Arial"/>
              <a:ea typeface="Arial"/>
              <a:cs typeface="Arial"/>
              <a:sym typeface="Arial"/>
            </a:endParaRPr>
          </a:p>
        </p:txBody>
      </p:sp>
      <p:pic>
        <p:nvPicPr>
          <p:cNvPr id="903" name="Google Shape;903;p96"/>
          <p:cNvPicPr preferRelativeResize="0"/>
          <p:nvPr/>
        </p:nvPicPr>
        <p:blipFill>
          <a:blip r:embed="rId4">
            <a:alphaModFix/>
          </a:blip>
          <a:stretch>
            <a:fillRect/>
          </a:stretch>
        </p:blipFill>
        <p:spPr>
          <a:xfrm>
            <a:off x="266475" y="872570"/>
            <a:ext cx="7557299" cy="3896957"/>
          </a:xfrm>
          <a:prstGeom prst="rect">
            <a:avLst/>
          </a:prstGeom>
          <a:noFill/>
          <a:ln>
            <a:noFill/>
          </a:ln>
        </p:spPr>
      </p:pic>
      <p:pic>
        <p:nvPicPr>
          <p:cNvPr id="904" name="Google Shape;904;p96"/>
          <p:cNvPicPr preferRelativeResize="0"/>
          <p:nvPr/>
        </p:nvPicPr>
        <p:blipFill>
          <a:blip r:embed="rId5">
            <a:alphaModFix/>
          </a:blip>
          <a:stretch>
            <a:fillRect/>
          </a:stretch>
        </p:blipFill>
        <p:spPr>
          <a:xfrm>
            <a:off x="7705524" y="1191750"/>
            <a:ext cx="1771650" cy="1800225"/>
          </a:xfrm>
          <a:prstGeom prst="rect">
            <a:avLst/>
          </a:prstGeom>
          <a:noFill/>
          <a:ln>
            <a:noFill/>
          </a:ln>
        </p:spPr>
      </p:pic>
      <p:pic>
        <p:nvPicPr>
          <p:cNvPr id="905" name="Google Shape;905;p96"/>
          <p:cNvPicPr preferRelativeResize="0"/>
          <p:nvPr/>
        </p:nvPicPr>
        <p:blipFill>
          <a:blip r:embed="rId6">
            <a:alphaModFix/>
          </a:blip>
          <a:stretch>
            <a:fillRect/>
          </a:stretch>
        </p:blipFill>
        <p:spPr>
          <a:xfrm>
            <a:off x="7766275" y="3156775"/>
            <a:ext cx="4273324" cy="2214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2" name="Shape 262"/>
        <p:cNvGrpSpPr/>
        <p:nvPr/>
      </p:nvGrpSpPr>
      <p:grpSpPr>
        <a:xfrm>
          <a:off x="0" y="0"/>
          <a:ext cx="0" cy="0"/>
          <a:chOff x="0" y="0"/>
          <a:chExt cx="0" cy="0"/>
        </a:xfrm>
      </p:grpSpPr>
      <p:sp>
        <p:nvSpPr>
          <p:cNvPr id="263" name="Google Shape;263;p45"/>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264" name="Google Shape;264;p45"/>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45"/>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sp>
        <p:nvSpPr>
          <p:cNvPr id="266" name="Google Shape;266;p45"/>
          <p:cNvSpPr/>
          <p:nvPr/>
        </p:nvSpPr>
        <p:spPr>
          <a:xfrm>
            <a:off x="7144775" y="6463925"/>
            <a:ext cx="47097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i="0" lang="en-GB" sz="1200" u="sng" cap="none" strike="noStrike">
                <a:solidFill>
                  <a:schemeClr val="hlink"/>
                </a:solidFill>
                <a:latin typeface="Roboto Light"/>
                <a:ea typeface="Roboto Light"/>
                <a:cs typeface="Roboto Light"/>
                <a:sym typeface="Roboto Light"/>
                <a:hlinkClick r:id="rId3"/>
              </a:rPr>
              <a:t>https://hoyextremo.com/city_pages/barcelona/#summary</a:t>
            </a:r>
            <a:r>
              <a:rPr i="0" lang="en-GB" sz="1200" u="none" cap="none" strike="noStrike">
                <a:solidFill>
                  <a:schemeClr val="dk1"/>
                </a:solidFill>
                <a:latin typeface="Roboto Light"/>
                <a:ea typeface="Roboto Light"/>
                <a:cs typeface="Roboto Light"/>
                <a:sym typeface="Roboto Light"/>
              </a:rPr>
              <a:t> </a:t>
            </a:r>
            <a:endParaRPr i="0" sz="1200" u="none" cap="none" strike="noStrike">
              <a:solidFill>
                <a:schemeClr val="dk1"/>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267" name="Google Shape;267;p45"/>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GB" sz="2400">
                <a:solidFill>
                  <a:srgbClr val="004890"/>
                </a:solidFill>
                <a:latin typeface="Rajdhani Medium"/>
                <a:ea typeface="Rajdhani Medium"/>
                <a:cs typeface="Rajdhani Medium"/>
                <a:sym typeface="Rajdhani Medium"/>
              </a:rPr>
              <a:t>Barcelona</a:t>
            </a:r>
            <a:endParaRPr b="0" i="0" sz="2400" u="none" cap="none" strike="noStrike">
              <a:solidFill>
                <a:srgbClr val="004890"/>
              </a:solidFill>
              <a:latin typeface="Rajdhani Medium"/>
              <a:ea typeface="Rajdhani Medium"/>
              <a:cs typeface="Rajdhani Medium"/>
              <a:sym typeface="Rajdhani Medium"/>
            </a:endParaRPr>
          </a:p>
        </p:txBody>
      </p:sp>
      <p:pic>
        <p:nvPicPr>
          <p:cNvPr id="268" name="Google Shape;268;p45"/>
          <p:cNvPicPr preferRelativeResize="0"/>
          <p:nvPr/>
        </p:nvPicPr>
        <p:blipFill>
          <a:blip r:embed="rId4">
            <a:alphaModFix/>
          </a:blip>
          <a:stretch>
            <a:fillRect/>
          </a:stretch>
        </p:blipFill>
        <p:spPr>
          <a:xfrm>
            <a:off x="190925" y="1097700"/>
            <a:ext cx="5477075" cy="2802968"/>
          </a:xfrm>
          <a:prstGeom prst="rect">
            <a:avLst/>
          </a:prstGeom>
          <a:noFill/>
          <a:ln>
            <a:noFill/>
          </a:ln>
        </p:spPr>
      </p:pic>
      <p:pic>
        <p:nvPicPr>
          <p:cNvPr id="269" name="Google Shape;269;p45"/>
          <p:cNvPicPr preferRelativeResize="0"/>
          <p:nvPr/>
        </p:nvPicPr>
        <p:blipFill>
          <a:blip r:embed="rId5">
            <a:alphaModFix/>
          </a:blip>
          <a:stretch>
            <a:fillRect/>
          </a:stretch>
        </p:blipFill>
        <p:spPr>
          <a:xfrm>
            <a:off x="190925" y="3963850"/>
            <a:ext cx="5477076" cy="2696751"/>
          </a:xfrm>
          <a:prstGeom prst="rect">
            <a:avLst/>
          </a:prstGeom>
          <a:noFill/>
          <a:ln>
            <a:noFill/>
          </a:ln>
        </p:spPr>
      </p:pic>
      <p:pic>
        <p:nvPicPr>
          <p:cNvPr id="270" name="Google Shape;270;p45"/>
          <p:cNvPicPr preferRelativeResize="0"/>
          <p:nvPr/>
        </p:nvPicPr>
        <p:blipFill>
          <a:blip r:embed="rId6">
            <a:alphaModFix/>
          </a:blip>
          <a:stretch>
            <a:fillRect/>
          </a:stretch>
        </p:blipFill>
        <p:spPr>
          <a:xfrm>
            <a:off x="5720922" y="1097700"/>
            <a:ext cx="6419816" cy="2377182"/>
          </a:xfrm>
          <a:prstGeom prst="rect">
            <a:avLst/>
          </a:prstGeom>
          <a:noFill/>
          <a:ln>
            <a:noFill/>
          </a:ln>
        </p:spPr>
      </p:pic>
      <p:sp>
        <p:nvSpPr>
          <p:cNvPr id="271" name="Google Shape;271;p45"/>
          <p:cNvSpPr/>
          <p:nvPr/>
        </p:nvSpPr>
        <p:spPr>
          <a:xfrm>
            <a:off x="5819388" y="3679350"/>
            <a:ext cx="6222900" cy="17238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1001"/>
              </a:spcBef>
              <a:spcAft>
                <a:spcPts val="0"/>
              </a:spcAft>
              <a:buClr>
                <a:schemeClr val="dk1"/>
              </a:buClr>
              <a:buSzPts val="1700"/>
              <a:buFont typeface="Lexend Light"/>
              <a:buChar char="➢"/>
            </a:pPr>
            <a:r>
              <a:rPr b="1" lang="en-GB" sz="1700">
                <a:latin typeface="Roboto"/>
                <a:ea typeface="Roboto"/>
                <a:cs typeface="Roboto"/>
                <a:sym typeface="Roboto"/>
              </a:rPr>
              <a:t>Excess Heat Factor (EHF)</a:t>
            </a:r>
            <a:r>
              <a:rPr lang="en-GB" sz="1700">
                <a:latin typeface="Roboto Light"/>
                <a:ea typeface="Roboto Light"/>
                <a:cs typeface="Roboto Light"/>
                <a:sym typeface="Roboto Light"/>
              </a:rPr>
              <a:t>: Temperature-based index that allows to monitor the extension, duration and intensity of a heat wave.</a:t>
            </a:r>
            <a:endParaRPr sz="1700">
              <a:latin typeface="Roboto Light"/>
              <a:ea typeface="Roboto Light"/>
              <a:cs typeface="Roboto Light"/>
              <a:sym typeface="Roboto Light"/>
            </a:endParaRPr>
          </a:p>
          <a:p>
            <a:pPr indent="0" lvl="0" marL="0" marR="0" rtl="0" algn="l">
              <a:lnSpc>
                <a:spcPct val="90000"/>
              </a:lnSpc>
              <a:spcBef>
                <a:spcPts val="1001"/>
              </a:spcBef>
              <a:spcAft>
                <a:spcPts val="0"/>
              </a:spcAft>
              <a:buNone/>
            </a:pPr>
            <a:r>
              <a:rPr lang="en-GB" sz="1700">
                <a:latin typeface="Lexend Light"/>
                <a:ea typeface="Lexend Light"/>
                <a:cs typeface="Lexend Light"/>
                <a:sym typeface="Lexend Light"/>
              </a:rPr>
              <a:t>	</a:t>
            </a:r>
            <a:endParaRPr sz="1700">
              <a:latin typeface="Lexend Light"/>
              <a:ea typeface="Lexend Light"/>
              <a:cs typeface="Lexend Light"/>
              <a:sym typeface="Lexend Light"/>
            </a:endParaRPr>
          </a:p>
          <a:p>
            <a:pPr indent="0" lvl="0" marL="0" marR="0" rtl="0" algn="l">
              <a:lnSpc>
                <a:spcPct val="90000"/>
              </a:lnSpc>
              <a:spcBef>
                <a:spcPts val="1001"/>
              </a:spcBef>
              <a:spcAft>
                <a:spcPts val="0"/>
              </a:spcAft>
              <a:buNone/>
            </a:pPr>
            <a:r>
              <a:t/>
            </a:r>
            <a:endParaRPr sz="1700">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272" name="Google Shape;272;p45"/>
          <p:cNvPicPr preferRelativeResize="0"/>
          <p:nvPr/>
        </p:nvPicPr>
        <p:blipFill>
          <a:blip r:embed="rId7">
            <a:alphaModFix/>
          </a:blip>
          <a:stretch>
            <a:fillRect/>
          </a:stretch>
        </p:blipFill>
        <p:spPr>
          <a:xfrm>
            <a:off x="7068712" y="4504100"/>
            <a:ext cx="3724275" cy="495300"/>
          </a:xfrm>
          <a:prstGeom prst="rect">
            <a:avLst/>
          </a:prstGeom>
          <a:noFill/>
          <a:ln>
            <a:noFill/>
          </a:ln>
        </p:spPr>
      </p:pic>
      <p:pic>
        <p:nvPicPr>
          <p:cNvPr id="273" name="Google Shape;273;p45"/>
          <p:cNvPicPr preferRelativeResize="0"/>
          <p:nvPr/>
        </p:nvPicPr>
        <p:blipFill>
          <a:blip r:embed="rId8">
            <a:alphaModFix/>
          </a:blip>
          <a:stretch>
            <a:fillRect/>
          </a:stretch>
        </p:blipFill>
        <p:spPr>
          <a:xfrm>
            <a:off x="6049539" y="5088388"/>
            <a:ext cx="5762625" cy="447675"/>
          </a:xfrm>
          <a:prstGeom prst="rect">
            <a:avLst/>
          </a:prstGeom>
          <a:noFill/>
          <a:ln>
            <a:noFill/>
          </a:ln>
        </p:spPr>
      </p:pic>
      <p:pic>
        <p:nvPicPr>
          <p:cNvPr id="274" name="Google Shape;274;p45"/>
          <p:cNvPicPr preferRelativeResize="0"/>
          <p:nvPr/>
        </p:nvPicPr>
        <p:blipFill>
          <a:blip r:embed="rId9">
            <a:alphaModFix/>
          </a:blip>
          <a:stretch>
            <a:fillRect/>
          </a:stretch>
        </p:blipFill>
        <p:spPr>
          <a:xfrm>
            <a:off x="7180964" y="5733288"/>
            <a:ext cx="3800475" cy="533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281" name="Google Shape;281;p46"/>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46"/>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sp>
        <p:nvSpPr>
          <p:cNvPr id="283" name="Google Shape;283;p46"/>
          <p:cNvSpPr/>
          <p:nvPr/>
        </p:nvSpPr>
        <p:spPr>
          <a:xfrm>
            <a:off x="6860400" y="6463925"/>
            <a:ext cx="49941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i="0" lang="en-GB" sz="1200" u="sng" cap="none" strike="noStrike">
                <a:solidFill>
                  <a:schemeClr val="hlink"/>
                </a:solidFill>
                <a:latin typeface="Roboto Light"/>
                <a:ea typeface="Roboto Light"/>
                <a:cs typeface="Roboto Light"/>
                <a:sym typeface="Roboto Light"/>
                <a:hlinkClick r:id="rId3"/>
              </a:rPr>
              <a:t>https://climatereanalyzer.org/research_tools/monthly_maps/</a:t>
            </a:r>
            <a:r>
              <a:rPr i="0" lang="en-GB" sz="1200" u="none" cap="none" strike="noStrike">
                <a:solidFill>
                  <a:srgbClr val="000000"/>
                </a:solidFill>
                <a:latin typeface="Roboto Light"/>
                <a:ea typeface="Roboto Light"/>
                <a:cs typeface="Roboto Light"/>
                <a:sym typeface="Roboto Light"/>
              </a:rPr>
              <a:t> </a:t>
            </a:r>
            <a:endParaRPr i="0" sz="1200" u="none" cap="none" strike="noStrike">
              <a:solidFill>
                <a:srgbClr val="000000"/>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284" name="Google Shape;284;p46"/>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lang="en-GB" sz="2400">
                <a:solidFill>
                  <a:srgbClr val="004890"/>
                </a:solidFill>
                <a:latin typeface="Rajdhani Medium"/>
                <a:ea typeface="Rajdhani Medium"/>
                <a:cs typeface="Rajdhani Medium"/>
                <a:sym typeface="Rajdhani Medium"/>
              </a:rPr>
              <a:t>Precipitation</a:t>
            </a:r>
            <a:endParaRPr sz="2400">
              <a:solidFill>
                <a:srgbClr val="004890"/>
              </a:solidFill>
              <a:latin typeface="Rajdhani Medium"/>
              <a:ea typeface="Rajdhani Medium"/>
              <a:cs typeface="Rajdhani Medium"/>
              <a:sym typeface="Rajdhani Medium"/>
            </a:endParaRPr>
          </a:p>
        </p:txBody>
      </p:sp>
      <p:pic>
        <p:nvPicPr>
          <p:cNvPr id="285" name="Google Shape;285;p46"/>
          <p:cNvPicPr preferRelativeResize="0"/>
          <p:nvPr/>
        </p:nvPicPr>
        <p:blipFill>
          <a:blip r:embed="rId4">
            <a:alphaModFix/>
          </a:blip>
          <a:stretch>
            <a:fillRect/>
          </a:stretch>
        </p:blipFill>
        <p:spPr>
          <a:xfrm>
            <a:off x="6860399" y="2221825"/>
            <a:ext cx="4864764" cy="3719333"/>
          </a:xfrm>
          <a:prstGeom prst="rect">
            <a:avLst/>
          </a:prstGeom>
          <a:noFill/>
          <a:ln>
            <a:noFill/>
          </a:ln>
        </p:spPr>
      </p:pic>
      <p:pic>
        <p:nvPicPr>
          <p:cNvPr id="286" name="Google Shape;286;p46" title="era5-0p5deg_22.png"/>
          <p:cNvPicPr preferRelativeResize="0"/>
          <p:nvPr/>
        </p:nvPicPr>
        <p:blipFill>
          <a:blip r:embed="rId5">
            <a:alphaModFix/>
          </a:blip>
          <a:stretch>
            <a:fillRect/>
          </a:stretch>
        </p:blipFill>
        <p:spPr>
          <a:xfrm>
            <a:off x="152400" y="908200"/>
            <a:ext cx="6582928" cy="5032950"/>
          </a:xfrm>
          <a:prstGeom prst="rect">
            <a:avLst/>
          </a:prstGeom>
          <a:noFill/>
          <a:ln>
            <a:noFill/>
          </a:ln>
        </p:spPr>
      </p:pic>
      <p:sp>
        <p:nvSpPr>
          <p:cNvPr id="287" name="Google Shape;287;p46"/>
          <p:cNvSpPr/>
          <p:nvPr/>
        </p:nvSpPr>
        <p:spPr>
          <a:xfrm>
            <a:off x="6860400" y="755800"/>
            <a:ext cx="5215200" cy="1296300"/>
          </a:xfrm>
          <a:prstGeom prst="rect">
            <a:avLst/>
          </a:prstGeom>
          <a:noFill/>
          <a:ln>
            <a:noFill/>
          </a:ln>
        </p:spPr>
        <p:txBody>
          <a:bodyPr anchorCtr="0" anchor="t" bIns="45700" lIns="91425" spcFirstLastPara="1" rIns="91425" wrap="square" tIns="45700">
            <a:noAutofit/>
          </a:bodyPr>
          <a:lstStyle/>
          <a:p>
            <a:pPr indent="-330200" lvl="0" marL="457200" marR="0" rtl="0" algn="l">
              <a:lnSpc>
                <a:spcPct val="90000"/>
              </a:lnSpc>
              <a:spcBef>
                <a:spcPts val="1001"/>
              </a:spcBef>
              <a:spcAft>
                <a:spcPts val="0"/>
              </a:spcAft>
              <a:buClr>
                <a:schemeClr val="dk1"/>
              </a:buClr>
              <a:buSzPts val="1600"/>
              <a:buFont typeface="Roboto Light"/>
              <a:buChar char="➢"/>
            </a:pPr>
            <a:r>
              <a:rPr lang="en-GB" sz="1600">
                <a:latin typeface="Roboto Light"/>
                <a:ea typeface="Roboto Light"/>
                <a:cs typeface="Roboto Light"/>
                <a:sym typeface="Roboto Light"/>
              </a:rPr>
              <a:t>High precipitation over the Maritime Continent, parts of the ITCZ (Brazil, Peru, Colombia, eastern Pacific), southern Africa, Arctic.</a:t>
            </a:r>
            <a:br>
              <a:rPr lang="en-GB" sz="1600">
                <a:latin typeface="Roboto Light"/>
                <a:ea typeface="Roboto Light"/>
                <a:cs typeface="Roboto Light"/>
                <a:sym typeface="Roboto Light"/>
              </a:rPr>
            </a:br>
            <a:endParaRPr sz="1600">
              <a:latin typeface="Roboto Light"/>
              <a:ea typeface="Roboto Light"/>
              <a:cs typeface="Roboto Light"/>
              <a:sym typeface="Roboto Light"/>
            </a:endParaRPr>
          </a:p>
          <a:p>
            <a:pPr indent="-330200" lvl="0" marL="457200" marR="0" rtl="0" algn="l">
              <a:lnSpc>
                <a:spcPct val="90000"/>
              </a:lnSpc>
              <a:spcBef>
                <a:spcPts val="0"/>
              </a:spcBef>
              <a:spcAft>
                <a:spcPts val="0"/>
              </a:spcAft>
              <a:buClr>
                <a:schemeClr val="dk1"/>
              </a:buClr>
              <a:buSzPts val="1600"/>
              <a:buFont typeface="Roboto Light"/>
              <a:buChar char="➢"/>
            </a:pPr>
            <a:r>
              <a:rPr lang="en-GB" sz="1600">
                <a:latin typeface="Roboto Light"/>
                <a:ea typeface="Roboto Light"/>
                <a:cs typeface="Roboto Light"/>
                <a:sym typeface="Roboto Light"/>
              </a:rPr>
              <a:t>Dryness over Congo, most of Europe, Mexico and southern US, Australia and central South America.</a:t>
            </a:r>
            <a:endParaRPr sz="1600">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2" name="Shape 292"/>
        <p:cNvGrpSpPr/>
        <p:nvPr/>
      </p:nvGrpSpPr>
      <p:grpSpPr>
        <a:xfrm>
          <a:off x="0" y="0"/>
          <a:ext cx="0" cy="0"/>
          <a:chOff x="0" y="0"/>
          <a:chExt cx="0" cy="0"/>
        </a:xfrm>
      </p:grpSpPr>
      <p:sp>
        <p:nvSpPr>
          <p:cNvPr id="293" name="Google Shape;293;p47"/>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294" name="Google Shape;294;p47"/>
          <p:cNvSpPr/>
          <p:nvPr/>
        </p:nvSpPr>
        <p:spPr>
          <a:xfrm>
            <a:off x="4315500" y="6453700"/>
            <a:ext cx="75690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lang="en-GB" sz="1200" u="sng">
                <a:solidFill>
                  <a:schemeClr val="hlink"/>
                </a:solidFill>
                <a:latin typeface="Roboto Light"/>
                <a:ea typeface="Roboto Light"/>
                <a:cs typeface="Roboto Light"/>
                <a:sym typeface="Roboto Light"/>
                <a:hlinkClick r:id="rId3"/>
              </a:rPr>
              <a:t>https://iridl.ldeo.columbia.edu/maproom/Global/Precipitation/SPI.html?var=.SPI-CAMSOPI_3-Month</a:t>
            </a:r>
            <a:r>
              <a:rPr lang="en-GB" sz="1200" u="none">
                <a:solidFill>
                  <a:srgbClr val="000000"/>
                </a:solidFill>
                <a:latin typeface="Roboto Light"/>
                <a:ea typeface="Roboto Light"/>
                <a:cs typeface="Roboto Light"/>
                <a:sym typeface="Roboto Light"/>
              </a:rPr>
              <a:t> </a:t>
            </a:r>
            <a:endParaRPr i="0" sz="1200" u="none" cap="none" strike="noStrike">
              <a:solidFill>
                <a:srgbClr val="000000"/>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295" name="Google Shape;295;p47"/>
          <p:cNvSpPr txBox="1"/>
          <p:nvPr/>
        </p:nvSpPr>
        <p:spPr>
          <a:xfrm>
            <a:off x="4800600" y="201700"/>
            <a:ext cx="4998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GB" sz="2400">
                <a:solidFill>
                  <a:srgbClr val="004890"/>
                </a:solidFill>
                <a:latin typeface="Rajdhani Medium"/>
                <a:ea typeface="Rajdhani Medium"/>
                <a:cs typeface="Rajdhani Medium"/>
                <a:sym typeface="Rajdhani Medium"/>
              </a:rPr>
              <a:t>Standardized Precipitation index (SPI)</a:t>
            </a:r>
            <a:endParaRPr b="0" i="0" sz="1300" u="none" cap="none" strike="noStrike">
              <a:solidFill>
                <a:srgbClr val="000000"/>
              </a:solidFill>
              <a:latin typeface="Arial"/>
              <a:ea typeface="Arial"/>
              <a:cs typeface="Arial"/>
              <a:sym typeface="Arial"/>
            </a:endParaRPr>
          </a:p>
        </p:txBody>
      </p:sp>
      <p:sp>
        <p:nvSpPr>
          <p:cNvPr id="296" name="Google Shape;296;p47"/>
          <p:cNvSpPr txBox="1"/>
          <p:nvPr/>
        </p:nvSpPr>
        <p:spPr>
          <a:xfrm>
            <a:off x="7837500" y="911200"/>
            <a:ext cx="4047000" cy="5151600"/>
          </a:xfrm>
          <a:prstGeom prst="rect">
            <a:avLst/>
          </a:prstGeom>
          <a:noFill/>
          <a:ln>
            <a:noFill/>
          </a:ln>
        </p:spPr>
        <p:txBody>
          <a:bodyPr anchorCtr="0" anchor="t" bIns="91425" lIns="91425" spcFirstLastPara="1" rIns="91425" wrap="square" tIns="91425">
            <a:spAutoFit/>
          </a:bodyPr>
          <a:lstStyle/>
          <a:p>
            <a:pPr indent="-336550" lvl="0" marL="457200" rtl="0" algn="l">
              <a:lnSpc>
                <a:spcPct val="90000"/>
              </a:lnSpc>
              <a:spcBef>
                <a:spcPts val="1001"/>
              </a:spcBef>
              <a:spcAft>
                <a:spcPts val="0"/>
              </a:spcAft>
              <a:buClr>
                <a:schemeClr val="dk1"/>
              </a:buClr>
              <a:buSzPts val="1700"/>
              <a:buFont typeface="Roboto"/>
              <a:buChar char="➢"/>
            </a:pPr>
            <a:r>
              <a:rPr b="1" lang="en-GB" sz="1700">
                <a:solidFill>
                  <a:schemeClr val="dk1"/>
                </a:solidFill>
                <a:latin typeface="Roboto"/>
                <a:ea typeface="Roboto"/>
                <a:cs typeface="Roboto"/>
                <a:sym typeface="Roboto"/>
              </a:rPr>
              <a:t>SPI</a:t>
            </a:r>
            <a:endParaRPr b="1" sz="1700">
              <a:solidFill>
                <a:schemeClr val="dk1"/>
              </a:solidFill>
              <a:latin typeface="Roboto"/>
              <a:ea typeface="Roboto"/>
              <a:cs typeface="Roboto"/>
              <a:sym typeface="Roboto"/>
            </a:endParaRPr>
          </a:p>
          <a:p>
            <a:pPr indent="0" lvl="0" marL="0" rtl="0" algn="l">
              <a:lnSpc>
                <a:spcPct val="90000"/>
              </a:lnSpc>
              <a:spcBef>
                <a:spcPts val="1001"/>
              </a:spcBef>
              <a:spcAft>
                <a:spcPts val="0"/>
              </a:spcAft>
              <a:buNone/>
            </a:pPr>
            <a:r>
              <a:rPr lang="en-GB" sz="1700">
                <a:solidFill>
                  <a:schemeClr val="dk1"/>
                </a:solidFill>
                <a:latin typeface="Roboto Light"/>
                <a:ea typeface="Roboto Light"/>
                <a:cs typeface="Roboto Light"/>
                <a:sym typeface="Roboto Light"/>
              </a:rPr>
              <a:t>The Standardized Precipitation Index (SPI; McKee 1993) is the number of standard deviations that observed cumulative precipitation (over x number of months) deviates from the climatological average.</a:t>
            </a:r>
            <a:endParaRPr sz="1700">
              <a:solidFill>
                <a:schemeClr val="dk1"/>
              </a:solidFill>
              <a:latin typeface="Roboto Light"/>
              <a:ea typeface="Roboto Light"/>
              <a:cs typeface="Roboto Light"/>
              <a:sym typeface="Roboto Light"/>
            </a:endParaRPr>
          </a:p>
          <a:p>
            <a:pPr indent="-336550" lvl="0" marL="457200" rtl="0" algn="l">
              <a:lnSpc>
                <a:spcPct val="90000"/>
              </a:lnSpc>
              <a:spcBef>
                <a:spcPts val="1001"/>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SPI-x:</a:t>
            </a:r>
            <a:br>
              <a:rPr lang="en-GB" sz="1700">
                <a:solidFill>
                  <a:schemeClr val="dk1"/>
                </a:solidFill>
                <a:latin typeface="Roboto Light"/>
                <a:ea typeface="Roboto Light"/>
                <a:cs typeface="Roboto Light"/>
                <a:sym typeface="Roboto Light"/>
              </a:rPr>
            </a:br>
            <a:r>
              <a:rPr lang="en-GB" sz="1700">
                <a:solidFill>
                  <a:schemeClr val="dk1"/>
                </a:solidFill>
                <a:latin typeface="Roboto Light"/>
                <a:ea typeface="Roboto Light"/>
                <a:cs typeface="Roboto Light"/>
                <a:sym typeface="Roboto Light"/>
              </a:rPr>
              <a:t>C</a:t>
            </a:r>
            <a:r>
              <a:rPr lang="en-GB" sz="1700">
                <a:solidFill>
                  <a:schemeClr val="dk1"/>
                </a:solidFill>
                <a:latin typeface="Roboto Light"/>
                <a:ea typeface="Roboto Light"/>
                <a:cs typeface="Roboto Light"/>
                <a:sym typeface="Roboto Light"/>
              </a:rPr>
              <a:t>umulative distribution over x-months.</a:t>
            </a:r>
            <a:br>
              <a:rPr lang="en-GB" sz="1700">
                <a:solidFill>
                  <a:schemeClr val="dk1"/>
                </a:solidFill>
                <a:latin typeface="Roboto Light"/>
                <a:ea typeface="Roboto Light"/>
                <a:cs typeface="Roboto Light"/>
                <a:sym typeface="Roboto Light"/>
              </a:rPr>
            </a:br>
            <a:endParaRPr sz="1700">
              <a:solidFill>
                <a:schemeClr val="dk1"/>
              </a:solidFill>
              <a:latin typeface="Roboto Light"/>
              <a:ea typeface="Roboto Light"/>
              <a:cs typeface="Roboto Light"/>
              <a:sym typeface="Roboto Light"/>
            </a:endParaRPr>
          </a:p>
          <a:p>
            <a:pPr indent="-336550" lvl="0" marL="457200" rtl="0" algn="l">
              <a:lnSpc>
                <a:spcPct val="90000"/>
              </a:lnSpc>
              <a:spcBef>
                <a:spcPts val="0"/>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Shorter SPI values (SPI-1, SPI-3):</a:t>
            </a:r>
            <a:br>
              <a:rPr lang="en-GB" sz="1700">
                <a:solidFill>
                  <a:schemeClr val="dk1"/>
                </a:solidFill>
                <a:latin typeface="Roboto Light"/>
                <a:ea typeface="Roboto Light"/>
                <a:cs typeface="Roboto Light"/>
                <a:sym typeface="Roboto Light"/>
              </a:rPr>
            </a:br>
            <a:r>
              <a:rPr lang="en-GB" sz="1700">
                <a:solidFill>
                  <a:schemeClr val="dk1"/>
                </a:solidFill>
                <a:latin typeface="Roboto Light"/>
                <a:ea typeface="Roboto Light"/>
                <a:cs typeface="Roboto Light"/>
                <a:sym typeface="Roboto Light"/>
              </a:rPr>
              <a:t>Respond quickly to rainfall changes, useful for early warning systems.</a:t>
            </a:r>
            <a:br>
              <a:rPr lang="en-GB" sz="1700">
                <a:solidFill>
                  <a:schemeClr val="dk1"/>
                </a:solidFill>
                <a:latin typeface="Roboto Light"/>
                <a:ea typeface="Roboto Light"/>
                <a:cs typeface="Roboto Light"/>
                <a:sym typeface="Roboto Light"/>
              </a:rPr>
            </a:br>
            <a:endParaRPr sz="1700">
              <a:solidFill>
                <a:schemeClr val="dk1"/>
              </a:solidFill>
              <a:latin typeface="Roboto Light"/>
              <a:ea typeface="Roboto Light"/>
              <a:cs typeface="Roboto Light"/>
              <a:sym typeface="Roboto Light"/>
            </a:endParaRPr>
          </a:p>
          <a:p>
            <a:pPr indent="-336550" lvl="0" marL="457200" rtl="0" algn="l">
              <a:lnSpc>
                <a:spcPct val="90000"/>
              </a:lnSpc>
              <a:spcBef>
                <a:spcPts val="0"/>
              </a:spcBef>
              <a:spcAft>
                <a:spcPts val="0"/>
              </a:spcAft>
              <a:buClr>
                <a:schemeClr val="dk1"/>
              </a:buClr>
              <a:buSzPts val="1700"/>
              <a:buFont typeface="Roboto Light"/>
              <a:buChar char="➢"/>
            </a:pPr>
            <a:r>
              <a:rPr lang="en-GB" sz="1700">
                <a:solidFill>
                  <a:schemeClr val="dk1"/>
                </a:solidFill>
                <a:latin typeface="Roboto Light"/>
                <a:ea typeface="Roboto Light"/>
                <a:cs typeface="Roboto Light"/>
                <a:sym typeface="Roboto Light"/>
              </a:rPr>
              <a:t>Longer SPI values (SPI-6, SPI-12, SPI-24): </a:t>
            </a:r>
            <a:br>
              <a:rPr lang="en-GB" sz="1700">
                <a:solidFill>
                  <a:schemeClr val="dk1"/>
                </a:solidFill>
                <a:latin typeface="Roboto Light"/>
                <a:ea typeface="Roboto Light"/>
                <a:cs typeface="Roboto Light"/>
                <a:sym typeface="Roboto Light"/>
              </a:rPr>
            </a:br>
            <a:r>
              <a:rPr lang="en-GB" sz="1700">
                <a:solidFill>
                  <a:schemeClr val="dk1"/>
                </a:solidFill>
                <a:latin typeface="Roboto Light"/>
                <a:ea typeface="Roboto Light"/>
                <a:cs typeface="Roboto Light"/>
                <a:sym typeface="Roboto Light"/>
              </a:rPr>
              <a:t>Reflect cumulative precipitation trends, useful for long-term water resource management.</a:t>
            </a:r>
            <a:endParaRPr sz="1700">
              <a:solidFill>
                <a:schemeClr val="dk1"/>
              </a:solidFill>
              <a:latin typeface="Roboto Light"/>
              <a:ea typeface="Roboto Light"/>
              <a:cs typeface="Roboto Light"/>
              <a:sym typeface="Roboto Light"/>
            </a:endParaRPr>
          </a:p>
        </p:txBody>
      </p:sp>
      <p:sp>
        <p:nvSpPr>
          <p:cNvPr id="297" name="Google Shape;297;p47"/>
          <p:cNvSpPr txBox="1"/>
          <p:nvPr/>
        </p:nvSpPr>
        <p:spPr>
          <a:xfrm>
            <a:off x="3245600" y="911200"/>
            <a:ext cx="869100" cy="42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1"/>
              </a:spcBef>
              <a:spcAft>
                <a:spcPts val="0"/>
              </a:spcAft>
              <a:buNone/>
            </a:pPr>
            <a:r>
              <a:rPr b="1" lang="en-GB" sz="1700">
                <a:solidFill>
                  <a:schemeClr val="dk1"/>
                </a:solidFill>
                <a:latin typeface="Lexend"/>
                <a:ea typeface="Lexend"/>
                <a:cs typeface="Lexend"/>
                <a:sym typeface="Lexend"/>
              </a:rPr>
              <a:t>SPI-3</a:t>
            </a:r>
            <a:endParaRPr b="1" sz="1700">
              <a:latin typeface="Lexend"/>
              <a:ea typeface="Lexend"/>
              <a:cs typeface="Lexend"/>
              <a:sym typeface="Lexend"/>
            </a:endParaRPr>
          </a:p>
        </p:txBody>
      </p:sp>
      <p:sp>
        <p:nvSpPr>
          <p:cNvPr id="298" name="Google Shape;298;p47"/>
          <p:cNvSpPr txBox="1"/>
          <p:nvPr/>
        </p:nvSpPr>
        <p:spPr>
          <a:xfrm>
            <a:off x="397450" y="4866725"/>
            <a:ext cx="6890100" cy="811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1"/>
              </a:spcBef>
              <a:spcAft>
                <a:spcPts val="0"/>
              </a:spcAft>
              <a:buNone/>
            </a:pPr>
            <a:r>
              <a:rPr b="1" lang="en-GB" sz="1200">
                <a:solidFill>
                  <a:srgbClr val="999999"/>
                </a:solidFill>
                <a:latin typeface="Roboto"/>
                <a:ea typeface="Roboto"/>
                <a:cs typeface="Roboto"/>
                <a:sym typeface="Roboto"/>
              </a:rPr>
              <a:t>Grey</a:t>
            </a:r>
            <a:r>
              <a:rPr lang="en-GB" sz="1200">
                <a:solidFill>
                  <a:schemeClr val="dk1"/>
                </a:solidFill>
                <a:latin typeface="Roboto Light"/>
                <a:ea typeface="Roboto Light"/>
                <a:cs typeface="Roboto Light"/>
                <a:sym typeface="Roboto Light"/>
              </a:rPr>
              <a:t> = Regions with an annual average precipitation of less than 0.2 mm/day have been "masked" from the plot.</a:t>
            </a:r>
            <a:endParaRPr sz="1200">
              <a:solidFill>
                <a:schemeClr val="dk1"/>
              </a:solidFill>
              <a:latin typeface="Roboto Light"/>
              <a:ea typeface="Roboto Light"/>
              <a:cs typeface="Roboto Light"/>
              <a:sym typeface="Roboto Light"/>
            </a:endParaRPr>
          </a:p>
          <a:p>
            <a:pPr indent="0" lvl="0" marL="0" rtl="0" algn="l">
              <a:lnSpc>
                <a:spcPct val="90000"/>
              </a:lnSpc>
              <a:spcBef>
                <a:spcPts val="1001"/>
              </a:spcBef>
              <a:spcAft>
                <a:spcPts val="0"/>
              </a:spcAft>
              <a:buNone/>
            </a:pPr>
            <a:r>
              <a:rPr b="1" lang="en-GB" sz="1200">
                <a:solidFill>
                  <a:schemeClr val="dk1"/>
                </a:solidFill>
                <a:latin typeface="Roboto"/>
                <a:ea typeface="Roboto"/>
                <a:cs typeface="Roboto"/>
                <a:sym typeface="Roboto"/>
              </a:rPr>
              <a:t>Other information</a:t>
            </a:r>
            <a:r>
              <a:rPr lang="en-GB" sz="1200">
                <a:solidFill>
                  <a:schemeClr val="dk1"/>
                </a:solidFill>
                <a:latin typeface="Roboto Light"/>
                <a:ea typeface="Roboto Light"/>
                <a:cs typeface="Roboto Light"/>
                <a:sym typeface="Roboto Light"/>
              </a:rPr>
              <a:t>: 2.5º lat/lon grid, 1979-present climatological base period</a:t>
            </a:r>
            <a:endParaRPr sz="1200">
              <a:solidFill>
                <a:schemeClr val="dk1"/>
              </a:solidFill>
              <a:latin typeface="Roboto Light"/>
              <a:ea typeface="Roboto Light"/>
              <a:cs typeface="Roboto Light"/>
              <a:sym typeface="Roboto Light"/>
            </a:endParaRPr>
          </a:p>
        </p:txBody>
      </p:sp>
      <p:sp>
        <p:nvSpPr>
          <p:cNvPr id="299" name="Google Shape;299;p47"/>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47"/>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pic>
        <p:nvPicPr>
          <p:cNvPr id="301" name="Google Shape;301;p47" title="plotaxislength+550.png"/>
          <p:cNvPicPr preferRelativeResize="0"/>
          <p:nvPr/>
        </p:nvPicPr>
        <p:blipFill>
          <a:blip r:embed="rId4">
            <a:alphaModFix/>
          </a:blip>
          <a:stretch>
            <a:fillRect/>
          </a:stretch>
        </p:blipFill>
        <p:spPr>
          <a:xfrm>
            <a:off x="162813" y="1414025"/>
            <a:ext cx="7359378" cy="3230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8"/>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308" name="Google Shape;308;p48"/>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48"/>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sp>
        <p:nvSpPr>
          <p:cNvPr id="310" name="Google Shape;310;p48"/>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lang="en-GB" sz="2400">
                <a:solidFill>
                  <a:srgbClr val="004890"/>
                </a:solidFill>
                <a:latin typeface="Rajdhani Medium"/>
                <a:ea typeface="Rajdhani Medium"/>
                <a:cs typeface="Rajdhani Medium"/>
                <a:sym typeface="Rajdhani Medium"/>
              </a:rPr>
              <a:t>Precipitation</a:t>
            </a:r>
            <a:endParaRPr sz="2400">
              <a:solidFill>
                <a:srgbClr val="004890"/>
              </a:solidFill>
              <a:latin typeface="Rajdhani Medium"/>
              <a:ea typeface="Rajdhani Medium"/>
              <a:cs typeface="Rajdhani Medium"/>
              <a:sym typeface="Rajdhani Medium"/>
            </a:endParaRPr>
          </a:p>
        </p:txBody>
      </p:sp>
      <p:sp>
        <p:nvSpPr>
          <p:cNvPr id="311" name="Google Shape;311;p48"/>
          <p:cNvSpPr/>
          <p:nvPr/>
        </p:nvSpPr>
        <p:spPr>
          <a:xfrm>
            <a:off x="6299600" y="1111075"/>
            <a:ext cx="5790000" cy="1296300"/>
          </a:xfrm>
          <a:prstGeom prst="rect">
            <a:avLst/>
          </a:prstGeom>
          <a:noFill/>
          <a:ln>
            <a:noFill/>
          </a:ln>
        </p:spPr>
        <p:txBody>
          <a:bodyPr anchorCtr="0" anchor="t" bIns="45700" lIns="91425" spcFirstLastPara="1" rIns="91425" wrap="square" tIns="45700">
            <a:noAutofit/>
          </a:bodyPr>
          <a:lstStyle/>
          <a:p>
            <a:pPr indent="-330200" lvl="0" marL="457200" marR="0" rtl="0" algn="l">
              <a:lnSpc>
                <a:spcPct val="90000"/>
              </a:lnSpc>
              <a:spcBef>
                <a:spcPts val="1001"/>
              </a:spcBef>
              <a:spcAft>
                <a:spcPts val="0"/>
              </a:spcAft>
              <a:buClr>
                <a:schemeClr val="dk1"/>
              </a:buClr>
              <a:buSzPts val="1600"/>
              <a:buFont typeface="Roboto Light"/>
              <a:buChar char="➢"/>
            </a:pPr>
            <a:r>
              <a:rPr lang="en-GB" sz="1600">
                <a:solidFill>
                  <a:schemeClr val="dk1"/>
                </a:solidFill>
                <a:latin typeface="Roboto Light"/>
                <a:ea typeface="Roboto Light"/>
                <a:cs typeface="Roboto Light"/>
                <a:sym typeface="Roboto Light"/>
              </a:rPr>
              <a:t>Record </a:t>
            </a:r>
            <a:r>
              <a:rPr lang="en-GB" sz="1600">
                <a:solidFill>
                  <a:schemeClr val="accent5"/>
                </a:solidFill>
                <a:latin typeface="Roboto Light"/>
                <a:ea typeface="Roboto Light"/>
                <a:cs typeface="Roboto Light"/>
                <a:sym typeface="Roboto Light"/>
              </a:rPr>
              <a:t>wet</a:t>
            </a:r>
            <a:r>
              <a:rPr lang="en-GB" sz="1600">
                <a:solidFill>
                  <a:schemeClr val="dk1"/>
                </a:solidFill>
                <a:latin typeface="Roboto Light"/>
                <a:ea typeface="Roboto Light"/>
                <a:cs typeface="Roboto Light"/>
                <a:sym typeface="Roboto Light"/>
              </a:rPr>
              <a:t> in most of the Iberian Peninsula (since 1940; ERA5), south of France and north of Italy.</a:t>
            </a:r>
            <a:endParaRPr sz="1600">
              <a:solidFill>
                <a:schemeClr val="dk1"/>
              </a:solidFill>
              <a:latin typeface="Roboto Light"/>
              <a:ea typeface="Roboto Light"/>
              <a:cs typeface="Roboto Light"/>
              <a:sym typeface="Roboto Light"/>
            </a:endParaRPr>
          </a:p>
          <a:p>
            <a:pPr indent="0" lvl="0" marL="457200" marR="0" rtl="0" algn="l">
              <a:lnSpc>
                <a:spcPct val="90000"/>
              </a:lnSpc>
              <a:spcBef>
                <a:spcPts val="1001"/>
              </a:spcBef>
              <a:spcAft>
                <a:spcPts val="0"/>
              </a:spcAft>
              <a:buNone/>
            </a:pPr>
            <a:r>
              <a:t/>
            </a:r>
            <a:endParaRPr sz="1600">
              <a:solidFill>
                <a:schemeClr val="dk1"/>
              </a:solidFill>
              <a:latin typeface="Roboto Light"/>
              <a:ea typeface="Roboto Light"/>
              <a:cs typeface="Roboto Light"/>
              <a:sym typeface="Roboto Light"/>
            </a:endParaRPr>
          </a:p>
          <a:p>
            <a:pPr indent="-330200" lvl="0" marL="457200" marR="0" rtl="0" algn="l">
              <a:lnSpc>
                <a:spcPct val="90000"/>
              </a:lnSpc>
              <a:spcBef>
                <a:spcPts val="1001"/>
              </a:spcBef>
              <a:spcAft>
                <a:spcPts val="0"/>
              </a:spcAft>
              <a:buClr>
                <a:schemeClr val="dk1"/>
              </a:buClr>
              <a:buSzPts val="1600"/>
              <a:buFont typeface="Roboto Light"/>
              <a:buChar char="➢"/>
            </a:pPr>
            <a:r>
              <a:rPr lang="en-GB" sz="1600">
                <a:solidFill>
                  <a:schemeClr val="dk1"/>
                </a:solidFill>
                <a:latin typeface="Roboto Light"/>
                <a:ea typeface="Roboto Light"/>
                <a:cs typeface="Roboto Light"/>
                <a:sym typeface="Roboto Light"/>
              </a:rPr>
              <a:t>Record </a:t>
            </a:r>
            <a:r>
              <a:rPr lang="en-GB" sz="1600">
                <a:solidFill>
                  <a:srgbClr val="FF9900"/>
                </a:solidFill>
                <a:latin typeface="Roboto Light"/>
                <a:ea typeface="Roboto Light"/>
                <a:cs typeface="Roboto Light"/>
                <a:sym typeface="Roboto Light"/>
              </a:rPr>
              <a:t>dry</a:t>
            </a:r>
            <a:r>
              <a:rPr lang="en-GB" sz="1600">
                <a:solidFill>
                  <a:schemeClr val="dk1"/>
                </a:solidFill>
                <a:latin typeface="Roboto Light"/>
                <a:ea typeface="Roboto Light"/>
                <a:cs typeface="Roboto Light"/>
                <a:sym typeface="Roboto Light"/>
              </a:rPr>
              <a:t> in north of Germany, Denmark, Netherlands, </a:t>
            </a:r>
            <a:r>
              <a:rPr lang="en-GB" sz="1600">
                <a:solidFill>
                  <a:schemeClr val="dk1"/>
                </a:solidFill>
                <a:latin typeface="Roboto Light"/>
                <a:ea typeface="Roboto Light"/>
                <a:cs typeface="Roboto Light"/>
                <a:sym typeface="Roboto Light"/>
              </a:rPr>
              <a:t>the</a:t>
            </a:r>
            <a:r>
              <a:rPr lang="en-GB" sz="1600">
                <a:solidFill>
                  <a:schemeClr val="dk1"/>
                </a:solidFill>
                <a:latin typeface="Roboto Light"/>
                <a:ea typeface="Roboto Light"/>
                <a:cs typeface="Roboto Light"/>
                <a:sym typeface="Roboto Light"/>
              </a:rPr>
              <a:t> Alps and parts of the Scandinavian Peninsula.</a:t>
            </a:r>
            <a:br>
              <a:rPr lang="en-GB" sz="1600">
                <a:solidFill>
                  <a:schemeClr val="dk1"/>
                </a:solidFill>
                <a:latin typeface="Roboto Light"/>
                <a:ea typeface="Roboto Light"/>
                <a:cs typeface="Roboto Light"/>
                <a:sym typeface="Roboto Light"/>
              </a:rPr>
            </a:br>
            <a:endParaRPr sz="1600">
              <a:solidFill>
                <a:schemeClr val="dk1"/>
              </a:solidFill>
              <a:latin typeface="Roboto Light"/>
              <a:ea typeface="Roboto Light"/>
              <a:cs typeface="Roboto Light"/>
              <a:sym typeface="Roboto Light"/>
            </a:endParaRPr>
          </a:p>
          <a:p>
            <a:pPr indent="-330200" lvl="1" marL="914400" marR="0" rtl="0" algn="l">
              <a:lnSpc>
                <a:spcPct val="90000"/>
              </a:lnSpc>
              <a:spcBef>
                <a:spcPts val="0"/>
              </a:spcBef>
              <a:spcAft>
                <a:spcPts val="0"/>
              </a:spcAft>
              <a:buClr>
                <a:schemeClr val="dk1"/>
              </a:buClr>
              <a:buSzPts val="1600"/>
              <a:buFont typeface="Roboto Light"/>
              <a:buChar char="○"/>
            </a:pPr>
            <a:r>
              <a:rPr lang="en-GB" sz="1600">
                <a:solidFill>
                  <a:schemeClr val="dk1"/>
                </a:solidFill>
                <a:latin typeface="Roboto Light"/>
                <a:ea typeface="Roboto Light"/>
                <a:cs typeface="Roboto Light"/>
                <a:sym typeface="Roboto Light"/>
              </a:rPr>
              <a:t>Turkey also shows a relevant negative rank.</a:t>
            </a:r>
            <a:endParaRPr sz="1600">
              <a:solidFill>
                <a:schemeClr val="dk1"/>
              </a:solidFill>
              <a:latin typeface="Roboto Light"/>
              <a:ea typeface="Roboto Light"/>
              <a:cs typeface="Roboto Light"/>
              <a:sym typeface="Roboto Light"/>
            </a:endParaRPr>
          </a:p>
          <a:p>
            <a:pPr indent="0" lvl="0" marL="457200" marR="0" rtl="0" algn="l">
              <a:lnSpc>
                <a:spcPct val="90000"/>
              </a:lnSpc>
              <a:spcBef>
                <a:spcPts val="1001"/>
              </a:spcBef>
              <a:spcAft>
                <a:spcPts val="0"/>
              </a:spcAft>
              <a:buNone/>
            </a:pPr>
            <a:r>
              <a:t/>
            </a:r>
            <a:endParaRPr sz="1600">
              <a:solidFill>
                <a:schemeClr val="dk1"/>
              </a:solidFill>
              <a:latin typeface="Roboto Light"/>
              <a:ea typeface="Roboto Light"/>
              <a:cs typeface="Roboto Light"/>
              <a:sym typeface="Roboto Light"/>
            </a:endParaRPr>
          </a:p>
          <a:p>
            <a:pPr indent="0" lvl="0" marL="0" marR="0" rtl="0" algn="l">
              <a:lnSpc>
                <a:spcPct val="90000"/>
              </a:lnSpc>
              <a:spcBef>
                <a:spcPts val="1001"/>
              </a:spcBef>
              <a:spcAft>
                <a:spcPts val="0"/>
              </a:spcAft>
              <a:buClr>
                <a:srgbClr val="000000"/>
              </a:buClr>
              <a:buSzPts val="672"/>
              <a:buFont typeface="Arial"/>
              <a:buNone/>
            </a:pPr>
            <a:r>
              <a:t/>
            </a:r>
            <a:endParaRPr b="0" i="0" sz="572" u="none" cap="none" strike="noStrike">
              <a:solidFill>
                <a:srgbClr val="000000"/>
              </a:solidFill>
              <a:latin typeface="Arial"/>
              <a:ea typeface="Arial"/>
              <a:cs typeface="Arial"/>
              <a:sym typeface="Arial"/>
            </a:endParaRPr>
          </a:p>
        </p:txBody>
      </p:sp>
      <p:pic>
        <p:nvPicPr>
          <p:cNvPr id="312" name="Google Shape;312;p48"/>
          <p:cNvPicPr preferRelativeResize="0"/>
          <p:nvPr/>
        </p:nvPicPr>
        <p:blipFill>
          <a:blip r:embed="rId3">
            <a:alphaModFix/>
          </a:blip>
          <a:stretch>
            <a:fillRect/>
          </a:stretch>
        </p:blipFill>
        <p:spPr>
          <a:xfrm>
            <a:off x="231025" y="879100"/>
            <a:ext cx="5875458" cy="5798550"/>
          </a:xfrm>
          <a:prstGeom prst="rect">
            <a:avLst/>
          </a:prstGeom>
          <a:noFill/>
          <a:ln>
            <a:noFill/>
          </a:ln>
        </p:spPr>
      </p:pic>
      <p:pic>
        <p:nvPicPr>
          <p:cNvPr id="313" name="Google Shape;313;p48"/>
          <p:cNvPicPr preferRelativeResize="0"/>
          <p:nvPr/>
        </p:nvPicPr>
        <p:blipFill>
          <a:blip r:embed="rId4">
            <a:alphaModFix/>
          </a:blip>
          <a:stretch>
            <a:fillRect/>
          </a:stretch>
        </p:blipFill>
        <p:spPr>
          <a:xfrm>
            <a:off x="6218608" y="3818600"/>
            <a:ext cx="5334000" cy="2381250"/>
          </a:xfrm>
          <a:prstGeom prst="rect">
            <a:avLst/>
          </a:prstGeom>
          <a:noFill/>
          <a:ln>
            <a:noFill/>
          </a:ln>
        </p:spPr>
      </p:pic>
      <p:sp>
        <p:nvSpPr>
          <p:cNvPr id="314" name="Google Shape;314;p48"/>
          <p:cNvSpPr txBox="1"/>
          <p:nvPr/>
        </p:nvSpPr>
        <p:spPr>
          <a:xfrm>
            <a:off x="538475" y="477525"/>
            <a:ext cx="585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p>
        </p:txBody>
      </p:sp>
      <p:sp>
        <p:nvSpPr>
          <p:cNvPr id="315" name="Google Shape;315;p48"/>
          <p:cNvSpPr/>
          <p:nvPr/>
        </p:nvSpPr>
        <p:spPr>
          <a:xfrm>
            <a:off x="9195325" y="6333125"/>
            <a:ext cx="25584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i="0" lang="en-GB" sz="1200" u="none" cap="none" strike="noStrike">
                <a:solidFill>
                  <a:srgbClr val="000000"/>
                </a:solidFill>
                <a:latin typeface="Roboto Light"/>
                <a:ea typeface="Roboto Light"/>
                <a:cs typeface="Roboto Light"/>
                <a:sym typeface="Roboto Light"/>
              </a:rPr>
              <a:t>Source: </a:t>
            </a:r>
            <a:r>
              <a:rPr lang="en-GB" sz="1200" u="sng">
                <a:solidFill>
                  <a:schemeClr val="hlink"/>
                </a:solidFill>
                <a:latin typeface="Roboto Light"/>
                <a:ea typeface="Roboto Light"/>
                <a:cs typeface="Roboto Light"/>
                <a:sym typeface="Roboto Light"/>
                <a:hlinkClick r:id="rId5"/>
              </a:rPr>
              <a:t>https://www.embalses.net/</a:t>
            </a:r>
            <a:r>
              <a:rPr lang="en-GB" sz="1200" u="none">
                <a:solidFill>
                  <a:srgbClr val="000000"/>
                </a:solidFill>
                <a:latin typeface="Roboto Light"/>
                <a:ea typeface="Roboto Light"/>
                <a:cs typeface="Roboto Light"/>
                <a:sym typeface="Roboto Light"/>
              </a:rPr>
              <a:t>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