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6B212E6-C231-4658-8BC7-568FB1868926}">
  <a:tblStyle styleId="{F6B212E6-C231-4658-8BC7-568FB186892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231CBC-A5AD-4AFA-A9DC-9B34A1045A1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-1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6502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incidencia de elementos">
  <p:cSld name="Coincidencia de elemento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idx="2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idx="3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idx="4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idx="5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idx="6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idx="7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body" idx="8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idx="9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idx="13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51520" y="6236050"/>
            <a:ext cx="504055" cy="52351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755575" y="6300720"/>
            <a:ext cx="1570383" cy="536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 DE ECONOMIA, INDUSTRIA Y COMPETITIVIDAD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Shape 14" descr="Descripción: cid:image001.jpg@01D1E2C3.9490E94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189854" y="6220066"/>
            <a:ext cx="393050" cy="6111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/>
          <p:nvPr/>
        </p:nvSpPr>
        <p:spPr>
          <a:xfrm>
            <a:off x="2657691" y="6381328"/>
            <a:ext cx="573073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JORNADAS DE SEGUIMIENTO 2018. Subdivisión de Programas Temáticos Científico Técnicos. Área de  Medioambiente</a:t>
            </a: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cs-fp7.eu/" TargetMode="External"/><Relationship Id="rId4" Type="http://schemas.openxmlformats.org/officeDocument/2006/relationships/hyperlink" Target="http://volmip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611550" y="1484775"/>
            <a:ext cx="7588500" cy="27885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DATOS BÁSICOS DEL PROYECTO</a:t>
            </a:r>
            <a:endParaRPr sz="2000" dirty="0"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Referencia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CGL2015–70177-R</a:t>
            </a:r>
            <a:endParaRPr sz="2000" dirty="0"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Modalidad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</a:t>
            </a:r>
            <a:endParaRPr sz="2000" dirty="0"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Investigador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Principal 1: </a:t>
            </a:r>
            <a:r>
              <a:rPr lang="en-US" sz="2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Martin </a:t>
            </a:r>
            <a:r>
              <a:rPr lang="en-US" sz="20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Ménégoz</a:t>
            </a:r>
            <a:endParaRPr sz="2000" u="sng" dirty="0"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Organismo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1" dirty="0">
                <a:solidFill>
                  <a:schemeClr val="dk1"/>
                </a:solidFill>
              </a:rPr>
              <a:t>Barcelona Supercomputing Center-Centro </a:t>
            </a:r>
            <a:r>
              <a:rPr lang="en-US" sz="2000" b="1" dirty="0" err="1">
                <a:solidFill>
                  <a:schemeClr val="dk1"/>
                </a:solidFill>
              </a:rPr>
              <a:t>Nacional</a:t>
            </a:r>
            <a:r>
              <a:rPr lang="en-US" sz="2000" b="1" dirty="0">
                <a:solidFill>
                  <a:schemeClr val="dk1"/>
                </a:solidFill>
              </a:rPr>
              <a:t> de </a:t>
            </a:r>
            <a:r>
              <a:rPr lang="en-US" sz="2000" b="1" dirty="0" err="1">
                <a:solidFill>
                  <a:schemeClr val="dk1"/>
                </a:solidFill>
              </a:rPr>
              <a:t>Supercomputación</a:t>
            </a:r>
            <a:r>
              <a:rPr lang="en-US" sz="2000" b="1" dirty="0">
                <a:solidFill>
                  <a:schemeClr val="dk1"/>
                </a:solidFill>
              </a:rPr>
              <a:t>, Earth Sciences Department</a:t>
            </a:r>
            <a:endParaRPr sz="2000" dirty="0"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187624" y="548680"/>
            <a:ext cx="6912768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1894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8"/>
              <a:buFont typeface="Noto Sans Symbols"/>
              <a:buNone/>
            </a:pPr>
            <a:endParaRPr sz="91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7">
                <a:solidFill>
                  <a:schemeClr val="lt1"/>
                </a:solidFill>
              </a:rPr>
              <a:t>VOLCADEC</a:t>
            </a:r>
            <a:endParaRPr sz="360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611550" y="4293100"/>
            <a:ext cx="7598400" cy="15051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Subvención concedida (Costes directos): 168.190</a:t>
            </a:r>
            <a:r>
              <a:rPr lang="en-US" sz="2000" b="1">
                <a:solidFill>
                  <a:schemeClr val="dk1"/>
                </a:solidFill>
              </a:rPr>
              <a:t> €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/>
          </a:p>
          <a:p>
            <a:pPr marL="0" lvl="0" indent="0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Fecha inicio: 01/01/2015</a:t>
            </a:r>
            <a:endParaRPr sz="2000" b="1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Fecha finalización (prevista): 31/12/2018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-23375" y="1630825"/>
            <a:ext cx="91440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</a:rPr>
              <a:t>Objective 2: Assessing the climate model skill related to volcanic forcing</a:t>
            </a:r>
            <a:endParaRPr sz="2000" b="1" u="sng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A large part of the skill of decadal forecast systems is directly related to volcanic forcing in retrospective hindcasts.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ENSO skill is not affected by volcanic forcing in EC-Earth forecasts.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1187624" y="692696"/>
            <a:ext cx="69129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CIENTÍFICO-TÉCNICOS</a:t>
            </a:r>
            <a:endParaRPr sz="22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49150" y="5575475"/>
            <a:ext cx="9071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Temperature forecast, years 1-3, </a:t>
            </a:r>
            <a:r>
              <a:rPr lang="en-US" sz="2000" i="1">
                <a:solidFill>
                  <a:schemeClr val="dk1"/>
                </a:solidFill>
              </a:rPr>
              <a:t>1961-2001</a:t>
            </a:r>
            <a:r>
              <a:rPr lang="en-US" sz="2000" i="1"/>
              <a:t>; (a) skill and contributions from (b) initialisation and (c) volcanic forcing, Siegert et al., 2017; Ménégoz et al., 2018</a:t>
            </a:r>
            <a:endParaRPr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075" y="3289566"/>
            <a:ext cx="3301981" cy="197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b="2037"/>
          <a:stretch/>
        </p:blipFill>
        <p:spPr>
          <a:xfrm>
            <a:off x="5975825" y="3269125"/>
            <a:ext cx="3190300" cy="19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3097150" y="5128300"/>
            <a:ext cx="2878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</a:rPr>
              <a:t>(b) Initialisation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5966373" y="5128300"/>
            <a:ext cx="2887232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</a:rPr>
              <a:t>(c) Volcanic forcing</a:t>
            </a:r>
            <a:endParaRPr dirty="0">
              <a:solidFill>
                <a:srgbClr val="0000FF"/>
              </a:solidFill>
            </a:endParaRPr>
          </a:p>
        </p:txBody>
      </p:sp>
      <p:pic>
        <p:nvPicPr>
          <p:cNvPr id="215" name="Shape 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0" y="3351650"/>
            <a:ext cx="3032729" cy="19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49150" y="5128300"/>
            <a:ext cx="2878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AutoNum type="alphaLcParenBoth"/>
            </a:pPr>
            <a:r>
              <a:rPr lang="en-US" sz="2000" dirty="0">
                <a:solidFill>
                  <a:srgbClr val="0000FF"/>
                </a:solidFill>
              </a:rPr>
              <a:t>Total skill</a:t>
            </a: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 descr="SST_ts_Pinatubo2015_multimodel_si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25" y="3132275"/>
            <a:ext cx="5137225" cy="326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-23375" y="1630825"/>
            <a:ext cx="91440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</a:rPr>
              <a:t>Objective 3: Forecasting the climate response to a new volcanic eruption.</a:t>
            </a:r>
            <a:endParaRPr sz="2000" b="1" u="sng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Defining volcanic forcing in real-time forecasts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=&gt; Two protocols have been tested and validated (</a:t>
            </a:r>
            <a:r>
              <a:rPr lang="en-US" sz="2000" i="1">
                <a:solidFill>
                  <a:schemeClr val="dk1"/>
                </a:solidFill>
              </a:rPr>
              <a:t>Ménégoz et al., 2018</a:t>
            </a:r>
            <a:r>
              <a:rPr lang="en-US" sz="2000">
                <a:solidFill>
                  <a:schemeClr val="dk1"/>
                </a:solidFill>
              </a:rPr>
              <a:t>)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Multi-model forecast over 2015-2020 including a fictitious Pinatubo eruption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1187624" y="692696"/>
            <a:ext cx="69129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CIENTÍFICO-TÉCNICOS</a:t>
            </a:r>
            <a:endParaRPr sz="22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4752925" y="4385325"/>
            <a:ext cx="42495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</a:rPr>
              <a:t>Multi-model global temperature anomaly forecasted after a 2015 Pinatubo eruption, BSC technical report, in preparation.</a:t>
            </a:r>
            <a:endParaRPr sz="20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-23375" y="1630825"/>
            <a:ext cx="91440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</a:rPr>
              <a:t>Objective 3: Forecasting the climate response to a new volcanic eruption.</a:t>
            </a:r>
            <a:endParaRPr sz="2000" b="1" u="sng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Char char="●"/>
            </a:pPr>
            <a:r>
              <a:rPr lang="en-US" sz="2000">
                <a:solidFill>
                  <a:srgbClr val="888888"/>
                </a:solidFill>
              </a:rPr>
              <a:t>Defining volcanic forcing in real-time forecasts</a:t>
            </a:r>
            <a:endParaRPr sz="2000">
              <a:solidFill>
                <a:srgbClr val="888888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</a:rPr>
              <a:t>=&gt; Two protocols have been tested and validated (</a:t>
            </a:r>
            <a:r>
              <a:rPr lang="en-US" sz="2000" i="1">
                <a:solidFill>
                  <a:srgbClr val="888888"/>
                </a:solidFill>
              </a:rPr>
              <a:t>Ménégoz et al., 2018</a:t>
            </a:r>
            <a:r>
              <a:rPr lang="en-US" sz="2000">
                <a:solidFill>
                  <a:srgbClr val="888888"/>
                </a:solidFill>
              </a:rPr>
              <a:t>)</a:t>
            </a:r>
            <a:endParaRPr sz="2000">
              <a:solidFill>
                <a:srgbClr val="888888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Char char="●"/>
            </a:pPr>
            <a:r>
              <a:rPr lang="en-US" sz="2000">
                <a:solidFill>
                  <a:srgbClr val="888888"/>
                </a:solidFill>
              </a:rPr>
              <a:t>Multi-model forecast over 2015-2020 including a fictive Pinatubo eruption</a:t>
            </a:r>
            <a:endParaRPr sz="2000">
              <a:solidFill>
                <a:srgbClr val="888888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Developing a new scheme for stratospheric aerosol forcing in EC-Earth.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1187624" y="692696"/>
            <a:ext cx="69129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CIENTÍFICO-TÉCNICOS</a:t>
            </a:r>
            <a:endParaRPr sz="22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3825275" y="3851925"/>
            <a:ext cx="52953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</a:rPr>
              <a:t>Global temperature anomaly estimated from the era-interim reanalysis and simulated over 1990-1995 excluding (background level) and including the  Pinatubo forcing with a “simple” and a “full” scheme, ongoing task.</a:t>
            </a:r>
            <a:endParaRPr sz="2000" i="1">
              <a:solidFill>
                <a:schemeClr val="dk1"/>
              </a:solidFill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l="15101" t="32949" r="18431" b="33835"/>
          <a:stretch/>
        </p:blipFill>
        <p:spPr>
          <a:xfrm>
            <a:off x="405425" y="3628950"/>
            <a:ext cx="3937975" cy="254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848872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12"/>
              <a:buFont typeface="Arial"/>
              <a:buNone/>
            </a:pPr>
            <a:r>
              <a:rPr lang="en-US" sz="231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RESUMEN DE LOS RESULTADOS DEL PROYECTO</a:t>
            </a:r>
            <a:endParaRPr sz="2035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1258888" y="2420938"/>
            <a:ext cx="708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2" name="Shape 242"/>
          <p:cNvGraphicFramePr/>
          <p:nvPr/>
        </p:nvGraphicFramePr>
        <p:xfrm>
          <a:off x="678899" y="1556792"/>
          <a:ext cx="7786200" cy="3596700"/>
        </p:xfrm>
        <a:graphic>
          <a:graphicData uri="http://schemas.openxmlformats.org/drawingml/2006/table">
            <a:tbl>
              <a:tblPr firstRow="1" bandRow="1">
                <a:noFill/>
                <a:tableStyleId>{F6B212E6-C231-4658-8BC7-568FB1868926}</a:tableStyleId>
              </a:tblPr>
              <a:tblGrid>
                <a:gridCol w="4833875"/>
                <a:gridCol w="1152125"/>
                <a:gridCol w="18002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Número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Indicios de calidad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</a:tr>
              <a:tr h="3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Artículos científicos derivados del proyecto en revistas JCR (de ellos cuantos en acceso abierto)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 (</a:t>
                      </a:r>
                      <a:r>
                        <a:rPr lang="en-US" sz="2000"/>
                        <a:t>1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)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 Q1 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</a:tr>
              <a:tr h="3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Revisiones (surveys), editoriales y otros artículos científicos  (de ellos cuantos en acceso abierto)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 (1)</a:t>
                      </a:r>
                      <a:endParaRPr sz="20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NA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Libros, capítulos de libros y monografías (nac/internac)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</a:t>
                      </a:r>
                      <a:endParaRPr sz="20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NA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</a:tr>
              <a:tr h="36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Conferencias en congresos (nacionales/internac, indicando cuántas por invitación). 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 / </a:t>
                      </a:r>
                      <a:r>
                        <a:rPr lang="en-US" sz="2000"/>
                        <a:t>4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NA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</a:tr>
              <a:tr h="36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Patentes/Registros Software (indicar estado)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</a:t>
                      </a:r>
                      <a:endParaRPr sz="20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Shape 248"/>
          <p:cNvGraphicFramePr/>
          <p:nvPr/>
        </p:nvGraphicFramePr>
        <p:xfrm>
          <a:off x="735410" y="764704"/>
          <a:ext cx="7869050" cy="1404590"/>
        </p:xfrm>
        <a:graphic>
          <a:graphicData uri="http://schemas.openxmlformats.org/drawingml/2006/table">
            <a:tbl>
              <a:tblPr firstRow="1" bandRow="1">
                <a:noFill/>
                <a:tableStyleId>{F6B212E6-C231-4658-8BC7-568FB1868926}</a:tableStyleId>
              </a:tblPr>
              <a:tblGrid>
                <a:gridCol w="7869050"/>
              </a:tblGrid>
              <a:tr h="315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Tesis doctorales realizadas relacionadas con el proyecto (con indicación de título, fecha de inicio y de lectura, </a:t>
                      </a:r>
                      <a:r>
                        <a:rPr lang="en-US" sz="1800" b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indicadores relativos a publicaciones derivadas</a:t>
                      </a:r>
                      <a:r>
                        <a:rPr lang="en-US" sz="1800" b="0"/>
                        <a:t>)</a:t>
                      </a:r>
                      <a:endParaRPr sz="1800" b="0"/>
                    </a:p>
                  </a:txBody>
                  <a:tcPr marL="91450" marR="91450" marT="45675" marB="45675">
                    <a:solidFill>
                      <a:schemeClr val="accent1"/>
                    </a:solidFill>
                  </a:tcPr>
                </a:tc>
              </a:tr>
              <a:tr h="7646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b="1"/>
                        <a:t>N/A</a:t>
                      </a:r>
                      <a:endParaRPr sz="1800" b="1"/>
                    </a:p>
                  </a:txBody>
                  <a:tcPr marL="91450" marR="91450" marT="45675" marB="45675">
                    <a:solidFill>
                      <a:srgbClr val="B7CCE4"/>
                    </a:solidFill>
                  </a:tcPr>
                </a:tc>
              </a:tr>
            </a:tbl>
          </a:graphicData>
        </a:graphic>
      </p:graphicFrame>
      <p:sp>
        <p:nvSpPr>
          <p:cNvPr id="249" name="Shape 249"/>
          <p:cNvSpPr/>
          <p:nvPr/>
        </p:nvSpPr>
        <p:spPr>
          <a:xfrm>
            <a:off x="755576" y="260648"/>
            <a:ext cx="7848872" cy="43204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FORMACIÓN DE PERSONAL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0" name="Shape 250"/>
          <p:cNvGraphicFramePr/>
          <p:nvPr/>
        </p:nvGraphicFramePr>
        <p:xfrm>
          <a:off x="755576" y="2276872"/>
          <a:ext cx="7848875" cy="1525065"/>
        </p:xfrm>
        <a:graphic>
          <a:graphicData uri="http://schemas.openxmlformats.org/drawingml/2006/table">
            <a:tbl>
              <a:tblPr firstRow="1" bandRow="1">
                <a:noFill/>
                <a:tableStyleId>{F6B212E6-C231-4658-8BC7-568FB1868926}</a:tableStyleId>
              </a:tblPr>
              <a:tblGrid>
                <a:gridCol w="7848875"/>
              </a:tblGrid>
              <a:tr h="1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Actividades de formación de predoctorales  y/o personal técnico relacionadas con el proyecto (destacar / agregar)</a:t>
                      </a:r>
                      <a:endParaRPr sz="1800" b="0"/>
                    </a:p>
                  </a:txBody>
                  <a:tcPr marL="91450" marR="91450" marT="45675" marB="45675">
                    <a:solidFill>
                      <a:schemeClr val="accent1"/>
                    </a:solidFill>
                  </a:tcPr>
                </a:tc>
              </a:tr>
              <a:tr h="8850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b="1"/>
                        <a:t>N/A</a:t>
                      </a:r>
                      <a:endParaRPr sz="1800" b="1"/>
                    </a:p>
                  </a:txBody>
                  <a:tcPr marL="91450" marR="91450" marT="45675" marB="45675">
                    <a:solidFill>
                      <a:srgbClr val="B7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1" name="Shape 251"/>
          <p:cNvGraphicFramePr/>
          <p:nvPr/>
        </p:nvGraphicFramePr>
        <p:xfrm>
          <a:off x="763191" y="4005064"/>
          <a:ext cx="7848875" cy="1250745"/>
        </p:xfrm>
        <a:graphic>
          <a:graphicData uri="http://schemas.openxmlformats.org/drawingml/2006/table">
            <a:tbl>
              <a:tblPr firstRow="1" bandRow="1">
                <a:noFill/>
                <a:tableStyleId>{F6B212E6-C231-4658-8BC7-568FB1868926}</a:tableStyleId>
              </a:tblPr>
              <a:tblGrid>
                <a:gridCol w="7848875"/>
              </a:tblGrid>
              <a:tr h="1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Contrato Predoctoral asociado al proyecto</a:t>
                      </a:r>
                      <a:endParaRPr sz="1800" b="0"/>
                    </a:p>
                  </a:txBody>
                  <a:tcPr marL="91450" marR="91450" marT="45675" marB="45675">
                    <a:solidFill>
                      <a:schemeClr val="accent1"/>
                    </a:solidFill>
                  </a:tcPr>
                </a:tc>
              </a:tr>
              <a:tr h="8850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b="1"/>
                        <a:t>N/A</a:t>
                      </a:r>
                      <a:endParaRPr sz="1800" b="1"/>
                    </a:p>
                  </a:txBody>
                  <a:tcPr marL="91450" marR="91450" marT="45675" marB="45675">
                    <a:solidFill>
                      <a:srgbClr val="B7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body" idx="1"/>
          </p:nvPr>
        </p:nvSpPr>
        <p:spPr>
          <a:xfrm>
            <a:off x="971600" y="692696"/>
            <a:ext cx="7269119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INTERNACIONALIZACIÓN DE LA INVESTIGACIÓN 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755575" y="1708350"/>
            <a:ext cx="7704900" cy="4326300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New aerosol scheme implemented in </a:t>
            </a:r>
            <a:r>
              <a:rPr lang="en-US" sz="20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the European model EC-Earth</a:t>
            </a:r>
            <a:r>
              <a:rPr lang="en-US" sz="2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(European consortium, https://</a:t>
            </a:r>
            <a:r>
              <a:rPr lang="en-US" sz="2000" dirty="0" err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www.ec-earth.org</a:t>
            </a:r>
            <a:r>
              <a:rPr lang="en-US" sz="2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/).</a:t>
            </a:r>
            <a:endParaRPr sz="200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Char char="●"/>
            </a:pPr>
            <a:r>
              <a:rPr lang="en-US" sz="20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Public deliverable</a:t>
            </a:r>
            <a:r>
              <a:rPr lang="en-US" sz="2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devoted to decadal forecasts and stratospheric aerosol (European project SPECS, D43.2;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http://www.specs-fp7.eu/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Franco-Spanish collaboration</a:t>
            </a:r>
            <a:r>
              <a:rPr lang="en-US" sz="2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have been built through MORDICUS (</a:t>
            </a:r>
            <a:r>
              <a:rPr lang="en-US" sz="2000" dirty="0" err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Mété</a:t>
            </a:r>
            <a:r>
              <a:rPr lang="en-US" sz="2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-France project; 2014-2018) and VOLCADEC to better understand natural and forced climate variability.</a:t>
            </a:r>
            <a:endParaRPr sz="200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The VOLCADEC activities are </a:t>
            </a:r>
            <a:r>
              <a:rPr lang="en-US" sz="2000" dirty="0" err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organised</a:t>
            </a:r>
            <a:r>
              <a:rPr lang="en-US" sz="2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to reinforce the involvement of the BSC in the </a:t>
            </a:r>
            <a:r>
              <a:rPr lang="en-US" sz="20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CMIP6 activities</a:t>
            </a:r>
            <a:r>
              <a:rPr lang="en-US" sz="2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, and in particular in </a:t>
            </a:r>
            <a:r>
              <a:rPr lang="en-US" sz="2000" dirty="0" err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VolMIP</a:t>
            </a:r>
            <a:r>
              <a:rPr lang="en-US" sz="2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http://volmip.org/</a:t>
            </a:r>
            <a:r>
              <a:rPr lang="en-US" sz="2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00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971600" y="692696"/>
            <a:ext cx="7269119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Otros aspectos destacables relacionados con el proyecto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755576" y="1844824"/>
            <a:ext cx="7704856" cy="3672408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R Package developed for forecast verification </a:t>
            </a:r>
            <a:r>
              <a:rPr lang="en-US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(s2dverification, Manubens et al., 2017), and protocols developed to evaluate forecast systems (Siegert et al., 2017).</a:t>
            </a:r>
            <a:endParaRPr sz="20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Granted from 2 projects from the “Red Española de Supercomputacion (RES)</a:t>
            </a:r>
            <a:r>
              <a:rPr lang="en-US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, referenced as “Volcanic activity in seasonal to decadal climate forecasts” (AECT-2017-2-0009 and AECT-2018-1-0006, for a total of </a:t>
            </a:r>
            <a:r>
              <a:rPr lang="en-US" sz="20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876 Kh CPU</a:t>
            </a:r>
            <a:r>
              <a:rPr lang="en-US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0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xfrm>
            <a:off x="1059159" y="332656"/>
            <a:ext cx="6912768" cy="50405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125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EJECUCIÓN</a:t>
            </a:r>
            <a:r>
              <a:rPr lang="en-US" sz="2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DEL PRESUPUESTO</a:t>
            </a:r>
            <a:endParaRPr/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3" name="Shape 273"/>
          <p:cNvGraphicFramePr/>
          <p:nvPr/>
        </p:nvGraphicFramePr>
        <p:xfrm>
          <a:off x="1042929" y="1814736"/>
          <a:ext cx="6945225" cy="3687979"/>
        </p:xfrm>
        <a:graphic>
          <a:graphicData uri="http://schemas.openxmlformats.org/drawingml/2006/table">
            <a:tbl>
              <a:tblPr firstRow="1" bandRow="1">
                <a:noFill/>
                <a:tableStyleId>{81231CBC-A5AD-4AFA-A9DC-9B34A1045A1F}</a:tableStyleId>
              </a:tblPr>
              <a:tblGrid>
                <a:gridCol w="2212775"/>
                <a:gridCol w="2948175"/>
                <a:gridCol w="17842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Concepto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Ejecutado: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 Cantidad y (%)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</a:rPr>
                        <a:t>Existen cambios relevantes respecto a solicitud original? (*)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Inventariable</a:t>
                      </a:r>
                      <a:endParaRPr sz="1800"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2 012,91 € (100%)</a:t>
                      </a:r>
                      <a:endParaRPr sz="20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</a:t>
                      </a:r>
                      <a:endParaRPr sz="20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Personal</a:t>
                      </a:r>
                      <a:endParaRPr sz="1800"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94 230,34 € (84%)</a:t>
                      </a:r>
                      <a:endParaRPr sz="20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No</a:t>
                      </a:r>
                      <a:endParaRPr sz="2000">
                        <a:solidFill>
                          <a:srgbClr val="B7CCE4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Fungible</a:t>
                      </a:r>
                      <a:endParaRPr sz="1800"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1 505,80 € (25%)</a:t>
                      </a:r>
                      <a:endParaRPr sz="2000" b="1">
                        <a:solidFill>
                          <a:srgbClr val="B7CCE4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No</a:t>
                      </a:r>
                      <a:endParaRPr sz="2000">
                        <a:solidFill>
                          <a:srgbClr val="B7CCE4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Viajes y dietas</a:t>
                      </a:r>
                      <a:endParaRPr sz="1800"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3 907,06 € (21%)</a:t>
                      </a:r>
                      <a:endParaRPr sz="20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No</a:t>
                      </a:r>
                      <a:endParaRPr sz="2000">
                        <a:solidFill>
                          <a:srgbClr val="B7CCE4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Total</a:t>
                      </a:r>
                      <a:endParaRPr sz="1800"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 99 643,20 € (72%)</a:t>
                      </a:r>
                      <a:endParaRPr sz="20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No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body" idx="1"/>
          </p:nvPr>
        </p:nvSpPr>
        <p:spPr>
          <a:xfrm>
            <a:off x="1187624" y="692696"/>
            <a:ext cx="6912768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125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PLANTEAMIENTO FUTURO</a:t>
            </a:r>
            <a:endParaRPr/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575" y="1590375"/>
            <a:ext cx="3869225" cy="269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/>
          <p:nvPr/>
        </p:nvSpPr>
        <p:spPr>
          <a:xfrm>
            <a:off x="243100" y="2669450"/>
            <a:ext cx="6528900" cy="3514800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The new stratospheric aerosol scheme will be used:</a:t>
            </a:r>
            <a:endParaRPr sz="2000" b="1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Char char="●"/>
            </a:pPr>
            <a:r>
              <a:rPr lang="en-US" sz="20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To better understand the dynamical response to volcanic eruptions, in the framework of the VOLMIP activities (CMIP6, international)</a:t>
            </a:r>
            <a:r>
              <a:rPr lang="en-US" sz="2000" b="1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Char char="●"/>
            </a:pPr>
            <a:r>
              <a:rPr lang="en-US" sz="20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To better simulate the stratosphere-troposphere interactions, essential to reproduce the inter-annual variability and to produce seasonal-to-decadal forecasts (EC-Earth European model).</a:t>
            </a:r>
            <a:endParaRPr sz="2000" b="1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1187624" y="692696"/>
            <a:ext cx="6912768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125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PARTICIPANTES</a:t>
            </a:r>
            <a:endParaRPr/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86025" y="1547825"/>
            <a:ext cx="9057900" cy="45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Entidades participantes: </a:t>
            </a: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Barcelona Supercomputing Center</a:t>
            </a:r>
            <a:endParaRPr sz="24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Equipo de investigación:</a:t>
            </a:r>
            <a:endParaRPr sz="2400" b="1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Martin Ménégoz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(PI),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Nicola Cortesi, Daniel Ortega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(baja)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Equipo de trabajo:</a:t>
            </a:r>
            <a:endParaRPr sz="2400" b="1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Researcher: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Roberto Bilbao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(Post-Doc)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staff: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Xavier Yepes ,</a:t>
            </a:r>
            <a:r>
              <a:rPr lang="en-US" i="1">
                <a:solidFill>
                  <a:schemeClr val="dk1"/>
                </a:solidFill>
              </a:rPr>
              <a:t>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Adria Quesada, Oriol Mula-Valls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(baja)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Junior engineers: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Miquel Canal, Eneko Martín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(both incorporating)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947160" y="548680"/>
            <a:ext cx="751327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MOTIVACIÓN, HIPÓTESIS Y ESTRATEGIA DEL PROYECTO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1116013" y="1268413"/>
            <a:ext cx="708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258888" y="4149725"/>
            <a:ext cx="708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44260" y="1123044"/>
            <a:ext cx="7255500" cy="4680600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5D8F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t="76315" b="4016"/>
          <a:stretch/>
        </p:blipFill>
        <p:spPr>
          <a:xfrm>
            <a:off x="5686725" y="4640975"/>
            <a:ext cx="2419225" cy="1033200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pic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t="19106" b="62004"/>
          <a:stretch/>
        </p:blipFill>
        <p:spPr>
          <a:xfrm>
            <a:off x="5032050" y="1238722"/>
            <a:ext cx="2419225" cy="1033176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pic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t="57317" b="23792"/>
          <a:stretch/>
        </p:blipFill>
        <p:spPr>
          <a:xfrm>
            <a:off x="5237225" y="2372812"/>
            <a:ext cx="2419225" cy="1033176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pic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t="38505" b="42604"/>
          <a:stretch/>
        </p:blipFill>
        <p:spPr>
          <a:xfrm>
            <a:off x="5471375" y="3506899"/>
            <a:ext cx="2419225" cy="1033176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pic>
      <p:sp>
        <p:nvSpPr>
          <p:cNvPr id="136" name="Shape 136"/>
          <p:cNvSpPr txBox="1"/>
          <p:nvPr/>
        </p:nvSpPr>
        <p:spPr>
          <a:xfrm>
            <a:off x="1003875" y="3775650"/>
            <a:ext cx="4237500" cy="19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Climate variability is driven by internal variability of the atmosphere and the ocean. It is also affected by natural and anthropogenic forcings. Among them,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volcanic forcing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has a large impact at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seasonal to decadal timescales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grpSp>
        <p:nvGrpSpPr>
          <p:cNvPr id="137" name="Shape 137"/>
          <p:cNvGrpSpPr/>
          <p:nvPr/>
        </p:nvGrpSpPr>
        <p:grpSpPr>
          <a:xfrm>
            <a:off x="1115976" y="1507145"/>
            <a:ext cx="3631015" cy="2173032"/>
            <a:chOff x="1116025" y="2709075"/>
            <a:chExt cx="2419225" cy="1295399"/>
          </a:xfrm>
        </p:grpSpPr>
        <p:pic>
          <p:nvPicPr>
            <p:cNvPr id="138" name="Shape 138"/>
            <p:cNvPicPr preferRelativeResize="0"/>
            <p:nvPr/>
          </p:nvPicPr>
          <p:blipFill rotWithShape="1">
            <a:blip r:embed="rId3">
              <a:alphaModFix/>
            </a:blip>
            <a:srcRect b="81111"/>
            <a:stretch/>
          </p:blipFill>
          <p:spPr>
            <a:xfrm>
              <a:off x="1116025" y="2709075"/>
              <a:ext cx="2419221" cy="1033172"/>
            </a:xfrm>
            <a:prstGeom prst="rect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pic>
        <p:pic>
          <p:nvPicPr>
            <p:cNvPr id="139" name="Shape 139"/>
            <p:cNvPicPr preferRelativeResize="0"/>
            <p:nvPr/>
          </p:nvPicPr>
          <p:blipFill rotWithShape="1">
            <a:blip r:embed="rId3">
              <a:alphaModFix/>
            </a:blip>
            <a:srcRect t="95205"/>
            <a:stretch/>
          </p:blipFill>
          <p:spPr>
            <a:xfrm>
              <a:off x="1116025" y="3742251"/>
              <a:ext cx="2419225" cy="262224"/>
            </a:xfrm>
            <a:prstGeom prst="rect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pic>
      </p:grpSp>
      <p:cxnSp>
        <p:nvCxnSpPr>
          <p:cNvPr id="140" name="Shape 140"/>
          <p:cNvCxnSpPr/>
          <p:nvPr/>
        </p:nvCxnSpPr>
        <p:spPr>
          <a:xfrm flipH="1">
            <a:off x="4748550" y="1755310"/>
            <a:ext cx="283500" cy="61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Shape 141"/>
          <p:cNvCxnSpPr>
            <a:stCxn id="134" idx="1"/>
            <a:endCxn id="138" idx="3"/>
          </p:cNvCxnSpPr>
          <p:nvPr/>
        </p:nvCxnSpPr>
        <p:spPr>
          <a:xfrm rot="10800000">
            <a:off x="4747025" y="2373700"/>
            <a:ext cx="490200" cy="51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Shape 142"/>
          <p:cNvCxnSpPr>
            <a:stCxn id="135" idx="1"/>
            <a:endCxn id="138" idx="3"/>
          </p:cNvCxnSpPr>
          <p:nvPr/>
        </p:nvCxnSpPr>
        <p:spPr>
          <a:xfrm rot="10800000">
            <a:off x="4746875" y="2373787"/>
            <a:ext cx="724500" cy="164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" name="Shape 143"/>
          <p:cNvCxnSpPr>
            <a:stCxn id="132" idx="1"/>
            <a:endCxn id="138" idx="3"/>
          </p:cNvCxnSpPr>
          <p:nvPr/>
        </p:nvCxnSpPr>
        <p:spPr>
          <a:xfrm rot="10800000">
            <a:off x="4747125" y="2373575"/>
            <a:ext cx="939600" cy="278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944260" y="1123044"/>
            <a:ext cx="7255500" cy="4680600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5D8F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5241375" y="2951125"/>
            <a:ext cx="2951700" cy="21729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947160" y="548680"/>
            <a:ext cx="75132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MOTIVACIÓN, HIPÓTESIS Y ESTRATEGIA DEL PROYECTO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1115963" y="1278988"/>
            <a:ext cx="708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1258888" y="4149725"/>
            <a:ext cx="708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t="38505" b="42604"/>
          <a:stretch/>
        </p:blipFill>
        <p:spPr>
          <a:xfrm>
            <a:off x="5471375" y="3506899"/>
            <a:ext cx="2419225" cy="1033176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pic>
      <p:sp>
        <p:nvSpPr>
          <p:cNvPr id="155" name="Shape 155"/>
          <p:cNvSpPr txBox="1"/>
          <p:nvPr/>
        </p:nvSpPr>
        <p:spPr>
          <a:xfrm>
            <a:off x="1003875" y="3775650"/>
            <a:ext cx="4237500" cy="19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 VOLCADEC project aim at defining how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volcanic forcing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can be implemented in climate models to better simulate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past climate variability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and to anticipate the stratospheric aerosol forcing in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decadal forecasts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grpSp>
        <p:nvGrpSpPr>
          <p:cNvPr id="156" name="Shape 156"/>
          <p:cNvGrpSpPr/>
          <p:nvPr/>
        </p:nvGrpSpPr>
        <p:grpSpPr>
          <a:xfrm>
            <a:off x="1115976" y="1507145"/>
            <a:ext cx="3631015" cy="2173032"/>
            <a:chOff x="1116025" y="2709075"/>
            <a:chExt cx="2419225" cy="1295399"/>
          </a:xfrm>
        </p:grpSpPr>
        <p:pic>
          <p:nvPicPr>
            <p:cNvPr id="157" name="Shape 157"/>
            <p:cNvPicPr preferRelativeResize="0"/>
            <p:nvPr/>
          </p:nvPicPr>
          <p:blipFill rotWithShape="1">
            <a:blip r:embed="rId3">
              <a:alphaModFix/>
            </a:blip>
            <a:srcRect b="81111"/>
            <a:stretch/>
          </p:blipFill>
          <p:spPr>
            <a:xfrm>
              <a:off x="1116025" y="2709075"/>
              <a:ext cx="2419221" cy="1033172"/>
            </a:xfrm>
            <a:prstGeom prst="rect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pic>
        <p:pic>
          <p:nvPicPr>
            <p:cNvPr id="158" name="Shape 158"/>
            <p:cNvPicPr preferRelativeResize="0"/>
            <p:nvPr/>
          </p:nvPicPr>
          <p:blipFill rotWithShape="1">
            <a:blip r:embed="rId3">
              <a:alphaModFix/>
            </a:blip>
            <a:srcRect t="95205"/>
            <a:stretch/>
          </p:blipFill>
          <p:spPr>
            <a:xfrm>
              <a:off x="1116025" y="3742251"/>
              <a:ext cx="2419225" cy="262224"/>
            </a:xfrm>
            <a:prstGeom prst="rect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pic>
      </p:grpSp>
      <p:cxnSp>
        <p:nvCxnSpPr>
          <p:cNvPr id="159" name="Shape 159"/>
          <p:cNvCxnSpPr/>
          <p:nvPr/>
        </p:nvCxnSpPr>
        <p:spPr>
          <a:xfrm rot="10800000">
            <a:off x="4746875" y="2373787"/>
            <a:ext cx="724500" cy="164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1115616" y="188640"/>
            <a:ext cx="6912768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 PROPUESTOS Y ALCANZADOS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361500" y="1738050"/>
            <a:ext cx="8157600" cy="3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Objective 1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Understanding the climate response to volcan</a:t>
            </a:r>
            <a:r>
              <a:rPr lang="en-US" sz="2400">
                <a:solidFill>
                  <a:schemeClr val="dk1"/>
                </a:solidFill>
              </a:rPr>
              <a:t>ic eruptions under different climate conditions </a:t>
            </a:r>
            <a:r>
              <a:rPr lang="en-US" sz="2400" b="1">
                <a:solidFill>
                  <a:schemeClr val="dk1"/>
                </a:solidFill>
              </a:rPr>
              <a:t>(70%)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Objective 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>
                <a:solidFill>
                  <a:schemeClr val="dk1"/>
                </a:solidFill>
              </a:rPr>
              <a:t>Assessing the climate model skill related to volcanic forcing </a:t>
            </a:r>
            <a:r>
              <a:rPr lang="en-US" sz="2400" b="1">
                <a:solidFill>
                  <a:schemeClr val="dk1"/>
                </a:solidFill>
              </a:rPr>
              <a:t>(100%)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Objective 3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>
                <a:solidFill>
                  <a:schemeClr val="dk1"/>
                </a:solidFill>
              </a:rPr>
              <a:t>Forecasting the climate response to a new volcanic eruption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chemeClr val="dk1"/>
                </a:solidFill>
              </a:rPr>
              <a:t>(70%)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378175" y="5039900"/>
            <a:ext cx="85014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All the objectives are expected to be accomplished by the end of the project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1187624" y="692696"/>
            <a:ext cx="6912768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CIENTÍFICO-TÉCNICOS</a:t>
            </a:r>
            <a:endParaRPr sz="22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-23375" y="1630825"/>
            <a:ext cx="90912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</a:rPr>
              <a:t>Objective 1: Understanding the climate response to volcanic eruptions</a:t>
            </a:r>
            <a:endParaRPr sz="2000" b="1" u="sng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Volcanic eruptions (e.g. Pinatubo 1991) cool the atmosphere, with global temperature anomalies that can reach several tenth of degrees. 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75" y="3011725"/>
            <a:ext cx="4305250" cy="3147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4572000" y="4305250"/>
            <a:ext cx="4187700" cy="1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Global temperature anomaly observed after large eruptions</a:t>
            </a:r>
            <a:endParaRPr sz="2000" i="1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Swingedouw et al., 2017, Franco-Spanish collaboration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1187624" y="692696"/>
            <a:ext cx="69129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CIENTÍFICO-TÉCNICOS</a:t>
            </a:r>
            <a:endParaRPr sz="22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-23375" y="1630825"/>
            <a:ext cx="9091200" cy="2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</a:rPr>
              <a:t>Objective 1: Understanding the climate response to volcanic eruptions</a:t>
            </a:r>
            <a:endParaRPr sz="2000" b="1" u="sng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Char char="●"/>
            </a:pPr>
            <a:r>
              <a:rPr lang="en-US" sz="2000">
                <a:solidFill>
                  <a:srgbClr val="888888"/>
                </a:solidFill>
              </a:rPr>
              <a:t>Volcanic eruptions (e.g. Pinatubo 1991) cool the atmosphere, with global temperature anomalies that can reach several tenth of degrees.</a:t>
            </a:r>
            <a:endParaRPr sz="2000">
              <a:solidFill>
                <a:srgbClr val="888888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Volcanic eruptions favours a chain of El-Niño - La Niña (3rd year) events.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Tropical cooling and Arctic sea-ice growing induce a drastic decrease of NAO- conditions the 3rd year after an eruption.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4886425" y="4429825"/>
            <a:ext cx="3949500" cy="14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NAO- occurence in function of Arctic sea-ice extent, </a:t>
            </a:r>
            <a:endParaRPr sz="2000" i="1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Ménégoz al., 2017, Franco-Spanich collaboration</a:t>
            </a:r>
            <a:endParaRPr i="1"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075" y="3881025"/>
            <a:ext cx="2291378" cy="22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1187624" y="692696"/>
            <a:ext cx="69129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CIENTÍFICO-TÉCNICOS</a:t>
            </a:r>
            <a:endParaRPr sz="22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-23375" y="1630825"/>
            <a:ext cx="9091200" cy="29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</a:rPr>
              <a:t>Objective 1: Understanding the climate response to volcanic eruptions</a:t>
            </a:r>
            <a:endParaRPr sz="2000" b="1" u="sng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Char char="●"/>
            </a:pPr>
            <a:r>
              <a:rPr lang="en-US" sz="2000">
                <a:solidFill>
                  <a:srgbClr val="888888"/>
                </a:solidFill>
              </a:rPr>
              <a:t>Volcanic eruptions (e.g. Pinatubo 1991) cool the atmosphere, with global temperature anomalies that can reach several tenth of degrees.</a:t>
            </a:r>
            <a:endParaRPr sz="2000">
              <a:solidFill>
                <a:srgbClr val="888888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Char char="●"/>
            </a:pPr>
            <a:r>
              <a:rPr lang="en-US" sz="2000">
                <a:solidFill>
                  <a:srgbClr val="888888"/>
                </a:solidFill>
              </a:rPr>
              <a:t>Volcanic eruptions favours a chain of El-Niño - La Niña (3rd year) events.</a:t>
            </a:r>
            <a:endParaRPr sz="2000">
              <a:solidFill>
                <a:srgbClr val="888888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Char char="●"/>
            </a:pPr>
            <a:r>
              <a:rPr lang="en-US" sz="2000">
                <a:solidFill>
                  <a:srgbClr val="888888"/>
                </a:solidFill>
              </a:rPr>
              <a:t>Tropical cooling and Arctic sea-ice growing induce a drastic decrease of NAO- conditions the 3rd year after an eruption.</a:t>
            </a:r>
            <a:endParaRPr sz="2000">
              <a:solidFill>
                <a:srgbClr val="888888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The dynamical response to volcanic forcing has a low signal-to-noise ratio, and its is modulated by natural Atlantic Multi-decadal Variability (AMV).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2525525" y="4682825"/>
            <a:ext cx="6234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Ménégoz al., 2017, Franco-Spanish collaboration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1187624" y="692696"/>
            <a:ext cx="69129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CIENTÍFICO-TÉCNICOS</a:t>
            </a:r>
            <a:endParaRPr sz="22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-23375" y="1630825"/>
            <a:ext cx="90912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</a:rPr>
              <a:t>Objective 2: Forecasting the climate response to volcanic eruptions</a:t>
            </a:r>
            <a:endParaRPr sz="2000" b="1" u="sng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The dynamical response of the NAO and ENSO to volcanic eruptions is model-dependent and has a low signal-to-noise: it is challenging to assess!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4810225" y="5292425"/>
            <a:ext cx="39495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Swingedouw et al., 2017, Franco-Spanish collaboration</a:t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164125"/>
            <a:ext cx="4957388" cy="26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1436</Words>
  <Application>Microsoft Macintosh PowerPoint</Application>
  <PresentationFormat>Présentation à l'écran (4:3)</PresentationFormat>
  <Paragraphs>174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Martin MENEGOZ</cp:lastModifiedBy>
  <cp:revision>4</cp:revision>
  <cp:lastPrinted>2018-06-20T07:49:02Z</cp:lastPrinted>
  <dcterms:modified xsi:type="dcterms:W3CDTF">2018-06-20T08:01:05Z</dcterms:modified>
</cp:coreProperties>
</file>