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300" r:id="rId3"/>
    <p:sldId id="299" r:id="rId4"/>
    <p:sldId id="311" r:id="rId5"/>
    <p:sldId id="312" r:id="rId6"/>
    <p:sldId id="301" r:id="rId7"/>
    <p:sldId id="314" r:id="rId8"/>
    <p:sldId id="319" r:id="rId9"/>
    <p:sldId id="321" r:id="rId10"/>
    <p:sldId id="316" r:id="rId11"/>
    <p:sldId id="322" r:id="rId12"/>
    <p:sldId id="315" r:id="rId13"/>
    <p:sldId id="306" r:id="rId14"/>
    <p:sldId id="298" r:id="rId15"/>
    <p:sldId id="32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60" autoAdjust="0"/>
  </p:normalViewPr>
  <p:slideViewPr>
    <p:cSldViewPr>
      <p:cViewPr varScale="1">
        <p:scale>
          <a:sx n="83" d="100"/>
          <a:sy n="83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78534-1368-4486-ABBC-79A1A35612FB}" type="doc">
      <dgm:prSet loTypeId="urn:microsoft.com/office/officeart/2005/8/layout/funnel1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6343521-EE12-4972-8F6C-9FDFBF6F27DD}">
      <dgm:prSet phldrT="[Text]"/>
      <dgm:spPr/>
      <dgm:t>
        <a:bodyPr/>
        <a:lstStyle/>
        <a:p>
          <a:r>
            <a:rPr lang="en-US" b="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Stakeholders  Users</a:t>
          </a:r>
          <a:endParaRPr lang="en-US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69B728BF-3ED6-48BA-BD14-D1B28E218A4C}" type="parTrans" cxnId="{EBD1AA9D-1F93-4F5B-BC23-7E4975693BE6}">
      <dgm:prSet/>
      <dgm:spPr/>
      <dgm:t>
        <a:bodyPr/>
        <a:lstStyle/>
        <a:p>
          <a:endParaRPr lang="en-US"/>
        </a:p>
      </dgm:t>
    </dgm:pt>
    <dgm:pt modelId="{26D62616-0455-45BE-9A43-E597E3C870B1}" type="sibTrans" cxnId="{EBD1AA9D-1F93-4F5B-BC23-7E4975693BE6}">
      <dgm:prSet/>
      <dgm:spPr/>
      <dgm:t>
        <a:bodyPr/>
        <a:lstStyle/>
        <a:p>
          <a:endParaRPr lang="en-US"/>
        </a:p>
      </dgm:t>
    </dgm:pt>
    <dgm:pt modelId="{43B2B460-B1F5-4942-8226-509D1CFD5F96}">
      <dgm:prSet phldrT="[Text]"/>
      <dgm:spPr/>
      <dgm:t>
        <a:bodyPr/>
        <a:lstStyle/>
        <a:p>
          <a:r>
            <a:rPr lang="en-US" b="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Models</a:t>
          </a:r>
          <a:endParaRPr lang="en-US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55470134-01AF-41DE-A194-6B184992BF8F}" type="parTrans" cxnId="{8A415FFB-52A9-4684-B473-9717B067F484}">
      <dgm:prSet/>
      <dgm:spPr/>
      <dgm:t>
        <a:bodyPr/>
        <a:lstStyle/>
        <a:p>
          <a:endParaRPr lang="en-US"/>
        </a:p>
      </dgm:t>
    </dgm:pt>
    <dgm:pt modelId="{CB2F73E8-15F2-43AE-9737-9213C9218630}" type="sibTrans" cxnId="{8A415FFB-52A9-4684-B473-9717B067F484}">
      <dgm:prSet/>
      <dgm:spPr/>
      <dgm:t>
        <a:bodyPr/>
        <a:lstStyle/>
        <a:p>
          <a:endParaRPr lang="en-US"/>
        </a:p>
      </dgm:t>
    </dgm:pt>
    <dgm:pt modelId="{316E5EF3-450A-4E71-B435-A46B3DFD88B8}">
      <dgm:prSet phldrT="[Text]"/>
      <dgm:spPr/>
      <dgm:t>
        <a:bodyPr/>
        <a:lstStyle/>
        <a:p>
          <a:r>
            <a:rPr lang="en-US" b="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Observations</a:t>
          </a:r>
          <a:endParaRPr lang="en-US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0D002D13-CD25-4379-B387-5F2E76451F19}" type="parTrans" cxnId="{8414C89E-6F62-4786-BAE9-6CE3DA3D1694}">
      <dgm:prSet/>
      <dgm:spPr/>
      <dgm:t>
        <a:bodyPr/>
        <a:lstStyle/>
        <a:p>
          <a:endParaRPr lang="en-US"/>
        </a:p>
      </dgm:t>
    </dgm:pt>
    <dgm:pt modelId="{B0B19FA0-2DF8-4DE6-B376-877F3C84729C}" type="sibTrans" cxnId="{8414C89E-6F62-4786-BAE9-6CE3DA3D1694}">
      <dgm:prSet/>
      <dgm:spPr/>
      <dgm:t>
        <a:bodyPr/>
        <a:lstStyle/>
        <a:p>
          <a:endParaRPr lang="en-US"/>
        </a:p>
      </dgm:t>
    </dgm:pt>
    <dgm:pt modelId="{2D1CB9CF-2ED2-400B-A15E-5DD91D9C8E75}">
      <dgm:prSet phldrT="[Text]" custT="1"/>
      <dgm:spPr/>
      <dgm:t>
        <a:bodyPr/>
        <a:lstStyle/>
        <a:p>
          <a:r>
            <a:rPr lang="en-US" sz="2400" b="1" dirty="0" smtClean="0"/>
            <a:t>Dust-related Services</a:t>
          </a:r>
          <a:endParaRPr lang="en-US" sz="2400" b="1" dirty="0"/>
        </a:p>
      </dgm:t>
    </dgm:pt>
    <dgm:pt modelId="{7A69EBA9-42E5-4EF3-9537-225FE11470D4}" type="parTrans" cxnId="{F33C8E66-B64D-4162-93D1-D18209582448}">
      <dgm:prSet/>
      <dgm:spPr/>
      <dgm:t>
        <a:bodyPr/>
        <a:lstStyle/>
        <a:p>
          <a:endParaRPr lang="en-US"/>
        </a:p>
      </dgm:t>
    </dgm:pt>
    <dgm:pt modelId="{971E6BA1-24BE-4D86-B639-5B00D8344B85}" type="sibTrans" cxnId="{F33C8E66-B64D-4162-93D1-D18209582448}">
      <dgm:prSet/>
      <dgm:spPr/>
      <dgm:t>
        <a:bodyPr/>
        <a:lstStyle/>
        <a:p>
          <a:endParaRPr lang="en-US"/>
        </a:p>
      </dgm:t>
    </dgm:pt>
    <dgm:pt modelId="{CFF11A13-2366-47EA-BA03-0B1F78208593}" type="pres">
      <dgm:prSet presAssocID="{46778534-1368-4486-ABBC-79A1A35612F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879D5C-BE7D-40B9-9020-DA070A49AE7C}" type="pres">
      <dgm:prSet presAssocID="{46778534-1368-4486-ABBC-79A1A35612FB}" presName="ellipse" presStyleLbl="trBgShp" presStyleIdx="0" presStyleCnt="1"/>
      <dgm:spPr/>
      <dgm:t>
        <a:bodyPr/>
        <a:lstStyle/>
        <a:p>
          <a:endParaRPr lang="en-US"/>
        </a:p>
      </dgm:t>
    </dgm:pt>
    <dgm:pt modelId="{D9D662A6-8643-4B78-B2E9-F7AF8F6B7752}" type="pres">
      <dgm:prSet presAssocID="{46778534-1368-4486-ABBC-79A1A35612FB}" presName="arrow1" presStyleLbl="fgShp" presStyleIdx="0" presStyleCnt="1"/>
      <dgm:spPr/>
      <dgm:t>
        <a:bodyPr/>
        <a:lstStyle/>
        <a:p>
          <a:endParaRPr lang="en-US"/>
        </a:p>
      </dgm:t>
    </dgm:pt>
    <dgm:pt modelId="{A3C58051-868E-4B2D-898F-01978AD022A3}" type="pres">
      <dgm:prSet presAssocID="{46778534-1368-4486-ABBC-79A1A35612FB}" presName="rectangle" presStyleLbl="revTx" presStyleIdx="0" presStyleCnt="1" custScaleX="166666" custLinFactNeighborX="-370" custLinFactNeighborY="17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90592-1F4A-40BE-A91D-DA690285EE93}" type="pres">
      <dgm:prSet presAssocID="{43B2B460-B1F5-4942-8226-509D1CFD5F9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91C99-6FC2-4D40-AC19-291E4FA1059C}" type="pres">
      <dgm:prSet presAssocID="{316E5EF3-450A-4E71-B435-A46B3DFD88B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1D000-F4A8-4D08-A18F-D2835A86C641}" type="pres">
      <dgm:prSet presAssocID="{2D1CB9CF-2ED2-400B-A15E-5DD91D9C8E7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72F39-D912-4430-939F-5A2926140F21}" type="pres">
      <dgm:prSet presAssocID="{46778534-1368-4486-ABBC-79A1A35612FB}" presName="funnel" presStyleLbl="trAlignAcc1" presStyleIdx="0" presStyleCnt="1" custLinFactNeighborX="0" custLinFactNeighborY="-473"/>
      <dgm:spPr/>
      <dgm:t>
        <a:bodyPr/>
        <a:lstStyle/>
        <a:p>
          <a:endParaRPr lang="en-US"/>
        </a:p>
      </dgm:t>
    </dgm:pt>
  </dgm:ptLst>
  <dgm:cxnLst>
    <dgm:cxn modelId="{ADFA721C-A07C-44D3-9F98-369338ADE274}" type="presOf" srcId="{316E5EF3-450A-4E71-B435-A46B3DFD88B8}" destId="{59E90592-1F4A-40BE-A91D-DA690285EE93}" srcOrd="0" destOrd="0" presId="urn:microsoft.com/office/officeart/2005/8/layout/funnel1"/>
    <dgm:cxn modelId="{8414C89E-6F62-4786-BAE9-6CE3DA3D1694}" srcId="{46778534-1368-4486-ABBC-79A1A35612FB}" destId="{316E5EF3-450A-4E71-B435-A46B3DFD88B8}" srcOrd="2" destOrd="0" parTransId="{0D002D13-CD25-4379-B387-5F2E76451F19}" sibTransId="{B0B19FA0-2DF8-4DE6-B376-877F3C84729C}"/>
    <dgm:cxn modelId="{F33C8E66-B64D-4162-93D1-D18209582448}" srcId="{46778534-1368-4486-ABBC-79A1A35612FB}" destId="{2D1CB9CF-2ED2-400B-A15E-5DD91D9C8E75}" srcOrd="3" destOrd="0" parTransId="{7A69EBA9-42E5-4EF3-9537-225FE11470D4}" sibTransId="{971E6BA1-24BE-4D86-B639-5B00D8344B85}"/>
    <dgm:cxn modelId="{EBD1AA9D-1F93-4F5B-BC23-7E4975693BE6}" srcId="{46778534-1368-4486-ABBC-79A1A35612FB}" destId="{06343521-EE12-4972-8F6C-9FDFBF6F27DD}" srcOrd="0" destOrd="0" parTransId="{69B728BF-3ED6-48BA-BD14-D1B28E218A4C}" sibTransId="{26D62616-0455-45BE-9A43-E597E3C870B1}"/>
    <dgm:cxn modelId="{651FD948-AA9A-4465-BBDD-4F9EC2B842F2}" type="presOf" srcId="{06343521-EE12-4972-8F6C-9FDFBF6F27DD}" destId="{22C1D000-F4A8-4D08-A18F-D2835A86C641}" srcOrd="0" destOrd="0" presId="urn:microsoft.com/office/officeart/2005/8/layout/funnel1"/>
    <dgm:cxn modelId="{176167C3-E28F-4CCB-9572-C7B55F5F5D26}" type="presOf" srcId="{2D1CB9CF-2ED2-400B-A15E-5DD91D9C8E75}" destId="{A3C58051-868E-4B2D-898F-01978AD022A3}" srcOrd="0" destOrd="0" presId="urn:microsoft.com/office/officeart/2005/8/layout/funnel1"/>
    <dgm:cxn modelId="{8A415FFB-52A9-4684-B473-9717B067F484}" srcId="{46778534-1368-4486-ABBC-79A1A35612FB}" destId="{43B2B460-B1F5-4942-8226-509D1CFD5F96}" srcOrd="1" destOrd="0" parTransId="{55470134-01AF-41DE-A194-6B184992BF8F}" sibTransId="{CB2F73E8-15F2-43AE-9737-9213C9218630}"/>
    <dgm:cxn modelId="{EE1B12D6-651D-414D-A3E7-C89ECEBA00FB}" type="presOf" srcId="{43B2B460-B1F5-4942-8226-509D1CFD5F96}" destId="{FC091C99-6FC2-4D40-AC19-291E4FA1059C}" srcOrd="0" destOrd="0" presId="urn:microsoft.com/office/officeart/2005/8/layout/funnel1"/>
    <dgm:cxn modelId="{599EE49E-C6AE-405B-8D90-EA56789F8B65}" type="presOf" srcId="{46778534-1368-4486-ABBC-79A1A35612FB}" destId="{CFF11A13-2366-47EA-BA03-0B1F78208593}" srcOrd="0" destOrd="0" presId="urn:microsoft.com/office/officeart/2005/8/layout/funnel1"/>
    <dgm:cxn modelId="{4559FB3A-8AB0-46D0-9D84-E2D8A604431A}" type="presParOf" srcId="{CFF11A13-2366-47EA-BA03-0B1F78208593}" destId="{9A879D5C-BE7D-40B9-9020-DA070A49AE7C}" srcOrd="0" destOrd="0" presId="urn:microsoft.com/office/officeart/2005/8/layout/funnel1"/>
    <dgm:cxn modelId="{6C5D49C5-03A3-491B-B0DC-5D02BD34E1C8}" type="presParOf" srcId="{CFF11A13-2366-47EA-BA03-0B1F78208593}" destId="{D9D662A6-8643-4B78-B2E9-F7AF8F6B7752}" srcOrd="1" destOrd="0" presId="urn:microsoft.com/office/officeart/2005/8/layout/funnel1"/>
    <dgm:cxn modelId="{A28AF9B2-C0C4-4A4E-9058-B32FDDD0B734}" type="presParOf" srcId="{CFF11A13-2366-47EA-BA03-0B1F78208593}" destId="{A3C58051-868E-4B2D-898F-01978AD022A3}" srcOrd="2" destOrd="0" presId="urn:microsoft.com/office/officeart/2005/8/layout/funnel1"/>
    <dgm:cxn modelId="{1336AD43-3959-421E-8821-3EE62D3ACB07}" type="presParOf" srcId="{CFF11A13-2366-47EA-BA03-0B1F78208593}" destId="{59E90592-1F4A-40BE-A91D-DA690285EE93}" srcOrd="3" destOrd="0" presId="urn:microsoft.com/office/officeart/2005/8/layout/funnel1"/>
    <dgm:cxn modelId="{D9844961-B896-417C-8D54-6201ED28AD21}" type="presParOf" srcId="{CFF11A13-2366-47EA-BA03-0B1F78208593}" destId="{FC091C99-6FC2-4D40-AC19-291E4FA1059C}" srcOrd="4" destOrd="0" presId="urn:microsoft.com/office/officeart/2005/8/layout/funnel1"/>
    <dgm:cxn modelId="{75BD524E-AA49-413E-8AD5-FA9D5D703389}" type="presParOf" srcId="{CFF11A13-2366-47EA-BA03-0B1F78208593}" destId="{22C1D000-F4A8-4D08-A18F-D2835A86C641}" srcOrd="5" destOrd="0" presId="urn:microsoft.com/office/officeart/2005/8/layout/funnel1"/>
    <dgm:cxn modelId="{B9BD81DE-D17F-4202-B7A3-58A7183912C2}" type="presParOf" srcId="{CFF11A13-2366-47EA-BA03-0B1F78208593}" destId="{64872F39-D912-4430-939F-5A2926140F2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DAEA1-A5A4-452D-9B2E-06D2959D5A5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553A4D-35C9-4C8F-BAF1-300BE07645EF}">
      <dgm:prSet phldrT="[Text]"/>
      <dgm:spPr/>
      <dgm:t>
        <a:bodyPr/>
        <a:lstStyle/>
        <a:p>
          <a:r>
            <a:rPr lang="en-US" dirty="0" smtClean="0"/>
            <a:t>WP1 Dust observations</a:t>
          </a:r>
        </a:p>
      </dgm:t>
    </dgm:pt>
    <dgm:pt modelId="{DD8D1D81-6C22-4597-A5A9-91CE125D401B}" type="parTrans" cxnId="{00CE1E58-E220-41F6-8E9F-17B5AA195A99}">
      <dgm:prSet/>
      <dgm:spPr/>
      <dgm:t>
        <a:bodyPr/>
        <a:lstStyle/>
        <a:p>
          <a:endParaRPr lang="en-US"/>
        </a:p>
      </dgm:t>
    </dgm:pt>
    <dgm:pt modelId="{1BBFB2BC-DF7E-4DA3-807F-4D24D6FB7F77}" type="sibTrans" cxnId="{00CE1E58-E220-41F6-8E9F-17B5AA195A99}">
      <dgm:prSet/>
      <dgm:spPr/>
      <dgm:t>
        <a:bodyPr/>
        <a:lstStyle/>
        <a:p>
          <a:endParaRPr lang="en-US"/>
        </a:p>
      </dgm:t>
    </dgm:pt>
    <dgm:pt modelId="{479D9E0B-ED4D-4092-92D0-FB668D357192}">
      <dgm:prSet phldrT="[Text]"/>
      <dgm:spPr/>
      <dgm:t>
        <a:bodyPr/>
        <a:lstStyle/>
        <a:p>
          <a:r>
            <a:rPr lang="en-US" i="1" dirty="0" smtClean="0"/>
            <a:t>GOAL: Identification and catalogue of dust (ground-based and satellite) observations best suited to be transferred to modelling groups and end-users</a:t>
          </a:r>
          <a:endParaRPr lang="en-US" i="1" dirty="0"/>
        </a:p>
      </dgm:t>
    </dgm:pt>
    <dgm:pt modelId="{6B7801C6-1688-4C64-A259-844A8983FB1C}" type="parTrans" cxnId="{654D8FE1-7B65-49D9-B933-BC3B203F7730}">
      <dgm:prSet/>
      <dgm:spPr/>
      <dgm:t>
        <a:bodyPr/>
        <a:lstStyle/>
        <a:p>
          <a:endParaRPr lang="en-US"/>
        </a:p>
      </dgm:t>
    </dgm:pt>
    <dgm:pt modelId="{536F9782-DD41-4EC5-93BA-521486A76128}" type="sibTrans" cxnId="{654D8FE1-7B65-49D9-B933-BC3B203F7730}">
      <dgm:prSet/>
      <dgm:spPr/>
      <dgm:t>
        <a:bodyPr/>
        <a:lstStyle/>
        <a:p>
          <a:endParaRPr lang="en-US"/>
        </a:p>
      </dgm:t>
    </dgm:pt>
    <dgm:pt modelId="{5BD0C33A-E45E-46EE-995C-01728510EDA3}">
      <dgm:prSet phldrT="[Text]"/>
      <dgm:spPr/>
      <dgm:t>
        <a:bodyPr/>
        <a:lstStyle/>
        <a:p>
          <a:r>
            <a:rPr lang="en-US" dirty="0" smtClean="0"/>
            <a:t>WP2 Dust modelling and forecast</a:t>
          </a:r>
        </a:p>
      </dgm:t>
    </dgm:pt>
    <dgm:pt modelId="{D321ACC7-3B94-41E1-86A9-61C41CB529C5}" type="parTrans" cxnId="{51D34FEA-B576-4A21-B2A3-A216A050DEE8}">
      <dgm:prSet/>
      <dgm:spPr/>
      <dgm:t>
        <a:bodyPr/>
        <a:lstStyle/>
        <a:p>
          <a:endParaRPr lang="en-US"/>
        </a:p>
      </dgm:t>
    </dgm:pt>
    <dgm:pt modelId="{AC18818B-19D5-4972-A780-35DD3F225A23}" type="sibTrans" cxnId="{51D34FEA-B576-4A21-B2A3-A216A050DEE8}">
      <dgm:prSet/>
      <dgm:spPr/>
      <dgm:t>
        <a:bodyPr/>
        <a:lstStyle/>
        <a:p>
          <a:endParaRPr lang="en-US"/>
        </a:p>
      </dgm:t>
    </dgm:pt>
    <dgm:pt modelId="{F8198B33-466D-437A-BBAD-56529B972F2D}">
      <dgm:prSet phldrT="[Text]"/>
      <dgm:spPr/>
      <dgm:t>
        <a:bodyPr/>
        <a:lstStyle/>
        <a:p>
          <a:r>
            <a:rPr lang="en-US" i="1" dirty="0" smtClean="0"/>
            <a:t>GOAL: Identification of the most suitable model products (forecasts, </a:t>
          </a:r>
          <a:r>
            <a:rPr lang="en-US" i="1" dirty="0" err="1" smtClean="0"/>
            <a:t>hindcasts</a:t>
          </a:r>
          <a:r>
            <a:rPr lang="en-US" i="1" dirty="0" smtClean="0"/>
            <a:t>, reanalysis) for the user’s communities</a:t>
          </a:r>
          <a:endParaRPr lang="en-US" i="1" dirty="0"/>
        </a:p>
      </dgm:t>
    </dgm:pt>
    <dgm:pt modelId="{AE6DC715-95DF-4343-941B-BF93B059C4F9}" type="parTrans" cxnId="{87335DB3-ECB8-41B6-9673-330649D7A756}">
      <dgm:prSet/>
      <dgm:spPr/>
      <dgm:t>
        <a:bodyPr/>
        <a:lstStyle/>
        <a:p>
          <a:endParaRPr lang="en-US"/>
        </a:p>
      </dgm:t>
    </dgm:pt>
    <dgm:pt modelId="{1C8416EF-14FC-4D9E-9D33-F87A126637BF}" type="sibTrans" cxnId="{87335DB3-ECB8-41B6-9673-330649D7A756}">
      <dgm:prSet/>
      <dgm:spPr/>
      <dgm:t>
        <a:bodyPr/>
        <a:lstStyle/>
        <a:p>
          <a:endParaRPr lang="en-US"/>
        </a:p>
      </dgm:t>
    </dgm:pt>
    <dgm:pt modelId="{D0A36F4A-5120-4AF6-BC26-D767E9C14D79}">
      <dgm:prSet phldrT="[Text]"/>
      <dgm:spPr/>
      <dgm:t>
        <a:bodyPr/>
        <a:lstStyle/>
        <a:p>
          <a:r>
            <a:rPr lang="en-US" dirty="0" smtClean="0"/>
            <a:t>WP3  Assessment of user and societal benefits</a:t>
          </a:r>
        </a:p>
      </dgm:t>
    </dgm:pt>
    <dgm:pt modelId="{325DCA78-6968-4D07-9E76-6F879F176F60}" type="parTrans" cxnId="{5F81E432-CDDE-4212-BB0F-805F238D5A6E}">
      <dgm:prSet/>
      <dgm:spPr/>
      <dgm:t>
        <a:bodyPr/>
        <a:lstStyle/>
        <a:p>
          <a:endParaRPr lang="en-US"/>
        </a:p>
      </dgm:t>
    </dgm:pt>
    <dgm:pt modelId="{CECA6E41-4574-436B-8BEA-405CBB6FB1E5}" type="sibTrans" cxnId="{5F81E432-CDDE-4212-BB0F-805F238D5A6E}">
      <dgm:prSet/>
      <dgm:spPr/>
      <dgm:t>
        <a:bodyPr/>
        <a:lstStyle/>
        <a:p>
          <a:endParaRPr lang="en-US"/>
        </a:p>
      </dgm:t>
    </dgm:pt>
    <dgm:pt modelId="{ECF60A99-D6DF-43F6-A43B-B2B0375B0270}">
      <dgm:prSet phldrT="[Text]"/>
      <dgm:spPr/>
      <dgm:t>
        <a:bodyPr/>
        <a:lstStyle/>
        <a:p>
          <a:r>
            <a:rPr lang="en-US" i="1" dirty="0" smtClean="0"/>
            <a:t>GOAL: Creation of a network that enables fruitful collaborations between researchers and end-user communities</a:t>
          </a:r>
          <a:endParaRPr lang="en-US" i="1" dirty="0"/>
        </a:p>
      </dgm:t>
    </dgm:pt>
    <dgm:pt modelId="{A2A8408F-6C2B-4059-8DC6-62E3E4303CFF}" type="parTrans" cxnId="{235AB49E-6253-4226-BB64-999385093EC8}">
      <dgm:prSet/>
      <dgm:spPr/>
      <dgm:t>
        <a:bodyPr/>
        <a:lstStyle/>
        <a:p>
          <a:endParaRPr lang="en-US"/>
        </a:p>
      </dgm:t>
    </dgm:pt>
    <dgm:pt modelId="{93DA6508-8006-4532-A3A5-C09F629078C0}" type="sibTrans" cxnId="{235AB49E-6253-4226-BB64-999385093EC8}">
      <dgm:prSet/>
      <dgm:spPr/>
      <dgm:t>
        <a:bodyPr/>
        <a:lstStyle/>
        <a:p>
          <a:endParaRPr lang="en-US"/>
        </a:p>
      </dgm:t>
    </dgm:pt>
    <dgm:pt modelId="{4CD61D3F-8F12-4070-9FEF-57225B8A7519}">
      <dgm:prSet phldrT="[Text]"/>
      <dgm:spPr/>
      <dgm:t>
        <a:bodyPr/>
        <a:lstStyle/>
        <a:p>
          <a:r>
            <a:rPr lang="en-US" dirty="0" smtClean="0"/>
            <a:t>WP4 Transfer of dust products to user-oriented application and service value</a:t>
          </a:r>
        </a:p>
      </dgm:t>
    </dgm:pt>
    <dgm:pt modelId="{66C64D96-ACD8-4042-B79C-93DCCF6A649F}" type="parTrans" cxnId="{013C5DBA-88AD-4AED-88CB-E8DCEF10D6CD}">
      <dgm:prSet/>
      <dgm:spPr/>
      <dgm:t>
        <a:bodyPr/>
        <a:lstStyle/>
        <a:p>
          <a:endParaRPr lang="en-US"/>
        </a:p>
      </dgm:t>
    </dgm:pt>
    <dgm:pt modelId="{87451438-E1C2-4FFC-A3CE-EACD64C2C7E6}" type="sibTrans" cxnId="{013C5DBA-88AD-4AED-88CB-E8DCEF10D6CD}">
      <dgm:prSet/>
      <dgm:spPr/>
      <dgm:t>
        <a:bodyPr/>
        <a:lstStyle/>
        <a:p>
          <a:endParaRPr lang="en-US"/>
        </a:p>
      </dgm:t>
    </dgm:pt>
    <dgm:pt modelId="{4E345441-3E86-4154-BF71-5336F9A76457}">
      <dgm:prSet phldrT="[Text]"/>
      <dgm:spPr/>
      <dgm:t>
        <a:bodyPr/>
        <a:lstStyle/>
        <a:p>
          <a:endParaRPr lang="en-US" i="1" dirty="0"/>
        </a:p>
      </dgm:t>
    </dgm:pt>
    <dgm:pt modelId="{A2D5655B-526E-4440-83C1-45045B4936DB}" type="parTrans" cxnId="{247FD385-E381-4F0E-A8B4-46D0E85FA70C}">
      <dgm:prSet/>
      <dgm:spPr/>
      <dgm:t>
        <a:bodyPr/>
        <a:lstStyle/>
        <a:p>
          <a:endParaRPr lang="en-US"/>
        </a:p>
      </dgm:t>
    </dgm:pt>
    <dgm:pt modelId="{718289CE-CDE9-4106-BFC4-C020ECB773D3}" type="sibTrans" cxnId="{247FD385-E381-4F0E-A8B4-46D0E85FA70C}">
      <dgm:prSet/>
      <dgm:spPr/>
      <dgm:t>
        <a:bodyPr/>
        <a:lstStyle/>
        <a:p>
          <a:endParaRPr lang="en-US"/>
        </a:p>
      </dgm:t>
    </dgm:pt>
    <dgm:pt modelId="{163147D6-64E7-480E-8D77-6D52A15E8291}">
      <dgm:prSet phldrT="[Text]"/>
      <dgm:spPr/>
      <dgm:t>
        <a:bodyPr/>
        <a:lstStyle/>
        <a:p>
          <a:r>
            <a:rPr lang="en-US" i="1" dirty="0" smtClean="0"/>
            <a:t>GOAL: To propose the most suitable products for the application areas identified by users involved in the Action and also identified by WG3</a:t>
          </a:r>
          <a:endParaRPr lang="en-US" i="1" dirty="0"/>
        </a:p>
      </dgm:t>
    </dgm:pt>
    <dgm:pt modelId="{03B6E63F-515E-4798-84EB-D2C9C24AA203}" type="parTrans" cxnId="{B24DC96E-4CF1-4913-8B7B-AF623772D311}">
      <dgm:prSet/>
      <dgm:spPr/>
      <dgm:t>
        <a:bodyPr/>
        <a:lstStyle/>
        <a:p>
          <a:endParaRPr lang="en-US"/>
        </a:p>
      </dgm:t>
    </dgm:pt>
    <dgm:pt modelId="{1865F173-FE29-4131-9CFE-4D492767C226}" type="sibTrans" cxnId="{B24DC96E-4CF1-4913-8B7B-AF623772D311}">
      <dgm:prSet/>
      <dgm:spPr/>
      <dgm:t>
        <a:bodyPr/>
        <a:lstStyle/>
        <a:p>
          <a:endParaRPr lang="en-US"/>
        </a:p>
      </dgm:t>
    </dgm:pt>
    <dgm:pt modelId="{F7DB3BD8-ACF7-4478-BF03-A6D062EC7CBC}" type="pres">
      <dgm:prSet presAssocID="{D97DAEA1-A5A4-452D-9B2E-06D2959D5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42379-9A3B-46FE-BAA9-6F957EAE75C6}" type="pres">
      <dgm:prSet presAssocID="{5B553A4D-35C9-4C8F-BAF1-300BE07645EF}" presName="linNode" presStyleCnt="0"/>
      <dgm:spPr/>
      <dgm:t>
        <a:bodyPr/>
        <a:lstStyle/>
        <a:p>
          <a:endParaRPr lang="en-US"/>
        </a:p>
      </dgm:t>
    </dgm:pt>
    <dgm:pt modelId="{8FCE6743-DDDC-4575-8F0A-3FAC7DBB76CB}" type="pres">
      <dgm:prSet presAssocID="{5B553A4D-35C9-4C8F-BAF1-300BE07645E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23AB5-BDA3-4985-8F10-BC77E450C469}" type="pres">
      <dgm:prSet presAssocID="{5B553A4D-35C9-4C8F-BAF1-300BE07645E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D7EC9-B84A-4F69-811A-4B80AFF74A0C}" type="pres">
      <dgm:prSet presAssocID="{1BBFB2BC-DF7E-4DA3-807F-4D24D6FB7F77}" presName="sp" presStyleCnt="0"/>
      <dgm:spPr/>
      <dgm:t>
        <a:bodyPr/>
        <a:lstStyle/>
        <a:p>
          <a:endParaRPr lang="en-US"/>
        </a:p>
      </dgm:t>
    </dgm:pt>
    <dgm:pt modelId="{BB6A660E-1E01-4F2F-9FCF-15D2BC987DED}" type="pres">
      <dgm:prSet presAssocID="{5BD0C33A-E45E-46EE-995C-01728510EDA3}" presName="linNode" presStyleCnt="0"/>
      <dgm:spPr/>
      <dgm:t>
        <a:bodyPr/>
        <a:lstStyle/>
        <a:p>
          <a:endParaRPr lang="en-US"/>
        </a:p>
      </dgm:t>
    </dgm:pt>
    <dgm:pt modelId="{84F79E21-2DBE-4BAD-AFCF-DA03328C57B7}" type="pres">
      <dgm:prSet presAssocID="{5BD0C33A-E45E-46EE-995C-01728510EDA3}" presName="parentText" presStyleLbl="node1" presStyleIdx="1" presStyleCnt="4" custLinFactNeighborX="-10247" custLinFactNeighborY="-27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81BE-7B18-4C57-B260-EA3D2EAAE23C}" type="pres">
      <dgm:prSet presAssocID="{5BD0C33A-E45E-46EE-995C-01728510EDA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4038D-7321-4497-AAB5-5B6013F1C1D8}" type="pres">
      <dgm:prSet presAssocID="{AC18818B-19D5-4972-A780-35DD3F225A23}" presName="sp" presStyleCnt="0"/>
      <dgm:spPr/>
      <dgm:t>
        <a:bodyPr/>
        <a:lstStyle/>
        <a:p>
          <a:endParaRPr lang="en-US"/>
        </a:p>
      </dgm:t>
    </dgm:pt>
    <dgm:pt modelId="{2491BEB8-4709-4C13-9EC2-3CA438087294}" type="pres">
      <dgm:prSet presAssocID="{D0A36F4A-5120-4AF6-BC26-D767E9C14D79}" presName="linNode" presStyleCnt="0"/>
      <dgm:spPr/>
      <dgm:t>
        <a:bodyPr/>
        <a:lstStyle/>
        <a:p>
          <a:endParaRPr lang="en-US"/>
        </a:p>
      </dgm:t>
    </dgm:pt>
    <dgm:pt modelId="{932662AD-134F-4B1C-96D6-0F5467D2BE0A}" type="pres">
      <dgm:prSet presAssocID="{D0A36F4A-5120-4AF6-BC26-D767E9C14D7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C7B4B-4DFD-431D-BFCB-B40656C9A83B}" type="pres">
      <dgm:prSet presAssocID="{D0A36F4A-5120-4AF6-BC26-D767E9C14D7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22174-63EE-4AD6-9934-36AFC46238A1}" type="pres">
      <dgm:prSet presAssocID="{CECA6E41-4574-436B-8BEA-405CBB6FB1E5}" presName="sp" presStyleCnt="0"/>
      <dgm:spPr/>
      <dgm:t>
        <a:bodyPr/>
        <a:lstStyle/>
        <a:p>
          <a:endParaRPr lang="en-US"/>
        </a:p>
      </dgm:t>
    </dgm:pt>
    <dgm:pt modelId="{4248B311-3115-4CE7-A86A-60E891C7AE1E}" type="pres">
      <dgm:prSet presAssocID="{4CD61D3F-8F12-4070-9FEF-57225B8A7519}" presName="linNode" presStyleCnt="0"/>
      <dgm:spPr/>
      <dgm:t>
        <a:bodyPr/>
        <a:lstStyle/>
        <a:p>
          <a:endParaRPr lang="en-US"/>
        </a:p>
      </dgm:t>
    </dgm:pt>
    <dgm:pt modelId="{47E13540-BA99-4843-AB66-6B88AC385141}" type="pres">
      <dgm:prSet presAssocID="{4CD61D3F-8F12-4070-9FEF-57225B8A751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CC515-ADFE-49C7-A4E9-BDA0336598CE}" type="pres">
      <dgm:prSet presAssocID="{4CD61D3F-8F12-4070-9FEF-57225B8A751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F9F411-445D-4F06-9FDF-157E4A7BABFE}" type="presOf" srcId="{163147D6-64E7-480E-8D77-6D52A15E8291}" destId="{A51CC515-ADFE-49C7-A4E9-BDA0336598CE}" srcOrd="0" destOrd="0" presId="urn:microsoft.com/office/officeart/2005/8/layout/vList5"/>
    <dgm:cxn modelId="{B24DC96E-4CF1-4913-8B7B-AF623772D311}" srcId="{4CD61D3F-8F12-4070-9FEF-57225B8A7519}" destId="{163147D6-64E7-480E-8D77-6D52A15E8291}" srcOrd="0" destOrd="0" parTransId="{03B6E63F-515E-4798-84EB-D2C9C24AA203}" sibTransId="{1865F173-FE29-4131-9CFE-4D492767C226}"/>
    <dgm:cxn modelId="{51D34FEA-B576-4A21-B2A3-A216A050DEE8}" srcId="{D97DAEA1-A5A4-452D-9B2E-06D2959D5A50}" destId="{5BD0C33A-E45E-46EE-995C-01728510EDA3}" srcOrd="1" destOrd="0" parTransId="{D321ACC7-3B94-41E1-86A9-61C41CB529C5}" sibTransId="{AC18818B-19D5-4972-A780-35DD3F225A23}"/>
    <dgm:cxn modelId="{00CE1E58-E220-41F6-8E9F-17B5AA195A99}" srcId="{D97DAEA1-A5A4-452D-9B2E-06D2959D5A50}" destId="{5B553A4D-35C9-4C8F-BAF1-300BE07645EF}" srcOrd="0" destOrd="0" parTransId="{DD8D1D81-6C22-4597-A5A9-91CE125D401B}" sibTransId="{1BBFB2BC-DF7E-4DA3-807F-4D24D6FB7F77}"/>
    <dgm:cxn modelId="{654D8FE1-7B65-49D9-B933-BC3B203F7730}" srcId="{5B553A4D-35C9-4C8F-BAF1-300BE07645EF}" destId="{479D9E0B-ED4D-4092-92D0-FB668D357192}" srcOrd="0" destOrd="0" parTransId="{6B7801C6-1688-4C64-A259-844A8983FB1C}" sibTransId="{536F9782-DD41-4EC5-93BA-521486A76128}"/>
    <dgm:cxn modelId="{B4139BBD-8246-45E3-9AEC-DD73547264BE}" type="presOf" srcId="{479D9E0B-ED4D-4092-92D0-FB668D357192}" destId="{F8323AB5-BDA3-4985-8F10-BC77E450C469}" srcOrd="0" destOrd="0" presId="urn:microsoft.com/office/officeart/2005/8/layout/vList5"/>
    <dgm:cxn modelId="{2A8E6E2A-DC74-45D6-810A-F0C0CD8A2D61}" type="presOf" srcId="{4E345441-3E86-4154-BF71-5336F9A76457}" destId="{0EFC7B4B-4DFD-431D-BFCB-B40656C9A83B}" srcOrd="0" destOrd="1" presId="urn:microsoft.com/office/officeart/2005/8/layout/vList5"/>
    <dgm:cxn modelId="{AFA38641-F2E1-47E8-80B9-5490E4E08260}" type="presOf" srcId="{4CD61D3F-8F12-4070-9FEF-57225B8A7519}" destId="{47E13540-BA99-4843-AB66-6B88AC385141}" srcOrd="0" destOrd="0" presId="urn:microsoft.com/office/officeart/2005/8/layout/vList5"/>
    <dgm:cxn modelId="{235AB49E-6253-4226-BB64-999385093EC8}" srcId="{D0A36F4A-5120-4AF6-BC26-D767E9C14D79}" destId="{ECF60A99-D6DF-43F6-A43B-B2B0375B0270}" srcOrd="0" destOrd="0" parTransId="{A2A8408F-6C2B-4059-8DC6-62E3E4303CFF}" sibTransId="{93DA6508-8006-4532-A3A5-C09F629078C0}"/>
    <dgm:cxn modelId="{247FD385-E381-4F0E-A8B4-46D0E85FA70C}" srcId="{D0A36F4A-5120-4AF6-BC26-D767E9C14D79}" destId="{4E345441-3E86-4154-BF71-5336F9A76457}" srcOrd="1" destOrd="0" parTransId="{A2D5655B-526E-4440-83C1-45045B4936DB}" sibTransId="{718289CE-CDE9-4106-BFC4-C020ECB773D3}"/>
    <dgm:cxn modelId="{87335DB3-ECB8-41B6-9673-330649D7A756}" srcId="{5BD0C33A-E45E-46EE-995C-01728510EDA3}" destId="{F8198B33-466D-437A-BBAD-56529B972F2D}" srcOrd="0" destOrd="0" parTransId="{AE6DC715-95DF-4343-941B-BF93B059C4F9}" sibTransId="{1C8416EF-14FC-4D9E-9D33-F87A126637BF}"/>
    <dgm:cxn modelId="{E8828095-F1B7-4DBA-99E1-A0B654006940}" type="presOf" srcId="{D97DAEA1-A5A4-452D-9B2E-06D2959D5A50}" destId="{F7DB3BD8-ACF7-4478-BF03-A6D062EC7CBC}" srcOrd="0" destOrd="0" presId="urn:microsoft.com/office/officeart/2005/8/layout/vList5"/>
    <dgm:cxn modelId="{013C5DBA-88AD-4AED-88CB-E8DCEF10D6CD}" srcId="{D97DAEA1-A5A4-452D-9B2E-06D2959D5A50}" destId="{4CD61D3F-8F12-4070-9FEF-57225B8A7519}" srcOrd="3" destOrd="0" parTransId="{66C64D96-ACD8-4042-B79C-93DCCF6A649F}" sibTransId="{87451438-E1C2-4FFC-A3CE-EACD64C2C7E6}"/>
    <dgm:cxn modelId="{5F81E432-CDDE-4212-BB0F-805F238D5A6E}" srcId="{D97DAEA1-A5A4-452D-9B2E-06D2959D5A50}" destId="{D0A36F4A-5120-4AF6-BC26-D767E9C14D79}" srcOrd="2" destOrd="0" parTransId="{325DCA78-6968-4D07-9E76-6F879F176F60}" sibTransId="{CECA6E41-4574-436B-8BEA-405CBB6FB1E5}"/>
    <dgm:cxn modelId="{21A8C0EE-D52F-4B17-8A92-408ADD49D14E}" type="presOf" srcId="{5B553A4D-35C9-4C8F-BAF1-300BE07645EF}" destId="{8FCE6743-DDDC-4575-8F0A-3FAC7DBB76CB}" srcOrd="0" destOrd="0" presId="urn:microsoft.com/office/officeart/2005/8/layout/vList5"/>
    <dgm:cxn modelId="{82B8A315-D200-4C54-A3CB-A19D6BC62321}" type="presOf" srcId="{5BD0C33A-E45E-46EE-995C-01728510EDA3}" destId="{84F79E21-2DBE-4BAD-AFCF-DA03328C57B7}" srcOrd="0" destOrd="0" presId="urn:microsoft.com/office/officeart/2005/8/layout/vList5"/>
    <dgm:cxn modelId="{F917C95C-AD8B-4F38-B150-E39408B9F72A}" type="presOf" srcId="{F8198B33-466D-437A-BBAD-56529B972F2D}" destId="{9DB981BE-7B18-4C57-B260-EA3D2EAAE23C}" srcOrd="0" destOrd="0" presId="urn:microsoft.com/office/officeart/2005/8/layout/vList5"/>
    <dgm:cxn modelId="{DA32C68A-31ED-4B7E-8921-C31BB1C24B94}" type="presOf" srcId="{D0A36F4A-5120-4AF6-BC26-D767E9C14D79}" destId="{932662AD-134F-4B1C-96D6-0F5467D2BE0A}" srcOrd="0" destOrd="0" presId="urn:microsoft.com/office/officeart/2005/8/layout/vList5"/>
    <dgm:cxn modelId="{9AFE3D0E-C534-47A0-BA41-3BC68DBBB4AA}" type="presOf" srcId="{ECF60A99-D6DF-43F6-A43B-B2B0375B0270}" destId="{0EFC7B4B-4DFD-431D-BFCB-B40656C9A83B}" srcOrd="0" destOrd="0" presId="urn:microsoft.com/office/officeart/2005/8/layout/vList5"/>
    <dgm:cxn modelId="{58835194-84BC-4EEC-AF23-B2D385501027}" type="presParOf" srcId="{F7DB3BD8-ACF7-4478-BF03-A6D062EC7CBC}" destId="{9E142379-9A3B-46FE-BAA9-6F957EAE75C6}" srcOrd="0" destOrd="0" presId="urn:microsoft.com/office/officeart/2005/8/layout/vList5"/>
    <dgm:cxn modelId="{78003CB1-AA66-46D2-BB95-A25B89A008CB}" type="presParOf" srcId="{9E142379-9A3B-46FE-BAA9-6F957EAE75C6}" destId="{8FCE6743-DDDC-4575-8F0A-3FAC7DBB76CB}" srcOrd="0" destOrd="0" presId="urn:microsoft.com/office/officeart/2005/8/layout/vList5"/>
    <dgm:cxn modelId="{78C11DB4-1A75-408A-8E53-97BF55E9C131}" type="presParOf" srcId="{9E142379-9A3B-46FE-BAA9-6F957EAE75C6}" destId="{F8323AB5-BDA3-4985-8F10-BC77E450C469}" srcOrd="1" destOrd="0" presId="urn:microsoft.com/office/officeart/2005/8/layout/vList5"/>
    <dgm:cxn modelId="{5C4A8BC9-3B94-4CC7-957F-DDA41560E026}" type="presParOf" srcId="{F7DB3BD8-ACF7-4478-BF03-A6D062EC7CBC}" destId="{E87D7EC9-B84A-4F69-811A-4B80AFF74A0C}" srcOrd="1" destOrd="0" presId="urn:microsoft.com/office/officeart/2005/8/layout/vList5"/>
    <dgm:cxn modelId="{F0A273E5-8474-4ED7-9F2D-460D87DACB94}" type="presParOf" srcId="{F7DB3BD8-ACF7-4478-BF03-A6D062EC7CBC}" destId="{BB6A660E-1E01-4F2F-9FCF-15D2BC987DED}" srcOrd="2" destOrd="0" presId="urn:microsoft.com/office/officeart/2005/8/layout/vList5"/>
    <dgm:cxn modelId="{4EDEE949-BF51-496F-A687-D04AE81D8E01}" type="presParOf" srcId="{BB6A660E-1E01-4F2F-9FCF-15D2BC987DED}" destId="{84F79E21-2DBE-4BAD-AFCF-DA03328C57B7}" srcOrd="0" destOrd="0" presId="urn:microsoft.com/office/officeart/2005/8/layout/vList5"/>
    <dgm:cxn modelId="{DE9028A1-20B1-4F3A-8C61-4BF93492EE52}" type="presParOf" srcId="{BB6A660E-1E01-4F2F-9FCF-15D2BC987DED}" destId="{9DB981BE-7B18-4C57-B260-EA3D2EAAE23C}" srcOrd="1" destOrd="0" presId="urn:microsoft.com/office/officeart/2005/8/layout/vList5"/>
    <dgm:cxn modelId="{B1C1F4D6-591E-4D1B-81CF-9875897DD0A8}" type="presParOf" srcId="{F7DB3BD8-ACF7-4478-BF03-A6D062EC7CBC}" destId="{F184038D-7321-4497-AAB5-5B6013F1C1D8}" srcOrd="3" destOrd="0" presId="urn:microsoft.com/office/officeart/2005/8/layout/vList5"/>
    <dgm:cxn modelId="{99489710-C31C-430C-AEF9-C3742B178B47}" type="presParOf" srcId="{F7DB3BD8-ACF7-4478-BF03-A6D062EC7CBC}" destId="{2491BEB8-4709-4C13-9EC2-3CA438087294}" srcOrd="4" destOrd="0" presId="urn:microsoft.com/office/officeart/2005/8/layout/vList5"/>
    <dgm:cxn modelId="{67D71548-08FD-4EFA-9097-34D7D4856244}" type="presParOf" srcId="{2491BEB8-4709-4C13-9EC2-3CA438087294}" destId="{932662AD-134F-4B1C-96D6-0F5467D2BE0A}" srcOrd="0" destOrd="0" presId="urn:microsoft.com/office/officeart/2005/8/layout/vList5"/>
    <dgm:cxn modelId="{D6FCB719-5CC7-4485-ADBE-B91A568D7785}" type="presParOf" srcId="{2491BEB8-4709-4C13-9EC2-3CA438087294}" destId="{0EFC7B4B-4DFD-431D-BFCB-B40656C9A83B}" srcOrd="1" destOrd="0" presId="urn:microsoft.com/office/officeart/2005/8/layout/vList5"/>
    <dgm:cxn modelId="{472F84F5-1B34-45CC-903A-5F5C98B411BE}" type="presParOf" srcId="{F7DB3BD8-ACF7-4478-BF03-A6D062EC7CBC}" destId="{10D22174-63EE-4AD6-9934-36AFC46238A1}" srcOrd="5" destOrd="0" presId="urn:microsoft.com/office/officeart/2005/8/layout/vList5"/>
    <dgm:cxn modelId="{BCBA48CA-31A8-4248-B72D-8CE472BEA4A0}" type="presParOf" srcId="{F7DB3BD8-ACF7-4478-BF03-A6D062EC7CBC}" destId="{4248B311-3115-4CE7-A86A-60E891C7AE1E}" srcOrd="6" destOrd="0" presId="urn:microsoft.com/office/officeart/2005/8/layout/vList5"/>
    <dgm:cxn modelId="{E7ACE473-B95E-4D07-8853-F46D070B873F}" type="presParOf" srcId="{4248B311-3115-4CE7-A86A-60E891C7AE1E}" destId="{47E13540-BA99-4843-AB66-6B88AC385141}" srcOrd="0" destOrd="0" presId="urn:microsoft.com/office/officeart/2005/8/layout/vList5"/>
    <dgm:cxn modelId="{D96A4299-1360-4C7F-A551-7D1B5A290948}" type="presParOf" srcId="{4248B311-3115-4CE7-A86A-60E891C7AE1E}" destId="{A51CC515-ADFE-49C7-A4E9-BDA0336598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79D5C-BE7D-40B9-9020-DA070A49AE7C}">
      <dsp:nvSpPr>
        <dsp:cNvPr id="0" name=""/>
        <dsp:cNvSpPr/>
      </dsp:nvSpPr>
      <dsp:spPr>
        <a:xfrm>
          <a:off x="1682732" y="144815"/>
          <a:ext cx="2874024" cy="998110"/>
        </a:xfrm>
        <a:prstGeom prst="ellipse">
          <a:avLst/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662A6-8643-4B78-B2E9-F7AF8F6B7752}">
      <dsp:nvSpPr>
        <dsp:cNvPr id="0" name=""/>
        <dsp:cNvSpPr/>
      </dsp:nvSpPr>
      <dsp:spPr>
        <a:xfrm>
          <a:off x="2845709" y="2588849"/>
          <a:ext cx="556981" cy="356468"/>
        </a:xfrm>
        <a:prstGeom prst="down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C58051-868E-4B2D-898F-01978AD022A3}">
      <dsp:nvSpPr>
        <dsp:cNvPr id="0" name=""/>
        <dsp:cNvSpPr/>
      </dsp:nvSpPr>
      <dsp:spPr>
        <a:xfrm>
          <a:off x="886391" y="2896303"/>
          <a:ext cx="4455833" cy="668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Dust-related Services</a:t>
          </a:r>
          <a:endParaRPr lang="en-US" sz="2400" b="1" kern="1200" dirty="0"/>
        </a:p>
      </dsp:txBody>
      <dsp:txXfrm>
        <a:off x="886391" y="2896303"/>
        <a:ext cx="4455833" cy="668377"/>
      </dsp:txXfrm>
    </dsp:sp>
    <dsp:sp modelId="{59E90592-1F4A-40BE-A91D-DA690285EE93}">
      <dsp:nvSpPr>
        <dsp:cNvPr id="0" name=""/>
        <dsp:cNvSpPr/>
      </dsp:nvSpPr>
      <dsp:spPr>
        <a:xfrm>
          <a:off x="2727629" y="1220012"/>
          <a:ext cx="1002566" cy="1002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Observations</a:t>
          </a:r>
          <a:endParaRPr lang="en-US" sz="1000" b="0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874451" y="1366834"/>
        <a:ext cx="708922" cy="708922"/>
      </dsp:txXfrm>
    </dsp:sp>
    <dsp:sp modelId="{FC091C99-6FC2-4D40-AC19-291E4FA1059C}">
      <dsp:nvSpPr>
        <dsp:cNvPr id="0" name=""/>
        <dsp:cNvSpPr/>
      </dsp:nvSpPr>
      <dsp:spPr>
        <a:xfrm>
          <a:off x="2010237" y="467864"/>
          <a:ext cx="1002566" cy="1002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Models</a:t>
          </a:r>
          <a:endParaRPr lang="en-US" sz="1000" b="0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157059" y="614686"/>
        <a:ext cx="708922" cy="708922"/>
      </dsp:txXfrm>
    </dsp:sp>
    <dsp:sp modelId="{22C1D000-F4A8-4D08-A18F-D2835A86C641}">
      <dsp:nvSpPr>
        <dsp:cNvPr id="0" name=""/>
        <dsp:cNvSpPr/>
      </dsp:nvSpPr>
      <dsp:spPr>
        <a:xfrm>
          <a:off x="3035082" y="225466"/>
          <a:ext cx="1002566" cy="1002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cap="none" spc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Stakeholders  Users</a:t>
          </a:r>
          <a:endParaRPr lang="en-US" sz="1000" b="0" kern="120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3181904" y="372288"/>
        <a:ext cx="708922" cy="708922"/>
      </dsp:txXfrm>
    </dsp:sp>
    <dsp:sp modelId="{64872F39-D912-4430-939F-5A2926140F21}">
      <dsp:nvSpPr>
        <dsp:cNvPr id="0" name=""/>
        <dsp:cNvSpPr/>
      </dsp:nvSpPr>
      <dsp:spPr>
        <a:xfrm>
          <a:off x="1564652" y="10476"/>
          <a:ext cx="3119095" cy="2495276"/>
        </a:xfrm>
        <a:prstGeom prst="funnel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23AB5-BDA3-4985-8F10-BC77E450C469}">
      <dsp:nvSpPr>
        <dsp:cNvPr id="0" name=""/>
        <dsp:cNvSpPr/>
      </dsp:nvSpPr>
      <dsp:spPr>
        <a:xfrm rot="5400000">
          <a:off x="4948630" y="-1983355"/>
          <a:ext cx="880467" cy="50718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GOAL: Identification and catalogue of dust (ground-based and satellite) observations best suited to be transferred to modelling groups and end-users</a:t>
          </a:r>
          <a:endParaRPr lang="en-US" sz="1400" i="1" kern="1200" dirty="0"/>
        </a:p>
      </dsp:txBody>
      <dsp:txXfrm rot="-5400000">
        <a:off x="2852928" y="155328"/>
        <a:ext cx="5028891" cy="794505"/>
      </dsp:txXfrm>
    </dsp:sp>
    <dsp:sp modelId="{8FCE6743-DDDC-4575-8F0A-3FAC7DBB76CB}">
      <dsp:nvSpPr>
        <dsp:cNvPr id="0" name=""/>
        <dsp:cNvSpPr/>
      </dsp:nvSpPr>
      <dsp:spPr>
        <a:xfrm>
          <a:off x="0" y="2288"/>
          <a:ext cx="2852928" cy="11005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WP1 Dust observations</a:t>
          </a:r>
        </a:p>
      </dsp:txBody>
      <dsp:txXfrm>
        <a:off x="53726" y="56014"/>
        <a:ext cx="2745476" cy="993131"/>
      </dsp:txXfrm>
    </dsp:sp>
    <dsp:sp modelId="{9DB981BE-7B18-4C57-B260-EA3D2EAAE23C}">
      <dsp:nvSpPr>
        <dsp:cNvPr id="0" name=""/>
        <dsp:cNvSpPr/>
      </dsp:nvSpPr>
      <dsp:spPr>
        <a:xfrm rot="5400000">
          <a:off x="4948630" y="-827742"/>
          <a:ext cx="880467" cy="50718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GOAL: Identification of the most suitable model products (forecasts, </a:t>
          </a:r>
          <a:r>
            <a:rPr lang="en-US" sz="1400" i="1" kern="1200" dirty="0" err="1" smtClean="0"/>
            <a:t>hindcasts</a:t>
          </a:r>
          <a:r>
            <a:rPr lang="en-US" sz="1400" i="1" kern="1200" dirty="0" smtClean="0"/>
            <a:t>, reanalysis) for the user’s communities</a:t>
          </a:r>
          <a:endParaRPr lang="en-US" sz="1400" i="1" kern="1200" dirty="0"/>
        </a:p>
      </dsp:txBody>
      <dsp:txXfrm rot="-5400000">
        <a:off x="2852928" y="1310941"/>
        <a:ext cx="5028891" cy="794505"/>
      </dsp:txXfrm>
    </dsp:sp>
    <dsp:sp modelId="{84F79E21-2DBE-4BAD-AFCF-DA03328C57B7}">
      <dsp:nvSpPr>
        <dsp:cNvPr id="0" name=""/>
        <dsp:cNvSpPr/>
      </dsp:nvSpPr>
      <dsp:spPr>
        <a:xfrm>
          <a:off x="0" y="1127987"/>
          <a:ext cx="2852928" cy="11005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WP2 Dust modelling and forecast</a:t>
          </a:r>
        </a:p>
      </dsp:txBody>
      <dsp:txXfrm>
        <a:off x="53726" y="1181713"/>
        <a:ext cx="2745476" cy="993131"/>
      </dsp:txXfrm>
    </dsp:sp>
    <dsp:sp modelId="{0EFC7B4B-4DFD-431D-BFCB-B40656C9A83B}">
      <dsp:nvSpPr>
        <dsp:cNvPr id="0" name=""/>
        <dsp:cNvSpPr/>
      </dsp:nvSpPr>
      <dsp:spPr>
        <a:xfrm rot="5400000">
          <a:off x="4948630" y="327870"/>
          <a:ext cx="880467" cy="507187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GOAL: Creation of a network that enables fruitful collaborations between researchers and end-user communities</a:t>
          </a:r>
          <a:endParaRPr lang="en-US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i="1" kern="1200" dirty="0"/>
        </a:p>
      </dsp:txBody>
      <dsp:txXfrm rot="-5400000">
        <a:off x="2852928" y="2466554"/>
        <a:ext cx="5028891" cy="794505"/>
      </dsp:txXfrm>
    </dsp:sp>
    <dsp:sp modelId="{932662AD-134F-4B1C-96D6-0F5467D2BE0A}">
      <dsp:nvSpPr>
        <dsp:cNvPr id="0" name=""/>
        <dsp:cNvSpPr/>
      </dsp:nvSpPr>
      <dsp:spPr>
        <a:xfrm>
          <a:off x="0" y="2313514"/>
          <a:ext cx="2852928" cy="11005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WP3  Assessment of user and societal benefits</a:t>
          </a:r>
        </a:p>
      </dsp:txBody>
      <dsp:txXfrm>
        <a:off x="53726" y="2367240"/>
        <a:ext cx="2745476" cy="993131"/>
      </dsp:txXfrm>
    </dsp:sp>
    <dsp:sp modelId="{A51CC515-ADFE-49C7-A4E9-BDA0336598CE}">
      <dsp:nvSpPr>
        <dsp:cNvPr id="0" name=""/>
        <dsp:cNvSpPr/>
      </dsp:nvSpPr>
      <dsp:spPr>
        <a:xfrm rot="5400000">
          <a:off x="4948630" y="1483483"/>
          <a:ext cx="880467" cy="507187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GOAL: To propose the most suitable products for the application areas identified by users involved in the Action and also identified by WG3</a:t>
          </a:r>
          <a:endParaRPr lang="en-US" sz="1400" i="1" kern="1200" dirty="0"/>
        </a:p>
      </dsp:txBody>
      <dsp:txXfrm rot="-5400000">
        <a:off x="2852928" y="3622167"/>
        <a:ext cx="5028891" cy="794505"/>
      </dsp:txXfrm>
    </dsp:sp>
    <dsp:sp modelId="{47E13540-BA99-4843-AB66-6B88AC385141}">
      <dsp:nvSpPr>
        <dsp:cNvPr id="0" name=""/>
        <dsp:cNvSpPr/>
      </dsp:nvSpPr>
      <dsp:spPr>
        <a:xfrm>
          <a:off x="0" y="3469127"/>
          <a:ext cx="2852928" cy="11005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WP4 Transfer of dust products to user-oriented application and service value</a:t>
          </a:r>
        </a:p>
      </dsp:txBody>
      <dsp:txXfrm>
        <a:off x="53726" y="3522853"/>
        <a:ext cx="2745476" cy="99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E76F4-E0CD-4B3C-B103-1DA3434B8993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32231-C88F-46CF-93D5-76D25072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2231-C88F-46CF-93D5-76D2507210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1-day meeting (expenses covering 2 days)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no training the first year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no STSMs the first year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1 conference attendance + 1 publication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OERSA: dissemination materials (website</a:t>
            </a:r>
            <a:r>
              <a:rPr lang="en-US" baseline="0" dirty="0" smtClean="0"/>
              <a:t>, videos, leaflets, factsheets, visual identity of the project</a:t>
            </a:r>
            <a:r>
              <a:rPr lang="en-US" dirty="0" smtClean="0"/>
              <a:t>) and a scientific meeting (2 days, coincident</a:t>
            </a:r>
            <a:r>
              <a:rPr lang="en-US" baseline="0" dirty="0" smtClean="0"/>
              <a:t> with the MCM2</a:t>
            </a:r>
            <a:r>
              <a:rPr lang="en-US" dirty="0" smtClean="0"/>
              <a:t>) - no user workshop the first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2231-C88F-46CF-93D5-76D2507210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5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2231-C88F-46CF-93D5-76D2507210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2231-C88F-46CF-93D5-76D2507210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1-day meeting (expenses covering 2 days) – 43</a:t>
            </a:r>
            <a:r>
              <a:rPr lang="en-US" baseline="0" dirty="0" smtClean="0"/>
              <a:t> EU + 3 NNC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no training the first year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no STSMs the first year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1 conference attendance + 1 publication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OERSA: dissemination materials (website</a:t>
            </a:r>
            <a:r>
              <a:rPr lang="en-US" baseline="0" dirty="0" smtClean="0"/>
              <a:t>, videos, leaflets, factsheets, visual identity of the project</a:t>
            </a:r>
            <a:r>
              <a:rPr lang="en-US" dirty="0" smtClean="0"/>
              <a:t>) and a scientific meeting (2 days, coincident</a:t>
            </a:r>
            <a:r>
              <a:rPr lang="en-US" baseline="0" dirty="0" smtClean="0"/>
              <a:t> with the MCM2, </a:t>
            </a:r>
            <a:r>
              <a:rPr lang="en-US" dirty="0" smtClean="0"/>
              <a:t>43</a:t>
            </a:r>
            <a:r>
              <a:rPr lang="en-US" baseline="0" dirty="0" smtClean="0"/>
              <a:t> EU + 3 NNC + 7 Participants</a:t>
            </a:r>
            <a:r>
              <a:rPr lang="en-US" dirty="0" smtClean="0"/>
              <a:t>) - no user workshop the first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2231-C88F-46CF-93D5-76D2507210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9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1-day meeting (expenses covering 2 days) – 43</a:t>
            </a:r>
            <a:r>
              <a:rPr lang="en-US" baseline="0" dirty="0" smtClean="0"/>
              <a:t> EU + 3 NNC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no training the first year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no STSMs the first year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1 conference attendance + 1 publication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OERSA: dissemination materials (website</a:t>
            </a:r>
            <a:r>
              <a:rPr lang="en-US" baseline="0" dirty="0" smtClean="0"/>
              <a:t>, videos, leaflets, factsheets, visual identity of the project</a:t>
            </a:r>
            <a:r>
              <a:rPr lang="en-US" dirty="0" smtClean="0"/>
              <a:t>) and a scientific meeting (2 days, coincident</a:t>
            </a:r>
            <a:r>
              <a:rPr lang="en-US" baseline="0" dirty="0" smtClean="0"/>
              <a:t> with the MCM2, </a:t>
            </a:r>
            <a:r>
              <a:rPr lang="en-US" dirty="0" smtClean="0"/>
              <a:t>43</a:t>
            </a:r>
            <a:r>
              <a:rPr lang="en-US" baseline="0" dirty="0" smtClean="0"/>
              <a:t> EU + 3 NNC + 7 Participants</a:t>
            </a:r>
            <a:r>
              <a:rPr lang="en-US" dirty="0" smtClean="0"/>
              <a:t>) - no user workshop the first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2231-C88F-46CF-93D5-76D2507210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4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FF3-94EE-47BE-8F14-2B9B6E2DAC82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7438-6D20-4E07-BBE9-1FAA8731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FF3-94EE-47BE-8F14-2B9B6E2DAC82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7438-6D20-4E07-BBE9-1FAA8731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FF3-94EE-47BE-8F14-2B9B6E2DAC82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7438-6D20-4E07-BBE9-1FAA8731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6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FF3-94EE-47BE-8F14-2B9B6E2DAC82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7438-6D20-4E07-BBE9-1FAA8731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0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FF3-94EE-47BE-8F14-2B9B6E2DAC82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7438-6D20-4E07-BBE9-1FAA8731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8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FF3-94EE-47BE-8F14-2B9B6E2DAC82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7438-6D20-4E07-BBE9-1FAA8731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2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FF3-94EE-47BE-8F14-2B9B6E2DAC82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7438-6D20-4E07-BBE9-1FAA8731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7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FF3-94EE-47BE-8F14-2B9B6E2DAC82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7438-6D20-4E07-BBE9-1FAA8731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FF3-94EE-47BE-8F14-2B9B6E2DAC82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7438-6D20-4E07-BBE9-1FAA8731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FF3-94EE-47BE-8F14-2B9B6E2DAC82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7438-6D20-4E07-BBE9-1FAA8731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3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FF3-94EE-47BE-8F14-2B9B6E2DAC82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7438-6D20-4E07-BBE9-1FAA8731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DFF3-94EE-47BE-8F14-2B9B6E2DAC82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7438-6D20-4E07-BBE9-1FAA8731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8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b6Z6rSpH3KFCVhezgG78PccHEbPnqf_ODVF0VQF6cU/edit?usp=shar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2" y="-1"/>
            <a:ext cx="9175531" cy="68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314" y="2286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COST Action </a:t>
            </a:r>
            <a:r>
              <a:rPr lang="en-US" sz="4400" b="1" dirty="0" err="1" smtClean="0">
                <a:solidFill>
                  <a:schemeClr val="bg1"/>
                </a:solidFill>
              </a:rPr>
              <a:t>InDust</a:t>
            </a:r>
            <a:r>
              <a:rPr lang="en-US" sz="4400" b="1" dirty="0" smtClean="0">
                <a:solidFill>
                  <a:schemeClr val="bg1"/>
                </a:solidFill>
              </a:rPr>
              <a:t> (CA16202)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314" y="1905000"/>
            <a:ext cx="7184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INTERNATIONAL NETWORK TO ENCOURAGE THE USE OF MONITORING AND FORECASTING DUST PRODUCTS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94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933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Participants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t="25317" r="18797" b="10977"/>
          <a:stretch/>
        </p:blipFill>
        <p:spPr bwMode="auto">
          <a:xfrm>
            <a:off x="228599" y="1524000"/>
            <a:ext cx="834020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066800" y="3733800"/>
            <a:ext cx="10668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88409" y="3276600"/>
            <a:ext cx="188339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2816" y="2165907"/>
            <a:ext cx="71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Straight Connector 8"/>
          <p:cNvCxnSpPr/>
          <p:nvPr/>
        </p:nvCxnSpPr>
        <p:spPr>
          <a:xfrm flipV="1">
            <a:off x="1371600" y="2364728"/>
            <a:ext cx="228600" cy="23268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609600" y="1552561"/>
            <a:ext cx="448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In total 27 </a:t>
            </a:r>
            <a:r>
              <a:rPr lang="es-ES" b="1" dirty="0" err="1" smtClean="0">
                <a:solidFill>
                  <a:srgbClr val="FF0000"/>
                </a:solidFill>
              </a:rPr>
              <a:t>countries</a:t>
            </a:r>
            <a:r>
              <a:rPr lang="es-ES" b="1" dirty="0" smtClean="0">
                <a:solidFill>
                  <a:srgbClr val="FF0000"/>
                </a:solidFill>
              </a:rPr>
              <a:t> and 11 are ITC!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9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94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66" y="304800"/>
            <a:ext cx="8470933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Grant Holder 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9" b="39680"/>
          <a:stretch/>
        </p:blipFill>
        <p:spPr bwMode="auto">
          <a:xfrm>
            <a:off x="685800" y="3011676"/>
            <a:ext cx="7803955" cy="227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68" y="1447800"/>
            <a:ext cx="4485132" cy="12041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10400" y="6488668"/>
            <a:ext cx="2091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http://www.bsc.es/</a:t>
            </a:r>
          </a:p>
        </p:txBody>
      </p:sp>
    </p:spTree>
    <p:extLst>
      <p:ext uri="{BB962C8B-B14F-4D97-AF65-F5344CB8AC3E}">
        <p14:creationId xmlns:p14="http://schemas.microsoft.com/office/powerpoint/2010/main" val="23147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94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933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Core Group’s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576297"/>
              </p:ext>
            </p:extLst>
          </p:nvPr>
        </p:nvGraphicFramePr>
        <p:xfrm>
          <a:off x="393733" y="1447800"/>
          <a:ext cx="8382000" cy="51485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5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27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Role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Candidate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Candidate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749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Action Chair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Vice Action Chair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74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WG1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Vice WG1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74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WG2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Vice WG2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74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WG3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Vice WG3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74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WG4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Vice WG4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27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STSM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Representative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Vice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STSM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Representative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27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Science Communication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Vice Science Communication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527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Conference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Grant Coordinator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4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94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933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Core Group’s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71454"/>
              </p:ext>
            </p:extLst>
          </p:nvPr>
        </p:nvGraphicFramePr>
        <p:xfrm>
          <a:off x="285799" y="1371600"/>
          <a:ext cx="8597868" cy="52811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94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94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9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494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27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Role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Candidate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Candidate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749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Action Chair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S. </a:t>
                      </a:r>
                      <a:r>
                        <a:rPr lang="en-US" i="1" dirty="0" err="1" smtClean="0">
                          <a:solidFill>
                            <a:srgbClr val="FF0000"/>
                          </a:solidFill>
                        </a:rPr>
                        <a:t>Basart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 (Spain)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Vice Action Chair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S.Nickovic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(Serbia)</a:t>
                      </a:r>
                      <a:endParaRPr lang="en-US" sz="18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74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WG1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V. </a:t>
                      </a:r>
                      <a:r>
                        <a:rPr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Amiridis</a:t>
                      </a:r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(Greece)</a:t>
                      </a:r>
                      <a:endParaRPr lang="en-US" sz="18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Vice WG1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Weinzierl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(Austria)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74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WG2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Vukovic</a:t>
                      </a:r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(Serbia)</a:t>
                      </a:r>
                      <a:endParaRPr lang="en-US" sz="18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Vice WG2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I.</a:t>
                      </a:r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Tegen</a:t>
                      </a:r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(Germany)</a:t>
                      </a:r>
                      <a:endParaRPr lang="en-US" sz="18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74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WG3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S. </a:t>
                      </a:r>
                      <a:r>
                        <a:rPr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Kazadzis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(Switzerland)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Vice WG3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H. El-</a:t>
                      </a:r>
                      <a:r>
                        <a:rPr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Askary</a:t>
                      </a:r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(Egypt)</a:t>
                      </a:r>
                      <a:endParaRPr lang="en-US" sz="18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74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WG4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L.</a:t>
                      </a:r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Mona (Italy)</a:t>
                      </a:r>
                      <a:endParaRPr lang="en-US" sz="180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Vice WG4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Leader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A. Durant</a:t>
                      </a:r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(UK)</a:t>
                      </a:r>
                      <a:endParaRPr lang="en-US" sz="18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27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STSM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Representative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A. Monteiro (Portugal)</a:t>
                      </a:r>
                      <a:endParaRPr lang="en-US" sz="18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Vice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STSM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Representative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G. Varga (Hungary)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27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Science Communication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I.</a:t>
                      </a:r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Christel-Jiménez (Spain)</a:t>
                      </a:r>
                      <a:endParaRPr lang="en-US" sz="180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Vice Science Communication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A. </a:t>
                      </a:r>
                      <a:r>
                        <a:rPr lang="en-US" i="1" dirty="0" err="1" smtClean="0">
                          <a:solidFill>
                            <a:srgbClr val="FF0000"/>
                          </a:solidFill>
                        </a:rPr>
                        <a:t>Nemuc</a:t>
                      </a: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 (Romania)</a:t>
                      </a:r>
                      <a:endParaRPr lang="en-US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527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ITC Conference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Grant Coordinator</a:t>
                      </a:r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Pavla</a:t>
                      </a:r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Dagsson</a:t>
                      </a:r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(Iceland)</a:t>
                      </a:r>
                      <a:endParaRPr lang="en-US" sz="180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4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94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90600"/>
            <a:ext cx="847093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Budget Plan GP1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91" y="2687189"/>
            <a:ext cx="10673122" cy="29117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5618454"/>
            <a:ext cx="300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~ 79k€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24400" y="5288687"/>
            <a:ext cx="1219200" cy="329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31061" y="4919355"/>
            <a:ext cx="300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FSAC apply 15%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68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94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9" y="543529"/>
            <a:ext cx="847093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Scientific meeting + MCM2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mid-March in Barcelona (Spain)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24949"/>
          <a:stretch/>
        </p:blipFill>
        <p:spPr>
          <a:xfrm>
            <a:off x="1153712" y="2286001"/>
            <a:ext cx="6620708" cy="37338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6019800" y="51816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5919669" y="5674583"/>
            <a:ext cx="300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Open until 17 November! 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05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94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66" y="1295400"/>
            <a:ext cx="8470933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Objectives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47699" y="2667000"/>
            <a:ext cx="8674067" cy="3154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overall objective of the proposed Action is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establish a network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involving research institutions, service providers and potential end users of information on airborne dust.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Action will search to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coordinate and 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harmonise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process of transferring dust observation and prediction data to users as well as to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assist the diverse socio-economic sectors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affected by the presence of high concentrations of airborne mineral dust.</a:t>
            </a:r>
          </a:p>
        </p:txBody>
      </p:sp>
    </p:spTree>
    <p:extLst>
      <p:ext uri="{BB962C8B-B14F-4D97-AF65-F5344CB8AC3E}">
        <p14:creationId xmlns:p14="http://schemas.microsoft.com/office/powerpoint/2010/main" val="9714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94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66" y="914400"/>
            <a:ext cx="8470933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Concept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638800"/>
            <a:ext cx="2871107" cy="90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4936816"/>
              </p:ext>
            </p:extLst>
          </p:nvPr>
        </p:nvGraphicFramePr>
        <p:xfrm>
          <a:off x="1752600" y="2133600"/>
          <a:ext cx="6248400" cy="356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02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94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66" y="1295400"/>
            <a:ext cx="847093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Specific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Coordination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47699" y="2667000"/>
            <a:ext cx="8674067" cy="31543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1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and exploit dust monitoring observations and forecast products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 suited to be transferred/tailored to the needs of end-users.</a:t>
            </a:r>
          </a:p>
          <a:p>
            <a:pPr>
              <a:spcBef>
                <a:spcPts val="1200"/>
              </a:spcBef>
            </a:pPr>
            <a:r>
              <a:rPr lang="en-US" sz="21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 a network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involving research institutions, service providers, and end users of information on airborne dust.</a:t>
            </a:r>
          </a:p>
          <a:p>
            <a:pPr>
              <a:spcBef>
                <a:spcPts val="1200"/>
              </a:spcBef>
            </a:pPr>
            <a:r>
              <a:rPr lang="en-US" sz="21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Coordinate </a:t>
            </a:r>
            <a:r>
              <a:rPr lang="en-US" sz="21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current R&amp;D activities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enhance the availability of appropriate products to assist the diverse socio-economic sectors affected by the presence of airborne mineral dust.</a:t>
            </a:r>
          </a:p>
        </p:txBody>
      </p:sp>
    </p:spTree>
    <p:extLst>
      <p:ext uri="{BB962C8B-B14F-4D97-AF65-F5344CB8AC3E}">
        <p14:creationId xmlns:p14="http://schemas.microsoft.com/office/powerpoint/2010/main" val="31300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94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66" y="1295400"/>
            <a:ext cx="847093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Specific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Capacity Building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47699" y="2514600"/>
            <a:ext cx="8674067" cy="31543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1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Build capacity through the high-level teaching of end-users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(stakeholders from different 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socio-economic sectors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to promote the use of the delivered dust products.</a:t>
            </a:r>
          </a:p>
          <a:p>
            <a:pPr>
              <a:spcBef>
                <a:spcPts val="1200"/>
              </a:spcBef>
            </a:pPr>
            <a:r>
              <a:rPr lang="en-US" sz="21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 </a:t>
            </a:r>
            <a:r>
              <a:rPr lang="en-US" sz="21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staff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properly use the available observational and forecast products to design 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implement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preparedness and mitigation measures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1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Enhance the cooperation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institutions from near-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neighbouring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international partner countries 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Northern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Africa and the Middle East to involve them in the European-driven climate change science 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mitigation/adaptation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strategies.</a:t>
            </a: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94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470933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Work Plan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3975113"/>
              </p:ext>
            </p:extLst>
          </p:nvPr>
        </p:nvGraphicFramePr>
        <p:xfrm>
          <a:off x="622333" y="2057400"/>
          <a:ext cx="7924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rved Right Arrow 4"/>
          <p:cNvSpPr/>
          <p:nvPr/>
        </p:nvSpPr>
        <p:spPr>
          <a:xfrm>
            <a:off x="100084" y="2455460"/>
            <a:ext cx="685800" cy="1447800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10800000">
            <a:off x="3111687" y="2455460"/>
            <a:ext cx="685800" cy="1447800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00084" y="4819934"/>
            <a:ext cx="685800" cy="1447800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rot="10800000">
            <a:off x="3335735" y="4800600"/>
            <a:ext cx="685800" cy="1447800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94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470933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Work Plan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0619" y="5758765"/>
            <a:ext cx="559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Any Milestone or deliverable  the GP1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505833" cy="368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438401"/>
            <a:ext cx="914400" cy="3156464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0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94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933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COST Policy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8" y="2057399"/>
            <a:ext cx="8734812" cy="471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399" y="2590800"/>
            <a:ext cx="2169071" cy="500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69" y="1"/>
            <a:ext cx="91694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933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Action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Participants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399" y="2590800"/>
            <a:ext cx="2169071" cy="500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81000" y="2133600"/>
            <a:ext cx="8674067" cy="37337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MC Members and MC substitutes: 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countries signed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MoU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MC Observers (NNC, IPC and RTD):  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NNC: Egypt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Jordan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Morocco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IPC:  Brazil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Chile, Iran, Japan, Kazakhstan, Namibia, Saudi Arabia, South Africa,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pproved institutions: ECMWF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WMO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Other Participants in WGs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You can check the complete list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3"/>
              </a:rPr>
              <a:t>here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4794</TotalTime>
  <Words>900</Words>
  <Application>Microsoft Office PowerPoint</Application>
  <PresentationFormat>On-screen Show (4:3)</PresentationFormat>
  <Paragraphs>130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COST InDust - Objectives</vt:lpstr>
      <vt:lpstr>COST InDust - Concept</vt:lpstr>
      <vt:lpstr>COST InDust – Specific Objectives Research Coordination </vt:lpstr>
      <vt:lpstr>COST InDust – Specific Objectives Capacity Building </vt:lpstr>
      <vt:lpstr>COST InDust - Work Plan</vt:lpstr>
      <vt:lpstr>COST InDust - Work Plan</vt:lpstr>
      <vt:lpstr>COST InDust – COST Policy</vt:lpstr>
      <vt:lpstr>COST Action InDust – Participants</vt:lpstr>
      <vt:lpstr>COST InDust – Participants</vt:lpstr>
      <vt:lpstr>COST InDust - Grant Holder </vt:lpstr>
      <vt:lpstr>COST InDust - Core Group’s</vt:lpstr>
      <vt:lpstr>COST InDust - Core Group’s</vt:lpstr>
      <vt:lpstr>COST InDust  Budget Plan GP1</vt:lpstr>
      <vt:lpstr>COST InDust:  Scientific meeting + MCM2 in mid-March in Barcelona (Spain)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bscuser</dc:creator>
  <cp:lastModifiedBy>bscuser</cp:lastModifiedBy>
  <cp:revision>91</cp:revision>
  <dcterms:created xsi:type="dcterms:W3CDTF">2017-10-04T09:44:29Z</dcterms:created>
  <dcterms:modified xsi:type="dcterms:W3CDTF">2017-11-24T12:38:50Z</dcterms:modified>
</cp:coreProperties>
</file>