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9931400" cy="67945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82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64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46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28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0441076" algn="l" defTabSz="41764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12529292" algn="l" defTabSz="41764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14617507" algn="l" defTabSz="41764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16705722" algn="l" defTabSz="41764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57E"/>
    <a:srgbClr val="0235A2"/>
    <a:srgbClr val="011A53"/>
    <a:srgbClr val="004890"/>
    <a:srgbClr val="FFFFFF"/>
    <a:srgbClr val="2E4E67"/>
    <a:srgbClr val="FF0000"/>
    <a:srgbClr val="00CC00"/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0" autoAdjust="0"/>
    <p:restoredTop sz="93245" autoAdjust="0"/>
  </p:normalViewPr>
  <p:slideViewPr>
    <p:cSldViewPr showGuides="1">
      <p:cViewPr>
        <p:scale>
          <a:sx n="100" d="100"/>
          <a:sy n="100" d="100"/>
        </p:scale>
        <p:origin x="-13388" y="-13456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7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942" y="-108"/>
      </p:cViewPr>
      <p:guideLst>
        <p:guide orient="horz" pos="2141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5500" y="3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100"/>
            </a:lvl1pPr>
          </a:lstStyle>
          <a:p>
            <a:fld id="{9C41679B-D126-4C98-BA99-8A3DF7F67B00}" type="datetimeFigureOut">
              <a:rPr lang="de-DE" smtClean="0"/>
              <a:pPr/>
              <a:t>23.11.2018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3598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500" y="6453598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100"/>
            </a:lvl1pPr>
          </a:lstStyle>
          <a:p>
            <a:fld id="{70775D50-9CEF-4E61-9B66-75DE4BB126E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3471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5500" y="3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77524A1E-1A39-4FBE-99F9-F0DE99CF6D0B}" type="datetimeFigureOut">
              <a:rPr lang="de-DE"/>
              <a:pPr>
                <a:defRPr/>
              </a:pPr>
              <a:t>23.11.2018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509588"/>
            <a:ext cx="180340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141" y="3227389"/>
            <a:ext cx="7945119" cy="3057525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453598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5500" y="6453598"/>
            <a:ext cx="4303606" cy="33972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A689D72F-F5B0-474A-ACB9-B7100288777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8050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0" y="509588"/>
            <a:ext cx="1803400" cy="2547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41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515" y="545264"/>
            <a:ext cx="11598815" cy="100564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9748499" y="-206593"/>
            <a:ext cx="12083283" cy="1102567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>
            <a:spLocks noChangeAspect="1"/>
          </p:cNvSpPr>
          <p:nvPr userDrawn="1"/>
        </p:nvSpPr>
        <p:spPr>
          <a:xfrm>
            <a:off x="-6038" y="2662723"/>
            <a:ext cx="30298773" cy="716585"/>
          </a:xfrm>
          <a:prstGeom prst="rect">
            <a:avLst/>
          </a:prstGeom>
          <a:solidFill>
            <a:srgbClr val="023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414" tIns="147707" rIns="295414" bIns="147707" rtlCol="0" anchor="ctr"/>
          <a:lstStyle/>
          <a:p>
            <a:pPr algn="l">
              <a:tabLst>
                <a:tab pos="4651331" algn="l"/>
              </a:tabLst>
            </a:pPr>
            <a:endParaRPr lang="en-US" sz="3890" noProof="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>
            <a:spLocks/>
          </p:cNvSpPr>
          <p:nvPr userDrawn="1"/>
        </p:nvSpPr>
        <p:spPr>
          <a:xfrm>
            <a:off x="2" y="-2"/>
            <a:ext cx="30310467" cy="305372"/>
          </a:xfrm>
          <a:prstGeom prst="rect">
            <a:avLst/>
          </a:prstGeom>
          <a:solidFill>
            <a:srgbClr val="023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414" tIns="147707" rIns="295414" bIns="147707" rtlCol="0" anchor="ctr"/>
          <a:lstStyle/>
          <a:p>
            <a:pPr algn="l">
              <a:tabLst>
                <a:tab pos="4651331" algn="l"/>
              </a:tabLst>
            </a:pPr>
            <a:endParaRPr lang="en-US" sz="3890" noProof="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148221" y="534890"/>
            <a:ext cx="22118194" cy="1924229"/>
          </a:xfrm>
        </p:spPr>
        <p:txBody>
          <a:bodyPr/>
          <a:lstStyle>
            <a:lvl1pPr algn="l">
              <a:defRPr sz="6436" b="1" baseline="0">
                <a:solidFill>
                  <a:srgbClr val="02357E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68221" y="7672870"/>
            <a:ext cx="14809081" cy="14863064"/>
          </a:xfrm>
        </p:spPr>
        <p:txBody>
          <a:bodyPr/>
          <a:lstStyle>
            <a:lvl1pPr marL="323365" indent="-323365">
              <a:spcAft>
                <a:spcPts val="1615"/>
              </a:spcAft>
              <a:buSzPct val="110000"/>
              <a:buFont typeface="Arial" pitchFamily="34" charset="0"/>
              <a:buChar char="•"/>
              <a:defRPr sz="2263"/>
            </a:lvl1pPr>
            <a:lvl2pPr marL="700625" indent="-323365">
              <a:spcAft>
                <a:spcPts val="1615"/>
              </a:spcAft>
              <a:buSzPct val="90000"/>
              <a:buFont typeface="Courier New" pitchFamily="49" charset="0"/>
              <a:buChar char="o"/>
              <a:defRPr sz="1698"/>
            </a:lvl2pPr>
            <a:lvl3pPr marL="943148" indent="-242523">
              <a:spcAft>
                <a:spcPts val="1615"/>
              </a:spcAft>
              <a:buFont typeface="Symbol" pitchFamily="18" charset="2"/>
              <a:buChar char="-"/>
              <a:defRPr sz="1415"/>
            </a:lvl3pPr>
            <a:lvl4pPr marL="1212620" indent="-269471">
              <a:spcAft>
                <a:spcPts val="1615"/>
              </a:spcAft>
              <a:buFont typeface="Wingdings" pitchFamily="2" charset="2"/>
              <a:buChar char="§"/>
              <a:defRPr sz="1415"/>
            </a:lvl4pPr>
            <a:lvl5pPr marL="1535985" indent="-323365">
              <a:spcAft>
                <a:spcPts val="1615"/>
              </a:spcAft>
              <a:buFont typeface="Wingdings" pitchFamily="2" charset="2"/>
              <a:buChar char="Ø"/>
              <a:defRPr sz="1415"/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2466579" y="2715470"/>
            <a:ext cx="4599367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95" b="0" i="1" dirty="0">
                <a:solidFill>
                  <a:schemeClr val="bg1"/>
                </a:solidFill>
                <a:latin typeface="+mn-lt"/>
              </a:rPr>
              <a:t>martina.klose@bsc.es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" y="377926"/>
            <a:ext cx="7965006" cy="2195792"/>
          </a:xfrm>
          <a:prstGeom prst="rect">
            <a:avLst/>
          </a:prstGeom>
        </p:spPr>
      </p:pic>
      <p:pic>
        <p:nvPicPr>
          <p:cNvPr id="26" name="Picture 25"/>
          <p:cNvPicPr preferRelativeResize="0"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959" y="42610638"/>
            <a:ext cx="30299692" cy="18000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8515251" y="2682182"/>
            <a:ext cx="21386376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95" b="0" u="none" dirty="0">
                <a:solidFill>
                  <a:schemeClr val="bg1"/>
                </a:solidFill>
                <a:latin typeface="+mn-lt"/>
              </a:rPr>
              <a:t>Martina Klose, </a:t>
            </a:r>
            <a:r>
              <a:rPr lang="de-DE" sz="3395" b="0" dirty="0">
                <a:solidFill>
                  <a:schemeClr val="bg1"/>
                </a:solidFill>
                <a:latin typeface="+mn-lt"/>
              </a:rPr>
              <a:t>Carlos</a:t>
            </a:r>
            <a:r>
              <a:rPr lang="de-DE" sz="3395" b="0" baseline="0" dirty="0">
                <a:solidFill>
                  <a:schemeClr val="bg1"/>
                </a:solidFill>
                <a:latin typeface="+mn-lt"/>
              </a:rPr>
              <a:t> Pérez García-Pando, Peter Knippertz, Florian Pantillon, Yaping Shao, Ron Miller, Paul Ginoux </a:t>
            </a:r>
            <a:endParaRPr lang="de-DE" sz="3395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Picture 23"/>
          <p:cNvPicPr preferRelativeResize="0"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62" y="3330254"/>
            <a:ext cx="30299692" cy="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000" y="1714329"/>
            <a:ext cx="27251978" cy="71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000" y="9988659"/>
            <a:ext cx="27251978" cy="2825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8" y="39677165"/>
            <a:ext cx="7065328" cy="2279157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89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60" y="39677165"/>
            <a:ext cx="9588659" cy="2279157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89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7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89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76BC6-493A-4869-BDFE-83D073909C1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2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5pPr>
      <a:lvl6pPr marL="1476938" algn="ctr" rtl="0" fontAlgn="base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6pPr>
      <a:lvl7pPr marL="2953875" algn="ctr" rtl="0" fontAlgn="base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7pPr>
      <a:lvl8pPr marL="4430814" algn="ctr" rtl="0" fontAlgn="base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8pPr>
      <a:lvl9pPr marL="5907752" algn="ctr" rtl="0" fontAlgn="base">
        <a:spcBef>
          <a:spcPct val="0"/>
        </a:spcBef>
        <a:spcAft>
          <a:spcPct val="0"/>
        </a:spcAft>
        <a:defRPr sz="14216">
          <a:solidFill>
            <a:schemeClr val="tx1"/>
          </a:solidFill>
          <a:latin typeface="Calibri" pitchFamily="34" charset="0"/>
        </a:defRPr>
      </a:lvl9pPr>
    </p:titleStyle>
    <p:bodyStyle>
      <a:lvl1pPr marL="1107703" indent="-11077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26" kern="1200">
          <a:solidFill>
            <a:schemeClr val="tx1"/>
          </a:solidFill>
          <a:latin typeface="+mn-lt"/>
          <a:ea typeface="+mn-ea"/>
          <a:cs typeface="+mn-cs"/>
        </a:defRPr>
      </a:lvl1pPr>
      <a:lvl2pPr marL="2400024" indent="-9230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53" kern="1200">
          <a:solidFill>
            <a:schemeClr val="tx1"/>
          </a:solidFill>
          <a:latin typeface="+mn-lt"/>
          <a:ea typeface="+mn-ea"/>
          <a:cs typeface="+mn-cs"/>
        </a:defRPr>
      </a:lvl2pPr>
      <a:lvl3pPr marL="3692345" indent="-7384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80" kern="1200">
          <a:solidFill>
            <a:schemeClr val="tx1"/>
          </a:solidFill>
          <a:latin typeface="+mn-lt"/>
          <a:ea typeface="+mn-ea"/>
          <a:cs typeface="+mn-cs"/>
        </a:defRPr>
      </a:lvl3pPr>
      <a:lvl4pPr marL="5169282" indent="-7384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36" kern="1200">
          <a:solidFill>
            <a:schemeClr val="tx1"/>
          </a:solidFill>
          <a:latin typeface="+mn-lt"/>
          <a:ea typeface="+mn-ea"/>
          <a:cs typeface="+mn-cs"/>
        </a:defRPr>
      </a:lvl4pPr>
      <a:lvl5pPr marL="6646220" indent="-7384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436" kern="1200">
          <a:solidFill>
            <a:schemeClr val="tx1"/>
          </a:solidFill>
          <a:latin typeface="+mn-lt"/>
          <a:ea typeface="+mn-ea"/>
          <a:cs typeface="+mn-cs"/>
        </a:defRPr>
      </a:lvl5pPr>
      <a:lvl6pPr marL="8123157" indent="-738469" algn="l" defTabSz="2953875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6pPr>
      <a:lvl7pPr marL="9600096" indent="-738469" algn="l" defTabSz="2953875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7pPr>
      <a:lvl8pPr marL="11077034" indent="-738469" algn="l" defTabSz="2953875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8pPr>
      <a:lvl9pPr marL="12553971" indent="-738469" algn="l" defTabSz="2953875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938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3875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30814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7752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4689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61627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8564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5502" algn="l" defTabSz="295387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bgerundetes Rechteck 49">
            <a:extLst>
              <a:ext uri="{FF2B5EF4-FFF2-40B4-BE49-F238E27FC236}">
                <a16:creationId xmlns:a16="http://schemas.microsoft.com/office/drawing/2014/main" id="{E8339BDD-BB18-4CB3-B76E-46DA1476681B}"/>
              </a:ext>
            </a:extLst>
          </p:cNvPr>
          <p:cNvSpPr/>
          <p:nvPr/>
        </p:nvSpPr>
        <p:spPr>
          <a:xfrm>
            <a:off x="15500774" y="40511781"/>
            <a:ext cx="14579843" cy="1995975"/>
          </a:xfrm>
          <a:prstGeom prst="roundRect">
            <a:avLst>
              <a:gd name="adj" fmla="val 19883"/>
            </a:avLst>
          </a:prstGeom>
          <a:solidFill>
            <a:srgbClr val="0235A2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bgerundetes Rechteck 16">
            <a:extLst>
              <a:ext uri="{FF2B5EF4-FFF2-40B4-BE49-F238E27FC236}">
                <a16:creationId xmlns:a16="http://schemas.microsoft.com/office/drawing/2014/main" id="{BD6139AA-F353-48A1-B5D4-4D18D07EB12D}"/>
              </a:ext>
            </a:extLst>
          </p:cNvPr>
          <p:cNvSpPr/>
          <p:nvPr/>
        </p:nvSpPr>
        <p:spPr>
          <a:xfrm>
            <a:off x="15500027" y="10968975"/>
            <a:ext cx="14580591" cy="29347991"/>
          </a:xfrm>
          <a:prstGeom prst="roundRect">
            <a:avLst>
              <a:gd name="adj" fmla="val 2937"/>
            </a:avLst>
          </a:prstGeom>
          <a:solidFill>
            <a:srgbClr val="0235A2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Abgerundetes Rechteck 49">
            <a:extLst>
              <a:ext uri="{FF2B5EF4-FFF2-40B4-BE49-F238E27FC236}">
                <a16:creationId xmlns:a16="http://schemas.microsoft.com/office/drawing/2014/main" id="{36BB99AE-6FF8-49DD-9F2F-6B1F80D61A7F}"/>
              </a:ext>
            </a:extLst>
          </p:cNvPr>
          <p:cNvSpPr/>
          <p:nvPr/>
        </p:nvSpPr>
        <p:spPr>
          <a:xfrm>
            <a:off x="171685" y="36852884"/>
            <a:ext cx="15122934" cy="5654872"/>
          </a:xfrm>
          <a:prstGeom prst="roundRect">
            <a:avLst>
              <a:gd name="adj" fmla="val 6943"/>
            </a:avLst>
          </a:prstGeom>
          <a:solidFill>
            <a:srgbClr val="0235A2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bgerundetes Rechteck 4">
            <a:extLst>
              <a:ext uri="{FF2B5EF4-FFF2-40B4-BE49-F238E27FC236}">
                <a16:creationId xmlns:a16="http://schemas.microsoft.com/office/drawing/2014/main" id="{A2862C43-D38F-4C76-8076-A8A136B6FFCD}"/>
              </a:ext>
            </a:extLst>
          </p:cNvPr>
          <p:cNvSpPr/>
          <p:nvPr/>
        </p:nvSpPr>
        <p:spPr>
          <a:xfrm>
            <a:off x="171686" y="19931591"/>
            <a:ext cx="15122934" cy="16699901"/>
          </a:xfrm>
          <a:prstGeom prst="roundRect">
            <a:avLst>
              <a:gd name="adj" fmla="val 2948"/>
            </a:avLst>
          </a:prstGeom>
          <a:solidFill>
            <a:srgbClr val="0235A2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57DADCBF-C86C-4F8B-B2C1-8D6163CBC449}"/>
              </a:ext>
            </a:extLst>
          </p:cNvPr>
          <p:cNvSpPr txBox="1">
            <a:spLocks/>
          </p:cNvSpPr>
          <p:nvPr/>
        </p:nvSpPr>
        <p:spPr bwMode="auto">
          <a:xfrm>
            <a:off x="358297" y="20162795"/>
            <a:ext cx="14239465" cy="865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73"/>
              </a:spcAft>
              <a:buNone/>
            </a:pPr>
            <a:r>
              <a:rPr lang="en-US" sz="4800" b="1" dirty="0">
                <a:solidFill>
                  <a:srgbClr val="02357E"/>
                </a:solidFill>
              </a:rPr>
              <a:t>Uncertainty: Physics of dust emission</a:t>
            </a:r>
          </a:p>
          <a:p>
            <a:pPr marL="0" indent="0" algn="just">
              <a:spcAft>
                <a:spcPts val="1273"/>
              </a:spcAft>
              <a:buNone/>
            </a:pPr>
            <a:endParaRPr lang="en-US" sz="4800" b="1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0" indent="0" algn="just">
              <a:spcAft>
                <a:spcPts val="1273"/>
              </a:spcAft>
              <a:buNone/>
            </a:pPr>
            <a:endParaRPr lang="en-US" sz="4800" b="1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0" indent="0" algn="just">
              <a:spcAft>
                <a:spcPts val="1273"/>
              </a:spcAft>
              <a:buNone/>
            </a:pPr>
            <a:endParaRPr lang="en-US" sz="4800" b="1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0" indent="0" algn="just">
              <a:spcAft>
                <a:spcPts val="1273"/>
              </a:spcAft>
              <a:buNone/>
            </a:pPr>
            <a:endParaRPr lang="en-US" sz="4800" b="1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0" indent="0" algn="just">
              <a:spcAft>
                <a:spcPts val="1273"/>
              </a:spcAft>
              <a:buNone/>
            </a:pPr>
            <a:endParaRPr lang="en-US" sz="4800" b="1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algn="just">
              <a:spcAft>
                <a:spcPts val="1273"/>
              </a:spcAft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02357E"/>
                </a:solidFill>
              </a:rPr>
              <a:t>The </a:t>
            </a:r>
            <a:r>
              <a:rPr lang="en-US" sz="2800" b="1" dirty="0">
                <a:solidFill>
                  <a:srgbClr val="02357E"/>
                </a:solidFill>
              </a:rPr>
              <a:t>long-term global significance of aerodynamic dust emission</a:t>
            </a:r>
            <a:r>
              <a:rPr lang="en-US" sz="2800" dirty="0">
                <a:solidFill>
                  <a:srgbClr val="02357E"/>
                </a:solidFill>
              </a:rPr>
              <a:t> compared to saltation-generated dust emission and the </a:t>
            </a:r>
            <a:r>
              <a:rPr lang="en-US" sz="2800" b="1" dirty="0">
                <a:solidFill>
                  <a:srgbClr val="02357E"/>
                </a:solidFill>
              </a:rPr>
              <a:t>associated environmental effects </a:t>
            </a:r>
            <a:r>
              <a:rPr lang="en-US" sz="2800" dirty="0">
                <a:solidFill>
                  <a:srgbClr val="02357E"/>
                </a:solidFill>
              </a:rPr>
              <a:t>are unknown. </a:t>
            </a:r>
          </a:p>
          <a:p>
            <a:pPr algn="just">
              <a:spcAft>
                <a:spcPts val="1273"/>
              </a:spcAft>
            </a:pPr>
            <a:r>
              <a:rPr lang="en-US" sz="2800" dirty="0"/>
              <a:t>We will use and further develop the parameterization of </a:t>
            </a:r>
            <a:r>
              <a:rPr lang="en-US" sz="2800" i="1" dirty="0"/>
              <a:t>Klose et al. </a:t>
            </a:r>
            <a:r>
              <a:rPr lang="en-US" sz="2800" dirty="0"/>
              <a:t>(2014) to determine aerodynamic entrainment and its effects globally.</a:t>
            </a:r>
          </a:p>
          <a:p>
            <a:pPr algn="just">
              <a:spcAft>
                <a:spcPts val="1273"/>
              </a:spcAft>
              <a:buFont typeface="Wingdings" panose="05000000000000000000" pitchFamily="2" charset="2"/>
              <a:buChar char="à"/>
            </a:pPr>
            <a:endParaRPr lang="en-US" sz="2800" dirty="0">
              <a:solidFill>
                <a:srgbClr val="02357E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71686" y="3546276"/>
            <a:ext cx="15171305" cy="16200000"/>
          </a:xfrm>
          <a:prstGeom prst="roundRect">
            <a:avLst>
              <a:gd name="adj" fmla="val 2613"/>
            </a:avLst>
          </a:prstGeom>
          <a:solidFill>
            <a:srgbClr val="0235A2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3DB8EF46-82C7-4BFA-BDCD-1BC3CEB89A94}"/>
              </a:ext>
            </a:extLst>
          </p:cNvPr>
          <p:cNvSpPr txBox="1">
            <a:spLocks/>
          </p:cNvSpPr>
          <p:nvPr/>
        </p:nvSpPr>
        <p:spPr bwMode="auto">
          <a:xfrm>
            <a:off x="123315" y="3619400"/>
            <a:ext cx="7776383" cy="1231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73"/>
              </a:spcAft>
              <a:buNone/>
            </a:pPr>
            <a:r>
              <a:rPr lang="en-US" sz="4800" b="1" dirty="0">
                <a:solidFill>
                  <a:srgbClr val="02357E"/>
                </a:solidFill>
              </a:rPr>
              <a:t>Motivation and Objectives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Dust emission is complex process that depends on the wind stress and land-surface condition.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/>
              <a:t>While global dust models have improved notably over the last decade, they still face numerous challenges.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b="1" dirty="0"/>
              <a:t>Deficits of state-of-the-art global dust models </a:t>
            </a:r>
            <a:r>
              <a:rPr lang="en-US" sz="2800" dirty="0"/>
              <a:t>include (</a:t>
            </a:r>
            <a:r>
              <a:rPr lang="en-US" sz="2800" i="1" dirty="0"/>
              <a:t>Fig. 1</a:t>
            </a:r>
            <a:r>
              <a:rPr lang="en-US" sz="2800" dirty="0"/>
              <a:t>): </a:t>
            </a:r>
          </a:p>
          <a:p>
            <a:pPr lvl="1"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/>
              <a:t>an incomplete representation of the </a:t>
            </a:r>
            <a:r>
              <a:rPr lang="en-US" sz="2800" u="sng" dirty="0"/>
              <a:t>physics of dust emission </a:t>
            </a:r>
          </a:p>
          <a:p>
            <a:pPr lvl="1"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/>
              <a:t>a lack of skill to reproduce certain </a:t>
            </a:r>
            <a:r>
              <a:rPr lang="en-US" sz="2800" u="sng" dirty="0"/>
              <a:t>atmospheric processes that drive dust emission </a:t>
            </a:r>
          </a:p>
          <a:p>
            <a:pPr lvl="1"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/>
              <a:t>a poor representation of </a:t>
            </a:r>
            <a:r>
              <a:rPr lang="en-US" sz="2800" u="sng" dirty="0"/>
              <a:t>small-scale dust sources</a:t>
            </a:r>
            <a:r>
              <a:rPr lang="en-US" sz="2800" dirty="0"/>
              <a:t>, in particular those related to anthropogenic land-use change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r>
              <a:rPr lang="en-US" sz="2800" dirty="0">
                <a:solidFill>
                  <a:srgbClr val="02357E"/>
                </a:solidFill>
                <a:sym typeface="Wingdings" panose="05000000000000000000" pitchFamily="2" charset="2"/>
              </a:rPr>
              <a:t>We aim to 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buFont typeface="Wingdings" panose="05000000000000000000" pitchFamily="2" charset="2"/>
              <a:buChar char="à"/>
              <a:tabLst>
                <a:tab pos="1043077" algn="l"/>
              </a:tabLst>
            </a:pPr>
            <a:r>
              <a:rPr lang="en-US" sz="2800" dirty="0">
                <a:solidFill>
                  <a:srgbClr val="02357E"/>
                </a:solidFill>
                <a:sym typeface="Wingdings" panose="05000000000000000000" pitchFamily="2" charset="2"/>
              </a:rPr>
              <a:t>Redress model deficits related to the </a:t>
            </a:r>
            <a:r>
              <a:rPr lang="en-US" sz="2800" b="1" dirty="0">
                <a:solidFill>
                  <a:srgbClr val="02357E"/>
                </a:solidFill>
                <a:sym typeface="Wingdings" panose="05000000000000000000" pitchFamily="2" charset="2"/>
              </a:rPr>
              <a:t>dust emission mechanism</a:t>
            </a:r>
            <a:r>
              <a:rPr lang="en-US" sz="2800" dirty="0">
                <a:solidFill>
                  <a:srgbClr val="02357E"/>
                </a:solidFill>
                <a:sym typeface="Wingdings" panose="05000000000000000000" pitchFamily="2" charset="2"/>
              </a:rPr>
              <a:t> and </a:t>
            </a:r>
            <a:r>
              <a:rPr lang="en-US" sz="2800" b="1" dirty="0">
                <a:solidFill>
                  <a:srgbClr val="02357E"/>
                </a:solidFill>
                <a:sym typeface="Wingdings" panose="05000000000000000000" pitchFamily="2" charset="2"/>
              </a:rPr>
              <a:t>meteorological dust injection processes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buFont typeface="Wingdings" panose="05000000000000000000" pitchFamily="2" charset="2"/>
              <a:buChar char="à"/>
              <a:tabLst>
                <a:tab pos="1043077" algn="l"/>
              </a:tabLst>
            </a:pPr>
            <a:r>
              <a:rPr lang="en-US" sz="2800" dirty="0">
                <a:solidFill>
                  <a:srgbClr val="02357E"/>
                </a:solidFill>
                <a:sym typeface="Wingdings" panose="05000000000000000000" pitchFamily="2" charset="2"/>
              </a:rPr>
              <a:t>Reduce uncertainty in modelled dust emission along with </a:t>
            </a:r>
            <a:r>
              <a:rPr lang="en-US" sz="2800" b="1" dirty="0">
                <a:solidFill>
                  <a:srgbClr val="02357E"/>
                </a:solidFill>
                <a:sym typeface="Wingdings" panose="05000000000000000000" pitchFamily="2" charset="2"/>
              </a:rPr>
              <a:t>attribution to natural and anthropogenic origin</a:t>
            </a:r>
            <a:endParaRPr lang="en-US" sz="2800" b="1" dirty="0">
              <a:solidFill>
                <a:srgbClr val="02357E"/>
              </a:solidFill>
            </a:endParaRP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546" dirty="0"/>
          </a:p>
        </p:txBody>
      </p:sp>
      <p:sp>
        <p:nvSpPr>
          <p:cNvPr id="54" name="Abgerundetes Rechteck 16"/>
          <p:cNvSpPr/>
          <p:nvPr/>
        </p:nvSpPr>
        <p:spPr>
          <a:xfrm>
            <a:off x="15500027" y="3546278"/>
            <a:ext cx="14581524" cy="7259862"/>
          </a:xfrm>
          <a:prstGeom prst="roundRect">
            <a:avLst>
              <a:gd name="adj" fmla="val 6086"/>
            </a:avLst>
          </a:prstGeom>
          <a:solidFill>
            <a:srgbClr val="0235A2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platzhalter 2"/>
          <p:cNvSpPr txBox="1">
            <a:spLocks/>
          </p:cNvSpPr>
          <p:nvPr/>
        </p:nvSpPr>
        <p:spPr bwMode="auto">
          <a:xfrm>
            <a:off x="171686" y="36741966"/>
            <a:ext cx="14871908" cy="581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970095" algn="l"/>
              </a:tabLst>
            </a:pPr>
            <a:r>
              <a:rPr lang="es-ES" sz="2800" b="1" dirty="0" err="1">
                <a:solidFill>
                  <a:srgbClr val="02357E"/>
                </a:solidFill>
                <a:cs typeface="Arial" pitchFamily="34" charset="0"/>
              </a:rPr>
              <a:t>References</a:t>
            </a:r>
            <a:r>
              <a:rPr lang="es-ES" sz="2800" b="1" dirty="0">
                <a:solidFill>
                  <a:srgbClr val="02357E"/>
                </a:solidFill>
                <a:cs typeface="Arial" pitchFamily="34" charset="0"/>
              </a:rPr>
              <a:t> 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>
                <a:cs typeface="Arial" pitchFamily="34" charset="0"/>
              </a:rPr>
              <a:t>Allen, C.J.T., R. Washington, and A. </a:t>
            </a:r>
            <a:r>
              <a:rPr lang="es-ES" sz="1800" dirty="0" err="1">
                <a:cs typeface="Arial" pitchFamily="34" charset="0"/>
              </a:rPr>
              <a:t>Saci</a:t>
            </a:r>
            <a:r>
              <a:rPr lang="es-ES" sz="1800" dirty="0">
                <a:cs typeface="Arial" pitchFamily="34" charset="0"/>
              </a:rPr>
              <a:t> (2015), </a:t>
            </a:r>
            <a:r>
              <a:rPr lang="es-ES" sz="1800" i="1" dirty="0">
                <a:cs typeface="Arial" pitchFamily="34" charset="0"/>
              </a:rPr>
              <a:t>J. </a:t>
            </a:r>
            <a:r>
              <a:rPr lang="es-ES" sz="1800" i="1" dirty="0" err="1">
                <a:cs typeface="Arial" pitchFamily="34" charset="0"/>
              </a:rPr>
              <a:t>Geophys</a:t>
            </a:r>
            <a:r>
              <a:rPr lang="es-ES" sz="1800" i="1" dirty="0">
                <a:cs typeface="Arial" pitchFamily="34" charset="0"/>
              </a:rPr>
              <a:t>. Res.</a:t>
            </a:r>
            <a:r>
              <a:rPr lang="es-ES" sz="1800" dirty="0">
                <a:cs typeface="Arial" pitchFamily="34" charset="0"/>
              </a:rPr>
              <a:t>, 120, doi:10.1002/2014JD022655 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>
                <a:cs typeface="Arial" pitchFamily="34" charset="0"/>
              </a:rPr>
              <a:t>Badia, A., O. Jorba, A. </a:t>
            </a:r>
            <a:r>
              <a:rPr lang="es-ES" sz="1800" dirty="0" err="1">
                <a:cs typeface="Arial" pitchFamily="34" charset="0"/>
              </a:rPr>
              <a:t>Voulgarakis</a:t>
            </a:r>
            <a:r>
              <a:rPr lang="es-ES" sz="1800" dirty="0">
                <a:cs typeface="Arial" pitchFamily="34" charset="0"/>
              </a:rPr>
              <a:t>, D. </a:t>
            </a:r>
            <a:r>
              <a:rPr lang="es-ES" sz="1800" dirty="0" err="1">
                <a:cs typeface="Arial" pitchFamily="34" charset="0"/>
              </a:rPr>
              <a:t>Dabdub</a:t>
            </a:r>
            <a:r>
              <a:rPr lang="es-ES" sz="1800" dirty="0">
                <a:cs typeface="Arial" pitchFamily="34" charset="0"/>
              </a:rPr>
              <a:t>, C. P</a:t>
            </a:r>
            <a:r>
              <a:rPr lang="en-US" sz="1800" dirty="0" err="1">
                <a:cs typeface="Arial" pitchFamily="34" charset="0"/>
              </a:rPr>
              <a:t>érez</a:t>
            </a:r>
            <a:r>
              <a:rPr lang="en-US" sz="1800" dirty="0">
                <a:cs typeface="Arial" pitchFamily="34" charset="0"/>
              </a:rPr>
              <a:t> García-Pando, A. </a:t>
            </a:r>
            <a:r>
              <a:rPr lang="en-US" sz="1800" dirty="0" err="1">
                <a:cs typeface="Arial" pitchFamily="34" charset="0"/>
              </a:rPr>
              <a:t>Hilboll</a:t>
            </a:r>
            <a:r>
              <a:rPr lang="en-US" sz="1800" dirty="0">
                <a:cs typeface="Arial" pitchFamily="34" charset="0"/>
              </a:rPr>
              <a:t>, M. Gon</a:t>
            </a:r>
            <a:r>
              <a:rPr lang="en-US" sz="1800" dirty="0"/>
              <a:t>çalves, and Z. </a:t>
            </a:r>
            <a:r>
              <a:rPr lang="en-US" sz="1800" dirty="0" err="1"/>
              <a:t>Janjic</a:t>
            </a:r>
            <a:r>
              <a:rPr lang="es-ES" sz="1800" dirty="0">
                <a:cs typeface="Arial" pitchFamily="34" charset="0"/>
              </a:rPr>
              <a:t> (2017), </a:t>
            </a:r>
            <a:r>
              <a:rPr lang="es-ES" sz="1800" i="1" dirty="0" err="1">
                <a:cs typeface="Arial" pitchFamily="34" charset="0"/>
              </a:rPr>
              <a:t>Geosci</a:t>
            </a:r>
            <a:r>
              <a:rPr lang="es-ES" sz="1800" i="1" dirty="0">
                <a:cs typeface="Arial" pitchFamily="34" charset="0"/>
              </a:rPr>
              <a:t>. </a:t>
            </a:r>
            <a:r>
              <a:rPr lang="es-ES" sz="1800" i="1" dirty="0" err="1">
                <a:cs typeface="Arial" pitchFamily="34" charset="0"/>
              </a:rPr>
              <a:t>Model</a:t>
            </a:r>
            <a:r>
              <a:rPr lang="es-ES" sz="1800" i="1" dirty="0">
                <a:cs typeface="Arial" pitchFamily="34" charset="0"/>
              </a:rPr>
              <a:t> Dev.</a:t>
            </a:r>
            <a:r>
              <a:rPr lang="es-ES" sz="1800" dirty="0">
                <a:cs typeface="Arial" pitchFamily="34" charset="0"/>
              </a:rPr>
              <a:t>, 10, doi:10.5194/gmd-10-609-2017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 err="1">
                <a:cs typeface="Arial" pitchFamily="34" charset="0"/>
              </a:rPr>
              <a:t>Ginouxx</a:t>
            </a:r>
            <a:r>
              <a:rPr lang="es-ES" sz="1800" dirty="0">
                <a:cs typeface="Arial" pitchFamily="34" charset="0"/>
              </a:rPr>
              <a:t>, P., J.M. Prospero, T.E. Gill, N.C. </a:t>
            </a:r>
            <a:r>
              <a:rPr lang="es-ES" sz="1800" dirty="0" err="1">
                <a:cs typeface="Arial" pitchFamily="34" charset="0"/>
              </a:rPr>
              <a:t>Hsu</a:t>
            </a:r>
            <a:r>
              <a:rPr lang="es-ES" sz="1800" dirty="0">
                <a:cs typeface="Arial" pitchFamily="34" charset="0"/>
              </a:rPr>
              <a:t>, and M. Zhao (2012), </a:t>
            </a:r>
            <a:r>
              <a:rPr lang="es-ES" sz="1800" i="1" dirty="0">
                <a:cs typeface="Arial" pitchFamily="34" charset="0"/>
              </a:rPr>
              <a:t>Rev. </a:t>
            </a:r>
            <a:r>
              <a:rPr lang="es-ES" sz="1800" i="1" dirty="0" err="1">
                <a:cs typeface="Arial" pitchFamily="34" charset="0"/>
              </a:rPr>
              <a:t>Geophys</a:t>
            </a:r>
            <a:r>
              <a:rPr lang="es-ES" sz="1800" i="1" dirty="0">
                <a:cs typeface="Arial" pitchFamily="34" charset="0"/>
              </a:rPr>
              <a:t>.</a:t>
            </a:r>
            <a:r>
              <a:rPr lang="es-ES" sz="1800" dirty="0">
                <a:cs typeface="Arial" pitchFamily="34" charset="0"/>
              </a:rPr>
              <a:t>, 50, doi:10.1029/2012RG000388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 err="1">
                <a:cs typeface="Arial" pitchFamily="34" charset="0"/>
              </a:rPr>
              <a:t>Guerschman</a:t>
            </a:r>
            <a:r>
              <a:rPr lang="es-ES" sz="1800" dirty="0">
                <a:cs typeface="Arial" pitchFamily="34" charset="0"/>
              </a:rPr>
              <a:t>, J.P., P.F. </a:t>
            </a:r>
            <a:r>
              <a:rPr lang="es-ES" sz="1800" dirty="0" err="1">
                <a:cs typeface="Arial" pitchFamily="34" charset="0"/>
              </a:rPr>
              <a:t>Scarth</a:t>
            </a:r>
            <a:r>
              <a:rPr lang="es-ES" sz="1800" dirty="0">
                <a:cs typeface="Arial" pitchFamily="34" charset="0"/>
              </a:rPr>
              <a:t>, T.R. </a:t>
            </a:r>
            <a:r>
              <a:rPr lang="es-ES" sz="1800" dirty="0" err="1">
                <a:cs typeface="Arial" pitchFamily="34" charset="0"/>
              </a:rPr>
              <a:t>McVicar</a:t>
            </a:r>
            <a:r>
              <a:rPr lang="es-ES" sz="1800" dirty="0">
                <a:cs typeface="Arial" pitchFamily="34" charset="0"/>
              </a:rPr>
              <a:t>, </a:t>
            </a:r>
            <a:r>
              <a:rPr lang="es-ES" sz="1800" dirty="0" err="1">
                <a:cs typeface="Arial" pitchFamily="34" charset="0"/>
              </a:rPr>
              <a:t>L.J.Renzulla</a:t>
            </a:r>
            <a:r>
              <a:rPr lang="es-ES" sz="1800" dirty="0">
                <a:cs typeface="Arial" pitchFamily="34" charset="0"/>
              </a:rPr>
              <a:t>, </a:t>
            </a:r>
            <a:r>
              <a:rPr lang="es-ES" sz="1800" dirty="0" err="1">
                <a:cs typeface="Arial" pitchFamily="34" charset="0"/>
              </a:rPr>
              <a:t>T.J.Malthus</a:t>
            </a:r>
            <a:r>
              <a:rPr lang="es-ES" sz="1800" dirty="0">
                <a:cs typeface="Arial" pitchFamily="34" charset="0"/>
              </a:rPr>
              <a:t>, J.B. Stewart, J.E. </a:t>
            </a:r>
            <a:r>
              <a:rPr lang="es-ES" sz="1800" dirty="0" err="1">
                <a:cs typeface="Arial" pitchFamily="34" charset="0"/>
              </a:rPr>
              <a:t>Rickards</a:t>
            </a:r>
            <a:r>
              <a:rPr lang="es-ES" sz="1800" dirty="0">
                <a:cs typeface="Arial" pitchFamily="34" charset="0"/>
              </a:rPr>
              <a:t>, R. Trevithick (2015), </a:t>
            </a:r>
            <a:r>
              <a:rPr lang="es-ES" sz="1800" i="1" dirty="0" err="1">
                <a:cs typeface="Arial" pitchFamily="34" charset="0"/>
              </a:rPr>
              <a:t>Remote</a:t>
            </a:r>
            <a:r>
              <a:rPr lang="es-ES" sz="1800" i="1" dirty="0">
                <a:cs typeface="Arial" pitchFamily="34" charset="0"/>
              </a:rPr>
              <a:t> </a:t>
            </a:r>
            <a:r>
              <a:rPr lang="es-ES" sz="1800" i="1" dirty="0" err="1">
                <a:cs typeface="Arial" pitchFamily="34" charset="0"/>
              </a:rPr>
              <a:t>Sens</a:t>
            </a:r>
            <a:r>
              <a:rPr lang="es-ES" sz="1800" i="1" dirty="0">
                <a:cs typeface="Arial" pitchFamily="34" charset="0"/>
              </a:rPr>
              <a:t>. </a:t>
            </a:r>
            <a:r>
              <a:rPr lang="es-ES" sz="1800" i="1" dirty="0" err="1">
                <a:cs typeface="Arial" pitchFamily="34" charset="0"/>
              </a:rPr>
              <a:t>Environ</a:t>
            </a:r>
            <a:r>
              <a:rPr lang="es-ES" sz="1800" i="1" dirty="0">
                <a:cs typeface="Arial" pitchFamily="34" charset="0"/>
              </a:rPr>
              <a:t>.</a:t>
            </a:r>
            <a:r>
              <a:rPr lang="es-ES" sz="1800" dirty="0">
                <a:cs typeface="Arial" pitchFamily="34" charset="0"/>
              </a:rPr>
              <a:t>, 161, doi:10.1016/j.rse.2015.01.021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>
                <a:cs typeface="Arial" pitchFamily="34" charset="0"/>
              </a:rPr>
              <a:t>Klose, M. and Y. </a:t>
            </a:r>
            <a:r>
              <a:rPr lang="es-ES" sz="1800" dirty="0" err="1">
                <a:cs typeface="Arial" pitchFamily="34" charset="0"/>
              </a:rPr>
              <a:t>Shao</a:t>
            </a:r>
            <a:r>
              <a:rPr lang="es-ES" sz="1800" dirty="0">
                <a:cs typeface="Arial" pitchFamily="34" charset="0"/>
              </a:rPr>
              <a:t> (2013), </a:t>
            </a:r>
            <a:r>
              <a:rPr lang="es-ES" sz="1800" i="1" dirty="0" err="1">
                <a:cs typeface="Arial" pitchFamily="34" charset="0"/>
              </a:rPr>
              <a:t>Aeolian</a:t>
            </a:r>
            <a:r>
              <a:rPr lang="es-ES" sz="1800" i="1" dirty="0">
                <a:cs typeface="Arial" pitchFamily="34" charset="0"/>
              </a:rPr>
              <a:t> Res.</a:t>
            </a:r>
            <a:r>
              <a:rPr lang="es-ES" sz="1800" dirty="0">
                <a:cs typeface="Arial" pitchFamily="34" charset="0"/>
              </a:rPr>
              <a:t>, 8, doi:10.1016/j.aeolia.2012.10.010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>
                <a:cs typeface="Arial" pitchFamily="34" charset="0"/>
              </a:rPr>
              <a:t>Klose, M., Y. </a:t>
            </a:r>
            <a:r>
              <a:rPr lang="es-ES" sz="1800" dirty="0" err="1">
                <a:cs typeface="Arial" pitchFamily="34" charset="0"/>
              </a:rPr>
              <a:t>Shao</a:t>
            </a:r>
            <a:r>
              <a:rPr lang="es-ES" sz="1800" dirty="0">
                <a:cs typeface="Arial" pitchFamily="34" charset="0"/>
              </a:rPr>
              <a:t>, X. Li, H. Zhang, M. </a:t>
            </a:r>
            <a:r>
              <a:rPr lang="es-ES" sz="1800" dirty="0" err="1">
                <a:cs typeface="Arial" pitchFamily="34" charset="0"/>
              </a:rPr>
              <a:t>Ishizuka</a:t>
            </a:r>
            <a:r>
              <a:rPr lang="es-ES" sz="1800" dirty="0">
                <a:cs typeface="Arial" pitchFamily="34" charset="0"/>
              </a:rPr>
              <a:t>, M. Mikami, and J.F.  </a:t>
            </a:r>
            <a:r>
              <a:rPr lang="es-ES" sz="1800" dirty="0" err="1">
                <a:cs typeface="Arial" pitchFamily="34" charset="0"/>
              </a:rPr>
              <a:t>Leys</a:t>
            </a:r>
            <a:r>
              <a:rPr lang="es-ES" sz="1800" dirty="0">
                <a:cs typeface="Arial" pitchFamily="34" charset="0"/>
              </a:rPr>
              <a:t> (2014), </a:t>
            </a:r>
            <a:r>
              <a:rPr lang="es-ES" sz="1800" i="1" dirty="0">
                <a:cs typeface="Arial" pitchFamily="34" charset="0"/>
              </a:rPr>
              <a:t>J. </a:t>
            </a:r>
            <a:r>
              <a:rPr lang="es-ES" sz="1800" i="1" dirty="0" err="1">
                <a:cs typeface="Arial" pitchFamily="34" charset="0"/>
              </a:rPr>
              <a:t>Geophys</a:t>
            </a:r>
            <a:r>
              <a:rPr lang="es-ES" sz="1800" i="1" dirty="0">
                <a:cs typeface="Arial" pitchFamily="34" charset="0"/>
              </a:rPr>
              <a:t>. Res. </a:t>
            </a:r>
            <a:r>
              <a:rPr lang="es-ES" sz="1800" i="1" dirty="0" err="1">
                <a:cs typeface="Arial" pitchFamily="34" charset="0"/>
              </a:rPr>
              <a:t>Atmos</a:t>
            </a:r>
            <a:r>
              <a:rPr lang="es-ES" sz="1800" i="1" dirty="0">
                <a:cs typeface="Arial" pitchFamily="34" charset="0"/>
              </a:rPr>
              <a:t>.</a:t>
            </a:r>
            <a:r>
              <a:rPr lang="es-ES" sz="1800" dirty="0">
                <a:cs typeface="Arial" pitchFamily="34" charset="0"/>
              </a:rPr>
              <a:t>, 119, doi:10.1002/2014JD021688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 err="1">
                <a:cs typeface="Arial" pitchFamily="34" charset="0"/>
              </a:rPr>
              <a:t>Knippertz,P</a:t>
            </a:r>
            <a:r>
              <a:rPr lang="es-ES" sz="1800" dirty="0">
                <a:cs typeface="Arial" pitchFamily="34" charset="0"/>
              </a:rPr>
              <a:t>. and M.C. Todd (2012), </a:t>
            </a:r>
            <a:r>
              <a:rPr lang="es-ES" sz="1800" i="1" dirty="0">
                <a:cs typeface="Arial" pitchFamily="34" charset="0"/>
              </a:rPr>
              <a:t>Rev. </a:t>
            </a:r>
            <a:r>
              <a:rPr lang="es-ES" sz="1800" i="1" dirty="0" err="1">
                <a:cs typeface="Arial" pitchFamily="34" charset="0"/>
              </a:rPr>
              <a:t>Geophys</a:t>
            </a:r>
            <a:r>
              <a:rPr lang="es-ES" sz="1800" i="1" dirty="0">
                <a:cs typeface="Arial" pitchFamily="34" charset="0"/>
              </a:rPr>
              <a:t>.</a:t>
            </a:r>
            <a:r>
              <a:rPr lang="es-ES" sz="1800" dirty="0">
                <a:cs typeface="Arial" pitchFamily="34" charset="0"/>
              </a:rPr>
              <a:t>, 50, doi:10.1029/2011RG000362</a:t>
            </a:r>
          </a:p>
          <a:p>
            <a:pPr marL="563643" indent="-563643">
              <a:spcBef>
                <a:spcPts val="0"/>
              </a:spcBef>
              <a:spcAft>
                <a:spcPts val="0"/>
              </a:spcAft>
              <a:buNone/>
              <a:tabLst>
                <a:tab pos="970095" algn="l"/>
              </a:tabLst>
            </a:pPr>
            <a:r>
              <a:rPr lang="es-ES" sz="1800" dirty="0" err="1">
                <a:cs typeface="Arial" pitchFamily="34" charset="0"/>
              </a:rPr>
              <a:t>Mahowald</a:t>
            </a:r>
            <a:r>
              <a:rPr lang="es-ES" sz="1800" dirty="0">
                <a:cs typeface="Arial" pitchFamily="34" charset="0"/>
              </a:rPr>
              <a:t>, N., G.D. Rivera </a:t>
            </a:r>
            <a:r>
              <a:rPr lang="es-ES" sz="1800" dirty="0" err="1">
                <a:cs typeface="Arial" pitchFamily="34" charset="0"/>
              </a:rPr>
              <a:t>Rivera</a:t>
            </a:r>
            <a:r>
              <a:rPr lang="es-ES" sz="1800" dirty="0">
                <a:cs typeface="Arial" pitchFamily="34" charset="0"/>
              </a:rPr>
              <a:t>, and C. </a:t>
            </a:r>
            <a:r>
              <a:rPr lang="es-ES" sz="1800" dirty="0" err="1">
                <a:cs typeface="Arial" pitchFamily="34" charset="0"/>
              </a:rPr>
              <a:t>Luo</a:t>
            </a:r>
            <a:r>
              <a:rPr lang="es-ES" sz="1800" dirty="0">
                <a:cs typeface="Arial" pitchFamily="34" charset="0"/>
              </a:rPr>
              <a:t> (2004), </a:t>
            </a:r>
            <a:r>
              <a:rPr lang="es-ES" sz="1800" i="1" dirty="0" err="1">
                <a:cs typeface="Arial" pitchFamily="34" charset="0"/>
              </a:rPr>
              <a:t>Geophys</a:t>
            </a:r>
            <a:r>
              <a:rPr lang="es-ES" sz="1800" i="1" dirty="0">
                <a:cs typeface="Arial" pitchFamily="34" charset="0"/>
              </a:rPr>
              <a:t>. Res. </a:t>
            </a:r>
            <a:r>
              <a:rPr lang="es-ES" sz="1800" i="1" dirty="0" err="1">
                <a:cs typeface="Arial" pitchFamily="34" charset="0"/>
              </a:rPr>
              <a:t>Lett</a:t>
            </a:r>
            <a:r>
              <a:rPr lang="es-ES" sz="1800" i="1" dirty="0">
                <a:cs typeface="Arial" pitchFamily="34" charset="0"/>
              </a:rPr>
              <a:t>.</a:t>
            </a:r>
            <a:r>
              <a:rPr lang="es-ES" sz="1800" dirty="0">
                <a:cs typeface="Arial" pitchFamily="34" charset="0"/>
              </a:rPr>
              <a:t>, 31, doi:10.1029/2004GL021272</a:t>
            </a:r>
          </a:p>
          <a:p>
            <a:pPr marL="0" indent="0">
              <a:spcBef>
                <a:spcPts val="0"/>
              </a:spcBef>
              <a:spcAft>
                <a:spcPts val="141"/>
              </a:spcAft>
              <a:buNone/>
              <a:tabLst>
                <a:tab pos="1047569" algn="l"/>
              </a:tabLst>
            </a:pPr>
            <a:r>
              <a:rPr lang="en-US" sz="1800" dirty="0">
                <a:cs typeface="Arial" pitchFamily="34" charset="0"/>
              </a:rPr>
              <a:t>Miller, S.D., A.P. </a:t>
            </a:r>
            <a:r>
              <a:rPr lang="en-US" sz="1800" dirty="0" err="1">
                <a:cs typeface="Arial" pitchFamily="34" charset="0"/>
              </a:rPr>
              <a:t>Kuciauskas</a:t>
            </a:r>
            <a:r>
              <a:rPr lang="en-US" sz="1800" dirty="0">
                <a:cs typeface="Arial" pitchFamily="34" charset="0"/>
              </a:rPr>
              <a:t>, M .Liu, Q. Ji, J.S. Reid, D.W. Breed, A. L. Walker, and A. Al </a:t>
            </a:r>
            <a:r>
              <a:rPr lang="en-US" sz="1800" dirty="0" err="1">
                <a:cs typeface="Arial" pitchFamily="34" charset="0"/>
              </a:rPr>
              <a:t>Mandoos</a:t>
            </a:r>
            <a:r>
              <a:rPr lang="en-US" sz="1800" dirty="0">
                <a:cs typeface="Arial" pitchFamily="34" charset="0"/>
              </a:rPr>
              <a:t> (2008), </a:t>
            </a:r>
            <a:r>
              <a:rPr lang="en-US" sz="1800" i="1" dirty="0">
                <a:cs typeface="Arial" pitchFamily="34" charset="0"/>
              </a:rPr>
              <a:t>J. </a:t>
            </a:r>
            <a:r>
              <a:rPr lang="en-US" sz="1800" i="1" dirty="0" err="1">
                <a:cs typeface="Arial" pitchFamily="34" charset="0"/>
              </a:rPr>
              <a:t>Geophys</a:t>
            </a:r>
            <a:r>
              <a:rPr lang="en-US" sz="1800" i="1" dirty="0">
                <a:cs typeface="Arial" pitchFamily="34" charset="0"/>
              </a:rPr>
              <a:t>. Res.</a:t>
            </a:r>
            <a:r>
              <a:rPr lang="en-US" sz="1800" dirty="0">
                <a:cs typeface="Arial" pitchFamily="34" charset="0"/>
              </a:rPr>
              <a:t>, 113, doi:10.1029/2007JD008550</a:t>
            </a:r>
          </a:p>
          <a:p>
            <a:pPr marL="0" indent="0">
              <a:spcBef>
                <a:spcPts val="0"/>
              </a:spcBef>
              <a:spcAft>
                <a:spcPts val="141"/>
              </a:spcAft>
              <a:buNone/>
              <a:tabLst>
                <a:tab pos="1047569" algn="l"/>
              </a:tabLst>
            </a:pPr>
            <a:r>
              <a:rPr lang="en-US" sz="1800" dirty="0" err="1">
                <a:cs typeface="Arial" pitchFamily="34" charset="0"/>
              </a:rPr>
              <a:t>Pantillon</a:t>
            </a:r>
            <a:r>
              <a:rPr lang="en-US" sz="1800" dirty="0">
                <a:cs typeface="Arial" pitchFamily="34" charset="0"/>
              </a:rPr>
              <a:t>, F., P. </a:t>
            </a:r>
            <a:r>
              <a:rPr lang="en-US" sz="1800" dirty="0" err="1">
                <a:cs typeface="Arial" pitchFamily="34" charset="0"/>
              </a:rPr>
              <a:t>Knippertz</a:t>
            </a:r>
            <a:r>
              <a:rPr lang="en-US" sz="1800" dirty="0">
                <a:cs typeface="Arial" pitchFamily="34" charset="0"/>
              </a:rPr>
              <a:t>, J.H. </a:t>
            </a:r>
            <a:r>
              <a:rPr lang="en-US" sz="1800" dirty="0" err="1">
                <a:cs typeface="Arial" pitchFamily="34" charset="0"/>
              </a:rPr>
              <a:t>Marsham</a:t>
            </a:r>
            <a:r>
              <a:rPr lang="en-US" sz="1800" dirty="0">
                <a:cs typeface="Arial" pitchFamily="34" charset="0"/>
              </a:rPr>
              <a:t>, H.-J. </a:t>
            </a:r>
            <a:r>
              <a:rPr lang="en-US" sz="1800" dirty="0" err="1">
                <a:cs typeface="Arial" pitchFamily="34" charset="0"/>
              </a:rPr>
              <a:t>Panitz</a:t>
            </a:r>
            <a:r>
              <a:rPr lang="en-US" sz="1800" dirty="0">
                <a:cs typeface="Arial" pitchFamily="34" charset="0"/>
              </a:rPr>
              <a:t>, and I. Bischoff-Gauss (2016), </a:t>
            </a:r>
            <a:r>
              <a:rPr lang="en-US" sz="1800" i="1" dirty="0">
                <a:cs typeface="Arial" pitchFamily="34" charset="0"/>
              </a:rPr>
              <a:t>J. </a:t>
            </a:r>
            <a:r>
              <a:rPr lang="en-US" sz="1800" i="1" dirty="0" err="1">
                <a:cs typeface="Arial" pitchFamily="34" charset="0"/>
              </a:rPr>
              <a:t>Geophys</a:t>
            </a:r>
            <a:r>
              <a:rPr lang="en-US" sz="1800" i="1" dirty="0">
                <a:cs typeface="Arial" pitchFamily="34" charset="0"/>
              </a:rPr>
              <a:t>. Res. Atmos.</a:t>
            </a:r>
            <a:r>
              <a:rPr lang="en-US" sz="1800" dirty="0">
                <a:cs typeface="Arial" pitchFamily="34" charset="0"/>
              </a:rPr>
              <a:t>, 121, doi:10.1002/2015JD024349 </a:t>
            </a:r>
          </a:p>
          <a:p>
            <a:pPr marL="0" indent="0">
              <a:spcBef>
                <a:spcPts val="0"/>
              </a:spcBef>
              <a:spcAft>
                <a:spcPts val="141"/>
              </a:spcAft>
              <a:buNone/>
              <a:tabLst>
                <a:tab pos="1047569" algn="l"/>
              </a:tabLst>
            </a:pPr>
            <a:r>
              <a:rPr lang="en-US" sz="1800" dirty="0">
                <a:cs typeface="Arial" pitchFamily="34" charset="0"/>
              </a:rPr>
              <a:t>Pérez, C., K. </a:t>
            </a:r>
            <a:r>
              <a:rPr lang="en-US" sz="1800" dirty="0" err="1">
                <a:cs typeface="Arial" pitchFamily="34" charset="0"/>
              </a:rPr>
              <a:t>Haustein</a:t>
            </a:r>
            <a:r>
              <a:rPr lang="en-US" sz="1800" dirty="0">
                <a:cs typeface="Arial" pitchFamily="34" charset="0"/>
              </a:rPr>
              <a:t>, Z. </a:t>
            </a:r>
            <a:r>
              <a:rPr lang="en-US" sz="1800" dirty="0" err="1">
                <a:cs typeface="Arial" pitchFamily="34" charset="0"/>
              </a:rPr>
              <a:t>Janjic</a:t>
            </a:r>
            <a:r>
              <a:rPr lang="en-US" sz="1800" dirty="0">
                <a:cs typeface="Arial" pitchFamily="34" charset="0"/>
              </a:rPr>
              <a:t>, O. </a:t>
            </a:r>
            <a:r>
              <a:rPr lang="en-US" sz="1800" dirty="0" err="1">
                <a:cs typeface="Arial" pitchFamily="34" charset="0"/>
              </a:rPr>
              <a:t>Jorba</a:t>
            </a:r>
            <a:r>
              <a:rPr lang="en-US" sz="1800" dirty="0">
                <a:cs typeface="Arial" pitchFamily="34" charset="0"/>
              </a:rPr>
              <a:t>, N. </a:t>
            </a:r>
            <a:r>
              <a:rPr lang="en-US" sz="1800" dirty="0" err="1">
                <a:cs typeface="Arial" pitchFamily="34" charset="0"/>
              </a:rPr>
              <a:t>Huneeus</a:t>
            </a:r>
            <a:r>
              <a:rPr lang="en-US" sz="1800" dirty="0">
                <a:cs typeface="Arial" pitchFamily="34" charset="0"/>
              </a:rPr>
              <a:t>, J.M. </a:t>
            </a:r>
            <a:r>
              <a:rPr lang="en-US" sz="1800" dirty="0" err="1">
                <a:cs typeface="Arial" pitchFamily="34" charset="0"/>
              </a:rPr>
              <a:t>Baldasano</a:t>
            </a:r>
            <a:r>
              <a:rPr lang="en-US" sz="1800" dirty="0">
                <a:cs typeface="Arial" pitchFamily="34" charset="0"/>
              </a:rPr>
              <a:t>, T. Black, S. </a:t>
            </a:r>
            <a:r>
              <a:rPr lang="en-US" sz="1800" dirty="0" err="1">
                <a:cs typeface="Arial" pitchFamily="34" charset="0"/>
              </a:rPr>
              <a:t>Basart</a:t>
            </a:r>
            <a:r>
              <a:rPr lang="en-US" sz="1800" dirty="0">
                <a:cs typeface="Arial" pitchFamily="34" charset="0"/>
              </a:rPr>
              <a:t>, S. </a:t>
            </a:r>
            <a:r>
              <a:rPr lang="en-US" sz="1800" dirty="0" err="1">
                <a:cs typeface="Arial" pitchFamily="34" charset="0"/>
              </a:rPr>
              <a:t>Nickovic</a:t>
            </a:r>
            <a:r>
              <a:rPr lang="en-US" sz="1800" dirty="0">
                <a:cs typeface="Arial" pitchFamily="34" charset="0"/>
              </a:rPr>
              <a:t>, R.L. Miller, J.P. </a:t>
            </a:r>
            <a:r>
              <a:rPr lang="en-US" sz="1800" dirty="0" err="1">
                <a:cs typeface="Arial" pitchFamily="34" charset="0"/>
              </a:rPr>
              <a:t>Perlwitz</a:t>
            </a:r>
            <a:r>
              <a:rPr lang="en-US" sz="1800" dirty="0">
                <a:cs typeface="Arial" pitchFamily="34" charset="0"/>
              </a:rPr>
              <a:t>, M. Schulz, and M. Thomson (2011), </a:t>
            </a:r>
            <a:r>
              <a:rPr lang="en-US" sz="1800" i="1" dirty="0">
                <a:cs typeface="Arial" pitchFamily="34" charset="0"/>
              </a:rPr>
              <a:t>Atmos. Chem. Phys.</a:t>
            </a:r>
            <a:r>
              <a:rPr lang="en-US" sz="1800" dirty="0">
                <a:cs typeface="Arial" pitchFamily="34" charset="0"/>
              </a:rPr>
              <a:t>, 11, </a:t>
            </a:r>
            <a:r>
              <a:rPr lang="en-US" sz="1800" dirty="0" err="1">
                <a:cs typeface="Arial" pitchFamily="34" charset="0"/>
              </a:rPr>
              <a:t>doi</a:t>
            </a:r>
            <a:r>
              <a:rPr lang="en-US" sz="1800" dirty="0">
                <a:cs typeface="Arial" pitchFamily="34" charset="0"/>
              </a:rPr>
              <a:t>: 10.5194/acp-11-13001-2011</a:t>
            </a:r>
          </a:p>
          <a:p>
            <a:pPr marL="0" indent="0">
              <a:spcBef>
                <a:spcPts val="0"/>
              </a:spcBef>
              <a:spcAft>
                <a:spcPts val="141"/>
              </a:spcAft>
              <a:buNone/>
              <a:tabLst>
                <a:tab pos="1047569" algn="l"/>
              </a:tabLst>
            </a:pPr>
            <a:r>
              <a:rPr lang="en-US" sz="1800" dirty="0" err="1">
                <a:cs typeface="Arial" pitchFamily="34" charset="0"/>
              </a:rPr>
              <a:t>Raupach</a:t>
            </a:r>
            <a:r>
              <a:rPr lang="en-US" sz="1800" dirty="0">
                <a:cs typeface="Arial" pitchFamily="34" charset="0"/>
              </a:rPr>
              <a:t>, M.R., D. Gillette, and J.F. Leys (1996), </a:t>
            </a:r>
            <a:r>
              <a:rPr lang="en-US" sz="1800" i="1" dirty="0">
                <a:cs typeface="Arial" pitchFamily="34" charset="0"/>
              </a:rPr>
              <a:t>J. </a:t>
            </a:r>
            <a:r>
              <a:rPr lang="en-US" sz="1800" i="1" dirty="0" err="1">
                <a:cs typeface="Arial" pitchFamily="34" charset="0"/>
              </a:rPr>
              <a:t>Geophys</a:t>
            </a:r>
            <a:r>
              <a:rPr lang="en-US" sz="1800" i="1" dirty="0">
                <a:cs typeface="Arial" pitchFamily="34" charset="0"/>
              </a:rPr>
              <a:t>. Res.</a:t>
            </a:r>
            <a:r>
              <a:rPr lang="en-US" sz="1800" dirty="0">
                <a:cs typeface="Arial" pitchFamily="34" charset="0"/>
              </a:rPr>
              <a:t>, 98, doi:10.1029/92JD01922</a:t>
            </a:r>
          </a:p>
          <a:p>
            <a:pPr marL="0" indent="0">
              <a:spcBef>
                <a:spcPts val="0"/>
              </a:spcBef>
              <a:spcAft>
                <a:spcPts val="141"/>
              </a:spcAft>
              <a:buNone/>
              <a:tabLst>
                <a:tab pos="1047569" algn="l"/>
              </a:tabLst>
            </a:pPr>
            <a:r>
              <a:rPr lang="en-US" sz="1800" dirty="0">
                <a:cs typeface="Arial" pitchFamily="34" charset="0"/>
              </a:rPr>
              <a:t>Shao, Y., M.R. </a:t>
            </a:r>
            <a:r>
              <a:rPr lang="en-US" sz="1800" dirty="0" err="1">
                <a:cs typeface="Arial" pitchFamily="34" charset="0"/>
              </a:rPr>
              <a:t>Raupach</a:t>
            </a:r>
            <a:r>
              <a:rPr lang="en-US" sz="1800" dirty="0">
                <a:cs typeface="Arial" pitchFamily="34" charset="0"/>
              </a:rPr>
              <a:t>, and J.F Leys (1996), </a:t>
            </a:r>
            <a:r>
              <a:rPr lang="en-US" sz="1800" i="1" dirty="0">
                <a:cs typeface="Arial" pitchFamily="34" charset="0"/>
              </a:rPr>
              <a:t>Aust. J. Soil. Res.</a:t>
            </a:r>
            <a:r>
              <a:rPr lang="en-US" sz="1800" dirty="0">
                <a:cs typeface="Arial" pitchFamily="34" charset="0"/>
              </a:rPr>
              <a:t>, 34, doi:10.1071/SR9960309</a:t>
            </a:r>
          </a:p>
          <a:p>
            <a:pPr marL="0" indent="0">
              <a:spcBef>
                <a:spcPts val="0"/>
              </a:spcBef>
              <a:spcAft>
                <a:spcPts val="141"/>
              </a:spcAft>
              <a:buNone/>
              <a:tabLst>
                <a:tab pos="1047569" algn="l"/>
              </a:tabLst>
            </a:pPr>
            <a:r>
              <a:rPr lang="en-US" sz="1800" dirty="0" err="1">
                <a:cs typeface="Arial" pitchFamily="34" charset="0"/>
              </a:rPr>
              <a:t>Tegen</a:t>
            </a:r>
            <a:r>
              <a:rPr lang="en-US" sz="1800" dirty="0">
                <a:cs typeface="Arial" pitchFamily="34" charset="0"/>
              </a:rPr>
              <a:t>, I., A.A. </a:t>
            </a:r>
            <a:r>
              <a:rPr lang="en-US" sz="1800" dirty="0" err="1">
                <a:cs typeface="Arial" pitchFamily="34" charset="0"/>
              </a:rPr>
              <a:t>Lacis</a:t>
            </a:r>
            <a:r>
              <a:rPr lang="en-US" sz="1800" dirty="0">
                <a:cs typeface="Arial" pitchFamily="34" charset="0"/>
              </a:rPr>
              <a:t>, and I. Fung (1996), </a:t>
            </a:r>
            <a:r>
              <a:rPr lang="en-US" sz="1800" i="1" dirty="0">
                <a:cs typeface="Arial" pitchFamily="34" charset="0"/>
              </a:rPr>
              <a:t>Nature</a:t>
            </a:r>
            <a:r>
              <a:rPr lang="en-US" sz="1800" dirty="0">
                <a:cs typeface="Arial" pitchFamily="34" charset="0"/>
              </a:rPr>
              <a:t>, 380, doi:10.1038/380419a0</a:t>
            </a:r>
          </a:p>
          <a:p>
            <a:pPr marL="0" indent="0">
              <a:spcBef>
                <a:spcPts val="0"/>
              </a:spcBef>
              <a:spcAft>
                <a:spcPts val="141"/>
              </a:spcAft>
              <a:buNone/>
              <a:tabLst>
                <a:tab pos="1047569" algn="l"/>
              </a:tabLst>
            </a:pPr>
            <a:r>
              <a:rPr lang="en-US" sz="1800" dirty="0" err="1">
                <a:cs typeface="Arial" pitchFamily="34" charset="0"/>
              </a:rPr>
              <a:t>Tegen</a:t>
            </a:r>
            <a:r>
              <a:rPr lang="en-US" sz="1800" dirty="0">
                <a:cs typeface="Arial" pitchFamily="34" charset="0"/>
              </a:rPr>
              <a:t>, I., M. Werner, S.P. Harrison, and K.E. </a:t>
            </a:r>
            <a:r>
              <a:rPr lang="en-US" sz="1800" dirty="0" err="1">
                <a:cs typeface="Arial" pitchFamily="34" charset="0"/>
              </a:rPr>
              <a:t>Kohfeld</a:t>
            </a:r>
            <a:r>
              <a:rPr lang="en-US" sz="1800" dirty="0">
                <a:cs typeface="Arial" pitchFamily="34" charset="0"/>
              </a:rPr>
              <a:t> (2004), </a:t>
            </a:r>
            <a:r>
              <a:rPr lang="en-US" sz="1800" i="1" dirty="0" err="1">
                <a:cs typeface="Arial" pitchFamily="34" charset="0"/>
              </a:rPr>
              <a:t>Geophys</a:t>
            </a:r>
            <a:r>
              <a:rPr lang="en-US" sz="1800" i="1" dirty="0">
                <a:cs typeface="Arial" pitchFamily="34" charset="0"/>
              </a:rPr>
              <a:t>. Res. Lett.</a:t>
            </a:r>
            <a:r>
              <a:rPr lang="en-US" sz="1800" dirty="0">
                <a:cs typeface="Arial" pitchFamily="34" charset="0"/>
              </a:rPr>
              <a:t>, 31, doi:10.1029/2003GL019216</a:t>
            </a:r>
          </a:p>
          <a:p>
            <a:pPr marL="0" indent="0">
              <a:buNone/>
              <a:tabLst>
                <a:tab pos="2290502" algn="l"/>
              </a:tabLst>
            </a:pPr>
            <a:endParaRPr lang="en-US" sz="1800" dirty="0"/>
          </a:p>
        </p:txBody>
      </p:sp>
      <p:sp>
        <p:nvSpPr>
          <p:cNvPr id="51" name="Textplatzhalter 2"/>
          <p:cNvSpPr txBox="1">
            <a:spLocks/>
          </p:cNvSpPr>
          <p:nvPr/>
        </p:nvSpPr>
        <p:spPr bwMode="auto">
          <a:xfrm>
            <a:off x="18052943" y="40820313"/>
            <a:ext cx="11332725" cy="13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2357E"/>
                </a:solidFill>
                <a:cs typeface="Arial" pitchFamily="34" charset="0"/>
              </a:rPr>
              <a:t>Acknowledgements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/>
              <a:t>This project has received funding from the European Union’s Horizon 2020 research and innovation </a:t>
            </a:r>
            <a:r>
              <a:rPr lang="en-US" sz="2000" dirty="0" err="1"/>
              <a:t>programme</a:t>
            </a:r>
            <a:r>
              <a:rPr lang="en-US" sz="2000" dirty="0"/>
              <a:t> under the Marie </a:t>
            </a:r>
            <a:r>
              <a:rPr lang="en-US" sz="2000" dirty="0" err="1"/>
              <a:t>Skłodowska</a:t>
            </a:r>
            <a:r>
              <a:rPr lang="en-US" sz="2000" dirty="0"/>
              <a:t>-Curie grant agreement No. 789630. </a:t>
            </a:r>
            <a:r>
              <a:rPr lang="en-US" sz="2000" dirty="0">
                <a:cs typeface="Arial" pitchFamily="34" charset="0"/>
              </a:rPr>
              <a:t>We furthermore acknowledge support from the </a:t>
            </a:r>
            <a:r>
              <a:rPr lang="en-GB" sz="2000" dirty="0"/>
              <a:t>the AXA Research Fund.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424"/>
              </a:spcAft>
              <a:buNone/>
              <a:tabLst>
                <a:tab pos="257120" algn="l"/>
              </a:tabLst>
            </a:pPr>
            <a:r>
              <a:rPr lang="en-US" sz="1556" dirty="0">
                <a:cs typeface="Arial" pitchFamily="34" charset="0"/>
              </a:rPr>
              <a:t>  </a:t>
            </a:r>
          </a:p>
          <a:p>
            <a:pPr marL="0" indent="0">
              <a:buNone/>
              <a:tabLst>
                <a:tab pos="2290502" algn="l"/>
              </a:tabLst>
            </a:pPr>
            <a:endParaRPr lang="en-US" sz="155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C2761-354D-463B-BBAF-1B2A28DE6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52" y="4052695"/>
            <a:ext cx="6936160" cy="15187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75B9B-B59F-4AA2-97E5-0035657EC8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018" y="40872263"/>
            <a:ext cx="1770994" cy="11836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D70996-EA09-471B-9DE3-9BF4FE5F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221" y="534890"/>
            <a:ext cx="22118194" cy="1924229"/>
          </a:xfrm>
        </p:spPr>
        <p:txBody>
          <a:bodyPr/>
          <a:lstStyle/>
          <a:p>
            <a:r>
              <a:rPr lang="en-US" dirty="0"/>
              <a:t>DUST.ES – Addressing key uncertainties in mineral DUST </a:t>
            </a:r>
            <a:r>
              <a:rPr lang="en-US" dirty="0" err="1"/>
              <a:t>EmiSsion</a:t>
            </a:r>
            <a:r>
              <a:rPr lang="en-US" dirty="0"/>
              <a:t> modelling to better constraint the global dust cycle</a:t>
            </a:r>
          </a:p>
        </p:txBody>
      </p:sp>
      <p:sp>
        <p:nvSpPr>
          <p:cNvPr id="43" name="Textfeld 43"/>
          <p:cNvSpPr txBox="1"/>
          <p:nvPr/>
        </p:nvSpPr>
        <p:spPr>
          <a:xfrm>
            <a:off x="119423" y="16309692"/>
            <a:ext cx="7675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latin typeface="+mj-lt"/>
              </a:rPr>
              <a:t>Fig. 1: </a:t>
            </a:r>
            <a:r>
              <a:rPr lang="en-US" sz="2000" i="1" dirty="0">
                <a:latin typeface="+mj-lt"/>
              </a:rPr>
              <a:t>(a) Mechanisms of dust emission (from Shao, 2008); (b) Leading edge of a haboob (from </a:t>
            </a:r>
            <a:r>
              <a:rPr lang="en-US" sz="2000" i="1" dirty="0" err="1">
                <a:latin typeface="+mj-lt"/>
              </a:rPr>
              <a:t>Knippertz</a:t>
            </a:r>
            <a:r>
              <a:rPr lang="en-US" sz="2000" i="1" dirty="0">
                <a:latin typeface="+mj-lt"/>
              </a:rPr>
              <a:t> and Todd, 2012) and comparison between modelled (MONARCH – total: black line; dust contribution: red line) and measured (AERONET – black dots) aerosol optical depth (AOD) at Tamanrasset, Algeria, during 2015. Summertime moist-convective dust storms lead to substantial model-observation discrepancies in current models; (c)  Frequency of Occurrence (</a:t>
            </a:r>
            <a:r>
              <a:rPr lang="en-US" sz="2000" i="1" dirty="0" err="1">
                <a:latin typeface="+mj-lt"/>
              </a:rPr>
              <a:t>FoO</a:t>
            </a:r>
            <a:r>
              <a:rPr lang="en-US" sz="2000" i="1" dirty="0">
                <a:latin typeface="+mj-lt"/>
              </a:rPr>
              <a:t>) that AOD exceeds a threshold of 0.2 for natural and anthropogenic (dash pattern) dust sources in northern Africa.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247816E-79DC-4A82-BCB3-03D4012B2AD8}"/>
              </a:ext>
            </a:extLst>
          </p:cNvPr>
          <p:cNvSpPr txBox="1">
            <a:spLocks/>
          </p:cNvSpPr>
          <p:nvPr/>
        </p:nvSpPr>
        <p:spPr bwMode="auto">
          <a:xfrm>
            <a:off x="352416" y="20036110"/>
            <a:ext cx="8373465" cy="61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49"/>
              </a:spcBef>
              <a:spcAft>
                <a:spcPts val="0"/>
              </a:spcAft>
            </a:pPr>
            <a:endParaRPr lang="en-US" sz="2800" dirty="0"/>
          </a:p>
          <a:p>
            <a:pPr algn="just">
              <a:spcBef>
                <a:spcPts val="849"/>
              </a:spcBef>
              <a:spcAft>
                <a:spcPts val="0"/>
              </a:spcAft>
            </a:pPr>
            <a:endParaRPr lang="en-US" sz="2800" dirty="0"/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The three main mechanisms of dust emission are aerodynamic entrainment (AE), saltation bombardment (SB), and aggregate disintegration (AD)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Dust emission schemes used in regional and global models usually represent SB only or SB and AD. 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AE is normally neglected, because emissions produced by AE are much smaller than by SB/AD. However, recent studies suggest that AE can be significant (e.g. </a:t>
            </a:r>
            <a:r>
              <a:rPr lang="en-US" sz="2800" i="1" dirty="0"/>
              <a:t>Klose et al.</a:t>
            </a:r>
            <a:r>
              <a:rPr lang="en-US" sz="2800" dirty="0"/>
              <a:t>, 2014; </a:t>
            </a:r>
            <a:r>
              <a:rPr lang="en-US" sz="2800" i="1" dirty="0"/>
              <a:t>Fig. 2</a:t>
            </a:r>
            <a:r>
              <a:rPr lang="en-US" sz="2800" dirty="0"/>
              <a:t>)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D6BE400-451A-4FF6-BF79-0494A9EAC9E2}"/>
              </a:ext>
            </a:extLst>
          </p:cNvPr>
          <p:cNvSpPr txBox="1">
            <a:spLocks/>
          </p:cNvSpPr>
          <p:nvPr/>
        </p:nvSpPr>
        <p:spPr bwMode="auto">
          <a:xfrm>
            <a:off x="522363" y="29877800"/>
            <a:ext cx="6820267" cy="41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Mesoscale convective dust storms (MCS) or ‘haboobs’ are among the most important meteorological dust injection processes in the Sahara in summer, both in terms of cumulative duration and intensity (</a:t>
            </a:r>
            <a:r>
              <a:rPr lang="en-US" sz="2800" i="1" dirty="0"/>
              <a:t>Allen et al.</a:t>
            </a:r>
            <a:r>
              <a:rPr lang="en-US" sz="2800" dirty="0"/>
              <a:t>, 2015)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Modeling of MCS remains a challenge, in particular for coarse-grid global models. 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endParaRPr lang="en-US" sz="2800" dirty="0"/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546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8FE6F97-B04A-428E-BC96-5081766C4EBB}"/>
              </a:ext>
            </a:extLst>
          </p:cNvPr>
          <p:cNvSpPr txBox="1">
            <a:spLocks/>
          </p:cNvSpPr>
          <p:nvPr/>
        </p:nvSpPr>
        <p:spPr bwMode="auto">
          <a:xfrm>
            <a:off x="15488074" y="3629251"/>
            <a:ext cx="14610830" cy="73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73"/>
              </a:spcAft>
              <a:buNone/>
            </a:pPr>
            <a:r>
              <a:rPr lang="en-US" sz="4800" b="1" dirty="0">
                <a:solidFill>
                  <a:srgbClr val="02357E"/>
                </a:solidFill>
              </a:rPr>
              <a:t>Uncertainty: Natural and anthropogenic dust sources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Major dust sources are preferentially located in topographic depressions where a deep layer of alluvium has accumulated, but they can also be generated by human activities, such as agriculture, that disturb the soil and make it vulnerable to wind erosion. 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The contribution of (anthropogenic) land use to present-day dust emission remains under debate, with values ranging from 10% to 50% (</a:t>
            </a:r>
            <a:r>
              <a:rPr lang="en-US" sz="2800" i="1" dirty="0" err="1"/>
              <a:t>Tegen</a:t>
            </a:r>
            <a:r>
              <a:rPr lang="en-US" sz="2800" i="1" dirty="0"/>
              <a:t> et al.</a:t>
            </a:r>
            <a:r>
              <a:rPr lang="en-US" sz="2800" dirty="0"/>
              <a:t>, 1996; </a:t>
            </a:r>
            <a:r>
              <a:rPr lang="en-US" sz="2800" i="1" dirty="0" err="1"/>
              <a:t>Tegen</a:t>
            </a:r>
            <a:r>
              <a:rPr lang="en-US" sz="2800" i="1" dirty="0"/>
              <a:t> et al.</a:t>
            </a:r>
            <a:r>
              <a:rPr lang="en-US" sz="2800" dirty="0"/>
              <a:t>, 2004; </a:t>
            </a:r>
            <a:r>
              <a:rPr lang="en-US" sz="2800" i="1" dirty="0" err="1"/>
              <a:t>Mahowald</a:t>
            </a:r>
            <a:r>
              <a:rPr lang="en-US" sz="2800" i="1" dirty="0"/>
              <a:t> et al.</a:t>
            </a:r>
            <a:r>
              <a:rPr lang="en-US" sz="2800" dirty="0"/>
              <a:t>, 2004; </a:t>
            </a:r>
            <a:r>
              <a:rPr lang="en-US" sz="2800" i="1" dirty="0" err="1"/>
              <a:t>Ginoux</a:t>
            </a:r>
            <a:r>
              <a:rPr lang="en-US" sz="2800" i="1" dirty="0"/>
              <a:t> et al.</a:t>
            </a:r>
            <a:r>
              <a:rPr lang="en-US" sz="2800" dirty="0"/>
              <a:t>, 2012)</a:t>
            </a: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This uncertainty is partly caused by the poorly constrained wind friction velocity threshold for particle lifting, </a:t>
            </a:r>
            <a:r>
              <a:rPr lang="en-US" sz="2800" i="1" dirty="0"/>
              <a:t>u</a:t>
            </a:r>
            <a:r>
              <a:rPr lang="en-US" sz="2800" i="1" baseline="-25000" dirty="0"/>
              <a:t>*t</a:t>
            </a:r>
            <a:r>
              <a:rPr lang="en-US" sz="2800" dirty="0"/>
              <a:t>, which depends on soil texture, soil moisture, and surface roughness. Most global dust models assume a spatially uniform dry threshold with variations depending only on soil moisture, omitting the influence of vegetation and other environmental factors. </a:t>
            </a: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357E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2357E"/>
                </a:solidFill>
              </a:rPr>
              <a:t>To better estimate the contribution of agricultural (cultivated) and natural sources to global dust emission, </a:t>
            </a:r>
            <a:r>
              <a:rPr lang="en-US" sz="2800" b="1" dirty="0">
                <a:solidFill>
                  <a:srgbClr val="02357E"/>
                </a:solidFill>
              </a:rPr>
              <a:t>improved land-surface representations need to be combined with advanced dust models and observational constraints</a:t>
            </a:r>
            <a:r>
              <a:rPr lang="en-US" sz="2800" dirty="0">
                <a:solidFill>
                  <a:srgbClr val="02357E"/>
                </a:solidFill>
              </a:rPr>
              <a:t>. 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54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C5484-EE4A-44F5-99DF-E43ADB257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8" y="21172594"/>
            <a:ext cx="6268205" cy="4296809"/>
          </a:xfrm>
          <a:prstGeom prst="rect">
            <a:avLst/>
          </a:prstGeom>
        </p:spPr>
      </p:pic>
      <p:cxnSp>
        <p:nvCxnSpPr>
          <p:cNvPr id="29" name="Gerade Verbindung 19">
            <a:extLst>
              <a:ext uri="{FF2B5EF4-FFF2-40B4-BE49-F238E27FC236}">
                <a16:creationId xmlns:a16="http://schemas.microsoft.com/office/drawing/2014/main" id="{CAAC4C26-5BB1-44F8-AB97-ECF4EA1F9BBC}"/>
              </a:ext>
            </a:extLst>
          </p:cNvPr>
          <p:cNvCxnSpPr/>
          <p:nvPr/>
        </p:nvCxnSpPr>
        <p:spPr>
          <a:xfrm>
            <a:off x="508967" y="28749078"/>
            <a:ext cx="14400000" cy="0"/>
          </a:xfrm>
          <a:prstGeom prst="line">
            <a:avLst/>
          </a:prstGeom>
          <a:ln w="19050">
            <a:solidFill>
              <a:srgbClr val="02357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6ACC11F-83F1-4842-9C43-5D3E2A9D9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34" y="29877800"/>
            <a:ext cx="6847970" cy="3365367"/>
          </a:xfrm>
          <a:prstGeom prst="rect">
            <a:avLst/>
          </a:prstGeom>
        </p:spPr>
      </p:pic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8991FDD1-7887-4CA8-A563-5F4E64F47E59}"/>
              </a:ext>
            </a:extLst>
          </p:cNvPr>
          <p:cNvSpPr txBox="1">
            <a:spLocks/>
          </p:cNvSpPr>
          <p:nvPr/>
        </p:nvSpPr>
        <p:spPr bwMode="auto">
          <a:xfrm>
            <a:off x="15462675" y="11033375"/>
            <a:ext cx="14472860" cy="1130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73"/>
              </a:spcAft>
              <a:buNone/>
            </a:pPr>
            <a:r>
              <a:rPr lang="en-US" sz="4800" b="1" dirty="0">
                <a:solidFill>
                  <a:srgbClr val="02357E"/>
                </a:solidFill>
              </a:rPr>
              <a:t>Preliminary results – anthropogenic fraction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54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827AB-D013-483C-AAAD-1B152F655E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88" y="12281807"/>
            <a:ext cx="8426834" cy="3646821"/>
          </a:xfrm>
          <a:prstGeom prst="rect">
            <a:avLst/>
          </a:prstGeom>
        </p:spPr>
      </p:pic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9682C75D-F5F5-48FA-B9D4-A52FFD1A6EA7}"/>
              </a:ext>
            </a:extLst>
          </p:cNvPr>
          <p:cNvSpPr txBox="1">
            <a:spLocks/>
          </p:cNvSpPr>
          <p:nvPr/>
        </p:nvSpPr>
        <p:spPr bwMode="auto">
          <a:xfrm>
            <a:off x="15481465" y="11979985"/>
            <a:ext cx="6046026" cy="44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r>
              <a:rPr lang="en-US" b="1" dirty="0">
                <a:solidFill>
                  <a:srgbClr val="02357E"/>
                </a:solidFill>
              </a:rPr>
              <a:t>Numerical Experiments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</a:rPr>
              <a:t>Multiscale Online Non-hydrostatic </a:t>
            </a:r>
            <a:r>
              <a:rPr lang="en-US" sz="2800" dirty="0" err="1">
                <a:solidFill>
                  <a:prstClr val="black"/>
                </a:solidFill>
              </a:rPr>
              <a:t>AtmospheRe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CHemistry</a:t>
            </a:r>
            <a:r>
              <a:rPr lang="en-US" sz="2800" dirty="0">
                <a:solidFill>
                  <a:prstClr val="black"/>
                </a:solidFill>
              </a:rPr>
              <a:t> model – NMMB-MONARCH (</a:t>
            </a:r>
            <a:r>
              <a:rPr lang="en-US" sz="2800" i="1" dirty="0">
                <a:solidFill>
                  <a:prstClr val="black"/>
                </a:solidFill>
              </a:rPr>
              <a:t>Pérez et al.</a:t>
            </a:r>
            <a:r>
              <a:rPr lang="en-US" sz="2800" dirty="0">
                <a:solidFill>
                  <a:prstClr val="black"/>
                </a:solidFill>
              </a:rPr>
              <a:t>, 2011; </a:t>
            </a:r>
            <a:r>
              <a:rPr lang="en-US" sz="2800" i="1" dirty="0" err="1">
                <a:solidFill>
                  <a:prstClr val="black"/>
                </a:solidFill>
              </a:rPr>
              <a:t>Badia</a:t>
            </a:r>
            <a:r>
              <a:rPr lang="en-US" sz="2800" i="1" dirty="0">
                <a:solidFill>
                  <a:prstClr val="black"/>
                </a:solidFill>
              </a:rPr>
              <a:t> et al.</a:t>
            </a:r>
            <a:r>
              <a:rPr lang="en-US" sz="2800" dirty="0">
                <a:solidFill>
                  <a:prstClr val="black"/>
                </a:solidFill>
              </a:rPr>
              <a:t>, 2017)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</a:rPr>
              <a:t>Global setup (1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2800" dirty="0">
                <a:solidFill>
                  <a:prstClr val="black"/>
                </a:solidFill>
              </a:rPr>
              <a:t> x 1.4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horizontal resolution, 24 layers)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 one-year simulations 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546" dirty="0"/>
          </a:p>
        </p:txBody>
      </p:sp>
      <p:sp>
        <p:nvSpPr>
          <p:cNvPr id="55" name="Textplatzhalter 2">
            <a:extLst>
              <a:ext uri="{FF2B5EF4-FFF2-40B4-BE49-F238E27FC236}">
                <a16:creationId xmlns:a16="http://schemas.microsoft.com/office/drawing/2014/main" id="{9BA8A47E-29FF-4524-82C5-4DD17A8B8694}"/>
              </a:ext>
            </a:extLst>
          </p:cNvPr>
          <p:cNvSpPr txBox="1">
            <a:spLocks/>
          </p:cNvSpPr>
          <p:nvPr/>
        </p:nvSpPr>
        <p:spPr bwMode="auto">
          <a:xfrm>
            <a:off x="15481741" y="16405604"/>
            <a:ext cx="14491146" cy="96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r>
              <a:rPr lang="en-US" b="1" dirty="0">
                <a:solidFill>
                  <a:srgbClr val="02357E"/>
                </a:solidFill>
              </a:rPr>
              <a:t>Drag Partitioning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</a:rPr>
              <a:t>“Drag partition” describes the separation of the total (surface) drag supplied by aerodynamic forces into a fraction on roughness element surfaces and on the ground surface. The latter is pivotal for dust emission.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</a:rPr>
              <a:t>In the context of dust emission modeling, drag partition is usually used to account for roughness elements, such as vegetation, in the sediment entrainment threshold.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the drag partition parameterization of </a:t>
            </a:r>
            <a:r>
              <a:rPr lang="en-US" sz="28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Raupach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(1993) in combination with estimates of photosynthetic (PV) and non-photosynthetic (NPV) vegetation cover (</a:t>
            </a:r>
            <a:r>
              <a:rPr lang="en-US" sz="28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Guerschman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2015) and the conversion between cover fraction and frontal area index (input to the drag partition scheme) proposed by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Shao et al.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(1996). </a:t>
            </a:r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CDF13C5A-BB9C-4D1E-BA38-948DBF34D2B1}"/>
              </a:ext>
            </a:extLst>
          </p:cNvPr>
          <p:cNvSpPr txBox="1">
            <a:spLocks/>
          </p:cNvSpPr>
          <p:nvPr/>
        </p:nvSpPr>
        <p:spPr bwMode="auto">
          <a:xfrm>
            <a:off x="15481741" y="21209188"/>
            <a:ext cx="7380107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 5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compares the resulting roughness correction factor used to correct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frequency of occurrence (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dust optical depth &gt; 0.2 (</a:t>
            </a:r>
            <a:r>
              <a:rPr lang="en-US" sz="28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Ginoux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2012). The main features show remarkable similarity demonstrating that vegetation or roughness element cover is a key factor for dust emission and that a dynamical representation of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crucial to reproduce observed atmospheric dust loadings. 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546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10DA6D-5D0E-4EF2-B9D2-EE1AFF49B76A}"/>
              </a:ext>
            </a:extLst>
          </p:cNvPr>
          <p:cNvSpPr txBox="1"/>
          <p:nvPr/>
        </p:nvSpPr>
        <p:spPr>
          <a:xfrm>
            <a:off x="23209250" y="21476270"/>
            <a:ext cx="687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Roughness correction (</a:t>
            </a:r>
            <a:r>
              <a:rPr lang="en-US" sz="2800" i="1" dirty="0" err="1">
                <a:latin typeface="+mj-lt"/>
              </a:rPr>
              <a:t>Raupach</a:t>
            </a:r>
            <a:r>
              <a:rPr lang="en-US" sz="2800" i="1" dirty="0">
                <a:latin typeface="+mj-lt"/>
              </a:rPr>
              <a:t> et al., </a:t>
            </a:r>
            <a:r>
              <a:rPr lang="en-US" sz="2800" dirty="0">
                <a:latin typeface="+mj-lt"/>
              </a:rPr>
              <a:t>1993)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6F80F3-7DAE-4A47-9934-3D9D498382C2}"/>
              </a:ext>
            </a:extLst>
          </p:cNvPr>
          <p:cNvSpPr txBox="1"/>
          <p:nvPr/>
        </p:nvSpPr>
        <p:spPr>
          <a:xfrm>
            <a:off x="23204883" y="24913490"/>
            <a:ext cx="647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FoO</a:t>
            </a:r>
            <a:r>
              <a:rPr lang="en-US" sz="2800" dirty="0">
                <a:latin typeface="+mj-lt"/>
              </a:rPr>
              <a:t> of DOD &gt; 0.2 (</a:t>
            </a:r>
            <a:r>
              <a:rPr lang="en-US" sz="2800" i="1" dirty="0" err="1">
                <a:latin typeface="+mj-lt"/>
              </a:rPr>
              <a:t>Ginoux</a:t>
            </a:r>
            <a:r>
              <a:rPr lang="en-US" sz="2800" i="1" dirty="0">
                <a:latin typeface="+mj-lt"/>
              </a:rPr>
              <a:t> et al.</a:t>
            </a:r>
            <a:r>
              <a:rPr lang="en-US" sz="2800" dirty="0">
                <a:latin typeface="+mj-lt"/>
              </a:rPr>
              <a:t>, 2012)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9A1F0A21-EC6A-4A8A-8A79-DCD4F89A5094}"/>
              </a:ext>
            </a:extLst>
          </p:cNvPr>
          <p:cNvSpPr txBox="1">
            <a:spLocks/>
          </p:cNvSpPr>
          <p:nvPr/>
        </p:nvSpPr>
        <p:spPr bwMode="auto">
          <a:xfrm>
            <a:off x="15500027" y="28162994"/>
            <a:ext cx="14491146" cy="38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r>
              <a:rPr lang="en-US" b="1" dirty="0">
                <a:solidFill>
                  <a:srgbClr val="02357E"/>
                </a:solidFill>
              </a:rPr>
              <a:t>Anthropogenic land use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Ginoux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(2012) considered a dust source anthropogenic if it contained &gt; 30% anthropogenic land use (cropland and pasture) based on HYDE 2.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an updated land-use data set (HYDE 3.2.1) and test different scenarios of anthropogenic sources categories: (a) Cropland and pasture; (b) cropland, pasture, and converted rangeland; and (c) cropland, pasture, converted rangeland and rangeland.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1B95EA39-901B-438E-AE00-A3723F3BB23D}"/>
              </a:ext>
            </a:extLst>
          </p:cNvPr>
          <p:cNvSpPr txBox="1">
            <a:spLocks/>
          </p:cNvSpPr>
          <p:nvPr/>
        </p:nvSpPr>
        <p:spPr bwMode="auto">
          <a:xfrm>
            <a:off x="15572122" y="31629398"/>
            <a:ext cx="13969465" cy="11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r>
              <a:rPr lang="en-US" b="1" dirty="0">
                <a:solidFill>
                  <a:srgbClr val="02357E"/>
                </a:solidFill>
              </a:rPr>
              <a:t>Constraining the dust cycle with observations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6A967999-DD06-41F6-B533-83433DF6B9DE}"/>
              </a:ext>
            </a:extLst>
          </p:cNvPr>
          <p:cNvSpPr txBox="1">
            <a:spLocks/>
          </p:cNvSpPr>
          <p:nvPr/>
        </p:nvSpPr>
        <p:spPr bwMode="auto">
          <a:xfrm>
            <a:off x="15500027" y="32277470"/>
            <a:ext cx="7379894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best-estimates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experiment are obtained by minimizing the error between model results and a suit of observations, e.g. MODIS or AERONET aerosol optical thickness 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optimization factor is applied to the modeled dust cycle globally; the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-temporal dust variation remains as independent quality criterion.</a:t>
            </a:r>
          </a:p>
          <a:p>
            <a:pPr algn="just">
              <a:spcBef>
                <a:spcPts val="849"/>
              </a:spcBef>
              <a:spcAft>
                <a:spcPts val="0"/>
              </a:spcAft>
              <a:tabLst>
                <a:tab pos="1043077" algn="l"/>
              </a:tabLst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evaluation of the spatial and temporal distribution of dust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relative amount of dust load and deposition, etc. is currently underway and will allow to identify model weaknesses and test hypotheses on the anthropogenic fraction (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 6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43">
            <a:extLst>
              <a:ext uri="{FF2B5EF4-FFF2-40B4-BE49-F238E27FC236}">
                <a16:creationId xmlns:a16="http://schemas.microsoft.com/office/drawing/2014/main" id="{FF4BD484-24B8-4A9C-AC0E-D32A510D7C6E}"/>
              </a:ext>
            </a:extLst>
          </p:cNvPr>
          <p:cNvSpPr txBox="1"/>
          <p:nvPr/>
        </p:nvSpPr>
        <p:spPr>
          <a:xfrm>
            <a:off x="8803283" y="25376896"/>
            <a:ext cx="622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latin typeface="+mj-lt"/>
              </a:rPr>
              <a:t>Fig. 2: </a:t>
            </a:r>
            <a:r>
              <a:rPr lang="en-US" sz="2000" i="1" dirty="0">
                <a:latin typeface="+mj-lt"/>
              </a:rPr>
              <a:t>Concept of aerodynamic dust entrainment caused by turbulent eddies (from Klose et al., 2013)</a:t>
            </a:r>
          </a:p>
        </p:txBody>
      </p:sp>
      <p:sp>
        <p:nvSpPr>
          <p:cNvPr id="41" name="Textfeld 43">
            <a:extLst>
              <a:ext uri="{FF2B5EF4-FFF2-40B4-BE49-F238E27FC236}">
                <a16:creationId xmlns:a16="http://schemas.microsoft.com/office/drawing/2014/main" id="{D56C1484-4709-4ECC-8FBF-68FEFB8213F6}"/>
              </a:ext>
            </a:extLst>
          </p:cNvPr>
          <p:cNvSpPr txBox="1"/>
          <p:nvPr/>
        </p:nvSpPr>
        <p:spPr>
          <a:xfrm>
            <a:off x="7786215" y="33181814"/>
            <a:ext cx="695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latin typeface="+mj-lt"/>
              </a:rPr>
              <a:t>Fig. 3: </a:t>
            </a:r>
            <a:r>
              <a:rPr lang="en-US" sz="2000" i="1" dirty="0">
                <a:latin typeface="+mj-lt"/>
              </a:rPr>
              <a:t>Concept of dust entrainment through downdrafts from moist convection (from </a:t>
            </a:r>
            <a:r>
              <a:rPr lang="en-US" sz="2000" i="1" dirty="0" err="1">
                <a:latin typeface="+mj-lt"/>
              </a:rPr>
              <a:t>Pantillon</a:t>
            </a:r>
            <a:r>
              <a:rPr lang="en-US" sz="2000" i="1" dirty="0">
                <a:latin typeface="+mj-lt"/>
              </a:rPr>
              <a:t> et al., 2016)</a:t>
            </a:r>
          </a:p>
        </p:txBody>
      </p:sp>
      <p:sp>
        <p:nvSpPr>
          <p:cNvPr id="37" name="Textfeld 43">
            <a:extLst>
              <a:ext uri="{FF2B5EF4-FFF2-40B4-BE49-F238E27FC236}">
                <a16:creationId xmlns:a16="http://schemas.microsoft.com/office/drawing/2014/main" id="{FAC4FD04-7787-4F77-BF1D-1B83D93A4A8C}"/>
              </a:ext>
            </a:extLst>
          </p:cNvPr>
          <p:cNvSpPr txBox="1"/>
          <p:nvPr/>
        </p:nvSpPr>
        <p:spPr>
          <a:xfrm>
            <a:off x="21109992" y="15948355"/>
            <a:ext cx="8791635" cy="72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latin typeface="+mj-lt"/>
              </a:rPr>
              <a:t>Fig. 4: </a:t>
            </a:r>
            <a:r>
              <a:rPr lang="en-US" sz="2000" i="1" dirty="0">
                <a:latin typeface="+mj-lt"/>
              </a:rPr>
              <a:t>Overview of the numerical experiments designed to constrain the contribution of anthropogenic sources to the global dust cycle.</a:t>
            </a:r>
          </a:p>
        </p:txBody>
      </p:sp>
      <p:sp>
        <p:nvSpPr>
          <p:cNvPr id="38" name="Textfeld 43">
            <a:extLst>
              <a:ext uri="{FF2B5EF4-FFF2-40B4-BE49-F238E27FC236}">
                <a16:creationId xmlns:a16="http://schemas.microsoft.com/office/drawing/2014/main" id="{251F48CE-F685-466A-AED2-16771F89AFE2}"/>
              </a:ext>
            </a:extLst>
          </p:cNvPr>
          <p:cNvSpPr txBox="1"/>
          <p:nvPr/>
        </p:nvSpPr>
        <p:spPr>
          <a:xfrm>
            <a:off x="16286018" y="26593626"/>
            <a:ext cx="697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latin typeface="+mj-lt"/>
              </a:rPr>
              <a:t>Fig. 5: </a:t>
            </a:r>
            <a:r>
              <a:rPr lang="en-US" sz="2000" i="1" dirty="0">
                <a:latin typeface="+mj-lt"/>
              </a:rPr>
              <a:t>(top) Correction factor representing roughness elements; the factor is applied to the entrainment threshold friction velocity; (bottom) Frequency of occurrence (</a:t>
            </a:r>
            <a:r>
              <a:rPr lang="en-US" sz="2000" i="1" dirty="0" err="1">
                <a:latin typeface="+mj-lt"/>
              </a:rPr>
              <a:t>FoO</a:t>
            </a:r>
            <a:r>
              <a:rPr lang="en-US" sz="2000" i="1" dirty="0">
                <a:latin typeface="+mj-lt"/>
              </a:rPr>
              <a:t>) of dust optical thickness (DOD) &gt; 0.2.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3ADFB-BAF7-45F7-A28A-1AAD895DD8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838" y="21930514"/>
            <a:ext cx="6550384" cy="294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FCB8A5-B78B-4687-8D88-556D2C50A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291" y="25373084"/>
            <a:ext cx="6545671" cy="294394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7C4137D6-D00C-41D8-B488-4477746097F2}"/>
              </a:ext>
            </a:extLst>
          </p:cNvPr>
          <p:cNvSpPr txBox="1"/>
          <p:nvPr/>
        </p:nvSpPr>
        <p:spPr>
          <a:xfrm>
            <a:off x="21836730" y="39504768"/>
            <a:ext cx="791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latin typeface="+mj-lt"/>
              </a:rPr>
              <a:t>Fig. 6:</a:t>
            </a:r>
            <a:r>
              <a:rPr lang="en-US" sz="2000" i="1" dirty="0">
                <a:latin typeface="+mj-lt"/>
              </a:rPr>
              <a:t> Example of total annual dust emission [</a:t>
            </a:r>
            <a:r>
              <a:rPr lang="en-US" sz="2000" i="1" dirty="0" err="1">
                <a:latin typeface="+mj-lt"/>
              </a:rPr>
              <a:t>Tg</a:t>
            </a:r>
            <a:r>
              <a:rPr lang="en-US" sz="2000" i="1" dirty="0">
                <a:latin typeface="+mj-lt"/>
              </a:rPr>
              <a:t>] originating from natural (top) and anthropogenic (bottom) sources during the year of 2012.)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7EB90A-1F84-412D-A22D-61B6499AE8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101" y="32565502"/>
            <a:ext cx="6760244" cy="6775200"/>
          </a:xfrm>
          <a:prstGeom prst="rect">
            <a:avLst/>
          </a:prstGeom>
        </p:spPr>
      </p:pic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BF4A5A2D-168F-46EC-B16C-CA7A4C4DFB98}"/>
              </a:ext>
            </a:extLst>
          </p:cNvPr>
          <p:cNvSpPr txBox="1">
            <a:spLocks/>
          </p:cNvSpPr>
          <p:nvPr/>
        </p:nvSpPr>
        <p:spPr bwMode="auto">
          <a:xfrm>
            <a:off x="522363" y="28965102"/>
            <a:ext cx="14472860" cy="78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414" tIns="147707" rIns="295414" bIns="147707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SzPct val="9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indent="-3429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810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457200" algn="l" rtl="0" eaLnBrk="0" fontAlgn="base" hangingPunct="0">
              <a:spcBef>
                <a:spcPct val="20000"/>
              </a:spcBef>
              <a:spcAft>
                <a:spcPts val="2284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73"/>
              </a:spcAft>
              <a:buNone/>
            </a:pPr>
            <a:r>
              <a:rPr lang="en-US" sz="4800" b="1" dirty="0">
                <a:solidFill>
                  <a:srgbClr val="02357E"/>
                </a:solidFill>
              </a:rPr>
              <a:t>Uncertainty: Meteorological dust injection processes</a:t>
            </a: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2357E"/>
              </a:solidFill>
              <a:sym typeface="Wingdings" panose="05000000000000000000" pitchFamily="2" charset="2"/>
            </a:endParaRPr>
          </a:p>
          <a:p>
            <a:pPr algn="just">
              <a:spcBef>
                <a:spcPts val="849"/>
              </a:spcBef>
              <a:spcAft>
                <a:spcPts val="0"/>
              </a:spcAft>
            </a:pPr>
            <a:r>
              <a:rPr lang="en-US" sz="2800" dirty="0"/>
              <a:t>Only few attempts have been made to parameterize MCS in a way that could in principle be used in large-scale models (</a:t>
            </a:r>
            <a:r>
              <a:rPr lang="en-US" sz="2800" i="1" dirty="0"/>
              <a:t>Miller et al.</a:t>
            </a:r>
            <a:r>
              <a:rPr lang="en-US" sz="2800" dirty="0"/>
              <a:t>, 2008; </a:t>
            </a:r>
            <a:r>
              <a:rPr lang="en-US" sz="2800" i="1" dirty="0" err="1"/>
              <a:t>Pantillon</a:t>
            </a:r>
            <a:r>
              <a:rPr lang="en-US" sz="2800" i="1" dirty="0"/>
              <a:t> et al.</a:t>
            </a:r>
            <a:r>
              <a:rPr lang="en-US" sz="2800" dirty="0"/>
              <a:t>, 2016; </a:t>
            </a:r>
            <a:r>
              <a:rPr lang="en-US" sz="2800" i="1" dirty="0"/>
              <a:t>Fig. 3</a:t>
            </a:r>
            <a:r>
              <a:rPr lang="en-US" sz="2800" dirty="0"/>
              <a:t>) </a:t>
            </a:r>
          </a:p>
          <a:p>
            <a:pPr marL="447675" indent="-447675" algn="just">
              <a:spcBef>
                <a:spcPts val="849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357E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2357E"/>
                </a:solidFill>
              </a:rPr>
              <a:t>The </a:t>
            </a:r>
            <a:r>
              <a:rPr lang="en-US" sz="2800" b="1" dirty="0">
                <a:solidFill>
                  <a:srgbClr val="02357E"/>
                </a:solidFill>
              </a:rPr>
              <a:t>inclusion of moist-convective dust storms </a:t>
            </a:r>
            <a:r>
              <a:rPr lang="en-US" sz="2800" dirty="0">
                <a:solidFill>
                  <a:srgbClr val="02357E"/>
                </a:solidFill>
              </a:rPr>
              <a:t>in global models could significantly </a:t>
            </a:r>
            <a:r>
              <a:rPr lang="en-US" sz="2800" b="1" dirty="0">
                <a:solidFill>
                  <a:srgbClr val="02357E"/>
                </a:solidFill>
              </a:rPr>
              <a:t>improve estimates of the amount, spatial distribution, and seasonal and interannual variability</a:t>
            </a:r>
            <a:r>
              <a:rPr lang="en-US" sz="2800" dirty="0">
                <a:solidFill>
                  <a:srgbClr val="02357E"/>
                </a:solidFill>
              </a:rPr>
              <a:t> of global dust emission. </a:t>
            </a:r>
          </a:p>
          <a:p>
            <a:pPr marL="0" indent="0" algn="just">
              <a:spcBef>
                <a:spcPts val="849"/>
              </a:spcBef>
              <a:spcAft>
                <a:spcPts val="0"/>
              </a:spcAft>
              <a:buNone/>
              <a:tabLst>
                <a:tab pos="1043077" algn="l"/>
              </a:tabLst>
            </a:pPr>
            <a:endParaRPr lang="en-US" sz="2546" dirty="0"/>
          </a:p>
        </p:txBody>
      </p:sp>
    </p:spTree>
    <p:extLst>
      <p:ext uri="{BB962C8B-B14F-4D97-AF65-F5344CB8AC3E}">
        <p14:creationId xmlns:p14="http://schemas.microsoft.com/office/powerpoint/2010/main" val="10060387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1951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Symbol</vt:lpstr>
      <vt:lpstr>Wingdings</vt:lpstr>
      <vt:lpstr>Larissa-Design</vt:lpstr>
      <vt:lpstr>DUST.ES – Addressing key uncertainties in mineral DUST EmiSsion modelling to better constraint the global dust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Martina Klose</dc:creator>
  <cp:lastModifiedBy>mklose</cp:lastModifiedBy>
  <cp:revision>1745</cp:revision>
  <cp:lastPrinted>2015-02-14T08:42:51Z</cp:lastPrinted>
  <dcterms:created xsi:type="dcterms:W3CDTF">2010-05-18T15:42:07Z</dcterms:created>
  <dcterms:modified xsi:type="dcterms:W3CDTF">2018-11-23T10:34:56Z</dcterms:modified>
</cp:coreProperties>
</file>