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69" r:id="rId3"/>
    <p:sldId id="270" r:id="rId4"/>
    <p:sldId id="274" r:id="rId5"/>
    <p:sldId id="287" r:id="rId6"/>
    <p:sldId id="288" r:id="rId7"/>
    <p:sldId id="290" r:id="rId8"/>
    <p:sldId id="289" r:id="rId9"/>
    <p:sldId id="279" r:id="rId10"/>
    <p:sldId id="278" r:id="rId11"/>
    <p:sldId id="286" r:id="rId12"/>
    <p:sldId id="275" r:id="rId13"/>
    <p:sldId id="276" r:id="rId14"/>
    <p:sldId id="271" r:id="rId15"/>
    <p:sldId id="268" r:id="rId16"/>
  </p:sldIdLst>
  <p:sldSz cx="9144000" cy="7019925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21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777"/>
    <p:restoredTop sz="93508"/>
  </p:normalViewPr>
  <p:slideViewPr>
    <p:cSldViewPr>
      <p:cViewPr varScale="1">
        <p:scale>
          <a:sx n="123" d="100"/>
          <a:sy n="123" d="100"/>
        </p:scale>
        <p:origin x="1544" y="192"/>
      </p:cViewPr>
      <p:guideLst>
        <p:guide orient="horz" pos="221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313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handoutMaster" Target="handoutMasters/handoutMaster1.xml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3EB5EA4F-0725-4C94-87E3-1443F653A406}" type="datetimeFigureOut">
              <a:rPr lang="en-US"/>
              <a:pPr>
                <a:defRPr/>
              </a:pPr>
              <a:t>11/9/16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4C198933-CAC8-4210-A6CA-4401A19B66EC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5242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2E15CA09-7EA9-48E9-A480-61538BBFAB17}" type="datetimeFigureOut">
              <a:rPr lang="en-US"/>
              <a:pPr>
                <a:defRPr/>
              </a:pPr>
              <a:t>11/9/16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85800"/>
            <a:ext cx="4467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3EFD383E-6505-45FE-99E8-1B8BDAB0A8FC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7728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3A1E702-F32B-47DF-A2EA-D3854F43621B}" type="slidenum">
              <a:rPr lang="en-US" altLang="en-US" smtClean="0">
                <a:latin typeface="Arial" charset="0"/>
                <a:ea typeface="DejaVu Sans" pitchFamily="34" charset="0"/>
              </a:rPr>
              <a:pPr eaLnBrk="1" hangingPunct="1">
                <a:spcBef>
                  <a:spcPct val="0"/>
                </a:spcBef>
              </a:pPr>
              <a:t>2</a:t>
            </a:fld>
            <a:endParaRPr lang="en-US" altLang="en-US" smtClean="0">
              <a:latin typeface="Arial" charset="0"/>
              <a:ea typeface="DejaVu Sans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05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1" Type="http://schemas.openxmlformats.org/officeDocument/2006/relationships/hyperlink" Target="https://www.youtube.com/user/BSCCNS" TargetMode="External"/><Relationship Id="rId1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hyperlink" Target="https://www.linkedin.com/company/barcelona-supercomputing-center" TargetMode="External"/><Relationship Id="rId6" Type="http://schemas.openxmlformats.org/officeDocument/2006/relationships/image" Target="../media/image4.png"/><Relationship Id="rId7" Type="http://schemas.openxmlformats.org/officeDocument/2006/relationships/hyperlink" Target="https://www.facebook.com/BSCCNS" TargetMode="External"/><Relationship Id="rId8" Type="http://schemas.openxmlformats.org/officeDocument/2006/relationships/image" Target="../media/image5.png"/><Relationship Id="rId9" Type="http://schemas.openxmlformats.org/officeDocument/2006/relationships/hyperlink" Target="https://twitter.com/bsc_cns" TargetMode="External"/><Relationship Id="rId10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5"/>
          <p:cNvSpPr txBox="1">
            <a:spLocks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830263"/>
            <a:ext cx="4603750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8825" y="1025525"/>
            <a:ext cx="10128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hlinkClick r:id="rId5"/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788" y="6386513"/>
            <a:ext cx="425450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hlinkClick r:id="rId7"/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89688"/>
            <a:ext cx="3937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hlinkClick r:id="rId9"/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38" y="6386513"/>
            <a:ext cx="447675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rId11"/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0" y="6386513"/>
            <a:ext cx="763588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4889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DCFA3AF2-F9D4-4645-91BB-75BA9BDC66FF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‹Nr.›</a:t>
            </a:fld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6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11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87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FF37EF30-EC72-4665-ABDB-DC60BA2EC161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‹Nr.›</a:t>
            </a:fld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Chart Placeholder 3"/>
          <p:cNvSpPr>
            <a:spLocks noGrp="1" noChangeAspect="1"/>
          </p:cNvSpPr>
          <p:nvPr>
            <p:ph type="chart" sz="quarter" idx="11"/>
          </p:nvPr>
        </p:nvSpPr>
        <p:spPr>
          <a:xfrm>
            <a:off x="4572000" y="1997794"/>
            <a:ext cx="4152900" cy="4608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s-ES_tradnl" noProof="0" smtClean="0"/>
              <a:t>Haga clic en el icono para agregar un gráfico</a:t>
            </a:r>
            <a:endParaRPr lang="es-ES" noProof="0" dirty="0" smtClean="0"/>
          </a:p>
        </p:txBody>
      </p:sp>
    </p:spTree>
    <p:extLst>
      <p:ext uri="{BB962C8B-B14F-4D97-AF65-F5344CB8AC3E}">
        <p14:creationId xmlns:p14="http://schemas.microsoft.com/office/powerpoint/2010/main" val="565935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1DC203E5-BAC0-4834-9B43-0383D9F99E61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‹Nr.›</a:t>
            </a:fld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572000" y="3221930"/>
            <a:ext cx="4152900" cy="3384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s-ES_tradnl" noProof="0" smtClean="0"/>
              <a:t>Arrastre la imagen al marcador de posición o haga clic en el icono para agregarla</a:t>
            </a:r>
            <a:endParaRPr lang="en-US" noProof="0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678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MAIN RESEARCH LINES &amp; RESULTS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5577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58930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5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85738"/>
            <a:ext cx="3306763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76213"/>
            <a:ext cx="8302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457200" y="3176996"/>
            <a:ext cx="8229600" cy="665931"/>
          </a:xfrm>
          <a:prstGeom prst="rect">
            <a:avLst/>
          </a:prstGeom>
        </p:spPr>
        <p:txBody>
          <a:bodyPr/>
          <a:lstStyle>
            <a:lvl1pPr>
              <a:defRPr sz="3200" baseline="0">
                <a:solidFill>
                  <a:schemeClr val="accent1"/>
                </a:solidFill>
              </a:defRPr>
            </a:lvl1pPr>
          </a:lstStyle>
          <a:p>
            <a:r>
              <a:rPr lang="es-ES_tradnl" smtClean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63480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slid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584325"/>
            <a:ext cx="61912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75" y="1690688"/>
            <a:ext cx="1555750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3819339" y="4806106"/>
            <a:ext cx="4762872" cy="720080"/>
          </a:xfrm>
          <a:prstGeom prst="rect">
            <a:avLst/>
          </a:prstGeom>
        </p:spPr>
        <p:txBody>
          <a:bodyPr/>
          <a:lstStyle>
            <a:lvl1pPr algn="r">
              <a:defRPr sz="2800" baseline="0">
                <a:solidFill>
                  <a:schemeClr val="accent1"/>
                </a:solidFill>
              </a:defRPr>
            </a:lvl1pPr>
          </a:lstStyle>
          <a:p>
            <a:r>
              <a:rPr lang="es-ES_tradnl" smtClean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3281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-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016125"/>
            <a:ext cx="3306762" cy="9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006600"/>
            <a:ext cx="8302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7128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907" r:id="rId1"/>
    <p:sldLayoutId id="2147484908" r:id="rId2"/>
    <p:sldLayoutId id="2147484909" r:id="rId3"/>
    <p:sldLayoutId id="2147484910" r:id="rId4"/>
    <p:sldLayoutId id="2147484911" r:id="rId5"/>
    <p:sldLayoutId id="2147484912" r:id="rId6"/>
    <p:sldLayoutId id="2147484913" r:id="rId7"/>
    <p:sldLayoutId id="2147484914" r:id="rId8"/>
    <p:sldLayoutId id="2147484915" r:id="rId9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Shape 1"/>
          <p:cNvSpPr txBox="1">
            <a:spLocks noChangeArrowheads="1"/>
          </p:cNvSpPr>
          <p:nvPr/>
        </p:nvSpPr>
        <p:spPr bwMode="auto">
          <a:xfrm>
            <a:off x="6548438" y="196850"/>
            <a:ext cx="24479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r" eaLnBrk="1" hangingPunct="1"/>
            <a:r>
              <a:rPr lang="en-US" altLang="en-US" sz="1400" dirty="0" smtClean="0">
                <a:solidFill>
                  <a:srgbClr val="FFFFFF"/>
                </a:solidFill>
                <a:latin typeface="Calibri" pitchFamily="34" charset="0"/>
              </a:rPr>
              <a:t>Reading, 2</a:t>
            </a:r>
            <a:r>
              <a:rPr lang="en-US" altLang="en-US" sz="1400" baseline="30000" dirty="0" smtClean="0">
                <a:solidFill>
                  <a:srgbClr val="FFFFFF"/>
                </a:solidFill>
                <a:latin typeface="Calibri" pitchFamily="34" charset="0"/>
              </a:rPr>
              <a:t>nd</a:t>
            </a:r>
            <a:r>
              <a:rPr lang="en-US" altLang="en-US" sz="1400" dirty="0" smtClean="0">
                <a:solidFill>
                  <a:srgbClr val="FFFFFF"/>
                </a:solidFill>
                <a:latin typeface="Calibri" pitchFamily="34" charset="0"/>
              </a:rPr>
              <a:t> November 2016</a:t>
            </a:r>
            <a:endParaRPr lang="en-US" altLang="en-US" dirty="0">
              <a:latin typeface="Calibri" pitchFamily="34" charset="0"/>
            </a:endParaRPr>
          </a:p>
        </p:txBody>
      </p:sp>
      <p:sp>
        <p:nvSpPr>
          <p:cNvPr id="10243" name="TextShape 2"/>
          <p:cNvSpPr txBox="1">
            <a:spLocks noChangeArrowheads="1"/>
          </p:cNvSpPr>
          <p:nvPr/>
        </p:nvSpPr>
        <p:spPr bwMode="auto">
          <a:xfrm>
            <a:off x="685800" y="3497634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es-ES" altLang="en-US" sz="3200" b="1" dirty="0" err="1" smtClean="0">
                <a:solidFill>
                  <a:srgbClr val="FFFFFF"/>
                </a:solidFill>
              </a:rPr>
              <a:t>OpenIFS</a:t>
            </a:r>
            <a:r>
              <a:rPr lang="es-ES" altLang="en-US" sz="3200" b="1" dirty="0" smtClean="0">
                <a:solidFill>
                  <a:srgbClr val="FFFFFF"/>
                </a:solidFill>
              </a:rPr>
              <a:t> </a:t>
            </a:r>
            <a:r>
              <a:rPr lang="es-ES" altLang="en-US" sz="3200" b="1" dirty="0" err="1" smtClean="0">
                <a:solidFill>
                  <a:srgbClr val="FFFFFF"/>
                </a:solidFill>
              </a:rPr>
              <a:t>Session</a:t>
            </a:r>
            <a:endParaRPr lang="en-US" altLang="en-US" dirty="0">
              <a:latin typeface="Calibri" pitchFamily="34" charset="0"/>
            </a:endParaRPr>
          </a:p>
        </p:txBody>
      </p:sp>
      <p:sp>
        <p:nvSpPr>
          <p:cNvPr id="10244" name="TextShape 3"/>
          <p:cNvSpPr txBox="1">
            <a:spLocks noChangeAspect="1" noChangeArrowheads="1"/>
          </p:cNvSpPr>
          <p:nvPr/>
        </p:nvSpPr>
        <p:spPr bwMode="auto">
          <a:xfrm>
            <a:off x="1371600" y="4721770"/>
            <a:ext cx="64008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es-ES" altLang="en-US" sz="2400" dirty="0" smtClean="0">
                <a:solidFill>
                  <a:srgbClr val="FFFFFF"/>
                </a:solidFill>
              </a:rPr>
              <a:t>EC-</a:t>
            </a:r>
            <a:r>
              <a:rPr lang="es-ES" altLang="en-US" sz="2400" dirty="0" err="1" smtClean="0">
                <a:solidFill>
                  <a:srgbClr val="FFFFFF"/>
                </a:solidFill>
              </a:rPr>
              <a:t>Earth</a:t>
            </a:r>
            <a:r>
              <a:rPr lang="es-ES" altLang="en-US" sz="2400" dirty="0" smtClean="0">
                <a:solidFill>
                  <a:srgbClr val="FFFFFF"/>
                </a:solidFill>
              </a:rPr>
              <a:t> Meeting </a:t>
            </a:r>
          </a:p>
          <a:p>
            <a:pPr algn="ctr" eaLnBrk="1" hangingPunct="1"/>
            <a:r>
              <a:rPr lang="es-ES" altLang="en-US" sz="2400" dirty="0" err="1" smtClean="0">
                <a:solidFill>
                  <a:srgbClr val="FFFFFF"/>
                </a:solidFill>
              </a:rPr>
              <a:t>November</a:t>
            </a:r>
            <a:r>
              <a:rPr lang="es-ES" altLang="en-US" sz="2400" dirty="0" smtClean="0">
                <a:solidFill>
                  <a:srgbClr val="FFFFFF"/>
                </a:solidFill>
              </a:rPr>
              <a:t> 2016</a:t>
            </a:r>
            <a:endParaRPr lang="en-US" altLang="en-US" dirty="0">
              <a:latin typeface="Calibri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295" y="2288312"/>
            <a:ext cx="3835410" cy="16594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nodeType="clickPar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6876" y="144432"/>
            <a:ext cx="6623396" cy="696944"/>
          </a:xfrm>
        </p:spPr>
        <p:txBody>
          <a:bodyPr/>
          <a:lstStyle/>
          <a:p>
            <a:r>
              <a:rPr lang="en-GB" dirty="0" err="1" smtClean="0"/>
              <a:t>OpenIFS</a:t>
            </a:r>
            <a:r>
              <a:rPr lang="en-GB" dirty="0" smtClean="0"/>
              <a:t> to test future technologies</a:t>
            </a:r>
            <a:endParaRPr lang="en-GB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0"/>
          </p:nvPr>
        </p:nvSpPr>
        <p:spPr>
          <a:xfrm>
            <a:off x="395535" y="985391"/>
            <a:ext cx="8568953" cy="5520184"/>
          </a:xfrm>
        </p:spPr>
        <p:txBody>
          <a:bodyPr/>
          <a:lstStyle/>
          <a:p>
            <a:r>
              <a:rPr lang="en-GB" dirty="0" smtClean="0"/>
              <a:t>New programming models are been developed and ported to weather and climate models</a:t>
            </a:r>
          </a:p>
          <a:p>
            <a:pPr lvl="1"/>
            <a:r>
              <a:rPr lang="en-GB" dirty="0" smtClean="0"/>
              <a:t>BSC is developing </a:t>
            </a:r>
            <a:r>
              <a:rPr lang="en-GB" dirty="0" err="1" smtClean="0"/>
              <a:t>OmpSs</a:t>
            </a:r>
            <a:r>
              <a:rPr lang="en-GB" dirty="0" smtClean="0"/>
              <a:t> (an extension to </a:t>
            </a:r>
            <a:r>
              <a:rPr lang="en-US" dirty="0" err="1" smtClean="0"/>
              <a:t>OpenMP</a:t>
            </a:r>
            <a:r>
              <a:rPr lang="en-US" dirty="0" smtClean="0"/>
              <a:t> </a:t>
            </a:r>
            <a:r>
              <a:rPr lang="en-US" dirty="0"/>
              <a:t>with new directives to support asynchronous parallelism and </a:t>
            </a:r>
            <a:r>
              <a:rPr lang="en-US" dirty="0" smtClean="0"/>
              <a:t>heterogeneity)</a:t>
            </a:r>
            <a:endParaRPr lang="en-US" dirty="0"/>
          </a:p>
          <a:p>
            <a:pPr lvl="2"/>
            <a:r>
              <a:rPr lang="en-US" dirty="0" smtClean="0"/>
              <a:t>It allows the overlap of communication </a:t>
            </a:r>
            <a:r>
              <a:rPr lang="en-US" dirty="0"/>
              <a:t>and computation</a:t>
            </a:r>
          </a:p>
          <a:p>
            <a:pPr lvl="2"/>
            <a:r>
              <a:rPr lang="en-US" dirty="0" smtClean="0"/>
              <a:t>Apply the </a:t>
            </a:r>
            <a:r>
              <a:rPr lang="en-US" dirty="0"/>
              <a:t>Dynamic Load Balancing </a:t>
            </a:r>
            <a:r>
              <a:rPr lang="en-US" dirty="0" smtClean="0"/>
              <a:t>library (to reduce load balancing)</a:t>
            </a:r>
          </a:p>
          <a:p>
            <a:pPr lvl="1"/>
            <a:r>
              <a:rPr lang="en-US" dirty="0" smtClean="0"/>
              <a:t>WIP. Since 01/11, </a:t>
            </a:r>
            <a:r>
              <a:rPr lang="en-US" dirty="0" err="1" smtClean="0"/>
              <a:t>OpenIFS</a:t>
            </a:r>
            <a:r>
              <a:rPr lang="en-US" dirty="0" smtClean="0"/>
              <a:t> compiled </a:t>
            </a:r>
            <a:r>
              <a:rPr lang="en-US" smtClean="0"/>
              <a:t>and runs </a:t>
            </a:r>
            <a:r>
              <a:rPr lang="en-US" dirty="0" smtClean="0"/>
              <a:t>with </a:t>
            </a:r>
            <a:r>
              <a:rPr lang="en-US" dirty="0" err="1" smtClean="0"/>
              <a:t>OmpSs</a:t>
            </a:r>
            <a:r>
              <a:rPr lang="en-US" dirty="0" smtClean="0"/>
              <a:t>! 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We strongly believe in </a:t>
            </a:r>
            <a:r>
              <a:rPr lang="en-US" b="1" dirty="0"/>
              <a:t>e</a:t>
            </a:r>
            <a:r>
              <a:rPr lang="en-US" b="1" dirty="0" smtClean="0"/>
              <a:t>nergy efficient computing </a:t>
            </a:r>
            <a:r>
              <a:rPr lang="en-US" dirty="0" smtClean="0"/>
              <a:t>(more cores but cheaper ones consuming less energy)</a:t>
            </a:r>
          </a:p>
          <a:p>
            <a:pPr lvl="1"/>
            <a:r>
              <a:rPr lang="en-US" dirty="0" smtClean="0"/>
              <a:t>Testing new architectures to run our model</a:t>
            </a:r>
          </a:p>
          <a:p>
            <a:pPr lvl="2"/>
            <a:r>
              <a:rPr lang="en-US" dirty="0" smtClean="0"/>
              <a:t>ARM technology (CPU’s used in your smartphones and tablets)</a:t>
            </a:r>
          </a:p>
          <a:p>
            <a:pPr lvl="3"/>
            <a:r>
              <a:rPr lang="en-US" dirty="0" smtClean="0"/>
              <a:t>EC-Earth 3.2 ported and executed in ARMv8-64bit Cluster</a:t>
            </a:r>
          </a:p>
          <a:p>
            <a:pPr lvl="3"/>
            <a:r>
              <a:rPr lang="en-US" dirty="0" smtClean="0"/>
              <a:t>Successful run but 10x slower than </a:t>
            </a:r>
            <a:r>
              <a:rPr lang="en-US" dirty="0" err="1" smtClean="0"/>
              <a:t>MareNostrum</a:t>
            </a:r>
            <a:r>
              <a:rPr lang="en-US" dirty="0" smtClean="0"/>
              <a:t> 3</a:t>
            </a:r>
          </a:p>
          <a:p>
            <a:pPr lvl="3"/>
            <a:r>
              <a:rPr lang="en-US" dirty="0" smtClean="0"/>
              <a:t>Next test: </a:t>
            </a:r>
            <a:r>
              <a:rPr lang="en-US" dirty="0" err="1" smtClean="0"/>
              <a:t>OpenIFS</a:t>
            </a:r>
            <a:r>
              <a:rPr lang="en-US" dirty="0" smtClean="0"/>
              <a:t> 40r1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54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Future plans</a:t>
            </a:r>
            <a:endParaRPr lang="en-GB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 smtClean="0"/>
              <a:t>OpenIFS</a:t>
            </a:r>
            <a:r>
              <a:rPr lang="en-GB" dirty="0" smtClean="0"/>
              <a:t> 43r1</a:t>
            </a:r>
          </a:p>
          <a:p>
            <a:pPr lvl="1"/>
            <a:r>
              <a:rPr lang="en-GB" dirty="0" smtClean="0"/>
              <a:t>Why is BSC is so interested in this cycle?</a:t>
            </a:r>
          </a:p>
          <a:p>
            <a:pPr lvl="2"/>
            <a:r>
              <a:rPr lang="en-GB" dirty="0" smtClean="0"/>
              <a:t>Single precision </a:t>
            </a:r>
          </a:p>
          <a:p>
            <a:pPr lvl="2"/>
            <a:r>
              <a:rPr lang="en-GB" dirty="0" smtClean="0"/>
              <a:t>Improved performance</a:t>
            </a:r>
          </a:p>
          <a:p>
            <a:pPr lvl="2"/>
            <a:r>
              <a:rPr lang="en-GB" dirty="0" smtClean="0"/>
              <a:t>Expect large performance impact using octahedral grid in high resolution</a:t>
            </a:r>
          </a:p>
          <a:p>
            <a:pPr lvl="2"/>
            <a:r>
              <a:rPr lang="en-GB" dirty="0" smtClean="0"/>
              <a:t>More relevant interaction with ECMWF (both technical and scientific)</a:t>
            </a:r>
          </a:p>
          <a:p>
            <a:pPr lvl="2"/>
            <a:endParaRPr lang="en-GB" dirty="0" smtClean="0"/>
          </a:p>
          <a:p>
            <a:pPr lvl="2"/>
            <a:endParaRPr lang="en-GB" dirty="0"/>
          </a:p>
          <a:p>
            <a:r>
              <a:rPr lang="en-GB" dirty="0" smtClean="0"/>
              <a:t>BSC is interested in these topics but this work is also in the long-term interest of the EC-Earth community</a:t>
            </a:r>
          </a:p>
        </p:txBody>
      </p:sp>
    </p:spTree>
    <p:extLst>
      <p:ext uri="{BB962C8B-B14F-4D97-AF65-F5344CB8AC3E}">
        <p14:creationId xmlns:p14="http://schemas.microsoft.com/office/powerpoint/2010/main" val="1082395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SMHI development status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38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Discussion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457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List of potential topics</a:t>
            </a:r>
            <a:endParaRPr lang="en-GB" dirty="0"/>
          </a:p>
        </p:txBody>
      </p:sp>
      <p:sp>
        <p:nvSpPr>
          <p:cNvPr id="13315" name="2 Marcador de texto"/>
          <p:cNvSpPr>
            <a:spLocks noGrp="1"/>
          </p:cNvSpPr>
          <p:nvPr>
            <p:ph type="body" sz="quarter" idx="10"/>
          </p:nvPr>
        </p:nvSpPr>
        <p:spPr bwMode="auto">
          <a:xfrm>
            <a:off x="395288" y="985838"/>
            <a:ext cx="8329612" cy="5908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7500" lnSpcReduction="20000"/>
          </a:bodyPr>
          <a:lstStyle/>
          <a:p>
            <a:r>
              <a:rPr lang="en-GB" dirty="0" smtClean="0"/>
              <a:t>To what point is important for EC-Earth to follow the </a:t>
            </a:r>
            <a:r>
              <a:rPr lang="en-GB" dirty="0" err="1" smtClean="0"/>
              <a:t>OpenIFS</a:t>
            </a:r>
            <a:r>
              <a:rPr lang="en-GB" dirty="0" smtClean="0"/>
              <a:t> cycles?</a:t>
            </a:r>
          </a:p>
          <a:p>
            <a:pPr lvl="1"/>
            <a:r>
              <a:rPr lang="en-GB" dirty="0" smtClean="0"/>
              <a:t>Could we define a planning timeline?</a:t>
            </a:r>
          </a:p>
          <a:p>
            <a:pPr lvl="1"/>
            <a:r>
              <a:rPr lang="en-GB" dirty="0" smtClean="0"/>
              <a:t>EC-Earth </a:t>
            </a:r>
            <a:r>
              <a:rPr lang="en-GB" dirty="0"/>
              <a:t>is </a:t>
            </a:r>
            <a:r>
              <a:rPr lang="en-GB" dirty="0" smtClean="0"/>
              <a:t>expected to be driving </a:t>
            </a:r>
            <a:r>
              <a:rPr lang="en-GB" dirty="0"/>
              <a:t>the request for </a:t>
            </a:r>
            <a:r>
              <a:rPr lang="en-GB" dirty="0" smtClean="0"/>
              <a:t>43r1</a:t>
            </a:r>
            <a:endParaRPr lang="en-GB" dirty="0"/>
          </a:p>
          <a:p>
            <a:endParaRPr lang="en-GB" dirty="0" smtClean="0"/>
          </a:p>
          <a:p>
            <a:r>
              <a:rPr lang="en-GB" dirty="0" smtClean="0"/>
              <a:t>Potential collaborations between EC-Earth, </a:t>
            </a:r>
            <a:r>
              <a:rPr lang="en-GB" dirty="0" err="1" smtClean="0"/>
              <a:t>OpenIFS</a:t>
            </a:r>
            <a:r>
              <a:rPr lang="en-GB" dirty="0" smtClean="0"/>
              <a:t>, ECMWF (both scientific and technical)</a:t>
            </a:r>
          </a:p>
          <a:p>
            <a:endParaRPr lang="en-GB" dirty="0" smtClean="0"/>
          </a:p>
          <a:p>
            <a:r>
              <a:rPr lang="en-GB" dirty="0" smtClean="0"/>
              <a:t>Scientific evaluation (how, when, who)</a:t>
            </a:r>
            <a:br>
              <a:rPr lang="en-GB" dirty="0" smtClean="0"/>
            </a:br>
            <a:endParaRPr lang="en-GB" dirty="0" smtClean="0"/>
          </a:p>
          <a:p>
            <a:r>
              <a:rPr lang="en-GB" dirty="0" smtClean="0"/>
              <a:t>Optimization and performance analysis (how, when, who) </a:t>
            </a:r>
          </a:p>
          <a:p>
            <a:endParaRPr lang="en-GB" dirty="0"/>
          </a:p>
          <a:p>
            <a:r>
              <a:rPr lang="en-GB" dirty="0"/>
              <a:t>Initial condition </a:t>
            </a:r>
            <a:r>
              <a:rPr lang="en-GB" dirty="0" smtClean="0"/>
              <a:t>generation</a:t>
            </a:r>
          </a:p>
          <a:p>
            <a:endParaRPr lang="en-GB" dirty="0" smtClean="0"/>
          </a:p>
          <a:p>
            <a:r>
              <a:rPr lang="en-GB" dirty="0"/>
              <a:t>Resolutions targeted</a:t>
            </a:r>
          </a:p>
          <a:p>
            <a:pPr lvl="1"/>
            <a:r>
              <a:rPr lang="en-GB" dirty="0"/>
              <a:t>T255ORCA1</a:t>
            </a:r>
          </a:p>
          <a:p>
            <a:pPr lvl="1"/>
            <a:r>
              <a:rPr lang="en-GB" dirty="0"/>
              <a:t>T511ORCA025</a:t>
            </a:r>
          </a:p>
          <a:p>
            <a:pPr lvl="1"/>
            <a:r>
              <a:rPr lang="en-GB" dirty="0"/>
              <a:t>TCo1279ORCA012 (</a:t>
            </a:r>
            <a:r>
              <a:rPr lang="en-GB" dirty="0" err="1"/>
              <a:t>ESiWACE</a:t>
            </a:r>
            <a:r>
              <a:rPr lang="en-GB" dirty="0"/>
              <a:t> 2</a:t>
            </a:r>
            <a:r>
              <a:rPr lang="en-GB" baseline="30000" dirty="0"/>
              <a:t>nd</a:t>
            </a:r>
            <a:r>
              <a:rPr lang="en-GB" dirty="0"/>
              <a:t> demonstrator)</a:t>
            </a:r>
          </a:p>
          <a:p>
            <a:endParaRPr lang="en-GB" dirty="0"/>
          </a:p>
          <a:p>
            <a:r>
              <a:rPr lang="en-GB" dirty="0"/>
              <a:t>C-IFS and the wave </a:t>
            </a:r>
            <a:r>
              <a:rPr lang="en-GB" dirty="0" smtClean="0"/>
              <a:t>model</a:t>
            </a:r>
          </a:p>
          <a:p>
            <a:endParaRPr lang="en-GB" dirty="0"/>
          </a:p>
          <a:p>
            <a:r>
              <a:rPr lang="en-GB" dirty="0" smtClean="0"/>
              <a:t>XIOS in </a:t>
            </a:r>
            <a:r>
              <a:rPr lang="en-GB" dirty="0" err="1" smtClean="0"/>
              <a:t>OpenIFS</a:t>
            </a:r>
            <a:r>
              <a:rPr lang="en-GB" dirty="0" smtClean="0"/>
              <a:t>?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Shape 1"/>
          <p:cNvSpPr txBox="1">
            <a:spLocks noChangeArrowheads="1"/>
          </p:cNvSpPr>
          <p:nvPr/>
        </p:nvSpPr>
        <p:spPr bwMode="auto">
          <a:xfrm>
            <a:off x="1371600" y="3717925"/>
            <a:ext cx="64008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altLang="en-US" sz="3000">
                <a:solidFill>
                  <a:srgbClr val="FFFFFF"/>
                </a:solidFill>
              </a:rPr>
              <a:t>Thank you!</a:t>
            </a:r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s-ES" dirty="0" err="1" smtClean="0"/>
              <a:t>Outline</a:t>
            </a:r>
            <a:endParaRPr lang="es-ES" dirty="0"/>
          </a:p>
        </p:txBody>
      </p:sp>
      <p:sp>
        <p:nvSpPr>
          <p:cNvPr id="11267" name="Text Placeholder 4"/>
          <p:cNvSpPr>
            <a:spLocks noGrp="1" noChangeAspect="1"/>
          </p:cNvSpPr>
          <p:nvPr>
            <p:ph type="body" sz="quarter" idx="10"/>
          </p:nvPr>
        </p:nvSpPr>
        <p:spPr bwMode="auto">
          <a:xfrm>
            <a:off x="395288" y="985838"/>
            <a:ext cx="8329612" cy="551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dirty="0" smtClean="0">
                <a:latin typeface="Arial" charset="0"/>
              </a:rPr>
              <a:t>Introduction (5’)</a:t>
            </a:r>
          </a:p>
          <a:p>
            <a:endParaRPr lang="en-GB" altLang="en-US" dirty="0" smtClean="0">
              <a:latin typeface="Arial" charset="0"/>
            </a:endParaRPr>
          </a:p>
          <a:p>
            <a:r>
              <a:rPr lang="en-GB" altLang="en-US" dirty="0" smtClean="0">
                <a:latin typeface="Arial" charset="0"/>
              </a:rPr>
              <a:t>BSC current activities and plans (10’)</a:t>
            </a:r>
          </a:p>
          <a:p>
            <a:endParaRPr lang="en-GB" altLang="en-US" dirty="0" smtClean="0">
              <a:latin typeface="Arial" charset="0"/>
            </a:endParaRPr>
          </a:p>
          <a:p>
            <a:r>
              <a:rPr lang="en-GB" altLang="en-US" dirty="0" smtClean="0">
                <a:latin typeface="Arial" charset="0"/>
              </a:rPr>
              <a:t>SMHI development status (15’)</a:t>
            </a:r>
          </a:p>
          <a:p>
            <a:endParaRPr lang="en-GB" altLang="en-US" dirty="0" smtClean="0">
              <a:latin typeface="Arial" charset="0"/>
            </a:endParaRPr>
          </a:p>
          <a:p>
            <a:r>
              <a:rPr lang="en-GB" altLang="en-US" dirty="0" smtClean="0">
                <a:latin typeface="Arial" charset="0"/>
              </a:rPr>
              <a:t>Discussion (60’)</a:t>
            </a:r>
          </a:p>
          <a:p>
            <a:endParaRPr lang="en-GB" altLang="en-US" dirty="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s-ES" dirty="0" err="1" smtClean="0"/>
              <a:t>Discussion</a:t>
            </a:r>
            <a:endParaRPr lang="es-ES" dirty="0"/>
          </a:p>
        </p:txBody>
      </p:sp>
      <p:sp>
        <p:nvSpPr>
          <p:cNvPr id="12292" name="Text Placeholder 4"/>
          <p:cNvSpPr>
            <a:spLocks noGrp="1"/>
          </p:cNvSpPr>
          <p:nvPr>
            <p:ph type="body" sz="quarter" idx="10"/>
          </p:nvPr>
        </p:nvSpPr>
        <p:spPr bwMode="auto">
          <a:xfrm>
            <a:off x="395288" y="985838"/>
            <a:ext cx="8329612" cy="551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dirty="0" smtClean="0"/>
              <a:t>The main points discussed will be reported back to the plenary tomorrow</a:t>
            </a:r>
          </a:p>
          <a:p>
            <a:endParaRPr lang="en-GB" altLang="en-US" dirty="0" smtClean="0">
              <a:latin typeface="Arial" charset="0"/>
            </a:endParaRPr>
          </a:p>
          <a:p>
            <a:r>
              <a:rPr lang="en-GB" altLang="en-US" dirty="0" smtClean="0">
                <a:latin typeface="Arial" charset="0"/>
              </a:rPr>
              <a:t>Some topics are already defined. But feel free to add new ones during the discussion</a:t>
            </a:r>
          </a:p>
          <a:p>
            <a:endParaRPr lang="en-GB" altLang="en-US" dirty="0" smtClean="0">
              <a:latin typeface="Arial" charset="0"/>
            </a:endParaRPr>
          </a:p>
          <a:p>
            <a:r>
              <a:rPr lang="en-GB" altLang="en-US" dirty="0" smtClean="0">
                <a:latin typeface="Arial" charset="0"/>
              </a:rPr>
              <a:t>Mix of topics:</a:t>
            </a:r>
          </a:p>
          <a:p>
            <a:pPr lvl="1"/>
            <a:r>
              <a:rPr lang="en-GB" dirty="0" smtClean="0"/>
              <a:t>Scientific</a:t>
            </a:r>
          </a:p>
          <a:p>
            <a:pPr lvl="1"/>
            <a:r>
              <a:rPr lang="en-GB" dirty="0" smtClean="0"/>
              <a:t>Technical</a:t>
            </a:r>
          </a:p>
          <a:p>
            <a:pPr lvl="1"/>
            <a:r>
              <a:rPr lang="en-GB" dirty="0" smtClean="0"/>
              <a:t>Planning</a:t>
            </a:r>
            <a:endParaRPr lang="en-GB" altLang="en-US" dirty="0" smtClean="0">
              <a:latin typeface="Arial" charset="0"/>
            </a:endParaRPr>
          </a:p>
          <a:p>
            <a:endParaRPr lang="en-GB" altLang="en-US" dirty="0" smtClean="0">
              <a:latin typeface="Arial" charset="0"/>
            </a:endParaRPr>
          </a:p>
          <a:p>
            <a:r>
              <a:rPr lang="en-GB" dirty="0" smtClean="0"/>
              <a:t>The main goal is provide and generate engagement</a:t>
            </a:r>
          </a:p>
          <a:p>
            <a:pPr lvl="1"/>
            <a:r>
              <a:rPr lang="en-GB" dirty="0" smtClean="0"/>
              <a:t>Ask </a:t>
            </a:r>
            <a:r>
              <a:rPr lang="en-GB" dirty="0"/>
              <a:t>for and coordinate </a:t>
            </a:r>
            <a:r>
              <a:rPr lang="en-GB" dirty="0" smtClean="0"/>
              <a:t>commitments</a:t>
            </a:r>
          </a:p>
          <a:p>
            <a:pPr lvl="1"/>
            <a:r>
              <a:rPr lang="en-GB" altLang="en-US" dirty="0" smtClean="0">
                <a:latin typeface="Arial" charset="0"/>
              </a:rPr>
              <a:t>Define a communication strategy (</a:t>
            </a:r>
            <a:r>
              <a:rPr lang="en-GB" altLang="en-US" dirty="0" err="1" smtClean="0">
                <a:latin typeface="Arial" charset="0"/>
              </a:rPr>
              <a:t>telcos</a:t>
            </a:r>
            <a:r>
              <a:rPr lang="en-GB" altLang="en-US" dirty="0" smtClean="0">
                <a:latin typeface="Arial" charset="0"/>
              </a:rPr>
              <a:t>, F2F, portal, </a:t>
            </a:r>
            <a:r>
              <a:rPr lang="mr-IN" altLang="en-US" dirty="0" smtClean="0">
                <a:latin typeface="Arial" charset="0"/>
              </a:rPr>
              <a:t>…</a:t>
            </a:r>
            <a:r>
              <a:rPr lang="en-GB" altLang="en-US" dirty="0" smtClean="0">
                <a:latin typeface="Arial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BSC activities and plans </a:t>
            </a:r>
            <a:br>
              <a:rPr lang="en-GB" dirty="0" smtClean="0"/>
            </a:br>
            <a:r>
              <a:rPr lang="en-GB" dirty="0" smtClean="0"/>
              <a:t>with </a:t>
            </a:r>
            <a:r>
              <a:rPr lang="en-GB" dirty="0" err="1" smtClean="0"/>
              <a:t>OpenIFS</a:t>
            </a:r>
            <a:endParaRPr lang="en-GB" dirty="0"/>
          </a:p>
        </p:txBody>
      </p:sp>
      <p:sp>
        <p:nvSpPr>
          <p:cNvPr id="3" name="TextShape 3"/>
          <p:cNvSpPr txBox="1">
            <a:spLocks noChangeAspect="1" noChangeArrowheads="1"/>
          </p:cNvSpPr>
          <p:nvPr/>
        </p:nvSpPr>
        <p:spPr bwMode="auto">
          <a:xfrm>
            <a:off x="1371600" y="5657874"/>
            <a:ext cx="6400800" cy="94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es-ES" altLang="en-US" sz="2400" dirty="0" smtClean="0">
                <a:solidFill>
                  <a:srgbClr val="FFFFFF"/>
                </a:solidFill>
              </a:rPr>
              <a:t>M. Acosta, M. Castrillo, F. Doblas-Reyes,</a:t>
            </a:r>
          </a:p>
          <a:p>
            <a:pPr algn="ctr" eaLnBrk="1" hangingPunct="1"/>
            <a:r>
              <a:rPr lang="es-ES" altLang="en-US" sz="2400" dirty="0">
                <a:solidFill>
                  <a:srgbClr val="FFFFFF"/>
                </a:solidFill>
                <a:latin typeface="Calibri" pitchFamily="34" charset="0"/>
              </a:rPr>
              <a:t>K. </a:t>
            </a:r>
            <a:r>
              <a:rPr lang="es-ES" altLang="en-US" sz="2400" dirty="0" err="1" smtClean="0">
                <a:solidFill>
                  <a:srgbClr val="FFFFFF"/>
                </a:solidFill>
                <a:latin typeface="Calibri" pitchFamily="34" charset="0"/>
              </a:rPr>
              <a:t>Serradell</a:t>
            </a:r>
            <a:r>
              <a:rPr lang="es-ES" altLang="en-US" sz="2400" dirty="0" smtClean="0">
                <a:solidFill>
                  <a:srgbClr val="FFFFFF"/>
                </a:solidFill>
                <a:latin typeface="Calibri" pitchFamily="34" charset="0"/>
              </a:rPr>
              <a:t>, O. Tintó, X. Yepes</a:t>
            </a:r>
            <a:endParaRPr lang="en-US" altLang="en-US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090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Performance analysis &amp; optimizations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0"/>
          </p:nvPr>
        </p:nvSpPr>
        <p:spPr>
          <a:xfrm>
            <a:off x="395535" y="985391"/>
            <a:ext cx="8653910" cy="3098864"/>
          </a:xfrm>
        </p:spPr>
        <p:txBody>
          <a:bodyPr/>
          <a:lstStyle/>
          <a:p>
            <a:r>
              <a:rPr lang="en-GB" dirty="0" smtClean="0"/>
              <a:t>We used to think coupling (IFS-NEMO) was </a:t>
            </a:r>
            <a:r>
              <a:rPr lang="en-GB" smtClean="0"/>
              <a:t>not a big </a:t>
            </a:r>
            <a:r>
              <a:rPr lang="en-GB" dirty="0" smtClean="0"/>
              <a:t>issue</a:t>
            </a:r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5" name="Image2"/>
          <p:cNvPicPr>
            <a:picLocks noChangeAspect="1"/>
          </p:cNvPicPr>
          <p:nvPr/>
        </p:nvPicPr>
        <p:blipFill>
          <a:blip r:embed="rId2" cstate="print">
            <a:alphaModFix/>
            <a:lum/>
          </a:blip>
          <a:srcRect/>
          <a:stretch>
            <a:fillRect/>
          </a:stretch>
        </p:blipFill>
        <p:spPr>
          <a:xfrm>
            <a:off x="1516346" y="1464750"/>
            <a:ext cx="6087741" cy="2405252"/>
          </a:xfrm>
          <a:prstGeom prst="rect">
            <a:avLst/>
          </a:prstGeom>
        </p:spPr>
      </p:pic>
      <p:pic>
        <p:nvPicPr>
          <p:cNvPr id="6" name="Image3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1516345" y="4559323"/>
            <a:ext cx="6087742" cy="2335016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107504" y="1997794"/>
            <a:ext cx="14036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IFS: 128 cores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0" y="3274193"/>
            <a:ext cx="16196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smtClean="0"/>
              <a:t>NEMO: 128 cores</a:t>
            </a:r>
            <a:endParaRPr lang="en-GB" sz="1400" dirty="0" err="1" smtClean="0"/>
          </a:p>
        </p:txBody>
      </p:sp>
      <p:sp>
        <p:nvSpPr>
          <p:cNvPr id="9" name="CuadroTexto 8"/>
          <p:cNvSpPr txBox="1"/>
          <p:nvPr/>
        </p:nvSpPr>
        <p:spPr>
          <a:xfrm>
            <a:off x="70992" y="5290417"/>
            <a:ext cx="14036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IFS: 512 cores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-36512" y="6370537"/>
            <a:ext cx="16196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smtClean="0"/>
              <a:t>NEMO: 128 cores</a:t>
            </a:r>
            <a:endParaRPr lang="en-GB" sz="1400" dirty="0" err="1" smtClean="0"/>
          </a:p>
        </p:txBody>
      </p:sp>
      <p:sp>
        <p:nvSpPr>
          <p:cNvPr id="11" name="Elipse 10"/>
          <p:cNvSpPr/>
          <p:nvPr/>
        </p:nvSpPr>
        <p:spPr>
          <a:xfrm>
            <a:off x="6948264" y="1292011"/>
            <a:ext cx="943854" cy="1982182"/>
          </a:xfrm>
          <a:prstGeom prst="ellipse">
            <a:avLst/>
          </a:prstGeom>
          <a:noFill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Elipse 11"/>
          <p:cNvSpPr/>
          <p:nvPr/>
        </p:nvSpPr>
        <p:spPr>
          <a:xfrm>
            <a:off x="6300192" y="4579066"/>
            <a:ext cx="1345600" cy="1930799"/>
          </a:xfrm>
          <a:prstGeom prst="ellipse">
            <a:avLst/>
          </a:prstGeom>
          <a:noFill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CuadroTexto 12"/>
          <p:cNvSpPr txBox="1"/>
          <p:nvPr/>
        </p:nvSpPr>
        <p:spPr>
          <a:xfrm>
            <a:off x="7840919" y="3483873"/>
            <a:ext cx="12795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dirty="0" smtClean="0"/>
              <a:t>Coupling time</a:t>
            </a:r>
          </a:p>
          <a:p>
            <a:pPr algn="ctr"/>
            <a:r>
              <a:rPr lang="en-GB" sz="1400" dirty="0" smtClean="0"/>
              <a:t>is increased</a:t>
            </a:r>
          </a:p>
        </p:txBody>
      </p:sp>
      <p:cxnSp>
        <p:nvCxnSpPr>
          <p:cNvPr id="15" name="Conector recto de flecha 14"/>
          <p:cNvCxnSpPr>
            <a:stCxn id="13" idx="0"/>
            <a:endCxn id="11" idx="6"/>
          </p:cNvCxnSpPr>
          <p:nvPr/>
        </p:nvCxnSpPr>
        <p:spPr>
          <a:xfrm flipH="1" flipV="1">
            <a:off x="7892118" y="2283102"/>
            <a:ext cx="588559" cy="120077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Conector recto de flecha 15"/>
          <p:cNvCxnSpPr>
            <a:stCxn id="13" idx="2"/>
            <a:endCxn id="12" idx="6"/>
          </p:cNvCxnSpPr>
          <p:nvPr/>
        </p:nvCxnSpPr>
        <p:spPr>
          <a:xfrm flipH="1">
            <a:off x="7645792" y="4007093"/>
            <a:ext cx="834885" cy="153737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" name="Marcador de texto 3"/>
          <p:cNvSpPr txBox="1">
            <a:spLocks/>
          </p:cNvSpPr>
          <p:nvPr/>
        </p:nvSpPr>
        <p:spPr>
          <a:xfrm>
            <a:off x="395536" y="3983258"/>
            <a:ext cx="8329365" cy="2526607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GB" kern="0" dirty="0" smtClean="0"/>
              <a:t>But it seems that it is when increasing number of cores</a:t>
            </a:r>
            <a:endParaRPr lang="en-GB" kern="0" dirty="0"/>
          </a:p>
        </p:txBody>
      </p:sp>
      <p:sp>
        <p:nvSpPr>
          <p:cNvPr id="20" name="Elipse 19"/>
          <p:cNvSpPr/>
          <p:nvPr/>
        </p:nvSpPr>
        <p:spPr>
          <a:xfrm>
            <a:off x="3196098" y="1277714"/>
            <a:ext cx="943854" cy="1982182"/>
          </a:xfrm>
          <a:prstGeom prst="ellipse">
            <a:avLst/>
          </a:prstGeom>
          <a:noFill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Elipse 20"/>
          <p:cNvSpPr/>
          <p:nvPr/>
        </p:nvSpPr>
        <p:spPr>
          <a:xfrm>
            <a:off x="2843808" y="4559323"/>
            <a:ext cx="1345600" cy="1950542"/>
          </a:xfrm>
          <a:prstGeom prst="ellipse">
            <a:avLst/>
          </a:prstGeom>
          <a:noFill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9" name="Agrupar 28"/>
          <p:cNvGrpSpPr/>
          <p:nvPr/>
        </p:nvGrpSpPr>
        <p:grpSpPr>
          <a:xfrm>
            <a:off x="1575409" y="3983258"/>
            <a:ext cx="6092935" cy="462808"/>
            <a:chOff x="1511151" y="3983258"/>
            <a:chExt cx="6092935" cy="462808"/>
          </a:xfrm>
        </p:grpSpPr>
        <p:cxnSp>
          <p:nvCxnSpPr>
            <p:cNvPr id="27" name="Conector recto de flecha 26"/>
            <p:cNvCxnSpPr/>
            <p:nvPr/>
          </p:nvCxnSpPr>
          <p:spPr>
            <a:xfrm>
              <a:off x="1511151" y="3983258"/>
              <a:ext cx="609293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28" name="CuadroTexto 27"/>
            <p:cNvSpPr txBox="1"/>
            <p:nvPr/>
          </p:nvSpPr>
          <p:spPr>
            <a:xfrm>
              <a:off x="1511151" y="4076734"/>
              <a:ext cx="60929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>
                  <a:solidFill>
                    <a:schemeClr val="accent4"/>
                  </a:solidFill>
                </a:rPr>
                <a:t>TIME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51746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animBg="1"/>
      <p:bldP spid="12" grpId="0" animBg="1"/>
      <p:bldP spid="13" grpId="0"/>
      <p:bldP spid="19" grpId="0"/>
      <p:bldP spid="20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Performance analysis &amp; optimizations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0"/>
          </p:nvPr>
        </p:nvSpPr>
        <p:spPr>
          <a:xfrm>
            <a:off x="395535" y="917674"/>
            <a:ext cx="8329365" cy="5520184"/>
          </a:xfrm>
        </p:spPr>
        <p:txBody>
          <a:bodyPr/>
          <a:lstStyle/>
          <a:p>
            <a:r>
              <a:rPr lang="en-GB" dirty="0" smtClean="0"/>
              <a:t>Let’s see what happens inside the coupling</a:t>
            </a:r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8" name="Image3"/>
          <p:cNvPicPr>
            <a:picLocks noChangeAspect="1"/>
          </p:cNvPicPr>
          <p:nvPr/>
        </p:nvPicPr>
        <p:blipFill>
          <a:blip r:embed="rId2" cstate="print">
            <a:alphaModFix/>
            <a:lum/>
          </a:blip>
          <a:srcRect/>
          <a:stretch>
            <a:fillRect/>
          </a:stretch>
        </p:blipFill>
        <p:spPr>
          <a:xfrm>
            <a:off x="1516345" y="1534986"/>
            <a:ext cx="6087742" cy="2335016"/>
          </a:xfrm>
          <a:prstGeom prst="rect">
            <a:avLst/>
          </a:prstGeom>
        </p:spPr>
      </p:pic>
      <p:cxnSp>
        <p:nvCxnSpPr>
          <p:cNvPr id="10" name="Conector recto 9"/>
          <p:cNvCxnSpPr/>
          <p:nvPr/>
        </p:nvCxnSpPr>
        <p:spPr>
          <a:xfrm flipV="1">
            <a:off x="979956" y="1853778"/>
            <a:ext cx="5446075" cy="259558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503"/>
          <a:stretch/>
        </p:blipFill>
        <p:spPr>
          <a:xfrm>
            <a:off x="979956" y="4449367"/>
            <a:ext cx="7160520" cy="2014243"/>
          </a:xfrm>
          <a:prstGeom prst="rect">
            <a:avLst/>
          </a:prstGeom>
        </p:spPr>
      </p:pic>
      <p:cxnSp>
        <p:nvCxnSpPr>
          <p:cNvPr id="14" name="Conector recto 13"/>
          <p:cNvCxnSpPr/>
          <p:nvPr/>
        </p:nvCxnSpPr>
        <p:spPr>
          <a:xfrm flipH="1" flipV="1">
            <a:off x="7604087" y="1853779"/>
            <a:ext cx="536389" cy="2595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9029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4726 L 0.00139 -0.4208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234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Performance analysis &amp; optimizations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0"/>
          </p:nvPr>
        </p:nvSpPr>
        <p:spPr>
          <a:xfrm>
            <a:off x="395535" y="913383"/>
            <a:ext cx="8329365" cy="2308547"/>
          </a:xfrm>
        </p:spPr>
        <p:txBody>
          <a:bodyPr/>
          <a:lstStyle/>
          <a:p>
            <a:r>
              <a:rPr lang="en-GB" dirty="0" smtClean="0"/>
              <a:t>Let’s see what happens inside the coupling</a:t>
            </a:r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503"/>
          <a:stretch/>
        </p:blipFill>
        <p:spPr>
          <a:xfrm>
            <a:off x="979956" y="1486219"/>
            <a:ext cx="7160520" cy="2014243"/>
          </a:xfrm>
          <a:prstGeom prst="rect">
            <a:avLst/>
          </a:prstGeom>
        </p:spPr>
      </p:pic>
      <p:grpSp>
        <p:nvGrpSpPr>
          <p:cNvPr id="6" name="Agrupar 5"/>
          <p:cNvGrpSpPr/>
          <p:nvPr/>
        </p:nvGrpSpPr>
        <p:grpSpPr>
          <a:xfrm>
            <a:off x="1835696" y="1340222"/>
            <a:ext cx="1512168" cy="2789880"/>
            <a:chOff x="1835696" y="1493738"/>
            <a:chExt cx="1512168" cy="2789880"/>
          </a:xfrm>
        </p:grpSpPr>
        <p:sp>
          <p:nvSpPr>
            <p:cNvPr id="2" name="Rectángulo redondeado 1"/>
            <p:cNvSpPr/>
            <p:nvPr/>
          </p:nvSpPr>
          <p:spPr>
            <a:xfrm>
              <a:off x="1835696" y="1493738"/>
              <a:ext cx="1512168" cy="2304256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5" name="CuadroTexto 4"/>
            <p:cNvSpPr txBox="1"/>
            <p:nvPr/>
          </p:nvSpPr>
          <p:spPr>
            <a:xfrm>
              <a:off x="2022553" y="3914286"/>
              <a:ext cx="113845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FF0000"/>
                  </a:solidFill>
                </a:rPr>
                <a:t>1</a:t>
              </a:r>
              <a:r>
                <a:rPr lang="en-GB" baseline="30000" dirty="0" smtClean="0">
                  <a:solidFill>
                    <a:srgbClr val="FF0000"/>
                  </a:solidFill>
                </a:rPr>
                <a:t>st</a:t>
              </a:r>
              <a:r>
                <a:rPr lang="en-GB" dirty="0" smtClean="0">
                  <a:solidFill>
                    <a:srgbClr val="FF0000"/>
                  </a:solidFill>
                </a:rPr>
                <a:t> Group</a:t>
              </a:r>
            </a:p>
          </p:txBody>
        </p:sp>
      </p:grpSp>
      <p:grpSp>
        <p:nvGrpSpPr>
          <p:cNvPr id="7" name="Agrupar 6"/>
          <p:cNvGrpSpPr/>
          <p:nvPr/>
        </p:nvGrpSpPr>
        <p:grpSpPr>
          <a:xfrm>
            <a:off x="3491880" y="1340222"/>
            <a:ext cx="1512168" cy="2808312"/>
            <a:chOff x="3491880" y="1493738"/>
            <a:chExt cx="1512168" cy="2808312"/>
          </a:xfrm>
        </p:grpSpPr>
        <p:sp>
          <p:nvSpPr>
            <p:cNvPr id="9" name="Rectángulo redondeado 8"/>
            <p:cNvSpPr/>
            <p:nvPr/>
          </p:nvSpPr>
          <p:spPr>
            <a:xfrm>
              <a:off x="3491880" y="1493738"/>
              <a:ext cx="1512168" cy="2304256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15" name="CuadroTexto 14"/>
            <p:cNvSpPr txBox="1"/>
            <p:nvPr/>
          </p:nvSpPr>
          <p:spPr>
            <a:xfrm>
              <a:off x="3584800" y="3932718"/>
              <a:ext cx="118814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FF0000"/>
                  </a:solidFill>
                </a:rPr>
                <a:t>2</a:t>
              </a:r>
              <a:r>
                <a:rPr lang="en-GB" baseline="30000" dirty="0" smtClean="0">
                  <a:solidFill>
                    <a:srgbClr val="FF0000"/>
                  </a:solidFill>
                </a:rPr>
                <a:t>nd</a:t>
              </a:r>
              <a:r>
                <a:rPr lang="en-GB" dirty="0" smtClean="0">
                  <a:solidFill>
                    <a:srgbClr val="FF0000"/>
                  </a:solidFill>
                </a:rPr>
                <a:t> Group</a:t>
              </a:r>
            </a:p>
          </p:txBody>
        </p:sp>
      </p:grpSp>
      <p:grpSp>
        <p:nvGrpSpPr>
          <p:cNvPr id="18" name="Agrupar 17"/>
          <p:cNvGrpSpPr/>
          <p:nvPr/>
        </p:nvGrpSpPr>
        <p:grpSpPr>
          <a:xfrm>
            <a:off x="5076056" y="1340222"/>
            <a:ext cx="1512168" cy="2817604"/>
            <a:chOff x="5076056" y="1493738"/>
            <a:chExt cx="1512168" cy="2817604"/>
          </a:xfrm>
        </p:grpSpPr>
        <p:sp>
          <p:nvSpPr>
            <p:cNvPr id="11" name="Rectángulo redondeado 10"/>
            <p:cNvSpPr/>
            <p:nvPr/>
          </p:nvSpPr>
          <p:spPr>
            <a:xfrm>
              <a:off x="5076056" y="1493738"/>
              <a:ext cx="1512168" cy="2304256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CuadroTexto 15"/>
            <p:cNvSpPr txBox="1"/>
            <p:nvPr/>
          </p:nvSpPr>
          <p:spPr>
            <a:xfrm>
              <a:off x="5254898" y="3942010"/>
              <a:ext cx="115448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FF0000"/>
                  </a:solidFill>
                </a:rPr>
                <a:t>3</a:t>
              </a:r>
              <a:r>
                <a:rPr lang="en-GB" baseline="30000" dirty="0" smtClean="0">
                  <a:solidFill>
                    <a:srgbClr val="FF0000"/>
                  </a:solidFill>
                </a:rPr>
                <a:t>rd</a:t>
              </a:r>
              <a:r>
                <a:rPr lang="en-GB" dirty="0" smtClean="0">
                  <a:solidFill>
                    <a:srgbClr val="FF0000"/>
                  </a:solidFill>
                </a:rPr>
                <a:t> Group</a:t>
              </a:r>
            </a:p>
          </p:txBody>
        </p:sp>
      </p:grpSp>
      <p:grpSp>
        <p:nvGrpSpPr>
          <p:cNvPr id="19" name="Agrupar 18"/>
          <p:cNvGrpSpPr/>
          <p:nvPr/>
        </p:nvGrpSpPr>
        <p:grpSpPr>
          <a:xfrm>
            <a:off x="6660232" y="1340222"/>
            <a:ext cx="1368152" cy="2817812"/>
            <a:chOff x="6660232" y="1493738"/>
            <a:chExt cx="1368152" cy="2817812"/>
          </a:xfrm>
        </p:grpSpPr>
        <p:sp>
          <p:nvSpPr>
            <p:cNvPr id="13" name="Rectángulo redondeado 12"/>
            <p:cNvSpPr/>
            <p:nvPr/>
          </p:nvSpPr>
          <p:spPr>
            <a:xfrm>
              <a:off x="6660232" y="1493738"/>
              <a:ext cx="1368152" cy="2304256"/>
            </a:xfrm>
            <a:prstGeom prst="round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0B050"/>
                </a:solidFill>
              </a:endParaRPr>
            </a:p>
          </p:txBody>
        </p:sp>
        <p:sp>
          <p:nvSpPr>
            <p:cNvPr id="17" name="CuadroTexto 16"/>
            <p:cNvSpPr txBox="1"/>
            <p:nvPr/>
          </p:nvSpPr>
          <p:spPr>
            <a:xfrm>
              <a:off x="6771074" y="3942218"/>
              <a:ext cx="11464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00B050"/>
                  </a:solidFill>
                </a:rPr>
                <a:t>4</a:t>
              </a:r>
              <a:r>
                <a:rPr lang="en-GB" baseline="30000" dirty="0" smtClean="0">
                  <a:solidFill>
                    <a:srgbClr val="00B050"/>
                  </a:solidFill>
                </a:rPr>
                <a:t>th</a:t>
              </a:r>
              <a:r>
                <a:rPr lang="en-GB" dirty="0" smtClean="0">
                  <a:solidFill>
                    <a:srgbClr val="00B050"/>
                  </a:solidFill>
                </a:rPr>
                <a:t> Group</a:t>
              </a:r>
            </a:p>
          </p:txBody>
        </p:sp>
      </p:grpSp>
      <p:sp>
        <p:nvSpPr>
          <p:cNvPr id="20" name="Marcador de texto 3"/>
          <p:cNvSpPr txBox="1">
            <a:spLocks/>
          </p:cNvSpPr>
          <p:nvPr/>
        </p:nvSpPr>
        <p:spPr>
          <a:xfrm>
            <a:off x="395536" y="4081735"/>
            <a:ext cx="8329365" cy="2308547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GB" kern="0" dirty="0" smtClean="0"/>
              <a:t>Why 4 groups of variables? Why not packing in only 2?</a:t>
            </a:r>
          </a:p>
          <a:p>
            <a:endParaRPr lang="en-GB" kern="0" dirty="0" smtClean="0"/>
          </a:p>
          <a:p>
            <a:endParaRPr lang="en-GB" kern="0" dirty="0" smtClean="0"/>
          </a:p>
          <a:p>
            <a:endParaRPr lang="en-GB" kern="0" dirty="0" smtClean="0"/>
          </a:p>
          <a:p>
            <a:endParaRPr lang="en-GB" kern="0" dirty="0" smtClean="0"/>
          </a:p>
          <a:p>
            <a:endParaRPr lang="en-GB" kern="0" dirty="0" smtClean="0"/>
          </a:p>
          <a:p>
            <a:endParaRPr lang="en-GB" kern="0" dirty="0"/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7" t="50939" r="117" b="1564"/>
          <a:stretch/>
        </p:blipFill>
        <p:spPr>
          <a:xfrm>
            <a:off x="971600" y="4590083"/>
            <a:ext cx="7160520" cy="2014243"/>
          </a:xfrm>
          <a:prstGeom prst="rect">
            <a:avLst/>
          </a:prstGeom>
        </p:spPr>
      </p:pic>
      <p:grpSp>
        <p:nvGrpSpPr>
          <p:cNvPr id="23" name="Agrupar 22"/>
          <p:cNvGrpSpPr/>
          <p:nvPr/>
        </p:nvGrpSpPr>
        <p:grpSpPr>
          <a:xfrm>
            <a:off x="1988096" y="4536507"/>
            <a:ext cx="2151856" cy="2506138"/>
            <a:chOff x="1835696" y="1493738"/>
            <a:chExt cx="1512168" cy="2857556"/>
          </a:xfrm>
        </p:grpSpPr>
        <p:sp>
          <p:nvSpPr>
            <p:cNvPr id="24" name="Rectángulo redondeado 23"/>
            <p:cNvSpPr/>
            <p:nvPr/>
          </p:nvSpPr>
          <p:spPr>
            <a:xfrm>
              <a:off x="1835696" y="1493738"/>
              <a:ext cx="1512168" cy="2446725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CuadroTexto 24"/>
            <p:cNvSpPr txBox="1"/>
            <p:nvPr/>
          </p:nvSpPr>
          <p:spPr>
            <a:xfrm>
              <a:off x="2191769" y="3914286"/>
              <a:ext cx="800021" cy="437008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 smtClean="0">
                  <a:solidFill>
                    <a:srgbClr val="FF0000"/>
                  </a:solidFill>
                </a:rPr>
                <a:t>1</a:t>
              </a:r>
              <a:r>
                <a:rPr lang="en-GB" baseline="30000" dirty="0" smtClean="0">
                  <a:solidFill>
                    <a:srgbClr val="FF0000"/>
                  </a:solidFill>
                </a:rPr>
                <a:t>st</a:t>
              </a:r>
              <a:r>
                <a:rPr lang="en-GB" dirty="0" smtClean="0">
                  <a:solidFill>
                    <a:srgbClr val="FF0000"/>
                  </a:solidFill>
                </a:rPr>
                <a:t> Group</a:t>
              </a:r>
            </a:p>
          </p:txBody>
        </p:sp>
      </p:grpSp>
      <p:grpSp>
        <p:nvGrpSpPr>
          <p:cNvPr id="29" name="Agrupar 28"/>
          <p:cNvGrpSpPr/>
          <p:nvPr/>
        </p:nvGrpSpPr>
        <p:grpSpPr>
          <a:xfrm>
            <a:off x="4209314" y="4518074"/>
            <a:ext cx="1434422" cy="2507819"/>
            <a:chOff x="1835696" y="1493738"/>
            <a:chExt cx="1512168" cy="2838594"/>
          </a:xfrm>
        </p:grpSpPr>
        <p:sp>
          <p:nvSpPr>
            <p:cNvPr id="30" name="Rectángulo redondeado 29"/>
            <p:cNvSpPr/>
            <p:nvPr/>
          </p:nvSpPr>
          <p:spPr>
            <a:xfrm>
              <a:off x="1835696" y="1493738"/>
              <a:ext cx="1512168" cy="2446725"/>
            </a:xfrm>
            <a:prstGeom prst="round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uadroTexto 30"/>
            <p:cNvSpPr txBox="1"/>
            <p:nvPr/>
          </p:nvSpPr>
          <p:spPr>
            <a:xfrm>
              <a:off x="1965509" y="3914286"/>
              <a:ext cx="1252544" cy="41804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 smtClean="0">
                  <a:solidFill>
                    <a:srgbClr val="00B050"/>
                  </a:solidFill>
                </a:rPr>
                <a:t>2</a:t>
              </a:r>
              <a:r>
                <a:rPr lang="en-GB" baseline="30000" dirty="0" smtClean="0">
                  <a:solidFill>
                    <a:srgbClr val="00B050"/>
                  </a:solidFill>
                </a:rPr>
                <a:t>nd</a:t>
              </a:r>
              <a:r>
                <a:rPr lang="en-GB" dirty="0" smtClean="0">
                  <a:solidFill>
                    <a:srgbClr val="00B050"/>
                  </a:solidFill>
                </a:rPr>
                <a:t> Group</a:t>
              </a:r>
            </a:p>
          </p:txBody>
        </p:sp>
      </p:grpSp>
      <p:sp>
        <p:nvSpPr>
          <p:cNvPr id="33" name="CuadroTexto 32"/>
          <p:cNvSpPr txBox="1"/>
          <p:nvPr/>
        </p:nvSpPr>
        <p:spPr>
          <a:xfrm>
            <a:off x="5755869" y="5424756"/>
            <a:ext cx="23006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solidFill>
                  <a:schemeClr val="accent1"/>
                </a:solidFill>
              </a:rPr>
              <a:t>40% of improvement</a:t>
            </a:r>
          </a:p>
          <a:p>
            <a:pPr algn="ctr"/>
            <a:r>
              <a:rPr lang="en-GB" dirty="0">
                <a:solidFill>
                  <a:schemeClr val="accent1"/>
                </a:solidFill>
              </a:rPr>
              <a:t>i</a:t>
            </a:r>
            <a:r>
              <a:rPr lang="en-GB" dirty="0" smtClean="0">
                <a:solidFill>
                  <a:schemeClr val="accent1"/>
                </a:solidFill>
              </a:rPr>
              <a:t>n coupling time</a:t>
            </a:r>
          </a:p>
        </p:txBody>
      </p:sp>
      <p:sp>
        <p:nvSpPr>
          <p:cNvPr id="34" name="CuadroTexto 33"/>
          <p:cNvSpPr txBox="1"/>
          <p:nvPr/>
        </p:nvSpPr>
        <p:spPr>
          <a:xfrm>
            <a:off x="831455" y="3500462"/>
            <a:ext cx="10470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FF0000"/>
                </a:solidFill>
              </a:rPr>
              <a:t>NEMO fields</a:t>
            </a:r>
          </a:p>
        </p:txBody>
      </p:sp>
      <p:sp>
        <p:nvSpPr>
          <p:cNvPr id="35" name="CuadroTexto 34"/>
          <p:cNvSpPr txBox="1"/>
          <p:nvPr/>
        </p:nvSpPr>
        <p:spPr>
          <a:xfrm>
            <a:off x="7955175" y="3480345"/>
            <a:ext cx="11533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200" dirty="0" err="1" smtClean="0">
                <a:solidFill>
                  <a:srgbClr val="00B050"/>
                </a:solidFill>
              </a:rPr>
              <a:t>Runoffmapper</a:t>
            </a:r>
            <a:endParaRPr lang="en-GB" sz="1200" dirty="0">
              <a:solidFill>
                <a:srgbClr val="00B050"/>
              </a:solidFill>
            </a:endParaRPr>
          </a:p>
          <a:p>
            <a:pPr algn="r"/>
            <a:r>
              <a:rPr lang="en-GB" sz="1200" dirty="0" smtClean="0">
                <a:solidFill>
                  <a:srgbClr val="00B050"/>
                </a:solidFill>
              </a:rPr>
              <a:t>fields</a:t>
            </a:r>
          </a:p>
        </p:txBody>
      </p:sp>
    </p:spTree>
    <p:extLst>
      <p:ext uri="{BB962C8B-B14F-4D97-AF65-F5344CB8AC3E}">
        <p14:creationId xmlns:p14="http://schemas.microsoft.com/office/powerpoint/2010/main" val="555529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35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3" grpId="0"/>
      <p:bldP spid="34" grpId="0"/>
      <p:bldP spid="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Performance analysis &amp; optimizations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0"/>
          </p:nvPr>
        </p:nvSpPr>
        <p:spPr>
          <a:xfrm>
            <a:off x="395535" y="985391"/>
            <a:ext cx="8329365" cy="3100635"/>
          </a:xfrm>
        </p:spPr>
        <p:txBody>
          <a:bodyPr/>
          <a:lstStyle/>
          <a:p>
            <a:r>
              <a:rPr lang="en-GB" dirty="0" smtClean="0"/>
              <a:t>Let’s see (again) what happens inside the coupling</a:t>
            </a:r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5" name="Shape 62"/>
          <p:cNvPicPr preferRelativeResize="0"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97045" y="4588323"/>
            <a:ext cx="6087742" cy="2378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3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1516345" y="1421730"/>
            <a:ext cx="6087742" cy="2335016"/>
          </a:xfrm>
          <a:prstGeom prst="rect">
            <a:avLst/>
          </a:prstGeom>
        </p:spPr>
      </p:pic>
      <p:sp>
        <p:nvSpPr>
          <p:cNvPr id="8" name="Marcador de texto 3"/>
          <p:cNvSpPr txBox="1">
            <a:spLocks/>
          </p:cNvSpPr>
          <p:nvPr/>
        </p:nvSpPr>
        <p:spPr>
          <a:xfrm>
            <a:off x="395536" y="3793703"/>
            <a:ext cx="8329365" cy="1084411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GB" kern="0" dirty="0" smtClean="0"/>
              <a:t>Working with OASIS developers, we explored another implementation for coupling (called OPT)</a:t>
            </a:r>
          </a:p>
          <a:p>
            <a:endParaRPr lang="en-GB" kern="0" dirty="0"/>
          </a:p>
        </p:txBody>
      </p:sp>
      <p:sp>
        <p:nvSpPr>
          <p:cNvPr id="9" name="Elipse 8"/>
          <p:cNvSpPr/>
          <p:nvPr/>
        </p:nvSpPr>
        <p:spPr>
          <a:xfrm>
            <a:off x="2866360" y="1343673"/>
            <a:ext cx="1345600" cy="2022274"/>
          </a:xfrm>
          <a:prstGeom prst="ellipse">
            <a:avLst/>
          </a:prstGeom>
          <a:noFill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Elipse 9"/>
          <p:cNvSpPr/>
          <p:nvPr/>
        </p:nvSpPr>
        <p:spPr>
          <a:xfrm>
            <a:off x="3059832" y="4588323"/>
            <a:ext cx="392772" cy="1976735"/>
          </a:xfrm>
          <a:prstGeom prst="ellipse">
            <a:avLst/>
          </a:prstGeom>
          <a:noFill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Elipse 10"/>
          <p:cNvSpPr/>
          <p:nvPr/>
        </p:nvSpPr>
        <p:spPr>
          <a:xfrm>
            <a:off x="6300192" y="1349722"/>
            <a:ext cx="1345600" cy="2022274"/>
          </a:xfrm>
          <a:prstGeom prst="ellipse">
            <a:avLst/>
          </a:prstGeom>
          <a:noFill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Elipse 11"/>
          <p:cNvSpPr/>
          <p:nvPr/>
        </p:nvSpPr>
        <p:spPr>
          <a:xfrm>
            <a:off x="7131556" y="4590082"/>
            <a:ext cx="392772" cy="1976735"/>
          </a:xfrm>
          <a:prstGeom prst="ellipse">
            <a:avLst/>
          </a:prstGeom>
          <a:noFill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CuadroTexto 12"/>
          <p:cNvSpPr txBox="1"/>
          <p:nvPr/>
        </p:nvSpPr>
        <p:spPr>
          <a:xfrm>
            <a:off x="7618444" y="4354894"/>
            <a:ext cx="16578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dirty="0" smtClean="0"/>
              <a:t>Coupling time</a:t>
            </a:r>
          </a:p>
          <a:p>
            <a:pPr algn="ctr"/>
            <a:r>
              <a:rPr lang="en-GB" sz="1400" dirty="0" smtClean="0"/>
              <a:t>is reduced by 90%</a:t>
            </a:r>
          </a:p>
        </p:txBody>
      </p:sp>
      <p:cxnSp>
        <p:nvCxnSpPr>
          <p:cNvPr id="14" name="Conector recto de flecha 13"/>
          <p:cNvCxnSpPr>
            <a:stCxn id="13" idx="0"/>
            <a:endCxn id="11" idx="6"/>
          </p:cNvCxnSpPr>
          <p:nvPr/>
        </p:nvCxnSpPr>
        <p:spPr>
          <a:xfrm flipH="1" flipV="1">
            <a:off x="7645792" y="2360859"/>
            <a:ext cx="801565" cy="199403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Conector recto de flecha 15"/>
          <p:cNvCxnSpPr>
            <a:stCxn id="13" idx="2"/>
          </p:cNvCxnSpPr>
          <p:nvPr/>
        </p:nvCxnSpPr>
        <p:spPr>
          <a:xfrm flipH="1">
            <a:off x="7524329" y="4878114"/>
            <a:ext cx="923028" cy="72008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1796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  <p:bldP spid="11" grpId="0" animBg="1"/>
      <p:bldP spid="12" grpId="0" animBg="1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1642296" y="4440892"/>
            <a:ext cx="7339337" cy="1107644"/>
            <a:chOff x="1642296" y="4440892"/>
            <a:chExt cx="7339337" cy="1107644"/>
          </a:xfrm>
        </p:grpSpPr>
        <p:sp>
          <p:nvSpPr>
            <p:cNvPr id="5" name="Shape 334"/>
            <p:cNvSpPr/>
            <p:nvPr/>
          </p:nvSpPr>
          <p:spPr>
            <a:xfrm>
              <a:off x="4893155" y="4679776"/>
              <a:ext cx="369566" cy="144016"/>
            </a:xfrm>
            <a:prstGeom prst="rect">
              <a:avLst/>
            </a:prstGeom>
            <a:noFill/>
            <a:ln w="12700" cap="flat" cmpd="sng">
              <a:solidFill>
                <a:srgbClr val="00B050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Shape 335"/>
            <p:cNvSpPr/>
            <p:nvPr/>
          </p:nvSpPr>
          <p:spPr>
            <a:xfrm>
              <a:off x="8612067" y="4440892"/>
              <a:ext cx="369566" cy="144016"/>
            </a:xfrm>
            <a:prstGeom prst="rect">
              <a:avLst/>
            </a:prstGeom>
            <a:noFill/>
            <a:ln w="12700" cap="flat" cmpd="sng">
              <a:solidFill>
                <a:srgbClr val="00B050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" name="Shape 336"/>
            <p:cNvSpPr/>
            <p:nvPr/>
          </p:nvSpPr>
          <p:spPr>
            <a:xfrm>
              <a:off x="2776393" y="4919516"/>
              <a:ext cx="871417" cy="144016"/>
            </a:xfrm>
            <a:prstGeom prst="rect">
              <a:avLst/>
            </a:prstGeom>
            <a:noFill/>
            <a:ln w="12700" cap="flat" cmpd="sng">
              <a:solidFill>
                <a:srgbClr val="00B050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Shape 337"/>
            <p:cNvSpPr/>
            <p:nvPr/>
          </p:nvSpPr>
          <p:spPr>
            <a:xfrm>
              <a:off x="2074348" y="5159354"/>
              <a:ext cx="871417" cy="144016"/>
            </a:xfrm>
            <a:prstGeom prst="rect">
              <a:avLst/>
            </a:prstGeom>
            <a:noFill/>
            <a:ln w="12700" cap="flat" cmpd="sng">
              <a:solidFill>
                <a:srgbClr val="00B050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Shape 338"/>
            <p:cNvSpPr/>
            <p:nvPr/>
          </p:nvSpPr>
          <p:spPr>
            <a:xfrm>
              <a:off x="1642296" y="5404520"/>
              <a:ext cx="871417" cy="144016"/>
            </a:xfrm>
            <a:prstGeom prst="rect">
              <a:avLst/>
            </a:prstGeom>
            <a:noFill/>
            <a:ln w="12700" cap="flat" cmpd="sng">
              <a:solidFill>
                <a:srgbClr val="00B050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-36512" y="4086026"/>
            <a:ext cx="8970070" cy="1531936"/>
            <a:chOff x="-36512" y="4086026"/>
            <a:chExt cx="8970070" cy="1531936"/>
          </a:xfrm>
        </p:grpSpPr>
        <p:pic>
          <p:nvPicPr>
            <p:cNvPr id="22" name="Shape 358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496677" y="4429750"/>
              <a:ext cx="8436881" cy="11265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Shape 344"/>
            <p:cNvSpPr txBox="1"/>
            <p:nvPr/>
          </p:nvSpPr>
          <p:spPr>
            <a:xfrm>
              <a:off x="15988" y="4354290"/>
              <a:ext cx="5373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en-US" sz="14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16</a:t>
              </a:r>
            </a:p>
          </p:txBody>
        </p:sp>
        <p:sp>
          <p:nvSpPr>
            <p:cNvPr id="16" name="Shape 345"/>
            <p:cNvSpPr txBox="1"/>
            <p:nvPr/>
          </p:nvSpPr>
          <p:spPr>
            <a:xfrm>
              <a:off x="118588" y="4590082"/>
              <a:ext cx="4347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en-US" sz="14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32</a:t>
              </a:r>
            </a:p>
          </p:txBody>
        </p:sp>
        <p:sp>
          <p:nvSpPr>
            <p:cNvPr id="17" name="Shape 346"/>
            <p:cNvSpPr txBox="1"/>
            <p:nvPr/>
          </p:nvSpPr>
          <p:spPr>
            <a:xfrm>
              <a:off x="-36512" y="4839121"/>
              <a:ext cx="5898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en-US" sz="14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64</a:t>
              </a:r>
            </a:p>
          </p:txBody>
        </p:sp>
        <p:sp>
          <p:nvSpPr>
            <p:cNvPr id="18" name="Shape 347"/>
            <p:cNvSpPr txBox="1"/>
            <p:nvPr/>
          </p:nvSpPr>
          <p:spPr>
            <a:xfrm>
              <a:off x="-36512" y="5074370"/>
              <a:ext cx="5898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en-US" sz="14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128</a:t>
              </a:r>
            </a:p>
          </p:txBody>
        </p:sp>
        <p:sp>
          <p:nvSpPr>
            <p:cNvPr id="19" name="Shape 348"/>
            <p:cNvSpPr txBox="1"/>
            <p:nvPr/>
          </p:nvSpPr>
          <p:spPr>
            <a:xfrm>
              <a:off x="-36512" y="5310162"/>
              <a:ext cx="5898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en-US" sz="14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256</a:t>
              </a:r>
            </a:p>
          </p:txBody>
        </p:sp>
        <p:sp>
          <p:nvSpPr>
            <p:cNvPr id="21" name="Shape 352"/>
            <p:cNvSpPr txBox="1"/>
            <p:nvPr/>
          </p:nvSpPr>
          <p:spPr>
            <a:xfrm>
              <a:off x="496673" y="4086026"/>
              <a:ext cx="22797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en-US" sz="1400" b="1" dirty="0">
                  <a:solidFill>
                    <a:srgbClr val="002448"/>
                  </a:solidFill>
                  <a:latin typeface="Arial"/>
                  <a:ea typeface="Arial"/>
                  <a:cs typeface="Arial"/>
                  <a:sym typeface="Arial"/>
                </a:rPr>
                <a:t>Optimized code</a:t>
              </a:r>
            </a:p>
          </p:txBody>
        </p: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6876" y="144432"/>
            <a:ext cx="6407372" cy="696944"/>
          </a:xfrm>
        </p:spPr>
        <p:txBody>
          <a:bodyPr/>
          <a:lstStyle/>
          <a:p>
            <a:r>
              <a:rPr lang="en-GB" dirty="0"/>
              <a:t>Performance analysis &amp; </a:t>
            </a:r>
            <a:r>
              <a:rPr lang="en-GB" dirty="0" smtClean="0"/>
              <a:t>optimizations</a:t>
            </a:r>
            <a:endParaRPr lang="en-GB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0"/>
          </p:nvPr>
        </p:nvSpPr>
        <p:spPr>
          <a:xfrm>
            <a:off x="395535" y="985391"/>
            <a:ext cx="8748465" cy="1456572"/>
          </a:xfrm>
        </p:spPr>
        <p:txBody>
          <a:bodyPr/>
          <a:lstStyle/>
          <a:p>
            <a:r>
              <a:rPr lang="en-GB" sz="2000" dirty="0" smtClean="0"/>
              <a:t>BSC has been working successfully with the NEMO development team to improve NEMO model</a:t>
            </a:r>
          </a:p>
          <a:p>
            <a:r>
              <a:rPr lang="en-GB" sz="2000" dirty="0" smtClean="0"/>
              <a:t>Could a similar collaboration be established with ECMWF?</a:t>
            </a:r>
          </a:p>
        </p:txBody>
      </p:sp>
      <p:grpSp>
        <p:nvGrpSpPr>
          <p:cNvPr id="23" name="Agrupar 22"/>
          <p:cNvGrpSpPr/>
          <p:nvPr/>
        </p:nvGrpSpPr>
        <p:grpSpPr>
          <a:xfrm>
            <a:off x="0" y="1997794"/>
            <a:ext cx="8983537" cy="1503850"/>
            <a:chOff x="0" y="1699413"/>
            <a:chExt cx="8983537" cy="1503850"/>
          </a:xfrm>
        </p:grpSpPr>
        <p:pic>
          <p:nvPicPr>
            <p:cNvPr id="4" name="Shape 33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90572" y="2011942"/>
              <a:ext cx="8492965" cy="11265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Shape 339"/>
            <p:cNvSpPr txBox="1"/>
            <p:nvPr/>
          </p:nvSpPr>
          <p:spPr>
            <a:xfrm>
              <a:off x="54600" y="1924688"/>
              <a:ext cx="4827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en-US" sz="14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16</a:t>
              </a:r>
            </a:p>
          </p:txBody>
        </p:sp>
        <p:sp>
          <p:nvSpPr>
            <p:cNvPr id="11" name="Shape 340"/>
            <p:cNvSpPr txBox="1"/>
            <p:nvPr/>
          </p:nvSpPr>
          <p:spPr>
            <a:xfrm>
              <a:off x="54600" y="2171188"/>
              <a:ext cx="4827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en-US" sz="14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32</a:t>
              </a:r>
            </a:p>
          </p:txBody>
        </p:sp>
        <p:sp>
          <p:nvSpPr>
            <p:cNvPr id="12" name="Shape 341"/>
            <p:cNvSpPr txBox="1"/>
            <p:nvPr/>
          </p:nvSpPr>
          <p:spPr>
            <a:xfrm>
              <a:off x="102600" y="2410088"/>
              <a:ext cx="4347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en-US" sz="14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64</a:t>
              </a:r>
            </a:p>
          </p:txBody>
        </p:sp>
        <p:sp>
          <p:nvSpPr>
            <p:cNvPr id="13" name="Shape 342"/>
            <p:cNvSpPr txBox="1"/>
            <p:nvPr/>
          </p:nvSpPr>
          <p:spPr>
            <a:xfrm>
              <a:off x="0" y="2658838"/>
              <a:ext cx="5373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en-US" sz="14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128</a:t>
              </a:r>
            </a:p>
          </p:txBody>
        </p:sp>
        <p:sp>
          <p:nvSpPr>
            <p:cNvPr id="14" name="Shape 343"/>
            <p:cNvSpPr txBox="1"/>
            <p:nvPr/>
          </p:nvSpPr>
          <p:spPr>
            <a:xfrm>
              <a:off x="0" y="2895463"/>
              <a:ext cx="5373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en-US" sz="14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256</a:t>
              </a:r>
            </a:p>
          </p:txBody>
        </p:sp>
        <p:sp>
          <p:nvSpPr>
            <p:cNvPr id="20" name="Shape 351"/>
            <p:cNvSpPr txBox="1"/>
            <p:nvPr/>
          </p:nvSpPr>
          <p:spPr>
            <a:xfrm>
              <a:off x="496674" y="1699413"/>
              <a:ext cx="3427254" cy="217915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en-US" sz="1400" b="1" dirty="0">
                  <a:solidFill>
                    <a:srgbClr val="002448"/>
                  </a:solidFill>
                  <a:latin typeface="Arial"/>
                  <a:ea typeface="Arial"/>
                  <a:cs typeface="Arial"/>
                  <a:sym typeface="Arial"/>
                </a:rPr>
                <a:t>Original </a:t>
              </a:r>
              <a:r>
                <a:rPr lang="en-US" sz="1400" b="1" dirty="0" smtClean="0">
                  <a:solidFill>
                    <a:srgbClr val="002448"/>
                  </a:solidFill>
                  <a:latin typeface="Arial"/>
                  <a:ea typeface="Arial"/>
                  <a:cs typeface="Arial"/>
                  <a:sym typeface="Arial"/>
                </a:rPr>
                <a:t>code (ORCA2-LIM3)</a:t>
              </a:r>
              <a:endParaRPr lang="en-US" sz="1400" b="1" dirty="0">
                <a:solidFill>
                  <a:srgbClr val="00244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" name="Marcador de texto 2"/>
          <p:cNvSpPr txBox="1">
            <a:spLocks/>
          </p:cNvSpPr>
          <p:nvPr/>
        </p:nvSpPr>
        <p:spPr>
          <a:xfrm>
            <a:off x="395536" y="3453186"/>
            <a:ext cx="8748465" cy="932637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GB" sz="2000" kern="0" dirty="0" smtClean="0"/>
              <a:t>A success case: message packing, reordering and convergence check reduction have been applied</a:t>
            </a:r>
          </a:p>
        </p:txBody>
      </p:sp>
      <p:sp>
        <p:nvSpPr>
          <p:cNvPr id="26" name="Marcador de texto 2"/>
          <p:cNvSpPr txBox="1">
            <a:spLocks/>
          </p:cNvSpPr>
          <p:nvPr/>
        </p:nvSpPr>
        <p:spPr>
          <a:xfrm>
            <a:off x="395536" y="5626079"/>
            <a:ext cx="8748465" cy="1124243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GB" sz="2000" kern="0" dirty="0" smtClean="0"/>
              <a:t>With these optimizations, </a:t>
            </a:r>
            <a:r>
              <a:rPr lang="en-GB" sz="2000" b="1" kern="0" dirty="0" smtClean="0"/>
              <a:t>40% improvement in model speed </a:t>
            </a:r>
            <a:r>
              <a:rPr lang="en-GB" sz="2000" kern="0" dirty="0" smtClean="0"/>
              <a:t>is achieved</a:t>
            </a:r>
          </a:p>
          <a:p>
            <a:r>
              <a:rPr lang="en-GB" sz="2000" kern="0" dirty="0" smtClean="0"/>
              <a:t>These improvements are now in both NEMO3.6 STABLE and EC-Earth 3.2, substantially benefiting our CMIP6 simulations</a:t>
            </a:r>
          </a:p>
        </p:txBody>
      </p:sp>
    </p:spTree>
    <p:extLst>
      <p:ext uri="{BB962C8B-B14F-4D97-AF65-F5344CB8AC3E}">
        <p14:creationId xmlns:p14="http://schemas.microsoft.com/office/powerpoint/2010/main" val="369446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</p:bldLst>
  </p:timing>
</p:sld>
</file>

<file path=ppt/theme/theme1.xml><?xml version="1.0" encoding="utf-8"?>
<a:theme xmlns:a="http://schemas.openxmlformats.org/drawingml/2006/main" name="Tema de Office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BSC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bsc_powerpoint_template_20160607</Template>
  <TotalTime>3059</TotalTime>
  <Words>603</Words>
  <Application>Microsoft Macintosh PowerPoint</Application>
  <PresentationFormat>Personalizado</PresentationFormat>
  <Paragraphs>145</Paragraphs>
  <Slides>15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9" baseType="lpstr">
      <vt:lpstr>Arial</vt:lpstr>
      <vt:lpstr>Calibri</vt:lpstr>
      <vt:lpstr>DejaVu Sans</vt:lpstr>
      <vt:lpstr>Tema de Office</vt:lpstr>
      <vt:lpstr>Presentación de PowerPoint</vt:lpstr>
      <vt:lpstr>Outline</vt:lpstr>
      <vt:lpstr>Discussion</vt:lpstr>
      <vt:lpstr>BSC activities and plans  with OpenIFS</vt:lpstr>
      <vt:lpstr>Performance analysis &amp; optimizations</vt:lpstr>
      <vt:lpstr>Performance analysis &amp; optimizations</vt:lpstr>
      <vt:lpstr>Performance analysis &amp; optimizations</vt:lpstr>
      <vt:lpstr>Performance analysis &amp; optimizations</vt:lpstr>
      <vt:lpstr>Performance analysis &amp; optimizations</vt:lpstr>
      <vt:lpstr>OpenIFS to test future technologies</vt:lpstr>
      <vt:lpstr>Future plans</vt:lpstr>
      <vt:lpstr>SMHI development status </vt:lpstr>
      <vt:lpstr>Discussion</vt:lpstr>
      <vt:lpstr>List of potential topics</vt:lpstr>
      <vt:lpstr>Presentación de PowerPoint</vt:lpstr>
    </vt:vector>
  </TitlesOfParts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Kim Serradell</dc:creator>
  <cp:lastModifiedBy>Kim Serradell</cp:lastModifiedBy>
  <cp:revision>70</cp:revision>
  <dcterms:created xsi:type="dcterms:W3CDTF">2016-10-29T17:13:57Z</dcterms:created>
  <dcterms:modified xsi:type="dcterms:W3CDTF">2016-11-09T14:51:22Z</dcterms:modified>
</cp:coreProperties>
</file>