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4"/>
  </p:notesMasterIdLst>
  <p:sldIdLst>
    <p:sldId id="256" r:id="rId2"/>
    <p:sldId id="270" r:id="rId3"/>
    <p:sldId id="297" r:id="rId4"/>
    <p:sldId id="335" r:id="rId5"/>
    <p:sldId id="272" r:id="rId6"/>
    <p:sldId id="336" r:id="rId7"/>
    <p:sldId id="273" r:id="rId8"/>
    <p:sldId id="274" r:id="rId9"/>
    <p:sldId id="279" r:id="rId10"/>
    <p:sldId id="275" r:id="rId11"/>
    <p:sldId id="276" r:id="rId12"/>
    <p:sldId id="277" r:id="rId13"/>
    <p:sldId id="339" r:id="rId14"/>
    <p:sldId id="278" r:id="rId15"/>
    <p:sldId id="338" r:id="rId16"/>
    <p:sldId id="283" r:id="rId17"/>
    <p:sldId id="281" r:id="rId18"/>
    <p:sldId id="282" r:id="rId19"/>
    <p:sldId id="337" r:id="rId20"/>
    <p:sldId id="280" r:id="rId21"/>
    <p:sldId id="269" r:id="rId22"/>
    <p:sldId id="284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EAEDF2"/>
    <a:srgbClr val="1E2B33"/>
    <a:srgbClr val="6BA072"/>
    <a:srgbClr val="8FAADC"/>
    <a:srgbClr val="31681E"/>
    <a:srgbClr val="477A2E"/>
    <a:srgbClr val="58A539"/>
    <a:srgbClr val="DCEFD5"/>
    <a:srgbClr val="1F41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0" autoAdjust="0"/>
    <p:restoredTop sz="94521"/>
  </p:normalViewPr>
  <p:slideViewPr>
    <p:cSldViewPr snapToGrid="0">
      <p:cViewPr varScale="1">
        <p:scale>
          <a:sx n="141" d="100"/>
          <a:sy n="141" d="100"/>
        </p:scale>
        <p:origin x="1712" y="184"/>
      </p:cViewPr>
      <p:guideLst>
        <p:guide orient="horz" pos="2115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0A98B-92B9-4661-8148-70A28B87BFA7}" type="datetimeFigureOut">
              <a:rPr lang="es-ES" smtClean="0"/>
              <a:t>9/2/21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0EC59-92A8-49D9-A266-1F666DA847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982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Including the financial agreement to get those resources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604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Fir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>
          <a:xfrm>
            <a:off x="3048000" y="6095685"/>
            <a:ext cx="6096000" cy="48753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2916" y="1631730"/>
            <a:ext cx="5026945" cy="299882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200" b="1">
                <a:solidFill>
                  <a:srgbClr val="004890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2916" y="4900141"/>
            <a:ext cx="5026945" cy="822742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</a:t>
            </a:r>
            <a:r>
              <a:rPr lang="es-ES" dirty="0" err="1"/>
              <a:t>click</a:t>
            </a:r>
            <a:r>
              <a:rPr lang="es-ES" dirty="0"/>
              <a:t> aquí para modificar el subtítulo</a:t>
            </a:r>
          </a:p>
        </p:txBody>
      </p:sp>
      <p:sp>
        <p:nvSpPr>
          <p:cNvPr id="13" name="Rectángulo 12"/>
          <p:cNvSpPr/>
          <p:nvPr userDrawn="1"/>
        </p:nvSpPr>
        <p:spPr>
          <a:xfrm>
            <a:off x="1" y="6095685"/>
            <a:ext cx="3048000" cy="487533"/>
          </a:xfrm>
          <a:prstGeom prst="rect">
            <a:avLst/>
          </a:prstGeom>
          <a:solidFill>
            <a:srgbClr val="00489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solidFill>
                <a:schemeClr val="bg1"/>
              </a:solidFill>
            </a:endParaRP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244475" y="6095685"/>
            <a:ext cx="2441575" cy="48753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err="1"/>
              <a:t>day</a:t>
            </a:r>
            <a:r>
              <a:rPr lang="es-ES" dirty="0"/>
              <a:t>/</a:t>
            </a:r>
            <a:r>
              <a:rPr lang="es-ES" dirty="0" err="1"/>
              <a:t>month</a:t>
            </a:r>
            <a:r>
              <a:rPr lang="es-ES" dirty="0"/>
              <a:t>/</a:t>
            </a:r>
            <a:r>
              <a:rPr lang="es-ES" dirty="0" err="1"/>
              <a:t>year</a:t>
            </a:r>
            <a:endParaRPr lang="es-ES"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1" hasCustomPrompt="1"/>
          </p:nvPr>
        </p:nvSpPr>
        <p:spPr>
          <a:xfrm>
            <a:off x="3722916" y="6095684"/>
            <a:ext cx="5026946" cy="4875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>
                <a:solidFill>
                  <a:srgbClr val="004890"/>
                </a:solidFill>
              </a:defRPr>
            </a:lvl1pPr>
          </a:lstStyle>
          <a:p>
            <a:pPr lvl="0"/>
            <a:r>
              <a:rPr lang="es-ES" dirty="0" err="1"/>
              <a:t>Venue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7109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4803" y="217893"/>
            <a:ext cx="8229598" cy="838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500" b="1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64803" y="1215072"/>
            <a:ext cx="8229598" cy="4833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0070C0"/>
              </a:buClr>
              <a:defRPr/>
            </a:lvl1pPr>
            <a:lvl2pPr>
              <a:buClr>
                <a:srgbClr val="0070C0"/>
              </a:buClr>
              <a:defRPr/>
            </a:lvl2pPr>
            <a:lvl3pPr>
              <a:buClr>
                <a:srgbClr val="0070C0"/>
              </a:buClr>
              <a:defRPr/>
            </a:lvl3pPr>
            <a:lvl4pPr>
              <a:buClr>
                <a:srgbClr val="0070C0"/>
              </a:buClr>
              <a:defRPr/>
            </a:lvl4pPr>
            <a:lvl5pPr>
              <a:buClr>
                <a:srgbClr val="0070C0"/>
              </a:buClr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09" y="6232144"/>
            <a:ext cx="1876425" cy="4572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EBC23C9-611B-3342-9FBF-0F6C1AB05CFD}"/>
              </a:ext>
            </a:extLst>
          </p:cNvPr>
          <p:cNvSpPr txBox="1"/>
          <p:nvPr userDrawn="1"/>
        </p:nvSpPr>
        <p:spPr>
          <a:xfrm>
            <a:off x="6251713" y="6321287"/>
            <a:ext cx="2442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i="1" dirty="0"/>
              <a:t>Kim </a:t>
            </a:r>
            <a:r>
              <a:rPr lang="es-ES" sz="1200" i="1" dirty="0" err="1"/>
              <a:t>Serradell</a:t>
            </a:r>
            <a:r>
              <a:rPr lang="es-ES" sz="1200" i="1" dirty="0"/>
              <a:t> – BSC – 09/02/2021</a:t>
            </a:r>
          </a:p>
        </p:txBody>
      </p:sp>
    </p:spTree>
    <p:extLst>
      <p:ext uri="{BB962C8B-B14F-4D97-AF65-F5344CB8AC3E}">
        <p14:creationId xmlns:p14="http://schemas.microsoft.com/office/powerpoint/2010/main" val="1085546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2000" y="877500"/>
            <a:ext cx="6840000" cy="3960000"/>
          </a:xfrm>
          <a:prstGeom prst="rect">
            <a:avLst/>
          </a:prstGeom>
        </p:spPr>
        <p:txBody>
          <a:bodyPr anchor="ctr"/>
          <a:lstStyle>
            <a:lvl1pPr algn="ctr">
              <a:defRPr sz="6000" b="1"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01753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 userDrawn="1"/>
        </p:nvSpPr>
        <p:spPr>
          <a:xfrm>
            <a:off x="1991225" y="2636182"/>
            <a:ext cx="5161550" cy="901825"/>
          </a:xfrm>
          <a:prstGeom prst="rect">
            <a:avLst/>
          </a:prstGeom>
          <a:effectLst>
            <a:outerShdw blurRad="127000" algn="ctr" rotWithShape="0">
              <a:schemeClr val="accent1">
                <a:lumMod val="50000"/>
                <a:alpha val="85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s-ES" sz="7200" dirty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5" name="CuadroTexto 4"/>
          <p:cNvSpPr txBox="1"/>
          <p:nvPr userDrawn="1"/>
        </p:nvSpPr>
        <p:spPr>
          <a:xfrm>
            <a:off x="3360099" y="5922083"/>
            <a:ext cx="2407901" cy="534158"/>
          </a:xfrm>
          <a:prstGeom prst="rect">
            <a:avLst/>
          </a:prstGeom>
          <a:noFill/>
          <a:effectLst>
            <a:outerShdw blurRad="127000" algn="ctr" rotWithShape="0">
              <a:schemeClr val="accent1">
                <a:lumMod val="50000"/>
                <a:alpha val="85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s-ES" sz="3600" dirty="0">
                <a:solidFill>
                  <a:schemeClr val="bg1"/>
                </a:solidFill>
              </a:rPr>
              <a:t>www.bsc.es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10318" y="4101711"/>
            <a:ext cx="7323364" cy="688936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YOUR-EMAIL@bsc.es</a:t>
            </a:r>
          </a:p>
        </p:txBody>
      </p:sp>
    </p:spTree>
    <p:extLst>
      <p:ext uri="{BB962C8B-B14F-4D97-AF65-F5344CB8AC3E}">
        <p14:creationId xmlns:p14="http://schemas.microsoft.com/office/powerpoint/2010/main" val="407056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900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5" r:id="rId3"/>
    <p:sldLayoutId id="2147483654" r:id="rId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hpcnow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slurm.schedmd.com/elastic_computing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easybuild.i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hyperlink" Target="http://sds-was.aemet.es/" TargetMode="External"/><Relationship Id="rId4" Type="http://schemas.openxmlformats.org/officeDocument/2006/relationships/hyperlink" Target="http://dust.aemet.es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upcommons.upc.edu/handle/2117/13314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3722916" y="1631730"/>
            <a:ext cx="5133408" cy="2998826"/>
          </a:xfrm>
        </p:spPr>
        <p:txBody>
          <a:bodyPr>
            <a:normAutofit fontScale="90000"/>
          </a:bodyPr>
          <a:lstStyle/>
          <a:p>
            <a:r>
              <a:rPr lang="es-ES" dirty="0" err="1"/>
              <a:t>Deploying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MONARCH </a:t>
            </a:r>
            <a:r>
              <a:rPr lang="es-ES" dirty="0" err="1"/>
              <a:t>atmospheric</a:t>
            </a:r>
            <a:r>
              <a:rPr lang="es-ES" dirty="0"/>
              <a:t> </a:t>
            </a:r>
            <a:r>
              <a:rPr lang="es-ES" dirty="0" err="1"/>
              <a:t>model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Cloud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3722916" y="4900141"/>
            <a:ext cx="5236149" cy="822742"/>
          </a:xfrm>
        </p:spPr>
        <p:txBody>
          <a:bodyPr/>
          <a:lstStyle/>
          <a:p>
            <a:r>
              <a:rPr lang="es-ES" sz="2400" dirty="0"/>
              <a:t>Miguel Castrillo, Francesca </a:t>
            </a:r>
            <a:r>
              <a:rPr lang="es-ES" sz="2400" dirty="0" err="1"/>
              <a:t>Macchia</a:t>
            </a:r>
            <a:r>
              <a:rPr lang="es-ES" sz="2400" dirty="0"/>
              <a:t>, Gilbert </a:t>
            </a:r>
            <a:r>
              <a:rPr lang="es-ES" sz="2400" dirty="0" err="1"/>
              <a:t>Montané</a:t>
            </a:r>
            <a:r>
              <a:rPr lang="es-ES" sz="2400" dirty="0"/>
              <a:t>, </a:t>
            </a:r>
            <a:r>
              <a:rPr lang="es-ES" sz="2400" u="sng" dirty="0"/>
              <a:t>Kim </a:t>
            </a:r>
            <a:r>
              <a:rPr lang="es-ES" sz="2400" u="sng" dirty="0" err="1"/>
              <a:t>Serradell</a:t>
            </a:r>
            <a:endParaRPr lang="es-ES" sz="2400" u="sng" dirty="0"/>
          </a:p>
          <a:p>
            <a:r>
              <a:rPr lang="es-ES" sz="2400" dirty="0" err="1"/>
              <a:t>Computational</a:t>
            </a:r>
            <a:r>
              <a:rPr lang="es-ES" sz="2400" dirty="0"/>
              <a:t> </a:t>
            </a:r>
            <a:r>
              <a:rPr lang="es-ES" sz="2400" dirty="0" err="1"/>
              <a:t>Earth</a:t>
            </a:r>
            <a:r>
              <a:rPr lang="es-ES" sz="2400" dirty="0"/>
              <a:t> </a:t>
            </a:r>
            <a:r>
              <a:rPr lang="es-ES" sz="2400" dirty="0" err="1"/>
              <a:t>Sciences</a:t>
            </a:r>
            <a:endParaRPr lang="es-ES" sz="2400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/>
              <a:t>09/02/2021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 err="1"/>
              <a:t>Weather</a:t>
            </a:r>
            <a:r>
              <a:rPr lang="es-ES" dirty="0"/>
              <a:t> and </a:t>
            </a:r>
            <a:r>
              <a:rPr lang="es-ES" dirty="0" err="1"/>
              <a:t>climate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cloud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7086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A8E5AD-A26F-5A41-BF3E-70FA213DE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Parallel</a:t>
            </a:r>
            <a:r>
              <a:rPr lang="es-ES" dirty="0"/>
              <a:t> </a:t>
            </a:r>
            <a:r>
              <a:rPr lang="es-ES" dirty="0" err="1"/>
              <a:t>tasks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D5B4BC-2B97-AA4F-9873-2471C7AC2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the meantime, many efforts in parallel</a:t>
            </a:r>
          </a:p>
          <a:p>
            <a:pPr lvl="1"/>
            <a:r>
              <a:rPr lang="en-GB" dirty="0"/>
              <a:t>Refactor of the code (from NMMB/MONARCH to MONARCH)</a:t>
            </a:r>
          </a:p>
          <a:p>
            <a:pPr lvl="1"/>
            <a:r>
              <a:rPr lang="en-GB" dirty="0"/>
              <a:t>Development of Auto-MONARCH (code supported by </a:t>
            </a:r>
            <a:r>
              <a:rPr lang="en-GB" dirty="0" err="1"/>
              <a:t>Autosubmit</a:t>
            </a:r>
            <a:r>
              <a:rPr lang="en-GB" dirty="0"/>
              <a:t>, our workflow manager)</a:t>
            </a:r>
          </a:p>
          <a:p>
            <a:pPr lvl="1"/>
            <a:r>
              <a:rPr lang="en-GB" dirty="0"/>
              <a:t>Gitlab + Jenkins integration</a:t>
            </a:r>
          </a:p>
          <a:p>
            <a:pPr lvl="1"/>
            <a:r>
              <a:rPr lang="en-GB" dirty="0"/>
              <a:t>Output checker</a:t>
            </a:r>
          </a:p>
          <a:p>
            <a:pPr lvl="1"/>
            <a:r>
              <a:rPr lang="en-GB" dirty="0"/>
              <a:t>Hiring of two Research Engineers</a:t>
            </a:r>
          </a:p>
        </p:txBody>
      </p:sp>
      <p:pic>
        <p:nvPicPr>
          <p:cNvPr id="2050" name="Picture 2" descr="Earth Sciences / autosubmit · GitLab">
            <a:extLst>
              <a:ext uri="{FF2B5EF4-FFF2-40B4-BE49-F238E27FC236}">
                <a16:creationId xmlns:a16="http://schemas.microsoft.com/office/drawing/2014/main" id="{75D2CA66-19D3-5F4F-8703-0AFE1FFFB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308" y="2821349"/>
            <a:ext cx="4036651" cy="403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8E54538-8C6E-EE47-9227-53B8CC6816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264" y="4046899"/>
            <a:ext cx="2319893" cy="17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4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0169A9-1A42-414C-91F6-350946843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ORACLE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FEEE00-EB02-8543-93DB-865B2AE57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BSC-ES has a partnership with </a:t>
            </a:r>
            <a:r>
              <a:rPr lang="en-GB" dirty="0">
                <a:hlinkClick r:id="rId2"/>
              </a:rPr>
              <a:t>HPCNow</a:t>
            </a:r>
            <a:r>
              <a:rPr lang="en-GB" dirty="0"/>
              <a:t>!</a:t>
            </a:r>
          </a:p>
          <a:p>
            <a:pPr lvl="1"/>
            <a:r>
              <a:rPr lang="en-GB" dirty="0"/>
              <a:t>Spanish consultancy providing advanced supercomputing services for science and engineering.</a:t>
            </a:r>
          </a:p>
          <a:p>
            <a:pPr lvl="1"/>
            <a:r>
              <a:rPr lang="en-GB" dirty="0"/>
              <a:t>They become partners with ORACLE Cloud.</a:t>
            </a:r>
          </a:p>
          <a:p>
            <a:pPr lvl="1"/>
            <a:r>
              <a:rPr lang="en-GB" dirty="0"/>
              <a:t>Agreement between the three parts for a </a:t>
            </a:r>
            <a:r>
              <a:rPr lang="en-GB" dirty="0" err="1"/>
              <a:t>PoC</a:t>
            </a:r>
            <a:r>
              <a:rPr lang="en-GB" dirty="0"/>
              <a:t>.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Three roles</a:t>
            </a:r>
          </a:p>
          <a:p>
            <a:pPr lvl="1"/>
            <a:r>
              <a:rPr lang="en-GB" dirty="0"/>
              <a:t>Cloud provider (ORACLE Cloud)</a:t>
            </a:r>
          </a:p>
          <a:p>
            <a:pPr lvl="1"/>
            <a:r>
              <a:rPr lang="en-GB" dirty="0"/>
              <a:t>HPC consultants (</a:t>
            </a:r>
            <a:r>
              <a:rPr lang="en-GB" dirty="0" err="1"/>
              <a:t>HPCNow</a:t>
            </a:r>
            <a:r>
              <a:rPr lang="en-GB" dirty="0"/>
              <a:t>!)</a:t>
            </a:r>
          </a:p>
          <a:p>
            <a:pPr lvl="1"/>
            <a:r>
              <a:rPr lang="en-GB" dirty="0"/>
              <a:t>Research Engineers (Earth Sciences)</a:t>
            </a:r>
          </a:p>
          <a:p>
            <a:pPr lvl="1"/>
            <a:endParaRPr lang="en-GB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7C0EE10-BF82-6440-B982-6A2B0B99C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007" y="2809836"/>
            <a:ext cx="3070972" cy="1230267"/>
          </a:xfrm>
          <a:prstGeom prst="rect">
            <a:avLst/>
          </a:prstGeom>
        </p:spPr>
      </p:pic>
      <p:pic>
        <p:nvPicPr>
          <p:cNvPr id="1030" name="Picture 6" descr="Next-Generation Computing, Oracle Cloud, Makes Businesses More Intelligent  &amp; Fast">
            <a:extLst>
              <a:ext uri="{FF2B5EF4-FFF2-40B4-BE49-F238E27FC236}">
                <a16:creationId xmlns:a16="http://schemas.microsoft.com/office/drawing/2014/main" id="{314EB5B2-F0E5-7140-8367-812CAA1E8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83" y="2809836"/>
            <a:ext cx="2142308" cy="122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356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ángulo redondeado 55">
            <a:extLst>
              <a:ext uri="{FF2B5EF4-FFF2-40B4-BE49-F238E27FC236}">
                <a16:creationId xmlns:a16="http://schemas.microsoft.com/office/drawing/2014/main" id="{119EDEBE-BBD6-3141-B63D-C6CB2CE95A8B}"/>
              </a:ext>
            </a:extLst>
          </p:cNvPr>
          <p:cNvSpPr/>
          <p:nvPr/>
        </p:nvSpPr>
        <p:spPr>
          <a:xfrm>
            <a:off x="2747333" y="5247583"/>
            <a:ext cx="4245132" cy="1307588"/>
          </a:xfrm>
          <a:prstGeom prst="roundRect">
            <a:avLst/>
          </a:prstGeom>
          <a:ln w="28575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400" dirty="0">
              <a:solidFill>
                <a:srgbClr val="2F5597"/>
              </a:solidFill>
            </a:endParaRPr>
          </a:p>
        </p:txBody>
      </p:sp>
      <p:sp>
        <p:nvSpPr>
          <p:cNvPr id="30" name="Rectángulo redondeado 29">
            <a:extLst>
              <a:ext uri="{FF2B5EF4-FFF2-40B4-BE49-F238E27FC236}">
                <a16:creationId xmlns:a16="http://schemas.microsoft.com/office/drawing/2014/main" id="{90190DD7-0178-DD42-B4DD-ADD992A9A30C}"/>
              </a:ext>
            </a:extLst>
          </p:cNvPr>
          <p:cNvSpPr/>
          <p:nvPr/>
        </p:nvSpPr>
        <p:spPr>
          <a:xfrm>
            <a:off x="3329812" y="5483048"/>
            <a:ext cx="1297577" cy="838397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rgbClr val="2F5597"/>
                </a:solidFill>
              </a:rPr>
              <a:t>Management VM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CBF8DF0-BB6B-AF4C-9F2E-BA6BCAF58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Workflow</a:t>
            </a:r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97A3C108-CCFB-9F4A-A4C1-70304CB3C154}"/>
              </a:ext>
            </a:extLst>
          </p:cNvPr>
          <p:cNvSpPr/>
          <p:nvPr/>
        </p:nvSpPr>
        <p:spPr>
          <a:xfrm>
            <a:off x="853958" y="3453421"/>
            <a:ext cx="1297577" cy="838397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rgbClr val="2F5597"/>
                </a:solidFill>
              </a:rPr>
              <a:t>bscesoper</a:t>
            </a:r>
            <a:endParaRPr lang="es-ES" dirty="0">
              <a:solidFill>
                <a:srgbClr val="2F5597"/>
              </a:solidFill>
            </a:endParaRPr>
          </a:p>
          <a:p>
            <a:pPr algn="ctr"/>
            <a:r>
              <a:rPr lang="es-ES" dirty="0">
                <a:solidFill>
                  <a:srgbClr val="2F5597"/>
                </a:solidFill>
              </a:rPr>
              <a:t>VM </a:t>
            </a:r>
          </a:p>
        </p:txBody>
      </p:sp>
      <p:sp>
        <p:nvSpPr>
          <p:cNvPr id="5" name="Lata 4">
            <a:extLst>
              <a:ext uri="{FF2B5EF4-FFF2-40B4-BE49-F238E27FC236}">
                <a16:creationId xmlns:a16="http://schemas.microsoft.com/office/drawing/2014/main" id="{56158F2D-18B7-444C-8273-BCDC492DB7BA}"/>
              </a:ext>
            </a:extLst>
          </p:cNvPr>
          <p:cNvSpPr/>
          <p:nvPr/>
        </p:nvSpPr>
        <p:spPr>
          <a:xfrm>
            <a:off x="548495" y="4139418"/>
            <a:ext cx="474617" cy="304800"/>
          </a:xfrm>
          <a:prstGeom prst="can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rgbClr val="2F5597"/>
                </a:solidFill>
              </a:rPr>
              <a:t>GFS</a:t>
            </a:r>
            <a:endParaRPr lang="es-ES" sz="1600" dirty="0">
              <a:solidFill>
                <a:srgbClr val="2F5597"/>
              </a:solidFill>
            </a:endParaRPr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33D8FA01-CD50-204A-A3C6-AC3F590E3751}"/>
              </a:ext>
            </a:extLst>
          </p:cNvPr>
          <p:cNvSpPr/>
          <p:nvPr/>
        </p:nvSpPr>
        <p:spPr>
          <a:xfrm>
            <a:off x="3706014" y="2390975"/>
            <a:ext cx="1297577" cy="838397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2F5597"/>
                </a:solidFill>
              </a:rPr>
              <a:t>HPC</a:t>
            </a:r>
          </a:p>
          <a:p>
            <a:pPr algn="ctr"/>
            <a:r>
              <a:rPr lang="es-ES" dirty="0">
                <a:solidFill>
                  <a:srgbClr val="2F5597"/>
                </a:solidFill>
              </a:rPr>
              <a:t>(MN4)</a:t>
            </a:r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41FE9035-C4DC-4346-9D9E-5A48423936E6}"/>
              </a:ext>
            </a:extLst>
          </p:cNvPr>
          <p:cNvSpPr/>
          <p:nvPr/>
        </p:nvSpPr>
        <p:spPr>
          <a:xfrm>
            <a:off x="5581641" y="2390974"/>
            <a:ext cx="1297577" cy="838397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2F5597"/>
                </a:solidFill>
              </a:rPr>
              <a:t>post</a:t>
            </a:r>
            <a:br>
              <a:rPr lang="es-ES" dirty="0">
                <a:solidFill>
                  <a:srgbClr val="2F5597"/>
                </a:solidFill>
              </a:rPr>
            </a:br>
            <a:r>
              <a:rPr lang="es-ES" dirty="0">
                <a:solidFill>
                  <a:srgbClr val="2F5597"/>
                </a:solidFill>
              </a:rPr>
              <a:t>VM</a:t>
            </a:r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F2EFE386-C6DA-C145-8A0A-B5A4E209F2A1}"/>
              </a:ext>
            </a:extLst>
          </p:cNvPr>
          <p:cNvSpPr/>
          <p:nvPr/>
        </p:nvSpPr>
        <p:spPr>
          <a:xfrm>
            <a:off x="7964134" y="3566674"/>
            <a:ext cx="631371" cy="58248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rgbClr val="2F5597"/>
                </a:solidFill>
              </a:rPr>
              <a:t>Web</a:t>
            </a:r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572CAF9F-534A-E843-B71D-DA290CAC3AB3}"/>
              </a:ext>
            </a:extLst>
          </p:cNvPr>
          <p:cNvSpPr/>
          <p:nvPr/>
        </p:nvSpPr>
        <p:spPr>
          <a:xfrm>
            <a:off x="7964134" y="4302547"/>
            <a:ext cx="631371" cy="58248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rgbClr val="2F5597"/>
                </a:solidFill>
              </a:rPr>
              <a:t>FTP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850EE598-A5FA-C941-8F97-4A2CCE6F9DB6}"/>
              </a:ext>
            </a:extLst>
          </p:cNvPr>
          <p:cNvCxnSpPr>
            <a:stCxn id="4" idx="3"/>
            <a:endCxn id="6" idx="1"/>
          </p:cNvCxnSpPr>
          <p:nvPr/>
        </p:nvCxnSpPr>
        <p:spPr>
          <a:xfrm flipV="1">
            <a:off x="2151535" y="2810174"/>
            <a:ext cx="1554479" cy="10624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181E5135-6835-5848-99E6-74568DCE3EBB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 flipV="1">
            <a:off x="5003591" y="2810173"/>
            <a:ext cx="578050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146A98F4-9F78-5E47-B5BD-E17F8729353F}"/>
              </a:ext>
            </a:extLst>
          </p:cNvPr>
          <p:cNvCxnSpPr>
            <a:cxnSpLocks/>
            <a:stCxn id="24" idx="3"/>
            <a:endCxn id="9" idx="1"/>
          </p:cNvCxnSpPr>
          <p:nvPr/>
        </p:nvCxnSpPr>
        <p:spPr>
          <a:xfrm flipV="1">
            <a:off x="4627390" y="4593789"/>
            <a:ext cx="3336744" cy="1285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4E220918-917F-284F-BB00-2C3DAD3A193A}"/>
              </a:ext>
            </a:extLst>
          </p:cNvPr>
          <p:cNvCxnSpPr>
            <a:cxnSpLocks/>
            <a:stCxn id="24" idx="3"/>
            <a:endCxn id="8" idx="1"/>
          </p:cNvCxnSpPr>
          <p:nvPr/>
        </p:nvCxnSpPr>
        <p:spPr>
          <a:xfrm flipV="1">
            <a:off x="4627390" y="3857916"/>
            <a:ext cx="3336744" cy="8643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67935169-8200-E049-ABAF-726CF4516CD9}"/>
              </a:ext>
            </a:extLst>
          </p:cNvPr>
          <p:cNvSpPr/>
          <p:nvPr/>
        </p:nvSpPr>
        <p:spPr>
          <a:xfrm>
            <a:off x="7964134" y="5057522"/>
            <a:ext cx="631371" cy="58248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rgbClr val="2F5597"/>
                </a:solidFill>
              </a:rPr>
              <a:t>…</a:t>
            </a: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BB357635-24A4-3643-A583-EFFBBDB2BE19}"/>
              </a:ext>
            </a:extLst>
          </p:cNvPr>
          <p:cNvCxnSpPr>
            <a:cxnSpLocks/>
            <a:stCxn id="24" idx="3"/>
            <a:endCxn id="14" idx="1"/>
          </p:cNvCxnSpPr>
          <p:nvPr/>
        </p:nvCxnSpPr>
        <p:spPr>
          <a:xfrm>
            <a:off x="4627390" y="4722300"/>
            <a:ext cx="3336744" cy="6264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05F69B6A-1689-B640-9577-E8C8A2CD57C9}"/>
              </a:ext>
            </a:extLst>
          </p:cNvPr>
          <p:cNvCxnSpPr>
            <a:cxnSpLocks/>
            <a:stCxn id="4" idx="3"/>
            <a:endCxn id="24" idx="1"/>
          </p:cNvCxnSpPr>
          <p:nvPr/>
        </p:nvCxnSpPr>
        <p:spPr>
          <a:xfrm>
            <a:off x="2151535" y="3872620"/>
            <a:ext cx="1178278" cy="8496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Rectángulo redondeado 17">
            <a:extLst>
              <a:ext uri="{FF2B5EF4-FFF2-40B4-BE49-F238E27FC236}">
                <a16:creationId xmlns:a16="http://schemas.microsoft.com/office/drawing/2014/main" id="{150D8B9E-4E1A-644B-AC47-809065749606}"/>
              </a:ext>
            </a:extLst>
          </p:cNvPr>
          <p:cNvSpPr/>
          <p:nvPr/>
        </p:nvSpPr>
        <p:spPr>
          <a:xfrm>
            <a:off x="5407274" y="5482178"/>
            <a:ext cx="1297577" cy="838397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2F5597"/>
                </a:solidFill>
              </a:rPr>
              <a:t>HPC </a:t>
            </a:r>
            <a:r>
              <a:rPr lang="es-ES" dirty="0" err="1">
                <a:solidFill>
                  <a:srgbClr val="2F5597"/>
                </a:solidFill>
              </a:rPr>
              <a:t>cloud</a:t>
            </a:r>
            <a:r>
              <a:rPr lang="es-ES" dirty="0">
                <a:solidFill>
                  <a:srgbClr val="2F5597"/>
                </a:solidFill>
              </a:rPr>
              <a:t> </a:t>
            </a:r>
            <a:r>
              <a:rPr lang="es-ES" dirty="0" err="1">
                <a:solidFill>
                  <a:srgbClr val="2F5597"/>
                </a:solidFill>
              </a:rPr>
              <a:t>resources</a:t>
            </a:r>
            <a:endParaRPr lang="es-ES" dirty="0">
              <a:solidFill>
                <a:srgbClr val="2F5597"/>
              </a:solidFill>
            </a:endParaRPr>
          </a:p>
        </p:txBody>
      </p:sp>
      <p:sp>
        <p:nvSpPr>
          <p:cNvPr id="24" name="Rectángulo redondeado 23">
            <a:extLst>
              <a:ext uri="{FF2B5EF4-FFF2-40B4-BE49-F238E27FC236}">
                <a16:creationId xmlns:a16="http://schemas.microsoft.com/office/drawing/2014/main" id="{AF5C47B3-B2AE-AE4E-A7D5-BC99D4CC41B1}"/>
              </a:ext>
            </a:extLst>
          </p:cNvPr>
          <p:cNvSpPr/>
          <p:nvPr/>
        </p:nvSpPr>
        <p:spPr>
          <a:xfrm>
            <a:off x="3329813" y="4303101"/>
            <a:ext cx="1297577" cy="838397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2F5597"/>
                </a:solidFill>
              </a:rPr>
              <a:t>Cloud</a:t>
            </a:r>
            <a:endParaRPr lang="es-ES" sz="1400" dirty="0">
              <a:solidFill>
                <a:srgbClr val="2F5597"/>
              </a:solidFill>
            </a:endParaRPr>
          </a:p>
        </p:txBody>
      </p:sp>
      <p:pic>
        <p:nvPicPr>
          <p:cNvPr id="35" name="Picture 2" descr="Earth Sciences / autosubmit · GitLab">
            <a:extLst>
              <a:ext uri="{FF2B5EF4-FFF2-40B4-BE49-F238E27FC236}">
                <a16:creationId xmlns:a16="http://schemas.microsoft.com/office/drawing/2014/main" id="{2F1D1A08-49ED-C845-9C0E-98593332CA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48"/>
          <a:stretch/>
        </p:blipFill>
        <p:spPr bwMode="auto">
          <a:xfrm>
            <a:off x="1087676" y="4006498"/>
            <a:ext cx="999294" cy="28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Earth Sciences / autosubmit · GitLab">
            <a:extLst>
              <a:ext uri="{FF2B5EF4-FFF2-40B4-BE49-F238E27FC236}">
                <a16:creationId xmlns:a16="http://schemas.microsoft.com/office/drawing/2014/main" id="{91BB83FD-43DC-E044-9D3A-CAD4FB2743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48"/>
          <a:stretch/>
        </p:blipFill>
        <p:spPr bwMode="auto">
          <a:xfrm>
            <a:off x="3572706" y="6036125"/>
            <a:ext cx="999294" cy="28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Lata 36">
            <a:extLst>
              <a:ext uri="{FF2B5EF4-FFF2-40B4-BE49-F238E27FC236}">
                <a16:creationId xmlns:a16="http://schemas.microsoft.com/office/drawing/2014/main" id="{EC00A445-2419-4D47-A13A-96FF0DD23FE3}"/>
              </a:ext>
            </a:extLst>
          </p:cNvPr>
          <p:cNvSpPr/>
          <p:nvPr/>
        </p:nvSpPr>
        <p:spPr>
          <a:xfrm>
            <a:off x="2976642" y="6062827"/>
            <a:ext cx="474617" cy="304800"/>
          </a:xfrm>
          <a:prstGeom prst="can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rgbClr val="2F5597"/>
                </a:solidFill>
              </a:rPr>
              <a:t>GFS</a:t>
            </a:r>
            <a:endParaRPr lang="es-ES" sz="1600" dirty="0">
              <a:solidFill>
                <a:srgbClr val="2F5597"/>
              </a:solidFill>
            </a:endParaRPr>
          </a:p>
        </p:txBody>
      </p:sp>
      <p:pic>
        <p:nvPicPr>
          <p:cNvPr id="27" name="Picture 2" descr="Free Red X Mark Transparent Background, Download Free Clip Art, Free Clip  Art on Clipart Library">
            <a:extLst>
              <a:ext uri="{FF2B5EF4-FFF2-40B4-BE49-F238E27FC236}">
                <a16:creationId xmlns:a16="http://schemas.microsoft.com/office/drawing/2014/main" id="{A1FC117F-8B4A-DE43-8A22-2A8E540AA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885" y="3573569"/>
            <a:ext cx="586891" cy="57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Free Red X Mark Transparent Background, Download Free Clip Art, Free Clip  Art on Clipart Library">
            <a:extLst>
              <a:ext uri="{FF2B5EF4-FFF2-40B4-BE49-F238E27FC236}">
                <a16:creationId xmlns:a16="http://schemas.microsoft.com/office/drawing/2014/main" id="{C9E6C77D-6B1B-A24A-87E4-31FBF5DB7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063" y="2473168"/>
            <a:ext cx="586891" cy="57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54D1A4B2-5E9D-474A-BEE1-48B31E247167}"/>
              </a:ext>
            </a:extLst>
          </p:cNvPr>
          <p:cNvCxnSpPr>
            <a:cxnSpLocks/>
          </p:cNvCxnSpPr>
          <p:nvPr/>
        </p:nvCxnSpPr>
        <p:spPr>
          <a:xfrm>
            <a:off x="2160588" y="3872620"/>
            <a:ext cx="1178277" cy="202962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7B4560A6-DE06-B44A-90DD-724B59B3E6C3}"/>
              </a:ext>
            </a:extLst>
          </p:cNvPr>
          <p:cNvCxnSpPr>
            <a:cxnSpLocks/>
            <a:stCxn id="30" idx="3"/>
            <a:endCxn id="18" idx="1"/>
          </p:cNvCxnSpPr>
          <p:nvPr/>
        </p:nvCxnSpPr>
        <p:spPr>
          <a:xfrm flipV="1">
            <a:off x="4627389" y="5901377"/>
            <a:ext cx="779885" cy="8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28F6C945-4AF0-F54D-B8B2-409BE28FD2E8}"/>
              </a:ext>
            </a:extLst>
          </p:cNvPr>
          <p:cNvCxnSpPr>
            <a:cxnSpLocks/>
            <a:stCxn id="18" idx="3"/>
            <a:endCxn id="9" idx="1"/>
          </p:cNvCxnSpPr>
          <p:nvPr/>
        </p:nvCxnSpPr>
        <p:spPr>
          <a:xfrm flipV="1">
            <a:off x="6704851" y="4593789"/>
            <a:ext cx="1259283" cy="13075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12C7395B-1BCF-E14A-A5AD-E62B4FA073AE}"/>
              </a:ext>
            </a:extLst>
          </p:cNvPr>
          <p:cNvCxnSpPr>
            <a:cxnSpLocks/>
            <a:stCxn id="18" idx="3"/>
            <a:endCxn id="8" idx="1"/>
          </p:cNvCxnSpPr>
          <p:nvPr/>
        </p:nvCxnSpPr>
        <p:spPr>
          <a:xfrm flipV="1">
            <a:off x="6704851" y="3857916"/>
            <a:ext cx="1259283" cy="20434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CC83833A-4509-B541-9297-B0E378778777}"/>
              </a:ext>
            </a:extLst>
          </p:cNvPr>
          <p:cNvCxnSpPr>
            <a:cxnSpLocks/>
            <a:stCxn id="18" idx="3"/>
            <a:endCxn id="14" idx="1"/>
          </p:cNvCxnSpPr>
          <p:nvPr/>
        </p:nvCxnSpPr>
        <p:spPr>
          <a:xfrm flipV="1">
            <a:off x="6704851" y="5348764"/>
            <a:ext cx="1259283" cy="5526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7" name="Rectángulo 56">
            <a:extLst>
              <a:ext uri="{FF2B5EF4-FFF2-40B4-BE49-F238E27FC236}">
                <a16:creationId xmlns:a16="http://schemas.microsoft.com/office/drawing/2014/main" id="{730F4389-F5F1-2047-B692-AA98BFC1BA64}"/>
              </a:ext>
            </a:extLst>
          </p:cNvPr>
          <p:cNvSpPr/>
          <p:nvPr/>
        </p:nvSpPr>
        <p:spPr>
          <a:xfrm>
            <a:off x="6901323" y="6430999"/>
            <a:ext cx="726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dirty="0">
                <a:solidFill>
                  <a:srgbClr val="2F5597"/>
                </a:solidFill>
              </a:rPr>
              <a:t>Cloud</a:t>
            </a:r>
            <a:endParaRPr lang="es-ES" sz="1400" dirty="0">
              <a:solidFill>
                <a:srgbClr val="2F5597"/>
              </a:solidFill>
            </a:endParaRPr>
          </a:p>
        </p:txBody>
      </p:sp>
      <p:pic>
        <p:nvPicPr>
          <p:cNvPr id="58" name="Picture 2" descr="Free Red X Mark Transparent Background, Download Free Clip Art, Free Clip  Art on Clipart Library">
            <a:extLst>
              <a:ext uri="{FF2B5EF4-FFF2-40B4-BE49-F238E27FC236}">
                <a16:creationId xmlns:a16="http://schemas.microsoft.com/office/drawing/2014/main" id="{4CF1B396-EA9C-6648-8790-E3EDA1508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188" y="2520738"/>
            <a:ext cx="586891" cy="57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40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30" grpId="0" animBg="1"/>
      <p:bldP spid="18" grpId="0" animBg="1"/>
      <p:bldP spid="24" grpId="0" animBg="1"/>
      <p:bldP spid="37" grpId="0" animBg="1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48BA5B-048F-F241-A4C2-7DA7ED5B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Configuring</a:t>
            </a:r>
            <a:r>
              <a:rPr lang="es-ES" dirty="0"/>
              <a:t> HPC </a:t>
            </a:r>
            <a:r>
              <a:rPr lang="es-ES" dirty="0" err="1"/>
              <a:t>resources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322CED-B48D-A241-A887-0F34AD4D8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Between </a:t>
            </a:r>
            <a:r>
              <a:rPr lang="en-GB" dirty="0" err="1"/>
              <a:t>HPCNow</a:t>
            </a:r>
            <a:r>
              <a:rPr lang="en-GB" dirty="0"/>
              <a:t>! and ORACLE</a:t>
            </a:r>
          </a:p>
          <a:p>
            <a:pPr lvl="1"/>
            <a:r>
              <a:rPr lang="en-GB" dirty="0"/>
              <a:t>Provision HPC resources. Configure the resources needed that will be available on request</a:t>
            </a:r>
          </a:p>
          <a:p>
            <a:pPr lvl="2"/>
            <a:r>
              <a:rPr lang="en-GB" dirty="0"/>
              <a:t>Deploy a management node (login)</a:t>
            </a:r>
          </a:p>
          <a:p>
            <a:pPr lvl="2"/>
            <a:r>
              <a:rPr lang="en-GB" dirty="0"/>
              <a:t>Using </a:t>
            </a:r>
            <a:r>
              <a:rPr lang="en-GB" dirty="0">
                <a:hlinkClick r:id="rId2"/>
              </a:rPr>
              <a:t>SLURM Cloud Scheduling</a:t>
            </a:r>
            <a:r>
              <a:rPr lang="en-GB" dirty="0"/>
              <a:t> capabilities</a:t>
            </a:r>
          </a:p>
          <a:p>
            <a:pPr lvl="2"/>
            <a:r>
              <a:rPr lang="en-GB" dirty="0"/>
              <a:t>Sending a batch job will deploy automatically the resources</a:t>
            </a:r>
          </a:p>
          <a:p>
            <a:pPr lvl="2"/>
            <a:r>
              <a:rPr lang="en-GB" dirty="0"/>
              <a:t>Efficient control of these resources</a:t>
            </a:r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marL="914400" lvl="2" indent="0">
              <a:buNone/>
            </a:pPr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</p:txBody>
      </p:sp>
      <p:pic>
        <p:nvPicPr>
          <p:cNvPr id="1026" name="Picture 2" descr="SLURM - DIPC Technical Documentation">
            <a:extLst>
              <a:ext uri="{FF2B5EF4-FFF2-40B4-BE49-F238E27FC236}">
                <a16:creationId xmlns:a16="http://schemas.microsoft.com/office/drawing/2014/main" id="{78A9FE4F-D612-3945-A22F-09416A797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510" y="4191446"/>
            <a:ext cx="1492250" cy="136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F0266FEB-95A6-7D40-A3E4-14EA302D00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408407"/>
              </p:ext>
            </p:extLst>
          </p:nvPr>
        </p:nvGraphicFramePr>
        <p:xfrm>
          <a:off x="971976" y="3981171"/>
          <a:ext cx="5112175" cy="17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5487">
                  <a:extLst>
                    <a:ext uri="{9D8B030D-6E8A-4147-A177-3AD203B41FA5}">
                      <a16:colId xmlns:a16="http://schemas.microsoft.com/office/drawing/2014/main" val="543603532"/>
                    </a:ext>
                  </a:extLst>
                </a:gridCol>
                <a:gridCol w="3336688">
                  <a:extLst>
                    <a:ext uri="{9D8B030D-6E8A-4147-A177-3AD203B41FA5}">
                      <a16:colId xmlns:a16="http://schemas.microsoft.com/office/drawing/2014/main" val="1286606889"/>
                    </a:ext>
                  </a:extLst>
                </a:gridCol>
              </a:tblGrid>
              <a:tr h="370250"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err="1"/>
                        <a:t>Resource</a:t>
                      </a:r>
                      <a:r>
                        <a:rPr lang="es-ES" sz="1400" dirty="0"/>
                        <a:t> </a:t>
                      </a:r>
                      <a:r>
                        <a:rPr lang="es-ES" sz="1400" dirty="0" err="1"/>
                        <a:t>for</a:t>
                      </a:r>
                      <a:r>
                        <a:rPr lang="es-ES" sz="1400" dirty="0"/>
                        <a:t> </a:t>
                      </a:r>
                      <a:r>
                        <a:rPr lang="es-ES" sz="1400" dirty="0" err="1"/>
                        <a:t>the</a:t>
                      </a:r>
                      <a:r>
                        <a:rPr lang="es-ES" sz="1400" dirty="0"/>
                        <a:t> </a:t>
                      </a:r>
                      <a:r>
                        <a:rPr lang="es-ES" sz="1400" dirty="0" err="1"/>
                        <a:t>PoC</a:t>
                      </a:r>
                      <a:endParaRPr lang="es-E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933842"/>
                  </a:ext>
                </a:extLst>
              </a:tr>
              <a:tr h="3702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/>
                        <a:t>Management </a:t>
                      </a:r>
                      <a:r>
                        <a:rPr lang="es-ES" sz="1400" dirty="0" err="1"/>
                        <a:t>Node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/>
                        <a:t>1 x VM.Standard.E2.4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810328"/>
                  </a:ext>
                </a:extLst>
              </a:tr>
              <a:tr h="289827">
                <a:tc>
                  <a:txBody>
                    <a:bodyPr/>
                    <a:lstStyle/>
                    <a:p>
                      <a:r>
                        <a:rPr lang="es-ES" sz="1400" dirty="0"/>
                        <a:t>Storage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/>
                        <a:t>1 x VM.Standard.E2.4 + 10 VPU (Total: 6TB)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307944"/>
                  </a:ext>
                </a:extLst>
              </a:tr>
              <a:tr h="3702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/>
                        <a:t>Compute 1 - AMD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/>
                        <a:t>2 x BM.Standard.E2.64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90143"/>
                  </a:ext>
                </a:extLst>
              </a:tr>
              <a:tr h="3702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/>
                        <a:t>Compute 2 - Intel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/>
                        <a:t>2 x BM.HPC2.36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141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025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48BA5B-048F-F241-A4C2-7DA7ED5B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Software </a:t>
            </a:r>
            <a:r>
              <a:rPr lang="es-ES" dirty="0" err="1"/>
              <a:t>deployment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322CED-B48D-A241-A887-0F34AD4D8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Between BSC-ES and </a:t>
            </a:r>
            <a:r>
              <a:rPr lang="en-GB" dirty="0" err="1"/>
              <a:t>HPCNow</a:t>
            </a:r>
            <a:r>
              <a:rPr lang="en-GB" dirty="0"/>
              <a:t>!</a:t>
            </a:r>
          </a:p>
          <a:p>
            <a:pPr lvl="1"/>
            <a:r>
              <a:rPr lang="en-GB" dirty="0"/>
              <a:t>Deploy the software stack</a:t>
            </a:r>
          </a:p>
          <a:p>
            <a:pPr lvl="2"/>
            <a:r>
              <a:rPr lang="en-GB" dirty="0"/>
              <a:t>Using </a:t>
            </a:r>
            <a:r>
              <a:rPr lang="en-GB" dirty="0">
                <a:hlinkClick r:id="rId2"/>
              </a:rPr>
              <a:t>EasyBuild</a:t>
            </a:r>
            <a:r>
              <a:rPr lang="en-GB" dirty="0"/>
              <a:t> to automate the installation</a:t>
            </a:r>
          </a:p>
          <a:p>
            <a:pPr lvl="2"/>
            <a:r>
              <a:rPr lang="en-GB" dirty="0"/>
              <a:t>Reproducibility and performance</a:t>
            </a:r>
          </a:p>
          <a:p>
            <a:pPr lvl="2"/>
            <a:r>
              <a:rPr lang="en-GB" dirty="0"/>
              <a:t>Replicate your usual software stack</a:t>
            </a:r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1"/>
            <a:r>
              <a:rPr lang="en-GB" dirty="0"/>
              <a:t>Compile and optimize your model to get the best performance</a:t>
            </a:r>
          </a:p>
          <a:p>
            <a:pPr lvl="2"/>
            <a:r>
              <a:rPr lang="en-GB" dirty="0"/>
              <a:t>You don’t know the hardware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pic>
        <p:nvPicPr>
          <p:cNvPr id="1028" name="Picture 4" descr="EasyBuild">
            <a:extLst>
              <a:ext uri="{FF2B5EF4-FFF2-40B4-BE49-F238E27FC236}">
                <a16:creationId xmlns:a16="http://schemas.microsoft.com/office/drawing/2014/main" id="{DBA17E5E-30D3-C24D-89BD-E0DDA46F6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916" y="1595317"/>
            <a:ext cx="2807982" cy="106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AA5FA65-2F97-DD49-B916-2EA8F214EE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15"/>
          <a:stretch/>
        </p:blipFill>
        <p:spPr>
          <a:xfrm>
            <a:off x="517607" y="2884506"/>
            <a:ext cx="8161590" cy="218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43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355EE3-8F61-7445-8A08-E9C4CB85A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Auto-MONARCH - </a:t>
            </a:r>
            <a:r>
              <a:rPr lang="es-ES" dirty="0" err="1"/>
              <a:t>Configuration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A073AA-0A4E-8942-A46D-B17B86253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MONARCH NAME-E Regional </a:t>
            </a:r>
          </a:p>
          <a:p>
            <a:pPr lvl="1"/>
            <a:r>
              <a:rPr lang="en-GB" dirty="0"/>
              <a:t>Res: 0.1º x 0.1º</a:t>
            </a:r>
          </a:p>
          <a:p>
            <a:pPr lvl="1"/>
            <a:r>
              <a:rPr lang="en-GB" dirty="0"/>
              <a:t>Grid: 1021 x 701 x 40</a:t>
            </a:r>
          </a:p>
          <a:p>
            <a:pPr lvl="1"/>
            <a:r>
              <a:rPr lang="en-GB" dirty="0"/>
              <a:t>24h Forecast</a:t>
            </a:r>
          </a:p>
          <a:p>
            <a:pPr lvl="1"/>
            <a:r>
              <a:rPr lang="en-GB" dirty="0"/>
              <a:t>Scaling exercise: 68, 144, 288 and 576 cores.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0037AA3-EC36-9B4D-AD79-F43788512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084" y="3096059"/>
            <a:ext cx="4625788" cy="340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48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C76C6C-D1BF-C741-99CF-B93F80E79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Auto-MONARCH - </a:t>
            </a:r>
            <a:r>
              <a:rPr lang="es-ES" dirty="0" err="1"/>
              <a:t>Results</a:t>
            </a:r>
            <a:endParaRPr lang="es-E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0974CD1-5239-0C4D-900B-67B633E253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8" y="1218713"/>
            <a:ext cx="8229600" cy="4825387"/>
          </a:xfrm>
        </p:spPr>
      </p:pic>
    </p:spTree>
    <p:extLst>
      <p:ext uri="{BB962C8B-B14F-4D97-AF65-F5344CB8AC3E}">
        <p14:creationId xmlns:p14="http://schemas.microsoft.com/office/powerpoint/2010/main" val="3608641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C76C6C-D1BF-C741-99CF-B93F80E79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Results</a:t>
            </a:r>
            <a:r>
              <a:rPr lang="es-ES" dirty="0"/>
              <a:t> (II)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0C5A00C-1FFD-E043-886E-945D406D5B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8" y="1312258"/>
            <a:ext cx="8229600" cy="4638297"/>
          </a:xfrm>
        </p:spPr>
      </p:pic>
    </p:spTree>
    <p:extLst>
      <p:ext uri="{BB962C8B-B14F-4D97-AF65-F5344CB8AC3E}">
        <p14:creationId xmlns:p14="http://schemas.microsoft.com/office/powerpoint/2010/main" val="1663122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832DB3-6A8A-B84D-A2E5-A7FF5E6A7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Main</a:t>
            </a:r>
            <a:r>
              <a:rPr lang="es-ES" dirty="0"/>
              <a:t> </a:t>
            </a:r>
            <a:r>
              <a:rPr lang="es-ES" dirty="0" err="1"/>
              <a:t>Takeaways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5010A2-66CA-4D48-A398-32DDDDAFF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cloud is a </a:t>
            </a:r>
            <a:r>
              <a:rPr lang="en-GB" b="1" dirty="0"/>
              <a:t>feasible solution </a:t>
            </a:r>
            <a:r>
              <a:rPr lang="en-GB" dirty="0"/>
              <a:t>to replace usual HPC premises as a backup solution</a:t>
            </a:r>
          </a:p>
          <a:p>
            <a:r>
              <a:rPr lang="en-GB" b="1" dirty="0"/>
              <a:t>Collaboration</a:t>
            </a:r>
            <a:r>
              <a:rPr lang="en-GB" dirty="0"/>
              <a:t> with vendors is mandatory</a:t>
            </a:r>
          </a:p>
          <a:p>
            <a:r>
              <a:rPr lang="en-GB" b="1" dirty="0"/>
              <a:t>Automate</a:t>
            </a:r>
            <a:r>
              <a:rPr lang="en-GB" dirty="0"/>
              <a:t> your processes as much as possible</a:t>
            </a:r>
          </a:p>
          <a:p>
            <a:r>
              <a:rPr lang="en-GB" b="1" dirty="0"/>
              <a:t>Replicate</a:t>
            </a:r>
            <a:r>
              <a:rPr lang="en-GB" dirty="0"/>
              <a:t> the software stack is key</a:t>
            </a:r>
          </a:p>
          <a:p>
            <a:r>
              <a:rPr lang="en-GB" b="1" dirty="0"/>
              <a:t>Verify</a:t>
            </a:r>
            <a:r>
              <a:rPr lang="en-GB" dirty="0"/>
              <a:t> your results</a:t>
            </a:r>
          </a:p>
          <a:p>
            <a:r>
              <a:rPr lang="en-GB" dirty="0"/>
              <a:t>Invest on </a:t>
            </a:r>
            <a:r>
              <a:rPr lang="en-GB" b="1" dirty="0"/>
              <a:t>human resources</a:t>
            </a:r>
          </a:p>
          <a:p>
            <a:r>
              <a:rPr lang="en-GB" dirty="0"/>
              <a:t>And Price?</a:t>
            </a:r>
          </a:p>
        </p:txBody>
      </p:sp>
    </p:spTree>
    <p:extLst>
      <p:ext uri="{BB962C8B-B14F-4D97-AF65-F5344CB8AC3E}">
        <p14:creationId xmlns:p14="http://schemas.microsoft.com/office/powerpoint/2010/main" val="2901921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328FB1-4C1D-4949-88B2-0EF9B5749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Future</a:t>
            </a:r>
            <a:r>
              <a:rPr lang="es-ES" dirty="0"/>
              <a:t> </a:t>
            </a:r>
            <a:r>
              <a:rPr lang="es-ES" dirty="0" err="1"/>
              <a:t>work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E6C95E-1804-FA41-84A5-8AFCBB383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Deploy operationally this solution</a:t>
            </a:r>
          </a:p>
          <a:p>
            <a:r>
              <a:rPr lang="en-GB" dirty="0"/>
              <a:t>Develop “smart” capabilities for </a:t>
            </a:r>
            <a:r>
              <a:rPr lang="en-GB" dirty="0" err="1"/>
              <a:t>Autosubmit</a:t>
            </a:r>
            <a:endParaRPr lang="en-GB" dirty="0"/>
          </a:p>
          <a:p>
            <a:r>
              <a:rPr lang="en-GB" dirty="0"/>
              <a:t>Extend this approach to other BSC forecasts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0162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9FCC2-CAA7-AE43-B28D-B827E5183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E353B1-6F17-9B45-9533-B0D979E6F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Mineral dust services at BSC</a:t>
            </a:r>
          </a:p>
          <a:p>
            <a:r>
              <a:rPr lang="en-GB" dirty="0"/>
              <a:t>First experience (AWS)</a:t>
            </a:r>
          </a:p>
          <a:p>
            <a:r>
              <a:rPr lang="en-GB" dirty="0" err="1"/>
              <a:t>PoC</a:t>
            </a:r>
            <a:r>
              <a:rPr lang="en-GB" dirty="0"/>
              <a:t> with ORACLE</a:t>
            </a:r>
          </a:p>
          <a:p>
            <a:r>
              <a:rPr lang="en-GB" dirty="0"/>
              <a:t>Main takeaways</a:t>
            </a:r>
          </a:p>
          <a:p>
            <a:r>
              <a:rPr lang="en-GB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740787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A3E1C9-B272-2E44-A0E0-664484AF3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Acknowledgements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1077E1-0B39-8E4A-AA8B-BEAFFE923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ORACLE</a:t>
            </a:r>
          </a:p>
          <a:p>
            <a:r>
              <a:rPr lang="en-GB" dirty="0" err="1"/>
              <a:t>HPCNow</a:t>
            </a:r>
            <a:r>
              <a:rPr lang="en-GB" dirty="0"/>
              <a:t>!</a:t>
            </a:r>
          </a:p>
          <a:p>
            <a:r>
              <a:rPr lang="en-GB" dirty="0"/>
              <a:t>Computational Earth Sciences research engineers and scientists from Atmospheric Composition group and Earth System </a:t>
            </a:r>
            <a:r>
              <a:rPr lang="en-GB"/>
              <a:t>Services group.</a:t>
            </a:r>
          </a:p>
        </p:txBody>
      </p:sp>
    </p:spTree>
    <p:extLst>
      <p:ext uri="{BB962C8B-B14F-4D97-AF65-F5344CB8AC3E}">
        <p14:creationId xmlns:p14="http://schemas.microsoft.com/office/powerpoint/2010/main" val="154796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3461655" y="1884276"/>
            <a:ext cx="5026945" cy="2998826"/>
          </a:xfrm>
        </p:spPr>
        <p:txBody>
          <a:bodyPr>
            <a:noAutofit/>
          </a:bodyPr>
          <a:lstStyle/>
          <a:p>
            <a:pPr algn="ctr"/>
            <a:r>
              <a:rPr lang="es-ES" sz="8000" b="0" dirty="0" err="1"/>
              <a:t>Thank</a:t>
            </a:r>
            <a:r>
              <a:rPr lang="es-ES" sz="8000" b="0" dirty="0"/>
              <a:t> </a:t>
            </a:r>
            <a:r>
              <a:rPr lang="es-ES" sz="8000" b="0" dirty="0" err="1"/>
              <a:t>you</a:t>
            </a:r>
            <a:r>
              <a:rPr lang="es-ES" sz="8000" b="0" dirty="0"/>
              <a:t> </a:t>
            </a:r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3603066" y="6107242"/>
            <a:ext cx="4569950" cy="464416"/>
          </a:xfrm>
        </p:spPr>
        <p:txBody>
          <a:bodyPr/>
          <a:lstStyle/>
          <a:p>
            <a:pPr algn="ctr"/>
            <a:r>
              <a:rPr lang="es-ES" sz="2800" dirty="0" err="1">
                <a:solidFill>
                  <a:srgbClr val="004890"/>
                </a:solidFill>
                <a:ea typeface="+mj-ea"/>
                <a:cs typeface="+mj-cs"/>
              </a:rPr>
              <a:t>kim.serradell@bsc.es</a:t>
            </a:r>
            <a:endParaRPr lang="es-ES" sz="2800" dirty="0">
              <a:solidFill>
                <a:srgbClr val="00489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72815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61942F-CD86-3242-B636-198B30238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Extending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PoC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D1CC7E-181E-BC41-9B7A-FE69B1257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At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beggining</a:t>
            </a:r>
            <a:r>
              <a:rPr lang="es-ES" dirty="0"/>
              <a:t>,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defined</a:t>
            </a:r>
            <a:r>
              <a:rPr lang="es-ES" dirty="0"/>
              <a:t> a </a:t>
            </a:r>
            <a:r>
              <a:rPr lang="es-ES" dirty="0" err="1"/>
              <a:t>second</a:t>
            </a:r>
            <a:r>
              <a:rPr lang="es-ES" dirty="0"/>
              <a:t> use case to test </a:t>
            </a:r>
            <a:r>
              <a:rPr lang="es-ES" dirty="0" err="1"/>
              <a:t>the</a:t>
            </a:r>
            <a:r>
              <a:rPr lang="es-ES" dirty="0"/>
              <a:t> Cloud </a:t>
            </a:r>
            <a:r>
              <a:rPr lang="es-ES" dirty="0" err="1"/>
              <a:t>approach</a:t>
            </a:r>
            <a:r>
              <a:rPr lang="es-ES" dirty="0"/>
              <a:t>.</a:t>
            </a:r>
          </a:p>
          <a:p>
            <a:pPr lvl="1"/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S2S4E </a:t>
            </a:r>
            <a:r>
              <a:rPr lang="es-ES" dirty="0" err="1"/>
              <a:t>project</a:t>
            </a:r>
            <a:r>
              <a:rPr lang="es-ES" dirty="0"/>
              <a:t>,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ported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workflow</a:t>
            </a:r>
            <a:r>
              <a:rPr lang="es-ES" dirty="0"/>
              <a:t> </a:t>
            </a:r>
            <a:r>
              <a:rPr lang="es-ES" dirty="0" err="1"/>
              <a:t>used</a:t>
            </a:r>
            <a:r>
              <a:rPr lang="es-ES" dirty="0"/>
              <a:t> to compute 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ensemble</a:t>
            </a:r>
            <a:r>
              <a:rPr lang="es-ES" dirty="0"/>
              <a:t> of sub-</a:t>
            </a:r>
            <a:r>
              <a:rPr lang="es-ES" dirty="0" err="1"/>
              <a:t>seasonal</a:t>
            </a:r>
            <a:r>
              <a:rPr lang="es-ES" dirty="0"/>
              <a:t> </a:t>
            </a:r>
            <a:r>
              <a:rPr lang="es-ES" dirty="0" err="1"/>
              <a:t>climate</a:t>
            </a:r>
            <a:r>
              <a:rPr lang="es-ES" dirty="0"/>
              <a:t> </a:t>
            </a:r>
            <a:r>
              <a:rPr lang="es-ES" dirty="0" err="1"/>
              <a:t>predictions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ECMWF </a:t>
            </a:r>
            <a:r>
              <a:rPr lang="es-ES" dirty="0" err="1"/>
              <a:t>monthly</a:t>
            </a:r>
            <a:r>
              <a:rPr lang="es-ES" dirty="0"/>
              <a:t> </a:t>
            </a:r>
            <a:r>
              <a:rPr lang="es-ES" dirty="0" err="1"/>
              <a:t>system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data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ERA5 </a:t>
            </a:r>
            <a:r>
              <a:rPr lang="es-ES" dirty="0" err="1"/>
              <a:t>reanalysis</a:t>
            </a:r>
            <a:r>
              <a:rPr lang="es-ES" dirty="0"/>
              <a:t>.</a:t>
            </a:r>
          </a:p>
          <a:p>
            <a:r>
              <a:rPr lang="es-ES" dirty="0"/>
              <a:t>Serial </a:t>
            </a:r>
            <a:r>
              <a:rPr lang="es-ES" dirty="0" err="1"/>
              <a:t>computing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high</a:t>
            </a:r>
            <a:r>
              <a:rPr lang="es-ES" dirty="0"/>
              <a:t> I/O </a:t>
            </a:r>
            <a:r>
              <a:rPr lang="es-ES" dirty="0" err="1"/>
              <a:t>needs</a:t>
            </a:r>
            <a:r>
              <a:rPr lang="es-ES" dirty="0"/>
              <a:t> (</a:t>
            </a:r>
            <a:r>
              <a:rPr lang="es-ES" dirty="0" err="1"/>
              <a:t>volume</a:t>
            </a:r>
            <a:r>
              <a:rPr lang="es-ES" dirty="0"/>
              <a:t> and performance).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8811CF3-CBA2-C744-8439-08FAF4043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084" y="3631701"/>
            <a:ext cx="5035831" cy="295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18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703B3A-E07D-3E4E-B4A3-515E428D9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Earth</a:t>
            </a:r>
            <a:r>
              <a:rPr lang="es-ES" dirty="0"/>
              <a:t> </a:t>
            </a:r>
            <a:r>
              <a:rPr lang="es-ES" dirty="0" err="1"/>
              <a:t>Sciences</a:t>
            </a:r>
            <a:endParaRPr lang="en-GB" dirty="0"/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44D4C341-33FB-F343-8FAA-4850E1EAE8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33" y="770568"/>
            <a:ext cx="8168138" cy="538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168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5681D2-6595-6E44-98C7-6A465F120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Mineral </a:t>
            </a:r>
            <a:r>
              <a:rPr lang="es-ES" dirty="0" err="1"/>
              <a:t>dust</a:t>
            </a:r>
            <a:r>
              <a:rPr lang="es-ES" dirty="0"/>
              <a:t> </a:t>
            </a:r>
            <a:r>
              <a:rPr lang="es-ES" dirty="0" err="1"/>
              <a:t>services</a:t>
            </a:r>
            <a:r>
              <a:rPr lang="es-ES" dirty="0"/>
              <a:t> at BSC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F1EE4993-CAE6-9D41-AB19-89E38E9D1F87}"/>
              </a:ext>
            </a:extLst>
          </p:cNvPr>
          <p:cNvSpPr txBox="1">
            <a:spLocks/>
          </p:cNvSpPr>
          <p:nvPr/>
        </p:nvSpPr>
        <p:spPr>
          <a:xfrm>
            <a:off x="8604448" y="6357553"/>
            <a:ext cx="442392" cy="4128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490C5D-AEA8-4823-B9B3-806910A0ECF7}" type="slidenum">
              <a:rPr lang="es-ES" smtClean="0"/>
              <a:pPr/>
              <a:t>4</a:t>
            </a:fld>
            <a:endParaRPr lang="es-ES" dirty="0"/>
          </a:p>
        </p:txBody>
      </p:sp>
      <p:pic>
        <p:nvPicPr>
          <p:cNvPr id="11" name="Shape 153">
            <a:extLst>
              <a:ext uri="{FF2B5EF4-FFF2-40B4-BE49-F238E27FC236}">
                <a16:creationId xmlns:a16="http://schemas.microsoft.com/office/drawing/2014/main" id="{630553E2-3E61-A446-9751-916971A38D70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2260" y="6318275"/>
            <a:ext cx="462825" cy="50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55">
            <a:extLst>
              <a:ext uri="{FF2B5EF4-FFF2-40B4-BE49-F238E27FC236}">
                <a16:creationId xmlns:a16="http://schemas.microsoft.com/office/drawing/2014/main" id="{25440AE9-E208-6945-8B7E-E7533317D64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6606" y="6318274"/>
            <a:ext cx="3139400" cy="505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802AF82F-F5E0-D546-BA5E-8466D6AA18D3}"/>
              </a:ext>
            </a:extLst>
          </p:cNvPr>
          <p:cNvSpPr txBox="1">
            <a:spLocks/>
          </p:cNvSpPr>
          <p:nvPr/>
        </p:nvSpPr>
        <p:spPr>
          <a:xfrm>
            <a:off x="535718" y="1010858"/>
            <a:ext cx="5312954" cy="46822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/>
              <a:t>BSC dust operational forecast:</a:t>
            </a:r>
            <a:endParaRPr lang="en-GB" sz="2000" dirty="0"/>
          </a:p>
          <a:p>
            <a:r>
              <a:rPr lang="en-GB" sz="2000" dirty="0"/>
              <a:t>Contribution to the SDS-WAS (regional) and ICAP (global) multi-model ensembles</a:t>
            </a:r>
          </a:p>
          <a:p>
            <a:pPr marL="0" indent="0">
              <a:buNone/>
            </a:pPr>
            <a:r>
              <a:rPr lang="en-GB" sz="2000" b="1" dirty="0"/>
              <a:t>WMO Dust Regional Centres:</a:t>
            </a:r>
          </a:p>
          <a:p>
            <a:r>
              <a:rPr lang="en-GB" sz="2000" b="1" dirty="0"/>
              <a:t>Barcelona Dust Forecast Centre</a:t>
            </a:r>
            <a:r>
              <a:rPr lang="en-GB" sz="2000" dirty="0"/>
              <a:t>. First specialized WMO Centre for mineral dust prediction. Started in 2014  - </a:t>
            </a:r>
            <a:r>
              <a:rPr lang="en-GB" sz="2000" b="1" dirty="0">
                <a:solidFill>
                  <a:srgbClr val="FF0000"/>
                </a:solidFill>
              </a:rPr>
              <a:t>Operational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GB" sz="1600" dirty="0">
                <a:hlinkClick r:id="rId4"/>
              </a:rPr>
              <a:t>http://dust.aemet.es</a:t>
            </a:r>
            <a:endParaRPr lang="en-GB" sz="1600" dirty="0"/>
          </a:p>
          <a:p>
            <a:pPr lvl="1"/>
            <a:r>
              <a:rPr lang="en-GB" sz="1600" dirty="0"/>
              <a:t>@</a:t>
            </a:r>
            <a:r>
              <a:rPr lang="en-GB" sz="1600" dirty="0" err="1"/>
              <a:t>Dust_Barcelona</a:t>
            </a:r>
            <a:endParaRPr lang="en-GB" sz="1600" dirty="0"/>
          </a:p>
          <a:p>
            <a:r>
              <a:rPr lang="en-GB" sz="2000" dirty="0"/>
              <a:t>Sand and Dust Storms Warning Advisory and Assessment System (</a:t>
            </a:r>
            <a:r>
              <a:rPr lang="en-GB" sz="2000" b="1" dirty="0"/>
              <a:t>SDS-WAS</a:t>
            </a:r>
            <a:r>
              <a:rPr lang="en-GB" sz="2000" dirty="0"/>
              <a:t>). North Africa, Middle East and Europe Regional </a:t>
            </a:r>
            <a:r>
              <a:rPr lang="en-GB" sz="2000" dirty="0" err="1"/>
              <a:t>Center</a:t>
            </a:r>
            <a:r>
              <a:rPr lang="en-GB" sz="2000" dirty="0"/>
              <a:t>. Started in 2010 – </a:t>
            </a:r>
            <a:r>
              <a:rPr lang="en-GB" sz="2000" b="1" dirty="0">
                <a:solidFill>
                  <a:srgbClr val="FF0000"/>
                </a:solidFill>
              </a:rPr>
              <a:t>Research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GB" sz="1600" dirty="0">
                <a:hlinkClick r:id="rId5"/>
              </a:rPr>
              <a:t>http://sds-was.aemet.es</a:t>
            </a:r>
            <a:r>
              <a:rPr lang="en-GB" sz="1600" dirty="0"/>
              <a:t>  </a:t>
            </a:r>
          </a:p>
          <a:p>
            <a:r>
              <a:rPr lang="en-GB" sz="2000" dirty="0"/>
              <a:t>Both WMO Regional Centres are jointly managed by BSC and AEMET</a:t>
            </a:r>
          </a:p>
        </p:txBody>
      </p:sp>
      <p:pic>
        <p:nvPicPr>
          <p:cNvPr id="14" name="Shape 157">
            <a:extLst>
              <a:ext uri="{FF2B5EF4-FFF2-40B4-BE49-F238E27FC236}">
                <a16:creationId xmlns:a16="http://schemas.microsoft.com/office/drawing/2014/main" id="{DFF93CEA-FA20-9243-8388-171BD00C0483}"/>
              </a:ext>
            </a:extLst>
          </p:cNvPr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8672" y="3712539"/>
            <a:ext cx="2971800" cy="2251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7">
            <a:extLst>
              <a:ext uri="{FF2B5EF4-FFF2-40B4-BE49-F238E27FC236}">
                <a16:creationId xmlns:a16="http://schemas.microsoft.com/office/drawing/2014/main" id="{61319652-7AF9-E140-81F7-065B18BA8FE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283"/>
          <a:stretch/>
        </p:blipFill>
        <p:spPr>
          <a:xfrm>
            <a:off x="5933595" y="1214699"/>
            <a:ext cx="2814869" cy="231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44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D923EB-177D-734D-9D9F-3AE1E1630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Operational</a:t>
            </a:r>
            <a:r>
              <a:rPr lang="es-ES" dirty="0"/>
              <a:t> </a:t>
            </a:r>
            <a:r>
              <a:rPr lang="es-ES" dirty="0" err="1"/>
              <a:t>services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some</a:t>
            </a:r>
            <a:r>
              <a:rPr lang="es-ES" dirty="0"/>
              <a:t> </a:t>
            </a:r>
            <a:r>
              <a:rPr lang="es-ES" dirty="0" err="1"/>
              <a:t>constraints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1F5E77-1316-5441-B0E7-32C0352DF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BSC is a research </a:t>
            </a:r>
            <a:r>
              <a:rPr lang="en-GB" dirty="0" err="1"/>
              <a:t>center</a:t>
            </a:r>
            <a:r>
              <a:rPr lang="en-GB" dirty="0"/>
              <a:t> not an operational one. That means:</a:t>
            </a:r>
          </a:p>
          <a:p>
            <a:pPr lvl="1"/>
            <a:r>
              <a:rPr lang="en-GB" dirty="0"/>
              <a:t>No 24/7 helpdesk for HPC services </a:t>
            </a:r>
          </a:p>
          <a:p>
            <a:pPr lvl="1"/>
            <a:r>
              <a:rPr lang="en-GB" dirty="0"/>
              <a:t>No 24/7 forecast managers</a:t>
            </a:r>
          </a:p>
          <a:p>
            <a:pPr lvl="1"/>
            <a:r>
              <a:rPr lang="en-GB" dirty="0"/>
              <a:t>[Annual] power maintenances</a:t>
            </a:r>
          </a:p>
          <a:p>
            <a:pPr lvl="1"/>
            <a:r>
              <a:rPr lang="en-GB" dirty="0"/>
              <a:t>No HPC redundancy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But…</a:t>
            </a:r>
          </a:p>
          <a:p>
            <a:pPr lvl="1"/>
            <a:r>
              <a:rPr lang="en-GB" dirty="0"/>
              <a:t>we need to deliver our products.</a:t>
            </a:r>
          </a:p>
          <a:p>
            <a:pPr lvl="1"/>
            <a:r>
              <a:rPr lang="en-GB" dirty="0"/>
              <a:t>Customers are always expecting the daily output (even if they know our constraints)</a:t>
            </a:r>
          </a:p>
          <a:p>
            <a:pPr lvl="1"/>
            <a:endParaRPr lang="en-GB" dirty="0"/>
          </a:p>
          <a:p>
            <a:r>
              <a:rPr lang="en-GB" dirty="0"/>
              <a:t>Two solutions</a:t>
            </a:r>
          </a:p>
          <a:p>
            <a:pPr lvl="1"/>
            <a:r>
              <a:rPr lang="en-GB" dirty="0"/>
              <a:t>Duplication of processes</a:t>
            </a:r>
          </a:p>
          <a:p>
            <a:pPr lvl="2"/>
            <a:r>
              <a:rPr lang="en-GB" dirty="0"/>
              <a:t>BDFC simulation is executed in Mare Nostrum4 and Nimbus (AEMET)</a:t>
            </a:r>
          </a:p>
          <a:p>
            <a:pPr lvl="1"/>
            <a:r>
              <a:rPr lang="en-GB" dirty="0"/>
              <a:t>Cloud</a:t>
            </a:r>
          </a:p>
        </p:txBody>
      </p:sp>
    </p:spTree>
    <p:extLst>
      <p:ext uri="{BB962C8B-B14F-4D97-AF65-F5344CB8AC3E}">
        <p14:creationId xmlns:p14="http://schemas.microsoft.com/office/powerpoint/2010/main" val="1187609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7E36D1-0565-C749-910E-6FF5669CA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Why</a:t>
            </a:r>
            <a:r>
              <a:rPr lang="es-ES" dirty="0"/>
              <a:t> </a:t>
            </a:r>
            <a:r>
              <a:rPr lang="es-ES" dirty="0" err="1"/>
              <a:t>moving</a:t>
            </a:r>
            <a:r>
              <a:rPr lang="es-ES" dirty="0"/>
              <a:t> to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cloud</a:t>
            </a:r>
            <a:r>
              <a:rPr lang="es-ES" dirty="0"/>
              <a:t>?</a:t>
            </a:r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7C93F187-0E31-6B48-8ED0-8B6CD24A9229}"/>
              </a:ext>
            </a:extLst>
          </p:cNvPr>
          <p:cNvSpPr/>
          <p:nvPr/>
        </p:nvSpPr>
        <p:spPr>
          <a:xfrm>
            <a:off x="853958" y="3453421"/>
            <a:ext cx="1297577" cy="838397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rgbClr val="2F5597"/>
                </a:solidFill>
              </a:rPr>
              <a:t>oper</a:t>
            </a:r>
            <a:endParaRPr lang="es-ES" dirty="0">
              <a:solidFill>
                <a:srgbClr val="2F5597"/>
              </a:solidFill>
            </a:endParaRPr>
          </a:p>
          <a:p>
            <a:pPr algn="ctr"/>
            <a:r>
              <a:rPr lang="es-ES" dirty="0">
                <a:solidFill>
                  <a:srgbClr val="2F5597"/>
                </a:solidFill>
              </a:rPr>
              <a:t>VM </a:t>
            </a:r>
          </a:p>
        </p:txBody>
      </p:sp>
      <p:sp>
        <p:nvSpPr>
          <p:cNvPr id="5" name="Lata 4">
            <a:extLst>
              <a:ext uri="{FF2B5EF4-FFF2-40B4-BE49-F238E27FC236}">
                <a16:creationId xmlns:a16="http://schemas.microsoft.com/office/drawing/2014/main" id="{4CECC293-E98B-CF49-9F8D-233ADD4FF46A}"/>
              </a:ext>
            </a:extLst>
          </p:cNvPr>
          <p:cNvSpPr/>
          <p:nvPr/>
        </p:nvSpPr>
        <p:spPr>
          <a:xfrm>
            <a:off x="358589" y="4136450"/>
            <a:ext cx="618214" cy="363832"/>
          </a:xfrm>
          <a:prstGeom prst="can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 err="1">
                <a:solidFill>
                  <a:srgbClr val="2F5597"/>
                </a:solidFill>
              </a:rPr>
              <a:t>Inidata</a:t>
            </a:r>
            <a:endParaRPr lang="es-ES" sz="1600" dirty="0">
              <a:solidFill>
                <a:srgbClr val="2F5597"/>
              </a:solidFill>
            </a:endParaRPr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1430AD82-1A64-474D-8E65-96A2BE040DE5}"/>
              </a:ext>
            </a:extLst>
          </p:cNvPr>
          <p:cNvSpPr/>
          <p:nvPr/>
        </p:nvSpPr>
        <p:spPr>
          <a:xfrm>
            <a:off x="3706014" y="2390975"/>
            <a:ext cx="1297577" cy="838397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2F5597"/>
                </a:solidFill>
              </a:rPr>
              <a:t>HPC</a:t>
            </a:r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B976B7B7-DE9B-C748-8D8A-803562361262}"/>
              </a:ext>
            </a:extLst>
          </p:cNvPr>
          <p:cNvSpPr/>
          <p:nvPr/>
        </p:nvSpPr>
        <p:spPr>
          <a:xfrm>
            <a:off x="5581641" y="2390974"/>
            <a:ext cx="1297577" cy="838397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2F5597"/>
                </a:solidFill>
              </a:rPr>
              <a:t>post</a:t>
            </a:r>
            <a:br>
              <a:rPr lang="es-ES" dirty="0">
                <a:solidFill>
                  <a:srgbClr val="2F5597"/>
                </a:solidFill>
              </a:rPr>
            </a:br>
            <a:r>
              <a:rPr lang="es-ES" dirty="0">
                <a:solidFill>
                  <a:srgbClr val="2F5597"/>
                </a:solidFill>
              </a:rPr>
              <a:t>VM</a:t>
            </a:r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697C8606-2688-0A47-8793-6447EFE71C19}"/>
              </a:ext>
            </a:extLst>
          </p:cNvPr>
          <p:cNvSpPr/>
          <p:nvPr/>
        </p:nvSpPr>
        <p:spPr>
          <a:xfrm>
            <a:off x="7198150" y="1655101"/>
            <a:ext cx="631371" cy="58248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rgbClr val="2F5597"/>
                </a:solidFill>
              </a:rPr>
              <a:t>Web</a:t>
            </a:r>
          </a:p>
        </p:txBody>
      </p:sp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id="{AEC05AB9-634E-DE4B-90F7-CB8C86DC6579}"/>
              </a:ext>
            </a:extLst>
          </p:cNvPr>
          <p:cNvSpPr/>
          <p:nvPr/>
        </p:nvSpPr>
        <p:spPr>
          <a:xfrm>
            <a:off x="7198150" y="2390974"/>
            <a:ext cx="631371" cy="58248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rgbClr val="2F5597"/>
                </a:solidFill>
              </a:rPr>
              <a:t>FTP</a:t>
            </a: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F5C26C89-015A-524F-8F29-55958EE5F898}"/>
              </a:ext>
            </a:extLst>
          </p:cNvPr>
          <p:cNvCxnSpPr>
            <a:stCxn id="4" idx="3"/>
            <a:endCxn id="7" idx="1"/>
          </p:cNvCxnSpPr>
          <p:nvPr/>
        </p:nvCxnSpPr>
        <p:spPr>
          <a:xfrm flipV="1">
            <a:off x="2151535" y="2810174"/>
            <a:ext cx="1554479" cy="10624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D1C2E02B-6670-B646-9917-2E4C6EBFF1EC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 flipV="1">
            <a:off x="5003591" y="2810173"/>
            <a:ext cx="578050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A2CD8B86-592B-BE49-87BC-9D9D7C10080D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6879218" y="1946343"/>
            <a:ext cx="318932" cy="8638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49A37E60-1EDC-1A4D-A541-EE05A571F9C1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 flipV="1">
            <a:off x="6879218" y="2682216"/>
            <a:ext cx="318932" cy="1279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Rectángulo redondeado 21">
            <a:extLst>
              <a:ext uri="{FF2B5EF4-FFF2-40B4-BE49-F238E27FC236}">
                <a16:creationId xmlns:a16="http://schemas.microsoft.com/office/drawing/2014/main" id="{C374421C-C1F7-1F4E-BA68-9424A62502C2}"/>
              </a:ext>
            </a:extLst>
          </p:cNvPr>
          <p:cNvSpPr/>
          <p:nvPr/>
        </p:nvSpPr>
        <p:spPr>
          <a:xfrm>
            <a:off x="7198150" y="3145949"/>
            <a:ext cx="631371" cy="58248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rgbClr val="2F5597"/>
                </a:solidFill>
              </a:rPr>
              <a:t>…</a:t>
            </a:r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3336FACB-6DCE-F249-BF47-AC05C4947F04}"/>
              </a:ext>
            </a:extLst>
          </p:cNvPr>
          <p:cNvCxnSpPr>
            <a:cxnSpLocks/>
            <a:stCxn id="8" idx="3"/>
            <a:endCxn id="22" idx="1"/>
          </p:cNvCxnSpPr>
          <p:nvPr/>
        </p:nvCxnSpPr>
        <p:spPr>
          <a:xfrm>
            <a:off x="6879218" y="2810173"/>
            <a:ext cx="318932" cy="6270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" name="Picture 2" descr="Free Red X Mark Transparent Background, Download Free Clip Art, Free Clip  Art on Clipart Library">
            <a:extLst>
              <a:ext uri="{FF2B5EF4-FFF2-40B4-BE49-F238E27FC236}">
                <a16:creationId xmlns:a16="http://schemas.microsoft.com/office/drawing/2014/main" id="{26FEBCC8-1C61-0F43-8EE0-4D482E9BC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188" y="2520738"/>
            <a:ext cx="586891" cy="57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6AC4DC27-9B7C-2242-B797-48A0CA156C08}"/>
              </a:ext>
            </a:extLst>
          </p:cNvPr>
          <p:cNvCxnSpPr>
            <a:cxnSpLocks/>
            <a:stCxn id="4" idx="3"/>
            <a:endCxn id="35" idx="1"/>
          </p:cNvCxnSpPr>
          <p:nvPr/>
        </p:nvCxnSpPr>
        <p:spPr>
          <a:xfrm>
            <a:off x="2151535" y="3872620"/>
            <a:ext cx="1554478" cy="7180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Rectángulo redondeado 34">
            <a:extLst>
              <a:ext uri="{FF2B5EF4-FFF2-40B4-BE49-F238E27FC236}">
                <a16:creationId xmlns:a16="http://schemas.microsoft.com/office/drawing/2014/main" id="{66E78EC0-99EF-F047-B4FA-213312F9BBC6}"/>
              </a:ext>
            </a:extLst>
          </p:cNvPr>
          <p:cNvSpPr/>
          <p:nvPr/>
        </p:nvSpPr>
        <p:spPr>
          <a:xfrm>
            <a:off x="3706013" y="4171482"/>
            <a:ext cx="1297577" cy="838397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2F5597"/>
                </a:solidFill>
              </a:rPr>
              <a:t>Cloud</a:t>
            </a:r>
          </a:p>
        </p:txBody>
      </p:sp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id="{F4BDB86A-DA84-C848-939E-673AECC5D56B}"/>
              </a:ext>
            </a:extLst>
          </p:cNvPr>
          <p:cNvCxnSpPr>
            <a:cxnSpLocks/>
            <a:stCxn id="35" idx="3"/>
            <a:endCxn id="8" idx="2"/>
          </p:cNvCxnSpPr>
          <p:nvPr/>
        </p:nvCxnSpPr>
        <p:spPr>
          <a:xfrm flipV="1">
            <a:off x="5003590" y="3229371"/>
            <a:ext cx="1226840" cy="13613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5" name="Picture 2" descr="Earth Sciences / autosubmit · GitLab">
            <a:extLst>
              <a:ext uri="{FF2B5EF4-FFF2-40B4-BE49-F238E27FC236}">
                <a16:creationId xmlns:a16="http://schemas.microsoft.com/office/drawing/2014/main" id="{AF1B9F33-6A3F-EB4B-BA1F-E3AA3F693A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48"/>
          <a:stretch/>
        </p:blipFill>
        <p:spPr bwMode="auto">
          <a:xfrm>
            <a:off x="1264217" y="4249398"/>
            <a:ext cx="1382309" cy="39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itHub - cylc/cylc-flow: Cylc: a workflow engine for cycling systems.  Repository master branch: core meta-scheduler component of cylc-8 (in  development); Repository 7.8.x branch: full cylc-7 system.">
            <a:extLst>
              <a:ext uri="{FF2B5EF4-FFF2-40B4-BE49-F238E27FC236}">
                <a16:creationId xmlns:a16="http://schemas.microsoft.com/office/drawing/2014/main" id="{751C7E24-CA8C-9F43-87EC-E92E092EF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834" y="4562102"/>
            <a:ext cx="999294" cy="39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12027B4B-D5F1-304C-A8B0-695726933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833" y="4956780"/>
            <a:ext cx="999294" cy="62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83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DF3277-E83C-3345-A5D6-584F4C4C0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Amazon Web </a:t>
            </a:r>
            <a:r>
              <a:rPr lang="es-ES" dirty="0" err="1"/>
              <a:t>Services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F240C6-6010-0544-A27D-11AD3DD10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In 2019, we contacted AWS for a test</a:t>
            </a:r>
          </a:p>
          <a:p>
            <a:r>
              <a:rPr lang="en-GB" dirty="0"/>
              <a:t>We got some free credits</a:t>
            </a:r>
          </a:p>
          <a:p>
            <a:r>
              <a:rPr lang="en-GB" dirty="0"/>
              <a:t>Work done as final graduate work</a:t>
            </a:r>
          </a:p>
          <a:p>
            <a:pPr lvl="1"/>
            <a:r>
              <a:rPr lang="en-GB" dirty="0">
                <a:hlinkClick r:id="rId2"/>
              </a:rPr>
              <a:t>Evaluation of AWS for running BSC-EC models</a:t>
            </a:r>
            <a:r>
              <a:rPr lang="en-GB" dirty="0"/>
              <a:t>, </a:t>
            </a:r>
            <a:r>
              <a:rPr lang="en-GB" dirty="0" err="1"/>
              <a:t>Adrià</a:t>
            </a:r>
            <a:r>
              <a:rPr lang="en-GB" dirty="0"/>
              <a:t> Quesada, 2019</a:t>
            </a:r>
          </a:p>
          <a:p>
            <a:r>
              <a:rPr lang="en-GB" dirty="0"/>
              <a:t>We deployed NMMB/MONARCH model (previous version)</a:t>
            </a:r>
          </a:p>
          <a:p>
            <a:endParaRPr lang="en-GB" dirty="0"/>
          </a:p>
          <a:p>
            <a:r>
              <a:rPr lang="en-GB" dirty="0"/>
              <a:t>We did a </a:t>
            </a:r>
            <a:r>
              <a:rPr lang="en-GB" b="1" dirty="0"/>
              <a:t>MANUAL</a:t>
            </a:r>
            <a:r>
              <a:rPr lang="en-GB" dirty="0"/>
              <a:t> deployment</a:t>
            </a:r>
          </a:p>
          <a:p>
            <a:pPr lvl="1"/>
            <a:r>
              <a:rPr lang="en-GB" dirty="0"/>
              <a:t>Starting from scratch from a AWS Ubuntu ISO</a:t>
            </a:r>
          </a:p>
          <a:p>
            <a:pPr lvl="1"/>
            <a:r>
              <a:rPr lang="en-GB" dirty="0"/>
              <a:t>Install packages and/or compile dependencies</a:t>
            </a:r>
          </a:p>
          <a:p>
            <a:pPr lvl="1"/>
            <a:r>
              <a:rPr lang="en-GB" dirty="0"/>
              <a:t>Build a small SLURM cluster</a:t>
            </a:r>
          </a:p>
          <a:p>
            <a:pPr lvl="1"/>
            <a:r>
              <a:rPr lang="en-GB" dirty="0"/>
              <a:t>Compile model (</a:t>
            </a:r>
            <a:r>
              <a:rPr lang="en-GB" dirty="0" err="1"/>
              <a:t>Fortran+MPI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Run model </a:t>
            </a:r>
          </a:p>
          <a:p>
            <a:pPr lvl="1"/>
            <a:r>
              <a:rPr lang="en-GB" dirty="0"/>
              <a:t>Analyse results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7900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E661BE-5142-D840-BB6C-0B573FC1E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Amazon Web </a:t>
            </a:r>
            <a:r>
              <a:rPr lang="es-ES" dirty="0" err="1"/>
              <a:t>Services</a:t>
            </a:r>
            <a:r>
              <a:rPr lang="es-ES" dirty="0"/>
              <a:t> (II)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D846C0-1FAF-1544-8B42-18ACF5330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Results</a:t>
            </a:r>
          </a:p>
          <a:p>
            <a:pPr lvl="1"/>
            <a:r>
              <a:rPr lang="en-GB"/>
              <a:t>The experience was successful</a:t>
            </a:r>
          </a:p>
          <a:p>
            <a:pPr lvl="1"/>
            <a:r>
              <a:rPr lang="en-GB"/>
              <a:t>We validated the idea of running a forecast in the cloud</a:t>
            </a:r>
          </a:p>
          <a:p>
            <a:pPr lvl="1"/>
            <a:r>
              <a:rPr lang="en-GB"/>
              <a:t>But everything was manual</a:t>
            </a:r>
          </a:p>
          <a:p>
            <a:pPr lvl="1"/>
            <a:endParaRPr lang="en-GB"/>
          </a:p>
          <a:p>
            <a:endParaRPr lang="en-GB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EE58012-9FFD-1F41-96F5-B2A48E6F9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429" y="2720749"/>
            <a:ext cx="4473142" cy="332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028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E661BE-5142-D840-BB6C-0B573FC1E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Amazon Web </a:t>
            </a:r>
            <a:r>
              <a:rPr lang="es-ES" dirty="0" err="1"/>
              <a:t>Services</a:t>
            </a:r>
            <a:r>
              <a:rPr lang="es-ES" dirty="0"/>
              <a:t> (III)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D846C0-1FAF-1544-8B42-18ACF5330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Bonus track: extract traces using EXTRAE + PARAVER</a:t>
            </a:r>
          </a:p>
          <a:p>
            <a:endParaRPr lang="en-GB"/>
          </a:p>
          <a:p>
            <a:endParaRPr lang="en-GB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E44A80F-6C28-7743-8E96-65C17B84D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735" y="4251252"/>
            <a:ext cx="5401734" cy="222199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BEA97DC-A428-0242-963F-7DF61A9D99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04" y="1880306"/>
            <a:ext cx="6834596" cy="221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776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24484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3102</TotalTime>
  <Words>834</Words>
  <Application>Microsoft Macintosh PowerPoint</Application>
  <PresentationFormat>Presentación en pantalla (4:3)</PresentationFormat>
  <Paragraphs>178</Paragraphs>
  <Slides>22</Slides>
  <Notes>1</Notes>
  <HiddenSlides>2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5" baseType="lpstr">
      <vt:lpstr>Arial</vt:lpstr>
      <vt:lpstr>Calibri</vt:lpstr>
      <vt:lpstr>Tema de Office</vt:lpstr>
      <vt:lpstr>Deploying the MONARCH atmospheric model in the Cloud</vt:lpstr>
      <vt:lpstr>Outline</vt:lpstr>
      <vt:lpstr>Earth Sciences</vt:lpstr>
      <vt:lpstr>Mineral dust services at BSC</vt:lpstr>
      <vt:lpstr>Operational services with some constraints</vt:lpstr>
      <vt:lpstr>Why moving to the cloud?</vt:lpstr>
      <vt:lpstr>Amazon Web Services</vt:lpstr>
      <vt:lpstr>Amazon Web Services (II)</vt:lpstr>
      <vt:lpstr>Amazon Web Services (III)</vt:lpstr>
      <vt:lpstr>Parallel tasks</vt:lpstr>
      <vt:lpstr>ORACLE</vt:lpstr>
      <vt:lpstr>Workflow</vt:lpstr>
      <vt:lpstr>Configuring HPC resources</vt:lpstr>
      <vt:lpstr>Software deployment</vt:lpstr>
      <vt:lpstr>Auto-MONARCH - Configuration</vt:lpstr>
      <vt:lpstr>Auto-MONARCH - Results</vt:lpstr>
      <vt:lpstr>Results (II)</vt:lpstr>
      <vt:lpstr>Main Takeaways</vt:lpstr>
      <vt:lpstr>Future work</vt:lpstr>
      <vt:lpstr>Acknowledgements</vt:lpstr>
      <vt:lpstr>Thank you </vt:lpstr>
      <vt:lpstr>Extending the PoC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BSC Slides v.1</dc:title>
  <dc:creator>BSC-CNS</dc:creator>
  <cp:lastModifiedBy>Kim Serradell</cp:lastModifiedBy>
  <cp:revision>308</cp:revision>
  <dcterms:created xsi:type="dcterms:W3CDTF">2016-07-07T10:13:32Z</dcterms:created>
  <dcterms:modified xsi:type="dcterms:W3CDTF">2021-02-09T13:32:31Z</dcterms:modified>
</cp:coreProperties>
</file>