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85" r:id="rId6"/>
    <p:sldId id="290" r:id="rId7"/>
    <p:sldId id="260" r:id="rId8"/>
    <p:sldId id="261" r:id="rId9"/>
    <p:sldId id="286" r:id="rId10"/>
    <p:sldId id="279" r:id="rId11"/>
    <p:sldId id="266" r:id="rId12"/>
    <p:sldId id="287" r:id="rId13"/>
    <p:sldId id="278" r:id="rId14"/>
    <p:sldId id="288" r:id="rId15"/>
    <p:sldId id="283" r:id="rId16"/>
    <p:sldId id="269" r:id="rId17"/>
    <p:sldId id="289" r:id="rId18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cuser" initials="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66"/>
    <a:srgbClr val="000000"/>
    <a:srgbClr val="FFFFFF"/>
    <a:srgbClr val="339933"/>
    <a:srgbClr val="4D4D4D"/>
    <a:srgbClr val="FF00FF"/>
    <a:srgbClr val="00FF00"/>
    <a:srgbClr val="40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8816" autoAdjust="0"/>
  </p:normalViewPr>
  <p:slideViewPr>
    <p:cSldViewPr>
      <p:cViewPr varScale="1">
        <p:scale>
          <a:sx n="61" d="100"/>
          <a:sy n="61" d="100"/>
        </p:scale>
        <p:origin x="1722" y="72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410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EB1A65-C510-4861-B4F2-FA62FCDE564F}" type="datetimeFigureOut">
              <a:rPr lang="en-US" altLang="en-US"/>
              <a:pPr/>
              <a:t>9/15/2016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8FAC12-F1CB-4E4E-A3EB-988D1BC32F2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6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F5AAA6-440B-4D44-A344-F33E01865049}" type="datetimeFigureOut">
              <a:rPr lang="en-US" altLang="en-US"/>
              <a:pPr/>
              <a:t>9/15/2016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59CE3C-3158-4EE3-A412-89D3A7415AD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19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28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8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28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8E4A-D412-49CB-B90B-585CE14DCD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153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F1A1CF-7962-47B8-8954-B419F4A3796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7464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153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F1A1CF-7962-47B8-8954-B419F4A3796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746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0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2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28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4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85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28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92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CE3C-3158-4EE3-A412-89D3A7415AD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34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linkedin.com/company/barcelona-supercomputing-center" TargetMode="External"/><Relationship Id="rId7" Type="http://schemas.openxmlformats.org/officeDocument/2006/relationships/hyperlink" Target="https://twitter.com/bsc_cn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BSCCN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user/BSCCN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CE1A9E2-90A0-44BD-A24E-F5427AC5DC40}" type="slidenum">
              <a:rPr lang="en-US" altLang="en-US" sz="1000">
                <a:solidFill>
                  <a:srgbClr val="23589C"/>
                </a:solidFill>
              </a:rPr>
              <a:pPr algn="r" eaLnBrk="1" hangingPunct="1"/>
              <a:t>‹Nº›</a:t>
            </a:fld>
            <a:endParaRPr lang="en-US" altLang="en-US" sz="1800">
              <a:latin typeface="Calibri" pitchFamily="34" charset="0"/>
            </a:endParaRPr>
          </a:p>
        </p:txBody>
      </p:sp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3508416-EF88-4BC9-B7D5-7DA47EB8B315}" type="slidenum">
              <a:rPr lang="en-US" altLang="en-US" sz="1000">
                <a:solidFill>
                  <a:srgbClr val="23589C"/>
                </a:solidFill>
              </a:rPr>
              <a:pPr algn="r" eaLnBrk="1" hangingPunct="1"/>
              <a:t>‹Nº›</a:t>
            </a:fld>
            <a:endParaRPr lang="en-US" altLang="en-US" sz="180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04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6E41BC1-EA4B-43DE-AF28-BF5468703EF4}" type="slidenum">
              <a:rPr lang="en-US" altLang="en-US" sz="1000">
                <a:solidFill>
                  <a:srgbClr val="23589C"/>
                </a:solidFill>
              </a:rPr>
              <a:pPr algn="r" eaLnBrk="1" hangingPunct="1"/>
              <a:t>‹Nº›</a:t>
            </a:fld>
            <a:endParaRPr lang="en-US" altLang="en-US" sz="1800" dirty="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5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00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69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70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21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1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1701"/>
            <a:ext cx="9144000" cy="1076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stomShape 2"/>
          <p:cNvSpPr/>
          <p:nvPr/>
        </p:nvSpPr>
        <p:spPr>
          <a:xfrm>
            <a:off x="0" y="1639553"/>
            <a:ext cx="9144000" cy="150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" name="CustomShape 4"/>
          <p:cNvSpPr/>
          <p:nvPr/>
        </p:nvSpPr>
        <p:spPr>
          <a:xfrm>
            <a:off x="381001" y="4158034"/>
            <a:ext cx="8367464" cy="49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/>
          <a:lstStyle/>
          <a:p>
            <a:pPr algn="ctr"/>
            <a:r>
              <a:rPr lang="hr-HR" b="1" u="sng" dirty="0" smtClean="0">
                <a:solidFill>
                  <a:schemeClr val="accent1"/>
                </a:solidFill>
              </a:rPr>
              <a:t>V.Torralba</a:t>
            </a:r>
            <a:r>
              <a:rPr lang="hr-HR" b="1" u="sng" baseline="30000" dirty="0" smtClean="0">
                <a:solidFill>
                  <a:schemeClr val="accent1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hr-HR" dirty="0" smtClean="0">
                <a:solidFill>
                  <a:schemeClr val="accent1"/>
                </a:solidFill>
              </a:rPr>
              <a:t>A.Soret</a:t>
            </a:r>
            <a:r>
              <a:rPr lang="hr-HR" baseline="30000" dirty="0" smtClean="0">
                <a:solidFill>
                  <a:schemeClr val="accent1"/>
                </a:solidFill>
              </a:rPr>
              <a:t>1</a:t>
            </a:r>
            <a:r>
              <a:rPr lang="hr-HR" dirty="0" smtClean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S.Lozano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hr-HR" dirty="0" smtClean="0">
                <a:solidFill>
                  <a:schemeClr val="accent1"/>
                </a:solidFill>
              </a:rPr>
              <a:t>N.Cortesi</a:t>
            </a:r>
            <a:r>
              <a:rPr lang="hr-HR" baseline="30000" dirty="0" smtClean="0">
                <a:solidFill>
                  <a:schemeClr val="accent1"/>
                </a:solidFill>
              </a:rPr>
              <a:t>1</a:t>
            </a:r>
            <a:r>
              <a:rPr lang="hr-HR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hr-HR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Marcos</a:t>
            </a:r>
            <a:r>
              <a:rPr lang="hr-HR" baseline="30000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smtClean="0"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J.Sanz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hr-HR" dirty="0" smtClean="0">
                <a:solidFill>
                  <a:schemeClr val="accent1"/>
                </a:solidFill>
              </a:rPr>
              <a:t>F.J.Doblas-Reyes</a:t>
            </a:r>
            <a:r>
              <a:rPr lang="hr-HR" baseline="30000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smtClean="0">
                <a:solidFill>
                  <a:schemeClr val="accent1"/>
                </a:solidFill>
              </a:rPr>
              <a:t>,3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hr-HR" sz="1200" dirty="0">
                <a:solidFill>
                  <a:schemeClr val="accent1"/>
                </a:solidFill>
              </a:rPr>
              <a:t> 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hr-HR" sz="1200" baseline="30000" dirty="0">
                <a:solidFill>
                  <a:schemeClr val="accent1"/>
                </a:solidFill>
              </a:rPr>
              <a:t>1</a:t>
            </a:r>
            <a:r>
              <a:rPr lang="hr-HR" sz="1200" dirty="0">
                <a:solidFill>
                  <a:schemeClr val="accent1"/>
                </a:solidFill>
              </a:rPr>
              <a:t>Barcelona Supercomputing Center, </a:t>
            </a:r>
            <a:r>
              <a:rPr lang="hr-HR" sz="1200" dirty="0" smtClean="0">
                <a:solidFill>
                  <a:schemeClr val="accent1"/>
                </a:solidFill>
              </a:rPr>
              <a:t>Barcelona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(BSC),</a:t>
            </a:r>
            <a:r>
              <a:rPr lang="hr-HR" sz="1200" dirty="0" smtClean="0">
                <a:solidFill>
                  <a:schemeClr val="accent1"/>
                </a:solidFill>
              </a:rPr>
              <a:t> Spain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baseline="30000" dirty="0" smtClean="0">
                <a:solidFill>
                  <a:schemeClr val="accent1"/>
                </a:solidFill>
              </a:rPr>
              <a:t>2</a:t>
            </a:r>
            <a:r>
              <a:rPr lang="en-US" sz="1200" dirty="0" smtClean="0">
                <a:solidFill>
                  <a:schemeClr val="accent1"/>
                </a:solidFill>
              </a:rPr>
              <a:t>National Renewable Energy Centre (CENER), Spain</a:t>
            </a:r>
          </a:p>
          <a:p>
            <a:pPr algn="ctr"/>
            <a:r>
              <a:rPr lang="en-US" sz="1200" baseline="30000" dirty="0" smtClean="0">
                <a:solidFill>
                  <a:schemeClr val="accent1"/>
                </a:solidFill>
              </a:rPr>
              <a:t>3</a:t>
            </a:r>
            <a:r>
              <a:rPr lang="en-US" sz="1200" dirty="0" smtClean="0">
                <a:solidFill>
                  <a:schemeClr val="accent1"/>
                </a:solidFill>
              </a:rPr>
              <a:t>Institució </a:t>
            </a:r>
            <a:r>
              <a:rPr lang="en-US" sz="1200" dirty="0" err="1" smtClean="0">
                <a:solidFill>
                  <a:schemeClr val="accent1"/>
                </a:solidFill>
              </a:rPr>
              <a:t>Catalana</a:t>
            </a:r>
            <a:r>
              <a:rPr lang="en-US" sz="1200" dirty="0" smtClean="0">
                <a:solidFill>
                  <a:schemeClr val="accent1"/>
                </a:solidFill>
              </a:rPr>
              <a:t> de </a:t>
            </a:r>
            <a:r>
              <a:rPr lang="en-US" sz="1200" dirty="0" err="1" smtClean="0">
                <a:solidFill>
                  <a:schemeClr val="accent1"/>
                </a:solidFill>
              </a:rPr>
              <a:t>Recerca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i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Estudis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Avançats</a:t>
            </a:r>
            <a:r>
              <a:rPr lang="en-US" sz="1200" dirty="0" smtClean="0">
                <a:solidFill>
                  <a:schemeClr val="accent1"/>
                </a:solidFill>
              </a:rPr>
              <a:t> (ICREA), Spain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43272"/>
            <a:ext cx="3537694" cy="10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34" y="6136574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stomShape 2"/>
          <p:cNvSpPr/>
          <p:nvPr/>
        </p:nvSpPr>
        <p:spPr>
          <a:xfrm>
            <a:off x="94926" y="2021014"/>
            <a:ext cx="9073009" cy="150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FFFFFF"/>
                </a:solidFill>
                <a:ea typeface="ＭＳ Ｐゴシック"/>
              </a:rPr>
              <a:t>Predictability assessment of climate predictions within the context of the NEWA project </a:t>
            </a:r>
            <a:endParaRPr sz="3600" dirty="0"/>
          </a:p>
        </p:txBody>
      </p:sp>
      <p:pic>
        <p:nvPicPr>
          <p:cNvPr id="15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2644376" y="0"/>
            <a:ext cx="3511800" cy="1355400"/>
          </a:xfrm>
          <a:prstGeom prst="rect">
            <a:avLst/>
          </a:prstGeom>
          <a:ln>
            <a:noFill/>
          </a:ln>
        </p:spPr>
      </p:pic>
      <p:pic>
        <p:nvPicPr>
          <p:cNvPr id="16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611560" y="6102250"/>
            <a:ext cx="3261578" cy="803841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320633" y="92924"/>
            <a:ext cx="2635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1"/>
                </a:solidFill>
              </a:rPr>
              <a:t>16th EMS Annual Meeting &amp; 11th European Conference on Applied Climatology (ECAC) Trieste, Italy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917674"/>
            <a:ext cx="90821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ECMWF System 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07504" y="220730"/>
            <a:ext cx="6264696" cy="696944"/>
          </a:xfrm>
        </p:spPr>
        <p:txBody>
          <a:bodyPr/>
          <a:lstStyle/>
          <a:p>
            <a:r>
              <a:rPr lang="en-US" dirty="0" smtClean="0"/>
              <a:t>Seasonal predictability in Europe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9981" y="1349722"/>
            <a:ext cx="8976515" cy="5328592"/>
            <a:chOff x="133539" y="1637754"/>
            <a:chExt cx="8976515" cy="5328592"/>
          </a:xfrm>
        </p:grpSpPr>
        <p:grpSp>
          <p:nvGrpSpPr>
            <p:cNvPr id="22" name="Group 21"/>
            <p:cNvGrpSpPr/>
            <p:nvPr/>
          </p:nvGrpSpPr>
          <p:grpSpPr>
            <a:xfrm>
              <a:off x="539552" y="1637754"/>
              <a:ext cx="8570502" cy="5328592"/>
              <a:chOff x="0" y="1709762"/>
              <a:chExt cx="9108504" cy="5328592"/>
            </a:xfrm>
          </p:grpSpPr>
          <p:pic>
            <p:nvPicPr>
              <p:cNvPr id="8" name="Imagen 40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9" r="10180" b="50000"/>
              <a:stretch/>
            </p:blipFill>
            <p:spPr>
              <a:xfrm>
                <a:off x="4561699" y="2151229"/>
                <a:ext cx="2291345" cy="2044803"/>
              </a:xfrm>
              <a:prstGeom prst="rect">
                <a:avLst/>
              </a:prstGeom>
            </p:spPr>
          </p:pic>
          <p:pic>
            <p:nvPicPr>
              <p:cNvPr id="10" name="Imagen 40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" t="50280" r="56374"/>
              <a:stretch/>
            </p:blipFill>
            <p:spPr>
              <a:xfrm>
                <a:off x="2339752" y="2162701"/>
                <a:ext cx="2241082" cy="2033331"/>
              </a:xfrm>
              <a:prstGeom prst="rect">
                <a:avLst/>
              </a:prstGeom>
            </p:spPr>
          </p:pic>
          <p:pic>
            <p:nvPicPr>
              <p:cNvPr id="11" name="Imagen 40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15" t="50752" r="9615" b="-472"/>
              <a:stretch/>
            </p:blipFill>
            <p:spPr>
              <a:xfrm>
                <a:off x="46248" y="2179170"/>
                <a:ext cx="2274369" cy="2033331"/>
              </a:xfrm>
              <a:prstGeom prst="rect">
                <a:avLst/>
              </a:prstGeom>
            </p:spPr>
          </p:pic>
          <p:pic>
            <p:nvPicPr>
              <p:cNvPr id="12" name="Imagen 40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" r="54700" b="50000"/>
              <a:stretch/>
            </p:blipFill>
            <p:spPr>
              <a:xfrm>
                <a:off x="6896237" y="2151229"/>
                <a:ext cx="2212267" cy="204480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5496" y="1988502"/>
                <a:ext cx="2343544" cy="366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3 months-ahead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43116" y="1950403"/>
                <a:ext cx="1993013" cy="4074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1</a:t>
                </a:r>
                <a:r>
                  <a:rPr lang="en-US" b="1" baseline="30000" dirty="0" smtClean="0"/>
                  <a:t>st</a:t>
                </a:r>
                <a:r>
                  <a:rPr lang="en-US" b="1" dirty="0" smtClean="0"/>
                  <a:t> November</a:t>
                </a:r>
                <a:endParaRPr lang="en-US" b="1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733" r="13372" b="2946"/>
              <a:stretch/>
            </p:blipFill>
            <p:spPr>
              <a:xfrm>
                <a:off x="2267744" y="4446066"/>
                <a:ext cx="2352388" cy="172819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17" r="12865"/>
              <a:stretch/>
            </p:blipFill>
            <p:spPr>
              <a:xfrm>
                <a:off x="0" y="4446066"/>
                <a:ext cx="2291620" cy="181374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732" r="12485"/>
              <a:stretch/>
            </p:blipFill>
            <p:spPr>
              <a:xfrm>
                <a:off x="4572000" y="4446067"/>
                <a:ext cx="2281044" cy="181374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732" r="12485"/>
              <a:stretch/>
            </p:blipFill>
            <p:spPr>
              <a:xfrm>
                <a:off x="6804248" y="4450457"/>
                <a:ext cx="2272792" cy="180935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174" b="35911"/>
              <a:stretch/>
            </p:blipFill>
            <p:spPr>
              <a:xfrm>
                <a:off x="46248" y="6266720"/>
                <a:ext cx="8595098" cy="771634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83568" y="170976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6200000">
              <a:off x="-496620" y="2982260"/>
              <a:ext cx="169418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Correlation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509922" y="5089456"/>
              <a:ext cx="165625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RPSS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347864" y="908382"/>
            <a:ext cx="593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Target: Boreal Winter  (December-January-February)</a:t>
            </a:r>
            <a:endParaRPr lang="en-US" b="1" dirty="0">
              <a:solidFill>
                <a:srgbClr val="4D4D4D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576" y="2429851"/>
            <a:ext cx="7485293" cy="2664287"/>
            <a:chOff x="755576" y="2429851"/>
            <a:chExt cx="7485293" cy="2664287"/>
          </a:xfrm>
        </p:grpSpPr>
        <p:sp>
          <p:nvSpPr>
            <p:cNvPr id="16" name="Oval 15"/>
            <p:cNvSpPr/>
            <p:nvPr/>
          </p:nvSpPr>
          <p:spPr>
            <a:xfrm>
              <a:off x="755576" y="2573858"/>
              <a:ext cx="788549" cy="50405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1410" y="2567298"/>
              <a:ext cx="788549" cy="50405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452320" y="2429851"/>
              <a:ext cx="788549" cy="50405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90976" y="4590082"/>
              <a:ext cx="753149" cy="50405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916810" y="4590082"/>
              <a:ext cx="753149" cy="50405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64288" y="4590082"/>
              <a:ext cx="753149" cy="50405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23688" y="1631413"/>
            <a:ext cx="2205120" cy="366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months-ahead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88024" y="1631413"/>
            <a:ext cx="220512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 months-ahead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02603" y="1631413"/>
            <a:ext cx="2205120" cy="366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0</a:t>
            </a:r>
            <a:r>
              <a:rPr lang="en-US" dirty="0" smtClean="0"/>
              <a:t> month-ahead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aiz_correlation.png"/>
          <p:cNvPicPr/>
          <p:nvPr/>
        </p:nvPicPr>
        <p:blipFill rotWithShape="1">
          <a:blip r:embed="rId3"/>
          <a:srcRect l="7209" r="7907"/>
          <a:stretch/>
        </p:blipFill>
        <p:spPr bwMode="auto">
          <a:xfrm rot="5400000">
            <a:off x="3582651" y="2955779"/>
            <a:ext cx="2592291" cy="5078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Fino_correlation.png"/>
          <p:cNvPicPr/>
          <p:nvPr/>
        </p:nvPicPr>
        <p:blipFill rotWithShape="1">
          <a:blip r:embed="rId4"/>
          <a:srcRect l="8088" r="5974"/>
          <a:stretch/>
        </p:blipFill>
        <p:spPr bwMode="auto">
          <a:xfrm rot="5400000">
            <a:off x="3452721" y="233561"/>
            <a:ext cx="2852154" cy="5078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07504" y="220730"/>
            <a:ext cx="8568952" cy="696944"/>
          </a:xfrm>
        </p:spPr>
        <p:txBody>
          <a:bodyPr/>
          <a:lstStyle/>
          <a:p>
            <a:r>
              <a:rPr lang="en-US" dirty="0" smtClean="0"/>
              <a:t>Seasonal predictability at specific locations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092280" y="4918764"/>
            <a:ext cx="1852377" cy="1426078"/>
            <a:chOff x="5668895" y="991423"/>
            <a:chExt cx="2675174" cy="27311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1" t="16777" r="11014"/>
            <a:stretch/>
          </p:blipFill>
          <p:spPr>
            <a:xfrm>
              <a:off x="5680368" y="1061689"/>
              <a:ext cx="2663701" cy="26609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68895" y="991423"/>
              <a:ext cx="2647521" cy="126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 smtClean="0">
                  <a:solidFill>
                    <a:schemeClr val="accent1"/>
                  </a:solidFill>
                </a:rPr>
                <a:t>Alaiz</a:t>
              </a:r>
              <a:r>
                <a:rPr lang="en-US" sz="1200" b="1" dirty="0">
                  <a:solidFill>
                    <a:schemeClr val="accent1"/>
                  </a:solidFill>
                </a:rPr>
                <a:t> </a:t>
              </a:r>
              <a:r>
                <a:rPr lang="en-US" sz="1200" b="1" dirty="0" smtClean="0">
                  <a:solidFill>
                    <a:schemeClr val="accent1"/>
                  </a:solidFill>
                </a:rPr>
                <a:t>experimental </a:t>
              </a:r>
            </a:p>
            <a:p>
              <a:r>
                <a:rPr lang="en-US" sz="1200" b="1" dirty="0" smtClean="0">
                  <a:solidFill>
                    <a:schemeClr val="accent1"/>
                  </a:solidFill>
                </a:rPr>
                <a:t>park 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09720" y="1246356"/>
            <a:ext cx="1854768" cy="1371538"/>
            <a:chOff x="5652120" y="4035941"/>
            <a:chExt cx="2691949" cy="26642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5" t="-4330" r="16522" b="5354"/>
            <a:stretch/>
          </p:blipFill>
          <p:spPr>
            <a:xfrm>
              <a:off x="5652120" y="4035941"/>
              <a:ext cx="2691949" cy="26642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85388" y="4159776"/>
              <a:ext cx="2126972" cy="89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>
                  <a:solidFill>
                    <a:schemeClr val="accent1"/>
                  </a:solidFill>
                </a:rPr>
                <a:t>Fino</a:t>
              </a:r>
              <a:r>
                <a:rPr lang="en-US" sz="1200" b="1" dirty="0">
                  <a:solidFill>
                    <a:schemeClr val="accent1"/>
                  </a:solidFill>
                </a:rPr>
                <a:t> met </a:t>
              </a:r>
              <a:endParaRPr lang="en-US" sz="1200" b="1" dirty="0" smtClean="0">
                <a:solidFill>
                  <a:schemeClr val="accent1"/>
                </a:solidFill>
              </a:endParaRPr>
            </a:p>
            <a:p>
              <a:r>
                <a:rPr lang="en-US" sz="1200" b="1" dirty="0" smtClean="0">
                  <a:solidFill>
                    <a:schemeClr val="accent1"/>
                  </a:solidFill>
                </a:rPr>
                <a:t>Mast park 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091700" y="209642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60256" y="2497900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24352" y="2460555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92908" y="2097889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08" y="2542500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1851062" y="2383119"/>
            <a:ext cx="950959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C</a:t>
            </a:r>
            <a:r>
              <a:rPr lang="en-US" sz="1100" dirty="0" smtClean="0">
                <a:solidFill>
                  <a:srgbClr val="000000"/>
                </a:solidFill>
              </a:rPr>
              <a:t>orrelation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80576" y="5407455"/>
            <a:ext cx="950959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C</a:t>
            </a:r>
            <a:r>
              <a:rPr lang="en-US" sz="1100" dirty="0" smtClean="0">
                <a:solidFill>
                  <a:srgbClr val="000000"/>
                </a:solidFill>
              </a:rPr>
              <a:t>orrelation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4876" y="3982660"/>
            <a:ext cx="950959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Start date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2320" y="2977057"/>
            <a:ext cx="2436065" cy="2157731"/>
            <a:chOff x="234578" y="2131933"/>
            <a:chExt cx="3255804" cy="3230402"/>
          </a:xfrm>
        </p:grpSpPr>
        <p:pic>
          <p:nvPicPr>
            <p:cNvPr id="16" name="Picture 1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78" y="2260066"/>
              <a:ext cx="2897262" cy="28803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18" name="Oval 17"/>
            <p:cNvSpPr/>
            <p:nvPr/>
          </p:nvSpPr>
          <p:spPr>
            <a:xfrm>
              <a:off x="1067360" y="352850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1250" y="4241918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187623" y="2131933"/>
              <a:ext cx="2199776" cy="14500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01769" y="4317978"/>
              <a:ext cx="2688613" cy="10443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27984" y="6673378"/>
            <a:ext cx="950959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Start date</a:t>
            </a:r>
          </a:p>
        </p:txBody>
      </p:sp>
      <p:sp>
        <p:nvSpPr>
          <p:cNvPr id="30" name="Oval 29"/>
          <p:cNvSpPr/>
          <p:nvPr/>
        </p:nvSpPr>
        <p:spPr>
          <a:xfrm>
            <a:off x="3091700" y="527880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0256" y="5467892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15517" y="5175772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92908" y="5710852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55708" y="5445768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5512" y="2595528"/>
            <a:ext cx="4297680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99792" y="5377836"/>
            <a:ext cx="4320480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496" y="917674"/>
            <a:ext cx="90821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ECMWF System 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7864" y="908382"/>
            <a:ext cx="593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Target: Boreal Winter  (December-January-February)</a:t>
            </a:r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72200" y="1997794"/>
            <a:ext cx="219456" cy="2315047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411" y="197594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Methodology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7457" y="2198045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Predictability from NAO </a:t>
            </a:r>
            <a:r>
              <a:rPr lang="en-US" sz="1600" b="1" dirty="0">
                <a:solidFill>
                  <a:schemeClr val="accent1"/>
                </a:solidFill>
              </a:rPr>
              <a:t>and ENSO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2411760" y="1490251"/>
            <a:ext cx="219456" cy="4193307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561" y="2927846"/>
            <a:ext cx="3744415" cy="1318118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Sub-seasonal </a:t>
            </a:r>
            <a:r>
              <a:rPr lang="en-US" sz="1400" b="1" dirty="0" smtClean="0"/>
              <a:t>time-scales 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/>
              <a:t>Comparison of </a:t>
            </a:r>
            <a:r>
              <a:rPr lang="en-US" sz="1400" dirty="0" smtClean="0"/>
              <a:t> the </a:t>
            </a:r>
            <a:r>
              <a:rPr lang="en-US" sz="1400" dirty="0"/>
              <a:t>predictability of 10-m wind speed in different prediction systems.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561" y="4429223"/>
            <a:ext cx="3744414" cy="1384995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Seasonal </a:t>
            </a:r>
            <a:r>
              <a:rPr lang="en-US" sz="1400" b="1" dirty="0" smtClean="0"/>
              <a:t>time-scales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 </a:t>
            </a:r>
            <a:r>
              <a:rPr lang="en-US" sz="1400" dirty="0"/>
              <a:t>Analysis in European regions and  in specific locations.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336594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487811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17928" y="2927846"/>
            <a:ext cx="3744415" cy="1384995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 smtClean="0"/>
              <a:t>Impact maps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Evaluation of the relationship between modes of variability and wind speed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395429" y="3357321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7457" y="487811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1562" y="1351463"/>
            <a:ext cx="7750781" cy="6463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Predictability </a:t>
            </a:r>
            <a:r>
              <a:rPr lang="en-US" b="1" dirty="0">
                <a:solidFill>
                  <a:schemeClr val="accent1"/>
                </a:solidFill>
              </a:rPr>
              <a:t>assessment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of  near-surface wind speed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2205107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Skill evolution with the lead time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7504" y="220730"/>
            <a:ext cx="6264696" cy="696944"/>
          </a:xfrm>
        </p:spPr>
        <p:txBody>
          <a:bodyPr/>
          <a:lstStyle/>
          <a:p>
            <a:r>
              <a:rPr lang="en-US" dirty="0" smtClean="0"/>
              <a:t>Wind speed drivers: ENSO and NAO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36512" y="917674"/>
            <a:ext cx="92170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ERA-Interim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7864" y="908382"/>
            <a:ext cx="593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Target: Boreal Winter  (December-January-February)</a:t>
            </a:r>
            <a:endParaRPr lang="en-US" b="1" dirty="0">
              <a:solidFill>
                <a:srgbClr val="4D4D4D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9512" y="1869300"/>
            <a:ext cx="8598989" cy="5025038"/>
            <a:chOff x="179512" y="1653276"/>
            <a:chExt cx="8598989" cy="5025038"/>
          </a:xfrm>
        </p:grpSpPr>
        <p:grpSp>
          <p:nvGrpSpPr>
            <p:cNvPr id="30" name="Group 29"/>
            <p:cNvGrpSpPr/>
            <p:nvPr/>
          </p:nvGrpSpPr>
          <p:grpSpPr>
            <a:xfrm>
              <a:off x="179512" y="1740837"/>
              <a:ext cx="8598989" cy="4937477"/>
              <a:chOff x="449476" y="1524813"/>
              <a:chExt cx="8598989" cy="493747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49476" y="1524813"/>
                <a:ext cx="7927858" cy="4937477"/>
                <a:chOff x="-36512" y="1637754"/>
                <a:chExt cx="9078376" cy="4937477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-36512" y="1724457"/>
                  <a:ext cx="9078376" cy="4850774"/>
                  <a:chOff x="-36512" y="1123296"/>
                  <a:chExt cx="9078376" cy="4850774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4498681" y="1123296"/>
                    <a:ext cx="4543183" cy="4850774"/>
                    <a:chOff x="4480936" y="1724457"/>
                    <a:chExt cx="4543183" cy="4850774"/>
                  </a:xfrm>
                </p:grpSpPr>
                <p:pic>
                  <p:nvPicPr>
                    <p:cNvPr id="15" name="Picture 14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0015"/>
                    <a:stretch/>
                  </p:blipFill>
                  <p:spPr>
                    <a:xfrm>
                      <a:off x="4480936" y="4100721"/>
                      <a:ext cx="4543183" cy="247451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0148"/>
                    <a:stretch/>
                  </p:blipFill>
                  <p:spPr>
                    <a:xfrm>
                      <a:off x="4482002" y="1724457"/>
                      <a:ext cx="4536498" cy="247451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-36512" y="1133698"/>
                    <a:ext cx="4505813" cy="4754880"/>
                    <a:chOff x="70774" y="1471942"/>
                    <a:chExt cx="4505813" cy="4754880"/>
                  </a:xfrm>
                </p:grpSpPr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0588"/>
                    <a:stretch/>
                  </p:blipFill>
                  <p:spPr>
                    <a:xfrm>
                      <a:off x="70774" y="3838523"/>
                      <a:ext cx="4505813" cy="23882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Picture 17"/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0593"/>
                    <a:stretch/>
                  </p:blipFill>
                  <p:spPr>
                    <a:xfrm>
                      <a:off x="73738" y="1471942"/>
                      <a:ext cx="4502849" cy="238689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5496" y="1627988"/>
                    <a:ext cx="288032" cy="39604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572000" y="1637754"/>
                    <a:ext cx="288032" cy="39604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755576" y="1637754"/>
                  <a:ext cx="7920880" cy="2880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1560" y="4126959"/>
                  <a:ext cx="7920880" cy="1440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77" t="5937" r="3600" b="8617"/>
              <a:stretch/>
            </p:blipFill>
            <p:spPr>
              <a:xfrm>
                <a:off x="8388424" y="1565746"/>
                <a:ext cx="660041" cy="4707970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231317" y="165327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NINO 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75730" y="1700187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NAO 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84777" y="4148742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NAO -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96008" y="412778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NINO -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908" y="1421730"/>
            <a:ext cx="9147604" cy="369332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Impact maps of NINO and NAO over 10-m wind speed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79712" y="2357834"/>
            <a:ext cx="5040560" cy="3168352"/>
            <a:chOff x="2123728" y="1925786"/>
            <a:chExt cx="5040560" cy="3168352"/>
          </a:xfrm>
        </p:grpSpPr>
        <p:sp>
          <p:nvSpPr>
            <p:cNvPr id="39" name="Rectangle 38"/>
            <p:cNvSpPr/>
            <p:nvPr/>
          </p:nvSpPr>
          <p:spPr>
            <a:xfrm>
              <a:off x="2123728" y="1925786"/>
              <a:ext cx="864096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95736" y="4374058"/>
              <a:ext cx="864096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00192" y="1997794"/>
              <a:ext cx="864096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00192" y="4374058"/>
              <a:ext cx="864096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72200" y="1997794"/>
            <a:ext cx="219456" cy="3761259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411" y="197594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Methodology of the predictability assessment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7457" y="2198045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Predictability from NAO </a:t>
            </a:r>
            <a:r>
              <a:rPr lang="en-US" sz="1600" b="1" dirty="0">
                <a:solidFill>
                  <a:schemeClr val="accent1"/>
                </a:solidFill>
              </a:rPr>
              <a:t>and ENSO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2527716" y="1565746"/>
            <a:ext cx="219456" cy="4193307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561" y="2927846"/>
            <a:ext cx="3744415" cy="1318118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Sub-seasonal </a:t>
            </a:r>
            <a:r>
              <a:rPr lang="en-US" sz="1400" b="1" dirty="0" smtClean="0"/>
              <a:t>time-scales 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/>
              <a:t>Comparison of </a:t>
            </a:r>
            <a:r>
              <a:rPr lang="en-US" sz="1400" dirty="0" smtClean="0"/>
              <a:t> the </a:t>
            </a:r>
            <a:r>
              <a:rPr lang="en-US" sz="1400" dirty="0"/>
              <a:t>predictability of 10-m wind speed in different prediction systems.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561" y="4429223"/>
            <a:ext cx="3744414" cy="1384995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Seasonal </a:t>
            </a:r>
            <a:r>
              <a:rPr lang="en-US" sz="1400" b="1" dirty="0" smtClean="0"/>
              <a:t>time-scales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 </a:t>
            </a:r>
            <a:r>
              <a:rPr lang="en-US" sz="1400" dirty="0"/>
              <a:t>Analysis in European regions and  in specific locations.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336594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487811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17928" y="2927846"/>
            <a:ext cx="3744415" cy="1384995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 smtClean="0"/>
              <a:t>Impact maps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Evaluation of the relationship between modes of variability and wind speed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4009" y="4429223"/>
            <a:ext cx="3744415" cy="1384995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 smtClean="0"/>
              <a:t>Reconstructed  wind speed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A linear model has been developed to predict 10-m wind speed based on NAO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395429" y="3357321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7457" y="487811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1562" y="1351463"/>
            <a:ext cx="7750781" cy="6463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Predictability </a:t>
            </a:r>
            <a:r>
              <a:rPr lang="en-US" b="1" dirty="0">
                <a:solidFill>
                  <a:schemeClr val="accent1"/>
                </a:solidFill>
              </a:rPr>
              <a:t>assessment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of  near-surface wind speed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2205107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Skill evolution with the lead time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71470"/>
            <a:ext cx="5852160" cy="2995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"/>
          <a:stretch/>
        </p:blipFill>
        <p:spPr>
          <a:xfrm>
            <a:off x="3392736" y="3859138"/>
            <a:ext cx="5507424" cy="3088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05" y="155998"/>
            <a:ext cx="6191348" cy="696944"/>
          </a:xfrm>
        </p:spPr>
        <p:txBody>
          <a:bodyPr/>
          <a:lstStyle/>
          <a:p>
            <a:r>
              <a:rPr lang="en-US" dirty="0" smtClean="0"/>
              <a:t>NAO seasonal forecasts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29200" y="1459423"/>
            <a:ext cx="822960" cy="3509963"/>
            <a:chOff x="5120640" y="1600200"/>
            <a:chExt cx="822960" cy="3429000"/>
          </a:xfrm>
        </p:grpSpPr>
        <p:sp>
          <p:nvSpPr>
            <p:cNvPr id="6" name="Rectangle 5"/>
            <p:cNvSpPr/>
            <p:nvPr/>
          </p:nvSpPr>
          <p:spPr>
            <a:xfrm>
              <a:off x="5120640" y="160020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1600" y="449580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15000" y="2146199"/>
            <a:ext cx="889866" cy="3409677"/>
            <a:chOff x="5891934" y="2383972"/>
            <a:chExt cx="889866" cy="3331028"/>
          </a:xfrm>
        </p:grpSpPr>
        <p:sp>
          <p:nvSpPr>
            <p:cNvPr id="11" name="Rectangle 10"/>
            <p:cNvSpPr/>
            <p:nvPr/>
          </p:nvSpPr>
          <p:spPr>
            <a:xfrm>
              <a:off x="5891934" y="2383972"/>
              <a:ext cx="841893" cy="4354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39907" y="5279572"/>
              <a:ext cx="841893" cy="4354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67400" y="1866816"/>
            <a:ext cx="723822" cy="3209109"/>
            <a:chOff x="5968462" y="2057400"/>
            <a:chExt cx="723822" cy="3135086"/>
          </a:xfrm>
        </p:grpSpPr>
        <p:sp>
          <p:nvSpPr>
            <p:cNvPr id="12" name="Rectangle 11"/>
            <p:cNvSpPr/>
            <p:nvPr/>
          </p:nvSpPr>
          <p:spPr>
            <a:xfrm>
              <a:off x="5968462" y="2057400"/>
              <a:ext cx="662862" cy="2394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29422" y="4953000"/>
              <a:ext cx="662862" cy="2394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7400" y="1436051"/>
            <a:ext cx="792542" cy="3353964"/>
            <a:chOff x="5865918" y="1621971"/>
            <a:chExt cx="792542" cy="3276600"/>
          </a:xfrm>
        </p:grpSpPr>
        <p:sp>
          <p:nvSpPr>
            <p:cNvPr id="13" name="Rectangle 12"/>
            <p:cNvSpPr/>
            <p:nvPr/>
          </p:nvSpPr>
          <p:spPr>
            <a:xfrm>
              <a:off x="5865918" y="1621971"/>
              <a:ext cx="66286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5598" y="4517571"/>
              <a:ext cx="662862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9038" y="1591098"/>
            <a:ext cx="340614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1) Construction of linear model based on ERA-Interim (NAO, 10-m wind speed 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2) NAO seasonal prediction  (PC-based) from S4 SLP seasonal forecasts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3) NAO seasonal forecast is introduced in the linear model (from step 1)  to estimate 10-m wind speed seasonal predictions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2"/>
                </a:solidFill>
              </a:rPr>
              <a:t>4</a:t>
            </a:r>
            <a:r>
              <a:rPr lang="en-US" sz="1400" b="1" dirty="0" smtClean="0">
                <a:solidFill>
                  <a:schemeClr val="tx2"/>
                </a:solidFill>
              </a:rPr>
              <a:t>) Validate 10-m wind speed predictions estimated from NAO model with the direct output from S4  </a:t>
            </a:r>
          </a:p>
        </p:txBody>
      </p:sp>
    </p:spTree>
    <p:extLst>
      <p:ext uri="{BB962C8B-B14F-4D97-AF65-F5344CB8AC3E}">
        <p14:creationId xmlns:p14="http://schemas.microsoft.com/office/powerpoint/2010/main" val="22110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0" y="394454"/>
            <a:ext cx="9144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</a:rPr>
              <a:t>Conclusions and prospects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4781713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u="sng" dirty="0">
                <a:solidFill>
                  <a:schemeClr val="accent1"/>
                </a:solidFill>
              </a:rPr>
              <a:t>Next </a:t>
            </a:r>
            <a:r>
              <a:rPr lang="en-US" sz="2000" u="sng" dirty="0" smtClean="0">
                <a:solidFill>
                  <a:schemeClr val="accent1"/>
                </a:solidFill>
              </a:rPr>
              <a:t>steps</a:t>
            </a:r>
          </a:p>
          <a:p>
            <a:pPr algn="ctr">
              <a:lnSpc>
                <a:spcPct val="100000"/>
              </a:lnSpc>
            </a:pPr>
            <a:endParaRPr lang="en-US" sz="2000" u="sng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>
                <a:solidFill>
                  <a:schemeClr val="accent1"/>
                </a:solidFill>
              </a:rPr>
              <a:t>Verification against other data </a:t>
            </a:r>
            <a:r>
              <a:rPr lang="en-US" sz="2000" dirty="0" smtClean="0">
                <a:solidFill>
                  <a:schemeClr val="accent1"/>
                </a:solidFill>
              </a:rPr>
              <a:t>bases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 smtClean="0">
                <a:solidFill>
                  <a:schemeClr val="accent1"/>
                </a:solidFill>
              </a:rPr>
              <a:t>Application of bias-correction techniques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>
                <a:solidFill>
                  <a:schemeClr val="accent1"/>
                </a:solidFill>
              </a:rPr>
              <a:t>Assessment of different forecast </a:t>
            </a:r>
            <a:r>
              <a:rPr lang="en-US" sz="2000" dirty="0" smtClean="0">
                <a:solidFill>
                  <a:schemeClr val="accent1"/>
                </a:solidFill>
              </a:rPr>
              <a:t>systems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 smtClean="0">
                <a:solidFill>
                  <a:schemeClr val="accent1"/>
                </a:solidFill>
              </a:rPr>
              <a:t>Summarize </a:t>
            </a:r>
            <a:r>
              <a:rPr lang="en-US" sz="2000" dirty="0">
                <a:solidFill>
                  <a:schemeClr val="accent1"/>
                </a:solidFill>
              </a:rPr>
              <a:t>all information in easy interpretable format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Arial"/>
                <a:ea typeface="ＭＳ Ｐゴシック"/>
              </a:rPr>
              <a:t> </a:t>
            </a:r>
            <a:endParaRPr lang="en-US" sz="2000" dirty="0">
              <a:solidFill>
                <a:schemeClr val="accent1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629" y="1072718"/>
            <a:ext cx="8529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dirty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This study describes </a:t>
            </a:r>
            <a:r>
              <a:rPr lang="en-US" altLang="en-US" sz="2000" dirty="0" smtClean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the methodology </a:t>
            </a:r>
            <a:r>
              <a:rPr lang="en-US" altLang="en-US" sz="2000" dirty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to </a:t>
            </a:r>
            <a:r>
              <a:rPr lang="en-US" altLang="en-US" sz="2000" dirty="0" smtClean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produce </a:t>
            </a:r>
            <a:r>
              <a:rPr lang="en-US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PMingLiU" pitchFamily="18" charset="-120"/>
                <a:cs typeface="Arial" charset="0"/>
              </a:rPr>
              <a:t>predictability information</a:t>
            </a:r>
            <a:r>
              <a:rPr lang="en-US" altLang="en-US" sz="2000" b="1" dirty="0" smtClean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for the wind industry that can complement </a:t>
            </a:r>
            <a:r>
              <a:rPr lang="en-US" altLang="en-US" sz="2000" dirty="0" smtClean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the </a:t>
            </a:r>
            <a:r>
              <a:rPr lang="en-US" altLang="en-US" sz="2000" dirty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model chain used to develop the New European Wind </a:t>
            </a:r>
            <a:r>
              <a:rPr lang="en-US" altLang="en-US" sz="2000" dirty="0" smtClean="0">
                <a:solidFill>
                  <a:schemeClr val="accent1"/>
                </a:solidFill>
                <a:latin typeface="+mn-lt"/>
                <a:ea typeface="PMingLiU" pitchFamily="18" charset="-120"/>
                <a:cs typeface="Arial" charset="0"/>
              </a:rPr>
              <a:t>Atlas.</a:t>
            </a:r>
            <a:r>
              <a:rPr lang="en-US" alt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en-US" altLang="en-US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629" y="22858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218628" y="2057060"/>
            <a:ext cx="8529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000" u="sng" dirty="0" err="1">
                <a:solidFill>
                  <a:schemeClr val="accent1"/>
                </a:solidFill>
              </a:rPr>
              <a:t>Subseasonal</a:t>
            </a:r>
            <a:r>
              <a:rPr lang="en-US" altLang="en-US" sz="2000" u="sng" dirty="0">
                <a:solidFill>
                  <a:schemeClr val="accent1"/>
                </a:solidFill>
              </a:rPr>
              <a:t> prediction systems</a:t>
            </a:r>
            <a:r>
              <a:rPr lang="en-US" altLang="en-US" sz="2000" dirty="0">
                <a:solidFill>
                  <a:schemeClr val="accent1"/>
                </a:solidFill>
              </a:rPr>
              <a:t> display </a:t>
            </a:r>
            <a:r>
              <a:rPr lang="en-US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statistically significant levels of skill </a:t>
            </a:r>
            <a:r>
              <a:rPr lang="en-US" altLang="en-US" sz="2000" dirty="0">
                <a:solidFill>
                  <a:schemeClr val="accent1"/>
                </a:solidFill>
              </a:rPr>
              <a:t>for the three lead times, but </a:t>
            </a:r>
            <a:r>
              <a:rPr lang="en-US" altLang="en-US" sz="2000" dirty="0" smtClean="0">
                <a:solidFill>
                  <a:schemeClr val="accent1"/>
                </a:solidFill>
              </a:rPr>
              <a:t>the </a:t>
            </a:r>
            <a:r>
              <a:rPr lang="en-US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ECMWF</a:t>
            </a:r>
            <a:r>
              <a:rPr lang="en-US" altLang="en-US" sz="2000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Monthly Prediction System </a:t>
            </a:r>
            <a:r>
              <a:rPr lang="en-US" altLang="en-US" sz="2000" dirty="0" smtClean="0">
                <a:solidFill>
                  <a:schemeClr val="accent1"/>
                </a:solidFill>
              </a:rPr>
              <a:t>displays </a:t>
            </a:r>
            <a:r>
              <a:rPr lang="en-US" altLang="en-US" sz="2000" dirty="0">
                <a:solidFill>
                  <a:schemeClr val="accent1"/>
                </a:solidFill>
              </a:rPr>
              <a:t>the best performance.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975577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u="sng" dirty="0" smtClean="0">
                <a:solidFill>
                  <a:schemeClr val="accent1"/>
                </a:solidFill>
              </a:rPr>
              <a:t> Seasonal prediction system</a:t>
            </a:r>
            <a:r>
              <a:rPr lang="en-US" altLang="en-US" sz="2000" dirty="0" smtClean="0">
                <a:solidFill>
                  <a:schemeClr val="accent1"/>
                </a:solidFill>
              </a:rPr>
              <a:t> shows </a:t>
            </a:r>
            <a:r>
              <a:rPr lang="en-US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potential skill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dirty="0" smtClean="0">
                <a:solidFill>
                  <a:schemeClr val="accent1"/>
                </a:solidFill>
              </a:rPr>
              <a:t>in some regions, however the evolution of predictability at the different lead times need to be further explored.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253" y="3922134"/>
            <a:ext cx="8437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 NAO </a:t>
            </a:r>
            <a:r>
              <a:rPr lang="en-US" sz="2000" dirty="0">
                <a:solidFill>
                  <a:schemeClr val="accent1"/>
                </a:solidFill>
              </a:rPr>
              <a:t>has a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marked </a:t>
            </a:r>
            <a:r>
              <a:rPr lang="en-US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 upon wind speed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dirty="0" smtClean="0">
                <a:solidFill>
                  <a:schemeClr val="accent1"/>
                </a:solidFill>
              </a:rPr>
              <a:t>in Europe that can be used to improve the seasonal predictions.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0" y="2141810"/>
            <a:ext cx="9144000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chemeClr val="accent1"/>
                </a:solidFill>
              </a:rPr>
              <a:t>Thank you</a:t>
            </a:r>
          </a:p>
          <a:p>
            <a:pPr algn="ctr"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</a:rPr>
              <a:t>v</a:t>
            </a:r>
            <a:r>
              <a:rPr lang="en-US" sz="2800" b="1" dirty="0" smtClean="0">
                <a:solidFill>
                  <a:schemeClr val="accent1"/>
                </a:solidFill>
              </a:rPr>
              <a:t>eronica.torralba@bsc.es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629" y="22858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228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6" y="148722"/>
            <a:ext cx="6191348" cy="696944"/>
          </a:xfrm>
        </p:spPr>
        <p:txBody>
          <a:bodyPr/>
          <a:lstStyle/>
          <a:p>
            <a:r>
              <a:rPr lang="en-US" dirty="0" smtClean="0"/>
              <a:t>New European Wind Atlas (NEWA)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7" y="1790645"/>
            <a:ext cx="3059651" cy="26716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452789" y="2762587"/>
            <a:ext cx="4503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Wind </a:t>
            </a:r>
            <a:r>
              <a:rPr lang="en-US" sz="2000" dirty="0">
                <a:solidFill>
                  <a:schemeClr val="bg1"/>
                </a:solidFill>
              </a:rPr>
              <a:t>resource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Site </a:t>
            </a:r>
            <a:r>
              <a:rPr lang="en-US" sz="2000" dirty="0">
                <a:solidFill>
                  <a:schemeClr val="bg1"/>
                </a:solidFill>
              </a:rPr>
              <a:t>suitability conditions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Wind predictability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5466372"/>
            <a:ext cx="85689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Task 3.2 (Earth Sciences Department (BSC) - CENER): Development of information about wind predictability at different  time horizons.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8" y="1063431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nitial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extension of the European domain for the New European Wind Atlas and location of high fidelity 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6200000">
            <a:off x="4503819" y="4392182"/>
            <a:ext cx="1122272" cy="93610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07904" y="3581970"/>
            <a:ext cx="2484275" cy="51321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1" y="1270163"/>
            <a:ext cx="554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Objective: Creation </a:t>
            </a:r>
            <a:r>
              <a:rPr lang="en-US" sz="2000" dirty="0">
                <a:solidFill>
                  <a:schemeClr val="bg1"/>
                </a:solidFill>
              </a:rPr>
              <a:t>and publication of a </a:t>
            </a:r>
            <a:r>
              <a:rPr lang="en-US" sz="2000" b="1" dirty="0" smtClean="0">
                <a:solidFill>
                  <a:schemeClr val="bg1"/>
                </a:solidFill>
              </a:rPr>
              <a:t>high-resolution (3km) </a:t>
            </a:r>
            <a:r>
              <a:rPr lang="en-US" sz="2000" dirty="0">
                <a:solidFill>
                  <a:schemeClr val="bg1"/>
                </a:solidFill>
              </a:rPr>
              <a:t>dataset of wind conditions in </a:t>
            </a:r>
            <a:r>
              <a:rPr lang="en-US" sz="2000" dirty="0" smtClean="0">
                <a:solidFill>
                  <a:schemeClr val="bg1"/>
                </a:solidFill>
              </a:rPr>
              <a:t>Europe to be used as a key tool for the wind energy sector. </a:t>
            </a:r>
          </a:p>
        </p:txBody>
      </p:sp>
    </p:spTree>
    <p:extLst>
      <p:ext uri="{BB962C8B-B14F-4D97-AF65-F5344CB8AC3E}">
        <p14:creationId xmlns:p14="http://schemas.microsoft.com/office/powerpoint/2010/main" val="8083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19177" b="14512"/>
          <a:stretch/>
        </p:blipFill>
        <p:spPr bwMode="auto">
          <a:xfrm>
            <a:off x="611560" y="3149922"/>
            <a:ext cx="6664009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07504" y="990342"/>
            <a:ext cx="9019825" cy="1511508"/>
            <a:chOff x="107504" y="990342"/>
            <a:chExt cx="9019825" cy="1511508"/>
          </a:xfrm>
        </p:grpSpPr>
        <p:sp>
          <p:nvSpPr>
            <p:cNvPr id="22" name="Pentagon 21"/>
            <p:cNvSpPr/>
            <p:nvPr/>
          </p:nvSpPr>
          <p:spPr>
            <a:xfrm>
              <a:off x="107505" y="1014613"/>
              <a:ext cx="9019824" cy="1487237"/>
            </a:xfrm>
            <a:prstGeom prst="homePlate">
              <a:avLst/>
            </a:prstGeom>
            <a:solidFill>
              <a:schemeClr val="accen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10641" y="1714833"/>
              <a:ext cx="4816896" cy="4572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014613"/>
              <a:ext cx="1370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2"/>
                  </a:solidFill>
                  <a:cs typeface="Arial" panose="020B0604020202020204" pitchFamily="34" charset="0"/>
                </a:rPr>
                <a:t>Weather forecasts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48232" y="990342"/>
              <a:ext cx="3691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2"/>
                  </a:solidFill>
                  <a:cs typeface="Arial" panose="020B0604020202020204" pitchFamily="34" charset="0"/>
                </a:rPr>
                <a:t>Climate </a:t>
              </a:r>
              <a:endParaRPr lang="en-US" sz="2000" b="1" dirty="0" smtClean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bg2"/>
                  </a:solidFill>
                  <a:cs typeface="Arial" panose="020B0604020202020204" pitchFamily="34" charset="0"/>
                </a:rPr>
                <a:t>predictions</a:t>
              </a:r>
              <a:endParaRPr lang="en-US" sz="20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0641" y="2178685"/>
              <a:ext cx="1600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solidFill>
                    <a:schemeClr val="accent6"/>
                  </a:solidFill>
                  <a:cs typeface="Arial" panose="020B0604020202020204" pitchFamily="34" charset="0"/>
                </a:rPr>
                <a:t>Sub-seasonal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87177" y="2172032"/>
              <a:ext cx="1600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Seasonal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353" y="2178685"/>
              <a:ext cx="1600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solidFill>
                    <a:srgbClr val="339933"/>
                  </a:solidFill>
                  <a:cs typeface="Arial" panose="020B0604020202020204" pitchFamily="34" charset="0"/>
                </a:rPr>
                <a:t>Decadal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625" y="990342"/>
              <a:ext cx="2089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bg2"/>
                  </a:solidFill>
                  <a:cs typeface="Arial" panose="020B0604020202020204" pitchFamily="34" charset="0"/>
                </a:rPr>
                <a:t>Climate </a:t>
              </a:r>
              <a:r>
                <a:rPr lang="en-US" sz="2000" b="1" dirty="0">
                  <a:solidFill>
                    <a:schemeClr val="bg2"/>
                  </a:solidFill>
                  <a:cs typeface="Arial" panose="020B0604020202020204" pitchFamily="34" charset="0"/>
                </a:rPr>
                <a:t>projections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2841" y="1722500"/>
              <a:ext cx="1259718" cy="456186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43314" y="1714832"/>
              <a:ext cx="1800447" cy="457201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069" y="1818645"/>
              <a:ext cx="1104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/>
                  </a:solidFill>
                  <a:cs typeface="Arial" panose="020B0604020202020204" pitchFamily="34" charset="0"/>
                </a:rPr>
                <a:t>1-15 days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6625" y="1798900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/>
                  </a:solidFill>
                  <a:cs typeface="Arial" panose="020B0604020202020204" pitchFamily="34" charset="0"/>
                </a:rPr>
                <a:t>10-32 days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1193" y="1790235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/>
                  </a:solidFill>
                  <a:cs typeface="Arial" panose="020B0604020202020204" pitchFamily="34" charset="0"/>
                </a:rPr>
                <a:t>1-15  months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5369" y="1787882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/>
                  </a:solidFill>
                  <a:cs typeface="Arial" panose="020B0604020202020204" pitchFamily="34" charset="0"/>
                </a:rPr>
                <a:t>2-30 years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79938" y="1789543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/>
                  </a:solidFill>
                  <a:cs typeface="Arial" panose="020B0604020202020204" pitchFamily="34" charset="0"/>
                </a:rPr>
                <a:t>20-100 years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86411" y="106422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</a:t>
            </a:r>
            <a:r>
              <a:rPr lang="en-US" sz="2800" dirty="0" smtClean="0">
                <a:solidFill>
                  <a:schemeClr val="accent1"/>
                </a:solidFill>
              </a:rPr>
              <a:t>ind </a:t>
            </a:r>
            <a:r>
              <a:rPr lang="en-US" sz="2800" dirty="0">
                <a:solidFill>
                  <a:schemeClr val="accent1"/>
                </a:solidFill>
              </a:rPr>
              <a:t>predictability at different time horizons</a:t>
            </a:r>
            <a:r>
              <a:rPr lang="en-US" sz="2800" dirty="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77895" y="917675"/>
            <a:ext cx="5020730" cy="18002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>
            <a:off x="3695866" y="2507712"/>
            <a:ext cx="351381" cy="89081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72600" y="1320315"/>
            <a:ext cx="2418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can we predict the climate for the coming season if we can not predict the weather next </a:t>
            </a:r>
            <a:r>
              <a:rPr lang="en-US" dirty="0" smtClean="0"/>
              <a:t>week?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964" y="2333614"/>
            <a:ext cx="3061460" cy="1621057"/>
            <a:chOff x="52964" y="2333614"/>
            <a:chExt cx="3061460" cy="1621057"/>
          </a:xfrm>
        </p:grpSpPr>
        <p:sp>
          <p:nvSpPr>
            <p:cNvPr id="3" name="TextBox 2"/>
            <p:cNvSpPr txBox="1"/>
            <p:nvPr/>
          </p:nvSpPr>
          <p:spPr>
            <a:xfrm>
              <a:off x="52964" y="2777426"/>
              <a:ext cx="306146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50" dirty="0" err="1"/>
                <a:t>Sanz</a:t>
              </a:r>
              <a:r>
                <a:rPr lang="en-US" sz="1050" dirty="0"/>
                <a:t> Rodrigo J, </a:t>
              </a:r>
              <a:r>
                <a:rPr lang="en-US" sz="1050" dirty="0" err="1"/>
                <a:t>Frías</a:t>
              </a:r>
              <a:r>
                <a:rPr lang="en-US" sz="1050" dirty="0"/>
                <a:t> P.L, </a:t>
              </a:r>
              <a:r>
                <a:rPr lang="en-US" sz="1050" dirty="0" err="1"/>
                <a:t>Stoffels</a:t>
              </a:r>
              <a:r>
                <a:rPr lang="en-US" sz="1050" dirty="0"/>
                <a:t> N, von Bremen L (2013) </a:t>
              </a:r>
              <a:r>
                <a:rPr lang="en-US" sz="1050" b="1" dirty="0"/>
                <a:t>Wind power predictability assessment from large to local scal</a:t>
              </a:r>
              <a:r>
                <a:rPr lang="en-US" sz="1050" dirty="0"/>
                <a:t>e. European Wind Energy Conference EWEA-2013, Wien, Austria, February 2013 </a:t>
              </a:r>
            </a:p>
            <a:p>
              <a:endParaRPr lang="en-US" dirty="0" smtClean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11560" y="2333614"/>
              <a:ext cx="0" cy="443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37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60" y="1100841"/>
            <a:ext cx="9036496" cy="696944"/>
          </a:xfrm>
        </p:spPr>
        <p:txBody>
          <a:bodyPr/>
          <a:lstStyle/>
          <a:p>
            <a:r>
              <a:rPr lang="en-US" b="1" dirty="0" smtClean="0"/>
              <a:t>Tools for predictability assessment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8352" y="5538380"/>
            <a:ext cx="618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Correlation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RPSS (Ranked Probability Skill Score)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792" y="4662090"/>
            <a:ext cx="600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ERA-Interim,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MERRA-2 , JRA-55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307" y="1289908"/>
            <a:ext cx="230864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Variable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916" y="1453668"/>
            <a:ext cx="2137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10-m wind speed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169" y="2166198"/>
            <a:ext cx="232378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Target </a:t>
            </a:r>
            <a:r>
              <a:rPr lang="en-US" sz="2000" dirty="0" smtClean="0">
                <a:solidFill>
                  <a:schemeClr val="accent1"/>
                </a:solidFill>
              </a:rPr>
              <a:t>season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1800" y="2357834"/>
            <a:ext cx="466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Winter (December- January- February)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474" y="4519633"/>
            <a:ext cx="232378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Reanalyses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308" y="3030294"/>
            <a:ext cx="2308644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Climate prediction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ystems</a:t>
            </a:r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168" y="5538380"/>
            <a:ext cx="230909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Verification 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measures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3061652"/>
            <a:ext cx="6418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b="1" dirty="0" smtClean="0"/>
              <a:t>Sub-Seasonal</a:t>
            </a:r>
            <a:r>
              <a:rPr lang="en-US" sz="2000" dirty="0" smtClean="0"/>
              <a:t> : ECMWF </a:t>
            </a:r>
            <a:r>
              <a:rPr lang="en-US" sz="2000" dirty="0"/>
              <a:t>Monthly Prediction </a:t>
            </a:r>
            <a:r>
              <a:rPr lang="en-US" sz="2000" dirty="0" smtClean="0"/>
              <a:t>System, NCEP Ensemble and  CMA  model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b="1" dirty="0" smtClean="0"/>
              <a:t>Seasonal </a:t>
            </a:r>
            <a:r>
              <a:rPr lang="en-US" sz="2000" dirty="0"/>
              <a:t>: </a:t>
            </a:r>
            <a:r>
              <a:rPr lang="en-US" sz="2000" dirty="0" smtClean="0"/>
              <a:t>ECMWF System 4,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MF System 4, Glosea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endParaRPr lang="en-US" dirty="0" err="1" smtClean="0"/>
          </a:p>
        </p:txBody>
      </p:sp>
      <p:sp>
        <p:nvSpPr>
          <p:cNvPr id="29" name="Rectangle 28"/>
          <p:cNvSpPr/>
          <p:nvPr/>
        </p:nvSpPr>
        <p:spPr>
          <a:xfrm>
            <a:off x="2531258" y="1289908"/>
            <a:ext cx="6289214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5776" y="2188434"/>
            <a:ext cx="6289214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21791" y="4530268"/>
            <a:ext cx="6289214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31258" y="5538380"/>
            <a:ext cx="6289214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31258" y="3061651"/>
            <a:ext cx="6289214" cy="129208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6411" y="106422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Data description</a:t>
            </a:r>
            <a:endParaRPr lang="en-US"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5" grpId="0"/>
      <p:bldP spid="6" grpId="0" animBg="1"/>
      <p:bldP spid="15" grpId="0"/>
      <p:bldP spid="16" grpId="0" animBg="1"/>
      <p:bldP spid="17" grpId="0" animBg="1"/>
      <p:bldP spid="22" grpId="0" animBg="1"/>
      <p:bldP spid="23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70496" y="1997795"/>
            <a:ext cx="219456" cy="785026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411" y="197594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Methodology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7457" y="2198045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Predictability from NAO </a:t>
            </a:r>
            <a:r>
              <a:rPr lang="en-US" sz="1600" b="1" dirty="0">
                <a:solidFill>
                  <a:schemeClr val="accent1"/>
                </a:solidFill>
              </a:rPr>
              <a:t>and ENSO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2480336" y="1565747"/>
            <a:ext cx="219456" cy="1152000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336594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487811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5429" y="3357321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7457" y="487811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1562" y="1351463"/>
            <a:ext cx="7750781" cy="6463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Predictability </a:t>
            </a:r>
            <a:r>
              <a:rPr lang="en-US" b="1" dirty="0">
                <a:solidFill>
                  <a:schemeClr val="accent1"/>
                </a:solidFill>
              </a:rPr>
              <a:t>assessment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of  near-surface wind speed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2205107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Skill evolution with the lead time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70496" y="1997795"/>
            <a:ext cx="219456" cy="785026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411" y="197594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Methodology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7457" y="2198045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Predictability from NAO </a:t>
            </a:r>
            <a:r>
              <a:rPr lang="en-US" sz="1600" b="1" dirty="0">
                <a:solidFill>
                  <a:schemeClr val="accent1"/>
                </a:solidFill>
              </a:rPr>
              <a:t>and ENSO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2480336" y="1565747"/>
            <a:ext cx="219456" cy="2448271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561" y="2927846"/>
            <a:ext cx="3744415" cy="1318118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Sub-seasonal </a:t>
            </a:r>
            <a:r>
              <a:rPr lang="en-US" sz="1400" b="1" dirty="0" smtClean="0"/>
              <a:t>time-scales 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/>
              <a:t>Comparison of </a:t>
            </a:r>
            <a:r>
              <a:rPr lang="en-US" sz="1400" dirty="0" smtClean="0"/>
              <a:t> the </a:t>
            </a:r>
            <a:r>
              <a:rPr lang="en-US" sz="1400" dirty="0"/>
              <a:t>predictability of 10-m wind speed in different prediction systems.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336594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487811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5429" y="3357321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7457" y="487811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1562" y="1351463"/>
            <a:ext cx="7750781" cy="6463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Predictability </a:t>
            </a:r>
            <a:r>
              <a:rPr lang="en-US" b="1" dirty="0">
                <a:solidFill>
                  <a:schemeClr val="accent1"/>
                </a:solidFill>
              </a:rPr>
              <a:t>assessment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of  near-surface wind speed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2205107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Skill evolution with the lead time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513" y="1245776"/>
            <a:ext cx="8447943" cy="5155025"/>
            <a:chOff x="1331640" y="950494"/>
            <a:chExt cx="6397423" cy="4936029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5" b="18671"/>
            <a:stretch/>
          </p:blipFill>
          <p:spPr bwMode="auto">
            <a:xfrm>
              <a:off x="1726373" y="1280826"/>
              <a:ext cx="6002690" cy="153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4" b="16621"/>
            <a:stretch/>
          </p:blipFill>
          <p:spPr bwMode="auto">
            <a:xfrm>
              <a:off x="1700973" y="2872765"/>
              <a:ext cx="6020235" cy="1518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7" b="17537"/>
            <a:stretch/>
          </p:blipFill>
          <p:spPr bwMode="auto">
            <a:xfrm>
              <a:off x="1700973" y="4384932"/>
              <a:ext cx="6009708" cy="150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10076" y="972179"/>
              <a:ext cx="1763840" cy="35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 days- ahead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9833" y="972178"/>
              <a:ext cx="1868072" cy="353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18 days-ahead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01316" y="950494"/>
              <a:ext cx="1198377" cy="353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4 days-ahead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976247" y="186150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ECMWF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985539" y="3444183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NCEP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976246" y="4812335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CMA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631960" y="4183995"/>
            <a:ext cx="5706888" cy="307197"/>
            <a:chOff x="1631960" y="4183995"/>
            <a:chExt cx="5706888" cy="307197"/>
          </a:xfrm>
        </p:grpSpPr>
        <p:sp>
          <p:nvSpPr>
            <p:cNvPr id="23" name="Oval 22"/>
            <p:cNvSpPr/>
            <p:nvPr/>
          </p:nvSpPr>
          <p:spPr>
            <a:xfrm>
              <a:off x="1631960" y="4200791"/>
              <a:ext cx="360040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348355" y="4189345"/>
              <a:ext cx="360040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978808" y="4183995"/>
              <a:ext cx="360040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34126" y="5197457"/>
            <a:ext cx="5792957" cy="794457"/>
            <a:chOff x="1334126" y="5197457"/>
            <a:chExt cx="5792957" cy="794457"/>
          </a:xfrm>
        </p:grpSpPr>
        <p:sp>
          <p:nvSpPr>
            <p:cNvPr id="26" name="Oval 25"/>
            <p:cNvSpPr/>
            <p:nvPr/>
          </p:nvSpPr>
          <p:spPr>
            <a:xfrm>
              <a:off x="1337277" y="5197457"/>
              <a:ext cx="468052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334126" y="5661503"/>
              <a:ext cx="468052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994735" y="5269465"/>
              <a:ext cx="468052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958731" y="5701513"/>
              <a:ext cx="468052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659031" y="5197457"/>
              <a:ext cx="468052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623027" y="5629505"/>
              <a:ext cx="468052" cy="2904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586"/>
            <a:ext cx="6191348" cy="696944"/>
          </a:xfrm>
        </p:spPr>
        <p:txBody>
          <a:bodyPr/>
          <a:lstStyle/>
          <a:p>
            <a:r>
              <a:rPr lang="en-US" dirty="0" smtClean="0"/>
              <a:t>Sub-seasonal predictability in Europe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845666"/>
            <a:ext cx="918051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Correlation</a:t>
            </a:r>
          </a:p>
        </p:txBody>
      </p:sp>
      <p:sp>
        <p:nvSpPr>
          <p:cNvPr id="3" name="Oval 2"/>
          <p:cNvSpPr/>
          <p:nvPr/>
        </p:nvSpPr>
        <p:spPr>
          <a:xfrm>
            <a:off x="1475656" y="2213818"/>
            <a:ext cx="1584176" cy="5040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48722" y="2213818"/>
            <a:ext cx="4079662" cy="504056"/>
            <a:chOff x="3948722" y="2213818"/>
            <a:chExt cx="4079662" cy="504056"/>
          </a:xfrm>
        </p:grpSpPr>
        <p:sp>
          <p:nvSpPr>
            <p:cNvPr id="19" name="Oval 18"/>
            <p:cNvSpPr/>
            <p:nvPr/>
          </p:nvSpPr>
          <p:spPr>
            <a:xfrm>
              <a:off x="6444208" y="2213818"/>
              <a:ext cx="1584176" cy="5040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48722" y="2213818"/>
              <a:ext cx="1584176" cy="5040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0041" y="3121841"/>
            <a:ext cx="627059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504" y="220730"/>
            <a:ext cx="6191348" cy="6969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Sub-seasonal predictability in Europe</a:t>
            </a:r>
            <a:endParaRPr lang="en-US" kern="0" dirty="0"/>
          </a:p>
        </p:txBody>
      </p:sp>
      <p:sp>
        <p:nvSpPr>
          <p:cNvPr id="16" name="TextBox 15"/>
          <p:cNvSpPr txBox="1"/>
          <p:nvPr/>
        </p:nvSpPr>
        <p:spPr>
          <a:xfrm>
            <a:off x="-6445224" y="1292406"/>
            <a:ext cx="227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Target period: DJF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1542" y="1565746"/>
            <a:ext cx="8484914" cy="4790628"/>
            <a:chOff x="2483768" y="1421730"/>
            <a:chExt cx="6516216" cy="4790628"/>
          </a:xfrm>
        </p:grpSpPr>
        <p:grpSp>
          <p:nvGrpSpPr>
            <p:cNvPr id="9" name="Group 8"/>
            <p:cNvGrpSpPr/>
            <p:nvPr/>
          </p:nvGrpSpPr>
          <p:grpSpPr>
            <a:xfrm>
              <a:off x="2843808" y="1421730"/>
              <a:ext cx="6156176" cy="4790628"/>
              <a:chOff x="2843808" y="951582"/>
              <a:chExt cx="6156176" cy="47906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95" b="20382"/>
              <a:stretch/>
            </p:blipFill>
            <p:spPr>
              <a:xfrm>
                <a:off x="2843808" y="4086026"/>
                <a:ext cx="6156176" cy="165618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34" b="19066"/>
              <a:stretch/>
            </p:blipFill>
            <p:spPr>
              <a:xfrm>
                <a:off x="2843808" y="951582"/>
                <a:ext cx="6156176" cy="162227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83" b="18583"/>
              <a:stretch/>
            </p:blipFill>
            <p:spPr>
              <a:xfrm>
                <a:off x="2843808" y="2573858"/>
                <a:ext cx="6156176" cy="15121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 rot="16200000">
              <a:off x="2128375" y="200552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ECMWF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137667" y="358819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NCEP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128374" y="4956351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CMA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36512" y="845666"/>
            <a:ext cx="92890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RPSS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31960" y="4069353"/>
            <a:ext cx="5706888" cy="307197"/>
            <a:chOff x="1631960" y="4183995"/>
            <a:chExt cx="5706888" cy="307197"/>
          </a:xfrm>
        </p:grpSpPr>
        <p:sp>
          <p:nvSpPr>
            <p:cNvPr id="24" name="Oval 23"/>
            <p:cNvSpPr/>
            <p:nvPr/>
          </p:nvSpPr>
          <p:spPr>
            <a:xfrm>
              <a:off x="1631960" y="4200791"/>
              <a:ext cx="360040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348355" y="4189345"/>
              <a:ext cx="360040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978808" y="4183995"/>
              <a:ext cx="360040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31640" y="5121143"/>
            <a:ext cx="5792957" cy="794457"/>
            <a:chOff x="1334126" y="5197457"/>
            <a:chExt cx="5792957" cy="794457"/>
          </a:xfrm>
        </p:grpSpPr>
        <p:sp>
          <p:nvSpPr>
            <p:cNvPr id="28" name="Oval 27"/>
            <p:cNvSpPr/>
            <p:nvPr/>
          </p:nvSpPr>
          <p:spPr>
            <a:xfrm>
              <a:off x="1337277" y="5197457"/>
              <a:ext cx="468052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334126" y="5661503"/>
              <a:ext cx="468052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994735" y="5269465"/>
              <a:ext cx="468052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958731" y="5701513"/>
              <a:ext cx="468052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659031" y="5197457"/>
              <a:ext cx="468052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623027" y="5629505"/>
              <a:ext cx="468052" cy="29040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4" name="Oval 33"/>
          <p:cNvSpPr/>
          <p:nvPr/>
        </p:nvSpPr>
        <p:spPr>
          <a:xfrm>
            <a:off x="1475656" y="2099176"/>
            <a:ext cx="1584176" cy="5040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48722" y="2099176"/>
            <a:ext cx="4079662" cy="504056"/>
            <a:chOff x="3948722" y="2213818"/>
            <a:chExt cx="4079662" cy="504056"/>
          </a:xfrm>
        </p:grpSpPr>
        <p:sp>
          <p:nvSpPr>
            <p:cNvPr id="36" name="Oval 35"/>
            <p:cNvSpPr/>
            <p:nvPr/>
          </p:nvSpPr>
          <p:spPr>
            <a:xfrm>
              <a:off x="6444208" y="2213818"/>
              <a:ext cx="1584176" cy="50405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48722" y="2213818"/>
              <a:ext cx="1584176" cy="50405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0041" y="3121841"/>
            <a:ext cx="627059" cy="7019925"/>
          </a:xfrm>
          <a:prstGeom prst="rect">
            <a:avLst/>
          </a:prstGeom>
        </p:spPr>
      </p:pic>
      <p:sp>
        <p:nvSpPr>
          <p:cNvPr id="42" name="TextBox 9"/>
          <p:cNvSpPr txBox="1"/>
          <p:nvPr/>
        </p:nvSpPr>
        <p:spPr>
          <a:xfrm>
            <a:off x="3543799" y="1257105"/>
            <a:ext cx="232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days- ahead</a:t>
            </a:r>
          </a:p>
        </p:txBody>
      </p:sp>
      <p:sp>
        <p:nvSpPr>
          <p:cNvPr id="43" name="Rectangle 10"/>
          <p:cNvSpPr/>
          <p:nvPr/>
        </p:nvSpPr>
        <p:spPr>
          <a:xfrm>
            <a:off x="942048" y="1257104"/>
            <a:ext cx="24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18 days-ahead</a:t>
            </a:r>
            <a:endParaRPr lang="en-US" dirty="0"/>
          </a:p>
        </p:txBody>
      </p:sp>
      <p:sp>
        <p:nvSpPr>
          <p:cNvPr id="44" name="Rectangle 11"/>
          <p:cNvSpPr/>
          <p:nvPr/>
        </p:nvSpPr>
        <p:spPr>
          <a:xfrm>
            <a:off x="6701486" y="123445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 days-ahead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H="1">
            <a:off x="6402823" y="1925787"/>
            <a:ext cx="233684" cy="864096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411" y="197594"/>
            <a:ext cx="892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Methodology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7457" y="2198045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Predictability from NAO </a:t>
            </a:r>
            <a:r>
              <a:rPr lang="en-US" sz="1600" b="1" dirty="0">
                <a:solidFill>
                  <a:schemeClr val="accent1"/>
                </a:solidFill>
              </a:rPr>
              <a:t>and ENSO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2339752" y="1565746"/>
            <a:ext cx="233684" cy="4193307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solidFill>
              <a:schemeClr val="accen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561" y="2927846"/>
            <a:ext cx="3744415" cy="1318118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Sub-seasonal </a:t>
            </a:r>
            <a:r>
              <a:rPr lang="en-US" sz="1400" b="1" dirty="0" smtClean="0"/>
              <a:t>time-scales 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/>
              <a:t>Comparison of </a:t>
            </a:r>
            <a:r>
              <a:rPr lang="en-US" sz="1400" dirty="0" smtClean="0"/>
              <a:t> the </a:t>
            </a:r>
            <a:r>
              <a:rPr lang="en-US" sz="1400" dirty="0"/>
              <a:t>predictability of 10-m wind speed in different prediction systems.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561" y="4429223"/>
            <a:ext cx="3744414" cy="1384995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1400" b="1" dirty="0"/>
              <a:t>Seasonal </a:t>
            </a:r>
            <a:r>
              <a:rPr lang="en-US" sz="1400" b="1" dirty="0" smtClean="0"/>
              <a:t>time-scales</a:t>
            </a:r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 </a:t>
            </a:r>
            <a:r>
              <a:rPr lang="en-US" sz="1400" dirty="0"/>
              <a:t>Analysis in European </a:t>
            </a:r>
            <a:r>
              <a:rPr lang="en-US" sz="1400" dirty="0" smtClean="0"/>
              <a:t>region  </a:t>
            </a:r>
            <a:r>
              <a:rPr lang="en-US" sz="1400" dirty="0"/>
              <a:t>and </a:t>
            </a:r>
            <a:endParaRPr lang="en-US" sz="1400" dirty="0" smtClean="0"/>
          </a:p>
          <a:p>
            <a:pPr marL="0" lvl="1" algn="ctr">
              <a:lnSpc>
                <a:spcPct val="200000"/>
              </a:lnSpc>
            </a:pPr>
            <a:r>
              <a:rPr lang="en-US" sz="1400" dirty="0" smtClean="0"/>
              <a:t> </a:t>
            </a:r>
            <a:r>
              <a:rPr lang="en-US" sz="1400" dirty="0"/>
              <a:t>in specific locations.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336594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487811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5429" y="3357321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7457" y="487811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1562" y="1351463"/>
            <a:ext cx="7750781" cy="6463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Predictability </a:t>
            </a:r>
            <a:r>
              <a:rPr lang="en-US" b="1" dirty="0">
                <a:solidFill>
                  <a:schemeClr val="accent1"/>
                </a:solidFill>
              </a:rPr>
              <a:t>assessment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of  near-surface wind speed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2205107"/>
            <a:ext cx="374441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lnSpc>
                <a:spcPct val="200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Skill evolution with the lead time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8053</TotalTime>
  <Words>854</Words>
  <Application>Microsoft Office PowerPoint</Application>
  <PresentationFormat>Personalizado</PresentationFormat>
  <Paragraphs>175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DejaVu Sans</vt:lpstr>
      <vt:lpstr>PMingLiU</vt:lpstr>
      <vt:lpstr>Office Theme</vt:lpstr>
      <vt:lpstr>Presentación de PowerPoint</vt:lpstr>
      <vt:lpstr>New European Wind Atlas (NEWA)</vt:lpstr>
      <vt:lpstr>Presentación de PowerPoint</vt:lpstr>
      <vt:lpstr>Tools for predictability assessment</vt:lpstr>
      <vt:lpstr>Presentación de PowerPoint</vt:lpstr>
      <vt:lpstr>Presentación de PowerPoint</vt:lpstr>
      <vt:lpstr>Sub-seasonal predictability in Europe</vt:lpstr>
      <vt:lpstr>Presentación de PowerPoint</vt:lpstr>
      <vt:lpstr>Presentación de PowerPoint</vt:lpstr>
      <vt:lpstr>Seasonal predictability in Europe </vt:lpstr>
      <vt:lpstr>Seasonal predictability at specific locations  </vt:lpstr>
      <vt:lpstr>Presentación de PowerPoint</vt:lpstr>
      <vt:lpstr>Wind speed drivers: ENSO and NAO  </vt:lpstr>
      <vt:lpstr>Presentación de PowerPoint</vt:lpstr>
      <vt:lpstr>NAO seasonal forecasts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verónica torralba fernandez</cp:lastModifiedBy>
  <cp:revision>390</cp:revision>
  <dcterms:modified xsi:type="dcterms:W3CDTF">2016-09-15T10:46:11Z</dcterms:modified>
</cp:coreProperties>
</file>