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8" r:id="rId4"/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15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951aa8da79_0_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g951aa8da79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g951aa8da79_0_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bfeb14b6bf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bfeb14b6bf_0_6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bfeb14b6bf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bfeb14b6bf_0_9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bfeb14b6bf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gbfeb14b6bf_0_9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bfeb14b6b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gbfeb14b6bf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951aa8da79_0_1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951aa8da79_0_10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951aa8da7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g951aa8da79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93e327f5ab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g93e327f5ab_0_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93e327f5ab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g93e327f5ab_0_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951aa8da79_0_1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g951aa8da79_0_14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bfeb14b6bf_0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bfeb14b6bf_0_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93e327f5ab_0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93e327f5ab_0_6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94292b5645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94292b5645_0_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93e327f5ab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93e327f5ab_0_7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i="0" sz="52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/>
          <p:nvPr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 txBox="1"/>
          <p:nvPr>
            <p:ph idx="2" type="body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3" type="body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SC2017-Last">
  <p:cSld name="BSC2017-Las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2"/>
          <p:cNvSpPr txBox="1"/>
          <p:nvPr/>
        </p:nvSpPr>
        <p:spPr>
          <a:xfrm>
            <a:off x="1991225" y="2636182"/>
            <a:ext cx="5161500" cy="901800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0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2"/>
          <p:cNvSpPr txBox="1"/>
          <p:nvPr/>
        </p:nvSpPr>
        <p:spPr>
          <a:xfrm>
            <a:off x="3360099" y="5922083"/>
            <a:ext cx="2407800" cy="534300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2"/>
          <p:cNvSpPr txBox="1"/>
          <p:nvPr>
            <p:ph type="title"/>
          </p:nvPr>
        </p:nvSpPr>
        <p:spPr>
          <a:xfrm>
            <a:off x="910318" y="4101711"/>
            <a:ext cx="73233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SC2017-Generic">
  <p:cSld name="BSC2017-Generic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6232144"/>
            <a:ext cx="1876425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SC2017-Last">
  <p:cSld name="BSC2017-Las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"/>
          <p:cNvSpPr txBox="1"/>
          <p:nvPr/>
        </p:nvSpPr>
        <p:spPr>
          <a:xfrm>
            <a:off x="1991225" y="2636182"/>
            <a:ext cx="5161550" cy="901825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sz="7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6"/>
          <p:cNvSpPr txBox="1"/>
          <p:nvPr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6"/>
          <p:cNvSpPr txBox="1"/>
          <p:nvPr>
            <p:ph type="title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/>
          <p:nvPr/>
        </p:nvSpPr>
        <p:spPr>
          <a:xfrm>
            <a:off x="3048000" y="6095685"/>
            <a:ext cx="6096000" cy="487500"/>
          </a:xfrm>
          <a:prstGeom prst="rect">
            <a:avLst/>
          </a:prstGeom>
          <a:solidFill>
            <a:schemeClr val="lt1">
              <a:alpha val="749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8"/>
          <p:cNvSpPr txBox="1"/>
          <p:nvPr>
            <p:ph type="ctrTitle"/>
          </p:nvPr>
        </p:nvSpPr>
        <p:spPr>
          <a:xfrm>
            <a:off x="3722916" y="1631730"/>
            <a:ext cx="50268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i="0" sz="52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" name="Google Shape;34;p8"/>
          <p:cNvSpPr txBox="1"/>
          <p:nvPr>
            <p:ph idx="1" type="subTitle"/>
          </p:nvPr>
        </p:nvSpPr>
        <p:spPr>
          <a:xfrm>
            <a:off x="3722916" y="4900141"/>
            <a:ext cx="5026800" cy="8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8"/>
          <p:cNvSpPr/>
          <p:nvPr/>
        </p:nvSpPr>
        <p:spPr>
          <a:xfrm>
            <a:off x="1" y="6095685"/>
            <a:ext cx="3048000" cy="487500"/>
          </a:xfrm>
          <a:prstGeom prst="rect">
            <a:avLst/>
          </a:prstGeom>
          <a:solidFill>
            <a:srgbClr val="004890">
              <a:alpha val="498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8"/>
          <p:cNvSpPr txBox="1"/>
          <p:nvPr>
            <p:ph idx="2" type="body"/>
          </p:nvPr>
        </p:nvSpPr>
        <p:spPr>
          <a:xfrm>
            <a:off x="244475" y="6095685"/>
            <a:ext cx="24417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3" type="body"/>
          </p:nvPr>
        </p:nvSpPr>
        <p:spPr>
          <a:xfrm>
            <a:off x="3722916" y="6095684"/>
            <a:ext cx="50268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SC2017-Generic">
  <p:cSld name="BSC2017-Generic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0" name="Google Shape;40;p9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41" name="Google Shape;4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6232144"/>
            <a:ext cx="1876425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  <p:sldLayoutId id="2147483654" r:id="rId2"/>
    <p:sldLayoutId id="2147483655" r:id="rId3"/>
    <p:sldLayoutId id="2147483656" r:id="rId4"/>
    <p:sldLayoutId id="2147483657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5" Type="http://schemas.openxmlformats.org/officeDocument/2006/relationships/image" Target="../media/image2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17.jpg"/><Relationship Id="rId5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17.jpg"/><Relationship Id="rId5" Type="http://schemas.openxmlformats.org/officeDocument/2006/relationships/image" Target="../media/image22.png"/><Relationship Id="rId6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1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jpg"/><Relationship Id="rId4" Type="http://schemas.openxmlformats.org/officeDocument/2006/relationships/image" Target="../media/image18.png"/><Relationship Id="rId5" Type="http://schemas.openxmlformats.org/officeDocument/2006/relationships/image" Target="../media/image2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7.jpg"/><Relationship Id="rId5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7.jpg"/><Relationship Id="rId5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11.png"/><Relationship Id="rId5" Type="http://schemas.openxmlformats.org/officeDocument/2006/relationships/image" Target="../media/image2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7.jpg"/><Relationship Id="rId5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7.jp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622725" y="1451775"/>
            <a:ext cx="5326500" cy="256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600"/>
              <a:buFont typeface="Calibri"/>
              <a:buNone/>
            </a:pPr>
            <a:r>
              <a:rPr lang="en-US" sz="4000"/>
              <a:t>Exploring the SZ lossy compressor use for the XIOS I/O server</a:t>
            </a:r>
            <a:endParaRPr sz="4000"/>
          </a:p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244475" y="6095685"/>
            <a:ext cx="24417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25</a:t>
            </a:r>
            <a:r>
              <a:rPr lang="en-US"/>
              <a:t>/2/2021</a:t>
            </a:r>
            <a:endParaRPr/>
          </a:p>
        </p:txBody>
      </p:sp>
      <p:sp>
        <p:nvSpPr>
          <p:cNvPr id="58" name="Google Shape;58;p13"/>
          <p:cNvSpPr txBox="1"/>
          <p:nvPr>
            <p:ph idx="3" type="body"/>
          </p:nvPr>
        </p:nvSpPr>
        <p:spPr>
          <a:xfrm>
            <a:off x="3708249" y="6095675"/>
            <a:ext cx="43944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n-US" sz="1800"/>
              <a:t>12th JLESC Workshop</a:t>
            </a:r>
            <a:endParaRPr sz="1800"/>
          </a:p>
        </p:txBody>
      </p:sp>
      <p:sp>
        <p:nvSpPr>
          <p:cNvPr id="59" name="Google Shape;59;p13"/>
          <p:cNvSpPr txBox="1"/>
          <p:nvPr/>
        </p:nvSpPr>
        <p:spPr>
          <a:xfrm>
            <a:off x="3622725" y="4179250"/>
            <a:ext cx="2727900" cy="79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Xavier Yepes-Arbós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0575" y="4282025"/>
            <a:ext cx="2488449" cy="58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2650" y="6095675"/>
            <a:ext cx="736384" cy="487497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3694025" y="5216550"/>
            <a:ext cx="5221200" cy="8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The research leading to these results has received funding from the EU H2020 Framework Programme under grant agreement no. 823988</a:t>
            </a:r>
            <a:endParaRPr sz="13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This material reflects only the author’s view and the Commission is not responsible for any use that may be made of the information it contains</a:t>
            </a:r>
            <a:endParaRPr sz="13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gzip vs. SZ compression: preliminary results</a:t>
            </a:r>
            <a:endParaRPr/>
          </a:p>
        </p:txBody>
      </p:sp>
      <p:sp>
        <p:nvSpPr>
          <p:cNvPr id="156" name="Google Shape;156;p2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7" name="Google Shape;15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2" title="Gràfic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5" y="1056401"/>
            <a:ext cx="7699251" cy="476069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2"/>
          <p:cNvSpPr txBox="1"/>
          <p:nvPr/>
        </p:nvSpPr>
        <p:spPr>
          <a:xfrm>
            <a:off x="332600" y="5550125"/>
            <a:ext cx="3055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gzip: compression level 6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SZ: relative error bound 0.01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Validation</a:t>
            </a:r>
            <a:endParaRPr/>
          </a:p>
        </p:txBody>
      </p:sp>
      <p:sp>
        <p:nvSpPr>
          <p:cNvPr id="166" name="Google Shape;166;p23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Specific humidity (q):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Temperature (t):</a:t>
            </a:r>
            <a:endParaRPr sz="2000"/>
          </a:p>
        </p:txBody>
      </p:sp>
      <p:sp>
        <p:nvSpPr>
          <p:cNvPr id="167" name="Google Shape;167;p2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8" name="Google Shape;16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713" y="1772788"/>
            <a:ext cx="8181975" cy="155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7713" y="4175838"/>
            <a:ext cx="6448425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2" name="Google Shape;172;p23"/>
          <p:cNvCxnSpPr/>
          <p:nvPr/>
        </p:nvCxnSpPr>
        <p:spPr>
          <a:xfrm rot="10800000">
            <a:off x="3201050" y="2549088"/>
            <a:ext cx="4947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3" name="Google Shape;173;p23"/>
          <p:cNvCxnSpPr/>
          <p:nvPr/>
        </p:nvCxnSpPr>
        <p:spPr>
          <a:xfrm rot="10800000">
            <a:off x="3187150" y="4961663"/>
            <a:ext cx="4947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Ongoing and future work</a:t>
            </a:r>
            <a:endParaRPr/>
          </a:p>
        </p:txBody>
      </p:sp>
      <p:sp>
        <p:nvSpPr>
          <p:cNvPr id="179" name="Google Shape;179;p24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59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000"/>
              <a:t>ANL has added support to set different compression parameters per field.</a:t>
            </a:r>
            <a:endParaRPr sz="2000"/>
          </a:p>
          <a:p>
            <a:pPr indent="-2032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800"/>
              <a:t>Change XIOS code to read individual compression parameters and set the SZ filter via the NetCDF API.</a:t>
            </a:r>
            <a:endParaRPr sz="1800"/>
          </a:p>
          <a:p>
            <a:pPr indent="-2032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800"/>
              <a:t>This will allow us to tune the accuracy of each field depending on scientific needs.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Discuss with climate scientists the adequate compression parameters for each field, such as </a:t>
            </a:r>
            <a:r>
              <a:rPr lang="en-US" sz="2000"/>
              <a:t>specific humidity or </a:t>
            </a:r>
            <a:r>
              <a:rPr lang="en-US" sz="2000"/>
              <a:t>temperature.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Test the SZ filter with the experimental HDF5 parallel I/O.</a:t>
            </a:r>
            <a:endParaRPr sz="2000"/>
          </a:p>
        </p:txBody>
      </p:sp>
      <p:sp>
        <p:nvSpPr>
          <p:cNvPr id="180" name="Google Shape;180;p2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1" name="Google Shape;18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Open questions and collaboration opportunities</a:t>
            </a:r>
            <a:endParaRPr/>
          </a:p>
        </p:txBody>
      </p:sp>
      <p:sp>
        <p:nvSpPr>
          <p:cNvPr id="188" name="Google Shape;188;p25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Continuing the collaboration between ANL and BSC.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Any feedback will be welcome.</a:t>
            </a:r>
            <a:endParaRPr sz="2000"/>
          </a:p>
        </p:txBody>
      </p:sp>
      <p:sp>
        <p:nvSpPr>
          <p:cNvPr id="189" name="Google Shape;189;p2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0" name="Google Shape;19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/>
          <p:nvPr>
            <p:ph type="ctrTitle"/>
          </p:nvPr>
        </p:nvSpPr>
        <p:spPr>
          <a:xfrm>
            <a:off x="3461655" y="1579476"/>
            <a:ext cx="50268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b="0" lang="en-US" sz="8000"/>
              <a:t>Thank you </a:t>
            </a:r>
            <a:endParaRPr b="0" sz="8000"/>
          </a:p>
        </p:txBody>
      </p:sp>
      <p:sp>
        <p:nvSpPr>
          <p:cNvPr id="197" name="Google Shape;197;p26"/>
          <p:cNvSpPr txBox="1"/>
          <p:nvPr>
            <p:ph idx="1" type="subTitle"/>
          </p:nvPr>
        </p:nvSpPr>
        <p:spPr>
          <a:xfrm>
            <a:off x="3603066" y="6107242"/>
            <a:ext cx="4569900" cy="46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800"/>
              <a:buNone/>
            </a:pPr>
            <a:r>
              <a:rPr lang="en-US" sz="2800">
                <a:solidFill>
                  <a:srgbClr val="004890"/>
                </a:solidFill>
              </a:rPr>
              <a:t>xavier.yepes@bsc.es</a:t>
            </a:r>
            <a:endParaRPr sz="2800">
              <a:solidFill>
                <a:srgbClr val="004890"/>
              </a:solidFill>
            </a:endParaRPr>
          </a:p>
        </p:txBody>
      </p:sp>
      <p:pic>
        <p:nvPicPr>
          <p:cNvPr id="198" name="Google Shape;19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5333" y="4640225"/>
            <a:ext cx="2833148" cy="67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15164" y="4668069"/>
            <a:ext cx="929591" cy="6154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Exascale supercomputers will allow Earth System Models (ESMs) to make simulations at an unprecedented level of horizontal resolution.</a:t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But this has implications:</a:t>
            </a:r>
            <a:endParaRPr sz="20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A huge amount of data will be generated that must be efficiently written into the storage system.</a:t>
            </a:r>
            <a:endParaRPr sz="18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A high cost of storage systems due to the huge data size.</a:t>
            </a:r>
            <a:endParaRPr sz="2100"/>
          </a:p>
        </p:txBody>
      </p:sp>
      <p:sp>
        <p:nvSpPr>
          <p:cNvPr id="69" name="Google Shape;69;p1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2352" y="3357575"/>
            <a:ext cx="5354507" cy="276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The XIOS I/O server</a:t>
            </a:r>
            <a:endParaRPr/>
          </a:p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406603" y="1056397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The I/O issue is typically addressed by adopting scalable parallel I/O solutions.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In the climate community, a widely I/O tool used is XIOS.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The XML Input/Output Server (XIOS) is an asynchronous MPI parallel I/O server developed by the Institut Pierre-Simon Laplace (IPSL).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XIOS has the following features needed for climate modelling:</a:t>
            </a:r>
            <a:endParaRPr sz="20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Output files are in netCDF format.</a:t>
            </a:r>
            <a:endParaRPr sz="18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Written data is CMIP-compliant (CMORized).</a:t>
            </a:r>
            <a:endParaRPr sz="18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It is able to post-process data inline to generate diagnostics.</a:t>
            </a:r>
            <a:endParaRPr sz="1800"/>
          </a:p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XIOS: Some technical features</a:t>
            </a:r>
            <a:endParaRPr/>
          </a:p>
        </p:txBody>
      </p:sp>
      <p:sp>
        <p:nvSpPr>
          <p:cNvPr id="87" name="Google Shape;87;p16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From a computational point of view, XIOS is thought to address:</a:t>
            </a:r>
            <a:endParaRPr sz="20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The inefficient legacy read/write process.</a:t>
            </a:r>
            <a:endParaRPr sz="18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The unmanageable size of “raw” data.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B</a:t>
            </a:r>
            <a:r>
              <a:rPr lang="en-US" sz="2000"/>
              <a:t>y implementing:</a:t>
            </a:r>
            <a:endParaRPr sz="20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Scalable parallel I/O.</a:t>
            </a:r>
            <a:endParaRPr sz="18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Inline post-processing.</a:t>
            </a:r>
            <a:endParaRPr sz="2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In addition, it offers </a:t>
            </a:r>
            <a:r>
              <a:rPr b="1" lang="en-US" sz="2000"/>
              <a:t>lossless data compression</a:t>
            </a:r>
            <a:r>
              <a:rPr lang="en-US" sz="2000"/>
              <a:t> using gzip through HDF5.</a:t>
            </a:r>
            <a:endParaRPr sz="1800"/>
          </a:p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Test case: OpenIFS and XIOS integration</a:t>
            </a:r>
            <a:endParaRPr/>
          </a:p>
        </p:txBody>
      </p:sp>
      <p:sp>
        <p:nvSpPr>
          <p:cNvPr id="96" name="Google Shape;96;p1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OpenIFS is a global meteorological forecasting model developed and maintained by</a:t>
            </a:r>
            <a:r>
              <a:rPr lang="en-US" sz="2000"/>
              <a:t> the European Centre for Medium-Range Weather Forecasts (ECMWF).</a:t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In the past we integrated XIOS into OpenIFS to address the former inefficient sequential I/O scheme.</a:t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Although the </a:t>
            </a:r>
            <a:r>
              <a:rPr b="1" lang="en-US" sz="2000"/>
              <a:t>overhead</a:t>
            </a:r>
            <a:r>
              <a:rPr lang="en-US" sz="2000"/>
              <a:t> of outputting data through XIOS is really </a:t>
            </a:r>
            <a:r>
              <a:rPr b="1" lang="en-US" sz="2000"/>
              <a:t>small</a:t>
            </a:r>
            <a:r>
              <a:rPr lang="en-US" sz="2000"/>
              <a:t> for current resolutions, in the </a:t>
            </a:r>
            <a:r>
              <a:rPr b="1" lang="en-US" sz="2000"/>
              <a:t>future</a:t>
            </a:r>
            <a:r>
              <a:rPr lang="en-US" sz="2000"/>
              <a:t> this may well become a </a:t>
            </a:r>
            <a:r>
              <a:rPr b="1" lang="en-US" sz="2000"/>
              <a:t>bottleneck</a:t>
            </a:r>
            <a:r>
              <a:rPr lang="en-US" sz="2000"/>
              <a:t> because of the exponential growth of the output volume.</a:t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The default lossless compression filter of HDF5 does not fit our needs:</a:t>
            </a:r>
            <a:endParaRPr sz="2000"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1800"/>
              <a:t>If compression ratio is high, it takes too much time.</a:t>
            </a:r>
            <a:endParaRPr sz="1800"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1800"/>
              <a:t>If it takes a reasonable amount of time, compression ratio is not enough.</a:t>
            </a:r>
            <a:endParaRPr sz="1800"/>
          </a:p>
        </p:txBody>
      </p:sp>
      <p:sp>
        <p:nvSpPr>
          <p:cNvPr id="97" name="Google Shape;97;p1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67050" y="5336900"/>
            <a:ext cx="1625100" cy="63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OpenIFS-XIOS integration scheme</a:t>
            </a:r>
            <a:endParaRPr/>
          </a:p>
        </p:txBody>
      </p:sp>
      <p:sp>
        <p:nvSpPr>
          <p:cNvPr id="106" name="Google Shape;106;p1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987" y="1804800"/>
            <a:ext cx="8275224" cy="322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What about XIOS compression?</a:t>
            </a:r>
            <a:endParaRPr/>
          </a:p>
        </p:txBody>
      </p:sp>
      <p:sp>
        <p:nvSpPr>
          <p:cNvPr id="115" name="Google Shape;115;p1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6" name="Google Shape;11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 title="Gràfic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5" y="1051551"/>
            <a:ext cx="7699251" cy="47607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What about XIOS compression?</a:t>
            </a:r>
            <a:endParaRPr/>
          </a:p>
        </p:txBody>
      </p:sp>
      <p:sp>
        <p:nvSpPr>
          <p:cNvPr id="124" name="Google Shape;124;p2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5" name="Google Shape;12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 title="Gràfic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5" y="1051550"/>
            <a:ext cx="7699251" cy="476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SZ lossy compression filter in XIOS</a:t>
            </a:r>
            <a:endParaRPr/>
          </a:p>
        </p:txBody>
      </p:sp>
      <p:sp>
        <p:nvSpPr>
          <p:cNvPr id="133" name="Google Shape;133;p21"/>
          <p:cNvSpPr txBox="1"/>
          <p:nvPr>
            <p:ph idx="1" type="body"/>
          </p:nvPr>
        </p:nvSpPr>
        <p:spPr>
          <a:xfrm>
            <a:off x="464800" y="1215074"/>
            <a:ext cx="8229600" cy="31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Alternatively to lossless compression we wanted to test lossy compression and in particular, the SZ compressor from ANL.</a:t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We started a collaboration in the 11th JLESC workshop to explore if SZ is suitable for XIOS regarding these points:</a:t>
            </a:r>
            <a:endParaRPr sz="20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Reach high compression ratios.</a:t>
            </a:r>
            <a:endParaRPr sz="18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Enough compression speed to considerably mitigate the I/O overhead.</a:t>
            </a:r>
            <a:endParaRPr sz="18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Keep high accuracy.</a:t>
            </a:r>
            <a:endParaRPr sz="18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The SZ compressor is registered as a third-party filter of HDF5 which facilitates the integration in XIOS:</a:t>
            </a:r>
            <a:endParaRPr sz="2000"/>
          </a:p>
        </p:txBody>
      </p:sp>
      <p:sp>
        <p:nvSpPr>
          <p:cNvPr id="134" name="Google Shape;134;p2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2898750" y="4423725"/>
            <a:ext cx="845100" cy="6519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XIOS server</a:t>
            </a:r>
            <a:endParaRPr/>
          </a:p>
        </p:txBody>
      </p:sp>
      <p:cxnSp>
        <p:nvCxnSpPr>
          <p:cNvPr id="138" name="Google Shape;138;p21"/>
          <p:cNvCxnSpPr>
            <a:stCxn id="137" idx="3"/>
            <a:endCxn id="139" idx="1"/>
          </p:cNvCxnSpPr>
          <p:nvPr/>
        </p:nvCxnSpPr>
        <p:spPr>
          <a:xfrm>
            <a:off x="3743850" y="4749675"/>
            <a:ext cx="626400" cy="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9" name="Google Shape;139;p21"/>
          <p:cNvSpPr/>
          <p:nvPr/>
        </p:nvSpPr>
        <p:spPr>
          <a:xfrm>
            <a:off x="4370350" y="4390775"/>
            <a:ext cx="845100" cy="717800"/>
          </a:xfrm>
          <a:prstGeom prst="flowChart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NetCDF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library</a:t>
            </a:r>
            <a:endParaRPr/>
          </a:p>
        </p:txBody>
      </p:sp>
      <p:sp>
        <p:nvSpPr>
          <p:cNvPr id="140" name="Google Shape;140;p21"/>
          <p:cNvSpPr/>
          <p:nvPr/>
        </p:nvSpPr>
        <p:spPr>
          <a:xfrm>
            <a:off x="5826650" y="4390775"/>
            <a:ext cx="845100" cy="717800"/>
          </a:xfrm>
          <a:prstGeom prst="flowChartProcess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HDF5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library</a:t>
            </a:r>
            <a:endParaRPr/>
          </a:p>
        </p:txBody>
      </p:sp>
      <p:sp>
        <p:nvSpPr>
          <p:cNvPr id="141" name="Google Shape;141;p21"/>
          <p:cNvSpPr/>
          <p:nvPr/>
        </p:nvSpPr>
        <p:spPr>
          <a:xfrm>
            <a:off x="7218050" y="4561600"/>
            <a:ext cx="845100" cy="376150"/>
          </a:xfrm>
          <a:prstGeom prst="flowChartProcess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SZ filter</a:t>
            </a:r>
            <a:endParaRPr/>
          </a:p>
        </p:txBody>
      </p:sp>
      <p:cxnSp>
        <p:nvCxnSpPr>
          <p:cNvPr id="142" name="Google Shape;142;p21"/>
          <p:cNvCxnSpPr>
            <a:stCxn id="139" idx="3"/>
            <a:endCxn id="140" idx="1"/>
          </p:cNvCxnSpPr>
          <p:nvPr/>
        </p:nvCxnSpPr>
        <p:spPr>
          <a:xfrm>
            <a:off x="5215450" y="4749675"/>
            <a:ext cx="611100" cy="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3" name="Google Shape;143;p21"/>
          <p:cNvCxnSpPr>
            <a:stCxn id="140" idx="3"/>
            <a:endCxn id="141" idx="1"/>
          </p:cNvCxnSpPr>
          <p:nvPr/>
        </p:nvCxnSpPr>
        <p:spPr>
          <a:xfrm>
            <a:off x="6671750" y="4749675"/>
            <a:ext cx="546300" cy="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4" name="Google Shape;144;p21"/>
          <p:cNvSpPr/>
          <p:nvPr/>
        </p:nvSpPr>
        <p:spPr>
          <a:xfrm>
            <a:off x="4009175" y="5329388"/>
            <a:ext cx="949300" cy="753850"/>
          </a:xfrm>
          <a:prstGeom prst="flowChartMagneticDisk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Storage</a:t>
            </a:r>
            <a:endParaRPr/>
          </a:p>
        </p:txBody>
      </p:sp>
      <p:sp>
        <p:nvSpPr>
          <p:cNvPr id="145" name="Google Shape;145;p21"/>
          <p:cNvSpPr/>
          <p:nvPr/>
        </p:nvSpPr>
        <p:spPr>
          <a:xfrm flipH="1" rot="10800000">
            <a:off x="3303100" y="5205688"/>
            <a:ext cx="583500" cy="606900"/>
          </a:xfrm>
          <a:prstGeom prst="bentArrow">
            <a:avLst>
              <a:gd fmla="val 12507" name="adj1"/>
              <a:gd fmla="val 13296" name="adj2"/>
              <a:gd fmla="val 15314" name="adj3"/>
              <a:gd fmla="val 43750" name="adj4"/>
            </a:avLst>
          </a:prstGeom>
          <a:solidFill>
            <a:srgbClr val="999999"/>
          </a:solidFill>
          <a:ln cap="flat" cmpd="sng" w="1905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6" name="Google Shape;146;p21"/>
          <p:cNvGrpSpPr/>
          <p:nvPr/>
        </p:nvGrpSpPr>
        <p:grpSpPr>
          <a:xfrm>
            <a:off x="1079050" y="4781875"/>
            <a:ext cx="1542425" cy="1454550"/>
            <a:chOff x="729825" y="4649975"/>
            <a:chExt cx="1542425" cy="1454550"/>
          </a:xfrm>
        </p:grpSpPr>
        <p:sp>
          <p:nvSpPr>
            <p:cNvPr id="147" name="Google Shape;147;p21"/>
            <p:cNvSpPr/>
            <p:nvPr/>
          </p:nvSpPr>
          <p:spPr>
            <a:xfrm>
              <a:off x="729825" y="4649975"/>
              <a:ext cx="1542425" cy="1454550"/>
            </a:xfrm>
            <a:prstGeom prst="flowChartProcess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NetCDF file</a:t>
              </a:r>
              <a:endParaRPr/>
            </a:p>
          </p:txBody>
        </p:sp>
        <p:sp>
          <p:nvSpPr>
            <p:cNvPr id="148" name="Google Shape;148;p21"/>
            <p:cNvSpPr/>
            <p:nvPr/>
          </p:nvSpPr>
          <p:spPr>
            <a:xfrm>
              <a:off x="789475" y="4995575"/>
              <a:ext cx="1412450" cy="1038550"/>
            </a:xfrm>
            <a:prstGeom prst="flowChartProcess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HDF5 structure</a:t>
              </a:r>
              <a:endParaRPr/>
            </a:p>
          </p:txBody>
        </p:sp>
        <p:sp>
          <p:nvSpPr>
            <p:cNvPr id="149" name="Google Shape;149;p21"/>
            <p:cNvSpPr/>
            <p:nvPr/>
          </p:nvSpPr>
          <p:spPr>
            <a:xfrm>
              <a:off x="853600" y="5369575"/>
              <a:ext cx="1280400" cy="606900"/>
            </a:xfrm>
            <a:prstGeom prst="flowChartAlternateProcess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Compressed data</a:t>
              </a:r>
              <a:endParaRPr/>
            </a:p>
          </p:txBody>
        </p:sp>
      </p:grpSp>
      <p:cxnSp>
        <p:nvCxnSpPr>
          <p:cNvPr id="150" name="Google Shape;150;p21"/>
          <p:cNvCxnSpPr/>
          <p:nvPr/>
        </p:nvCxnSpPr>
        <p:spPr>
          <a:xfrm>
            <a:off x="2621475" y="5509150"/>
            <a:ext cx="676500" cy="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