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951aa8da79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951aa8da79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951aa8da79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feb14b6b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bfeb14b6bf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feb14b6bf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bfeb14b6bf_0_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feb14b6bf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bfeb14b6bf_0_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feb14b6b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bfeb14b6b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51aa8da79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951aa8da79_0_1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51aa8da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951aa8da7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3e327f5ab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93e327f5ab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e327f5ab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93e327f5ab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1aa8da79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951aa8da79_0_1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eb14b6b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bfeb14b6bf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3e327f5ab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93e327f5ab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4292b5645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94292b5645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3e327f5ab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93e327f5ab_0_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Last">
  <p:cSld name="BSC2017-Las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/>
          <p:nvPr/>
        </p:nvSpPr>
        <p:spPr>
          <a:xfrm>
            <a:off x="1991225" y="2636182"/>
            <a:ext cx="5161500" cy="901800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/>
          <p:nvPr/>
        </p:nvSpPr>
        <p:spPr>
          <a:xfrm>
            <a:off x="3360099" y="5922083"/>
            <a:ext cx="2407800" cy="534300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910318" y="4101711"/>
            <a:ext cx="7323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Generic">
  <p:cSld name="BSC2017-Generic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Last">
  <p:cSld name="BSC2017-Las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3048000" y="6095685"/>
            <a:ext cx="6096000" cy="4875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8"/>
          <p:cNvSpPr txBox="1"/>
          <p:nvPr>
            <p:ph type="ctrTitle"/>
          </p:nvPr>
        </p:nvSpPr>
        <p:spPr>
          <a:xfrm>
            <a:off x="3722916" y="1631730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3722916" y="4900141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/>
          <p:nvPr/>
        </p:nvSpPr>
        <p:spPr>
          <a:xfrm>
            <a:off x="1" y="6095685"/>
            <a:ext cx="3048000" cy="4875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2017-Generic">
  <p:cSld name="BSC2017-Generic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5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622725" y="1451775"/>
            <a:ext cx="53265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600"/>
              <a:buFont typeface="Calibri"/>
              <a:buNone/>
            </a:pPr>
            <a:r>
              <a:rPr lang="en-US" sz="4000"/>
              <a:t>Exploring the SZ lossy compressor use for the XIOS I/O server</a:t>
            </a:r>
            <a:endParaRPr sz="4000"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25</a:t>
            </a:r>
            <a:r>
              <a:rPr lang="en-US"/>
              <a:t>/2/2021</a:t>
            </a:r>
            <a:endParaRPr/>
          </a:p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3708249" y="6095675"/>
            <a:ext cx="43944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n-US" sz="1800"/>
              <a:t>12th JLESC Workshop</a:t>
            </a:r>
            <a:endParaRPr sz="1800"/>
          </a:p>
        </p:txBody>
      </p:sp>
      <p:sp>
        <p:nvSpPr>
          <p:cNvPr id="59" name="Google Shape;59;p13"/>
          <p:cNvSpPr txBox="1"/>
          <p:nvPr/>
        </p:nvSpPr>
        <p:spPr>
          <a:xfrm>
            <a:off x="3622725" y="4179250"/>
            <a:ext cx="2727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Yepes-Arbós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575" y="4282025"/>
            <a:ext cx="2488449" cy="5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2650" y="6095675"/>
            <a:ext cx="736384" cy="48749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694025" y="5216550"/>
            <a:ext cx="52212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The research leading to these results has received funding from the EU H2020 Framework Programme under grant agreement no. 823988</a:t>
            </a:r>
            <a:endParaRPr sz="1300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This material reflects only the author’s view and the Commission is not responsible for any use that may be made of the information it contains</a:t>
            </a:r>
            <a:endParaRPr sz="1300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gzip vs. SZ compression: preliminary results</a:t>
            </a:r>
            <a:endParaRPr/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 title="Gràf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5" y="1056401"/>
            <a:ext cx="7699251" cy="4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332600" y="5550125"/>
            <a:ext cx="305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gzip: compression level 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SZ: relative error bound 0.01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Validation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Specific humidity (q):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Temperature (t):</a:t>
            </a:r>
            <a:endParaRPr sz="2000"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713" y="1772788"/>
            <a:ext cx="81819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713" y="4175838"/>
            <a:ext cx="6448425" cy="157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3"/>
          <p:cNvCxnSpPr/>
          <p:nvPr/>
        </p:nvCxnSpPr>
        <p:spPr>
          <a:xfrm rot="10800000">
            <a:off x="3201050" y="2549088"/>
            <a:ext cx="4947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3"/>
          <p:cNvCxnSpPr/>
          <p:nvPr/>
        </p:nvCxnSpPr>
        <p:spPr>
          <a:xfrm rot="10800000">
            <a:off x="3187150" y="4961663"/>
            <a:ext cx="4947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Ongoing and future work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000"/>
              <a:t>ANL has added support to set different compression parameters per field.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/>
              <a:t>Change XIOS code to read individual compression parameters and set the SZ filter via the NetCDF API.</a:t>
            </a:r>
            <a:endParaRPr sz="18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/>
              <a:t>This will allow us to tune the accuracy of each field depending on scientific needs.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Discuss with climate scientists the adequate compression parameters for each field, such as </a:t>
            </a:r>
            <a:r>
              <a:rPr lang="en-US" sz="2000"/>
              <a:t>specific humidity or </a:t>
            </a:r>
            <a:r>
              <a:rPr lang="en-US" sz="2000"/>
              <a:t>temperature.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Test the SZ filter with the experimental HDF5 parallel I/O.</a:t>
            </a:r>
            <a:endParaRPr sz="2000"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 questions and collaboration opportunities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Continuing the collaboration between ANL and BSC.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Any feedback will be welcome.</a:t>
            </a:r>
            <a:endParaRPr sz="2000"/>
          </a:p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ctrTitle"/>
          </p:nvPr>
        </p:nvSpPr>
        <p:spPr>
          <a:xfrm>
            <a:off x="3461655" y="1579476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b="0" lang="en-US" sz="8000"/>
              <a:t>Thank you </a:t>
            </a:r>
            <a:endParaRPr b="0" sz="8000"/>
          </a:p>
        </p:txBody>
      </p:sp>
      <p:sp>
        <p:nvSpPr>
          <p:cNvPr id="197" name="Google Shape;197;p26"/>
          <p:cNvSpPr txBox="1"/>
          <p:nvPr>
            <p:ph idx="1" type="subTitle"/>
          </p:nvPr>
        </p:nvSpPr>
        <p:spPr>
          <a:xfrm>
            <a:off x="3603066" y="6107242"/>
            <a:ext cx="45699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en-US" sz="2800">
                <a:solidFill>
                  <a:srgbClr val="004890"/>
                </a:solidFill>
              </a:rPr>
              <a:t>xavier.yepes@bsc.es</a:t>
            </a:r>
            <a:endParaRPr sz="2800">
              <a:solidFill>
                <a:srgbClr val="004890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333" y="4640225"/>
            <a:ext cx="2833148" cy="6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164" y="4668069"/>
            <a:ext cx="929591" cy="61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Exascale supercomputers will allow Earth System Models (ESMs) to make simulations at an unprecedented level of horizontal resolution.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But this has implications: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 huge amount of data will be generated that must be efficiently written into the storage system.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 high cost of storage systems due to the huge data size.</a:t>
            </a:r>
            <a:endParaRPr sz="2100"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352" y="3357575"/>
            <a:ext cx="5354507" cy="27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The XIOS I/O server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06603" y="1056397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I/O issue is typically addressed by adopting scalable parallel I/O solutions.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 the climate community, a widely I/O tool used is XIOS.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XML Input/Output Server (XIOS) is an asynchronous MPI parallel I/O server developed by the Institut Pierre-Simon Laplace (IPSL).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XIOS has the following features needed for climate modelling: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Output files are in netCDF format.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Written data is CMIP-compliant (CMORized).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It is able to post-process data inline to generate diagnostics.</a:t>
            </a:r>
            <a:endParaRPr sz="1800"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XIOS: Some technical features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From a computational point of view, XIOS is thought to address: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inefficient legacy read/write process.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unmanageable size of “raw” data.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</a:t>
            </a:r>
            <a:r>
              <a:rPr lang="en-US" sz="2000"/>
              <a:t>y implementing: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Scalable parallel I/O.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Inline post-processing.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 addition, it offers </a:t>
            </a:r>
            <a:r>
              <a:rPr b="1" lang="en-US" sz="2000"/>
              <a:t>lossless data compression</a:t>
            </a:r>
            <a:r>
              <a:rPr lang="en-US" sz="2000"/>
              <a:t> using gzip through HDF5.</a:t>
            </a:r>
            <a:endParaRPr sz="1800"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Test case: OpenIFS and XIOS integration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OpenIFS is a global meteorological forecasting model developed and maintained by</a:t>
            </a:r>
            <a:r>
              <a:rPr lang="en-US" sz="2000"/>
              <a:t> the European Centre for Medium-Range Weather Forecasts (ECMWF).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 the past we integrated XIOS into OpenIFS to address the former inefficient sequential I/O scheme.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Although the </a:t>
            </a:r>
            <a:r>
              <a:rPr b="1" lang="en-US" sz="2000"/>
              <a:t>overhead</a:t>
            </a:r>
            <a:r>
              <a:rPr lang="en-US" sz="2000"/>
              <a:t> of outputting data through XIOS is really </a:t>
            </a:r>
            <a:r>
              <a:rPr b="1" lang="en-US" sz="2000"/>
              <a:t>small</a:t>
            </a:r>
            <a:r>
              <a:rPr lang="en-US" sz="2000"/>
              <a:t> for current resolutions, in the </a:t>
            </a:r>
            <a:r>
              <a:rPr b="1" lang="en-US" sz="2000"/>
              <a:t>future</a:t>
            </a:r>
            <a:r>
              <a:rPr lang="en-US" sz="2000"/>
              <a:t> this may well become a </a:t>
            </a:r>
            <a:r>
              <a:rPr b="1" lang="en-US" sz="2000"/>
              <a:t>bottleneck</a:t>
            </a:r>
            <a:r>
              <a:rPr lang="en-US" sz="2000"/>
              <a:t> because of the exponential growth of the output volume.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default lossless compression filter of HDF5 does not fit our needs:</a:t>
            </a:r>
            <a:endParaRPr sz="2000"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800"/>
              <a:t>If compression ratio is high, it takes too much time.</a:t>
            </a:r>
            <a:endParaRPr sz="1800"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800"/>
              <a:t>If it takes a reasonable amount of time, compression ratio is not enough.</a:t>
            </a:r>
            <a:endParaRPr sz="1800"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050" y="5336900"/>
            <a:ext cx="1625100" cy="6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OpenIFS-XIOS integration scheme</a:t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87" y="1804800"/>
            <a:ext cx="8275224" cy="32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What about XIOS compression?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title="Gràf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5" y="1051551"/>
            <a:ext cx="7699251" cy="476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What about XIOS compression?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title="Gràf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5" y="1051550"/>
            <a:ext cx="7699251" cy="47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SZ lossy compression filter in XIOS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64800" y="1215074"/>
            <a:ext cx="82296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Alternatively to lossless compression we wanted to test lossy compression and in particular, the SZ compressor from ANL.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 started a collaboration in the 11th JLESC workshop to explore if SZ is suitable for XIOS regarding these points: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Reach high compression ratios.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Enough compression speed to considerably mitigate the I/O overhead.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Keep high accuracy.</a:t>
            </a:r>
            <a:endParaRPr sz="18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SZ compressor is registered as a third-party filter of HDF5 which facilitates the integration in XIOS:</a:t>
            </a:r>
            <a:endParaRPr sz="2000"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2898750" y="4423725"/>
            <a:ext cx="845100" cy="651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XIOS server</a:t>
            </a:r>
            <a:endParaRPr/>
          </a:p>
        </p:txBody>
      </p:sp>
      <p:cxnSp>
        <p:nvCxnSpPr>
          <p:cNvPr id="138" name="Google Shape;138;p21"/>
          <p:cNvCxnSpPr>
            <a:stCxn id="137" idx="3"/>
            <a:endCxn id="139" idx="1"/>
          </p:cNvCxnSpPr>
          <p:nvPr/>
        </p:nvCxnSpPr>
        <p:spPr>
          <a:xfrm>
            <a:off x="3743850" y="4749675"/>
            <a:ext cx="6264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1"/>
          <p:cNvSpPr/>
          <p:nvPr/>
        </p:nvSpPr>
        <p:spPr>
          <a:xfrm>
            <a:off x="4370350" y="4390775"/>
            <a:ext cx="845100" cy="717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NetCDF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5826650" y="4390775"/>
            <a:ext cx="845100" cy="717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HDF5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7218050" y="4561600"/>
            <a:ext cx="845100" cy="376150"/>
          </a:xfrm>
          <a:prstGeom prst="flowChartProcess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SZ filter</a:t>
            </a:r>
            <a:endParaRPr/>
          </a:p>
        </p:txBody>
      </p:sp>
      <p:cxnSp>
        <p:nvCxnSpPr>
          <p:cNvPr id="142" name="Google Shape;142;p21"/>
          <p:cNvCxnSpPr>
            <a:stCxn id="139" idx="3"/>
            <a:endCxn id="140" idx="1"/>
          </p:cNvCxnSpPr>
          <p:nvPr/>
        </p:nvCxnSpPr>
        <p:spPr>
          <a:xfrm>
            <a:off x="5215450" y="4749675"/>
            <a:ext cx="6111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1"/>
          <p:cNvCxnSpPr>
            <a:stCxn id="140" idx="3"/>
            <a:endCxn id="141" idx="1"/>
          </p:cNvCxnSpPr>
          <p:nvPr/>
        </p:nvCxnSpPr>
        <p:spPr>
          <a:xfrm>
            <a:off x="6671750" y="4749675"/>
            <a:ext cx="5463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21"/>
          <p:cNvSpPr/>
          <p:nvPr/>
        </p:nvSpPr>
        <p:spPr>
          <a:xfrm>
            <a:off x="4009175" y="5329388"/>
            <a:ext cx="949300" cy="753850"/>
          </a:xfrm>
          <a:prstGeom prst="flowChartMagneticDisk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 flipH="1" rot="10800000">
            <a:off x="3303100" y="5205688"/>
            <a:ext cx="583500" cy="606900"/>
          </a:xfrm>
          <a:prstGeom prst="bentArrow">
            <a:avLst>
              <a:gd fmla="val 12507" name="adj1"/>
              <a:gd fmla="val 13296" name="adj2"/>
              <a:gd fmla="val 15314" name="adj3"/>
              <a:gd fmla="val 43750" name="adj4"/>
            </a:avLst>
          </a:prstGeom>
          <a:solidFill>
            <a:srgbClr val="999999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1079050" y="4781875"/>
            <a:ext cx="1542425" cy="1454550"/>
            <a:chOff x="729825" y="4649975"/>
            <a:chExt cx="1542425" cy="1454550"/>
          </a:xfrm>
        </p:grpSpPr>
        <p:sp>
          <p:nvSpPr>
            <p:cNvPr id="147" name="Google Shape;147;p21"/>
            <p:cNvSpPr/>
            <p:nvPr/>
          </p:nvSpPr>
          <p:spPr>
            <a:xfrm>
              <a:off x="729825" y="4649975"/>
              <a:ext cx="1542425" cy="1454550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NetCDF file</a:t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789475" y="4995575"/>
              <a:ext cx="1412450" cy="1038550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HDF5 structure</a:t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53600" y="5369575"/>
              <a:ext cx="1280400" cy="606900"/>
            </a:xfrm>
            <a:prstGeom prst="flowChartAlternate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Compressed data</a:t>
              </a:r>
              <a:endParaRPr/>
            </a:p>
          </p:txBody>
        </p:sp>
      </p:grpSp>
      <p:cxnSp>
        <p:nvCxnSpPr>
          <p:cNvPr id="150" name="Google Shape;150;p21"/>
          <p:cNvCxnSpPr/>
          <p:nvPr/>
        </p:nvCxnSpPr>
        <p:spPr>
          <a:xfrm>
            <a:off x="2621475" y="5509150"/>
            <a:ext cx="676500" cy="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