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  <p:sldMasterId id="2147485068" r:id="rId2"/>
    <p:sldMasterId id="2147485093" r:id="rId3"/>
    <p:sldMasterId id="2147485103" r:id="rId4"/>
  </p:sldMasterIdLst>
  <p:notesMasterIdLst>
    <p:notesMasterId r:id="rId17"/>
  </p:notesMasterIdLst>
  <p:handoutMasterIdLst>
    <p:handoutMasterId r:id="rId18"/>
  </p:handoutMasterIdLst>
  <p:sldIdLst>
    <p:sldId id="256" r:id="rId5"/>
    <p:sldId id="351" r:id="rId6"/>
    <p:sldId id="353" r:id="rId7"/>
    <p:sldId id="384" r:id="rId8"/>
    <p:sldId id="410" r:id="rId9"/>
    <p:sldId id="411" r:id="rId10"/>
    <p:sldId id="408" r:id="rId11"/>
    <p:sldId id="412" r:id="rId12"/>
    <p:sldId id="358" r:id="rId13"/>
    <p:sldId id="398" r:id="rId14"/>
    <p:sldId id="390" r:id="rId15"/>
    <p:sldId id="407" r:id="rId16"/>
  </p:sldIdLst>
  <p:sldSz cx="9144000" cy="7019925"/>
  <p:notesSz cx="9872663" cy="67976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DejaVu Sans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DejaVu Sans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DejaVu Sans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DejaVu Sans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DejaVu Sans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DejaVu Sans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DejaVu Sans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DejaVu Sans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DejaVu Sans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21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2">
          <p15:clr>
            <a:srgbClr val="A4A3A4"/>
          </p15:clr>
        </p15:guide>
        <p15:guide id="2" pos="311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B4E2"/>
    <a:srgbClr val="64A0B6"/>
    <a:srgbClr val="000000"/>
    <a:srgbClr val="B77411"/>
    <a:srgbClr val="928988"/>
    <a:srgbClr val="E9F2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3466" autoAdjust="0"/>
  </p:normalViewPr>
  <p:slideViewPr>
    <p:cSldViewPr showGuides="1">
      <p:cViewPr varScale="1">
        <p:scale>
          <a:sx n="109" d="100"/>
          <a:sy n="109" d="100"/>
        </p:scale>
        <p:origin x="1068" y="114"/>
      </p:cViewPr>
      <p:guideLst>
        <p:guide orient="horz" pos="221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-10852"/>
    </p:cViewPr>
  </p:sorterViewPr>
  <p:notesViewPr>
    <p:cSldViewPr showGuides="1">
      <p:cViewPr varScale="1">
        <p:scale>
          <a:sx n="82" d="100"/>
          <a:sy n="82" d="100"/>
        </p:scale>
        <p:origin x="-3132" y="-96"/>
      </p:cViewPr>
      <p:guideLst>
        <p:guide orient="horz" pos="2142"/>
        <p:guide pos="311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313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592763" y="0"/>
            <a:ext cx="4278312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fld id="{75BC684C-4532-413D-89A7-8C93E79D4D3B}" type="datetimeFigureOut">
              <a:rPr lang="en-US"/>
              <a:pPr>
                <a:defRPr/>
              </a:pPr>
              <a:t>12/13/2018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278313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592763" y="6456363"/>
            <a:ext cx="4278312" cy="3397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165A476-8A44-49D2-BE68-5B12A1C0C6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313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92763" y="0"/>
            <a:ext cx="4278312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fld id="{536818D9-FF2B-44C1-B158-A5C1ABC9DFF7}" type="datetimeFigureOut">
              <a:rPr lang="en-US"/>
              <a:pPr>
                <a:defRPr/>
              </a:pPr>
              <a:t>12/13/2018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76600" y="509588"/>
            <a:ext cx="3319463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87425" y="3228975"/>
            <a:ext cx="7897813" cy="30591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278313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92763" y="6456363"/>
            <a:ext cx="4278312" cy="3397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4D63217-657C-4266-B2E1-C95169F380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ES" altLang="en-US" smtClean="0"/>
              <a:t>EuroHPC</a:t>
            </a:r>
          </a:p>
        </p:txBody>
      </p:sp>
      <p:sp>
        <p:nvSpPr>
          <p:cNvPr id="46084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fld id="{5C57585B-26D1-4BD3-B561-D52F93D23ABE}" type="slidenum">
              <a:rPr lang="es-ES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1</a:t>
            </a:fld>
            <a:endParaRPr lang="es-ES" altLang="en-US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ES" altLang="en-US" smtClean="0"/>
              <a:t>EuroHPC</a:t>
            </a:r>
          </a:p>
        </p:txBody>
      </p:sp>
      <p:sp>
        <p:nvSpPr>
          <p:cNvPr id="48132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fld id="{301585F9-1A0C-49F2-B59B-AB01607FAE35}" type="slidenum">
              <a:rPr lang="es-ES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2</a:t>
            </a:fld>
            <a:endParaRPr lang="es-ES" altLang="en-US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ES" altLang="en-US" smtClean="0"/>
              <a:t>We help from Day 0</a:t>
            </a:r>
          </a:p>
        </p:txBody>
      </p:sp>
      <p:sp>
        <p:nvSpPr>
          <p:cNvPr id="50180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fld id="{AC4AB1D5-BCB5-4F22-9DF3-7EE6B46A296B}" type="slidenum">
              <a:rPr lang="es-ES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3</a:t>
            </a:fld>
            <a:endParaRPr lang="es-ES" altLang="en-US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mtClean="0"/>
              <a:t>Coordinated: ESPRESSO (2018) GUARANTY SONNAR POP2 BDEM CoQuA ESTiMatE PerMedCoe OncoHelper EUCANCan ExaMed ELASTIC ChEESE </a:t>
            </a:r>
          </a:p>
          <a:p>
            <a:endParaRPr lang="en-GB" altLang="en-US" smtClean="0"/>
          </a:p>
          <a:p>
            <a:r>
              <a:rPr lang="en-GB" altLang="en-US" smtClean="0"/>
              <a:t>Others include: BBVA, La Caixa Health, PRIMA, ELIXIR, </a:t>
            </a:r>
          </a:p>
          <a:p>
            <a:endParaRPr lang="en-GB" altLang="en-US" smtClean="0"/>
          </a:p>
          <a:p>
            <a:r>
              <a:rPr lang="en-GB" altLang="en-US" smtClean="0"/>
              <a:t>Negotiation: CLASS QUAKE FRAGMENT EPEEC ChEESE ESTiMatE POP2 ELASTIC EUCANCan STARS FRAMEWORK EOSC-hub I-BiDaaS ICEI (resub) RDA Europe 4.0 EXDCI-2 EPI ECO-H-MEM - Antonio Peña FireExtinction MATHROCKS MSC HBP SGA2 EUROLAB4HPC2 SOLWATT RECIPE LANDSUPPORT SuPerCom SILICOFCM ExaQUte INADEC HPC-GIG PROTECT ESCAPE-2 IMMERSE DUST.ES EXCELLERAT FAIRPlus CLIM4CROP MAX 2 ENERXICO CompBioMed2 EoCoE-II INFORE euCanSHare EPI SGA1 CYBELE BioExcel2 - IS-ENES3 ESiWACE-2 BioExcel2 EJP RD DeepHealth AI4EU EOSC-Life iPC FocusCoE PRACE-6IP </a:t>
            </a:r>
          </a:p>
          <a:p>
            <a:endParaRPr lang="en-GB" altLang="en-US" smtClean="0"/>
          </a:p>
          <a:p>
            <a:endParaRPr lang="en-GB" altLang="en-US" smtClean="0"/>
          </a:p>
          <a:p>
            <a:endParaRPr lang="es-ES" altLang="en-US" smtClean="0"/>
          </a:p>
        </p:txBody>
      </p:sp>
      <p:sp>
        <p:nvSpPr>
          <p:cNvPr id="54276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fld id="{A6D5B58D-A38C-4A8D-A0F9-513E817DC2F2}" type="slidenum">
              <a:rPr lang="es-ES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8</a:t>
            </a:fld>
            <a:endParaRPr lang="es-ES" altLang="en-US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mtClean="0"/>
              <a:t>Coordinated: ESPRESSO (2018) GUARANTY SONNAR POP2 BDEM CoQuA ESTiMatE PerMedCoe OncoHelper EUCANCan ExaMed ELASTIC ChEESE </a:t>
            </a:r>
          </a:p>
          <a:p>
            <a:endParaRPr lang="en-GB" altLang="en-US" smtClean="0"/>
          </a:p>
          <a:p>
            <a:r>
              <a:rPr lang="en-GB" altLang="en-US" smtClean="0"/>
              <a:t>Others include: BBVA, La Caixa Health, PRIMA, ELIXIR, </a:t>
            </a:r>
          </a:p>
          <a:p>
            <a:endParaRPr lang="en-GB" altLang="en-US" smtClean="0"/>
          </a:p>
          <a:p>
            <a:r>
              <a:rPr lang="en-GB" altLang="en-US" smtClean="0"/>
              <a:t>Negotiation: CLASS QUAKE FRAGMENT EPEEC ChEESE ESTiMatE POP2 ELASTIC EUCANCan STARS FRAMEWORK EOSC-hub I-BiDaaS ICEI (resub) RDA Europe 4.0 EXDCI-2 EPI ECO-H-MEM - Antonio Peña FireExtinction MATHROCKS MSC HBP SGA2 EUROLAB4HPC2 SOLWATT RECIPE LANDSUPPORT SuPerCom SILICOFCM ExaQUte INADEC HPC-GIG PROTECT ESCAPE-2 IMMERSE DUST.ES EXCELLERAT FAIRPlus CLIM4CROP MAX 2 ENERXICO CompBioMed2 EoCoE-II INFORE euCanSHare EPI SGA1 CYBELE BioExcel2 - IS-ENES3 ESiWACE-2 BioExcel2 EJP RD DeepHealth AI4EU EOSC-Life iPC FocusCoE PRACE-6IP </a:t>
            </a:r>
          </a:p>
          <a:p>
            <a:endParaRPr lang="en-GB" altLang="en-US" smtClean="0"/>
          </a:p>
          <a:p>
            <a:endParaRPr lang="en-GB" altLang="en-US" smtClean="0"/>
          </a:p>
          <a:p>
            <a:endParaRPr lang="es-ES" altLang="en-US" smtClean="0"/>
          </a:p>
        </p:txBody>
      </p:sp>
      <p:sp>
        <p:nvSpPr>
          <p:cNvPr id="56324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fld id="{82C658BC-191D-4043-9161-05678BB47BF6}" type="slidenum">
              <a:rPr lang="es-ES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9</a:t>
            </a:fld>
            <a:endParaRPr lang="es-ES" altLang="en-US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ES" altLang="en-US" smtClean="0"/>
              <a:t>EuroHPC</a:t>
            </a:r>
          </a:p>
        </p:txBody>
      </p:sp>
      <p:sp>
        <p:nvSpPr>
          <p:cNvPr id="58372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fld id="{7DA71537-5BA9-4153-8431-8711A1013E2D}" type="slidenum">
              <a:rPr lang="es-ES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10</a:t>
            </a:fld>
            <a:endParaRPr lang="es-ES" altLang="en-US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hyperlink" Target="https://www.facebook.com/BSCCNS" TargetMode="External"/><Relationship Id="rId12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hyperlink" Target="https://www.youtube.com/user/BSCCNS" TargetMode="External"/><Relationship Id="rId5" Type="http://schemas.openxmlformats.org/officeDocument/2006/relationships/hyperlink" Target="https://www.linkedin.com/company/barcelona-supercomputing-center" TargetMode="External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hyperlink" Target="https://twitter.com/bsc_cns" TargetMode="Externa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bsc_cns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www.facebook.com/BSCCNS" TargetMode="External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hyperlink" Target="https://www.youtube.com/user/BSCCNS" TargetMode="External"/><Relationship Id="rId4" Type="http://schemas.openxmlformats.org/officeDocument/2006/relationships/hyperlink" Target="https://www.linkedin.com/company/barcelona-supercomputing-center" TargetMode="External"/><Relationship Id="rId9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bsc_cns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6" Type="http://schemas.openxmlformats.org/officeDocument/2006/relationships/hyperlink" Target="https://www.facebook.com/BSCCNS" TargetMode="External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hyperlink" Target="https://www.youtube.com/user/BSCCNS" TargetMode="External"/><Relationship Id="rId4" Type="http://schemas.openxmlformats.org/officeDocument/2006/relationships/hyperlink" Target="https://www.linkedin.com/company/barcelona-supercomputing-center" TargetMode="External"/><Relationship Id="rId9" Type="http://schemas.openxmlformats.org/officeDocument/2006/relationships/image" Target="../media/image6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png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png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bsc_cns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6" Type="http://schemas.openxmlformats.org/officeDocument/2006/relationships/hyperlink" Target="https://www.facebook.com/BSCCNS" TargetMode="External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hyperlink" Target="https://www.youtube.com/user/BSCCNS" TargetMode="External"/><Relationship Id="rId4" Type="http://schemas.openxmlformats.org/officeDocument/2006/relationships/hyperlink" Target="https://www.linkedin.com/company/barcelona-supercomputing-center" TargetMode="External"/><Relationship Id="rId9" Type="http://schemas.openxmlformats.org/officeDocument/2006/relationships/image" Target="../media/image6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9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9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9.png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0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701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Shape 5"/>
          <p:cNvSpPr txBox="1">
            <a:spLocks noChangeArrowheads="1"/>
          </p:cNvSpPr>
          <p:nvPr userDrawn="1"/>
        </p:nvSpPr>
        <p:spPr bwMode="auto">
          <a:xfrm>
            <a:off x="76200" y="182563"/>
            <a:ext cx="16002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n-US" sz="1800" smtClean="0">
                <a:solidFill>
                  <a:srgbClr val="FFFFFF"/>
                </a:solidFill>
              </a:rPr>
              <a:t>www.bsc.es</a:t>
            </a:r>
            <a:endParaRPr lang="en-US" altLang="en-US" sz="1800" smtClean="0">
              <a:latin typeface="Calibri" pitchFamily="34" charset="0"/>
            </a:endParaRPr>
          </a:p>
        </p:txBody>
      </p:sp>
      <p:pic>
        <p:nvPicPr>
          <p:cNvPr id="4" name="Picture 11" descr="C:\Users\lbermude\Documents\Laura\PWP BSC\img_ok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830263"/>
            <a:ext cx="460375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59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825" y="1025525"/>
            <a:ext cx="101282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hlinkClick r:id="rId5"/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788" y="6386513"/>
            <a:ext cx="425450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hlinkClick r:id="rId7"/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6389688"/>
            <a:ext cx="3937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hlinkClick r:id="rId9"/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638" y="6386513"/>
            <a:ext cx="447675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hlinkClick r:id="rId11"/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386513"/>
            <a:ext cx="763588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8698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SC2017-Gener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6378575"/>
            <a:ext cx="1876425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64803" y="223038"/>
            <a:ext cx="8229598" cy="8581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3500" b="1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64803" y="1243761"/>
            <a:ext cx="8229598" cy="49473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Clr>
                <a:srgbClr val="0070C0"/>
              </a:buClr>
              <a:defRPr/>
            </a:lvl1pPr>
            <a:lvl2pPr>
              <a:buClr>
                <a:srgbClr val="0070C0"/>
              </a:buClr>
              <a:defRPr/>
            </a:lvl2pPr>
            <a:lvl3pPr>
              <a:buClr>
                <a:srgbClr val="0070C0"/>
              </a:buClr>
              <a:defRPr/>
            </a:lvl3pPr>
            <a:lvl4pPr>
              <a:buClr>
                <a:srgbClr val="0070C0"/>
              </a:buClr>
              <a:defRPr/>
            </a:lvl4pPr>
            <a:lvl5pPr>
              <a:buClr>
                <a:srgbClr val="0070C0"/>
              </a:buClr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354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1"/>
          <p:cNvSpPr>
            <a:spLocks noChangeAspect="1"/>
          </p:cNvSpPr>
          <p:nvPr userDrawn="1"/>
        </p:nvSpPr>
        <p:spPr bwMode="auto">
          <a:xfrm>
            <a:off x="3175" y="0"/>
            <a:ext cx="9140825" cy="701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s-ES" altLang="es-ES" sz="1800" smtClean="0">
              <a:solidFill>
                <a:srgbClr val="004990"/>
              </a:solidFill>
            </a:endParaRPr>
          </a:p>
        </p:txBody>
      </p:sp>
      <p:sp>
        <p:nvSpPr>
          <p:cNvPr id="3" name="TextShape 5"/>
          <p:cNvSpPr txBox="1">
            <a:spLocks noChangeArrowheads="1"/>
          </p:cNvSpPr>
          <p:nvPr userDrawn="1"/>
        </p:nvSpPr>
        <p:spPr bwMode="auto">
          <a:xfrm>
            <a:off x="76200" y="182563"/>
            <a:ext cx="16002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n-US" sz="1800" smtClean="0">
                <a:solidFill>
                  <a:srgbClr val="FFFFFF"/>
                </a:solidFill>
              </a:rPr>
              <a:t>www.bsc.es</a:t>
            </a:r>
            <a:endParaRPr lang="en-US" altLang="en-US" sz="1800" smtClean="0">
              <a:solidFill>
                <a:srgbClr val="004990"/>
              </a:solidFill>
              <a:latin typeface="Calibri" pitchFamily="34" charset="0"/>
            </a:endParaRPr>
          </a:p>
        </p:txBody>
      </p:sp>
      <p:pic>
        <p:nvPicPr>
          <p:cNvPr id="4" name="Picture 11" descr="C:\Users\lbermude\Documents\Laura\PWP BSC\img_ok\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830263"/>
            <a:ext cx="460375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59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825" y="1025525"/>
            <a:ext cx="101282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hlinkClick r:id="rId4"/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788" y="6386513"/>
            <a:ext cx="425450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hlinkClick r:id="rId6"/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6389688"/>
            <a:ext cx="3937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hlinkClick r:id="rId8"/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638" y="6386513"/>
            <a:ext cx="447675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hlinkClick r:id="rId10"/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386513"/>
            <a:ext cx="763588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8021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D:\OLD\MisDocumentos\JASMINA\BSC-Corporative Design\BSC Template\cabecera2012-1600px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0"/>
            <a:ext cx="9290050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Shape 3"/>
          <p:cNvSpPr txBox="1">
            <a:spLocks noChangeArrowheads="1"/>
          </p:cNvSpPr>
          <p:nvPr userDrawn="1"/>
        </p:nvSpPr>
        <p:spPr bwMode="auto">
          <a:xfrm>
            <a:off x="8458200" y="6505575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pPr algn="r" eaLnBrk="1" hangingPunct="1">
              <a:defRPr/>
            </a:pPr>
            <a:fld id="{6FC664AF-CEDC-4668-BE89-0646EE107660}" type="slidenum">
              <a:rPr lang="en-US" altLang="en-US" sz="1000" smtClean="0">
                <a:solidFill>
                  <a:srgbClr val="23589C"/>
                </a:solidFill>
                <a:ea typeface="ＭＳ Ｐゴシック" panose="020B0600070205080204" pitchFamily="34" charset="-128"/>
              </a:rPr>
              <a:pPr algn="r" eaLnBrk="1" hangingPunct="1">
                <a:defRPr/>
              </a:pPr>
              <a:t>‹#›</a:t>
            </a:fld>
            <a:endParaRPr lang="en-US" altLang="en-US" smtClean="0">
              <a:solidFill>
                <a:srgbClr val="004990"/>
              </a:solidFill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6" name="Picture 11" descr="C:\Users\lbermude\Documents\Laura\PWP BSC\img_ok\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44463"/>
            <a:ext cx="19367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59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475" y="125413"/>
            <a:ext cx="574675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le 16"/>
          <p:cNvSpPr>
            <a:spLocks noGrp="1" noChangeAspect="1"/>
          </p:cNvSpPr>
          <p:nvPr>
            <p:ph type="title"/>
          </p:nvPr>
        </p:nvSpPr>
        <p:spPr>
          <a:xfrm>
            <a:off x="396876" y="144432"/>
            <a:ext cx="6191348" cy="696944"/>
          </a:xfrm>
          <a:prstGeom prst="rect">
            <a:avLst/>
          </a:prstGeom>
        </p:spPr>
        <p:txBody>
          <a:bodyPr/>
          <a:lstStyle>
            <a:lvl1pPr algn="l">
              <a:defRPr sz="28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 noChangeAspect="1"/>
          </p:cNvSpPr>
          <p:nvPr>
            <p:ph type="body" sz="quarter" idx="10"/>
          </p:nvPr>
        </p:nvSpPr>
        <p:spPr>
          <a:xfrm>
            <a:off x="395595" y="985391"/>
            <a:ext cx="8329365" cy="552018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0566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 descr="D:\OLD\MisDocumentos\JASMINA\BSC-Corporative Design\BSC Template\cabecera2012-1600px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0"/>
            <a:ext cx="9290050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Shape 3"/>
          <p:cNvSpPr txBox="1">
            <a:spLocks noChangeArrowheads="1"/>
          </p:cNvSpPr>
          <p:nvPr userDrawn="1"/>
        </p:nvSpPr>
        <p:spPr bwMode="auto">
          <a:xfrm>
            <a:off x="8458200" y="6505575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pPr algn="r" eaLnBrk="1" hangingPunct="1">
              <a:defRPr/>
            </a:pPr>
            <a:fld id="{7576E407-1722-46BF-9529-48301CCE563F}" type="slidenum">
              <a:rPr lang="en-US" altLang="en-US" sz="1000" smtClean="0">
                <a:solidFill>
                  <a:srgbClr val="23589C"/>
                </a:solidFill>
                <a:ea typeface="ＭＳ Ｐゴシック" panose="020B0600070205080204" pitchFamily="34" charset="-128"/>
              </a:rPr>
              <a:pPr algn="r" eaLnBrk="1" hangingPunct="1">
                <a:defRPr/>
              </a:pPr>
              <a:t>‹#›</a:t>
            </a:fld>
            <a:endParaRPr lang="en-US" altLang="en-US" smtClean="0">
              <a:solidFill>
                <a:srgbClr val="004990"/>
              </a:solidFill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7" name="Picture 11" descr="C:\Users\lbermude\Documents\Laura\PWP BSC\img_ok\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44463"/>
            <a:ext cx="19367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59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475" y="125413"/>
            <a:ext cx="574675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le 16"/>
          <p:cNvSpPr>
            <a:spLocks noGrp="1" noChangeAspect="1"/>
          </p:cNvSpPr>
          <p:nvPr>
            <p:ph type="title"/>
          </p:nvPr>
        </p:nvSpPr>
        <p:spPr>
          <a:xfrm>
            <a:off x="396876" y="144432"/>
            <a:ext cx="6191348" cy="696944"/>
          </a:xfrm>
          <a:prstGeom prst="rect">
            <a:avLst/>
          </a:prstGeom>
        </p:spPr>
        <p:txBody>
          <a:bodyPr/>
          <a:lstStyle>
            <a:lvl1pPr algn="l">
              <a:defRPr sz="28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10"/>
          <p:cNvSpPr>
            <a:spLocks noGrp="1" noChangeAspect="1"/>
          </p:cNvSpPr>
          <p:nvPr>
            <p:ph type="body" sz="quarter" idx="10"/>
          </p:nvPr>
        </p:nvSpPr>
        <p:spPr>
          <a:xfrm>
            <a:off x="395595" y="985391"/>
            <a:ext cx="8329365" cy="552018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hart Placeholder 3"/>
          <p:cNvSpPr>
            <a:spLocks noGrp="1" noChangeAspect="1"/>
          </p:cNvSpPr>
          <p:nvPr>
            <p:ph type="chart" sz="quarter" idx="11"/>
          </p:nvPr>
        </p:nvSpPr>
        <p:spPr>
          <a:xfrm>
            <a:off x="4572000" y="1997794"/>
            <a:ext cx="4152900" cy="46085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noProof="0" smtClean="0"/>
              <a:t>Click icon to add chart</a:t>
            </a:r>
            <a:endParaRPr lang="es-ES" noProof="0" dirty="0" smtClean="0"/>
          </a:p>
        </p:txBody>
      </p:sp>
    </p:spTree>
    <p:extLst>
      <p:ext uri="{BB962C8B-B14F-4D97-AF65-F5344CB8AC3E}">
        <p14:creationId xmlns:p14="http://schemas.microsoft.com/office/powerpoint/2010/main" val="14055917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-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 descr="D:\OLD\MisDocumentos\JASMINA\BSC-Corporative Design\BSC Template\cabecera2012-1600px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0"/>
            <a:ext cx="9290050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Shape 3"/>
          <p:cNvSpPr txBox="1">
            <a:spLocks noChangeArrowheads="1"/>
          </p:cNvSpPr>
          <p:nvPr userDrawn="1"/>
        </p:nvSpPr>
        <p:spPr bwMode="auto">
          <a:xfrm>
            <a:off x="8458200" y="6505575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pPr algn="r" eaLnBrk="1" hangingPunct="1">
              <a:defRPr/>
            </a:pPr>
            <a:fld id="{892A8A8A-2604-4AA6-BBFD-F5CE8A4FF1AD}" type="slidenum">
              <a:rPr lang="en-US" altLang="en-US" sz="1000" smtClean="0">
                <a:solidFill>
                  <a:srgbClr val="23589C"/>
                </a:solidFill>
                <a:ea typeface="ＭＳ Ｐゴシック" panose="020B0600070205080204" pitchFamily="34" charset="-128"/>
              </a:rPr>
              <a:pPr algn="r" eaLnBrk="1" hangingPunct="1">
                <a:defRPr/>
              </a:pPr>
              <a:t>‹#›</a:t>
            </a:fld>
            <a:endParaRPr lang="en-US" altLang="en-US" smtClean="0">
              <a:solidFill>
                <a:srgbClr val="004990"/>
              </a:solidFill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7" name="Picture 11" descr="C:\Users\lbermude\Documents\Laura\PWP BSC\img_ok\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44463"/>
            <a:ext cx="19367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59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475" y="125413"/>
            <a:ext cx="574675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96876" y="144432"/>
            <a:ext cx="6191348" cy="696944"/>
          </a:xfrm>
          <a:prstGeom prst="rect">
            <a:avLst/>
          </a:prstGeom>
        </p:spPr>
        <p:txBody>
          <a:bodyPr/>
          <a:lstStyle>
            <a:lvl1pPr algn="l">
              <a:defRPr sz="28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9"/>
          <p:cNvSpPr>
            <a:spLocks noGrp="1" noChangeAspect="1"/>
          </p:cNvSpPr>
          <p:nvPr>
            <p:ph type="pic" sz="quarter" idx="11"/>
          </p:nvPr>
        </p:nvSpPr>
        <p:spPr>
          <a:xfrm>
            <a:off x="4572000" y="3221930"/>
            <a:ext cx="4152900" cy="33843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Text Placeholder 10"/>
          <p:cNvSpPr>
            <a:spLocks noGrp="1" noChangeAspect="1"/>
          </p:cNvSpPr>
          <p:nvPr>
            <p:ph type="body" sz="quarter" idx="10"/>
          </p:nvPr>
        </p:nvSpPr>
        <p:spPr>
          <a:xfrm>
            <a:off x="395595" y="985391"/>
            <a:ext cx="8329365" cy="552018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8898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ture-pla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Shape 1"/>
          <p:cNvSpPr txBox="1">
            <a:spLocks noChangeArrowheads="1"/>
          </p:cNvSpPr>
          <p:nvPr userDrawn="1"/>
        </p:nvSpPr>
        <p:spPr bwMode="auto">
          <a:xfrm>
            <a:off x="685800" y="2181225"/>
            <a:ext cx="77724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n-US" sz="2800" smtClean="0">
                <a:solidFill>
                  <a:srgbClr val="FFFFFF"/>
                </a:solidFill>
              </a:rPr>
              <a:t>FUTURE PLANS</a:t>
            </a:r>
            <a:endParaRPr lang="en-US" altLang="en-US" sz="1800" smtClean="0">
              <a:solidFill>
                <a:srgbClr val="004990"/>
              </a:solidFill>
              <a:latin typeface="Calibri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701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Shape 1"/>
          <p:cNvSpPr txBox="1">
            <a:spLocks noChangeAspect="1" noChangeArrowheads="1"/>
          </p:cNvSpPr>
          <p:nvPr userDrawn="1"/>
        </p:nvSpPr>
        <p:spPr bwMode="auto">
          <a:xfrm>
            <a:off x="838200" y="2333625"/>
            <a:ext cx="77724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n-US" sz="2800" dirty="0" smtClean="0">
                <a:solidFill>
                  <a:srgbClr val="FFFFFF"/>
                </a:solidFill>
              </a:rPr>
              <a:t>MAIN RESEARCH LINES &amp; RESULTS</a:t>
            </a:r>
            <a:endParaRPr lang="en-US" altLang="en-US" sz="1800" dirty="0" smtClean="0">
              <a:solidFill>
                <a:srgbClr val="00499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7668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ture-pla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Shape 1"/>
          <p:cNvSpPr txBox="1">
            <a:spLocks noChangeArrowheads="1"/>
          </p:cNvSpPr>
          <p:nvPr userDrawn="1"/>
        </p:nvSpPr>
        <p:spPr bwMode="auto">
          <a:xfrm>
            <a:off x="685800" y="2181225"/>
            <a:ext cx="77724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n-US" sz="2800" smtClean="0">
                <a:solidFill>
                  <a:srgbClr val="FFFFFF"/>
                </a:solidFill>
              </a:rPr>
              <a:t>FUTURE PLANS</a:t>
            </a:r>
            <a:endParaRPr lang="en-US" altLang="en-US" sz="1800" smtClean="0">
              <a:solidFill>
                <a:srgbClr val="004990"/>
              </a:solidFill>
              <a:latin typeface="Calibri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701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Shape 1"/>
          <p:cNvSpPr txBox="1">
            <a:spLocks noChangeAspect="1" noChangeArrowheads="1"/>
          </p:cNvSpPr>
          <p:nvPr userDrawn="1"/>
        </p:nvSpPr>
        <p:spPr bwMode="auto">
          <a:xfrm>
            <a:off x="838200" y="2333625"/>
            <a:ext cx="77724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n-US" sz="2800" dirty="0" smtClean="0">
                <a:solidFill>
                  <a:srgbClr val="FFFFFF"/>
                </a:solidFill>
              </a:rPr>
              <a:t>FUTURE PLANS</a:t>
            </a:r>
            <a:endParaRPr lang="en-US" altLang="en-US" sz="1800" dirty="0" smtClean="0">
              <a:solidFill>
                <a:srgbClr val="00499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734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701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Shape 3"/>
          <p:cNvSpPr txBox="1">
            <a:spLocks noChangeAspect="1" noChangeArrowheads="1"/>
          </p:cNvSpPr>
          <p:nvPr userDrawn="1"/>
        </p:nvSpPr>
        <p:spPr bwMode="auto">
          <a:xfrm>
            <a:off x="76200" y="182563"/>
            <a:ext cx="16002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n-US" sz="1800" dirty="0" smtClean="0">
                <a:solidFill>
                  <a:srgbClr val="FFFFFF"/>
                </a:solidFill>
              </a:rPr>
              <a:t>www.bsc.es</a:t>
            </a:r>
            <a:endParaRPr lang="en-US" altLang="en-US" sz="1800" dirty="0" smtClean="0">
              <a:solidFill>
                <a:srgbClr val="004990"/>
              </a:solidFill>
              <a:latin typeface="Calibri" pitchFamily="34" charset="0"/>
            </a:endParaRPr>
          </a:p>
        </p:txBody>
      </p:sp>
      <p:pic>
        <p:nvPicPr>
          <p:cNvPr id="5" name="Picture 11" descr="C:\Users\lbermude\Documents\Laura\PWP BSC\img_ok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85738"/>
            <a:ext cx="3306763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59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76213"/>
            <a:ext cx="8302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Título"/>
          <p:cNvSpPr>
            <a:spLocks noGrp="1" noChangeAspect="1"/>
          </p:cNvSpPr>
          <p:nvPr>
            <p:ph type="title"/>
          </p:nvPr>
        </p:nvSpPr>
        <p:spPr>
          <a:xfrm>
            <a:off x="457200" y="3176997"/>
            <a:ext cx="8229600" cy="665931"/>
          </a:xfrm>
          <a:prstGeom prst="rect">
            <a:avLst/>
          </a:prstGeom>
        </p:spPr>
        <p:txBody>
          <a:bodyPr/>
          <a:lstStyle>
            <a:lvl1pPr>
              <a:defRPr sz="3200" baseline="0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300537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-slid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701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1" descr="C:\Users\lbermude\Documents\Laura\PWP BSC\img_ok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584325"/>
            <a:ext cx="619125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59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775" y="1690688"/>
            <a:ext cx="1555750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Shape 3"/>
          <p:cNvSpPr txBox="1">
            <a:spLocks noChangeAspect="1" noChangeArrowheads="1"/>
          </p:cNvSpPr>
          <p:nvPr userDrawn="1"/>
        </p:nvSpPr>
        <p:spPr bwMode="auto">
          <a:xfrm>
            <a:off x="76200" y="182563"/>
            <a:ext cx="16002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n-US" sz="1800" dirty="0" smtClean="0">
                <a:solidFill>
                  <a:srgbClr val="FFFFFF"/>
                </a:solidFill>
              </a:rPr>
              <a:t>www.bsc.es</a:t>
            </a:r>
            <a:endParaRPr lang="en-US" altLang="en-US" sz="1800" dirty="0" smtClean="0">
              <a:solidFill>
                <a:srgbClr val="004990"/>
              </a:solidFill>
              <a:latin typeface="Calibri" pitchFamily="34" charset="0"/>
            </a:endParaRPr>
          </a:p>
        </p:txBody>
      </p:sp>
      <p:sp>
        <p:nvSpPr>
          <p:cNvPr id="9" name="8 Título"/>
          <p:cNvSpPr>
            <a:spLocks noGrp="1" noChangeAspect="1"/>
          </p:cNvSpPr>
          <p:nvPr>
            <p:ph type="title"/>
          </p:nvPr>
        </p:nvSpPr>
        <p:spPr>
          <a:xfrm>
            <a:off x="3819339" y="4806106"/>
            <a:ext cx="4762872" cy="720080"/>
          </a:xfrm>
          <a:prstGeom prst="rect">
            <a:avLst/>
          </a:prstGeom>
        </p:spPr>
        <p:txBody>
          <a:bodyPr/>
          <a:lstStyle>
            <a:lvl1pPr algn="r">
              <a:defRPr sz="2800" baseline="0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442483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-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701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Shape 3"/>
          <p:cNvSpPr txBox="1">
            <a:spLocks noChangeAspect="1" noChangeArrowheads="1"/>
          </p:cNvSpPr>
          <p:nvPr userDrawn="1"/>
        </p:nvSpPr>
        <p:spPr bwMode="auto">
          <a:xfrm>
            <a:off x="76200" y="182563"/>
            <a:ext cx="16002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n-US" sz="1800" dirty="0" smtClean="0">
                <a:solidFill>
                  <a:srgbClr val="FFFFFF"/>
                </a:solidFill>
              </a:rPr>
              <a:t>www.bsc.es</a:t>
            </a:r>
            <a:endParaRPr lang="en-US" altLang="en-US" sz="1800" dirty="0" smtClean="0">
              <a:solidFill>
                <a:srgbClr val="004990"/>
              </a:solidFill>
              <a:latin typeface="Calibri" pitchFamily="34" charset="0"/>
            </a:endParaRPr>
          </a:p>
        </p:txBody>
      </p:sp>
      <p:pic>
        <p:nvPicPr>
          <p:cNvPr id="4" name="Picture 11" descr="C:\Users\lbermude\Documents\Laura\PWP BSC\img_ok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2016125"/>
            <a:ext cx="3306762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59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2006600"/>
            <a:ext cx="8302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1042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D:\OLD\MisDocumentos\JASMINA\BSC-Corporative Design\BSC Template\cabecera2012-1600px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0"/>
            <a:ext cx="9290050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Shape 3"/>
          <p:cNvSpPr txBox="1">
            <a:spLocks noChangeArrowheads="1"/>
          </p:cNvSpPr>
          <p:nvPr userDrawn="1"/>
        </p:nvSpPr>
        <p:spPr bwMode="auto">
          <a:xfrm>
            <a:off x="8458200" y="6505575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pPr algn="r" eaLnBrk="1" hangingPunct="1">
              <a:defRPr/>
            </a:pPr>
            <a:fld id="{79CC2969-DA36-473F-BD2A-DD42FF3D3052}" type="slidenum">
              <a:rPr lang="en-US" altLang="en-US" sz="1000" smtClean="0">
                <a:solidFill>
                  <a:srgbClr val="23589C"/>
                </a:solidFill>
              </a:rPr>
              <a:pPr algn="r" eaLnBrk="1" hangingPunct="1">
                <a:defRPr/>
              </a:pPr>
              <a:t>‹#›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  <p:pic>
        <p:nvPicPr>
          <p:cNvPr id="6" name="Picture 11" descr="C:\Users\lbermude\Documents\Laura\PWP BSC\img_ok\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44463"/>
            <a:ext cx="19367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59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475" y="125413"/>
            <a:ext cx="574675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le 16"/>
          <p:cNvSpPr>
            <a:spLocks noGrp="1" noChangeAspect="1"/>
          </p:cNvSpPr>
          <p:nvPr>
            <p:ph type="title"/>
          </p:nvPr>
        </p:nvSpPr>
        <p:spPr>
          <a:xfrm>
            <a:off x="396876" y="144432"/>
            <a:ext cx="6191348" cy="696944"/>
          </a:xfrm>
          <a:prstGeom prst="rect">
            <a:avLst/>
          </a:prstGeom>
        </p:spPr>
        <p:txBody>
          <a:bodyPr/>
          <a:lstStyle>
            <a:lvl1pPr algn="l">
              <a:defRPr sz="28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 noChangeAspect="1"/>
          </p:cNvSpPr>
          <p:nvPr>
            <p:ph type="body" sz="quarter" idx="10"/>
          </p:nvPr>
        </p:nvSpPr>
        <p:spPr>
          <a:xfrm>
            <a:off x="395541" y="985391"/>
            <a:ext cx="8329365" cy="552018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4136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195513" y="6507163"/>
            <a:ext cx="6337300" cy="423862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499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604250" y="6508750"/>
            <a:ext cx="442913" cy="4222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4990"/>
                </a:solidFill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53714D2A-FA28-4C86-AA66-551FFF49AB20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6264509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107504" y="45678"/>
            <a:ext cx="8928992" cy="81079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ts val="30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 lang="es-ES" dirty="0"/>
          </a:p>
        </p:txBody>
      </p:sp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107504" y="1003884"/>
            <a:ext cx="8928992" cy="53069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195513" y="6507163"/>
            <a:ext cx="6337300" cy="4238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rgbClr val="004990">
                    <a:tint val="75000"/>
                  </a:srgb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604250" y="6508750"/>
            <a:ext cx="442913" cy="4222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solidFill>
                  <a:srgbClr val="004990"/>
                </a:solidFill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B9E57E84-95AE-4EF8-B091-D7BD3039860B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4160356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943" y="1594108"/>
            <a:ext cx="8229600" cy="66299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07163"/>
            <a:ext cx="2133600" cy="37306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4990"/>
                </a:solidFill>
                <a:latin typeface="Arial" pitchFamily="34" charset="0"/>
                <a:ea typeface="ＭＳ Ｐゴシック" pitchFamily="34" charset="-128"/>
                <a:cs typeface="DejaVu Sans" pitchFamily="34" charset="0"/>
              </a:defRPr>
            </a:lvl1pPr>
          </a:lstStyle>
          <a:p>
            <a:pPr>
              <a:defRPr/>
            </a:pPr>
            <a:fld id="{A4914897-BD1C-4266-B05D-8E02D5D6CE75}" type="datetime1">
              <a:rPr lang="en-GB" altLang="en-US"/>
              <a:pPr>
                <a:defRPr/>
              </a:pPr>
              <a:t>13/12/2018</a:t>
            </a:fld>
            <a:endParaRPr lang="en-GB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07163"/>
            <a:ext cx="2895600" cy="373062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499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07163"/>
            <a:ext cx="2133600" cy="37306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4990"/>
                </a:solidFill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3C0979BC-EFC9-4A79-A7D0-71FD72203B2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075609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1"/>
          <p:cNvSpPr>
            <a:spLocks noChangeAspect="1"/>
          </p:cNvSpPr>
          <p:nvPr userDrawn="1"/>
        </p:nvSpPr>
        <p:spPr bwMode="auto">
          <a:xfrm>
            <a:off x="3175" y="0"/>
            <a:ext cx="9140825" cy="701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s-ES" altLang="es-ES" sz="1800" smtClean="0">
              <a:solidFill>
                <a:srgbClr val="004990"/>
              </a:solidFill>
            </a:endParaRPr>
          </a:p>
        </p:txBody>
      </p:sp>
      <p:sp>
        <p:nvSpPr>
          <p:cNvPr id="3" name="TextShape 5"/>
          <p:cNvSpPr txBox="1">
            <a:spLocks noChangeArrowheads="1"/>
          </p:cNvSpPr>
          <p:nvPr userDrawn="1"/>
        </p:nvSpPr>
        <p:spPr bwMode="auto">
          <a:xfrm>
            <a:off x="76200" y="182563"/>
            <a:ext cx="16002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n-US" sz="1800" smtClean="0">
                <a:solidFill>
                  <a:srgbClr val="FFFFFF"/>
                </a:solidFill>
              </a:rPr>
              <a:t>www.bsc.es</a:t>
            </a:r>
            <a:endParaRPr lang="en-US" altLang="en-US" sz="1800" smtClean="0">
              <a:solidFill>
                <a:srgbClr val="004990"/>
              </a:solidFill>
              <a:latin typeface="Calibri" pitchFamily="34" charset="0"/>
            </a:endParaRPr>
          </a:p>
        </p:txBody>
      </p:sp>
      <p:pic>
        <p:nvPicPr>
          <p:cNvPr id="4" name="Picture 11" descr="C:\Users\lbermude\Documents\Laura\PWP BSC\img_ok\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830263"/>
            <a:ext cx="460375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59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825" y="1025525"/>
            <a:ext cx="101282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hlinkClick r:id="rId4"/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788" y="6386513"/>
            <a:ext cx="425450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hlinkClick r:id="rId6"/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6389688"/>
            <a:ext cx="3937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hlinkClick r:id="rId8"/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638" y="6386513"/>
            <a:ext cx="447675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hlinkClick r:id="rId10"/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386513"/>
            <a:ext cx="763588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31540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D:\OLD\MisDocumentos\JASMINA\BSC-Corporative Design\BSC Template\cabecera2012-1600px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0"/>
            <a:ext cx="9290050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Shape 3"/>
          <p:cNvSpPr txBox="1">
            <a:spLocks noChangeArrowheads="1"/>
          </p:cNvSpPr>
          <p:nvPr userDrawn="1"/>
        </p:nvSpPr>
        <p:spPr bwMode="auto">
          <a:xfrm>
            <a:off x="8458200" y="6505575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pPr algn="r" eaLnBrk="1" hangingPunct="1">
              <a:defRPr/>
            </a:pPr>
            <a:fld id="{D420DFA8-295F-43E6-A263-FE43E3A049AD}" type="slidenum">
              <a:rPr lang="en-US" altLang="en-US" sz="1000" smtClean="0">
                <a:solidFill>
                  <a:srgbClr val="23589C"/>
                </a:solidFill>
                <a:ea typeface="ＭＳ Ｐゴシック" panose="020B0600070205080204" pitchFamily="34" charset="-128"/>
              </a:rPr>
              <a:pPr algn="r" eaLnBrk="1" hangingPunct="1">
                <a:defRPr/>
              </a:pPr>
              <a:t>‹#›</a:t>
            </a:fld>
            <a:endParaRPr lang="en-US" altLang="en-US" smtClean="0">
              <a:solidFill>
                <a:srgbClr val="004990"/>
              </a:solidFill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6" name="Picture 11" descr="C:\Users\lbermude\Documents\Laura\PWP BSC\img_ok\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44463"/>
            <a:ext cx="19367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59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475" y="125413"/>
            <a:ext cx="574675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le 16"/>
          <p:cNvSpPr>
            <a:spLocks noGrp="1" noChangeAspect="1"/>
          </p:cNvSpPr>
          <p:nvPr>
            <p:ph type="title"/>
          </p:nvPr>
        </p:nvSpPr>
        <p:spPr>
          <a:xfrm>
            <a:off x="396876" y="144432"/>
            <a:ext cx="6191348" cy="696944"/>
          </a:xfrm>
          <a:prstGeom prst="rect">
            <a:avLst/>
          </a:prstGeom>
        </p:spPr>
        <p:txBody>
          <a:bodyPr/>
          <a:lstStyle>
            <a:lvl1pPr algn="l">
              <a:defRPr sz="28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 noChangeAspect="1"/>
          </p:cNvSpPr>
          <p:nvPr>
            <p:ph type="body" sz="quarter" idx="10"/>
          </p:nvPr>
        </p:nvSpPr>
        <p:spPr>
          <a:xfrm>
            <a:off x="395641" y="985391"/>
            <a:ext cx="8329365" cy="552018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5599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 descr="D:\OLD\MisDocumentos\JASMINA\BSC-Corporative Design\BSC Template\cabecera2012-1600px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0"/>
            <a:ext cx="9290050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Shape 3"/>
          <p:cNvSpPr txBox="1">
            <a:spLocks noChangeArrowheads="1"/>
          </p:cNvSpPr>
          <p:nvPr userDrawn="1"/>
        </p:nvSpPr>
        <p:spPr bwMode="auto">
          <a:xfrm>
            <a:off x="8458200" y="6505575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pPr algn="r" eaLnBrk="1" hangingPunct="1">
              <a:defRPr/>
            </a:pPr>
            <a:fld id="{D2862BE5-161D-4F27-91EF-DE53ACF01898}" type="slidenum">
              <a:rPr lang="en-US" altLang="en-US" sz="1000" smtClean="0">
                <a:solidFill>
                  <a:srgbClr val="23589C"/>
                </a:solidFill>
                <a:ea typeface="ＭＳ Ｐゴシック" panose="020B0600070205080204" pitchFamily="34" charset="-128"/>
              </a:rPr>
              <a:pPr algn="r" eaLnBrk="1" hangingPunct="1">
                <a:defRPr/>
              </a:pPr>
              <a:t>‹#›</a:t>
            </a:fld>
            <a:endParaRPr lang="en-US" altLang="en-US" smtClean="0">
              <a:solidFill>
                <a:srgbClr val="004990"/>
              </a:solidFill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7" name="Picture 11" descr="C:\Users\lbermude\Documents\Laura\PWP BSC\img_ok\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44463"/>
            <a:ext cx="19367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59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475" y="125413"/>
            <a:ext cx="574675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le 16"/>
          <p:cNvSpPr>
            <a:spLocks noGrp="1" noChangeAspect="1"/>
          </p:cNvSpPr>
          <p:nvPr>
            <p:ph type="title"/>
          </p:nvPr>
        </p:nvSpPr>
        <p:spPr>
          <a:xfrm>
            <a:off x="396876" y="144432"/>
            <a:ext cx="6191348" cy="696944"/>
          </a:xfrm>
          <a:prstGeom prst="rect">
            <a:avLst/>
          </a:prstGeom>
        </p:spPr>
        <p:txBody>
          <a:bodyPr/>
          <a:lstStyle>
            <a:lvl1pPr algn="l">
              <a:defRPr sz="28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10"/>
          <p:cNvSpPr>
            <a:spLocks noGrp="1" noChangeAspect="1"/>
          </p:cNvSpPr>
          <p:nvPr>
            <p:ph type="body" sz="quarter" idx="10"/>
          </p:nvPr>
        </p:nvSpPr>
        <p:spPr>
          <a:xfrm>
            <a:off x="395641" y="985391"/>
            <a:ext cx="8329365" cy="552018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hart Placeholder 3"/>
          <p:cNvSpPr>
            <a:spLocks noGrp="1" noChangeAspect="1"/>
          </p:cNvSpPr>
          <p:nvPr>
            <p:ph type="chart" sz="quarter" idx="11"/>
          </p:nvPr>
        </p:nvSpPr>
        <p:spPr>
          <a:xfrm>
            <a:off x="4572000" y="1997794"/>
            <a:ext cx="4152900" cy="46085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noProof="0" smtClean="0"/>
              <a:t>Click icon to add chart</a:t>
            </a:r>
            <a:endParaRPr lang="es-ES" noProof="0" dirty="0" smtClean="0"/>
          </a:p>
        </p:txBody>
      </p:sp>
    </p:spTree>
    <p:extLst>
      <p:ext uri="{BB962C8B-B14F-4D97-AF65-F5344CB8AC3E}">
        <p14:creationId xmlns:p14="http://schemas.microsoft.com/office/powerpoint/2010/main" val="33058830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-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 descr="D:\OLD\MisDocumentos\JASMINA\BSC-Corporative Design\BSC Template\cabecera2012-1600px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0"/>
            <a:ext cx="9290050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Shape 3"/>
          <p:cNvSpPr txBox="1">
            <a:spLocks noChangeArrowheads="1"/>
          </p:cNvSpPr>
          <p:nvPr userDrawn="1"/>
        </p:nvSpPr>
        <p:spPr bwMode="auto">
          <a:xfrm>
            <a:off x="8458200" y="6505575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pPr algn="r" eaLnBrk="1" hangingPunct="1">
              <a:defRPr/>
            </a:pPr>
            <a:fld id="{9CA7D3AC-F492-4876-A147-AB923B769CC4}" type="slidenum">
              <a:rPr lang="en-US" altLang="en-US" sz="1000" smtClean="0">
                <a:solidFill>
                  <a:srgbClr val="23589C"/>
                </a:solidFill>
                <a:ea typeface="ＭＳ Ｐゴシック" panose="020B0600070205080204" pitchFamily="34" charset="-128"/>
              </a:rPr>
              <a:pPr algn="r" eaLnBrk="1" hangingPunct="1">
                <a:defRPr/>
              </a:pPr>
              <a:t>‹#›</a:t>
            </a:fld>
            <a:endParaRPr lang="en-US" altLang="en-US" smtClean="0">
              <a:solidFill>
                <a:srgbClr val="004990"/>
              </a:solidFill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7" name="Picture 11" descr="C:\Users\lbermude\Documents\Laura\PWP BSC\img_ok\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44463"/>
            <a:ext cx="19367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59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475" y="125413"/>
            <a:ext cx="574675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96876" y="144432"/>
            <a:ext cx="6191348" cy="696944"/>
          </a:xfrm>
          <a:prstGeom prst="rect">
            <a:avLst/>
          </a:prstGeom>
        </p:spPr>
        <p:txBody>
          <a:bodyPr/>
          <a:lstStyle>
            <a:lvl1pPr algn="l">
              <a:defRPr sz="28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9"/>
          <p:cNvSpPr>
            <a:spLocks noGrp="1" noChangeAspect="1"/>
          </p:cNvSpPr>
          <p:nvPr>
            <p:ph type="pic" sz="quarter" idx="11"/>
          </p:nvPr>
        </p:nvSpPr>
        <p:spPr>
          <a:xfrm>
            <a:off x="4572000" y="3221930"/>
            <a:ext cx="4152900" cy="33843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Text Placeholder 10"/>
          <p:cNvSpPr>
            <a:spLocks noGrp="1" noChangeAspect="1"/>
          </p:cNvSpPr>
          <p:nvPr>
            <p:ph type="body" sz="quarter" idx="10"/>
          </p:nvPr>
        </p:nvSpPr>
        <p:spPr>
          <a:xfrm>
            <a:off x="395641" y="985391"/>
            <a:ext cx="8329365" cy="552018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6214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ture-pla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Shape 1"/>
          <p:cNvSpPr txBox="1">
            <a:spLocks noChangeArrowheads="1"/>
          </p:cNvSpPr>
          <p:nvPr userDrawn="1"/>
        </p:nvSpPr>
        <p:spPr bwMode="auto">
          <a:xfrm>
            <a:off x="685800" y="2181225"/>
            <a:ext cx="77724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n-US" sz="2800" smtClean="0">
                <a:solidFill>
                  <a:srgbClr val="FFFFFF"/>
                </a:solidFill>
              </a:rPr>
              <a:t>FUTURE PLANS</a:t>
            </a:r>
            <a:endParaRPr lang="en-US" altLang="en-US" sz="1800" smtClean="0">
              <a:solidFill>
                <a:srgbClr val="004990"/>
              </a:solidFill>
              <a:latin typeface="Calibri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701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Shape 1"/>
          <p:cNvSpPr txBox="1">
            <a:spLocks noChangeAspect="1" noChangeArrowheads="1"/>
          </p:cNvSpPr>
          <p:nvPr userDrawn="1"/>
        </p:nvSpPr>
        <p:spPr bwMode="auto">
          <a:xfrm>
            <a:off x="838200" y="2333625"/>
            <a:ext cx="77724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n-US" sz="2800" dirty="0" smtClean="0">
                <a:solidFill>
                  <a:srgbClr val="FFFFFF"/>
                </a:solidFill>
              </a:rPr>
              <a:t>MAIN RESEARCH LINES &amp; RESULTS</a:t>
            </a:r>
            <a:endParaRPr lang="en-US" altLang="en-US" sz="1800" dirty="0" smtClean="0">
              <a:solidFill>
                <a:srgbClr val="00499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1880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ture-pla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Shape 1"/>
          <p:cNvSpPr txBox="1">
            <a:spLocks noChangeArrowheads="1"/>
          </p:cNvSpPr>
          <p:nvPr userDrawn="1"/>
        </p:nvSpPr>
        <p:spPr bwMode="auto">
          <a:xfrm>
            <a:off x="685800" y="2181225"/>
            <a:ext cx="77724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n-US" sz="2800" smtClean="0">
                <a:solidFill>
                  <a:srgbClr val="FFFFFF"/>
                </a:solidFill>
              </a:rPr>
              <a:t>FUTURE PLANS</a:t>
            </a:r>
            <a:endParaRPr lang="en-US" altLang="en-US" sz="1800" smtClean="0">
              <a:solidFill>
                <a:srgbClr val="004990"/>
              </a:solidFill>
              <a:latin typeface="Calibri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701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Shape 1"/>
          <p:cNvSpPr txBox="1">
            <a:spLocks noChangeAspect="1" noChangeArrowheads="1"/>
          </p:cNvSpPr>
          <p:nvPr userDrawn="1"/>
        </p:nvSpPr>
        <p:spPr bwMode="auto">
          <a:xfrm>
            <a:off x="838200" y="2333625"/>
            <a:ext cx="77724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n-US" sz="2800" dirty="0" smtClean="0">
                <a:solidFill>
                  <a:srgbClr val="FFFFFF"/>
                </a:solidFill>
              </a:rPr>
              <a:t>FUTURE PLANS</a:t>
            </a:r>
            <a:endParaRPr lang="en-US" altLang="en-US" sz="1800" dirty="0" smtClean="0">
              <a:solidFill>
                <a:srgbClr val="00499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8806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701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Shape 3"/>
          <p:cNvSpPr txBox="1">
            <a:spLocks noChangeAspect="1" noChangeArrowheads="1"/>
          </p:cNvSpPr>
          <p:nvPr userDrawn="1"/>
        </p:nvSpPr>
        <p:spPr bwMode="auto">
          <a:xfrm>
            <a:off x="76200" y="182563"/>
            <a:ext cx="16002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n-US" sz="1800" dirty="0" smtClean="0">
                <a:solidFill>
                  <a:srgbClr val="FFFFFF"/>
                </a:solidFill>
              </a:rPr>
              <a:t>www.bsc.es</a:t>
            </a:r>
            <a:endParaRPr lang="en-US" altLang="en-US" sz="1800" dirty="0" smtClean="0">
              <a:solidFill>
                <a:srgbClr val="004990"/>
              </a:solidFill>
              <a:latin typeface="Calibri" pitchFamily="34" charset="0"/>
            </a:endParaRPr>
          </a:p>
        </p:txBody>
      </p:sp>
      <p:pic>
        <p:nvPicPr>
          <p:cNvPr id="5" name="Picture 11" descr="C:\Users\lbermude\Documents\Laura\PWP BSC\img_ok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85738"/>
            <a:ext cx="3306763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59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76213"/>
            <a:ext cx="8302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Título"/>
          <p:cNvSpPr>
            <a:spLocks noGrp="1" noChangeAspect="1"/>
          </p:cNvSpPr>
          <p:nvPr>
            <p:ph type="title"/>
          </p:nvPr>
        </p:nvSpPr>
        <p:spPr>
          <a:xfrm>
            <a:off x="457200" y="3176997"/>
            <a:ext cx="8229600" cy="665931"/>
          </a:xfrm>
          <a:prstGeom prst="rect">
            <a:avLst/>
          </a:prstGeom>
        </p:spPr>
        <p:txBody>
          <a:bodyPr/>
          <a:lstStyle>
            <a:lvl1pPr>
              <a:defRPr sz="3200" baseline="0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62402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 descr="D:\OLD\MisDocumentos\JASMINA\BSC-Corporative Design\BSC Template\cabecera2012-1600px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0"/>
            <a:ext cx="9290050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Shape 3"/>
          <p:cNvSpPr txBox="1">
            <a:spLocks noChangeArrowheads="1"/>
          </p:cNvSpPr>
          <p:nvPr userDrawn="1"/>
        </p:nvSpPr>
        <p:spPr bwMode="auto">
          <a:xfrm>
            <a:off x="8458200" y="6505575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pPr algn="r" eaLnBrk="1" hangingPunct="1">
              <a:defRPr/>
            </a:pPr>
            <a:fld id="{F9664DE3-4F1D-46E2-A11D-86B50455FCDD}" type="slidenum">
              <a:rPr lang="en-US" altLang="en-US" sz="1000" smtClean="0">
                <a:solidFill>
                  <a:srgbClr val="23589C"/>
                </a:solidFill>
              </a:rPr>
              <a:pPr algn="r" eaLnBrk="1" hangingPunct="1">
                <a:defRPr/>
              </a:pPr>
              <a:t>‹#›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  <p:pic>
        <p:nvPicPr>
          <p:cNvPr id="7" name="Picture 11" descr="C:\Users\lbermude\Documents\Laura\PWP BSC\img_ok\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44463"/>
            <a:ext cx="19367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59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475" y="125413"/>
            <a:ext cx="574675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le 16"/>
          <p:cNvSpPr>
            <a:spLocks noGrp="1" noChangeAspect="1"/>
          </p:cNvSpPr>
          <p:nvPr>
            <p:ph type="title"/>
          </p:nvPr>
        </p:nvSpPr>
        <p:spPr>
          <a:xfrm>
            <a:off x="396876" y="144432"/>
            <a:ext cx="6191348" cy="696944"/>
          </a:xfrm>
          <a:prstGeom prst="rect">
            <a:avLst/>
          </a:prstGeom>
        </p:spPr>
        <p:txBody>
          <a:bodyPr/>
          <a:lstStyle>
            <a:lvl1pPr algn="l">
              <a:defRPr sz="28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10"/>
          <p:cNvSpPr>
            <a:spLocks noGrp="1" noChangeAspect="1"/>
          </p:cNvSpPr>
          <p:nvPr>
            <p:ph type="body" sz="quarter" idx="10"/>
          </p:nvPr>
        </p:nvSpPr>
        <p:spPr>
          <a:xfrm>
            <a:off x="395541" y="985391"/>
            <a:ext cx="8329365" cy="552018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hart Placeholder 3"/>
          <p:cNvSpPr>
            <a:spLocks noGrp="1" noChangeAspect="1"/>
          </p:cNvSpPr>
          <p:nvPr>
            <p:ph type="chart" sz="quarter" idx="11"/>
          </p:nvPr>
        </p:nvSpPr>
        <p:spPr>
          <a:xfrm>
            <a:off x="4572000" y="1997794"/>
            <a:ext cx="4152900" cy="46085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noProof="0" smtClean="0"/>
              <a:t>Click icon to add chart</a:t>
            </a:r>
            <a:endParaRPr lang="es-ES" noProof="0" dirty="0" smtClean="0"/>
          </a:p>
        </p:txBody>
      </p:sp>
    </p:spTree>
    <p:extLst>
      <p:ext uri="{BB962C8B-B14F-4D97-AF65-F5344CB8AC3E}">
        <p14:creationId xmlns:p14="http://schemas.microsoft.com/office/powerpoint/2010/main" val="11508419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-slid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701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1" descr="C:\Users\lbermude\Documents\Laura\PWP BSC\img_ok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584325"/>
            <a:ext cx="619125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59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775" y="1690688"/>
            <a:ext cx="1555750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Shape 3"/>
          <p:cNvSpPr txBox="1">
            <a:spLocks noChangeAspect="1" noChangeArrowheads="1"/>
          </p:cNvSpPr>
          <p:nvPr userDrawn="1"/>
        </p:nvSpPr>
        <p:spPr bwMode="auto">
          <a:xfrm>
            <a:off x="76200" y="182563"/>
            <a:ext cx="16002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n-US" sz="1800" dirty="0" smtClean="0">
                <a:solidFill>
                  <a:srgbClr val="FFFFFF"/>
                </a:solidFill>
              </a:rPr>
              <a:t>www.bsc.es</a:t>
            </a:r>
            <a:endParaRPr lang="en-US" altLang="en-US" sz="1800" dirty="0" smtClean="0">
              <a:solidFill>
                <a:srgbClr val="004990"/>
              </a:solidFill>
              <a:latin typeface="Calibri" pitchFamily="34" charset="0"/>
            </a:endParaRPr>
          </a:p>
        </p:txBody>
      </p:sp>
      <p:sp>
        <p:nvSpPr>
          <p:cNvPr id="9" name="8 Título"/>
          <p:cNvSpPr>
            <a:spLocks noGrp="1" noChangeAspect="1"/>
          </p:cNvSpPr>
          <p:nvPr>
            <p:ph type="title"/>
          </p:nvPr>
        </p:nvSpPr>
        <p:spPr>
          <a:xfrm>
            <a:off x="3819339" y="4806106"/>
            <a:ext cx="4762872" cy="720080"/>
          </a:xfrm>
          <a:prstGeom prst="rect">
            <a:avLst/>
          </a:prstGeom>
        </p:spPr>
        <p:txBody>
          <a:bodyPr/>
          <a:lstStyle>
            <a:lvl1pPr algn="r">
              <a:defRPr sz="2800" baseline="0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473979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-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701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Shape 3"/>
          <p:cNvSpPr txBox="1">
            <a:spLocks noChangeAspect="1" noChangeArrowheads="1"/>
          </p:cNvSpPr>
          <p:nvPr userDrawn="1"/>
        </p:nvSpPr>
        <p:spPr bwMode="auto">
          <a:xfrm>
            <a:off x="76200" y="182563"/>
            <a:ext cx="16002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n-US" sz="1800" dirty="0" smtClean="0">
                <a:solidFill>
                  <a:srgbClr val="FFFFFF"/>
                </a:solidFill>
              </a:rPr>
              <a:t>www.bsc.es</a:t>
            </a:r>
            <a:endParaRPr lang="en-US" altLang="en-US" sz="1800" dirty="0" smtClean="0">
              <a:solidFill>
                <a:srgbClr val="004990"/>
              </a:solidFill>
              <a:latin typeface="Calibri" pitchFamily="34" charset="0"/>
            </a:endParaRPr>
          </a:p>
        </p:txBody>
      </p:sp>
      <p:pic>
        <p:nvPicPr>
          <p:cNvPr id="4" name="Picture 11" descr="C:\Users\lbermude\Documents\Laura\PWP BSC\img_ok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2016125"/>
            <a:ext cx="3306762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59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2006600"/>
            <a:ext cx="8302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98514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1"/>
          <p:cNvSpPr>
            <a:spLocks noChangeAspect="1"/>
          </p:cNvSpPr>
          <p:nvPr userDrawn="1"/>
        </p:nvSpPr>
        <p:spPr bwMode="auto">
          <a:xfrm>
            <a:off x="3175" y="0"/>
            <a:ext cx="9140825" cy="701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s-ES" altLang="es-ES" sz="1800" smtClean="0">
              <a:solidFill>
                <a:srgbClr val="004990"/>
              </a:solidFill>
            </a:endParaRPr>
          </a:p>
        </p:txBody>
      </p:sp>
      <p:sp>
        <p:nvSpPr>
          <p:cNvPr id="3" name="TextShape 5"/>
          <p:cNvSpPr txBox="1">
            <a:spLocks noChangeArrowheads="1"/>
          </p:cNvSpPr>
          <p:nvPr userDrawn="1"/>
        </p:nvSpPr>
        <p:spPr bwMode="auto">
          <a:xfrm>
            <a:off x="76200" y="182563"/>
            <a:ext cx="16002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n-US" sz="1800" smtClean="0">
                <a:solidFill>
                  <a:srgbClr val="FFFFFF"/>
                </a:solidFill>
              </a:rPr>
              <a:t>www.bsc.es</a:t>
            </a:r>
            <a:endParaRPr lang="en-US" altLang="en-US" sz="1800" smtClean="0">
              <a:solidFill>
                <a:srgbClr val="004990"/>
              </a:solidFill>
              <a:latin typeface="Calibri" pitchFamily="34" charset="0"/>
            </a:endParaRPr>
          </a:p>
        </p:txBody>
      </p:sp>
      <p:pic>
        <p:nvPicPr>
          <p:cNvPr id="4" name="Picture 11" descr="C:\Users\lbermude\Documents\Laura\PWP BSC\img_ok\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830263"/>
            <a:ext cx="460375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59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825" y="1025525"/>
            <a:ext cx="101282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hlinkClick r:id="rId4"/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788" y="6386513"/>
            <a:ext cx="425450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hlinkClick r:id="rId6"/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6389688"/>
            <a:ext cx="3937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hlinkClick r:id="rId8"/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638" y="6386513"/>
            <a:ext cx="447675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hlinkClick r:id="rId10"/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386513"/>
            <a:ext cx="763588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12260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D:\OLD\MisDocumentos\JASMINA\BSC-Corporative Design\BSC Template\cabecera2012-1600px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0"/>
            <a:ext cx="9290050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Shape 3"/>
          <p:cNvSpPr txBox="1">
            <a:spLocks noChangeArrowheads="1"/>
          </p:cNvSpPr>
          <p:nvPr userDrawn="1"/>
        </p:nvSpPr>
        <p:spPr bwMode="auto">
          <a:xfrm>
            <a:off x="8458200" y="6505575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pPr algn="r" eaLnBrk="1" hangingPunct="1">
              <a:defRPr/>
            </a:pPr>
            <a:fld id="{66F5DCC7-502C-4DCF-92E0-438BF6DE29F1}" type="slidenum">
              <a:rPr lang="en-US" altLang="en-US" sz="1000" smtClean="0">
                <a:solidFill>
                  <a:srgbClr val="23589C"/>
                </a:solidFill>
                <a:ea typeface="ＭＳ Ｐゴシック" panose="020B0600070205080204" pitchFamily="34" charset="-128"/>
              </a:rPr>
              <a:pPr algn="r" eaLnBrk="1" hangingPunct="1">
                <a:defRPr/>
              </a:pPr>
              <a:t>‹#›</a:t>
            </a:fld>
            <a:endParaRPr lang="en-US" altLang="en-US" smtClean="0">
              <a:solidFill>
                <a:srgbClr val="004990"/>
              </a:solidFill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6" name="Picture 11" descr="C:\Users\lbermude\Documents\Laura\PWP BSC\img_ok\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44463"/>
            <a:ext cx="19367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59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475" y="125413"/>
            <a:ext cx="574675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le 16"/>
          <p:cNvSpPr>
            <a:spLocks noGrp="1" noChangeAspect="1"/>
          </p:cNvSpPr>
          <p:nvPr>
            <p:ph type="title"/>
          </p:nvPr>
        </p:nvSpPr>
        <p:spPr>
          <a:xfrm>
            <a:off x="396876" y="144432"/>
            <a:ext cx="6191348" cy="696944"/>
          </a:xfrm>
          <a:prstGeom prst="rect">
            <a:avLst/>
          </a:prstGeom>
        </p:spPr>
        <p:txBody>
          <a:bodyPr/>
          <a:lstStyle>
            <a:lvl1pPr algn="l">
              <a:defRPr sz="28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 noChangeAspect="1"/>
          </p:cNvSpPr>
          <p:nvPr>
            <p:ph type="body" sz="quarter" idx="10"/>
          </p:nvPr>
        </p:nvSpPr>
        <p:spPr>
          <a:xfrm>
            <a:off x="395644" y="985391"/>
            <a:ext cx="8329365" cy="552018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8197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 descr="D:\OLD\MisDocumentos\JASMINA\BSC-Corporative Design\BSC Template\cabecera2012-1600px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0"/>
            <a:ext cx="9290050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Shape 3"/>
          <p:cNvSpPr txBox="1">
            <a:spLocks noChangeArrowheads="1"/>
          </p:cNvSpPr>
          <p:nvPr userDrawn="1"/>
        </p:nvSpPr>
        <p:spPr bwMode="auto">
          <a:xfrm>
            <a:off x="8458200" y="6505575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pPr algn="r" eaLnBrk="1" hangingPunct="1">
              <a:defRPr/>
            </a:pPr>
            <a:fld id="{397F05EC-E527-40EF-AB59-E1457AB4E303}" type="slidenum">
              <a:rPr lang="en-US" altLang="en-US" sz="1000" smtClean="0">
                <a:solidFill>
                  <a:srgbClr val="23589C"/>
                </a:solidFill>
                <a:ea typeface="ＭＳ Ｐゴシック" panose="020B0600070205080204" pitchFamily="34" charset="-128"/>
              </a:rPr>
              <a:pPr algn="r" eaLnBrk="1" hangingPunct="1">
                <a:defRPr/>
              </a:pPr>
              <a:t>‹#›</a:t>
            </a:fld>
            <a:endParaRPr lang="en-US" altLang="en-US" smtClean="0">
              <a:solidFill>
                <a:srgbClr val="004990"/>
              </a:solidFill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7" name="Picture 11" descr="C:\Users\lbermude\Documents\Laura\PWP BSC\img_ok\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44463"/>
            <a:ext cx="19367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59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475" y="125413"/>
            <a:ext cx="574675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le 16"/>
          <p:cNvSpPr>
            <a:spLocks noGrp="1" noChangeAspect="1"/>
          </p:cNvSpPr>
          <p:nvPr>
            <p:ph type="title"/>
          </p:nvPr>
        </p:nvSpPr>
        <p:spPr>
          <a:xfrm>
            <a:off x="396876" y="144432"/>
            <a:ext cx="6191348" cy="696944"/>
          </a:xfrm>
          <a:prstGeom prst="rect">
            <a:avLst/>
          </a:prstGeom>
        </p:spPr>
        <p:txBody>
          <a:bodyPr/>
          <a:lstStyle>
            <a:lvl1pPr algn="l">
              <a:defRPr sz="28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10"/>
          <p:cNvSpPr>
            <a:spLocks noGrp="1" noChangeAspect="1"/>
          </p:cNvSpPr>
          <p:nvPr>
            <p:ph type="body" sz="quarter" idx="10"/>
          </p:nvPr>
        </p:nvSpPr>
        <p:spPr>
          <a:xfrm>
            <a:off x="395644" y="985391"/>
            <a:ext cx="8329365" cy="552018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hart Placeholder 3"/>
          <p:cNvSpPr>
            <a:spLocks noGrp="1" noChangeAspect="1"/>
          </p:cNvSpPr>
          <p:nvPr>
            <p:ph type="chart" sz="quarter" idx="11"/>
          </p:nvPr>
        </p:nvSpPr>
        <p:spPr>
          <a:xfrm>
            <a:off x="4572000" y="1997794"/>
            <a:ext cx="4152900" cy="46085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noProof="0" smtClean="0"/>
              <a:t>Click icon to add chart</a:t>
            </a:r>
            <a:endParaRPr lang="es-ES" noProof="0" dirty="0" smtClean="0"/>
          </a:p>
        </p:txBody>
      </p:sp>
    </p:spTree>
    <p:extLst>
      <p:ext uri="{BB962C8B-B14F-4D97-AF65-F5344CB8AC3E}">
        <p14:creationId xmlns:p14="http://schemas.microsoft.com/office/powerpoint/2010/main" val="18057931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-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 descr="D:\OLD\MisDocumentos\JASMINA\BSC-Corporative Design\BSC Template\cabecera2012-1600px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0"/>
            <a:ext cx="9290050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Shape 3"/>
          <p:cNvSpPr txBox="1">
            <a:spLocks noChangeArrowheads="1"/>
          </p:cNvSpPr>
          <p:nvPr userDrawn="1"/>
        </p:nvSpPr>
        <p:spPr bwMode="auto">
          <a:xfrm>
            <a:off x="8458200" y="6505575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pPr algn="r" eaLnBrk="1" hangingPunct="1">
              <a:defRPr/>
            </a:pPr>
            <a:fld id="{74B66943-1AC6-493F-9DA0-46A224B49C98}" type="slidenum">
              <a:rPr lang="en-US" altLang="en-US" sz="1000" smtClean="0">
                <a:solidFill>
                  <a:srgbClr val="23589C"/>
                </a:solidFill>
                <a:ea typeface="ＭＳ Ｐゴシック" panose="020B0600070205080204" pitchFamily="34" charset="-128"/>
              </a:rPr>
              <a:pPr algn="r" eaLnBrk="1" hangingPunct="1">
                <a:defRPr/>
              </a:pPr>
              <a:t>‹#›</a:t>
            </a:fld>
            <a:endParaRPr lang="en-US" altLang="en-US" smtClean="0">
              <a:solidFill>
                <a:srgbClr val="004990"/>
              </a:solidFill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7" name="Picture 11" descr="C:\Users\lbermude\Documents\Laura\PWP BSC\img_ok\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44463"/>
            <a:ext cx="19367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59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475" y="125413"/>
            <a:ext cx="574675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96876" y="144432"/>
            <a:ext cx="6191348" cy="696944"/>
          </a:xfrm>
          <a:prstGeom prst="rect">
            <a:avLst/>
          </a:prstGeom>
        </p:spPr>
        <p:txBody>
          <a:bodyPr/>
          <a:lstStyle>
            <a:lvl1pPr algn="l">
              <a:defRPr sz="28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9"/>
          <p:cNvSpPr>
            <a:spLocks noGrp="1" noChangeAspect="1"/>
          </p:cNvSpPr>
          <p:nvPr>
            <p:ph type="pic" sz="quarter" idx="11"/>
          </p:nvPr>
        </p:nvSpPr>
        <p:spPr>
          <a:xfrm>
            <a:off x="4572000" y="3221930"/>
            <a:ext cx="4152900" cy="33843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Text Placeholder 10"/>
          <p:cNvSpPr>
            <a:spLocks noGrp="1" noChangeAspect="1"/>
          </p:cNvSpPr>
          <p:nvPr>
            <p:ph type="body" sz="quarter" idx="10"/>
          </p:nvPr>
        </p:nvSpPr>
        <p:spPr>
          <a:xfrm>
            <a:off x="395644" y="985391"/>
            <a:ext cx="8329365" cy="552018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0345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ture-pla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Shape 1"/>
          <p:cNvSpPr txBox="1">
            <a:spLocks noChangeArrowheads="1"/>
          </p:cNvSpPr>
          <p:nvPr userDrawn="1"/>
        </p:nvSpPr>
        <p:spPr bwMode="auto">
          <a:xfrm>
            <a:off x="685800" y="2181225"/>
            <a:ext cx="77724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n-US" sz="2800" smtClean="0">
                <a:solidFill>
                  <a:srgbClr val="FFFFFF"/>
                </a:solidFill>
              </a:rPr>
              <a:t>FUTURE PLANS</a:t>
            </a:r>
            <a:endParaRPr lang="en-US" altLang="en-US" sz="1800" smtClean="0">
              <a:solidFill>
                <a:srgbClr val="004990"/>
              </a:solidFill>
              <a:latin typeface="Calibri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701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Shape 1"/>
          <p:cNvSpPr txBox="1">
            <a:spLocks noChangeAspect="1" noChangeArrowheads="1"/>
          </p:cNvSpPr>
          <p:nvPr userDrawn="1"/>
        </p:nvSpPr>
        <p:spPr bwMode="auto">
          <a:xfrm>
            <a:off x="838200" y="2333625"/>
            <a:ext cx="77724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n-US" sz="2800" dirty="0" smtClean="0">
                <a:solidFill>
                  <a:srgbClr val="FFFFFF"/>
                </a:solidFill>
              </a:rPr>
              <a:t>MAIN RESEARCH LINES &amp; RESULTS</a:t>
            </a:r>
            <a:endParaRPr lang="en-US" altLang="en-US" sz="1800" dirty="0" smtClean="0">
              <a:solidFill>
                <a:srgbClr val="00499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4250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ture-pla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Shape 1"/>
          <p:cNvSpPr txBox="1">
            <a:spLocks noChangeArrowheads="1"/>
          </p:cNvSpPr>
          <p:nvPr userDrawn="1"/>
        </p:nvSpPr>
        <p:spPr bwMode="auto">
          <a:xfrm>
            <a:off x="685800" y="2181225"/>
            <a:ext cx="77724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n-US" sz="2800" smtClean="0">
                <a:solidFill>
                  <a:srgbClr val="FFFFFF"/>
                </a:solidFill>
              </a:rPr>
              <a:t>FUTURE PLANS</a:t>
            </a:r>
            <a:endParaRPr lang="en-US" altLang="en-US" sz="1800" smtClean="0">
              <a:solidFill>
                <a:srgbClr val="004990"/>
              </a:solidFill>
              <a:latin typeface="Calibri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701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Shape 1"/>
          <p:cNvSpPr txBox="1">
            <a:spLocks noChangeAspect="1" noChangeArrowheads="1"/>
          </p:cNvSpPr>
          <p:nvPr userDrawn="1"/>
        </p:nvSpPr>
        <p:spPr bwMode="auto">
          <a:xfrm>
            <a:off x="838200" y="2333625"/>
            <a:ext cx="77724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n-US" sz="2800" dirty="0" smtClean="0">
                <a:solidFill>
                  <a:srgbClr val="FFFFFF"/>
                </a:solidFill>
              </a:rPr>
              <a:t>FUTURE PLANS</a:t>
            </a:r>
            <a:endParaRPr lang="en-US" altLang="en-US" sz="1800" dirty="0" smtClean="0">
              <a:solidFill>
                <a:srgbClr val="00499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4851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701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Shape 3"/>
          <p:cNvSpPr txBox="1">
            <a:spLocks noChangeAspect="1" noChangeArrowheads="1"/>
          </p:cNvSpPr>
          <p:nvPr userDrawn="1"/>
        </p:nvSpPr>
        <p:spPr bwMode="auto">
          <a:xfrm>
            <a:off x="76200" y="182563"/>
            <a:ext cx="16002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n-US" sz="1800" dirty="0" smtClean="0">
                <a:solidFill>
                  <a:srgbClr val="FFFFFF"/>
                </a:solidFill>
              </a:rPr>
              <a:t>www.bsc.es</a:t>
            </a:r>
            <a:endParaRPr lang="en-US" altLang="en-US" sz="1800" dirty="0" smtClean="0">
              <a:solidFill>
                <a:srgbClr val="004990"/>
              </a:solidFill>
              <a:latin typeface="Calibri" pitchFamily="34" charset="0"/>
            </a:endParaRPr>
          </a:p>
        </p:txBody>
      </p:sp>
      <p:pic>
        <p:nvPicPr>
          <p:cNvPr id="5" name="Picture 11" descr="C:\Users\lbermude\Documents\Laura\PWP BSC\img_ok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85738"/>
            <a:ext cx="3306763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59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76213"/>
            <a:ext cx="8302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Título"/>
          <p:cNvSpPr>
            <a:spLocks noGrp="1" noChangeAspect="1"/>
          </p:cNvSpPr>
          <p:nvPr>
            <p:ph type="title"/>
          </p:nvPr>
        </p:nvSpPr>
        <p:spPr>
          <a:xfrm>
            <a:off x="457200" y="3176997"/>
            <a:ext cx="8229600" cy="665931"/>
          </a:xfrm>
          <a:prstGeom prst="rect">
            <a:avLst/>
          </a:prstGeom>
        </p:spPr>
        <p:txBody>
          <a:bodyPr/>
          <a:lstStyle>
            <a:lvl1pPr>
              <a:defRPr sz="3200" baseline="0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797527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-slid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701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1" descr="C:\Users\lbermude\Documents\Laura\PWP BSC\img_ok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584325"/>
            <a:ext cx="619125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59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775" y="1690688"/>
            <a:ext cx="1555750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Shape 3"/>
          <p:cNvSpPr txBox="1">
            <a:spLocks noChangeAspect="1" noChangeArrowheads="1"/>
          </p:cNvSpPr>
          <p:nvPr userDrawn="1"/>
        </p:nvSpPr>
        <p:spPr bwMode="auto">
          <a:xfrm>
            <a:off x="76200" y="182563"/>
            <a:ext cx="16002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n-US" sz="1800" dirty="0" smtClean="0">
                <a:solidFill>
                  <a:srgbClr val="FFFFFF"/>
                </a:solidFill>
              </a:rPr>
              <a:t>www.bsc.es</a:t>
            </a:r>
            <a:endParaRPr lang="en-US" altLang="en-US" sz="1800" dirty="0" smtClean="0">
              <a:solidFill>
                <a:srgbClr val="004990"/>
              </a:solidFill>
              <a:latin typeface="Calibri" pitchFamily="34" charset="0"/>
            </a:endParaRPr>
          </a:p>
        </p:txBody>
      </p:sp>
      <p:sp>
        <p:nvSpPr>
          <p:cNvPr id="9" name="8 Título"/>
          <p:cNvSpPr>
            <a:spLocks noGrp="1" noChangeAspect="1"/>
          </p:cNvSpPr>
          <p:nvPr>
            <p:ph type="title"/>
          </p:nvPr>
        </p:nvSpPr>
        <p:spPr>
          <a:xfrm>
            <a:off x="3819339" y="4806106"/>
            <a:ext cx="4762872" cy="720080"/>
          </a:xfrm>
          <a:prstGeom prst="rect">
            <a:avLst/>
          </a:prstGeom>
        </p:spPr>
        <p:txBody>
          <a:bodyPr/>
          <a:lstStyle>
            <a:lvl1pPr algn="r">
              <a:defRPr sz="2800" baseline="0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06990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-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 descr="D:\OLD\MisDocumentos\JASMINA\BSC-Corporative Design\BSC Template\cabecera2012-1600px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0"/>
            <a:ext cx="9290050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Shape 3"/>
          <p:cNvSpPr txBox="1">
            <a:spLocks noChangeArrowheads="1"/>
          </p:cNvSpPr>
          <p:nvPr userDrawn="1"/>
        </p:nvSpPr>
        <p:spPr bwMode="auto">
          <a:xfrm>
            <a:off x="8458200" y="6505575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pPr algn="r" eaLnBrk="1" hangingPunct="1">
              <a:defRPr/>
            </a:pPr>
            <a:fld id="{12045976-7DB4-4FD1-A7DB-F52607694421}" type="slidenum">
              <a:rPr lang="en-US" altLang="en-US" sz="1000" smtClean="0">
                <a:solidFill>
                  <a:srgbClr val="23589C"/>
                </a:solidFill>
              </a:rPr>
              <a:pPr algn="r" eaLnBrk="1" hangingPunct="1">
                <a:defRPr/>
              </a:pPr>
              <a:t>‹#›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  <p:pic>
        <p:nvPicPr>
          <p:cNvPr id="7" name="Picture 11" descr="C:\Users\lbermude\Documents\Laura\PWP BSC\img_ok\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44463"/>
            <a:ext cx="19367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59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475" y="125413"/>
            <a:ext cx="574675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96876" y="144432"/>
            <a:ext cx="6191348" cy="696944"/>
          </a:xfrm>
          <a:prstGeom prst="rect">
            <a:avLst/>
          </a:prstGeom>
        </p:spPr>
        <p:txBody>
          <a:bodyPr/>
          <a:lstStyle>
            <a:lvl1pPr algn="l">
              <a:defRPr sz="28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9"/>
          <p:cNvSpPr>
            <a:spLocks noGrp="1" noChangeAspect="1"/>
          </p:cNvSpPr>
          <p:nvPr>
            <p:ph type="pic" sz="quarter" idx="11"/>
          </p:nvPr>
        </p:nvSpPr>
        <p:spPr>
          <a:xfrm>
            <a:off x="4572000" y="3221930"/>
            <a:ext cx="4152900" cy="33843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Text Placeholder 10"/>
          <p:cNvSpPr>
            <a:spLocks noGrp="1" noChangeAspect="1"/>
          </p:cNvSpPr>
          <p:nvPr>
            <p:ph type="body" sz="quarter" idx="10"/>
          </p:nvPr>
        </p:nvSpPr>
        <p:spPr>
          <a:xfrm>
            <a:off x="395541" y="985391"/>
            <a:ext cx="8329365" cy="552018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84345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-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701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Shape 3"/>
          <p:cNvSpPr txBox="1">
            <a:spLocks noChangeAspect="1" noChangeArrowheads="1"/>
          </p:cNvSpPr>
          <p:nvPr userDrawn="1"/>
        </p:nvSpPr>
        <p:spPr bwMode="auto">
          <a:xfrm>
            <a:off x="76200" y="182563"/>
            <a:ext cx="16002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n-US" sz="1800" dirty="0" smtClean="0">
                <a:solidFill>
                  <a:srgbClr val="FFFFFF"/>
                </a:solidFill>
              </a:rPr>
              <a:t>www.bsc.es</a:t>
            </a:r>
            <a:endParaRPr lang="en-US" altLang="en-US" sz="1800" dirty="0" smtClean="0">
              <a:solidFill>
                <a:srgbClr val="004990"/>
              </a:solidFill>
              <a:latin typeface="Calibri" pitchFamily="34" charset="0"/>
            </a:endParaRPr>
          </a:p>
        </p:txBody>
      </p:sp>
      <p:pic>
        <p:nvPicPr>
          <p:cNvPr id="4" name="Picture 11" descr="C:\Users\lbermude\Documents\Laura\PWP BSC\img_ok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2016125"/>
            <a:ext cx="3306762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59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2006600"/>
            <a:ext cx="8302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7380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ture-pla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Shape 1"/>
          <p:cNvSpPr txBox="1">
            <a:spLocks noChangeArrowheads="1"/>
          </p:cNvSpPr>
          <p:nvPr userDrawn="1"/>
        </p:nvSpPr>
        <p:spPr bwMode="auto">
          <a:xfrm>
            <a:off x="685800" y="2181225"/>
            <a:ext cx="77724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n-US" sz="2800" smtClean="0">
                <a:solidFill>
                  <a:srgbClr val="FFFFFF"/>
                </a:solidFill>
              </a:rPr>
              <a:t>FUTURE PLANS</a:t>
            </a:r>
            <a:endParaRPr lang="en-US" altLang="en-US" sz="1800" smtClean="0">
              <a:latin typeface="Calibri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701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Shape 1"/>
          <p:cNvSpPr txBox="1">
            <a:spLocks noChangeAspect="1" noChangeArrowheads="1"/>
          </p:cNvSpPr>
          <p:nvPr userDrawn="1"/>
        </p:nvSpPr>
        <p:spPr bwMode="auto">
          <a:xfrm>
            <a:off x="838200" y="2333625"/>
            <a:ext cx="77724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n-US" sz="2800" dirty="0" smtClean="0">
                <a:solidFill>
                  <a:srgbClr val="FFFFFF"/>
                </a:solidFill>
              </a:rPr>
              <a:t>MAIN RESEARCH LINES &amp; RESULTS</a:t>
            </a:r>
            <a:endParaRPr lang="en-US" altLang="en-US" sz="1800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557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ture-pla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Shape 1"/>
          <p:cNvSpPr txBox="1">
            <a:spLocks noChangeArrowheads="1"/>
          </p:cNvSpPr>
          <p:nvPr userDrawn="1"/>
        </p:nvSpPr>
        <p:spPr bwMode="auto">
          <a:xfrm>
            <a:off x="685800" y="2181225"/>
            <a:ext cx="77724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n-US" sz="2800" smtClean="0">
                <a:solidFill>
                  <a:srgbClr val="FFFFFF"/>
                </a:solidFill>
              </a:rPr>
              <a:t>FUTURE PLANS</a:t>
            </a:r>
            <a:endParaRPr lang="en-US" altLang="en-US" sz="1800" smtClean="0">
              <a:latin typeface="Calibri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701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Shape 1"/>
          <p:cNvSpPr txBox="1">
            <a:spLocks noChangeAspect="1" noChangeArrowheads="1"/>
          </p:cNvSpPr>
          <p:nvPr userDrawn="1"/>
        </p:nvSpPr>
        <p:spPr bwMode="auto">
          <a:xfrm>
            <a:off x="838200" y="2333625"/>
            <a:ext cx="77724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n-US" sz="2800" dirty="0" smtClean="0">
                <a:solidFill>
                  <a:srgbClr val="FFFFFF"/>
                </a:solidFill>
              </a:rPr>
              <a:t>FUTURE PLANS</a:t>
            </a:r>
            <a:endParaRPr lang="en-US" altLang="en-US" sz="1800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453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701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Shape 3"/>
          <p:cNvSpPr txBox="1">
            <a:spLocks noChangeAspect="1" noChangeArrowheads="1"/>
          </p:cNvSpPr>
          <p:nvPr userDrawn="1"/>
        </p:nvSpPr>
        <p:spPr bwMode="auto">
          <a:xfrm>
            <a:off x="76200" y="182563"/>
            <a:ext cx="16002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n-US" sz="1800" dirty="0" smtClean="0">
                <a:solidFill>
                  <a:srgbClr val="FFFFFF"/>
                </a:solidFill>
              </a:rPr>
              <a:t>www.bsc.es</a:t>
            </a:r>
            <a:endParaRPr lang="en-US" altLang="en-US" sz="1800" dirty="0" smtClean="0">
              <a:latin typeface="Calibri" pitchFamily="34" charset="0"/>
            </a:endParaRPr>
          </a:p>
        </p:txBody>
      </p:sp>
      <p:pic>
        <p:nvPicPr>
          <p:cNvPr id="5" name="Picture 11" descr="C:\Users\lbermude\Documents\Laura\PWP BSC\img_ok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85738"/>
            <a:ext cx="3306763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59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76213"/>
            <a:ext cx="8302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Título"/>
          <p:cNvSpPr>
            <a:spLocks noGrp="1" noChangeAspect="1"/>
          </p:cNvSpPr>
          <p:nvPr>
            <p:ph type="title"/>
          </p:nvPr>
        </p:nvSpPr>
        <p:spPr>
          <a:xfrm>
            <a:off x="457200" y="3176997"/>
            <a:ext cx="8229600" cy="665931"/>
          </a:xfrm>
          <a:prstGeom prst="rect">
            <a:avLst/>
          </a:prstGeom>
        </p:spPr>
        <p:txBody>
          <a:bodyPr/>
          <a:lstStyle>
            <a:lvl1pPr>
              <a:defRPr sz="3200" baseline="0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12659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-slid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701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1" descr="C:\Users\lbermude\Documents\Laura\PWP BSC\img_ok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584325"/>
            <a:ext cx="619125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59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775" y="1690688"/>
            <a:ext cx="1555750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Shape 3"/>
          <p:cNvSpPr txBox="1">
            <a:spLocks noChangeAspect="1" noChangeArrowheads="1"/>
          </p:cNvSpPr>
          <p:nvPr userDrawn="1"/>
        </p:nvSpPr>
        <p:spPr bwMode="auto">
          <a:xfrm>
            <a:off x="76200" y="182563"/>
            <a:ext cx="16002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n-US" sz="1800" dirty="0" smtClean="0">
                <a:solidFill>
                  <a:srgbClr val="FFFFFF"/>
                </a:solidFill>
              </a:rPr>
              <a:t>www.bsc.es</a:t>
            </a:r>
            <a:endParaRPr lang="en-US" altLang="en-US" sz="1800" dirty="0" smtClean="0">
              <a:latin typeface="Calibri" pitchFamily="34" charset="0"/>
            </a:endParaRPr>
          </a:p>
        </p:txBody>
      </p:sp>
      <p:sp>
        <p:nvSpPr>
          <p:cNvPr id="9" name="8 Título"/>
          <p:cNvSpPr>
            <a:spLocks noGrp="1" noChangeAspect="1"/>
          </p:cNvSpPr>
          <p:nvPr>
            <p:ph type="title"/>
          </p:nvPr>
        </p:nvSpPr>
        <p:spPr>
          <a:xfrm>
            <a:off x="3819339" y="4806106"/>
            <a:ext cx="4762872" cy="720080"/>
          </a:xfrm>
          <a:prstGeom prst="rect">
            <a:avLst/>
          </a:prstGeom>
        </p:spPr>
        <p:txBody>
          <a:bodyPr/>
          <a:lstStyle>
            <a:lvl1pPr algn="r">
              <a:defRPr sz="2800" baseline="0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92925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-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701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Shape 3"/>
          <p:cNvSpPr txBox="1">
            <a:spLocks noChangeAspect="1" noChangeArrowheads="1"/>
          </p:cNvSpPr>
          <p:nvPr userDrawn="1"/>
        </p:nvSpPr>
        <p:spPr bwMode="auto">
          <a:xfrm>
            <a:off x="76200" y="182563"/>
            <a:ext cx="16002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n-US" sz="1800" dirty="0" smtClean="0">
                <a:solidFill>
                  <a:srgbClr val="FFFFFF"/>
                </a:solidFill>
              </a:rPr>
              <a:t>www.bsc.es</a:t>
            </a:r>
            <a:endParaRPr lang="en-US" altLang="en-US" sz="1800" dirty="0" smtClean="0">
              <a:latin typeface="Calibri" pitchFamily="34" charset="0"/>
            </a:endParaRPr>
          </a:p>
        </p:txBody>
      </p:sp>
      <p:pic>
        <p:nvPicPr>
          <p:cNvPr id="4" name="Picture 11" descr="C:\Users\lbermude\Documents\Laura\PWP BSC\img_ok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2016125"/>
            <a:ext cx="3306762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59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2006600"/>
            <a:ext cx="8302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3160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7090" r:id="rId1"/>
    <p:sldLayoutId id="2147487091" r:id="rId2"/>
    <p:sldLayoutId id="2147487092" r:id="rId3"/>
    <p:sldLayoutId id="2147487093" r:id="rId4"/>
    <p:sldLayoutId id="2147487094" r:id="rId5"/>
    <p:sldLayoutId id="2147487095" r:id="rId6"/>
    <p:sldLayoutId id="2147487096" r:id="rId7"/>
    <p:sldLayoutId id="2147487097" r:id="rId8"/>
    <p:sldLayoutId id="2147487098" r:id="rId9"/>
    <p:sldLayoutId id="2147487099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7100" r:id="rId1"/>
    <p:sldLayoutId id="2147487101" r:id="rId2"/>
    <p:sldLayoutId id="2147487102" r:id="rId3"/>
    <p:sldLayoutId id="2147487103" r:id="rId4"/>
    <p:sldLayoutId id="2147487104" r:id="rId5"/>
    <p:sldLayoutId id="2147487105" r:id="rId6"/>
    <p:sldLayoutId id="2147487106" r:id="rId7"/>
    <p:sldLayoutId id="2147487107" r:id="rId8"/>
    <p:sldLayoutId id="2147487108" r:id="rId9"/>
    <p:sldLayoutId id="2147487109" r:id="rId10"/>
    <p:sldLayoutId id="2147487110" r:id="rId11"/>
    <p:sldLayoutId id="2147487111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34" charset="-128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pitchFamily="34" charset="0"/>
          <a:ea typeface="ＭＳ Ｐゴシック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  <a:ea typeface="ＭＳ Ｐゴシック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ea typeface="ＭＳ Ｐゴシック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  <a:ea typeface="ＭＳ Ｐゴシック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ea typeface="ＭＳ Ｐゴシック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7112" r:id="rId1"/>
    <p:sldLayoutId id="2147487113" r:id="rId2"/>
    <p:sldLayoutId id="2147487114" r:id="rId3"/>
    <p:sldLayoutId id="2147487115" r:id="rId4"/>
    <p:sldLayoutId id="2147487116" r:id="rId5"/>
    <p:sldLayoutId id="2147487117" r:id="rId6"/>
    <p:sldLayoutId id="2147487118" r:id="rId7"/>
    <p:sldLayoutId id="2147487119" r:id="rId8"/>
    <p:sldLayoutId id="2147487120" r:id="rId9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pitchFamily="34" charset="0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7121" r:id="rId1"/>
    <p:sldLayoutId id="2147487122" r:id="rId2"/>
    <p:sldLayoutId id="2147487123" r:id="rId3"/>
    <p:sldLayoutId id="2147487124" r:id="rId4"/>
    <p:sldLayoutId id="2147487125" r:id="rId5"/>
    <p:sldLayoutId id="2147487126" r:id="rId6"/>
    <p:sldLayoutId id="2147487127" r:id="rId7"/>
    <p:sldLayoutId id="2147487128" r:id="rId8"/>
    <p:sldLayoutId id="2147487129" r:id="rId9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pitchFamily="34" charset="0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6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dorota.jouet@bsc.es" TargetMode="External"/><Relationship Id="rId2" Type="http://schemas.openxmlformats.org/officeDocument/2006/relationships/hyperlink" Target="mailto:mar.rodriguez@bsc.es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pmo@bsc.es" TargetMode="Externa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3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7.png"/><Relationship Id="rId11" Type="http://schemas.openxmlformats.org/officeDocument/2006/relationships/image" Target="../media/image21.png"/><Relationship Id="rId5" Type="http://schemas.openxmlformats.org/officeDocument/2006/relationships/image" Target="../media/image16.png"/><Relationship Id="rId15" Type="http://schemas.microsoft.com/office/2007/relationships/hdphoto" Target="../media/hdphoto2.wdp"/><Relationship Id="rId10" Type="http://schemas.microsoft.com/office/2007/relationships/hdphoto" Target="../media/hdphoto1.wdp"/><Relationship Id="rId4" Type="http://schemas.openxmlformats.org/officeDocument/2006/relationships/image" Target="../media/image15.jpeg"/><Relationship Id="rId9" Type="http://schemas.openxmlformats.org/officeDocument/2006/relationships/image" Target="../media/image20.png"/><Relationship Id="rId1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18" Type="http://schemas.openxmlformats.org/officeDocument/2006/relationships/image" Target="../media/image41.png"/><Relationship Id="rId3" Type="http://schemas.openxmlformats.org/officeDocument/2006/relationships/image" Target="../media/image26.png"/><Relationship Id="rId21" Type="http://schemas.openxmlformats.org/officeDocument/2006/relationships/image" Target="../media/image44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5" Type="http://schemas.openxmlformats.org/officeDocument/2006/relationships/image" Target="../media/image48.png"/><Relationship Id="rId2" Type="http://schemas.openxmlformats.org/officeDocument/2006/relationships/image" Target="../media/image25.png"/><Relationship Id="rId16" Type="http://schemas.openxmlformats.org/officeDocument/2006/relationships/image" Target="../media/image39.png"/><Relationship Id="rId20" Type="http://schemas.openxmlformats.org/officeDocument/2006/relationships/image" Target="../media/image43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24" Type="http://schemas.openxmlformats.org/officeDocument/2006/relationships/image" Target="../media/image47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23" Type="http://schemas.openxmlformats.org/officeDocument/2006/relationships/image" Target="../media/image46.png"/><Relationship Id="rId10" Type="http://schemas.openxmlformats.org/officeDocument/2006/relationships/image" Target="../media/image33.png"/><Relationship Id="rId19" Type="http://schemas.openxmlformats.org/officeDocument/2006/relationships/image" Target="../media/image42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Relationship Id="rId22" Type="http://schemas.openxmlformats.org/officeDocument/2006/relationships/image" Target="../media/image4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Shape 1"/>
          <p:cNvSpPr txBox="1">
            <a:spLocks noChangeArrowheads="1"/>
          </p:cNvSpPr>
          <p:nvPr/>
        </p:nvSpPr>
        <p:spPr bwMode="auto">
          <a:xfrm>
            <a:off x="6228184" y="196850"/>
            <a:ext cx="2768179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pPr algn="r" eaLnBrk="1" hangingPunct="1"/>
            <a:r>
              <a:rPr lang="en-US" altLang="en-US" sz="14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Barcelona, 17</a:t>
            </a:r>
            <a:r>
              <a:rPr lang="en-US" altLang="en-US" sz="1400" baseline="300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th</a:t>
            </a:r>
            <a:r>
              <a:rPr lang="en-US" altLang="en-US" sz="14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 of </a:t>
            </a:r>
            <a:r>
              <a:rPr lang="en-US" altLang="en-US" sz="1400" dirty="0">
                <a:solidFill>
                  <a:srgbClr val="FFFFFF"/>
                </a:solidFill>
                <a:latin typeface="Calibri" panose="020F0502020204030204" pitchFamily="34" charset="0"/>
              </a:rPr>
              <a:t>D</a:t>
            </a:r>
            <a:r>
              <a:rPr lang="en-US" altLang="en-US" sz="14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ecember </a:t>
            </a:r>
            <a:r>
              <a:rPr lang="en-US" altLang="en-US" sz="1400" dirty="0">
                <a:solidFill>
                  <a:srgbClr val="FFFFFF"/>
                </a:solidFill>
                <a:latin typeface="Calibri" panose="020F0502020204030204" pitchFamily="34" charset="0"/>
              </a:rPr>
              <a:t>2018</a:t>
            </a: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44035" name="TextShape 2"/>
          <p:cNvSpPr txBox="1">
            <a:spLocks noChangeArrowheads="1"/>
          </p:cNvSpPr>
          <p:nvPr/>
        </p:nvSpPr>
        <p:spPr bwMode="auto">
          <a:xfrm>
            <a:off x="685800" y="2581275"/>
            <a:ext cx="77724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pPr algn="ctr" eaLnBrk="1" hangingPunct="1"/>
            <a:r>
              <a:rPr lang="en-GB" altLang="en-US" sz="3200" b="1" dirty="0">
                <a:solidFill>
                  <a:srgbClr val="FFFFFF"/>
                </a:solidFill>
              </a:rPr>
              <a:t>Research Support, Transfer and Dissemination (RSTD) and Project Management Office (PMO) at BSC</a:t>
            </a: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44036" name="TextShape 4"/>
          <p:cNvSpPr txBox="1">
            <a:spLocks noChangeArrowheads="1"/>
          </p:cNvSpPr>
          <p:nvPr/>
        </p:nvSpPr>
        <p:spPr bwMode="auto">
          <a:xfrm>
            <a:off x="1350963" y="4757738"/>
            <a:ext cx="648017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pPr algn="ctr" eaLnBrk="1" hangingPunct="1"/>
            <a:r>
              <a:rPr lang="en-US" altLang="en-US" sz="2000" dirty="0">
                <a:solidFill>
                  <a:srgbClr val="FFFFFF"/>
                </a:solidFill>
              </a:rPr>
              <a:t>Mar Rodríguez and Dorota Jouet, </a:t>
            </a:r>
            <a:endParaRPr lang="en-US" altLang="en-US" sz="2000" dirty="0" smtClean="0">
              <a:solidFill>
                <a:srgbClr val="FFFFFF"/>
              </a:solidFill>
            </a:endParaRPr>
          </a:p>
          <a:p>
            <a:pPr algn="ctr" eaLnBrk="1" hangingPunct="1"/>
            <a:r>
              <a:rPr lang="en-US" altLang="en-US" sz="2000" dirty="0" smtClean="0">
                <a:solidFill>
                  <a:srgbClr val="FFFFFF"/>
                </a:solidFill>
              </a:rPr>
              <a:t>Project </a:t>
            </a:r>
            <a:r>
              <a:rPr lang="en-US" altLang="en-US" sz="2000" dirty="0">
                <a:solidFill>
                  <a:srgbClr val="FFFFFF"/>
                </a:solidFill>
              </a:rPr>
              <a:t>Managers at </a:t>
            </a:r>
            <a:r>
              <a:rPr lang="en-US" altLang="en-US" sz="2000" dirty="0" smtClean="0">
                <a:solidFill>
                  <a:srgbClr val="FFFFFF"/>
                </a:solidFill>
              </a:rPr>
              <a:t>Earth Sciences (ES) </a:t>
            </a:r>
            <a:r>
              <a:rPr lang="en-US" altLang="en-US" sz="2000" dirty="0">
                <a:solidFill>
                  <a:srgbClr val="FFFFFF"/>
                </a:solidFill>
              </a:rPr>
              <a:t>Department</a:t>
            </a:r>
            <a:endParaRPr lang="en-US" altLang="en-US" sz="20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 advTm="7806"/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nodeType="clickPar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AutoShape 2" descr="Image result for yara duverg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endParaRPr lang="en-GB" altLang="en-US"/>
          </a:p>
        </p:txBody>
      </p:sp>
      <p:sp>
        <p:nvSpPr>
          <p:cNvPr id="55299" name="Title 1"/>
          <p:cNvSpPr txBox="1">
            <a:spLocks/>
          </p:cNvSpPr>
          <p:nvPr/>
        </p:nvSpPr>
        <p:spPr bwMode="auto">
          <a:xfrm>
            <a:off x="460375" y="160338"/>
            <a:ext cx="8229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GB" altLang="en-US" sz="35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 proposals submitted 2018</a:t>
            </a:r>
          </a:p>
        </p:txBody>
      </p:sp>
      <p:sp>
        <p:nvSpPr>
          <p:cNvPr id="55300" name="12 CuadroTexto"/>
          <p:cNvSpPr txBox="1">
            <a:spLocks noChangeArrowheads="1"/>
          </p:cNvSpPr>
          <p:nvPr/>
        </p:nvSpPr>
        <p:spPr bwMode="auto">
          <a:xfrm>
            <a:off x="395288" y="984250"/>
            <a:ext cx="829468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GB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All p</a:t>
            </a:r>
            <a:r>
              <a:rPr lang="en-GB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roposals </a:t>
            </a:r>
            <a:r>
              <a:rPr lang="en-GB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currently under preparation are available in the ES </a:t>
            </a:r>
            <a:r>
              <a:rPr lang="en-GB" alt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wiki (Projects &amp; Proposals section).</a:t>
            </a:r>
            <a:endParaRPr lang="en-GB" alt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This table does not include contracts under negotiation</a:t>
            </a: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7989797"/>
              </p:ext>
            </p:extLst>
          </p:nvPr>
        </p:nvGraphicFramePr>
        <p:xfrm>
          <a:off x="1264394" y="2308225"/>
          <a:ext cx="6621561" cy="2537028"/>
        </p:xfrm>
        <a:graphic>
          <a:graphicData uri="http://schemas.openxmlformats.org/drawingml/2006/table">
            <a:tbl>
              <a:tblPr/>
              <a:tblGrid>
                <a:gridCol w="4812363">
                  <a:extLst>
                    <a:ext uri="{9D8B030D-6E8A-4147-A177-3AD203B41FA5}">
                      <a16:colId xmlns:a16="http://schemas.microsoft.com/office/drawing/2014/main" val="2071398658"/>
                    </a:ext>
                  </a:extLst>
                </a:gridCol>
                <a:gridCol w="1809198">
                  <a:extLst>
                    <a:ext uri="{9D8B030D-6E8A-4147-A177-3AD203B41FA5}">
                      <a16:colId xmlns:a16="http://schemas.microsoft.com/office/drawing/2014/main" val="2657447804"/>
                    </a:ext>
                  </a:extLst>
                </a:gridCol>
              </a:tblGrid>
              <a:tr h="325032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Proposal type</a:t>
                      </a:r>
                      <a:endParaRPr lang="en-US" sz="22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1" marR="7621" marT="76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Number</a:t>
                      </a:r>
                      <a:endParaRPr lang="en-US" sz="22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1" marR="7621" marT="76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5030299"/>
                  </a:ext>
                </a:extLst>
              </a:tr>
              <a:tr h="325032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Personnel</a:t>
                      </a:r>
                      <a:r>
                        <a:rPr lang="en-US" sz="2200" b="0" i="0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grants</a:t>
                      </a:r>
                      <a:endParaRPr lang="en-US" sz="22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1" marR="7621" marT="761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22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1" marR="7621" marT="761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9036017"/>
                  </a:ext>
                </a:extLst>
              </a:tr>
              <a:tr h="325032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EU-H2020</a:t>
                      </a:r>
                      <a:endParaRPr lang="en-US" sz="22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1" marR="7621" marT="76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en-US" sz="22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1" marR="7621" marT="76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7272528"/>
                  </a:ext>
                </a:extLst>
              </a:tr>
              <a:tr h="325032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EU-OTROS (</a:t>
                      </a:r>
                      <a:r>
                        <a:rPr lang="en-US" sz="2200" b="0" i="0" u="none" strike="noStrike" noProof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i.e</a:t>
                      </a:r>
                      <a:r>
                        <a:rPr lang="en-US" sz="22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COPERNICUS)</a:t>
                      </a:r>
                      <a:endParaRPr lang="en-US" sz="22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1" marR="7621" marT="76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22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1" marR="7621" marT="76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5257023"/>
                  </a:ext>
                </a:extLst>
              </a:tr>
              <a:tr h="325032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National</a:t>
                      </a:r>
                      <a:r>
                        <a:rPr lang="en-US" sz="2200" b="0" i="0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proposals</a:t>
                      </a:r>
                      <a:endParaRPr lang="en-US" sz="22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1" marR="7621" marT="76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22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1" marR="7621" marT="76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2239676"/>
                  </a:ext>
                </a:extLst>
              </a:tr>
              <a:tr h="325032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  <a:endParaRPr lang="en-US" sz="22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1" marR="7621" marT="761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  <a:endParaRPr lang="en-US" sz="22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1" marR="7621" marT="761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0644693"/>
                  </a:ext>
                </a:extLst>
              </a:tr>
              <a:tr h="479634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Estimated requested budget (2018-2022)</a:t>
                      </a:r>
                      <a:endParaRPr lang="en-US" sz="22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1" marR="7621" marT="7619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 noProof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3,787,932.62 €</a:t>
                      </a:r>
                    </a:p>
                  </a:txBody>
                  <a:tcPr marL="7621" marR="7621" marT="7619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4912434"/>
                  </a:ext>
                </a:extLst>
              </a:tr>
            </a:tbl>
          </a:graphicData>
        </a:graphic>
      </p:graphicFrame>
      <p:sp>
        <p:nvSpPr>
          <p:cNvPr id="55316" name="Rectángulo 4"/>
          <p:cNvSpPr>
            <a:spLocks noChangeArrowheads="1"/>
          </p:cNvSpPr>
          <p:nvPr/>
        </p:nvSpPr>
        <p:spPr bwMode="auto">
          <a:xfrm rot="-600000">
            <a:off x="4089555" y="5197314"/>
            <a:ext cx="45720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GB" altLang="en-US" sz="24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Numbers taken from SAP system</a:t>
            </a:r>
          </a:p>
          <a:p>
            <a:pPr algn="ctr" eaLnBrk="1" hangingPunct="1">
              <a:lnSpc>
                <a:spcPct val="90000"/>
              </a:lnSpc>
            </a:pPr>
            <a:r>
              <a:rPr lang="en-GB" altLang="en-US" sz="24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Proposals still pending of approval</a:t>
            </a:r>
          </a:p>
        </p:txBody>
      </p:sp>
    </p:spTree>
    <p:custDataLst>
      <p:tags r:id="rId1"/>
    </p:custDataLst>
  </p:cSld>
  <p:clrMapOvr>
    <a:masterClrMapping/>
  </p:clrMapOvr>
  <p:transition advTm="25309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 txBox="1">
            <a:spLocks/>
          </p:cNvSpPr>
          <p:nvPr/>
        </p:nvSpPr>
        <p:spPr bwMode="auto">
          <a:xfrm>
            <a:off x="465138" y="125413"/>
            <a:ext cx="8229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GB" altLang="en-US" sz="35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en-US" sz="3500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Key</a:t>
            </a:r>
            <a:r>
              <a:rPr lang="en-GB" altLang="en-US" sz="3500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en-US" sz="35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Messages</a:t>
            </a:r>
          </a:p>
        </p:txBody>
      </p:sp>
      <p:sp>
        <p:nvSpPr>
          <p:cNvPr id="57347" name="AutoShape 2" descr="Image result for yara duverg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endParaRPr lang="en-GB" altLang="en-US"/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827584" y="1349722"/>
            <a:ext cx="74136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pPr algn="just"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Keep PMO informed about your plans to submit a proposal and communicate with us during the project/contract implementation stage.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RSTD is always happy to help and provide you with support.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20524"/>
          <a:stretch/>
        </p:blipFill>
        <p:spPr>
          <a:xfrm>
            <a:off x="1627179" y="4219756"/>
            <a:ext cx="1757115" cy="1631462"/>
          </a:xfrm>
          <a:prstGeom prst="rect">
            <a:avLst/>
          </a:prstGeom>
        </p:spPr>
      </p:pic>
      <p:grpSp>
        <p:nvGrpSpPr>
          <p:cNvPr id="2" name="Grupo 1"/>
          <p:cNvGrpSpPr/>
          <p:nvPr/>
        </p:nvGrpSpPr>
        <p:grpSpPr>
          <a:xfrm>
            <a:off x="4067944" y="3962953"/>
            <a:ext cx="4824413" cy="1934733"/>
            <a:chOff x="4032325" y="3664144"/>
            <a:chExt cx="4824413" cy="1934733"/>
          </a:xfrm>
        </p:grpSpPr>
        <p:sp>
          <p:nvSpPr>
            <p:cNvPr id="6" name="CuadroTexto 5"/>
            <p:cNvSpPr txBox="1">
              <a:spLocks noChangeArrowheads="1"/>
            </p:cNvSpPr>
            <p:nvPr/>
          </p:nvSpPr>
          <p:spPr bwMode="auto">
            <a:xfrm>
              <a:off x="4032325" y="4120914"/>
              <a:ext cx="4824413" cy="1477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DejaVu Sans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DejaVu Sans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DejaVu Sans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DejaVu Sans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DejaVu San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DejaVu San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DejaVu San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DejaVu San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DejaVu Sans" pitchFamily="34" charset="0"/>
                </a:defRPr>
              </a:lvl9pPr>
            </a:lstStyle>
            <a:p>
              <a:r>
                <a:rPr lang="en-GB" altLang="es-ES" sz="2400" dirty="0"/>
                <a:t>Where to find us?</a:t>
              </a:r>
            </a:p>
            <a:p>
              <a:endParaRPr lang="en-GB" altLang="es-ES" dirty="0"/>
            </a:p>
            <a:p>
              <a:r>
                <a:rPr lang="en-GB" altLang="es-ES" sz="2400" b="1" dirty="0"/>
                <a:t>Ground floor</a:t>
              </a:r>
              <a:r>
                <a:rPr lang="en-GB" altLang="es-ES" sz="2400" dirty="0"/>
                <a:t>, next to </a:t>
              </a:r>
              <a:r>
                <a:rPr lang="en-GB" altLang="es-ES" sz="2400" dirty="0" smtClean="0"/>
                <a:t>the </a:t>
              </a:r>
              <a:r>
                <a:rPr lang="en-GB" altLang="es-ES" sz="2400" i="1" dirty="0" smtClean="0"/>
                <a:t>Aula Formación </a:t>
              </a:r>
              <a:r>
                <a:rPr lang="en-GB" altLang="es-ES" sz="2400" dirty="0" smtClean="0"/>
                <a:t>(Meeting room)</a:t>
              </a:r>
              <a:endParaRPr lang="en-GB" altLang="es-ES" sz="2400" dirty="0"/>
            </a:p>
          </p:txBody>
        </p:sp>
        <p:pic>
          <p:nvPicPr>
            <p:cNvPr id="7" name="Imagen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8224" y="3664144"/>
              <a:ext cx="1225550" cy="919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custDataLst>
      <p:tags r:id="rId1"/>
    </p:custDataLst>
  </p:cSld>
  <p:clrMapOvr>
    <a:masterClrMapping/>
  </p:clrMapOvr>
  <p:transition advTm="2530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Shape 1"/>
          <p:cNvSpPr txBox="1">
            <a:spLocks noChangeArrowheads="1"/>
          </p:cNvSpPr>
          <p:nvPr/>
        </p:nvSpPr>
        <p:spPr bwMode="auto">
          <a:xfrm>
            <a:off x="6548438" y="196850"/>
            <a:ext cx="244792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pPr algn="r" eaLnBrk="1" hangingPunct="1"/>
            <a:r>
              <a:rPr lang="en-US" altLang="en-US" sz="1400">
                <a:solidFill>
                  <a:srgbClr val="FFFFFF"/>
                </a:solidFill>
                <a:latin typeface="Calibri" panose="020F0502020204030204" pitchFamily="34" charset="0"/>
              </a:rPr>
              <a:t>Barcelona</a:t>
            </a:r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60419" name="TextShape 2"/>
          <p:cNvSpPr txBox="1">
            <a:spLocks noChangeArrowheads="1"/>
          </p:cNvSpPr>
          <p:nvPr/>
        </p:nvSpPr>
        <p:spPr bwMode="auto">
          <a:xfrm>
            <a:off x="685800" y="2581275"/>
            <a:ext cx="77724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pPr algn="ctr" eaLnBrk="1" hangingPunct="1"/>
            <a:r>
              <a:rPr lang="en-GB" altLang="en-US" sz="3200" b="1">
                <a:solidFill>
                  <a:srgbClr val="FFFFFF"/>
                </a:solidFill>
              </a:rPr>
              <a:t>Thank You</a:t>
            </a:r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60420" name="TextShape 3"/>
          <p:cNvSpPr txBox="1">
            <a:spLocks noChangeAspect="1" noChangeArrowheads="1"/>
          </p:cNvSpPr>
          <p:nvPr/>
        </p:nvSpPr>
        <p:spPr bwMode="auto">
          <a:xfrm>
            <a:off x="1371600" y="3717925"/>
            <a:ext cx="64008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pPr algn="ctr"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61445" name="TextShape 4"/>
          <p:cNvSpPr txBox="1">
            <a:spLocks noChangeArrowheads="1"/>
          </p:cNvSpPr>
          <p:nvPr/>
        </p:nvSpPr>
        <p:spPr bwMode="auto">
          <a:xfrm>
            <a:off x="1350963" y="4757738"/>
            <a:ext cx="6480175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pPr algn="ctr" eaLnBrk="1" hangingPunct="1">
              <a:spcAft>
                <a:spcPts val="600"/>
              </a:spcAft>
              <a:defRPr/>
            </a:pPr>
            <a:r>
              <a:rPr lang="es-ES" altLang="en-US" dirty="0" smtClean="0">
                <a:solidFill>
                  <a:srgbClr val="FFFFFF"/>
                </a:solidFill>
              </a:rPr>
              <a:t>Mar Rodríguez: </a:t>
            </a:r>
            <a:r>
              <a:rPr lang="es-ES" altLang="en-US" dirty="0" smtClean="0">
                <a:solidFill>
                  <a:srgbClr val="FFFFFF"/>
                </a:solidFill>
                <a:hlinkClick r:id="rId2"/>
              </a:rPr>
              <a:t>mar.rodriguez@bsc.es</a:t>
            </a:r>
            <a:r>
              <a:rPr lang="es-ES" altLang="en-US" dirty="0" smtClean="0">
                <a:solidFill>
                  <a:srgbClr val="FFFFFF"/>
                </a:solidFill>
              </a:rPr>
              <a:t> </a:t>
            </a:r>
          </a:p>
          <a:p>
            <a:pPr algn="ctr" eaLnBrk="1" hangingPunct="1">
              <a:spcAft>
                <a:spcPts val="600"/>
              </a:spcAft>
              <a:defRPr/>
            </a:pPr>
            <a:r>
              <a:rPr lang="es-ES" altLang="en-US" dirty="0" smtClean="0">
                <a:solidFill>
                  <a:srgbClr val="FFFFFF"/>
                </a:solidFill>
              </a:rPr>
              <a:t>Dorota Jouet: </a:t>
            </a:r>
            <a:r>
              <a:rPr lang="es-ES" altLang="en-US" dirty="0" smtClean="0">
                <a:solidFill>
                  <a:srgbClr val="FFFFFF"/>
                </a:solidFill>
                <a:latin typeface="+mn-lt"/>
                <a:hlinkClick r:id="rId3"/>
              </a:rPr>
              <a:t>dorota.jouet@bsc.es</a:t>
            </a:r>
            <a:r>
              <a:rPr lang="es-ES" altLang="en-US" dirty="0" smtClean="0">
                <a:solidFill>
                  <a:srgbClr val="FFFFFF"/>
                </a:solidFill>
                <a:latin typeface="+mn-lt"/>
              </a:rPr>
              <a:t> </a:t>
            </a:r>
            <a:endParaRPr lang="en-US" altLang="en-US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nodeType="clickPar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 txBox="1">
            <a:spLocks/>
          </p:cNvSpPr>
          <p:nvPr/>
        </p:nvSpPr>
        <p:spPr bwMode="auto">
          <a:xfrm>
            <a:off x="465138" y="125413"/>
            <a:ext cx="8229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GB" altLang="en-US" sz="35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RSTD in BSC Organisation Chart</a:t>
            </a:r>
          </a:p>
        </p:txBody>
      </p:sp>
      <p:sp>
        <p:nvSpPr>
          <p:cNvPr id="45059" name="AutoShape 2" descr="Image result for yara duverg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endParaRPr lang="en-GB" altLang="en-US"/>
          </a:p>
        </p:txBody>
      </p:sp>
      <p:pic>
        <p:nvPicPr>
          <p:cNvPr id="45060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271588"/>
            <a:ext cx="8058150" cy="497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1476375" y="4230688"/>
            <a:ext cx="1727200" cy="576262"/>
          </a:xfrm>
          <a:prstGeom prst="rect">
            <a:avLst/>
          </a:prstGeom>
          <a:solidFill>
            <a:srgbClr val="64A0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sz="1000" dirty="0">
                <a:solidFill>
                  <a:schemeClr val="accent1"/>
                </a:solidFill>
              </a:rPr>
              <a:t>Research Support, Transfer and Dissemination</a:t>
            </a:r>
          </a:p>
        </p:txBody>
      </p:sp>
      <p:sp>
        <p:nvSpPr>
          <p:cNvPr id="8" name="Oval 7"/>
          <p:cNvSpPr/>
          <p:nvPr/>
        </p:nvSpPr>
        <p:spPr>
          <a:xfrm>
            <a:off x="863600" y="3817938"/>
            <a:ext cx="2952750" cy="1400175"/>
          </a:xfrm>
          <a:prstGeom prst="ellipse">
            <a:avLst/>
          </a:prstGeom>
          <a:noFill/>
          <a:ln>
            <a:solidFill>
              <a:srgbClr val="FF00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</p:spTree>
    <p:custDataLst>
      <p:tags r:id="rId1"/>
    </p:custDataLst>
  </p:cSld>
  <p:clrMapOvr>
    <a:masterClrMapping/>
  </p:clrMapOvr>
  <p:transition advTm="1559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 txBox="1">
            <a:spLocks/>
          </p:cNvSpPr>
          <p:nvPr/>
        </p:nvSpPr>
        <p:spPr bwMode="auto">
          <a:xfrm>
            <a:off x="465138" y="125413"/>
            <a:ext cx="8229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GB" altLang="en-US" sz="35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Research Support, Transfer and </a:t>
            </a:r>
            <a:br>
              <a:rPr lang="en-GB" altLang="en-US" sz="35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altLang="en-US" sz="35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Dissemination at BSC</a:t>
            </a:r>
          </a:p>
        </p:txBody>
      </p:sp>
      <p:sp>
        <p:nvSpPr>
          <p:cNvPr id="47107" name="AutoShape 2" descr="Image result for yara duverg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endParaRPr lang="en-GB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54338" y="1520825"/>
            <a:ext cx="2871787" cy="1031875"/>
          </a:xfrm>
          <a:prstGeom prst="rect">
            <a:avLst/>
          </a:prstGeom>
          <a:solidFill>
            <a:srgbClr val="64A0B6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en-GB" sz="1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Research Support, Transfer and Dissemination (23)</a:t>
            </a:r>
          </a:p>
          <a:p>
            <a:pPr algn="ctr" eaLnBrk="1" hangingPunct="1">
              <a:defRPr/>
            </a:pPr>
            <a:r>
              <a:rPr lang="en-GB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Eugene Griffiths</a:t>
            </a:r>
          </a:p>
        </p:txBody>
      </p:sp>
      <p:sp>
        <p:nvSpPr>
          <p:cNvPr id="10" name="Rectangle 9"/>
          <p:cNvSpPr/>
          <p:nvPr/>
        </p:nvSpPr>
        <p:spPr>
          <a:xfrm>
            <a:off x="900113" y="2933700"/>
            <a:ext cx="1584325" cy="1031875"/>
          </a:xfrm>
          <a:prstGeom prst="rect">
            <a:avLst/>
          </a:prstGeom>
          <a:solidFill>
            <a:srgbClr val="64A0B6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en-GB" sz="1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 Management Office (12)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828925" y="2922588"/>
            <a:ext cx="1584325" cy="1031875"/>
          </a:xfrm>
          <a:prstGeom prst="rect">
            <a:avLst/>
          </a:prstGeom>
          <a:solidFill>
            <a:srgbClr val="64A0B6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en-GB" sz="1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Tech Transfer Office (3)</a:t>
            </a:r>
          </a:p>
          <a:p>
            <a:pPr algn="ctr" eaLnBrk="1" hangingPunct="1">
              <a:defRPr/>
            </a:pPr>
            <a:r>
              <a:rPr lang="en-GB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Anna </a:t>
            </a:r>
            <a:r>
              <a:rPr lang="en-GB" sz="1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Escoda</a:t>
            </a:r>
            <a:endParaRPr lang="en-GB" sz="1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86550" y="2933700"/>
            <a:ext cx="1584325" cy="1031875"/>
          </a:xfrm>
          <a:prstGeom prst="rect">
            <a:avLst/>
          </a:prstGeom>
          <a:solidFill>
            <a:srgbClr val="64A0B6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en-GB" sz="1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Strategy Support (3)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757738" y="2933700"/>
            <a:ext cx="1584325" cy="1031875"/>
          </a:xfrm>
          <a:prstGeom prst="rect">
            <a:avLst/>
          </a:prstGeom>
          <a:solidFill>
            <a:srgbClr val="64A0B6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/>
          <a:lstStyle/>
          <a:p>
            <a:pPr algn="ctr" eaLnBrk="1" hangingPunct="1">
              <a:defRPr/>
            </a:pPr>
            <a:r>
              <a:rPr lang="en-GB" sz="1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 Dissemination (4)</a:t>
            </a:r>
          </a:p>
          <a:p>
            <a:pPr algn="ctr" eaLnBrk="1" hangingPunct="1">
              <a:defRPr/>
            </a:pPr>
            <a:r>
              <a:rPr lang="en-GB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Renata Gimenez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66775" y="4616450"/>
            <a:ext cx="1360488" cy="909638"/>
          </a:xfrm>
          <a:prstGeom prst="rect">
            <a:avLst/>
          </a:prstGeom>
          <a:solidFill>
            <a:srgbClr val="64A0B6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en-GB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Computer Science (4)</a:t>
            </a:r>
          </a:p>
          <a:p>
            <a:pPr algn="ctr" eaLnBrk="1" hangingPunct="1">
              <a:defRPr/>
            </a:pPr>
            <a:r>
              <a:rPr lang="en-GB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Guadalupe Moreno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395538" y="4616450"/>
            <a:ext cx="1360487" cy="909638"/>
          </a:xfrm>
          <a:prstGeom prst="rect">
            <a:avLst/>
          </a:prstGeom>
          <a:solidFill>
            <a:srgbClr val="64A0B6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en-GB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CASE &amp; </a:t>
            </a:r>
          </a:p>
          <a:p>
            <a:pPr algn="ctr" eaLnBrk="1" hangingPunct="1">
              <a:defRPr/>
            </a:pPr>
            <a:r>
              <a:rPr lang="en-GB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Operations (2)</a:t>
            </a:r>
          </a:p>
          <a:p>
            <a:pPr algn="ctr" eaLnBrk="1" hangingPunct="1">
              <a:defRPr/>
            </a:pPr>
            <a:r>
              <a:rPr lang="en-GB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Marta Rosselló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924300" y="4616450"/>
            <a:ext cx="1360488" cy="909638"/>
          </a:xfrm>
          <a:prstGeom prst="rect">
            <a:avLst/>
          </a:prstGeom>
          <a:solidFill>
            <a:srgbClr val="64A0B6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en-GB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Earth Science (2) </a:t>
            </a:r>
          </a:p>
          <a:p>
            <a:pPr algn="ctr" eaLnBrk="1" hangingPunct="1">
              <a:defRPr/>
            </a:pPr>
            <a:r>
              <a:rPr lang="en-GB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 Rodríguez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453063" y="4616450"/>
            <a:ext cx="1360487" cy="909638"/>
          </a:xfrm>
          <a:prstGeom prst="rect">
            <a:avLst/>
          </a:prstGeom>
          <a:solidFill>
            <a:srgbClr val="64A0B6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en-GB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Life </a:t>
            </a:r>
          </a:p>
          <a:p>
            <a:pPr algn="ctr" eaLnBrk="1" hangingPunct="1">
              <a:defRPr/>
            </a:pPr>
            <a:r>
              <a:rPr lang="en-GB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Science (2)</a:t>
            </a:r>
          </a:p>
          <a:p>
            <a:pPr algn="ctr" eaLnBrk="1" hangingPunct="1">
              <a:defRPr/>
            </a:pPr>
            <a:r>
              <a:rPr lang="en-GB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Ezequiel Mas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981825" y="4616450"/>
            <a:ext cx="1360488" cy="909638"/>
          </a:xfrm>
          <a:prstGeom prst="rect">
            <a:avLst/>
          </a:prstGeom>
          <a:solidFill>
            <a:srgbClr val="64A0B6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en-GB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Institutional (2)</a:t>
            </a:r>
          </a:p>
          <a:p>
            <a:pPr algn="ctr" eaLnBrk="1" hangingPunct="1">
              <a:defRPr/>
            </a:pPr>
            <a:r>
              <a:rPr lang="en-GB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Francesca Arcara</a:t>
            </a:r>
          </a:p>
        </p:txBody>
      </p:sp>
      <p:cxnSp>
        <p:nvCxnSpPr>
          <p:cNvPr id="28" name="Elbow Connector 27"/>
          <p:cNvCxnSpPr>
            <a:stCxn id="10" idx="2"/>
            <a:endCxn id="17" idx="0"/>
          </p:cNvCxnSpPr>
          <p:nvPr/>
        </p:nvCxnSpPr>
        <p:spPr>
          <a:xfrm rot="16200000" flipH="1">
            <a:off x="3587750" y="2070100"/>
            <a:ext cx="650875" cy="4441825"/>
          </a:xfrm>
          <a:prstGeom prst="bentConnector3">
            <a:avLst>
              <a:gd name="adj1" fmla="val 50000"/>
            </a:avLst>
          </a:prstGeom>
          <a:ln>
            <a:solidFill>
              <a:srgbClr val="64A0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/>
          <p:cNvCxnSpPr>
            <a:stCxn id="10" idx="2"/>
            <a:endCxn id="14" idx="0"/>
          </p:cNvCxnSpPr>
          <p:nvPr/>
        </p:nvCxnSpPr>
        <p:spPr>
          <a:xfrm rot="5400000">
            <a:off x="1294606" y="4218782"/>
            <a:ext cx="650875" cy="144462"/>
          </a:xfrm>
          <a:prstGeom prst="bentConnector3">
            <a:avLst>
              <a:gd name="adj1" fmla="val 50000"/>
            </a:avLst>
          </a:prstGeom>
          <a:ln>
            <a:solidFill>
              <a:srgbClr val="64A0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lbow Connector 39"/>
          <p:cNvCxnSpPr>
            <a:stCxn id="10" idx="2"/>
            <a:endCxn id="18" idx="0"/>
          </p:cNvCxnSpPr>
          <p:nvPr/>
        </p:nvCxnSpPr>
        <p:spPr>
          <a:xfrm rot="16200000" flipH="1">
            <a:off x="4352131" y="1305719"/>
            <a:ext cx="650875" cy="5970588"/>
          </a:xfrm>
          <a:prstGeom prst="bentConnector3">
            <a:avLst>
              <a:gd name="adj1" fmla="val 50000"/>
            </a:avLst>
          </a:prstGeom>
          <a:ln>
            <a:solidFill>
              <a:srgbClr val="64A0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>
            <a:stCxn id="10" idx="2"/>
            <a:endCxn id="16" idx="0"/>
          </p:cNvCxnSpPr>
          <p:nvPr/>
        </p:nvCxnSpPr>
        <p:spPr>
          <a:xfrm rot="16200000" flipH="1">
            <a:off x="2823369" y="2834481"/>
            <a:ext cx="650875" cy="2913063"/>
          </a:xfrm>
          <a:prstGeom prst="bentConnector3">
            <a:avLst>
              <a:gd name="adj1" fmla="val 50000"/>
            </a:avLst>
          </a:prstGeom>
          <a:ln>
            <a:solidFill>
              <a:srgbClr val="64A0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>
            <a:stCxn id="10" idx="2"/>
            <a:endCxn id="15" idx="0"/>
          </p:cNvCxnSpPr>
          <p:nvPr/>
        </p:nvCxnSpPr>
        <p:spPr>
          <a:xfrm rot="16200000" flipH="1">
            <a:off x="2058987" y="3598863"/>
            <a:ext cx="650875" cy="1384300"/>
          </a:xfrm>
          <a:prstGeom prst="bentConnector3">
            <a:avLst>
              <a:gd name="adj1" fmla="val 50000"/>
            </a:avLst>
          </a:prstGeom>
          <a:ln>
            <a:solidFill>
              <a:srgbClr val="64A0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lipse 1"/>
          <p:cNvSpPr/>
          <p:nvPr/>
        </p:nvSpPr>
        <p:spPr>
          <a:xfrm>
            <a:off x="547688" y="2728913"/>
            <a:ext cx="2289175" cy="14414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  <p:custDataLst>
      <p:tags r:id="rId1"/>
    </p:custDataLst>
  </p:cSld>
  <p:clrMapOvr>
    <a:masterClrMapping/>
  </p:clrMapOvr>
  <p:transition advTm="4057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ight Arrow 76"/>
          <p:cNvSpPr/>
          <p:nvPr/>
        </p:nvSpPr>
        <p:spPr>
          <a:xfrm rot="16200000">
            <a:off x="7331075" y="4605338"/>
            <a:ext cx="1006475" cy="714375"/>
          </a:xfrm>
          <a:prstGeom prst="rightArrow">
            <a:avLst/>
          </a:prstGeom>
          <a:solidFill>
            <a:schemeClr val="bg2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9" name="Right Arrow 78"/>
          <p:cNvSpPr/>
          <p:nvPr/>
        </p:nvSpPr>
        <p:spPr>
          <a:xfrm rot="16200000">
            <a:off x="2773363" y="4587875"/>
            <a:ext cx="1006475" cy="714375"/>
          </a:xfrm>
          <a:prstGeom prst="rightArrow">
            <a:avLst/>
          </a:prstGeom>
          <a:solidFill>
            <a:schemeClr val="bg2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6" name="Right Arrow 75"/>
          <p:cNvSpPr/>
          <p:nvPr/>
        </p:nvSpPr>
        <p:spPr>
          <a:xfrm rot="5400000">
            <a:off x="7289007" y="2736056"/>
            <a:ext cx="1008062" cy="714375"/>
          </a:xfrm>
          <a:prstGeom prst="rightArrow">
            <a:avLst/>
          </a:prstGeom>
          <a:solidFill>
            <a:schemeClr val="bg2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5" name="Right Arrow 74"/>
          <p:cNvSpPr/>
          <p:nvPr/>
        </p:nvSpPr>
        <p:spPr>
          <a:xfrm rot="5400000">
            <a:off x="5083175" y="2751138"/>
            <a:ext cx="1008063" cy="712787"/>
          </a:xfrm>
          <a:prstGeom prst="rightArrow">
            <a:avLst/>
          </a:prstGeom>
          <a:solidFill>
            <a:schemeClr val="bg2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3" name="Right Arrow 72"/>
          <p:cNvSpPr/>
          <p:nvPr/>
        </p:nvSpPr>
        <p:spPr>
          <a:xfrm rot="5400000">
            <a:off x="2773363" y="2765425"/>
            <a:ext cx="1006475" cy="714375"/>
          </a:xfrm>
          <a:prstGeom prst="rightArrow">
            <a:avLst/>
          </a:prstGeom>
          <a:solidFill>
            <a:schemeClr val="bg2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1441" name="Right Arrow 61440"/>
          <p:cNvSpPr/>
          <p:nvPr/>
        </p:nvSpPr>
        <p:spPr>
          <a:xfrm rot="5400000">
            <a:off x="541338" y="2765425"/>
            <a:ext cx="1006475" cy="714375"/>
          </a:xfrm>
          <a:prstGeom prst="rightArrow">
            <a:avLst/>
          </a:prstGeom>
          <a:solidFill>
            <a:schemeClr val="bg2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9160" name="Title 1"/>
          <p:cNvSpPr txBox="1">
            <a:spLocks/>
          </p:cNvSpPr>
          <p:nvPr/>
        </p:nvSpPr>
        <p:spPr bwMode="auto">
          <a:xfrm>
            <a:off x="0" y="125413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GB" altLang="en-US" sz="35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Main RSTD Responsibilities in Project Lifecycle</a:t>
            </a:r>
          </a:p>
        </p:txBody>
      </p:sp>
      <p:sp>
        <p:nvSpPr>
          <p:cNvPr id="49161" name="AutoShape 2" descr="Image result for yara duverg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endParaRPr lang="en-GB" altLang="en-US"/>
          </a:p>
        </p:txBody>
      </p:sp>
      <p:sp>
        <p:nvSpPr>
          <p:cNvPr id="10" name="Rectangle 9"/>
          <p:cNvSpPr/>
          <p:nvPr/>
        </p:nvSpPr>
        <p:spPr>
          <a:xfrm>
            <a:off x="2570163" y="1587500"/>
            <a:ext cx="1412875" cy="66357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PMO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41325" y="1587500"/>
            <a:ext cx="1320800" cy="66357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Strategy Support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541588" y="5957888"/>
            <a:ext cx="1441450" cy="64928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 eaLnBrk="1" hangingPunct="1">
              <a:defRPr/>
            </a:pPr>
            <a:r>
              <a:rPr lang="en-GB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Tech Transfer Dissemination</a:t>
            </a:r>
            <a:endParaRPr lang="en-GB" sz="1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66713" y="3705225"/>
            <a:ext cx="1468437" cy="646113"/>
          </a:xfrm>
          <a:prstGeom prst="rect">
            <a:avLst/>
          </a:prstGeom>
          <a:solidFill>
            <a:schemeClr val="accent1">
              <a:lumMod val="85000"/>
            </a:schemeClr>
          </a:solidFill>
          <a:ln w="50800">
            <a:noFill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Input to EU work </a:t>
            </a:r>
            <a:r>
              <a:rPr lang="en-GB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progs</a:t>
            </a:r>
            <a:endParaRPr lang="en-GB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3" name="Straight Arrow Connector 32"/>
          <p:cNvCxnSpPr>
            <a:stCxn id="30" idx="3"/>
            <a:endCxn id="32" idx="1"/>
          </p:cNvCxnSpPr>
          <p:nvPr/>
        </p:nvCxnSpPr>
        <p:spPr>
          <a:xfrm>
            <a:off x="1835150" y="4027488"/>
            <a:ext cx="806450" cy="6350"/>
          </a:xfrm>
          <a:prstGeom prst="straightConnector1">
            <a:avLst/>
          </a:prstGeom>
          <a:ln w="38100">
            <a:solidFill>
              <a:schemeClr val="accent1">
                <a:lumMod val="95000"/>
              </a:schemeClr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641600" y="3709988"/>
            <a:ext cx="1341438" cy="647700"/>
          </a:xfrm>
          <a:prstGeom prst="rect">
            <a:avLst/>
          </a:prstGeom>
          <a:solidFill>
            <a:schemeClr val="accent1">
              <a:lumMod val="85000"/>
            </a:schemeClr>
          </a:solidFill>
          <a:ln w="50800">
            <a:noFill/>
          </a:ln>
          <a:effectLst/>
        </p:spPr>
        <p:txBody>
          <a:bodyPr>
            <a:spAutoFit/>
          </a:bodyPr>
          <a:lstStyle>
            <a:defPPr>
              <a:defRPr lang="es-ES"/>
            </a:defPPr>
          </a:lstStyle>
          <a:p>
            <a:pPr algn="ctr">
              <a:defRPr/>
            </a:pPr>
            <a:r>
              <a:rPr lang="en-GB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Proposal Preparation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921250" y="3705225"/>
            <a:ext cx="1331913" cy="646113"/>
          </a:xfrm>
          <a:prstGeom prst="rect">
            <a:avLst/>
          </a:prstGeom>
          <a:solidFill>
            <a:schemeClr val="accent1">
              <a:lumMod val="85000"/>
            </a:schemeClr>
          </a:solidFill>
          <a:ln w="50800">
            <a:noFill/>
          </a:ln>
          <a:effectLst/>
        </p:spPr>
        <p:txBody>
          <a:bodyPr>
            <a:spAutoFit/>
          </a:bodyPr>
          <a:lstStyle>
            <a:defPPr>
              <a:defRPr lang="es-ES"/>
            </a:defPPr>
          </a:lstStyle>
          <a:p>
            <a:pPr algn="ctr">
              <a:defRPr/>
            </a:pPr>
            <a:r>
              <a:rPr lang="en-GB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Negotiation</a:t>
            </a:r>
          </a:p>
          <a:p>
            <a:pPr algn="ctr">
              <a:defRPr/>
            </a:pPr>
            <a:endParaRPr lang="en-GB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196138" y="3705225"/>
            <a:ext cx="1330325" cy="646113"/>
          </a:xfrm>
          <a:prstGeom prst="rect">
            <a:avLst/>
          </a:prstGeom>
          <a:solidFill>
            <a:schemeClr val="accent1">
              <a:lumMod val="85000"/>
            </a:schemeClr>
          </a:solidFill>
          <a:ln w="50800">
            <a:noFill/>
          </a:ln>
          <a:effectLst/>
        </p:spPr>
        <p:txBody>
          <a:bodyPr>
            <a:spAutoFit/>
          </a:bodyPr>
          <a:lstStyle>
            <a:defPPr>
              <a:defRPr lang="es-ES"/>
            </a:defPPr>
          </a:lstStyle>
          <a:p>
            <a:pPr algn="ctr">
              <a:defRPr/>
            </a:pPr>
            <a:r>
              <a:rPr lang="en-GB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 Execution</a:t>
            </a:r>
          </a:p>
        </p:txBody>
      </p:sp>
      <p:cxnSp>
        <p:nvCxnSpPr>
          <p:cNvPr id="45" name="Straight Arrow Connector 44"/>
          <p:cNvCxnSpPr>
            <a:stCxn id="32" idx="3"/>
            <a:endCxn id="37" idx="1"/>
          </p:cNvCxnSpPr>
          <p:nvPr/>
        </p:nvCxnSpPr>
        <p:spPr>
          <a:xfrm flipV="1">
            <a:off x="3983038" y="4027488"/>
            <a:ext cx="938212" cy="6350"/>
          </a:xfrm>
          <a:prstGeom prst="straightConnector1">
            <a:avLst/>
          </a:prstGeom>
          <a:ln w="38100">
            <a:solidFill>
              <a:schemeClr val="accent1">
                <a:lumMod val="95000"/>
              </a:schemeClr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37" idx="3"/>
            <a:endCxn id="40" idx="1"/>
          </p:cNvCxnSpPr>
          <p:nvPr/>
        </p:nvCxnSpPr>
        <p:spPr>
          <a:xfrm>
            <a:off x="6253163" y="4027488"/>
            <a:ext cx="942975" cy="0"/>
          </a:xfrm>
          <a:prstGeom prst="straightConnector1">
            <a:avLst/>
          </a:prstGeom>
          <a:ln w="38100">
            <a:solidFill>
              <a:schemeClr val="accent1">
                <a:lumMod val="95000"/>
              </a:schemeClr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388" name="Rectangle 26"/>
          <p:cNvSpPr>
            <a:spLocks noChangeArrowheads="1"/>
          </p:cNvSpPr>
          <p:nvPr/>
        </p:nvSpPr>
        <p:spPr bwMode="auto">
          <a:xfrm>
            <a:off x="601663" y="2292350"/>
            <a:ext cx="9985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pPr algn="ctr"/>
            <a:r>
              <a:rPr lang="en-GB" altLang="en-US" sz="16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Strategic </a:t>
            </a:r>
          </a:p>
          <a:p>
            <a:pPr algn="ctr"/>
            <a:r>
              <a:rPr lang="en-GB" altLang="en-US" sz="16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Research </a:t>
            </a:r>
          </a:p>
          <a:p>
            <a:pPr algn="ctr"/>
            <a:r>
              <a:rPr lang="en-GB" altLang="en-US" sz="16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Agendas</a:t>
            </a:r>
            <a:endParaRPr lang="en-GB" altLang="en-US" sz="1600"/>
          </a:p>
        </p:txBody>
      </p:sp>
      <p:sp>
        <p:nvSpPr>
          <p:cNvPr id="58389" name="Rectangle 27"/>
          <p:cNvSpPr>
            <a:spLocks noChangeArrowheads="1"/>
          </p:cNvSpPr>
          <p:nvPr/>
        </p:nvSpPr>
        <p:spPr bwMode="auto">
          <a:xfrm>
            <a:off x="2268538" y="2276475"/>
            <a:ext cx="1955800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pPr algn="ctr"/>
            <a:r>
              <a:rPr lang="en-GB" altLang="en-US" sz="16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Coaching </a:t>
            </a:r>
          </a:p>
          <a:p>
            <a:pPr algn="ctr"/>
            <a:endParaRPr lang="en-GB" altLang="en-US" sz="1000" b="1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GB" altLang="en-US" sz="16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Approach, Eligibility,</a:t>
            </a:r>
          </a:p>
          <a:p>
            <a:pPr algn="ctr"/>
            <a:r>
              <a:rPr lang="en-GB" altLang="en-US" sz="16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Implementation &amp; Budget</a:t>
            </a:r>
          </a:p>
        </p:txBody>
      </p:sp>
      <p:sp>
        <p:nvSpPr>
          <p:cNvPr id="55" name="Rectangle 54"/>
          <p:cNvSpPr/>
          <p:nvPr/>
        </p:nvSpPr>
        <p:spPr>
          <a:xfrm>
            <a:off x="7196138" y="1587500"/>
            <a:ext cx="1320800" cy="66198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PMO</a:t>
            </a:r>
          </a:p>
        </p:txBody>
      </p:sp>
      <p:sp>
        <p:nvSpPr>
          <p:cNvPr id="58391" name="Rectangle 55"/>
          <p:cNvSpPr>
            <a:spLocks noChangeArrowheads="1"/>
          </p:cNvSpPr>
          <p:nvPr/>
        </p:nvSpPr>
        <p:spPr bwMode="auto">
          <a:xfrm>
            <a:off x="6864350" y="2303463"/>
            <a:ext cx="20288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pPr algn="ctr"/>
            <a:r>
              <a:rPr lang="en-GB" altLang="en-US" sz="16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BSC- Coordinated </a:t>
            </a:r>
          </a:p>
          <a:p>
            <a:pPr algn="ctr"/>
            <a:r>
              <a:rPr lang="en-GB" altLang="en-US" sz="16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 Management</a:t>
            </a:r>
          </a:p>
          <a:p>
            <a:pPr algn="ctr"/>
            <a:endParaRPr lang="en-GB" altLang="en-US" sz="1000" b="1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GB" altLang="en-US" sz="16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Open Access</a:t>
            </a:r>
          </a:p>
        </p:txBody>
      </p:sp>
      <p:sp>
        <p:nvSpPr>
          <p:cNvPr id="57" name="Rectangle 56"/>
          <p:cNvSpPr/>
          <p:nvPr/>
        </p:nvSpPr>
        <p:spPr>
          <a:xfrm>
            <a:off x="4921250" y="1587500"/>
            <a:ext cx="1320800" cy="66198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PMO</a:t>
            </a:r>
          </a:p>
        </p:txBody>
      </p:sp>
      <p:sp>
        <p:nvSpPr>
          <p:cNvPr id="58393" name="Rectangle 57"/>
          <p:cNvSpPr>
            <a:spLocks noChangeArrowheads="1"/>
          </p:cNvSpPr>
          <p:nvPr/>
        </p:nvSpPr>
        <p:spPr bwMode="auto">
          <a:xfrm>
            <a:off x="4633913" y="2303463"/>
            <a:ext cx="1906587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pPr algn="ctr"/>
            <a:r>
              <a:rPr lang="en-GB" altLang="en-US" sz="16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Grant Agreement, </a:t>
            </a:r>
          </a:p>
          <a:p>
            <a:pPr algn="ctr"/>
            <a:r>
              <a:rPr lang="en-GB" altLang="en-US" sz="16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Consortium </a:t>
            </a:r>
          </a:p>
          <a:p>
            <a:pPr algn="ctr"/>
            <a:r>
              <a:rPr lang="en-GB" altLang="en-US" sz="16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Agreement</a:t>
            </a:r>
          </a:p>
          <a:p>
            <a:pPr algn="ctr"/>
            <a:endParaRPr lang="en-GB" altLang="en-US" sz="1000" b="1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GB" altLang="en-US" sz="16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Private Contracts</a:t>
            </a:r>
          </a:p>
        </p:txBody>
      </p:sp>
      <p:sp>
        <p:nvSpPr>
          <p:cNvPr id="58394" name="Rectangle 59"/>
          <p:cNvSpPr>
            <a:spLocks noChangeArrowheads="1"/>
          </p:cNvSpPr>
          <p:nvPr/>
        </p:nvSpPr>
        <p:spPr bwMode="auto">
          <a:xfrm>
            <a:off x="2463800" y="4559300"/>
            <a:ext cx="172402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pPr algn="ctr"/>
            <a:r>
              <a:rPr lang="en-GB" altLang="en-US" sz="16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Impact: including</a:t>
            </a:r>
          </a:p>
          <a:p>
            <a:pPr algn="ctr"/>
            <a:r>
              <a:rPr lang="en-GB" altLang="en-US" sz="16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Communication</a:t>
            </a:r>
          </a:p>
          <a:p>
            <a:pPr algn="ctr"/>
            <a:r>
              <a:rPr lang="en-GB" altLang="en-US" sz="16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Plan, Exploitation </a:t>
            </a:r>
          </a:p>
          <a:p>
            <a:pPr algn="ctr"/>
            <a:r>
              <a:rPr lang="en-GB" altLang="en-US" sz="16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</a:t>
            </a:r>
          </a:p>
        </p:txBody>
      </p:sp>
      <p:sp>
        <p:nvSpPr>
          <p:cNvPr id="58395" name="Rectangle 40"/>
          <p:cNvSpPr>
            <a:spLocks noChangeArrowheads="1"/>
          </p:cNvSpPr>
          <p:nvPr/>
        </p:nvSpPr>
        <p:spPr bwMode="auto">
          <a:xfrm>
            <a:off x="6618288" y="4559300"/>
            <a:ext cx="2413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pPr algn="ctr"/>
            <a:r>
              <a:rPr lang="en-GB" altLang="en-US" sz="16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Impact: website, social media, events, printed </a:t>
            </a:r>
          </a:p>
          <a:p>
            <a:pPr algn="ctr"/>
            <a:r>
              <a:rPr lang="en-GB" altLang="en-US" sz="16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materials.</a:t>
            </a:r>
          </a:p>
          <a:p>
            <a:pPr algn="ctr"/>
            <a:r>
              <a:rPr lang="en-GB" altLang="en-US" sz="16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IP &amp; exploitation management</a:t>
            </a:r>
          </a:p>
        </p:txBody>
      </p:sp>
      <p:sp>
        <p:nvSpPr>
          <p:cNvPr id="62" name="Rectangle 61"/>
          <p:cNvSpPr/>
          <p:nvPr/>
        </p:nvSpPr>
        <p:spPr>
          <a:xfrm>
            <a:off x="7115175" y="5989638"/>
            <a:ext cx="1439863" cy="64928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 eaLnBrk="1" hangingPunct="1">
              <a:defRPr/>
            </a:pPr>
            <a:r>
              <a:rPr lang="en-GB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Tech Transfer Dissemination</a:t>
            </a:r>
            <a:endParaRPr lang="en-GB" sz="1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366713" y="1079500"/>
            <a:ext cx="829945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GB" altLang="en-US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Pre-Award                 </a:t>
            </a:r>
            <a:r>
              <a:rPr lang="en-GB" altLang="en-US" sz="16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  		</a:t>
            </a:r>
            <a:r>
              <a:rPr lang="en-GB" altLang="en-US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Post-Award</a:t>
            </a:r>
          </a:p>
        </p:txBody>
      </p:sp>
      <p:cxnSp>
        <p:nvCxnSpPr>
          <p:cNvPr id="61445" name="Straight Connector 61444"/>
          <p:cNvCxnSpPr/>
          <p:nvPr/>
        </p:nvCxnSpPr>
        <p:spPr>
          <a:xfrm flipV="1">
            <a:off x="438150" y="1416050"/>
            <a:ext cx="5934075" cy="30163"/>
          </a:xfrm>
          <a:prstGeom prst="line">
            <a:avLst/>
          </a:prstGeom>
          <a:ln>
            <a:solidFill>
              <a:srgbClr val="9289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V="1">
            <a:off x="6618288" y="1416050"/>
            <a:ext cx="1795462" cy="1588"/>
          </a:xfrm>
          <a:prstGeom prst="line">
            <a:avLst/>
          </a:prstGeom>
          <a:ln>
            <a:solidFill>
              <a:srgbClr val="9289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59"/>
          <p:cNvSpPr>
            <a:spLocks noChangeArrowheads="1"/>
          </p:cNvSpPr>
          <p:nvPr/>
        </p:nvSpPr>
        <p:spPr bwMode="auto">
          <a:xfrm>
            <a:off x="546100" y="4673600"/>
            <a:ext cx="15398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pPr algn="ctr"/>
            <a:r>
              <a:rPr lang="en-GB" altLang="en-US" sz="16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Detection and Communication of Funding Opportunities (PMO)</a:t>
            </a:r>
          </a:p>
        </p:txBody>
      </p:sp>
      <p:sp>
        <p:nvSpPr>
          <p:cNvPr id="35" name="Right Arrow 34"/>
          <p:cNvSpPr/>
          <p:nvPr/>
        </p:nvSpPr>
        <p:spPr>
          <a:xfrm rot="18639172">
            <a:off x="1298575" y="4494213"/>
            <a:ext cx="1006475" cy="714375"/>
          </a:xfrm>
          <a:prstGeom prst="rightArrow">
            <a:avLst/>
          </a:prstGeom>
          <a:solidFill>
            <a:schemeClr val="bg2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  <p:custDataLst>
      <p:tags r:id="rId1"/>
    </p:custDataLst>
  </p:cSld>
  <p:clrMapOvr>
    <a:masterClrMapping/>
  </p:clrMapOvr>
  <p:transition advTm="2530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9" grpId="0" animBg="1"/>
      <p:bldP spid="76" grpId="0" animBg="1"/>
      <p:bldP spid="75" grpId="0" animBg="1"/>
      <p:bldP spid="73" grpId="0" animBg="1"/>
      <p:bldP spid="61441" grpId="0" animBg="1"/>
      <p:bldP spid="10" grpId="0" animBg="1"/>
      <p:bldP spid="12" grpId="0" animBg="1"/>
      <p:bldP spid="13" grpId="0" animBg="1"/>
      <p:bldP spid="58388" grpId="0"/>
      <p:bldP spid="58389" grpId="0"/>
      <p:bldP spid="55" grpId="0" animBg="1"/>
      <p:bldP spid="58391" grpId="0"/>
      <p:bldP spid="57" grpId="0" animBg="1"/>
      <p:bldP spid="58393" grpId="0"/>
      <p:bldP spid="58394" grpId="0"/>
      <p:bldP spid="58395" grpId="0"/>
      <p:bldP spid="62" grpId="0" animBg="1"/>
      <p:bldP spid="34" grpId="0"/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6"/>
          <p:cNvSpPr>
            <a:spLocks noChangeArrowheads="1"/>
          </p:cNvSpPr>
          <p:nvPr/>
        </p:nvSpPr>
        <p:spPr bwMode="auto">
          <a:xfrm>
            <a:off x="1375569" y="5808606"/>
            <a:ext cx="64087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pPr eaLnBrk="1" hangingPunct="1"/>
            <a:r>
              <a:rPr lang="en-GB" altLang="en-US" sz="1600" b="1" dirty="0">
                <a:solidFill>
                  <a:srgbClr val="FF0000"/>
                </a:solidFill>
                <a:latin typeface="Calibri" panose="020F0502020204030204" pitchFamily="34" charset="0"/>
              </a:rPr>
              <a:t>Write to us at </a:t>
            </a:r>
            <a:r>
              <a:rPr lang="en-GB" altLang="en-US" sz="1600" b="1" dirty="0">
                <a:solidFill>
                  <a:srgbClr val="FF0000"/>
                </a:solidFill>
                <a:latin typeface="Calibri" panose="020F0502020204030204" pitchFamily="34" charset="0"/>
                <a:hlinkClick r:id="rId2"/>
              </a:rPr>
              <a:t>pmo@bsc.es</a:t>
            </a:r>
            <a:r>
              <a:rPr lang="en-GB" altLang="en-US" sz="1600" b="1" dirty="0">
                <a:solidFill>
                  <a:srgbClr val="FF0000"/>
                </a:solidFill>
                <a:latin typeface="Calibri" panose="020F0502020204030204" pitchFamily="34" charset="0"/>
              </a:rPr>
              <a:t> or come and see us at Nexus II, ground floor.</a:t>
            </a:r>
            <a:endParaRPr lang="en-GB" altLang="en-US" sz="1600" dirty="0">
              <a:solidFill>
                <a:srgbClr val="FF0000"/>
              </a:solidFill>
            </a:endParaRPr>
          </a:p>
        </p:txBody>
      </p:sp>
      <p:graphicFrame>
        <p:nvGraphicFramePr>
          <p:cNvPr id="20" name="Tab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4786495"/>
              </p:ext>
            </p:extLst>
          </p:nvPr>
        </p:nvGraphicFramePr>
        <p:xfrm>
          <a:off x="522288" y="1144588"/>
          <a:ext cx="8099425" cy="45779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6605">
                  <a:extLst>
                    <a:ext uri="{9D8B030D-6E8A-4147-A177-3AD203B41FA5}">
                      <a16:colId xmlns:a16="http://schemas.microsoft.com/office/drawing/2014/main" val="815488546"/>
                    </a:ext>
                  </a:extLst>
                </a:gridCol>
                <a:gridCol w="5372820">
                  <a:extLst>
                    <a:ext uri="{9D8B030D-6E8A-4147-A177-3AD203B41FA5}">
                      <a16:colId xmlns:a16="http://schemas.microsoft.com/office/drawing/2014/main" val="3587712164"/>
                    </a:ext>
                  </a:extLst>
                </a:gridCol>
              </a:tblGrid>
              <a:tr h="370932"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chemeClr val="accent1"/>
                          </a:solidFill>
                        </a:rPr>
                        <a:t>Responsibilities</a:t>
                      </a:r>
                      <a:endParaRPr lang="en-GB" sz="1800" dirty="0">
                        <a:solidFill>
                          <a:schemeClr val="accent1"/>
                        </a:solidFill>
                      </a:endParaRPr>
                    </a:p>
                  </a:txBody>
                  <a:tcPr marL="91456" marR="91456" marT="45731" marB="45731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chemeClr val="accent1"/>
                          </a:solidFill>
                        </a:rPr>
                        <a:t>Details</a:t>
                      </a:r>
                      <a:endParaRPr lang="en-GB" sz="1800" dirty="0">
                        <a:solidFill>
                          <a:schemeClr val="accent1"/>
                        </a:solidFill>
                      </a:endParaRPr>
                    </a:p>
                  </a:txBody>
                  <a:tcPr marL="91456" marR="91456" marT="45731" marB="45731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0223045"/>
                  </a:ext>
                </a:extLst>
              </a:tr>
              <a:tr h="45731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Pre-award: Funding</a:t>
                      </a:r>
                      <a:endParaRPr lang="en-US" sz="1200" b="0" dirty="0" smtClean="0"/>
                    </a:p>
                  </a:txBody>
                  <a:tcPr marL="91456" marR="91456" marT="45731" marB="45731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Detection, Communication and Exploration (Networking, info-days etc.) of Funding </a:t>
                      </a:r>
                      <a:r>
                        <a:rPr lang="en-US" sz="1200" dirty="0" smtClean="0"/>
                        <a:t>opportunities</a:t>
                      </a:r>
                      <a:endParaRPr lang="en-US" sz="1200" dirty="0" smtClean="0"/>
                    </a:p>
                  </a:txBody>
                  <a:tcPr marL="91456" marR="91456" marT="45731" marB="45731"/>
                </a:tc>
                <a:extLst>
                  <a:ext uri="{0D108BD9-81ED-4DB2-BD59-A6C34878D82A}">
                    <a16:rowId xmlns:a16="http://schemas.microsoft.com/office/drawing/2014/main" val="965532200"/>
                  </a:ext>
                </a:extLst>
              </a:tr>
              <a:tr h="27438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Pre-award</a:t>
                      </a:r>
                      <a:endParaRPr lang="en-US" sz="1200" b="0" dirty="0" smtClean="0"/>
                    </a:p>
                  </a:txBody>
                  <a:tcPr marL="91456" marR="91456" marT="45731" marB="45731"/>
                </a:tc>
                <a:tc>
                  <a:txBody>
                    <a:bodyPr/>
                    <a:lstStyle/>
                    <a:p>
                      <a:pPr marL="171450" marR="0" lvl="0" indent="-1714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Proposal and Grant </a:t>
                      </a:r>
                      <a:r>
                        <a:rPr lang="en-US" sz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Preparation</a:t>
                      </a:r>
                      <a:endParaRPr lang="en-US" sz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 can often help with the impact section </a:t>
                      </a:r>
                      <a:r>
                        <a:rPr lang="en-US" sz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too</a:t>
                      </a:r>
                      <a:endParaRPr lang="en-GB" sz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Collaborative Coordinated projects: communication</a:t>
                      </a:r>
                      <a:r>
                        <a:rPr lang="en-GB" sz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with coordinators</a:t>
                      </a:r>
                      <a:endParaRPr lang="en-GB" sz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6" marR="91456" marT="45731" marB="45731"/>
                </a:tc>
                <a:extLst>
                  <a:ext uri="{0D108BD9-81ED-4DB2-BD59-A6C34878D82A}">
                    <a16:rowId xmlns:a16="http://schemas.microsoft.com/office/drawing/2014/main" val="2984570700"/>
                  </a:ext>
                </a:extLst>
              </a:tr>
              <a:tr h="274388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Negotiation Phase projects</a:t>
                      </a:r>
                      <a:r>
                        <a:rPr lang="en-GB" sz="1200" baseline="0" dirty="0" smtClean="0"/>
                        <a:t> and contracts</a:t>
                      </a:r>
                      <a:endParaRPr lang="en-GB" sz="1200" b="0" dirty="0" smtClean="0"/>
                    </a:p>
                  </a:txBody>
                  <a:tcPr marL="91456" marR="91456" marT="45731" marB="45731"/>
                </a:tc>
                <a:tc>
                  <a:txBody>
                    <a:bodyPr/>
                    <a:lstStyle/>
                    <a:p>
                      <a:pPr marL="171450" marR="0" lvl="0" indent="-1714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Communication with the Funding </a:t>
                      </a:r>
                      <a:r>
                        <a:rPr lang="en-GB" sz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organisations</a:t>
                      </a:r>
                      <a:endParaRPr lang="en-GB" sz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Responsibility for negotiating and executing contracts (usually grant agreement or equivalent and consortium agreement)</a:t>
                      </a:r>
                      <a:endParaRPr lang="en-GB" sz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6" marR="91456" marT="45731" marB="45731"/>
                </a:tc>
                <a:extLst>
                  <a:ext uri="{0D108BD9-81ED-4DB2-BD59-A6C34878D82A}">
                    <a16:rowId xmlns:a16="http://schemas.microsoft.com/office/drawing/2014/main" val="2153708735"/>
                  </a:ext>
                </a:extLst>
              </a:tr>
              <a:tr h="457313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Post-award</a:t>
                      </a:r>
                      <a:endParaRPr lang="en-GB" sz="1200" b="0" dirty="0" smtClean="0"/>
                    </a:p>
                  </a:txBody>
                  <a:tcPr marL="91456" marR="91456" marT="45731" marB="45731"/>
                </a:tc>
                <a:tc>
                  <a:txBody>
                    <a:bodyPr/>
                    <a:lstStyle/>
                    <a:p>
                      <a:pPr marL="171450" marR="0" lvl="0" indent="-1714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Coordinated projects: Administrative and legal Management</a:t>
                      </a:r>
                    </a:p>
                    <a:p>
                      <a:pPr marL="171450" marR="0" lvl="0" indent="-1714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Collaborative</a:t>
                      </a:r>
                      <a:r>
                        <a:rPr lang="en-US" sz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projects: communications and follow up</a:t>
                      </a:r>
                      <a:endParaRPr lang="en-GB" sz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6" marR="91456" marT="45731" marB="45731"/>
                </a:tc>
                <a:extLst>
                  <a:ext uri="{0D108BD9-81ED-4DB2-BD59-A6C34878D82A}">
                    <a16:rowId xmlns:a16="http://schemas.microsoft.com/office/drawing/2014/main" val="4047559804"/>
                  </a:ext>
                </a:extLst>
              </a:tr>
              <a:tr h="640238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Contracts with companies</a:t>
                      </a:r>
                      <a:endParaRPr lang="en-GB" sz="1200" b="0" dirty="0" smtClean="0"/>
                    </a:p>
                  </a:txBody>
                  <a:tcPr marL="91456" marR="91456" marT="45731" marB="45731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All contracts checked by PMO with our lawyer to ensure that conditions regarding IPR, confidentiality, payment etc. are correct. </a:t>
                      </a:r>
                      <a:r>
                        <a:rPr lang="en-US" sz="1200" u="sng" dirty="0" smtClean="0"/>
                        <a:t>Only Mateo Valero can sign on behalf of BSC</a:t>
                      </a:r>
                      <a:r>
                        <a:rPr lang="en-US" sz="1200" dirty="0" smtClean="0"/>
                        <a:t>.</a:t>
                      </a:r>
                      <a:endParaRPr lang="en-US" sz="12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 marL="91456" marR="91456" marT="45731" marB="45731"/>
                </a:tc>
                <a:extLst>
                  <a:ext uri="{0D108BD9-81ED-4DB2-BD59-A6C34878D82A}">
                    <a16:rowId xmlns:a16="http://schemas.microsoft.com/office/drawing/2014/main" val="2438183504"/>
                  </a:ext>
                </a:extLst>
              </a:tr>
              <a:tr h="640238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Personnel Grants</a:t>
                      </a:r>
                      <a:endParaRPr lang="en-GB" sz="1200" b="0" dirty="0" smtClean="0"/>
                    </a:p>
                  </a:txBody>
                  <a:tcPr marL="91456" marR="91456" marT="45731" marB="45731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smtClean="0"/>
                        <a:t>H2020 MSCA</a:t>
                      </a:r>
                      <a:r>
                        <a:rPr lang="en-GB" sz="1200" baseline="0" dirty="0" smtClean="0"/>
                        <a:t>: </a:t>
                      </a:r>
                      <a:r>
                        <a:rPr lang="en-GB" sz="1200" b="1" i="0" baseline="0" dirty="0" smtClean="0"/>
                        <a:t>Mar Rodríguez &amp; Dorota Jouet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baseline="0" dirty="0" smtClean="0"/>
                        <a:t>H2020 ERC: </a:t>
                      </a:r>
                      <a:r>
                        <a:rPr lang="en-GB" sz="1200" b="1" i="0" baseline="0" dirty="0" smtClean="0"/>
                        <a:t>Francesca Arcara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baseline="0" dirty="0" smtClean="0"/>
                        <a:t>National </a:t>
                      </a:r>
                      <a:r>
                        <a:rPr lang="en-GB" sz="1200" baseline="0" dirty="0" smtClean="0"/>
                        <a:t>and Regional Personnel </a:t>
                      </a:r>
                      <a:r>
                        <a:rPr lang="en-GB" sz="1200" baseline="0" dirty="0" smtClean="0"/>
                        <a:t>Grants: </a:t>
                      </a:r>
                      <a:r>
                        <a:rPr lang="en-GB" sz="1200" b="1" baseline="0" dirty="0" smtClean="0"/>
                        <a:t>Isabel García</a:t>
                      </a:r>
                      <a:endParaRPr lang="en-GB" sz="1200" b="1" dirty="0"/>
                    </a:p>
                  </a:txBody>
                  <a:tcPr marL="91456" marR="91456" marT="45731" marB="45731"/>
                </a:tc>
                <a:extLst>
                  <a:ext uri="{0D108BD9-81ED-4DB2-BD59-A6C34878D82A}">
                    <a16:rowId xmlns:a16="http://schemas.microsoft.com/office/drawing/2014/main" val="204294497"/>
                  </a:ext>
                </a:extLst>
              </a:tr>
              <a:tr h="457313">
                <a:tc>
                  <a:txBody>
                    <a:bodyPr/>
                    <a:lstStyle/>
                    <a:p>
                      <a:pPr marL="0" lvl="1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dirty="0" smtClean="0"/>
                        <a:t>Project Data</a:t>
                      </a:r>
                      <a:br>
                        <a:rPr lang="en-US" sz="1200" dirty="0" smtClean="0"/>
                      </a:br>
                      <a:endParaRPr lang="es-ES" sz="1200" b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6" marR="91456" marT="45731" marB="45731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To maintain</a:t>
                      </a:r>
                      <a:r>
                        <a:rPr lang="en-US" sz="1200" baseline="0" dirty="0" smtClean="0"/>
                        <a:t> a </a:t>
                      </a:r>
                      <a:r>
                        <a:rPr lang="en-US" sz="1200" dirty="0" smtClean="0"/>
                        <a:t>database of project information which may be useful to you. Ask your Project Manager for info</a:t>
                      </a:r>
                      <a:endParaRPr lang="es-ES" sz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6" marR="91456" marT="45731" marB="45731"/>
                </a:tc>
                <a:extLst>
                  <a:ext uri="{0D108BD9-81ED-4DB2-BD59-A6C34878D82A}">
                    <a16:rowId xmlns:a16="http://schemas.microsoft.com/office/drawing/2014/main" val="2324710387"/>
                  </a:ext>
                </a:extLst>
              </a:tr>
              <a:tr h="274388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Non-reporting aspects of EU projects</a:t>
                      </a:r>
                      <a:endParaRPr lang="es-ES" sz="1200" b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6" marR="91456" marT="45731" marB="45731"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Potential problems and communication with the European Commission </a:t>
                      </a:r>
                      <a:endParaRPr lang="en-GB" sz="1200" dirty="0"/>
                    </a:p>
                  </a:txBody>
                  <a:tcPr marL="91456" marR="91456" marT="45731" marB="45731"/>
                </a:tc>
                <a:extLst>
                  <a:ext uri="{0D108BD9-81ED-4DB2-BD59-A6C34878D82A}">
                    <a16:rowId xmlns:a16="http://schemas.microsoft.com/office/drawing/2014/main" val="2368705669"/>
                  </a:ext>
                </a:extLst>
              </a:tr>
            </a:tbl>
          </a:graphicData>
        </a:graphic>
      </p:graphicFrame>
      <p:sp>
        <p:nvSpPr>
          <p:cNvPr id="51236" name="Título 1"/>
          <p:cNvSpPr>
            <a:spLocks noGrp="1"/>
          </p:cNvSpPr>
          <p:nvPr>
            <p:ph type="title"/>
          </p:nvPr>
        </p:nvSpPr>
        <p:spPr bwMode="auto">
          <a:xfrm>
            <a:off x="465138" y="222250"/>
            <a:ext cx="8229600" cy="8588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es-ES" sz="3200" dirty="0" smtClean="0"/>
              <a:t>BSC Project Management Office (PMO)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upo 27"/>
          <p:cNvGrpSpPr/>
          <p:nvPr/>
        </p:nvGrpSpPr>
        <p:grpSpPr>
          <a:xfrm>
            <a:off x="1205884" y="1444318"/>
            <a:ext cx="2290534" cy="1108169"/>
            <a:chOff x="672913" y="1537380"/>
            <a:chExt cx="2290534" cy="1108169"/>
          </a:xfrm>
        </p:grpSpPr>
        <p:pic>
          <p:nvPicPr>
            <p:cNvPr id="15" name="Picture 14" descr="http://www.ic3.cat/files/person/144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09" t="3899" r="27968" b="37531"/>
            <a:stretch>
              <a:fillRect/>
            </a:stretch>
          </p:blipFill>
          <p:spPr bwMode="auto">
            <a:xfrm>
              <a:off x="672913" y="1537380"/>
              <a:ext cx="1065943" cy="1108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Imagen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6239" y="1550383"/>
              <a:ext cx="967208" cy="1082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" name="Grupo 24"/>
          <p:cNvGrpSpPr/>
          <p:nvPr/>
        </p:nvGrpSpPr>
        <p:grpSpPr>
          <a:xfrm>
            <a:off x="5142847" y="3289985"/>
            <a:ext cx="2441867" cy="1113394"/>
            <a:chOff x="3670804" y="3332251"/>
            <a:chExt cx="2441867" cy="1113394"/>
          </a:xfrm>
        </p:grpSpPr>
        <p:pic>
          <p:nvPicPr>
            <p:cNvPr id="13" name="Picture 24" descr="C:\Users\gmoreno\Desktop\rossello.jpe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0804" y="3332251"/>
              <a:ext cx="1076212" cy="1113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Imagen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0089" y="3337642"/>
              <a:ext cx="1062582" cy="1086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" name="Grupo 26"/>
          <p:cNvGrpSpPr/>
          <p:nvPr/>
        </p:nvGrpSpPr>
        <p:grpSpPr>
          <a:xfrm>
            <a:off x="5076056" y="1444318"/>
            <a:ext cx="2484124" cy="1049832"/>
            <a:chOff x="4070507" y="1479342"/>
            <a:chExt cx="2484124" cy="1049832"/>
          </a:xfrm>
        </p:grpSpPr>
        <p:pic>
          <p:nvPicPr>
            <p:cNvPr id="10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23" r="7693"/>
            <a:stretch>
              <a:fillRect/>
            </a:stretch>
          </p:blipFill>
          <p:spPr bwMode="auto">
            <a:xfrm>
              <a:off x="4070507" y="1479342"/>
              <a:ext cx="979582" cy="1040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Imagen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3644" y="1484892"/>
              <a:ext cx="1020987" cy="1044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Título 1"/>
          <p:cNvSpPr>
            <a:spLocks noGrp="1"/>
          </p:cNvSpPr>
          <p:nvPr>
            <p:ph type="title"/>
          </p:nvPr>
        </p:nvSpPr>
        <p:spPr bwMode="auto">
          <a:xfrm>
            <a:off x="465138" y="222250"/>
            <a:ext cx="8229600" cy="8588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es-ES" sz="3200" dirty="0" smtClean="0"/>
              <a:t>BSC Project Management Office (PMO)</a:t>
            </a:r>
          </a:p>
        </p:txBody>
      </p:sp>
      <p:grpSp>
        <p:nvGrpSpPr>
          <p:cNvPr id="26" name="Grupo 25"/>
          <p:cNvGrpSpPr/>
          <p:nvPr/>
        </p:nvGrpSpPr>
        <p:grpSpPr>
          <a:xfrm>
            <a:off x="1248167" y="3340258"/>
            <a:ext cx="2248251" cy="1086826"/>
            <a:chOff x="700866" y="3345535"/>
            <a:chExt cx="2248251" cy="1086826"/>
          </a:xfrm>
        </p:grpSpPr>
        <p:pic>
          <p:nvPicPr>
            <p:cNvPr id="14" name="Picture 2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417" b="6609"/>
            <a:stretch>
              <a:fillRect/>
            </a:stretch>
          </p:blipFill>
          <p:spPr bwMode="auto">
            <a:xfrm>
              <a:off x="700866" y="3345535"/>
              <a:ext cx="1017093" cy="1086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Imagen 17"/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907576" y="3345535"/>
              <a:ext cx="1041541" cy="1086826"/>
            </a:xfrm>
            <a:prstGeom prst="rect">
              <a:avLst/>
            </a:prstGeom>
          </p:spPr>
        </p:pic>
      </p:grpSp>
      <p:sp>
        <p:nvSpPr>
          <p:cNvPr id="19" name="CuadroTexto 18"/>
          <p:cNvSpPr txBox="1"/>
          <p:nvPr/>
        </p:nvSpPr>
        <p:spPr>
          <a:xfrm>
            <a:off x="1187985" y="1038462"/>
            <a:ext cx="2031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Earth</a:t>
            </a:r>
            <a:r>
              <a:rPr lang="en-GB" dirty="0" smtClean="0"/>
              <a:t> </a:t>
            </a:r>
            <a:r>
              <a:rPr lang="en-GB" b="1" dirty="0" smtClean="0"/>
              <a:t>Science</a:t>
            </a:r>
          </a:p>
        </p:txBody>
      </p:sp>
      <p:sp>
        <p:nvSpPr>
          <p:cNvPr id="21" name="CuadroTexto 20"/>
          <p:cNvSpPr txBox="1"/>
          <p:nvPr/>
        </p:nvSpPr>
        <p:spPr>
          <a:xfrm>
            <a:off x="3454135" y="4740803"/>
            <a:ext cx="2089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Computer Science</a:t>
            </a:r>
          </a:p>
        </p:txBody>
      </p:sp>
      <p:sp>
        <p:nvSpPr>
          <p:cNvPr id="22" name="CuadroTexto 21"/>
          <p:cNvSpPr txBox="1"/>
          <p:nvPr/>
        </p:nvSpPr>
        <p:spPr>
          <a:xfrm>
            <a:off x="1190347" y="2913067"/>
            <a:ext cx="1611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Life Science</a:t>
            </a:r>
          </a:p>
        </p:txBody>
      </p:sp>
      <p:sp>
        <p:nvSpPr>
          <p:cNvPr id="23" name="CuadroTexto 22"/>
          <p:cNvSpPr txBox="1"/>
          <p:nvPr/>
        </p:nvSpPr>
        <p:spPr>
          <a:xfrm>
            <a:off x="5039129" y="2913067"/>
            <a:ext cx="1611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CASE</a:t>
            </a:r>
          </a:p>
        </p:txBody>
      </p:sp>
      <p:sp>
        <p:nvSpPr>
          <p:cNvPr id="24" name="CuadroTexto 23"/>
          <p:cNvSpPr txBox="1"/>
          <p:nvPr/>
        </p:nvSpPr>
        <p:spPr>
          <a:xfrm>
            <a:off x="4986806" y="1038462"/>
            <a:ext cx="3625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Institutional/Personal grants</a:t>
            </a:r>
          </a:p>
        </p:txBody>
      </p:sp>
      <p:grpSp>
        <p:nvGrpSpPr>
          <p:cNvPr id="38" name="Grupo 37"/>
          <p:cNvGrpSpPr/>
          <p:nvPr/>
        </p:nvGrpSpPr>
        <p:grpSpPr>
          <a:xfrm>
            <a:off x="2654731" y="5168289"/>
            <a:ext cx="4781891" cy="1058906"/>
            <a:chOff x="1168957" y="5129060"/>
            <a:chExt cx="4781891" cy="1058906"/>
          </a:xfrm>
        </p:grpSpPr>
        <p:grpSp>
          <p:nvGrpSpPr>
            <p:cNvPr id="29" name="Grupo 28"/>
            <p:cNvGrpSpPr/>
            <p:nvPr/>
          </p:nvGrpSpPr>
          <p:grpSpPr>
            <a:xfrm>
              <a:off x="1168957" y="5129060"/>
              <a:ext cx="3510131" cy="1058906"/>
              <a:chOff x="704943" y="5120859"/>
              <a:chExt cx="3510131" cy="1058906"/>
            </a:xfrm>
          </p:grpSpPr>
          <p:pic>
            <p:nvPicPr>
              <p:cNvPr id="11" name="Picture 3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58853" y="5120859"/>
                <a:ext cx="956221" cy="10589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6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4943" y="5149130"/>
                <a:ext cx="1070585" cy="999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Imagen 12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596"/>
              <a:stretch>
                <a:fillRect/>
              </a:stretch>
            </p:blipFill>
            <p:spPr bwMode="auto">
              <a:xfrm>
                <a:off x="1996239" y="5120859"/>
                <a:ext cx="1041904" cy="1038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30" name="Imagen 29"/>
            <p:cNvPicPr>
              <a:picLocks noChangeAspect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923401" y="5129060"/>
              <a:ext cx="1027447" cy="1027447"/>
            </a:xfrm>
            <a:prstGeom prst="rect">
              <a:avLst/>
            </a:prstGeom>
          </p:spPr>
        </p:pic>
      </p:grpSp>
      <p:sp>
        <p:nvSpPr>
          <p:cNvPr id="32" name="CuadroTexto 31"/>
          <p:cNvSpPr txBox="1"/>
          <p:nvPr/>
        </p:nvSpPr>
        <p:spPr>
          <a:xfrm>
            <a:off x="1547664" y="2586361"/>
            <a:ext cx="5013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Mar</a:t>
            </a:r>
          </a:p>
        </p:txBody>
      </p:sp>
      <p:sp>
        <p:nvSpPr>
          <p:cNvPr id="33" name="CuadroTexto 32"/>
          <p:cNvSpPr txBox="1"/>
          <p:nvPr/>
        </p:nvSpPr>
        <p:spPr>
          <a:xfrm>
            <a:off x="2718254" y="2601343"/>
            <a:ext cx="7358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Dorota</a:t>
            </a:r>
          </a:p>
        </p:txBody>
      </p:sp>
      <p:sp>
        <p:nvSpPr>
          <p:cNvPr id="34" name="CuadroTexto 33"/>
          <p:cNvSpPr txBox="1"/>
          <p:nvPr/>
        </p:nvSpPr>
        <p:spPr>
          <a:xfrm>
            <a:off x="5076056" y="2601342"/>
            <a:ext cx="10455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Francesca</a:t>
            </a:r>
          </a:p>
        </p:txBody>
      </p:sp>
      <p:sp>
        <p:nvSpPr>
          <p:cNvPr id="35" name="CuadroTexto 34"/>
          <p:cNvSpPr txBox="1"/>
          <p:nvPr/>
        </p:nvSpPr>
        <p:spPr>
          <a:xfrm>
            <a:off x="6681745" y="2601341"/>
            <a:ext cx="7358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Isabel</a:t>
            </a:r>
          </a:p>
        </p:txBody>
      </p:sp>
      <p:sp>
        <p:nvSpPr>
          <p:cNvPr id="36" name="CuadroTexto 35"/>
          <p:cNvSpPr txBox="1"/>
          <p:nvPr/>
        </p:nvSpPr>
        <p:spPr>
          <a:xfrm>
            <a:off x="1289209" y="4466962"/>
            <a:ext cx="9488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Ezequiel</a:t>
            </a:r>
          </a:p>
        </p:txBody>
      </p:sp>
      <p:sp>
        <p:nvSpPr>
          <p:cNvPr id="37" name="CuadroTexto 36"/>
          <p:cNvSpPr txBox="1"/>
          <p:nvPr/>
        </p:nvSpPr>
        <p:spPr>
          <a:xfrm>
            <a:off x="2532837" y="4458935"/>
            <a:ext cx="8805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Simona</a:t>
            </a:r>
          </a:p>
        </p:txBody>
      </p:sp>
      <p:sp>
        <p:nvSpPr>
          <p:cNvPr id="39" name="CuadroTexto 38"/>
          <p:cNvSpPr txBox="1"/>
          <p:nvPr/>
        </p:nvSpPr>
        <p:spPr>
          <a:xfrm>
            <a:off x="5230874" y="4433861"/>
            <a:ext cx="7358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Marta</a:t>
            </a:r>
          </a:p>
        </p:txBody>
      </p:sp>
      <p:sp>
        <p:nvSpPr>
          <p:cNvPr id="40" name="CuadroTexto 39"/>
          <p:cNvSpPr txBox="1"/>
          <p:nvPr/>
        </p:nvSpPr>
        <p:spPr>
          <a:xfrm>
            <a:off x="6650913" y="4427084"/>
            <a:ext cx="7358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Sergi</a:t>
            </a:r>
          </a:p>
        </p:txBody>
      </p:sp>
      <p:sp>
        <p:nvSpPr>
          <p:cNvPr id="41" name="CuadroTexto 40"/>
          <p:cNvSpPr txBox="1"/>
          <p:nvPr/>
        </p:nvSpPr>
        <p:spPr>
          <a:xfrm>
            <a:off x="2802131" y="6206339"/>
            <a:ext cx="7358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Lupe</a:t>
            </a:r>
          </a:p>
        </p:txBody>
      </p:sp>
      <p:sp>
        <p:nvSpPr>
          <p:cNvPr id="42" name="CuadroTexto 41"/>
          <p:cNvSpPr txBox="1"/>
          <p:nvPr/>
        </p:nvSpPr>
        <p:spPr>
          <a:xfrm>
            <a:off x="4243375" y="6260762"/>
            <a:ext cx="6572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Y</a:t>
            </a:r>
            <a:r>
              <a:rPr lang="en-GB" sz="1400" dirty="0" smtClean="0"/>
              <a:t>ara</a:t>
            </a:r>
          </a:p>
        </p:txBody>
      </p:sp>
      <p:sp>
        <p:nvSpPr>
          <p:cNvPr id="43" name="CuadroTexto 42"/>
          <p:cNvSpPr txBox="1"/>
          <p:nvPr/>
        </p:nvSpPr>
        <p:spPr>
          <a:xfrm>
            <a:off x="5313012" y="6237363"/>
            <a:ext cx="7358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Isabel</a:t>
            </a:r>
          </a:p>
        </p:txBody>
      </p:sp>
      <p:sp>
        <p:nvSpPr>
          <p:cNvPr id="44" name="CuadroTexto 43"/>
          <p:cNvSpPr txBox="1"/>
          <p:nvPr/>
        </p:nvSpPr>
        <p:spPr>
          <a:xfrm>
            <a:off x="6554957" y="6237363"/>
            <a:ext cx="7358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Anna</a:t>
            </a:r>
          </a:p>
        </p:txBody>
      </p:sp>
    </p:spTree>
    <p:extLst>
      <p:ext uri="{BB962C8B-B14F-4D97-AF65-F5344CB8AC3E}">
        <p14:creationId xmlns:p14="http://schemas.microsoft.com/office/powerpoint/2010/main" val="339753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ítulo 1"/>
          <p:cNvSpPr>
            <a:spLocks noGrp="1"/>
          </p:cNvSpPr>
          <p:nvPr>
            <p:ph type="title"/>
          </p:nvPr>
        </p:nvSpPr>
        <p:spPr bwMode="auto">
          <a:xfrm>
            <a:off x="465138" y="222250"/>
            <a:ext cx="8229600" cy="8588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es-ES" smtClean="0"/>
              <a:t>Most Relevant Financing Tools</a:t>
            </a:r>
          </a:p>
        </p:txBody>
      </p:sp>
      <p:sp>
        <p:nvSpPr>
          <p:cNvPr id="52227" name="CuadroTexto 5"/>
          <p:cNvSpPr txBox="1">
            <a:spLocks noChangeArrowheads="1"/>
          </p:cNvSpPr>
          <p:nvPr/>
        </p:nvSpPr>
        <p:spPr bwMode="auto">
          <a:xfrm>
            <a:off x="328613" y="874713"/>
            <a:ext cx="17287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r>
              <a:rPr lang="en-GB" altLang="es-ES" b="1"/>
              <a:t>Public funds</a:t>
            </a:r>
          </a:p>
        </p:txBody>
      </p:sp>
      <p:pic>
        <p:nvPicPr>
          <p:cNvPr id="52228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200150"/>
            <a:ext cx="2627313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2068513"/>
            <a:ext cx="1093787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0" name="Imagen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0" y="2066925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1" name="Imagen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188" y="1222375"/>
            <a:ext cx="1435100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2" name="CuadroTexto 11"/>
          <p:cNvSpPr txBox="1">
            <a:spLocks noChangeArrowheads="1"/>
          </p:cNvSpPr>
          <p:nvPr/>
        </p:nvSpPr>
        <p:spPr bwMode="auto">
          <a:xfrm>
            <a:off x="4867275" y="855663"/>
            <a:ext cx="3736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r>
              <a:rPr lang="en-GB" altLang="es-ES" b="1"/>
              <a:t>Service contracts/ Tenders </a:t>
            </a:r>
          </a:p>
        </p:txBody>
      </p:sp>
      <p:pic>
        <p:nvPicPr>
          <p:cNvPr id="52233" name="Imagen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613" y="1252538"/>
            <a:ext cx="1895475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4" name="Imagen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163" y="1214438"/>
            <a:ext cx="109378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5" name="Imagen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5" t="18222" r="17171" b="16550"/>
          <a:stretch>
            <a:fillRect/>
          </a:stretch>
        </p:blipFill>
        <p:spPr bwMode="auto">
          <a:xfrm>
            <a:off x="2778125" y="2106613"/>
            <a:ext cx="1643063" cy="85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6" name="Imagen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60" b="19760"/>
          <a:stretch>
            <a:fillRect/>
          </a:stretch>
        </p:blipFill>
        <p:spPr bwMode="auto">
          <a:xfrm>
            <a:off x="449263" y="5057775"/>
            <a:ext cx="2220912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7" name="Imagen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225" y="2006600"/>
            <a:ext cx="1039813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8" name="Imagen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925" y="2109788"/>
            <a:ext cx="1865313" cy="91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9" name="Imagen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013" y="4321175"/>
            <a:ext cx="222250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40" name="CuadroTexto 19"/>
          <p:cNvSpPr txBox="1">
            <a:spLocks noChangeArrowheads="1"/>
          </p:cNvSpPr>
          <p:nvPr/>
        </p:nvSpPr>
        <p:spPr bwMode="auto">
          <a:xfrm>
            <a:off x="4791075" y="3965575"/>
            <a:ext cx="2447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r>
              <a:rPr lang="en-GB" altLang="es-ES" b="1"/>
              <a:t>Private funds </a:t>
            </a:r>
          </a:p>
        </p:txBody>
      </p:sp>
      <p:pic>
        <p:nvPicPr>
          <p:cNvPr id="52241" name="Imagen 2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513" y="4314825"/>
            <a:ext cx="169227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42" name="Imagen 2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650" y="5010150"/>
            <a:ext cx="14827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43" name="Imagen 2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063" y="5313363"/>
            <a:ext cx="1343025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44" name="Imagen 2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73" b="17873"/>
          <a:stretch>
            <a:fillRect/>
          </a:stretch>
        </p:blipFill>
        <p:spPr bwMode="auto">
          <a:xfrm>
            <a:off x="6481763" y="5065713"/>
            <a:ext cx="15144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45" name="Imagen 2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80" r="30080"/>
          <a:stretch>
            <a:fillRect/>
          </a:stretch>
        </p:blipFill>
        <p:spPr bwMode="auto">
          <a:xfrm>
            <a:off x="3254375" y="2974975"/>
            <a:ext cx="1139825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46" name="Imagen 2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01" b="37399"/>
          <a:stretch>
            <a:fillRect/>
          </a:stretch>
        </p:blipFill>
        <p:spPr bwMode="auto">
          <a:xfrm>
            <a:off x="627063" y="5727700"/>
            <a:ext cx="2125662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47" name="Imagen 26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69" b="12820"/>
          <a:stretch>
            <a:fillRect/>
          </a:stretch>
        </p:blipFill>
        <p:spPr bwMode="auto">
          <a:xfrm>
            <a:off x="4965700" y="3016250"/>
            <a:ext cx="1598613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48" name="Imagen 27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3138488"/>
            <a:ext cx="16510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49" name="Imagen 29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663" y="3517900"/>
            <a:ext cx="1535112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50" name="CuadroTexto 30"/>
          <p:cNvSpPr txBox="1">
            <a:spLocks noChangeArrowheads="1"/>
          </p:cNvSpPr>
          <p:nvPr/>
        </p:nvSpPr>
        <p:spPr bwMode="auto">
          <a:xfrm>
            <a:off x="4819650" y="5935663"/>
            <a:ext cx="25479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r>
              <a:rPr lang="en-GB" altLang="es-ES" sz="1600" b="1"/>
              <a:t>Private contracts for services with private companies</a:t>
            </a:r>
          </a:p>
        </p:txBody>
      </p:sp>
      <p:sp>
        <p:nvSpPr>
          <p:cNvPr id="32" name="Rectángulo 31"/>
          <p:cNvSpPr/>
          <p:nvPr/>
        </p:nvSpPr>
        <p:spPr>
          <a:xfrm>
            <a:off x="179388" y="874713"/>
            <a:ext cx="4346575" cy="5375275"/>
          </a:xfrm>
          <a:prstGeom prst="rect">
            <a:avLst/>
          </a:prstGeom>
          <a:noFill/>
          <a:ln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3" name="Rectángulo 32"/>
          <p:cNvSpPr/>
          <p:nvPr/>
        </p:nvSpPr>
        <p:spPr>
          <a:xfrm>
            <a:off x="4762500" y="874713"/>
            <a:ext cx="4130675" cy="3043237"/>
          </a:xfrm>
          <a:prstGeom prst="rect">
            <a:avLst/>
          </a:prstGeom>
          <a:noFill/>
          <a:ln>
            <a:solidFill>
              <a:srgbClr val="004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4" name="Rectángulo 33"/>
          <p:cNvSpPr/>
          <p:nvPr/>
        </p:nvSpPr>
        <p:spPr>
          <a:xfrm>
            <a:off x="4772025" y="3998913"/>
            <a:ext cx="4121150" cy="1741487"/>
          </a:xfrm>
          <a:prstGeom prst="rect">
            <a:avLst/>
          </a:prstGeom>
          <a:noFill/>
          <a:ln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52254" name="Imagen 34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9" t="36560" b="26480"/>
          <a:stretch>
            <a:fillRect/>
          </a:stretch>
        </p:blipFill>
        <p:spPr bwMode="auto">
          <a:xfrm>
            <a:off x="7088188" y="5988050"/>
            <a:ext cx="16256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Rectángulo 35"/>
          <p:cNvSpPr/>
          <p:nvPr/>
        </p:nvSpPr>
        <p:spPr>
          <a:xfrm>
            <a:off x="4791075" y="5859463"/>
            <a:ext cx="4121150" cy="849312"/>
          </a:xfrm>
          <a:prstGeom prst="rect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52256" name="Imagen 36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432300"/>
            <a:ext cx="253682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57" name="Imagen 37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3370263"/>
            <a:ext cx="1328737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58" name="Imagen 38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438" y="4143375"/>
            <a:ext cx="113347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104" y="0"/>
            <a:ext cx="8229598" cy="858192"/>
          </a:xfrm>
        </p:spPr>
        <p:txBody>
          <a:bodyPr/>
          <a:lstStyle/>
          <a:p>
            <a:r>
              <a:rPr lang="en-GB" sz="2800" dirty="0" smtClean="0"/>
              <a:t>Earth </a:t>
            </a:r>
            <a:r>
              <a:rPr lang="en-GB" sz="2800" dirty="0"/>
              <a:t>Science </a:t>
            </a:r>
            <a:r>
              <a:rPr lang="en-GB" sz="2800" dirty="0" smtClean="0"/>
              <a:t>wiki </a:t>
            </a:r>
            <a:br>
              <a:rPr lang="en-GB" sz="2800" dirty="0" smtClean="0"/>
            </a:br>
            <a:r>
              <a:rPr lang="en-GB" sz="1200" dirty="0" smtClean="0"/>
              <a:t>https</a:t>
            </a:r>
            <a:r>
              <a:rPr lang="en-GB" sz="1200" dirty="0"/>
              <a:t>://earth.bsc.es/wiki/doku.php?id=projects:projects</a:t>
            </a:r>
            <a:endParaRPr lang="en-GB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741" y="917674"/>
            <a:ext cx="8459134" cy="504100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699792" y="6102250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All proposals and projects are available on th</a:t>
            </a:r>
            <a:r>
              <a:rPr lang="en-GB" sz="1400" dirty="0" smtClean="0"/>
              <a:t>e wiki. </a:t>
            </a:r>
          </a:p>
          <a:p>
            <a:pPr algn="ctr"/>
            <a:r>
              <a:rPr lang="en-GB" sz="1400" dirty="0" smtClean="0"/>
              <a:t>Please do not share them outside BSC. </a:t>
            </a:r>
            <a:endParaRPr lang="en-GB" sz="1400" dirty="0" smtClean="0"/>
          </a:p>
        </p:txBody>
      </p:sp>
    </p:spTree>
    <p:extLst>
      <p:ext uri="{BB962C8B-B14F-4D97-AF65-F5344CB8AC3E}">
        <p14:creationId xmlns:p14="http://schemas.microsoft.com/office/powerpoint/2010/main" val="233638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 txBox="1">
            <a:spLocks/>
          </p:cNvSpPr>
          <p:nvPr/>
        </p:nvSpPr>
        <p:spPr bwMode="auto">
          <a:xfrm>
            <a:off x="465138" y="125413"/>
            <a:ext cx="8229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GB" altLang="en-US" sz="35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 ongoing projects and contracts</a:t>
            </a:r>
          </a:p>
        </p:txBody>
      </p:sp>
      <p:sp>
        <p:nvSpPr>
          <p:cNvPr id="53251" name="AutoShape 2" descr="Image result for yara duverg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endParaRPr lang="en-GB" altLang="en-US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329140"/>
              </p:ext>
            </p:extLst>
          </p:nvPr>
        </p:nvGraphicFramePr>
        <p:xfrm>
          <a:off x="1547664" y="2402773"/>
          <a:ext cx="6264696" cy="3260481"/>
        </p:xfrm>
        <a:graphic>
          <a:graphicData uri="http://schemas.openxmlformats.org/drawingml/2006/table">
            <a:tbl>
              <a:tblPr/>
              <a:tblGrid>
                <a:gridCol w="4337097">
                  <a:extLst>
                    <a:ext uri="{9D8B030D-6E8A-4147-A177-3AD203B41FA5}">
                      <a16:colId xmlns:a16="http://schemas.microsoft.com/office/drawing/2014/main" val="896024643"/>
                    </a:ext>
                  </a:extLst>
                </a:gridCol>
                <a:gridCol w="1927599">
                  <a:extLst>
                    <a:ext uri="{9D8B030D-6E8A-4147-A177-3AD203B41FA5}">
                      <a16:colId xmlns:a16="http://schemas.microsoft.com/office/drawing/2014/main" val="957268709"/>
                    </a:ext>
                  </a:extLst>
                </a:gridCol>
              </a:tblGrid>
              <a:tr h="30519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 type</a:t>
                      </a:r>
                      <a:endParaRPr lang="en-US" sz="20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1" marR="7621" marT="76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Number</a:t>
                      </a:r>
                      <a:endParaRPr lang="en-US" sz="20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1" marR="7621" marT="76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8841931"/>
                  </a:ext>
                </a:extLst>
              </a:tr>
              <a:tr h="30519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Institutional</a:t>
                      </a:r>
                      <a:r>
                        <a:rPr lang="en-US" sz="2000" b="0" i="0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</a:t>
                      </a:r>
                      <a:r>
                        <a:rPr lang="en-US" sz="20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greements</a:t>
                      </a:r>
                      <a:endParaRPr lang="en-US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1" marR="7621" marT="761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1" marR="7621" marT="761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6162866"/>
                  </a:ext>
                </a:extLst>
              </a:tr>
              <a:tr h="30519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Personnel grants</a:t>
                      </a:r>
                      <a:endParaRPr lang="en-US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1" marR="7621" marT="76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  <a:endParaRPr lang="en-US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1" marR="7621" marT="76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0788419"/>
                  </a:ext>
                </a:extLst>
              </a:tr>
              <a:tr h="30519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Contracts</a:t>
                      </a:r>
                      <a:endParaRPr lang="en-US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1" marR="7621" marT="76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en-US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1" marR="7621" marT="76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8207720"/>
                  </a:ext>
                </a:extLst>
              </a:tr>
              <a:tr h="30519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EU-H2020 (including MSCA and ERC)</a:t>
                      </a:r>
                      <a:endParaRPr lang="en-US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1" marR="7621" marT="76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  <a:endParaRPr lang="en-US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1" marR="7621" marT="76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6773332"/>
                  </a:ext>
                </a:extLst>
              </a:tr>
              <a:tr h="30519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EU-OTROS (</a:t>
                      </a:r>
                      <a:r>
                        <a:rPr lang="en-US" sz="2000" b="0" i="0" u="none" strike="noStrike" noProof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i.e</a:t>
                      </a:r>
                      <a:r>
                        <a:rPr lang="en-US" sz="20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COPERNICUS)</a:t>
                      </a:r>
                      <a:endParaRPr lang="en-US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1" marR="7621" marT="76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endParaRPr lang="en-US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1" marR="7621" marT="76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9035930"/>
                  </a:ext>
                </a:extLst>
              </a:tr>
              <a:tr h="30519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Other funding (</a:t>
                      </a:r>
                      <a:r>
                        <a:rPr lang="en-US" sz="2000" b="0" i="0" u="none" strike="noStrike" noProof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i.e</a:t>
                      </a:r>
                      <a:r>
                        <a:rPr lang="en-US" sz="20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EOS, ADEME, ..)</a:t>
                      </a:r>
                      <a:endParaRPr lang="en-US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1" marR="7621" marT="76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US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1" marR="7621" marT="76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8164797"/>
                  </a:ext>
                </a:extLst>
              </a:tr>
              <a:tr h="30519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National projects</a:t>
                      </a:r>
                      <a:endParaRPr lang="en-US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1" marR="7621" marT="76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endParaRPr lang="en-US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1" marR="7621" marT="76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1307876"/>
                  </a:ext>
                </a:extLst>
              </a:tr>
              <a:tr h="30519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  <a:endParaRPr lang="en-US" sz="20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1" marR="7621" marT="761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  <a:endParaRPr lang="en-US" sz="20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1" marR="7621" marT="761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3557472"/>
                  </a:ext>
                </a:extLst>
              </a:tr>
              <a:tr h="44871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Estimated funding budget (2015-2031)           </a:t>
                      </a:r>
                      <a:endParaRPr lang="en-US" sz="20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1" marR="7621" marT="7619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noProof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19,798,671.47 €</a:t>
                      </a:r>
                    </a:p>
                  </a:txBody>
                  <a:tcPr marL="7621" marR="7621" marT="7619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1964055"/>
                  </a:ext>
                </a:extLst>
              </a:tr>
            </a:tbl>
          </a:graphicData>
        </a:graphic>
      </p:graphicFrame>
      <p:sp>
        <p:nvSpPr>
          <p:cNvPr id="53273" name="Rectángulo 8"/>
          <p:cNvSpPr>
            <a:spLocks noChangeArrowheads="1"/>
          </p:cNvSpPr>
          <p:nvPr/>
        </p:nvSpPr>
        <p:spPr bwMode="auto">
          <a:xfrm rot="-600000">
            <a:off x="3738563" y="5756959"/>
            <a:ext cx="4572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GB" altLang="en-US" sz="24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Numbers taken from SAP </a:t>
            </a:r>
            <a:r>
              <a:rPr lang="en-GB" altLang="en-US" sz="24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</a:t>
            </a:r>
          </a:p>
          <a:p>
            <a:pPr algn="ctr" eaLnBrk="1" hangingPunct="1">
              <a:lnSpc>
                <a:spcPct val="90000"/>
              </a:lnSpc>
            </a:pPr>
            <a:r>
              <a:rPr lang="en-GB" altLang="en-US" sz="16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(BSC internal system)</a:t>
            </a:r>
            <a:endParaRPr lang="en-GB" altLang="en-US" sz="1600" b="1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274" name="12 CuadroTexto"/>
          <p:cNvSpPr txBox="1">
            <a:spLocks noChangeArrowheads="1"/>
          </p:cNvSpPr>
          <p:nvPr/>
        </p:nvSpPr>
        <p:spPr bwMode="auto">
          <a:xfrm>
            <a:off x="395288" y="984250"/>
            <a:ext cx="8294687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1 H2020 coordinated </a:t>
            </a:r>
            <a:r>
              <a:rPr lang="en-GB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project (S2S4E)</a:t>
            </a:r>
            <a:endParaRPr lang="en-GB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2 Copernicus coordinated </a:t>
            </a:r>
            <a:r>
              <a:rPr lang="en-GB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(QA4Seas and C3S_512)</a:t>
            </a:r>
            <a:endParaRPr lang="en-GB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AEMET “Encomienda”</a:t>
            </a:r>
          </a:p>
        </p:txBody>
      </p:sp>
    </p:spTree>
    <p:custDataLst>
      <p:tags r:id="rId1"/>
    </p:custDataLst>
  </p:cSld>
  <p:clrMapOvr>
    <a:masterClrMapping/>
  </p:clrMapOvr>
  <p:transition advTm="25309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3|22.7|1.6|5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2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2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2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2.5"/>
</p:tagLst>
</file>

<file path=ppt/theme/theme1.xml><?xml version="1.0" encoding="utf-8"?>
<a:theme xmlns:a="http://schemas.openxmlformats.org/drawingml/2006/main" name="Office Theme">
  <a:themeElements>
    <a:clrScheme name="BSC">
      <a:dk1>
        <a:srgbClr val="004990"/>
      </a:dk1>
      <a:lt1>
        <a:srgbClr val="004990"/>
      </a:lt1>
      <a:dk2>
        <a:srgbClr val="004990"/>
      </a:dk2>
      <a:lt2>
        <a:srgbClr val="004990"/>
      </a:lt2>
      <a:accent1>
        <a:srgbClr val="FFFFFF"/>
      </a:accent1>
      <a:accent2>
        <a:srgbClr val="004990"/>
      </a:accent2>
      <a:accent3>
        <a:srgbClr val="004990"/>
      </a:accent3>
      <a:accent4>
        <a:srgbClr val="8DB3E2"/>
      </a:accent4>
      <a:accent5>
        <a:srgbClr val="548DD4"/>
      </a:accent5>
      <a:accent6>
        <a:srgbClr val="0070C0"/>
      </a:accent6>
      <a:hlink>
        <a:srgbClr val="95B3D7"/>
      </a:hlink>
      <a:folHlink>
        <a:srgbClr val="366092"/>
      </a:folHlink>
    </a:clrScheme>
    <a:fontScheme name="BSC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3_Office Theme">
  <a:themeElements>
    <a:clrScheme name="BSC">
      <a:dk1>
        <a:srgbClr val="004990"/>
      </a:dk1>
      <a:lt1>
        <a:srgbClr val="004990"/>
      </a:lt1>
      <a:dk2>
        <a:srgbClr val="004990"/>
      </a:dk2>
      <a:lt2>
        <a:srgbClr val="004990"/>
      </a:lt2>
      <a:accent1>
        <a:srgbClr val="FFFFFF"/>
      </a:accent1>
      <a:accent2>
        <a:srgbClr val="004990"/>
      </a:accent2>
      <a:accent3>
        <a:srgbClr val="004990"/>
      </a:accent3>
      <a:accent4>
        <a:srgbClr val="8DB3E2"/>
      </a:accent4>
      <a:accent5>
        <a:srgbClr val="548DD4"/>
      </a:accent5>
      <a:accent6>
        <a:srgbClr val="0070C0"/>
      </a:accent6>
      <a:hlink>
        <a:srgbClr val="95B3D7"/>
      </a:hlink>
      <a:folHlink>
        <a:srgbClr val="366092"/>
      </a:folHlink>
    </a:clrScheme>
    <a:fontScheme name="BSC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BSC">
      <a:dk1>
        <a:srgbClr val="004990"/>
      </a:dk1>
      <a:lt1>
        <a:srgbClr val="004990"/>
      </a:lt1>
      <a:dk2>
        <a:srgbClr val="004990"/>
      </a:dk2>
      <a:lt2>
        <a:srgbClr val="004990"/>
      </a:lt2>
      <a:accent1>
        <a:srgbClr val="FFFFFF"/>
      </a:accent1>
      <a:accent2>
        <a:srgbClr val="004990"/>
      </a:accent2>
      <a:accent3>
        <a:srgbClr val="004990"/>
      </a:accent3>
      <a:accent4>
        <a:srgbClr val="8DB3E2"/>
      </a:accent4>
      <a:accent5>
        <a:srgbClr val="548DD4"/>
      </a:accent5>
      <a:accent6>
        <a:srgbClr val="0070C0"/>
      </a:accent6>
      <a:hlink>
        <a:srgbClr val="95B3D7"/>
      </a:hlink>
      <a:folHlink>
        <a:srgbClr val="366092"/>
      </a:folHlink>
    </a:clrScheme>
    <a:fontScheme name="BSC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2_Office Theme">
  <a:themeElements>
    <a:clrScheme name="BSC">
      <a:dk1>
        <a:srgbClr val="004990"/>
      </a:dk1>
      <a:lt1>
        <a:srgbClr val="004990"/>
      </a:lt1>
      <a:dk2>
        <a:srgbClr val="004990"/>
      </a:dk2>
      <a:lt2>
        <a:srgbClr val="004990"/>
      </a:lt2>
      <a:accent1>
        <a:srgbClr val="FFFFFF"/>
      </a:accent1>
      <a:accent2>
        <a:srgbClr val="004990"/>
      </a:accent2>
      <a:accent3>
        <a:srgbClr val="004990"/>
      </a:accent3>
      <a:accent4>
        <a:srgbClr val="8DB3E2"/>
      </a:accent4>
      <a:accent5>
        <a:srgbClr val="548DD4"/>
      </a:accent5>
      <a:accent6>
        <a:srgbClr val="0070C0"/>
      </a:accent6>
      <a:hlink>
        <a:srgbClr val="95B3D7"/>
      </a:hlink>
      <a:folHlink>
        <a:srgbClr val="366092"/>
      </a:folHlink>
    </a:clrScheme>
    <a:fontScheme name="BSC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19075</TotalTime>
  <Words>913</Words>
  <Application>Microsoft Office PowerPoint</Application>
  <PresentationFormat>Custom</PresentationFormat>
  <Paragraphs>192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ＭＳ Ｐゴシック</vt:lpstr>
      <vt:lpstr>Arial</vt:lpstr>
      <vt:lpstr>Calibri</vt:lpstr>
      <vt:lpstr>DejaVu Sans</vt:lpstr>
      <vt:lpstr>Office Theme</vt:lpstr>
      <vt:lpstr>3_Office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BSC Project Management Office (PMO)</vt:lpstr>
      <vt:lpstr>BSC Project Management Office (PMO)</vt:lpstr>
      <vt:lpstr>Most Relevant Financing Tools</vt:lpstr>
      <vt:lpstr>Earth Science wiki  https://earth.bsc.es/wiki/doku.php?id=projects:projects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lbermude</dc:creator>
  <cp:lastModifiedBy>Dorota Chmielewska</cp:lastModifiedBy>
  <cp:revision>611</cp:revision>
  <cp:lastPrinted>2018-11-05T18:15:01Z</cp:lastPrinted>
  <dcterms:modified xsi:type="dcterms:W3CDTF">2018-12-13T15:26:04Z</dcterms:modified>
</cp:coreProperties>
</file>