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2" r:id="rId2"/>
  </p:sldMasterIdLst>
  <p:sldIdLst>
    <p:sldId id="258" r:id="rId3"/>
    <p:sldId id="279" r:id="rId4"/>
    <p:sldId id="263" r:id="rId5"/>
    <p:sldId id="264" r:id="rId6"/>
    <p:sldId id="265" r:id="rId7"/>
    <p:sldId id="276" r:id="rId8"/>
    <p:sldId id="266" r:id="rId9"/>
    <p:sldId id="267" r:id="rId10"/>
    <p:sldId id="268" r:id="rId11"/>
    <p:sldId id="269" r:id="rId12"/>
    <p:sldId id="277" r:id="rId13"/>
    <p:sldId id="278" r:id="rId14"/>
    <p:sldId id="280" r:id="rId15"/>
    <p:sldId id="281" r:id="rId16"/>
    <p:sldId id="282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6057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604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1417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7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7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7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7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6" y="6095687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7" y="6095686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963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5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273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6" y="2486932"/>
            <a:ext cx="5161550" cy="1200329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100" y="5865999"/>
            <a:ext cx="2407901" cy="646331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9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76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5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9037" y="210012"/>
            <a:ext cx="8229598" cy="74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49037" y="1175657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176963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56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30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31489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13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90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7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9037" y="210010"/>
            <a:ext cx="8229598" cy="74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49037" y="1175657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176963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6783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6516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5127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5060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7105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6401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4650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30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52884" y="1701038"/>
            <a:ext cx="5445455" cy="308550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What level of decadal prediction </a:t>
            </a:r>
            <a:r>
              <a:rPr lang="en-GB" sz="4400" dirty="0"/>
              <a:t>skill would be achievable given perfect initialisation?</a:t>
            </a:r>
            <a:endParaRPr lang="es-ES" sz="4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413054" y="4803817"/>
            <a:ext cx="5624623" cy="822742"/>
          </a:xfrm>
        </p:spPr>
        <p:txBody>
          <a:bodyPr/>
          <a:lstStyle/>
          <a:p>
            <a:r>
              <a:rPr lang="es-ES" sz="2400" b="1" dirty="0" err="1"/>
              <a:t>Yiling</a:t>
            </a:r>
            <a:r>
              <a:rPr lang="es-ES" sz="2400" b="1" dirty="0"/>
              <a:t> </a:t>
            </a:r>
            <a:r>
              <a:rPr lang="es-ES" sz="2400" b="1" dirty="0" err="1"/>
              <a:t>Liu</a:t>
            </a:r>
            <a:r>
              <a:rPr lang="es-ES" sz="2400" b="1" dirty="0"/>
              <a:t>, </a:t>
            </a:r>
            <a:r>
              <a:rPr lang="es-ES" sz="2400" dirty="0" err="1" smtClean="0"/>
              <a:t>Markus</a:t>
            </a:r>
            <a:r>
              <a:rPr lang="es-ES" sz="2400" dirty="0" smtClean="0"/>
              <a:t> </a:t>
            </a:r>
            <a:r>
              <a:rPr lang="es-ES" sz="2400" dirty="0" err="1" smtClean="0"/>
              <a:t>Donat</a:t>
            </a:r>
            <a:r>
              <a:rPr lang="es-ES" sz="2400" dirty="0" smtClean="0"/>
              <a:t>, Andrea </a:t>
            </a:r>
            <a:r>
              <a:rPr lang="es-ES" sz="2400" dirty="0" err="1" smtClean="0"/>
              <a:t>Taschetto</a:t>
            </a:r>
            <a:r>
              <a:rPr lang="es-ES" sz="2400" dirty="0" smtClean="0"/>
              <a:t>, Paco Doblas-Reyes, Lisa Alexander, </a:t>
            </a:r>
            <a:r>
              <a:rPr lang="es-ES" sz="2400" dirty="0" err="1" smtClean="0"/>
              <a:t>Matt</a:t>
            </a:r>
            <a:r>
              <a:rPr lang="es-ES" sz="2400" dirty="0" smtClean="0"/>
              <a:t> </a:t>
            </a:r>
            <a:r>
              <a:rPr lang="es-ES" sz="2400" dirty="0" err="1" smtClean="0"/>
              <a:t>England</a:t>
            </a:r>
            <a:r>
              <a:rPr lang="es-ES" sz="2400" dirty="0" smtClean="0"/>
              <a:t>	</a:t>
            </a:r>
            <a:endParaRPr lang="es-ES" sz="24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05/02/2019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457102" y="5811465"/>
            <a:ext cx="3283939" cy="487533"/>
          </a:xfrm>
        </p:spPr>
        <p:txBody>
          <a:bodyPr>
            <a:normAutofit fontScale="92500"/>
          </a:bodyPr>
          <a:lstStyle/>
          <a:p>
            <a:r>
              <a:rPr lang="es-ES" sz="2000" dirty="0" smtClean="0"/>
              <a:t>EUCP GA, </a:t>
            </a:r>
            <a:r>
              <a:rPr lang="es-ES" sz="2000" dirty="0" err="1" smtClean="0"/>
              <a:t>Venice</a:t>
            </a:r>
            <a:r>
              <a:rPr lang="es-ES" sz="2000" dirty="0" smtClean="0"/>
              <a:t> 4-7 Feb 2019</a:t>
            </a:r>
            <a:endParaRPr lang="es-E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63" y="6030628"/>
            <a:ext cx="1828571" cy="8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8746" y="6305109"/>
            <a:ext cx="36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EUCP </a:t>
            </a:r>
            <a:r>
              <a:rPr lang="en-GB" sz="1400" dirty="0"/>
              <a:t>is </a:t>
            </a:r>
            <a:r>
              <a:rPr lang="en-GB" sz="1400" dirty="0" smtClean="0"/>
              <a:t>funded </a:t>
            </a:r>
            <a:r>
              <a:rPr lang="en-GB" sz="1400" dirty="0"/>
              <a:t>by the European Union under Horizon </a:t>
            </a:r>
            <a:r>
              <a:rPr lang="en-GB" sz="1400" dirty="0" smtClean="0"/>
              <a:t>2020 Grant Agreement no. </a:t>
            </a:r>
            <a:r>
              <a:rPr lang="en-GB" sz="1400" dirty="0"/>
              <a:t>776613</a:t>
            </a:r>
          </a:p>
        </p:txBody>
      </p:sp>
    </p:spTree>
    <p:extLst>
      <p:ext uri="{BB962C8B-B14F-4D97-AF65-F5344CB8AC3E}">
        <p14:creationId xmlns:p14="http://schemas.microsoft.com/office/powerpoint/2010/main" val="16591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136005"/>
            <a:ext cx="8585219" cy="587325"/>
          </a:xfrm>
        </p:spPr>
        <p:txBody>
          <a:bodyPr/>
          <a:lstStyle/>
          <a:p>
            <a:r>
              <a:rPr lang="en-GB" sz="3200" dirty="0"/>
              <a:t>Compare areas with increased/decreased </a:t>
            </a:r>
            <a:r>
              <a:rPr lang="en-GB" sz="3200" dirty="0" smtClean="0"/>
              <a:t>skill</a:t>
            </a:r>
            <a:endParaRPr lang="en-GB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29915"/>
              </p:ext>
            </p:extLst>
          </p:nvPr>
        </p:nvGraphicFramePr>
        <p:xfrm>
          <a:off x="109181" y="978201"/>
          <a:ext cx="8077890" cy="5041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887">
                  <a:extLst>
                    <a:ext uri="{9D8B030D-6E8A-4147-A177-3AD203B41FA5}">
                      <a16:colId xmlns:a16="http://schemas.microsoft.com/office/drawing/2014/main" val="1726763910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val="537116603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val="2621105346"/>
                    </a:ext>
                  </a:extLst>
                </a:gridCol>
                <a:gridCol w="1621385">
                  <a:extLst>
                    <a:ext uri="{9D8B030D-6E8A-4147-A177-3AD203B41FA5}">
                      <a16:colId xmlns:a16="http://schemas.microsoft.com/office/drawing/2014/main" val="1287496306"/>
                    </a:ext>
                  </a:extLst>
                </a:gridCol>
              </a:tblGrid>
              <a:tr h="1008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 year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improvement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(p&lt;0.1)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</a:t>
                      </a:r>
                      <a:r>
                        <a:rPr lang="en-US" sz="2000" dirty="0">
                          <a:effectLst/>
                        </a:rPr>
                        <a:t>negative difference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384759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‘uninitialized’ perfect model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475901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574048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519094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161414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Uninitialized perfect model  vs uninitialized climate predictions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969315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3184266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1498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648858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decadal hindcasts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981473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8817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3631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93176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6017" y="1967023"/>
            <a:ext cx="8258641" cy="141413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666070" y="2530547"/>
            <a:ext cx="215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Effect of initialisation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136005"/>
            <a:ext cx="8585219" cy="587325"/>
          </a:xfrm>
        </p:spPr>
        <p:txBody>
          <a:bodyPr/>
          <a:lstStyle/>
          <a:p>
            <a:r>
              <a:rPr lang="en-GB" sz="3200" dirty="0"/>
              <a:t>Compare areas with increased/decreased </a:t>
            </a:r>
            <a:r>
              <a:rPr lang="en-GB" sz="3200" dirty="0" smtClean="0"/>
              <a:t>skill</a:t>
            </a:r>
            <a:endParaRPr lang="en-GB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9181" y="978201"/>
          <a:ext cx="8077890" cy="5041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887">
                  <a:extLst>
                    <a:ext uri="{9D8B030D-6E8A-4147-A177-3AD203B41FA5}">
                      <a16:colId xmlns:a16="http://schemas.microsoft.com/office/drawing/2014/main" val="1726763910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val="537116603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val="2621105346"/>
                    </a:ext>
                  </a:extLst>
                </a:gridCol>
                <a:gridCol w="1621385">
                  <a:extLst>
                    <a:ext uri="{9D8B030D-6E8A-4147-A177-3AD203B41FA5}">
                      <a16:colId xmlns:a16="http://schemas.microsoft.com/office/drawing/2014/main" val="1287496306"/>
                    </a:ext>
                  </a:extLst>
                </a:gridCol>
              </a:tblGrid>
              <a:tr h="1008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 year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improvement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(p&lt;0.1)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</a:t>
                      </a:r>
                      <a:r>
                        <a:rPr lang="en-US" sz="2000" dirty="0">
                          <a:effectLst/>
                        </a:rPr>
                        <a:t>negative difference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384759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‘uninitialized’ perfect model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475901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574048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519094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161414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Uninitialized perfect model  vs uninitialized climate predictions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969315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3184266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1498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648858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decadal hindcasts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981473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8817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3631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93176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6017" y="3285457"/>
            <a:ext cx="8258641" cy="141413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658058" y="3636063"/>
            <a:ext cx="217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Inconsistencies</a:t>
            </a:r>
          </a:p>
          <a:p>
            <a:pPr algn="ctr"/>
            <a:r>
              <a:rPr lang="en-AU" dirty="0" smtClean="0">
                <a:solidFill>
                  <a:srgbClr val="FF0000"/>
                </a:solidFill>
              </a:rPr>
              <a:t>Model - observations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136005"/>
            <a:ext cx="8585219" cy="587325"/>
          </a:xfrm>
        </p:spPr>
        <p:txBody>
          <a:bodyPr/>
          <a:lstStyle/>
          <a:p>
            <a:r>
              <a:rPr lang="en-GB" sz="3200" dirty="0"/>
              <a:t>Compare areas with increased/decreased </a:t>
            </a:r>
            <a:r>
              <a:rPr lang="en-GB" sz="3200" dirty="0" smtClean="0"/>
              <a:t>skill</a:t>
            </a:r>
            <a:endParaRPr lang="en-GB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9181" y="978201"/>
          <a:ext cx="8077890" cy="5041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887">
                  <a:extLst>
                    <a:ext uri="{9D8B030D-6E8A-4147-A177-3AD203B41FA5}">
                      <a16:colId xmlns:a16="http://schemas.microsoft.com/office/drawing/2014/main" val="1726763910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val="537116603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val="2621105346"/>
                    </a:ext>
                  </a:extLst>
                </a:gridCol>
                <a:gridCol w="1621385">
                  <a:extLst>
                    <a:ext uri="{9D8B030D-6E8A-4147-A177-3AD203B41FA5}">
                      <a16:colId xmlns:a16="http://schemas.microsoft.com/office/drawing/2014/main" val="1287496306"/>
                    </a:ext>
                  </a:extLst>
                </a:gridCol>
              </a:tblGrid>
              <a:tr h="1008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 year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improvement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(p&lt;0.1)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</a:t>
                      </a:r>
                      <a:r>
                        <a:rPr lang="en-US" sz="2000" dirty="0">
                          <a:effectLst/>
                        </a:rPr>
                        <a:t>negative difference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384759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‘uninitialized’ perfect model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475901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574048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519094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161414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Uninitialized perfect model  vs uninitialized climate predictions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969315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3184266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1498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648858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decadal hindcasts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981473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8817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3631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93176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6017" y="4646422"/>
            <a:ext cx="8258641" cy="141413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955308" y="4784369"/>
            <a:ext cx="3578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Overall possible improvement</a:t>
            </a:r>
          </a:p>
          <a:p>
            <a:pPr algn="ctr"/>
            <a:r>
              <a:rPr lang="en-AU" dirty="0" smtClean="0">
                <a:solidFill>
                  <a:srgbClr val="FF0000"/>
                </a:solidFill>
              </a:rPr>
              <a:t>If perfect-model skill was achievable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LESS in </a:t>
            </a:r>
            <a:r>
              <a:rPr lang="en-GB" altLang="ca-ES" sz="3200" dirty="0"/>
              <a:t>initialized and un-initialized perfect-model predictions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714" y="6444242"/>
            <a:ext cx="3906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[no clear effect from initialization!]</a:t>
            </a:r>
            <a:endParaRPr lang="en-AU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972000" y="900000"/>
            <a:ext cx="723986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LESS </a:t>
            </a:r>
            <a:r>
              <a:rPr lang="en-GB" altLang="ca-ES" sz="3200" dirty="0"/>
              <a:t>un-initialized real-world and perfect-model predictions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4456" y="6457890"/>
            <a:ext cx="371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[inconsistencies </a:t>
            </a:r>
            <a:r>
              <a:rPr lang="en-US" sz="2000" b="1" dirty="0">
                <a:solidFill>
                  <a:schemeClr val="accent1"/>
                </a:solidFill>
                <a:ea typeface="+mj-ea"/>
                <a:cs typeface="+mj-cs"/>
              </a:rPr>
              <a:t>model vs. </a:t>
            </a:r>
            <a:r>
              <a:rPr lang="en-US" sz="2000" b="1" dirty="0" err="1">
                <a:solidFill>
                  <a:schemeClr val="accent1"/>
                </a:solidFill>
                <a:ea typeface="+mj-ea"/>
                <a:cs typeface="+mj-cs"/>
              </a:rPr>
              <a:t>obs</a:t>
            </a: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?]</a:t>
            </a:r>
            <a:endParaRPr lang="en-AU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5"/>
          <a:stretch/>
        </p:blipFill>
        <p:spPr>
          <a:xfrm>
            <a:off x="972000" y="900000"/>
            <a:ext cx="725534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LESS initialized </a:t>
            </a:r>
            <a:r>
              <a:rPr lang="en-GB" altLang="ca-ES" sz="3200" dirty="0"/>
              <a:t>real-world </a:t>
            </a:r>
            <a:r>
              <a:rPr lang="en-GB" altLang="ca-ES" sz="3200" dirty="0" err="1"/>
              <a:t>hindcasts</a:t>
            </a:r>
            <a:r>
              <a:rPr lang="en-GB" altLang="ca-ES" sz="3200" dirty="0"/>
              <a:t> </a:t>
            </a:r>
            <a:r>
              <a:rPr lang="en-GB" altLang="ca-ES" sz="3200" dirty="0" smtClean="0"/>
              <a:t>and perfect-model prediction</a:t>
            </a:r>
            <a:endParaRPr lang="en-GB" altLang="ca-ES" sz="3200" dirty="0"/>
          </a:p>
        </p:txBody>
      </p:sp>
      <p:sp>
        <p:nvSpPr>
          <p:cNvPr id="5" name="Rectangle 4"/>
          <p:cNvSpPr/>
          <p:nvPr/>
        </p:nvSpPr>
        <p:spPr>
          <a:xfrm>
            <a:off x="1944265" y="6457890"/>
            <a:ext cx="7321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[pattern/differences very similar between initialized/un-initialized]</a:t>
            </a:r>
            <a:endParaRPr lang="en-US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"/>
          <a:stretch/>
        </p:blipFill>
        <p:spPr>
          <a:xfrm>
            <a:off x="972000" y="900000"/>
            <a:ext cx="72709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163301"/>
            <a:ext cx="8229598" cy="368961"/>
          </a:xfrm>
        </p:spPr>
        <p:txBody>
          <a:bodyPr/>
          <a:lstStyle/>
          <a:p>
            <a:r>
              <a:rPr lang="en-US" altLang="ca-ES" sz="3500" b="1" dirty="0" smtClean="0"/>
              <a:t>Summary + Concluding thoughts</a:t>
            </a:r>
            <a:endParaRPr lang="es-ES" sz="3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0678" y="682736"/>
            <a:ext cx="89095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AU" sz="2000" dirty="0" smtClean="0"/>
              <a:t>perfect-model experiments can be useful to determine the limits of achievable prediction skill (illustrated for </a:t>
            </a:r>
            <a:r>
              <a:rPr lang="en-AU" sz="2000" dirty="0" err="1" smtClean="0"/>
              <a:t>tas</a:t>
            </a:r>
            <a:r>
              <a:rPr lang="en-AU" sz="2000" dirty="0" smtClean="0"/>
              <a:t>, but similarly applicable to other variables…)</a:t>
            </a:r>
          </a:p>
          <a:p>
            <a:pPr marL="342900" indent="-342900">
              <a:buFontTx/>
              <a:buChar char="-"/>
            </a:pPr>
            <a:r>
              <a:rPr lang="en-AU" sz="2000" dirty="0" smtClean="0"/>
              <a:t>Helps to better understand predictability (initialisation versus external forcing), and to manage expectations</a:t>
            </a:r>
          </a:p>
          <a:p>
            <a:pPr marL="342900" indent="-342900">
              <a:buFontTx/>
              <a:buChar char="-"/>
            </a:pPr>
            <a:r>
              <a:rPr lang="en-AU" sz="2000" dirty="0" smtClean="0"/>
              <a:t>Added value from initialisation until ~2-3 years forecast time</a:t>
            </a:r>
          </a:p>
          <a:p>
            <a:pPr marL="342900" indent="-342900">
              <a:buFontTx/>
              <a:buChar char="-"/>
            </a:pPr>
            <a:r>
              <a:rPr lang="en-AU" sz="2000" dirty="0" smtClean="0"/>
              <a:t>(ideal) initialisation does not appear to affect ensemble dispersion</a:t>
            </a:r>
          </a:p>
          <a:p>
            <a:pPr marL="342900" indent="-342900">
              <a:buFontTx/>
              <a:buChar char="-"/>
            </a:pPr>
            <a:endParaRPr lang="en-AU" sz="2000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Run similar experiments with different models to understand in how far predictability patterns are model-dependent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→</a:t>
            </a:r>
            <a:r>
              <a:rPr lang="en-GB" sz="2000" dirty="0" smtClean="0"/>
              <a:t> run such perfect-model predictions complementary to DCPP-A real-world </a:t>
            </a:r>
            <a:r>
              <a:rPr lang="en-GB" sz="2000" dirty="0" err="1" smtClean="0"/>
              <a:t>hindcasts</a:t>
            </a:r>
            <a:r>
              <a:rPr lang="en-GB" sz="2000" dirty="0" smtClean="0"/>
              <a:t>??!</a:t>
            </a:r>
          </a:p>
          <a:p>
            <a:endParaRPr lang="en-AU" sz="2000" dirty="0" smtClean="0"/>
          </a:p>
          <a:p>
            <a:r>
              <a:rPr lang="en-AU" sz="2000" dirty="0" smtClean="0"/>
              <a:t>[Caveat: </a:t>
            </a:r>
            <a:r>
              <a:rPr lang="en-GB" sz="2000" dirty="0" smtClean="0"/>
              <a:t>	predictability of real world may be different to predictability within model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missing key processes? Improved models more/less predictable?</a:t>
            </a:r>
            <a:endParaRPr lang="en-GB" sz="1000" dirty="0"/>
          </a:p>
          <a:p>
            <a:pPr lvl="1"/>
            <a:r>
              <a:rPr lang="en-US" sz="2000" b="1" dirty="0" smtClean="0">
                <a:solidFill>
                  <a:schemeClr val="accent1"/>
                </a:solidFill>
              </a:rPr>
              <a:t>→</a:t>
            </a:r>
            <a:r>
              <a:rPr lang="en-GB" sz="2000" dirty="0" smtClean="0"/>
              <a:t> Perfect-model benchmark informs us what skill is achievable with our existing models (the same used to make predictions!) given ideal initialisation ]</a:t>
            </a:r>
            <a:endParaRPr lang="en-GB" sz="2000" dirty="0"/>
          </a:p>
          <a:p>
            <a:r>
              <a:rPr lang="en-AU" sz="2000" dirty="0"/>
              <a:t>(</a:t>
            </a:r>
            <a:r>
              <a:rPr lang="en-GB" sz="2000" dirty="0"/>
              <a:t>Larger ensemble sizes to e.g. better estimate robustness of skill differences, reliability, etc.</a:t>
            </a:r>
            <a:r>
              <a:rPr lang="en-AU" sz="2000" dirty="0"/>
              <a:t>)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709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1585832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 smtClean="0"/>
              <a:t>Thank</a:t>
            </a:r>
            <a:r>
              <a:rPr lang="es-ES" sz="8000" b="0" dirty="0" smtClean="0"/>
              <a:t> </a:t>
            </a:r>
            <a:r>
              <a:rPr lang="es-ES" sz="8000" b="0" dirty="0" err="1" smtClean="0"/>
              <a:t>you</a:t>
            </a:r>
            <a:r>
              <a:rPr lang="es-ES" sz="8000" b="0" dirty="0" smtClean="0"/>
              <a:t> </a:t>
            </a:r>
            <a:endParaRPr lang="es-ES" sz="8000" b="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24332" y="5416121"/>
            <a:ext cx="4569950" cy="464416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04890"/>
                </a:solidFill>
                <a:ea typeface="+mj-ea"/>
                <a:cs typeface="+mj-cs"/>
              </a:rPr>
              <a:t>m</a:t>
            </a:r>
            <a:r>
              <a:rPr lang="es-ES" sz="2800" dirty="0" smtClean="0">
                <a:solidFill>
                  <a:srgbClr val="004890"/>
                </a:solidFill>
                <a:ea typeface="+mj-ea"/>
                <a:cs typeface="+mj-cs"/>
              </a:rPr>
              <a:t>arkus.donat@bsc.es</a:t>
            </a:r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4165" y="3198187"/>
            <a:ext cx="5670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Liu, </a:t>
            </a:r>
            <a:r>
              <a:rPr lang="en-US" sz="2400" dirty="0" err="1" smtClean="0"/>
              <a:t>Donat</a:t>
            </a:r>
            <a:r>
              <a:rPr lang="en-US" sz="2400" dirty="0" smtClean="0"/>
              <a:t>, </a:t>
            </a:r>
            <a:r>
              <a:rPr lang="en-US" sz="2400" dirty="0" err="1" smtClean="0"/>
              <a:t>Taschetto</a:t>
            </a:r>
            <a:r>
              <a:rPr lang="en-US" sz="2400" dirty="0" smtClean="0"/>
              <a:t>, </a:t>
            </a:r>
            <a:r>
              <a:rPr lang="en-US" sz="2400" dirty="0" err="1" smtClean="0"/>
              <a:t>Doblas</a:t>
            </a:r>
            <a:r>
              <a:rPr lang="en-US" sz="2400" dirty="0" smtClean="0"/>
              <a:t>-Reyes, Alexander, England: A </a:t>
            </a:r>
            <a:r>
              <a:rPr lang="en-US" sz="2400" dirty="0"/>
              <a:t>framework to determine the limits of achievable skill for </a:t>
            </a:r>
            <a:r>
              <a:rPr lang="en-US" sz="2400" dirty="0" err="1"/>
              <a:t>interannual</a:t>
            </a:r>
            <a:r>
              <a:rPr lang="en-US" sz="2400" dirty="0"/>
              <a:t> to decadal climate </a:t>
            </a:r>
            <a:r>
              <a:rPr lang="en-US" sz="2400" dirty="0" smtClean="0"/>
              <a:t>predictions, </a:t>
            </a:r>
            <a:r>
              <a:rPr lang="en-US" sz="2400" i="1" dirty="0" smtClean="0"/>
              <a:t>JGR-Atmosphere </a:t>
            </a:r>
            <a:r>
              <a:rPr lang="en-US" sz="2400" dirty="0" smtClean="0"/>
              <a:t>(revised)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49255" y="6294479"/>
            <a:ext cx="36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EUCP </a:t>
            </a:r>
            <a:r>
              <a:rPr lang="en-GB" sz="1400" dirty="0"/>
              <a:t>is </a:t>
            </a:r>
            <a:r>
              <a:rPr lang="en-GB" sz="1400" dirty="0" smtClean="0"/>
              <a:t>funded </a:t>
            </a:r>
            <a:r>
              <a:rPr lang="en-GB" sz="1400" dirty="0"/>
              <a:t>by the European Union under Horizon </a:t>
            </a:r>
            <a:r>
              <a:rPr lang="en-GB" sz="1400" dirty="0" smtClean="0"/>
              <a:t>2020 Grant Agreement no. </a:t>
            </a:r>
            <a:r>
              <a:rPr lang="en-GB" sz="1400" dirty="0"/>
              <a:t>776613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63" y="6030628"/>
            <a:ext cx="1828571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55" y="104493"/>
            <a:ext cx="8535646" cy="838397"/>
          </a:xfrm>
        </p:spPr>
        <p:txBody>
          <a:bodyPr/>
          <a:lstStyle/>
          <a:p>
            <a:r>
              <a:rPr lang="en-US" sz="3200" dirty="0" err="1" smtClean="0"/>
              <a:t>Initialisation</a:t>
            </a:r>
            <a:r>
              <a:rPr lang="en-US" sz="3200" dirty="0" smtClean="0"/>
              <a:t> versus boundary conditions forcing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320"/>
            <a:ext cx="9144000" cy="2507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0715" y="4144529"/>
            <a:ext cx="263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Meehl</a:t>
            </a:r>
            <a:r>
              <a:rPr lang="en-GB" dirty="0" smtClean="0"/>
              <a:t> et al., 2009 BAMS]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2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59306"/>
            <a:ext cx="8229598" cy="906167"/>
          </a:xfrm>
        </p:spPr>
        <p:txBody>
          <a:bodyPr/>
          <a:lstStyle/>
          <a:p>
            <a:pPr algn="l"/>
            <a:r>
              <a:rPr lang="en-GB" altLang="ca-ES" sz="3200" dirty="0"/>
              <a:t>Forecast quality in decadal predictions </a:t>
            </a:r>
            <a:br>
              <a:rPr lang="en-GB" altLang="ca-ES" sz="3200" dirty="0"/>
            </a:br>
            <a:r>
              <a:rPr lang="en-GB" altLang="ca-ES" sz="3200" dirty="0"/>
              <a:t>– added value from initialization?</a:t>
            </a:r>
            <a:br>
              <a:rPr lang="en-GB" altLang="ca-ES" sz="3200" dirty="0"/>
            </a:br>
            <a:endParaRPr lang="es-ES" sz="3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40" y="1331250"/>
            <a:ext cx="8168661" cy="35550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935364"/>
            <a:ext cx="6575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near-surface temperature in CMIP5 (RMSSS)</a:t>
            </a:r>
          </a:p>
          <a:p>
            <a:r>
              <a:rPr lang="en-GB" dirty="0"/>
              <a:t>	</a:t>
            </a:r>
            <a:r>
              <a:rPr lang="en-GB" dirty="0" smtClean="0"/>
              <a:t>	2-5 years				6-9 years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32523" y="203015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Ini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18262" y="3837891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Ini-NoIni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7691472" y="2851744"/>
            <a:ext cx="255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Doblas</a:t>
            </a:r>
            <a:r>
              <a:rPr lang="en-GB" dirty="0" smtClean="0"/>
              <a:t>-Reyes et al 2013]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23249" y="4888006"/>
            <a:ext cx="8528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→</a:t>
            </a:r>
            <a:r>
              <a:rPr lang="en-US" sz="2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sz="2000" dirty="0" smtClean="0"/>
              <a:t>Limited predictability from initialisation versus external forcing due to imperfect initialisation?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→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</a:t>
            </a:r>
            <a:r>
              <a:rPr lang="en-GB" sz="2000" noProof="0" dirty="0" smtClean="0"/>
              <a:t>What level of skill may be achievable? </a:t>
            </a:r>
          </a:p>
          <a:p>
            <a:r>
              <a:rPr lang="en-GB" sz="2000" i="1" noProof="0" dirty="0" smtClean="0"/>
              <a:t>[Interesting scientific question, but also to important to manage expectations!]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9201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40937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/>
              <a:t>Perfect-model prediction </a:t>
            </a:r>
            <a:r>
              <a:rPr lang="en-GB" altLang="ca-ES" sz="3200" dirty="0" smtClean="0"/>
              <a:t>experiments</a:t>
            </a:r>
            <a:endParaRPr lang="es-E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2522" y="859064"/>
            <a:ext cx="88259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How far can the model predict itself, starting from identical (almost) initial conditions?</a:t>
            </a:r>
          </a:p>
          <a:p>
            <a:endParaRPr lang="en-GB" sz="2000" dirty="0" smtClean="0"/>
          </a:p>
          <a:p>
            <a:r>
              <a:rPr lang="en-GB" sz="2000" dirty="0" smtClean="0"/>
              <a:t>CESM1, consistent set-up to decadal </a:t>
            </a:r>
            <a:r>
              <a:rPr lang="en-GB" sz="2000" dirty="0" err="1" smtClean="0"/>
              <a:t>hindcasts</a:t>
            </a:r>
            <a:r>
              <a:rPr lang="en-GB" sz="2000" dirty="0" smtClean="0"/>
              <a:t> (just replacing real-world observations with a historical simulation, for both initialisation and evaluation): </a:t>
            </a:r>
            <a:endParaRPr lang="en-GB" sz="2000" dirty="0"/>
          </a:p>
          <a:p>
            <a:endParaRPr lang="en-GB" sz="2000" dirty="0" smtClean="0"/>
          </a:p>
          <a:p>
            <a:pPr marL="285750" indent="-285750">
              <a:buFontTx/>
              <a:buChar char="-"/>
            </a:pPr>
            <a:r>
              <a:rPr lang="en-GB" sz="2000" dirty="0" smtClean="0"/>
              <a:t>decadal simulations started from a historical reference run,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Jan each year 1961-2005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5 ensemble members (perturbing </a:t>
            </a:r>
            <a:r>
              <a:rPr lang="en-GB" sz="2000" dirty="0"/>
              <a:t>a</a:t>
            </a:r>
            <a:r>
              <a:rPr lang="en-GB" sz="2000" dirty="0" smtClean="0"/>
              <a:t>ir temperature with Gaussian noise order of magnitude 10</a:t>
            </a:r>
            <a:r>
              <a:rPr lang="en-GB" sz="2000" baseline="30000" dirty="0" smtClean="0"/>
              <a:t>-5</a:t>
            </a:r>
            <a:r>
              <a:rPr lang="en-GB" sz="2000" dirty="0" smtClean="0"/>
              <a:t>K)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Historical runs (5 members CMIP5 </a:t>
            </a:r>
            <a:r>
              <a:rPr lang="en-GB" sz="2000" dirty="0" err="1" smtClean="0"/>
              <a:t>hist</a:t>
            </a:r>
            <a:r>
              <a:rPr lang="en-GB" sz="2000" dirty="0" smtClean="0"/>
              <a:t>) as un-initialised counterpart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Compare skill for initialised/</a:t>
            </a:r>
            <a:r>
              <a:rPr lang="en-GB" sz="2000" dirty="0" err="1" smtClean="0"/>
              <a:t>uninitialised</a:t>
            </a:r>
            <a:r>
              <a:rPr lang="en-GB" sz="2000" dirty="0" smtClean="0"/>
              <a:t> runs, and perfect-model/real-world predictions (real-world </a:t>
            </a:r>
            <a:r>
              <a:rPr lang="en-GB" sz="2000" dirty="0" err="1" smtClean="0"/>
              <a:t>hindcasts</a:t>
            </a:r>
            <a:r>
              <a:rPr lang="en-GB" sz="2000" dirty="0" smtClean="0"/>
              <a:t> from CMIP5, </a:t>
            </a:r>
            <a:r>
              <a:rPr lang="en-GB" sz="2000" i="1" dirty="0" smtClean="0"/>
              <a:t>Yeager et al 2012</a:t>
            </a:r>
            <a:r>
              <a:rPr lang="en-GB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AU" sz="2000" dirty="0" smtClean="0"/>
              <a:t>(focus on near-surface temperature to illustrate the framework)</a:t>
            </a:r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722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023" y="40937"/>
            <a:ext cx="8516190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Comparing the different </a:t>
            </a:r>
            <a:r>
              <a:rPr lang="en-GB" altLang="ca-ES" sz="3200" dirty="0"/>
              <a:t>prediction </a:t>
            </a:r>
            <a:r>
              <a:rPr lang="en-GB" altLang="ca-ES" sz="3200" dirty="0" smtClean="0"/>
              <a:t>experiments</a:t>
            </a:r>
            <a:endParaRPr lang="es-E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10609"/>
              </p:ext>
            </p:extLst>
          </p:nvPr>
        </p:nvGraphicFramePr>
        <p:xfrm>
          <a:off x="109179" y="1119109"/>
          <a:ext cx="8611736" cy="4566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516437769"/>
                    </a:ext>
                  </a:extLst>
                </a:gridCol>
                <a:gridCol w="2152934">
                  <a:extLst>
                    <a:ext uri="{9D8B030D-6E8A-4147-A177-3AD203B41FA5}">
                      <a16:colId xmlns:a16="http://schemas.microsoft.com/office/drawing/2014/main" val="2944895647"/>
                    </a:ext>
                  </a:extLst>
                </a:gridCol>
                <a:gridCol w="2152934">
                  <a:extLst>
                    <a:ext uri="{9D8B030D-6E8A-4147-A177-3AD203B41FA5}">
                      <a16:colId xmlns:a16="http://schemas.microsoft.com/office/drawing/2014/main" val="1686458971"/>
                    </a:ext>
                  </a:extLst>
                </a:gridCol>
                <a:gridCol w="2152934">
                  <a:extLst>
                    <a:ext uri="{9D8B030D-6E8A-4147-A177-3AD203B41FA5}">
                      <a16:colId xmlns:a16="http://schemas.microsoft.com/office/drawing/2014/main" val="641252658"/>
                    </a:ext>
                  </a:extLst>
                </a:gridCol>
              </a:tblGrid>
              <a:tr h="1522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initialized perfect model </a:t>
                      </a:r>
                      <a:r>
                        <a:rPr lang="en-US" sz="2000" dirty="0" smtClean="0">
                          <a:effectLst/>
                        </a:rPr>
                        <a:t>predictions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initialized real-world decadal </a:t>
                      </a:r>
                      <a:r>
                        <a:rPr lang="en-US" sz="2000" dirty="0" err="1" smtClean="0">
                          <a:effectLst/>
                        </a:rPr>
                        <a:t>hindcasts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uninitialized climate </a:t>
                      </a:r>
                      <a:r>
                        <a:rPr lang="en-US" sz="2000" dirty="0" smtClean="0">
                          <a:effectLst/>
                        </a:rPr>
                        <a:t>predictions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1415352"/>
                  </a:ext>
                </a:extLst>
              </a:tr>
              <a:tr h="152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Near surface temperature </a:t>
                      </a:r>
                      <a:r>
                        <a:rPr lang="en-US" sz="2000" dirty="0" smtClean="0">
                          <a:effectLst/>
                        </a:rPr>
                        <a:t>observations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The skill of real-world decadal </a:t>
                      </a:r>
                      <a:r>
                        <a:rPr lang="en-US" sz="2000" dirty="0" err="1" smtClean="0">
                          <a:effectLst/>
                        </a:rPr>
                        <a:t>hindcasts</a:t>
                      </a:r>
                      <a:r>
                        <a:rPr lang="en-US" sz="2000" dirty="0" smtClean="0">
                          <a:effectLst/>
                        </a:rPr>
                        <a:t> (iii)</a:t>
                      </a:r>
                      <a:endParaRPr lang="en-GB" sz="20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The skill of the uninitialized real-world climate predictions (iv)</a:t>
                      </a:r>
                      <a:endParaRPr lang="en-GB" sz="20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2220336"/>
                  </a:ext>
                </a:extLst>
              </a:tr>
              <a:tr h="152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Perfect </a:t>
                      </a:r>
                      <a:r>
                        <a:rPr lang="en-US" sz="2000" dirty="0">
                          <a:effectLst/>
                        </a:rPr>
                        <a:t>model temperature </a:t>
                      </a:r>
                      <a:r>
                        <a:rPr lang="en-US" sz="2000" dirty="0" smtClean="0">
                          <a:effectLst/>
                        </a:rPr>
                        <a:t>reference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The prediction skill of initialized perfect model (</a:t>
                      </a:r>
                      <a:r>
                        <a:rPr lang="en-US" sz="2000" dirty="0" err="1" smtClean="0">
                          <a:effectLst/>
                        </a:rPr>
                        <a:t>i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GB" sz="20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The prediction skill of the uninitialized perfect model (ii)</a:t>
                      </a:r>
                      <a:endParaRPr lang="en-GB" sz="20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6311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1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174641"/>
            <a:ext cx="8229598" cy="368961"/>
          </a:xfrm>
        </p:spPr>
        <p:txBody>
          <a:bodyPr/>
          <a:lstStyle/>
          <a:p>
            <a:r>
              <a:rPr lang="en-US" altLang="ca-ES" sz="3500" b="1" dirty="0" smtClean="0"/>
              <a:t>Skill measures</a:t>
            </a:r>
            <a:endParaRPr lang="es-ES" sz="3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0678" y="682736"/>
                <a:ext cx="8909538" cy="587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b="1" u="sng" dirty="0" smtClean="0"/>
                  <a:t>Forecast accuracy: </a:t>
                </a:r>
                <a:r>
                  <a:rPr lang="en-AU" sz="2000" dirty="0" smtClean="0"/>
                  <a:t>Mean Squared (error) Skill </a:t>
                </a:r>
                <a:r>
                  <a:rPr lang="en-AU" sz="2000" dirty="0"/>
                  <a:t>S</a:t>
                </a:r>
                <a:r>
                  <a:rPr lang="en-AU" sz="2000" dirty="0" smtClean="0"/>
                  <a:t>core (MSSS)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MSSS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HO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HO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      </a:t>
                </a:r>
                <a:endParaRPr lang="en-GB" dirty="0"/>
              </a:p>
              <a:p>
                <a:endParaRPr lang="en-AU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𝐻𝑂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sample correlation between the </a:t>
                </a:r>
                <a:r>
                  <a:rPr lang="en-US" dirty="0" err="1"/>
                  <a:t>hindcasts</a:t>
                </a:r>
                <a:r>
                  <a:rPr lang="en-US" dirty="0"/>
                  <a:t> and the </a:t>
                </a:r>
                <a:r>
                  <a:rPr lang="en-US" dirty="0" smtClean="0"/>
                  <a:t>observations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i="1" dirty="0" smtClean="0"/>
                      <m:t>S</m:t>
                    </m:r>
                    <m:r>
                      <m:rPr>
                        <m:nor/>
                      </m:rPr>
                      <a:rPr lang="en-US" i="1" baseline="-25000" dirty="0" smtClean="0"/>
                      <m:t>O</m:t>
                    </m:r>
                    <m:r>
                      <m:rPr>
                        <m:nor/>
                      </m:rPr>
                      <a:rPr lang="en-US" i="1" baseline="30000" dirty="0" smtClean="0"/>
                      <m:t>2</m:t>
                    </m:r>
                    <m:r>
                      <m:rPr>
                        <m:nor/>
                      </m:rPr>
                      <a:rPr lang="en-AU" b="0" i="1" baseline="30000" dirty="0" smtClean="0"/>
                      <m:t> </m:t>
                    </m:r>
                  </m:oMath>
                </a14:m>
                <a:r>
                  <a:rPr lang="en-US" dirty="0" smtClean="0"/>
                  <a:t>: the </a:t>
                </a:r>
                <a:r>
                  <a:rPr lang="en-US" dirty="0"/>
                  <a:t>sample </a:t>
                </a:r>
                <a:r>
                  <a:rPr lang="en-US" dirty="0" smtClean="0"/>
                  <a:t>variances </a:t>
                </a:r>
                <a:r>
                  <a:rPr lang="en-US" dirty="0"/>
                  <a:t>of the ensemble mean </a:t>
                </a:r>
                <a:r>
                  <a:rPr lang="en-US" dirty="0" err="1" smtClean="0"/>
                  <a:t>hindcasts</a:t>
                </a:r>
                <a:r>
                  <a:rPr lang="en-US" dirty="0" smtClean="0"/>
                  <a:t> and observations</a:t>
                </a:r>
                <a:r>
                  <a:rPr lang="en-US" dirty="0"/>
                  <a:t>,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climatological </a:t>
                </a:r>
                <a:r>
                  <a:rPr lang="en-US" dirty="0"/>
                  <a:t>forecast </a:t>
                </a:r>
                <a:r>
                  <a:rPr lang="en-US" dirty="0" smtClean="0"/>
                  <a:t>(where</a:t>
                </a:r>
                <a:r>
                  <a:rPr lang="en-US" i="1" dirty="0" smtClean="0"/>
                  <a:t> </a:t>
                </a:r>
                <a:r>
                  <a:rPr lang="en-US" i="1" dirty="0" err="1"/>
                  <a:t>Oj</a:t>
                </a:r>
                <a:r>
                  <a:rPr lang="en-US" dirty="0"/>
                  <a:t> represents the observations, or perfect-model reference respectively, over </a:t>
                </a:r>
                <a:r>
                  <a:rPr lang="en-US" i="1" dirty="0"/>
                  <a:t>j </a:t>
                </a:r>
                <a:r>
                  <a:rPr lang="en-US" dirty="0"/>
                  <a:t>= 1,...,</a:t>
                </a:r>
                <a:r>
                  <a:rPr lang="en-US" i="1" dirty="0"/>
                  <a:t>n </a:t>
                </a:r>
                <a:r>
                  <a:rPr lang="en-US" dirty="0"/>
                  <a:t>start times),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AU" dirty="0"/>
                  <a:t> </a:t>
                </a:r>
                <a:r>
                  <a:rPr lang="en-US" dirty="0"/>
                  <a:t>the mean </a:t>
                </a:r>
                <a:r>
                  <a:rPr lang="en-US" dirty="0" err="1" smtClean="0"/>
                  <a:t>hindcast</a:t>
                </a:r>
                <a:endParaRPr lang="en-US" dirty="0" smtClean="0"/>
              </a:p>
              <a:p>
                <a:endParaRPr lang="en-US" sz="2000" dirty="0"/>
              </a:p>
              <a:p>
                <a:r>
                  <a:rPr lang="en-US" sz="2000" b="1" u="sng" dirty="0" smtClean="0"/>
                  <a:t>Ensemble dispersion:</a:t>
                </a:r>
                <a:r>
                  <a:rPr lang="en-US" sz="2000" dirty="0" smtClean="0"/>
                  <a:t> </a:t>
                </a:r>
                <a:r>
                  <a:rPr lang="en-GB" sz="2000" dirty="0"/>
                  <a:t>L</a:t>
                </a:r>
                <a:r>
                  <a:rPr lang="en-GB" sz="2000" dirty="0" smtClean="0"/>
                  <a:t>ogarithmic </a:t>
                </a:r>
                <a:r>
                  <a:rPr lang="en-GB" sz="2000" dirty="0"/>
                  <a:t>E</a:t>
                </a:r>
                <a:r>
                  <a:rPr lang="en-GB" sz="2000" dirty="0" smtClean="0"/>
                  <a:t>nsemble </a:t>
                </a:r>
                <a:r>
                  <a:rPr lang="en-GB" sz="2000" dirty="0"/>
                  <a:t>S</a:t>
                </a:r>
                <a:r>
                  <a:rPr lang="en-GB" sz="2000" dirty="0" smtClean="0"/>
                  <a:t>pread </a:t>
                </a:r>
                <a:r>
                  <a:rPr lang="en-GB" sz="2000" dirty="0"/>
                  <a:t>S</a:t>
                </a:r>
                <a:r>
                  <a:rPr lang="en-GB" sz="2000" dirty="0" smtClean="0"/>
                  <a:t>core (LESS)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𝐿𝐸𝑆𝑆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acc>
                          </m:num>
                          <m:den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dirty="0"/>
                  <a:t>		</a:t>
                </a:r>
                <a:endParaRPr lang="en-GB" dirty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which,</a:t>
                </a:r>
                <a:endParaRPr lang="en-GB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	(</a:t>
                </a:r>
                <a:r>
                  <a:rPr lang="en-US" dirty="0"/>
                  <a:t>average ensemble </a:t>
                </a:r>
                <a:r>
                  <a:rPr lang="en-US" dirty="0" smtClean="0"/>
                  <a:t>variance)</a:t>
                </a:r>
                <a:endParaRPr lang="en-GB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(</a:t>
                </a:r>
                <a:r>
                  <a:rPr lang="en-US" dirty="0"/>
                  <a:t>reference mean square error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LESS </a:t>
                </a:r>
                <a:r>
                  <a:rPr lang="en-US" dirty="0"/>
                  <a:t>&lt;</a:t>
                </a:r>
                <a:r>
                  <a:rPr lang="en-US" dirty="0" smtClean="0"/>
                  <a:t>0: </a:t>
                </a:r>
                <a:r>
                  <a:rPr lang="en-US" dirty="0"/>
                  <a:t>the ensemble is under-dispersive (i.e. </a:t>
                </a:r>
                <a:r>
                  <a:rPr lang="en-US" dirty="0" smtClean="0"/>
                  <a:t>overconfident)</a:t>
                </a:r>
              </a:p>
              <a:p>
                <a:r>
                  <a:rPr lang="en-US" dirty="0" smtClean="0"/>
                  <a:t>LESS </a:t>
                </a:r>
                <a:r>
                  <a:rPr lang="en-US" dirty="0"/>
                  <a:t>&gt;</a:t>
                </a:r>
                <a:r>
                  <a:rPr lang="en-US" dirty="0" smtClean="0"/>
                  <a:t>0: </a:t>
                </a:r>
                <a:r>
                  <a:rPr lang="en-US" dirty="0"/>
                  <a:t>the ensemble is over-dispersive (i.e. under-confident)</a:t>
                </a:r>
                <a:endParaRPr lang="en-GB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8" y="682736"/>
                <a:ext cx="8909538" cy="5878019"/>
              </a:xfrm>
              <a:prstGeom prst="rect">
                <a:avLst/>
              </a:prstGeom>
              <a:blipFill>
                <a:blip r:embed="rId2"/>
                <a:stretch>
                  <a:fillRect l="-684" t="-622" r="-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1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MSSS </a:t>
            </a:r>
            <a:r>
              <a:rPr lang="en-GB" altLang="ca-ES" sz="3200" dirty="0"/>
              <a:t>in initialized and un-initialized perfect-model predictions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972000" y="900000"/>
            <a:ext cx="7239861" cy="54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4456" y="6457890"/>
            <a:ext cx="371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ea typeface="+mj-ea"/>
                <a:cs typeface="+mj-cs"/>
              </a:rPr>
              <a:t>[added value from initialization?]</a:t>
            </a:r>
            <a:endParaRPr lang="en-AU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/>
              <a:t>MSSS un-initialized real-world and perfect-model predictions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4456" y="6457890"/>
            <a:ext cx="371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[inconsistencies </a:t>
            </a:r>
            <a:r>
              <a:rPr lang="en-US" sz="2000" b="1" dirty="0">
                <a:solidFill>
                  <a:schemeClr val="accent1"/>
                </a:solidFill>
                <a:ea typeface="+mj-ea"/>
                <a:cs typeface="+mj-cs"/>
              </a:rPr>
              <a:t>model vs. </a:t>
            </a:r>
            <a:r>
              <a:rPr lang="en-US" sz="2000" b="1" dirty="0" err="1">
                <a:solidFill>
                  <a:schemeClr val="accent1"/>
                </a:solidFill>
                <a:ea typeface="+mj-ea"/>
                <a:cs typeface="+mj-cs"/>
              </a:rPr>
              <a:t>obs</a:t>
            </a: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?]</a:t>
            </a:r>
            <a:endParaRPr lang="en-AU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972000" y="900000"/>
            <a:ext cx="723986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/>
              <a:t>MSSS </a:t>
            </a:r>
            <a:r>
              <a:rPr lang="en-GB" altLang="ca-ES" sz="3200" dirty="0" smtClean="0"/>
              <a:t>initialized </a:t>
            </a:r>
            <a:r>
              <a:rPr lang="en-GB" altLang="ca-ES" sz="3200" dirty="0"/>
              <a:t>real-world </a:t>
            </a:r>
            <a:r>
              <a:rPr lang="en-GB" altLang="ca-ES" sz="3200" dirty="0" err="1"/>
              <a:t>hindcasts</a:t>
            </a:r>
            <a:r>
              <a:rPr lang="en-GB" altLang="ca-ES" sz="3200" dirty="0"/>
              <a:t> </a:t>
            </a:r>
            <a:r>
              <a:rPr lang="en-GB" altLang="ca-ES" sz="3200" dirty="0" smtClean="0"/>
              <a:t>and perfect-model prediction</a:t>
            </a:r>
            <a:endParaRPr lang="en-GB" altLang="ca-ES" sz="3200" dirty="0"/>
          </a:p>
        </p:txBody>
      </p:sp>
      <p:sp>
        <p:nvSpPr>
          <p:cNvPr id="5" name="Rectangle 4"/>
          <p:cNvSpPr/>
          <p:nvPr/>
        </p:nvSpPr>
        <p:spPr>
          <a:xfrm>
            <a:off x="4687472" y="6457890"/>
            <a:ext cx="4483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[total margin </a:t>
            </a:r>
            <a:r>
              <a:rPr lang="en-US" sz="2000" b="1" dirty="0">
                <a:solidFill>
                  <a:schemeClr val="accent1"/>
                </a:solidFill>
                <a:ea typeface="+mj-ea"/>
                <a:cs typeface="+mj-cs"/>
              </a:rPr>
              <a:t>of possible improvement?]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5"/>
          <a:stretch/>
        </p:blipFill>
        <p:spPr>
          <a:xfrm>
            <a:off x="972000" y="900000"/>
            <a:ext cx="725534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824</Words>
  <Application>Microsoft Office PowerPoint</Application>
  <PresentationFormat>On-screen Show (4:3)</PresentationFormat>
  <Paragraphs>223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MS Mincho</vt:lpstr>
      <vt:lpstr>Times New Roman</vt:lpstr>
      <vt:lpstr>Tema de Office</vt:lpstr>
      <vt:lpstr>1_Tema de Office</vt:lpstr>
      <vt:lpstr>What level of decadal prediction skill would be achievable given perfect initialisation?</vt:lpstr>
      <vt:lpstr>Initialisation versus boundary conditions forcing</vt:lpstr>
      <vt:lpstr>Forecast quality in decadal predictions  – added value from initialization? </vt:lpstr>
      <vt:lpstr>Perfect-model prediction experiments</vt:lpstr>
      <vt:lpstr>Comparing the different prediction experiments</vt:lpstr>
      <vt:lpstr>Skill measures</vt:lpstr>
      <vt:lpstr>MSSS in initialized and un-initialized perfect-model predictions</vt:lpstr>
      <vt:lpstr>MSSS un-initialized real-world and perfect-model predictions </vt:lpstr>
      <vt:lpstr>MSSS initialized real-world hindcasts and perfect-model prediction</vt:lpstr>
      <vt:lpstr>Compare areas with increased/decreased skill</vt:lpstr>
      <vt:lpstr>Compare areas with increased/decreased skill</vt:lpstr>
      <vt:lpstr>Compare areas with increased/decreased skill</vt:lpstr>
      <vt:lpstr>LESS in initialized and un-initialized perfect-model predictions</vt:lpstr>
      <vt:lpstr>LESS un-initialized real-world and perfect-model predictions </vt:lpstr>
      <vt:lpstr>LESS initialized real-world hindcasts and perfect-model prediction</vt:lpstr>
      <vt:lpstr>Summary + Concluding thoughts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level of decadal prediction skill would be achievable given perfect initialisation?</dc:title>
  <dc:creator>Markus</dc:creator>
  <cp:lastModifiedBy>Markus</cp:lastModifiedBy>
  <cp:revision>24</cp:revision>
  <dcterms:created xsi:type="dcterms:W3CDTF">2019-01-30T14:07:15Z</dcterms:created>
  <dcterms:modified xsi:type="dcterms:W3CDTF">2019-03-14T10:33:18Z</dcterms:modified>
</cp:coreProperties>
</file>