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handoutMasterIdLst>
    <p:handoutMasterId r:id="rId28"/>
  </p:handoutMasterIdLst>
  <p:sldIdLst>
    <p:sldId id="256" r:id="rId2"/>
    <p:sldId id="257" r:id="rId3"/>
    <p:sldId id="258" r:id="rId4"/>
    <p:sldId id="261" r:id="rId5"/>
    <p:sldId id="266" r:id="rId6"/>
    <p:sldId id="265" r:id="rId7"/>
    <p:sldId id="264" r:id="rId8"/>
    <p:sldId id="263" r:id="rId9"/>
    <p:sldId id="262" r:id="rId10"/>
    <p:sldId id="267" r:id="rId11"/>
    <p:sldId id="260" r:id="rId12"/>
    <p:sldId id="259" r:id="rId13"/>
    <p:sldId id="275" r:id="rId14"/>
    <p:sldId id="268" r:id="rId15"/>
    <p:sldId id="296" r:id="rId16"/>
    <p:sldId id="277" r:id="rId17"/>
    <p:sldId id="270" r:id="rId18"/>
    <p:sldId id="269" r:id="rId19"/>
    <p:sldId id="271" r:id="rId20"/>
    <p:sldId id="272" r:id="rId21"/>
    <p:sldId id="283" r:id="rId22"/>
    <p:sldId id="273" r:id="rId23"/>
    <p:sldId id="295" r:id="rId24"/>
    <p:sldId id="286" r:id="rId25"/>
    <p:sldId id="290" r:id="rId2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48219EC-0C25-42F8-ACAB-9891D741DBA4}">
          <p14:sldIdLst>
            <p14:sldId id="256"/>
            <p14:sldId id="257"/>
            <p14:sldId id="258"/>
            <p14:sldId id="261"/>
            <p14:sldId id="266"/>
            <p14:sldId id="265"/>
            <p14:sldId id="264"/>
            <p14:sldId id="263"/>
            <p14:sldId id="262"/>
            <p14:sldId id="267"/>
            <p14:sldId id="260"/>
            <p14:sldId id="259"/>
            <p14:sldId id="275"/>
            <p14:sldId id="268"/>
            <p14:sldId id="296"/>
            <p14:sldId id="277"/>
            <p14:sldId id="270"/>
            <p14:sldId id="269"/>
            <p14:sldId id="271"/>
            <p14:sldId id="272"/>
            <p14:sldId id="283"/>
            <p14:sldId id="273"/>
            <p14:sldId id="295"/>
            <p14:sldId id="286"/>
            <p14:sldId id="290"/>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308"/>
    <a:srgbClr val="F09510"/>
    <a:srgbClr val="004990"/>
    <a:srgbClr val="FF33CC"/>
    <a:srgbClr val="B54B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6" autoAdjust="0"/>
    <p:restoredTop sz="92816" autoAdjust="0"/>
  </p:normalViewPr>
  <p:slideViewPr>
    <p:cSldViewPr>
      <p:cViewPr>
        <p:scale>
          <a:sx n="66" d="100"/>
          <a:sy n="66" d="100"/>
        </p:scale>
        <p:origin x="-2268" y="-54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712"/>
    </p:cViewPr>
  </p:sorterViewPr>
  <p:notesViewPr>
    <p:cSldViewPr>
      <p:cViewPr varScale="1">
        <p:scale>
          <a:sx n="83" d="100"/>
          <a:sy n="83" d="100"/>
        </p:scale>
        <p:origin x="-19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FBF4D8E-8FEE-4638-B4DB-EF63DA5419F0}" type="datetimeFigureOut">
              <a:rPr lang="es-ES" smtClean="0"/>
              <a:t>10/03/2015</a:t>
            </a:fld>
            <a:endParaRPr lang="es-E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F2A2F53-7943-49BE-8A9A-D20CA0C9A870}" type="slidenum">
              <a:rPr lang="es-ES" smtClean="0"/>
              <a:t>‹#›</a:t>
            </a:fld>
            <a:endParaRPr lang="es-ES"/>
          </a:p>
        </p:txBody>
      </p:sp>
    </p:spTree>
    <p:extLst>
      <p:ext uri="{BB962C8B-B14F-4D97-AF65-F5344CB8AC3E}">
        <p14:creationId xmlns:p14="http://schemas.microsoft.com/office/powerpoint/2010/main" val="2777022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ADB71A-CD6A-4A37-8CFD-9BADD0848D77}" type="datetimeFigureOut">
              <a:rPr lang="es-ES" smtClean="0"/>
              <a:t>10/03/2015</a:t>
            </a:fld>
            <a:endParaRPr lang="es-E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799E72-CB38-4F12-87EF-E621BD195274}" type="slidenum">
              <a:rPr lang="es-ES" smtClean="0"/>
              <a:t>‹#›</a:t>
            </a:fld>
            <a:endParaRPr lang="es-ES"/>
          </a:p>
        </p:txBody>
      </p:sp>
    </p:spTree>
    <p:extLst>
      <p:ext uri="{BB962C8B-B14F-4D97-AF65-F5344CB8AC3E}">
        <p14:creationId xmlns:p14="http://schemas.microsoft.com/office/powerpoint/2010/main" val="2311306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Weather forecasts – dominated</a:t>
            </a:r>
            <a:r>
              <a:rPr lang="en-US" baseline="0" dirty="0" smtClean="0"/>
              <a:t> by memory of initial state</a:t>
            </a:r>
          </a:p>
          <a:p>
            <a:r>
              <a:rPr lang="en-US" baseline="0" dirty="0" smtClean="0"/>
              <a:t>Climate projections – dominated by external </a:t>
            </a:r>
            <a:r>
              <a:rPr lang="en-US" baseline="0" dirty="0" err="1" smtClean="0"/>
              <a:t>radiative</a:t>
            </a:r>
            <a:r>
              <a:rPr lang="en-US" baseline="0" dirty="0" smtClean="0"/>
              <a:t> </a:t>
            </a:r>
            <a:r>
              <a:rPr lang="en-US" baseline="0" dirty="0" err="1" smtClean="0"/>
              <a:t>forcings</a:t>
            </a:r>
            <a:r>
              <a:rPr lang="en-US" baseline="0" dirty="0" smtClean="0"/>
              <a:t> </a:t>
            </a:r>
          </a:p>
          <a:p>
            <a:r>
              <a:rPr lang="en-US" baseline="0" dirty="0" smtClean="0"/>
              <a:t>Near-term climate predictions : need for good initialization, external </a:t>
            </a:r>
            <a:r>
              <a:rPr lang="en-US" baseline="0" dirty="0" err="1" smtClean="0"/>
              <a:t>forcings</a:t>
            </a:r>
            <a:r>
              <a:rPr lang="en-US" baseline="0" dirty="0" smtClean="0"/>
              <a:t> and models of highest complexity</a:t>
            </a:r>
            <a:endParaRPr lang="en-US" dirty="0"/>
          </a:p>
        </p:txBody>
      </p:sp>
      <p:sp>
        <p:nvSpPr>
          <p:cNvPr id="4" name="Slide Number Placeholder 3"/>
          <p:cNvSpPr>
            <a:spLocks noGrp="1"/>
          </p:cNvSpPr>
          <p:nvPr>
            <p:ph type="sldNum" sz="quarter" idx="10"/>
          </p:nvPr>
        </p:nvSpPr>
        <p:spPr/>
        <p:txBody>
          <a:bodyPr/>
          <a:lstStyle/>
          <a:p>
            <a:fld id="{90799E72-CB38-4F12-87EF-E621BD195274}" type="slidenum">
              <a:rPr lang="es-ES" smtClean="0"/>
              <a:t>2</a:t>
            </a:fld>
            <a:endParaRPr lang="es-ES"/>
          </a:p>
        </p:txBody>
      </p:sp>
    </p:spTree>
    <p:extLst>
      <p:ext uri="{BB962C8B-B14F-4D97-AF65-F5344CB8AC3E}">
        <p14:creationId xmlns:p14="http://schemas.microsoft.com/office/powerpoint/2010/main" val="945114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Hope to reproduce</a:t>
            </a:r>
            <a:r>
              <a:rPr lang="en-US" baseline="0" dirty="0" smtClean="0"/>
              <a:t> better the observed climate variability when the model is initialized in its biased world with observed anomalies </a:t>
            </a:r>
            <a:endParaRPr lang="en-US" dirty="0"/>
          </a:p>
        </p:txBody>
      </p:sp>
      <p:sp>
        <p:nvSpPr>
          <p:cNvPr id="4" name="Slide Number Placeholder 3"/>
          <p:cNvSpPr>
            <a:spLocks noGrp="1"/>
          </p:cNvSpPr>
          <p:nvPr>
            <p:ph type="sldNum" sz="quarter" idx="10"/>
          </p:nvPr>
        </p:nvSpPr>
        <p:spPr/>
        <p:txBody>
          <a:bodyPr/>
          <a:lstStyle/>
          <a:p>
            <a:fld id="{90799E72-CB38-4F12-87EF-E621BD195274}" type="slidenum">
              <a:rPr lang="es-ES" smtClean="0"/>
              <a:t>18</a:t>
            </a:fld>
            <a:endParaRPr lang="es-ES"/>
          </a:p>
        </p:txBody>
      </p:sp>
    </p:spTree>
    <p:extLst>
      <p:ext uri="{BB962C8B-B14F-4D97-AF65-F5344CB8AC3E}">
        <p14:creationId xmlns:p14="http://schemas.microsoft.com/office/powerpoint/2010/main" val="272745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OSI-AI</a:t>
            </a:r>
            <a:r>
              <a:rPr lang="en-US" baseline="0" dirty="0" smtClean="0"/>
              <a:t> : corrections to ocean and sea ice at the interface to make sure SST is at freezing point when there is sea ice, that there is no negative sea ice concentration or thickness …</a:t>
            </a:r>
          </a:p>
          <a:p>
            <a:r>
              <a:rPr lang="en-US" sz="1200" dirty="0" smtClean="0">
                <a:solidFill>
                  <a:schemeClr val="accent1">
                    <a:lumMod val="50000"/>
                  </a:schemeClr>
                </a:solidFill>
                <a:latin typeface="Arial" charset="0"/>
              </a:rPr>
              <a:t>rho-OSI-</a:t>
            </a:r>
            <a:r>
              <a:rPr lang="en-US" sz="1200" dirty="0" err="1" smtClean="0">
                <a:solidFill>
                  <a:schemeClr val="accent1">
                    <a:lumMod val="50000"/>
                  </a:schemeClr>
                </a:solidFill>
                <a:latin typeface="Arial" charset="0"/>
              </a:rPr>
              <a:t>wAI</a:t>
            </a:r>
            <a:r>
              <a:rPr lang="en-US" sz="1200" dirty="0" smtClean="0">
                <a:solidFill>
                  <a:schemeClr val="accent1">
                    <a:lumMod val="50000"/>
                  </a:schemeClr>
                </a:solidFill>
                <a:latin typeface="Arial" charset="0"/>
              </a:rPr>
              <a:t> : weight</a:t>
            </a:r>
            <a:r>
              <a:rPr lang="en-US" sz="1200" baseline="0" dirty="0" smtClean="0">
                <a:solidFill>
                  <a:schemeClr val="accent1">
                    <a:lumMod val="50000"/>
                  </a:schemeClr>
                </a:solidFill>
                <a:latin typeface="Arial" charset="0"/>
              </a:rPr>
              <a:t> of the observed anomaly by the ratio between the model and observed standard deviations + (T,S) in the ocean restarts that are used in the non-linear density equation to obtain the density in the model -&gt; (T, rho) computed as model </a:t>
            </a:r>
            <a:r>
              <a:rPr lang="en-US" sz="1200" baseline="0" dirty="0" err="1" smtClean="0">
                <a:solidFill>
                  <a:schemeClr val="accent1">
                    <a:lumMod val="50000"/>
                  </a:schemeClr>
                </a:solidFill>
                <a:latin typeface="Arial" charset="0"/>
              </a:rPr>
              <a:t>clim</a:t>
            </a:r>
            <a:r>
              <a:rPr lang="en-US" sz="1200" baseline="0" dirty="0" smtClean="0">
                <a:solidFill>
                  <a:schemeClr val="accent1">
                    <a:lumMod val="50000"/>
                  </a:schemeClr>
                </a:solidFill>
                <a:latin typeface="Arial" charset="0"/>
              </a:rPr>
              <a:t> + observed anomaly then inversion of the density equation to obtain (T,S) for the restarts</a:t>
            </a:r>
            <a:endParaRPr lang="en-US" dirty="0"/>
          </a:p>
        </p:txBody>
      </p:sp>
      <p:sp>
        <p:nvSpPr>
          <p:cNvPr id="4" name="Slide Number Placeholder 3"/>
          <p:cNvSpPr>
            <a:spLocks noGrp="1"/>
          </p:cNvSpPr>
          <p:nvPr>
            <p:ph type="sldNum" sz="quarter" idx="10"/>
          </p:nvPr>
        </p:nvSpPr>
        <p:spPr/>
        <p:txBody>
          <a:bodyPr/>
          <a:lstStyle/>
          <a:p>
            <a:fld id="{90799E72-CB38-4F12-87EF-E621BD195274}" type="slidenum">
              <a:rPr lang="es-ES" smtClean="0"/>
              <a:t>19</a:t>
            </a:fld>
            <a:endParaRPr lang="es-ES"/>
          </a:p>
        </p:txBody>
      </p:sp>
    </p:spTree>
    <p:extLst>
      <p:ext uri="{BB962C8B-B14F-4D97-AF65-F5344CB8AC3E}">
        <p14:creationId xmlns:p14="http://schemas.microsoft.com/office/powerpoint/2010/main" val="4173102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Better skill FFI in the</a:t>
            </a:r>
            <a:r>
              <a:rPr lang="en-US" baseline="0" dirty="0" smtClean="0"/>
              <a:t> ENSO region because AI does not respect the location of the model variability patterns which can be different from the observed variability patterns, better NOINI skill in the Southern Oceans but few observations there for robust initialization and forecast skill assessment, </a:t>
            </a:r>
          </a:p>
          <a:p>
            <a:r>
              <a:rPr lang="en-US" baseline="0" dirty="0" smtClean="0"/>
              <a:t>Best skill in OSI-AI over large regions and even larger regions with rho-OSI-AI, the most advanced AI technique</a:t>
            </a:r>
            <a:endParaRPr lang="en-US" dirty="0"/>
          </a:p>
        </p:txBody>
      </p:sp>
      <p:sp>
        <p:nvSpPr>
          <p:cNvPr id="4" name="Slide Number Placeholder 3"/>
          <p:cNvSpPr>
            <a:spLocks noGrp="1"/>
          </p:cNvSpPr>
          <p:nvPr>
            <p:ph type="sldNum" sz="quarter" idx="10"/>
          </p:nvPr>
        </p:nvSpPr>
        <p:spPr/>
        <p:txBody>
          <a:bodyPr/>
          <a:lstStyle/>
          <a:p>
            <a:fld id="{90799E72-CB38-4F12-87EF-E621BD195274}" type="slidenum">
              <a:rPr lang="es-ES" smtClean="0"/>
              <a:t>20</a:t>
            </a:fld>
            <a:endParaRPr lang="es-ES"/>
          </a:p>
        </p:txBody>
      </p:sp>
    </p:spTree>
    <p:extLst>
      <p:ext uri="{BB962C8B-B14F-4D97-AF65-F5344CB8AC3E}">
        <p14:creationId xmlns:p14="http://schemas.microsoft.com/office/powerpoint/2010/main" val="3685653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Substantially</a:t>
            </a:r>
            <a:r>
              <a:rPr lang="en-US" baseline="0" dirty="0" smtClean="0"/>
              <a:t> reduced cold summer bias with higher resolution</a:t>
            </a:r>
            <a:endParaRPr lang="en-US" dirty="0"/>
          </a:p>
        </p:txBody>
      </p:sp>
      <p:sp>
        <p:nvSpPr>
          <p:cNvPr id="4" name="Slide Number Placeholder 3"/>
          <p:cNvSpPr>
            <a:spLocks noGrp="1"/>
          </p:cNvSpPr>
          <p:nvPr>
            <p:ph type="sldNum" sz="quarter" idx="10"/>
          </p:nvPr>
        </p:nvSpPr>
        <p:spPr/>
        <p:txBody>
          <a:bodyPr/>
          <a:lstStyle/>
          <a:p>
            <a:fld id="{90799E72-CB38-4F12-87EF-E621BD195274}" type="slidenum">
              <a:rPr lang="es-ES" smtClean="0"/>
              <a:t>21</a:t>
            </a:fld>
            <a:endParaRPr lang="es-ES"/>
          </a:p>
        </p:txBody>
      </p:sp>
    </p:spTree>
    <p:extLst>
      <p:ext uri="{BB962C8B-B14F-4D97-AF65-F5344CB8AC3E}">
        <p14:creationId xmlns:p14="http://schemas.microsoft.com/office/powerpoint/2010/main" val="2855750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Decadal climate predictions run with EC-Earth 2.3 within the CMIP5 project capture</a:t>
            </a:r>
            <a:r>
              <a:rPr lang="en-US" baseline="0" dirty="0" smtClean="0"/>
              <a:t> the hiatus until 5 years ahead in terms of anomaly as shown here but also in terms of tendency along the forecast (not shown), i.e. in terms of mechanism leading to the hiatus.</a:t>
            </a:r>
            <a:endParaRPr lang="en-US" dirty="0"/>
          </a:p>
        </p:txBody>
      </p:sp>
      <p:sp>
        <p:nvSpPr>
          <p:cNvPr id="4" name="Slide Number Placeholder 3"/>
          <p:cNvSpPr>
            <a:spLocks noGrp="1"/>
          </p:cNvSpPr>
          <p:nvPr>
            <p:ph type="sldNum" sz="quarter" idx="10"/>
          </p:nvPr>
        </p:nvSpPr>
        <p:spPr/>
        <p:txBody>
          <a:bodyPr/>
          <a:lstStyle/>
          <a:p>
            <a:fld id="{90799E72-CB38-4F12-87EF-E621BD195274}" type="slidenum">
              <a:rPr lang="es-ES" smtClean="0"/>
              <a:t>22</a:t>
            </a:fld>
            <a:endParaRPr lang="es-ES"/>
          </a:p>
        </p:txBody>
      </p:sp>
    </p:spTree>
    <p:extLst>
      <p:ext uri="{BB962C8B-B14F-4D97-AF65-F5344CB8AC3E}">
        <p14:creationId xmlns:p14="http://schemas.microsoft.com/office/powerpoint/2010/main" val="2303986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Initialization from observations (red better than blue) allows</a:t>
            </a:r>
            <a:r>
              <a:rPr lang="en-US" baseline="0" dirty="0" smtClean="0"/>
              <a:t> to capture the plateau in terms of anomaly as shown here but also in terms of tendency along the forecasts (not shown)</a:t>
            </a:r>
            <a:endParaRPr lang="en-US" dirty="0"/>
          </a:p>
        </p:txBody>
      </p:sp>
      <p:sp>
        <p:nvSpPr>
          <p:cNvPr id="4" name="Slide Number Placeholder 3"/>
          <p:cNvSpPr>
            <a:spLocks noGrp="1"/>
          </p:cNvSpPr>
          <p:nvPr>
            <p:ph type="sldNum" sz="quarter" idx="10"/>
          </p:nvPr>
        </p:nvSpPr>
        <p:spPr/>
        <p:txBody>
          <a:bodyPr/>
          <a:lstStyle/>
          <a:p>
            <a:fld id="{90799E72-CB38-4F12-87EF-E621BD195274}" type="slidenum">
              <a:rPr lang="es-ES" smtClean="0"/>
              <a:t>23</a:t>
            </a:fld>
            <a:endParaRPr lang="es-ES"/>
          </a:p>
        </p:txBody>
      </p:sp>
    </p:spTree>
    <p:extLst>
      <p:ext uri="{BB962C8B-B14F-4D97-AF65-F5344CB8AC3E}">
        <p14:creationId xmlns:p14="http://schemas.microsoft.com/office/powerpoint/2010/main" val="2345244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Recent</a:t>
            </a:r>
            <a:r>
              <a:rPr lang="en-US" baseline="0" dirty="0" smtClean="0"/>
              <a:t> initiative by WMO toward climate services development – one of the key objective of our team</a:t>
            </a:r>
            <a:endParaRPr lang="en-US" dirty="0"/>
          </a:p>
        </p:txBody>
      </p:sp>
      <p:sp>
        <p:nvSpPr>
          <p:cNvPr id="4" name="Slide Number Placeholder 3"/>
          <p:cNvSpPr>
            <a:spLocks noGrp="1"/>
          </p:cNvSpPr>
          <p:nvPr>
            <p:ph type="sldNum" sz="quarter" idx="10"/>
          </p:nvPr>
        </p:nvSpPr>
        <p:spPr/>
        <p:txBody>
          <a:bodyPr/>
          <a:lstStyle/>
          <a:p>
            <a:fld id="{90799E72-CB38-4F12-87EF-E621BD195274}" type="slidenum">
              <a:rPr lang="es-ES" smtClean="0"/>
              <a:t>24</a:t>
            </a:fld>
            <a:endParaRPr lang="es-ES"/>
          </a:p>
        </p:txBody>
      </p:sp>
    </p:spTree>
    <p:extLst>
      <p:ext uri="{BB962C8B-B14F-4D97-AF65-F5344CB8AC3E}">
        <p14:creationId xmlns:p14="http://schemas.microsoft.com/office/powerpoint/2010/main" val="10583874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799E72-CB38-4F12-87EF-E621BD195274}" type="slidenum">
              <a:rPr lang="es-ES" smtClean="0"/>
              <a:t>25</a:t>
            </a:fld>
            <a:endParaRPr lang="es-ES"/>
          </a:p>
        </p:txBody>
      </p:sp>
    </p:spTree>
    <p:extLst>
      <p:ext uri="{BB962C8B-B14F-4D97-AF65-F5344CB8AC3E}">
        <p14:creationId xmlns:p14="http://schemas.microsoft.com/office/powerpoint/2010/main" val="144276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Description of CMIP5 protocol</a:t>
            </a:r>
            <a:endParaRPr lang="en-US" dirty="0"/>
          </a:p>
        </p:txBody>
      </p:sp>
      <p:sp>
        <p:nvSpPr>
          <p:cNvPr id="4" name="Slide Number Placeholder 3"/>
          <p:cNvSpPr>
            <a:spLocks noGrp="1"/>
          </p:cNvSpPr>
          <p:nvPr>
            <p:ph type="sldNum" sz="quarter" idx="10"/>
          </p:nvPr>
        </p:nvSpPr>
        <p:spPr/>
        <p:txBody>
          <a:bodyPr/>
          <a:lstStyle/>
          <a:p>
            <a:fld id="{90799E72-CB38-4F12-87EF-E621BD195274}" type="slidenum">
              <a:rPr lang="es-ES" smtClean="0"/>
              <a:t>3</a:t>
            </a:fld>
            <a:endParaRPr lang="es-ES"/>
          </a:p>
        </p:txBody>
      </p:sp>
    </p:spTree>
    <p:extLst>
      <p:ext uri="{BB962C8B-B14F-4D97-AF65-F5344CB8AC3E}">
        <p14:creationId xmlns:p14="http://schemas.microsoft.com/office/powerpoint/2010/main" val="2347853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799E72-CB38-4F12-87EF-E621BD195274}" type="slidenum">
              <a:rPr lang="es-ES" smtClean="0"/>
              <a:t>4</a:t>
            </a:fld>
            <a:endParaRPr lang="es-ES"/>
          </a:p>
        </p:txBody>
      </p:sp>
    </p:spTree>
    <p:extLst>
      <p:ext uri="{BB962C8B-B14F-4D97-AF65-F5344CB8AC3E}">
        <p14:creationId xmlns:p14="http://schemas.microsoft.com/office/powerpoint/2010/main" val="1784653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Best skill in the Atlantic : ocean </a:t>
            </a:r>
            <a:r>
              <a:rPr lang="en-US" dirty="0" err="1" smtClean="0"/>
              <a:t>thermohaline</a:t>
            </a:r>
            <a:r>
              <a:rPr lang="en-US" baseline="0" dirty="0" smtClean="0"/>
              <a:t> circulation, Worst skill in the Pacific : </a:t>
            </a:r>
            <a:r>
              <a:rPr lang="en-US" baseline="0" dirty="0" err="1" smtClean="0"/>
              <a:t>Pb</a:t>
            </a:r>
            <a:r>
              <a:rPr lang="en-US" baseline="0" dirty="0" smtClean="0"/>
              <a:t> with turbulent ocean mixing</a:t>
            </a:r>
            <a:endParaRPr lang="en-US" dirty="0"/>
          </a:p>
        </p:txBody>
      </p:sp>
      <p:sp>
        <p:nvSpPr>
          <p:cNvPr id="4" name="Slide Number Placeholder 3"/>
          <p:cNvSpPr>
            <a:spLocks noGrp="1"/>
          </p:cNvSpPr>
          <p:nvPr>
            <p:ph type="sldNum" sz="quarter" idx="10"/>
          </p:nvPr>
        </p:nvSpPr>
        <p:spPr/>
        <p:txBody>
          <a:bodyPr/>
          <a:lstStyle/>
          <a:p>
            <a:fld id="{90799E72-CB38-4F12-87EF-E621BD195274}" type="slidenum">
              <a:rPr lang="es-ES" smtClean="0"/>
              <a:t>11</a:t>
            </a:fld>
            <a:endParaRPr lang="es-ES"/>
          </a:p>
        </p:txBody>
      </p:sp>
    </p:spTree>
    <p:extLst>
      <p:ext uri="{BB962C8B-B14F-4D97-AF65-F5344CB8AC3E}">
        <p14:creationId xmlns:p14="http://schemas.microsoft.com/office/powerpoint/2010/main" val="828023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Best skill in the Tropical</a:t>
            </a:r>
            <a:r>
              <a:rPr lang="en-US" baseline="0" dirty="0" smtClean="0"/>
              <a:t> Pacific : ENSO</a:t>
            </a:r>
            <a:endParaRPr lang="en-US" dirty="0"/>
          </a:p>
        </p:txBody>
      </p:sp>
      <p:sp>
        <p:nvSpPr>
          <p:cNvPr id="4" name="Slide Number Placeholder 3"/>
          <p:cNvSpPr>
            <a:spLocks noGrp="1"/>
          </p:cNvSpPr>
          <p:nvPr>
            <p:ph type="sldNum" sz="quarter" idx="10"/>
          </p:nvPr>
        </p:nvSpPr>
        <p:spPr/>
        <p:txBody>
          <a:bodyPr/>
          <a:lstStyle/>
          <a:p>
            <a:fld id="{90799E72-CB38-4F12-87EF-E621BD195274}" type="slidenum">
              <a:rPr lang="es-ES" smtClean="0"/>
              <a:t>12</a:t>
            </a:fld>
            <a:endParaRPr lang="es-ES"/>
          </a:p>
        </p:txBody>
      </p:sp>
    </p:spTree>
    <p:extLst>
      <p:ext uri="{BB962C8B-B14F-4D97-AF65-F5344CB8AC3E}">
        <p14:creationId xmlns:p14="http://schemas.microsoft.com/office/powerpoint/2010/main" val="1735220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Climate model biases cause</a:t>
            </a:r>
            <a:r>
              <a:rPr lang="en-US" baseline="0" dirty="0" smtClean="0"/>
              <a:t> c</a:t>
            </a:r>
            <a:r>
              <a:rPr lang="en-US" dirty="0" smtClean="0"/>
              <a:t>limate</a:t>
            </a:r>
            <a:r>
              <a:rPr lang="en-US" baseline="0" dirty="0" smtClean="0"/>
              <a:t> drift of predictions initialized from observations and makes it compulsory to apply a-posteriori bias correction</a:t>
            </a:r>
            <a:endParaRPr lang="en-US" dirty="0"/>
          </a:p>
        </p:txBody>
      </p:sp>
      <p:sp>
        <p:nvSpPr>
          <p:cNvPr id="4" name="Slide Number Placeholder 3"/>
          <p:cNvSpPr>
            <a:spLocks noGrp="1"/>
          </p:cNvSpPr>
          <p:nvPr>
            <p:ph type="sldNum" sz="quarter" idx="10"/>
          </p:nvPr>
        </p:nvSpPr>
        <p:spPr/>
        <p:txBody>
          <a:bodyPr/>
          <a:lstStyle/>
          <a:p>
            <a:fld id="{90799E72-CB38-4F12-87EF-E621BD195274}" type="slidenum">
              <a:rPr lang="es-ES" smtClean="0"/>
              <a:t>14</a:t>
            </a:fld>
            <a:endParaRPr lang="es-ES"/>
          </a:p>
        </p:txBody>
      </p:sp>
    </p:spTree>
    <p:extLst>
      <p:ext uri="{BB962C8B-B14F-4D97-AF65-F5344CB8AC3E}">
        <p14:creationId xmlns:p14="http://schemas.microsoft.com/office/powerpoint/2010/main" val="3036342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Development</a:t>
            </a:r>
            <a:r>
              <a:rPr lang="en-US" baseline="0" dirty="0" smtClean="0"/>
              <a:t> of warm bias in the Angola-</a:t>
            </a:r>
            <a:r>
              <a:rPr lang="en-US" baseline="0" dirty="0" err="1" smtClean="0"/>
              <a:t>Benguela</a:t>
            </a:r>
            <a:r>
              <a:rPr lang="en-US" baseline="0" dirty="0" smtClean="0"/>
              <a:t> region and cold bias along the equator – preliminary results indicate that after a few days, the atmosphere tends to damp these biases so that they either have an oceanic origin or an atmospheric triggering and an oceanic reinforcement and maintenance</a:t>
            </a:r>
            <a:endParaRPr lang="en-US" dirty="0"/>
          </a:p>
        </p:txBody>
      </p:sp>
      <p:sp>
        <p:nvSpPr>
          <p:cNvPr id="4" name="Slide Number Placeholder 3"/>
          <p:cNvSpPr>
            <a:spLocks noGrp="1"/>
          </p:cNvSpPr>
          <p:nvPr>
            <p:ph type="sldNum" sz="quarter" idx="10"/>
          </p:nvPr>
        </p:nvSpPr>
        <p:spPr/>
        <p:txBody>
          <a:bodyPr/>
          <a:lstStyle/>
          <a:p>
            <a:fld id="{90799E72-CB38-4F12-87EF-E621BD195274}" type="slidenum">
              <a:rPr lang="es-ES" smtClean="0"/>
              <a:t>15</a:t>
            </a:fld>
            <a:endParaRPr lang="es-ES"/>
          </a:p>
        </p:txBody>
      </p:sp>
    </p:spTree>
    <p:extLst>
      <p:ext uri="{BB962C8B-B14F-4D97-AF65-F5344CB8AC3E}">
        <p14:creationId xmlns:p14="http://schemas.microsoft.com/office/powerpoint/2010/main" val="3036342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Per-pair</a:t>
            </a:r>
            <a:r>
              <a:rPr lang="en-US" baseline="0" dirty="0" smtClean="0"/>
              <a:t>  = replacement of the average of all the forecasts for the various </a:t>
            </a:r>
            <a:r>
              <a:rPr lang="en-US" baseline="0" dirty="0" err="1" smtClean="0"/>
              <a:t>startdates</a:t>
            </a:r>
            <a:r>
              <a:rPr lang="en-US" baseline="0" dirty="0" smtClean="0"/>
              <a:t> by their observed equivalent – assumes the climate prediction drift does not depend on the climate conditions which is not true </a:t>
            </a:r>
          </a:p>
          <a:p>
            <a:r>
              <a:rPr lang="en-US" baseline="0" dirty="0" smtClean="0"/>
              <a:t>Trend = Replacement of the model linear trend at each forecast time by its observed equivalent – accounts for the dependence of the climate prediction drift on long-term climate change</a:t>
            </a:r>
          </a:p>
          <a:p>
            <a:r>
              <a:rPr lang="en-US" baseline="0" dirty="0" smtClean="0"/>
              <a:t>IC = Replacement of the regression at each forecast time on the IC by their observed equivalent – accounts also for the dependence of the climate prediction drift on the observed climate state at the </a:t>
            </a:r>
            <a:r>
              <a:rPr lang="en-US" baseline="0" dirty="0" err="1" smtClean="0"/>
              <a:t>initialisation</a:t>
            </a:r>
            <a:r>
              <a:rPr lang="en-US" baseline="0" dirty="0" smtClean="0"/>
              <a:t> date</a:t>
            </a:r>
          </a:p>
          <a:p>
            <a:endParaRPr lang="en-US" dirty="0"/>
          </a:p>
        </p:txBody>
      </p:sp>
      <p:sp>
        <p:nvSpPr>
          <p:cNvPr id="4" name="Slide Number Placeholder 3"/>
          <p:cNvSpPr>
            <a:spLocks noGrp="1"/>
          </p:cNvSpPr>
          <p:nvPr>
            <p:ph type="sldNum" sz="quarter" idx="10"/>
          </p:nvPr>
        </p:nvSpPr>
        <p:spPr/>
        <p:txBody>
          <a:bodyPr/>
          <a:lstStyle/>
          <a:p>
            <a:fld id="{90799E72-CB38-4F12-87EF-E621BD195274}" type="slidenum">
              <a:rPr lang="es-ES" smtClean="0"/>
              <a:t>16</a:t>
            </a:fld>
            <a:endParaRPr lang="es-ES"/>
          </a:p>
        </p:txBody>
      </p:sp>
    </p:spTree>
    <p:extLst>
      <p:ext uri="{BB962C8B-B14F-4D97-AF65-F5344CB8AC3E}">
        <p14:creationId xmlns:p14="http://schemas.microsoft.com/office/powerpoint/2010/main" val="113150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Bias correction challenges</a:t>
            </a:r>
            <a:r>
              <a:rPr lang="en-US" baseline="0" dirty="0" smtClean="0"/>
              <a:t> could be solved if AI allowed to capture the observed variability</a:t>
            </a:r>
            <a:endParaRPr lang="en-US" dirty="0"/>
          </a:p>
        </p:txBody>
      </p:sp>
      <p:sp>
        <p:nvSpPr>
          <p:cNvPr id="4" name="Slide Number Placeholder 3"/>
          <p:cNvSpPr>
            <a:spLocks noGrp="1"/>
          </p:cNvSpPr>
          <p:nvPr>
            <p:ph type="sldNum" sz="quarter" idx="10"/>
          </p:nvPr>
        </p:nvSpPr>
        <p:spPr/>
        <p:txBody>
          <a:bodyPr/>
          <a:lstStyle/>
          <a:p>
            <a:fld id="{90799E72-CB38-4F12-87EF-E621BD195274}" type="slidenum">
              <a:rPr lang="es-ES" smtClean="0"/>
              <a:t>17</a:t>
            </a:fld>
            <a:endParaRPr lang="es-ES"/>
          </a:p>
        </p:txBody>
      </p:sp>
    </p:spTree>
    <p:extLst>
      <p:ext uri="{BB962C8B-B14F-4D97-AF65-F5344CB8AC3E}">
        <p14:creationId xmlns:p14="http://schemas.microsoft.com/office/powerpoint/2010/main" val="14891691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685800" y="3068960"/>
            <a:ext cx="7772400" cy="747514"/>
          </a:xfrm>
        </p:spPr>
        <p:txBody>
          <a:bodyPr>
            <a:normAutofit/>
          </a:bodyPr>
          <a:lstStyle>
            <a:lvl1pPr algn="ctr">
              <a:defRPr sz="3200" b="1">
                <a:solidFill>
                  <a:schemeClr val="bg1"/>
                </a:solidFill>
                <a:latin typeface="Arial" pitchFamily="34" charset="0"/>
                <a:cs typeface="Arial" pitchFamily="34" charset="0"/>
              </a:defRPr>
            </a:lvl1pPr>
          </a:lstStyle>
          <a:p>
            <a:r>
              <a:rPr lang="en-US" dirty="0" smtClean="0"/>
              <a:t>CLICK TO EDIT MASTER TITLE STYLE</a:t>
            </a:r>
            <a:endParaRPr lang="es-ES" dirty="0"/>
          </a:p>
        </p:txBody>
      </p:sp>
      <p:sp>
        <p:nvSpPr>
          <p:cNvPr id="3" name="Subtitle 2"/>
          <p:cNvSpPr>
            <a:spLocks noGrp="1"/>
          </p:cNvSpPr>
          <p:nvPr>
            <p:ph type="subTitle" idx="1"/>
          </p:nvPr>
        </p:nvSpPr>
        <p:spPr>
          <a:xfrm>
            <a:off x="1371600" y="3861048"/>
            <a:ext cx="6400800" cy="864096"/>
          </a:xfrm>
        </p:spPr>
        <p:txBody>
          <a:bodyPr>
            <a:normAutofit/>
          </a:bodyPr>
          <a:lstStyle>
            <a:lvl1pPr marL="0" indent="0" algn="ctr">
              <a:buNone/>
              <a:defRPr sz="24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dirty="0"/>
          </a:p>
        </p:txBody>
      </p:sp>
      <p:pic>
        <p:nvPicPr>
          <p:cNvPr id="7"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84067" y="1196752"/>
            <a:ext cx="4971941"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userDrawn="1"/>
        </p:nvSpPr>
        <p:spPr>
          <a:xfrm>
            <a:off x="251520" y="188640"/>
            <a:ext cx="3894050" cy="400110"/>
          </a:xfrm>
          <a:prstGeom prst="rect">
            <a:avLst/>
          </a:prstGeom>
          <a:noFill/>
        </p:spPr>
        <p:txBody>
          <a:bodyPr wrap="square" rtlCol="0">
            <a:spAutoFit/>
          </a:bodyPr>
          <a:lstStyle/>
          <a:p>
            <a:r>
              <a:rPr lang="es-ES" sz="2000" b="0" dirty="0" smtClean="0">
                <a:solidFill>
                  <a:schemeClr val="bg1"/>
                </a:solidFill>
              </a:rPr>
              <a:t>www.bsc.es</a:t>
            </a:r>
            <a:endParaRPr lang="es-ES" sz="2000" b="0" dirty="0">
              <a:solidFill>
                <a:schemeClr val="bg1"/>
              </a:solidFill>
            </a:endParaRPr>
          </a:p>
        </p:txBody>
      </p:sp>
    </p:spTree>
    <p:extLst>
      <p:ext uri="{BB962C8B-B14F-4D97-AF65-F5344CB8AC3E}">
        <p14:creationId xmlns:p14="http://schemas.microsoft.com/office/powerpoint/2010/main" val="19540405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2195736" y="6356350"/>
            <a:ext cx="6336704" cy="41404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8" name="Slide Number Placeholder 5"/>
          <p:cNvSpPr>
            <a:spLocks noGrp="1"/>
          </p:cNvSpPr>
          <p:nvPr>
            <p:ph type="sldNum" sz="quarter" idx="4"/>
          </p:nvPr>
        </p:nvSpPr>
        <p:spPr>
          <a:xfrm>
            <a:off x="8604448" y="6357553"/>
            <a:ext cx="442392" cy="412838"/>
          </a:xfrm>
          <a:prstGeom prst="rect">
            <a:avLst/>
          </a:prstGeom>
        </p:spPr>
        <p:txBody>
          <a:bodyPr anchor="b"/>
          <a:lstStyle>
            <a:lvl1pPr algn="r">
              <a:defRPr sz="1100">
                <a:solidFill>
                  <a:srgbClr val="004990"/>
                </a:solidFill>
              </a:defRPr>
            </a:lvl1pPr>
          </a:lstStyle>
          <a:p>
            <a:fld id="{4A490C5D-AEA8-4823-B9B3-806910A0ECF7}" type="slidenum">
              <a:rPr lang="es-ES" smtClean="0"/>
              <a:pPr/>
              <a:t>‹#›</a:t>
            </a:fld>
            <a:endParaRPr lang="es-ES" dirty="0"/>
          </a:p>
        </p:txBody>
      </p:sp>
      <p:sp>
        <p:nvSpPr>
          <p:cNvPr id="9" name="Title Placeholder 1"/>
          <p:cNvSpPr>
            <a:spLocks noGrp="1"/>
          </p:cNvSpPr>
          <p:nvPr>
            <p:ph type="title"/>
          </p:nvPr>
        </p:nvSpPr>
        <p:spPr>
          <a:xfrm>
            <a:off x="107504" y="44624"/>
            <a:ext cx="8928992" cy="792088"/>
          </a:xfrm>
          <a:prstGeom prst="rect">
            <a:avLst/>
          </a:prstGeom>
        </p:spPr>
        <p:txBody>
          <a:bodyPr vert="horz" lIns="91440" tIns="45720" rIns="91440" bIns="45720" rtlCol="0" anchor="b">
            <a:noAutofit/>
          </a:bodyPr>
          <a:lstStyle>
            <a:lvl1pPr>
              <a:lnSpc>
                <a:spcPts val="3000"/>
              </a:lnSpc>
              <a:defRPr/>
            </a:lvl1pPr>
          </a:lstStyle>
          <a:p>
            <a:r>
              <a:rPr lang="es-ES" smtClean="0"/>
              <a:t>Haga clic para modificar el estilo de título del patrón</a:t>
            </a:r>
            <a:endParaRPr lang="es-ES" dirty="0"/>
          </a:p>
        </p:txBody>
      </p:sp>
      <p:sp>
        <p:nvSpPr>
          <p:cNvPr id="10" name="Text Placeholder 2"/>
          <p:cNvSpPr>
            <a:spLocks noGrp="1"/>
          </p:cNvSpPr>
          <p:nvPr>
            <p:ph idx="1"/>
          </p:nvPr>
        </p:nvSpPr>
        <p:spPr>
          <a:xfrm>
            <a:off x="107504" y="980728"/>
            <a:ext cx="8928992" cy="518457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Tree>
    <p:extLst>
      <p:ext uri="{BB962C8B-B14F-4D97-AF65-F5344CB8AC3E}">
        <p14:creationId xmlns:p14="http://schemas.microsoft.com/office/powerpoint/2010/main" val="23957684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4371181"/>
            <a:ext cx="7772400" cy="1362075"/>
          </a:xfrm>
        </p:spPr>
        <p:txBody>
          <a:bodyPr anchor="t">
            <a:normAutofit/>
          </a:bodyPr>
          <a:lstStyle>
            <a:lvl1pPr algn="r">
              <a:defRPr sz="2800" b="1" cap="all">
                <a:solidFill>
                  <a:schemeClr val="bg1"/>
                </a:solidFill>
                <a:latin typeface="Arial" pitchFamily="34" charset="0"/>
                <a:cs typeface="Arial" pitchFamily="34" charset="0"/>
              </a:defRPr>
            </a:lvl1pPr>
          </a:lstStyle>
          <a:p>
            <a:r>
              <a:rPr lang="es-ES" smtClean="0"/>
              <a:t>Haga clic para modificar el estilo de título del patrón</a:t>
            </a:r>
            <a:endParaRPr lang="es-ES" dirty="0"/>
          </a:p>
        </p:txBody>
      </p:sp>
      <p:pic>
        <p:nvPicPr>
          <p:cNvPr id="7"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5576" y="2852936"/>
            <a:ext cx="3217140"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91250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7504" y="1052736"/>
            <a:ext cx="4388296" cy="5112568"/>
          </a:xfrm>
        </p:spPr>
        <p:txBody>
          <a:bodyPr>
            <a:normAutofit/>
          </a:bodyPr>
          <a:lstStyle>
            <a:lvl1pPr marL="342900" indent="-342900">
              <a:buFontTx/>
              <a:buBlip>
                <a:blip r:embed="rId2"/>
              </a:buBlip>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4" name="Content Placeholder 3"/>
          <p:cNvSpPr>
            <a:spLocks noGrp="1"/>
          </p:cNvSpPr>
          <p:nvPr>
            <p:ph sz="half" idx="2"/>
          </p:nvPr>
        </p:nvSpPr>
        <p:spPr>
          <a:xfrm>
            <a:off x="4648200" y="1052736"/>
            <a:ext cx="4388296" cy="5112568"/>
          </a:xfrm>
        </p:spPr>
        <p:txBody>
          <a:bodyPr>
            <a:normAutofit/>
          </a:bodyPr>
          <a:lstStyle>
            <a:lvl1pPr marL="342900" indent="-342900">
              <a:buFontTx/>
              <a:buBlip>
                <a:blip r:embed="rId2"/>
              </a:buBlip>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8" name="Footer Placeholder 4"/>
          <p:cNvSpPr>
            <a:spLocks noGrp="1"/>
          </p:cNvSpPr>
          <p:nvPr>
            <p:ph type="ftr" sz="quarter" idx="3"/>
          </p:nvPr>
        </p:nvSpPr>
        <p:spPr>
          <a:xfrm>
            <a:off x="2195736" y="6356350"/>
            <a:ext cx="6336704" cy="41404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10" name="Slide Number Placeholder 5"/>
          <p:cNvSpPr>
            <a:spLocks noGrp="1"/>
          </p:cNvSpPr>
          <p:nvPr>
            <p:ph type="sldNum" sz="quarter" idx="4"/>
          </p:nvPr>
        </p:nvSpPr>
        <p:spPr>
          <a:xfrm>
            <a:off x="8604448" y="6357553"/>
            <a:ext cx="442392" cy="412838"/>
          </a:xfrm>
          <a:prstGeom prst="rect">
            <a:avLst/>
          </a:prstGeom>
        </p:spPr>
        <p:txBody>
          <a:bodyPr anchor="b"/>
          <a:lstStyle>
            <a:lvl1pPr algn="r">
              <a:defRPr sz="1100">
                <a:solidFill>
                  <a:srgbClr val="004990"/>
                </a:solidFill>
              </a:defRPr>
            </a:lvl1pPr>
          </a:lstStyle>
          <a:p>
            <a:fld id="{4A490C5D-AEA8-4823-B9B3-806910A0ECF7}" type="slidenum">
              <a:rPr lang="es-ES" smtClean="0"/>
              <a:pPr/>
              <a:t>‹#›</a:t>
            </a:fld>
            <a:endParaRPr lang="es-ES" dirty="0"/>
          </a:p>
        </p:txBody>
      </p:sp>
      <p:sp>
        <p:nvSpPr>
          <p:cNvPr id="11" name="Title Placeholder 1"/>
          <p:cNvSpPr>
            <a:spLocks noGrp="1"/>
          </p:cNvSpPr>
          <p:nvPr>
            <p:ph type="title"/>
          </p:nvPr>
        </p:nvSpPr>
        <p:spPr>
          <a:xfrm>
            <a:off x="107504" y="44624"/>
            <a:ext cx="8928992" cy="792088"/>
          </a:xfrm>
          <a:prstGeom prst="rect">
            <a:avLst/>
          </a:prstGeom>
        </p:spPr>
        <p:txBody>
          <a:bodyPr vert="horz" lIns="91440" tIns="45720" rIns="91440" bIns="45720" rtlCol="0" anchor="b">
            <a:noAutofit/>
          </a:bodyPr>
          <a:lstStyle/>
          <a:p>
            <a:r>
              <a:rPr lang="es-ES" smtClean="0"/>
              <a:t>Haga clic para modificar el estilo de título del patrón</a:t>
            </a:r>
            <a:endParaRPr lang="es-ES" dirty="0"/>
          </a:p>
        </p:txBody>
      </p:sp>
    </p:spTree>
    <p:extLst>
      <p:ext uri="{BB962C8B-B14F-4D97-AF65-F5344CB8AC3E}">
        <p14:creationId xmlns:p14="http://schemas.microsoft.com/office/powerpoint/2010/main" val="81400266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s-ES" smtClean="0"/>
              <a:t>Haga clic para modificar el estilo de título del patrón</a:t>
            </a:r>
            <a:endParaRPr lang="en-US"/>
          </a:p>
        </p:txBody>
      </p:sp>
      <p:sp>
        <p:nvSpPr>
          <p:cNvPr id="7" name="Footer Placeholder 6"/>
          <p:cNvSpPr>
            <a:spLocks noGrp="1"/>
          </p:cNvSpPr>
          <p:nvPr>
            <p:ph type="ftr" sz="quarter" idx="10"/>
          </p:nvPr>
        </p:nvSpPr>
        <p:spPr/>
        <p:txBody>
          <a:bodyPr/>
          <a:lstStyle/>
          <a:p>
            <a:endParaRPr lang="es-ES" dirty="0"/>
          </a:p>
        </p:txBody>
      </p:sp>
      <p:sp>
        <p:nvSpPr>
          <p:cNvPr id="8" name="Slide Number Placeholder 7"/>
          <p:cNvSpPr>
            <a:spLocks noGrp="1"/>
          </p:cNvSpPr>
          <p:nvPr>
            <p:ph type="sldNum" sz="quarter" idx="11"/>
          </p:nvPr>
        </p:nvSpPr>
        <p:spPr/>
        <p:txBody>
          <a:bodyPr anchor="b"/>
          <a:lstStyle/>
          <a:p>
            <a:fld id="{4A490C5D-AEA8-4823-B9B3-806910A0ECF7}" type="slidenum">
              <a:rPr lang="es-ES" smtClean="0"/>
              <a:pPr/>
              <a:t>‹#›</a:t>
            </a:fld>
            <a:endParaRPr lang="es-ES" dirty="0"/>
          </a:p>
        </p:txBody>
      </p:sp>
    </p:spTree>
    <p:extLst>
      <p:ext uri="{BB962C8B-B14F-4D97-AF65-F5344CB8AC3E}">
        <p14:creationId xmlns:p14="http://schemas.microsoft.com/office/powerpoint/2010/main" val="9914575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2195736" y="6356350"/>
            <a:ext cx="6336704" cy="41404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7" name="Slide Number Placeholder 5"/>
          <p:cNvSpPr>
            <a:spLocks noGrp="1"/>
          </p:cNvSpPr>
          <p:nvPr>
            <p:ph type="sldNum" sz="quarter" idx="4"/>
          </p:nvPr>
        </p:nvSpPr>
        <p:spPr>
          <a:xfrm>
            <a:off x="8604448" y="6357553"/>
            <a:ext cx="442392" cy="412838"/>
          </a:xfrm>
          <a:prstGeom prst="rect">
            <a:avLst/>
          </a:prstGeom>
        </p:spPr>
        <p:txBody>
          <a:bodyPr anchor="b"/>
          <a:lstStyle>
            <a:lvl1pPr algn="r">
              <a:defRPr sz="1100">
                <a:solidFill>
                  <a:srgbClr val="004990"/>
                </a:solidFill>
              </a:defRPr>
            </a:lvl1pPr>
          </a:lstStyle>
          <a:p>
            <a:fld id="{4A490C5D-AEA8-4823-B9B3-806910A0ECF7}" type="slidenum">
              <a:rPr lang="es-ES" smtClean="0"/>
              <a:pPr/>
              <a:t>‹#›</a:t>
            </a:fld>
            <a:endParaRPr lang="es-ES" dirty="0"/>
          </a:p>
        </p:txBody>
      </p:sp>
    </p:spTree>
    <p:extLst>
      <p:ext uri="{BB962C8B-B14F-4D97-AF65-F5344CB8AC3E}">
        <p14:creationId xmlns:p14="http://schemas.microsoft.com/office/powerpoint/2010/main" val="268452408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Presentation End Slide">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685800" y="3068960"/>
            <a:ext cx="7772400" cy="747514"/>
          </a:xfrm>
        </p:spPr>
        <p:txBody>
          <a:bodyPr anchor="ctr">
            <a:normAutofit/>
          </a:bodyPr>
          <a:lstStyle>
            <a:lvl1pPr algn="ctr">
              <a:defRPr sz="3200" b="0">
                <a:solidFill>
                  <a:schemeClr val="bg1"/>
                </a:solidFill>
                <a:latin typeface="Arial" pitchFamily="34" charset="0"/>
                <a:cs typeface="Arial" pitchFamily="34" charset="0"/>
              </a:defRPr>
            </a:lvl1pPr>
          </a:lstStyle>
          <a:p>
            <a:r>
              <a:rPr lang="en-US" dirty="0" smtClean="0"/>
              <a:t>Click to edit master title style</a:t>
            </a:r>
            <a:endParaRPr lang="es-ES" dirty="0"/>
          </a:p>
        </p:txBody>
      </p:sp>
      <p:sp>
        <p:nvSpPr>
          <p:cNvPr id="3" name="Subtitle 2"/>
          <p:cNvSpPr>
            <a:spLocks noGrp="1"/>
          </p:cNvSpPr>
          <p:nvPr>
            <p:ph type="subTitle" idx="1"/>
          </p:nvPr>
        </p:nvSpPr>
        <p:spPr>
          <a:xfrm>
            <a:off x="1371600" y="3861048"/>
            <a:ext cx="6400800" cy="864096"/>
          </a:xfrm>
        </p:spPr>
        <p:txBody>
          <a:bodyPr>
            <a:normAutofit/>
          </a:bodyPr>
          <a:lstStyle>
            <a:lvl1pPr marL="0" indent="0" algn="ctr">
              <a:buNone/>
              <a:defRPr sz="24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dirty="0"/>
          </a:p>
        </p:txBody>
      </p:sp>
      <p:pic>
        <p:nvPicPr>
          <p:cNvPr id="7"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84067" y="1196752"/>
            <a:ext cx="4971941"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userDrawn="1"/>
        </p:nvSpPr>
        <p:spPr>
          <a:xfrm>
            <a:off x="251520" y="188640"/>
            <a:ext cx="3894050" cy="400110"/>
          </a:xfrm>
          <a:prstGeom prst="rect">
            <a:avLst/>
          </a:prstGeom>
          <a:noFill/>
        </p:spPr>
        <p:txBody>
          <a:bodyPr wrap="square" rtlCol="0">
            <a:spAutoFit/>
          </a:bodyPr>
          <a:lstStyle/>
          <a:p>
            <a:r>
              <a:rPr lang="es-ES" sz="2000" b="0" dirty="0" smtClean="0">
                <a:solidFill>
                  <a:schemeClr val="bg1"/>
                </a:solidFill>
              </a:rPr>
              <a:t>www.bsc.es</a:t>
            </a:r>
            <a:endParaRPr lang="es-ES" sz="2000" b="0" dirty="0">
              <a:solidFill>
                <a:schemeClr val="bg1"/>
              </a:solidFill>
            </a:endParaRPr>
          </a:p>
        </p:txBody>
      </p:sp>
    </p:spTree>
    <p:extLst>
      <p:ext uri="{BB962C8B-B14F-4D97-AF65-F5344CB8AC3E}">
        <p14:creationId xmlns:p14="http://schemas.microsoft.com/office/powerpoint/2010/main" val="34408340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g"/><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828675"/>
          </a:xfrm>
          <a:prstGeom prst="rect">
            <a:avLst/>
          </a:prstGeom>
        </p:spPr>
      </p:pic>
      <p:sp>
        <p:nvSpPr>
          <p:cNvPr id="2" name="Title Placeholder 1"/>
          <p:cNvSpPr>
            <a:spLocks noGrp="1"/>
          </p:cNvSpPr>
          <p:nvPr>
            <p:ph type="title"/>
          </p:nvPr>
        </p:nvSpPr>
        <p:spPr>
          <a:xfrm>
            <a:off x="107504" y="44624"/>
            <a:ext cx="8928992" cy="792088"/>
          </a:xfrm>
          <a:prstGeom prst="rect">
            <a:avLst/>
          </a:prstGeom>
        </p:spPr>
        <p:txBody>
          <a:bodyPr vert="horz" lIns="91440" tIns="45720" rIns="91440" bIns="45720" rtlCol="0" anchor="b">
            <a:noAutofit/>
          </a:bodyPr>
          <a:lstStyle/>
          <a:p>
            <a:r>
              <a:rPr lang="es-ES" smtClean="0"/>
              <a:t>Haga clic para modificar el estilo de título del patrón</a:t>
            </a:r>
            <a:endParaRPr lang="es-ES" dirty="0"/>
          </a:p>
        </p:txBody>
      </p:sp>
      <p:sp>
        <p:nvSpPr>
          <p:cNvPr id="3" name="Text Placeholder 2"/>
          <p:cNvSpPr>
            <a:spLocks noGrp="1"/>
          </p:cNvSpPr>
          <p:nvPr>
            <p:ph type="body" idx="1"/>
          </p:nvPr>
        </p:nvSpPr>
        <p:spPr>
          <a:xfrm>
            <a:off x="107504" y="980728"/>
            <a:ext cx="8928992" cy="518457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5" name="Footer Placeholder 4"/>
          <p:cNvSpPr>
            <a:spLocks noGrp="1"/>
          </p:cNvSpPr>
          <p:nvPr>
            <p:ph type="ftr" sz="quarter" idx="3"/>
          </p:nvPr>
        </p:nvSpPr>
        <p:spPr>
          <a:xfrm>
            <a:off x="2195736" y="6356350"/>
            <a:ext cx="6336704" cy="41404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Slide Number Placeholder 5"/>
          <p:cNvSpPr>
            <a:spLocks noGrp="1"/>
          </p:cNvSpPr>
          <p:nvPr>
            <p:ph type="sldNum" sz="quarter" idx="4"/>
          </p:nvPr>
        </p:nvSpPr>
        <p:spPr>
          <a:xfrm>
            <a:off x="8604448" y="6357553"/>
            <a:ext cx="442392" cy="412838"/>
          </a:xfrm>
          <a:prstGeom prst="rect">
            <a:avLst/>
          </a:prstGeom>
        </p:spPr>
        <p:txBody>
          <a:bodyPr anchor="b"/>
          <a:lstStyle>
            <a:lvl1pPr algn="r">
              <a:defRPr sz="1100">
                <a:solidFill>
                  <a:srgbClr val="004990"/>
                </a:solidFill>
              </a:defRPr>
            </a:lvl1pPr>
          </a:lstStyle>
          <a:p>
            <a:fld id="{4A490C5D-AEA8-4823-B9B3-806910A0ECF7}" type="slidenum">
              <a:rPr lang="es-ES" smtClean="0"/>
              <a:pPr/>
              <a:t>‹#›</a:t>
            </a:fld>
            <a:endParaRPr lang="es-ES" dirty="0"/>
          </a:p>
        </p:txBody>
      </p:sp>
      <p:pic>
        <p:nvPicPr>
          <p:cNvPr id="9"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8600" y="6309320"/>
            <a:ext cx="1878899" cy="461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430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Lst>
  <p:timing>
    <p:tnLst>
      <p:par>
        <p:cTn id="1" dur="indefinite" restart="never" nodeType="tmRoot"/>
      </p:par>
    </p:tnLst>
  </p:timing>
  <p:hf hdr="0" ftr="0" dt="0"/>
  <p:txStyles>
    <p:titleStyle>
      <a:lvl1pPr algn="l" defTabSz="914400" rtl="0" eaLnBrk="1" latinLnBrk="0" hangingPunct="1">
        <a:spcBef>
          <a:spcPct val="0"/>
        </a:spcBef>
        <a:buNone/>
        <a:defRPr sz="27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Tx/>
        <a:buBlip>
          <a:blip r:embed="rId11"/>
        </a:buBlip>
        <a:defRPr sz="2400" kern="1200">
          <a:solidFill>
            <a:srgbClr val="00499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rgbClr val="00499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rgbClr val="00499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00499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rgbClr val="00499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444208" y="5969024"/>
            <a:ext cx="2448272" cy="307777"/>
          </a:xfrm>
          <a:prstGeom prst="rect">
            <a:avLst/>
          </a:prstGeom>
          <a:noFill/>
        </p:spPr>
        <p:txBody>
          <a:bodyPr wrap="square" rtlCol="0">
            <a:spAutoFit/>
          </a:bodyPr>
          <a:lstStyle/>
          <a:p>
            <a:pPr algn="r"/>
            <a:r>
              <a:rPr lang="sr-Latn-RS" sz="1400" dirty="0" smtClean="0">
                <a:solidFill>
                  <a:schemeClr val="bg1"/>
                </a:solidFill>
              </a:rPr>
              <a:t>Barcelona, </a:t>
            </a:r>
            <a:r>
              <a:rPr lang="es-ES" sz="1400" dirty="0" smtClean="0">
                <a:solidFill>
                  <a:schemeClr val="bg1"/>
                </a:solidFill>
              </a:rPr>
              <a:t>2015</a:t>
            </a:r>
            <a:endParaRPr lang="es-ES" sz="1400" dirty="0">
              <a:solidFill>
                <a:schemeClr val="bg1"/>
              </a:solidFill>
            </a:endParaRPr>
          </a:p>
        </p:txBody>
      </p:sp>
      <p:sp>
        <p:nvSpPr>
          <p:cNvPr id="12" name="Title 11"/>
          <p:cNvSpPr>
            <a:spLocks noGrp="1"/>
          </p:cNvSpPr>
          <p:nvPr>
            <p:ph type="ctrTitle"/>
          </p:nvPr>
        </p:nvSpPr>
        <p:spPr>
          <a:xfrm>
            <a:off x="611560" y="3140968"/>
            <a:ext cx="7846640" cy="1296144"/>
          </a:xfrm>
        </p:spPr>
        <p:txBody>
          <a:bodyPr>
            <a:noAutofit/>
          </a:bodyPr>
          <a:lstStyle/>
          <a:p>
            <a:r>
              <a:rPr lang="es-ES" sz="4400" dirty="0" err="1" smtClean="0"/>
              <a:t>Ocean</a:t>
            </a:r>
            <a:r>
              <a:rPr lang="es-ES" sz="4400" dirty="0" smtClean="0"/>
              <a:t> </a:t>
            </a:r>
            <a:r>
              <a:rPr lang="es-ES" sz="4400" dirty="0" err="1" smtClean="0"/>
              <a:t>prediction</a:t>
            </a:r>
            <a:r>
              <a:rPr lang="es-ES" sz="4400" dirty="0" smtClean="0"/>
              <a:t> </a:t>
            </a:r>
            <a:r>
              <a:rPr lang="es-ES" sz="4400" dirty="0" err="1" smtClean="0"/>
              <a:t>activites</a:t>
            </a:r>
            <a:r>
              <a:rPr lang="es-ES" sz="4400" dirty="0" smtClean="0"/>
              <a:t> at BSC-IC3</a:t>
            </a:r>
            <a:endParaRPr lang="es-ES" sz="4400" dirty="0"/>
          </a:p>
        </p:txBody>
      </p:sp>
      <p:sp>
        <p:nvSpPr>
          <p:cNvPr id="3" name="Rectangle 2"/>
          <p:cNvSpPr/>
          <p:nvPr/>
        </p:nvSpPr>
        <p:spPr>
          <a:xfrm>
            <a:off x="395536" y="6126609"/>
            <a:ext cx="4572000" cy="535531"/>
          </a:xfrm>
          <a:prstGeom prst="rect">
            <a:avLst/>
          </a:prstGeom>
        </p:spPr>
        <p:txBody>
          <a:bodyPr>
            <a:spAutoFit/>
          </a:bodyPr>
          <a:lstStyle/>
          <a:p>
            <a:pPr>
              <a:lnSpc>
                <a:spcPct val="80000"/>
              </a:lnSpc>
            </a:pPr>
            <a:endParaRPr lang="en-GB" altLang="en-US" dirty="0">
              <a:solidFill>
                <a:schemeClr val="bg1"/>
              </a:solidFill>
            </a:endParaRPr>
          </a:p>
          <a:p>
            <a:pPr>
              <a:lnSpc>
                <a:spcPct val="80000"/>
              </a:lnSpc>
            </a:pPr>
            <a:r>
              <a:rPr lang="en-GB" altLang="en-US" dirty="0">
                <a:solidFill>
                  <a:schemeClr val="bg1"/>
                </a:solidFill>
              </a:rPr>
              <a:t>http://ic3.cat/wikicfu</a:t>
            </a:r>
          </a:p>
        </p:txBody>
      </p:sp>
      <p:sp>
        <p:nvSpPr>
          <p:cNvPr id="4" name="TextBox 3"/>
          <p:cNvSpPr txBox="1"/>
          <p:nvPr/>
        </p:nvSpPr>
        <p:spPr>
          <a:xfrm>
            <a:off x="1691680" y="4797152"/>
            <a:ext cx="5760640" cy="646331"/>
          </a:xfrm>
          <a:prstGeom prst="rect">
            <a:avLst/>
          </a:prstGeom>
          <a:noFill/>
        </p:spPr>
        <p:txBody>
          <a:bodyPr wrap="square" rtlCol="0">
            <a:spAutoFit/>
          </a:bodyPr>
          <a:lstStyle/>
          <a:p>
            <a:pPr algn="ctr"/>
            <a:r>
              <a:rPr lang="en-US" b="1" dirty="0" smtClean="0">
                <a:solidFill>
                  <a:schemeClr val="bg1"/>
                </a:solidFill>
              </a:rPr>
              <a:t>Virginie Guemas and the Climate Forecasting Unit </a:t>
            </a:r>
          </a:p>
          <a:p>
            <a:pPr algn="ctr"/>
            <a:r>
              <a:rPr lang="en-US" b="1" dirty="0" smtClean="0">
                <a:solidFill>
                  <a:schemeClr val="bg1"/>
                </a:solidFill>
              </a:rPr>
              <a:t>9 February 2015</a:t>
            </a:r>
            <a:endParaRPr lang="en-US" b="1" dirty="0">
              <a:solidFill>
                <a:schemeClr val="bg1"/>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8914" y="-27383"/>
            <a:ext cx="1980219" cy="1728191"/>
          </a:xfrm>
          <a:prstGeom prst="rect">
            <a:avLst/>
          </a:prstGeom>
        </p:spPr>
      </p:pic>
    </p:spTree>
    <p:extLst>
      <p:ext uri="{BB962C8B-B14F-4D97-AF65-F5344CB8AC3E}">
        <p14:creationId xmlns:p14="http://schemas.microsoft.com/office/powerpoint/2010/main" val="1945870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Methodology</a:t>
            </a:r>
            <a:endParaRPr lang="en-US" dirty="0"/>
          </a:p>
        </p:txBody>
      </p:sp>
      <p:sp>
        <p:nvSpPr>
          <p:cNvPr id="9" name="Text Box 12"/>
          <p:cNvSpPr txBox="1">
            <a:spLocks noChangeArrowheads="1"/>
          </p:cNvSpPr>
          <p:nvPr/>
        </p:nvSpPr>
        <p:spPr bwMode="auto">
          <a:xfrm>
            <a:off x="107381" y="5861843"/>
            <a:ext cx="935037" cy="3810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dirty="0">
                <a:solidFill>
                  <a:srgbClr val="000308"/>
                </a:solidFill>
              </a:rPr>
              <a:t> </a:t>
            </a:r>
            <a:r>
              <a:rPr lang="en-GB" altLang="en-US" dirty="0" smtClean="0">
                <a:solidFill>
                  <a:srgbClr val="000308"/>
                </a:solidFill>
              </a:rPr>
              <a:t>1960</a:t>
            </a:r>
            <a:endParaRPr lang="en-US" altLang="en-US" dirty="0">
              <a:solidFill>
                <a:srgbClr val="000308"/>
              </a:solidFill>
            </a:endParaRPr>
          </a:p>
        </p:txBody>
      </p:sp>
      <p:sp>
        <p:nvSpPr>
          <p:cNvPr id="10" name="Text Box 29"/>
          <p:cNvSpPr txBox="1">
            <a:spLocks noChangeArrowheads="1"/>
          </p:cNvSpPr>
          <p:nvPr/>
        </p:nvSpPr>
        <p:spPr bwMode="auto">
          <a:xfrm>
            <a:off x="7957442" y="5861843"/>
            <a:ext cx="935038"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dirty="0">
                <a:solidFill>
                  <a:schemeClr val="bg2">
                    <a:lumMod val="10000"/>
                  </a:schemeClr>
                </a:solidFill>
              </a:rPr>
              <a:t> </a:t>
            </a:r>
            <a:r>
              <a:rPr lang="en-GB" altLang="en-US" dirty="0" smtClean="0">
                <a:solidFill>
                  <a:srgbClr val="000308"/>
                </a:solidFill>
              </a:rPr>
              <a:t>2005</a:t>
            </a:r>
            <a:endParaRPr lang="en-US" altLang="en-US" dirty="0">
              <a:solidFill>
                <a:srgbClr val="000308"/>
              </a:solidFill>
            </a:endParaRPr>
          </a:p>
        </p:txBody>
      </p:sp>
      <p:sp>
        <p:nvSpPr>
          <p:cNvPr id="13" name="Text Box 39"/>
          <p:cNvSpPr txBox="1">
            <a:spLocks noChangeArrowheads="1"/>
          </p:cNvSpPr>
          <p:nvPr/>
        </p:nvSpPr>
        <p:spPr bwMode="auto">
          <a:xfrm>
            <a:off x="7955981" y="527521"/>
            <a:ext cx="2592387" cy="3810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solidFill>
                  <a:schemeClr val="tx1"/>
                </a:solidFill>
              </a:rPr>
              <a:t>… until 2009</a:t>
            </a:r>
            <a:endParaRPr lang="en-US" altLang="en-US">
              <a:solidFill>
                <a:schemeClr val="tx1"/>
              </a:solidFill>
            </a:endParaRPr>
          </a:p>
        </p:txBody>
      </p:sp>
      <p:sp>
        <p:nvSpPr>
          <p:cNvPr id="18" name="Text Box 34"/>
          <p:cNvSpPr txBox="1">
            <a:spLocks noChangeArrowheads="1"/>
          </p:cNvSpPr>
          <p:nvPr/>
        </p:nvSpPr>
        <p:spPr bwMode="auto">
          <a:xfrm>
            <a:off x="144463" y="908720"/>
            <a:ext cx="5183187" cy="4762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i="1" u="sng" dirty="0">
                <a:solidFill>
                  <a:schemeClr val="bg2">
                    <a:lumMod val="10000"/>
                  </a:schemeClr>
                </a:solidFill>
              </a:rPr>
              <a:t>Experimental setup : 1 grid-point</a:t>
            </a:r>
            <a:endParaRPr lang="en-US" altLang="en-US" sz="2400" i="1" u="sng" dirty="0">
              <a:solidFill>
                <a:schemeClr val="bg2">
                  <a:lumMod val="10000"/>
                </a:schemeClr>
              </a:solidFill>
            </a:endParaRPr>
          </a:p>
        </p:txBody>
      </p:sp>
      <p:sp>
        <p:nvSpPr>
          <p:cNvPr id="62" name="AutoShape 15"/>
          <p:cNvSpPr>
            <a:spLocks noChangeArrowheads="1"/>
          </p:cNvSpPr>
          <p:nvPr/>
        </p:nvSpPr>
        <p:spPr bwMode="auto">
          <a:xfrm>
            <a:off x="1115616" y="5170586"/>
            <a:ext cx="247664" cy="274638"/>
          </a:xfrm>
          <a:prstGeom prst="flowChartConnector">
            <a:avLst/>
          </a:prstGeom>
          <a:solidFill>
            <a:srgbClr val="000308"/>
          </a:solidFill>
          <a:ln w="9525">
            <a:solidFill>
              <a:schemeClr val="accent6">
                <a:lumMod val="50000"/>
              </a:schemeClr>
            </a:solidFill>
            <a:round/>
            <a:headEnd/>
            <a:tailEnd/>
          </a:ln>
          <a:effectLst/>
        </p:spPr>
        <p:txBody>
          <a:bodyPr wrap="none" anchor="ctr"/>
          <a:lstStyle/>
          <a:p>
            <a:endParaRPr lang="en-US" altLang="en-US"/>
          </a:p>
        </p:txBody>
      </p:sp>
      <p:sp>
        <p:nvSpPr>
          <p:cNvPr id="63" name="AutoShape 15"/>
          <p:cNvSpPr>
            <a:spLocks noChangeArrowheads="1"/>
          </p:cNvSpPr>
          <p:nvPr/>
        </p:nvSpPr>
        <p:spPr bwMode="auto">
          <a:xfrm>
            <a:off x="2596144" y="4869160"/>
            <a:ext cx="247664" cy="274638"/>
          </a:xfrm>
          <a:prstGeom prst="flowChartConnector">
            <a:avLst/>
          </a:prstGeom>
          <a:solidFill>
            <a:srgbClr val="000308"/>
          </a:solidFill>
          <a:ln w="9525">
            <a:solidFill>
              <a:schemeClr val="accent6">
                <a:lumMod val="50000"/>
              </a:schemeClr>
            </a:solidFill>
            <a:round/>
            <a:headEnd/>
            <a:tailEnd/>
          </a:ln>
          <a:effectLst/>
        </p:spPr>
        <p:txBody>
          <a:bodyPr wrap="none" anchor="ctr"/>
          <a:lstStyle/>
          <a:p>
            <a:endParaRPr lang="en-US" altLang="en-US"/>
          </a:p>
        </p:txBody>
      </p:sp>
      <p:sp>
        <p:nvSpPr>
          <p:cNvPr id="64" name="AutoShape 15"/>
          <p:cNvSpPr>
            <a:spLocks noChangeArrowheads="1"/>
          </p:cNvSpPr>
          <p:nvPr/>
        </p:nvSpPr>
        <p:spPr bwMode="auto">
          <a:xfrm>
            <a:off x="4002402" y="4926209"/>
            <a:ext cx="247664" cy="274638"/>
          </a:xfrm>
          <a:prstGeom prst="flowChartConnector">
            <a:avLst/>
          </a:prstGeom>
          <a:solidFill>
            <a:srgbClr val="000308"/>
          </a:solidFill>
          <a:ln w="9525">
            <a:solidFill>
              <a:schemeClr val="accent6">
                <a:lumMod val="50000"/>
              </a:schemeClr>
            </a:solidFill>
            <a:round/>
            <a:headEnd/>
            <a:tailEnd/>
          </a:ln>
          <a:effectLst/>
        </p:spPr>
        <p:txBody>
          <a:bodyPr wrap="none" anchor="ctr"/>
          <a:lstStyle/>
          <a:p>
            <a:endParaRPr lang="en-US" altLang="en-US"/>
          </a:p>
        </p:txBody>
      </p:sp>
      <p:sp>
        <p:nvSpPr>
          <p:cNvPr id="65" name="AutoShape 15"/>
          <p:cNvSpPr>
            <a:spLocks noChangeArrowheads="1"/>
          </p:cNvSpPr>
          <p:nvPr/>
        </p:nvSpPr>
        <p:spPr bwMode="auto">
          <a:xfrm>
            <a:off x="4860032" y="4149080"/>
            <a:ext cx="247664" cy="274638"/>
          </a:xfrm>
          <a:prstGeom prst="flowChartConnector">
            <a:avLst/>
          </a:prstGeom>
          <a:solidFill>
            <a:srgbClr val="000308"/>
          </a:solidFill>
          <a:ln w="9525">
            <a:solidFill>
              <a:schemeClr val="accent6">
                <a:lumMod val="50000"/>
              </a:schemeClr>
            </a:solidFill>
            <a:round/>
            <a:headEnd/>
            <a:tailEnd/>
          </a:ln>
          <a:effectLst/>
        </p:spPr>
        <p:txBody>
          <a:bodyPr wrap="none" anchor="ctr"/>
          <a:lstStyle/>
          <a:p>
            <a:endParaRPr lang="en-US" altLang="en-US"/>
          </a:p>
        </p:txBody>
      </p:sp>
      <p:sp>
        <p:nvSpPr>
          <p:cNvPr id="66" name="AutoShape 15"/>
          <p:cNvSpPr>
            <a:spLocks noChangeArrowheads="1"/>
          </p:cNvSpPr>
          <p:nvPr/>
        </p:nvSpPr>
        <p:spPr bwMode="auto">
          <a:xfrm>
            <a:off x="5868144" y="3356992"/>
            <a:ext cx="247664" cy="274638"/>
          </a:xfrm>
          <a:prstGeom prst="flowChartConnector">
            <a:avLst/>
          </a:prstGeom>
          <a:solidFill>
            <a:srgbClr val="000308"/>
          </a:solidFill>
          <a:ln w="9525">
            <a:solidFill>
              <a:schemeClr val="accent6">
                <a:lumMod val="50000"/>
              </a:schemeClr>
            </a:solidFill>
            <a:round/>
            <a:headEnd/>
            <a:tailEnd/>
          </a:ln>
          <a:effectLst/>
        </p:spPr>
        <p:txBody>
          <a:bodyPr wrap="none" anchor="ctr"/>
          <a:lstStyle/>
          <a:p>
            <a:endParaRPr lang="en-US" altLang="en-US"/>
          </a:p>
        </p:txBody>
      </p:sp>
      <p:sp>
        <p:nvSpPr>
          <p:cNvPr id="67" name="AutoShape 15"/>
          <p:cNvSpPr>
            <a:spLocks noChangeArrowheads="1"/>
          </p:cNvSpPr>
          <p:nvPr/>
        </p:nvSpPr>
        <p:spPr bwMode="auto">
          <a:xfrm>
            <a:off x="6948264" y="2667173"/>
            <a:ext cx="247664" cy="274638"/>
          </a:xfrm>
          <a:prstGeom prst="flowChartConnector">
            <a:avLst/>
          </a:prstGeom>
          <a:solidFill>
            <a:srgbClr val="000308"/>
          </a:solidFill>
          <a:ln w="9525">
            <a:solidFill>
              <a:schemeClr val="accent6">
                <a:lumMod val="50000"/>
              </a:schemeClr>
            </a:solidFill>
            <a:round/>
            <a:headEnd/>
            <a:tailEnd/>
          </a:ln>
          <a:effectLst/>
        </p:spPr>
        <p:txBody>
          <a:bodyPr wrap="none" anchor="ctr"/>
          <a:lstStyle/>
          <a:p>
            <a:endParaRPr lang="en-US" altLang="en-US"/>
          </a:p>
        </p:txBody>
      </p:sp>
      <p:sp>
        <p:nvSpPr>
          <p:cNvPr id="68" name="AutoShape 15"/>
          <p:cNvSpPr>
            <a:spLocks noChangeArrowheads="1"/>
          </p:cNvSpPr>
          <p:nvPr/>
        </p:nvSpPr>
        <p:spPr bwMode="auto">
          <a:xfrm>
            <a:off x="8183257" y="2392535"/>
            <a:ext cx="247664" cy="274638"/>
          </a:xfrm>
          <a:prstGeom prst="flowChartConnector">
            <a:avLst/>
          </a:prstGeom>
          <a:solidFill>
            <a:srgbClr val="000308"/>
          </a:solidFill>
          <a:ln w="9525">
            <a:solidFill>
              <a:schemeClr val="accent6">
                <a:lumMod val="50000"/>
              </a:schemeClr>
            </a:solidFill>
            <a:round/>
            <a:headEnd/>
            <a:tailEnd/>
          </a:ln>
          <a:effectLst/>
        </p:spPr>
        <p:txBody>
          <a:bodyPr wrap="none" anchor="ctr"/>
          <a:lstStyle/>
          <a:p>
            <a:endParaRPr lang="en-US" altLang="en-US"/>
          </a:p>
        </p:txBody>
      </p:sp>
      <p:sp>
        <p:nvSpPr>
          <p:cNvPr id="20" name="AutoShape 15"/>
          <p:cNvSpPr>
            <a:spLocks noChangeArrowheads="1"/>
          </p:cNvSpPr>
          <p:nvPr/>
        </p:nvSpPr>
        <p:spPr bwMode="auto">
          <a:xfrm>
            <a:off x="1115443" y="4941168"/>
            <a:ext cx="247664" cy="274638"/>
          </a:xfrm>
          <a:prstGeom prst="flowChartConnector">
            <a:avLst/>
          </a:prstGeom>
          <a:solidFill>
            <a:schemeClr val="accent2"/>
          </a:solidFill>
          <a:ln w="9525">
            <a:solidFill>
              <a:srgbClr val="00030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21" name="AutoShape 22"/>
          <p:cNvSpPr>
            <a:spLocks noChangeArrowheads="1"/>
          </p:cNvSpPr>
          <p:nvPr/>
        </p:nvSpPr>
        <p:spPr bwMode="auto">
          <a:xfrm>
            <a:off x="2568006" y="4725144"/>
            <a:ext cx="249103" cy="274638"/>
          </a:xfrm>
          <a:prstGeom prst="flowChartConnector">
            <a:avLst/>
          </a:prstGeom>
          <a:solidFill>
            <a:srgbClr val="CC0000"/>
          </a:solidFill>
          <a:ln w="9525">
            <a:solidFill>
              <a:srgbClr val="00030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22" name="AutoShape 26"/>
          <p:cNvSpPr>
            <a:spLocks noChangeArrowheads="1"/>
          </p:cNvSpPr>
          <p:nvPr/>
        </p:nvSpPr>
        <p:spPr bwMode="auto">
          <a:xfrm>
            <a:off x="3995168" y="5098579"/>
            <a:ext cx="249104" cy="274637"/>
          </a:xfrm>
          <a:prstGeom prst="flowChartConnector">
            <a:avLst/>
          </a:prstGeom>
          <a:solidFill>
            <a:srgbClr val="009900"/>
          </a:solidFill>
          <a:ln w="9525">
            <a:solidFill>
              <a:srgbClr val="00030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23" name="AutoShape 33"/>
          <p:cNvSpPr>
            <a:spLocks noChangeArrowheads="1"/>
          </p:cNvSpPr>
          <p:nvPr/>
        </p:nvSpPr>
        <p:spPr bwMode="auto">
          <a:xfrm>
            <a:off x="8172400" y="2636912"/>
            <a:ext cx="249103" cy="274638"/>
          </a:xfrm>
          <a:prstGeom prst="flowChartConnector">
            <a:avLst/>
          </a:prstGeom>
          <a:solidFill>
            <a:srgbClr val="990099"/>
          </a:solidFill>
          <a:ln w="9525">
            <a:solidFill>
              <a:srgbClr val="00030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69" name="AutoShape 26"/>
          <p:cNvSpPr>
            <a:spLocks noChangeArrowheads="1"/>
          </p:cNvSpPr>
          <p:nvPr/>
        </p:nvSpPr>
        <p:spPr bwMode="auto">
          <a:xfrm>
            <a:off x="4860032" y="4522515"/>
            <a:ext cx="249104" cy="274637"/>
          </a:xfrm>
          <a:prstGeom prst="flowChartConnector">
            <a:avLst/>
          </a:prstGeom>
          <a:solidFill>
            <a:srgbClr val="B54B1B"/>
          </a:solidFill>
          <a:ln w="9525">
            <a:solidFill>
              <a:srgbClr val="000308"/>
            </a:solidFill>
            <a:round/>
            <a:headEnd/>
            <a:tailEnd/>
          </a:ln>
          <a:effectLst/>
        </p:spPr>
        <p:txBody>
          <a:bodyPr wrap="none" anchor="ctr"/>
          <a:lstStyle/>
          <a:p>
            <a:endParaRPr lang="en-US" altLang="en-US"/>
          </a:p>
        </p:txBody>
      </p:sp>
      <p:sp>
        <p:nvSpPr>
          <p:cNvPr id="70" name="AutoShape 26"/>
          <p:cNvSpPr>
            <a:spLocks noChangeArrowheads="1"/>
          </p:cNvSpPr>
          <p:nvPr/>
        </p:nvSpPr>
        <p:spPr bwMode="auto">
          <a:xfrm>
            <a:off x="5868144" y="2996952"/>
            <a:ext cx="249104" cy="274637"/>
          </a:xfrm>
          <a:prstGeom prst="flowChartConnector">
            <a:avLst/>
          </a:prstGeom>
          <a:solidFill>
            <a:srgbClr val="FF33CC"/>
          </a:solidFill>
          <a:ln w="9525">
            <a:solidFill>
              <a:srgbClr val="000308"/>
            </a:solidFill>
            <a:round/>
            <a:headEnd/>
            <a:tailEnd/>
          </a:ln>
          <a:effectLst/>
        </p:spPr>
        <p:txBody>
          <a:bodyPr wrap="none" anchor="ctr"/>
          <a:lstStyle/>
          <a:p>
            <a:endParaRPr lang="en-US" altLang="en-US"/>
          </a:p>
        </p:txBody>
      </p:sp>
      <p:sp>
        <p:nvSpPr>
          <p:cNvPr id="71" name="AutoShape 26"/>
          <p:cNvSpPr>
            <a:spLocks noChangeArrowheads="1"/>
          </p:cNvSpPr>
          <p:nvPr/>
        </p:nvSpPr>
        <p:spPr bwMode="auto">
          <a:xfrm>
            <a:off x="6948264" y="2941241"/>
            <a:ext cx="249104" cy="274637"/>
          </a:xfrm>
          <a:prstGeom prst="flowChartConnector">
            <a:avLst/>
          </a:prstGeom>
          <a:solidFill>
            <a:schemeClr val="accent6">
              <a:lumMod val="60000"/>
              <a:lumOff val="40000"/>
            </a:schemeClr>
          </a:solidFill>
          <a:ln w="9525">
            <a:solidFill>
              <a:srgbClr val="000308"/>
            </a:solidFill>
            <a:round/>
            <a:headEnd/>
            <a:tailEnd/>
          </a:ln>
          <a:effectLst/>
        </p:spPr>
        <p:txBody>
          <a:bodyPr wrap="none" anchor="ctr"/>
          <a:lstStyle/>
          <a:p>
            <a:endParaRPr lang="en-US" altLang="en-US"/>
          </a:p>
        </p:txBody>
      </p:sp>
      <p:sp>
        <p:nvSpPr>
          <p:cNvPr id="72" name="TextBox 1"/>
          <p:cNvSpPr txBox="1">
            <a:spLocks noChangeArrowheads="1"/>
          </p:cNvSpPr>
          <p:nvPr/>
        </p:nvSpPr>
        <p:spPr bwMode="auto">
          <a:xfrm>
            <a:off x="323652" y="2132856"/>
            <a:ext cx="504031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400" i="1" dirty="0" smtClean="0">
                <a:solidFill>
                  <a:srgbClr val="000308"/>
                </a:solidFill>
              </a:rPr>
              <a:t>As many values as </a:t>
            </a:r>
            <a:r>
              <a:rPr lang="en-US" altLang="en-US" sz="2400" i="1" dirty="0" err="1" smtClean="0">
                <a:solidFill>
                  <a:srgbClr val="000308"/>
                </a:solidFill>
              </a:rPr>
              <a:t>hindcasts</a:t>
            </a:r>
            <a:r>
              <a:rPr lang="en-US" altLang="en-US" sz="2400" i="1" dirty="0" smtClean="0">
                <a:solidFill>
                  <a:srgbClr val="000308"/>
                </a:solidFill>
              </a:rPr>
              <a:t> for both the model and the observations to compute skill scores. Ex : correlations</a:t>
            </a:r>
            <a:endParaRPr lang="en-US" altLang="en-US" sz="2400" i="1" dirty="0">
              <a:solidFill>
                <a:srgbClr val="000308"/>
              </a:solidFill>
            </a:endParaRPr>
          </a:p>
        </p:txBody>
      </p:sp>
    </p:spTree>
    <p:extLst>
      <p:ext uri="{BB962C8B-B14F-4D97-AF65-F5344CB8AC3E}">
        <p14:creationId xmlns:p14="http://schemas.microsoft.com/office/powerpoint/2010/main" val="27249491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Typical decadal forecast skill – IPCC AR5</a:t>
            </a:r>
            <a:endParaRPr lang="en-US" dirty="0"/>
          </a:p>
        </p:txBody>
      </p:sp>
      <p:sp>
        <p:nvSpPr>
          <p:cNvPr id="5" name="Text Box 2"/>
          <p:cNvSpPr txBox="1">
            <a:spLocks noChangeArrowheads="1"/>
          </p:cNvSpPr>
          <p:nvPr/>
        </p:nvSpPr>
        <p:spPr bwMode="auto">
          <a:xfrm>
            <a:off x="2396331" y="6509321"/>
            <a:ext cx="6568157" cy="356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6760" tIns="43560" rIns="86760" bIns="435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2"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2"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2"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2"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2" charset="0"/>
                <a:ea typeface="Droid Sans Fallback" charset="0"/>
                <a:cs typeface="Droid Sans Fallback" charset="0"/>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2" charset="0"/>
                <a:ea typeface="Droid Sans Fallback" charset="0"/>
                <a:cs typeface="Droid Sans Fallback" charset="0"/>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2" charset="0"/>
                <a:ea typeface="Droid Sans Fallback" charset="0"/>
                <a:cs typeface="Droid Sans Fallback" charset="0"/>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2" charset="0"/>
                <a:ea typeface="Droid Sans Fallback" charset="0"/>
                <a:cs typeface="Droid Sans Fallback" charset="0"/>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2" charset="0"/>
                <a:ea typeface="Droid Sans Fallback" charset="0"/>
                <a:cs typeface="Droid Sans Fallback" charset="0"/>
              </a:defRPr>
            </a:lvl9pPr>
          </a:lstStyle>
          <a:p>
            <a:pPr algn="l" eaLnBrk="1">
              <a:lnSpc>
                <a:spcPct val="104000"/>
              </a:lnSpc>
              <a:spcBef>
                <a:spcPts val="1000"/>
              </a:spcBef>
              <a:buClrTx/>
              <a:buFontTx/>
              <a:buNone/>
            </a:pPr>
            <a:r>
              <a:rPr lang="en-GB" altLang="en-US" sz="1800" b="0" dirty="0" err="1">
                <a:latin typeface="+mn-lt"/>
              </a:rPr>
              <a:t>Doblas</a:t>
            </a:r>
            <a:r>
              <a:rPr lang="en-GB" altLang="en-US" sz="1800" b="0" dirty="0">
                <a:latin typeface="+mn-lt"/>
              </a:rPr>
              <a:t>-Reyes et al. (2013</a:t>
            </a:r>
            <a:r>
              <a:rPr lang="en-GB" altLang="en-US" sz="1800" b="0" dirty="0" smtClean="0">
                <a:latin typeface="+mn-lt"/>
              </a:rPr>
              <a:t>) </a:t>
            </a:r>
            <a:r>
              <a:rPr lang="en-GB" altLang="en-US" sz="1800" dirty="0" smtClean="0">
                <a:solidFill>
                  <a:srgbClr val="000308"/>
                </a:solidFill>
                <a:latin typeface="+mn-lt"/>
              </a:rPr>
              <a:t>Nature Communications</a:t>
            </a:r>
            <a:endParaRPr lang="en-GB" altLang="en-US" sz="1800" dirty="0">
              <a:solidFill>
                <a:srgbClr val="000308"/>
              </a:solidFill>
              <a:latin typeface="+mn-lt"/>
            </a:endParaRPr>
          </a:p>
        </p:txBody>
      </p:sp>
      <p:pic>
        <p:nvPicPr>
          <p:cNvPr id="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0931" r="-101"/>
          <a:stretch/>
        </p:blipFill>
        <p:spPr bwMode="auto">
          <a:xfrm>
            <a:off x="111547" y="2266569"/>
            <a:ext cx="8996957" cy="404275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Rectangle 3"/>
          <p:cNvSpPr>
            <a:spLocks noChangeArrowheads="1"/>
          </p:cNvSpPr>
          <p:nvPr/>
        </p:nvSpPr>
        <p:spPr bwMode="auto">
          <a:xfrm>
            <a:off x="83046" y="836712"/>
            <a:ext cx="8953450" cy="1862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4" charset="0"/>
                <a:ea typeface="Droid Sans Fallback"/>
                <a:cs typeface="Droid Sans Fallback"/>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4" charset="0"/>
                <a:ea typeface="Droid Sans Fallback"/>
                <a:cs typeface="Droid Sans Fallback"/>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4" charset="0"/>
                <a:ea typeface="Droid Sans Fallback"/>
                <a:cs typeface="Droid Sans Fallback"/>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4" charset="0"/>
                <a:ea typeface="Droid Sans Fallback"/>
                <a:cs typeface="Droid Sans Fallback"/>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4" charset="0"/>
                <a:ea typeface="Droid Sans Fallback"/>
                <a:cs typeface="Droid Sans Fallback"/>
              </a:defRPr>
            </a:lvl5pPr>
            <a:lvl6pPr marL="2514600" indent="-228600" algn="ctr"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4" charset="0"/>
                <a:ea typeface="Droid Sans Fallback"/>
                <a:cs typeface="Droid Sans Fallback"/>
              </a:defRPr>
            </a:lvl6pPr>
            <a:lvl7pPr marL="2971800" indent="-228600" algn="ctr"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4" charset="0"/>
                <a:ea typeface="Droid Sans Fallback"/>
                <a:cs typeface="Droid Sans Fallback"/>
              </a:defRPr>
            </a:lvl7pPr>
            <a:lvl8pPr marL="3429000" indent="-228600" algn="ctr"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4" charset="0"/>
                <a:ea typeface="Droid Sans Fallback"/>
                <a:cs typeface="Droid Sans Fallback"/>
              </a:defRPr>
            </a:lvl8pPr>
            <a:lvl9pPr marL="3886200" indent="-228600" algn="ctr"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4" charset="0"/>
                <a:ea typeface="Droid Sans Fallback"/>
                <a:cs typeface="Droid Sans Fallback"/>
              </a:defRPr>
            </a:lvl9pPr>
          </a:lstStyle>
          <a:p>
            <a:pPr algn="just">
              <a:spcBef>
                <a:spcPts val="400"/>
              </a:spcBef>
              <a:spcAft>
                <a:spcPts val="200"/>
              </a:spcAft>
              <a:buClrTx/>
              <a:buFontTx/>
              <a:buNone/>
            </a:pPr>
            <a:r>
              <a:rPr lang="en-GB" altLang="en-US" sz="1800" b="0" i="0" dirty="0">
                <a:latin typeface="+mj-lt"/>
              </a:rPr>
              <a:t>(Top row) Root mean square skill score (RMSSS) of the ensemble mean of the initialised predictions and (bottom row) ratio of the root mean square error (RMSE) of the initialised and </a:t>
            </a:r>
            <a:r>
              <a:rPr lang="en-GB" altLang="en-US" sz="1800" b="0" i="0" dirty="0" err="1">
                <a:latin typeface="+mj-lt"/>
              </a:rPr>
              <a:t>uninitialised</a:t>
            </a:r>
            <a:r>
              <a:rPr lang="en-GB" altLang="en-US" sz="1800" b="0" i="0" dirty="0">
                <a:latin typeface="+mj-lt"/>
              </a:rPr>
              <a:t> predictions for the near-surface temperature from the multi-model CMIP5 experiment (1960-2005) for (left) 2-5 and (right) 6-9 forecast years. Five-year start date interval.</a:t>
            </a:r>
          </a:p>
        </p:txBody>
      </p:sp>
      <p:sp>
        <p:nvSpPr>
          <p:cNvPr id="2" name="TextBox 1"/>
          <p:cNvSpPr txBox="1"/>
          <p:nvPr/>
        </p:nvSpPr>
        <p:spPr>
          <a:xfrm>
            <a:off x="2411760" y="6156012"/>
            <a:ext cx="3744416" cy="338554"/>
          </a:xfrm>
          <a:prstGeom prst="rect">
            <a:avLst/>
          </a:prstGeom>
          <a:noFill/>
        </p:spPr>
        <p:txBody>
          <a:bodyPr wrap="square" rtlCol="0">
            <a:spAutoFit/>
          </a:bodyPr>
          <a:lstStyle/>
          <a:p>
            <a:pPr algn="ctr"/>
            <a:r>
              <a:rPr lang="en-US" sz="1600" dirty="0" smtClean="0">
                <a:solidFill>
                  <a:srgbClr val="000308"/>
                </a:solidFill>
              </a:rPr>
              <a:t>Added-value from </a:t>
            </a:r>
            <a:r>
              <a:rPr lang="en-US" sz="1600" dirty="0" err="1" smtClean="0">
                <a:solidFill>
                  <a:srgbClr val="000308"/>
                </a:solidFill>
              </a:rPr>
              <a:t>initialisation</a:t>
            </a:r>
            <a:endParaRPr lang="en-US" sz="1600" dirty="0">
              <a:solidFill>
                <a:srgbClr val="000308"/>
              </a:solidFill>
            </a:endParaRPr>
          </a:p>
        </p:txBody>
      </p:sp>
      <p:cxnSp>
        <p:nvCxnSpPr>
          <p:cNvPr id="7" name="Straight Arrow Connector 6"/>
          <p:cNvCxnSpPr/>
          <p:nvPr/>
        </p:nvCxnSpPr>
        <p:spPr>
          <a:xfrm flipV="1">
            <a:off x="4283968" y="5670540"/>
            <a:ext cx="1152128" cy="566772"/>
          </a:xfrm>
          <a:prstGeom prst="straightConnector1">
            <a:avLst/>
          </a:prstGeom>
          <a:ln>
            <a:solidFill>
              <a:srgbClr val="000308"/>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3059832" y="5670540"/>
            <a:ext cx="1016496" cy="566772"/>
          </a:xfrm>
          <a:prstGeom prst="straightConnector1">
            <a:avLst/>
          </a:prstGeom>
          <a:ln>
            <a:solidFill>
              <a:srgbClr val="000308"/>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267744" y="2420888"/>
            <a:ext cx="3744416" cy="338554"/>
          </a:xfrm>
          <a:prstGeom prst="rect">
            <a:avLst/>
          </a:prstGeom>
          <a:noFill/>
        </p:spPr>
        <p:txBody>
          <a:bodyPr wrap="square" rtlCol="0">
            <a:spAutoFit/>
          </a:bodyPr>
          <a:lstStyle/>
          <a:p>
            <a:pPr algn="ctr"/>
            <a:r>
              <a:rPr lang="en-US" sz="1600" dirty="0" smtClean="0">
                <a:solidFill>
                  <a:srgbClr val="000308"/>
                </a:solidFill>
              </a:rPr>
              <a:t>Skill</a:t>
            </a:r>
            <a:endParaRPr lang="en-US" sz="1600" dirty="0">
              <a:solidFill>
                <a:srgbClr val="000308"/>
              </a:solidFill>
            </a:endParaRPr>
          </a:p>
        </p:txBody>
      </p:sp>
      <p:cxnSp>
        <p:nvCxnSpPr>
          <p:cNvPr id="14" name="Straight Arrow Connector 13"/>
          <p:cNvCxnSpPr/>
          <p:nvPr/>
        </p:nvCxnSpPr>
        <p:spPr>
          <a:xfrm>
            <a:off x="4188498" y="2704274"/>
            <a:ext cx="959566" cy="580710"/>
          </a:xfrm>
          <a:prstGeom prst="straightConnector1">
            <a:avLst/>
          </a:prstGeom>
          <a:ln>
            <a:solidFill>
              <a:srgbClr val="000308"/>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3347864" y="2708920"/>
            <a:ext cx="720080" cy="472171"/>
          </a:xfrm>
          <a:prstGeom prst="straightConnector1">
            <a:avLst/>
          </a:prstGeom>
          <a:ln>
            <a:solidFill>
              <a:srgbClr val="000308"/>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6880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Typical seasonal forecast skill</a:t>
            </a:r>
            <a:endParaRPr lang="en-US" dirty="0"/>
          </a:p>
        </p:txBody>
      </p:sp>
      <p:sp>
        <p:nvSpPr>
          <p:cNvPr id="5" name="Text Box 2"/>
          <p:cNvSpPr txBox="1">
            <a:spLocks noChangeArrowheads="1"/>
          </p:cNvSpPr>
          <p:nvPr/>
        </p:nvSpPr>
        <p:spPr bwMode="auto">
          <a:xfrm>
            <a:off x="90489" y="863600"/>
            <a:ext cx="8946007" cy="52030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lstStyle>
            <a:lvl1pPr>
              <a:tabLst>
                <a:tab pos="536575" algn="l"/>
                <a:tab pos="1450975" algn="l"/>
                <a:tab pos="2365375" algn="l"/>
                <a:tab pos="3279775" algn="l"/>
                <a:tab pos="4194175" algn="l"/>
                <a:tab pos="5108575" algn="l"/>
                <a:tab pos="6022975" algn="l"/>
                <a:tab pos="6937375" algn="l"/>
                <a:tab pos="7851775" algn="l"/>
                <a:tab pos="8766175" algn="l"/>
                <a:tab pos="9680575" algn="l"/>
              </a:tabLst>
              <a:defRPr sz="2400" b="1" i="1">
                <a:solidFill>
                  <a:srgbClr val="000000"/>
                </a:solidFill>
                <a:latin typeface="Verdana" pitchFamily="32" charset="0"/>
                <a:ea typeface="Droid Sans Fallback" charset="0"/>
                <a:cs typeface="Droid Sans Fallback" charset="0"/>
              </a:defRPr>
            </a:lvl1pPr>
            <a:lvl2pPr>
              <a:tabLst>
                <a:tab pos="536575" algn="l"/>
                <a:tab pos="1450975" algn="l"/>
                <a:tab pos="2365375" algn="l"/>
                <a:tab pos="3279775" algn="l"/>
                <a:tab pos="4194175" algn="l"/>
                <a:tab pos="5108575" algn="l"/>
                <a:tab pos="6022975" algn="l"/>
                <a:tab pos="6937375" algn="l"/>
                <a:tab pos="7851775" algn="l"/>
                <a:tab pos="8766175" algn="l"/>
                <a:tab pos="9680575" algn="l"/>
              </a:tabLst>
              <a:defRPr sz="2400" b="1" i="1">
                <a:solidFill>
                  <a:srgbClr val="000000"/>
                </a:solidFill>
                <a:latin typeface="Verdana" pitchFamily="32" charset="0"/>
                <a:ea typeface="Droid Sans Fallback" charset="0"/>
                <a:cs typeface="Droid Sans Fallback" charset="0"/>
              </a:defRPr>
            </a:lvl2pPr>
            <a:lvl3pPr>
              <a:tabLst>
                <a:tab pos="536575" algn="l"/>
                <a:tab pos="1450975" algn="l"/>
                <a:tab pos="2365375" algn="l"/>
                <a:tab pos="3279775" algn="l"/>
                <a:tab pos="4194175" algn="l"/>
                <a:tab pos="5108575" algn="l"/>
                <a:tab pos="6022975" algn="l"/>
                <a:tab pos="6937375" algn="l"/>
                <a:tab pos="7851775" algn="l"/>
                <a:tab pos="8766175" algn="l"/>
                <a:tab pos="9680575" algn="l"/>
              </a:tabLst>
              <a:defRPr sz="2400" b="1" i="1">
                <a:solidFill>
                  <a:srgbClr val="000000"/>
                </a:solidFill>
                <a:latin typeface="Verdana" pitchFamily="32" charset="0"/>
                <a:ea typeface="Droid Sans Fallback" charset="0"/>
                <a:cs typeface="Droid Sans Fallback" charset="0"/>
              </a:defRPr>
            </a:lvl3pPr>
            <a:lvl4pPr>
              <a:tabLst>
                <a:tab pos="536575" algn="l"/>
                <a:tab pos="1450975" algn="l"/>
                <a:tab pos="2365375" algn="l"/>
                <a:tab pos="3279775" algn="l"/>
                <a:tab pos="4194175" algn="l"/>
                <a:tab pos="5108575" algn="l"/>
                <a:tab pos="6022975" algn="l"/>
                <a:tab pos="6937375" algn="l"/>
                <a:tab pos="7851775" algn="l"/>
                <a:tab pos="8766175" algn="l"/>
                <a:tab pos="9680575" algn="l"/>
              </a:tabLst>
              <a:defRPr sz="2400" b="1" i="1">
                <a:solidFill>
                  <a:srgbClr val="000000"/>
                </a:solidFill>
                <a:latin typeface="Verdana" pitchFamily="32" charset="0"/>
                <a:ea typeface="Droid Sans Fallback" charset="0"/>
                <a:cs typeface="Droid Sans Fallback" charset="0"/>
              </a:defRPr>
            </a:lvl4pPr>
            <a:lvl5pPr>
              <a:tabLst>
                <a:tab pos="536575" algn="l"/>
                <a:tab pos="1450975" algn="l"/>
                <a:tab pos="2365375" algn="l"/>
                <a:tab pos="3279775" algn="l"/>
                <a:tab pos="4194175" algn="l"/>
                <a:tab pos="5108575" algn="l"/>
                <a:tab pos="6022975" algn="l"/>
                <a:tab pos="6937375" algn="l"/>
                <a:tab pos="7851775" algn="l"/>
                <a:tab pos="8766175" algn="l"/>
                <a:tab pos="9680575" algn="l"/>
              </a:tabLst>
              <a:defRPr sz="2400" b="1" i="1">
                <a:solidFill>
                  <a:srgbClr val="000000"/>
                </a:solidFill>
                <a:latin typeface="Verdana" pitchFamily="32" charset="0"/>
                <a:ea typeface="Droid Sans Fallback" charset="0"/>
                <a:cs typeface="Droid Sans Fallback" charset="0"/>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536575" algn="l"/>
                <a:tab pos="1450975" algn="l"/>
                <a:tab pos="2365375" algn="l"/>
                <a:tab pos="3279775" algn="l"/>
                <a:tab pos="4194175" algn="l"/>
                <a:tab pos="5108575" algn="l"/>
                <a:tab pos="6022975" algn="l"/>
                <a:tab pos="6937375" algn="l"/>
                <a:tab pos="7851775" algn="l"/>
                <a:tab pos="8766175" algn="l"/>
                <a:tab pos="9680575" algn="l"/>
              </a:tabLst>
              <a:defRPr sz="2400" b="1" i="1">
                <a:solidFill>
                  <a:srgbClr val="000000"/>
                </a:solidFill>
                <a:latin typeface="Verdana" pitchFamily="32" charset="0"/>
                <a:ea typeface="Droid Sans Fallback" charset="0"/>
                <a:cs typeface="Droid Sans Fallback" charset="0"/>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536575" algn="l"/>
                <a:tab pos="1450975" algn="l"/>
                <a:tab pos="2365375" algn="l"/>
                <a:tab pos="3279775" algn="l"/>
                <a:tab pos="4194175" algn="l"/>
                <a:tab pos="5108575" algn="l"/>
                <a:tab pos="6022975" algn="l"/>
                <a:tab pos="6937375" algn="l"/>
                <a:tab pos="7851775" algn="l"/>
                <a:tab pos="8766175" algn="l"/>
                <a:tab pos="9680575" algn="l"/>
              </a:tabLst>
              <a:defRPr sz="2400" b="1" i="1">
                <a:solidFill>
                  <a:srgbClr val="000000"/>
                </a:solidFill>
                <a:latin typeface="Verdana" pitchFamily="32" charset="0"/>
                <a:ea typeface="Droid Sans Fallback" charset="0"/>
                <a:cs typeface="Droid Sans Fallback" charset="0"/>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536575" algn="l"/>
                <a:tab pos="1450975" algn="l"/>
                <a:tab pos="2365375" algn="l"/>
                <a:tab pos="3279775" algn="l"/>
                <a:tab pos="4194175" algn="l"/>
                <a:tab pos="5108575" algn="l"/>
                <a:tab pos="6022975" algn="l"/>
                <a:tab pos="6937375" algn="l"/>
                <a:tab pos="7851775" algn="l"/>
                <a:tab pos="8766175" algn="l"/>
                <a:tab pos="9680575" algn="l"/>
              </a:tabLst>
              <a:defRPr sz="2400" b="1" i="1">
                <a:solidFill>
                  <a:srgbClr val="000000"/>
                </a:solidFill>
                <a:latin typeface="Verdana" pitchFamily="32" charset="0"/>
                <a:ea typeface="Droid Sans Fallback" charset="0"/>
                <a:cs typeface="Droid Sans Fallback" charset="0"/>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536575" algn="l"/>
                <a:tab pos="1450975" algn="l"/>
                <a:tab pos="2365375" algn="l"/>
                <a:tab pos="3279775" algn="l"/>
                <a:tab pos="4194175" algn="l"/>
                <a:tab pos="5108575" algn="l"/>
                <a:tab pos="6022975" algn="l"/>
                <a:tab pos="6937375" algn="l"/>
                <a:tab pos="7851775" algn="l"/>
                <a:tab pos="8766175" algn="l"/>
                <a:tab pos="9680575" algn="l"/>
              </a:tabLst>
              <a:defRPr sz="2400" b="1" i="1">
                <a:solidFill>
                  <a:srgbClr val="000000"/>
                </a:solidFill>
                <a:latin typeface="Verdana" pitchFamily="32" charset="0"/>
                <a:ea typeface="Droid Sans Fallback" charset="0"/>
                <a:cs typeface="Droid Sans Fallback" charset="0"/>
              </a:defRPr>
            </a:lvl9pPr>
          </a:lstStyle>
          <a:p>
            <a:pPr algn="just">
              <a:spcBef>
                <a:spcPts val="400"/>
              </a:spcBef>
              <a:spcAft>
                <a:spcPts val="200"/>
              </a:spcAft>
              <a:buClrTx/>
              <a:buFontTx/>
              <a:buNone/>
            </a:pPr>
            <a:r>
              <a:rPr lang="en-GB" altLang="en-US" sz="1800" b="0" i="0" dirty="0">
                <a:latin typeface="+mj-lt"/>
              </a:rPr>
              <a:t>Correlation of the ensemble mean for the ENSEMBLES multi-model (45 members) </a:t>
            </a:r>
            <a:r>
              <a:rPr lang="en-GB" altLang="en-US" sz="1800" b="0" i="0" dirty="0" err="1">
                <a:latin typeface="+mj-lt"/>
              </a:rPr>
              <a:t>wrt</a:t>
            </a:r>
            <a:r>
              <a:rPr lang="en-GB" altLang="en-US" sz="1800" b="0" i="0" dirty="0">
                <a:latin typeface="+mj-lt"/>
              </a:rPr>
              <a:t> ERA40-ERAInt (T2m over 1960-2005) and GPCP (</a:t>
            </a:r>
            <a:r>
              <a:rPr lang="en-GB" altLang="en-US" sz="1800" b="0" i="0" dirty="0" err="1">
                <a:latin typeface="+mj-lt"/>
              </a:rPr>
              <a:t>precip</a:t>
            </a:r>
            <a:r>
              <a:rPr lang="en-GB" altLang="en-US" sz="1800" b="0" i="0" dirty="0">
                <a:latin typeface="+mj-lt"/>
              </a:rPr>
              <a:t> over 1980-2005) with 1-month </a:t>
            </a:r>
            <a:r>
              <a:rPr lang="en-GB" altLang="en-US" sz="1800" b="0" i="0" dirty="0" smtClean="0">
                <a:latin typeface="+mj-lt"/>
              </a:rPr>
              <a:t>lead</a:t>
            </a:r>
            <a:endParaRPr lang="en-GB" altLang="en-US" sz="2000" dirty="0"/>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t="32021"/>
          <a:stretch>
            <a:fillRect/>
          </a:stretch>
        </p:blipFill>
        <p:spPr bwMode="auto">
          <a:xfrm>
            <a:off x="187325" y="1916832"/>
            <a:ext cx="4199314" cy="2021266"/>
          </a:xfrm>
          <a:prstGeom prst="rect">
            <a:avLst/>
          </a:prstGeom>
          <a:noFill/>
          <a:ln>
            <a:noFill/>
          </a:ln>
          <a:effectLst/>
          <a:extLst>
            <a:ext uri="{909E8E84-426E-40DD-AFC4-6F175D3DCCD1}">
              <a14:hiddenFill xmlns:a14="http://schemas.microsoft.com/office/drawing/2010/main">
                <a:blipFill dpi="0" rotWithShape="0">
                  <a:blip/>
                  <a:srcRect t="32021"/>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 Box 4"/>
          <p:cNvSpPr txBox="1">
            <a:spLocks noChangeArrowheads="1"/>
          </p:cNvSpPr>
          <p:nvPr/>
        </p:nvSpPr>
        <p:spPr bwMode="auto">
          <a:xfrm>
            <a:off x="285143" y="3545730"/>
            <a:ext cx="1550553"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2"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2"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2"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2"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2" charset="0"/>
                <a:ea typeface="Droid Sans Fallback" charset="0"/>
                <a:cs typeface="Droid Sans Fallback" charset="0"/>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2" charset="0"/>
                <a:ea typeface="Droid Sans Fallback" charset="0"/>
                <a:cs typeface="Droid Sans Fallback" charset="0"/>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2" charset="0"/>
                <a:ea typeface="Droid Sans Fallback" charset="0"/>
                <a:cs typeface="Droid Sans Fallback" charset="0"/>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2" charset="0"/>
                <a:ea typeface="Droid Sans Fallback" charset="0"/>
                <a:cs typeface="Droid Sans Fallback" charset="0"/>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2" charset="0"/>
                <a:ea typeface="Droid Sans Fallback" charset="0"/>
                <a:cs typeface="Droid Sans Fallback" charset="0"/>
              </a:defRPr>
            </a:lvl9pPr>
          </a:lstStyle>
          <a:p>
            <a:pPr eaLnBrk="1" hangingPunct="1">
              <a:spcBef>
                <a:spcPts val="1250"/>
              </a:spcBef>
              <a:buClrTx/>
              <a:buFontTx/>
              <a:buNone/>
            </a:pPr>
            <a:r>
              <a:rPr lang="en-GB" altLang="en-US" sz="2000" b="0"/>
              <a:t>T2m JJA</a:t>
            </a:r>
          </a:p>
        </p:txBody>
      </p:sp>
      <p:pic>
        <p:nvPicPr>
          <p:cNvPr id="8"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t="32021"/>
          <a:stretch>
            <a:fillRect/>
          </a:stretch>
        </p:blipFill>
        <p:spPr bwMode="auto">
          <a:xfrm>
            <a:off x="4499992" y="1934294"/>
            <a:ext cx="4199314" cy="2021265"/>
          </a:xfrm>
          <a:prstGeom prst="rect">
            <a:avLst/>
          </a:prstGeom>
          <a:noFill/>
          <a:ln>
            <a:noFill/>
          </a:ln>
          <a:effectLst/>
          <a:extLst>
            <a:ext uri="{909E8E84-426E-40DD-AFC4-6F175D3DCCD1}">
              <a14:hiddenFill xmlns:a14="http://schemas.microsoft.com/office/drawing/2010/main">
                <a:blipFill dpi="0" rotWithShape="0">
                  <a:blip/>
                  <a:srcRect t="32021"/>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t="32021"/>
          <a:stretch>
            <a:fillRect/>
          </a:stretch>
        </p:blipFill>
        <p:spPr bwMode="auto">
          <a:xfrm>
            <a:off x="182564" y="4032969"/>
            <a:ext cx="4202388" cy="2021265"/>
          </a:xfrm>
          <a:prstGeom prst="rect">
            <a:avLst/>
          </a:prstGeom>
          <a:noFill/>
          <a:ln>
            <a:noFill/>
          </a:ln>
          <a:effectLst/>
          <a:extLst>
            <a:ext uri="{909E8E84-426E-40DD-AFC4-6F175D3DCCD1}">
              <a14:hiddenFill xmlns:a14="http://schemas.microsoft.com/office/drawing/2010/main">
                <a:blipFill dpi="0" rotWithShape="0">
                  <a:blip/>
                  <a:srcRect t="32021"/>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t="32021"/>
          <a:stretch>
            <a:fillRect/>
          </a:stretch>
        </p:blipFill>
        <p:spPr bwMode="auto">
          <a:xfrm>
            <a:off x="4546076" y="4032969"/>
            <a:ext cx="4202388" cy="2021265"/>
          </a:xfrm>
          <a:prstGeom prst="rect">
            <a:avLst/>
          </a:prstGeom>
          <a:noFill/>
          <a:ln>
            <a:noFill/>
          </a:ln>
          <a:effectLst/>
          <a:extLst>
            <a:ext uri="{909E8E84-426E-40DD-AFC4-6F175D3DCCD1}">
              <a14:hiddenFill xmlns:a14="http://schemas.microsoft.com/office/drawing/2010/main">
                <a:blipFill dpi="0" rotWithShape="0">
                  <a:blip/>
                  <a:srcRect t="32021"/>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t="21346" b="68617"/>
          <a:stretch>
            <a:fillRect/>
          </a:stretch>
        </p:blipFill>
        <p:spPr bwMode="auto">
          <a:xfrm>
            <a:off x="1536314" y="6030044"/>
            <a:ext cx="5843998" cy="415013"/>
          </a:xfrm>
          <a:prstGeom prst="rect">
            <a:avLst/>
          </a:prstGeom>
          <a:noFill/>
          <a:ln>
            <a:noFill/>
          </a:ln>
          <a:effectLst/>
          <a:extLst>
            <a:ext uri="{909E8E84-426E-40DD-AFC4-6F175D3DCCD1}">
              <a14:hiddenFill xmlns:a14="http://schemas.microsoft.com/office/drawing/2010/main">
                <a:blipFill dpi="0" rotWithShape="0">
                  <a:blip/>
                  <a:srcRect t="21346" b="68617"/>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Text Box 9"/>
          <p:cNvSpPr txBox="1">
            <a:spLocks noChangeArrowheads="1"/>
          </p:cNvSpPr>
          <p:nvPr/>
        </p:nvSpPr>
        <p:spPr bwMode="auto">
          <a:xfrm>
            <a:off x="7236296" y="3575487"/>
            <a:ext cx="1550553"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2"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2"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2"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2"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2" charset="0"/>
                <a:ea typeface="Droid Sans Fallback" charset="0"/>
                <a:cs typeface="Droid Sans Fallback" charset="0"/>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2" charset="0"/>
                <a:ea typeface="Droid Sans Fallback" charset="0"/>
                <a:cs typeface="Droid Sans Fallback" charset="0"/>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2" charset="0"/>
                <a:ea typeface="Droid Sans Fallback" charset="0"/>
                <a:cs typeface="Droid Sans Fallback" charset="0"/>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2" charset="0"/>
                <a:ea typeface="Droid Sans Fallback" charset="0"/>
                <a:cs typeface="Droid Sans Fallback" charset="0"/>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2" charset="0"/>
                <a:ea typeface="Droid Sans Fallback" charset="0"/>
                <a:cs typeface="Droid Sans Fallback" charset="0"/>
              </a:defRPr>
            </a:lvl9pPr>
          </a:lstStyle>
          <a:p>
            <a:pPr eaLnBrk="1" hangingPunct="1">
              <a:spcBef>
                <a:spcPts val="1250"/>
              </a:spcBef>
              <a:buClrTx/>
              <a:buFontTx/>
              <a:buNone/>
            </a:pPr>
            <a:r>
              <a:rPr lang="en-GB" altLang="en-US" sz="2000" b="0" dirty="0"/>
              <a:t>T2m DJF</a:t>
            </a:r>
          </a:p>
        </p:txBody>
      </p:sp>
      <p:sp>
        <p:nvSpPr>
          <p:cNvPr id="13" name="Text Box 10"/>
          <p:cNvSpPr txBox="1">
            <a:spLocks noChangeArrowheads="1"/>
          </p:cNvSpPr>
          <p:nvPr/>
        </p:nvSpPr>
        <p:spPr bwMode="auto">
          <a:xfrm>
            <a:off x="357151" y="5633962"/>
            <a:ext cx="1550553"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2"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2"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2"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2"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2" charset="0"/>
                <a:ea typeface="Droid Sans Fallback" charset="0"/>
                <a:cs typeface="Droid Sans Fallback" charset="0"/>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2" charset="0"/>
                <a:ea typeface="Droid Sans Fallback" charset="0"/>
                <a:cs typeface="Droid Sans Fallback" charset="0"/>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2" charset="0"/>
                <a:ea typeface="Droid Sans Fallback" charset="0"/>
                <a:cs typeface="Droid Sans Fallback" charset="0"/>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2" charset="0"/>
                <a:ea typeface="Droid Sans Fallback" charset="0"/>
                <a:cs typeface="Droid Sans Fallback" charset="0"/>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2" charset="0"/>
                <a:ea typeface="Droid Sans Fallback" charset="0"/>
                <a:cs typeface="Droid Sans Fallback" charset="0"/>
              </a:defRPr>
            </a:lvl9pPr>
          </a:lstStyle>
          <a:p>
            <a:pPr eaLnBrk="1" hangingPunct="1">
              <a:spcBef>
                <a:spcPts val="1250"/>
              </a:spcBef>
              <a:buClrTx/>
              <a:buFontTx/>
              <a:buNone/>
            </a:pPr>
            <a:r>
              <a:rPr lang="en-GB" altLang="en-US" sz="2000" b="0" dirty="0" err="1"/>
              <a:t>Prec</a:t>
            </a:r>
            <a:r>
              <a:rPr lang="en-GB" altLang="en-US" sz="2000" b="0" dirty="0"/>
              <a:t> JJA</a:t>
            </a:r>
          </a:p>
        </p:txBody>
      </p:sp>
      <p:sp>
        <p:nvSpPr>
          <p:cNvPr id="14" name="Text Box 11"/>
          <p:cNvSpPr txBox="1">
            <a:spLocks noChangeArrowheads="1"/>
          </p:cNvSpPr>
          <p:nvPr/>
        </p:nvSpPr>
        <p:spPr bwMode="auto">
          <a:xfrm>
            <a:off x="7341927" y="5633962"/>
            <a:ext cx="1550553"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2"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2"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2"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2"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2" charset="0"/>
                <a:ea typeface="Droid Sans Fallback" charset="0"/>
                <a:cs typeface="Droid Sans Fallback" charset="0"/>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2" charset="0"/>
                <a:ea typeface="Droid Sans Fallback" charset="0"/>
                <a:cs typeface="Droid Sans Fallback" charset="0"/>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2" charset="0"/>
                <a:ea typeface="Droid Sans Fallback" charset="0"/>
                <a:cs typeface="Droid Sans Fallback" charset="0"/>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2" charset="0"/>
                <a:ea typeface="Droid Sans Fallback" charset="0"/>
                <a:cs typeface="Droid Sans Fallback" charset="0"/>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2" charset="0"/>
                <a:ea typeface="Droid Sans Fallback" charset="0"/>
                <a:cs typeface="Droid Sans Fallback" charset="0"/>
              </a:defRPr>
            </a:lvl9pPr>
          </a:lstStyle>
          <a:p>
            <a:pPr eaLnBrk="1" hangingPunct="1">
              <a:spcBef>
                <a:spcPts val="1250"/>
              </a:spcBef>
              <a:buClrTx/>
              <a:buFontTx/>
              <a:buNone/>
            </a:pPr>
            <a:r>
              <a:rPr lang="en-GB" altLang="en-US" sz="2000" b="0" dirty="0" err="1"/>
              <a:t>Prec</a:t>
            </a:r>
            <a:r>
              <a:rPr lang="en-GB" altLang="en-US" sz="2000" b="0" dirty="0"/>
              <a:t> DJF</a:t>
            </a:r>
          </a:p>
        </p:txBody>
      </p:sp>
    </p:spTree>
    <p:extLst>
      <p:ext uri="{BB962C8B-B14F-4D97-AF65-F5344CB8AC3E}">
        <p14:creationId xmlns:p14="http://schemas.microsoft.com/office/powerpoint/2010/main" val="41478030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Some open fronts</a:t>
            </a:r>
            <a:endParaRPr lang="en-US" dirty="0"/>
          </a:p>
        </p:txBody>
      </p:sp>
      <p:sp>
        <p:nvSpPr>
          <p:cNvPr id="5" name="Text Box 1"/>
          <p:cNvSpPr txBox="1">
            <a:spLocks noChangeArrowheads="1"/>
          </p:cNvSpPr>
          <p:nvPr/>
        </p:nvSpPr>
        <p:spPr bwMode="auto">
          <a:xfrm>
            <a:off x="-36512" y="836712"/>
            <a:ext cx="9096375" cy="540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lstStyle>
            <a:lvl1pPr>
              <a:tabLst>
                <a:tab pos="536575" algn="l"/>
                <a:tab pos="1450975" algn="l"/>
                <a:tab pos="2365375" algn="l"/>
                <a:tab pos="3279775" algn="l"/>
                <a:tab pos="4194175" algn="l"/>
                <a:tab pos="5108575" algn="l"/>
                <a:tab pos="6022975" algn="l"/>
                <a:tab pos="6937375" algn="l"/>
                <a:tab pos="7851775" algn="l"/>
                <a:tab pos="8766175" algn="l"/>
                <a:tab pos="9680575" algn="l"/>
              </a:tabLst>
              <a:defRPr sz="2400" b="1" i="1">
                <a:solidFill>
                  <a:srgbClr val="000000"/>
                </a:solidFill>
                <a:latin typeface="Verdana" pitchFamily="34" charset="0"/>
                <a:ea typeface="Droid Sans Fallback"/>
                <a:cs typeface="Droid Sans Fallback"/>
              </a:defRPr>
            </a:lvl1pPr>
            <a:lvl2pPr>
              <a:tabLst>
                <a:tab pos="536575" algn="l"/>
                <a:tab pos="1450975" algn="l"/>
                <a:tab pos="2365375" algn="l"/>
                <a:tab pos="3279775" algn="l"/>
                <a:tab pos="4194175" algn="l"/>
                <a:tab pos="5108575" algn="l"/>
                <a:tab pos="6022975" algn="l"/>
                <a:tab pos="6937375" algn="l"/>
                <a:tab pos="7851775" algn="l"/>
                <a:tab pos="8766175" algn="l"/>
                <a:tab pos="9680575" algn="l"/>
              </a:tabLst>
              <a:defRPr sz="2400" b="1" i="1">
                <a:solidFill>
                  <a:srgbClr val="000000"/>
                </a:solidFill>
                <a:latin typeface="Verdana" pitchFamily="34" charset="0"/>
                <a:ea typeface="Droid Sans Fallback"/>
                <a:cs typeface="Droid Sans Fallback"/>
              </a:defRPr>
            </a:lvl2pPr>
            <a:lvl3pPr>
              <a:tabLst>
                <a:tab pos="536575" algn="l"/>
                <a:tab pos="1450975" algn="l"/>
                <a:tab pos="2365375" algn="l"/>
                <a:tab pos="3279775" algn="l"/>
                <a:tab pos="4194175" algn="l"/>
                <a:tab pos="5108575" algn="l"/>
                <a:tab pos="6022975" algn="l"/>
                <a:tab pos="6937375" algn="l"/>
                <a:tab pos="7851775" algn="l"/>
                <a:tab pos="8766175" algn="l"/>
                <a:tab pos="9680575" algn="l"/>
              </a:tabLst>
              <a:defRPr sz="2400" b="1" i="1">
                <a:solidFill>
                  <a:srgbClr val="000000"/>
                </a:solidFill>
                <a:latin typeface="Verdana" pitchFamily="34" charset="0"/>
                <a:ea typeface="Droid Sans Fallback"/>
                <a:cs typeface="Droid Sans Fallback"/>
              </a:defRPr>
            </a:lvl3pPr>
            <a:lvl4pPr>
              <a:tabLst>
                <a:tab pos="536575" algn="l"/>
                <a:tab pos="1450975" algn="l"/>
                <a:tab pos="2365375" algn="l"/>
                <a:tab pos="3279775" algn="l"/>
                <a:tab pos="4194175" algn="l"/>
                <a:tab pos="5108575" algn="l"/>
                <a:tab pos="6022975" algn="l"/>
                <a:tab pos="6937375" algn="l"/>
                <a:tab pos="7851775" algn="l"/>
                <a:tab pos="8766175" algn="l"/>
                <a:tab pos="9680575" algn="l"/>
              </a:tabLst>
              <a:defRPr sz="2400" b="1" i="1">
                <a:solidFill>
                  <a:srgbClr val="000000"/>
                </a:solidFill>
                <a:latin typeface="Verdana" pitchFamily="34" charset="0"/>
                <a:ea typeface="Droid Sans Fallback"/>
                <a:cs typeface="Droid Sans Fallback"/>
              </a:defRPr>
            </a:lvl4pPr>
            <a:lvl5pPr>
              <a:tabLst>
                <a:tab pos="536575" algn="l"/>
                <a:tab pos="1450975" algn="l"/>
                <a:tab pos="2365375" algn="l"/>
                <a:tab pos="3279775" algn="l"/>
                <a:tab pos="4194175" algn="l"/>
                <a:tab pos="5108575" algn="l"/>
                <a:tab pos="6022975" algn="l"/>
                <a:tab pos="6937375" algn="l"/>
                <a:tab pos="7851775" algn="l"/>
                <a:tab pos="8766175" algn="l"/>
                <a:tab pos="9680575" algn="l"/>
              </a:tabLst>
              <a:defRPr sz="2400" b="1" i="1">
                <a:solidFill>
                  <a:srgbClr val="000000"/>
                </a:solidFill>
                <a:latin typeface="Verdana" pitchFamily="34" charset="0"/>
                <a:ea typeface="Droid Sans Fallback"/>
                <a:cs typeface="Droid Sans Fallback"/>
              </a:defRPr>
            </a:lvl5pPr>
            <a:lvl6pPr marL="2514600" indent="-228600" algn="ctr" defTabSz="449263" eaLnBrk="0" fontAlgn="base" hangingPunct="0">
              <a:spcBef>
                <a:spcPct val="0"/>
              </a:spcBef>
              <a:spcAft>
                <a:spcPct val="0"/>
              </a:spcAft>
              <a:buClr>
                <a:srgbClr val="000000"/>
              </a:buClr>
              <a:buSzPct val="100000"/>
              <a:buFont typeface="Times New Roman" pitchFamily="18" charset="0"/>
              <a:tabLst>
                <a:tab pos="536575" algn="l"/>
                <a:tab pos="1450975" algn="l"/>
                <a:tab pos="2365375" algn="l"/>
                <a:tab pos="3279775" algn="l"/>
                <a:tab pos="4194175" algn="l"/>
                <a:tab pos="5108575" algn="l"/>
                <a:tab pos="6022975" algn="l"/>
                <a:tab pos="6937375" algn="l"/>
                <a:tab pos="7851775" algn="l"/>
                <a:tab pos="8766175" algn="l"/>
                <a:tab pos="9680575" algn="l"/>
              </a:tabLst>
              <a:defRPr sz="2400" b="1" i="1">
                <a:solidFill>
                  <a:srgbClr val="000000"/>
                </a:solidFill>
                <a:latin typeface="Verdana" pitchFamily="34" charset="0"/>
                <a:ea typeface="Droid Sans Fallback"/>
                <a:cs typeface="Droid Sans Fallback"/>
              </a:defRPr>
            </a:lvl6pPr>
            <a:lvl7pPr marL="2971800" indent="-228600" algn="ctr" defTabSz="449263" eaLnBrk="0" fontAlgn="base" hangingPunct="0">
              <a:spcBef>
                <a:spcPct val="0"/>
              </a:spcBef>
              <a:spcAft>
                <a:spcPct val="0"/>
              </a:spcAft>
              <a:buClr>
                <a:srgbClr val="000000"/>
              </a:buClr>
              <a:buSzPct val="100000"/>
              <a:buFont typeface="Times New Roman" pitchFamily="18" charset="0"/>
              <a:tabLst>
                <a:tab pos="536575" algn="l"/>
                <a:tab pos="1450975" algn="l"/>
                <a:tab pos="2365375" algn="l"/>
                <a:tab pos="3279775" algn="l"/>
                <a:tab pos="4194175" algn="l"/>
                <a:tab pos="5108575" algn="l"/>
                <a:tab pos="6022975" algn="l"/>
                <a:tab pos="6937375" algn="l"/>
                <a:tab pos="7851775" algn="l"/>
                <a:tab pos="8766175" algn="l"/>
                <a:tab pos="9680575" algn="l"/>
              </a:tabLst>
              <a:defRPr sz="2400" b="1" i="1">
                <a:solidFill>
                  <a:srgbClr val="000000"/>
                </a:solidFill>
                <a:latin typeface="Verdana" pitchFamily="34" charset="0"/>
                <a:ea typeface="Droid Sans Fallback"/>
                <a:cs typeface="Droid Sans Fallback"/>
              </a:defRPr>
            </a:lvl7pPr>
            <a:lvl8pPr marL="3429000" indent="-228600" algn="ctr" defTabSz="449263" eaLnBrk="0" fontAlgn="base" hangingPunct="0">
              <a:spcBef>
                <a:spcPct val="0"/>
              </a:spcBef>
              <a:spcAft>
                <a:spcPct val="0"/>
              </a:spcAft>
              <a:buClr>
                <a:srgbClr val="000000"/>
              </a:buClr>
              <a:buSzPct val="100000"/>
              <a:buFont typeface="Times New Roman" pitchFamily="18" charset="0"/>
              <a:tabLst>
                <a:tab pos="536575" algn="l"/>
                <a:tab pos="1450975" algn="l"/>
                <a:tab pos="2365375" algn="l"/>
                <a:tab pos="3279775" algn="l"/>
                <a:tab pos="4194175" algn="l"/>
                <a:tab pos="5108575" algn="l"/>
                <a:tab pos="6022975" algn="l"/>
                <a:tab pos="6937375" algn="l"/>
                <a:tab pos="7851775" algn="l"/>
                <a:tab pos="8766175" algn="l"/>
                <a:tab pos="9680575" algn="l"/>
              </a:tabLst>
              <a:defRPr sz="2400" b="1" i="1">
                <a:solidFill>
                  <a:srgbClr val="000000"/>
                </a:solidFill>
                <a:latin typeface="Verdana" pitchFamily="34" charset="0"/>
                <a:ea typeface="Droid Sans Fallback"/>
                <a:cs typeface="Droid Sans Fallback"/>
              </a:defRPr>
            </a:lvl8pPr>
            <a:lvl9pPr marL="3886200" indent="-228600" algn="ctr" defTabSz="449263" eaLnBrk="0" fontAlgn="base" hangingPunct="0">
              <a:spcBef>
                <a:spcPct val="0"/>
              </a:spcBef>
              <a:spcAft>
                <a:spcPct val="0"/>
              </a:spcAft>
              <a:buClr>
                <a:srgbClr val="000000"/>
              </a:buClr>
              <a:buSzPct val="100000"/>
              <a:buFont typeface="Times New Roman" pitchFamily="18" charset="0"/>
              <a:tabLst>
                <a:tab pos="536575" algn="l"/>
                <a:tab pos="1450975" algn="l"/>
                <a:tab pos="2365375" algn="l"/>
                <a:tab pos="3279775" algn="l"/>
                <a:tab pos="4194175" algn="l"/>
                <a:tab pos="5108575" algn="l"/>
                <a:tab pos="6022975" algn="l"/>
                <a:tab pos="6937375" algn="l"/>
                <a:tab pos="7851775" algn="l"/>
                <a:tab pos="8766175" algn="l"/>
                <a:tab pos="9680575" algn="l"/>
              </a:tabLst>
              <a:defRPr sz="2400" b="1" i="1">
                <a:solidFill>
                  <a:srgbClr val="000000"/>
                </a:solidFill>
                <a:latin typeface="Verdana" pitchFamily="34" charset="0"/>
                <a:ea typeface="Droid Sans Fallback"/>
                <a:cs typeface="Droid Sans Fallback"/>
              </a:defRPr>
            </a:lvl9pPr>
          </a:lstStyle>
          <a:p>
            <a:pPr algn="just">
              <a:lnSpc>
                <a:spcPct val="95000"/>
              </a:lnSpc>
              <a:spcBef>
                <a:spcPts val="600"/>
              </a:spcBef>
              <a:buSzPct val="45000"/>
              <a:buFont typeface="Wingdings" pitchFamily="2" charset="2"/>
              <a:buChar char=""/>
            </a:pPr>
            <a:r>
              <a:rPr lang="en-GB" altLang="en-US" b="0" i="0" dirty="0">
                <a:solidFill>
                  <a:srgbClr val="FC0128"/>
                </a:solidFill>
              </a:rPr>
              <a:t> </a:t>
            </a:r>
            <a:r>
              <a:rPr lang="en-GB" altLang="en-US" sz="2000" b="0" i="0" dirty="0">
                <a:solidFill>
                  <a:srgbClr val="FC0128"/>
                </a:solidFill>
                <a:latin typeface="+mn-lt"/>
              </a:rPr>
              <a:t>Work on initialisation</a:t>
            </a:r>
            <a:r>
              <a:rPr lang="en-GB" altLang="en-US" sz="2000" b="0" i="0" dirty="0">
                <a:latin typeface="+mn-lt"/>
              </a:rPr>
              <a:t>: generate initial conditions (e.g. for sea ice, ocean). Compare different initialisation techniques (e.g. full field versus anomaly initialisation)  </a:t>
            </a:r>
            <a:endParaRPr lang="en-GB" altLang="en-US" sz="2000" b="0" i="0" dirty="0" smtClean="0">
              <a:latin typeface="+mn-lt"/>
            </a:endParaRPr>
          </a:p>
          <a:p>
            <a:pPr algn="just">
              <a:lnSpc>
                <a:spcPct val="95000"/>
              </a:lnSpc>
              <a:spcBef>
                <a:spcPts val="600"/>
              </a:spcBef>
              <a:buSzPct val="45000"/>
              <a:buFont typeface="Wingdings" pitchFamily="2" charset="2"/>
              <a:buChar char=""/>
            </a:pPr>
            <a:endParaRPr lang="en-GB" altLang="en-US" sz="800" b="0" i="0" dirty="0" smtClean="0">
              <a:latin typeface="+mn-lt"/>
            </a:endParaRPr>
          </a:p>
          <a:p>
            <a:pPr algn="just">
              <a:lnSpc>
                <a:spcPct val="95000"/>
              </a:lnSpc>
              <a:spcBef>
                <a:spcPts val="600"/>
              </a:spcBef>
              <a:buSzPct val="45000"/>
              <a:buFont typeface="Wingdings" pitchFamily="2" charset="2"/>
              <a:buChar char=""/>
            </a:pPr>
            <a:r>
              <a:rPr lang="en-GB" altLang="en-US" sz="2000" b="0" i="0" dirty="0">
                <a:solidFill>
                  <a:srgbClr val="FC0128"/>
                </a:solidFill>
                <a:latin typeface="+mn-lt"/>
              </a:rPr>
              <a:t> Improving model processes</a:t>
            </a:r>
            <a:r>
              <a:rPr lang="en-GB" altLang="en-US" sz="2000" b="0" i="0" dirty="0">
                <a:latin typeface="+mn-lt"/>
              </a:rPr>
              <a:t>: Inclusion and/or testing of model components (biogeochemistry, vegetation, aerosols, sea ice</a:t>
            </a:r>
            <a:r>
              <a:rPr lang="en-GB" altLang="en-US" sz="2000" b="0" i="0" dirty="0" smtClean="0">
                <a:latin typeface="+mn-lt"/>
              </a:rPr>
              <a:t>) or new parameterizations, </a:t>
            </a:r>
            <a:r>
              <a:rPr lang="en-GB" altLang="en-US" sz="2000" b="0" i="0" dirty="0">
                <a:latin typeface="+mn-lt"/>
              </a:rPr>
              <a:t>model parameter calibration, increase in </a:t>
            </a:r>
            <a:r>
              <a:rPr lang="en-GB" altLang="en-US" sz="2000" b="0" i="0" dirty="0" smtClean="0">
                <a:latin typeface="+mn-lt"/>
              </a:rPr>
              <a:t>resolution</a:t>
            </a:r>
          </a:p>
          <a:p>
            <a:pPr algn="just">
              <a:lnSpc>
                <a:spcPct val="95000"/>
              </a:lnSpc>
              <a:spcBef>
                <a:spcPts val="600"/>
              </a:spcBef>
              <a:buSzPct val="45000"/>
              <a:buFont typeface="Wingdings" pitchFamily="2" charset="2"/>
              <a:buChar char=""/>
            </a:pPr>
            <a:endParaRPr lang="en-GB" altLang="en-US" sz="800" b="0" i="0" dirty="0">
              <a:latin typeface="+mn-lt"/>
            </a:endParaRPr>
          </a:p>
          <a:p>
            <a:pPr algn="just">
              <a:lnSpc>
                <a:spcPct val="95000"/>
              </a:lnSpc>
              <a:spcBef>
                <a:spcPts val="600"/>
              </a:spcBef>
              <a:buSzPct val="45000"/>
              <a:buFont typeface="Wingdings" pitchFamily="2" charset="2"/>
              <a:buChar char=""/>
            </a:pPr>
            <a:r>
              <a:rPr lang="en-GB" altLang="en-US" sz="2000" b="0" i="0" dirty="0" smtClean="0">
                <a:solidFill>
                  <a:srgbClr val="FC0128"/>
                </a:solidFill>
                <a:latin typeface="+mn-lt"/>
              </a:rPr>
              <a:t> </a:t>
            </a:r>
            <a:r>
              <a:rPr lang="en-GB" altLang="en-US" sz="2000" b="0" i="0" dirty="0">
                <a:solidFill>
                  <a:srgbClr val="FC0128"/>
                </a:solidFill>
                <a:latin typeface="+mn-lt"/>
              </a:rPr>
              <a:t>Calibration and combination</a:t>
            </a:r>
            <a:r>
              <a:rPr lang="en-GB" altLang="en-US" sz="2000" b="0" i="0" dirty="0">
                <a:latin typeface="+mn-lt"/>
              </a:rPr>
              <a:t>: empirical prediction (better use of current benchmarks), local knowledge</a:t>
            </a:r>
            <a:r>
              <a:rPr lang="en-GB" altLang="en-US" sz="2000" b="0" i="0" dirty="0" smtClean="0">
                <a:latin typeface="+mn-lt"/>
              </a:rPr>
              <a:t>.</a:t>
            </a:r>
          </a:p>
          <a:p>
            <a:pPr algn="just">
              <a:lnSpc>
                <a:spcPct val="95000"/>
              </a:lnSpc>
              <a:spcBef>
                <a:spcPts val="600"/>
              </a:spcBef>
              <a:buSzPct val="45000"/>
              <a:buFont typeface="Wingdings" pitchFamily="2" charset="2"/>
              <a:buChar char=""/>
            </a:pPr>
            <a:endParaRPr lang="en-GB" altLang="en-US" sz="800" b="0" i="0" dirty="0">
              <a:latin typeface="+mn-lt"/>
            </a:endParaRPr>
          </a:p>
          <a:p>
            <a:pPr algn="just">
              <a:lnSpc>
                <a:spcPct val="95000"/>
              </a:lnSpc>
              <a:spcBef>
                <a:spcPts val="600"/>
              </a:spcBef>
              <a:buSzPct val="45000"/>
              <a:buFont typeface="Wingdings" pitchFamily="2" charset="2"/>
              <a:buChar char=""/>
            </a:pPr>
            <a:r>
              <a:rPr lang="en-GB" altLang="en-US" sz="2000" b="0" i="0" dirty="0">
                <a:solidFill>
                  <a:srgbClr val="FC0128"/>
                </a:solidFill>
                <a:latin typeface="+mn-lt"/>
              </a:rPr>
              <a:t> Forecast quality assessment</a:t>
            </a:r>
            <a:r>
              <a:rPr lang="en-GB" altLang="en-US" sz="2000" b="0" i="0" dirty="0">
                <a:latin typeface="+mn-lt"/>
              </a:rPr>
              <a:t>: scores closer to the user, reliability as a main target, process-based </a:t>
            </a:r>
            <a:r>
              <a:rPr lang="en-GB" altLang="en-US" sz="2000" b="0" i="0" dirty="0" smtClean="0">
                <a:latin typeface="+mn-lt"/>
              </a:rPr>
              <a:t>verification, attribution of climate events with successful predictions, diagnostics of model weaknesses with failing predictions</a:t>
            </a:r>
          </a:p>
          <a:p>
            <a:pPr algn="just">
              <a:lnSpc>
                <a:spcPct val="95000"/>
              </a:lnSpc>
              <a:spcBef>
                <a:spcPts val="600"/>
              </a:spcBef>
              <a:buSzPct val="45000"/>
              <a:buFont typeface="Wingdings" pitchFamily="2" charset="2"/>
              <a:buChar char=""/>
            </a:pPr>
            <a:endParaRPr lang="en-GB" altLang="en-US" sz="800" b="0" i="0" dirty="0">
              <a:latin typeface="+mn-lt"/>
            </a:endParaRPr>
          </a:p>
          <a:p>
            <a:pPr algn="just">
              <a:lnSpc>
                <a:spcPct val="95000"/>
              </a:lnSpc>
              <a:spcBef>
                <a:spcPts val="600"/>
              </a:spcBef>
              <a:buSzPct val="45000"/>
              <a:buFont typeface="Wingdings" pitchFamily="2" charset="2"/>
              <a:buChar char=""/>
            </a:pPr>
            <a:r>
              <a:rPr lang="en-GB" altLang="en-US" sz="2000" b="0" i="0" dirty="0" smtClean="0">
                <a:solidFill>
                  <a:srgbClr val="FC0128"/>
                </a:solidFill>
                <a:latin typeface="+mn-lt"/>
              </a:rPr>
              <a:t> </a:t>
            </a:r>
            <a:r>
              <a:rPr lang="en-GB" altLang="en-US" sz="2000" b="0" i="0" dirty="0">
                <a:solidFill>
                  <a:srgbClr val="FC0128"/>
                </a:solidFill>
                <a:latin typeface="+mn-lt"/>
              </a:rPr>
              <a:t>More sensitivity to the users’ needs</a:t>
            </a:r>
            <a:r>
              <a:rPr lang="en-GB" altLang="en-US" sz="2000" b="0" i="0" dirty="0">
                <a:latin typeface="+mn-lt"/>
              </a:rPr>
              <a:t>: going beyond downscaling, better documentation (e.g. use the IPCC language), demonstration of value and outreach.</a:t>
            </a:r>
          </a:p>
        </p:txBody>
      </p:sp>
    </p:spTree>
    <p:extLst>
      <p:ext uri="{BB962C8B-B14F-4D97-AF65-F5344CB8AC3E}">
        <p14:creationId xmlns:p14="http://schemas.microsoft.com/office/powerpoint/2010/main" val="16114281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climate prediction drift issue</a:t>
            </a:r>
            <a:endParaRPr lang="en-US" dirty="0"/>
          </a:p>
        </p:txBody>
      </p:sp>
      <p:sp>
        <p:nvSpPr>
          <p:cNvPr id="5" name="Freeform 641"/>
          <p:cNvSpPr>
            <a:spLocks/>
          </p:cNvSpPr>
          <p:nvPr/>
        </p:nvSpPr>
        <p:spPr bwMode="auto">
          <a:xfrm>
            <a:off x="1187822" y="2475632"/>
            <a:ext cx="5645150" cy="2578100"/>
          </a:xfrm>
          <a:custGeom>
            <a:avLst/>
            <a:gdLst>
              <a:gd name="T0" fmla="*/ 0 w 3556"/>
              <a:gd name="T1" fmla="*/ 2147483647 h 1624"/>
              <a:gd name="T2" fmla="*/ 2147483647 w 3556"/>
              <a:gd name="T3" fmla="*/ 2147483647 h 1624"/>
              <a:gd name="T4" fmla="*/ 2147483647 w 3556"/>
              <a:gd name="T5" fmla="*/ 2147483647 h 1624"/>
              <a:gd name="T6" fmla="*/ 2147483647 w 3556"/>
              <a:gd name="T7" fmla="*/ 2147483647 h 1624"/>
              <a:gd name="T8" fmla="*/ 2147483647 w 3556"/>
              <a:gd name="T9" fmla="*/ 2147483647 h 1624"/>
              <a:gd name="T10" fmla="*/ 2147483647 w 3556"/>
              <a:gd name="T11" fmla="*/ 2147483647 h 1624"/>
              <a:gd name="T12" fmla="*/ 2147483647 w 3556"/>
              <a:gd name="T13" fmla="*/ 2147483647 h 1624"/>
              <a:gd name="T14" fmla="*/ 2147483647 w 3556"/>
              <a:gd name="T15" fmla="*/ 2147483647 h 1624"/>
              <a:gd name="T16" fmla="*/ 2147483647 w 3556"/>
              <a:gd name="T17" fmla="*/ 2147483647 h 16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56" h="1624">
                <a:moveTo>
                  <a:pt x="0" y="63"/>
                </a:moveTo>
                <a:cubicBezTo>
                  <a:pt x="34" y="91"/>
                  <a:pt x="12" y="0"/>
                  <a:pt x="203" y="229"/>
                </a:cubicBezTo>
                <a:cubicBezTo>
                  <a:pt x="394" y="458"/>
                  <a:pt x="878" y="1252"/>
                  <a:pt x="1146" y="1438"/>
                </a:cubicBezTo>
                <a:cubicBezTo>
                  <a:pt x="1413" y="1624"/>
                  <a:pt x="1635" y="1340"/>
                  <a:pt x="1811" y="1345"/>
                </a:cubicBezTo>
                <a:cubicBezTo>
                  <a:pt x="1987" y="1350"/>
                  <a:pt x="2114" y="1482"/>
                  <a:pt x="2204" y="1469"/>
                </a:cubicBezTo>
                <a:cubicBezTo>
                  <a:pt x="2293" y="1456"/>
                  <a:pt x="2294" y="1262"/>
                  <a:pt x="2348" y="1267"/>
                </a:cubicBezTo>
                <a:cubicBezTo>
                  <a:pt x="2401" y="1272"/>
                  <a:pt x="2445" y="1457"/>
                  <a:pt x="2525" y="1500"/>
                </a:cubicBezTo>
                <a:cubicBezTo>
                  <a:pt x="2605" y="1543"/>
                  <a:pt x="2657" y="1563"/>
                  <a:pt x="2829" y="1524"/>
                </a:cubicBezTo>
                <a:cubicBezTo>
                  <a:pt x="3001" y="1485"/>
                  <a:pt x="3405" y="1321"/>
                  <a:pt x="3556" y="1267"/>
                </a:cubicBezTo>
              </a:path>
            </a:pathLst>
          </a:custGeom>
          <a:noFill/>
          <a:ln w="28575" cmpd="sng">
            <a:solidFill>
              <a:srgbClr val="000308"/>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Text Box 642"/>
          <p:cNvSpPr txBox="1">
            <a:spLocks noChangeArrowheads="1"/>
          </p:cNvSpPr>
          <p:nvPr/>
        </p:nvSpPr>
        <p:spPr bwMode="auto">
          <a:xfrm>
            <a:off x="6732959" y="2016845"/>
            <a:ext cx="2808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a:spcAft>
                <a:spcPts val="1425"/>
              </a:spcAft>
              <a:defRPr sz="3200">
                <a:solidFill>
                  <a:srgbClr val="000000"/>
                </a:solidFill>
                <a:latin typeface="Arial" pitchFamily="34" charset="0"/>
              </a:defRPr>
            </a:lvl1pPr>
            <a:lvl2pPr eaLnBrk="0">
              <a:spcAft>
                <a:spcPts val="1138"/>
              </a:spcAft>
              <a:defRPr sz="2800">
                <a:solidFill>
                  <a:srgbClr val="000000"/>
                </a:solidFill>
                <a:latin typeface="Arial" pitchFamily="34" charset="0"/>
              </a:defRPr>
            </a:lvl2pPr>
            <a:lvl3pPr eaLnBrk="0">
              <a:spcAft>
                <a:spcPts val="850"/>
              </a:spcAft>
              <a:defRPr sz="2400">
                <a:solidFill>
                  <a:srgbClr val="000000"/>
                </a:solidFill>
                <a:latin typeface="Arial" pitchFamily="34" charset="0"/>
              </a:defRPr>
            </a:lvl3pPr>
            <a:lvl4pPr eaLnBrk="0">
              <a:spcAft>
                <a:spcPts val="575"/>
              </a:spcAft>
              <a:defRPr sz="2000">
                <a:solidFill>
                  <a:srgbClr val="000000"/>
                </a:solidFill>
                <a:latin typeface="Arial" pitchFamily="34" charset="0"/>
              </a:defRPr>
            </a:lvl4pPr>
            <a:lvl5pPr eaLnBrk="0">
              <a:spcAft>
                <a:spcPts val="288"/>
              </a:spcAft>
              <a:defRPr sz="2000">
                <a:solidFill>
                  <a:srgbClr val="000000"/>
                </a:solidFill>
                <a:latin typeface="Arial" pitchFamily="34" charset="0"/>
              </a:defRPr>
            </a:lvl5pPr>
            <a:lvl6pPr marL="2514600" indent="-228600" defTabSz="449263"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Arial" pitchFamily="34" charset="0"/>
              </a:defRPr>
            </a:lvl6pPr>
            <a:lvl7pPr marL="2971800" indent="-228600" defTabSz="449263"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Arial" pitchFamily="34" charset="0"/>
              </a:defRPr>
            </a:lvl7pPr>
            <a:lvl8pPr marL="3429000" indent="-228600" defTabSz="449263"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Arial" pitchFamily="34" charset="0"/>
              </a:defRPr>
            </a:lvl8pPr>
            <a:lvl9pPr marL="3886200" indent="-228600" defTabSz="449263"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Arial" pitchFamily="34" charset="0"/>
              </a:defRPr>
            </a:lvl9pPr>
          </a:lstStyle>
          <a:p>
            <a:pPr eaLnBrk="1" hangingPunct="1">
              <a:spcBef>
                <a:spcPct val="50000"/>
              </a:spcBef>
              <a:spcAft>
                <a:spcPct val="0"/>
              </a:spcAft>
            </a:pPr>
            <a:r>
              <a:rPr lang="fr-FR" altLang="en-US" sz="2400">
                <a:solidFill>
                  <a:srgbClr val="3E724C"/>
                </a:solidFill>
                <a:cs typeface="Arial" pitchFamily="34" charset="0"/>
              </a:rPr>
              <a:t>Observed world</a:t>
            </a:r>
            <a:r>
              <a:rPr lang="fr-FR" altLang="en-US" sz="2400">
                <a:solidFill>
                  <a:schemeClr val="tx1"/>
                </a:solidFill>
                <a:cs typeface="Arial" pitchFamily="34" charset="0"/>
              </a:rPr>
              <a:t> </a:t>
            </a:r>
          </a:p>
        </p:txBody>
      </p:sp>
      <p:sp>
        <p:nvSpPr>
          <p:cNvPr id="8" name="Text Box 644"/>
          <p:cNvSpPr txBox="1">
            <a:spLocks noChangeArrowheads="1"/>
          </p:cNvSpPr>
          <p:nvPr/>
        </p:nvSpPr>
        <p:spPr bwMode="auto">
          <a:xfrm>
            <a:off x="2123728" y="3081154"/>
            <a:ext cx="698341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a:spcAft>
                <a:spcPts val="1425"/>
              </a:spcAft>
              <a:defRPr sz="3200">
                <a:solidFill>
                  <a:srgbClr val="000000"/>
                </a:solidFill>
                <a:latin typeface="Arial" pitchFamily="34" charset="0"/>
              </a:defRPr>
            </a:lvl1pPr>
            <a:lvl2pPr eaLnBrk="0">
              <a:spcAft>
                <a:spcPts val="1138"/>
              </a:spcAft>
              <a:defRPr sz="2800">
                <a:solidFill>
                  <a:srgbClr val="000000"/>
                </a:solidFill>
                <a:latin typeface="Arial" pitchFamily="34" charset="0"/>
              </a:defRPr>
            </a:lvl2pPr>
            <a:lvl3pPr eaLnBrk="0">
              <a:spcAft>
                <a:spcPts val="850"/>
              </a:spcAft>
              <a:defRPr sz="2400">
                <a:solidFill>
                  <a:srgbClr val="000000"/>
                </a:solidFill>
                <a:latin typeface="Arial" pitchFamily="34" charset="0"/>
              </a:defRPr>
            </a:lvl3pPr>
            <a:lvl4pPr eaLnBrk="0">
              <a:spcAft>
                <a:spcPts val="575"/>
              </a:spcAft>
              <a:defRPr sz="2000">
                <a:solidFill>
                  <a:srgbClr val="000000"/>
                </a:solidFill>
                <a:latin typeface="Arial" pitchFamily="34" charset="0"/>
              </a:defRPr>
            </a:lvl4pPr>
            <a:lvl5pPr eaLnBrk="0">
              <a:spcAft>
                <a:spcPts val="288"/>
              </a:spcAft>
              <a:defRPr sz="2000">
                <a:solidFill>
                  <a:srgbClr val="000000"/>
                </a:solidFill>
                <a:latin typeface="Arial" pitchFamily="34" charset="0"/>
              </a:defRPr>
            </a:lvl5pPr>
            <a:lvl6pPr marL="2514600" indent="-228600" defTabSz="449263"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Arial" pitchFamily="34" charset="0"/>
              </a:defRPr>
            </a:lvl6pPr>
            <a:lvl7pPr marL="2971800" indent="-228600" defTabSz="449263"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Arial" pitchFamily="34" charset="0"/>
              </a:defRPr>
            </a:lvl7pPr>
            <a:lvl8pPr marL="3429000" indent="-228600" defTabSz="449263"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Arial" pitchFamily="34" charset="0"/>
              </a:defRPr>
            </a:lvl8pPr>
            <a:lvl9pPr marL="3886200" indent="-228600" defTabSz="449263"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Arial" pitchFamily="34" charset="0"/>
              </a:defRPr>
            </a:lvl9pPr>
          </a:lstStyle>
          <a:p>
            <a:pPr algn="r" eaLnBrk="1" hangingPunct="1">
              <a:spcBef>
                <a:spcPct val="50000"/>
              </a:spcBef>
              <a:spcAft>
                <a:spcPct val="0"/>
              </a:spcAft>
            </a:pPr>
            <a:r>
              <a:rPr lang="fr-FR" altLang="en-US" sz="2000" dirty="0" err="1">
                <a:solidFill>
                  <a:srgbClr val="000308"/>
                </a:solidFill>
                <a:cs typeface="Arial" pitchFamily="34" charset="0"/>
                <a:sym typeface="Wingdings 2" pitchFamily="18" charset="2"/>
              </a:rPr>
              <a:t>Retrospective</a:t>
            </a:r>
            <a:r>
              <a:rPr lang="fr-FR" altLang="en-US" sz="2000" dirty="0">
                <a:solidFill>
                  <a:srgbClr val="000308"/>
                </a:solidFill>
                <a:cs typeface="Arial" pitchFamily="34" charset="0"/>
                <a:sym typeface="Wingdings 2" pitchFamily="18" charset="2"/>
              </a:rPr>
              <a:t> </a:t>
            </a:r>
            <a:r>
              <a:rPr lang="fr-FR" altLang="en-US" sz="2000" dirty="0" err="1">
                <a:solidFill>
                  <a:srgbClr val="000308"/>
                </a:solidFill>
                <a:cs typeface="Arial" pitchFamily="34" charset="0"/>
                <a:sym typeface="Wingdings 2" pitchFamily="18" charset="2"/>
              </a:rPr>
              <a:t>prediction</a:t>
            </a:r>
            <a:r>
              <a:rPr lang="fr-FR" altLang="en-US" sz="2000" dirty="0">
                <a:solidFill>
                  <a:srgbClr val="000308"/>
                </a:solidFill>
                <a:cs typeface="Arial" pitchFamily="34" charset="0"/>
                <a:sym typeface="Wingdings 2" pitchFamily="18" charset="2"/>
              </a:rPr>
              <a:t> ( </a:t>
            </a:r>
            <a:r>
              <a:rPr lang="fr-FR" altLang="en-US" sz="2000" dirty="0" err="1">
                <a:solidFill>
                  <a:srgbClr val="000308"/>
                </a:solidFill>
                <a:cs typeface="Arial" pitchFamily="34" charset="0"/>
                <a:sym typeface="Wingdings 2" pitchFamily="18" charset="2"/>
              </a:rPr>
              <a:t>hindcast</a:t>
            </a:r>
            <a:r>
              <a:rPr lang="fr-FR" altLang="en-US" sz="2000" dirty="0">
                <a:solidFill>
                  <a:srgbClr val="000308"/>
                </a:solidFill>
                <a:cs typeface="Arial" pitchFamily="34" charset="0"/>
                <a:sym typeface="Wingdings 2" pitchFamily="18" charset="2"/>
              </a:rPr>
              <a:t> ) </a:t>
            </a:r>
            <a:r>
              <a:rPr lang="fr-FR" altLang="en-US" sz="2000" dirty="0" err="1">
                <a:solidFill>
                  <a:srgbClr val="000308"/>
                </a:solidFill>
                <a:cs typeface="Arial" pitchFamily="34" charset="0"/>
                <a:sym typeface="Wingdings 2" pitchFamily="18" charset="2"/>
              </a:rPr>
              <a:t>affected</a:t>
            </a:r>
            <a:r>
              <a:rPr lang="fr-FR" altLang="en-US" sz="2000" dirty="0">
                <a:solidFill>
                  <a:srgbClr val="000308"/>
                </a:solidFill>
                <a:cs typeface="Arial" pitchFamily="34" charset="0"/>
                <a:sym typeface="Wingdings 2" pitchFamily="18" charset="2"/>
              </a:rPr>
              <a:t> by a </a:t>
            </a:r>
            <a:r>
              <a:rPr lang="fr-FR" altLang="en-US" sz="2000" dirty="0" err="1">
                <a:solidFill>
                  <a:srgbClr val="000308"/>
                </a:solidFill>
                <a:cs typeface="Arial" pitchFamily="34" charset="0"/>
                <a:sym typeface="Wingdings 2" pitchFamily="18" charset="2"/>
              </a:rPr>
              <a:t>strong</a:t>
            </a:r>
            <a:r>
              <a:rPr lang="fr-FR" altLang="en-US" sz="2000" dirty="0">
                <a:solidFill>
                  <a:srgbClr val="000308"/>
                </a:solidFill>
                <a:cs typeface="Arial" pitchFamily="34" charset="0"/>
                <a:sym typeface="Wingdings 2" pitchFamily="18" charset="2"/>
              </a:rPr>
              <a:t> drift, </a:t>
            </a:r>
            <a:r>
              <a:rPr lang="fr-FR" altLang="en-US" sz="2000" dirty="0" err="1">
                <a:solidFill>
                  <a:srgbClr val="000308"/>
                </a:solidFill>
                <a:cs typeface="Arial" pitchFamily="34" charset="0"/>
                <a:sym typeface="Wingdings 2" pitchFamily="18" charset="2"/>
              </a:rPr>
              <a:t>need</a:t>
            </a:r>
            <a:r>
              <a:rPr lang="fr-FR" altLang="en-US" sz="2000" dirty="0">
                <a:solidFill>
                  <a:srgbClr val="000308"/>
                </a:solidFill>
                <a:cs typeface="Arial" pitchFamily="34" charset="0"/>
                <a:sym typeface="Wingdings 2" pitchFamily="18" charset="2"/>
              </a:rPr>
              <a:t> for </a:t>
            </a:r>
            <a:r>
              <a:rPr lang="fr-FR" altLang="en-US" sz="2000" dirty="0" err="1">
                <a:solidFill>
                  <a:srgbClr val="000308"/>
                </a:solidFill>
                <a:cs typeface="Arial" pitchFamily="34" charset="0"/>
                <a:sym typeface="Wingdings 2" pitchFamily="18" charset="2"/>
              </a:rPr>
              <a:t>a-posteriori</a:t>
            </a:r>
            <a:r>
              <a:rPr lang="fr-FR" altLang="en-US" sz="2000" dirty="0">
                <a:solidFill>
                  <a:srgbClr val="000308"/>
                </a:solidFill>
                <a:cs typeface="Arial" pitchFamily="34" charset="0"/>
                <a:sym typeface="Wingdings 2" pitchFamily="18" charset="2"/>
              </a:rPr>
              <a:t> </a:t>
            </a:r>
            <a:r>
              <a:rPr lang="fr-FR" altLang="en-US" sz="2000" dirty="0" err="1">
                <a:solidFill>
                  <a:srgbClr val="000308"/>
                </a:solidFill>
                <a:cs typeface="Arial" pitchFamily="34" charset="0"/>
                <a:sym typeface="Wingdings 2" pitchFamily="18" charset="2"/>
              </a:rPr>
              <a:t>bias</a:t>
            </a:r>
            <a:r>
              <a:rPr lang="fr-FR" altLang="en-US" sz="2000" dirty="0">
                <a:solidFill>
                  <a:srgbClr val="000308"/>
                </a:solidFill>
                <a:cs typeface="Arial" pitchFamily="34" charset="0"/>
              </a:rPr>
              <a:t> correction</a:t>
            </a:r>
          </a:p>
        </p:txBody>
      </p:sp>
      <p:sp>
        <p:nvSpPr>
          <p:cNvPr id="9" name="Line 645"/>
          <p:cNvSpPr>
            <a:spLocks noChangeShapeType="1"/>
          </p:cNvSpPr>
          <p:nvPr/>
        </p:nvSpPr>
        <p:spPr bwMode="auto">
          <a:xfrm flipH="1" flipV="1">
            <a:off x="1908547" y="3283669"/>
            <a:ext cx="647229" cy="28576"/>
          </a:xfrm>
          <a:prstGeom prst="line">
            <a:avLst/>
          </a:prstGeom>
          <a:noFill/>
          <a:ln w="28575">
            <a:solidFill>
              <a:srgbClr val="00030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Oval 649"/>
          <p:cNvSpPr>
            <a:spLocks noChangeArrowheads="1"/>
          </p:cNvSpPr>
          <p:nvPr/>
        </p:nvSpPr>
        <p:spPr bwMode="auto">
          <a:xfrm>
            <a:off x="1116384" y="4563195"/>
            <a:ext cx="73025" cy="144462"/>
          </a:xfrm>
          <a:prstGeom prst="ellipse">
            <a:avLst/>
          </a:prstGeom>
          <a:solidFill>
            <a:srgbClr val="9900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a:spcAft>
                <a:spcPts val="1425"/>
              </a:spcAft>
              <a:defRPr sz="3200">
                <a:solidFill>
                  <a:srgbClr val="000000"/>
                </a:solidFill>
                <a:latin typeface="Arial" pitchFamily="34" charset="0"/>
              </a:defRPr>
            </a:lvl1pPr>
            <a:lvl2pPr eaLnBrk="0">
              <a:spcAft>
                <a:spcPts val="1138"/>
              </a:spcAft>
              <a:defRPr sz="2800">
                <a:solidFill>
                  <a:srgbClr val="000000"/>
                </a:solidFill>
                <a:latin typeface="Arial" pitchFamily="34" charset="0"/>
              </a:defRPr>
            </a:lvl2pPr>
            <a:lvl3pPr eaLnBrk="0">
              <a:spcAft>
                <a:spcPts val="850"/>
              </a:spcAft>
              <a:defRPr sz="2400">
                <a:solidFill>
                  <a:srgbClr val="000000"/>
                </a:solidFill>
                <a:latin typeface="Arial" pitchFamily="34" charset="0"/>
              </a:defRPr>
            </a:lvl3pPr>
            <a:lvl4pPr eaLnBrk="0">
              <a:spcAft>
                <a:spcPts val="575"/>
              </a:spcAft>
              <a:defRPr sz="2000">
                <a:solidFill>
                  <a:srgbClr val="000000"/>
                </a:solidFill>
                <a:latin typeface="Arial" pitchFamily="34" charset="0"/>
              </a:defRPr>
            </a:lvl4pPr>
            <a:lvl5pPr eaLnBrk="0">
              <a:spcAft>
                <a:spcPts val="288"/>
              </a:spcAft>
              <a:defRPr sz="2000">
                <a:solidFill>
                  <a:srgbClr val="000000"/>
                </a:solidFill>
                <a:latin typeface="Arial" pitchFamily="34" charset="0"/>
              </a:defRPr>
            </a:lvl5pPr>
            <a:lvl6pPr marL="2514600" indent="-228600" defTabSz="449263"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Arial" pitchFamily="34" charset="0"/>
              </a:defRPr>
            </a:lvl6pPr>
            <a:lvl7pPr marL="2971800" indent="-228600" defTabSz="449263"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Arial" pitchFamily="34" charset="0"/>
              </a:defRPr>
            </a:lvl7pPr>
            <a:lvl8pPr marL="3429000" indent="-228600" defTabSz="449263"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Arial" pitchFamily="34" charset="0"/>
              </a:defRPr>
            </a:lvl8pPr>
            <a:lvl9pPr marL="3886200" indent="-228600" defTabSz="449263"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Arial" pitchFamily="34" charset="0"/>
              </a:defRPr>
            </a:lvl9pPr>
          </a:lstStyle>
          <a:p>
            <a:pPr eaLnBrk="1" hangingPunct="1">
              <a:spcAft>
                <a:spcPct val="0"/>
              </a:spcAft>
            </a:pPr>
            <a:endParaRPr lang="es-ES" altLang="en-US" sz="8300">
              <a:solidFill>
                <a:schemeClr val="tx1"/>
              </a:solidFill>
            </a:endParaRPr>
          </a:p>
        </p:txBody>
      </p:sp>
      <p:sp>
        <p:nvSpPr>
          <p:cNvPr id="11" name="Freeform 653"/>
          <p:cNvSpPr>
            <a:spLocks/>
          </p:cNvSpPr>
          <p:nvPr/>
        </p:nvSpPr>
        <p:spPr bwMode="auto">
          <a:xfrm>
            <a:off x="1116384" y="2077170"/>
            <a:ext cx="5688013" cy="960437"/>
          </a:xfrm>
          <a:custGeom>
            <a:avLst/>
            <a:gdLst>
              <a:gd name="T0" fmla="*/ 0 w 3583"/>
              <a:gd name="T1" fmla="*/ 2147483647 h 605"/>
              <a:gd name="T2" fmla="*/ 2147483647 w 3583"/>
              <a:gd name="T3" fmla="*/ 2147483647 h 605"/>
              <a:gd name="T4" fmla="*/ 2147483647 w 3583"/>
              <a:gd name="T5" fmla="*/ 2147483647 h 605"/>
              <a:gd name="T6" fmla="*/ 2147483647 w 3583"/>
              <a:gd name="T7" fmla="*/ 2147483647 h 605"/>
              <a:gd name="T8" fmla="*/ 2147483647 w 3583"/>
              <a:gd name="T9" fmla="*/ 2147483647 h 605"/>
              <a:gd name="T10" fmla="*/ 2147483647 w 3583"/>
              <a:gd name="T11" fmla="*/ 2147483647 h 605"/>
              <a:gd name="T12" fmla="*/ 2147483647 w 3583"/>
              <a:gd name="T13" fmla="*/ 2147483647 h 605"/>
              <a:gd name="T14" fmla="*/ 2147483647 w 3583"/>
              <a:gd name="T15" fmla="*/ 2147483647 h 605"/>
              <a:gd name="T16" fmla="*/ 2147483647 w 3583"/>
              <a:gd name="T17" fmla="*/ 2147483647 h 605"/>
              <a:gd name="T18" fmla="*/ 2147483647 w 3583"/>
              <a:gd name="T19" fmla="*/ 2147483647 h 605"/>
              <a:gd name="T20" fmla="*/ 2147483647 w 3583"/>
              <a:gd name="T21" fmla="*/ 2147483647 h 6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83" h="605">
                <a:moveTo>
                  <a:pt x="0" y="333"/>
                </a:moveTo>
                <a:cubicBezTo>
                  <a:pt x="22" y="208"/>
                  <a:pt x="45" y="83"/>
                  <a:pt x="90" y="106"/>
                </a:cubicBezTo>
                <a:cubicBezTo>
                  <a:pt x="135" y="129"/>
                  <a:pt x="166" y="462"/>
                  <a:pt x="272" y="469"/>
                </a:cubicBezTo>
                <a:cubicBezTo>
                  <a:pt x="378" y="476"/>
                  <a:pt x="551" y="181"/>
                  <a:pt x="725" y="151"/>
                </a:cubicBezTo>
                <a:cubicBezTo>
                  <a:pt x="899" y="121"/>
                  <a:pt x="1187" y="219"/>
                  <a:pt x="1315" y="287"/>
                </a:cubicBezTo>
                <a:cubicBezTo>
                  <a:pt x="1443" y="355"/>
                  <a:pt x="1420" y="605"/>
                  <a:pt x="1496" y="560"/>
                </a:cubicBezTo>
                <a:cubicBezTo>
                  <a:pt x="1572" y="515"/>
                  <a:pt x="1709" y="30"/>
                  <a:pt x="1769" y="15"/>
                </a:cubicBezTo>
                <a:cubicBezTo>
                  <a:pt x="1829" y="0"/>
                  <a:pt x="1723" y="446"/>
                  <a:pt x="1859" y="469"/>
                </a:cubicBezTo>
                <a:cubicBezTo>
                  <a:pt x="1995" y="492"/>
                  <a:pt x="2358" y="136"/>
                  <a:pt x="2585" y="151"/>
                </a:cubicBezTo>
                <a:cubicBezTo>
                  <a:pt x="2812" y="166"/>
                  <a:pt x="3054" y="552"/>
                  <a:pt x="3220" y="560"/>
                </a:cubicBezTo>
                <a:cubicBezTo>
                  <a:pt x="3386" y="568"/>
                  <a:pt x="3523" y="257"/>
                  <a:pt x="3583" y="197"/>
                </a:cubicBezTo>
              </a:path>
            </a:pathLst>
          </a:custGeom>
          <a:noFill/>
          <a:ln w="28575" cmpd="sng">
            <a:solidFill>
              <a:srgbClr val="207A4B"/>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Oval 654"/>
          <p:cNvSpPr>
            <a:spLocks noChangeArrowheads="1"/>
          </p:cNvSpPr>
          <p:nvPr/>
        </p:nvSpPr>
        <p:spPr bwMode="auto">
          <a:xfrm>
            <a:off x="1114797" y="2499445"/>
            <a:ext cx="73025" cy="144462"/>
          </a:xfrm>
          <a:prstGeom prst="ellipse">
            <a:avLst/>
          </a:prstGeom>
          <a:solidFill>
            <a:srgbClr val="207A4B"/>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a:spcAft>
                <a:spcPts val="1425"/>
              </a:spcAft>
              <a:defRPr sz="3200">
                <a:solidFill>
                  <a:srgbClr val="000000"/>
                </a:solidFill>
                <a:latin typeface="Arial" pitchFamily="34" charset="0"/>
              </a:defRPr>
            </a:lvl1pPr>
            <a:lvl2pPr eaLnBrk="0">
              <a:spcAft>
                <a:spcPts val="1138"/>
              </a:spcAft>
              <a:defRPr sz="2800">
                <a:solidFill>
                  <a:srgbClr val="000000"/>
                </a:solidFill>
                <a:latin typeface="Arial" pitchFamily="34" charset="0"/>
              </a:defRPr>
            </a:lvl2pPr>
            <a:lvl3pPr eaLnBrk="0">
              <a:spcAft>
                <a:spcPts val="850"/>
              </a:spcAft>
              <a:defRPr sz="2400">
                <a:solidFill>
                  <a:srgbClr val="000000"/>
                </a:solidFill>
                <a:latin typeface="Arial" pitchFamily="34" charset="0"/>
              </a:defRPr>
            </a:lvl3pPr>
            <a:lvl4pPr eaLnBrk="0">
              <a:spcAft>
                <a:spcPts val="575"/>
              </a:spcAft>
              <a:defRPr sz="2000">
                <a:solidFill>
                  <a:srgbClr val="000000"/>
                </a:solidFill>
                <a:latin typeface="Arial" pitchFamily="34" charset="0"/>
              </a:defRPr>
            </a:lvl4pPr>
            <a:lvl5pPr eaLnBrk="0">
              <a:spcAft>
                <a:spcPts val="288"/>
              </a:spcAft>
              <a:defRPr sz="2000">
                <a:solidFill>
                  <a:srgbClr val="000000"/>
                </a:solidFill>
                <a:latin typeface="Arial" pitchFamily="34" charset="0"/>
              </a:defRPr>
            </a:lvl5pPr>
            <a:lvl6pPr marL="2514600" indent="-228600" defTabSz="449263"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Arial" pitchFamily="34" charset="0"/>
              </a:defRPr>
            </a:lvl6pPr>
            <a:lvl7pPr marL="2971800" indent="-228600" defTabSz="449263"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Arial" pitchFamily="34" charset="0"/>
              </a:defRPr>
            </a:lvl7pPr>
            <a:lvl8pPr marL="3429000" indent="-228600" defTabSz="449263"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Arial" pitchFamily="34" charset="0"/>
              </a:defRPr>
            </a:lvl8pPr>
            <a:lvl9pPr marL="3886200" indent="-228600" defTabSz="449263"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Arial" pitchFamily="34" charset="0"/>
              </a:defRPr>
            </a:lvl9pPr>
          </a:lstStyle>
          <a:p>
            <a:pPr eaLnBrk="1" hangingPunct="1">
              <a:spcAft>
                <a:spcPct val="0"/>
              </a:spcAft>
            </a:pPr>
            <a:endParaRPr lang="es-ES" altLang="en-US" sz="8300">
              <a:solidFill>
                <a:schemeClr val="tx1"/>
              </a:solidFill>
            </a:endParaRPr>
          </a:p>
        </p:txBody>
      </p:sp>
      <p:sp>
        <p:nvSpPr>
          <p:cNvPr id="13" name="Line 658"/>
          <p:cNvSpPr>
            <a:spLocks noChangeShapeType="1"/>
          </p:cNvSpPr>
          <p:nvPr/>
        </p:nvSpPr>
        <p:spPr bwMode="auto">
          <a:xfrm>
            <a:off x="900484" y="5444257"/>
            <a:ext cx="7343775" cy="0"/>
          </a:xfrm>
          <a:prstGeom prst="line">
            <a:avLst/>
          </a:prstGeom>
          <a:noFill/>
          <a:ln w="9525">
            <a:solidFill>
              <a:srgbClr val="00030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659"/>
          <p:cNvSpPr>
            <a:spLocks noChangeShapeType="1"/>
          </p:cNvSpPr>
          <p:nvPr/>
        </p:nvSpPr>
        <p:spPr bwMode="auto">
          <a:xfrm flipV="1">
            <a:off x="900484" y="1916832"/>
            <a:ext cx="0" cy="3527425"/>
          </a:xfrm>
          <a:prstGeom prst="line">
            <a:avLst/>
          </a:prstGeom>
          <a:noFill/>
          <a:ln w="9525">
            <a:solidFill>
              <a:srgbClr val="00030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ext Box 660"/>
          <p:cNvSpPr txBox="1">
            <a:spLocks noChangeArrowheads="1"/>
          </p:cNvSpPr>
          <p:nvPr/>
        </p:nvSpPr>
        <p:spPr bwMode="auto">
          <a:xfrm>
            <a:off x="8244259" y="5228357"/>
            <a:ext cx="86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a:spcAft>
                <a:spcPts val="1425"/>
              </a:spcAft>
              <a:defRPr sz="3200">
                <a:solidFill>
                  <a:srgbClr val="000000"/>
                </a:solidFill>
                <a:latin typeface="Arial" pitchFamily="34" charset="0"/>
              </a:defRPr>
            </a:lvl1pPr>
            <a:lvl2pPr eaLnBrk="0">
              <a:spcAft>
                <a:spcPts val="1138"/>
              </a:spcAft>
              <a:defRPr sz="2800">
                <a:solidFill>
                  <a:srgbClr val="000000"/>
                </a:solidFill>
                <a:latin typeface="Arial" pitchFamily="34" charset="0"/>
              </a:defRPr>
            </a:lvl2pPr>
            <a:lvl3pPr eaLnBrk="0">
              <a:spcAft>
                <a:spcPts val="850"/>
              </a:spcAft>
              <a:defRPr sz="2400">
                <a:solidFill>
                  <a:srgbClr val="000000"/>
                </a:solidFill>
                <a:latin typeface="Arial" pitchFamily="34" charset="0"/>
              </a:defRPr>
            </a:lvl3pPr>
            <a:lvl4pPr eaLnBrk="0">
              <a:spcAft>
                <a:spcPts val="575"/>
              </a:spcAft>
              <a:defRPr sz="2000">
                <a:solidFill>
                  <a:srgbClr val="000000"/>
                </a:solidFill>
                <a:latin typeface="Arial" pitchFamily="34" charset="0"/>
              </a:defRPr>
            </a:lvl4pPr>
            <a:lvl5pPr eaLnBrk="0">
              <a:spcAft>
                <a:spcPts val="288"/>
              </a:spcAft>
              <a:defRPr sz="2000">
                <a:solidFill>
                  <a:srgbClr val="000000"/>
                </a:solidFill>
                <a:latin typeface="Arial" pitchFamily="34" charset="0"/>
              </a:defRPr>
            </a:lvl5pPr>
            <a:lvl6pPr marL="2514600" indent="-228600" defTabSz="449263"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Arial" pitchFamily="34" charset="0"/>
              </a:defRPr>
            </a:lvl6pPr>
            <a:lvl7pPr marL="2971800" indent="-228600" defTabSz="449263"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Arial" pitchFamily="34" charset="0"/>
              </a:defRPr>
            </a:lvl7pPr>
            <a:lvl8pPr marL="3429000" indent="-228600" defTabSz="449263"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Arial" pitchFamily="34" charset="0"/>
              </a:defRPr>
            </a:lvl8pPr>
            <a:lvl9pPr marL="3886200" indent="-228600" defTabSz="449263"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Arial" pitchFamily="34" charset="0"/>
              </a:defRPr>
            </a:lvl9pPr>
          </a:lstStyle>
          <a:p>
            <a:pPr eaLnBrk="1" hangingPunct="1">
              <a:spcBef>
                <a:spcPct val="50000"/>
              </a:spcBef>
              <a:spcAft>
                <a:spcPct val="0"/>
              </a:spcAft>
            </a:pPr>
            <a:r>
              <a:rPr lang="fr-FR" altLang="en-US" sz="2000" dirty="0">
                <a:solidFill>
                  <a:srgbClr val="000308"/>
                </a:solidFill>
                <a:cs typeface="Arial" pitchFamily="34" charset="0"/>
              </a:rPr>
              <a:t>Time</a:t>
            </a:r>
          </a:p>
        </p:txBody>
      </p:sp>
      <p:sp>
        <p:nvSpPr>
          <p:cNvPr id="16" name="Text Box 661"/>
          <p:cNvSpPr txBox="1">
            <a:spLocks noChangeArrowheads="1"/>
          </p:cNvSpPr>
          <p:nvPr/>
        </p:nvSpPr>
        <p:spPr bwMode="auto">
          <a:xfrm rot="16200000">
            <a:off x="-1000547" y="3286051"/>
            <a:ext cx="26654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a:spcAft>
                <a:spcPts val="1425"/>
              </a:spcAft>
              <a:defRPr sz="3200">
                <a:solidFill>
                  <a:srgbClr val="000000"/>
                </a:solidFill>
                <a:latin typeface="Arial" pitchFamily="34" charset="0"/>
              </a:defRPr>
            </a:lvl1pPr>
            <a:lvl2pPr eaLnBrk="0">
              <a:spcAft>
                <a:spcPts val="1138"/>
              </a:spcAft>
              <a:defRPr sz="2800">
                <a:solidFill>
                  <a:srgbClr val="000000"/>
                </a:solidFill>
                <a:latin typeface="Arial" pitchFamily="34" charset="0"/>
              </a:defRPr>
            </a:lvl2pPr>
            <a:lvl3pPr eaLnBrk="0">
              <a:spcAft>
                <a:spcPts val="850"/>
              </a:spcAft>
              <a:defRPr sz="2400">
                <a:solidFill>
                  <a:srgbClr val="000000"/>
                </a:solidFill>
                <a:latin typeface="Arial" pitchFamily="34" charset="0"/>
              </a:defRPr>
            </a:lvl3pPr>
            <a:lvl4pPr eaLnBrk="0">
              <a:spcAft>
                <a:spcPts val="575"/>
              </a:spcAft>
              <a:defRPr sz="2000">
                <a:solidFill>
                  <a:srgbClr val="000000"/>
                </a:solidFill>
                <a:latin typeface="Arial" pitchFamily="34" charset="0"/>
              </a:defRPr>
            </a:lvl4pPr>
            <a:lvl5pPr eaLnBrk="0">
              <a:spcAft>
                <a:spcPts val="288"/>
              </a:spcAft>
              <a:defRPr sz="2000">
                <a:solidFill>
                  <a:srgbClr val="000000"/>
                </a:solidFill>
                <a:latin typeface="Arial" pitchFamily="34" charset="0"/>
              </a:defRPr>
            </a:lvl5pPr>
            <a:lvl6pPr marL="2514600" indent="-228600" defTabSz="449263"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Arial" pitchFamily="34" charset="0"/>
              </a:defRPr>
            </a:lvl6pPr>
            <a:lvl7pPr marL="2971800" indent="-228600" defTabSz="449263"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Arial" pitchFamily="34" charset="0"/>
              </a:defRPr>
            </a:lvl7pPr>
            <a:lvl8pPr marL="3429000" indent="-228600" defTabSz="449263"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Arial" pitchFamily="34" charset="0"/>
              </a:defRPr>
            </a:lvl8pPr>
            <a:lvl9pPr marL="3886200" indent="-228600" defTabSz="449263"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Arial" pitchFamily="34" charset="0"/>
              </a:defRPr>
            </a:lvl9pPr>
          </a:lstStyle>
          <a:p>
            <a:pPr eaLnBrk="1" hangingPunct="1">
              <a:spcBef>
                <a:spcPct val="50000"/>
              </a:spcBef>
              <a:spcAft>
                <a:spcPct val="0"/>
              </a:spcAft>
            </a:pPr>
            <a:r>
              <a:rPr lang="fr-FR" altLang="en-US" sz="2000" dirty="0" err="1">
                <a:solidFill>
                  <a:srgbClr val="000308"/>
                </a:solidFill>
                <a:cs typeface="Arial" pitchFamily="34" charset="0"/>
              </a:rPr>
              <a:t>Predicted</a:t>
            </a:r>
            <a:r>
              <a:rPr lang="fr-FR" altLang="en-US" sz="2000" dirty="0">
                <a:solidFill>
                  <a:srgbClr val="000308"/>
                </a:solidFill>
                <a:cs typeface="Arial" pitchFamily="34" charset="0"/>
              </a:rPr>
              <a:t> Variable (ex. </a:t>
            </a:r>
            <a:r>
              <a:rPr lang="fr-FR" altLang="en-US" sz="2000" dirty="0" err="1">
                <a:solidFill>
                  <a:srgbClr val="000308"/>
                </a:solidFill>
                <a:cs typeface="Arial" pitchFamily="34" charset="0"/>
              </a:rPr>
              <a:t>Temperature</a:t>
            </a:r>
            <a:r>
              <a:rPr lang="fr-FR" altLang="en-US" sz="2000" dirty="0">
                <a:solidFill>
                  <a:srgbClr val="000308"/>
                </a:solidFill>
                <a:cs typeface="Arial" pitchFamily="34" charset="0"/>
              </a:rPr>
              <a:t>)</a:t>
            </a:r>
          </a:p>
        </p:txBody>
      </p:sp>
      <p:sp>
        <p:nvSpPr>
          <p:cNvPr id="17" name="Text Box 662"/>
          <p:cNvSpPr txBox="1">
            <a:spLocks noChangeArrowheads="1"/>
          </p:cNvSpPr>
          <p:nvPr/>
        </p:nvSpPr>
        <p:spPr bwMode="auto">
          <a:xfrm rot="16200000">
            <a:off x="624259" y="3083645"/>
            <a:ext cx="1152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a:spcAft>
                <a:spcPts val="1425"/>
              </a:spcAft>
              <a:defRPr sz="3200">
                <a:solidFill>
                  <a:srgbClr val="000000"/>
                </a:solidFill>
                <a:latin typeface="Arial" pitchFamily="34" charset="0"/>
              </a:defRPr>
            </a:lvl1pPr>
            <a:lvl2pPr eaLnBrk="0">
              <a:spcAft>
                <a:spcPts val="1138"/>
              </a:spcAft>
              <a:defRPr sz="2800">
                <a:solidFill>
                  <a:srgbClr val="000000"/>
                </a:solidFill>
                <a:latin typeface="Arial" pitchFamily="34" charset="0"/>
              </a:defRPr>
            </a:lvl2pPr>
            <a:lvl3pPr eaLnBrk="0">
              <a:spcAft>
                <a:spcPts val="850"/>
              </a:spcAft>
              <a:defRPr sz="2400">
                <a:solidFill>
                  <a:srgbClr val="000000"/>
                </a:solidFill>
                <a:latin typeface="Arial" pitchFamily="34" charset="0"/>
              </a:defRPr>
            </a:lvl3pPr>
            <a:lvl4pPr eaLnBrk="0">
              <a:spcAft>
                <a:spcPts val="575"/>
              </a:spcAft>
              <a:defRPr sz="2000">
                <a:solidFill>
                  <a:srgbClr val="000000"/>
                </a:solidFill>
                <a:latin typeface="Arial" pitchFamily="34" charset="0"/>
              </a:defRPr>
            </a:lvl4pPr>
            <a:lvl5pPr eaLnBrk="0">
              <a:spcAft>
                <a:spcPts val="288"/>
              </a:spcAft>
              <a:defRPr sz="2000">
                <a:solidFill>
                  <a:srgbClr val="000000"/>
                </a:solidFill>
                <a:latin typeface="Arial" pitchFamily="34" charset="0"/>
              </a:defRPr>
            </a:lvl5pPr>
            <a:lvl6pPr marL="2514600" indent="-228600" defTabSz="449263"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Arial" pitchFamily="34" charset="0"/>
              </a:defRPr>
            </a:lvl6pPr>
            <a:lvl7pPr marL="2971800" indent="-228600" defTabSz="449263"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Arial" pitchFamily="34" charset="0"/>
              </a:defRPr>
            </a:lvl7pPr>
            <a:lvl8pPr marL="3429000" indent="-228600" defTabSz="449263"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Arial" pitchFamily="34" charset="0"/>
              </a:defRPr>
            </a:lvl8pPr>
            <a:lvl9pPr marL="3886200" indent="-228600" defTabSz="449263"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Arial" pitchFamily="34" charset="0"/>
              </a:defRPr>
            </a:lvl9pPr>
          </a:lstStyle>
          <a:p>
            <a:pPr eaLnBrk="1" hangingPunct="1">
              <a:spcBef>
                <a:spcPct val="50000"/>
              </a:spcBef>
              <a:spcAft>
                <a:spcPct val="0"/>
              </a:spcAft>
            </a:pPr>
            <a:r>
              <a:rPr lang="fr-FR" altLang="en-US" sz="2400" dirty="0">
                <a:solidFill>
                  <a:srgbClr val="000308"/>
                </a:solidFill>
                <a:cs typeface="Arial" pitchFamily="34" charset="0"/>
              </a:rPr>
              <a:t>BIAS</a:t>
            </a:r>
          </a:p>
        </p:txBody>
      </p:sp>
      <p:sp>
        <p:nvSpPr>
          <p:cNvPr id="18" name="Line 663"/>
          <p:cNvSpPr>
            <a:spLocks noChangeShapeType="1"/>
          </p:cNvSpPr>
          <p:nvPr/>
        </p:nvSpPr>
        <p:spPr bwMode="auto">
          <a:xfrm flipV="1">
            <a:off x="1151309" y="2672482"/>
            <a:ext cx="0" cy="431800"/>
          </a:xfrm>
          <a:prstGeom prst="line">
            <a:avLst/>
          </a:prstGeom>
          <a:noFill/>
          <a:ln w="28575">
            <a:solidFill>
              <a:srgbClr val="00030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664"/>
          <p:cNvSpPr>
            <a:spLocks noChangeShapeType="1"/>
          </p:cNvSpPr>
          <p:nvPr/>
        </p:nvSpPr>
        <p:spPr bwMode="auto">
          <a:xfrm>
            <a:off x="1151309" y="3896445"/>
            <a:ext cx="0" cy="611187"/>
          </a:xfrm>
          <a:prstGeom prst="line">
            <a:avLst/>
          </a:prstGeom>
          <a:noFill/>
          <a:ln w="28575">
            <a:solidFill>
              <a:srgbClr val="00030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Text Box 643"/>
          <p:cNvSpPr txBox="1">
            <a:spLocks noChangeArrowheads="1"/>
          </p:cNvSpPr>
          <p:nvPr/>
        </p:nvSpPr>
        <p:spPr bwMode="auto">
          <a:xfrm>
            <a:off x="5436096" y="4988024"/>
            <a:ext cx="3095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a:spcAft>
                <a:spcPts val="1425"/>
              </a:spcAft>
              <a:defRPr sz="3200">
                <a:solidFill>
                  <a:srgbClr val="000000"/>
                </a:solidFill>
                <a:latin typeface="Arial" pitchFamily="34" charset="0"/>
              </a:defRPr>
            </a:lvl1pPr>
            <a:lvl2pPr eaLnBrk="0">
              <a:spcAft>
                <a:spcPts val="1138"/>
              </a:spcAft>
              <a:defRPr sz="2800">
                <a:solidFill>
                  <a:srgbClr val="000000"/>
                </a:solidFill>
                <a:latin typeface="Arial" pitchFamily="34" charset="0"/>
              </a:defRPr>
            </a:lvl2pPr>
            <a:lvl3pPr eaLnBrk="0">
              <a:spcAft>
                <a:spcPts val="850"/>
              </a:spcAft>
              <a:defRPr sz="2400">
                <a:solidFill>
                  <a:srgbClr val="000000"/>
                </a:solidFill>
                <a:latin typeface="Arial" pitchFamily="34" charset="0"/>
              </a:defRPr>
            </a:lvl3pPr>
            <a:lvl4pPr eaLnBrk="0">
              <a:spcAft>
                <a:spcPts val="575"/>
              </a:spcAft>
              <a:defRPr sz="2000">
                <a:solidFill>
                  <a:srgbClr val="000000"/>
                </a:solidFill>
                <a:latin typeface="Arial" pitchFamily="34" charset="0"/>
              </a:defRPr>
            </a:lvl4pPr>
            <a:lvl5pPr eaLnBrk="0">
              <a:spcAft>
                <a:spcPts val="288"/>
              </a:spcAft>
              <a:defRPr sz="2000">
                <a:solidFill>
                  <a:srgbClr val="000000"/>
                </a:solidFill>
                <a:latin typeface="Arial" pitchFamily="34" charset="0"/>
              </a:defRPr>
            </a:lvl5pPr>
            <a:lvl6pPr marL="2514600" indent="-228600" defTabSz="449263"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Arial" pitchFamily="34" charset="0"/>
              </a:defRPr>
            </a:lvl6pPr>
            <a:lvl7pPr marL="2971800" indent="-228600" defTabSz="449263"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Arial" pitchFamily="34" charset="0"/>
              </a:defRPr>
            </a:lvl7pPr>
            <a:lvl8pPr marL="3429000" indent="-228600" defTabSz="449263"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Arial" pitchFamily="34" charset="0"/>
              </a:defRPr>
            </a:lvl8pPr>
            <a:lvl9pPr marL="3886200" indent="-228600" defTabSz="449263"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Arial" pitchFamily="34" charset="0"/>
              </a:defRPr>
            </a:lvl9pPr>
          </a:lstStyle>
          <a:p>
            <a:pPr eaLnBrk="1" hangingPunct="1">
              <a:spcBef>
                <a:spcPct val="50000"/>
              </a:spcBef>
              <a:spcAft>
                <a:spcPct val="0"/>
              </a:spcAft>
            </a:pPr>
            <a:r>
              <a:rPr lang="fr-FR" altLang="en-US" sz="2400" dirty="0" err="1">
                <a:solidFill>
                  <a:srgbClr val="9900CC"/>
                </a:solidFill>
                <a:cs typeface="Arial" pitchFamily="34" charset="0"/>
              </a:rPr>
              <a:t>Biased</a:t>
            </a:r>
            <a:r>
              <a:rPr lang="fr-FR" altLang="en-US" sz="2400" dirty="0">
                <a:solidFill>
                  <a:srgbClr val="9900CC"/>
                </a:solidFill>
                <a:cs typeface="Arial" pitchFamily="34" charset="0"/>
              </a:rPr>
              <a:t> model world</a:t>
            </a:r>
          </a:p>
        </p:txBody>
      </p:sp>
      <p:sp>
        <p:nvSpPr>
          <p:cNvPr id="22" name="TextBox 1"/>
          <p:cNvSpPr txBox="1">
            <a:spLocks noChangeArrowheads="1"/>
          </p:cNvSpPr>
          <p:nvPr/>
        </p:nvSpPr>
        <p:spPr bwMode="auto">
          <a:xfrm>
            <a:off x="2055243" y="6504384"/>
            <a:ext cx="568801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i="1" dirty="0" err="1" smtClean="0">
                <a:solidFill>
                  <a:srgbClr val="000308"/>
                </a:solidFill>
              </a:rPr>
              <a:t>Danila</a:t>
            </a:r>
            <a:r>
              <a:rPr lang="en-US" altLang="en-US" i="1" dirty="0" smtClean="0">
                <a:solidFill>
                  <a:srgbClr val="000308"/>
                </a:solidFill>
              </a:rPr>
              <a:t> </a:t>
            </a:r>
            <a:r>
              <a:rPr lang="en-US" altLang="en-US" i="1" dirty="0" err="1" smtClean="0">
                <a:solidFill>
                  <a:srgbClr val="000308"/>
                </a:solidFill>
              </a:rPr>
              <a:t>Volpi</a:t>
            </a:r>
            <a:endParaRPr lang="en-US" altLang="en-US" b="0" i="1" dirty="0">
              <a:solidFill>
                <a:srgbClr val="000308"/>
              </a:solidFill>
            </a:endParaRPr>
          </a:p>
        </p:txBody>
      </p:sp>
    </p:spTree>
    <p:extLst>
      <p:ext uri="{BB962C8B-B14F-4D97-AF65-F5344CB8AC3E}">
        <p14:creationId xmlns:p14="http://schemas.microsoft.com/office/powerpoint/2010/main" val="5856067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Investigating processes driving the climate prediction drift</a:t>
            </a:r>
            <a:endParaRPr lang="en-US" dirty="0"/>
          </a:p>
        </p:txBody>
      </p:sp>
      <p:sp>
        <p:nvSpPr>
          <p:cNvPr id="22" name="TextBox 1"/>
          <p:cNvSpPr txBox="1">
            <a:spLocks noChangeArrowheads="1"/>
          </p:cNvSpPr>
          <p:nvPr/>
        </p:nvSpPr>
        <p:spPr bwMode="auto">
          <a:xfrm>
            <a:off x="2268364" y="6504384"/>
            <a:ext cx="568801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i="1" dirty="0" err="1" smtClean="0">
                <a:solidFill>
                  <a:srgbClr val="000308"/>
                </a:solidFill>
              </a:rPr>
              <a:t>Exarchou</a:t>
            </a:r>
            <a:r>
              <a:rPr lang="en-US" altLang="en-US" i="1" dirty="0" smtClean="0">
                <a:solidFill>
                  <a:srgbClr val="000308"/>
                </a:solidFill>
              </a:rPr>
              <a:t> et al (2015) Climate Dynamics</a:t>
            </a:r>
            <a:endParaRPr lang="en-US" altLang="en-US" b="0" i="1" dirty="0">
              <a:solidFill>
                <a:srgbClr val="000308"/>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1140423"/>
            <a:ext cx="8793969" cy="4918030"/>
          </a:xfrm>
          <a:prstGeom prst="rect">
            <a:avLst/>
          </a:prstGeom>
        </p:spPr>
      </p:pic>
      <p:sp>
        <p:nvSpPr>
          <p:cNvPr id="4" name="TextBox 3"/>
          <p:cNvSpPr txBox="1"/>
          <p:nvPr/>
        </p:nvSpPr>
        <p:spPr>
          <a:xfrm>
            <a:off x="683568" y="1002214"/>
            <a:ext cx="1800200" cy="338554"/>
          </a:xfrm>
          <a:prstGeom prst="rect">
            <a:avLst/>
          </a:prstGeom>
          <a:solidFill>
            <a:schemeClr val="bg1"/>
          </a:solidFill>
        </p:spPr>
        <p:txBody>
          <a:bodyPr wrap="square" rtlCol="0">
            <a:spAutoFit/>
          </a:bodyPr>
          <a:lstStyle/>
          <a:p>
            <a:pPr algn="ctr"/>
            <a:r>
              <a:rPr lang="en-US" sz="1600" dirty="0" smtClean="0">
                <a:solidFill>
                  <a:srgbClr val="000308"/>
                </a:solidFill>
              </a:rPr>
              <a:t>SST bias, May</a:t>
            </a:r>
            <a:endParaRPr lang="en-US" sz="1600" dirty="0">
              <a:solidFill>
                <a:srgbClr val="000308"/>
              </a:solidFill>
            </a:endParaRPr>
          </a:p>
        </p:txBody>
      </p:sp>
      <p:sp>
        <p:nvSpPr>
          <p:cNvPr id="7" name="TextBox 6"/>
          <p:cNvSpPr txBox="1"/>
          <p:nvPr/>
        </p:nvSpPr>
        <p:spPr>
          <a:xfrm rot="16200000">
            <a:off x="-2268639" y="3691771"/>
            <a:ext cx="5040560" cy="338554"/>
          </a:xfrm>
          <a:prstGeom prst="rect">
            <a:avLst/>
          </a:prstGeom>
          <a:noFill/>
        </p:spPr>
        <p:txBody>
          <a:bodyPr wrap="square" rtlCol="0">
            <a:spAutoFit/>
          </a:bodyPr>
          <a:lstStyle/>
          <a:p>
            <a:r>
              <a:rPr lang="en-US" sz="1600" dirty="0" smtClean="0">
                <a:solidFill>
                  <a:srgbClr val="000308"/>
                </a:solidFill>
              </a:rPr>
              <a:t>Forecasts  from : 1</a:t>
            </a:r>
            <a:r>
              <a:rPr lang="en-US" sz="1600" baseline="30000" dirty="0" smtClean="0">
                <a:solidFill>
                  <a:srgbClr val="000308"/>
                </a:solidFill>
              </a:rPr>
              <a:t>st</a:t>
            </a:r>
            <a:r>
              <a:rPr lang="en-US" sz="1600" dirty="0" smtClean="0">
                <a:solidFill>
                  <a:srgbClr val="000308"/>
                </a:solidFill>
              </a:rPr>
              <a:t> November                   1</a:t>
            </a:r>
            <a:r>
              <a:rPr lang="en-US" sz="1600" baseline="30000" dirty="0" smtClean="0">
                <a:solidFill>
                  <a:srgbClr val="000308"/>
                </a:solidFill>
              </a:rPr>
              <a:t>st</a:t>
            </a:r>
            <a:r>
              <a:rPr lang="en-US" sz="1600" dirty="0" smtClean="0">
                <a:solidFill>
                  <a:srgbClr val="000308"/>
                </a:solidFill>
              </a:rPr>
              <a:t> May</a:t>
            </a:r>
            <a:endParaRPr lang="en-US" sz="1600" dirty="0">
              <a:solidFill>
                <a:srgbClr val="000308"/>
              </a:solidFill>
            </a:endParaRPr>
          </a:p>
        </p:txBody>
      </p:sp>
      <p:sp>
        <p:nvSpPr>
          <p:cNvPr id="21" name="TextBox 20"/>
          <p:cNvSpPr txBox="1"/>
          <p:nvPr/>
        </p:nvSpPr>
        <p:spPr>
          <a:xfrm>
            <a:off x="2555776" y="6093296"/>
            <a:ext cx="5181053" cy="338554"/>
          </a:xfrm>
          <a:prstGeom prst="rect">
            <a:avLst/>
          </a:prstGeom>
          <a:noFill/>
        </p:spPr>
        <p:txBody>
          <a:bodyPr wrap="square" rtlCol="0">
            <a:spAutoFit/>
          </a:bodyPr>
          <a:lstStyle/>
          <a:p>
            <a:pPr algn="ctr"/>
            <a:r>
              <a:rPr lang="en-US" sz="1600" dirty="0" smtClean="0">
                <a:solidFill>
                  <a:srgbClr val="000308"/>
                </a:solidFill>
              </a:rPr>
              <a:t>Observational reference : </a:t>
            </a:r>
            <a:r>
              <a:rPr lang="en-US" sz="1600" dirty="0" err="1" smtClean="0">
                <a:solidFill>
                  <a:srgbClr val="000308"/>
                </a:solidFill>
              </a:rPr>
              <a:t>HadISST</a:t>
            </a:r>
            <a:endParaRPr lang="en-US" sz="1600" dirty="0">
              <a:solidFill>
                <a:srgbClr val="000308"/>
              </a:solidFill>
            </a:endParaRPr>
          </a:p>
        </p:txBody>
      </p:sp>
      <p:sp>
        <p:nvSpPr>
          <p:cNvPr id="23" name="TextBox 22"/>
          <p:cNvSpPr txBox="1"/>
          <p:nvPr/>
        </p:nvSpPr>
        <p:spPr>
          <a:xfrm>
            <a:off x="2843808" y="1002214"/>
            <a:ext cx="1800200" cy="338554"/>
          </a:xfrm>
          <a:prstGeom prst="rect">
            <a:avLst/>
          </a:prstGeom>
          <a:solidFill>
            <a:schemeClr val="bg1"/>
          </a:solidFill>
        </p:spPr>
        <p:txBody>
          <a:bodyPr wrap="square" rtlCol="0">
            <a:spAutoFit/>
          </a:bodyPr>
          <a:lstStyle/>
          <a:p>
            <a:pPr algn="ctr"/>
            <a:r>
              <a:rPr lang="en-US" sz="1600" dirty="0" smtClean="0">
                <a:solidFill>
                  <a:srgbClr val="000308"/>
                </a:solidFill>
              </a:rPr>
              <a:t>SST bias, June</a:t>
            </a:r>
            <a:endParaRPr lang="en-US" sz="1600" dirty="0">
              <a:solidFill>
                <a:srgbClr val="000308"/>
              </a:solidFill>
            </a:endParaRPr>
          </a:p>
        </p:txBody>
      </p:sp>
      <p:sp>
        <p:nvSpPr>
          <p:cNvPr id="24" name="TextBox 23"/>
          <p:cNvSpPr txBox="1"/>
          <p:nvPr/>
        </p:nvSpPr>
        <p:spPr>
          <a:xfrm>
            <a:off x="5148064" y="1002214"/>
            <a:ext cx="1800200" cy="338554"/>
          </a:xfrm>
          <a:prstGeom prst="rect">
            <a:avLst/>
          </a:prstGeom>
          <a:solidFill>
            <a:schemeClr val="bg1"/>
          </a:solidFill>
        </p:spPr>
        <p:txBody>
          <a:bodyPr wrap="square" rtlCol="0">
            <a:spAutoFit/>
          </a:bodyPr>
          <a:lstStyle/>
          <a:p>
            <a:pPr algn="ctr"/>
            <a:r>
              <a:rPr lang="en-US" sz="1600" dirty="0" smtClean="0">
                <a:solidFill>
                  <a:srgbClr val="000308"/>
                </a:solidFill>
              </a:rPr>
              <a:t>SST bias, July</a:t>
            </a:r>
            <a:endParaRPr lang="en-US" sz="1600" dirty="0">
              <a:solidFill>
                <a:srgbClr val="000308"/>
              </a:solidFill>
            </a:endParaRPr>
          </a:p>
        </p:txBody>
      </p:sp>
      <p:sp>
        <p:nvSpPr>
          <p:cNvPr id="25" name="TextBox 24"/>
          <p:cNvSpPr txBox="1"/>
          <p:nvPr/>
        </p:nvSpPr>
        <p:spPr>
          <a:xfrm>
            <a:off x="7308304" y="1002214"/>
            <a:ext cx="1800200" cy="338554"/>
          </a:xfrm>
          <a:prstGeom prst="rect">
            <a:avLst/>
          </a:prstGeom>
          <a:solidFill>
            <a:schemeClr val="bg1"/>
          </a:solidFill>
        </p:spPr>
        <p:txBody>
          <a:bodyPr wrap="square" rtlCol="0">
            <a:spAutoFit/>
          </a:bodyPr>
          <a:lstStyle/>
          <a:p>
            <a:pPr algn="ctr"/>
            <a:r>
              <a:rPr lang="en-US" sz="1600" dirty="0" smtClean="0">
                <a:solidFill>
                  <a:srgbClr val="000308"/>
                </a:solidFill>
              </a:rPr>
              <a:t>SST bias, August</a:t>
            </a:r>
            <a:endParaRPr lang="en-US" sz="1600" dirty="0">
              <a:solidFill>
                <a:srgbClr val="000308"/>
              </a:solidFill>
            </a:endParaRPr>
          </a:p>
        </p:txBody>
      </p:sp>
      <p:sp>
        <p:nvSpPr>
          <p:cNvPr id="26" name="TextBox 25"/>
          <p:cNvSpPr txBox="1"/>
          <p:nvPr/>
        </p:nvSpPr>
        <p:spPr>
          <a:xfrm>
            <a:off x="611560" y="3234462"/>
            <a:ext cx="2088232" cy="338554"/>
          </a:xfrm>
          <a:prstGeom prst="rect">
            <a:avLst/>
          </a:prstGeom>
          <a:solidFill>
            <a:schemeClr val="bg1"/>
          </a:solidFill>
        </p:spPr>
        <p:txBody>
          <a:bodyPr wrap="square" rtlCol="0">
            <a:spAutoFit/>
          </a:bodyPr>
          <a:lstStyle/>
          <a:p>
            <a:pPr algn="ctr"/>
            <a:r>
              <a:rPr lang="en-US" sz="1600" dirty="0" smtClean="0">
                <a:solidFill>
                  <a:srgbClr val="000308"/>
                </a:solidFill>
              </a:rPr>
              <a:t>SST bias, November</a:t>
            </a:r>
            <a:endParaRPr lang="en-US" sz="1600" dirty="0">
              <a:solidFill>
                <a:srgbClr val="000308"/>
              </a:solidFill>
            </a:endParaRPr>
          </a:p>
        </p:txBody>
      </p:sp>
      <p:sp>
        <p:nvSpPr>
          <p:cNvPr id="27" name="TextBox 26"/>
          <p:cNvSpPr txBox="1"/>
          <p:nvPr/>
        </p:nvSpPr>
        <p:spPr>
          <a:xfrm>
            <a:off x="2843808" y="3234462"/>
            <a:ext cx="2088232" cy="338554"/>
          </a:xfrm>
          <a:prstGeom prst="rect">
            <a:avLst/>
          </a:prstGeom>
          <a:solidFill>
            <a:schemeClr val="bg1"/>
          </a:solidFill>
        </p:spPr>
        <p:txBody>
          <a:bodyPr wrap="square" rtlCol="0">
            <a:spAutoFit/>
          </a:bodyPr>
          <a:lstStyle/>
          <a:p>
            <a:pPr algn="ctr"/>
            <a:r>
              <a:rPr lang="en-US" sz="1600" dirty="0" smtClean="0">
                <a:solidFill>
                  <a:srgbClr val="000308"/>
                </a:solidFill>
              </a:rPr>
              <a:t>SST bias, December</a:t>
            </a:r>
            <a:endParaRPr lang="en-US" sz="1600" dirty="0">
              <a:solidFill>
                <a:srgbClr val="000308"/>
              </a:solidFill>
            </a:endParaRPr>
          </a:p>
        </p:txBody>
      </p:sp>
      <p:sp>
        <p:nvSpPr>
          <p:cNvPr id="28" name="TextBox 27"/>
          <p:cNvSpPr txBox="1"/>
          <p:nvPr/>
        </p:nvSpPr>
        <p:spPr>
          <a:xfrm>
            <a:off x="5076056" y="3234462"/>
            <a:ext cx="2088232" cy="338554"/>
          </a:xfrm>
          <a:prstGeom prst="rect">
            <a:avLst/>
          </a:prstGeom>
          <a:solidFill>
            <a:schemeClr val="bg1"/>
          </a:solidFill>
        </p:spPr>
        <p:txBody>
          <a:bodyPr wrap="square" rtlCol="0">
            <a:spAutoFit/>
          </a:bodyPr>
          <a:lstStyle/>
          <a:p>
            <a:pPr algn="ctr"/>
            <a:r>
              <a:rPr lang="en-US" sz="1600" dirty="0" smtClean="0">
                <a:solidFill>
                  <a:srgbClr val="000308"/>
                </a:solidFill>
              </a:rPr>
              <a:t>SST bias, January</a:t>
            </a:r>
            <a:endParaRPr lang="en-US" sz="1600" dirty="0">
              <a:solidFill>
                <a:srgbClr val="000308"/>
              </a:solidFill>
            </a:endParaRPr>
          </a:p>
        </p:txBody>
      </p:sp>
      <p:sp>
        <p:nvSpPr>
          <p:cNvPr id="29" name="TextBox 28"/>
          <p:cNvSpPr txBox="1"/>
          <p:nvPr/>
        </p:nvSpPr>
        <p:spPr>
          <a:xfrm>
            <a:off x="7020272" y="3234462"/>
            <a:ext cx="2088232" cy="338554"/>
          </a:xfrm>
          <a:prstGeom prst="rect">
            <a:avLst/>
          </a:prstGeom>
          <a:solidFill>
            <a:schemeClr val="bg1"/>
          </a:solidFill>
        </p:spPr>
        <p:txBody>
          <a:bodyPr wrap="square" rtlCol="0">
            <a:spAutoFit/>
          </a:bodyPr>
          <a:lstStyle/>
          <a:p>
            <a:pPr algn="ctr"/>
            <a:r>
              <a:rPr lang="en-US" sz="1600" dirty="0" smtClean="0">
                <a:solidFill>
                  <a:srgbClr val="000308"/>
                </a:solidFill>
              </a:rPr>
              <a:t>SST bias, February</a:t>
            </a:r>
            <a:endParaRPr lang="en-US" sz="1600" dirty="0">
              <a:solidFill>
                <a:srgbClr val="000308"/>
              </a:solidFill>
            </a:endParaRPr>
          </a:p>
        </p:txBody>
      </p:sp>
    </p:spTree>
    <p:extLst>
      <p:ext uri="{BB962C8B-B14F-4D97-AF65-F5344CB8AC3E}">
        <p14:creationId xmlns:p14="http://schemas.microsoft.com/office/powerpoint/2010/main" val="5753415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Developing a new bias correction method</a:t>
            </a:r>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1363775"/>
            <a:ext cx="6167164" cy="478807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 Box 5"/>
          <p:cNvSpPr txBox="1">
            <a:spLocks noChangeArrowheads="1"/>
          </p:cNvSpPr>
          <p:nvPr/>
        </p:nvSpPr>
        <p:spPr bwMode="auto">
          <a:xfrm>
            <a:off x="365249" y="1772816"/>
            <a:ext cx="2334543" cy="32440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4" charset="0"/>
                <a:ea typeface="Droid Sans Fallback"/>
                <a:cs typeface="Droid Sans Fallback"/>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4" charset="0"/>
                <a:ea typeface="Droid Sans Fallback"/>
                <a:cs typeface="Droid Sans Fallback"/>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4" charset="0"/>
                <a:ea typeface="Droid Sans Fallback"/>
                <a:cs typeface="Droid Sans Fallback"/>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4" charset="0"/>
                <a:ea typeface="Droid Sans Fallback"/>
                <a:cs typeface="Droid Sans Fallback"/>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4" charset="0"/>
                <a:ea typeface="Droid Sans Fallback"/>
                <a:cs typeface="Droid Sans Fallback"/>
              </a:defRPr>
            </a:lvl5pPr>
            <a:lvl6pPr marL="2514600" indent="-228600" algn="ctr"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4" charset="0"/>
                <a:ea typeface="Droid Sans Fallback"/>
                <a:cs typeface="Droid Sans Fallback"/>
              </a:defRPr>
            </a:lvl6pPr>
            <a:lvl7pPr marL="2971800" indent="-228600" algn="ctr"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4" charset="0"/>
                <a:ea typeface="Droid Sans Fallback"/>
                <a:cs typeface="Droid Sans Fallback"/>
              </a:defRPr>
            </a:lvl7pPr>
            <a:lvl8pPr marL="3429000" indent="-228600" algn="ctr"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4" charset="0"/>
                <a:ea typeface="Droid Sans Fallback"/>
                <a:cs typeface="Droid Sans Fallback"/>
              </a:defRPr>
            </a:lvl8pPr>
            <a:lvl9pPr marL="3886200" indent="-228600" algn="ctr"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4" charset="0"/>
                <a:ea typeface="Droid Sans Fallback"/>
                <a:cs typeface="Droid Sans Fallback"/>
              </a:defRPr>
            </a:lvl9pPr>
          </a:lstStyle>
          <a:p>
            <a:pPr eaLnBrk="1">
              <a:lnSpc>
                <a:spcPct val="104000"/>
              </a:lnSpc>
              <a:buClrTx/>
              <a:buFontTx/>
              <a:buNone/>
            </a:pPr>
            <a:r>
              <a:rPr lang="en-US" altLang="en-US" sz="1800" b="0" i="0" dirty="0" smtClean="0">
                <a:latin typeface="+mj-lt"/>
              </a:rPr>
              <a:t>IC (Initial conditions) </a:t>
            </a:r>
            <a:r>
              <a:rPr lang="en-US" altLang="en-US" sz="1800" b="0" i="0" dirty="0">
                <a:latin typeface="+mj-lt"/>
              </a:rPr>
              <a:t>bias correction </a:t>
            </a:r>
            <a:r>
              <a:rPr lang="en-US" altLang="en-US" sz="1800" b="0" i="0" dirty="0" smtClean="0">
                <a:latin typeface="+mj-lt"/>
              </a:rPr>
              <a:t>method (green) accounts for the dependence of the climate prediction drift on the observed initial conditions through a linear regression -&gt; lower</a:t>
            </a:r>
          </a:p>
          <a:p>
            <a:pPr eaLnBrk="1">
              <a:lnSpc>
                <a:spcPct val="104000"/>
              </a:lnSpc>
              <a:buClrTx/>
              <a:buFontTx/>
              <a:buNone/>
            </a:pPr>
            <a:r>
              <a:rPr lang="en-US" altLang="en-US" sz="1800" b="0" i="0" dirty="0">
                <a:latin typeface="+mj-lt"/>
              </a:rPr>
              <a:t>f</a:t>
            </a:r>
            <a:r>
              <a:rPr lang="en-US" altLang="en-US" sz="1800" b="0" i="0" dirty="0" smtClean="0">
                <a:latin typeface="+mj-lt"/>
              </a:rPr>
              <a:t>orecast error</a:t>
            </a:r>
            <a:endParaRPr lang="en-US" altLang="en-US" sz="1800" b="0" i="0" dirty="0">
              <a:latin typeface="+mj-lt"/>
            </a:endParaRPr>
          </a:p>
        </p:txBody>
      </p:sp>
      <p:sp>
        <p:nvSpPr>
          <p:cNvPr id="9" name="AutoShape 6"/>
          <p:cNvSpPr>
            <a:spLocks noChangeArrowheads="1"/>
          </p:cNvSpPr>
          <p:nvPr/>
        </p:nvSpPr>
        <p:spPr bwMode="auto">
          <a:xfrm>
            <a:off x="3941564" y="3491458"/>
            <a:ext cx="1206500" cy="1809750"/>
          </a:xfrm>
          <a:prstGeom prst="roundRect">
            <a:avLst>
              <a:gd name="adj" fmla="val 16667"/>
            </a:avLst>
          </a:prstGeom>
          <a:noFill/>
          <a:ln w="3240">
            <a:solidFill>
              <a:srgbClr val="660066"/>
            </a:solidFill>
            <a:prstDash val="dash"/>
            <a:miter lim="800000"/>
            <a:headEnd/>
            <a:tailEnd/>
          </a:ln>
          <a:effectLst>
            <a:outerShdw dist="23040" dir="5400000" algn="ctr" rotWithShape="0">
              <a:srgbClr val="808080">
                <a:alpha val="35036"/>
              </a:srgbClr>
            </a:outerShdw>
          </a:effectLst>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 name="TextBox 1"/>
          <p:cNvSpPr txBox="1">
            <a:spLocks noChangeArrowheads="1"/>
          </p:cNvSpPr>
          <p:nvPr/>
        </p:nvSpPr>
        <p:spPr bwMode="auto">
          <a:xfrm>
            <a:off x="2055243" y="6504384"/>
            <a:ext cx="568801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i="1" dirty="0" err="1" smtClean="0">
                <a:solidFill>
                  <a:srgbClr val="000308"/>
                </a:solidFill>
              </a:rPr>
              <a:t>Fučkar</a:t>
            </a:r>
            <a:r>
              <a:rPr lang="en-US" altLang="en-US" b="0" i="1" dirty="0" smtClean="0">
                <a:solidFill>
                  <a:srgbClr val="000308"/>
                </a:solidFill>
              </a:rPr>
              <a:t> </a:t>
            </a:r>
            <a:r>
              <a:rPr lang="en-US" altLang="en-US" b="0" i="1" dirty="0">
                <a:solidFill>
                  <a:srgbClr val="000308"/>
                </a:solidFill>
              </a:rPr>
              <a:t>et al (2014) </a:t>
            </a:r>
            <a:r>
              <a:rPr lang="en-US" altLang="en-US" b="0" i="1" dirty="0" smtClean="0">
                <a:solidFill>
                  <a:srgbClr val="000308"/>
                </a:solidFill>
              </a:rPr>
              <a:t>Geophysical Research Letters</a:t>
            </a:r>
            <a:endParaRPr lang="en-US" altLang="en-US" b="0" i="1" dirty="0">
              <a:solidFill>
                <a:srgbClr val="000308"/>
              </a:solidFill>
            </a:endParaRPr>
          </a:p>
        </p:txBody>
      </p:sp>
      <p:sp>
        <p:nvSpPr>
          <p:cNvPr id="2" name="TextBox 1"/>
          <p:cNvSpPr txBox="1"/>
          <p:nvPr/>
        </p:nvSpPr>
        <p:spPr>
          <a:xfrm>
            <a:off x="365249" y="5157192"/>
            <a:ext cx="2406551" cy="923330"/>
          </a:xfrm>
          <a:prstGeom prst="rect">
            <a:avLst/>
          </a:prstGeom>
          <a:noFill/>
        </p:spPr>
        <p:txBody>
          <a:bodyPr wrap="square" rtlCol="0">
            <a:spAutoFit/>
          </a:bodyPr>
          <a:lstStyle/>
          <a:p>
            <a:r>
              <a:rPr lang="en-US" b="1" dirty="0" smtClean="0">
                <a:solidFill>
                  <a:srgbClr val="000308"/>
                </a:solidFill>
              </a:rPr>
              <a:t>Tools available in s2dverification R package</a:t>
            </a:r>
            <a:endParaRPr lang="en-US" b="1" dirty="0">
              <a:solidFill>
                <a:srgbClr val="000308"/>
              </a:solidFill>
            </a:endParaRPr>
          </a:p>
        </p:txBody>
      </p:sp>
    </p:spTree>
    <p:extLst>
      <p:ext uri="{BB962C8B-B14F-4D97-AF65-F5344CB8AC3E}">
        <p14:creationId xmlns:p14="http://schemas.microsoft.com/office/powerpoint/2010/main" val="4446359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climate prediction drift issue</a:t>
            </a:r>
            <a:endParaRPr lang="en-US" dirty="0"/>
          </a:p>
        </p:txBody>
      </p:sp>
      <p:sp>
        <p:nvSpPr>
          <p:cNvPr id="21" name="Text Box 666"/>
          <p:cNvSpPr txBox="1">
            <a:spLocks noChangeArrowheads="1"/>
          </p:cNvSpPr>
          <p:nvPr/>
        </p:nvSpPr>
        <p:spPr bwMode="auto">
          <a:xfrm>
            <a:off x="72008" y="1604114"/>
            <a:ext cx="8964488" cy="420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4217988" eaLnBrk="0">
              <a:spcAft>
                <a:spcPts val="1425"/>
              </a:spcAft>
              <a:defRPr sz="3200">
                <a:solidFill>
                  <a:srgbClr val="000000"/>
                </a:solidFill>
                <a:latin typeface="Arial" pitchFamily="34" charset="0"/>
              </a:defRPr>
            </a:lvl1pPr>
            <a:lvl2pPr defTabSz="4217988" eaLnBrk="0">
              <a:spcAft>
                <a:spcPts val="1138"/>
              </a:spcAft>
              <a:defRPr sz="2800">
                <a:solidFill>
                  <a:srgbClr val="000000"/>
                </a:solidFill>
                <a:latin typeface="Arial" pitchFamily="34" charset="0"/>
              </a:defRPr>
            </a:lvl2pPr>
            <a:lvl3pPr defTabSz="4217988" eaLnBrk="0">
              <a:spcAft>
                <a:spcPts val="850"/>
              </a:spcAft>
              <a:defRPr sz="2400">
                <a:solidFill>
                  <a:srgbClr val="000000"/>
                </a:solidFill>
                <a:latin typeface="Arial" pitchFamily="34" charset="0"/>
              </a:defRPr>
            </a:lvl3pPr>
            <a:lvl4pPr defTabSz="4217988" eaLnBrk="0">
              <a:spcAft>
                <a:spcPts val="575"/>
              </a:spcAft>
              <a:defRPr sz="2000">
                <a:solidFill>
                  <a:srgbClr val="000000"/>
                </a:solidFill>
                <a:latin typeface="Arial" pitchFamily="34" charset="0"/>
              </a:defRPr>
            </a:lvl4pPr>
            <a:lvl5pPr defTabSz="4217988" eaLnBrk="0">
              <a:spcAft>
                <a:spcPts val="288"/>
              </a:spcAft>
              <a:defRPr sz="2000">
                <a:solidFill>
                  <a:srgbClr val="000000"/>
                </a:solidFill>
                <a:latin typeface="Arial" pitchFamily="34" charset="0"/>
              </a:defRPr>
            </a:lvl5pPr>
            <a:lvl6pPr marL="2514600" indent="-228600" defTabSz="4217988"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Arial" pitchFamily="34" charset="0"/>
              </a:defRPr>
            </a:lvl6pPr>
            <a:lvl7pPr marL="2971800" indent="-228600" defTabSz="4217988"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Arial" pitchFamily="34" charset="0"/>
              </a:defRPr>
            </a:lvl7pPr>
            <a:lvl8pPr marL="3429000" indent="-228600" defTabSz="4217988"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Arial" pitchFamily="34" charset="0"/>
              </a:defRPr>
            </a:lvl8pPr>
            <a:lvl9pPr marL="3886200" indent="-228600" defTabSz="4217988"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Arial" pitchFamily="34" charset="0"/>
              </a:defRPr>
            </a:lvl9pPr>
          </a:lstStyle>
          <a:p>
            <a:pPr algn="just" eaLnBrk="1" hangingPunct="1">
              <a:spcBef>
                <a:spcPct val="50000"/>
              </a:spcBef>
              <a:spcAft>
                <a:spcPct val="0"/>
              </a:spcAft>
              <a:buFont typeface="Wingdings" pitchFamily="2" charset="2"/>
              <a:buChar char="Ø"/>
            </a:pPr>
            <a:r>
              <a:rPr lang="en-GB" altLang="en-US" sz="2400" b="0" dirty="0">
                <a:solidFill>
                  <a:srgbClr val="000308"/>
                </a:solidFill>
              </a:rPr>
              <a:t>  </a:t>
            </a:r>
            <a:r>
              <a:rPr lang="en-GB" altLang="en-US" sz="2400" b="0" u="sng" dirty="0">
                <a:solidFill>
                  <a:srgbClr val="000308"/>
                </a:solidFill>
              </a:rPr>
              <a:t>Issue :</a:t>
            </a:r>
            <a:r>
              <a:rPr lang="en-GB" altLang="en-US" sz="2400" b="0" dirty="0">
                <a:solidFill>
                  <a:srgbClr val="000308"/>
                </a:solidFill>
              </a:rPr>
              <a:t> Distinction between climate drift and climate </a:t>
            </a:r>
            <a:r>
              <a:rPr lang="en-GB" altLang="en-US" sz="2400" b="0" dirty="0" smtClean="0">
                <a:solidFill>
                  <a:srgbClr val="000308"/>
                </a:solidFill>
              </a:rPr>
              <a:t>signal</a:t>
            </a:r>
          </a:p>
          <a:p>
            <a:pPr algn="just" eaLnBrk="1" hangingPunct="1">
              <a:spcBef>
                <a:spcPct val="50000"/>
              </a:spcBef>
              <a:spcAft>
                <a:spcPct val="0"/>
              </a:spcAft>
            </a:pPr>
            <a:endParaRPr lang="en-GB" altLang="en-US" sz="900" b="0" dirty="0">
              <a:solidFill>
                <a:srgbClr val="000308"/>
              </a:solidFill>
            </a:endParaRPr>
          </a:p>
          <a:p>
            <a:pPr algn="just" eaLnBrk="1" hangingPunct="1">
              <a:spcBef>
                <a:spcPct val="50000"/>
              </a:spcBef>
              <a:spcAft>
                <a:spcPct val="0"/>
              </a:spcAft>
              <a:buFont typeface="Wingdings" pitchFamily="2" charset="2"/>
              <a:buChar char="Ø"/>
            </a:pPr>
            <a:r>
              <a:rPr lang="en-GB" altLang="en-US" sz="2400" b="0" dirty="0">
                <a:solidFill>
                  <a:srgbClr val="000308"/>
                </a:solidFill>
              </a:rPr>
              <a:t>  </a:t>
            </a:r>
            <a:r>
              <a:rPr lang="en-GB" altLang="en-US" sz="2400" b="0" u="sng" dirty="0">
                <a:solidFill>
                  <a:srgbClr val="000308"/>
                </a:solidFill>
              </a:rPr>
              <a:t>Hypothesis :</a:t>
            </a:r>
            <a:r>
              <a:rPr lang="en-GB" altLang="en-US" sz="2400" b="0" dirty="0">
                <a:solidFill>
                  <a:srgbClr val="000308"/>
                </a:solidFill>
              </a:rPr>
              <a:t> If the model climate is stable (no drift), the simulated variability is independent of the model mean state within the range of current model biases and closer to the observed variability than when mixed with the </a:t>
            </a:r>
            <a:r>
              <a:rPr lang="en-GB" altLang="en-US" sz="2400" b="0" dirty="0" smtClean="0">
                <a:solidFill>
                  <a:srgbClr val="000308"/>
                </a:solidFill>
              </a:rPr>
              <a:t>drift</a:t>
            </a:r>
          </a:p>
          <a:p>
            <a:pPr algn="just" eaLnBrk="1" hangingPunct="1">
              <a:spcBef>
                <a:spcPct val="50000"/>
              </a:spcBef>
              <a:spcAft>
                <a:spcPct val="0"/>
              </a:spcAft>
              <a:buFont typeface="Wingdings" pitchFamily="2" charset="2"/>
              <a:buChar char="Ø"/>
            </a:pPr>
            <a:endParaRPr lang="en-GB" altLang="en-US" sz="900" b="0" dirty="0">
              <a:solidFill>
                <a:srgbClr val="000308"/>
              </a:solidFill>
            </a:endParaRPr>
          </a:p>
          <a:p>
            <a:pPr algn="just" eaLnBrk="1" hangingPunct="1">
              <a:spcBef>
                <a:spcPct val="50000"/>
              </a:spcBef>
              <a:spcAft>
                <a:spcPct val="0"/>
              </a:spcAft>
              <a:buFont typeface="Wingdings" pitchFamily="2" charset="2"/>
              <a:buChar char="Ø"/>
            </a:pPr>
            <a:r>
              <a:rPr lang="en-GB" altLang="en-US" sz="2400" b="0" dirty="0">
                <a:solidFill>
                  <a:srgbClr val="000308"/>
                </a:solidFill>
              </a:rPr>
              <a:t>  </a:t>
            </a:r>
            <a:r>
              <a:rPr lang="en-GB" altLang="en-US" sz="2400" b="0" u="sng" dirty="0">
                <a:solidFill>
                  <a:srgbClr val="000308"/>
                </a:solidFill>
              </a:rPr>
              <a:t>Testing the hypothesis :</a:t>
            </a:r>
            <a:r>
              <a:rPr lang="en-GB" altLang="en-US" sz="2400" b="0" dirty="0">
                <a:solidFill>
                  <a:srgbClr val="000308"/>
                </a:solidFill>
              </a:rPr>
              <a:t> Allowing the climate model biases but constraining the phase of the simulated variability toward the contemporaneous observed one at the initialization time : Anomaly Initialization (AI)</a:t>
            </a:r>
            <a:endParaRPr lang="en-US" altLang="en-US" sz="2400" b="0" dirty="0">
              <a:solidFill>
                <a:srgbClr val="000308"/>
              </a:solidFill>
            </a:endParaRPr>
          </a:p>
        </p:txBody>
      </p:sp>
      <p:sp>
        <p:nvSpPr>
          <p:cNvPr id="4" name="TextBox 1"/>
          <p:cNvSpPr txBox="1">
            <a:spLocks noChangeArrowheads="1"/>
          </p:cNvSpPr>
          <p:nvPr/>
        </p:nvSpPr>
        <p:spPr bwMode="auto">
          <a:xfrm>
            <a:off x="2055243" y="6504384"/>
            <a:ext cx="568801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i="1" dirty="0" err="1" smtClean="0">
                <a:solidFill>
                  <a:srgbClr val="000308"/>
                </a:solidFill>
              </a:rPr>
              <a:t>Danila</a:t>
            </a:r>
            <a:r>
              <a:rPr lang="en-US" altLang="en-US" i="1" dirty="0" smtClean="0">
                <a:solidFill>
                  <a:srgbClr val="000308"/>
                </a:solidFill>
              </a:rPr>
              <a:t> </a:t>
            </a:r>
            <a:r>
              <a:rPr lang="en-US" altLang="en-US" i="1" dirty="0" err="1" smtClean="0">
                <a:solidFill>
                  <a:srgbClr val="000308"/>
                </a:solidFill>
              </a:rPr>
              <a:t>Volpi</a:t>
            </a:r>
            <a:endParaRPr lang="en-US" altLang="en-US" b="0" i="1" dirty="0">
              <a:solidFill>
                <a:srgbClr val="000308"/>
              </a:solidFill>
            </a:endParaRPr>
          </a:p>
        </p:txBody>
      </p:sp>
    </p:spTree>
    <p:extLst>
      <p:ext uri="{BB962C8B-B14F-4D97-AF65-F5344CB8AC3E}">
        <p14:creationId xmlns:p14="http://schemas.microsoft.com/office/powerpoint/2010/main" val="26643163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climate prediction drift issue</a:t>
            </a:r>
            <a:endParaRPr lang="en-US" dirty="0"/>
          </a:p>
        </p:txBody>
      </p:sp>
      <p:sp>
        <p:nvSpPr>
          <p:cNvPr id="5" name="Freeform 641"/>
          <p:cNvSpPr>
            <a:spLocks/>
          </p:cNvSpPr>
          <p:nvPr/>
        </p:nvSpPr>
        <p:spPr bwMode="auto">
          <a:xfrm>
            <a:off x="1187822" y="2475632"/>
            <a:ext cx="5645150" cy="2578100"/>
          </a:xfrm>
          <a:custGeom>
            <a:avLst/>
            <a:gdLst>
              <a:gd name="T0" fmla="*/ 0 w 3556"/>
              <a:gd name="T1" fmla="*/ 2147483647 h 1624"/>
              <a:gd name="T2" fmla="*/ 2147483647 w 3556"/>
              <a:gd name="T3" fmla="*/ 2147483647 h 1624"/>
              <a:gd name="T4" fmla="*/ 2147483647 w 3556"/>
              <a:gd name="T5" fmla="*/ 2147483647 h 1624"/>
              <a:gd name="T6" fmla="*/ 2147483647 w 3556"/>
              <a:gd name="T7" fmla="*/ 2147483647 h 1624"/>
              <a:gd name="T8" fmla="*/ 2147483647 w 3556"/>
              <a:gd name="T9" fmla="*/ 2147483647 h 1624"/>
              <a:gd name="T10" fmla="*/ 2147483647 w 3556"/>
              <a:gd name="T11" fmla="*/ 2147483647 h 1624"/>
              <a:gd name="T12" fmla="*/ 2147483647 w 3556"/>
              <a:gd name="T13" fmla="*/ 2147483647 h 1624"/>
              <a:gd name="T14" fmla="*/ 2147483647 w 3556"/>
              <a:gd name="T15" fmla="*/ 2147483647 h 1624"/>
              <a:gd name="T16" fmla="*/ 2147483647 w 3556"/>
              <a:gd name="T17" fmla="*/ 2147483647 h 16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56" h="1624">
                <a:moveTo>
                  <a:pt x="0" y="63"/>
                </a:moveTo>
                <a:cubicBezTo>
                  <a:pt x="34" y="91"/>
                  <a:pt x="12" y="0"/>
                  <a:pt x="203" y="229"/>
                </a:cubicBezTo>
                <a:cubicBezTo>
                  <a:pt x="394" y="458"/>
                  <a:pt x="878" y="1252"/>
                  <a:pt x="1146" y="1438"/>
                </a:cubicBezTo>
                <a:cubicBezTo>
                  <a:pt x="1413" y="1624"/>
                  <a:pt x="1635" y="1340"/>
                  <a:pt x="1811" y="1345"/>
                </a:cubicBezTo>
                <a:cubicBezTo>
                  <a:pt x="1987" y="1350"/>
                  <a:pt x="2114" y="1482"/>
                  <a:pt x="2204" y="1469"/>
                </a:cubicBezTo>
                <a:cubicBezTo>
                  <a:pt x="2293" y="1456"/>
                  <a:pt x="2294" y="1262"/>
                  <a:pt x="2348" y="1267"/>
                </a:cubicBezTo>
                <a:cubicBezTo>
                  <a:pt x="2401" y="1272"/>
                  <a:pt x="2445" y="1457"/>
                  <a:pt x="2525" y="1500"/>
                </a:cubicBezTo>
                <a:cubicBezTo>
                  <a:pt x="2605" y="1543"/>
                  <a:pt x="2657" y="1563"/>
                  <a:pt x="2829" y="1524"/>
                </a:cubicBezTo>
                <a:cubicBezTo>
                  <a:pt x="3001" y="1485"/>
                  <a:pt x="3405" y="1321"/>
                  <a:pt x="3556" y="1267"/>
                </a:cubicBezTo>
              </a:path>
            </a:pathLst>
          </a:custGeom>
          <a:noFill/>
          <a:ln w="28575" cmpd="sng">
            <a:solidFill>
              <a:srgbClr val="000308"/>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Text Box 642"/>
          <p:cNvSpPr txBox="1">
            <a:spLocks noChangeArrowheads="1"/>
          </p:cNvSpPr>
          <p:nvPr/>
        </p:nvSpPr>
        <p:spPr bwMode="auto">
          <a:xfrm>
            <a:off x="6732959" y="2016845"/>
            <a:ext cx="2808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a:spcAft>
                <a:spcPts val="1425"/>
              </a:spcAft>
              <a:defRPr sz="3200">
                <a:solidFill>
                  <a:srgbClr val="000000"/>
                </a:solidFill>
                <a:latin typeface="Arial" pitchFamily="34" charset="0"/>
              </a:defRPr>
            </a:lvl1pPr>
            <a:lvl2pPr eaLnBrk="0">
              <a:spcAft>
                <a:spcPts val="1138"/>
              </a:spcAft>
              <a:defRPr sz="2800">
                <a:solidFill>
                  <a:srgbClr val="000000"/>
                </a:solidFill>
                <a:latin typeface="Arial" pitchFamily="34" charset="0"/>
              </a:defRPr>
            </a:lvl2pPr>
            <a:lvl3pPr eaLnBrk="0">
              <a:spcAft>
                <a:spcPts val="850"/>
              </a:spcAft>
              <a:defRPr sz="2400">
                <a:solidFill>
                  <a:srgbClr val="000000"/>
                </a:solidFill>
                <a:latin typeface="Arial" pitchFamily="34" charset="0"/>
              </a:defRPr>
            </a:lvl3pPr>
            <a:lvl4pPr eaLnBrk="0">
              <a:spcAft>
                <a:spcPts val="575"/>
              </a:spcAft>
              <a:defRPr sz="2000">
                <a:solidFill>
                  <a:srgbClr val="000000"/>
                </a:solidFill>
                <a:latin typeface="Arial" pitchFamily="34" charset="0"/>
              </a:defRPr>
            </a:lvl4pPr>
            <a:lvl5pPr eaLnBrk="0">
              <a:spcAft>
                <a:spcPts val="288"/>
              </a:spcAft>
              <a:defRPr sz="2000">
                <a:solidFill>
                  <a:srgbClr val="000000"/>
                </a:solidFill>
                <a:latin typeface="Arial" pitchFamily="34" charset="0"/>
              </a:defRPr>
            </a:lvl5pPr>
            <a:lvl6pPr marL="2514600" indent="-228600" defTabSz="449263"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Arial" pitchFamily="34" charset="0"/>
              </a:defRPr>
            </a:lvl6pPr>
            <a:lvl7pPr marL="2971800" indent="-228600" defTabSz="449263"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Arial" pitchFamily="34" charset="0"/>
              </a:defRPr>
            </a:lvl7pPr>
            <a:lvl8pPr marL="3429000" indent="-228600" defTabSz="449263"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Arial" pitchFamily="34" charset="0"/>
              </a:defRPr>
            </a:lvl8pPr>
            <a:lvl9pPr marL="3886200" indent="-228600" defTabSz="449263"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Arial" pitchFamily="34" charset="0"/>
              </a:defRPr>
            </a:lvl9pPr>
          </a:lstStyle>
          <a:p>
            <a:pPr eaLnBrk="1" hangingPunct="1">
              <a:spcBef>
                <a:spcPct val="50000"/>
              </a:spcBef>
              <a:spcAft>
                <a:spcPct val="0"/>
              </a:spcAft>
            </a:pPr>
            <a:r>
              <a:rPr lang="fr-FR" altLang="en-US" sz="2400">
                <a:solidFill>
                  <a:srgbClr val="3E724C"/>
                </a:solidFill>
                <a:cs typeface="Arial" pitchFamily="34" charset="0"/>
              </a:rPr>
              <a:t>Observed world</a:t>
            </a:r>
            <a:r>
              <a:rPr lang="fr-FR" altLang="en-US" sz="2400">
                <a:solidFill>
                  <a:schemeClr val="tx1"/>
                </a:solidFill>
                <a:cs typeface="Arial" pitchFamily="34" charset="0"/>
              </a:rPr>
              <a:t> </a:t>
            </a:r>
          </a:p>
        </p:txBody>
      </p:sp>
      <p:sp>
        <p:nvSpPr>
          <p:cNvPr id="7" name="Text Box 643"/>
          <p:cNvSpPr txBox="1">
            <a:spLocks noChangeArrowheads="1"/>
          </p:cNvSpPr>
          <p:nvPr/>
        </p:nvSpPr>
        <p:spPr bwMode="auto">
          <a:xfrm>
            <a:off x="5436096" y="4988024"/>
            <a:ext cx="3095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a:spcAft>
                <a:spcPts val="1425"/>
              </a:spcAft>
              <a:defRPr sz="3200">
                <a:solidFill>
                  <a:srgbClr val="000000"/>
                </a:solidFill>
                <a:latin typeface="Arial" pitchFamily="34" charset="0"/>
              </a:defRPr>
            </a:lvl1pPr>
            <a:lvl2pPr eaLnBrk="0">
              <a:spcAft>
                <a:spcPts val="1138"/>
              </a:spcAft>
              <a:defRPr sz="2800">
                <a:solidFill>
                  <a:srgbClr val="000000"/>
                </a:solidFill>
                <a:latin typeface="Arial" pitchFamily="34" charset="0"/>
              </a:defRPr>
            </a:lvl2pPr>
            <a:lvl3pPr eaLnBrk="0">
              <a:spcAft>
                <a:spcPts val="850"/>
              </a:spcAft>
              <a:defRPr sz="2400">
                <a:solidFill>
                  <a:srgbClr val="000000"/>
                </a:solidFill>
                <a:latin typeface="Arial" pitchFamily="34" charset="0"/>
              </a:defRPr>
            </a:lvl3pPr>
            <a:lvl4pPr eaLnBrk="0">
              <a:spcAft>
                <a:spcPts val="575"/>
              </a:spcAft>
              <a:defRPr sz="2000">
                <a:solidFill>
                  <a:srgbClr val="000000"/>
                </a:solidFill>
                <a:latin typeface="Arial" pitchFamily="34" charset="0"/>
              </a:defRPr>
            </a:lvl4pPr>
            <a:lvl5pPr eaLnBrk="0">
              <a:spcAft>
                <a:spcPts val="288"/>
              </a:spcAft>
              <a:defRPr sz="2000">
                <a:solidFill>
                  <a:srgbClr val="000000"/>
                </a:solidFill>
                <a:latin typeface="Arial" pitchFamily="34" charset="0"/>
              </a:defRPr>
            </a:lvl5pPr>
            <a:lvl6pPr marL="2514600" indent="-228600" defTabSz="449263"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Arial" pitchFamily="34" charset="0"/>
              </a:defRPr>
            </a:lvl6pPr>
            <a:lvl7pPr marL="2971800" indent="-228600" defTabSz="449263"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Arial" pitchFamily="34" charset="0"/>
              </a:defRPr>
            </a:lvl7pPr>
            <a:lvl8pPr marL="3429000" indent="-228600" defTabSz="449263"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Arial" pitchFamily="34" charset="0"/>
              </a:defRPr>
            </a:lvl8pPr>
            <a:lvl9pPr marL="3886200" indent="-228600" defTabSz="449263"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Arial" pitchFamily="34" charset="0"/>
              </a:defRPr>
            </a:lvl9pPr>
          </a:lstStyle>
          <a:p>
            <a:pPr eaLnBrk="1" hangingPunct="1">
              <a:spcBef>
                <a:spcPct val="50000"/>
              </a:spcBef>
              <a:spcAft>
                <a:spcPct val="0"/>
              </a:spcAft>
            </a:pPr>
            <a:r>
              <a:rPr lang="fr-FR" altLang="en-US" sz="2400" dirty="0" err="1">
                <a:solidFill>
                  <a:srgbClr val="9900CC"/>
                </a:solidFill>
                <a:cs typeface="Arial" pitchFamily="34" charset="0"/>
              </a:rPr>
              <a:t>Biased</a:t>
            </a:r>
            <a:r>
              <a:rPr lang="fr-FR" altLang="en-US" sz="2400" dirty="0">
                <a:solidFill>
                  <a:srgbClr val="9900CC"/>
                </a:solidFill>
                <a:cs typeface="Arial" pitchFamily="34" charset="0"/>
              </a:rPr>
              <a:t> model world</a:t>
            </a:r>
          </a:p>
        </p:txBody>
      </p:sp>
      <p:sp>
        <p:nvSpPr>
          <p:cNvPr id="8" name="Text Box 644"/>
          <p:cNvSpPr txBox="1">
            <a:spLocks noChangeArrowheads="1"/>
          </p:cNvSpPr>
          <p:nvPr/>
        </p:nvSpPr>
        <p:spPr bwMode="auto">
          <a:xfrm>
            <a:off x="2123728" y="3081154"/>
            <a:ext cx="698341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a:spcAft>
                <a:spcPts val="1425"/>
              </a:spcAft>
              <a:defRPr sz="3200">
                <a:solidFill>
                  <a:srgbClr val="000000"/>
                </a:solidFill>
                <a:latin typeface="Arial" pitchFamily="34" charset="0"/>
              </a:defRPr>
            </a:lvl1pPr>
            <a:lvl2pPr eaLnBrk="0">
              <a:spcAft>
                <a:spcPts val="1138"/>
              </a:spcAft>
              <a:defRPr sz="2800">
                <a:solidFill>
                  <a:srgbClr val="000000"/>
                </a:solidFill>
                <a:latin typeface="Arial" pitchFamily="34" charset="0"/>
              </a:defRPr>
            </a:lvl2pPr>
            <a:lvl3pPr eaLnBrk="0">
              <a:spcAft>
                <a:spcPts val="850"/>
              </a:spcAft>
              <a:defRPr sz="2400">
                <a:solidFill>
                  <a:srgbClr val="000000"/>
                </a:solidFill>
                <a:latin typeface="Arial" pitchFamily="34" charset="0"/>
              </a:defRPr>
            </a:lvl3pPr>
            <a:lvl4pPr eaLnBrk="0">
              <a:spcAft>
                <a:spcPts val="575"/>
              </a:spcAft>
              <a:defRPr sz="2000">
                <a:solidFill>
                  <a:srgbClr val="000000"/>
                </a:solidFill>
                <a:latin typeface="Arial" pitchFamily="34" charset="0"/>
              </a:defRPr>
            </a:lvl4pPr>
            <a:lvl5pPr eaLnBrk="0">
              <a:spcAft>
                <a:spcPts val="288"/>
              </a:spcAft>
              <a:defRPr sz="2000">
                <a:solidFill>
                  <a:srgbClr val="000000"/>
                </a:solidFill>
                <a:latin typeface="Arial" pitchFamily="34" charset="0"/>
              </a:defRPr>
            </a:lvl5pPr>
            <a:lvl6pPr marL="2514600" indent="-228600" defTabSz="449263"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Arial" pitchFamily="34" charset="0"/>
              </a:defRPr>
            </a:lvl6pPr>
            <a:lvl7pPr marL="2971800" indent="-228600" defTabSz="449263"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Arial" pitchFamily="34" charset="0"/>
              </a:defRPr>
            </a:lvl7pPr>
            <a:lvl8pPr marL="3429000" indent="-228600" defTabSz="449263"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Arial" pitchFamily="34" charset="0"/>
              </a:defRPr>
            </a:lvl8pPr>
            <a:lvl9pPr marL="3886200" indent="-228600" defTabSz="449263"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Arial" pitchFamily="34" charset="0"/>
              </a:defRPr>
            </a:lvl9pPr>
          </a:lstStyle>
          <a:p>
            <a:pPr algn="r" eaLnBrk="1" hangingPunct="1">
              <a:spcBef>
                <a:spcPct val="50000"/>
              </a:spcBef>
              <a:spcAft>
                <a:spcPct val="0"/>
              </a:spcAft>
            </a:pPr>
            <a:r>
              <a:rPr lang="fr-FR" altLang="en-US" sz="2000" dirty="0" err="1">
                <a:solidFill>
                  <a:srgbClr val="000308"/>
                </a:solidFill>
                <a:cs typeface="Arial" pitchFamily="34" charset="0"/>
                <a:sym typeface="Wingdings 2" pitchFamily="18" charset="2"/>
              </a:rPr>
              <a:t>Retrospective</a:t>
            </a:r>
            <a:r>
              <a:rPr lang="fr-FR" altLang="en-US" sz="2000" dirty="0">
                <a:solidFill>
                  <a:srgbClr val="000308"/>
                </a:solidFill>
                <a:cs typeface="Arial" pitchFamily="34" charset="0"/>
                <a:sym typeface="Wingdings 2" pitchFamily="18" charset="2"/>
              </a:rPr>
              <a:t> </a:t>
            </a:r>
            <a:r>
              <a:rPr lang="fr-FR" altLang="en-US" sz="2000" dirty="0" err="1">
                <a:solidFill>
                  <a:srgbClr val="000308"/>
                </a:solidFill>
                <a:cs typeface="Arial" pitchFamily="34" charset="0"/>
                <a:sym typeface="Wingdings 2" pitchFamily="18" charset="2"/>
              </a:rPr>
              <a:t>prediction</a:t>
            </a:r>
            <a:r>
              <a:rPr lang="fr-FR" altLang="en-US" sz="2000" dirty="0">
                <a:solidFill>
                  <a:srgbClr val="000308"/>
                </a:solidFill>
                <a:cs typeface="Arial" pitchFamily="34" charset="0"/>
                <a:sym typeface="Wingdings 2" pitchFamily="18" charset="2"/>
              </a:rPr>
              <a:t> ( </a:t>
            </a:r>
            <a:r>
              <a:rPr lang="fr-FR" altLang="en-US" sz="2000" dirty="0" err="1">
                <a:solidFill>
                  <a:srgbClr val="000308"/>
                </a:solidFill>
                <a:cs typeface="Arial" pitchFamily="34" charset="0"/>
                <a:sym typeface="Wingdings 2" pitchFamily="18" charset="2"/>
              </a:rPr>
              <a:t>hindcast</a:t>
            </a:r>
            <a:r>
              <a:rPr lang="fr-FR" altLang="en-US" sz="2000" dirty="0">
                <a:solidFill>
                  <a:srgbClr val="000308"/>
                </a:solidFill>
                <a:cs typeface="Arial" pitchFamily="34" charset="0"/>
                <a:sym typeface="Wingdings 2" pitchFamily="18" charset="2"/>
              </a:rPr>
              <a:t> ) </a:t>
            </a:r>
            <a:r>
              <a:rPr lang="fr-FR" altLang="en-US" sz="2000" dirty="0" err="1">
                <a:solidFill>
                  <a:srgbClr val="000308"/>
                </a:solidFill>
                <a:cs typeface="Arial" pitchFamily="34" charset="0"/>
                <a:sym typeface="Wingdings 2" pitchFamily="18" charset="2"/>
              </a:rPr>
              <a:t>affected</a:t>
            </a:r>
            <a:r>
              <a:rPr lang="fr-FR" altLang="en-US" sz="2000" dirty="0">
                <a:solidFill>
                  <a:srgbClr val="000308"/>
                </a:solidFill>
                <a:cs typeface="Arial" pitchFamily="34" charset="0"/>
                <a:sym typeface="Wingdings 2" pitchFamily="18" charset="2"/>
              </a:rPr>
              <a:t> by a </a:t>
            </a:r>
            <a:r>
              <a:rPr lang="fr-FR" altLang="en-US" sz="2000" dirty="0" err="1">
                <a:solidFill>
                  <a:srgbClr val="000308"/>
                </a:solidFill>
                <a:cs typeface="Arial" pitchFamily="34" charset="0"/>
                <a:sym typeface="Wingdings 2" pitchFamily="18" charset="2"/>
              </a:rPr>
              <a:t>strong</a:t>
            </a:r>
            <a:r>
              <a:rPr lang="fr-FR" altLang="en-US" sz="2000" dirty="0">
                <a:solidFill>
                  <a:srgbClr val="000308"/>
                </a:solidFill>
                <a:cs typeface="Arial" pitchFamily="34" charset="0"/>
                <a:sym typeface="Wingdings 2" pitchFamily="18" charset="2"/>
              </a:rPr>
              <a:t> drift, </a:t>
            </a:r>
            <a:r>
              <a:rPr lang="fr-FR" altLang="en-US" sz="2000" dirty="0" err="1">
                <a:solidFill>
                  <a:srgbClr val="000308"/>
                </a:solidFill>
                <a:cs typeface="Arial" pitchFamily="34" charset="0"/>
                <a:sym typeface="Wingdings 2" pitchFamily="18" charset="2"/>
              </a:rPr>
              <a:t>need</a:t>
            </a:r>
            <a:r>
              <a:rPr lang="fr-FR" altLang="en-US" sz="2000" dirty="0">
                <a:solidFill>
                  <a:srgbClr val="000308"/>
                </a:solidFill>
                <a:cs typeface="Arial" pitchFamily="34" charset="0"/>
                <a:sym typeface="Wingdings 2" pitchFamily="18" charset="2"/>
              </a:rPr>
              <a:t> for </a:t>
            </a:r>
            <a:r>
              <a:rPr lang="fr-FR" altLang="en-US" sz="2000" dirty="0" err="1">
                <a:solidFill>
                  <a:srgbClr val="000308"/>
                </a:solidFill>
                <a:cs typeface="Arial" pitchFamily="34" charset="0"/>
                <a:sym typeface="Wingdings 2" pitchFamily="18" charset="2"/>
              </a:rPr>
              <a:t>a-posteriori</a:t>
            </a:r>
            <a:r>
              <a:rPr lang="fr-FR" altLang="en-US" sz="2000" dirty="0">
                <a:solidFill>
                  <a:srgbClr val="000308"/>
                </a:solidFill>
                <a:cs typeface="Arial" pitchFamily="34" charset="0"/>
                <a:sym typeface="Wingdings 2" pitchFamily="18" charset="2"/>
              </a:rPr>
              <a:t> </a:t>
            </a:r>
            <a:r>
              <a:rPr lang="fr-FR" altLang="en-US" sz="2000" dirty="0" err="1">
                <a:solidFill>
                  <a:srgbClr val="000308"/>
                </a:solidFill>
                <a:cs typeface="Arial" pitchFamily="34" charset="0"/>
                <a:sym typeface="Wingdings 2" pitchFamily="18" charset="2"/>
              </a:rPr>
              <a:t>bias</a:t>
            </a:r>
            <a:r>
              <a:rPr lang="fr-FR" altLang="en-US" sz="2000" dirty="0">
                <a:solidFill>
                  <a:srgbClr val="000308"/>
                </a:solidFill>
                <a:cs typeface="Arial" pitchFamily="34" charset="0"/>
              </a:rPr>
              <a:t> correction</a:t>
            </a:r>
          </a:p>
        </p:txBody>
      </p:sp>
      <p:sp>
        <p:nvSpPr>
          <p:cNvPr id="9" name="Line 645"/>
          <p:cNvSpPr>
            <a:spLocks noChangeShapeType="1"/>
          </p:cNvSpPr>
          <p:nvPr/>
        </p:nvSpPr>
        <p:spPr bwMode="auto">
          <a:xfrm flipH="1" flipV="1">
            <a:off x="1908547" y="3283669"/>
            <a:ext cx="647229" cy="28576"/>
          </a:xfrm>
          <a:prstGeom prst="line">
            <a:avLst/>
          </a:prstGeom>
          <a:noFill/>
          <a:ln w="28575">
            <a:solidFill>
              <a:srgbClr val="00030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Oval 649"/>
          <p:cNvSpPr>
            <a:spLocks noChangeArrowheads="1"/>
          </p:cNvSpPr>
          <p:nvPr/>
        </p:nvSpPr>
        <p:spPr bwMode="auto">
          <a:xfrm>
            <a:off x="1116384" y="4563195"/>
            <a:ext cx="73025" cy="144462"/>
          </a:xfrm>
          <a:prstGeom prst="ellipse">
            <a:avLst/>
          </a:prstGeom>
          <a:solidFill>
            <a:srgbClr val="9900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a:spcAft>
                <a:spcPts val="1425"/>
              </a:spcAft>
              <a:defRPr sz="3200">
                <a:solidFill>
                  <a:srgbClr val="000000"/>
                </a:solidFill>
                <a:latin typeface="Arial" pitchFamily="34" charset="0"/>
              </a:defRPr>
            </a:lvl1pPr>
            <a:lvl2pPr eaLnBrk="0">
              <a:spcAft>
                <a:spcPts val="1138"/>
              </a:spcAft>
              <a:defRPr sz="2800">
                <a:solidFill>
                  <a:srgbClr val="000000"/>
                </a:solidFill>
                <a:latin typeface="Arial" pitchFamily="34" charset="0"/>
              </a:defRPr>
            </a:lvl2pPr>
            <a:lvl3pPr eaLnBrk="0">
              <a:spcAft>
                <a:spcPts val="850"/>
              </a:spcAft>
              <a:defRPr sz="2400">
                <a:solidFill>
                  <a:srgbClr val="000000"/>
                </a:solidFill>
                <a:latin typeface="Arial" pitchFamily="34" charset="0"/>
              </a:defRPr>
            </a:lvl3pPr>
            <a:lvl4pPr eaLnBrk="0">
              <a:spcAft>
                <a:spcPts val="575"/>
              </a:spcAft>
              <a:defRPr sz="2000">
                <a:solidFill>
                  <a:srgbClr val="000000"/>
                </a:solidFill>
                <a:latin typeface="Arial" pitchFamily="34" charset="0"/>
              </a:defRPr>
            </a:lvl4pPr>
            <a:lvl5pPr eaLnBrk="0">
              <a:spcAft>
                <a:spcPts val="288"/>
              </a:spcAft>
              <a:defRPr sz="2000">
                <a:solidFill>
                  <a:srgbClr val="000000"/>
                </a:solidFill>
                <a:latin typeface="Arial" pitchFamily="34" charset="0"/>
              </a:defRPr>
            </a:lvl5pPr>
            <a:lvl6pPr marL="2514600" indent="-228600" defTabSz="449263"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Arial" pitchFamily="34" charset="0"/>
              </a:defRPr>
            </a:lvl6pPr>
            <a:lvl7pPr marL="2971800" indent="-228600" defTabSz="449263"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Arial" pitchFamily="34" charset="0"/>
              </a:defRPr>
            </a:lvl7pPr>
            <a:lvl8pPr marL="3429000" indent="-228600" defTabSz="449263"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Arial" pitchFamily="34" charset="0"/>
              </a:defRPr>
            </a:lvl8pPr>
            <a:lvl9pPr marL="3886200" indent="-228600" defTabSz="449263"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Arial" pitchFamily="34" charset="0"/>
              </a:defRPr>
            </a:lvl9pPr>
          </a:lstStyle>
          <a:p>
            <a:pPr eaLnBrk="1" hangingPunct="1">
              <a:spcAft>
                <a:spcPct val="0"/>
              </a:spcAft>
            </a:pPr>
            <a:endParaRPr lang="es-ES" altLang="en-US" sz="8300">
              <a:solidFill>
                <a:schemeClr val="tx1"/>
              </a:solidFill>
            </a:endParaRPr>
          </a:p>
        </p:txBody>
      </p:sp>
      <p:sp>
        <p:nvSpPr>
          <p:cNvPr id="11" name="Freeform 653"/>
          <p:cNvSpPr>
            <a:spLocks/>
          </p:cNvSpPr>
          <p:nvPr/>
        </p:nvSpPr>
        <p:spPr bwMode="auto">
          <a:xfrm>
            <a:off x="1116384" y="2077170"/>
            <a:ext cx="5688013" cy="960437"/>
          </a:xfrm>
          <a:custGeom>
            <a:avLst/>
            <a:gdLst>
              <a:gd name="T0" fmla="*/ 0 w 3583"/>
              <a:gd name="T1" fmla="*/ 2147483647 h 605"/>
              <a:gd name="T2" fmla="*/ 2147483647 w 3583"/>
              <a:gd name="T3" fmla="*/ 2147483647 h 605"/>
              <a:gd name="T4" fmla="*/ 2147483647 w 3583"/>
              <a:gd name="T5" fmla="*/ 2147483647 h 605"/>
              <a:gd name="T6" fmla="*/ 2147483647 w 3583"/>
              <a:gd name="T7" fmla="*/ 2147483647 h 605"/>
              <a:gd name="T8" fmla="*/ 2147483647 w 3583"/>
              <a:gd name="T9" fmla="*/ 2147483647 h 605"/>
              <a:gd name="T10" fmla="*/ 2147483647 w 3583"/>
              <a:gd name="T11" fmla="*/ 2147483647 h 605"/>
              <a:gd name="T12" fmla="*/ 2147483647 w 3583"/>
              <a:gd name="T13" fmla="*/ 2147483647 h 605"/>
              <a:gd name="T14" fmla="*/ 2147483647 w 3583"/>
              <a:gd name="T15" fmla="*/ 2147483647 h 605"/>
              <a:gd name="T16" fmla="*/ 2147483647 w 3583"/>
              <a:gd name="T17" fmla="*/ 2147483647 h 605"/>
              <a:gd name="T18" fmla="*/ 2147483647 w 3583"/>
              <a:gd name="T19" fmla="*/ 2147483647 h 605"/>
              <a:gd name="T20" fmla="*/ 2147483647 w 3583"/>
              <a:gd name="T21" fmla="*/ 2147483647 h 6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83" h="605">
                <a:moveTo>
                  <a:pt x="0" y="333"/>
                </a:moveTo>
                <a:cubicBezTo>
                  <a:pt x="22" y="208"/>
                  <a:pt x="45" y="83"/>
                  <a:pt x="90" y="106"/>
                </a:cubicBezTo>
                <a:cubicBezTo>
                  <a:pt x="135" y="129"/>
                  <a:pt x="166" y="462"/>
                  <a:pt x="272" y="469"/>
                </a:cubicBezTo>
                <a:cubicBezTo>
                  <a:pt x="378" y="476"/>
                  <a:pt x="551" y="181"/>
                  <a:pt x="725" y="151"/>
                </a:cubicBezTo>
                <a:cubicBezTo>
                  <a:pt x="899" y="121"/>
                  <a:pt x="1187" y="219"/>
                  <a:pt x="1315" y="287"/>
                </a:cubicBezTo>
                <a:cubicBezTo>
                  <a:pt x="1443" y="355"/>
                  <a:pt x="1420" y="605"/>
                  <a:pt x="1496" y="560"/>
                </a:cubicBezTo>
                <a:cubicBezTo>
                  <a:pt x="1572" y="515"/>
                  <a:pt x="1709" y="30"/>
                  <a:pt x="1769" y="15"/>
                </a:cubicBezTo>
                <a:cubicBezTo>
                  <a:pt x="1829" y="0"/>
                  <a:pt x="1723" y="446"/>
                  <a:pt x="1859" y="469"/>
                </a:cubicBezTo>
                <a:cubicBezTo>
                  <a:pt x="1995" y="492"/>
                  <a:pt x="2358" y="136"/>
                  <a:pt x="2585" y="151"/>
                </a:cubicBezTo>
                <a:cubicBezTo>
                  <a:pt x="2812" y="166"/>
                  <a:pt x="3054" y="552"/>
                  <a:pt x="3220" y="560"/>
                </a:cubicBezTo>
                <a:cubicBezTo>
                  <a:pt x="3386" y="568"/>
                  <a:pt x="3523" y="257"/>
                  <a:pt x="3583" y="197"/>
                </a:cubicBezTo>
              </a:path>
            </a:pathLst>
          </a:custGeom>
          <a:noFill/>
          <a:ln w="28575" cmpd="sng">
            <a:solidFill>
              <a:srgbClr val="207A4B"/>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Oval 654"/>
          <p:cNvSpPr>
            <a:spLocks noChangeArrowheads="1"/>
          </p:cNvSpPr>
          <p:nvPr/>
        </p:nvSpPr>
        <p:spPr bwMode="auto">
          <a:xfrm>
            <a:off x="1114797" y="2499445"/>
            <a:ext cx="73025" cy="144462"/>
          </a:xfrm>
          <a:prstGeom prst="ellipse">
            <a:avLst/>
          </a:prstGeom>
          <a:solidFill>
            <a:srgbClr val="207A4B"/>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a:spcAft>
                <a:spcPts val="1425"/>
              </a:spcAft>
              <a:defRPr sz="3200">
                <a:solidFill>
                  <a:srgbClr val="000000"/>
                </a:solidFill>
                <a:latin typeface="Arial" pitchFamily="34" charset="0"/>
              </a:defRPr>
            </a:lvl1pPr>
            <a:lvl2pPr eaLnBrk="0">
              <a:spcAft>
                <a:spcPts val="1138"/>
              </a:spcAft>
              <a:defRPr sz="2800">
                <a:solidFill>
                  <a:srgbClr val="000000"/>
                </a:solidFill>
                <a:latin typeface="Arial" pitchFamily="34" charset="0"/>
              </a:defRPr>
            </a:lvl2pPr>
            <a:lvl3pPr eaLnBrk="0">
              <a:spcAft>
                <a:spcPts val="850"/>
              </a:spcAft>
              <a:defRPr sz="2400">
                <a:solidFill>
                  <a:srgbClr val="000000"/>
                </a:solidFill>
                <a:latin typeface="Arial" pitchFamily="34" charset="0"/>
              </a:defRPr>
            </a:lvl3pPr>
            <a:lvl4pPr eaLnBrk="0">
              <a:spcAft>
                <a:spcPts val="575"/>
              </a:spcAft>
              <a:defRPr sz="2000">
                <a:solidFill>
                  <a:srgbClr val="000000"/>
                </a:solidFill>
                <a:latin typeface="Arial" pitchFamily="34" charset="0"/>
              </a:defRPr>
            </a:lvl4pPr>
            <a:lvl5pPr eaLnBrk="0">
              <a:spcAft>
                <a:spcPts val="288"/>
              </a:spcAft>
              <a:defRPr sz="2000">
                <a:solidFill>
                  <a:srgbClr val="000000"/>
                </a:solidFill>
                <a:latin typeface="Arial" pitchFamily="34" charset="0"/>
              </a:defRPr>
            </a:lvl5pPr>
            <a:lvl6pPr marL="2514600" indent="-228600" defTabSz="449263"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Arial" pitchFamily="34" charset="0"/>
              </a:defRPr>
            </a:lvl6pPr>
            <a:lvl7pPr marL="2971800" indent="-228600" defTabSz="449263"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Arial" pitchFamily="34" charset="0"/>
              </a:defRPr>
            </a:lvl7pPr>
            <a:lvl8pPr marL="3429000" indent="-228600" defTabSz="449263"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Arial" pitchFamily="34" charset="0"/>
              </a:defRPr>
            </a:lvl8pPr>
            <a:lvl9pPr marL="3886200" indent="-228600" defTabSz="449263"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Arial" pitchFamily="34" charset="0"/>
              </a:defRPr>
            </a:lvl9pPr>
          </a:lstStyle>
          <a:p>
            <a:pPr eaLnBrk="1" hangingPunct="1">
              <a:spcAft>
                <a:spcPct val="0"/>
              </a:spcAft>
            </a:pPr>
            <a:endParaRPr lang="es-ES" altLang="en-US" sz="8300">
              <a:solidFill>
                <a:schemeClr val="tx1"/>
              </a:solidFill>
            </a:endParaRPr>
          </a:p>
        </p:txBody>
      </p:sp>
      <p:sp>
        <p:nvSpPr>
          <p:cNvPr id="13" name="Line 658"/>
          <p:cNvSpPr>
            <a:spLocks noChangeShapeType="1"/>
          </p:cNvSpPr>
          <p:nvPr/>
        </p:nvSpPr>
        <p:spPr bwMode="auto">
          <a:xfrm>
            <a:off x="900484" y="5444257"/>
            <a:ext cx="7343775" cy="0"/>
          </a:xfrm>
          <a:prstGeom prst="line">
            <a:avLst/>
          </a:prstGeom>
          <a:noFill/>
          <a:ln w="9525">
            <a:solidFill>
              <a:srgbClr val="00030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659"/>
          <p:cNvSpPr>
            <a:spLocks noChangeShapeType="1"/>
          </p:cNvSpPr>
          <p:nvPr/>
        </p:nvSpPr>
        <p:spPr bwMode="auto">
          <a:xfrm flipV="1">
            <a:off x="900484" y="1916832"/>
            <a:ext cx="0" cy="3527425"/>
          </a:xfrm>
          <a:prstGeom prst="line">
            <a:avLst/>
          </a:prstGeom>
          <a:noFill/>
          <a:ln w="9525">
            <a:solidFill>
              <a:srgbClr val="00030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ext Box 660"/>
          <p:cNvSpPr txBox="1">
            <a:spLocks noChangeArrowheads="1"/>
          </p:cNvSpPr>
          <p:nvPr/>
        </p:nvSpPr>
        <p:spPr bwMode="auto">
          <a:xfrm>
            <a:off x="8244259" y="5228357"/>
            <a:ext cx="86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a:spcAft>
                <a:spcPts val="1425"/>
              </a:spcAft>
              <a:defRPr sz="3200">
                <a:solidFill>
                  <a:srgbClr val="000000"/>
                </a:solidFill>
                <a:latin typeface="Arial" pitchFamily="34" charset="0"/>
              </a:defRPr>
            </a:lvl1pPr>
            <a:lvl2pPr eaLnBrk="0">
              <a:spcAft>
                <a:spcPts val="1138"/>
              </a:spcAft>
              <a:defRPr sz="2800">
                <a:solidFill>
                  <a:srgbClr val="000000"/>
                </a:solidFill>
                <a:latin typeface="Arial" pitchFamily="34" charset="0"/>
              </a:defRPr>
            </a:lvl2pPr>
            <a:lvl3pPr eaLnBrk="0">
              <a:spcAft>
                <a:spcPts val="850"/>
              </a:spcAft>
              <a:defRPr sz="2400">
                <a:solidFill>
                  <a:srgbClr val="000000"/>
                </a:solidFill>
                <a:latin typeface="Arial" pitchFamily="34" charset="0"/>
              </a:defRPr>
            </a:lvl3pPr>
            <a:lvl4pPr eaLnBrk="0">
              <a:spcAft>
                <a:spcPts val="575"/>
              </a:spcAft>
              <a:defRPr sz="2000">
                <a:solidFill>
                  <a:srgbClr val="000000"/>
                </a:solidFill>
                <a:latin typeface="Arial" pitchFamily="34" charset="0"/>
              </a:defRPr>
            </a:lvl4pPr>
            <a:lvl5pPr eaLnBrk="0">
              <a:spcAft>
                <a:spcPts val="288"/>
              </a:spcAft>
              <a:defRPr sz="2000">
                <a:solidFill>
                  <a:srgbClr val="000000"/>
                </a:solidFill>
                <a:latin typeface="Arial" pitchFamily="34" charset="0"/>
              </a:defRPr>
            </a:lvl5pPr>
            <a:lvl6pPr marL="2514600" indent="-228600" defTabSz="449263"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Arial" pitchFamily="34" charset="0"/>
              </a:defRPr>
            </a:lvl6pPr>
            <a:lvl7pPr marL="2971800" indent="-228600" defTabSz="449263"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Arial" pitchFamily="34" charset="0"/>
              </a:defRPr>
            </a:lvl7pPr>
            <a:lvl8pPr marL="3429000" indent="-228600" defTabSz="449263"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Arial" pitchFamily="34" charset="0"/>
              </a:defRPr>
            </a:lvl8pPr>
            <a:lvl9pPr marL="3886200" indent="-228600" defTabSz="449263"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Arial" pitchFamily="34" charset="0"/>
              </a:defRPr>
            </a:lvl9pPr>
          </a:lstStyle>
          <a:p>
            <a:pPr eaLnBrk="1" hangingPunct="1">
              <a:spcBef>
                <a:spcPct val="50000"/>
              </a:spcBef>
              <a:spcAft>
                <a:spcPct val="0"/>
              </a:spcAft>
            </a:pPr>
            <a:r>
              <a:rPr lang="fr-FR" altLang="en-US" sz="2000" dirty="0">
                <a:solidFill>
                  <a:srgbClr val="000308"/>
                </a:solidFill>
                <a:cs typeface="Arial" pitchFamily="34" charset="0"/>
              </a:rPr>
              <a:t>Time</a:t>
            </a:r>
          </a:p>
        </p:txBody>
      </p:sp>
      <p:sp>
        <p:nvSpPr>
          <p:cNvPr id="16" name="Text Box 661"/>
          <p:cNvSpPr txBox="1">
            <a:spLocks noChangeArrowheads="1"/>
          </p:cNvSpPr>
          <p:nvPr/>
        </p:nvSpPr>
        <p:spPr bwMode="auto">
          <a:xfrm rot="16200000">
            <a:off x="-1000547" y="3286051"/>
            <a:ext cx="26654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a:spcAft>
                <a:spcPts val="1425"/>
              </a:spcAft>
              <a:defRPr sz="3200">
                <a:solidFill>
                  <a:srgbClr val="000000"/>
                </a:solidFill>
                <a:latin typeface="Arial" pitchFamily="34" charset="0"/>
              </a:defRPr>
            </a:lvl1pPr>
            <a:lvl2pPr eaLnBrk="0">
              <a:spcAft>
                <a:spcPts val="1138"/>
              </a:spcAft>
              <a:defRPr sz="2800">
                <a:solidFill>
                  <a:srgbClr val="000000"/>
                </a:solidFill>
                <a:latin typeface="Arial" pitchFamily="34" charset="0"/>
              </a:defRPr>
            </a:lvl2pPr>
            <a:lvl3pPr eaLnBrk="0">
              <a:spcAft>
                <a:spcPts val="850"/>
              </a:spcAft>
              <a:defRPr sz="2400">
                <a:solidFill>
                  <a:srgbClr val="000000"/>
                </a:solidFill>
                <a:latin typeface="Arial" pitchFamily="34" charset="0"/>
              </a:defRPr>
            </a:lvl3pPr>
            <a:lvl4pPr eaLnBrk="0">
              <a:spcAft>
                <a:spcPts val="575"/>
              </a:spcAft>
              <a:defRPr sz="2000">
                <a:solidFill>
                  <a:srgbClr val="000000"/>
                </a:solidFill>
                <a:latin typeface="Arial" pitchFamily="34" charset="0"/>
              </a:defRPr>
            </a:lvl4pPr>
            <a:lvl5pPr eaLnBrk="0">
              <a:spcAft>
                <a:spcPts val="288"/>
              </a:spcAft>
              <a:defRPr sz="2000">
                <a:solidFill>
                  <a:srgbClr val="000000"/>
                </a:solidFill>
                <a:latin typeface="Arial" pitchFamily="34" charset="0"/>
              </a:defRPr>
            </a:lvl5pPr>
            <a:lvl6pPr marL="2514600" indent="-228600" defTabSz="449263"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Arial" pitchFamily="34" charset="0"/>
              </a:defRPr>
            </a:lvl6pPr>
            <a:lvl7pPr marL="2971800" indent="-228600" defTabSz="449263"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Arial" pitchFamily="34" charset="0"/>
              </a:defRPr>
            </a:lvl7pPr>
            <a:lvl8pPr marL="3429000" indent="-228600" defTabSz="449263"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Arial" pitchFamily="34" charset="0"/>
              </a:defRPr>
            </a:lvl8pPr>
            <a:lvl9pPr marL="3886200" indent="-228600" defTabSz="449263"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Arial" pitchFamily="34" charset="0"/>
              </a:defRPr>
            </a:lvl9pPr>
          </a:lstStyle>
          <a:p>
            <a:pPr eaLnBrk="1" hangingPunct="1">
              <a:spcBef>
                <a:spcPct val="50000"/>
              </a:spcBef>
              <a:spcAft>
                <a:spcPct val="0"/>
              </a:spcAft>
            </a:pPr>
            <a:r>
              <a:rPr lang="fr-FR" altLang="en-US" sz="2000" dirty="0" err="1">
                <a:solidFill>
                  <a:srgbClr val="000308"/>
                </a:solidFill>
                <a:cs typeface="Arial" pitchFamily="34" charset="0"/>
              </a:rPr>
              <a:t>Predicted</a:t>
            </a:r>
            <a:r>
              <a:rPr lang="fr-FR" altLang="en-US" sz="2000" dirty="0">
                <a:solidFill>
                  <a:srgbClr val="000308"/>
                </a:solidFill>
                <a:cs typeface="Arial" pitchFamily="34" charset="0"/>
              </a:rPr>
              <a:t> Variable (ex. </a:t>
            </a:r>
            <a:r>
              <a:rPr lang="fr-FR" altLang="en-US" sz="2000" dirty="0" err="1">
                <a:solidFill>
                  <a:srgbClr val="000308"/>
                </a:solidFill>
                <a:cs typeface="Arial" pitchFamily="34" charset="0"/>
              </a:rPr>
              <a:t>Temperature</a:t>
            </a:r>
            <a:r>
              <a:rPr lang="fr-FR" altLang="en-US" sz="2000" dirty="0">
                <a:solidFill>
                  <a:srgbClr val="000308"/>
                </a:solidFill>
                <a:cs typeface="Arial" pitchFamily="34" charset="0"/>
              </a:rPr>
              <a:t>)</a:t>
            </a:r>
          </a:p>
        </p:txBody>
      </p:sp>
      <p:sp>
        <p:nvSpPr>
          <p:cNvPr id="17" name="Text Box 662"/>
          <p:cNvSpPr txBox="1">
            <a:spLocks noChangeArrowheads="1"/>
          </p:cNvSpPr>
          <p:nvPr/>
        </p:nvSpPr>
        <p:spPr bwMode="auto">
          <a:xfrm rot="16200000">
            <a:off x="624259" y="3083645"/>
            <a:ext cx="1152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a:spcAft>
                <a:spcPts val="1425"/>
              </a:spcAft>
              <a:defRPr sz="3200">
                <a:solidFill>
                  <a:srgbClr val="000000"/>
                </a:solidFill>
                <a:latin typeface="Arial" pitchFamily="34" charset="0"/>
              </a:defRPr>
            </a:lvl1pPr>
            <a:lvl2pPr eaLnBrk="0">
              <a:spcAft>
                <a:spcPts val="1138"/>
              </a:spcAft>
              <a:defRPr sz="2800">
                <a:solidFill>
                  <a:srgbClr val="000000"/>
                </a:solidFill>
                <a:latin typeface="Arial" pitchFamily="34" charset="0"/>
              </a:defRPr>
            </a:lvl2pPr>
            <a:lvl3pPr eaLnBrk="0">
              <a:spcAft>
                <a:spcPts val="850"/>
              </a:spcAft>
              <a:defRPr sz="2400">
                <a:solidFill>
                  <a:srgbClr val="000000"/>
                </a:solidFill>
                <a:latin typeface="Arial" pitchFamily="34" charset="0"/>
              </a:defRPr>
            </a:lvl3pPr>
            <a:lvl4pPr eaLnBrk="0">
              <a:spcAft>
                <a:spcPts val="575"/>
              </a:spcAft>
              <a:defRPr sz="2000">
                <a:solidFill>
                  <a:srgbClr val="000000"/>
                </a:solidFill>
                <a:latin typeface="Arial" pitchFamily="34" charset="0"/>
              </a:defRPr>
            </a:lvl4pPr>
            <a:lvl5pPr eaLnBrk="0">
              <a:spcAft>
                <a:spcPts val="288"/>
              </a:spcAft>
              <a:defRPr sz="2000">
                <a:solidFill>
                  <a:srgbClr val="000000"/>
                </a:solidFill>
                <a:latin typeface="Arial" pitchFamily="34" charset="0"/>
              </a:defRPr>
            </a:lvl5pPr>
            <a:lvl6pPr marL="2514600" indent="-228600" defTabSz="449263"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Arial" pitchFamily="34" charset="0"/>
              </a:defRPr>
            </a:lvl6pPr>
            <a:lvl7pPr marL="2971800" indent="-228600" defTabSz="449263"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Arial" pitchFamily="34" charset="0"/>
              </a:defRPr>
            </a:lvl7pPr>
            <a:lvl8pPr marL="3429000" indent="-228600" defTabSz="449263"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Arial" pitchFamily="34" charset="0"/>
              </a:defRPr>
            </a:lvl8pPr>
            <a:lvl9pPr marL="3886200" indent="-228600" defTabSz="449263"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Arial" pitchFamily="34" charset="0"/>
              </a:defRPr>
            </a:lvl9pPr>
          </a:lstStyle>
          <a:p>
            <a:pPr eaLnBrk="1" hangingPunct="1">
              <a:spcBef>
                <a:spcPct val="50000"/>
              </a:spcBef>
              <a:spcAft>
                <a:spcPct val="0"/>
              </a:spcAft>
            </a:pPr>
            <a:r>
              <a:rPr lang="fr-FR" altLang="en-US" sz="2400" dirty="0">
                <a:solidFill>
                  <a:srgbClr val="000308"/>
                </a:solidFill>
                <a:cs typeface="Arial" pitchFamily="34" charset="0"/>
              </a:rPr>
              <a:t>BIAS</a:t>
            </a:r>
          </a:p>
        </p:txBody>
      </p:sp>
      <p:sp>
        <p:nvSpPr>
          <p:cNvPr id="18" name="Line 663"/>
          <p:cNvSpPr>
            <a:spLocks noChangeShapeType="1"/>
          </p:cNvSpPr>
          <p:nvPr/>
        </p:nvSpPr>
        <p:spPr bwMode="auto">
          <a:xfrm flipV="1">
            <a:off x="1151309" y="2672482"/>
            <a:ext cx="0" cy="431800"/>
          </a:xfrm>
          <a:prstGeom prst="line">
            <a:avLst/>
          </a:prstGeom>
          <a:noFill/>
          <a:ln w="28575">
            <a:solidFill>
              <a:srgbClr val="00030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664"/>
          <p:cNvSpPr>
            <a:spLocks noChangeShapeType="1"/>
          </p:cNvSpPr>
          <p:nvPr/>
        </p:nvSpPr>
        <p:spPr bwMode="auto">
          <a:xfrm>
            <a:off x="1151309" y="3896445"/>
            <a:ext cx="0" cy="611187"/>
          </a:xfrm>
          <a:prstGeom prst="line">
            <a:avLst/>
          </a:prstGeom>
          <a:noFill/>
          <a:ln w="28575">
            <a:solidFill>
              <a:srgbClr val="00030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Freeform 665"/>
          <p:cNvSpPr>
            <a:spLocks/>
          </p:cNvSpPr>
          <p:nvPr/>
        </p:nvSpPr>
        <p:spPr bwMode="auto">
          <a:xfrm>
            <a:off x="1187624" y="4149080"/>
            <a:ext cx="5688012" cy="960438"/>
          </a:xfrm>
          <a:custGeom>
            <a:avLst/>
            <a:gdLst>
              <a:gd name="T0" fmla="*/ 0 w 3583"/>
              <a:gd name="T1" fmla="*/ 2147483647 h 605"/>
              <a:gd name="T2" fmla="*/ 2147483647 w 3583"/>
              <a:gd name="T3" fmla="*/ 2147483647 h 605"/>
              <a:gd name="T4" fmla="*/ 2147483647 w 3583"/>
              <a:gd name="T5" fmla="*/ 2147483647 h 605"/>
              <a:gd name="T6" fmla="*/ 2147483647 w 3583"/>
              <a:gd name="T7" fmla="*/ 2147483647 h 605"/>
              <a:gd name="T8" fmla="*/ 2147483647 w 3583"/>
              <a:gd name="T9" fmla="*/ 2147483647 h 605"/>
              <a:gd name="T10" fmla="*/ 2147483647 w 3583"/>
              <a:gd name="T11" fmla="*/ 2147483647 h 605"/>
              <a:gd name="T12" fmla="*/ 2147483647 w 3583"/>
              <a:gd name="T13" fmla="*/ 2147483647 h 605"/>
              <a:gd name="T14" fmla="*/ 2147483647 w 3583"/>
              <a:gd name="T15" fmla="*/ 2147483647 h 605"/>
              <a:gd name="T16" fmla="*/ 2147483647 w 3583"/>
              <a:gd name="T17" fmla="*/ 2147483647 h 605"/>
              <a:gd name="T18" fmla="*/ 2147483647 w 3583"/>
              <a:gd name="T19" fmla="*/ 2147483647 h 605"/>
              <a:gd name="T20" fmla="*/ 2147483647 w 3583"/>
              <a:gd name="T21" fmla="*/ 2147483647 h 6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83" h="605">
                <a:moveTo>
                  <a:pt x="0" y="333"/>
                </a:moveTo>
                <a:cubicBezTo>
                  <a:pt x="22" y="208"/>
                  <a:pt x="45" y="83"/>
                  <a:pt x="90" y="106"/>
                </a:cubicBezTo>
                <a:cubicBezTo>
                  <a:pt x="135" y="129"/>
                  <a:pt x="166" y="462"/>
                  <a:pt x="272" y="469"/>
                </a:cubicBezTo>
                <a:cubicBezTo>
                  <a:pt x="378" y="476"/>
                  <a:pt x="551" y="181"/>
                  <a:pt x="725" y="151"/>
                </a:cubicBezTo>
                <a:cubicBezTo>
                  <a:pt x="899" y="121"/>
                  <a:pt x="1187" y="219"/>
                  <a:pt x="1315" y="287"/>
                </a:cubicBezTo>
                <a:cubicBezTo>
                  <a:pt x="1443" y="355"/>
                  <a:pt x="1420" y="605"/>
                  <a:pt x="1496" y="560"/>
                </a:cubicBezTo>
                <a:cubicBezTo>
                  <a:pt x="1572" y="515"/>
                  <a:pt x="1709" y="30"/>
                  <a:pt x="1769" y="15"/>
                </a:cubicBezTo>
                <a:cubicBezTo>
                  <a:pt x="1829" y="0"/>
                  <a:pt x="1723" y="446"/>
                  <a:pt x="1859" y="469"/>
                </a:cubicBezTo>
                <a:cubicBezTo>
                  <a:pt x="1995" y="492"/>
                  <a:pt x="2358" y="136"/>
                  <a:pt x="2585" y="151"/>
                </a:cubicBezTo>
                <a:cubicBezTo>
                  <a:pt x="2812" y="166"/>
                  <a:pt x="3054" y="552"/>
                  <a:pt x="3220" y="560"/>
                </a:cubicBezTo>
                <a:cubicBezTo>
                  <a:pt x="3386" y="568"/>
                  <a:pt x="3523" y="257"/>
                  <a:pt x="3583" y="197"/>
                </a:cubicBezTo>
              </a:path>
            </a:pathLst>
          </a:custGeom>
          <a:noFill/>
          <a:ln w="28575" cmpd="sng">
            <a:solidFill>
              <a:srgbClr val="80008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Text Box 646"/>
          <p:cNvSpPr txBox="1">
            <a:spLocks noChangeArrowheads="1"/>
          </p:cNvSpPr>
          <p:nvPr/>
        </p:nvSpPr>
        <p:spPr bwMode="auto">
          <a:xfrm>
            <a:off x="971600" y="5549170"/>
            <a:ext cx="705643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a:spcAft>
                <a:spcPts val="1425"/>
              </a:spcAft>
              <a:defRPr sz="3200">
                <a:solidFill>
                  <a:srgbClr val="000000"/>
                </a:solidFill>
                <a:latin typeface="Arial" pitchFamily="34" charset="0"/>
              </a:defRPr>
            </a:lvl1pPr>
            <a:lvl2pPr eaLnBrk="0">
              <a:spcAft>
                <a:spcPts val="1138"/>
              </a:spcAft>
              <a:defRPr sz="2800">
                <a:solidFill>
                  <a:srgbClr val="000000"/>
                </a:solidFill>
                <a:latin typeface="Arial" pitchFamily="34" charset="0"/>
              </a:defRPr>
            </a:lvl2pPr>
            <a:lvl3pPr eaLnBrk="0">
              <a:spcAft>
                <a:spcPts val="850"/>
              </a:spcAft>
              <a:defRPr sz="2400">
                <a:solidFill>
                  <a:srgbClr val="000000"/>
                </a:solidFill>
                <a:latin typeface="Arial" pitchFamily="34" charset="0"/>
              </a:defRPr>
            </a:lvl3pPr>
            <a:lvl4pPr eaLnBrk="0">
              <a:spcAft>
                <a:spcPts val="575"/>
              </a:spcAft>
              <a:defRPr sz="2000">
                <a:solidFill>
                  <a:srgbClr val="000000"/>
                </a:solidFill>
                <a:latin typeface="Arial" pitchFamily="34" charset="0"/>
              </a:defRPr>
            </a:lvl4pPr>
            <a:lvl5pPr eaLnBrk="0">
              <a:spcAft>
                <a:spcPts val="288"/>
              </a:spcAft>
              <a:defRPr sz="2000">
                <a:solidFill>
                  <a:srgbClr val="000000"/>
                </a:solidFill>
                <a:latin typeface="Arial" pitchFamily="34" charset="0"/>
              </a:defRPr>
            </a:lvl5pPr>
            <a:lvl6pPr marL="2514600" indent="-228600" defTabSz="449263"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Arial" pitchFamily="34" charset="0"/>
              </a:defRPr>
            </a:lvl6pPr>
            <a:lvl7pPr marL="2971800" indent="-228600" defTabSz="449263"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Arial" pitchFamily="34" charset="0"/>
              </a:defRPr>
            </a:lvl7pPr>
            <a:lvl8pPr marL="3429000" indent="-228600" defTabSz="449263"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Arial" pitchFamily="34" charset="0"/>
              </a:defRPr>
            </a:lvl8pPr>
            <a:lvl9pPr marL="3886200" indent="-228600" defTabSz="449263"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Arial" pitchFamily="34" charset="0"/>
              </a:defRPr>
            </a:lvl9pPr>
          </a:lstStyle>
          <a:p>
            <a:pPr algn="r" eaLnBrk="1" hangingPunct="1">
              <a:spcBef>
                <a:spcPct val="50000"/>
              </a:spcBef>
              <a:spcAft>
                <a:spcPct val="0"/>
              </a:spcAft>
            </a:pPr>
            <a:r>
              <a:rPr lang="fr-FR" altLang="en-US" sz="2000" dirty="0" err="1">
                <a:solidFill>
                  <a:srgbClr val="000308"/>
                </a:solidFill>
                <a:cs typeface="Arial" pitchFamily="34" charset="0"/>
                <a:sym typeface="Wingdings 2" pitchFamily="18" charset="2"/>
              </a:rPr>
              <a:t>Retrospective</a:t>
            </a:r>
            <a:r>
              <a:rPr lang="fr-FR" altLang="en-US" sz="2000" dirty="0">
                <a:solidFill>
                  <a:srgbClr val="000308"/>
                </a:solidFill>
                <a:cs typeface="Arial" pitchFamily="34" charset="0"/>
                <a:sym typeface="Wingdings 2" pitchFamily="18" charset="2"/>
              </a:rPr>
              <a:t> </a:t>
            </a:r>
            <a:r>
              <a:rPr lang="fr-FR" altLang="en-US" sz="2000" dirty="0" err="1">
                <a:solidFill>
                  <a:srgbClr val="000308"/>
                </a:solidFill>
                <a:cs typeface="Arial" pitchFamily="34" charset="0"/>
                <a:sym typeface="Wingdings 2" pitchFamily="18" charset="2"/>
              </a:rPr>
              <a:t>prediction</a:t>
            </a:r>
            <a:r>
              <a:rPr lang="fr-FR" altLang="en-US" sz="2000" dirty="0">
                <a:solidFill>
                  <a:srgbClr val="000308"/>
                </a:solidFill>
                <a:cs typeface="Arial" pitchFamily="34" charset="0"/>
                <a:sym typeface="Wingdings 2" pitchFamily="18" charset="2"/>
              </a:rPr>
              <a:t> </a:t>
            </a:r>
            <a:r>
              <a:rPr lang="fr-FR" altLang="en-US" sz="2000" dirty="0" err="1">
                <a:solidFill>
                  <a:srgbClr val="000308"/>
                </a:solidFill>
                <a:cs typeface="Arial" pitchFamily="34" charset="0"/>
                <a:sym typeface="Wingdings 2" pitchFamily="18" charset="2"/>
              </a:rPr>
              <a:t>with</a:t>
            </a:r>
            <a:r>
              <a:rPr lang="fr-FR" altLang="en-US" sz="2000" dirty="0">
                <a:solidFill>
                  <a:srgbClr val="000308"/>
                </a:solidFill>
                <a:cs typeface="Arial" pitchFamily="34" charset="0"/>
                <a:sym typeface="Wingdings 2" pitchFamily="18" charset="2"/>
              </a:rPr>
              <a:t> </a:t>
            </a:r>
            <a:r>
              <a:rPr lang="fr-FR" altLang="en-US" sz="2000" dirty="0" err="1">
                <a:solidFill>
                  <a:srgbClr val="000308"/>
                </a:solidFill>
                <a:cs typeface="Arial" pitchFamily="34" charset="0"/>
                <a:sym typeface="Wingdings 2" pitchFamily="18" charset="2"/>
              </a:rPr>
              <a:t>anomaly</a:t>
            </a:r>
            <a:r>
              <a:rPr lang="fr-FR" altLang="en-US" sz="2000" dirty="0">
                <a:solidFill>
                  <a:srgbClr val="000308"/>
                </a:solidFill>
                <a:cs typeface="Arial" pitchFamily="34" charset="0"/>
                <a:sym typeface="Wingdings 2" pitchFamily="18" charset="2"/>
              </a:rPr>
              <a:t> </a:t>
            </a:r>
            <a:r>
              <a:rPr lang="fr-FR" altLang="en-US" sz="2000" dirty="0" err="1">
                <a:solidFill>
                  <a:srgbClr val="000308"/>
                </a:solidFill>
                <a:cs typeface="Arial" pitchFamily="34" charset="0"/>
                <a:sym typeface="Wingdings 2" pitchFamily="18" charset="2"/>
              </a:rPr>
              <a:t>initialization</a:t>
            </a:r>
            <a:endParaRPr lang="fr-FR" altLang="en-US" sz="2000" dirty="0">
              <a:solidFill>
                <a:srgbClr val="000308"/>
              </a:solidFill>
              <a:cs typeface="Arial" pitchFamily="34" charset="0"/>
            </a:endParaRPr>
          </a:p>
        </p:txBody>
      </p:sp>
      <p:sp>
        <p:nvSpPr>
          <p:cNvPr id="22" name="Line 645"/>
          <p:cNvSpPr>
            <a:spLocks noChangeShapeType="1"/>
          </p:cNvSpPr>
          <p:nvPr/>
        </p:nvSpPr>
        <p:spPr bwMode="auto">
          <a:xfrm flipV="1">
            <a:off x="2123726" y="4563195"/>
            <a:ext cx="108434" cy="1062036"/>
          </a:xfrm>
          <a:prstGeom prst="line">
            <a:avLst/>
          </a:prstGeom>
          <a:noFill/>
          <a:ln w="28575">
            <a:solidFill>
              <a:srgbClr val="00030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TextBox 1"/>
          <p:cNvSpPr txBox="1">
            <a:spLocks noChangeArrowheads="1"/>
          </p:cNvSpPr>
          <p:nvPr/>
        </p:nvSpPr>
        <p:spPr bwMode="auto">
          <a:xfrm>
            <a:off x="2055243" y="6504384"/>
            <a:ext cx="568801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i="1" dirty="0" err="1" smtClean="0">
                <a:solidFill>
                  <a:srgbClr val="000308"/>
                </a:solidFill>
              </a:rPr>
              <a:t>Danila</a:t>
            </a:r>
            <a:r>
              <a:rPr lang="en-US" altLang="en-US" i="1" dirty="0" smtClean="0">
                <a:solidFill>
                  <a:srgbClr val="000308"/>
                </a:solidFill>
              </a:rPr>
              <a:t> </a:t>
            </a:r>
            <a:r>
              <a:rPr lang="en-US" altLang="en-US" i="1" dirty="0" err="1" smtClean="0">
                <a:solidFill>
                  <a:srgbClr val="000308"/>
                </a:solidFill>
              </a:rPr>
              <a:t>Volpi</a:t>
            </a:r>
            <a:endParaRPr lang="en-US" altLang="en-US" b="0" i="1" dirty="0">
              <a:solidFill>
                <a:srgbClr val="000308"/>
              </a:solidFill>
            </a:endParaRPr>
          </a:p>
        </p:txBody>
      </p:sp>
    </p:spTree>
    <p:extLst>
      <p:ext uri="{BB962C8B-B14F-4D97-AF65-F5344CB8AC3E}">
        <p14:creationId xmlns:p14="http://schemas.microsoft.com/office/powerpoint/2010/main" val="36779543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Anomaly versus full-field initialization</a:t>
            </a:r>
            <a:endParaRPr lang="en-US" dirty="0"/>
          </a:p>
        </p:txBody>
      </p:sp>
      <p:sp>
        <p:nvSpPr>
          <p:cNvPr id="31" name="Text Box 2"/>
          <p:cNvSpPr txBox="1">
            <a:spLocks noChangeArrowheads="1"/>
          </p:cNvSpPr>
          <p:nvPr/>
        </p:nvSpPr>
        <p:spPr bwMode="auto">
          <a:xfrm>
            <a:off x="107504" y="980728"/>
            <a:ext cx="8768849"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defRPr>
            </a:lvl9pPr>
          </a:lstStyle>
          <a:p>
            <a:pPr algn="ctr" eaLnBrk="1">
              <a:buClrTx/>
              <a:buFontTx/>
              <a:buNone/>
            </a:pPr>
            <a:r>
              <a:rPr lang="en-US" altLang="en-US" sz="2000" dirty="0">
                <a:solidFill>
                  <a:srgbClr val="000000"/>
                </a:solidFill>
                <a:ea typeface="MS PGothic" pitchFamily="34" charset="-128"/>
              </a:rPr>
              <a:t>EC-Earth2.3, 5 members, start dates every 2 years from 1960 to 2004</a:t>
            </a:r>
          </a:p>
        </p:txBody>
      </p:sp>
      <p:sp>
        <p:nvSpPr>
          <p:cNvPr id="32" name="TextBox 35"/>
          <p:cNvSpPr txBox="1">
            <a:spLocks noChangeArrowheads="1"/>
          </p:cNvSpPr>
          <p:nvPr/>
        </p:nvSpPr>
        <p:spPr bwMode="auto">
          <a:xfrm>
            <a:off x="178941" y="5292486"/>
            <a:ext cx="87688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400" dirty="0">
                <a:solidFill>
                  <a:srgbClr val="FF9900"/>
                </a:solidFill>
              </a:rPr>
              <a:t>NOINI </a:t>
            </a:r>
            <a:r>
              <a:rPr lang="en-US" altLang="en-US" sz="2400" b="0" dirty="0">
                <a:solidFill>
                  <a:srgbClr val="000308"/>
                </a:solidFill>
              </a:rPr>
              <a:t>: historical simulation </a:t>
            </a:r>
          </a:p>
        </p:txBody>
      </p:sp>
      <p:sp>
        <p:nvSpPr>
          <p:cNvPr id="33" name="TextBox 39"/>
          <p:cNvSpPr txBox="1">
            <a:spLocks noChangeArrowheads="1"/>
          </p:cNvSpPr>
          <p:nvPr/>
        </p:nvSpPr>
        <p:spPr bwMode="auto">
          <a:xfrm>
            <a:off x="178941" y="1835284"/>
            <a:ext cx="87688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400" dirty="0">
                <a:solidFill>
                  <a:srgbClr val="C00000"/>
                </a:solidFill>
              </a:rPr>
              <a:t>FFI </a:t>
            </a:r>
            <a:r>
              <a:rPr lang="en-US" altLang="en-US" sz="2400" dirty="0">
                <a:solidFill>
                  <a:srgbClr val="000308"/>
                </a:solidFill>
              </a:rPr>
              <a:t>: </a:t>
            </a:r>
            <a:r>
              <a:rPr lang="en-US" altLang="en-US" sz="2400" b="0" dirty="0">
                <a:solidFill>
                  <a:srgbClr val="000308"/>
                </a:solidFill>
              </a:rPr>
              <a:t>Full-field initialization from ORAS4 + ERA</a:t>
            </a:r>
          </a:p>
        </p:txBody>
      </p:sp>
      <p:sp>
        <p:nvSpPr>
          <p:cNvPr id="34" name="TextBox 44"/>
          <p:cNvSpPr txBox="1">
            <a:spLocks noChangeArrowheads="1"/>
          </p:cNvSpPr>
          <p:nvPr/>
        </p:nvSpPr>
        <p:spPr bwMode="auto">
          <a:xfrm>
            <a:off x="178941" y="2484571"/>
            <a:ext cx="837642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400" dirty="0">
                <a:solidFill>
                  <a:srgbClr val="800080"/>
                </a:solidFill>
              </a:rPr>
              <a:t>OSI-AI </a:t>
            </a:r>
            <a:r>
              <a:rPr lang="en-US" altLang="en-US" sz="2400" b="0" dirty="0">
                <a:solidFill>
                  <a:srgbClr val="000308"/>
                </a:solidFill>
              </a:rPr>
              <a:t>: Ocean and sea ice anomaly initialization with 	</a:t>
            </a:r>
            <a:r>
              <a:rPr lang="en-US" altLang="en-US" sz="2400" b="0" dirty="0" smtClean="0">
                <a:solidFill>
                  <a:srgbClr val="000308"/>
                </a:solidFill>
              </a:rPr>
              <a:t>corrections </a:t>
            </a:r>
            <a:r>
              <a:rPr lang="en-US" altLang="en-US" sz="2400" b="0" dirty="0">
                <a:solidFill>
                  <a:srgbClr val="000308"/>
                </a:solidFill>
              </a:rPr>
              <a:t>to ensure consistency </a:t>
            </a:r>
          </a:p>
        </p:txBody>
      </p:sp>
      <p:sp>
        <p:nvSpPr>
          <p:cNvPr id="35" name="TextBox 34"/>
          <p:cNvSpPr txBox="1"/>
          <p:nvPr/>
        </p:nvSpPr>
        <p:spPr>
          <a:xfrm>
            <a:off x="178941" y="3564071"/>
            <a:ext cx="8965059" cy="1569660"/>
          </a:xfrm>
          <a:prstGeom prst="rect">
            <a:avLst/>
          </a:prstGeom>
          <a:noFill/>
        </p:spPr>
        <p:txBody>
          <a:bodyPr wrap="square">
            <a:spAutoFit/>
          </a:bodyPr>
          <a:lstStyle/>
          <a:p>
            <a:pPr>
              <a:defRPr/>
            </a:pPr>
            <a:r>
              <a:rPr lang="en-US" sz="2400" dirty="0">
                <a:solidFill>
                  <a:srgbClr val="00B050"/>
                </a:solidFill>
                <a:latin typeface="Arial" charset="0"/>
              </a:rPr>
              <a:t>rho-OSI-</a:t>
            </a:r>
            <a:r>
              <a:rPr lang="en-US" sz="2400" dirty="0" err="1">
                <a:solidFill>
                  <a:srgbClr val="00B050"/>
                </a:solidFill>
                <a:latin typeface="Arial" charset="0"/>
              </a:rPr>
              <a:t>wAI</a:t>
            </a:r>
            <a:r>
              <a:rPr lang="en-US" sz="2400" dirty="0">
                <a:solidFill>
                  <a:schemeClr val="accent1">
                    <a:lumMod val="50000"/>
                  </a:schemeClr>
                </a:solidFill>
                <a:latin typeface="Arial" charset="0"/>
              </a:rPr>
              <a:t> </a:t>
            </a:r>
            <a:r>
              <a:rPr lang="en-US" sz="2400" dirty="0">
                <a:solidFill>
                  <a:srgbClr val="000308"/>
                </a:solidFill>
                <a:latin typeface="Arial" charset="0"/>
              </a:rPr>
              <a:t>: </a:t>
            </a:r>
            <a:r>
              <a:rPr lang="en-US" sz="2400" b="0" dirty="0">
                <a:solidFill>
                  <a:srgbClr val="000308"/>
                </a:solidFill>
                <a:latin typeface="Arial" charset="0"/>
              </a:rPr>
              <a:t>Ocean and sea ice weighted anomaly 	</a:t>
            </a:r>
            <a:r>
              <a:rPr lang="en-US" sz="2400" b="0" dirty="0" smtClean="0">
                <a:solidFill>
                  <a:srgbClr val="000308"/>
                </a:solidFill>
                <a:latin typeface="Arial" charset="0"/>
              </a:rPr>
              <a:t>initialization </a:t>
            </a:r>
            <a:r>
              <a:rPr lang="en-US" sz="2400" b="0" dirty="0">
                <a:solidFill>
                  <a:srgbClr val="000308"/>
                </a:solidFill>
                <a:latin typeface="Arial" charset="0"/>
              </a:rPr>
              <a:t>to account for the different model and 	observed amplitudes of variability + (density, temperature) 	Instead of (temperature, salinity) anomaly </a:t>
            </a:r>
            <a:r>
              <a:rPr lang="en-US" sz="2400" b="0" dirty="0" err="1">
                <a:solidFill>
                  <a:srgbClr val="000308"/>
                </a:solidFill>
                <a:latin typeface="Arial" charset="0"/>
              </a:rPr>
              <a:t>initialisation</a:t>
            </a:r>
            <a:endParaRPr lang="en-US" sz="2400" b="0" dirty="0">
              <a:solidFill>
                <a:srgbClr val="000308"/>
              </a:solidFill>
              <a:latin typeface="Arial" charset="0"/>
            </a:endParaRPr>
          </a:p>
        </p:txBody>
      </p:sp>
      <p:sp>
        <p:nvSpPr>
          <p:cNvPr id="9" name="TextBox 1"/>
          <p:cNvSpPr txBox="1">
            <a:spLocks noChangeArrowheads="1"/>
          </p:cNvSpPr>
          <p:nvPr/>
        </p:nvSpPr>
        <p:spPr bwMode="auto">
          <a:xfrm>
            <a:off x="2055243" y="6504384"/>
            <a:ext cx="568801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i="1" dirty="0" err="1" smtClean="0">
                <a:solidFill>
                  <a:srgbClr val="000308"/>
                </a:solidFill>
              </a:rPr>
              <a:t>Volpi</a:t>
            </a:r>
            <a:r>
              <a:rPr lang="en-US" altLang="en-US" i="1" dirty="0" smtClean="0">
                <a:solidFill>
                  <a:srgbClr val="000308"/>
                </a:solidFill>
              </a:rPr>
              <a:t> et al (2015) Climate Dynamics</a:t>
            </a:r>
            <a:endParaRPr lang="en-US" altLang="en-US" b="0" i="1" dirty="0">
              <a:solidFill>
                <a:srgbClr val="000308"/>
              </a:solidFill>
            </a:endParaRPr>
          </a:p>
        </p:txBody>
      </p:sp>
    </p:spTree>
    <p:extLst>
      <p:ext uri="{BB962C8B-B14F-4D97-AF65-F5344CB8AC3E}">
        <p14:creationId xmlns:p14="http://schemas.microsoft.com/office/powerpoint/2010/main" val="297181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s-ES" dirty="0" err="1" smtClean="0"/>
              <a:t>Climate</a:t>
            </a:r>
            <a:r>
              <a:rPr lang="es-ES" dirty="0" smtClean="0"/>
              <a:t> </a:t>
            </a:r>
            <a:r>
              <a:rPr lang="es-ES" dirty="0" err="1" smtClean="0"/>
              <a:t>timescales</a:t>
            </a:r>
            <a:r>
              <a:rPr lang="es-ES" dirty="0" smtClean="0"/>
              <a:t> and </a:t>
            </a:r>
            <a:r>
              <a:rPr lang="es-ES" dirty="0" err="1" smtClean="0"/>
              <a:t>climate</a:t>
            </a:r>
            <a:r>
              <a:rPr lang="es-ES" dirty="0" smtClean="0"/>
              <a:t> </a:t>
            </a:r>
            <a:r>
              <a:rPr lang="es-ES" dirty="0" err="1" smtClean="0"/>
              <a:t>prediction</a:t>
            </a:r>
            <a:endParaRPr lang="es-ES" dirty="0"/>
          </a:p>
        </p:txBody>
      </p:sp>
      <p:pic>
        <p:nvPicPr>
          <p:cNvPr id="6" name="Picture 3" descr="a1"/>
          <p:cNvPicPr>
            <a:picLocks noChangeAspect="1" noChangeArrowheads="1"/>
          </p:cNvPicPr>
          <p:nvPr/>
        </p:nvPicPr>
        <p:blipFill>
          <a:blip r:embed="rId3">
            <a:extLst>
              <a:ext uri="{28A0092B-C50C-407E-A947-70E740481C1C}">
                <a14:useLocalDpi xmlns:a14="http://schemas.microsoft.com/office/drawing/2010/main" val="0"/>
              </a:ext>
            </a:extLst>
          </a:blip>
          <a:srcRect l="5534" t="31628" r="8301" b="18449"/>
          <a:stretch>
            <a:fillRect/>
          </a:stretch>
        </p:blipFill>
        <p:spPr bwMode="auto">
          <a:xfrm>
            <a:off x="93539" y="2356272"/>
            <a:ext cx="8969375" cy="272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
          <p:cNvSpPr txBox="1">
            <a:spLocks noChangeArrowheads="1"/>
          </p:cNvSpPr>
          <p:nvPr/>
        </p:nvSpPr>
        <p:spPr bwMode="auto">
          <a:xfrm>
            <a:off x="3805907" y="6499444"/>
            <a:ext cx="2108269"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87338" indent="-287338" algn="l">
              <a:defRPr sz="2400">
                <a:solidFill>
                  <a:schemeClr val="tx1"/>
                </a:solidFill>
                <a:latin typeface="Times" pitchFamily="18" charset="0"/>
              </a:defRPr>
            </a:lvl1pPr>
            <a:lvl2pPr algn="l">
              <a:defRPr sz="2400">
                <a:solidFill>
                  <a:schemeClr val="tx1"/>
                </a:solidFill>
                <a:latin typeface="Times" pitchFamily="18" charset="0"/>
              </a:defRPr>
            </a:lvl2pPr>
            <a:lvl3pPr algn="l">
              <a:defRPr sz="2400">
                <a:solidFill>
                  <a:schemeClr val="tx1"/>
                </a:solidFill>
                <a:latin typeface="Times" pitchFamily="18" charset="0"/>
              </a:defRPr>
            </a:lvl3pPr>
            <a:lvl4pPr algn="l">
              <a:defRPr sz="2400">
                <a:solidFill>
                  <a:schemeClr val="tx1"/>
                </a:solidFill>
                <a:latin typeface="Times" pitchFamily="18" charset="0"/>
              </a:defRPr>
            </a:lvl4pPr>
            <a:lvl5pPr algn="l">
              <a:defRPr sz="2400">
                <a:solidFill>
                  <a:schemeClr val="tx1"/>
                </a:solidFill>
                <a:latin typeface="Times" pitchFamily="18" charset="0"/>
              </a:defRPr>
            </a:lvl5pPr>
            <a:lvl6pPr eaLnBrk="0" fontAlgn="base" hangingPunct="0">
              <a:spcBef>
                <a:spcPct val="0"/>
              </a:spcBef>
              <a:spcAft>
                <a:spcPct val="0"/>
              </a:spcAft>
              <a:defRPr sz="2400">
                <a:solidFill>
                  <a:schemeClr val="tx1"/>
                </a:solidFill>
                <a:latin typeface="Times" pitchFamily="18" charset="0"/>
              </a:defRPr>
            </a:lvl6pPr>
            <a:lvl7pPr eaLnBrk="0" fontAlgn="base" hangingPunct="0">
              <a:spcBef>
                <a:spcPct val="0"/>
              </a:spcBef>
              <a:spcAft>
                <a:spcPct val="0"/>
              </a:spcAft>
              <a:defRPr sz="2400">
                <a:solidFill>
                  <a:schemeClr val="tx1"/>
                </a:solidFill>
                <a:latin typeface="Times" pitchFamily="18" charset="0"/>
              </a:defRPr>
            </a:lvl7pPr>
            <a:lvl8pPr eaLnBrk="0" fontAlgn="base" hangingPunct="0">
              <a:spcBef>
                <a:spcPct val="0"/>
              </a:spcBef>
              <a:spcAft>
                <a:spcPct val="0"/>
              </a:spcAft>
              <a:defRPr sz="2400">
                <a:solidFill>
                  <a:schemeClr val="tx1"/>
                </a:solidFill>
                <a:latin typeface="Times" pitchFamily="18" charset="0"/>
              </a:defRPr>
            </a:lvl8pPr>
            <a:lvl9pPr eaLnBrk="0" fontAlgn="base" hangingPunct="0">
              <a:spcBef>
                <a:spcPct val="0"/>
              </a:spcBef>
              <a:spcAft>
                <a:spcPct val="0"/>
              </a:spcAft>
              <a:defRPr sz="2400">
                <a:solidFill>
                  <a:schemeClr val="tx1"/>
                </a:solidFill>
                <a:latin typeface="Times" pitchFamily="18" charset="0"/>
              </a:defRPr>
            </a:lvl9pPr>
          </a:lstStyle>
          <a:p>
            <a:pPr eaLnBrk="1" hangingPunct="1">
              <a:lnSpc>
                <a:spcPct val="90000"/>
              </a:lnSpc>
              <a:spcBef>
                <a:spcPct val="10000"/>
              </a:spcBef>
              <a:spcAft>
                <a:spcPct val="10000"/>
              </a:spcAft>
              <a:buClr>
                <a:schemeClr val="tx1"/>
              </a:buClr>
              <a:buFont typeface="Wingdings" charset="2"/>
              <a:buNone/>
            </a:pPr>
            <a:r>
              <a:rPr lang="fr-FR" altLang="en-US" sz="1800" b="0" i="1" dirty="0" err="1">
                <a:solidFill>
                  <a:schemeClr val="bg2">
                    <a:lumMod val="10000"/>
                  </a:schemeClr>
                </a:solidFill>
                <a:latin typeface="+mn-lt"/>
              </a:rPr>
              <a:t>Meehl</a:t>
            </a:r>
            <a:r>
              <a:rPr lang="fr-FR" altLang="en-US" sz="1800" b="0" i="1" dirty="0">
                <a:solidFill>
                  <a:schemeClr val="bg2">
                    <a:lumMod val="10000"/>
                  </a:schemeClr>
                </a:solidFill>
                <a:latin typeface="+mn-lt"/>
              </a:rPr>
              <a:t> et al. (2009)</a:t>
            </a:r>
            <a:endParaRPr lang="en-GB" altLang="en-US" sz="1800" b="0" i="1" dirty="0">
              <a:solidFill>
                <a:schemeClr val="bg2">
                  <a:lumMod val="10000"/>
                </a:schemeClr>
              </a:solidFill>
              <a:latin typeface="+mn-lt"/>
            </a:endParaRPr>
          </a:p>
        </p:txBody>
      </p:sp>
      <p:sp>
        <p:nvSpPr>
          <p:cNvPr id="8" name="Rectangle 5"/>
          <p:cNvSpPr>
            <a:spLocks noChangeArrowheads="1"/>
          </p:cNvSpPr>
          <p:nvPr/>
        </p:nvSpPr>
        <p:spPr bwMode="auto">
          <a:xfrm>
            <a:off x="1712789" y="2400722"/>
            <a:ext cx="4186237" cy="2655887"/>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extBox 1"/>
          <p:cNvSpPr txBox="1"/>
          <p:nvPr/>
        </p:nvSpPr>
        <p:spPr>
          <a:xfrm>
            <a:off x="323528" y="1196752"/>
            <a:ext cx="8568952" cy="400110"/>
          </a:xfrm>
          <a:prstGeom prst="rect">
            <a:avLst/>
          </a:prstGeom>
          <a:noFill/>
        </p:spPr>
        <p:txBody>
          <a:bodyPr wrap="square" rtlCol="0">
            <a:spAutoFit/>
          </a:bodyPr>
          <a:lstStyle/>
          <a:p>
            <a:pPr algn="ctr"/>
            <a:r>
              <a:rPr lang="en-US" sz="2000" dirty="0" smtClean="0">
                <a:solidFill>
                  <a:srgbClr val="000308"/>
                </a:solidFill>
              </a:rPr>
              <a:t>Focus on sub-seasonal, seasonal, </a:t>
            </a:r>
            <a:r>
              <a:rPr lang="en-US" sz="2000" dirty="0" err="1" smtClean="0">
                <a:solidFill>
                  <a:srgbClr val="000308"/>
                </a:solidFill>
              </a:rPr>
              <a:t>interannual</a:t>
            </a:r>
            <a:r>
              <a:rPr lang="en-US" sz="2000" dirty="0" smtClean="0">
                <a:solidFill>
                  <a:srgbClr val="000308"/>
                </a:solidFill>
              </a:rPr>
              <a:t> and decadal timescales</a:t>
            </a:r>
            <a:endParaRPr lang="en-US" sz="2000" dirty="0">
              <a:solidFill>
                <a:srgbClr val="000308"/>
              </a:solidFill>
            </a:endParaRPr>
          </a:p>
        </p:txBody>
      </p:sp>
    </p:spTree>
    <p:extLst>
      <p:ext uri="{BB962C8B-B14F-4D97-AF65-F5344CB8AC3E}">
        <p14:creationId xmlns:p14="http://schemas.microsoft.com/office/powerpoint/2010/main" val="709415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Anomaly versus full-field </a:t>
            </a:r>
            <a:r>
              <a:rPr lang="en-US" dirty="0" err="1" smtClean="0"/>
              <a:t>initialisation</a:t>
            </a:r>
            <a:endParaRPr lang="en-US"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l="4533" t="17532" r="220" b="5627"/>
          <a:stretch>
            <a:fillRect/>
          </a:stretch>
        </p:blipFill>
        <p:spPr bwMode="auto">
          <a:xfrm>
            <a:off x="107504" y="2386807"/>
            <a:ext cx="8928100" cy="3145798"/>
          </a:xfrm>
          <a:prstGeom prst="rect">
            <a:avLst/>
          </a:prstGeom>
          <a:noFill/>
          <a:ln>
            <a:noFill/>
          </a:ln>
          <a:effectLst/>
          <a:extLst>
            <a:ext uri="{909E8E84-426E-40DD-AFC4-6F175D3DCCD1}">
              <a14:hiddenFill xmlns:a14="http://schemas.microsoft.com/office/drawing/2010/main">
                <a:blipFill dpi="0" rotWithShape="0">
                  <a:blip/>
                  <a:srcRect l="4533" t="17532" r="220" b="5627"/>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Box 2"/>
          <p:cNvSpPr txBox="1">
            <a:spLocks noChangeArrowheads="1"/>
          </p:cNvSpPr>
          <p:nvPr/>
        </p:nvSpPr>
        <p:spPr bwMode="auto">
          <a:xfrm>
            <a:off x="1043608" y="1249596"/>
            <a:ext cx="73811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800" dirty="0">
                <a:solidFill>
                  <a:srgbClr val="000308"/>
                </a:solidFill>
              </a:rPr>
              <a:t>Experiment with  the minimum SST RMSE</a:t>
            </a:r>
          </a:p>
        </p:txBody>
      </p:sp>
      <p:sp>
        <p:nvSpPr>
          <p:cNvPr id="7" name="TextBox 4"/>
          <p:cNvSpPr txBox="1">
            <a:spLocks noChangeArrowheads="1"/>
          </p:cNvSpPr>
          <p:nvPr/>
        </p:nvSpPr>
        <p:spPr bwMode="auto">
          <a:xfrm>
            <a:off x="863600" y="2005806"/>
            <a:ext cx="34823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solidFill>
                  <a:srgbClr val="000308"/>
                </a:solidFill>
              </a:rPr>
              <a:t>Forecast year 1</a:t>
            </a:r>
          </a:p>
        </p:txBody>
      </p:sp>
      <p:sp>
        <p:nvSpPr>
          <p:cNvPr id="8" name="TextBox 49"/>
          <p:cNvSpPr txBox="1">
            <a:spLocks noChangeArrowheads="1"/>
          </p:cNvSpPr>
          <p:nvPr/>
        </p:nvSpPr>
        <p:spPr bwMode="auto">
          <a:xfrm>
            <a:off x="5616575" y="2005806"/>
            <a:ext cx="34823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solidFill>
                  <a:srgbClr val="000308"/>
                </a:solidFill>
              </a:rPr>
              <a:t>Forecast years 2-5</a:t>
            </a:r>
          </a:p>
        </p:txBody>
      </p:sp>
      <p:sp>
        <p:nvSpPr>
          <p:cNvPr id="9" name="TextBox 1"/>
          <p:cNvSpPr txBox="1">
            <a:spLocks noChangeArrowheads="1"/>
          </p:cNvSpPr>
          <p:nvPr/>
        </p:nvSpPr>
        <p:spPr bwMode="auto">
          <a:xfrm>
            <a:off x="2055243" y="6504384"/>
            <a:ext cx="568801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i="1" dirty="0" err="1" smtClean="0">
                <a:solidFill>
                  <a:srgbClr val="000308"/>
                </a:solidFill>
              </a:rPr>
              <a:t>Volpi</a:t>
            </a:r>
            <a:r>
              <a:rPr lang="en-US" altLang="en-US" i="1" dirty="0" smtClean="0">
                <a:solidFill>
                  <a:srgbClr val="000308"/>
                </a:solidFill>
              </a:rPr>
              <a:t> et al (2015) Climate Dynamics</a:t>
            </a:r>
            <a:endParaRPr lang="en-US" altLang="en-US" b="0" i="1" dirty="0">
              <a:solidFill>
                <a:srgbClr val="000308"/>
              </a:solidFill>
            </a:endParaRPr>
          </a:p>
        </p:txBody>
      </p:sp>
    </p:spTree>
    <p:extLst>
      <p:ext uri="{BB962C8B-B14F-4D97-AF65-F5344CB8AC3E}">
        <p14:creationId xmlns:p14="http://schemas.microsoft.com/office/powerpoint/2010/main" val="12803147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Impact of increasing the resolution</a:t>
            </a:r>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t="5081" b="21596"/>
          <a:stretch>
            <a:fillRect/>
          </a:stretch>
        </p:blipFill>
        <p:spPr bwMode="auto">
          <a:xfrm>
            <a:off x="35496" y="1844824"/>
            <a:ext cx="4668390" cy="2236503"/>
          </a:xfrm>
          <a:prstGeom prst="rect">
            <a:avLst/>
          </a:prstGeom>
          <a:noFill/>
          <a:ln>
            <a:noFill/>
          </a:ln>
          <a:effectLst/>
          <a:extLst>
            <a:ext uri="{909E8E84-426E-40DD-AFC4-6F175D3DCCD1}">
              <a14:hiddenFill xmlns:a14="http://schemas.microsoft.com/office/drawing/2010/main">
                <a:blipFill dpi="0" rotWithShape="0">
                  <a:blip/>
                  <a:srcRect t="5081" b="21596"/>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t="5081" b="21596"/>
          <a:stretch>
            <a:fillRect/>
          </a:stretch>
        </p:blipFill>
        <p:spPr bwMode="auto">
          <a:xfrm>
            <a:off x="4572000" y="1844824"/>
            <a:ext cx="4668392" cy="2236504"/>
          </a:xfrm>
          <a:prstGeom prst="rect">
            <a:avLst/>
          </a:prstGeom>
          <a:noFill/>
          <a:ln>
            <a:noFill/>
          </a:ln>
          <a:effectLst/>
          <a:extLst>
            <a:ext uri="{909E8E84-426E-40DD-AFC4-6F175D3DCCD1}">
              <a14:hiddenFill xmlns:a14="http://schemas.microsoft.com/office/drawing/2010/main">
                <a:blipFill dpi="0" rotWithShape="0">
                  <a:blip/>
                  <a:srcRect t="5081" b="21596"/>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Rectangle 4"/>
          <p:cNvSpPr txBox="1">
            <a:spLocks noChangeArrowheads="1"/>
          </p:cNvSpPr>
          <p:nvPr/>
        </p:nvSpPr>
        <p:spPr>
          <a:xfrm>
            <a:off x="47625" y="836712"/>
            <a:ext cx="9096375" cy="2070100"/>
          </a:xfrm>
          <a:prstGeom prst="rect">
            <a:avLst/>
          </a:prstGeom>
          <a:ln/>
        </p:spPr>
        <p:txBody>
          <a:bodyPr vert="horz" lIns="90360" tIns="44280" rIns="90360" bIns="44280" rtlCol="0" anchor="t">
            <a:noAutofit/>
          </a:bodyPr>
          <a:lstStyle>
            <a:lvl1pPr algn="l" defTabSz="914400" rtl="0" eaLnBrk="1" latinLnBrk="0" hangingPunct="1">
              <a:lnSpc>
                <a:spcPts val="3000"/>
              </a:lnSpc>
              <a:spcBef>
                <a:spcPct val="0"/>
              </a:spcBef>
              <a:buNone/>
              <a:defRPr sz="2700" kern="1200">
                <a:solidFill>
                  <a:schemeClr val="bg1"/>
                </a:solidFill>
                <a:latin typeface="+mj-lt"/>
                <a:ea typeface="+mj-ea"/>
                <a:cs typeface="+mj-cs"/>
              </a:defRPr>
            </a:lvl1pPr>
          </a:lstStyle>
          <a:p>
            <a:pPr algn="just">
              <a:lnSpc>
                <a:spcPct val="100000"/>
              </a:lnSpc>
              <a:tabLst>
                <a:tab pos="536575" algn="l"/>
                <a:tab pos="1450975" algn="l"/>
                <a:tab pos="2365375" algn="l"/>
                <a:tab pos="3279775" algn="l"/>
                <a:tab pos="4194175" algn="l"/>
                <a:tab pos="5108575" algn="l"/>
                <a:tab pos="6022975" algn="l"/>
                <a:tab pos="6937375" algn="l"/>
                <a:tab pos="7851775" algn="l"/>
                <a:tab pos="8766175" algn="l"/>
                <a:tab pos="9680575" algn="l"/>
              </a:tabLst>
            </a:pPr>
            <a:r>
              <a:rPr lang="en-GB" altLang="en-US" sz="1800" dirty="0" smtClean="0">
                <a:solidFill>
                  <a:srgbClr val="000000"/>
                </a:solidFill>
              </a:rPr>
              <a:t>Mean SST (K) systematic error versus </a:t>
            </a:r>
            <a:r>
              <a:rPr lang="en-GB" altLang="en-US" sz="1800" dirty="0" err="1" smtClean="0">
                <a:solidFill>
                  <a:srgbClr val="000000"/>
                </a:solidFill>
              </a:rPr>
              <a:t>ERAInt</a:t>
            </a:r>
            <a:r>
              <a:rPr lang="en-GB" altLang="en-US" sz="1800" dirty="0" smtClean="0">
                <a:solidFill>
                  <a:srgbClr val="000000"/>
                </a:solidFill>
              </a:rPr>
              <a:t> for JJA one-month lead five-member predictions of EC-Earth3 T255/ORCA1 and T511/ORCA025. May start dates over 1993-2009 using ERA-Interim and GLORYS initial conditions.</a:t>
            </a:r>
            <a:endParaRPr lang="en-GB" altLang="en-US" sz="1800" dirty="0">
              <a:solidFill>
                <a:srgbClr val="000000"/>
              </a:solidFill>
            </a:endParaRPr>
          </a:p>
        </p:txBody>
      </p:sp>
      <p:sp>
        <p:nvSpPr>
          <p:cNvPr id="9" name="Text Box 5"/>
          <p:cNvSpPr txBox="1">
            <a:spLocks noChangeArrowheads="1"/>
          </p:cNvSpPr>
          <p:nvPr/>
        </p:nvSpPr>
        <p:spPr bwMode="auto">
          <a:xfrm>
            <a:off x="899592" y="3666564"/>
            <a:ext cx="3605212" cy="379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4" charset="0"/>
                <a:ea typeface="Droid Sans Fallback"/>
                <a:cs typeface="Droid Sans Fallback"/>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4" charset="0"/>
                <a:ea typeface="Droid Sans Fallback"/>
                <a:cs typeface="Droid Sans Fallback"/>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4" charset="0"/>
                <a:ea typeface="Droid Sans Fallback"/>
                <a:cs typeface="Droid Sans Fallback"/>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4" charset="0"/>
                <a:ea typeface="Droid Sans Fallback"/>
                <a:cs typeface="Droid Sans Fallback"/>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4" charset="0"/>
                <a:ea typeface="Droid Sans Fallback"/>
                <a:cs typeface="Droid Sans Fallback"/>
              </a:defRPr>
            </a:lvl5pPr>
            <a:lvl6pPr marL="2514600" indent="-228600" algn="ctr"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4" charset="0"/>
                <a:ea typeface="Droid Sans Fallback"/>
                <a:cs typeface="Droid Sans Fallback"/>
              </a:defRPr>
            </a:lvl6pPr>
            <a:lvl7pPr marL="2971800" indent="-228600" algn="ctr"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4" charset="0"/>
                <a:ea typeface="Droid Sans Fallback"/>
                <a:cs typeface="Droid Sans Fallback"/>
              </a:defRPr>
            </a:lvl7pPr>
            <a:lvl8pPr marL="3429000" indent="-228600" algn="ctr"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4" charset="0"/>
                <a:ea typeface="Droid Sans Fallback"/>
                <a:cs typeface="Droid Sans Fallback"/>
              </a:defRPr>
            </a:lvl8pPr>
            <a:lvl9pPr marL="3886200" indent="-228600" algn="ctr"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4" charset="0"/>
                <a:ea typeface="Droid Sans Fallback"/>
                <a:cs typeface="Droid Sans Fallback"/>
              </a:defRPr>
            </a:lvl9pPr>
          </a:lstStyle>
          <a:p>
            <a:pPr eaLnBrk="1">
              <a:lnSpc>
                <a:spcPct val="104000"/>
              </a:lnSpc>
              <a:spcBef>
                <a:spcPts val="1125"/>
              </a:spcBef>
              <a:buClrTx/>
              <a:buFontTx/>
              <a:buNone/>
            </a:pPr>
            <a:r>
              <a:rPr lang="en-GB" altLang="en-US" sz="1800" b="0" dirty="0">
                <a:latin typeface="+mj-lt"/>
                <a:ea typeface="MS PGothic" pitchFamily="34" charset="-128"/>
              </a:rPr>
              <a:t>EC-Earth3 T255/ORCA1</a:t>
            </a:r>
          </a:p>
        </p:txBody>
      </p:sp>
      <p:sp>
        <p:nvSpPr>
          <p:cNvPr id="10" name="Text Box 6"/>
          <p:cNvSpPr txBox="1">
            <a:spLocks noChangeArrowheads="1"/>
          </p:cNvSpPr>
          <p:nvPr/>
        </p:nvSpPr>
        <p:spPr bwMode="auto">
          <a:xfrm>
            <a:off x="5292080" y="3666564"/>
            <a:ext cx="3528194" cy="379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4" charset="0"/>
                <a:ea typeface="Droid Sans Fallback"/>
                <a:cs typeface="Droid Sans Fallback"/>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4" charset="0"/>
                <a:ea typeface="Droid Sans Fallback"/>
                <a:cs typeface="Droid Sans Fallback"/>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4" charset="0"/>
                <a:ea typeface="Droid Sans Fallback"/>
                <a:cs typeface="Droid Sans Fallback"/>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4" charset="0"/>
                <a:ea typeface="Droid Sans Fallback"/>
                <a:cs typeface="Droid Sans Fallback"/>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4" charset="0"/>
                <a:ea typeface="Droid Sans Fallback"/>
                <a:cs typeface="Droid Sans Fallback"/>
              </a:defRPr>
            </a:lvl5pPr>
            <a:lvl6pPr marL="2514600" indent="-228600" algn="ctr"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4" charset="0"/>
                <a:ea typeface="Droid Sans Fallback"/>
                <a:cs typeface="Droid Sans Fallback"/>
              </a:defRPr>
            </a:lvl6pPr>
            <a:lvl7pPr marL="2971800" indent="-228600" algn="ctr"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4" charset="0"/>
                <a:ea typeface="Droid Sans Fallback"/>
                <a:cs typeface="Droid Sans Fallback"/>
              </a:defRPr>
            </a:lvl7pPr>
            <a:lvl8pPr marL="3429000" indent="-228600" algn="ctr"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4" charset="0"/>
                <a:ea typeface="Droid Sans Fallback"/>
                <a:cs typeface="Droid Sans Fallback"/>
              </a:defRPr>
            </a:lvl8pPr>
            <a:lvl9pPr marL="3886200" indent="-228600" algn="ctr"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4" charset="0"/>
                <a:ea typeface="Droid Sans Fallback"/>
                <a:cs typeface="Droid Sans Fallback"/>
              </a:defRPr>
            </a:lvl9pPr>
          </a:lstStyle>
          <a:p>
            <a:pPr eaLnBrk="1">
              <a:lnSpc>
                <a:spcPct val="104000"/>
              </a:lnSpc>
              <a:spcBef>
                <a:spcPts val="1125"/>
              </a:spcBef>
              <a:buClrTx/>
              <a:buFontTx/>
              <a:buNone/>
            </a:pPr>
            <a:r>
              <a:rPr lang="en-GB" altLang="en-US" sz="1800" b="0" dirty="0">
                <a:latin typeface="+mj-lt"/>
                <a:ea typeface="MS PGothic" pitchFamily="34" charset="-128"/>
              </a:rPr>
              <a:t>EC-Earth3 T511/ORCA025</a:t>
            </a:r>
          </a:p>
        </p:txBody>
      </p:sp>
      <p:pic>
        <p:nvPicPr>
          <p:cNvPr id="11" name="Picture 7"/>
          <p:cNvPicPr>
            <a:picLocks noChangeAspect="1" noChangeArrowheads="1"/>
          </p:cNvPicPr>
          <p:nvPr/>
        </p:nvPicPr>
        <p:blipFill>
          <a:blip r:embed="rId5">
            <a:extLst>
              <a:ext uri="{28A0092B-C50C-407E-A947-70E740481C1C}">
                <a14:useLocalDpi xmlns:a14="http://schemas.microsoft.com/office/drawing/2010/main" val="0"/>
              </a:ext>
            </a:extLst>
          </a:blip>
          <a:srcRect t="5081" b="21596"/>
          <a:stretch>
            <a:fillRect/>
          </a:stretch>
        </p:blipFill>
        <p:spPr bwMode="auto">
          <a:xfrm>
            <a:off x="2267744" y="4120071"/>
            <a:ext cx="4682684" cy="2243351"/>
          </a:xfrm>
          <a:prstGeom prst="rect">
            <a:avLst/>
          </a:prstGeom>
          <a:noFill/>
          <a:ln>
            <a:noFill/>
          </a:ln>
          <a:effectLst/>
          <a:extLst>
            <a:ext uri="{909E8E84-426E-40DD-AFC4-6F175D3DCCD1}">
              <a14:hiddenFill xmlns:a14="http://schemas.microsoft.com/office/drawing/2010/main">
                <a:blipFill dpi="0" rotWithShape="0">
                  <a:blip/>
                  <a:srcRect t="5081" b="21596"/>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TextBox 1"/>
          <p:cNvSpPr txBox="1">
            <a:spLocks noChangeArrowheads="1"/>
          </p:cNvSpPr>
          <p:nvPr/>
        </p:nvSpPr>
        <p:spPr bwMode="auto">
          <a:xfrm>
            <a:off x="2055243" y="6504384"/>
            <a:ext cx="568801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b="0" i="1" dirty="0" smtClean="0">
                <a:solidFill>
                  <a:srgbClr val="000308"/>
                </a:solidFill>
              </a:rPr>
              <a:t>Chloe </a:t>
            </a:r>
            <a:r>
              <a:rPr lang="en-US" altLang="en-US" b="0" i="1" dirty="0" err="1" smtClean="0">
                <a:solidFill>
                  <a:srgbClr val="000308"/>
                </a:solidFill>
              </a:rPr>
              <a:t>Prodhomme</a:t>
            </a:r>
            <a:endParaRPr lang="en-US" altLang="en-US" b="0" i="1" dirty="0">
              <a:solidFill>
                <a:srgbClr val="000308"/>
              </a:solidFill>
            </a:endParaRPr>
          </a:p>
        </p:txBody>
      </p:sp>
      <p:sp>
        <p:nvSpPr>
          <p:cNvPr id="15" name="Text Box 6"/>
          <p:cNvSpPr txBox="1">
            <a:spLocks noChangeArrowheads="1"/>
          </p:cNvSpPr>
          <p:nvPr/>
        </p:nvSpPr>
        <p:spPr bwMode="auto">
          <a:xfrm>
            <a:off x="2843808" y="5949280"/>
            <a:ext cx="3528194" cy="3631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4" charset="0"/>
                <a:ea typeface="Droid Sans Fallback"/>
                <a:cs typeface="Droid Sans Fallback"/>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4" charset="0"/>
                <a:ea typeface="Droid Sans Fallback"/>
                <a:cs typeface="Droid Sans Fallback"/>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4" charset="0"/>
                <a:ea typeface="Droid Sans Fallback"/>
                <a:cs typeface="Droid Sans Fallback"/>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4" charset="0"/>
                <a:ea typeface="Droid Sans Fallback"/>
                <a:cs typeface="Droid Sans Fallback"/>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4" charset="0"/>
                <a:ea typeface="Droid Sans Fallback"/>
                <a:cs typeface="Droid Sans Fallback"/>
              </a:defRPr>
            </a:lvl5pPr>
            <a:lvl6pPr marL="2514600" indent="-228600" algn="ctr"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4" charset="0"/>
                <a:ea typeface="Droid Sans Fallback"/>
                <a:cs typeface="Droid Sans Fallback"/>
              </a:defRPr>
            </a:lvl6pPr>
            <a:lvl7pPr marL="2971800" indent="-228600" algn="ctr"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4" charset="0"/>
                <a:ea typeface="Droid Sans Fallback"/>
                <a:cs typeface="Droid Sans Fallback"/>
              </a:defRPr>
            </a:lvl7pPr>
            <a:lvl8pPr marL="3429000" indent="-228600" algn="ctr"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4" charset="0"/>
                <a:ea typeface="Droid Sans Fallback"/>
                <a:cs typeface="Droid Sans Fallback"/>
              </a:defRPr>
            </a:lvl8pPr>
            <a:lvl9pPr marL="3886200" indent="-228600" algn="ctr"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4" charset="0"/>
                <a:ea typeface="Droid Sans Fallback"/>
                <a:cs typeface="Droid Sans Fallback"/>
              </a:defRPr>
            </a:lvl9pPr>
          </a:lstStyle>
          <a:p>
            <a:pPr algn="ctr" eaLnBrk="1">
              <a:lnSpc>
                <a:spcPct val="104000"/>
              </a:lnSpc>
              <a:spcBef>
                <a:spcPts val="1125"/>
              </a:spcBef>
              <a:buClrTx/>
              <a:buFontTx/>
              <a:buNone/>
            </a:pPr>
            <a:r>
              <a:rPr lang="en-GB" altLang="en-US" sz="1800" b="0" dirty="0" smtClean="0">
                <a:latin typeface="+mj-lt"/>
                <a:ea typeface="MS PGothic" pitchFamily="34" charset="-128"/>
              </a:rPr>
              <a:t>High – Low resolution</a:t>
            </a:r>
            <a:endParaRPr lang="en-GB" altLang="en-US" sz="1800" b="0" dirty="0">
              <a:latin typeface="+mj-lt"/>
              <a:ea typeface="MS PGothic" pitchFamily="34" charset="-128"/>
            </a:endParaRPr>
          </a:p>
        </p:txBody>
      </p:sp>
    </p:spTree>
    <p:extLst>
      <p:ext uri="{BB962C8B-B14F-4D97-AF65-F5344CB8AC3E}">
        <p14:creationId xmlns:p14="http://schemas.microsoft.com/office/powerpoint/2010/main" val="20530632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7"/>
          <p:cNvSpPr txBox="1">
            <a:spLocks noChangeArrowheads="1"/>
          </p:cNvSpPr>
          <p:nvPr/>
        </p:nvSpPr>
        <p:spPr bwMode="auto">
          <a:xfrm>
            <a:off x="107504" y="1399447"/>
            <a:ext cx="8856984" cy="80541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6213" tIns="49243" rIns="96213" bIns="48107">
            <a:spAutoFit/>
          </a:bodyPr>
          <a:lstStyle>
            <a:lvl1pPr algn="l">
              <a:lnSpc>
                <a:spcPts val="3200"/>
              </a:lnSpc>
              <a:spcBef>
                <a:spcPts val="400"/>
              </a:spcBef>
              <a:spcAft>
                <a:spcPts val="200"/>
              </a:spcAft>
              <a:buClr>
                <a:schemeClr val="tx1"/>
              </a:buClr>
              <a:buChar char="•"/>
              <a:defRPr sz="2400">
                <a:solidFill>
                  <a:schemeClr val="tx1"/>
                </a:solidFill>
                <a:latin typeface="Verdana" pitchFamily="34" charset="0"/>
              </a:defRPr>
            </a:lvl1pPr>
            <a:lvl2pPr marL="742950" indent="-285750" algn="l">
              <a:spcBef>
                <a:spcPct val="20000"/>
              </a:spcBef>
              <a:buFont typeface="Wingdings" pitchFamily="2" charset="2"/>
              <a:buChar char="Ø"/>
              <a:defRPr>
                <a:solidFill>
                  <a:schemeClr val="tx1"/>
                </a:solidFill>
                <a:latin typeface="Verdana" pitchFamily="34" charset="0"/>
              </a:defRPr>
            </a:lvl2pPr>
            <a:lvl3pPr marL="1143000" indent="-228600" algn="l">
              <a:spcBef>
                <a:spcPts val="400"/>
              </a:spcBef>
              <a:buChar char="o"/>
              <a:defRPr sz="1600">
                <a:solidFill>
                  <a:schemeClr val="tx1"/>
                </a:solidFill>
                <a:latin typeface="Verdana" pitchFamily="34" charset="0"/>
              </a:defRPr>
            </a:lvl3pPr>
            <a:lvl4pPr marL="1600200" indent="-228600" algn="l">
              <a:spcBef>
                <a:spcPct val="20000"/>
              </a:spcBef>
              <a:buChar char="–"/>
              <a:defRPr sz="1600">
                <a:solidFill>
                  <a:schemeClr val="tx1"/>
                </a:solidFill>
                <a:latin typeface="Verdana" pitchFamily="34" charset="0"/>
              </a:defRPr>
            </a:lvl4pPr>
            <a:lvl5pPr marL="2057400" indent="-228600" algn="l">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lnSpc>
                <a:spcPct val="70000"/>
              </a:lnSpc>
              <a:spcBef>
                <a:spcPct val="50000"/>
              </a:spcBef>
              <a:spcAft>
                <a:spcPct val="0"/>
              </a:spcAft>
              <a:buClr>
                <a:srgbClr val="000000"/>
              </a:buClr>
              <a:buFont typeface="Times New Roman" pitchFamily="18" charset="0"/>
              <a:buNone/>
              <a:defRPr/>
            </a:pPr>
            <a:endParaRPr lang="en-GB" altLang="en-US" b="0" dirty="0" smtClean="0">
              <a:solidFill>
                <a:srgbClr val="000308"/>
              </a:solidFill>
              <a:latin typeface="+mj-lt"/>
            </a:endParaRPr>
          </a:p>
          <a:p>
            <a:pPr algn="ctr">
              <a:lnSpc>
                <a:spcPct val="70000"/>
              </a:lnSpc>
              <a:spcBef>
                <a:spcPct val="50000"/>
              </a:spcBef>
              <a:spcAft>
                <a:spcPct val="0"/>
              </a:spcAft>
              <a:buClr>
                <a:srgbClr val="000000"/>
              </a:buClr>
              <a:buFont typeface="Times New Roman" pitchFamily="18" charset="0"/>
              <a:buNone/>
              <a:defRPr/>
            </a:pPr>
            <a:r>
              <a:rPr lang="en-GB" altLang="en-US" b="0" dirty="0" smtClean="0">
                <a:solidFill>
                  <a:srgbClr val="000308"/>
                </a:solidFill>
                <a:latin typeface="+mj-lt"/>
              </a:rPr>
              <a:t>Global mean Sea Surface Temperature </a:t>
            </a:r>
            <a:endParaRPr lang="en-US" altLang="en-US" b="0" dirty="0" smtClean="0">
              <a:solidFill>
                <a:srgbClr val="000308"/>
              </a:solidFill>
              <a:latin typeface="+mj-lt"/>
            </a:endParaRPr>
          </a:p>
        </p:txBody>
      </p:sp>
      <p:pic>
        <p:nvPicPr>
          <p:cNvPr id="9" name="Picture 22" descr="tos_Init_ano_ly1-3"/>
          <p:cNvPicPr>
            <a:picLocks noChangeAspect="1" noChangeArrowheads="1"/>
          </p:cNvPicPr>
          <p:nvPr/>
        </p:nvPicPr>
        <p:blipFill>
          <a:blip r:embed="rId3">
            <a:extLst>
              <a:ext uri="{28A0092B-C50C-407E-A947-70E740481C1C}">
                <a14:useLocalDpi xmlns:a14="http://schemas.microsoft.com/office/drawing/2010/main" val="0"/>
              </a:ext>
            </a:extLst>
          </a:blip>
          <a:srcRect l="3893" t="5559" r="4289" b="9882"/>
          <a:stretch>
            <a:fillRect/>
          </a:stretch>
        </p:blipFill>
        <p:spPr bwMode="auto">
          <a:xfrm>
            <a:off x="1259632" y="1628800"/>
            <a:ext cx="6643694" cy="4573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r>
              <a:rPr lang="en-GB" altLang="en-US" sz="2800" dirty="0"/>
              <a:t>Predictions of the </a:t>
            </a:r>
            <a:r>
              <a:rPr lang="en-GB" altLang="en-US" sz="2800" dirty="0" err="1"/>
              <a:t>XXI</a:t>
            </a:r>
            <a:r>
              <a:rPr lang="en-GB" altLang="en-US" sz="2800" baseline="30000" dirty="0" err="1"/>
              <a:t>st</a:t>
            </a:r>
            <a:r>
              <a:rPr lang="en-GB" altLang="en-US" sz="2800" dirty="0"/>
              <a:t> century </a:t>
            </a:r>
            <a:r>
              <a:rPr lang="en-GB" altLang="en-US" sz="2800" dirty="0" smtClean="0"/>
              <a:t>hiatus</a:t>
            </a:r>
            <a:endParaRPr lang="en-US" dirty="0"/>
          </a:p>
        </p:txBody>
      </p:sp>
      <p:sp>
        <p:nvSpPr>
          <p:cNvPr id="6" name="Rectangle 15"/>
          <p:cNvSpPr>
            <a:spLocks noChangeArrowheads="1"/>
          </p:cNvSpPr>
          <p:nvPr/>
        </p:nvSpPr>
        <p:spPr bwMode="auto">
          <a:xfrm>
            <a:off x="5216911" y="4974930"/>
            <a:ext cx="3354896" cy="11546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213" tIns="48107" rIns="96213" bIns="48107" anchor="ctr"/>
          <a:lstStyle>
            <a:lvl1pPr eaLnBrk="0">
              <a:spcAft>
                <a:spcPts val="1425"/>
              </a:spcAft>
              <a:defRPr sz="3200">
                <a:solidFill>
                  <a:srgbClr val="000000"/>
                </a:solidFill>
                <a:latin typeface="Arial" pitchFamily="34" charset="0"/>
              </a:defRPr>
            </a:lvl1pPr>
            <a:lvl2pPr eaLnBrk="0">
              <a:spcAft>
                <a:spcPts val="1138"/>
              </a:spcAft>
              <a:defRPr sz="2800">
                <a:solidFill>
                  <a:srgbClr val="000000"/>
                </a:solidFill>
                <a:latin typeface="Arial" pitchFamily="34" charset="0"/>
              </a:defRPr>
            </a:lvl2pPr>
            <a:lvl3pPr eaLnBrk="0">
              <a:spcAft>
                <a:spcPts val="850"/>
              </a:spcAft>
              <a:defRPr sz="2400">
                <a:solidFill>
                  <a:srgbClr val="000000"/>
                </a:solidFill>
                <a:latin typeface="Arial" pitchFamily="34" charset="0"/>
              </a:defRPr>
            </a:lvl3pPr>
            <a:lvl4pPr eaLnBrk="0">
              <a:spcAft>
                <a:spcPts val="575"/>
              </a:spcAft>
              <a:defRPr sz="2000">
                <a:solidFill>
                  <a:srgbClr val="000000"/>
                </a:solidFill>
                <a:latin typeface="Arial" pitchFamily="34" charset="0"/>
              </a:defRPr>
            </a:lvl4pPr>
            <a:lvl5pPr eaLnBrk="0">
              <a:spcAft>
                <a:spcPts val="288"/>
              </a:spcAft>
              <a:defRPr sz="2000">
                <a:solidFill>
                  <a:srgbClr val="000000"/>
                </a:solidFill>
                <a:latin typeface="Arial" pitchFamily="34" charset="0"/>
              </a:defRPr>
            </a:lvl5pPr>
            <a:lvl6pPr marL="2514600" indent="-228600" defTabSz="449263"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Arial" pitchFamily="34" charset="0"/>
              </a:defRPr>
            </a:lvl6pPr>
            <a:lvl7pPr marL="2971800" indent="-228600" defTabSz="449263"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Arial" pitchFamily="34" charset="0"/>
              </a:defRPr>
            </a:lvl7pPr>
            <a:lvl8pPr marL="3429000" indent="-228600" defTabSz="449263"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Arial" pitchFamily="34" charset="0"/>
              </a:defRPr>
            </a:lvl8pPr>
            <a:lvl9pPr marL="3886200" indent="-228600" defTabSz="449263"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Arial" pitchFamily="34" charset="0"/>
              </a:defRPr>
            </a:lvl9pPr>
          </a:lstStyle>
          <a:p>
            <a:pPr algn="ctr" eaLnBrk="1">
              <a:lnSpc>
                <a:spcPct val="100000"/>
              </a:lnSpc>
              <a:spcAft>
                <a:spcPct val="0"/>
              </a:spcAft>
              <a:buClrTx/>
              <a:buFontTx/>
              <a:buNone/>
            </a:pPr>
            <a:endParaRPr lang="en-US" altLang="en-US" sz="2400">
              <a:solidFill>
                <a:schemeClr val="tx1"/>
              </a:solidFill>
              <a:latin typeface="Verdana" pitchFamily="34" charset="0"/>
            </a:endParaRPr>
          </a:p>
        </p:txBody>
      </p:sp>
      <p:sp>
        <p:nvSpPr>
          <p:cNvPr id="8" name="Text Box 21"/>
          <p:cNvSpPr txBox="1">
            <a:spLocks noChangeArrowheads="1"/>
          </p:cNvSpPr>
          <p:nvPr/>
        </p:nvSpPr>
        <p:spPr bwMode="auto">
          <a:xfrm>
            <a:off x="2055535" y="2316764"/>
            <a:ext cx="2579272" cy="132826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6213" tIns="48107" rIns="96213" bIns="48107">
            <a:spAutoFit/>
          </a:bodyPr>
          <a:lstStyle>
            <a:lvl1pPr eaLnBrk="0">
              <a:spcAft>
                <a:spcPts val="1425"/>
              </a:spcAft>
              <a:defRPr sz="3200">
                <a:solidFill>
                  <a:srgbClr val="000000"/>
                </a:solidFill>
                <a:latin typeface="Arial" pitchFamily="34" charset="0"/>
              </a:defRPr>
            </a:lvl1pPr>
            <a:lvl2pPr eaLnBrk="0">
              <a:spcAft>
                <a:spcPts val="1138"/>
              </a:spcAft>
              <a:defRPr sz="2800">
                <a:solidFill>
                  <a:srgbClr val="000000"/>
                </a:solidFill>
                <a:latin typeface="Arial" pitchFamily="34" charset="0"/>
              </a:defRPr>
            </a:lvl2pPr>
            <a:lvl3pPr eaLnBrk="0">
              <a:spcAft>
                <a:spcPts val="850"/>
              </a:spcAft>
              <a:defRPr sz="2400">
                <a:solidFill>
                  <a:srgbClr val="000000"/>
                </a:solidFill>
                <a:latin typeface="Arial" pitchFamily="34" charset="0"/>
              </a:defRPr>
            </a:lvl3pPr>
            <a:lvl4pPr eaLnBrk="0">
              <a:spcAft>
                <a:spcPts val="575"/>
              </a:spcAft>
              <a:defRPr sz="2000">
                <a:solidFill>
                  <a:srgbClr val="000000"/>
                </a:solidFill>
                <a:latin typeface="Arial" pitchFamily="34" charset="0"/>
              </a:defRPr>
            </a:lvl4pPr>
            <a:lvl5pPr eaLnBrk="0">
              <a:spcAft>
                <a:spcPts val="288"/>
              </a:spcAft>
              <a:defRPr sz="2000">
                <a:solidFill>
                  <a:srgbClr val="000000"/>
                </a:solidFill>
                <a:latin typeface="Arial" pitchFamily="34" charset="0"/>
              </a:defRPr>
            </a:lvl5pPr>
            <a:lvl6pPr marL="2514600" indent="-228600" defTabSz="449263"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Arial" pitchFamily="34" charset="0"/>
              </a:defRPr>
            </a:lvl6pPr>
            <a:lvl7pPr marL="2971800" indent="-228600" defTabSz="449263"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Arial" pitchFamily="34" charset="0"/>
              </a:defRPr>
            </a:lvl7pPr>
            <a:lvl8pPr marL="3429000" indent="-228600" defTabSz="449263"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Arial" pitchFamily="34" charset="0"/>
              </a:defRPr>
            </a:lvl8pPr>
            <a:lvl9pPr marL="3886200" indent="-228600" defTabSz="449263"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Arial" pitchFamily="34" charset="0"/>
              </a:defRPr>
            </a:lvl9pPr>
          </a:lstStyle>
          <a:p>
            <a:pPr eaLnBrk="1">
              <a:spcBef>
                <a:spcPct val="50000"/>
              </a:spcBef>
              <a:spcAft>
                <a:spcPct val="0"/>
              </a:spcAft>
            </a:pPr>
            <a:r>
              <a:rPr lang="en-GB" altLang="en-US" sz="2000" dirty="0">
                <a:solidFill>
                  <a:srgbClr val="FF0000"/>
                </a:solidFill>
              </a:rPr>
              <a:t>Forecast years 1 to 3 from climate predictions initialized from observations</a:t>
            </a:r>
            <a:endParaRPr lang="en-US" altLang="en-US" sz="2000" dirty="0">
              <a:solidFill>
                <a:srgbClr val="FF0000"/>
              </a:solidFill>
            </a:endParaRPr>
          </a:p>
        </p:txBody>
      </p:sp>
      <p:sp>
        <p:nvSpPr>
          <p:cNvPr id="10" name="TextBox 1"/>
          <p:cNvSpPr txBox="1">
            <a:spLocks noChangeArrowheads="1"/>
          </p:cNvSpPr>
          <p:nvPr/>
        </p:nvSpPr>
        <p:spPr bwMode="auto">
          <a:xfrm>
            <a:off x="5903172" y="5000985"/>
            <a:ext cx="187170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000" dirty="0">
                <a:solidFill>
                  <a:srgbClr val="000308"/>
                </a:solidFill>
              </a:rPr>
              <a:t>Observations (ERSST)</a:t>
            </a:r>
          </a:p>
        </p:txBody>
      </p:sp>
      <p:sp>
        <p:nvSpPr>
          <p:cNvPr id="11" name="TextBox 1"/>
          <p:cNvSpPr txBox="1">
            <a:spLocks noChangeArrowheads="1"/>
          </p:cNvSpPr>
          <p:nvPr/>
        </p:nvSpPr>
        <p:spPr bwMode="auto">
          <a:xfrm>
            <a:off x="2055243" y="6504384"/>
            <a:ext cx="56880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b="0" i="1" dirty="0">
                <a:solidFill>
                  <a:srgbClr val="000308"/>
                </a:solidFill>
              </a:rPr>
              <a:t>Guemas et al (</a:t>
            </a:r>
            <a:r>
              <a:rPr lang="en-US" altLang="en-US" b="0" i="1" dirty="0" smtClean="0">
                <a:solidFill>
                  <a:srgbClr val="000308"/>
                </a:solidFill>
              </a:rPr>
              <a:t>2013) </a:t>
            </a:r>
            <a:r>
              <a:rPr lang="en-US" altLang="en-US" b="1" i="1" dirty="0" smtClean="0">
                <a:solidFill>
                  <a:srgbClr val="000308"/>
                </a:solidFill>
              </a:rPr>
              <a:t>Nature Climate Change</a:t>
            </a:r>
            <a:endParaRPr lang="en-US" altLang="en-US" b="1" i="1" dirty="0">
              <a:solidFill>
                <a:srgbClr val="000308"/>
              </a:solidFill>
            </a:endParaRPr>
          </a:p>
        </p:txBody>
      </p:sp>
      <p:sp>
        <p:nvSpPr>
          <p:cNvPr id="12" name="Text Box 3"/>
          <p:cNvSpPr txBox="1">
            <a:spLocks noChangeArrowheads="1"/>
          </p:cNvSpPr>
          <p:nvPr/>
        </p:nvSpPr>
        <p:spPr bwMode="auto">
          <a:xfrm>
            <a:off x="107504" y="974626"/>
            <a:ext cx="8856663"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4" charset="0"/>
                <a:ea typeface="Droid Sans Fallback"/>
                <a:cs typeface="Droid Sans Fallback"/>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4" charset="0"/>
                <a:ea typeface="Droid Sans Fallback"/>
                <a:cs typeface="Droid Sans Fallback"/>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4" charset="0"/>
                <a:ea typeface="Droid Sans Fallback"/>
                <a:cs typeface="Droid Sans Fallback"/>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4" charset="0"/>
                <a:ea typeface="Droid Sans Fallback"/>
                <a:cs typeface="Droid Sans Fallback"/>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4" charset="0"/>
                <a:ea typeface="Droid Sans Fallback"/>
                <a:cs typeface="Droid Sans Fallback"/>
              </a:defRPr>
            </a:lvl5pPr>
            <a:lvl6pPr marL="2514600" indent="-228600" algn="ctr"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4" charset="0"/>
                <a:ea typeface="Droid Sans Fallback"/>
                <a:cs typeface="Droid Sans Fallback"/>
              </a:defRPr>
            </a:lvl6pPr>
            <a:lvl7pPr marL="2971800" indent="-228600" algn="ctr"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4" charset="0"/>
                <a:ea typeface="Droid Sans Fallback"/>
                <a:cs typeface="Droid Sans Fallback"/>
              </a:defRPr>
            </a:lvl7pPr>
            <a:lvl8pPr marL="3429000" indent="-228600" algn="ctr"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4" charset="0"/>
                <a:ea typeface="Droid Sans Fallback"/>
                <a:cs typeface="Droid Sans Fallback"/>
              </a:defRPr>
            </a:lvl8pPr>
            <a:lvl9pPr marL="3886200" indent="-228600" algn="ctr"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4" charset="0"/>
                <a:ea typeface="Droid Sans Fallback"/>
                <a:cs typeface="Droid Sans Fallback"/>
              </a:defRPr>
            </a:lvl9pPr>
          </a:lstStyle>
          <a:p>
            <a:pPr algn="ctr" eaLnBrk="1">
              <a:buClrTx/>
              <a:buFontTx/>
              <a:buNone/>
            </a:pPr>
            <a:r>
              <a:rPr lang="en-GB" altLang="en-US" sz="2000" b="0" i="0" dirty="0" smtClean="0">
                <a:latin typeface="+mj-lt"/>
              </a:rPr>
              <a:t>EC-Earth2.3 CMIP5 decadal climate predictions capture the hiatus </a:t>
            </a:r>
            <a:endParaRPr lang="en-GB" altLang="en-US" sz="2000" b="0" i="0" dirty="0">
              <a:latin typeface="+mj-lt"/>
            </a:endParaRPr>
          </a:p>
        </p:txBody>
      </p:sp>
    </p:spTree>
    <p:extLst>
      <p:ext uri="{BB962C8B-B14F-4D97-AF65-F5344CB8AC3E}">
        <p14:creationId xmlns:p14="http://schemas.microsoft.com/office/powerpoint/2010/main" val="42722787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9" descr="tos_NoInit_ano_ly1-3"/>
          <p:cNvPicPr>
            <a:picLocks noChangeAspect="1" noChangeArrowheads="1"/>
          </p:cNvPicPr>
          <p:nvPr/>
        </p:nvPicPr>
        <p:blipFill>
          <a:blip r:embed="rId3">
            <a:extLst>
              <a:ext uri="{28A0092B-C50C-407E-A947-70E740481C1C}">
                <a14:useLocalDpi xmlns:a14="http://schemas.microsoft.com/office/drawing/2010/main" val="0"/>
              </a:ext>
            </a:extLst>
          </a:blip>
          <a:srcRect t="5559" r="4773" b="9882"/>
          <a:stretch>
            <a:fillRect/>
          </a:stretch>
        </p:blipFill>
        <p:spPr bwMode="auto">
          <a:xfrm>
            <a:off x="35496" y="2135001"/>
            <a:ext cx="4664346" cy="3094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38" descr="tos_Init_ano_ly1-3"/>
          <p:cNvPicPr>
            <a:picLocks noChangeAspect="1" noChangeArrowheads="1"/>
          </p:cNvPicPr>
          <p:nvPr/>
        </p:nvPicPr>
        <p:blipFill>
          <a:blip r:embed="rId4">
            <a:extLst>
              <a:ext uri="{28A0092B-C50C-407E-A947-70E740481C1C}">
                <a14:useLocalDpi xmlns:a14="http://schemas.microsoft.com/office/drawing/2010/main" val="0"/>
              </a:ext>
            </a:extLst>
          </a:blip>
          <a:srcRect l="7159" t="5559" r="4773" b="9882"/>
          <a:stretch>
            <a:fillRect/>
          </a:stretch>
        </p:blipFill>
        <p:spPr bwMode="auto">
          <a:xfrm>
            <a:off x="4742760" y="2135001"/>
            <a:ext cx="4311425" cy="3094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r>
              <a:rPr lang="en-GB" altLang="en-US" sz="2800" dirty="0"/>
              <a:t>Predictions of the </a:t>
            </a:r>
            <a:r>
              <a:rPr lang="en-GB" altLang="en-US" sz="2800" dirty="0" err="1"/>
              <a:t>XXI</a:t>
            </a:r>
            <a:r>
              <a:rPr lang="en-GB" altLang="en-US" sz="2800" baseline="30000" dirty="0" err="1"/>
              <a:t>st</a:t>
            </a:r>
            <a:r>
              <a:rPr lang="en-GB" altLang="en-US" sz="2800" dirty="0"/>
              <a:t> century </a:t>
            </a:r>
            <a:r>
              <a:rPr lang="en-GB" altLang="en-US" sz="2800" dirty="0" smtClean="0"/>
              <a:t>hiatus</a:t>
            </a:r>
            <a:endParaRPr lang="en-US" dirty="0"/>
          </a:p>
        </p:txBody>
      </p:sp>
      <p:sp>
        <p:nvSpPr>
          <p:cNvPr id="11" name="Text Box 23"/>
          <p:cNvSpPr txBox="1">
            <a:spLocks noChangeArrowheads="1"/>
          </p:cNvSpPr>
          <p:nvPr/>
        </p:nvSpPr>
        <p:spPr bwMode="auto">
          <a:xfrm>
            <a:off x="2720721" y="4500376"/>
            <a:ext cx="1546855" cy="3778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n-US" dirty="0">
                <a:solidFill>
                  <a:srgbClr val="000308"/>
                </a:solidFill>
              </a:rPr>
              <a:t>Observations</a:t>
            </a:r>
            <a:endParaRPr lang="en-US" altLang="en-US" dirty="0">
              <a:solidFill>
                <a:srgbClr val="000308"/>
              </a:solidFill>
            </a:endParaRPr>
          </a:p>
        </p:txBody>
      </p:sp>
      <p:sp>
        <p:nvSpPr>
          <p:cNvPr id="12" name="Text Box 25"/>
          <p:cNvSpPr txBox="1">
            <a:spLocks noChangeArrowheads="1"/>
          </p:cNvSpPr>
          <p:nvPr/>
        </p:nvSpPr>
        <p:spPr bwMode="auto">
          <a:xfrm>
            <a:off x="539552" y="2232781"/>
            <a:ext cx="2497253" cy="147732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n-US" dirty="0">
                <a:solidFill>
                  <a:srgbClr val="004990"/>
                </a:solidFill>
              </a:rPr>
              <a:t>EC-Earth historical simulations starting from 1850 preindustrial control simulations</a:t>
            </a:r>
            <a:endParaRPr lang="en-US" altLang="en-US" dirty="0">
              <a:solidFill>
                <a:srgbClr val="004990"/>
              </a:solidFill>
            </a:endParaRPr>
          </a:p>
        </p:txBody>
      </p:sp>
      <p:sp>
        <p:nvSpPr>
          <p:cNvPr id="13" name="Text Box 26"/>
          <p:cNvSpPr txBox="1">
            <a:spLocks noChangeArrowheads="1"/>
          </p:cNvSpPr>
          <p:nvPr/>
        </p:nvSpPr>
        <p:spPr bwMode="auto">
          <a:xfrm>
            <a:off x="4942049" y="2301689"/>
            <a:ext cx="2438263" cy="12350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n-US" dirty="0">
                <a:solidFill>
                  <a:srgbClr val="FF0000"/>
                </a:solidFill>
              </a:rPr>
              <a:t>Forecast years 1 to 3 from EC-Earth climate predictions initialized from observations</a:t>
            </a:r>
            <a:endParaRPr lang="en-US" altLang="en-US" dirty="0">
              <a:solidFill>
                <a:srgbClr val="FF0000"/>
              </a:solidFill>
            </a:endParaRPr>
          </a:p>
        </p:txBody>
      </p:sp>
      <p:sp>
        <p:nvSpPr>
          <p:cNvPr id="17" name="Rectangle 34"/>
          <p:cNvSpPr>
            <a:spLocks noChangeArrowheads="1"/>
          </p:cNvSpPr>
          <p:nvPr/>
        </p:nvSpPr>
        <p:spPr bwMode="auto">
          <a:xfrm>
            <a:off x="3347864" y="2232781"/>
            <a:ext cx="1188981" cy="12969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0000"/>
              </a:solidFill>
            </a:endParaRPr>
          </a:p>
        </p:txBody>
      </p:sp>
      <p:sp>
        <p:nvSpPr>
          <p:cNvPr id="18" name="Rectangle 35"/>
          <p:cNvSpPr>
            <a:spLocks noChangeArrowheads="1"/>
          </p:cNvSpPr>
          <p:nvPr/>
        </p:nvSpPr>
        <p:spPr bwMode="auto">
          <a:xfrm>
            <a:off x="7703499" y="2304864"/>
            <a:ext cx="1188981" cy="12969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0000"/>
              </a:solidFill>
            </a:endParaRPr>
          </a:p>
        </p:txBody>
      </p:sp>
      <p:sp>
        <p:nvSpPr>
          <p:cNvPr id="24" name="Line 24"/>
          <p:cNvSpPr>
            <a:spLocks noChangeShapeType="1"/>
          </p:cNvSpPr>
          <p:nvPr/>
        </p:nvSpPr>
        <p:spPr bwMode="auto">
          <a:xfrm flipV="1">
            <a:off x="3707904" y="3312901"/>
            <a:ext cx="490175" cy="1187475"/>
          </a:xfrm>
          <a:prstGeom prst="line">
            <a:avLst/>
          </a:prstGeom>
          <a:noFill/>
          <a:ln w="9525">
            <a:solidFill>
              <a:srgbClr val="00030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Text Box 3"/>
          <p:cNvSpPr txBox="1">
            <a:spLocks noChangeArrowheads="1"/>
          </p:cNvSpPr>
          <p:nvPr/>
        </p:nvSpPr>
        <p:spPr bwMode="auto">
          <a:xfrm>
            <a:off x="107504" y="974626"/>
            <a:ext cx="8856663"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4" charset="0"/>
                <a:ea typeface="Droid Sans Fallback"/>
                <a:cs typeface="Droid Sans Fallback"/>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4" charset="0"/>
                <a:ea typeface="Droid Sans Fallback"/>
                <a:cs typeface="Droid Sans Fallback"/>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4" charset="0"/>
                <a:ea typeface="Droid Sans Fallback"/>
                <a:cs typeface="Droid Sans Fallback"/>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4" charset="0"/>
                <a:ea typeface="Droid Sans Fallback"/>
                <a:cs typeface="Droid Sans Fallback"/>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4" charset="0"/>
                <a:ea typeface="Droid Sans Fallback"/>
                <a:cs typeface="Droid Sans Fallback"/>
              </a:defRPr>
            </a:lvl5pPr>
            <a:lvl6pPr marL="2514600" indent="-228600" algn="ctr"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4" charset="0"/>
                <a:ea typeface="Droid Sans Fallback"/>
                <a:cs typeface="Droid Sans Fallback"/>
              </a:defRPr>
            </a:lvl6pPr>
            <a:lvl7pPr marL="2971800" indent="-228600" algn="ctr"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4" charset="0"/>
                <a:ea typeface="Droid Sans Fallback"/>
                <a:cs typeface="Droid Sans Fallback"/>
              </a:defRPr>
            </a:lvl7pPr>
            <a:lvl8pPr marL="3429000" indent="-228600" algn="ctr"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4" charset="0"/>
                <a:ea typeface="Droid Sans Fallback"/>
                <a:cs typeface="Droid Sans Fallback"/>
              </a:defRPr>
            </a:lvl8pPr>
            <a:lvl9pPr marL="3886200" indent="-228600" algn="ctr"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4" charset="0"/>
                <a:ea typeface="Droid Sans Fallback"/>
                <a:cs typeface="Droid Sans Fallback"/>
              </a:defRPr>
            </a:lvl9pPr>
          </a:lstStyle>
          <a:p>
            <a:pPr algn="ctr" eaLnBrk="1">
              <a:buClrTx/>
              <a:buFontTx/>
              <a:buNone/>
            </a:pPr>
            <a:r>
              <a:rPr lang="en-GB" altLang="en-US" sz="2000" b="0" i="0" dirty="0" smtClean="0">
                <a:latin typeface="+mj-lt"/>
              </a:rPr>
              <a:t>Crucial role of initialization from observations in capturing the plateau</a:t>
            </a:r>
            <a:endParaRPr lang="en-GB" altLang="en-US" sz="2000" b="0" i="0" dirty="0">
              <a:latin typeface="+mj-lt"/>
            </a:endParaRPr>
          </a:p>
        </p:txBody>
      </p:sp>
      <p:sp>
        <p:nvSpPr>
          <p:cNvPr id="15" name="TextBox 1"/>
          <p:cNvSpPr txBox="1">
            <a:spLocks noChangeArrowheads="1"/>
          </p:cNvSpPr>
          <p:nvPr/>
        </p:nvSpPr>
        <p:spPr bwMode="auto">
          <a:xfrm>
            <a:off x="2055243" y="6504384"/>
            <a:ext cx="56880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b="0" i="1" dirty="0">
                <a:solidFill>
                  <a:srgbClr val="000308"/>
                </a:solidFill>
              </a:rPr>
              <a:t>Guemas et al (</a:t>
            </a:r>
            <a:r>
              <a:rPr lang="en-US" altLang="en-US" b="0" i="1" dirty="0" smtClean="0">
                <a:solidFill>
                  <a:srgbClr val="000308"/>
                </a:solidFill>
              </a:rPr>
              <a:t>2013) </a:t>
            </a:r>
            <a:r>
              <a:rPr lang="en-US" altLang="en-US" b="1" i="1" dirty="0" smtClean="0">
                <a:solidFill>
                  <a:srgbClr val="000308"/>
                </a:solidFill>
              </a:rPr>
              <a:t>Nature Climate Change</a:t>
            </a:r>
            <a:endParaRPr lang="en-US" altLang="en-US" b="1" i="1" dirty="0">
              <a:solidFill>
                <a:srgbClr val="000308"/>
              </a:solidFill>
            </a:endParaRPr>
          </a:p>
        </p:txBody>
      </p:sp>
    </p:spTree>
    <p:extLst>
      <p:ext uri="{BB962C8B-B14F-4D97-AF65-F5344CB8AC3E}">
        <p14:creationId xmlns:p14="http://schemas.microsoft.com/office/powerpoint/2010/main" val="34604209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Global Framework on Climate </a:t>
            </a:r>
            <a:r>
              <a:rPr lang="en-US" dirty="0"/>
              <a:t>S</a:t>
            </a:r>
            <a:r>
              <a:rPr lang="en-US" dirty="0" smtClean="0"/>
              <a:t>ervices</a:t>
            </a:r>
            <a:endParaRPr lang="en-US" dirty="0"/>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0" y="1008063"/>
            <a:ext cx="7775575" cy="5616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790374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Progress on open fronts</a:t>
            </a:r>
            <a:endParaRPr lang="en-US" dirty="0"/>
          </a:p>
        </p:txBody>
      </p:sp>
      <p:sp>
        <p:nvSpPr>
          <p:cNvPr id="5" name="Text Box 1"/>
          <p:cNvSpPr txBox="1">
            <a:spLocks noChangeArrowheads="1"/>
          </p:cNvSpPr>
          <p:nvPr/>
        </p:nvSpPr>
        <p:spPr bwMode="auto">
          <a:xfrm>
            <a:off x="-36512" y="836712"/>
            <a:ext cx="9096375" cy="540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lstStyle>
            <a:lvl1pPr>
              <a:tabLst>
                <a:tab pos="536575" algn="l"/>
                <a:tab pos="1450975" algn="l"/>
                <a:tab pos="2365375" algn="l"/>
                <a:tab pos="3279775" algn="l"/>
                <a:tab pos="4194175" algn="l"/>
                <a:tab pos="5108575" algn="l"/>
                <a:tab pos="6022975" algn="l"/>
                <a:tab pos="6937375" algn="l"/>
                <a:tab pos="7851775" algn="l"/>
                <a:tab pos="8766175" algn="l"/>
                <a:tab pos="9680575" algn="l"/>
              </a:tabLst>
              <a:defRPr sz="2400" b="1" i="1">
                <a:solidFill>
                  <a:srgbClr val="000000"/>
                </a:solidFill>
                <a:latin typeface="Verdana" pitchFamily="34" charset="0"/>
                <a:ea typeface="Droid Sans Fallback"/>
                <a:cs typeface="Droid Sans Fallback"/>
              </a:defRPr>
            </a:lvl1pPr>
            <a:lvl2pPr>
              <a:tabLst>
                <a:tab pos="536575" algn="l"/>
                <a:tab pos="1450975" algn="l"/>
                <a:tab pos="2365375" algn="l"/>
                <a:tab pos="3279775" algn="l"/>
                <a:tab pos="4194175" algn="l"/>
                <a:tab pos="5108575" algn="l"/>
                <a:tab pos="6022975" algn="l"/>
                <a:tab pos="6937375" algn="l"/>
                <a:tab pos="7851775" algn="l"/>
                <a:tab pos="8766175" algn="l"/>
                <a:tab pos="9680575" algn="l"/>
              </a:tabLst>
              <a:defRPr sz="2400" b="1" i="1">
                <a:solidFill>
                  <a:srgbClr val="000000"/>
                </a:solidFill>
                <a:latin typeface="Verdana" pitchFamily="34" charset="0"/>
                <a:ea typeface="Droid Sans Fallback"/>
                <a:cs typeface="Droid Sans Fallback"/>
              </a:defRPr>
            </a:lvl2pPr>
            <a:lvl3pPr>
              <a:tabLst>
                <a:tab pos="536575" algn="l"/>
                <a:tab pos="1450975" algn="l"/>
                <a:tab pos="2365375" algn="l"/>
                <a:tab pos="3279775" algn="l"/>
                <a:tab pos="4194175" algn="l"/>
                <a:tab pos="5108575" algn="l"/>
                <a:tab pos="6022975" algn="l"/>
                <a:tab pos="6937375" algn="l"/>
                <a:tab pos="7851775" algn="l"/>
                <a:tab pos="8766175" algn="l"/>
                <a:tab pos="9680575" algn="l"/>
              </a:tabLst>
              <a:defRPr sz="2400" b="1" i="1">
                <a:solidFill>
                  <a:srgbClr val="000000"/>
                </a:solidFill>
                <a:latin typeface="Verdana" pitchFamily="34" charset="0"/>
                <a:ea typeface="Droid Sans Fallback"/>
                <a:cs typeface="Droid Sans Fallback"/>
              </a:defRPr>
            </a:lvl3pPr>
            <a:lvl4pPr>
              <a:tabLst>
                <a:tab pos="536575" algn="l"/>
                <a:tab pos="1450975" algn="l"/>
                <a:tab pos="2365375" algn="l"/>
                <a:tab pos="3279775" algn="l"/>
                <a:tab pos="4194175" algn="l"/>
                <a:tab pos="5108575" algn="l"/>
                <a:tab pos="6022975" algn="l"/>
                <a:tab pos="6937375" algn="l"/>
                <a:tab pos="7851775" algn="l"/>
                <a:tab pos="8766175" algn="l"/>
                <a:tab pos="9680575" algn="l"/>
              </a:tabLst>
              <a:defRPr sz="2400" b="1" i="1">
                <a:solidFill>
                  <a:srgbClr val="000000"/>
                </a:solidFill>
                <a:latin typeface="Verdana" pitchFamily="34" charset="0"/>
                <a:ea typeface="Droid Sans Fallback"/>
                <a:cs typeface="Droid Sans Fallback"/>
              </a:defRPr>
            </a:lvl4pPr>
            <a:lvl5pPr>
              <a:tabLst>
                <a:tab pos="536575" algn="l"/>
                <a:tab pos="1450975" algn="l"/>
                <a:tab pos="2365375" algn="l"/>
                <a:tab pos="3279775" algn="l"/>
                <a:tab pos="4194175" algn="l"/>
                <a:tab pos="5108575" algn="l"/>
                <a:tab pos="6022975" algn="l"/>
                <a:tab pos="6937375" algn="l"/>
                <a:tab pos="7851775" algn="l"/>
                <a:tab pos="8766175" algn="l"/>
                <a:tab pos="9680575" algn="l"/>
              </a:tabLst>
              <a:defRPr sz="2400" b="1" i="1">
                <a:solidFill>
                  <a:srgbClr val="000000"/>
                </a:solidFill>
                <a:latin typeface="Verdana" pitchFamily="34" charset="0"/>
                <a:ea typeface="Droid Sans Fallback"/>
                <a:cs typeface="Droid Sans Fallback"/>
              </a:defRPr>
            </a:lvl5pPr>
            <a:lvl6pPr marL="2514600" indent="-228600" algn="ctr" defTabSz="449263" eaLnBrk="0" fontAlgn="base" hangingPunct="0">
              <a:spcBef>
                <a:spcPct val="0"/>
              </a:spcBef>
              <a:spcAft>
                <a:spcPct val="0"/>
              </a:spcAft>
              <a:buClr>
                <a:srgbClr val="000000"/>
              </a:buClr>
              <a:buSzPct val="100000"/>
              <a:buFont typeface="Times New Roman" pitchFamily="18" charset="0"/>
              <a:tabLst>
                <a:tab pos="536575" algn="l"/>
                <a:tab pos="1450975" algn="l"/>
                <a:tab pos="2365375" algn="l"/>
                <a:tab pos="3279775" algn="l"/>
                <a:tab pos="4194175" algn="l"/>
                <a:tab pos="5108575" algn="l"/>
                <a:tab pos="6022975" algn="l"/>
                <a:tab pos="6937375" algn="l"/>
                <a:tab pos="7851775" algn="l"/>
                <a:tab pos="8766175" algn="l"/>
                <a:tab pos="9680575" algn="l"/>
              </a:tabLst>
              <a:defRPr sz="2400" b="1" i="1">
                <a:solidFill>
                  <a:srgbClr val="000000"/>
                </a:solidFill>
                <a:latin typeface="Verdana" pitchFamily="34" charset="0"/>
                <a:ea typeface="Droid Sans Fallback"/>
                <a:cs typeface="Droid Sans Fallback"/>
              </a:defRPr>
            </a:lvl6pPr>
            <a:lvl7pPr marL="2971800" indent="-228600" algn="ctr" defTabSz="449263" eaLnBrk="0" fontAlgn="base" hangingPunct="0">
              <a:spcBef>
                <a:spcPct val="0"/>
              </a:spcBef>
              <a:spcAft>
                <a:spcPct val="0"/>
              </a:spcAft>
              <a:buClr>
                <a:srgbClr val="000000"/>
              </a:buClr>
              <a:buSzPct val="100000"/>
              <a:buFont typeface="Times New Roman" pitchFamily="18" charset="0"/>
              <a:tabLst>
                <a:tab pos="536575" algn="l"/>
                <a:tab pos="1450975" algn="l"/>
                <a:tab pos="2365375" algn="l"/>
                <a:tab pos="3279775" algn="l"/>
                <a:tab pos="4194175" algn="l"/>
                <a:tab pos="5108575" algn="l"/>
                <a:tab pos="6022975" algn="l"/>
                <a:tab pos="6937375" algn="l"/>
                <a:tab pos="7851775" algn="l"/>
                <a:tab pos="8766175" algn="l"/>
                <a:tab pos="9680575" algn="l"/>
              </a:tabLst>
              <a:defRPr sz="2400" b="1" i="1">
                <a:solidFill>
                  <a:srgbClr val="000000"/>
                </a:solidFill>
                <a:latin typeface="Verdana" pitchFamily="34" charset="0"/>
                <a:ea typeface="Droid Sans Fallback"/>
                <a:cs typeface="Droid Sans Fallback"/>
              </a:defRPr>
            </a:lvl7pPr>
            <a:lvl8pPr marL="3429000" indent="-228600" algn="ctr" defTabSz="449263" eaLnBrk="0" fontAlgn="base" hangingPunct="0">
              <a:spcBef>
                <a:spcPct val="0"/>
              </a:spcBef>
              <a:spcAft>
                <a:spcPct val="0"/>
              </a:spcAft>
              <a:buClr>
                <a:srgbClr val="000000"/>
              </a:buClr>
              <a:buSzPct val="100000"/>
              <a:buFont typeface="Times New Roman" pitchFamily="18" charset="0"/>
              <a:tabLst>
                <a:tab pos="536575" algn="l"/>
                <a:tab pos="1450975" algn="l"/>
                <a:tab pos="2365375" algn="l"/>
                <a:tab pos="3279775" algn="l"/>
                <a:tab pos="4194175" algn="l"/>
                <a:tab pos="5108575" algn="l"/>
                <a:tab pos="6022975" algn="l"/>
                <a:tab pos="6937375" algn="l"/>
                <a:tab pos="7851775" algn="l"/>
                <a:tab pos="8766175" algn="l"/>
                <a:tab pos="9680575" algn="l"/>
              </a:tabLst>
              <a:defRPr sz="2400" b="1" i="1">
                <a:solidFill>
                  <a:srgbClr val="000000"/>
                </a:solidFill>
                <a:latin typeface="Verdana" pitchFamily="34" charset="0"/>
                <a:ea typeface="Droid Sans Fallback"/>
                <a:cs typeface="Droid Sans Fallback"/>
              </a:defRPr>
            </a:lvl8pPr>
            <a:lvl9pPr marL="3886200" indent="-228600" algn="ctr" defTabSz="449263" eaLnBrk="0" fontAlgn="base" hangingPunct="0">
              <a:spcBef>
                <a:spcPct val="0"/>
              </a:spcBef>
              <a:spcAft>
                <a:spcPct val="0"/>
              </a:spcAft>
              <a:buClr>
                <a:srgbClr val="000000"/>
              </a:buClr>
              <a:buSzPct val="100000"/>
              <a:buFont typeface="Times New Roman" pitchFamily="18" charset="0"/>
              <a:tabLst>
                <a:tab pos="536575" algn="l"/>
                <a:tab pos="1450975" algn="l"/>
                <a:tab pos="2365375" algn="l"/>
                <a:tab pos="3279775" algn="l"/>
                <a:tab pos="4194175" algn="l"/>
                <a:tab pos="5108575" algn="l"/>
                <a:tab pos="6022975" algn="l"/>
                <a:tab pos="6937375" algn="l"/>
                <a:tab pos="7851775" algn="l"/>
                <a:tab pos="8766175" algn="l"/>
                <a:tab pos="9680575" algn="l"/>
              </a:tabLst>
              <a:defRPr sz="2400" b="1" i="1">
                <a:solidFill>
                  <a:srgbClr val="000000"/>
                </a:solidFill>
                <a:latin typeface="Verdana" pitchFamily="34" charset="0"/>
                <a:ea typeface="Droid Sans Fallback"/>
                <a:cs typeface="Droid Sans Fallback"/>
              </a:defRPr>
            </a:lvl9pPr>
          </a:lstStyle>
          <a:p>
            <a:pPr algn="just">
              <a:lnSpc>
                <a:spcPct val="95000"/>
              </a:lnSpc>
              <a:spcBef>
                <a:spcPts val="600"/>
              </a:spcBef>
              <a:buSzPct val="45000"/>
              <a:buFont typeface="Wingdings" pitchFamily="2" charset="2"/>
              <a:buChar char=""/>
            </a:pPr>
            <a:r>
              <a:rPr lang="en-GB" altLang="en-US" b="0" i="0" dirty="0">
                <a:solidFill>
                  <a:srgbClr val="FC0128"/>
                </a:solidFill>
              </a:rPr>
              <a:t> </a:t>
            </a:r>
            <a:r>
              <a:rPr lang="en-GB" altLang="en-US" sz="2000" b="0" i="0" dirty="0">
                <a:solidFill>
                  <a:srgbClr val="FC0128"/>
                </a:solidFill>
                <a:latin typeface="+mn-lt"/>
              </a:rPr>
              <a:t>Work on initialisation</a:t>
            </a:r>
            <a:r>
              <a:rPr lang="en-GB" altLang="en-US" sz="2000" b="0" i="0" dirty="0">
                <a:latin typeface="+mn-lt"/>
              </a:rPr>
              <a:t>: </a:t>
            </a:r>
            <a:r>
              <a:rPr lang="en-GB" altLang="en-US" sz="2000" b="0" i="0" dirty="0" smtClean="0">
                <a:latin typeface="+mn-lt"/>
              </a:rPr>
              <a:t>more advanced data assimilation (ex: </a:t>
            </a:r>
            <a:r>
              <a:rPr lang="en-GB" altLang="en-US" sz="2000" b="0" i="0" dirty="0" err="1" smtClean="0">
                <a:latin typeface="+mn-lt"/>
              </a:rPr>
              <a:t>EnKF</a:t>
            </a:r>
            <a:r>
              <a:rPr lang="en-GB" altLang="en-US" sz="2000" b="0" i="0" dirty="0" smtClean="0">
                <a:latin typeface="+mn-lt"/>
              </a:rPr>
              <a:t>, coupled assimilation) to generate initial conditions, use of new observations and reanalyses, better ensemble generation.  </a:t>
            </a:r>
          </a:p>
          <a:p>
            <a:pPr algn="just">
              <a:lnSpc>
                <a:spcPct val="95000"/>
              </a:lnSpc>
              <a:spcBef>
                <a:spcPts val="600"/>
              </a:spcBef>
              <a:buSzPct val="45000"/>
              <a:buFont typeface="Wingdings" pitchFamily="2" charset="2"/>
              <a:buChar char=""/>
            </a:pPr>
            <a:endParaRPr lang="en-GB" altLang="en-US" sz="800" b="0" i="0" dirty="0" smtClean="0">
              <a:latin typeface="+mn-lt"/>
            </a:endParaRPr>
          </a:p>
          <a:p>
            <a:pPr algn="just">
              <a:lnSpc>
                <a:spcPct val="95000"/>
              </a:lnSpc>
              <a:spcBef>
                <a:spcPts val="600"/>
              </a:spcBef>
              <a:buSzPct val="45000"/>
              <a:buFont typeface="Wingdings" pitchFamily="2" charset="2"/>
              <a:buChar char=""/>
            </a:pPr>
            <a:r>
              <a:rPr lang="en-GB" altLang="en-US" sz="2000" b="0" i="0" dirty="0" smtClean="0">
                <a:solidFill>
                  <a:srgbClr val="FC0128"/>
                </a:solidFill>
                <a:latin typeface="+mn-lt"/>
              </a:rPr>
              <a:t> Improving model processes</a:t>
            </a:r>
            <a:r>
              <a:rPr lang="en-GB" altLang="en-US" sz="2000" b="0" i="0" dirty="0" smtClean="0">
                <a:latin typeface="+mn-lt"/>
              </a:rPr>
              <a:t>: Impact of aerosols, interactive vegetation, prediction of biogeochemistry, more efficient use of computing resources, drift reduction, leverage knowledge from modelling at other times scales</a:t>
            </a:r>
          </a:p>
          <a:p>
            <a:pPr algn="just">
              <a:lnSpc>
                <a:spcPct val="95000"/>
              </a:lnSpc>
              <a:spcBef>
                <a:spcPts val="600"/>
              </a:spcBef>
              <a:buSzPct val="45000"/>
              <a:buFont typeface="Wingdings" pitchFamily="2" charset="2"/>
              <a:buChar char=""/>
            </a:pPr>
            <a:endParaRPr lang="en-GB" altLang="en-US" sz="800" b="0" i="0" dirty="0" smtClean="0">
              <a:latin typeface="+mn-lt"/>
            </a:endParaRPr>
          </a:p>
          <a:p>
            <a:pPr algn="just">
              <a:lnSpc>
                <a:spcPct val="95000"/>
              </a:lnSpc>
              <a:spcBef>
                <a:spcPts val="600"/>
              </a:spcBef>
              <a:buSzPct val="45000"/>
              <a:buFont typeface="Wingdings" pitchFamily="2" charset="2"/>
              <a:buChar char=""/>
            </a:pPr>
            <a:r>
              <a:rPr lang="en-GB" altLang="en-US" sz="2000" b="0" i="0" dirty="0" smtClean="0">
                <a:solidFill>
                  <a:srgbClr val="FC0128"/>
                </a:solidFill>
                <a:latin typeface="+mn-lt"/>
              </a:rPr>
              <a:t> </a:t>
            </a:r>
            <a:r>
              <a:rPr lang="en-GB" altLang="en-US" sz="2000" b="0" i="0" dirty="0">
                <a:solidFill>
                  <a:srgbClr val="FC0128"/>
                </a:solidFill>
                <a:latin typeface="+mn-lt"/>
              </a:rPr>
              <a:t>Calibration and combination</a:t>
            </a:r>
            <a:r>
              <a:rPr lang="en-GB" altLang="en-US" sz="2000" b="0" i="0" dirty="0" smtClean="0">
                <a:latin typeface="+mn-lt"/>
              </a:rPr>
              <a:t>: estimation of uncertainty</a:t>
            </a:r>
          </a:p>
          <a:p>
            <a:pPr algn="just">
              <a:lnSpc>
                <a:spcPct val="95000"/>
              </a:lnSpc>
              <a:spcBef>
                <a:spcPts val="600"/>
              </a:spcBef>
              <a:buSzPct val="45000"/>
              <a:buFont typeface="Wingdings" pitchFamily="2" charset="2"/>
              <a:buChar char=""/>
            </a:pPr>
            <a:endParaRPr lang="en-GB" altLang="en-US" sz="800" b="0" i="0" dirty="0">
              <a:latin typeface="+mn-lt"/>
            </a:endParaRPr>
          </a:p>
          <a:p>
            <a:pPr algn="just">
              <a:lnSpc>
                <a:spcPct val="95000"/>
              </a:lnSpc>
              <a:spcBef>
                <a:spcPts val="600"/>
              </a:spcBef>
              <a:buSzPct val="45000"/>
              <a:buFont typeface="Wingdings" pitchFamily="2" charset="2"/>
              <a:buChar char=""/>
            </a:pPr>
            <a:r>
              <a:rPr lang="en-GB" altLang="en-US" sz="2000" b="0" i="0" dirty="0">
                <a:solidFill>
                  <a:srgbClr val="FC0128"/>
                </a:solidFill>
                <a:latin typeface="+mn-lt"/>
              </a:rPr>
              <a:t> Forecast quality assessment</a:t>
            </a:r>
            <a:r>
              <a:rPr lang="en-GB" altLang="en-US" sz="2000" b="0" i="0" dirty="0">
                <a:latin typeface="+mn-lt"/>
              </a:rPr>
              <a:t>: </a:t>
            </a:r>
            <a:r>
              <a:rPr lang="en-GB" altLang="en-US" sz="2000" b="0" i="0" dirty="0" smtClean="0">
                <a:latin typeface="+mn-lt"/>
              </a:rPr>
              <a:t>attribution of climate extremes (drought, sea ice minima and maxima), analysis of ocean, sea ice and land sources of predictability, role of external </a:t>
            </a:r>
            <a:r>
              <a:rPr lang="en-GB" altLang="en-US" sz="2000" b="0" i="0" dirty="0" err="1" smtClean="0">
                <a:latin typeface="+mn-lt"/>
              </a:rPr>
              <a:t>forcings</a:t>
            </a:r>
            <a:r>
              <a:rPr lang="en-GB" altLang="en-US" sz="2000" b="0" i="0" dirty="0" smtClean="0">
                <a:latin typeface="+mn-lt"/>
              </a:rPr>
              <a:t> </a:t>
            </a:r>
          </a:p>
          <a:p>
            <a:pPr algn="just">
              <a:lnSpc>
                <a:spcPct val="95000"/>
              </a:lnSpc>
              <a:spcBef>
                <a:spcPts val="600"/>
              </a:spcBef>
              <a:buSzPct val="45000"/>
              <a:buFont typeface="Wingdings" pitchFamily="2" charset="2"/>
              <a:buChar char=""/>
            </a:pPr>
            <a:endParaRPr lang="en-GB" altLang="en-US" sz="800" b="0" i="0" dirty="0">
              <a:latin typeface="+mn-lt"/>
            </a:endParaRPr>
          </a:p>
          <a:p>
            <a:pPr algn="just">
              <a:lnSpc>
                <a:spcPct val="95000"/>
              </a:lnSpc>
              <a:spcBef>
                <a:spcPts val="600"/>
              </a:spcBef>
              <a:buSzPct val="45000"/>
              <a:buFont typeface="Wingdings" pitchFamily="2" charset="2"/>
              <a:buChar char=""/>
            </a:pPr>
            <a:r>
              <a:rPr lang="en-GB" altLang="en-US" sz="2000" b="0" i="0" dirty="0" smtClean="0">
                <a:solidFill>
                  <a:srgbClr val="FC0128"/>
                </a:solidFill>
                <a:latin typeface="+mn-lt"/>
              </a:rPr>
              <a:t> </a:t>
            </a:r>
            <a:r>
              <a:rPr lang="en-GB" altLang="en-US" sz="2000" b="0" i="0" dirty="0">
                <a:solidFill>
                  <a:srgbClr val="FC0128"/>
                </a:solidFill>
                <a:latin typeface="+mn-lt"/>
              </a:rPr>
              <a:t>More sensitivity to the users’ needs</a:t>
            </a:r>
            <a:r>
              <a:rPr lang="en-GB" altLang="en-US" sz="2000" b="0" i="0" dirty="0">
                <a:latin typeface="+mn-lt"/>
              </a:rPr>
              <a:t>: going beyond downscaling, better documentation (e.g. use the IPCC language), demonstration of value and outreach</a:t>
            </a:r>
            <a:r>
              <a:rPr lang="en-GB" altLang="en-US" sz="2000" b="0" i="0" dirty="0" smtClean="0">
                <a:latin typeface="+mn-lt"/>
              </a:rPr>
              <a:t>.</a:t>
            </a:r>
            <a:endParaRPr lang="en-GB" altLang="en-US" sz="2000" b="0" i="0" dirty="0">
              <a:latin typeface="+mn-lt"/>
            </a:endParaRPr>
          </a:p>
        </p:txBody>
      </p:sp>
    </p:spTree>
    <p:extLst>
      <p:ext uri="{BB962C8B-B14F-4D97-AF65-F5344CB8AC3E}">
        <p14:creationId xmlns:p14="http://schemas.microsoft.com/office/powerpoint/2010/main" val="21187245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Decadal climate prediction exercise</a:t>
            </a:r>
            <a:endParaRPr lang="en-US" dirty="0"/>
          </a:p>
        </p:txBody>
      </p:sp>
      <p:sp>
        <p:nvSpPr>
          <p:cNvPr id="5" name="Line 2"/>
          <p:cNvSpPr>
            <a:spLocks noChangeShapeType="1"/>
          </p:cNvSpPr>
          <p:nvPr/>
        </p:nvSpPr>
        <p:spPr bwMode="auto">
          <a:xfrm>
            <a:off x="454026" y="5592763"/>
            <a:ext cx="8591550" cy="0"/>
          </a:xfrm>
          <a:prstGeom prst="line">
            <a:avLst/>
          </a:prstGeom>
          <a:noFill/>
          <a:ln w="38100">
            <a:solidFill>
              <a:srgbClr val="00030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solidFill>
                <a:schemeClr val="bg2">
                  <a:lumMod val="10000"/>
                </a:schemeClr>
              </a:solidFill>
            </a:endParaRPr>
          </a:p>
        </p:txBody>
      </p:sp>
      <p:sp>
        <p:nvSpPr>
          <p:cNvPr id="6" name="Text Box 3"/>
          <p:cNvSpPr txBox="1">
            <a:spLocks noChangeArrowheads="1"/>
          </p:cNvSpPr>
          <p:nvPr/>
        </p:nvSpPr>
        <p:spPr bwMode="auto">
          <a:xfrm>
            <a:off x="-36512" y="5688013"/>
            <a:ext cx="92249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buClr>
                <a:schemeClr val="accent1"/>
              </a:buClr>
            </a:pPr>
            <a:r>
              <a:rPr lang="en-GB" altLang="en-US" sz="2000" b="0" i="0" dirty="0">
                <a:solidFill>
                  <a:srgbClr val="000308"/>
                </a:solidFill>
                <a:latin typeface="AvantGarde Md BT" pitchFamily="32" charset="0"/>
              </a:rPr>
              <a:t>Nov 2000   Nov 2001   Nov 2002   Nov 2003   Nov 2004   Nov 2005   Nov 2006</a:t>
            </a:r>
          </a:p>
        </p:txBody>
      </p:sp>
      <p:sp>
        <p:nvSpPr>
          <p:cNvPr id="7" name="Line 4"/>
          <p:cNvSpPr>
            <a:spLocks noChangeShapeType="1"/>
          </p:cNvSpPr>
          <p:nvPr/>
        </p:nvSpPr>
        <p:spPr bwMode="auto">
          <a:xfrm flipV="1">
            <a:off x="685801" y="5449888"/>
            <a:ext cx="0" cy="153987"/>
          </a:xfrm>
          <a:prstGeom prst="line">
            <a:avLst/>
          </a:prstGeom>
          <a:noFill/>
          <a:ln w="28575">
            <a:solidFill>
              <a:srgbClr val="0003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solidFill>
                <a:schemeClr val="bg2">
                  <a:lumMod val="10000"/>
                </a:schemeClr>
              </a:solidFill>
            </a:endParaRPr>
          </a:p>
        </p:txBody>
      </p:sp>
      <p:sp>
        <p:nvSpPr>
          <p:cNvPr id="8" name="Line 5"/>
          <p:cNvSpPr>
            <a:spLocks noChangeShapeType="1"/>
          </p:cNvSpPr>
          <p:nvPr/>
        </p:nvSpPr>
        <p:spPr bwMode="auto">
          <a:xfrm flipV="1">
            <a:off x="1898651" y="5437188"/>
            <a:ext cx="0" cy="153987"/>
          </a:xfrm>
          <a:prstGeom prst="line">
            <a:avLst/>
          </a:prstGeom>
          <a:noFill/>
          <a:ln w="28575">
            <a:solidFill>
              <a:srgbClr val="0003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solidFill>
                <a:schemeClr val="bg2">
                  <a:lumMod val="10000"/>
                </a:schemeClr>
              </a:solidFill>
            </a:endParaRPr>
          </a:p>
        </p:txBody>
      </p:sp>
      <p:sp>
        <p:nvSpPr>
          <p:cNvPr id="9" name="Line 6"/>
          <p:cNvSpPr>
            <a:spLocks noChangeShapeType="1"/>
          </p:cNvSpPr>
          <p:nvPr/>
        </p:nvSpPr>
        <p:spPr bwMode="auto">
          <a:xfrm flipV="1">
            <a:off x="4508501" y="5446713"/>
            <a:ext cx="0" cy="153987"/>
          </a:xfrm>
          <a:prstGeom prst="line">
            <a:avLst/>
          </a:prstGeom>
          <a:noFill/>
          <a:ln w="28575">
            <a:solidFill>
              <a:srgbClr val="0003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solidFill>
                <a:schemeClr val="bg2">
                  <a:lumMod val="10000"/>
                </a:schemeClr>
              </a:solidFill>
            </a:endParaRPr>
          </a:p>
        </p:txBody>
      </p:sp>
      <p:sp>
        <p:nvSpPr>
          <p:cNvPr id="10" name="Line 7"/>
          <p:cNvSpPr>
            <a:spLocks noChangeShapeType="1"/>
          </p:cNvSpPr>
          <p:nvPr/>
        </p:nvSpPr>
        <p:spPr bwMode="auto">
          <a:xfrm flipV="1">
            <a:off x="5813426" y="5445125"/>
            <a:ext cx="0" cy="153988"/>
          </a:xfrm>
          <a:prstGeom prst="line">
            <a:avLst/>
          </a:prstGeom>
          <a:noFill/>
          <a:ln w="28575">
            <a:solidFill>
              <a:srgbClr val="0003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solidFill>
                <a:schemeClr val="bg2">
                  <a:lumMod val="10000"/>
                </a:schemeClr>
              </a:solidFill>
            </a:endParaRPr>
          </a:p>
        </p:txBody>
      </p:sp>
      <p:sp>
        <p:nvSpPr>
          <p:cNvPr id="11" name="Line 8"/>
          <p:cNvSpPr>
            <a:spLocks noChangeShapeType="1"/>
          </p:cNvSpPr>
          <p:nvPr/>
        </p:nvSpPr>
        <p:spPr bwMode="auto">
          <a:xfrm flipV="1">
            <a:off x="7118351" y="5453063"/>
            <a:ext cx="0" cy="153987"/>
          </a:xfrm>
          <a:prstGeom prst="line">
            <a:avLst/>
          </a:prstGeom>
          <a:noFill/>
          <a:ln w="28575">
            <a:solidFill>
              <a:srgbClr val="0003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solidFill>
                <a:schemeClr val="bg2">
                  <a:lumMod val="10000"/>
                </a:schemeClr>
              </a:solidFill>
            </a:endParaRPr>
          </a:p>
        </p:txBody>
      </p:sp>
      <p:grpSp>
        <p:nvGrpSpPr>
          <p:cNvPr id="12" name="Group 11"/>
          <p:cNvGrpSpPr>
            <a:grpSpLocks/>
          </p:cNvGrpSpPr>
          <p:nvPr/>
        </p:nvGrpSpPr>
        <p:grpSpPr bwMode="auto">
          <a:xfrm>
            <a:off x="1852613" y="2035175"/>
            <a:ext cx="7200900" cy="2736850"/>
            <a:chOff x="1362" y="1282"/>
            <a:chExt cx="4536" cy="1724"/>
          </a:xfrm>
        </p:grpSpPr>
        <p:grpSp>
          <p:nvGrpSpPr>
            <p:cNvPr id="13" name="Group 12"/>
            <p:cNvGrpSpPr>
              <a:grpSpLocks/>
            </p:cNvGrpSpPr>
            <p:nvPr/>
          </p:nvGrpSpPr>
          <p:grpSpPr bwMode="auto">
            <a:xfrm>
              <a:off x="2241" y="1763"/>
              <a:ext cx="3657" cy="312"/>
              <a:chOff x="739" y="2887"/>
              <a:chExt cx="1991" cy="217"/>
            </a:xfrm>
          </p:grpSpPr>
          <p:sp>
            <p:nvSpPr>
              <p:cNvPr id="48" name="Line 13"/>
              <p:cNvSpPr>
                <a:spLocks noChangeShapeType="1"/>
              </p:cNvSpPr>
              <p:nvPr/>
            </p:nvSpPr>
            <p:spPr bwMode="auto">
              <a:xfrm>
                <a:off x="742" y="3104"/>
                <a:ext cx="1985"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9" name="Line 14"/>
              <p:cNvSpPr>
                <a:spLocks noChangeShapeType="1"/>
              </p:cNvSpPr>
              <p:nvPr/>
            </p:nvSpPr>
            <p:spPr bwMode="auto">
              <a:xfrm>
                <a:off x="740" y="3048"/>
                <a:ext cx="1985"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0" name="Line 15"/>
              <p:cNvSpPr>
                <a:spLocks noChangeShapeType="1"/>
              </p:cNvSpPr>
              <p:nvPr/>
            </p:nvSpPr>
            <p:spPr bwMode="auto">
              <a:xfrm>
                <a:off x="739" y="2887"/>
                <a:ext cx="1985"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 name="Line 16"/>
              <p:cNvSpPr>
                <a:spLocks noChangeShapeType="1"/>
              </p:cNvSpPr>
              <p:nvPr/>
            </p:nvSpPr>
            <p:spPr bwMode="auto">
              <a:xfrm>
                <a:off x="745" y="3017"/>
                <a:ext cx="1985"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 name="Line 17"/>
              <p:cNvSpPr>
                <a:spLocks noChangeShapeType="1"/>
              </p:cNvSpPr>
              <p:nvPr/>
            </p:nvSpPr>
            <p:spPr bwMode="auto">
              <a:xfrm>
                <a:off x="744" y="2989"/>
                <a:ext cx="1985"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3" name="Line 18"/>
              <p:cNvSpPr>
                <a:spLocks noChangeShapeType="1"/>
              </p:cNvSpPr>
              <p:nvPr/>
            </p:nvSpPr>
            <p:spPr bwMode="auto">
              <a:xfrm>
                <a:off x="743" y="2960"/>
                <a:ext cx="1985"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4" name="Line 19"/>
              <p:cNvSpPr>
                <a:spLocks noChangeShapeType="1"/>
              </p:cNvSpPr>
              <p:nvPr/>
            </p:nvSpPr>
            <p:spPr bwMode="auto">
              <a:xfrm>
                <a:off x="741" y="2939"/>
                <a:ext cx="1985"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5" name="Line 20"/>
              <p:cNvSpPr>
                <a:spLocks noChangeShapeType="1"/>
              </p:cNvSpPr>
              <p:nvPr/>
            </p:nvSpPr>
            <p:spPr bwMode="auto">
              <a:xfrm>
                <a:off x="740" y="2917"/>
                <a:ext cx="1985"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6" name="Line 21"/>
              <p:cNvSpPr>
                <a:spLocks noChangeShapeType="1"/>
              </p:cNvSpPr>
              <p:nvPr/>
            </p:nvSpPr>
            <p:spPr bwMode="auto">
              <a:xfrm>
                <a:off x="739" y="3073"/>
                <a:ext cx="1985"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
          <p:nvSpPr>
            <p:cNvPr id="14" name="Oval 22"/>
            <p:cNvSpPr>
              <a:spLocks noChangeArrowheads="1"/>
            </p:cNvSpPr>
            <p:nvPr/>
          </p:nvSpPr>
          <p:spPr bwMode="auto">
            <a:xfrm>
              <a:off x="2184" y="1650"/>
              <a:ext cx="85" cy="53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nvGrpSpPr>
            <p:cNvPr id="15" name="Group 23"/>
            <p:cNvGrpSpPr>
              <a:grpSpLocks/>
            </p:cNvGrpSpPr>
            <p:nvPr/>
          </p:nvGrpSpPr>
          <p:grpSpPr bwMode="auto">
            <a:xfrm>
              <a:off x="1418" y="1366"/>
              <a:ext cx="4480" cy="312"/>
              <a:chOff x="739" y="2887"/>
              <a:chExt cx="1991" cy="217"/>
            </a:xfrm>
          </p:grpSpPr>
          <p:sp>
            <p:nvSpPr>
              <p:cNvPr id="39" name="Line 24"/>
              <p:cNvSpPr>
                <a:spLocks noChangeShapeType="1"/>
              </p:cNvSpPr>
              <p:nvPr/>
            </p:nvSpPr>
            <p:spPr bwMode="auto">
              <a:xfrm>
                <a:off x="742" y="3104"/>
                <a:ext cx="1985"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0" name="Line 25"/>
              <p:cNvSpPr>
                <a:spLocks noChangeShapeType="1"/>
              </p:cNvSpPr>
              <p:nvPr/>
            </p:nvSpPr>
            <p:spPr bwMode="auto">
              <a:xfrm>
                <a:off x="740" y="3048"/>
                <a:ext cx="1985"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1" name="Line 26"/>
              <p:cNvSpPr>
                <a:spLocks noChangeShapeType="1"/>
              </p:cNvSpPr>
              <p:nvPr/>
            </p:nvSpPr>
            <p:spPr bwMode="auto">
              <a:xfrm>
                <a:off x="739" y="2887"/>
                <a:ext cx="1985"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2" name="Line 27"/>
              <p:cNvSpPr>
                <a:spLocks noChangeShapeType="1"/>
              </p:cNvSpPr>
              <p:nvPr/>
            </p:nvSpPr>
            <p:spPr bwMode="auto">
              <a:xfrm>
                <a:off x="745" y="3017"/>
                <a:ext cx="1985"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3" name="Line 28"/>
              <p:cNvSpPr>
                <a:spLocks noChangeShapeType="1"/>
              </p:cNvSpPr>
              <p:nvPr/>
            </p:nvSpPr>
            <p:spPr bwMode="auto">
              <a:xfrm>
                <a:off x="744" y="2989"/>
                <a:ext cx="1985"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4" name="Line 29"/>
              <p:cNvSpPr>
                <a:spLocks noChangeShapeType="1"/>
              </p:cNvSpPr>
              <p:nvPr/>
            </p:nvSpPr>
            <p:spPr bwMode="auto">
              <a:xfrm>
                <a:off x="743" y="2960"/>
                <a:ext cx="1985"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5" name="Line 30"/>
              <p:cNvSpPr>
                <a:spLocks noChangeShapeType="1"/>
              </p:cNvSpPr>
              <p:nvPr/>
            </p:nvSpPr>
            <p:spPr bwMode="auto">
              <a:xfrm>
                <a:off x="741" y="2939"/>
                <a:ext cx="1985"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6" name="Line 31"/>
              <p:cNvSpPr>
                <a:spLocks noChangeShapeType="1"/>
              </p:cNvSpPr>
              <p:nvPr/>
            </p:nvSpPr>
            <p:spPr bwMode="auto">
              <a:xfrm>
                <a:off x="740" y="2917"/>
                <a:ext cx="1985"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7" name="Line 32"/>
              <p:cNvSpPr>
                <a:spLocks noChangeShapeType="1"/>
              </p:cNvSpPr>
              <p:nvPr/>
            </p:nvSpPr>
            <p:spPr bwMode="auto">
              <a:xfrm>
                <a:off x="739" y="3073"/>
                <a:ext cx="1985"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
          <p:nvSpPr>
            <p:cNvPr id="16" name="Oval 33"/>
            <p:cNvSpPr>
              <a:spLocks noChangeArrowheads="1"/>
            </p:cNvSpPr>
            <p:nvPr/>
          </p:nvSpPr>
          <p:spPr bwMode="auto">
            <a:xfrm>
              <a:off x="1362" y="1282"/>
              <a:ext cx="85" cy="53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nvGrpSpPr>
            <p:cNvPr id="17" name="Group 34"/>
            <p:cNvGrpSpPr>
              <a:grpSpLocks/>
            </p:cNvGrpSpPr>
            <p:nvPr/>
          </p:nvGrpSpPr>
          <p:grpSpPr bwMode="auto">
            <a:xfrm>
              <a:off x="3006" y="2160"/>
              <a:ext cx="2892" cy="312"/>
              <a:chOff x="739" y="2887"/>
              <a:chExt cx="1991" cy="217"/>
            </a:xfrm>
          </p:grpSpPr>
          <p:sp>
            <p:nvSpPr>
              <p:cNvPr id="30" name="Line 35"/>
              <p:cNvSpPr>
                <a:spLocks noChangeShapeType="1"/>
              </p:cNvSpPr>
              <p:nvPr/>
            </p:nvSpPr>
            <p:spPr bwMode="auto">
              <a:xfrm>
                <a:off x="742" y="3104"/>
                <a:ext cx="1985"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 name="Line 36"/>
              <p:cNvSpPr>
                <a:spLocks noChangeShapeType="1"/>
              </p:cNvSpPr>
              <p:nvPr/>
            </p:nvSpPr>
            <p:spPr bwMode="auto">
              <a:xfrm>
                <a:off x="740" y="3048"/>
                <a:ext cx="1985"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2" name="Line 37"/>
              <p:cNvSpPr>
                <a:spLocks noChangeShapeType="1"/>
              </p:cNvSpPr>
              <p:nvPr/>
            </p:nvSpPr>
            <p:spPr bwMode="auto">
              <a:xfrm>
                <a:off x="739" y="2887"/>
                <a:ext cx="1985"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3" name="Line 38"/>
              <p:cNvSpPr>
                <a:spLocks noChangeShapeType="1"/>
              </p:cNvSpPr>
              <p:nvPr/>
            </p:nvSpPr>
            <p:spPr bwMode="auto">
              <a:xfrm>
                <a:off x="745" y="3017"/>
                <a:ext cx="1985"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4" name="Line 39"/>
              <p:cNvSpPr>
                <a:spLocks noChangeShapeType="1"/>
              </p:cNvSpPr>
              <p:nvPr/>
            </p:nvSpPr>
            <p:spPr bwMode="auto">
              <a:xfrm>
                <a:off x="744" y="2989"/>
                <a:ext cx="1985"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5" name="Line 40"/>
              <p:cNvSpPr>
                <a:spLocks noChangeShapeType="1"/>
              </p:cNvSpPr>
              <p:nvPr/>
            </p:nvSpPr>
            <p:spPr bwMode="auto">
              <a:xfrm>
                <a:off x="743" y="2960"/>
                <a:ext cx="1985"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6" name="Line 41"/>
              <p:cNvSpPr>
                <a:spLocks noChangeShapeType="1"/>
              </p:cNvSpPr>
              <p:nvPr/>
            </p:nvSpPr>
            <p:spPr bwMode="auto">
              <a:xfrm>
                <a:off x="741" y="2939"/>
                <a:ext cx="1985"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7" name="Line 42"/>
              <p:cNvSpPr>
                <a:spLocks noChangeShapeType="1"/>
              </p:cNvSpPr>
              <p:nvPr/>
            </p:nvSpPr>
            <p:spPr bwMode="auto">
              <a:xfrm>
                <a:off x="740" y="2917"/>
                <a:ext cx="1985"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8" name="Line 43"/>
              <p:cNvSpPr>
                <a:spLocks noChangeShapeType="1"/>
              </p:cNvSpPr>
              <p:nvPr/>
            </p:nvSpPr>
            <p:spPr bwMode="auto">
              <a:xfrm>
                <a:off x="739" y="3073"/>
                <a:ext cx="1985"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
          <p:nvSpPr>
            <p:cNvPr id="18" name="Oval 44"/>
            <p:cNvSpPr>
              <a:spLocks noChangeArrowheads="1"/>
            </p:cNvSpPr>
            <p:nvPr/>
          </p:nvSpPr>
          <p:spPr bwMode="auto">
            <a:xfrm>
              <a:off x="3007" y="2076"/>
              <a:ext cx="85" cy="53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nvGrpSpPr>
            <p:cNvPr id="19" name="Group 45"/>
            <p:cNvGrpSpPr>
              <a:grpSpLocks/>
            </p:cNvGrpSpPr>
            <p:nvPr/>
          </p:nvGrpSpPr>
          <p:grpSpPr bwMode="auto">
            <a:xfrm>
              <a:off x="3886" y="2553"/>
              <a:ext cx="2012" cy="312"/>
              <a:chOff x="739" y="2887"/>
              <a:chExt cx="1991" cy="217"/>
            </a:xfrm>
          </p:grpSpPr>
          <p:sp>
            <p:nvSpPr>
              <p:cNvPr id="21" name="Line 46"/>
              <p:cNvSpPr>
                <a:spLocks noChangeShapeType="1"/>
              </p:cNvSpPr>
              <p:nvPr/>
            </p:nvSpPr>
            <p:spPr bwMode="auto">
              <a:xfrm>
                <a:off x="742" y="3104"/>
                <a:ext cx="1985"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2" name="Line 47"/>
              <p:cNvSpPr>
                <a:spLocks noChangeShapeType="1"/>
              </p:cNvSpPr>
              <p:nvPr/>
            </p:nvSpPr>
            <p:spPr bwMode="auto">
              <a:xfrm>
                <a:off x="740" y="3048"/>
                <a:ext cx="1985"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3" name="Line 48"/>
              <p:cNvSpPr>
                <a:spLocks noChangeShapeType="1"/>
              </p:cNvSpPr>
              <p:nvPr/>
            </p:nvSpPr>
            <p:spPr bwMode="auto">
              <a:xfrm>
                <a:off x="739" y="2887"/>
                <a:ext cx="1985"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4" name="Line 49"/>
              <p:cNvSpPr>
                <a:spLocks noChangeShapeType="1"/>
              </p:cNvSpPr>
              <p:nvPr/>
            </p:nvSpPr>
            <p:spPr bwMode="auto">
              <a:xfrm>
                <a:off x="745" y="3017"/>
                <a:ext cx="1985"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5" name="Line 50"/>
              <p:cNvSpPr>
                <a:spLocks noChangeShapeType="1"/>
              </p:cNvSpPr>
              <p:nvPr/>
            </p:nvSpPr>
            <p:spPr bwMode="auto">
              <a:xfrm>
                <a:off x="744" y="2989"/>
                <a:ext cx="1985"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6" name="Line 51"/>
              <p:cNvSpPr>
                <a:spLocks noChangeShapeType="1"/>
              </p:cNvSpPr>
              <p:nvPr/>
            </p:nvSpPr>
            <p:spPr bwMode="auto">
              <a:xfrm>
                <a:off x="743" y="2960"/>
                <a:ext cx="1985"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7" name="Line 52"/>
              <p:cNvSpPr>
                <a:spLocks noChangeShapeType="1"/>
              </p:cNvSpPr>
              <p:nvPr/>
            </p:nvSpPr>
            <p:spPr bwMode="auto">
              <a:xfrm>
                <a:off x="741" y="2939"/>
                <a:ext cx="1985"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8" name="Line 53"/>
              <p:cNvSpPr>
                <a:spLocks noChangeShapeType="1"/>
              </p:cNvSpPr>
              <p:nvPr/>
            </p:nvSpPr>
            <p:spPr bwMode="auto">
              <a:xfrm>
                <a:off x="740" y="2917"/>
                <a:ext cx="1985"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9" name="Line 54"/>
              <p:cNvSpPr>
                <a:spLocks noChangeShapeType="1"/>
              </p:cNvSpPr>
              <p:nvPr/>
            </p:nvSpPr>
            <p:spPr bwMode="auto">
              <a:xfrm>
                <a:off x="739" y="3073"/>
                <a:ext cx="1985"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
          <p:nvSpPr>
            <p:cNvPr id="20" name="Oval 55"/>
            <p:cNvSpPr>
              <a:spLocks noChangeArrowheads="1"/>
            </p:cNvSpPr>
            <p:nvPr/>
          </p:nvSpPr>
          <p:spPr bwMode="auto">
            <a:xfrm>
              <a:off x="3829" y="2468"/>
              <a:ext cx="85" cy="53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57" name="Group 56"/>
          <p:cNvGrpSpPr>
            <a:grpSpLocks/>
          </p:cNvGrpSpPr>
          <p:nvPr/>
        </p:nvGrpSpPr>
        <p:grpSpPr bwMode="auto">
          <a:xfrm>
            <a:off x="638176" y="1403350"/>
            <a:ext cx="8415337" cy="854075"/>
            <a:chOff x="597" y="884"/>
            <a:chExt cx="5301" cy="538"/>
          </a:xfrm>
        </p:grpSpPr>
        <p:grpSp>
          <p:nvGrpSpPr>
            <p:cNvPr id="58" name="Group 57"/>
            <p:cNvGrpSpPr>
              <a:grpSpLocks/>
            </p:cNvGrpSpPr>
            <p:nvPr/>
          </p:nvGrpSpPr>
          <p:grpSpPr bwMode="auto">
            <a:xfrm>
              <a:off x="682" y="969"/>
              <a:ext cx="5216" cy="312"/>
              <a:chOff x="739" y="2887"/>
              <a:chExt cx="1991" cy="217"/>
            </a:xfrm>
          </p:grpSpPr>
          <p:sp>
            <p:nvSpPr>
              <p:cNvPr id="60" name="Line 58"/>
              <p:cNvSpPr>
                <a:spLocks noChangeShapeType="1"/>
              </p:cNvSpPr>
              <p:nvPr/>
            </p:nvSpPr>
            <p:spPr bwMode="auto">
              <a:xfrm>
                <a:off x="742" y="3104"/>
                <a:ext cx="1985"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1" name="Line 59"/>
              <p:cNvSpPr>
                <a:spLocks noChangeShapeType="1"/>
              </p:cNvSpPr>
              <p:nvPr/>
            </p:nvSpPr>
            <p:spPr bwMode="auto">
              <a:xfrm>
                <a:off x="740" y="3048"/>
                <a:ext cx="1985"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2" name="Line 60"/>
              <p:cNvSpPr>
                <a:spLocks noChangeShapeType="1"/>
              </p:cNvSpPr>
              <p:nvPr/>
            </p:nvSpPr>
            <p:spPr bwMode="auto">
              <a:xfrm>
                <a:off x="739" y="2887"/>
                <a:ext cx="1985"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3" name="Line 61"/>
              <p:cNvSpPr>
                <a:spLocks noChangeShapeType="1"/>
              </p:cNvSpPr>
              <p:nvPr/>
            </p:nvSpPr>
            <p:spPr bwMode="auto">
              <a:xfrm>
                <a:off x="745" y="3017"/>
                <a:ext cx="1985"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4" name="Line 62"/>
              <p:cNvSpPr>
                <a:spLocks noChangeShapeType="1"/>
              </p:cNvSpPr>
              <p:nvPr/>
            </p:nvSpPr>
            <p:spPr bwMode="auto">
              <a:xfrm>
                <a:off x="744" y="2989"/>
                <a:ext cx="1985"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5" name="Line 63"/>
              <p:cNvSpPr>
                <a:spLocks noChangeShapeType="1"/>
              </p:cNvSpPr>
              <p:nvPr/>
            </p:nvSpPr>
            <p:spPr bwMode="auto">
              <a:xfrm>
                <a:off x="743" y="2960"/>
                <a:ext cx="1985"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6" name="Line 64"/>
              <p:cNvSpPr>
                <a:spLocks noChangeShapeType="1"/>
              </p:cNvSpPr>
              <p:nvPr/>
            </p:nvSpPr>
            <p:spPr bwMode="auto">
              <a:xfrm>
                <a:off x="741" y="2939"/>
                <a:ext cx="1985"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7" name="Line 65"/>
              <p:cNvSpPr>
                <a:spLocks noChangeShapeType="1"/>
              </p:cNvSpPr>
              <p:nvPr/>
            </p:nvSpPr>
            <p:spPr bwMode="auto">
              <a:xfrm>
                <a:off x="740" y="2917"/>
                <a:ext cx="1985"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8" name="Line 66"/>
              <p:cNvSpPr>
                <a:spLocks noChangeShapeType="1"/>
              </p:cNvSpPr>
              <p:nvPr/>
            </p:nvSpPr>
            <p:spPr bwMode="auto">
              <a:xfrm>
                <a:off x="739" y="3073"/>
                <a:ext cx="1985"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
          <p:nvSpPr>
            <p:cNvPr id="59" name="Oval 67"/>
            <p:cNvSpPr>
              <a:spLocks noChangeArrowheads="1"/>
            </p:cNvSpPr>
            <p:nvPr/>
          </p:nvSpPr>
          <p:spPr bwMode="auto">
            <a:xfrm>
              <a:off x="597" y="884"/>
              <a:ext cx="85" cy="53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sp>
        <p:nvSpPr>
          <p:cNvPr id="69" name="Text Box 68"/>
          <p:cNvSpPr txBox="1">
            <a:spLocks noChangeArrowheads="1"/>
          </p:cNvSpPr>
          <p:nvPr/>
        </p:nvSpPr>
        <p:spPr bwMode="auto">
          <a:xfrm>
            <a:off x="7119938" y="1493838"/>
            <a:ext cx="1303338" cy="440633"/>
          </a:xfrm>
          <a:prstGeom prst="rect">
            <a:avLst/>
          </a:prstGeom>
          <a:noFill/>
          <a:ln w="12700">
            <a:solidFill>
              <a:srgbClr val="000308"/>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0000"/>
              </a:lnSpc>
              <a:spcBef>
                <a:spcPct val="50000"/>
              </a:spcBef>
            </a:pPr>
            <a:r>
              <a:rPr lang="en-GB" altLang="en-US" sz="1600" i="0">
                <a:solidFill>
                  <a:schemeClr val="bg2">
                    <a:lumMod val="10000"/>
                  </a:schemeClr>
                </a:solidFill>
              </a:rPr>
              <a:t>Forecast time 5 years</a:t>
            </a:r>
            <a:endParaRPr lang="en-US" altLang="en-US" sz="1600" i="0">
              <a:solidFill>
                <a:schemeClr val="bg2">
                  <a:lumMod val="10000"/>
                </a:schemeClr>
              </a:solidFill>
            </a:endParaRPr>
          </a:p>
        </p:txBody>
      </p:sp>
      <p:sp>
        <p:nvSpPr>
          <p:cNvPr id="70" name="Line 69"/>
          <p:cNvSpPr>
            <a:spLocks noChangeShapeType="1"/>
          </p:cNvSpPr>
          <p:nvPr/>
        </p:nvSpPr>
        <p:spPr bwMode="auto">
          <a:xfrm flipV="1">
            <a:off x="3203576" y="5435600"/>
            <a:ext cx="0" cy="153988"/>
          </a:xfrm>
          <a:prstGeom prst="line">
            <a:avLst/>
          </a:prstGeom>
          <a:noFill/>
          <a:ln w="28575">
            <a:solidFill>
              <a:srgbClr val="0003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solidFill>
                <a:schemeClr val="bg2">
                  <a:lumMod val="10000"/>
                </a:schemeClr>
              </a:solidFill>
            </a:endParaRPr>
          </a:p>
        </p:txBody>
      </p:sp>
      <p:sp>
        <p:nvSpPr>
          <p:cNvPr id="71" name="Line 70"/>
          <p:cNvSpPr>
            <a:spLocks noChangeShapeType="1"/>
          </p:cNvSpPr>
          <p:nvPr/>
        </p:nvSpPr>
        <p:spPr bwMode="auto">
          <a:xfrm flipV="1">
            <a:off x="8423276" y="5435600"/>
            <a:ext cx="0" cy="153988"/>
          </a:xfrm>
          <a:prstGeom prst="line">
            <a:avLst/>
          </a:prstGeom>
          <a:noFill/>
          <a:ln w="28575">
            <a:solidFill>
              <a:srgbClr val="0003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solidFill>
                <a:schemeClr val="bg2">
                  <a:lumMod val="10000"/>
                </a:schemeClr>
              </a:solidFill>
            </a:endParaRPr>
          </a:p>
        </p:txBody>
      </p:sp>
      <p:grpSp>
        <p:nvGrpSpPr>
          <p:cNvPr id="72" name="Group 71"/>
          <p:cNvGrpSpPr>
            <a:grpSpLocks/>
          </p:cNvGrpSpPr>
          <p:nvPr/>
        </p:nvGrpSpPr>
        <p:grpSpPr bwMode="auto">
          <a:xfrm>
            <a:off x="7029451" y="4510088"/>
            <a:ext cx="2024062" cy="854075"/>
            <a:chOff x="4623" y="2841"/>
            <a:chExt cx="1275" cy="538"/>
          </a:xfrm>
        </p:grpSpPr>
        <p:grpSp>
          <p:nvGrpSpPr>
            <p:cNvPr id="73" name="Group 72"/>
            <p:cNvGrpSpPr>
              <a:grpSpLocks/>
            </p:cNvGrpSpPr>
            <p:nvPr/>
          </p:nvGrpSpPr>
          <p:grpSpPr bwMode="auto">
            <a:xfrm>
              <a:off x="4680" y="2926"/>
              <a:ext cx="1218" cy="312"/>
              <a:chOff x="739" y="2887"/>
              <a:chExt cx="1991" cy="217"/>
            </a:xfrm>
          </p:grpSpPr>
          <p:sp>
            <p:nvSpPr>
              <p:cNvPr id="75" name="Line 73"/>
              <p:cNvSpPr>
                <a:spLocks noChangeShapeType="1"/>
              </p:cNvSpPr>
              <p:nvPr/>
            </p:nvSpPr>
            <p:spPr bwMode="auto">
              <a:xfrm>
                <a:off x="742" y="3104"/>
                <a:ext cx="1985"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6" name="Line 74"/>
              <p:cNvSpPr>
                <a:spLocks noChangeShapeType="1"/>
              </p:cNvSpPr>
              <p:nvPr/>
            </p:nvSpPr>
            <p:spPr bwMode="auto">
              <a:xfrm>
                <a:off x="740" y="3048"/>
                <a:ext cx="1985"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7" name="Line 75"/>
              <p:cNvSpPr>
                <a:spLocks noChangeShapeType="1"/>
              </p:cNvSpPr>
              <p:nvPr/>
            </p:nvSpPr>
            <p:spPr bwMode="auto">
              <a:xfrm>
                <a:off x="739" y="2887"/>
                <a:ext cx="1985"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8" name="Line 76"/>
              <p:cNvSpPr>
                <a:spLocks noChangeShapeType="1"/>
              </p:cNvSpPr>
              <p:nvPr/>
            </p:nvSpPr>
            <p:spPr bwMode="auto">
              <a:xfrm>
                <a:off x="745" y="3017"/>
                <a:ext cx="1985"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9" name="Line 77"/>
              <p:cNvSpPr>
                <a:spLocks noChangeShapeType="1"/>
              </p:cNvSpPr>
              <p:nvPr/>
            </p:nvSpPr>
            <p:spPr bwMode="auto">
              <a:xfrm>
                <a:off x="744" y="2989"/>
                <a:ext cx="1985"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80" name="Line 78"/>
              <p:cNvSpPr>
                <a:spLocks noChangeShapeType="1"/>
              </p:cNvSpPr>
              <p:nvPr/>
            </p:nvSpPr>
            <p:spPr bwMode="auto">
              <a:xfrm>
                <a:off x="743" y="2960"/>
                <a:ext cx="1985"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81" name="Line 79"/>
              <p:cNvSpPr>
                <a:spLocks noChangeShapeType="1"/>
              </p:cNvSpPr>
              <p:nvPr/>
            </p:nvSpPr>
            <p:spPr bwMode="auto">
              <a:xfrm>
                <a:off x="741" y="2939"/>
                <a:ext cx="1985"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82" name="Line 80"/>
              <p:cNvSpPr>
                <a:spLocks noChangeShapeType="1"/>
              </p:cNvSpPr>
              <p:nvPr/>
            </p:nvSpPr>
            <p:spPr bwMode="auto">
              <a:xfrm>
                <a:off x="740" y="2917"/>
                <a:ext cx="1985"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83" name="Line 81"/>
              <p:cNvSpPr>
                <a:spLocks noChangeShapeType="1"/>
              </p:cNvSpPr>
              <p:nvPr/>
            </p:nvSpPr>
            <p:spPr bwMode="auto">
              <a:xfrm>
                <a:off x="739" y="3073"/>
                <a:ext cx="1985"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
          <p:nvSpPr>
            <p:cNvPr id="74" name="Oval 82"/>
            <p:cNvSpPr>
              <a:spLocks noChangeArrowheads="1"/>
            </p:cNvSpPr>
            <p:nvPr/>
          </p:nvSpPr>
          <p:spPr bwMode="auto">
            <a:xfrm>
              <a:off x="4623" y="2841"/>
              <a:ext cx="85" cy="53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84" name="Group 83"/>
          <p:cNvGrpSpPr>
            <a:grpSpLocks/>
          </p:cNvGrpSpPr>
          <p:nvPr/>
        </p:nvGrpSpPr>
        <p:grpSpPr bwMode="auto">
          <a:xfrm>
            <a:off x="98426" y="2259013"/>
            <a:ext cx="6931025" cy="2790825"/>
            <a:chOff x="257" y="1423"/>
            <a:chExt cx="4366" cy="1758"/>
          </a:xfrm>
        </p:grpSpPr>
        <p:sp>
          <p:nvSpPr>
            <p:cNvPr id="85" name="Text Box 84"/>
            <p:cNvSpPr txBox="1">
              <a:spLocks noChangeArrowheads="1"/>
            </p:cNvSpPr>
            <p:nvPr/>
          </p:nvSpPr>
          <p:spPr bwMode="auto">
            <a:xfrm>
              <a:off x="257" y="2925"/>
              <a:ext cx="821" cy="205"/>
            </a:xfrm>
            <a:prstGeom prst="rect">
              <a:avLst/>
            </a:prstGeom>
            <a:noFill/>
            <a:ln w="12700">
              <a:solidFill>
                <a:srgbClr val="000308"/>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0"/>
                </a:spcBef>
              </a:pPr>
              <a:r>
                <a:rPr lang="en-GB" altLang="en-US" sz="1600" i="0">
                  <a:solidFill>
                    <a:srgbClr val="000308"/>
                  </a:solidFill>
                </a:rPr>
                <a:t>Core</a:t>
              </a:r>
              <a:endParaRPr lang="en-US" altLang="en-US" sz="1600" i="0">
                <a:solidFill>
                  <a:srgbClr val="000308"/>
                </a:solidFill>
              </a:endParaRPr>
            </a:p>
          </p:txBody>
        </p:sp>
        <p:sp>
          <p:nvSpPr>
            <p:cNvPr id="86" name="Line 85"/>
            <p:cNvSpPr>
              <a:spLocks noChangeShapeType="1"/>
            </p:cNvSpPr>
            <p:nvPr/>
          </p:nvSpPr>
          <p:spPr bwMode="auto">
            <a:xfrm flipH="1" flipV="1">
              <a:off x="625" y="1423"/>
              <a:ext cx="0" cy="1474"/>
            </a:xfrm>
            <a:prstGeom prst="line">
              <a:avLst/>
            </a:prstGeom>
            <a:noFill/>
            <a:ln w="38100">
              <a:solidFill>
                <a:srgbClr val="00030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308"/>
                </a:solidFill>
              </a:endParaRPr>
            </a:p>
          </p:txBody>
        </p:sp>
        <p:sp>
          <p:nvSpPr>
            <p:cNvPr id="87" name="Line 86"/>
            <p:cNvSpPr>
              <a:spLocks noChangeShapeType="1"/>
            </p:cNvSpPr>
            <p:nvPr/>
          </p:nvSpPr>
          <p:spPr bwMode="auto">
            <a:xfrm>
              <a:off x="1079" y="3010"/>
              <a:ext cx="3544" cy="171"/>
            </a:xfrm>
            <a:prstGeom prst="line">
              <a:avLst/>
            </a:prstGeom>
            <a:noFill/>
            <a:ln w="38100">
              <a:solidFill>
                <a:srgbClr val="00030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308"/>
                </a:solidFill>
              </a:endParaRPr>
            </a:p>
          </p:txBody>
        </p:sp>
      </p:grpSp>
      <p:grpSp>
        <p:nvGrpSpPr>
          <p:cNvPr id="88" name="Group 87"/>
          <p:cNvGrpSpPr>
            <a:grpSpLocks/>
          </p:cNvGrpSpPr>
          <p:nvPr/>
        </p:nvGrpSpPr>
        <p:grpSpPr bwMode="auto">
          <a:xfrm>
            <a:off x="1042988" y="2843213"/>
            <a:ext cx="4679950" cy="1541462"/>
            <a:chOff x="852" y="1791"/>
            <a:chExt cx="2948" cy="971"/>
          </a:xfrm>
        </p:grpSpPr>
        <p:sp>
          <p:nvSpPr>
            <p:cNvPr id="89" name="Text Box 88"/>
            <p:cNvSpPr txBox="1">
              <a:spLocks noChangeArrowheads="1"/>
            </p:cNvSpPr>
            <p:nvPr/>
          </p:nvSpPr>
          <p:spPr bwMode="auto">
            <a:xfrm>
              <a:off x="852" y="2557"/>
              <a:ext cx="821" cy="205"/>
            </a:xfrm>
            <a:prstGeom prst="rect">
              <a:avLst/>
            </a:prstGeom>
            <a:noFill/>
            <a:ln w="12700">
              <a:solidFill>
                <a:srgbClr val="000308"/>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0"/>
                </a:spcBef>
              </a:pPr>
              <a:r>
                <a:rPr lang="en-GB" altLang="en-US" sz="1600" i="0" dirty="0">
                  <a:solidFill>
                    <a:schemeClr val="bg2">
                      <a:lumMod val="10000"/>
                    </a:schemeClr>
                  </a:solidFill>
                </a:rPr>
                <a:t>Tier 1</a:t>
              </a:r>
              <a:endParaRPr lang="en-US" altLang="en-US" sz="1600" i="0" dirty="0">
                <a:solidFill>
                  <a:schemeClr val="bg2">
                    <a:lumMod val="10000"/>
                  </a:schemeClr>
                </a:solidFill>
              </a:endParaRPr>
            </a:p>
          </p:txBody>
        </p:sp>
        <p:sp>
          <p:nvSpPr>
            <p:cNvPr id="90" name="Line 89"/>
            <p:cNvSpPr>
              <a:spLocks noChangeShapeType="1"/>
            </p:cNvSpPr>
            <p:nvPr/>
          </p:nvSpPr>
          <p:spPr bwMode="auto">
            <a:xfrm flipV="1">
              <a:off x="1249" y="1791"/>
              <a:ext cx="113" cy="738"/>
            </a:xfrm>
            <a:prstGeom prst="line">
              <a:avLst/>
            </a:prstGeom>
            <a:noFill/>
            <a:ln w="38100">
              <a:solidFill>
                <a:srgbClr val="00030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 name="Line 90"/>
            <p:cNvSpPr>
              <a:spLocks noChangeShapeType="1"/>
            </p:cNvSpPr>
            <p:nvPr/>
          </p:nvSpPr>
          <p:spPr bwMode="auto">
            <a:xfrm flipV="1">
              <a:off x="1221" y="1962"/>
              <a:ext cx="935" cy="567"/>
            </a:xfrm>
            <a:prstGeom prst="line">
              <a:avLst/>
            </a:prstGeom>
            <a:noFill/>
            <a:ln w="38100">
              <a:solidFill>
                <a:srgbClr val="00030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 name="Line 91"/>
            <p:cNvSpPr>
              <a:spLocks noChangeShapeType="1"/>
            </p:cNvSpPr>
            <p:nvPr/>
          </p:nvSpPr>
          <p:spPr bwMode="auto">
            <a:xfrm flipV="1">
              <a:off x="1675" y="2415"/>
              <a:ext cx="1332" cy="227"/>
            </a:xfrm>
            <a:prstGeom prst="line">
              <a:avLst/>
            </a:prstGeom>
            <a:noFill/>
            <a:ln w="38100">
              <a:solidFill>
                <a:srgbClr val="00030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 name="Line 92"/>
            <p:cNvSpPr>
              <a:spLocks noChangeShapeType="1"/>
            </p:cNvSpPr>
            <p:nvPr/>
          </p:nvSpPr>
          <p:spPr bwMode="auto">
            <a:xfrm>
              <a:off x="1674" y="2642"/>
              <a:ext cx="2126" cy="57"/>
            </a:xfrm>
            <a:prstGeom prst="line">
              <a:avLst/>
            </a:prstGeom>
            <a:noFill/>
            <a:ln w="38100">
              <a:solidFill>
                <a:srgbClr val="00030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4" name="Text Box 94"/>
          <p:cNvSpPr txBox="1">
            <a:spLocks noChangeArrowheads="1"/>
          </p:cNvSpPr>
          <p:nvPr/>
        </p:nvSpPr>
        <p:spPr bwMode="auto">
          <a:xfrm>
            <a:off x="7208838" y="4654550"/>
            <a:ext cx="1303338" cy="440633"/>
          </a:xfrm>
          <a:prstGeom prst="rect">
            <a:avLst/>
          </a:prstGeom>
          <a:noFill/>
          <a:ln w="12700">
            <a:solidFill>
              <a:srgbClr val="000308"/>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0000"/>
              </a:lnSpc>
              <a:spcBef>
                <a:spcPct val="50000"/>
              </a:spcBef>
            </a:pPr>
            <a:r>
              <a:rPr lang="en-GB" altLang="en-US" sz="1600" i="0">
                <a:solidFill>
                  <a:schemeClr val="bg2">
                    <a:lumMod val="10000"/>
                  </a:schemeClr>
                </a:solidFill>
              </a:rPr>
              <a:t>Forecast time 1 year</a:t>
            </a:r>
            <a:endParaRPr lang="en-US" altLang="en-US" sz="1600" i="0">
              <a:solidFill>
                <a:schemeClr val="bg2">
                  <a:lumMod val="10000"/>
                </a:schemeClr>
              </a:solidFill>
            </a:endParaRPr>
          </a:p>
        </p:txBody>
      </p:sp>
    </p:spTree>
    <p:extLst>
      <p:ext uri="{BB962C8B-B14F-4D97-AF65-F5344CB8AC3E}">
        <p14:creationId xmlns:p14="http://schemas.microsoft.com/office/powerpoint/2010/main" val="796792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94" grpId="0" animBg="1"/>
      <p:bldP spid="9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Methodology</a:t>
            </a:r>
            <a:endParaRPr lang="en-US" dirty="0"/>
          </a:p>
        </p:txBody>
      </p:sp>
      <p:sp>
        <p:nvSpPr>
          <p:cNvPr id="6" name="Freeform 5"/>
          <p:cNvSpPr>
            <a:spLocks/>
          </p:cNvSpPr>
          <p:nvPr/>
        </p:nvSpPr>
        <p:spPr bwMode="auto">
          <a:xfrm>
            <a:off x="466156" y="2259161"/>
            <a:ext cx="8426324" cy="3455987"/>
          </a:xfrm>
          <a:custGeom>
            <a:avLst/>
            <a:gdLst>
              <a:gd name="T0" fmla="*/ 0 w 5852"/>
              <a:gd name="T1" fmla="*/ 2147483647 h 2177"/>
              <a:gd name="T2" fmla="*/ 2147483647 w 5852"/>
              <a:gd name="T3" fmla="*/ 2147483647 h 2177"/>
              <a:gd name="T4" fmla="*/ 2147483647 w 5852"/>
              <a:gd name="T5" fmla="*/ 2147483647 h 2177"/>
              <a:gd name="T6" fmla="*/ 2147483647 w 5852"/>
              <a:gd name="T7" fmla="*/ 2147483647 h 2177"/>
              <a:gd name="T8" fmla="*/ 2147483647 w 5852"/>
              <a:gd name="T9" fmla="*/ 2147483647 h 2177"/>
              <a:gd name="T10" fmla="*/ 2147483647 w 5852"/>
              <a:gd name="T11" fmla="*/ 2147483647 h 2177"/>
              <a:gd name="T12" fmla="*/ 2147483647 w 5852"/>
              <a:gd name="T13" fmla="*/ 2147483647 h 2177"/>
              <a:gd name="T14" fmla="*/ 2147483647 w 5852"/>
              <a:gd name="T15" fmla="*/ 2147483647 h 2177"/>
              <a:gd name="T16" fmla="*/ 2147483647 w 5852"/>
              <a:gd name="T17" fmla="*/ 2147483647 h 2177"/>
              <a:gd name="T18" fmla="*/ 2147483647 w 5852"/>
              <a:gd name="T19" fmla="*/ 2147483647 h 2177"/>
              <a:gd name="T20" fmla="*/ 2147483647 w 5852"/>
              <a:gd name="T21" fmla="*/ 0 h 21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52" h="2177">
                <a:moveTo>
                  <a:pt x="0" y="2177"/>
                </a:moveTo>
                <a:cubicBezTo>
                  <a:pt x="144" y="2060"/>
                  <a:pt x="288" y="1943"/>
                  <a:pt x="409" y="1905"/>
                </a:cubicBezTo>
                <a:cubicBezTo>
                  <a:pt x="530" y="1867"/>
                  <a:pt x="620" y="1935"/>
                  <a:pt x="726" y="1950"/>
                </a:cubicBezTo>
                <a:cubicBezTo>
                  <a:pt x="832" y="1965"/>
                  <a:pt x="863" y="2041"/>
                  <a:pt x="1044" y="1996"/>
                </a:cubicBezTo>
                <a:cubicBezTo>
                  <a:pt x="1225" y="1951"/>
                  <a:pt x="1558" y="1724"/>
                  <a:pt x="1815" y="1678"/>
                </a:cubicBezTo>
                <a:cubicBezTo>
                  <a:pt x="2072" y="1632"/>
                  <a:pt x="2291" y="1851"/>
                  <a:pt x="2586" y="1723"/>
                </a:cubicBezTo>
                <a:cubicBezTo>
                  <a:pt x="2881" y="1595"/>
                  <a:pt x="3313" y="1083"/>
                  <a:pt x="3584" y="907"/>
                </a:cubicBezTo>
                <a:cubicBezTo>
                  <a:pt x="3855" y="731"/>
                  <a:pt x="4014" y="771"/>
                  <a:pt x="4210" y="665"/>
                </a:cubicBezTo>
                <a:cubicBezTo>
                  <a:pt x="4406" y="559"/>
                  <a:pt x="4527" y="353"/>
                  <a:pt x="4763" y="272"/>
                </a:cubicBezTo>
                <a:cubicBezTo>
                  <a:pt x="4999" y="191"/>
                  <a:pt x="5444" y="226"/>
                  <a:pt x="5625" y="181"/>
                </a:cubicBezTo>
                <a:cubicBezTo>
                  <a:pt x="5806" y="136"/>
                  <a:pt x="5814" y="30"/>
                  <a:pt x="5852" y="0"/>
                </a:cubicBezTo>
              </a:path>
            </a:pathLst>
          </a:custGeom>
          <a:noFill/>
          <a:ln w="57150" cmpd="sng">
            <a:solidFill>
              <a:srgbClr val="000308"/>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Text Box 9"/>
          <p:cNvSpPr txBox="1">
            <a:spLocks noChangeArrowheads="1"/>
          </p:cNvSpPr>
          <p:nvPr/>
        </p:nvSpPr>
        <p:spPr bwMode="auto">
          <a:xfrm>
            <a:off x="3779268" y="6075511"/>
            <a:ext cx="1944688" cy="3778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dirty="0">
                <a:solidFill>
                  <a:srgbClr val="000308"/>
                </a:solidFill>
              </a:rPr>
              <a:t>Observations</a:t>
            </a:r>
            <a:endParaRPr lang="en-US" altLang="en-US" dirty="0">
              <a:solidFill>
                <a:srgbClr val="000308"/>
              </a:solidFill>
            </a:endParaRPr>
          </a:p>
        </p:txBody>
      </p:sp>
      <p:sp>
        <p:nvSpPr>
          <p:cNvPr id="9" name="Text Box 12"/>
          <p:cNvSpPr txBox="1">
            <a:spLocks noChangeArrowheads="1"/>
          </p:cNvSpPr>
          <p:nvPr/>
        </p:nvSpPr>
        <p:spPr bwMode="auto">
          <a:xfrm>
            <a:off x="107381" y="5861843"/>
            <a:ext cx="935037" cy="3810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dirty="0">
                <a:solidFill>
                  <a:srgbClr val="000308"/>
                </a:solidFill>
              </a:rPr>
              <a:t> </a:t>
            </a:r>
            <a:r>
              <a:rPr lang="en-GB" altLang="en-US" dirty="0" smtClean="0">
                <a:solidFill>
                  <a:srgbClr val="000308"/>
                </a:solidFill>
              </a:rPr>
              <a:t>1960</a:t>
            </a:r>
            <a:endParaRPr lang="en-US" altLang="en-US" dirty="0">
              <a:solidFill>
                <a:srgbClr val="000308"/>
              </a:solidFill>
            </a:endParaRPr>
          </a:p>
        </p:txBody>
      </p:sp>
      <p:sp>
        <p:nvSpPr>
          <p:cNvPr id="10" name="Text Box 29"/>
          <p:cNvSpPr txBox="1">
            <a:spLocks noChangeArrowheads="1"/>
          </p:cNvSpPr>
          <p:nvPr/>
        </p:nvSpPr>
        <p:spPr bwMode="auto">
          <a:xfrm>
            <a:off x="7957442" y="5861843"/>
            <a:ext cx="935038"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dirty="0">
                <a:solidFill>
                  <a:srgbClr val="000308"/>
                </a:solidFill>
              </a:rPr>
              <a:t> </a:t>
            </a:r>
            <a:r>
              <a:rPr lang="en-GB" altLang="en-US" dirty="0" smtClean="0">
                <a:solidFill>
                  <a:srgbClr val="000308"/>
                </a:solidFill>
              </a:rPr>
              <a:t>2005</a:t>
            </a:r>
            <a:endParaRPr lang="en-US" altLang="en-US" dirty="0">
              <a:solidFill>
                <a:srgbClr val="000308"/>
              </a:solidFill>
            </a:endParaRPr>
          </a:p>
        </p:txBody>
      </p:sp>
      <p:sp>
        <p:nvSpPr>
          <p:cNvPr id="13" name="Text Box 39"/>
          <p:cNvSpPr txBox="1">
            <a:spLocks noChangeArrowheads="1"/>
          </p:cNvSpPr>
          <p:nvPr/>
        </p:nvSpPr>
        <p:spPr bwMode="auto">
          <a:xfrm>
            <a:off x="7955981" y="527521"/>
            <a:ext cx="2592387" cy="3810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solidFill>
                  <a:schemeClr val="tx1"/>
                </a:solidFill>
              </a:rPr>
              <a:t>… until 2009</a:t>
            </a:r>
            <a:endParaRPr lang="en-US" altLang="en-US">
              <a:solidFill>
                <a:schemeClr val="tx1"/>
              </a:solidFill>
            </a:endParaRPr>
          </a:p>
        </p:txBody>
      </p:sp>
      <p:sp>
        <p:nvSpPr>
          <p:cNvPr id="14" name="Line 10"/>
          <p:cNvSpPr>
            <a:spLocks noChangeShapeType="1"/>
          </p:cNvSpPr>
          <p:nvPr/>
        </p:nvSpPr>
        <p:spPr bwMode="auto">
          <a:xfrm flipV="1">
            <a:off x="4715768" y="4507061"/>
            <a:ext cx="216272" cy="1568450"/>
          </a:xfrm>
          <a:prstGeom prst="line">
            <a:avLst/>
          </a:prstGeom>
          <a:noFill/>
          <a:ln w="9525">
            <a:solidFill>
              <a:srgbClr val="00030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Text Box 11"/>
          <p:cNvSpPr txBox="1">
            <a:spLocks noChangeArrowheads="1"/>
          </p:cNvSpPr>
          <p:nvPr/>
        </p:nvSpPr>
        <p:spPr bwMode="auto">
          <a:xfrm>
            <a:off x="-108520" y="3467248"/>
            <a:ext cx="1871663" cy="120032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dirty="0">
                <a:solidFill>
                  <a:srgbClr val="0070C0"/>
                </a:solidFill>
              </a:rPr>
              <a:t>5-member prediction started 1 </a:t>
            </a:r>
            <a:r>
              <a:rPr lang="en-GB" altLang="en-US" dirty="0" smtClean="0">
                <a:solidFill>
                  <a:srgbClr val="0070C0"/>
                </a:solidFill>
              </a:rPr>
              <a:t>Nov 1960</a:t>
            </a:r>
            <a:endParaRPr lang="en-US" altLang="en-US" dirty="0">
              <a:solidFill>
                <a:srgbClr val="0070C0"/>
              </a:solidFill>
            </a:endParaRPr>
          </a:p>
        </p:txBody>
      </p:sp>
      <p:sp>
        <p:nvSpPr>
          <p:cNvPr id="18" name="Text Box 34"/>
          <p:cNvSpPr txBox="1">
            <a:spLocks noChangeArrowheads="1"/>
          </p:cNvSpPr>
          <p:nvPr/>
        </p:nvSpPr>
        <p:spPr bwMode="auto">
          <a:xfrm>
            <a:off x="144463" y="908720"/>
            <a:ext cx="5183187" cy="4762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i="1" u="sng" dirty="0">
                <a:solidFill>
                  <a:schemeClr val="bg2">
                    <a:lumMod val="10000"/>
                  </a:schemeClr>
                </a:solidFill>
              </a:rPr>
              <a:t>Experimental setup : 1 </a:t>
            </a:r>
            <a:r>
              <a:rPr lang="en-GB" altLang="en-US" sz="2400" i="1" u="sng" dirty="0">
                <a:solidFill>
                  <a:srgbClr val="000308"/>
                </a:solidFill>
              </a:rPr>
              <a:t>grid-point</a:t>
            </a:r>
            <a:endParaRPr lang="en-US" altLang="en-US" sz="2400" i="1" u="sng" dirty="0">
              <a:solidFill>
                <a:srgbClr val="000308"/>
              </a:solidFill>
            </a:endParaRPr>
          </a:p>
        </p:txBody>
      </p:sp>
      <p:sp>
        <p:nvSpPr>
          <p:cNvPr id="44" name="Freeform 6"/>
          <p:cNvSpPr>
            <a:spLocks/>
          </p:cNvSpPr>
          <p:nvPr/>
        </p:nvSpPr>
        <p:spPr bwMode="auto">
          <a:xfrm>
            <a:off x="679996" y="4791695"/>
            <a:ext cx="1155700" cy="720725"/>
          </a:xfrm>
          <a:custGeom>
            <a:avLst/>
            <a:gdLst>
              <a:gd name="T0" fmla="*/ 0 w 1457"/>
              <a:gd name="T1" fmla="*/ 2147483647 h 556"/>
              <a:gd name="T2" fmla="*/ 2147483647 w 1457"/>
              <a:gd name="T3" fmla="*/ 2147483647 h 556"/>
              <a:gd name="T4" fmla="*/ 2147483647 w 1457"/>
              <a:gd name="T5" fmla="*/ 2147483647 h 556"/>
              <a:gd name="T6" fmla="*/ 2147483647 w 1457"/>
              <a:gd name="T7" fmla="*/ 2147483647 h 556"/>
              <a:gd name="T8" fmla="*/ 2147483647 w 1457"/>
              <a:gd name="T9" fmla="*/ 0 h 5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7" h="556">
                <a:moveTo>
                  <a:pt x="0" y="556"/>
                </a:moveTo>
                <a:cubicBezTo>
                  <a:pt x="75" y="435"/>
                  <a:pt x="151" y="315"/>
                  <a:pt x="227" y="239"/>
                </a:cubicBezTo>
                <a:cubicBezTo>
                  <a:pt x="303" y="163"/>
                  <a:pt x="315" y="126"/>
                  <a:pt x="454" y="102"/>
                </a:cubicBezTo>
                <a:cubicBezTo>
                  <a:pt x="593" y="78"/>
                  <a:pt x="898" y="109"/>
                  <a:pt x="1065" y="92"/>
                </a:cubicBezTo>
                <a:cubicBezTo>
                  <a:pt x="1232" y="75"/>
                  <a:pt x="1375" y="19"/>
                  <a:pt x="1457" y="0"/>
                </a:cubicBezTo>
              </a:path>
            </a:pathLst>
          </a:custGeom>
          <a:noFill/>
          <a:ln w="28575" cmpd="sng">
            <a:solidFill>
              <a:schemeClr val="accent2"/>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Freeform 7"/>
          <p:cNvSpPr>
            <a:spLocks/>
          </p:cNvSpPr>
          <p:nvPr/>
        </p:nvSpPr>
        <p:spPr bwMode="auto">
          <a:xfrm>
            <a:off x="679996" y="5372720"/>
            <a:ext cx="1147762" cy="139700"/>
          </a:xfrm>
          <a:custGeom>
            <a:avLst/>
            <a:gdLst>
              <a:gd name="T0" fmla="*/ 0 w 1457"/>
              <a:gd name="T1" fmla="*/ 2147483647 h 176"/>
              <a:gd name="T2" fmla="*/ 2147483647 w 1457"/>
              <a:gd name="T3" fmla="*/ 2147483647 h 176"/>
              <a:gd name="T4" fmla="*/ 2147483647 w 1457"/>
              <a:gd name="T5" fmla="*/ 2147483647 h 176"/>
              <a:gd name="T6" fmla="*/ 2147483647 w 1457"/>
              <a:gd name="T7" fmla="*/ 2147483647 h 176"/>
              <a:gd name="T8" fmla="*/ 2147483647 w 1457"/>
              <a:gd name="T9" fmla="*/ 0 h 1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7" h="176">
                <a:moveTo>
                  <a:pt x="0" y="176"/>
                </a:moveTo>
                <a:cubicBezTo>
                  <a:pt x="45" y="157"/>
                  <a:pt x="91" y="138"/>
                  <a:pt x="182" y="131"/>
                </a:cubicBezTo>
                <a:cubicBezTo>
                  <a:pt x="273" y="124"/>
                  <a:pt x="386" y="147"/>
                  <a:pt x="545" y="131"/>
                </a:cubicBezTo>
                <a:cubicBezTo>
                  <a:pt x="704" y="115"/>
                  <a:pt x="983" y="57"/>
                  <a:pt x="1135" y="35"/>
                </a:cubicBezTo>
                <a:cubicBezTo>
                  <a:pt x="1287" y="13"/>
                  <a:pt x="1390" y="7"/>
                  <a:pt x="1457" y="0"/>
                </a:cubicBezTo>
              </a:path>
            </a:pathLst>
          </a:custGeom>
          <a:noFill/>
          <a:ln w="28575" cmpd="sng">
            <a:solidFill>
              <a:schemeClr val="accent2"/>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Freeform 8"/>
          <p:cNvSpPr>
            <a:spLocks/>
          </p:cNvSpPr>
          <p:nvPr/>
        </p:nvSpPr>
        <p:spPr bwMode="auto">
          <a:xfrm>
            <a:off x="679996" y="4509120"/>
            <a:ext cx="1147762" cy="1003300"/>
          </a:xfrm>
          <a:custGeom>
            <a:avLst/>
            <a:gdLst>
              <a:gd name="T0" fmla="*/ 0 w 1446"/>
              <a:gd name="T1" fmla="*/ 2147483647 h 706"/>
              <a:gd name="T2" fmla="*/ 2147483647 w 1446"/>
              <a:gd name="T3" fmla="*/ 2147483647 h 706"/>
              <a:gd name="T4" fmla="*/ 2147483647 w 1446"/>
              <a:gd name="T5" fmla="*/ 2147483647 h 706"/>
              <a:gd name="T6" fmla="*/ 2147483647 w 1446"/>
              <a:gd name="T7" fmla="*/ 0 h 70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6" h="706">
                <a:moveTo>
                  <a:pt x="0" y="706"/>
                </a:moveTo>
                <a:cubicBezTo>
                  <a:pt x="128" y="664"/>
                  <a:pt x="250" y="622"/>
                  <a:pt x="408" y="570"/>
                </a:cubicBezTo>
                <a:cubicBezTo>
                  <a:pt x="566" y="518"/>
                  <a:pt x="777" y="487"/>
                  <a:pt x="950" y="392"/>
                </a:cubicBezTo>
                <a:cubicBezTo>
                  <a:pt x="1123" y="297"/>
                  <a:pt x="1343" y="82"/>
                  <a:pt x="1446" y="0"/>
                </a:cubicBezTo>
              </a:path>
            </a:pathLst>
          </a:custGeom>
          <a:noFill/>
          <a:ln w="28575" cmpd="sng">
            <a:solidFill>
              <a:schemeClr val="accent2"/>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Freeform 18"/>
          <p:cNvSpPr>
            <a:spLocks/>
          </p:cNvSpPr>
          <p:nvPr/>
        </p:nvSpPr>
        <p:spPr bwMode="auto">
          <a:xfrm>
            <a:off x="679996" y="4775820"/>
            <a:ext cx="1147762" cy="736600"/>
          </a:xfrm>
          <a:custGeom>
            <a:avLst/>
            <a:gdLst>
              <a:gd name="T0" fmla="*/ 0 w 1446"/>
              <a:gd name="T1" fmla="*/ 2147483647 h 636"/>
              <a:gd name="T2" fmla="*/ 2147483647 w 1446"/>
              <a:gd name="T3" fmla="*/ 2147483647 h 636"/>
              <a:gd name="T4" fmla="*/ 2147483647 w 1446"/>
              <a:gd name="T5" fmla="*/ 2147483647 h 636"/>
              <a:gd name="T6" fmla="*/ 2147483647 w 1446"/>
              <a:gd name="T7" fmla="*/ 2147483647 h 636"/>
              <a:gd name="T8" fmla="*/ 2147483647 w 1446"/>
              <a:gd name="T9" fmla="*/ 0 h 6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6" h="636">
                <a:moveTo>
                  <a:pt x="0" y="636"/>
                </a:moveTo>
                <a:cubicBezTo>
                  <a:pt x="72" y="601"/>
                  <a:pt x="316" y="520"/>
                  <a:pt x="432" y="426"/>
                </a:cubicBezTo>
                <a:cubicBezTo>
                  <a:pt x="548" y="332"/>
                  <a:pt x="584" y="123"/>
                  <a:pt x="697" y="69"/>
                </a:cubicBezTo>
                <a:cubicBezTo>
                  <a:pt x="810" y="15"/>
                  <a:pt x="986" y="114"/>
                  <a:pt x="1111" y="103"/>
                </a:cubicBezTo>
                <a:cubicBezTo>
                  <a:pt x="1236" y="92"/>
                  <a:pt x="1376" y="21"/>
                  <a:pt x="1446" y="0"/>
                </a:cubicBezTo>
              </a:path>
            </a:pathLst>
          </a:custGeom>
          <a:noFill/>
          <a:ln w="28575" cmpd="sng">
            <a:solidFill>
              <a:schemeClr val="accent2"/>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Freeform 19"/>
          <p:cNvSpPr>
            <a:spLocks/>
          </p:cNvSpPr>
          <p:nvPr/>
        </p:nvSpPr>
        <p:spPr bwMode="auto">
          <a:xfrm>
            <a:off x="679996" y="4791695"/>
            <a:ext cx="1155700" cy="738188"/>
          </a:xfrm>
          <a:custGeom>
            <a:avLst/>
            <a:gdLst>
              <a:gd name="T0" fmla="*/ 0 w 1446"/>
              <a:gd name="T1" fmla="*/ 2147483647 h 475"/>
              <a:gd name="T2" fmla="*/ 2147483647 w 1446"/>
              <a:gd name="T3" fmla="*/ 2147483647 h 475"/>
              <a:gd name="T4" fmla="*/ 2147483647 w 1446"/>
              <a:gd name="T5" fmla="*/ 2147483647 h 475"/>
              <a:gd name="T6" fmla="*/ 2147483647 w 1446"/>
              <a:gd name="T7" fmla="*/ 0 h 4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6" h="475">
                <a:moveTo>
                  <a:pt x="0" y="466"/>
                </a:moveTo>
                <a:cubicBezTo>
                  <a:pt x="85" y="461"/>
                  <a:pt x="344" y="475"/>
                  <a:pt x="512" y="438"/>
                </a:cubicBezTo>
                <a:cubicBezTo>
                  <a:pt x="680" y="401"/>
                  <a:pt x="852" y="315"/>
                  <a:pt x="1008" y="242"/>
                </a:cubicBezTo>
                <a:cubicBezTo>
                  <a:pt x="1164" y="169"/>
                  <a:pt x="1355" y="50"/>
                  <a:pt x="1446" y="0"/>
                </a:cubicBezTo>
              </a:path>
            </a:pathLst>
          </a:custGeom>
          <a:noFill/>
          <a:ln w="28575" cmpd="sng">
            <a:solidFill>
              <a:schemeClr val="accent2"/>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1902431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Methodology</a:t>
            </a:r>
            <a:endParaRPr lang="en-US" dirty="0"/>
          </a:p>
        </p:txBody>
      </p:sp>
      <p:sp>
        <p:nvSpPr>
          <p:cNvPr id="6" name="Freeform 5"/>
          <p:cNvSpPr>
            <a:spLocks/>
          </p:cNvSpPr>
          <p:nvPr/>
        </p:nvSpPr>
        <p:spPr bwMode="auto">
          <a:xfrm>
            <a:off x="466156" y="2259161"/>
            <a:ext cx="8426324" cy="3455987"/>
          </a:xfrm>
          <a:custGeom>
            <a:avLst/>
            <a:gdLst>
              <a:gd name="T0" fmla="*/ 0 w 5852"/>
              <a:gd name="T1" fmla="*/ 2147483647 h 2177"/>
              <a:gd name="T2" fmla="*/ 2147483647 w 5852"/>
              <a:gd name="T3" fmla="*/ 2147483647 h 2177"/>
              <a:gd name="T4" fmla="*/ 2147483647 w 5852"/>
              <a:gd name="T5" fmla="*/ 2147483647 h 2177"/>
              <a:gd name="T6" fmla="*/ 2147483647 w 5852"/>
              <a:gd name="T7" fmla="*/ 2147483647 h 2177"/>
              <a:gd name="T8" fmla="*/ 2147483647 w 5852"/>
              <a:gd name="T9" fmla="*/ 2147483647 h 2177"/>
              <a:gd name="T10" fmla="*/ 2147483647 w 5852"/>
              <a:gd name="T11" fmla="*/ 2147483647 h 2177"/>
              <a:gd name="T12" fmla="*/ 2147483647 w 5852"/>
              <a:gd name="T13" fmla="*/ 2147483647 h 2177"/>
              <a:gd name="T14" fmla="*/ 2147483647 w 5852"/>
              <a:gd name="T15" fmla="*/ 2147483647 h 2177"/>
              <a:gd name="T16" fmla="*/ 2147483647 w 5852"/>
              <a:gd name="T17" fmla="*/ 2147483647 h 2177"/>
              <a:gd name="T18" fmla="*/ 2147483647 w 5852"/>
              <a:gd name="T19" fmla="*/ 2147483647 h 2177"/>
              <a:gd name="T20" fmla="*/ 2147483647 w 5852"/>
              <a:gd name="T21" fmla="*/ 0 h 21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52" h="2177">
                <a:moveTo>
                  <a:pt x="0" y="2177"/>
                </a:moveTo>
                <a:cubicBezTo>
                  <a:pt x="144" y="2060"/>
                  <a:pt x="288" y="1943"/>
                  <a:pt x="409" y="1905"/>
                </a:cubicBezTo>
                <a:cubicBezTo>
                  <a:pt x="530" y="1867"/>
                  <a:pt x="620" y="1935"/>
                  <a:pt x="726" y="1950"/>
                </a:cubicBezTo>
                <a:cubicBezTo>
                  <a:pt x="832" y="1965"/>
                  <a:pt x="863" y="2041"/>
                  <a:pt x="1044" y="1996"/>
                </a:cubicBezTo>
                <a:cubicBezTo>
                  <a:pt x="1225" y="1951"/>
                  <a:pt x="1558" y="1724"/>
                  <a:pt x="1815" y="1678"/>
                </a:cubicBezTo>
                <a:cubicBezTo>
                  <a:pt x="2072" y="1632"/>
                  <a:pt x="2291" y="1851"/>
                  <a:pt x="2586" y="1723"/>
                </a:cubicBezTo>
                <a:cubicBezTo>
                  <a:pt x="2881" y="1595"/>
                  <a:pt x="3313" y="1083"/>
                  <a:pt x="3584" y="907"/>
                </a:cubicBezTo>
                <a:cubicBezTo>
                  <a:pt x="3855" y="731"/>
                  <a:pt x="4014" y="771"/>
                  <a:pt x="4210" y="665"/>
                </a:cubicBezTo>
                <a:cubicBezTo>
                  <a:pt x="4406" y="559"/>
                  <a:pt x="4527" y="353"/>
                  <a:pt x="4763" y="272"/>
                </a:cubicBezTo>
                <a:cubicBezTo>
                  <a:pt x="4999" y="191"/>
                  <a:pt x="5444" y="226"/>
                  <a:pt x="5625" y="181"/>
                </a:cubicBezTo>
                <a:cubicBezTo>
                  <a:pt x="5806" y="136"/>
                  <a:pt x="5814" y="30"/>
                  <a:pt x="5852" y="0"/>
                </a:cubicBezTo>
              </a:path>
            </a:pathLst>
          </a:custGeom>
          <a:noFill/>
          <a:ln w="57150" cmpd="sng">
            <a:solidFill>
              <a:srgbClr val="000308"/>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Text Box 9"/>
          <p:cNvSpPr txBox="1">
            <a:spLocks noChangeArrowheads="1"/>
          </p:cNvSpPr>
          <p:nvPr/>
        </p:nvSpPr>
        <p:spPr bwMode="auto">
          <a:xfrm>
            <a:off x="3779268" y="6075511"/>
            <a:ext cx="1944688" cy="3778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dirty="0">
                <a:solidFill>
                  <a:srgbClr val="000308"/>
                </a:solidFill>
              </a:rPr>
              <a:t>Observations</a:t>
            </a:r>
            <a:endParaRPr lang="en-US" altLang="en-US" dirty="0">
              <a:solidFill>
                <a:srgbClr val="000308"/>
              </a:solidFill>
            </a:endParaRPr>
          </a:p>
        </p:txBody>
      </p:sp>
      <p:sp>
        <p:nvSpPr>
          <p:cNvPr id="9" name="Text Box 12"/>
          <p:cNvSpPr txBox="1">
            <a:spLocks noChangeArrowheads="1"/>
          </p:cNvSpPr>
          <p:nvPr/>
        </p:nvSpPr>
        <p:spPr bwMode="auto">
          <a:xfrm>
            <a:off x="107381" y="5861843"/>
            <a:ext cx="935037" cy="3810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dirty="0">
                <a:solidFill>
                  <a:srgbClr val="000308"/>
                </a:solidFill>
              </a:rPr>
              <a:t> </a:t>
            </a:r>
            <a:r>
              <a:rPr lang="en-GB" altLang="en-US" dirty="0" smtClean="0">
                <a:solidFill>
                  <a:srgbClr val="000308"/>
                </a:solidFill>
              </a:rPr>
              <a:t>1960</a:t>
            </a:r>
            <a:endParaRPr lang="en-US" altLang="en-US" dirty="0">
              <a:solidFill>
                <a:srgbClr val="000308"/>
              </a:solidFill>
            </a:endParaRPr>
          </a:p>
        </p:txBody>
      </p:sp>
      <p:sp>
        <p:nvSpPr>
          <p:cNvPr id="10" name="Text Box 29"/>
          <p:cNvSpPr txBox="1">
            <a:spLocks noChangeArrowheads="1"/>
          </p:cNvSpPr>
          <p:nvPr/>
        </p:nvSpPr>
        <p:spPr bwMode="auto">
          <a:xfrm>
            <a:off x="7957442" y="5861843"/>
            <a:ext cx="935038"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dirty="0">
                <a:solidFill>
                  <a:schemeClr val="bg2">
                    <a:lumMod val="10000"/>
                  </a:schemeClr>
                </a:solidFill>
              </a:rPr>
              <a:t> </a:t>
            </a:r>
            <a:r>
              <a:rPr lang="en-GB" altLang="en-US" dirty="0" smtClean="0">
                <a:solidFill>
                  <a:schemeClr val="bg2">
                    <a:lumMod val="10000"/>
                  </a:schemeClr>
                </a:solidFill>
              </a:rPr>
              <a:t>2005</a:t>
            </a:r>
            <a:endParaRPr lang="en-US" altLang="en-US" dirty="0">
              <a:solidFill>
                <a:schemeClr val="bg2">
                  <a:lumMod val="10000"/>
                </a:schemeClr>
              </a:solidFill>
            </a:endParaRPr>
          </a:p>
        </p:txBody>
      </p:sp>
      <p:sp>
        <p:nvSpPr>
          <p:cNvPr id="14" name="Line 10"/>
          <p:cNvSpPr>
            <a:spLocks noChangeShapeType="1"/>
          </p:cNvSpPr>
          <p:nvPr/>
        </p:nvSpPr>
        <p:spPr bwMode="auto">
          <a:xfrm flipV="1">
            <a:off x="4715768" y="4507061"/>
            <a:ext cx="216272" cy="1568450"/>
          </a:xfrm>
          <a:prstGeom prst="line">
            <a:avLst/>
          </a:prstGeom>
          <a:noFill/>
          <a:ln w="9525">
            <a:solidFill>
              <a:srgbClr val="00030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Text Box 17"/>
          <p:cNvSpPr txBox="1">
            <a:spLocks noChangeArrowheads="1"/>
          </p:cNvSpPr>
          <p:nvPr/>
        </p:nvSpPr>
        <p:spPr bwMode="auto">
          <a:xfrm>
            <a:off x="1618681" y="2751286"/>
            <a:ext cx="1871662" cy="120032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dirty="0">
                <a:solidFill>
                  <a:srgbClr val="CC0000"/>
                </a:solidFill>
              </a:rPr>
              <a:t>5-member prediction started 1 </a:t>
            </a:r>
            <a:r>
              <a:rPr lang="en-GB" altLang="en-US" dirty="0" smtClean="0">
                <a:solidFill>
                  <a:srgbClr val="CC0000"/>
                </a:solidFill>
              </a:rPr>
              <a:t>Nov 1965</a:t>
            </a:r>
            <a:endParaRPr lang="en-US" altLang="en-US" dirty="0">
              <a:solidFill>
                <a:srgbClr val="CC0000"/>
              </a:solidFill>
            </a:endParaRPr>
          </a:p>
        </p:txBody>
      </p:sp>
      <p:sp>
        <p:nvSpPr>
          <p:cNvPr id="17" name="Text Box 11"/>
          <p:cNvSpPr txBox="1">
            <a:spLocks noChangeArrowheads="1"/>
          </p:cNvSpPr>
          <p:nvPr/>
        </p:nvSpPr>
        <p:spPr bwMode="auto">
          <a:xfrm>
            <a:off x="-108520" y="3467248"/>
            <a:ext cx="1871663" cy="120032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dirty="0">
                <a:solidFill>
                  <a:srgbClr val="0070C0"/>
                </a:solidFill>
              </a:rPr>
              <a:t>5-member prediction started 1 </a:t>
            </a:r>
            <a:r>
              <a:rPr lang="en-GB" altLang="en-US" dirty="0" smtClean="0">
                <a:solidFill>
                  <a:srgbClr val="0070C0"/>
                </a:solidFill>
              </a:rPr>
              <a:t>Nov 1960</a:t>
            </a:r>
            <a:endParaRPr lang="en-US" altLang="en-US" dirty="0">
              <a:solidFill>
                <a:srgbClr val="0070C0"/>
              </a:solidFill>
            </a:endParaRPr>
          </a:p>
        </p:txBody>
      </p:sp>
      <p:sp>
        <p:nvSpPr>
          <p:cNvPr id="18" name="Text Box 34"/>
          <p:cNvSpPr txBox="1">
            <a:spLocks noChangeArrowheads="1"/>
          </p:cNvSpPr>
          <p:nvPr/>
        </p:nvSpPr>
        <p:spPr bwMode="auto">
          <a:xfrm>
            <a:off x="144463" y="908720"/>
            <a:ext cx="5183187" cy="4762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i="1" u="sng" dirty="0">
                <a:solidFill>
                  <a:schemeClr val="bg2">
                    <a:lumMod val="10000"/>
                  </a:schemeClr>
                </a:solidFill>
              </a:rPr>
              <a:t>Experimental setup : 1 grid-point</a:t>
            </a:r>
            <a:endParaRPr lang="en-US" altLang="en-US" sz="2400" i="1" u="sng" dirty="0">
              <a:solidFill>
                <a:schemeClr val="bg2">
                  <a:lumMod val="10000"/>
                </a:schemeClr>
              </a:solidFill>
            </a:endParaRPr>
          </a:p>
        </p:txBody>
      </p:sp>
      <p:sp>
        <p:nvSpPr>
          <p:cNvPr id="44" name="Freeform 6"/>
          <p:cNvSpPr>
            <a:spLocks/>
          </p:cNvSpPr>
          <p:nvPr/>
        </p:nvSpPr>
        <p:spPr bwMode="auto">
          <a:xfrm>
            <a:off x="679996" y="4791695"/>
            <a:ext cx="1155700" cy="720725"/>
          </a:xfrm>
          <a:custGeom>
            <a:avLst/>
            <a:gdLst>
              <a:gd name="T0" fmla="*/ 0 w 1457"/>
              <a:gd name="T1" fmla="*/ 2147483647 h 556"/>
              <a:gd name="T2" fmla="*/ 2147483647 w 1457"/>
              <a:gd name="T3" fmla="*/ 2147483647 h 556"/>
              <a:gd name="T4" fmla="*/ 2147483647 w 1457"/>
              <a:gd name="T5" fmla="*/ 2147483647 h 556"/>
              <a:gd name="T6" fmla="*/ 2147483647 w 1457"/>
              <a:gd name="T7" fmla="*/ 2147483647 h 556"/>
              <a:gd name="T8" fmla="*/ 2147483647 w 1457"/>
              <a:gd name="T9" fmla="*/ 0 h 5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7" h="556">
                <a:moveTo>
                  <a:pt x="0" y="556"/>
                </a:moveTo>
                <a:cubicBezTo>
                  <a:pt x="75" y="435"/>
                  <a:pt x="151" y="315"/>
                  <a:pt x="227" y="239"/>
                </a:cubicBezTo>
                <a:cubicBezTo>
                  <a:pt x="303" y="163"/>
                  <a:pt x="315" y="126"/>
                  <a:pt x="454" y="102"/>
                </a:cubicBezTo>
                <a:cubicBezTo>
                  <a:pt x="593" y="78"/>
                  <a:pt x="898" y="109"/>
                  <a:pt x="1065" y="92"/>
                </a:cubicBezTo>
                <a:cubicBezTo>
                  <a:pt x="1232" y="75"/>
                  <a:pt x="1375" y="19"/>
                  <a:pt x="1457" y="0"/>
                </a:cubicBezTo>
              </a:path>
            </a:pathLst>
          </a:custGeom>
          <a:noFill/>
          <a:ln w="28575" cmpd="sng">
            <a:solidFill>
              <a:schemeClr val="accent2"/>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Freeform 7"/>
          <p:cNvSpPr>
            <a:spLocks/>
          </p:cNvSpPr>
          <p:nvPr/>
        </p:nvSpPr>
        <p:spPr bwMode="auto">
          <a:xfrm>
            <a:off x="679996" y="5372720"/>
            <a:ext cx="1147762" cy="139700"/>
          </a:xfrm>
          <a:custGeom>
            <a:avLst/>
            <a:gdLst>
              <a:gd name="T0" fmla="*/ 0 w 1457"/>
              <a:gd name="T1" fmla="*/ 2147483647 h 176"/>
              <a:gd name="T2" fmla="*/ 2147483647 w 1457"/>
              <a:gd name="T3" fmla="*/ 2147483647 h 176"/>
              <a:gd name="T4" fmla="*/ 2147483647 w 1457"/>
              <a:gd name="T5" fmla="*/ 2147483647 h 176"/>
              <a:gd name="T6" fmla="*/ 2147483647 w 1457"/>
              <a:gd name="T7" fmla="*/ 2147483647 h 176"/>
              <a:gd name="T8" fmla="*/ 2147483647 w 1457"/>
              <a:gd name="T9" fmla="*/ 0 h 1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7" h="176">
                <a:moveTo>
                  <a:pt x="0" y="176"/>
                </a:moveTo>
                <a:cubicBezTo>
                  <a:pt x="45" y="157"/>
                  <a:pt x="91" y="138"/>
                  <a:pt x="182" y="131"/>
                </a:cubicBezTo>
                <a:cubicBezTo>
                  <a:pt x="273" y="124"/>
                  <a:pt x="386" y="147"/>
                  <a:pt x="545" y="131"/>
                </a:cubicBezTo>
                <a:cubicBezTo>
                  <a:pt x="704" y="115"/>
                  <a:pt x="983" y="57"/>
                  <a:pt x="1135" y="35"/>
                </a:cubicBezTo>
                <a:cubicBezTo>
                  <a:pt x="1287" y="13"/>
                  <a:pt x="1390" y="7"/>
                  <a:pt x="1457" y="0"/>
                </a:cubicBezTo>
              </a:path>
            </a:pathLst>
          </a:custGeom>
          <a:noFill/>
          <a:ln w="28575" cmpd="sng">
            <a:solidFill>
              <a:schemeClr val="accent2"/>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Freeform 8"/>
          <p:cNvSpPr>
            <a:spLocks/>
          </p:cNvSpPr>
          <p:nvPr/>
        </p:nvSpPr>
        <p:spPr bwMode="auto">
          <a:xfrm>
            <a:off x="679996" y="4509120"/>
            <a:ext cx="1147762" cy="1003300"/>
          </a:xfrm>
          <a:custGeom>
            <a:avLst/>
            <a:gdLst>
              <a:gd name="T0" fmla="*/ 0 w 1446"/>
              <a:gd name="T1" fmla="*/ 2147483647 h 706"/>
              <a:gd name="T2" fmla="*/ 2147483647 w 1446"/>
              <a:gd name="T3" fmla="*/ 2147483647 h 706"/>
              <a:gd name="T4" fmla="*/ 2147483647 w 1446"/>
              <a:gd name="T5" fmla="*/ 2147483647 h 706"/>
              <a:gd name="T6" fmla="*/ 2147483647 w 1446"/>
              <a:gd name="T7" fmla="*/ 0 h 70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6" h="706">
                <a:moveTo>
                  <a:pt x="0" y="706"/>
                </a:moveTo>
                <a:cubicBezTo>
                  <a:pt x="128" y="664"/>
                  <a:pt x="250" y="622"/>
                  <a:pt x="408" y="570"/>
                </a:cubicBezTo>
                <a:cubicBezTo>
                  <a:pt x="566" y="518"/>
                  <a:pt x="777" y="487"/>
                  <a:pt x="950" y="392"/>
                </a:cubicBezTo>
                <a:cubicBezTo>
                  <a:pt x="1123" y="297"/>
                  <a:pt x="1343" y="82"/>
                  <a:pt x="1446" y="0"/>
                </a:cubicBezTo>
              </a:path>
            </a:pathLst>
          </a:custGeom>
          <a:noFill/>
          <a:ln w="28575" cmpd="sng">
            <a:solidFill>
              <a:schemeClr val="accent2"/>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Freeform 18"/>
          <p:cNvSpPr>
            <a:spLocks/>
          </p:cNvSpPr>
          <p:nvPr/>
        </p:nvSpPr>
        <p:spPr bwMode="auto">
          <a:xfrm>
            <a:off x="679996" y="4775820"/>
            <a:ext cx="1147762" cy="736600"/>
          </a:xfrm>
          <a:custGeom>
            <a:avLst/>
            <a:gdLst>
              <a:gd name="T0" fmla="*/ 0 w 1446"/>
              <a:gd name="T1" fmla="*/ 2147483647 h 636"/>
              <a:gd name="T2" fmla="*/ 2147483647 w 1446"/>
              <a:gd name="T3" fmla="*/ 2147483647 h 636"/>
              <a:gd name="T4" fmla="*/ 2147483647 w 1446"/>
              <a:gd name="T5" fmla="*/ 2147483647 h 636"/>
              <a:gd name="T6" fmla="*/ 2147483647 w 1446"/>
              <a:gd name="T7" fmla="*/ 2147483647 h 636"/>
              <a:gd name="T8" fmla="*/ 2147483647 w 1446"/>
              <a:gd name="T9" fmla="*/ 0 h 6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6" h="636">
                <a:moveTo>
                  <a:pt x="0" y="636"/>
                </a:moveTo>
                <a:cubicBezTo>
                  <a:pt x="72" y="601"/>
                  <a:pt x="316" y="520"/>
                  <a:pt x="432" y="426"/>
                </a:cubicBezTo>
                <a:cubicBezTo>
                  <a:pt x="548" y="332"/>
                  <a:pt x="584" y="123"/>
                  <a:pt x="697" y="69"/>
                </a:cubicBezTo>
                <a:cubicBezTo>
                  <a:pt x="810" y="15"/>
                  <a:pt x="986" y="114"/>
                  <a:pt x="1111" y="103"/>
                </a:cubicBezTo>
                <a:cubicBezTo>
                  <a:pt x="1236" y="92"/>
                  <a:pt x="1376" y="21"/>
                  <a:pt x="1446" y="0"/>
                </a:cubicBezTo>
              </a:path>
            </a:pathLst>
          </a:custGeom>
          <a:noFill/>
          <a:ln w="28575" cmpd="sng">
            <a:solidFill>
              <a:schemeClr val="accent2"/>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Freeform 19"/>
          <p:cNvSpPr>
            <a:spLocks/>
          </p:cNvSpPr>
          <p:nvPr/>
        </p:nvSpPr>
        <p:spPr bwMode="auto">
          <a:xfrm>
            <a:off x="679996" y="4791695"/>
            <a:ext cx="1155700" cy="738188"/>
          </a:xfrm>
          <a:custGeom>
            <a:avLst/>
            <a:gdLst>
              <a:gd name="T0" fmla="*/ 0 w 1446"/>
              <a:gd name="T1" fmla="*/ 2147483647 h 475"/>
              <a:gd name="T2" fmla="*/ 2147483647 w 1446"/>
              <a:gd name="T3" fmla="*/ 2147483647 h 475"/>
              <a:gd name="T4" fmla="*/ 2147483647 w 1446"/>
              <a:gd name="T5" fmla="*/ 2147483647 h 475"/>
              <a:gd name="T6" fmla="*/ 2147483647 w 1446"/>
              <a:gd name="T7" fmla="*/ 0 h 4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6" h="475">
                <a:moveTo>
                  <a:pt x="0" y="466"/>
                </a:moveTo>
                <a:cubicBezTo>
                  <a:pt x="85" y="461"/>
                  <a:pt x="344" y="475"/>
                  <a:pt x="512" y="438"/>
                </a:cubicBezTo>
                <a:cubicBezTo>
                  <a:pt x="680" y="401"/>
                  <a:pt x="852" y="315"/>
                  <a:pt x="1008" y="242"/>
                </a:cubicBezTo>
                <a:cubicBezTo>
                  <a:pt x="1164" y="169"/>
                  <a:pt x="1355" y="50"/>
                  <a:pt x="1446" y="0"/>
                </a:cubicBezTo>
              </a:path>
            </a:pathLst>
          </a:custGeom>
          <a:noFill/>
          <a:ln w="28575" cmpd="sng">
            <a:solidFill>
              <a:schemeClr val="accent2"/>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Freeform 13"/>
          <p:cNvSpPr>
            <a:spLocks/>
          </p:cNvSpPr>
          <p:nvPr/>
        </p:nvSpPr>
        <p:spPr bwMode="auto">
          <a:xfrm>
            <a:off x="2267223" y="4365104"/>
            <a:ext cx="936625" cy="865188"/>
          </a:xfrm>
          <a:custGeom>
            <a:avLst/>
            <a:gdLst>
              <a:gd name="T0" fmla="*/ 0 w 1452"/>
              <a:gd name="T1" fmla="*/ 2147483647 h 817"/>
              <a:gd name="T2" fmla="*/ 2147483647 w 1452"/>
              <a:gd name="T3" fmla="*/ 2147483647 h 817"/>
              <a:gd name="T4" fmla="*/ 2147483647 w 1452"/>
              <a:gd name="T5" fmla="*/ 2147483647 h 817"/>
              <a:gd name="T6" fmla="*/ 2147483647 w 1452"/>
              <a:gd name="T7" fmla="*/ 0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2" h="817">
                <a:moveTo>
                  <a:pt x="0" y="817"/>
                </a:moveTo>
                <a:cubicBezTo>
                  <a:pt x="60" y="669"/>
                  <a:pt x="121" y="521"/>
                  <a:pt x="272" y="408"/>
                </a:cubicBezTo>
                <a:cubicBezTo>
                  <a:pt x="423" y="295"/>
                  <a:pt x="710" y="204"/>
                  <a:pt x="907" y="136"/>
                </a:cubicBezTo>
                <a:cubicBezTo>
                  <a:pt x="1104" y="68"/>
                  <a:pt x="1354" y="23"/>
                  <a:pt x="1452" y="0"/>
                </a:cubicBezTo>
              </a:path>
            </a:pathLst>
          </a:custGeom>
          <a:noFill/>
          <a:ln w="28575" cmpd="sng">
            <a:solidFill>
              <a:srgbClr val="CC0000"/>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Freeform 14"/>
          <p:cNvSpPr>
            <a:spLocks/>
          </p:cNvSpPr>
          <p:nvPr/>
        </p:nvSpPr>
        <p:spPr bwMode="auto">
          <a:xfrm>
            <a:off x="2267223" y="4549254"/>
            <a:ext cx="936625" cy="681038"/>
          </a:xfrm>
          <a:custGeom>
            <a:avLst/>
            <a:gdLst>
              <a:gd name="T0" fmla="*/ 0 w 1452"/>
              <a:gd name="T1" fmla="*/ 2147483647 h 643"/>
              <a:gd name="T2" fmla="*/ 2147483647 w 1452"/>
              <a:gd name="T3" fmla="*/ 2147483647 h 643"/>
              <a:gd name="T4" fmla="*/ 2147483647 w 1452"/>
              <a:gd name="T5" fmla="*/ 2147483647 h 643"/>
              <a:gd name="T6" fmla="*/ 0 60000 65536"/>
              <a:gd name="T7" fmla="*/ 0 60000 65536"/>
              <a:gd name="T8" fmla="*/ 0 60000 65536"/>
            </a:gdLst>
            <a:ahLst/>
            <a:cxnLst>
              <a:cxn ang="T6">
                <a:pos x="T0" y="T1"/>
              </a:cxn>
              <a:cxn ang="T7">
                <a:pos x="T2" y="T3"/>
              </a:cxn>
              <a:cxn ang="T8">
                <a:pos x="T4" y="T5"/>
              </a:cxn>
            </a:cxnLst>
            <a:rect l="0" t="0" r="r" b="b"/>
            <a:pathLst>
              <a:path w="1452" h="643">
                <a:moveTo>
                  <a:pt x="0" y="643"/>
                </a:moveTo>
                <a:cubicBezTo>
                  <a:pt x="378" y="419"/>
                  <a:pt x="756" y="196"/>
                  <a:pt x="998" y="98"/>
                </a:cubicBezTo>
                <a:cubicBezTo>
                  <a:pt x="1240" y="0"/>
                  <a:pt x="1377" y="68"/>
                  <a:pt x="1452" y="53"/>
                </a:cubicBezTo>
              </a:path>
            </a:pathLst>
          </a:custGeom>
          <a:noFill/>
          <a:ln w="28575" cmpd="sng">
            <a:solidFill>
              <a:srgbClr val="CC0000"/>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Freeform 15"/>
          <p:cNvSpPr>
            <a:spLocks/>
          </p:cNvSpPr>
          <p:nvPr/>
        </p:nvSpPr>
        <p:spPr bwMode="auto">
          <a:xfrm>
            <a:off x="2267223" y="5013176"/>
            <a:ext cx="936625" cy="382587"/>
          </a:xfrm>
          <a:custGeom>
            <a:avLst/>
            <a:gdLst>
              <a:gd name="T0" fmla="*/ 0 w 1452"/>
              <a:gd name="T1" fmla="*/ 2147483647 h 362"/>
              <a:gd name="T2" fmla="*/ 2147483647 w 1452"/>
              <a:gd name="T3" fmla="*/ 2147483647 h 362"/>
              <a:gd name="T4" fmla="*/ 2147483647 w 1452"/>
              <a:gd name="T5" fmla="*/ 2147483647 h 362"/>
              <a:gd name="T6" fmla="*/ 2147483647 w 1452"/>
              <a:gd name="T7" fmla="*/ 0 h 36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2" h="362">
                <a:moveTo>
                  <a:pt x="0" y="227"/>
                </a:moveTo>
                <a:cubicBezTo>
                  <a:pt x="242" y="242"/>
                  <a:pt x="484" y="257"/>
                  <a:pt x="681" y="272"/>
                </a:cubicBezTo>
                <a:cubicBezTo>
                  <a:pt x="878" y="287"/>
                  <a:pt x="1052" y="362"/>
                  <a:pt x="1180" y="317"/>
                </a:cubicBezTo>
                <a:cubicBezTo>
                  <a:pt x="1308" y="272"/>
                  <a:pt x="1407" y="53"/>
                  <a:pt x="1452" y="0"/>
                </a:cubicBezTo>
              </a:path>
            </a:pathLst>
          </a:custGeom>
          <a:noFill/>
          <a:ln w="28575" cmpd="sng">
            <a:solidFill>
              <a:srgbClr val="CC0000"/>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Freeform 20"/>
          <p:cNvSpPr>
            <a:spLocks/>
          </p:cNvSpPr>
          <p:nvPr/>
        </p:nvSpPr>
        <p:spPr bwMode="auto">
          <a:xfrm>
            <a:off x="2267223" y="4468292"/>
            <a:ext cx="919162" cy="762000"/>
          </a:xfrm>
          <a:custGeom>
            <a:avLst/>
            <a:gdLst>
              <a:gd name="T0" fmla="*/ 0 w 1426"/>
              <a:gd name="T1" fmla="*/ 2147483647 h 720"/>
              <a:gd name="T2" fmla="*/ 2147483647 w 1426"/>
              <a:gd name="T3" fmla="*/ 2147483647 h 720"/>
              <a:gd name="T4" fmla="*/ 2147483647 w 1426"/>
              <a:gd name="T5" fmla="*/ 2147483647 h 720"/>
              <a:gd name="T6" fmla="*/ 2147483647 w 1426"/>
              <a:gd name="T7" fmla="*/ 0 h 7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26" h="720">
                <a:moveTo>
                  <a:pt x="0" y="720"/>
                </a:moveTo>
                <a:cubicBezTo>
                  <a:pt x="99" y="684"/>
                  <a:pt x="432" y="590"/>
                  <a:pt x="596" y="507"/>
                </a:cubicBezTo>
                <a:cubicBezTo>
                  <a:pt x="760" y="424"/>
                  <a:pt x="850" y="303"/>
                  <a:pt x="988" y="219"/>
                </a:cubicBezTo>
                <a:cubicBezTo>
                  <a:pt x="1126" y="135"/>
                  <a:pt x="1335" y="46"/>
                  <a:pt x="1426" y="0"/>
                </a:cubicBezTo>
              </a:path>
            </a:pathLst>
          </a:custGeom>
          <a:noFill/>
          <a:ln w="28575" cmpd="sng">
            <a:solidFill>
              <a:srgbClr val="CC0000"/>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Freeform 31"/>
          <p:cNvSpPr>
            <a:spLocks/>
          </p:cNvSpPr>
          <p:nvPr/>
        </p:nvSpPr>
        <p:spPr bwMode="auto">
          <a:xfrm>
            <a:off x="2267223" y="4749279"/>
            <a:ext cx="936625" cy="481013"/>
          </a:xfrm>
          <a:custGeom>
            <a:avLst/>
            <a:gdLst>
              <a:gd name="T0" fmla="*/ 0 w 1452"/>
              <a:gd name="T1" fmla="*/ 2147483647 h 454"/>
              <a:gd name="T2" fmla="*/ 2147483647 w 1452"/>
              <a:gd name="T3" fmla="*/ 2147483647 h 454"/>
              <a:gd name="T4" fmla="*/ 2147483647 w 1452"/>
              <a:gd name="T5" fmla="*/ 2147483647 h 454"/>
              <a:gd name="T6" fmla="*/ 2147483647 w 1452"/>
              <a:gd name="T7" fmla="*/ 2147483647 h 454"/>
              <a:gd name="T8" fmla="*/ 2147483647 w 1452"/>
              <a:gd name="T9" fmla="*/ 0 h 4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2" h="454">
                <a:moveTo>
                  <a:pt x="0" y="454"/>
                </a:moveTo>
                <a:cubicBezTo>
                  <a:pt x="151" y="416"/>
                  <a:pt x="303" y="378"/>
                  <a:pt x="454" y="363"/>
                </a:cubicBezTo>
                <a:cubicBezTo>
                  <a:pt x="605" y="348"/>
                  <a:pt x="779" y="378"/>
                  <a:pt x="907" y="363"/>
                </a:cubicBezTo>
                <a:cubicBezTo>
                  <a:pt x="1035" y="348"/>
                  <a:pt x="1134" y="332"/>
                  <a:pt x="1225" y="272"/>
                </a:cubicBezTo>
                <a:cubicBezTo>
                  <a:pt x="1316" y="212"/>
                  <a:pt x="1414" y="45"/>
                  <a:pt x="1452" y="0"/>
                </a:cubicBezTo>
              </a:path>
            </a:pathLst>
          </a:custGeom>
          <a:noFill/>
          <a:ln w="28575" cmpd="sng">
            <a:solidFill>
              <a:srgbClr val="CC0000"/>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9296573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Methodology</a:t>
            </a:r>
            <a:endParaRPr lang="en-US" dirty="0"/>
          </a:p>
        </p:txBody>
      </p:sp>
      <p:sp>
        <p:nvSpPr>
          <p:cNvPr id="6" name="Freeform 5"/>
          <p:cNvSpPr>
            <a:spLocks/>
          </p:cNvSpPr>
          <p:nvPr/>
        </p:nvSpPr>
        <p:spPr bwMode="auto">
          <a:xfrm>
            <a:off x="466156" y="2259161"/>
            <a:ext cx="8426324" cy="3455987"/>
          </a:xfrm>
          <a:custGeom>
            <a:avLst/>
            <a:gdLst>
              <a:gd name="T0" fmla="*/ 0 w 5852"/>
              <a:gd name="T1" fmla="*/ 2147483647 h 2177"/>
              <a:gd name="T2" fmla="*/ 2147483647 w 5852"/>
              <a:gd name="T3" fmla="*/ 2147483647 h 2177"/>
              <a:gd name="T4" fmla="*/ 2147483647 w 5852"/>
              <a:gd name="T5" fmla="*/ 2147483647 h 2177"/>
              <a:gd name="T6" fmla="*/ 2147483647 w 5852"/>
              <a:gd name="T7" fmla="*/ 2147483647 h 2177"/>
              <a:gd name="T8" fmla="*/ 2147483647 w 5852"/>
              <a:gd name="T9" fmla="*/ 2147483647 h 2177"/>
              <a:gd name="T10" fmla="*/ 2147483647 w 5852"/>
              <a:gd name="T11" fmla="*/ 2147483647 h 2177"/>
              <a:gd name="T12" fmla="*/ 2147483647 w 5852"/>
              <a:gd name="T13" fmla="*/ 2147483647 h 2177"/>
              <a:gd name="T14" fmla="*/ 2147483647 w 5852"/>
              <a:gd name="T15" fmla="*/ 2147483647 h 2177"/>
              <a:gd name="T16" fmla="*/ 2147483647 w 5852"/>
              <a:gd name="T17" fmla="*/ 2147483647 h 2177"/>
              <a:gd name="T18" fmla="*/ 2147483647 w 5852"/>
              <a:gd name="T19" fmla="*/ 2147483647 h 2177"/>
              <a:gd name="T20" fmla="*/ 2147483647 w 5852"/>
              <a:gd name="T21" fmla="*/ 0 h 21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52" h="2177">
                <a:moveTo>
                  <a:pt x="0" y="2177"/>
                </a:moveTo>
                <a:cubicBezTo>
                  <a:pt x="144" y="2060"/>
                  <a:pt x="288" y="1943"/>
                  <a:pt x="409" y="1905"/>
                </a:cubicBezTo>
                <a:cubicBezTo>
                  <a:pt x="530" y="1867"/>
                  <a:pt x="620" y="1935"/>
                  <a:pt x="726" y="1950"/>
                </a:cubicBezTo>
                <a:cubicBezTo>
                  <a:pt x="832" y="1965"/>
                  <a:pt x="863" y="2041"/>
                  <a:pt x="1044" y="1996"/>
                </a:cubicBezTo>
                <a:cubicBezTo>
                  <a:pt x="1225" y="1951"/>
                  <a:pt x="1558" y="1724"/>
                  <a:pt x="1815" y="1678"/>
                </a:cubicBezTo>
                <a:cubicBezTo>
                  <a:pt x="2072" y="1632"/>
                  <a:pt x="2291" y="1851"/>
                  <a:pt x="2586" y="1723"/>
                </a:cubicBezTo>
                <a:cubicBezTo>
                  <a:pt x="2881" y="1595"/>
                  <a:pt x="3313" y="1083"/>
                  <a:pt x="3584" y="907"/>
                </a:cubicBezTo>
                <a:cubicBezTo>
                  <a:pt x="3855" y="731"/>
                  <a:pt x="4014" y="771"/>
                  <a:pt x="4210" y="665"/>
                </a:cubicBezTo>
                <a:cubicBezTo>
                  <a:pt x="4406" y="559"/>
                  <a:pt x="4527" y="353"/>
                  <a:pt x="4763" y="272"/>
                </a:cubicBezTo>
                <a:cubicBezTo>
                  <a:pt x="4999" y="191"/>
                  <a:pt x="5444" y="226"/>
                  <a:pt x="5625" y="181"/>
                </a:cubicBezTo>
                <a:cubicBezTo>
                  <a:pt x="5806" y="136"/>
                  <a:pt x="5814" y="30"/>
                  <a:pt x="5852" y="0"/>
                </a:cubicBezTo>
              </a:path>
            </a:pathLst>
          </a:custGeom>
          <a:noFill/>
          <a:ln w="57150" cmpd="sng">
            <a:solidFill>
              <a:srgbClr val="000308"/>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Text Box 9"/>
          <p:cNvSpPr txBox="1">
            <a:spLocks noChangeArrowheads="1"/>
          </p:cNvSpPr>
          <p:nvPr/>
        </p:nvSpPr>
        <p:spPr bwMode="auto">
          <a:xfrm>
            <a:off x="3779268" y="6075511"/>
            <a:ext cx="1944688" cy="3778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dirty="0">
                <a:solidFill>
                  <a:srgbClr val="000308"/>
                </a:solidFill>
              </a:rPr>
              <a:t>Observations</a:t>
            </a:r>
            <a:endParaRPr lang="en-US" altLang="en-US" dirty="0">
              <a:solidFill>
                <a:srgbClr val="000308"/>
              </a:solidFill>
            </a:endParaRPr>
          </a:p>
        </p:txBody>
      </p:sp>
      <p:sp>
        <p:nvSpPr>
          <p:cNvPr id="9" name="Text Box 12"/>
          <p:cNvSpPr txBox="1">
            <a:spLocks noChangeArrowheads="1"/>
          </p:cNvSpPr>
          <p:nvPr/>
        </p:nvSpPr>
        <p:spPr bwMode="auto">
          <a:xfrm>
            <a:off x="107381" y="5861843"/>
            <a:ext cx="935037" cy="3810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dirty="0">
                <a:solidFill>
                  <a:schemeClr val="tx1"/>
                </a:solidFill>
              </a:rPr>
              <a:t> </a:t>
            </a:r>
            <a:r>
              <a:rPr lang="en-GB" altLang="en-US" dirty="0" smtClean="0">
                <a:solidFill>
                  <a:srgbClr val="000308"/>
                </a:solidFill>
              </a:rPr>
              <a:t>1960</a:t>
            </a:r>
            <a:endParaRPr lang="en-US" altLang="en-US" dirty="0">
              <a:solidFill>
                <a:srgbClr val="000308"/>
              </a:solidFill>
            </a:endParaRPr>
          </a:p>
        </p:txBody>
      </p:sp>
      <p:sp>
        <p:nvSpPr>
          <p:cNvPr id="10" name="Text Box 29"/>
          <p:cNvSpPr txBox="1">
            <a:spLocks noChangeArrowheads="1"/>
          </p:cNvSpPr>
          <p:nvPr/>
        </p:nvSpPr>
        <p:spPr bwMode="auto">
          <a:xfrm>
            <a:off x="7957442" y="5861843"/>
            <a:ext cx="935038"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dirty="0">
                <a:solidFill>
                  <a:srgbClr val="000308"/>
                </a:solidFill>
              </a:rPr>
              <a:t> </a:t>
            </a:r>
            <a:r>
              <a:rPr lang="en-GB" altLang="en-US" dirty="0" smtClean="0">
                <a:solidFill>
                  <a:srgbClr val="000308"/>
                </a:solidFill>
              </a:rPr>
              <a:t>2005</a:t>
            </a:r>
            <a:endParaRPr lang="en-US" altLang="en-US" dirty="0">
              <a:solidFill>
                <a:srgbClr val="000308"/>
              </a:solidFill>
            </a:endParaRPr>
          </a:p>
        </p:txBody>
      </p:sp>
      <p:sp>
        <p:nvSpPr>
          <p:cNvPr id="13" name="Text Box 39"/>
          <p:cNvSpPr txBox="1">
            <a:spLocks noChangeArrowheads="1"/>
          </p:cNvSpPr>
          <p:nvPr/>
        </p:nvSpPr>
        <p:spPr bwMode="auto">
          <a:xfrm>
            <a:off x="7955981" y="527521"/>
            <a:ext cx="2592387" cy="3810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solidFill>
                  <a:schemeClr val="tx1"/>
                </a:solidFill>
              </a:rPr>
              <a:t>… until 2009</a:t>
            </a:r>
            <a:endParaRPr lang="en-US" altLang="en-US">
              <a:solidFill>
                <a:schemeClr val="tx1"/>
              </a:solidFill>
            </a:endParaRPr>
          </a:p>
        </p:txBody>
      </p:sp>
      <p:sp>
        <p:nvSpPr>
          <p:cNvPr id="14" name="Line 10"/>
          <p:cNvSpPr>
            <a:spLocks noChangeShapeType="1"/>
          </p:cNvSpPr>
          <p:nvPr/>
        </p:nvSpPr>
        <p:spPr bwMode="auto">
          <a:xfrm flipV="1">
            <a:off x="4715768" y="4507061"/>
            <a:ext cx="216272" cy="1568450"/>
          </a:xfrm>
          <a:prstGeom prst="line">
            <a:avLst/>
          </a:prstGeom>
          <a:noFill/>
          <a:ln w="9525">
            <a:solidFill>
              <a:srgbClr val="00030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ext Box 28"/>
          <p:cNvSpPr txBox="1">
            <a:spLocks noChangeArrowheads="1"/>
          </p:cNvSpPr>
          <p:nvPr/>
        </p:nvSpPr>
        <p:spPr bwMode="auto">
          <a:xfrm>
            <a:off x="3274443" y="2546498"/>
            <a:ext cx="1871663" cy="120032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dirty="0">
                <a:solidFill>
                  <a:srgbClr val="009900"/>
                </a:solidFill>
              </a:rPr>
              <a:t>5-member prediction started 1 </a:t>
            </a:r>
            <a:r>
              <a:rPr lang="en-GB" altLang="en-US" dirty="0" smtClean="0">
                <a:solidFill>
                  <a:srgbClr val="009900"/>
                </a:solidFill>
              </a:rPr>
              <a:t>Nov 1970</a:t>
            </a:r>
            <a:endParaRPr lang="en-US" altLang="en-US" dirty="0">
              <a:solidFill>
                <a:srgbClr val="009900"/>
              </a:solidFill>
            </a:endParaRPr>
          </a:p>
        </p:txBody>
      </p:sp>
      <p:sp>
        <p:nvSpPr>
          <p:cNvPr id="16" name="Text Box 17"/>
          <p:cNvSpPr txBox="1">
            <a:spLocks noChangeArrowheads="1"/>
          </p:cNvSpPr>
          <p:nvPr/>
        </p:nvSpPr>
        <p:spPr bwMode="auto">
          <a:xfrm>
            <a:off x="1618681" y="2751286"/>
            <a:ext cx="1871662" cy="120032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dirty="0">
                <a:solidFill>
                  <a:srgbClr val="CC0000"/>
                </a:solidFill>
              </a:rPr>
              <a:t>5-member prediction started 1 </a:t>
            </a:r>
            <a:r>
              <a:rPr lang="en-GB" altLang="en-US" dirty="0" smtClean="0">
                <a:solidFill>
                  <a:srgbClr val="CC0000"/>
                </a:solidFill>
              </a:rPr>
              <a:t>Nov 1965</a:t>
            </a:r>
            <a:endParaRPr lang="en-US" altLang="en-US" dirty="0">
              <a:solidFill>
                <a:srgbClr val="CC0000"/>
              </a:solidFill>
            </a:endParaRPr>
          </a:p>
        </p:txBody>
      </p:sp>
      <p:sp>
        <p:nvSpPr>
          <p:cNvPr id="17" name="Text Box 11"/>
          <p:cNvSpPr txBox="1">
            <a:spLocks noChangeArrowheads="1"/>
          </p:cNvSpPr>
          <p:nvPr/>
        </p:nvSpPr>
        <p:spPr bwMode="auto">
          <a:xfrm>
            <a:off x="-108520" y="3467248"/>
            <a:ext cx="1871663" cy="120032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dirty="0">
                <a:solidFill>
                  <a:srgbClr val="0070C0"/>
                </a:solidFill>
              </a:rPr>
              <a:t>5-member prediction started 1 </a:t>
            </a:r>
            <a:r>
              <a:rPr lang="en-GB" altLang="en-US" dirty="0" smtClean="0">
                <a:solidFill>
                  <a:srgbClr val="0070C0"/>
                </a:solidFill>
              </a:rPr>
              <a:t>Nov 1960</a:t>
            </a:r>
            <a:endParaRPr lang="en-US" altLang="en-US" dirty="0">
              <a:solidFill>
                <a:srgbClr val="0070C0"/>
              </a:solidFill>
            </a:endParaRPr>
          </a:p>
        </p:txBody>
      </p:sp>
      <p:sp>
        <p:nvSpPr>
          <p:cNvPr id="18" name="Text Box 34"/>
          <p:cNvSpPr txBox="1">
            <a:spLocks noChangeArrowheads="1"/>
          </p:cNvSpPr>
          <p:nvPr/>
        </p:nvSpPr>
        <p:spPr bwMode="auto">
          <a:xfrm>
            <a:off x="144463" y="908720"/>
            <a:ext cx="5183187" cy="4762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i="1" u="sng" dirty="0">
                <a:solidFill>
                  <a:schemeClr val="bg2">
                    <a:lumMod val="10000"/>
                  </a:schemeClr>
                </a:solidFill>
              </a:rPr>
              <a:t>Experimental setup : 1 grid-point</a:t>
            </a:r>
            <a:endParaRPr lang="en-US" altLang="en-US" sz="2400" i="1" u="sng" dirty="0">
              <a:solidFill>
                <a:schemeClr val="bg2">
                  <a:lumMod val="10000"/>
                </a:schemeClr>
              </a:solidFill>
            </a:endParaRPr>
          </a:p>
        </p:txBody>
      </p:sp>
      <p:sp>
        <p:nvSpPr>
          <p:cNvPr id="44" name="Freeform 6"/>
          <p:cNvSpPr>
            <a:spLocks/>
          </p:cNvSpPr>
          <p:nvPr/>
        </p:nvSpPr>
        <p:spPr bwMode="auto">
          <a:xfrm>
            <a:off x="679996" y="4791695"/>
            <a:ext cx="1155700" cy="720725"/>
          </a:xfrm>
          <a:custGeom>
            <a:avLst/>
            <a:gdLst>
              <a:gd name="T0" fmla="*/ 0 w 1457"/>
              <a:gd name="T1" fmla="*/ 2147483647 h 556"/>
              <a:gd name="T2" fmla="*/ 2147483647 w 1457"/>
              <a:gd name="T3" fmla="*/ 2147483647 h 556"/>
              <a:gd name="T4" fmla="*/ 2147483647 w 1457"/>
              <a:gd name="T5" fmla="*/ 2147483647 h 556"/>
              <a:gd name="T6" fmla="*/ 2147483647 w 1457"/>
              <a:gd name="T7" fmla="*/ 2147483647 h 556"/>
              <a:gd name="T8" fmla="*/ 2147483647 w 1457"/>
              <a:gd name="T9" fmla="*/ 0 h 5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7" h="556">
                <a:moveTo>
                  <a:pt x="0" y="556"/>
                </a:moveTo>
                <a:cubicBezTo>
                  <a:pt x="75" y="435"/>
                  <a:pt x="151" y="315"/>
                  <a:pt x="227" y="239"/>
                </a:cubicBezTo>
                <a:cubicBezTo>
                  <a:pt x="303" y="163"/>
                  <a:pt x="315" y="126"/>
                  <a:pt x="454" y="102"/>
                </a:cubicBezTo>
                <a:cubicBezTo>
                  <a:pt x="593" y="78"/>
                  <a:pt x="898" y="109"/>
                  <a:pt x="1065" y="92"/>
                </a:cubicBezTo>
                <a:cubicBezTo>
                  <a:pt x="1232" y="75"/>
                  <a:pt x="1375" y="19"/>
                  <a:pt x="1457" y="0"/>
                </a:cubicBezTo>
              </a:path>
            </a:pathLst>
          </a:custGeom>
          <a:noFill/>
          <a:ln w="28575" cmpd="sng">
            <a:solidFill>
              <a:schemeClr val="accent2"/>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Freeform 7"/>
          <p:cNvSpPr>
            <a:spLocks/>
          </p:cNvSpPr>
          <p:nvPr/>
        </p:nvSpPr>
        <p:spPr bwMode="auto">
          <a:xfrm>
            <a:off x="679996" y="5372720"/>
            <a:ext cx="1147762" cy="139700"/>
          </a:xfrm>
          <a:custGeom>
            <a:avLst/>
            <a:gdLst>
              <a:gd name="T0" fmla="*/ 0 w 1457"/>
              <a:gd name="T1" fmla="*/ 2147483647 h 176"/>
              <a:gd name="T2" fmla="*/ 2147483647 w 1457"/>
              <a:gd name="T3" fmla="*/ 2147483647 h 176"/>
              <a:gd name="T4" fmla="*/ 2147483647 w 1457"/>
              <a:gd name="T5" fmla="*/ 2147483647 h 176"/>
              <a:gd name="T6" fmla="*/ 2147483647 w 1457"/>
              <a:gd name="T7" fmla="*/ 2147483647 h 176"/>
              <a:gd name="T8" fmla="*/ 2147483647 w 1457"/>
              <a:gd name="T9" fmla="*/ 0 h 1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7" h="176">
                <a:moveTo>
                  <a:pt x="0" y="176"/>
                </a:moveTo>
                <a:cubicBezTo>
                  <a:pt x="45" y="157"/>
                  <a:pt x="91" y="138"/>
                  <a:pt x="182" y="131"/>
                </a:cubicBezTo>
                <a:cubicBezTo>
                  <a:pt x="273" y="124"/>
                  <a:pt x="386" y="147"/>
                  <a:pt x="545" y="131"/>
                </a:cubicBezTo>
                <a:cubicBezTo>
                  <a:pt x="704" y="115"/>
                  <a:pt x="983" y="57"/>
                  <a:pt x="1135" y="35"/>
                </a:cubicBezTo>
                <a:cubicBezTo>
                  <a:pt x="1287" y="13"/>
                  <a:pt x="1390" y="7"/>
                  <a:pt x="1457" y="0"/>
                </a:cubicBezTo>
              </a:path>
            </a:pathLst>
          </a:custGeom>
          <a:noFill/>
          <a:ln w="28575" cmpd="sng">
            <a:solidFill>
              <a:schemeClr val="accent2"/>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Freeform 8"/>
          <p:cNvSpPr>
            <a:spLocks/>
          </p:cNvSpPr>
          <p:nvPr/>
        </p:nvSpPr>
        <p:spPr bwMode="auto">
          <a:xfrm>
            <a:off x="679996" y="4509120"/>
            <a:ext cx="1147762" cy="1003300"/>
          </a:xfrm>
          <a:custGeom>
            <a:avLst/>
            <a:gdLst>
              <a:gd name="T0" fmla="*/ 0 w 1446"/>
              <a:gd name="T1" fmla="*/ 2147483647 h 706"/>
              <a:gd name="T2" fmla="*/ 2147483647 w 1446"/>
              <a:gd name="T3" fmla="*/ 2147483647 h 706"/>
              <a:gd name="T4" fmla="*/ 2147483647 w 1446"/>
              <a:gd name="T5" fmla="*/ 2147483647 h 706"/>
              <a:gd name="T6" fmla="*/ 2147483647 w 1446"/>
              <a:gd name="T7" fmla="*/ 0 h 70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6" h="706">
                <a:moveTo>
                  <a:pt x="0" y="706"/>
                </a:moveTo>
                <a:cubicBezTo>
                  <a:pt x="128" y="664"/>
                  <a:pt x="250" y="622"/>
                  <a:pt x="408" y="570"/>
                </a:cubicBezTo>
                <a:cubicBezTo>
                  <a:pt x="566" y="518"/>
                  <a:pt x="777" y="487"/>
                  <a:pt x="950" y="392"/>
                </a:cubicBezTo>
                <a:cubicBezTo>
                  <a:pt x="1123" y="297"/>
                  <a:pt x="1343" y="82"/>
                  <a:pt x="1446" y="0"/>
                </a:cubicBezTo>
              </a:path>
            </a:pathLst>
          </a:custGeom>
          <a:noFill/>
          <a:ln w="28575" cmpd="sng">
            <a:solidFill>
              <a:schemeClr val="accent2"/>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Freeform 18"/>
          <p:cNvSpPr>
            <a:spLocks/>
          </p:cNvSpPr>
          <p:nvPr/>
        </p:nvSpPr>
        <p:spPr bwMode="auto">
          <a:xfrm>
            <a:off x="679996" y="4775820"/>
            <a:ext cx="1147762" cy="736600"/>
          </a:xfrm>
          <a:custGeom>
            <a:avLst/>
            <a:gdLst>
              <a:gd name="T0" fmla="*/ 0 w 1446"/>
              <a:gd name="T1" fmla="*/ 2147483647 h 636"/>
              <a:gd name="T2" fmla="*/ 2147483647 w 1446"/>
              <a:gd name="T3" fmla="*/ 2147483647 h 636"/>
              <a:gd name="T4" fmla="*/ 2147483647 w 1446"/>
              <a:gd name="T5" fmla="*/ 2147483647 h 636"/>
              <a:gd name="T6" fmla="*/ 2147483647 w 1446"/>
              <a:gd name="T7" fmla="*/ 2147483647 h 636"/>
              <a:gd name="T8" fmla="*/ 2147483647 w 1446"/>
              <a:gd name="T9" fmla="*/ 0 h 6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6" h="636">
                <a:moveTo>
                  <a:pt x="0" y="636"/>
                </a:moveTo>
                <a:cubicBezTo>
                  <a:pt x="72" y="601"/>
                  <a:pt x="316" y="520"/>
                  <a:pt x="432" y="426"/>
                </a:cubicBezTo>
                <a:cubicBezTo>
                  <a:pt x="548" y="332"/>
                  <a:pt x="584" y="123"/>
                  <a:pt x="697" y="69"/>
                </a:cubicBezTo>
                <a:cubicBezTo>
                  <a:pt x="810" y="15"/>
                  <a:pt x="986" y="114"/>
                  <a:pt x="1111" y="103"/>
                </a:cubicBezTo>
                <a:cubicBezTo>
                  <a:pt x="1236" y="92"/>
                  <a:pt x="1376" y="21"/>
                  <a:pt x="1446" y="0"/>
                </a:cubicBezTo>
              </a:path>
            </a:pathLst>
          </a:custGeom>
          <a:noFill/>
          <a:ln w="28575" cmpd="sng">
            <a:solidFill>
              <a:schemeClr val="accent2"/>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Freeform 19"/>
          <p:cNvSpPr>
            <a:spLocks/>
          </p:cNvSpPr>
          <p:nvPr/>
        </p:nvSpPr>
        <p:spPr bwMode="auto">
          <a:xfrm>
            <a:off x="679996" y="4791695"/>
            <a:ext cx="1155700" cy="738188"/>
          </a:xfrm>
          <a:custGeom>
            <a:avLst/>
            <a:gdLst>
              <a:gd name="T0" fmla="*/ 0 w 1446"/>
              <a:gd name="T1" fmla="*/ 2147483647 h 475"/>
              <a:gd name="T2" fmla="*/ 2147483647 w 1446"/>
              <a:gd name="T3" fmla="*/ 2147483647 h 475"/>
              <a:gd name="T4" fmla="*/ 2147483647 w 1446"/>
              <a:gd name="T5" fmla="*/ 2147483647 h 475"/>
              <a:gd name="T6" fmla="*/ 2147483647 w 1446"/>
              <a:gd name="T7" fmla="*/ 0 h 4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6" h="475">
                <a:moveTo>
                  <a:pt x="0" y="466"/>
                </a:moveTo>
                <a:cubicBezTo>
                  <a:pt x="85" y="461"/>
                  <a:pt x="344" y="475"/>
                  <a:pt x="512" y="438"/>
                </a:cubicBezTo>
                <a:cubicBezTo>
                  <a:pt x="680" y="401"/>
                  <a:pt x="852" y="315"/>
                  <a:pt x="1008" y="242"/>
                </a:cubicBezTo>
                <a:cubicBezTo>
                  <a:pt x="1164" y="169"/>
                  <a:pt x="1355" y="50"/>
                  <a:pt x="1446" y="0"/>
                </a:cubicBezTo>
              </a:path>
            </a:pathLst>
          </a:custGeom>
          <a:noFill/>
          <a:ln w="28575" cmpd="sng">
            <a:solidFill>
              <a:schemeClr val="accent2"/>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Freeform 13"/>
          <p:cNvSpPr>
            <a:spLocks/>
          </p:cNvSpPr>
          <p:nvPr/>
        </p:nvSpPr>
        <p:spPr bwMode="auto">
          <a:xfrm>
            <a:off x="2267223" y="4365104"/>
            <a:ext cx="936625" cy="865188"/>
          </a:xfrm>
          <a:custGeom>
            <a:avLst/>
            <a:gdLst>
              <a:gd name="T0" fmla="*/ 0 w 1452"/>
              <a:gd name="T1" fmla="*/ 2147483647 h 817"/>
              <a:gd name="T2" fmla="*/ 2147483647 w 1452"/>
              <a:gd name="T3" fmla="*/ 2147483647 h 817"/>
              <a:gd name="T4" fmla="*/ 2147483647 w 1452"/>
              <a:gd name="T5" fmla="*/ 2147483647 h 817"/>
              <a:gd name="T6" fmla="*/ 2147483647 w 1452"/>
              <a:gd name="T7" fmla="*/ 0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2" h="817">
                <a:moveTo>
                  <a:pt x="0" y="817"/>
                </a:moveTo>
                <a:cubicBezTo>
                  <a:pt x="60" y="669"/>
                  <a:pt x="121" y="521"/>
                  <a:pt x="272" y="408"/>
                </a:cubicBezTo>
                <a:cubicBezTo>
                  <a:pt x="423" y="295"/>
                  <a:pt x="710" y="204"/>
                  <a:pt x="907" y="136"/>
                </a:cubicBezTo>
                <a:cubicBezTo>
                  <a:pt x="1104" y="68"/>
                  <a:pt x="1354" y="23"/>
                  <a:pt x="1452" y="0"/>
                </a:cubicBezTo>
              </a:path>
            </a:pathLst>
          </a:custGeom>
          <a:noFill/>
          <a:ln w="28575" cmpd="sng">
            <a:solidFill>
              <a:srgbClr val="CC0000"/>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Freeform 14"/>
          <p:cNvSpPr>
            <a:spLocks/>
          </p:cNvSpPr>
          <p:nvPr/>
        </p:nvSpPr>
        <p:spPr bwMode="auto">
          <a:xfrm>
            <a:off x="2267223" y="4549254"/>
            <a:ext cx="936625" cy="681038"/>
          </a:xfrm>
          <a:custGeom>
            <a:avLst/>
            <a:gdLst>
              <a:gd name="T0" fmla="*/ 0 w 1452"/>
              <a:gd name="T1" fmla="*/ 2147483647 h 643"/>
              <a:gd name="T2" fmla="*/ 2147483647 w 1452"/>
              <a:gd name="T3" fmla="*/ 2147483647 h 643"/>
              <a:gd name="T4" fmla="*/ 2147483647 w 1452"/>
              <a:gd name="T5" fmla="*/ 2147483647 h 643"/>
              <a:gd name="T6" fmla="*/ 0 60000 65536"/>
              <a:gd name="T7" fmla="*/ 0 60000 65536"/>
              <a:gd name="T8" fmla="*/ 0 60000 65536"/>
            </a:gdLst>
            <a:ahLst/>
            <a:cxnLst>
              <a:cxn ang="T6">
                <a:pos x="T0" y="T1"/>
              </a:cxn>
              <a:cxn ang="T7">
                <a:pos x="T2" y="T3"/>
              </a:cxn>
              <a:cxn ang="T8">
                <a:pos x="T4" y="T5"/>
              </a:cxn>
            </a:cxnLst>
            <a:rect l="0" t="0" r="r" b="b"/>
            <a:pathLst>
              <a:path w="1452" h="643">
                <a:moveTo>
                  <a:pt x="0" y="643"/>
                </a:moveTo>
                <a:cubicBezTo>
                  <a:pt x="378" y="419"/>
                  <a:pt x="756" y="196"/>
                  <a:pt x="998" y="98"/>
                </a:cubicBezTo>
                <a:cubicBezTo>
                  <a:pt x="1240" y="0"/>
                  <a:pt x="1377" y="68"/>
                  <a:pt x="1452" y="53"/>
                </a:cubicBezTo>
              </a:path>
            </a:pathLst>
          </a:custGeom>
          <a:noFill/>
          <a:ln w="28575" cmpd="sng">
            <a:solidFill>
              <a:srgbClr val="CC0000"/>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Freeform 15"/>
          <p:cNvSpPr>
            <a:spLocks/>
          </p:cNvSpPr>
          <p:nvPr/>
        </p:nvSpPr>
        <p:spPr bwMode="auto">
          <a:xfrm>
            <a:off x="2267223" y="5013176"/>
            <a:ext cx="936625" cy="382587"/>
          </a:xfrm>
          <a:custGeom>
            <a:avLst/>
            <a:gdLst>
              <a:gd name="T0" fmla="*/ 0 w 1452"/>
              <a:gd name="T1" fmla="*/ 2147483647 h 362"/>
              <a:gd name="T2" fmla="*/ 2147483647 w 1452"/>
              <a:gd name="T3" fmla="*/ 2147483647 h 362"/>
              <a:gd name="T4" fmla="*/ 2147483647 w 1452"/>
              <a:gd name="T5" fmla="*/ 2147483647 h 362"/>
              <a:gd name="T6" fmla="*/ 2147483647 w 1452"/>
              <a:gd name="T7" fmla="*/ 0 h 36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2" h="362">
                <a:moveTo>
                  <a:pt x="0" y="227"/>
                </a:moveTo>
                <a:cubicBezTo>
                  <a:pt x="242" y="242"/>
                  <a:pt x="484" y="257"/>
                  <a:pt x="681" y="272"/>
                </a:cubicBezTo>
                <a:cubicBezTo>
                  <a:pt x="878" y="287"/>
                  <a:pt x="1052" y="362"/>
                  <a:pt x="1180" y="317"/>
                </a:cubicBezTo>
                <a:cubicBezTo>
                  <a:pt x="1308" y="272"/>
                  <a:pt x="1407" y="53"/>
                  <a:pt x="1452" y="0"/>
                </a:cubicBezTo>
              </a:path>
            </a:pathLst>
          </a:custGeom>
          <a:noFill/>
          <a:ln w="28575" cmpd="sng">
            <a:solidFill>
              <a:srgbClr val="CC0000"/>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Freeform 20"/>
          <p:cNvSpPr>
            <a:spLocks/>
          </p:cNvSpPr>
          <p:nvPr/>
        </p:nvSpPr>
        <p:spPr bwMode="auto">
          <a:xfrm>
            <a:off x="2267223" y="4468292"/>
            <a:ext cx="919162" cy="762000"/>
          </a:xfrm>
          <a:custGeom>
            <a:avLst/>
            <a:gdLst>
              <a:gd name="T0" fmla="*/ 0 w 1426"/>
              <a:gd name="T1" fmla="*/ 2147483647 h 720"/>
              <a:gd name="T2" fmla="*/ 2147483647 w 1426"/>
              <a:gd name="T3" fmla="*/ 2147483647 h 720"/>
              <a:gd name="T4" fmla="*/ 2147483647 w 1426"/>
              <a:gd name="T5" fmla="*/ 2147483647 h 720"/>
              <a:gd name="T6" fmla="*/ 2147483647 w 1426"/>
              <a:gd name="T7" fmla="*/ 0 h 7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26" h="720">
                <a:moveTo>
                  <a:pt x="0" y="720"/>
                </a:moveTo>
                <a:cubicBezTo>
                  <a:pt x="99" y="684"/>
                  <a:pt x="432" y="590"/>
                  <a:pt x="596" y="507"/>
                </a:cubicBezTo>
                <a:cubicBezTo>
                  <a:pt x="760" y="424"/>
                  <a:pt x="850" y="303"/>
                  <a:pt x="988" y="219"/>
                </a:cubicBezTo>
                <a:cubicBezTo>
                  <a:pt x="1126" y="135"/>
                  <a:pt x="1335" y="46"/>
                  <a:pt x="1426" y="0"/>
                </a:cubicBezTo>
              </a:path>
            </a:pathLst>
          </a:custGeom>
          <a:noFill/>
          <a:ln w="28575" cmpd="sng">
            <a:solidFill>
              <a:srgbClr val="CC0000"/>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Freeform 31"/>
          <p:cNvSpPr>
            <a:spLocks/>
          </p:cNvSpPr>
          <p:nvPr/>
        </p:nvSpPr>
        <p:spPr bwMode="auto">
          <a:xfrm>
            <a:off x="2267223" y="4749279"/>
            <a:ext cx="936625" cy="481013"/>
          </a:xfrm>
          <a:custGeom>
            <a:avLst/>
            <a:gdLst>
              <a:gd name="T0" fmla="*/ 0 w 1452"/>
              <a:gd name="T1" fmla="*/ 2147483647 h 454"/>
              <a:gd name="T2" fmla="*/ 2147483647 w 1452"/>
              <a:gd name="T3" fmla="*/ 2147483647 h 454"/>
              <a:gd name="T4" fmla="*/ 2147483647 w 1452"/>
              <a:gd name="T5" fmla="*/ 2147483647 h 454"/>
              <a:gd name="T6" fmla="*/ 2147483647 w 1452"/>
              <a:gd name="T7" fmla="*/ 2147483647 h 454"/>
              <a:gd name="T8" fmla="*/ 2147483647 w 1452"/>
              <a:gd name="T9" fmla="*/ 0 h 4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2" h="454">
                <a:moveTo>
                  <a:pt x="0" y="454"/>
                </a:moveTo>
                <a:cubicBezTo>
                  <a:pt x="151" y="416"/>
                  <a:pt x="303" y="378"/>
                  <a:pt x="454" y="363"/>
                </a:cubicBezTo>
                <a:cubicBezTo>
                  <a:pt x="605" y="348"/>
                  <a:pt x="779" y="378"/>
                  <a:pt x="907" y="363"/>
                </a:cubicBezTo>
                <a:cubicBezTo>
                  <a:pt x="1035" y="348"/>
                  <a:pt x="1134" y="332"/>
                  <a:pt x="1225" y="272"/>
                </a:cubicBezTo>
                <a:cubicBezTo>
                  <a:pt x="1316" y="212"/>
                  <a:pt x="1414" y="45"/>
                  <a:pt x="1452" y="0"/>
                </a:cubicBezTo>
              </a:path>
            </a:pathLst>
          </a:custGeom>
          <a:noFill/>
          <a:ln w="28575" cmpd="sng">
            <a:solidFill>
              <a:srgbClr val="CC0000"/>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Freeform 22"/>
          <p:cNvSpPr>
            <a:spLocks/>
          </p:cNvSpPr>
          <p:nvPr/>
        </p:nvSpPr>
        <p:spPr bwMode="auto">
          <a:xfrm>
            <a:off x="3744913" y="4167857"/>
            <a:ext cx="1042987" cy="835025"/>
          </a:xfrm>
          <a:custGeom>
            <a:avLst/>
            <a:gdLst>
              <a:gd name="T0" fmla="*/ 0 w 1315"/>
              <a:gd name="T1" fmla="*/ 2147483647 h 681"/>
              <a:gd name="T2" fmla="*/ 2147483647 w 1315"/>
              <a:gd name="T3" fmla="*/ 2147483647 h 681"/>
              <a:gd name="T4" fmla="*/ 2147483647 w 1315"/>
              <a:gd name="T5" fmla="*/ 0 h 681"/>
              <a:gd name="T6" fmla="*/ 0 60000 65536"/>
              <a:gd name="T7" fmla="*/ 0 60000 65536"/>
              <a:gd name="T8" fmla="*/ 0 60000 65536"/>
            </a:gdLst>
            <a:ahLst/>
            <a:cxnLst>
              <a:cxn ang="T6">
                <a:pos x="T0" y="T1"/>
              </a:cxn>
              <a:cxn ang="T7">
                <a:pos x="T2" y="T3"/>
              </a:cxn>
              <a:cxn ang="T8">
                <a:pos x="T4" y="T5"/>
              </a:cxn>
            </a:cxnLst>
            <a:rect l="0" t="0" r="r" b="b"/>
            <a:pathLst>
              <a:path w="1315" h="681">
                <a:moveTo>
                  <a:pt x="0" y="681"/>
                </a:moveTo>
                <a:cubicBezTo>
                  <a:pt x="230" y="669"/>
                  <a:pt x="461" y="658"/>
                  <a:pt x="680" y="545"/>
                </a:cubicBezTo>
                <a:cubicBezTo>
                  <a:pt x="899" y="432"/>
                  <a:pt x="1209" y="91"/>
                  <a:pt x="1315" y="0"/>
                </a:cubicBezTo>
              </a:path>
            </a:pathLst>
          </a:custGeom>
          <a:noFill/>
          <a:ln w="28575" cmpd="sng">
            <a:solidFill>
              <a:srgbClr val="009900"/>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 name="Freeform 23"/>
          <p:cNvSpPr>
            <a:spLocks/>
          </p:cNvSpPr>
          <p:nvPr/>
        </p:nvSpPr>
        <p:spPr bwMode="auto">
          <a:xfrm>
            <a:off x="3744913" y="5120357"/>
            <a:ext cx="1008062" cy="396875"/>
          </a:xfrm>
          <a:custGeom>
            <a:avLst/>
            <a:gdLst>
              <a:gd name="T0" fmla="*/ 0 w 1270"/>
              <a:gd name="T1" fmla="*/ 0 h 324"/>
              <a:gd name="T2" fmla="*/ 2147483647 w 1270"/>
              <a:gd name="T3" fmla="*/ 2147483647 h 324"/>
              <a:gd name="T4" fmla="*/ 2147483647 w 1270"/>
              <a:gd name="T5" fmla="*/ 2147483647 h 324"/>
              <a:gd name="T6" fmla="*/ 0 60000 65536"/>
              <a:gd name="T7" fmla="*/ 0 60000 65536"/>
              <a:gd name="T8" fmla="*/ 0 60000 65536"/>
            </a:gdLst>
            <a:ahLst/>
            <a:cxnLst>
              <a:cxn ang="T6">
                <a:pos x="T0" y="T1"/>
              </a:cxn>
              <a:cxn ang="T7">
                <a:pos x="T2" y="T3"/>
              </a:cxn>
              <a:cxn ang="T8">
                <a:pos x="T4" y="T5"/>
              </a:cxn>
            </a:cxnLst>
            <a:rect l="0" t="0" r="r" b="b"/>
            <a:pathLst>
              <a:path w="1270" h="324">
                <a:moveTo>
                  <a:pt x="0" y="0"/>
                </a:moveTo>
                <a:cubicBezTo>
                  <a:pt x="347" y="155"/>
                  <a:pt x="695" y="310"/>
                  <a:pt x="907" y="317"/>
                </a:cubicBezTo>
                <a:cubicBezTo>
                  <a:pt x="1119" y="324"/>
                  <a:pt x="1210" y="90"/>
                  <a:pt x="1270" y="45"/>
                </a:cubicBezTo>
              </a:path>
            </a:pathLst>
          </a:custGeom>
          <a:noFill/>
          <a:ln w="28575" cmpd="sng">
            <a:solidFill>
              <a:srgbClr val="009900"/>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Freeform 24"/>
          <p:cNvSpPr>
            <a:spLocks/>
          </p:cNvSpPr>
          <p:nvPr/>
        </p:nvSpPr>
        <p:spPr bwMode="auto">
          <a:xfrm>
            <a:off x="3600450" y="4893345"/>
            <a:ext cx="1079500" cy="361950"/>
          </a:xfrm>
          <a:custGeom>
            <a:avLst/>
            <a:gdLst>
              <a:gd name="T0" fmla="*/ 0 w 1361"/>
              <a:gd name="T1" fmla="*/ 2147483647 h 295"/>
              <a:gd name="T2" fmla="*/ 2147483647 w 1361"/>
              <a:gd name="T3" fmla="*/ 2147483647 h 295"/>
              <a:gd name="T4" fmla="*/ 2147483647 w 1361"/>
              <a:gd name="T5" fmla="*/ 0 h 295"/>
              <a:gd name="T6" fmla="*/ 0 60000 65536"/>
              <a:gd name="T7" fmla="*/ 0 60000 65536"/>
              <a:gd name="T8" fmla="*/ 0 60000 65536"/>
            </a:gdLst>
            <a:ahLst/>
            <a:cxnLst>
              <a:cxn ang="T6">
                <a:pos x="T0" y="T1"/>
              </a:cxn>
              <a:cxn ang="T7">
                <a:pos x="T2" y="T3"/>
              </a:cxn>
              <a:cxn ang="T8">
                <a:pos x="T4" y="T5"/>
              </a:cxn>
            </a:cxnLst>
            <a:rect l="0" t="0" r="r" b="b"/>
            <a:pathLst>
              <a:path w="1361" h="295">
                <a:moveTo>
                  <a:pt x="0" y="136"/>
                </a:moveTo>
                <a:cubicBezTo>
                  <a:pt x="340" y="215"/>
                  <a:pt x="681" y="295"/>
                  <a:pt x="908" y="272"/>
                </a:cubicBezTo>
                <a:cubicBezTo>
                  <a:pt x="1135" y="249"/>
                  <a:pt x="1293" y="38"/>
                  <a:pt x="1361" y="0"/>
                </a:cubicBezTo>
              </a:path>
            </a:pathLst>
          </a:custGeom>
          <a:noFill/>
          <a:ln w="28575" cmpd="sng">
            <a:solidFill>
              <a:srgbClr val="009900"/>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 name="Freeform 25"/>
          <p:cNvSpPr>
            <a:spLocks/>
          </p:cNvSpPr>
          <p:nvPr/>
        </p:nvSpPr>
        <p:spPr bwMode="auto">
          <a:xfrm>
            <a:off x="3600450" y="4502820"/>
            <a:ext cx="1079500" cy="500062"/>
          </a:xfrm>
          <a:custGeom>
            <a:avLst/>
            <a:gdLst>
              <a:gd name="T0" fmla="*/ 0 w 1360"/>
              <a:gd name="T1" fmla="*/ 2147483647 h 408"/>
              <a:gd name="T2" fmla="*/ 2147483647 w 1360"/>
              <a:gd name="T3" fmla="*/ 2147483647 h 408"/>
              <a:gd name="T4" fmla="*/ 2147483647 w 1360"/>
              <a:gd name="T5" fmla="*/ 0 h 408"/>
              <a:gd name="T6" fmla="*/ 0 60000 65536"/>
              <a:gd name="T7" fmla="*/ 0 60000 65536"/>
              <a:gd name="T8" fmla="*/ 0 60000 65536"/>
            </a:gdLst>
            <a:ahLst/>
            <a:cxnLst>
              <a:cxn ang="T6">
                <a:pos x="T0" y="T1"/>
              </a:cxn>
              <a:cxn ang="T7">
                <a:pos x="T2" y="T3"/>
              </a:cxn>
              <a:cxn ang="T8">
                <a:pos x="T4" y="T5"/>
              </a:cxn>
            </a:cxnLst>
            <a:rect l="0" t="0" r="r" b="b"/>
            <a:pathLst>
              <a:path w="1360" h="408">
                <a:moveTo>
                  <a:pt x="0" y="408"/>
                </a:moveTo>
                <a:cubicBezTo>
                  <a:pt x="187" y="368"/>
                  <a:pt x="892" y="238"/>
                  <a:pt x="1119" y="170"/>
                </a:cubicBezTo>
                <a:cubicBezTo>
                  <a:pt x="1346" y="102"/>
                  <a:pt x="1310" y="35"/>
                  <a:pt x="1360" y="0"/>
                </a:cubicBezTo>
              </a:path>
            </a:pathLst>
          </a:custGeom>
          <a:noFill/>
          <a:ln w="28575" cmpd="sng">
            <a:solidFill>
              <a:srgbClr val="009900"/>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 name="Freeform 26"/>
          <p:cNvSpPr>
            <a:spLocks/>
          </p:cNvSpPr>
          <p:nvPr/>
        </p:nvSpPr>
        <p:spPr bwMode="auto">
          <a:xfrm>
            <a:off x="3600450" y="5034632"/>
            <a:ext cx="1044575" cy="112713"/>
          </a:xfrm>
          <a:custGeom>
            <a:avLst/>
            <a:gdLst>
              <a:gd name="T0" fmla="*/ 0 w 1316"/>
              <a:gd name="T1" fmla="*/ 0 h 91"/>
              <a:gd name="T2" fmla="*/ 2147483647 w 1316"/>
              <a:gd name="T3" fmla="*/ 2147483647 h 91"/>
              <a:gd name="T4" fmla="*/ 2147483647 w 1316"/>
              <a:gd name="T5" fmla="*/ 2147483647 h 91"/>
              <a:gd name="T6" fmla="*/ 0 60000 65536"/>
              <a:gd name="T7" fmla="*/ 0 60000 65536"/>
              <a:gd name="T8" fmla="*/ 0 60000 65536"/>
            </a:gdLst>
            <a:ahLst/>
            <a:cxnLst>
              <a:cxn ang="T6">
                <a:pos x="T0" y="T1"/>
              </a:cxn>
              <a:cxn ang="T7">
                <a:pos x="T2" y="T3"/>
              </a:cxn>
              <a:cxn ang="T8">
                <a:pos x="T4" y="T5"/>
              </a:cxn>
            </a:cxnLst>
            <a:rect l="0" t="0" r="r" b="b"/>
            <a:pathLst>
              <a:path w="1316" h="91">
                <a:moveTo>
                  <a:pt x="0" y="0"/>
                </a:moveTo>
                <a:cubicBezTo>
                  <a:pt x="253" y="15"/>
                  <a:pt x="507" y="30"/>
                  <a:pt x="726" y="45"/>
                </a:cubicBezTo>
                <a:cubicBezTo>
                  <a:pt x="945" y="60"/>
                  <a:pt x="1210" y="83"/>
                  <a:pt x="1316" y="91"/>
                </a:cubicBezTo>
              </a:path>
            </a:pathLst>
          </a:custGeom>
          <a:noFill/>
          <a:ln w="28575" cmpd="sng">
            <a:solidFill>
              <a:srgbClr val="009900"/>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9474507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Methodology</a:t>
            </a:r>
            <a:endParaRPr lang="en-US" dirty="0"/>
          </a:p>
        </p:txBody>
      </p:sp>
      <p:sp>
        <p:nvSpPr>
          <p:cNvPr id="6" name="Freeform 5"/>
          <p:cNvSpPr>
            <a:spLocks/>
          </p:cNvSpPr>
          <p:nvPr/>
        </p:nvSpPr>
        <p:spPr bwMode="auto">
          <a:xfrm>
            <a:off x="466156" y="2259161"/>
            <a:ext cx="8426324" cy="3455987"/>
          </a:xfrm>
          <a:custGeom>
            <a:avLst/>
            <a:gdLst>
              <a:gd name="T0" fmla="*/ 0 w 5852"/>
              <a:gd name="T1" fmla="*/ 2147483647 h 2177"/>
              <a:gd name="T2" fmla="*/ 2147483647 w 5852"/>
              <a:gd name="T3" fmla="*/ 2147483647 h 2177"/>
              <a:gd name="T4" fmla="*/ 2147483647 w 5852"/>
              <a:gd name="T5" fmla="*/ 2147483647 h 2177"/>
              <a:gd name="T6" fmla="*/ 2147483647 w 5852"/>
              <a:gd name="T7" fmla="*/ 2147483647 h 2177"/>
              <a:gd name="T8" fmla="*/ 2147483647 w 5852"/>
              <a:gd name="T9" fmla="*/ 2147483647 h 2177"/>
              <a:gd name="T10" fmla="*/ 2147483647 w 5852"/>
              <a:gd name="T11" fmla="*/ 2147483647 h 2177"/>
              <a:gd name="T12" fmla="*/ 2147483647 w 5852"/>
              <a:gd name="T13" fmla="*/ 2147483647 h 2177"/>
              <a:gd name="T14" fmla="*/ 2147483647 w 5852"/>
              <a:gd name="T15" fmla="*/ 2147483647 h 2177"/>
              <a:gd name="T16" fmla="*/ 2147483647 w 5852"/>
              <a:gd name="T17" fmla="*/ 2147483647 h 2177"/>
              <a:gd name="T18" fmla="*/ 2147483647 w 5852"/>
              <a:gd name="T19" fmla="*/ 2147483647 h 2177"/>
              <a:gd name="T20" fmla="*/ 2147483647 w 5852"/>
              <a:gd name="T21" fmla="*/ 0 h 21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52" h="2177">
                <a:moveTo>
                  <a:pt x="0" y="2177"/>
                </a:moveTo>
                <a:cubicBezTo>
                  <a:pt x="144" y="2060"/>
                  <a:pt x="288" y="1943"/>
                  <a:pt x="409" y="1905"/>
                </a:cubicBezTo>
                <a:cubicBezTo>
                  <a:pt x="530" y="1867"/>
                  <a:pt x="620" y="1935"/>
                  <a:pt x="726" y="1950"/>
                </a:cubicBezTo>
                <a:cubicBezTo>
                  <a:pt x="832" y="1965"/>
                  <a:pt x="863" y="2041"/>
                  <a:pt x="1044" y="1996"/>
                </a:cubicBezTo>
                <a:cubicBezTo>
                  <a:pt x="1225" y="1951"/>
                  <a:pt x="1558" y="1724"/>
                  <a:pt x="1815" y="1678"/>
                </a:cubicBezTo>
                <a:cubicBezTo>
                  <a:pt x="2072" y="1632"/>
                  <a:pt x="2291" y="1851"/>
                  <a:pt x="2586" y="1723"/>
                </a:cubicBezTo>
                <a:cubicBezTo>
                  <a:pt x="2881" y="1595"/>
                  <a:pt x="3313" y="1083"/>
                  <a:pt x="3584" y="907"/>
                </a:cubicBezTo>
                <a:cubicBezTo>
                  <a:pt x="3855" y="731"/>
                  <a:pt x="4014" y="771"/>
                  <a:pt x="4210" y="665"/>
                </a:cubicBezTo>
                <a:cubicBezTo>
                  <a:pt x="4406" y="559"/>
                  <a:pt x="4527" y="353"/>
                  <a:pt x="4763" y="272"/>
                </a:cubicBezTo>
                <a:cubicBezTo>
                  <a:pt x="4999" y="191"/>
                  <a:pt x="5444" y="226"/>
                  <a:pt x="5625" y="181"/>
                </a:cubicBezTo>
                <a:cubicBezTo>
                  <a:pt x="5806" y="136"/>
                  <a:pt x="5814" y="30"/>
                  <a:pt x="5852" y="0"/>
                </a:cubicBezTo>
              </a:path>
            </a:pathLst>
          </a:custGeom>
          <a:noFill/>
          <a:ln w="57150" cmpd="sng">
            <a:solidFill>
              <a:srgbClr val="000308"/>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Text Box 9"/>
          <p:cNvSpPr txBox="1">
            <a:spLocks noChangeArrowheads="1"/>
          </p:cNvSpPr>
          <p:nvPr/>
        </p:nvSpPr>
        <p:spPr bwMode="auto">
          <a:xfrm>
            <a:off x="3779268" y="6075511"/>
            <a:ext cx="1944688" cy="3778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dirty="0">
                <a:solidFill>
                  <a:srgbClr val="000308"/>
                </a:solidFill>
              </a:rPr>
              <a:t>Observations</a:t>
            </a:r>
            <a:endParaRPr lang="en-US" altLang="en-US" dirty="0">
              <a:solidFill>
                <a:srgbClr val="000308"/>
              </a:solidFill>
            </a:endParaRPr>
          </a:p>
        </p:txBody>
      </p:sp>
      <p:sp>
        <p:nvSpPr>
          <p:cNvPr id="9" name="Text Box 12"/>
          <p:cNvSpPr txBox="1">
            <a:spLocks noChangeArrowheads="1"/>
          </p:cNvSpPr>
          <p:nvPr/>
        </p:nvSpPr>
        <p:spPr bwMode="auto">
          <a:xfrm>
            <a:off x="107381" y="5861843"/>
            <a:ext cx="935037" cy="3810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dirty="0">
                <a:solidFill>
                  <a:schemeClr val="tx1"/>
                </a:solidFill>
              </a:rPr>
              <a:t> </a:t>
            </a:r>
            <a:r>
              <a:rPr lang="en-GB" altLang="en-US" dirty="0" smtClean="0">
                <a:solidFill>
                  <a:srgbClr val="000308"/>
                </a:solidFill>
              </a:rPr>
              <a:t>1960</a:t>
            </a:r>
            <a:endParaRPr lang="en-US" altLang="en-US" dirty="0">
              <a:solidFill>
                <a:srgbClr val="000308"/>
              </a:solidFill>
            </a:endParaRPr>
          </a:p>
        </p:txBody>
      </p:sp>
      <p:sp>
        <p:nvSpPr>
          <p:cNvPr id="10" name="Text Box 29"/>
          <p:cNvSpPr txBox="1">
            <a:spLocks noChangeArrowheads="1"/>
          </p:cNvSpPr>
          <p:nvPr/>
        </p:nvSpPr>
        <p:spPr bwMode="auto">
          <a:xfrm>
            <a:off x="7957442" y="5861843"/>
            <a:ext cx="935038"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dirty="0">
                <a:solidFill>
                  <a:srgbClr val="000308"/>
                </a:solidFill>
              </a:rPr>
              <a:t> </a:t>
            </a:r>
            <a:r>
              <a:rPr lang="en-GB" altLang="en-US" dirty="0" smtClean="0">
                <a:solidFill>
                  <a:srgbClr val="000308"/>
                </a:solidFill>
              </a:rPr>
              <a:t>2005</a:t>
            </a:r>
            <a:endParaRPr lang="en-US" altLang="en-US" dirty="0">
              <a:solidFill>
                <a:srgbClr val="000308"/>
              </a:solidFill>
            </a:endParaRPr>
          </a:p>
        </p:txBody>
      </p:sp>
      <p:sp>
        <p:nvSpPr>
          <p:cNvPr id="11" name="Text Box 37"/>
          <p:cNvSpPr txBox="1">
            <a:spLocks noChangeArrowheads="1"/>
          </p:cNvSpPr>
          <p:nvPr/>
        </p:nvSpPr>
        <p:spPr bwMode="auto">
          <a:xfrm>
            <a:off x="5795393" y="960264"/>
            <a:ext cx="1871663" cy="120032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dirty="0">
                <a:solidFill>
                  <a:srgbClr val="990099"/>
                </a:solidFill>
              </a:rPr>
              <a:t>5-member prediction started 1 </a:t>
            </a:r>
            <a:r>
              <a:rPr lang="en-GB" altLang="en-US" dirty="0" smtClean="0">
                <a:solidFill>
                  <a:srgbClr val="990099"/>
                </a:solidFill>
              </a:rPr>
              <a:t>Nov 2005</a:t>
            </a:r>
            <a:endParaRPr lang="en-US" altLang="en-US" dirty="0">
              <a:solidFill>
                <a:srgbClr val="990099"/>
              </a:solidFill>
            </a:endParaRPr>
          </a:p>
        </p:txBody>
      </p:sp>
      <p:sp>
        <p:nvSpPr>
          <p:cNvPr id="13" name="Text Box 39"/>
          <p:cNvSpPr txBox="1">
            <a:spLocks noChangeArrowheads="1"/>
          </p:cNvSpPr>
          <p:nvPr/>
        </p:nvSpPr>
        <p:spPr bwMode="auto">
          <a:xfrm>
            <a:off x="7955981" y="527521"/>
            <a:ext cx="2592387" cy="3810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solidFill>
                  <a:schemeClr val="tx1"/>
                </a:solidFill>
              </a:rPr>
              <a:t>… until 2009</a:t>
            </a:r>
            <a:endParaRPr lang="en-US" altLang="en-US">
              <a:solidFill>
                <a:schemeClr val="tx1"/>
              </a:solidFill>
            </a:endParaRPr>
          </a:p>
        </p:txBody>
      </p:sp>
      <p:sp>
        <p:nvSpPr>
          <p:cNvPr id="14" name="Line 10"/>
          <p:cNvSpPr>
            <a:spLocks noChangeShapeType="1"/>
          </p:cNvSpPr>
          <p:nvPr/>
        </p:nvSpPr>
        <p:spPr bwMode="auto">
          <a:xfrm flipV="1">
            <a:off x="4715768" y="4507061"/>
            <a:ext cx="216272" cy="1568450"/>
          </a:xfrm>
          <a:prstGeom prst="line">
            <a:avLst/>
          </a:prstGeom>
          <a:noFill/>
          <a:ln w="9525">
            <a:solidFill>
              <a:srgbClr val="00030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ext Box 28"/>
          <p:cNvSpPr txBox="1">
            <a:spLocks noChangeArrowheads="1"/>
          </p:cNvSpPr>
          <p:nvPr/>
        </p:nvSpPr>
        <p:spPr bwMode="auto">
          <a:xfrm>
            <a:off x="3274443" y="2546498"/>
            <a:ext cx="1871663" cy="120032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dirty="0">
                <a:solidFill>
                  <a:srgbClr val="009900"/>
                </a:solidFill>
              </a:rPr>
              <a:t>5-member prediction started 1 </a:t>
            </a:r>
            <a:r>
              <a:rPr lang="en-GB" altLang="en-US" dirty="0" smtClean="0">
                <a:solidFill>
                  <a:srgbClr val="009900"/>
                </a:solidFill>
              </a:rPr>
              <a:t>Nov 1970</a:t>
            </a:r>
            <a:endParaRPr lang="en-US" altLang="en-US" dirty="0">
              <a:solidFill>
                <a:srgbClr val="009900"/>
              </a:solidFill>
            </a:endParaRPr>
          </a:p>
        </p:txBody>
      </p:sp>
      <p:sp>
        <p:nvSpPr>
          <p:cNvPr id="16" name="Text Box 17"/>
          <p:cNvSpPr txBox="1">
            <a:spLocks noChangeArrowheads="1"/>
          </p:cNvSpPr>
          <p:nvPr/>
        </p:nvSpPr>
        <p:spPr bwMode="auto">
          <a:xfrm>
            <a:off x="1618681" y="2751286"/>
            <a:ext cx="1871662" cy="120032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dirty="0">
                <a:solidFill>
                  <a:srgbClr val="CC0000"/>
                </a:solidFill>
              </a:rPr>
              <a:t>5-member prediction started 1 </a:t>
            </a:r>
            <a:r>
              <a:rPr lang="en-GB" altLang="en-US" dirty="0" smtClean="0">
                <a:solidFill>
                  <a:srgbClr val="CC0000"/>
                </a:solidFill>
              </a:rPr>
              <a:t>Nov 1965</a:t>
            </a:r>
            <a:endParaRPr lang="en-US" altLang="en-US" dirty="0">
              <a:solidFill>
                <a:srgbClr val="CC0000"/>
              </a:solidFill>
            </a:endParaRPr>
          </a:p>
        </p:txBody>
      </p:sp>
      <p:sp>
        <p:nvSpPr>
          <p:cNvPr id="17" name="Text Box 11"/>
          <p:cNvSpPr txBox="1">
            <a:spLocks noChangeArrowheads="1"/>
          </p:cNvSpPr>
          <p:nvPr/>
        </p:nvSpPr>
        <p:spPr bwMode="auto">
          <a:xfrm>
            <a:off x="-108520" y="3467248"/>
            <a:ext cx="1871663" cy="120032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dirty="0">
                <a:solidFill>
                  <a:srgbClr val="0070C0"/>
                </a:solidFill>
              </a:rPr>
              <a:t>5-member prediction started 1 </a:t>
            </a:r>
            <a:r>
              <a:rPr lang="en-GB" altLang="en-US" dirty="0" smtClean="0">
                <a:solidFill>
                  <a:srgbClr val="0070C0"/>
                </a:solidFill>
              </a:rPr>
              <a:t>Nov 1960</a:t>
            </a:r>
            <a:endParaRPr lang="en-US" altLang="en-US" dirty="0">
              <a:solidFill>
                <a:srgbClr val="0070C0"/>
              </a:solidFill>
            </a:endParaRPr>
          </a:p>
        </p:txBody>
      </p:sp>
      <p:sp>
        <p:nvSpPr>
          <p:cNvPr id="18" name="Text Box 34"/>
          <p:cNvSpPr txBox="1">
            <a:spLocks noChangeArrowheads="1"/>
          </p:cNvSpPr>
          <p:nvPr/>
        </p:nvSpPr>
        <p:spPr bwMode="auto">
          <a:xfrm>
            <a:off x="144463" y="908720"/>
            <a:ext cx="5183187" cy="4762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i="1" u="sng" dirty="0">
                <a:solidFill>
                  <a:schemeClr val="bg2">
                    <a:lumMod val="10000"/>
                  </a:schemeClr>
                </a:solidFill>
              </a:rPr>
              <a:t>Experimental setup : 1 grid-point</a:t>
            </a:r>
            <a:endParaRPr lang="en-US" altLang="en-US" sz="2400" i="1" u="sng" dirty="0">
              <a:solidFill>
                <a:schemeClr val="bg2">
                  <a:lumMod val="10000"/>
                </a:schemeClr>
              </a:solidFill>
            </a:endParaRPr>
          </a:p>
        </p:txBody>
      </p:sp>
      <p:sp>
        <p:nvSpPr>
          <p:cNvPr id="44" name="Freeform 6"/>
          <p:cNvSpPr>
            <a:spLocks/>
          </p:cNvSpPr>
          <p:nvPr/>
        </p:nvSpPr>
        <p:spPr bwMode="auto">
          <a:xfrm>
            <a:off x="679996" y="4791695"/>
            <a:ext cx="1155700" cy="720725"/>
          </a:xfrm>
          <a:custGeom>
            <a:avLst/>
            <a:gdLst>
              <a:gd name="T0" fmla="*/ 0 w 1457"/>
              <a:gd name="T1" fmla="*/ 2147483647 h 556"/>
              <a:gd name="T2" fmla="*/ 2147483647 w 1457"/>
              <a:gd name="T3" fmla="*/ 2147483647 h 556"/>
              <a:gd name="T4" fmla="*/ 2147483647 w 1457"/>
              <a:gd name="T5" fmla="*/ 2147483647 h 556"/>
              <a:gd name="T6" fmla="*/ 2147483647 w 1457"/>
              <a:gd name="T7" fmla="*/ 2147483647 h 556"/>
              <a:gd name="T8" fmla="*/ 2147483647 w 1457"/>
              <a:gd name="T9" fmla="*/ 0 h 5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7" h="556">
                <a:moveTo>
                  <a:pt x="0" y="556"/>
                </a:moveTo>
                <a:cubicBezTo>
                  <a:pt x="75" y="435"/>
                  <a:pt x="151" y="315"/>
                  <a:pt x="227" y="239"/>
                </a:cubicBezTo>
                <a:cubicBezTo>
                  <a:pt x="303" y="163"/>
                  <a:pt x="315" y="126"/>
                  <a:pt x="454" y="102"/>
                </a:cubicBezTo>
                <a:cubicBezTo>
                  <a:pt x="593" y="78"/>
                  <a:pt x="898" y="109"/>
                  <a:pt x="1065" y="92"/>
                </a:cubicBezTo>
                <a:cubicBezTo>
                  <a:pt x="1232" y="75"/>
                  <a:pt x="1375" y="19"/>
                  <a:pt x="1457" y="0"/>
                </a:cubicBezTo>
              </a:path>
            </a:pathLst>
          </a:custGeom>
          <a:noFill/>
          <a:ln w="28575" cmpd="sng">
            <a:solidFill>
              <a:schemeClr val="accent2"/>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Freeform 7"/>
          <p:cNvSpPr>
            <a:spLocks/>
          </p:cNvSpPr>
          <p:nvPr/>
        </p:nvSpPr>
        <p:spPr bwMode="auto">
          <a:xfrm>
            <a:off x="679996" y="5372720"/>
            <a:ext cx="1147762" cy="139700"/>
          </a:xfrm>
          <a:custGeom>
            <a:avLst/>
            <a:gdLst>
              <a:gd name="T0" fmla="*/ 0 w 1457"/>
              <a:gd name="T1" fmla="*/ 2147483647 h 176"/>
              <a:gd name="T2" fmla="*/ 2147483647 w 1457"/>
              <a:gd name="T3" fmla="*/ 2147483647 h 176"/>
              <a:gd name="T4" fmla="*/ 2147483647 w 1457"/>
              <a:gd name="T5" fmla="*/ 2147483647 h 176"/>
              <a:gd name="T6" fmla="*/ 2147483647 w 1457"/>
              <a:gd name="T7" fmla="*/ 2147483647 h 176"/>
              <a:gd name="T8" fmla="*/ 2147483647 w 1457"/>
              <a:gd name="T9" fmla="*/ 0 h 1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7" h="176">
                <a:moveTo>
                  <a:pt x="0" y="176"/>
                </a:moveTo>
                <a:cubicBezTo>
                  <a:pt x="45" y="157"/>
                  <a:pt x="91" y="138"/>
                  <a:pt x="182" y="131"/>
                </a:cubicBezTo>
                <a:cubicBezTo>
                  <a:pt x="273" y="124"/>
                  <a:pt x="386" y="147"/>
                  <a:pt x="545" y="131"/>
                </a:cubicBezTo>
                <a:cubicBezTo>
                  <a:pt x="704" y="115"/>
                  <a:pt x="983" y="57"/>
                  <a:pt x="1135" y="35"/>
                </a:cubicBezTo>
                <a:cubicBezTo>
                  <a:pt x="1287" y="13"/>
                  <a:pt x="1390" y="7"/>
                  <a:pt x="1457" y="0"/>
                </a:cubicBezTo>
              </a:path>
            </a:pathLst>
          </a:custGeom>
          <a:noFill/>
          <a:ln w="28575" cmpd="sng">
            <a:solidFill>
              <a:schemeClr val="accent2"/>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Freeform 8"/>
          <p:cNvSpPr>
            <a:spLocks/>
          </p:cNvSpPr>
          <p:nvPr/>
        </p:nvSpPr>
        <p:spPr bwMode="auto">
          <a:xfrm>
            <a:off x="679996" y="4509120"/>
            <a:ext cx="1147762" cy="1003300"/>
          </a:xfrm>
          <a:custGeom>
            <a:avLst/>
            <a:gdLst>
              <a:gd name="T0" fmla="*/ 0 w 1446"/>
              <a:gd name="T1" fmla="*/ 2147483647 h 706"/>
              <a:gd name="T2" fmla="*/ 2147483647 w 1446"/>
              <a:gd name="T3" fmla="*/ 2147483647 h 706"/>
              <a:gd name="T4" fmla="*/ 2147483647 w 1446"/>
              <a:gd name="T5" fmla="*/ 2147483647 h 706"/>
              <a:gd name="T6" fmla="*/ 2147483647 w 1446"/>
              <a:gd name="T7" fmla="*/ 0 h 70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6" h="706">
                <a:moveTo>
                  <a:pt x="0" y="706"/>
                </a:moveTo>
                <a:cubicBezTo>
                  <a:pt x="128" y="664"/>
                  <a:pt x="250" y="622"/>
                  <a:pt x="408" y="570"/>
                </a:cubicBezTo>
                <a:cubicBezTo>
                  <a:pt x="566" y="518"/>
                  <a:pt x="777" y="487"/>
                  <a:pt x="950" y="392"/>
                </a:cubicBezTo>
                <a:cubicBezTo>
                  <a:pt x="1123" y="297"/>
                  <a:pt x="1343" y="82"/>
                  <a:pt x="1446" y="0"/>
                </a:cubicBezTo>
              </a:path>
            </a:pathLst>
          </a:custGeom>
          <a:noFill/>
          <a:ln w="28575" cmpd="sng">
            <a:solidFill>
              <a:schemeClr val="accent2"/>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Freeform 18"/>
          <p:cNvSpPr>
            <a:spLocks/>
          </p:cNvSpPr>
          <p:nvPr/>
        </p:nvSpPr>
        <p:spPr bwMode="auto">
          <a:xfrm>
            <a:off x="679996" y="4775820"/>
            <a:ext cx="1147762" cy="736600"/>
          </a:xfrm>
          <a:custGeom>
            <a:avLst/>
            <a:gdLst>
              <a:gd name="T0" fmla="*/ 0 w 1446"/>
              <a:gd name="T1" fmla="*/ 2147483647 h 636"/>
              <a:gd name="T2" fmla="*/ 2147483647 w 1446"/>
              <a:gd name="T3" fmla="*/ 2147483647 h 636"/>
              <a:gd name="T4" fmla="*/ 2147483647 w 1446"/>
              <a:gd name="T5" fmla="*/ 2147483647 h 636"/>
              <a:gd name="T6" fmla="*/ 2147483647 w 1446"/>
              <a:gd name="T7" fmla="*/ 2147483647 h 636"/>
              <a:gd name="T8" fmla="*/ 2147483647 w 1446"/>
              <a:gd name="T9" fmla="*/ 0 h 6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6" h="636">
                <a:moveTo>
                  <a:pt x="0" y="636"/>
                </a:moveTo>
                <a:cubicBezTo>
                  <a:pt x="72" y="601"/>
                  <a:pt x="316" y="520"/>
                  <a:pt x="432" y="426"/>
                </a:cubicBezTo>
                <a:cubicBezTo>
                  <a:pt x="548" y="332"/>
                  <a:pt x="584" y="123"/>
                  <a:pt x="697" y="69"/>
                </a:cubicBezTo>
                <a:cubicBezTo>
                  <a:pt x="810" y="15"/>
                  <a:pt x="986" y="114"/>
                  <a:pt x="1111" y="103"/>
                </a:cubicBezTo>
                <a:cubicBezTo>
                  <a:pt x="1236" y="92"/>
                  <a:pt x="1376" y="21"/>
                  <a:pt x="1446" y="0"/>
                </a:cubicBezTo>
              </a:path>
            </a:pathLst>
          </a:custGeom>
          <a:noFill/>
          <a:ln w="28575" cmpd="sng">
            <a:solidFill>
              <a:schemeClr val="accent2"/>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Freeform 19"/>
          <p:cNvSpPr>
            <a:spLocks/>
          </p:cNvSpPr>
          <p:nvPr/>
        </p:nvSpPr>
        <p:spPr bwMode="auto">
          <a:xfrm>
            <a:off x="679996" y="4791695"/>
            <a:ext cx="1155700" cy="738188"/>
          </a:xfrm>
          <a:custGeom>
            <a:avLst/>
            <a:gdLst>
              <a:gd name="T0" fmla="*/ 0 w 1446"/>
              <a:gd name="T1" fmla="*/ 2147483647 h 475"/>
              <a:gd name="T2" fmla="*/ 2147483647 w 1446"/>
              <a:gd name="T3" fmla="*/ 2147483647 h 475"/>
              <a:gd name="T4" fmla="*/ 2147483647 w 1446"/>
              <a:gd name="T5" fmla="*/ 2147483647 h 475"/>
              <a:gd name="T6" fmla="*/ 2147483647 w 1446"/>
              <a:gd name="T7" fmla="*/ 0 h 4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6" h="475">
                <a:moveTo>
                  <a:pt x="0" y="466"/>
                </a:moveTo>
                <a:cubicBezTo>
                  <a:pt x="85" y="461"/>
                  <a:pt x="344" y="475"/>
                  <a:pt x="512" y="438"/>
                </a:cubicBezTo>
                <a:cubicBezTo>
                  <a:pt x="680" y="401"/>
                  <a:pt x="852" y="315"/>
                  <a:pt x="1008" y="242"/>
                </a:cubicBezTo>
                <a:cubicBezTo>
                  <a:pt x="1164" y="169"/>
                  <a:pt x="1355" y="50"/>
                  <a:pt x="1446" y="0"/>
                </a:cubicBezTo>
              </a:path>
            </a:pathLst>
          </a:custGeom>
          <a:noFill/>
          <a:ln w="28575" cmpd="sng">
            <a:solidFill>
              <a:schemeClr val="accent2"/>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Freeform 13"/>
          <p:cNvSpPr>
            <a:spLocks/>
          </p:cNvSpPr>
          <p:nvPr/>
        </p:nvSpPr>
        <p:spPr bwMode="auto">
          <a:xfrm>
            <a:off x="2267223" y="4365104"/>
            <a:ext cx="936625" cy="865188"/>
          </a:xfrm>
          <a:custGeom>
            <a:avLst/>
            <a:gdLst>
              <a:gd name="T0" fmla="*/ 0 w 1452"/>
              <a:gd name="T1" fmla="*/ 2147483647 h 817"/>
              <a:gd name="T2" fmla="*/ 2147483647 w 1452"/>
              <a:gd name="T3" fmla="*/ 2147483647 h 817"/>
              <a:gd name="T4" fmla="*/ 2147483647 w 1452"/>
              <a:gd name="T5" fmla="*/ 2147483647 h 817"/>
              <a:gd name="T6" fmla="*/ 2147483647 w 1452"/>
              <a:gd name="T7" fmla="*/ 0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2" h="817">
                <a:moveTo>
                  <a:pt x="0" y="817"/>
                </a:moveTo>
                <a:cubicBezTo>
                  <a:pt x="60" y="669"/>
                  <a:pt x="121" y="521"/>
                  <a:pt x="272" y="408"/>
                </a:cubicBezTo>
                <a:cubicBezTo>
                  <a:pt x="423" y="295"/>
                  <a:pt x="710" y="204"/>
                  <a:pt x="907" y="136"/>
                </a:cubicBezTo>
                <a:cubicBezTo>
                  <a:pt x="1104" y="68"/>
                  <a:pt x="1354" y="23"/>
                  <a:pt x="1452" y="0"/>
                </a:cubicBezTo>
              </a:path>
            </a:pathLst>
          </a:custGeom>
          <a:noFill/>
          <a:ln w="28575" cmpd="sng">
            <a:solidFill>
              <a:srgbClr val="CC0000"/>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Freeform 14"/>
          <p:cNvSpPr>
            <a:spLocks/>
          </p:cNvSpPr>
          <p:nvPr/>
        </p:nvSpPr>
        <p:spPr bwMode="auto">
          <a:xfrm>
            <a:off x="2267223" y="4549254"/>
            <a:ext cx="936625" cy="681038"/>
          </a:xfrm>
          <a:custGeom>
            <a:avLst/>
            <a:gdLst>
              <a:gd name="T0" fmla="*/ 0 w 1452"/>
              <a:gd name="T1" fmla="*/ 2147483647 h 643"/>
              <a:gd name="T2" fmla="*/ 2147483647 w 1452"/>
              <a:gd name="T3" fmla="*/ 2147483647 h 643"/>
              <a:gd name="T4" fmla="*/ 2147483647 w 1452"/>
              <a:gd name="T5" fmla="*/ 2147483647 h 643"/>
              <a:gd name="T6" fmla="*/ 0 60000 65536"/>
              <a:gd name="T7" fmla="*/ 0 60000 65536"/>
              <a:gd name="T8" fmla="*/ 0 60000 65536"/>
            </a:gdLst>
            <a:ahLst/>
            <a:cxnLst>
              <a:cxn ang="T6">
                <a:pos x="T0" y="T1"/>
              </a:cxn>
              <a:cxn ang="T7">
                <a:pos x="T2" y="T3"/>
              </a:cxn>
              <a:cxn ang="T8">
                <a:pos x="T4" y="T5"/>
              </a:cxn>
            </a:cxnLst>
            <a:rect l="0" t="0" r="r" b="b"/>
            <a:pathLst>
              <a:path w="1452" h="643">
                <a:moveTo>
                  <a:pt x="0" y="643"/>
                </a:moveTo>
                <a:cubicBezTo>
                  <a:pt x="378" y="419"/>
                  <a:pt x="756" y="196"/>
                  <a:pt x="998" y="98"/>
                </a:cubicBezTo>
                <a:cubicBezTo>
                  <a:pt x="1240" y="0"/>
                  <a:pt x="1377" y="68"/>
                  <a:pt x="1452" y="53"/>
                </a:cubicBezTo>
              </a:path>
            </a:pathLst>
          </a:custGeom>
          <a:noFill/>
          <a:ln w="28575" cmpd="sng">
            <a:solidFill>
              <a:srgbClr val="CC0000"/>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Freeform 15"/>
          <p:cNvSpPr>
            <a:spLocks/>
          </p:cNvSpPr>
          <p:nvPr/>
        </p:nvSpPr>
        <p:spPr bwMode="auto">
          <a:xfrm>
            <a:off x="2267223" y="5013176"/>
            <a:ext cx="936625" cy="382587"/>
          </a:xfrm>
          <a:custGeom>
            <a:avLst/>
            <a:gdLst>
              <a:gd name="T0" fmla="*/ 0 w 1452"/>
              <a:gd name="T1" fmla="*/ 2147483647 h 362"/>
              <a:gd name="T2" fmla="*/ 2147483647 w 1452"/>
              <a:gd name="T3" fmla="*/ 2147483647 h 362"/>
              <a:gd name="T4" fmla="*/ 2147483647 w 1452"/>
              <a:gd name="T5" fmla="*/ 2147483647 h 362"/>
              <a:gd name="T6" fmla="*/ 2147483647 w 1452"/>
              <a:gd name="T7" fmla="*/ 0 h 36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2" h="362">
                <a:moveTo>
                  <a:pt x="0" y="227"/>
                </a:moveTo>
                <a:cubicBezTo>
                  <a:pt x="242" y="242"/>
                  <a:pt x="484" y="257"/>
                  <a:pt x="681" y="272"/>
                </a:cubicBezTo>
                <a:cubicBezTo>
                  <a:pt x="878" y="287"/>
                  <a:pt x="1052" y="362"/>
                  <a:pt x="1180" y="317"/>
                </a:cubicBezTo>
                <a:cubicBezTo>
                  <a:pt x="1308" y="272"/>
                  <a:pt x="1407" y="53"/>
                  <a:pt x="1452" y="0"/>
                </a:cubicBezTo>
              </a:path>
            </a:pathLst>
          </a:custGeom>
          <a:noFill/>
          <a:ln w="28575" cmpd="sng">
            <a:solidFill>
              <a:srgbClr val="CC0000"/>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Freeform 20"/>
          <p:cNvSpPr>
            <a:spLocks/>
          </p:cNvSpPr>
          <p:nvPr/>
        </p:nvSpPr>
        <p:spPr bwMode="auto">
          <a:xfrm>
            <a:off x="2267223" y="4468292"/>
            <a:ext cx="919162" cy="762000"/>
          </a:xfrm>
          <a:custGeom>
            <a:avLst/>
            <a:gdLst>
              <a:gd name="T0" fmla="*/ 0 w 1426"/>
              <a:gd name="T1" fmla="*/ 2147483647 h 720"/>
              <a:gd name="T2" fmla="*/ 2147483647 w 1426"/>
              <a:gd name="T3" fmla="*/ 2147483647 h 720"/>
              <a:gd name="T4" fmla="*/ 2147483647 w 1426"/>
              <a:gd name="T5" fmla="*/ 2147483647 h 720"/>
              <a:gd name="T6" fmla="*/ 2147483647 w 1426"/>
              <a:gd name="T7" fmla="*/ 0 h 7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26" h="720">
                <a:moveTo>
                  <a:pt x="0" y="720"/>
                </a:moveTo>
                <a:cubicBezTo>
                  <a:pt x="99" y="684"/>
                  <a:pt x="432" y="590"/>
                  <a:pt x="596" y="507"/>
                </a:cubicBezTo>
                <a:cubicBezTo>
                  <a:pt x="760" y="424"/>
                  <a:pt x="850" y="303"/>
                  <a:pt x="988" y="219"/>
                </a:cubicBezTo>
                <a:cubicBezTo>
                  <a:pt x="1126" y="135"/>
                  <a:pt x="1335" y="46"/>
                  <a:pt x="1426" y="0"/>
                </a:cubicBezTo>
              </a:path>
            </a:pathLst>
          </a:custGeom>
          <a:noFill/>
          <a:ln w="28575" cmpd="sng">
            <a:solidFill>
              <a:srgbClr val="CC0000"/>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Freeform 31"/>
          <p:cNvSpPr>
            <a:spLocks/>
          </p:cNvSpPr>
          <p:nvPr/>
        </p:nvSpPr>
        <p:spPr bwMode="auto">
          <a:xfrm>
            <a:off x="2267223" y="4749279"/>
            <a:ext cx="936625" cy="481013"/>
          </a:xfrm>
          <a:custGeom>
            <a:avLst/>
            <a:gdLst>
              <a:gd name="T0" fmla="*/ 0 w 1452"/>
              <a:gd name="T1" fmla="*/ 2147483647 h 454"/>
              <a:gd name="T2" fmla="*/ 2147483647 w 1452"/>
              <a:gd name="T3" fmla="*/ 2147483647 h 454"/>
              <a:gd name="T4" fmla="*/ 2147483647 w 1452"/>
              <a:gd name="T5" fmla="*/ 2147483647 h 454"/>
              <a:gd name="T6" fmla="*/ 2147483647 w 1452"/>
              <a:gd name="T7" fmla="*/ 2147483647 h 454"/>
              <a:gd name="T8" fmla="*/ 2147483647 w 1452"/>
              <a:gd name="T9" fmla="*/ 0 h 4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2" h="454">
                <a:moveTo>
                  <a:pt x="0" y="454"/>
                </a:moveTo>
                <a:cubicBezTo>
                  <a:pt x="151" y="416"/>
                  <a:pt x="303" y="378"/>
                  <a:pt x="454" y="363"/>
                </a:cubicBezTo>
                <a:cubicBezTo>
                  <a:pt x="605" y="348"/>
                  <a:pt x="779" y="378"/>
                  <a:pt x="907" y="363"/>
                </a:cubicBezTo>
                <a:cubicBezTo>
                  <a:pt x="1035" y="348"/>
                  <a:pt x="1134" y="332"/>
                  <a:pt x="1225" y="272"/>
                </a:cubicBezTo>
                <a:cubicBezTo>
                  <a:pt x="1316" y="212"/>
                  <a:pt x="1414" y="45"/>
                  <a:pt x="1452" y="0"/>
                </a:cubicBezTo>
              </a:path>
            </a:pathLst>
          </a:custGeom>
          <a:noFill/>
          <a:ln w="28575" cmpd="sng">
            <a:solidFill>
              <a:srgbClr val="CC0000"/>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Freeform 22"/>
          <p:cNvSpPr>
            <a:spLocks/>
          </p:cNvSpPr>
          <p:nvPr/>
        </p:nvSpPr>
        <p:spPr bwMode="auto">
          <a:xfrm>
            <a:off x="3744913" y="4167857"/>
            <a:ext cx="1042987" cy="835025"/>
          </a:xfrm>
          <a:custGeom>
            <a:avLst/>
            <a:gdLst>
              <a:gd name="T0" fmla="*/ 0 w 1315"/>
              <a:gd name="T1" fmla="*/ 2147483647 h 681"/>
              <a:gd name="T2" fmla="*/ 2147483647 w 1315"/>
              <a:gd name="T3" fmla="*/ 2147483647 h 681"/>
              <a:gd name="T4" fmla="*/ 2147483647 w 1315"/>
              <a:gd name="T5" fmla="*/ 0 h 681"/>
              <a:gd name="T6" fmla="*/ 0 60000 65536"/>
              <a:gd name="T7" fmla="*/ 0 60000 65536"/>
              <a:gd name="T8" fmla="*/ 0 60000 65536"/>
            </a:gdLst>
            <a:ahLst/>
            <a:cxnLst>
              <a:cxn ang="T6">
                <a:pos x="T0" y="T1"/>
              </a:cxn>
              <a:cxn ang="T7">
                <a:pos x="T2" y="T3"/>
              </a:cxn>
              <a:cxn ang="T8">
                <a:pos x="T4" y="T5"/>
              </a:cxn>
            </a:cxnLst>
            <a:rect l="0" t="0" r="r" b="b"/>
            <a:pathLst>
              <a:path w="1315" h="681">
                <a:moveTo>
                  <a:pt x="0" y="681"/>
                </a:moveTo>
                <a:cubicBezTo>
                  <a:pt x="230" y="669"/>
                  <a:pt x="461" y="658"/>
                  <a:pt x="680" y="545"/>
                </a:cubicBezTo>
                <a:cubicBezTo>
                  <a:pt x="899" y="432"/>
                  <a:pt x="1209" y="91"/>
                  <a:pt x="1315" y="0"/>
                </a:cubicBezTo>
              </a:path>
            </a:pathLst>
          </a:custGeom>
          <a:noFill/>
          <a:ln w="28575" cmpd="sng">
            <a:solidFill>
              <a:srgbClr val="009900"/>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 name="Freeform 23"/>
          <p:cNvSpPr>
            <a:spLocks/>
          </p:cNvSpPr>
          <p:nvPr/>
        </p:nvSpPr>
        <p:spPr bwMode="auto">
          <a:xfrm>
            <a:off x="3744913" y="5120357"/>
            <a:ext cx="1008062" cy="396875"/>
          </a:xfrm>
          <a:custGeom>
            <a:avLst/>
            <a:gdLst>
              <a:gd name="T0" fmla="*/ 0 w 1270"/>
              <a:gd name="T1" fmla="*/ 0 h 324"/>
              <a:gd name="T2" fmla="*/ 2147483647 w 1270"/>
              <a:gd name="T3" fmla="*/ 2147483647 h 324"/>
              <a:gd name="T4" fmla="*/ 2147483647 w 1270"/>
              <a:gd name="T5" fmla="*/ 2147483647 h 324"/>
              <a:gd name="T6" fmla="*/ 0 60000 65536"/>
              <a:gd name="T7" fmla="*/ 0 60000 65536"/>
              <a:gd name="T8" fmla="*/ 0 60000 65536"/>
            </a:gdLst>
            <a:ahLst/>
            <a:cxnLst>
              <a:cxn ang="T6">
                <a:pos x="T0" y="T1"/>
              </a:cxn>
              <a:cxn ang="T7">
                <a:pos x="T2" y="T3"/>
              </a:cxn>
              <a:cxn ang="T8">
                <a:pos x="T4" y="T5"/>
              </a:cxn>
            </a:cxnLst>
            <a:rect l="0" t="0" r="r" b="b"/>
            <a:pathLst>
              <a:path w="1270" h="324">
                <a:moveTo>
                  <a:pt x="0" y="0"/>
                </a:moveTo>
                <a:cubicBezTo>
                  <a:pt x="347" y="155"/>
                  <a:pt x="695" y="310"/>
                  <a:pt x="907" y="317"/>
                </a:cubicBezTo>
                <a:cubicBezTo>
                  <a:pt x="1119" y="324"/>
                  <a:pt x="1210" y="90"/>
                  <a:pt x="1270" y="45"/>
                </a:cubicBezTo>
              </a:path>
            </a:pathLst>
          </a:custGeom>
          <a:noFill/>
          <a:ln w="28575" cmpd="sng">
            <a:solidFill>
              <a:srgbClr val="009900"/>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Freeform 24"/>
          <p:cNvSpPr>
            <a:spLocks/>
          </p:cNvSpPr>
          <p:nvPr/>
        </p:nvSpPr>
        <p:spPr bwMode="auto">
          <a:xfrm>
            <a:off x="3600450" y="4893345"/>
            <a:ext cx="1079500" cy="361950"/>
          </a:xfrm>
          <a:custGeom>
            <a:avLst/>
            <a:gdLst>
              <a:gd name="T0" fmla="*/ 0 w 1361"/>
              <a:gd name="T1" fmla="*/ 2147483647 h 295"/>
              <a:gd name="T2" fmla="*/ 2147483647 w 1361"/>
              <a:gd name="T3" fmla="*/ 2147483647 h 295"/>
              <a:gd name="T4" fmla="*/ 2147483647 w 1361"/>
              <a:gd name="T5" fmla="*/ 0 h 295"/>
              <a:gd name="T6" fmla="*/ 0 60000 65536"/>
              <a:gd name="T7" fmla="*/ 0 60000 65536"/>
              <a:gd name="T8" fmla="*/ 0 60000 65536"/>
            </a:gdLst>
            <a:ahLst/>
            <a:cxnLst>
              <a:cxn ang="T6">
                <a:pos x="T0" y="T1"/>
              </a:cxn>
              <a:cxn ang="T7">
                <a:pos x="T2" y="T3"/>
              </a:cxn>
              <a:cxn ang="T8">
                <a:pos x="T4" y="T5"/>
              </a:cxn>
            </a:cxnLst>
            <a:rect l="0" t="0" r="r" b="b"/>
            <a:pathLst>
              <a:path w="1361" h="295">
                <a:moveTo>
                  <a:pt x="0" y="136"/>
                </a:moveTo>
                <a:cubicBezTo>
                  <a:pt x="340" y="215"/>
                  <a:pt x="681" y="295"/>
                  <a:pt x="908" y="272"/>
                </a:cubicBezTo>
                <a:cubicBezTo>
                  <a:pt x="1135" y="249"/>
                  <a:pt x="1293" y="38"/>
                  <a:pt x="1361" y="0"/>
                </a:cubicBezTo>
              </a:path>
            </a:pathLst>
          </a:custGeom>
          <a:noFill/>
          <a:ln w="28575" cmpd="sng">
            <a:solidFill>
              <a:srgbClr val="009900"/>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 name="Freeform 25"/>
          <p:cNvSpPr>
            <a:spLocks/>
          </p:cNvSpPr>
          <p:nvPr/>
        </p:nvSpPr>
        <p:spPr bwMode="auto">
          <a:xfrm>
            <a:off x="3600450" y="4502820"/>
            <a:ext cx="1079500" cy="500062"/>
          </a:xfrm>
          <a:custGeom>
            <a:avLst/>
            <a:gdLst>
              <a:gd name="T0" fmla="*/ 0 w 1360"/>
              <a:gd name="T1" fmla="*/ 2147483647 h 408"/>
              <a:gd name="T2" fmla="*/ 2147483647 w 1360"/>
              <a:gd name="T3" fmla="*/ 2147483647 h 408"/>
              <a:gd name="T4" fmla="*/ 2147483647 w 1360"/>
              <a:gd name="T5" fmla="*/ 0 h 408"/>
              <a:gd name="T6" fmla="*/ 0 60000 65536"/>
              <a:gd name="T7" fmla="*/ 0 60000 65536"/>
              <a:gd name="T8" fmla="*/ 0 60000 65536"/>
            </a:gdLst>
            <a:ahLst/>
            <a:cxnLst>
              <a:cxn ang="T6">
                <a:pos x="T0" y="T1"/>
              </a:cxn>
              <a:cxn ang="T7">
                <a:pos x="T2" y="T3"/>
              </a:cxn>
              <a:cxn ang="T8">
                <a:pos x="T4" y="T5"/>
              </a:cxn>
            </a:cxnLst>
            <a:rect l="0" t="0" r="r" b="b"/>
            <a:pathLst>
              <a:path w="1360" h="408">
                <a:moveTo>
                  <a:pt x="0" y="408"/>
                </a:moveTo>
                <a:cubicBezTo>
                  <a:pt x="187" y="368"/>
                  <a:pt x="892" y="238"/>
                  <a:pt x="1119" y="170"/>
                </a:cubicBezTo>
                <a:cubicBezTo>
                  <a:pt x="1346" y="102"/>
                  <a:pt x="1310" y="35"/>
                  <a:pt x="1360" y="0"/>
                </a:cubicBezTo>
              </a:path>
            </a:pathLst>
          </a:custGeom>
          <a:noFill/>
          <a:ln w="28575" cmpd="sng">
            <a:solidFill>
              <a:srgbClr val="009900"/>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 name="Freeform 26"/>
          <p:cNvSpPr>
            <a:spLocks/>
          </p:cNvSpPr>
          <p:nvPr/>
        </p:nvSpPr>
        <p:spPr bwMode="auto">
          <a:xfrm>
            <a:off x="3600450" y="5034632"/>
            <a:ext cx="1044575" cy="112713"/>
          </a:xfrm>
          <a:custGeom>
            <a:avLst/>
            <a:gdLst>
              <a:gd name="T0" fmla="*/ 0 w 1316"/>
              <a:gd name="T1" fmla="*/ 0 h 91"/>
              <a:gd name="T2" fmla="*/ 2147483647 w 1316"/>
              <a:gd name="T3" fmla="*/ 2147483647 h 91"/>
              <a:gd name="T4" fmla="*/ 2147483647 w 1316"/>
              <a:gd name="T5" fmla="*/ 2147483647 h 91"/>
              <a:gd name="T6" fmla="*/ 0 60000 65536"/>
              <a:gd name="T7" fmla="*/ 0 60000 65536"/>
              <a:gd name="T8" fmla="*/ 0 60000 65536"/>
            </a:gdLst>
            <a:ahLst/>
            <a:cxnLst>
              <a:cxn ang="T6">
                <a:pos x="T0" y="T1"/>
              </a:cxn>
              <a:cxn ang="T7">
                <a:pos x="T2" y="T3"/>
              </a:cxn>
              <a:cxn ang="T8">
                <a:pos x="T4" y="T5"/>
              </a:cxn>
            </a:cxnLst>
            <a:rect l="0" t="0" r="r" b="b"/>
            <a:pathLst>
              <a:path w="1316" h="91">
                <a:moveTo>
                  <a:pt x="0" y="0"/>
                </a:moveTo>
                <a:cubicBezTo>
                  <a:pt x="253" y="15"/>
                  <a:pt x="507" y="30"/>
                  <a:pt x="726" y="45"/>
                </a:cubicBezTo>
                <a:cubicBezTo>
                  <a:pt x="945" y="60"/>
                  <a:pt x="1210" y="83"/>
                  <a:pt x="1316" y="91"/>
                </a:cubicBezTo>
              </a:path>
            </a:pathLst>
          </a:custGeom>
          <a:noFill/>
          <a:ln w="28575" cmpd="sng">
            <a:solidFill>
              <a:srgbClr val="009900"/>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Freeform 32"/>
          <p:cNvSpPr>
            <a:spLocks/>
          </p:cNvSpPr>
          <p:nvPr/>
        </p:nvSpPr>
        <p:spPr bwMode="auto">
          <a:xfrm>
            <a:off x="7956376" y="1268760"/>
            <a:ext cx="863600" cy="1295400"/>
          </a:xfrm>
          <a:custGeom>
            <a:avLst/>
            <a:gdLst>
              <a:gd name="T0" fmla="*/ 0 w 726"/>
              <a:gd name="T1" fmla="*/ 2147483647 h 816"/>
              <a:gd name="T2" fmla="*/ 2147483647 w 726"/>
              <a:gd name="T3" fmla="*/ 2147483647 h 816"/>
              <a:gd name="T4" fmla="*/ 2147483647 w 726"/>
              <a:gd name="T5" fmla="*/ 2147483647 h 816"/>
              <a:gd name="T6" fmla="*/ 2147483647 w 726"/>
              <a:gd name="T7" fmla="*/ 0 h 8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6" h="816">
                <a:moveTo>
                  <a:pt x="0" y="816"/>
                </a:moveTo>
                <a:cubicBezTo>
                  <a:pt x="45" y="691"/>
                  <a:pt x="90" y="566"/>
                  <a:pt x="181" y="453"/>
                </a:cubicBezTo>
                <a:cubicBezTo>
                  <a:pt x="272" y="340"/>
                  <a:pt x="453" y="211"/>
                  <a:pt x="544" y="136"/>
                </a:cubicBezTo>
                <a:cubicBezTo>
                  <a:pt x="635" y="61"/>
                  <a:pt x="696" y="15"/>
                  <a:pt x="726" y="0"/>
                </a:cubicBezTo>
              </a:path>
            </a:pathLst>
          </a:custGeom>
          <a:noFill/>
          <a:ln w="28575" cmpd="sng">
            <a:solidFill>
              <a:srgbClr val="990099"/>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 name="Freeform 33"/>
          <p:cNvSpPr>
            <a:spLocks/>
          </p:cNvSpPr>
          <p:nvPr/>
        </p:nvSpPr>
        <p:spPr bwMode="auto">
          <a:xfrm>
            <a:off x="8027813" y="2184748"/>
            <a:ext cx="841375" cy="403225"/>
          </a:xfrm>
          <a:custGeom>
            <a:avLst/>
            <a:gdLst>
              <a:gd name="T0" fmla="*/ 0 w 707"/>
              <a:gd name="T1" fmla="*/ 2147483647 h 254"/>
              <a:gd name="T2" fmla="*/ 2147483647 w 707"/>
              <a:gd name="T3" fmla="*/ 2147483647 h 254"/>
              <a:gd name="T4" fmla="*/ 2147483647 w 707"/>
              <a:gd name="T5" fmla="*/ 2147483647 h 254"/>
              <a:gd name="T6" fmla="*/ 2147483647 w 707"/>
              <a:gd name="T7" fmla="*/ 2147483647 h 254"/>
              <a:gd name="T8" fmla="*/ 2147483647 w 707"/>
              <a:gd name="T9" fmla="*/ 2147483647 h 2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7" h="254">
                <a:moveTo>
                  <a:pt x="0" y="239"/>
                </a:moveTo>
                <a:cubicBezTo>
                  <a:pt x="91" y="246"/>
                  <a:pt x="182" y="254"/>
                  <a:pt x="273" y="239"/>
                </a:cubicBezTo>
                <a:cubicBezTo>
                  <a:pt x="364" y="224"/>
                  <a:pt x="477" y="186"/>
                  <a:pt x="545" y="148"/>
                </a:cubicBezTo>
                <a:cubicBezTo>
                  <a:pt x="613" y="110"/>
                  <a:pt x="655" y="24"/>
                  <a:pt x="681" y="12"/>
                </a:cubicBezTo>
                <a:cubicBezTo>
                  <a:pt x="707" y="0"/>
                  <a:pt x="699" y="61"/>
                  <a:pt x="703" y="74"/>
                </a:cubicBezTo>
              </a:path>
            </a:pathLst>
          </a:custGeom>
          <a:noFill/>
          <a:ln w="28575" cmpd="sng">
            <a:solidFill>
              <a:srgbClr val="990099"/>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 name="Freeform 34"/>
          <p:cNvSpPr>
            <a:spLocks/>
          </p:cNvSpPr>
          <p:nvPr/>
        </p:nvSpPr>
        <p:spPr bwMode="auto">
          <a:xfrm>
            <a:off x="7956376" y="1987898"/>
            <a:ext cx="863600" cy="814387"/>
          </a:xfrm>
          <a:custGeom>
            <a:avLst/>
            <a:gdLst>
              <a:gd name="T0" fmla="*/ 0 w 726"/>
              <a:gd name="T1" fmla="*/ 2147483647 h 513"/>
              <a:gd name="T2" fmla="*/ 2147483647 w 726"/>
              <a:gd name="T3" fmla="*/ 2147483647 h 513"/>
              <a:gd name="T4" fmla="*/ 2147483647 w 726"/>
              <a:gd name="T5" fmla="*/ 0 h 513"/>
              <a:gd name="T6" fmla="*/ 0 60000 65536"/>
              <a:gd name="T7" fmla="*/ 0 60000 65536"/>
              <a:gd name="T8" fmla="*/ 0 60000 65536"/>
            </a:gdLst>
            <a:ahLst/>
            <a:cxnLst>
              <a:cxn ang="T6">
                <a:pos x="T0" y="T1"/>
              </a:cxn>
              <a:cxn ang="T7">
                <a:pos x="T2" y="T3"/>
              </a:cxn>
              <a:cxn ang="T8">
                <a:pos x="T4" y="T5"/>
              </a:cxn>
            </a:cxnLst>
            <a:rect l="0" t="0" r="r" b="b"/>
            <a:pathLst>
              <a:path w="726" h="513">
                <a:moveTo>
                  <a:pt x="0" y="363"/>
                </a:moveTo>
                <a:cubicBezTo>
                  <a:pt x="30" y="438"/>
                  <a:pt x="60" y="513"/>
                  <a:pt x="181" y="453"/>
                </a:cubicBezTo>
                <a:cubicBezTo>
                  <a:pt x="302" y="393"/>
                  <a:pt x="635" y="76"/>
                  <a:pt x="726" y="0"/>
                </a:cubicBezTo>
              </a:path>
            </a:pathLst>
          </a:custGeom>
          <a:noFill/>
          <a:ln w="28575" cmpd="sng">
            <a:solidFill>
              <a:srgbClr val="990099"/>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 name="Freeform 35"/>
          <p:cNvSpPr>
            <a:spLocks/>
          </p:cNvSpPr>
          <p:nvPr/>
        </p:nvSpPr>
        <p:spPr bwMode="auto">
          <a:xfrm>
            <a:off x="7956376" y="1554510"/>
            <a:ext cx="917575" cy="1009650"/>
          </a:xfrm>
          <a:custGeom>
            <a:avLst/>
            <a:gdLst>
              <a:gd name="T0" fmla="*/ 0 w 771"/>
              <a:gd name="T1" fmla="*/ 2147483647 h 636"/>
              <a:gd name="T2" fmla="*/ 2147483647 w 771"/>
              <a:gd name="T3" fmla="*/ 2147483647 h 636"/>
              <a:gd name="T4" fmla="*/ 2147483647 w 771"/>
              <a:gd name="T5" fmla="*/ 2147483647 h 636"/>
              <a:gd name="T6" fmla="*/ 2147483647 w 771"/>
              <a:gd name="T7" fmla="*/ 0 h 6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71" h="636">
                <a:moveTo>
                  <a:pt x="0" y="636"/>
                </a:moveTo>
                <a:cubicBezTo>
                  <a:pt x="98" y="579"/>
                  <a:pt x="197" y="522"/>
                  <a:pt x="272" y="454"/>
                </a:cubicBezTo>
                <a:cubicBezTo>
                  <a:pt x="347" y="386"/>
                  <a:pt x="370" y="303"/>
                  <a:pt x="453" y="227"/>
                </a:cubicBezTo>
                <a:cubicBezTo>
                  <a:pt x="536" y="151"/>
                  <a:pt x="718" y="30"/>
                  <a:pt x="771" y="0"/>
                </a:cubicBezTo>
              </a:path>
            </a:pathLst>
          </a:custGeom>
          <a:noFill/>
          <a:ln w="28575" cmpd="sng">
            <a:solidFill>
              <a:srgbClr val="990099"/>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 name="Freeform 36"/>
          <p:cNvSpPr>
            <a:spLocks/>
          </p:cNvSpPr>
          <p:nvPr/>
        </p:nvSpPr>
        <p:spPr bwMode="auto">
          <a:xfrm>
            <a:off x="7956376" y="2564160"/>
            <a:ext cx="863600" cy="227013"/>
          </a:xfrm>
          <a:custGeom>
            <a:avLst/>
            <a:gdLst>
              <a:gd name="T0" fmla="*/ 0 w 726"/>
              <a:gd name="T1" fmla="*/ 0 h 143"/>
              <a:gd name="T2" fmla="*/ 2147483647 w 726"/>
              <a:gd name="T3" fmla="*/ 2147483647 h 143"/>
              <a:gd name="T4" fmla="*/ 2147483647 w 726"/>
              <a:gd name="T5" fmla="*/ 2147483647 h 143"/>
              <a:gd name="T6" fmla="*/ 0 60000 65536"/>
              <a:gd name="T7" fmla="*/ 0 60000 65536"/>
              <a:gd name="T8" fmla="*/ 0 60000 65536"/>
            </a:gdLst>
            <a:ahLst/>
            <a:cxnLst>
              <a:cxn ang="T6">
                <a:pos x="T0" y="T1"/>
              </a:cxn>
              <a:cxn ang="T7">
                <a:pos x="T2" y="T3"/>
              </a:cxn>
              <a:cxn ang="T8">
                <a:pos x="T4" y="T5"/>
              </a:cxn>
            </a:cxnLst>
            <a:rect l="0" t="0" r="r" b="b"/>
            <a:pathLst>
              <a:path w="726" h="143">
                <a:moveTo>
                  <a:pt x="0" y="0"/>
                </a:moveTo>
                <a:cubicBezTo>
                  <a:pt x="121" y="64"/>
                  <a:pt x="242" y="129"/>
                  <a:pt x="363" y="136"/>
                </a:cubicBezTo>
                <a:cubicBezTo>
                  <a:pt x="484" y="143"/>
                  <a:pt x="666" y="60"/>
                  <a:pt x="726" y="45"/>
                </a:cubicBezTo>
              </a:path>
            </a:pathLst>
          </a:custGeom>
          <a:noFill/>
          <a:ln w="28575" cmpd="sng">
            <a:solidFill>
              <a:srgbClr val="990099"/>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Text Box 38"/>
          <p:cNvSpPr txBox="1">
            <a:spLocks noChangeArrowheads="1"/>
          </p:cNvSpPr>
          <p:nvPr/>
        </p:nvSpPr>
        <p:spPr bwMode="auto">
          <a:xfrm>
            <a:off x="5004048" y="2475061"/>
            <a:ext cx="2592387" cy="3778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dirty="0" smtClean="0">
                <a:solidFill>
                  <a:schemeClr val="tx1"/>
                </a:solidFill>
              </a:rPr>
              <a:t>… every 5 years </a:t>
            </a:r>
            <a:r>
              <a:rPr lang="en-GB" altLang="en-US" dirty="0">
                <a:solidFill>
                  <a:schemeClr val="tx1"/>
                </a:solidFill>
              </a:rPr>
              <a:t>…</a:t>
            </a:r>
            <a:endParaRPr lang="en-US" altLang="en-US" dirty="0">
              <a:solidFill>
                <a:schemeClr val="tx1"/>
              </a:solidFill>
            </a:endParaRPr>
          </a:p>
        </p:txBody>
      </p:sp>
    </p:spTree>
    <p:extLst>
      <p:ext uri="{BB962C8B-B14F-4D97-AF65-F5344CB8AC3E}">
        <p14:creationId xmlns:p14="http://schemas.microsoft.com/office/powerpoint/2010/main" val="37281955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Methodology</a:t>
            </a:r>
            <a:endParaRPr lang="en-US" dirty="0"/>
          </a:p>
        </p:txBody>
      </p:sp>
      <p:sp>
        <p:nvSpPr>
          <p:cNvPr id="6" name="Freeform 5"/>
          <p:cNvSpPr>
            <a:spLocks/>
          </p:cNvSpPr>
          <p:nvPr/>
        </p:nvSpPr>
        <p:spPr bwMode="auto">
          <a:xfrm>
            <a:off x="466156" y="2259161"/>
            <a:ext cx="8426324" cy="3455987"/>
          </a:xfrm>
          <a:custGeom>
            <a:avLst/>
            <a:gdLst>
              <a:gd name="T0" fmla="*/ 0 w 5852"/>
              <a:gd name="T1" fmla="*/ 2147483647 h 2177"/>
              <a:gd name="T2" fmla="*/ 2147483647 w 5852"/>
              <a:gd name="T3" fmla="*/ 2147483647 h 2177"/>
              <a:gd name="T4" fmla="*/ 2147483647 w 5852"/>
              <a:gd name="T5" fmla="*/ 2147483647 h 2177"/>
              <a:gd name="T6" fmla="*/ 2147483647 w 5852"/>
              <a:gd name="T7" fmla="*/ 2147483647 h 2177"/>
              <a:gd name="T8" fmla="*/ 2147483647 w 5852"/>
              <a:gd name="T9" fmla="*/ 2147483647 h 2177"/>
              <a:gd name="T10" fmla="*/ 2147483647 w 5852"/>
              <a:gd name="T11" fmla="*/ 2147483647 h 2177"/>
              <a:gd name="T12" fmla="*/ 2147483647 w 5852"/>
              <a:gd name="T13" fmla="*/ 2147483647 h 2177"/>
              <a:gd name="T14" fmla="*/ 2147483647 w 5852"/>
              <a:gd name="T15" fmla="*/ 2147483647 h 2177"/>
              <a:gd name="T16" fmla="*/ 2147483647 w 5852"/>
              <a:gd name="T17" fmla="*/ 2147483647 h 2177"/>
              <a:gd name="T18" fmla="*/ 2147483647 w 5852"/>
              <a:gd name="T19" fmla="*/ 2147483647 h 2177"/>
              <a:gd name="T20" fmla="*/ 2147483647 w 5852"/>
              <a:gd name="T21" fmla="*/ 0 h 21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52" h="2177">
                <a:moveTo>
                  <a:pt x="0" y="2177"/>
                </a:moveTo>
                <a:cubicBezTo>
                  <a:pt x="144" y="2060"/>
                  <a:pt x="288" y="1943"/>
                  <a:pt x="409" y="1905"/>
                </a:cubicBezTo>
                <a:cubicBezTo>
                  <a:pt x="530" y="1867"/>
                  <a:pt x="620" y="1935"/>
                  <a:pt x="726" y="1950"/>
                </a:cubicBezTo>
                <a:cubicBezTo>
                  <a:pt x="832" y="1965"/>
                  <a:pt x="863" y="2041"/>
                  <a:pt x="1044" y="1996"/>
                </a:cubicBezTo>
                <a:cubicBezTo>
                  <a:pt x="1225" y="1951"/>
                  <a:pt x="1558" y="1724"/>
                  <a:pt x="1815" y="1678"/>
                </a:cubicBezTo>
                <a:cubicBezTo>
                  <a:pt x="2072" y="1632"/>
                  <a:pt x="2291" y="1851"/>
                  <a:pt x="2586" y="1723"/>
                </a:cubicBezTo>
                <a:cubicBezTo>
                  <a:pt x="2881" y="1595"/>
                  <a:pt x="3313" y="1083"/>
                  <a:pt x="3584" y="907"/>
                </a:cubicBezTo>
                <a:cubicBezTo>
                  <a:pt x="3855" y="731"/>
                  <a:pt x="4014" y="771"/>
                  <a:pt x="4210" y="665"/>
                </a:cubicBezTo>
                <a:cubicBezTo>
                  <a:pt x="4406" y="559"/>
                  <a:pt x="4527" y="353"/>
                  <a:pt x="4763" y="272"/>
                </a:cubicBezTo>
                <a:cubicBezTo>
                  <a:pt x="4999" y="191"/>
                  <a:pt x="5444" y="226"/>
                  <a:pt x="5625" y="181"/>
                </a:cubicBezTo>
                <a:cubicBezTo>
                  <a:pt x="5806" y="136"/>
                  <a:pt x="5814" y="30"/>
                  <a:pt x="5852" y="0"/>
                </a:cubicBezTo>
              </a:path>
            </a:pathLst>
          </a:custGeom>
          <a:noFill/>
          <a:ln w="57150" cmpd="sng">
            <a:solidFill>
              <a:srgbClr val="000308"/>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Text Box 9"/>
          <p:cNvSpPr txBox="1">
            <a:spLocks noChangeArrowheads="1"/>
          </p:cNvSpPr>
          <p:nvPr/>
        </p:nvSpPr>
        <p:spPr bwMode="auto">
          <a:xfrm>
            <a:off x="3779268" y="6075511"/>
            <a:ext cx="1944688" cy="3778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dirty="0">
                <a:solidFill>
                  <a:srgbClr val="000308"/>
                </a:solidFill>
              </a:rPr>
              <a:t>Observations</a:t>
            </a:r>
            <a:endParaRPr lang="en-US" altLang="en-US" dirty="0">
              <a:solidFill>
                <a:srgbClr val="000308"/>
              </a:solidFill>
            </a:endParaRPr>
          </a:p>
        </p:txBody>
      </p:sp>
      <p:sp>
        <p:nvSpPr>
          <p:cNvPr id="9" name="Text Box 12"/>
          <p:cNvSpPr txBox="1">
            <a:spLocks noChangeArrowheads="1"/>
          </p:cNvSpPr>
          <p:nvPr/>
        </p:nvSpPr>
        <p:spPr bwMode="auto">
          <a:xfrm>
            <a:off x="107381" y="5861843"/>
            <a:ext cx="935037" cy="3810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dirty="0">
                <a:solidFill>
                  <a:schemeClr val="tx1"/>
                </a:solidFill>
              </a:rPr>
              <a:t> </a:t>
            </a:r>
            <a:r>
              <a:rPr lang="en-GB" altLang="en-US" dirty="0" smtClean="0">
                <a:solidFill>
                  <a:srgbClr val="000308"/>
                </a:solidFill>
              </a:rPr>
              <a:t>1960</a:t>
            </a:r>
            <a:endParaRPr lang="en-US" altLang="en-US" dirty="0">
              <a:solidFill>
                <a:srgbClr val="000308"/>
              </a:solidFill>
            </a:endParaRPr>
          </a:p>
        </p:txBody>
      </p:sp>
      <p:sp>
        <p:nvSpPr>
          <p:cNvPr id="10" name="Text Box 29"/>
          <p:cNvSpPr txBox="1">
            <a:spLocks noChangeArrowheads="1"/>
          </p:cNvSpPr>
          <p:nvPr/>
        </p:nvSpPr>
        <p:spPr bwMode="auto">
          <a:xfrm>
            <a:off x="7957442" y="5861843"/>
            <a:ext cx="935038"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dirty="0">
                <a:solidFill>
                  <a:schemeClr val="bg2">
                    <a:lumMod val="10000"/>
                  </a:schemeClr>
                </a:solidFill>
              </a:rPr>
              <a:t> </a:t>
            </a:r>
            <a:r>
              <a:rPr lang="en-GB" altLang="en-US" dirty="0" smtClean="0">
                <a:solidFill>
                  <a:srgbClr val="000308"/>
                </a:solidFill>
              </a:rPr>
              <a:t>2005</a:t>
            </a:r>
            <a:endParaRPr lang="en-US" altLang="en-US" dirty="0">
              <a:solidFill>
                <a:srgbClr val="000308"/>
              </a:solidFill>
            </a:endParaRPr>
          </a:p>
        </p:txBody>
      </p:sp>
      <p:sp>
        <p:nvSpPr>
          <p:cNvPr id="11" name="Text Box 37"/>
          <p:cNvSpPr txBox="1">
            <a:spLocks noChangeArrowheads="1"/>
          </p:cNvSpPr>
          <p:nvPr/>
        </p:nvSpPr>
        <p:spPr bwMode="auto">
          <a:xfrm>
            <a:off x="5795393" y="960264"/>
            <a:ext cx="1871663" cy="120032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dirty="0">
                <a:solidFill>
                  <a:srgbClr val="990099"/>
                </a:solidFill>
              </a:rPr>
              <a:t>5-member prediction started 1 </a:t>
            </a:r>
            <a:r>
              <a:rPr lang="en-GB" altLang="en-US" dirty="0" smtClean="0">
                <a:solidFill>
                  <a:srgbClr val="990099"/>
                </a:solidFill>
              </a:rPr>
              <a:t>Nov 2005</a:t>
            </a:r>
            <a:endParaRPr lang="en-US" altLang="en-US" dirty="0">
              <a:solidFill>
                <a:srgbClr val="990099"/>
              </a:solidFill>
            </a:endParaRPr>
          </a:p>
        </p:txBody>
      </p:sp>
      <p:sp>
        <p:nvSpPr>
          <p:cNvPr id="13" name="Text Box 39"/>
          <p:cNvSpPr txBox="1">
            <a:spLocks noChangeArrowheads="1"/>
          </p:cNvSpPr>
          <p:nvPr/>
        </p:nvSpPr>
        <p:spPr bwMode="auto">
          <a:xfrm>
            <a:off x="7955981" y="527521"/>
            <a:ext cx="2592387" cy="3810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solidFill>
                  <a:schemeClr val="tx1"/>
                </a:solidFill>
              </a:rPr>
              <a:t>… until 2009</a:t>
            </a:r>
            <a:endParaRPr lang="en-US" altLang="en-US">
              <a:solidFill>
                <a:schemeClr val="tx1"/>
              </a:solidFill>
            </a:endParaRPr>
          </a:p>
        </p:txBody>
      </p:sp>
      <p:sp>
        <p:nvSpPr>
          <p:cNvPr id="14" name="Line 10"/>
          <p:cNvSpPr>
            <a:spLocks noChangeShapeType="1"/>
          </p:cNvSpPr>
          <p:nvPr/>
        </p:nvSpPr>
        <p:spPr bwMode="auto">
          <a:xfrm flipV="1">
            <a:off x="4715768" y="4507061"/>
            <a:ext cx="216272" cy="1568450"/>
          </a:xfrm>
          <a:prstGeom prst="line">
            <a:avLst/>
          </a:prstGeom>
          <a:noFill/>
          <a:ln w="9525">
            <a:solidFill>
              <a:srgbClr val="00030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ext Box 28"/>
          <p:cNvSpPr txBox="1">
            <a:spLocks noChangeArrowheads="1"/>
          </p:cNvSpPr>
          <p:nvPr/>
        </p:nvSpPr>
        <p:spPr bwMode="auto">
          <a:xfrm>
            <a:off x="3274443" y="2546498"/>
            <a:ext cx="1871663" cy="120032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dirty="0">
                <a:solidFill>
                  <a:srgbClr val="009900"/>
                </a:solidFill>
              </a:rPr>
              <a:t>5-member prediction started 1 </a:t>
            </a:r>
            <a:r>
              <a:rPr lang="en-GB" altLang="en-US" dirty="0" smtClean="0">
                <a:solidFill>
                  <a:srgbClr val="009900"/>
                </a:solidFill>
              </a:rPr>
              <a:t>Nov 1970</a:t>
            </a:r>
            <a:endParaRPr lang="en-US" altLang="en-US" dirty="0">
              <a:solidFill>
                <a:srgbClr val="009900"/>
              </a:solidFill>
            </a:endParaRPr>
          </a:p>
        </p:txBody>
      </p:sp>
      <p:sp>
        <p:nvSpPr>
          <p:cNvPr id="16" name="Text Box 17"/>
          <p:cNvSpPr txBox="1">
            <a:spLocks noChangeArrowheads="1"/>
          </p:cNvSpPr>
          <p:nvPr/>
        </p:nvSpPr>
        <p:spPr bwMode="auto">
          <a:xfrm>
            <a:off x="1618681" y="2751286"/>
            <a:ext cx="1871662" cy="120032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dirty="0">
                <a:solidFill>
                  <a:srgbClr val="CC0000"/>
                </a:solidFill>
              </a:rPr>
              <a:t>5-member prediction started 1 </a:t>
            </a:r>
            <a:r>
              <a:rPr lang="en-GB" altLang="en-US" dirty="0" smtClean="0">
                <a:solidFill>
                  <a:srgbClr val="CC0000"/>
                </a:solidFill>
              </a:rPr>
              <a:t>Nov 1965</a:t>
            </a:r>
            <a:endParaRPr lang="en-US" altLang="en-US" dirty="0">
              <a:solidFill>
                <a:srgbClr val="CC0000"/>
              </a:solidFill>
            </a:endParaRPr>
          </a:p>
        </p:txBody>
      </p:sp>
      <p:sp>
        <p:nvSpPr>
          <p:cNvPr id="17" name="Text Box 11"/>
          <p:cNvSpPr txBox="1">
            <a:spLocks noChangeArrowheads="1"/>
          </p:cNvSpPr>
          <p:nvPr/>
        </p:nvSpPr>
        <p:spPr bwMode="auto">
          <a:xfrm>
            <a:off x="-108520" y="3467248"/>
            <a:ext cx="1871663" cy="120032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dirty="0">
                <a:solidFill>
                  <a:srgbClr val="0070C0"/>
                </a:solidFill>
              </a:rPr>
              <a:t>5-member prediction started 1 </a:t>
            </a:r>
            <a:r>
              <a:rPr lang="en-GB" altLang="en-US" dirty="0" smtClean="0">
                <a:solidFill>
                  <a:srgbClr val="0070C0"/>
                </a:solidFill>
              </a:rPr>
              <a:t>Nov 1960</a:t>
            </a:r>
            <a:endParaRPr lang="en-US" altLang="en-US" dirty="0">
              <a:solidFill>
                <a:srgbClr val="0070C0"/>
              </a:solidFill>
            </a:endParaRPr>
          </a:p>
        </p:txBody>
      </p:sp>
      <p:sp>
        <p:nvSpPr>
          <p:cNvPr id="18" name="Text Box 34"/>
          <p:cNvSpPr txBox="1">
            <a:spLocks noChangeArrowheads="1"/>
          </p:cNvSpPr>
          <p:nvPr/>
        </p:nvSpPr>
        <p:spPr bwMode="auto">
          <a:xfrm>
            <a:off x="144463" y="908720"/>
            <a:ext cx="5183187" cy="4762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i="1" u="sng" dirty="0">
                <a:solidFill>
                  <a:schemeClr val="bg2">
                    <a:lumMod val="10000"/>
                  </a:schemeClr>
                </a:solidFill>
              </a:rPr>
              <a:t>Experimental setup : 1 grid-point</a:t>
            </a:r>
            <a:endParaRPr lang="en-US" altLang="en-US" sz="2400" i="1" u="sng" dirty="0">
              <a:solidFill>
                <a:schemeClr val="bg2">
                  <a:lumMod val="10000"/>
                </a:schemeClr>
              </a:solidFill>
            </a:endParaRPr>
          </a:p>
        </p:txBody>
      </p:sp>
      <p:sp>
        <p:nvSpPr>
          <p:cNvPr id="24" name="AutoShape 16"/>
          <p:cNvSpPr>
            <a:spLocks noChangeArrowheads="1"/>
          </p:cNvSpPr>
          <p:nvPr/>
        </p:nvSpPr>
        <p:spPr bwMode="auto">
          <a:xfrm>
            <a:off x="1152525" y="4869160"/>
            <a:ext cx="142875" cy="144463"/>
          </a:xfrm>
          <a:prstGeom prst="flowChartConnector">
            <a:avLst/>
          </a:prstGeom>
          <a:solidFill>
            <a:schemeClr val="accent2"/>
          </a:solidFill>
          <a:ln w="9525">
            <a:solidFill>
              <a:srgbClr val="00030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25" name="AutoShape 17"/>
          <p:cNvSpPr>
            <a:spLocks noChangeArrowheads="1"/>
          </p:cNvSpPr>
          <p:nvPr/>
        </p:nvSpPr>
        <p:spPr bwMode="auto">
          <a:xfrm>
            <a:off x="1152525" y="5158085"/>
            <a:ext cx="142875" cy="144463"/>
          </a:xfrm>
          <a:prstGeom prst="flowChartConnector">
            <a:avLst/>
          </a:prstGeom>
          <a:solidFill>
            <a:schemeClr val="accent2"/>
          </a:solidFill>
          <a:ln w="9525">
            <a:solidFill>
              <a:srgbClr val="00030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26" name="AutoShape 18"/>
          <p:cNvSpPr>
            <a:spLocks noChangeArrowheads="1"/>
          </p:cNvSpPr>
          <p:nvPr/>
        </p:nvSpPr>
        <p:spPr bwMode="auto">
          <a:xfrm>
            <a:off x="1152525" y="5373985"/>
            <a:ext cx="142875" cy="144463"/>
          </a:xfrm>
          <a:prstGeom prst="flowChartConnector">
            <a:avLst/>
          </a:prstGeom>
          <a:solidFill>
            <a:schemeClr val="accent2"/>
          </a:solidFill>
          <a:ln w="9525">
            <a:solidFill>
              <a:srgbClr val="00030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27" name="AutoShape 19"/>
          <p:cNvSpPr>
            <a:spLocks noChangeArrowheads="1"/>
          </p:cNvSpPr>
          <p:nvPr/>
        </p:nvSpPr>
        <p:spPr bwMode="auto">
          <a:xfrm>
            <a:off x="1152525" y="4941168"/>
            <a:ext cx="142875" cy="144462"/>
          </a:xfrm>
          <a:prstGeom prst="flowChartConnector">
            <a:avLst/>
          </a:prstGeom>
          <a:solidFill>
            <a:schemeClr val="accent2"/>
          </a:solidFill>
          <a:ln w="9525">
            <a:solidFill>
              <a:srgbClr val="00030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28" name="AutoShape 20"/>
          <p:cNvSpPr>
            <a:spLocks noChangeArrowheads="1"/>
          </p:cNvSpPr>
          <p:nvPr/>
        </p:nvSpPr>
        <p:spPr bwMode="auto">
          <a:xfrm>
            <a:off x="2592388" y="4725466"/>
            <a:ext cx="142875" cy="144463"/>
          </a:xfrm>
          <a:prstGeom prst="flowChartConnector">
            <a:avLst/>
          </a:prstGeom>
          <a:solidFill>
            <a:srgbClr val="CC0000"/>
          </a:solidFill>
          <a:ln w="9525">
            <a:solidFill>
              <a:srgbClr val="00030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29" name="AutoShape 21"/>
          <p:cNvSpPr>
            <a:spLocks noChangeArrowheads="1"/>
          </p:cNvSpPr>
          <p:nvPr/>
        </p:nvSpPr>
        <p:spPr bwMode="auto">
          <a:xfrm>
            <a:off x="2592388" y="4868341"/>
            <a:ext cx="142875" cy="144463"/>
          </a:xfrm>
          <a:prstGeom prst="flowChartConnector">
            <a:avLst/>
          </a:prstGeom>
          <a:solidFill>
            <a:srgbClr val="CC0000"/>
          </a:solidFill>
          <a:ln w="9525">
            <a:solidFill>
              <a:srgbClr val="00030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30" name="AutoShape 22"/>
          <p:cNvSpPr>
            <a:spLocks noChangeArrowheads="1"/>
          </p:cNvSpPr>
          <p:nvPr/>
        </p:nvSpPr>
        <p:spPr bwMode="auto">
          <a:xfrm>
            <a:off x="2592388" y="4365104"/>
            <a:ext cx="142875" cy="144462"/>
          </a:xfrm>
          <a:prstGeom prst="flowChartConnector">
            <a:avLst/>
          </a:prstGeom>
          <a:solidFill>
            <a:srgbClr val="CC0000"/>
          </a:solidFill>
          <a:ln w="9525">
            <a:solidFill>
              <a:srgbClr val="00030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31" name="AutoShape 23"/>
          <p:cNvSpPr>
            <a:spLocks noChangeArrowheads="1"/>
          </p:cNvSpPr>
          <p:nvPr/>
        </p:nvSpPr>
        <p:spPr bwMode="auto">
          <a:xfrm>
            <a:off x="2592388" y="5085184"/>
            <a:ext cx="142875" cy="144463"/>
          </a:xfrm>
          <a:prstGeom prst="flowChartConnector">
            <a:avLst/>
          </a:prstGeom>
          <a:solidFill>
            <a:srgbClr val="CC0000"/>
          </a:solidFill>
          <a:ln w="9525">
            <a:solidFill>
              <a:srgbClr val="00030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32" name="AutoShape 24"/>
          <p:cNvSpPr>
            <a:spLocks noChangeArrowheads="1"/>
          </p:cNvSpPr>
          <p:nvPr/>
        </p:nvSpPr>
        <p:spPr bwMode="auto">
          <a:xfrm>
            <a:off x="2592388" y="5299497"/>
            <a:ext cx="142875" cy="144462"/>
          </a:xfrm>
          <a:prstGeom prst="flowChartConnector">
            <a:avLst/>
          </a:prstGeom>
          <a:solidFill>
            <a:srgbClr val="CC0000"/>
          </a:solidFill>
          <a:ln w="9525">
            <a:solidFill>
              <a:srgbClr val="00030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33" name="AutoShape 25"/>
          <p:cNvSpPr>
            <a:spLocks noChangeArrowheads="1"/>
          </p:cNvSpPr>
          <p:nvPr/>
        </p:nvSpPr>
        <p:spPr bwMode="auto">
          <a:xfrm>
            <a:off x="3995936" y="4725144"/>
            <a:ext cx="142875" cy="144463"/>
          </a:xfrm>
          <a:prstGeom prst="flowChartConnector">
            <a:avLst/>
          </a:prstGeom>
          <a:solidFill>
            <a:srgbClr val="009900"/>
          </a:solidFill>
          <a:ln w="9525">
            <a:solidFill>
              <a:srgbClr val="00030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34" name="AutoShape 26"/>
          <p:cNvSpPr>
            <a:spLocks noChangeArrowheads="1"/>
          </p:cNvSpPr>
          <p:nvPr/>
        </p:nvSpPr>
        <p:spPr bwMode="auto">
          <a:xfrm>
            <a:off x="3995936" y="5085507"/>
            <a:ext cx="142875" cy="144462"/>
          </a:xfrm>
          <a:prstGeom prst="flowChartConnector">
            <a:avLst/>
          </a:prstGeom>
          <a:solidFill>
            <a:srgbClr val="009900"/>
          </a:solidFill>
          <a:ln w="9525">
            <a:solidFill>
              <a:srgbClr val="00030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35" name="AutoShape 27"/>
          <p:cNvSpPr>
            <a:spLocks noChangeArrowheads="1"/>
          </p:cNvSpPr>
          <p:nvPr/>
        </p:nvSpPr>
        <p:spPr bwMode="auto">
          <a:xfrm>
            <a:off x="3995936" y="4796582"/>
            <a:ext cx="142875" cy="144462"/>
          </a:xfrm>
          <a:prstGeom prst="flowChartConnector">
            <a:avLst/>
          </a:prstGeom>
          <a:solidFill>
            <a:srgbClr val="009900"/>
          </a:solidFill>
          <a:ln w="9525">
            <a:solidFill>
              <a:srgbClr val="00030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36" name="AutoShape 28"/>
          <p:cNvSpPr>
            <a:spLocks noChangeArrowheads="1"/>
          </p:cNvSpPr>
          <p:nvPr/>
        </p:nvSpPr>
        <p:spPr bwMode="auto">
          <a:xfrm>
            <a:off x="3995936" y="5229969"/>
            <a:ext cx="142875" cy="144463"/>
          </a:xfrm>
          <a:prstGeom prst="flowChartConnector">
            <a:avLst/>
          </a:prstGeom>
          <a:solidFill>
            <a:srgbClr val="009900"/>
          </a:solidFill>
          <a:ln w="9525">
            <a:solidFill>
              <a:srgbClr val="00030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37" name="AutoShape 29"/>
          <p:cNvSpPr>
            <a:spLocks noChangeArrowheads="1"/>
          </p:cNvSpPr>
          <p:nvPr/>
        </p:nvSpPr>
        <p:spPr bwMode="auto">
          <a:xfrm>
            <a:off x="3995936" y="5444282"/>
            <a:ext cx="142875" cy="144462"/>
          </a:xfrm>
          <a:prstGeom prst="flowChartConnector">
            <a:avLst/>
          </a:prstGeom>
          <a:solidFill>
            <a:srgbClr val="009900"/>
          </a:solidFill>
          <a:ln w="9525">
            <a:solidFill>
              <a:srgbClr val="00030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38" name="AutoShape 30"/>
          <p:cNvSpPr>
            <a:spLocks noChangeArrowheads="1"/>
          </p:cNvSpPr>
          <p:nvPr/>
        </p:nvSpPr>
        <p:spPr bwMode="auto">
          <a:xfrm>
            <a:off x="8244408" y="2133178"/>
            <a:ext cx="142875" cy="144463"/>
          </a:xfrm>
          <a:prstGeom prst="flowChartConnector">
            <a:avLst/>
          </a:prstGeom>
          <a:solidFill>
            <a:srgbClr val="990099"/>
          </a:solidFill>
          <a:ln w="9525">
            <a:solidFill>
              <a:srgbClr val="00030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39" name="AutoShape 31"/>
          <p:cNvSpPr>
            <a:spLocks noChangeArrowheads="1"/>
          </p:cNvSpPr>
          <p:nvPr/>
        </p:nvSpPr>
        <p:spPr bwMode="auto">
          <a:xfrm>
            <a:off x="8244408" y="2564978"/>
            <a:ext cx="142875" cy="144463"/>
          </a:xfrm>
          <a:prstGeom prst="flowChartConnector">
            <a:avLst/>
          </a:prstGeom>
          <a:solidFill>
            <a:srgbClr val="990099"/>
          </a:solidFill>
          <a:ln w="9525">
            <a:solidFill>
              <a:srgbClr val="00030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40" name="AutoShape 32"/>
          <p:cNvSpPr>
            <a:spLocks noChangeArrowheads="1"/>
          </p:cNvSpPr>
          <p:nvPr/>
        </p:nvSpPr>
        <p:spPr bwMode="auto">
          <a:xfrm>
            <a:off x="8245995" y="1772816"/>
            <a:ext cx="142875" cy="144462"/>
          </a:xfrm>
          <a:prstGeom prst="flowChartConnector">
            <a:avLst/>
          </a:prstGeom>
          <a:solidFill>
            <a:srgbClr val="990099"/>
          </a:solidFill>
          <a:ln w="9525">
            <a:solidFill>
              <a:srgbClr val="00030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41" name="AutoShape 33"/>
          <p:cNvSpPr>
            <a:spLocks noChangeArrowheads="1"/>
          </p:cNvSpPr>
          <p:nvPr/>
        </p:nvSpPr>
        <p:spPr bwMode="auto">
          <a:xfrm>
            <a:off x="8244408" y="2709441"/>
            <a:ext cx="142875" cy="144462"/>
          </a:xfrm>
          <a:prstGeom prst="flowChartConnector">
            <a:avLst/>
          </a:prstGeom>
          <a:solidFill>
            <a:srgbClr val="990099"/>
          </a:solidFill>
          <a:ln w="9525">
            <a:solidFill>
              <a:srgbClr val="00030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42" name="AutoShape 34"/>
          <p:cNvSpPr>
            <a:spLocks noChangeArrowheads="1"/>
          </p:cNvSpPr>
          <p:nvPr/>
        </p:nvSpPr>
        <p:spPr bwMode="auto">
          <a:xfrm>
            <a:off x="8244408" y="2923753"/>
            <a:ext cx="142875" cy="144463"/>
          </a:xfrm>
          <a:prstGeom prst="flowChartConnector">
            <a:avLst/>
          </a:prstGeom>
          <a:solidFill>
            <a:srgbClr val="990099"/>
          </a:solidFill>
          <a:ln w="9525">
            <a:solidFill>
              <a:srgbClr val="00030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43" name="TextBox 39"/>
          <p:cNvSpPr txBox="1">
            <a:spLocks noChangeArrowheads="1"/>
          </p:cNvSpPr>
          <p:nvPr/>
        </p:nvSpPr>
        <p:spPr bwMode="auto">
          <a:xfrm>
            <a:off x="5327651" y="4365104"/>
            <a:ext cx="356483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400" i="1" dirty="0">
                <a:solidFill>
                  <a:schemeClr val="bg2">
                    <a:lumMod val="10000"/>
                  </a:schemeClr>
                </a:solidFill>
              </a:rPr>
              <a:t>Focus </a:t>
            </a:r>
            <a:r>
              <a:rPr lang="en-US" altLang="en-US" sz="2400" i="1" dirty="0" smtClean="0">
                <a:solidFill>
                  <a:schemeClr val="bg2">
                    <a:lumMod val="10000"/>
                  </a:schemeClr>
                </a:solidFill>
              </a:rPr>
              <a:t>on </a:t>
            </a:r>
            <a:r>
              <a:rPr lang="en-US" altLang="en-US" sz="2400" i="1" dirty="0" smtClean="0">
                <a:solidFill>
                  <a:srgbClr val="000308"/>
                </a:solidFill>
              </a:rPr>
              <a:t>averages</a:t>
            </a:r>
            <a:r>
              <a:rPr lang="en-US" altLang="en-US" sz="2400" i="1" dirty="0" smtClean="0">
                <a:solidFill>
                  <a:schemeClr val="bg2">
                    <a:lumMod val="10000"/>
                  </a:schemeClr>
                </a:solidFill>
              </a:rPr>
              <a:t> over forecast years 2 to 5</a:t>
            </a:r>
            <a:endParaRPr lang="en-US" altLang="en-US" sz="2400" i="1" dirty="0">
              <a:solidFill>
                <a:schemeClr val="bg2">
                  <a:lumMod val="10000"/>
                </a:schemeClr>
              </a:solidFill>
            </a:endParaRPr>
          </a:p>
        </p:txBody>
      </p:sp>
      <p:sp>
        <p:nvSpPr>
          <p:cNvPr id="44" name="AutoShape 18"/>
          <p:cNvSpPr>
            <a:spLocks noChangeArrowheads="1"/>
          </p:cNvSpPr>
          <p:nvPr/>
        </p:nvSpPr>
        <p:spPr bwMode="auto">
          <a:xfrm>
            <a:off x="1161288" y="5526385"/>
            <a:ext cx="142875" cy="144463"/>
          </a:xfrm>
          <a:prstGeom prst="flowChartConnector">
            <a:avLst/>
          </a:prstGeom>
          <a:solidFill>
            <a:schemeClr val="accent2"/>
          </a:solidFill>
          <a:ln w="9525">
            <a:solidFill>
              <a:srgbClr val="00030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45" name="Text Box 38"/>
          <p:cNvSpPr txBox="1">
            <a:spLocks noChangeArrowheads="1"/>
          </p:cNvSpPr>
          <p:nvPr/>
        </p:nvSpPr>
        <p:spPr bwMode="auto">
          <a:xfrm>
            <a:off x="5004048" y="2475061"/>
            <a:ext cx="2592387" cy="3778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dirty="0" smtClean="0">
                <a:solidFill>
                  <a:schemeClr val="tx1"/>
                </a:solidFill>
              </a:rPr>
              <a:t>… every 5 years </a:t>
            </a:r>
            <a:r>
              <a:rPr lang="en-GB" altLang="en-US" dirty="0">
                <a:solidFill>
                  <a:schemeClr val="tx1"/>
                </a:solidFill>
              </a:rPr>
              <a:t>…</a:t>
            </a:r>
            <a:endParaRPr lang="en-US" altLang="en-US" dirty="0">
              <a:solidFill>
                <a:schemeClr val="tx1"/>
              </a:solidFill>
            </a:endParaRPr>
          </a:p>
        </p:txBody>
      </p:sp>
    </p:spTree>
    <p:extLst>
      <p:ext uri="{BB962C8B-B14F-4D97-AF65-F5344CB8AC3E}">
        <p14:creationId xmlns:p14="http://schemas.microsoft.com/office/powerpoint/2010/main" val="4144412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Methodology</a:t>
            </a:r>
            <a:endParaRPr lang="en-US" dirty="0"/>
          </a:p>
        </p:txBody>
      </p:sp>
      <p:sp>
        <p:nvSpPr>
          <p:cNvPr id="6" name="Freeform 5"/>
          <p:cNvSpPr>
            <a:spLocks/>
          </p:cNvSpPr>
          <p:nvPr/>
        </p:nvSpPr>
        <p:spPr bwMode="auto">
          <a:xfrm>
            <a:off x="466156" y="2259161"/>
            <a:ext cx="8426324" cy="3455987"/>
          </a:xfrm>
          <a:custGeom>
            <a:avLst/>
            <a:gdLst>
              <a:gd name="T0" fmla="*/ 0 w 5852"/>
              <a:gd name="T1" fmla="*/ 2147483647 h 2177"/>
              <a:gd name="T2" fmla="*/ 2147483647 w 5852"/>
              <a:gd name="T3" fmla="*/ 2147483647 h 2177"/>
              <a:gd name="T4" fmla="*/ 2147483647 w 5852"/>
              <a:gd name="T5" fmla="*/ 2147483647 h 2177"/>
              <a:gd name="T6" fmla="*/ 2147483647 w 5852"/>
              <a:gd name="T7" fmla="*/ 2147483647 h 2177"/>
              <a:gd name="T8" fmla="*/ 2147483647 w 5852"/>
              <a:gd name="T9" fmla="*/ 2147483647 h 2177"/>
              <a:gd name="T10" fmla="*/ 2147483647 w 5852"/>
              <a:gd name="T11" fmla="*/ 2147483647 h 2177"/>
              <a:gd name="T12" fmla="*/ 2147483647 w 5852"/>
              <a:gd name="T13" fmla="*/ 2147483647 h 2177"/>
              <a:gd name="T14" fmla="*/ 2147483647 w 5852"/>
              <a:gd name="T15" fmla="*/ 2147483647 h 2177"/>
              <a:gd name="T16" fmla="*/ 2147483647 w 5852"/>
              <a:gd name="T17" fmla="*/ 2147483647 h 2177"/>
              <a:gd name="T18" fmla="*/ 2147483647 w 5852"/>
              <a:gd name="T19" fmla="*/ 2147483647 h 2177"/>
              <a:gd name="T20" fmla="*/ 2147483647 w 5852"/>
              <a:gd name="T21" fmla="*/ 0 h 21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52" h="2177">
                <a:moveTo>
                  <a:pt x="0" y="2177"/>
                </a:moveTo>
                <a:cubicBezTo>
                  <a:pt x="144" y="2060"/>
                  <a:pt x="288" y="1943"/>
                  <a:pt x="409" y="1905"/>
                </a:cubicBezTo>
                <a:cubicBezTo>
                  <a:pt x="530" y="1867"/>
                  <a:pt x="620" y="1935"/>
                  <a:pt x="726" y="1950"/>
                </a:cubicBezTo>
                <a:cubicBezTo>
                  <a:pt x="832" y="1965"/>
                  <a:pt x="863" y="2041"/>
                  <a:pt x="1044" y="1996"/>
                </a:cubicBezTo>
                <a:cubicBezTo>
                  <a:pt x="1225" y="1951"/>
                  <a:pt x="1558" y="1724"/>
                  <a:pt x="1815" y="1678"/>
                </a:cubicBezTo>
                <a:cubicBezTo>
                  <a:pt x="2072" y="1632"/>
                  <a:pt x="2291" y="1851"/>
                  <a:pt x="2586" y="1723"/>
                </a:cubicBezTo>
                <a:cubicBezTo>
                  <a:pt x="2881" y="1595"/>
                  <a:pt x="3313" y="1083"/>
                  <a:pt x="3584" y="907"/>
                </a:cubicBezTo>
                <a:cubicBezTo>
                  <a:pt x="3855" y="731"/>
                  <a:pt x="4014" y="771"/>
                  <a:pt x="4210" y="665"/>
                </a:cubicBezTo>
                <a:cubicBezTo>
                  <a:pt x="4406" y="559"/>
                  <a:pt x="4527" y="353"/>
                  <a:pt x="4763" y="272"/>
                </a:cubicBezTo>
                <a:cubicBezTo>
                  <a:pt x="4999" y="191"/>
                  <a:pt x="5444" y="226"/>
                  <a:pt x="5625" y="181"/>
                </a:cubicBezTo>
                <a:cubicBezTo>
                  <a:pt x="5806" y="136"/>
                  <a:pt x="5814" y="30"/>
                  <a:pt x="5852" y="0"/>
                </a:cubicBezTo>
              </a:path>
            </a:pathLst>
          </a:custGeom>
          <a:noFill/>
          <a:ln w="57150" cmpd="sng">
            <a:solidFill>
              <a:srgbClr val="000308"/>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Text Box 9"/>
          <p:cNvSpPr txBox="1">
            <a:spLocks noChangeArrowheads="1"/>
          </p:cNvSpPr>
          <p:nvPr/>
        </p:nvSpPr>
        <p:spPr bwMode="auto">
          <a:xfrm>
            <a:off x="3779268" y="6075511"/>
            <a:ext cx="1944688" cy="3778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dirty="0">
                <a:solidFill>
                  <a:srgbClr val="000308"/>
                </a:solidFill>
              </a:rPr>
              <a:t>Observations</a:t>
            </a:r>
            <a:endParaRPr lang="en-US" altLang="en-US" dirty="0">
              <a:solidFill>
                <a:srgbClr val="000308"/>
              </a:solidFill>
            </a:endParaRPr>
          </a:p>
        </p:txBody>
      </p:sp>
      <p:sp>
        <p:nvSpPr>
          <p:cNvPr id="9" name="Text Box 12"/>
          <p:cNvSpPr txBox="1">
            <a:spLocks noChangeArrowheads="1"/>
          </p:cNvSpPr>
          <p:nvPr/>
        </p:nvSpPr>
        <p:spPr bwMode="auto">
          <a:xfrm>
            <a:off x="107381" y="5861843"/>
            <a:ext cx="935037" cy="3810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dirty="0">
                <a:solidFill>
                  <a:srgbClr val="000308"/>
                </a:solidFill>
              </a:rPr>
              <a:t> </a:t>
            </a:r>
            <a:r>
              <a:rPr lang="en-GB" altLang="en-US" dirty="0" smtClean="0">
                <a:solidFill>
                  <a:srgbClr val="000308"/>
                </a:solidFill>
              </a:rPr>
              <a:t>1960</a:t>
            </a:r>
            <a:endParaRPr lang="en-US" altLang="en-US" dirty="0">
              <a:solidFill>
                <a:srgbClr val="000308"/>
              </a:solidFill>
            </a:endParaRPr>
          </a:p>
        </p:txBody>
      </p:sp>
      <p:sp>
        <p:nvSpPr>
          <p:cNvPr id="10" name="Text Box 29"/>
          <p:cNvSpPr txBox="1">
            <a:spLocks noChangeArrowheads="1"/>
          </p:cNvSpPr>
          <p:nvPr/>
        </p:nvSpPr>
        <p:spPr bwMode="auto">
          <a:xfrm>
            <a:off x="7957442" y="5861843"/>
            <a:ext cx="935038"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dirty="0">
                <a:solidFill>
                  <a:srgbClr val="000308"/>
                </a:solidFill>
              </a:rPr>
              <a:t> </a:t>
            </a:r>
            <a:r>
              <a:rPr lang="en-GB" altLang="en-US" dirty="0" smtClean="0">
                <a:solidFill>
                  <a:srgbClr val="000308"/>
                </a:solidFill>
              </a:rPr>
              <a:t>2005</a:t>
            </a:r>
            <a:endParaRPr lang="en-US" altLang="en-US" dirty="0">
              <a:solidFill>
                <a:srgbClr val="000308"/>
              </a:solidFill>
            </a:endParaRPr>
          </a:p>
        </p:txBody>
      </p:sp>
      <p:sp>
        <p:nvSpPr>
          <p:cNvPr id="11" name="Text Box 37"/>
          <p:cNvSpPr txBox="1">
            <a:spLocks noChangeArrowheads="1"/>
          </p:cNvSpPr>
          <p:nvPr/>
        </p:nvSpPr>
        <p:spPr bwMode="auto">
          <a:xfrm>
            <a:off x="5795393" y="960264"/>
            <a:ext cx="1871663" cy="120032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dirty="0">
                <a:solidFill>
                  <a:srgbClr val="990099"/>
                </a:solidFill>
              </a:rPr>
              <a:t>5-member prediction started 1 </a:t>
            </a:r>
            <a:r>
              <a:rPr lang="en-GB" altLang="en-US" dirty="0" smtClean="0">
                <a:solidFill>
                  <a:srgbClr val="990099"/>
                </a:solidFill>
              </a:rPr>
              <a:t>Nov 2005</a:t>
            </a:r>
            <a:endParaRPr lang="en-US" altLang="en-US" dirty="0">
              <a:solidFill>
                <a:srgbClr val="990099"/>
              </a:solidFill>
            </a:endParaRPr>
          </a:p>
        </p:txBody>
      </p:sp>
      <p:sp>
        <p:nvSpPr>
          <p:cNvPr id="12" name="Text Box 38"/>
          <p:cNvSpPr txBox="1">
            <a:spLocks noChangeArrowheads="1"/>
          </p:cNvSpPr>
          <p:nvPr/>
        </p:nvSpPr>
        <p:spPr bwMode="auto">
          <a:xfrm>
            <a:off x="5004048" y="2475061"/>
            <a:ext cx="2592387" cy="3778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dirty="0" smtClean="0">
                <a:solidFill>
                  <a:schemeClr val="tx1"/>
                </a:solidFill>
              </a:rPr>
              <a:t>… every 5 years </a:t>
            </a:r>
            <a:r>
              <a:rPr lang="en-GB" altLang="en-US" dirty="0">
                <a:solidFill>
                  <a:schemeClr val="tx1"/>
                </a:solidFill>
              </a:rPr>
              <a:t>…</a:t>
            </a:r>
            <a:endParaRPr lang="en-US" altLang="en-US" dirty="0">
              <a:solidFill>
                <a:schemeClr val="tx1"/>
              </a:solidFill>
            </a:endParaRPr>
          </a:p>
        </p:txBody>
      </p:sp>
      <p:sp>
        <p:nvSpPr>
          <p:cNvPr id="13" name="Text Box 39"/>
          <p:cNvSpPr txBox="1">
            <a:spLocks noChangeArrowheads="1"/>
          </p:cNvSpPr>
          <p:nvPr/>
        </p:nvSpPr>
        <p:spPr bwMode="auto">
          <a:xfrm>
            <a:off x="7955981" y="527521"/>
            <a:ext cx="2592387" cy="3810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solidFill>
                  <a:schemeClr val="tx1"/>
                </a:solidFill>
              </a:rPr>
              <a:t>… until 2009</a:t>
            </a:r>
            <a:endParaRPr lang="en-US" altLang="en-US">
              <a:solidFill>
                <a:schemeClr val="tx1"/>
              </a:solidFill>
            </a:endParaRPr>
          </a:p>
        </p:txBody>
      </p:sp>
      <p:sp>
        <p:nvSpPr>
          <p:cNvPr id="15" name="Text Box 28"/>
          <p:cNvSpPr txBox="1">
            <a:spLocks noChangeArrowheads="1"/>
          </p:cNvSpPr>
          <p:nvPr/>
        </p:nvSpPr>
        <p:spPr bwMode="auto">
          <a:xfrm>
            <a:off x="3274443" y="2546498"/>
            <a:ext cx="1871663" cy="120032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dirty="0">
                <a:solidFill>
                  <a:srgbClr val="009900"/>
                </a:solidFill>
              </a:rPr>
              <a:t>5-member prediction started 1 </a:t>
            </a:r>
            <a:r>
              <a:rPr lang="en-GB" altLang="en-US" dirty="0" smtClean="0">
                <a:solidFill>
                  <a:srgbClr val="009900"/>
                </a:solidFill>
              </a:rPr>
              <a:t>Nov 1970</a:t>
            </a:r>
            <a:endParaRPr lang="en-US" altLang="en-US" dirty="0">
              <a:solidFill>
                <a:srgbClr val="009900"/>
              </a:solidFill>
            </a:endParaRPr>
          </a:p>
        </p:txBody>
      </p:sp>
      <p:sp>
        <p:nvSpPr>
          <p:cNvPr id="16" name="Text Box 17"/>
          <p:cNvSpPr txBox="1">
            <a:spLocks noChangeArrowheads="1"/>
          </p:cNvSpPr>
          <p:nvPr/>
        </p:nvSpPr>
        <p:spPr bwMode="auto">
          <a:xfrm>
            <a:off x="1618681" y="2751286"/>
            <a:ext cx="1871662" cy="120032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dirty="0">
                <a:solidFill>
                  <a:srgbClr val="CC0000"/>
                </a:solidFill>
              </a:rPr>
              <a:t>5-member prediction started 1 </a:t>
            </a:r>
            <a:r>
              <a:rPr lang="en-GB" altLang="en-US" dirty="0" smtClean="0">
                <a:solidFill>
                  <a:srgbClr val="CC0000"/>
                </a:solidFill>
              </a:rPr>
              <a:t>Nov 1965</a:t>
            </a:r>
            <a:endParaRPr lang="en-US" altLang="en-US" dirty="0">
              <a:solidFill>
                <a:srgbClr val="CC0000"/>
              </a:solidFill>
            </a:endParaRPr>
          </a:p>
        </p:txBody>
      </p:sp>
      <p:sp>
        <p:nvSpPr>
          <p:cNvPr id="18" name="Text Box 34"/>
          <p:cNvSpPr txBox="1">
            <a:spLocks noChangeArrowheads="1"/>
          </p:cNvSpPr>
          <p:nvPr/>
        </p:nvSpPr>
        <p:spPr bwMode="auto">
          <a:xfrm>
            <a:off x="144463" y="908720"/>
            <a:ext cx="5183187" cy="4762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i="1" u="sng" dirty="0">
                <a:solidFill>
                  <a:schemeClr val="bg2">
                    <a:lumMod val="10000"/>
                  </a:schemeClr>
                </a:solidFill>
              </a:rPr>
              <a:t>Experimental setup : 1 grid-point</a:t>
            </a:r>
            <a:endParaRPr lang="en-US" altLang="en-US" sz="2400" i="1" u="sng" dirty="0">
              <a:solidFill>
                <a:schemeClr val="bg2">
                  <a:lumMod val="10000"/>
                </a:schemeClr>
              </a:solidFill>
            </a:endParaRPr>
          </a:p>
        </p:txBody>
      </p:sp>
      <p:sp>
        <p:nvSpPr>
          <p:cNvPr id="19" name="TextBox 39"/>
          <p:cNvSpPr txBox="1">
            <a:spLocks noChangeArrowheads="1"/>
          </p:cNvSpPr>
          <p:nvPr/>
        </p:nvSpPr>
        <p:spPr bwMode="auto">
          <a:xfrm>
            <a:off x="5327651" y="4365104"/>
            <a:ext cx="356483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400" i="1" dirty="0">
                <a:solidFill>
                  <a:srgbClr val="000308"/>
                </a:solidFill>
              </a:rPr>
              <a:t>Focus </a:t>
            </a:r>
            <a:r>
              <a:rPr lang="en-US" altLang="en-US" sz="2400" i="1" dirty="0" smtClean="0">
                <a:solidFill>
                  <a:srgbClr val="000308"/>
                </a:solidFill>
              </a:rPr>
              <a:t>on averages over forecast years 2 to 5</a:t>
            </a:r>
            <a:endParaRPr lang="en-US" altLang="en-US" sz="2400" i="1" dirty="0">
              <a:solidFill>
                <a:srgbClr val="000308"/>
              </a:solidFill>
            </a:endParaRPr>
          </a:p>
          <a:p>
            <a:r>
              <a:rPr lang="en-US" altLang="en-US" sz="2400" i="1" dirty="0">
                <a:solidFill>
                  <a:srgbClr val="000308"/>
                </a:solidFill>
              </a:rPr>
              <a:t>Ensemble-mean</a:t>
            </a:r>
          </a:p>
        </p:txBody>
      </p:sp>
      <p:sp>
        <p:nvSpPr>
          <p:cNvPr id="20" name="AutoShape 15"/>
          <p:cNvSpPr>
            <a:spLocks noChangeArrowheads="1"/>
          </p:cNvSpPr>
          <p:nvPr/>
        </p:nvSpPr>
        <p:spPr bwMode="auto">
          <a:xfrm>
            <a:off x="1115443" y="4941168"/>
            <a:ext cx="247664" cy="274638"/>
          </a:xfrm>
          <a:prstGeom prst="flowChartConnector">
            <a:avLst/>
          </a:prstGeom>
          <a:solidFill>
            <a:schemeClr val="accent2"/>
          </a:solidFill>
          <a:ln w="9525">
            <a:solidFill>
              <a:srgbClr val="00030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21" name="AutoShape 22"/>
          <p:cNvSpPr>
            <a:spLocks noChangeArrowheads="1"/>
          </p:cNvSpPr>
          <p:nvPr/>
        </p:nvSpPr>
        <p:spPr bwMode="auto">
          <a:xfrm>
            <a:off x="2568006" y="4725144"/>
            <a:ext cx="249103" cy="274638"/>
          </a:xfrm>
          <a:prstGeom prst="flowChartConnector">
            <a:avLst/>
          </a:prstGeom>
          <a:solidFill>
            <a:srgbClr val="CC0000"/>
          </a:solidFill>
          <a:ln w="9525">
            <a:solidFill>
              <a:srgbClr val="00030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22" name="AutoShape 26"/>
          <p:cNvSpPr>
            <a:spLocks noChangeArrowheads="1"/>
          </p:cNvSpPr>
          <p:nvPr/>
        </p:nvSpPr>
        <p:spPr bwMode="auto">
          <a:xfrm>
            <a:off x="3995168" y="5098579"/>
            <a:ext cx="249104" cy="274637"/>
          </a:xfrm>
          <a:prstGeom prst="flowChartConnector">
            <a:avLst/>
          </a:prstGeom>
          <a:solidFill>
            <a:srgbClr val="009900"/>
          </a:solidFill>
          <a:ln w="9525">
            <a:solidFill>
              <a:srgbClr val="00030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23" name="AutoShape 33"/>
          <p:cNvSpPr>
            <a:spLocks noChangeArrowheads="1"/>
          </p:cNvSpPr>
          <p:nvPr/>
        </p:nvSpPr>
        <p:spPr bwMode="auto">
          <a:xfrm>
            <a:off x="8172400" y="2636912"/>
            <a:ext cx="249103" cy="274638"/>
          </a:xfrm>
          <a:prstGeom prst="flowChartConnector">
            <a:avLst/>
          </a:prstGeom>
          <a:solidFill>
            <a:srgbClr val="990099"/>
          </a:solidFill>
          <a:ln w="9525">
            <a:solidFill>
              <a:srgbClr val="00030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24" name="Line 10"/>
          <p:cNvSpPr>
            <a:spLocks noChangeShapeType="1"/>
          </p:cNvSpPr>
          <p:nvPr/>
        </p:nvSpPr>
        <p:spPr bwMode="auto">
          <a:xfrm flipV="1">
            <a:off x="4715768" y="4507061"/>
            <a:ext cx="216272" cy="1568450"/>
          </a:xfrm>
          <a:prstGeom prst="line">
            <a:avLst/>
          </a:prstGeom>
          <a:noFill/>
          <a:ln w="9525">
            <a:solidFill>
              <a:srgbClr val="00030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Text Box 11"/>
          <p:cNvSpPr txBox="1">
            <a:spLocks noChangeArrowheads="1"/>
          </p:cNvSpPr>
          <p:nvPr/>
        </p:nvSpPr>
        <p:spPr bwMode="auto">
          <a:xfrm>
            <a:off x="-108520" y="3467248"/>
            <a:ext cx="1871663" cy="120032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dirty="0">
                <a:solidFill>
                  <a:srgbClr val="0070C0"/>
                </a:solidFill>
              </a:rPr>
              <a:t>5-member prediction started 1 </a:t>
            </a:r>
            <a:r>
              <a:rPr lang="en-GB" altLang="en-US" dirty="0" smtClean="0">
                <a:solidFill>
                  <a:srgbClr val="0070C0"/>
                </a:solidFill>
              </a:rPr>
              <a:t>Nov 1960</a:t>
            </a:r>
            <a:endParaRPr lang="en-US" altLang="en-US" dirty="0">
              <a:solidFill>
                <a:srgbClr val="0070C0"/>
              </a:solidFill>
            </a:endParaRPr>
          </a:p>
        </p:txBody>
      </p:sp>
    </p:spTree>
    <p:extLst>
      <p:ext uri="{BB962C8B-B14F-4D97-AF65-F5344CB8AC3E}">
        <p14:creationId xmlns:p14="http://schemas.microsoft.com/office/powerpoint/2010/main" val="91146493"/>
      </p:ext>
    </p:extLst>
  </p:cSld>
  <p:clrMapOvr>
    <a:masterClrMapping/>
  </p:clrMapOvr>
  <p:timing>
    <p:tnLst>
      <p:par>
        <p:cTn id="1" dur="indefinite" restart="never" nodeType="tmRoot"/>
      </p:par>
    </p:tnLst>
  </p:timing>
</p:sld>
</file>

<file path=ppt/theme/theme1.xml><?xml version="1.0" encoding="utf-8"?>
<a:theme xmlns:a="http://schemas.openxmlformats.org/drawingml/2006/main" name="PLANTILLA PRESENTACIONES BSC-CNS-06032012-v2">
  <a:themeElements>
    <a:clrScheme name="BSC-CNS">
      <a:dk1>
        <a:srgbClr val="0058A9"/>
      </a:dk1>
      <a:lt1>
        <a:sysClr val="window" lastClr="FFFFFF"/>
      </a:lt1>
      <a:dk2>
        <a:srgbClr val="5D91D1"/>
      </a:dk2>
      <a:lt2>
        <a:srgbClr val="DBE7F5"/>
      </a:lt2>
      <a:accent1>
        <a:srgbClr val="B4CCEA"/>
      </a:accent1>
      <a:accent2>
        <a:srgbClr val="87AEDD"/>
      </a:accent2>
      <a:accent3>
        <a:srgbClr val="5D91D1"/>
      </a:accent3>
      <a:accent4>
        <a:srgbClr val="326BB0"/>
      </a:accent4>
      <a:accent5>
        <a:srgbClr val="295993"/>
      </a:accent5>
      <a:accent6>
        <a:srgbClr val="004990"/>
      </a:accent6>
      <a:hlink>
        <a:srgbClr val="002E5C"/>
      </a:hlink>
      <a:folHlink>
        <a:srgbClr val="214775"/>
      </a:folHlink>
    </a:clrScheme>
    <a:fontScheme name="BSC-C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PLANTILLA PRESENTACIONES BSC-CNS</Template>
  <TotalTime>1336</TotalTime>
  <Words>1820</Words>
  <Application>Microsoft Office PowerPoint</Application>
  <PresentationFormat>On-screen Show (4:3)</PresentationFormat>
  <Paragraphs>222</Paragraphs>
  <Slides>25</Slides>
  <Notes>17</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PLANTILLA PRESENTACIONES BSC-CNS-06032012-v2</vt:lpstr>
      <vt:lpstr>Ocean prediction activites at BSC-IC3</vt:lpstr>
      <vt:lpstr>Climate timescales and climate prediction</vt:lpstr>
      <vt:lpstr>Decadal climate prediction exercise</vt:lpstr>
      <vt:lpstr>Methodology</vt:lpstr>
      <vt:lpstr>Methodology</vt:lpstr>
      <vt:lpstr>Methodology</vt:lpstr>
      <vt:lpstr>Methodology</vt:lpstr>
      <vt:lpstr>Methodology</vt:lpstr>
      <vt:lpstr>Methodology</vt:lpstr>
      <vt:lpstr>Methodology</vt:lpstr>
      <vt:lpstr>Typical decadal forecast skill – IPCC AR5</vt:lpstr>
      <vt:lpstr>Typical seasonal forecast skill</vt:lpstr>
      <vt:lpstr>Some open fronts</vt:lpstr>
      <vt:lpstr>The climate prediction drift issue</vt:lpstr>
      <vt:lpstr>Investigating processes driving the climate prediction drift</vt:lpstr>
      <vt:lpstr>Developing a new bias correction method</vt:lpstr>
      <vt:lpstr>The climate prediction drift issue</vt:lpstr>
      <vt:lpstr>The climate prediction drift issue</vt:lpstr>
      <vt:lpstr>Anomaly versus full-field initialization</vt:lpstr>
      <vt:lpstr>Anomaly versus full-field initialisation</vt:lpstr>
      <vt:lpstr>Impact of increasing the resolution</vt:lpstr>
      <vt:lpstr>Predictions of the XXIst century hiatus</vt:lpstr>
      <vt:lpstr>Predictions of the XXIst century hiatus</vt:lpstr>
      <vt:lpstr>Global Framework on Climate Services</vt:lpstr>
      <vt:lpstr>Progress on open fronts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Kim Serradell</dc:creator>
  <cp:lastModifiedBy>CFUer</cp:lastModifiedBy>
  <cp:revision>168</cp:revision>
  <dcterms:created xsi:type="dcterms:W3CDTF">2015-02-05T11:44:49Z</dcterms:created>
  <dcterms:modified xsi:type="dcterms:W3CDTF">2015-03-10T17:52:02Z</dcterms:modified>
</cp:coreProperties>
</file>