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26.xml.rels" ContentType="application/vnd.openxmlformats-package.relationships+xml"/>
  <Override PartName="/ppt/slideLayouts/slideLayout2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7.xml" ContentType="application/vnd.openxmlformats-officedocument.presentationml.slideLayout+xml"/>
  <Override PartName="/ppt/media/image126.jpeg" ContentType="image/jpeg"/>
  <Override PartName="/ppt/media/image125.png" ContentType="image/png"/>
  <Override PartName="/ppt/media/image124.png" ContentType="image/png"/>
  <Override PartName="/ppt/media/image122.png" ContentType="image/png"/>
  <Override PartName="/ppt/media/image113.png" ContentType="image/png"/>
  <Override PartName="/ppt/media/image108.jpeg" ContentType="image/jpeg"/>
  <Override PartName="/ppt/media/image121.png" ContentType="image/png"/>
  <Override PartName="/ppt/media/image107.jpeg" ContentType="image/jpeg"/>
  <Override PartName="/ppt/media/image105.png" ContentType="image/png"/>
  <Override PartName="/ppt/media/image104.png" ContentType="image/png"/>
  <Override PartName="/ppt/media/image103.png" ContentType="image/png"/>
  <Override PartName="/ppt/media/image102.png" ContentType="image/png"/>
  <Override PartName="/ppt/media/image99.png" ContentType="image/png"/>
  <Override PartName="/ppt/media/image98.png" ContentType="image/png"/>
  <Override PartName="/ppt/media/image97.png" ContentType="image/png"/>
  <Override PartName="/ppt/media/image29.png" ContentType="image/png"/>
  <Override PartName="/ppt/media/image123.jpeg" ContentType="image/jpeg"/>
  <Override PartName="/ppt/media/image96.png" ContentType="image/png"/>
  <Override PartName="/ppt/media/image28.png" ContentType="image/png"/>
  <Override PartName="/ppt/media/image95.png" ContentType="image/png"/>
  <Override PartName="/ppt/media/image1.png" ContentType="image/png"/>
  <Override PartName="/ppt/media/image3.png" ContentType="image/png"/>
  <Override PartName="/ppt/media/image15.png" ContentType="image/png"/>
  <Override PartName="/ppt/media/image33.png" ContentType="image/png"/>
  <Override PartName="/ppt/media/image43.png" ContentType="image/png"/>
  <Override PartName="/ppt/media/image40.gif" ContentType="image/gif"/>
  <Override PartName="/ppt/media/image4.png" ContentType="image/png"/>
  <Override PartName="/ppt/media/image13.png" ContentType="image/png"/>
  <Override PartName="/ppt/media/image81.png" ContentType="image/png"/>
  <Override PartName="/ppt/media/image34.png" ContentType="image/png"/>
  <Override PartName="/ppt/media/image6.png" ContentType="image/png"/>
  <Override PartName="/ppt/media/image86.png" ContentType="image/png"/>
  <Override PartName="/ppt/media/image18.png" ContentType="image/png"/>
  <Override PartName="/ppt/media/image137.wmf" ContentType="image/x-wmf"/>
  <Override PartName="/ppt/media/image7.png" ContentType="image/png"/>
  <Override PartName="/ppt/media/image84.png" ContentType="image/png"/>
  <Override PartName="/ppt/media/image37.png" ContentType="image/png"/>
  <Override PartName="/ppt/media/image127.png" ContentType="image/png"/>
  <Override PartName="/ppt/media/image54.png" ContentType="image/png"/>
  <Override PartName="/ppt/media/image79.wmf" ContentType="image/x-wmf"/>
  <Override PartName="/ppt/media/image11.png" ContentType="image/png"/>
  <Override PartName="/ppt/media/image39.png" ContentType="image/png"/>
  <Override PartName="/ppt/media/image5.wmf" ContentType="image/x-wmf"/>
  <Override PartName="/ppt/media/image27.jpeg" ContentType="image/jpeg"/>
  <Override PartName="/ppt/media/image111.png" ContentType="image/png"/>
  <Override PartName="/ppt/media/image30.png" ContentType="image/png"/>
  <Override PartName="/ppt/media/image14.jpeg" ContentType="image/jpeg"/>
  <Override PartName="/ppt/media/image8.png" ContentType="image/png"/>
  <Override PartName="/ppt/media/image23.jpeg" ContentType="image/jpeg"/>
  <Override PartName="/ppt/media/image38.png" ContentType="image/png"/>
  <Override PartName="/ppt/media/image78.wmf" ContentType="image/x-wmf"/>
  <Override PartName="/ppt/media/image10.png" ContentType="image/png"/>
  <Override PartName="/ppt/media/image129.png" ContentType="image/png"/>
  <Override PartName="/ppt/media/image47.png" ContentType="image/png"/>
  <Override PartName="/ppt/media/image133.png" ContentType="image/png"/>
  <Override PartName="/ppt/media/image41.png" ContentType="image/png"/>
  <Override PartName="/ppt/media/image138.png" ContentType="image/png"/>
  <Override PartName="/ppt/media/image94.png" ContentType="image/png"/>
  <Override PartName="/ppt/media/image132.png" ContentType="image/png"/>
  <Override PartName="/ppt/media/image46.png" ContentType="image/png"/>
  <Override PartName="/ppt/media/image139.png" ContentType="image/png"/>
  <Override PartName="/ppt/media/image42.png" ContentType="image/png"/>
  <Override PartName="/ppt/media/image48.png" ContentType="image/png"/>
  <Override PartName="/ppt/media/image134.png" ContentType="image/png"/>
  <Override PartName="/ppt/media/image145.wmf" ContentType="image/x-wmf"/>
  <Override PartName="/ppt/media/image91.png" ContentType="image/png"/>
  <Override PartName="/ppt/media/image135.png" ContentType="image/png"/>
  <Override PartName="/ppt/media/image148.png" ContentType="image/png"/>
  <Override PartName="/ppt/media/image142.png" ContentType="image/png"/>
  <Override PartName="/ppt/media/image128.png" ContentType="image/png"/>
  <Override PartName="/ppt/media/image9.png" ContentType="image/png"/>
  <Override PartName="/ppt/media/image31.png" ContentType="image/png"/>
  <Override PartName="/ppt/media/image141.png" ContentType="image/png"/>
  <Override PartName="/ppt/media/image55.png" ContentType="image/png"/>
  <Override PartName="/ppt/media/image116.jpeg" ContentType="image/jpeg"/>
  <Override PartName="/ppt/media/image144.wmf" ContentType="image/x-wmf"/>
  <Override PartName="/ppt/media/image53.png" ContentType="image/png"/>
  <Override PartName="/ppt/media/image146.wmf" ContentType="image/x-wmf"/>
  <Override PartName="/ppt/media/image56.png" ContentType="image/png"/>
  <Override PartName="/ppt/media/image51.jpeg" ContentType="image/jpeg"/>
  <Override PartName="/ppt/media/image131.png" ContentType="image/png"/>
  <Override PartName="/ppt/media/image45.png" ContentType="image/png"/>
  <Override PartName="/ppt/media/image130.png" ContentType="image/png"/>
  <Override PartName="/ppt/media/image44.png" ContentType="image/png"/>
  <Override PartName="/ppt/media/image2.png" ContentType="image/png"/>
  <Override PartName="/ppt/media/image32.jpeg" ContentType="image/jpeg"/>
  <Override PartName="/ppt/media/image147.png" ContentType="image/png"/>
  <Override PartName="/ppt/media/image50.png" ContentType="image/png"/>
  <Override PartName="/ppt/media/image16.jpeg" ContentType="image/jpeg"/>
  <Override PartName="/ppt/media/image77.wmf" ContentType="image/x-wmf"/>
  <Override PartName="/ppt/media/image106.png" ContentType="image/png"/>
  <Override PartName="/ppt/media/image85.png" ContentType="image/png"/>
  <Override PartName="/ppt/media/image17.png" ContentType="image/png"/>
  <Override PartName="/ppt/media/image82.png" ContentType="image/png"/>
  <Override PartName="/ppt/media/image57.png" ContentType="image/png"/>
  <Override PartName="/ppt/media/image20.png" ContentType="image/png"/>
  <Override PartName="/ppt/media/image117.png" ContentType="image/png"/>
  <Override PartName="/ppt/media/image58.png" ContentType="image/png"/>
  <Override PartName="/ppt/media/image80.wmf" ContentType="image/x-wmf"/>
  <Override PartName="/ppt/media/image21.png" ContentType="image/png"/>
  <Override PartName="/ppt/media/image118.png" ContentType="image/png"/>
  <Override PartName="/ppt/media/image59.png" ContentType="image/png"/>
  <Override PartName="/ppt/media/image110.png" ContentType="image/png"/>
  <Override PartName="/ppt/media/image36.gif" ContentType="image/gif"/>
  <Override PartName="/ppt/media/image90.png" ContentType="image/png"/>
  <Override PartName="/ppt/media/image22.png" ContentType="image/png"/>
  <Override PartName="/ppt/media/image119.png" ContentType="image/png"/>
  <Override PartName="/ppt/media/image49.png" ContentType="image/png"/>
  <Override PartName="/ppt/media/image114.gif" ContentType="image/gif"/>
  <Override PartName="/ppt/media/image100.png" ContentType="image/png"/>
  <Override PartName="/ppt/media/image19.jpeg" ContentType="image/jpeg"/>
  <Override PartName="/ppt/media/image12.png" ContentType="image/png"/>
  <Override PartName="/ppt/media/image109.png" ContentType="image/png"/>
  <Override PartName="/ppt/media/image35.jpeg" ContentType="image/jpeg"/>
  <Override PartName="/ppt/media/image26.jpeg" ContentType="image/jpeg"/>
  <Override PartName="/ppt/media/image101.png" ContentType="image/png"/>
  <Override PartName="/ppt/media/image25.png" ContentType="image/png"/>
  <Override PartName="/ppt/media/image93.png" ContentType="image/png"/>
  <Override PartName="/ppt/media/image60.png" ContentType="image/png"/>
  <Override PartName="/ppt/media/image61.png" ContentType="image/png"/>
  <Override PartName="/ppt/media/image62.png" ContentType="image/png"/>
  <Override PartName="/ppt/media/image63.png" ContentType="image/png"/>
  <Override PartName="/ppt/media/image64.png" ContentType="image/png"/>
  <Override PartName="/ppt/media/image65.png" ContentType="image/png"/>
  <Override PartName="/ppt/media/image52.jpeg" ContentType="image/jpeg"/>
  <Override PartName="/ppt/media/image66.png" ContentType="image/png"/>
  <Override PartName="/ppt/media/image115.jpeg" ContentType="image/jpeg"/>
  <Override PartName="/ppt/media/image67.png" ContentType="image/png"/>
  <Override PartName="/ppt/media/image68.png" ContentType="image/png"/>
  <Override PartName="/ppt/media/image136.wmf" ContentType="image/x-wmf"/>
  <Override PartName="/ppt/media/image69.png" ContentType="image/png"/>
  <Override PartName="/ppt/media/image120.png" ContentType="image/png"/>
  <Override PartName="/ppt/media/image70.png" ContentType="image/png"/>
  <Override PartName="/ppt/media/image71.png" ContentType="image/png"/>
  <Override PartName="/ppt/media/image72.png" ContentType="image/png"/>
  <Override PartName="/ppt/media/image140.wmf" ContentType="image/x-wmf"/>
  <Override PartName="/ppt/media/image73.png" ContentType="image/png"/>
  <Override PartName="/ppt/media/image74.png" ContentType="image/png"/>
  <Override PartName="/ppt/media/image75.png" ContentType="image/png"/>
  <Override PartName="/ppt/media/image92.png" ContentType="image/png"/>
  <Override PartName="/ppt/media/image24.png" ContentType="image/png"/>
  <Override PartName="/ppt/media/image143.wmf" ContentType="image/x-wmf"/>
  <Override PartName="/ppt/media/image76.png" ContentType="image/png"/>
  <Override PartName="/ppt/media/image83.wmf" ContentType="image/x-wmf"/>
  <Override PartName="/ppt/media/image112.png" ContentType="image/png"/>
  <Override PartName="/ppt/media/image87.png" ContentType="image/png"/>
  <Override PartName="/ppt/media/image88.png" ContentType="image/png"/>
  <Override PartName="/ppt/media/image89.png" ContentType="image/png"/>
  <Override PartName="/ppt/slides/slide29.xml" ContentType="application/vnd.openxmlformats-officedocument.presentationml.slide+xml"/>
  <Override PartName="/ppt/slides/slide28.xml" ContentType="application/vnd.openxmlformats-officedocument.presentationml.slide+xml"/>
  <Override PartName="/ppt/slides/slide27.xml" ContentType="application/vnd.openxmlformats-officedocument.presentationml.slide+xml"/>
  <Override PartName="/ppt/slides/slide26.xml" ContentType="application/vnd.openxmlformats-officedocument.presentationml.slide+xml"/>
  <Override PartName="/ppt/slides/slide25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_rels/slide24.xml.rels" ContentType="application/vnd.openxmlformats-package.relationships+xml"/>
  <Override PartName="/ppt/slides/_rels/slide15.xml.rels" ContentType="application/vnd.openxmlformats-package.relationships+xml"/>
  <Override PartName="/ppt/slides/_rels/slide31.xml.rels" ContentType="application/vnd.openxmlformats-package.relationships+xml"/>
  <Override PartName="/ppt/slides/_rels/slide4.xml.rels" ContentType="application/vnd.openxmlformats-package.relationships+xml"/>
  <Override PartName="/ppt/slides/_rels/slide8.xml.rels" ContentType="application/vnd.openxmlformats-package.relationships+xml"/>
  <Override PartName="/ppt/slides/_rels/slide27.xml.rels" ContentType="application/vnd.openxmlformats-package.relationships+xml"/>
  <Override PartName="/ppt/slides/_rels/slide2.xml.rels" ContentType="application/vnd.openxmlformats-package.relationships+xml"/>
  <Override PartName="/ppt/slides/_rels/slide21.xml.rels" ContentType="application/vnd.openxmlformats-package.relationships+xml"/>
  <Override PartName="/ppt/slides/_rels/slide5.xml.rels" ContentType="application/vnd.openxmlformats-package.relationships+xml"/>
  <Override PartName="/ppt/slides/_rels/slide33.xml.rels" ContentType="application/vnd.openxmlformats-package.relationships+xml"/>
  <Override PartName="/ppt/slides/_rels/slide34.xml.rels" ContentType="application/vnd.openxmlformats-package.relationships+xml"/>
  <Override PartName="/ppt/slides/_rels/slide6.xml.rels" ContentType="application/vnd.openxmlformats-package.relationships+xml"/>
  <Override PartName="/ppt/slides/_rels/slide16.xml.rels" ContentType="application/vnd.openxmlformats-package.relationships+xml"/>
  <Override PartName="/ppt/slides/_rels/slide32.xml.rels" ContentType="application/vnd.openxmlformats-package.relationships+xml"/>
  <Override PartName="/ppt/slides/_rels/slide10.xml.rels" ContentType="application/vnd.openxmlformats-package.relationships+xml"/>
  <Override PartName="/ppt/slides/_rels/slide25.xml.rels" ContentType="application/vnd.openxmlformats-package.relationships+xml"/>
  <Override PartName="/ppt/slides/_rels/slide20.xml.rels" ContentType="application/vnd.openxmlformats-package.relationships+xml"/>
  <Override PartName="/ppt/slides/_rels/slide1.xml.rels" ContentType="application/vnd.openxmlformats-package.relationships+xml"/>
  <Override PartName="/ppt/slides/_rels/slide7.xml.rels" ContentType="application/vnd.openxmlformats-package.relationships+xml"/>
  <Override PartName="/ppt/slides/_rels/slide26.xml.rels" ContentType="application/vnd.openxmlformats-package.relationships+xml"/>
  <Override PartName="/ppt/slides/_rels/slide11.xml.rels" ContentType="application/vnd.openxmlformats-package.relationships+xml"/>
  <Override PartName="/ppt/slides/_rels/slide17.xml.rels" ContentType="application/vnd.openxmlformats-package.relationships+xml"/>
  <Override PartName="/ppt/slides/_rels/slide12.xml.rels" ContentType="application/vnd.openxmlformats-package.relationships+xml"/>
  <Override PartName="/ppt/slides/_rels/slide18.xml.rels" ContentType="application/vnd.openxmlformats-package.relationships+xml"/>
  <Override PartName="/ppt/slides/_rels/slide13.xml.rels" ContentType="application/vnd.openxmlformats-package.relationships+xml"/>
  <Override PartName="/ppt/slides/_rels/slide19.xml.rels" ContentType="application/vnd.openxmlformats-package.relationships+xml"/>
  <Override PartName="/ppt/slides/_rels/slide9.xml.rels" ContentType="application/vnd.openxmlformats-package.relationships+xml"/>
  <Override PartName="/ppt/slides/_rels/slide3.xml.rels" ContentType="application/vnd.openxmlformats-package.relationships+xml"/>
  <Override PartName="/ppt/slides/_rels/slide28.xml.rels" ContentType="application/vnd.openxmlformats-package.relationships+xml"/>
  <Override PartName="/ppt/slides/_rels/slide22.xml.rels" ContentType="application/vnd.openxmlformats-package.relationships+xml"/>
  <Override PartName="/ppt/slides/_rels/slide23.xml.rels" ContentType="application/vnd.openxmlformats-package.relationships+xml"/>
  <Override PartName="/ppt/slides/_rels/slide14.xml.rels" ContentType="application/vnd.openxmlformats-package.relationships+xml"/>
  <Override PartName="/ppt/slides/_rels/slide29.xml.rels" ContentType="application/vnd.openxmlformats-package.relationships+xml"/>
  <Override PartName="/ppt/slides/_rels/slide30.xml.rels" ContentType="application/vnd.openxmlformats-package.relationships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6.xml" ContentType="application/vnd.openxmlformats-officedocument.presentationml.slide+xml"/>
  <Override PartName="/ppt/slides/slide32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</p:sldIdLst>
  <p:sldSz cx="12192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slide" Target="slides/slide23.xml"/><Relationship Id="rId28" Type="http://schemas.openxmlformats.org/officeDocument/2006/relationships/slide" Target="slides/slide24.xml"/><Relationship Id="rId29" Type="http://schemas.openxmlformats.org/officeDocument/2006/relationships/slide" Target="slides/slide25.xml"/><Relationship Id="rId30" Type="http://schemas.openxmlformats.org/officeDocument/2006/relationships/slide" Target="slides/slide26.xml"/><Relationship Id="rId31" Type="http://schemas.openxmlformats.org/officeDocument/2006/relationships/slide" Target="slides/slide27.xml"/><Relationship Id="rId32" Type="http://schemas.openxmlformats.org/officeDocument/2006/relationships/slide" Target="slides/slide28.xml"/><Relationship Id="rId33" Type="http://schemas.openxmlformats.org/officeDocument/2006/relationships/slide" Target="slides/slide29.xml"/><Relationship Id="rId34" Type="http://schemas.openxmlformats.org/officeDocument/2006/relationships/slide" Target="slides/slide30.xml"/><Relationship Id="rId35" Type="http://schemas.openxmlformats.org/officeDocument/2006/relationships/slide" Target="slides/slide31.xml"/><Relationship Id="rId36" Type="http://schemas.openxmlformats.org/officeDocument/2006/relationships/slide" Target="slides/slide32.xml"/><Relationship Id="rId37" Type="http://schemas.openxmlformats.org/officeDocument/2006/relationships/slide" Target="slides/slide33.xml"/><Relationship Id="rId38" Type="http://schemas.openxmlformats.org/officeDocument/2006/relationships/slide" Target="slides/slide34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5" name="PlaceHolder 5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 type="body"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 type="body"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1" name="PlaceHolder 6"/>
          <p:cNvSpPr>
            <a:spLocks noGrp="1"/>
          </p:cNvSpPr>
          <p:nvPr>
            <p:ph type="body"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2" name="PlaceHolder 7"/>
          <p:cNvSpPr>
            <a:spLocks noGrp="1"/>
          </p:cNvSpPr>
          <p:nvPr>
            <p:ph type="body"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anchor="b">
            <a:noAutofit/>
          </a:bodyPr>
          <a:p>
            <a:pPr algn="ctr">
              <a:lnSpc>
                <a:spcPct val="90000"/>
              </a:lnSpc>
            </a:pPr>
            <a:r>
              <a:rPr b="0" lang="de-DE" sz="6000" spc="-1" strike="noStrike">
                <a:solidFill>
                  <a:srgbClr val="000000"/>
                </a:solidFill>
                <a:latin typeface="Calibri Light"/>
              </a:rPr>
              <a:t>Mastertitelformat bearbeiten</a:t>
            </a:r>
            <a:endParaRPr b="0" lang="en-US" sz="6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fld id="{B5E7648E-8BD0-4B98-9FB7-4041F8DA32A9}" type="datetime">
              <a:rPr b="0" lang="de-DE" sz="1200" spc="-1" strike="noStrike">
                <a:solidFill>
                  <a:srgbClr val="8b8b8b"/>
                </a:solidFill>
                <a:latin typeface="Calibri"/>
              </a:rPr>
              <a:t>18.12.20</a:t>
            </a:fld>
            <a:endParaRPr b="0" lang="en-US" sz="1200" spc="-1" strike="noStrike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en-US" sz="2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AAD329A8-9093-4B49-BC85-2C93E711BB4E}" type="slidenum">
              <a:rPr b="0" lang="de-DE" sz="1200" spc="-1" strike="noStrike">
                <a:solidFill>
                  <a:srgbClr val="8b8b8b"/>
                </a:solidFill>
                <a:latin typeface="Calibri"/>
              </a:rPr>
              <a:t>&lt;number&gt;</a:t>
            </a:fld>
            <a:endParaRPr b="0" lang="en-US" sz="12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Click to edit the outline text format</a:t>
            </a: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Second Outline Level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Fifth Outline Level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Sixth Outline Level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Seventh Outline Level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90000"/>
              </a:lnSpc>
            </a:pPr>
            <a:r>
              <a:rPr b="0" lang="de-DE" sz="4400" spc="-1" strike="noStrike">
                <a:solidFill>
                  <a:srgbClr val="000000"/>
                </a:solidFill>
                <a:latin typeface="Calibri Light"/>
              </a:rPr>
              <a:t>Mastertitelformat bearbeiten</a:t>
            </a:r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>
            <a:noAutofit/>
          </a:bodyPr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de-DE" sz="2800" spc="-1" strike="noStrike">
                <a:solidFill>
                  <a:srgbClr val="000000"/>
                </a:solidFill>
                <a:latin typeface="Calibri"/>
              </a:rPr>
              <a:t>Mastertextformat bearbeiten</a:t>
            </a: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  <a:p>
            <a:pPr lvl="1" marL="6858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de-DE" sz="2400" spc="-1" strike="noStrike">
                <a:solidFill>
                  <a:srgbClr val="000000"/>
                </a:solidFill>
                <a:latin typeface="Calibri"/>
              </a:rPr>
              <a:t>Zweite Ebene</a:t>
            </a:r>
            <a:endParaRPr b="0" lang="en-US" sz="2400" spc="-1" strike="noStrike">
              <a:solidFill>
                <a:srgbClr val="000000"/>
              </a:solidFill>
              <a:latin typeface="Calibri"/>
            </a:endParaRPr>
          </a:p>
          <a:p>
            <a:pPr lvl="2" marL="11430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de-DE" sz="2000" spc="-1" strike="noStrike">
                <a:solidFill>
                  <a:srgbClr val="000000"/>
                </a:solidFill>
                <a:latin typeface="Calibri"/>
              </a:rPr>
              <a:t>Dritte Ebene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  <a:p>
            <a:pPr lvl="3" marL="16002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Vierte Ebene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 lvl="4" marL="20574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Fünfte Ebene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fld id="{0956A4F7-6105-484C-8B45-1F5298E5F8D1}" type="datetime">
              <a:rPr b="0" lang="de-DE" sz="1200" spc="-1" strike="noStrike">
                <a:solidFill>
                  <a:srgbClr val="8b8b8b"/>
                </a:solidFill>
                <a:latin typeface="Calibri"/>
              </a:rPr>
              <a:t>18.12.20</a:t>
            </a:fld>
            <a:endParaRPr b="0" lang="en-US" sz="1200" spc="-1" strike="noStrike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en-US" sz="2400" spc="-1" strike="noStrike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83522CC2-700D-4BC3-848D-CEBAEE293B05}" type="slidenum">
              <a:rPr b="0" lang="de-DE" sz="1200" spc="-1" strike="noStrike">
                <a:solidFill>
                  <a:srgbClr val="8b8b8b"/>
                </a:solidFill>
                <a:latin typeface="Calibri"/>
              </a:rPr>
              <a:t>&lt;number&gt;</a:t>
            </a:fld>
            <a:endParaRPr b="0" lang="en-US" sz="12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608760" y="273600"/>
            <a:ext cx="10968480" cy="114300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90000"/>
              </a:lnSpc>
            </a:pPr>
            <a:r>
              <a:rPr b="0" lang="de-DE" sz="4400" spc="-1" strike="noStrike">
                <a:solidFill>
                  <a:srgbClr val="000000"/>
                </a:solidFill>
                <a:latin typeface="Calibri Light"/>
              </a:rPr>
              <a:t>Mastertitelformat bearbeiten</a:t>
            </a:r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dt"/>
          </p:nvPr>
        </p:nvSpPr>
        <p:spPr>
          <a:xfrm>
            <a:off x="608760" y="6247440"/>
            <a:ext cx="2837520" cy="47052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en-US" sz="2400" spc="-1" strike="noStrike">
              <a:latin typeface="Times New Roman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ftr"/>
          </p:nvPr>
        </p:nvSpPr>
        <p:spPr>
          <a:xfrm>
            <a:off x="4170240" y="6247440"/>
            <a:ext cx="3862800" cy="47052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en-US" sz="2400" spc="-1" strike="noStrike">
              <a:latin typeface="Times New Roman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sldNum"/>
          </p:nvPr>
        </p:nvSpPr>
        <p:spPr>
          <a:xfrm>
            <a:off x="8741880" y="6247440"/>
            <a:ext cx="2837520" cy="47052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E858CD97-CE7A-4EE0-AA2E-C650935EC4AD}" type="slidenum">
              <a:rPr b="0" lang="en-US" sz="1200" spc="-1" strike="noStrike">
                <a:solidFill>
                  <a:srgbClr val="8b8b8b"/>
                </a:solidFill>
                <a:latin typeface="Calibri"/>
              </a:rPr>
              <a:t>&lt;number&gt;</a:t>
            </a:fld>
            <a:endParaRPr b="0" lang="en-US" sz="1200" spc="-1" strike="noStrike">
              <a:latin typeface="Times New Roman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Click to edit the outline text format</a:t>
            </a: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Second Outline Level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Fifth Outline Level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Sixth Outline Level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Seventh Outline Level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51.jpeg"/><Relationship Id="rId2" Type="http://schemas.openxmlformats.org/officeDocument/2006/relationships/image" Target="../media/image52.jpeg"/><Relationship Id="rId3" Type="http://schemas.openxmlformats.org/officeDocument/2006/relationships/image" Target="../media/image53.png"/><Relationship Id="rId4" Type="http://schemas.openxmlformats.org/officeDocument/2006/relationships/image" Target="../media/image54.png"/><Relationship Id="rId5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55.png"/><Relationship Id="rId2" Type="http://schemas.openxmlformats.org/officeDocument/2006/relationships/image" Target="../media/image56.png"/><Relationship Id="rId3" Type="http://schemas.openxmlformats.org/officeDocument/2006/relationships/image" Target="../media/image57.png"/><Relationship Id="rId4" Type="http://schemas.openxmlformats.org/officeDocument/2006/relationships/image" Target="../media/image58.png"/><Relationship Id="rId5" Type="http://schemas.openxmlformats.org/officeDocument/2006/relationships/image" Target="../media/image59.png"/><Relationship Id="rId6" Type="http://schemas.openxmlformats.org/officeDocument/2006/relationships/image" Target="../media/image60.png"/><Relationship Id="rId7" Type="http://schemas.openxmlformats.org/officeDocument/2006/relationships/slideLayout" Target="../slideLayouts/slideLayout25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61.png"/><Relationship Id="rId2" Type="http://schemas.openxmlformats.org/officeDocument/2006/relationships/image" Target="../media/image62.png"/><Relationship Id="rId3" Type="http://schemas.openxmlformats.org/officeDocument/2006/relationships/image" Target="../media/image63.png"/><Relationship Id="rId4" Type="http://schemas.openxmlformats.org/officeDocument/2006/relationships/image" Target="../media/image64.png"/><Relationship Id="rId5" Type="http://schemas.openxmlformats.org/officeDocument/2006/relationships/image" Target="../media/image65.png"/><Relationship Id="rId6" Type="http://schemas.openxmlformats.org/officeDocument/2006/relationships/image" Target="../media/image66.png"/><Relationship Id="rId7" Type="http://schemas.openxmlformats.org/officeDocument/2006/relationships/slideLayout" Target="../slideLayouts/slideLayout25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67.png"/><Relationship Id="rId2" Type="http://schemas.openxmlformats.org/officeDocument/2006/relationships/image" Target="../media/image68.png"/><Relationship Id="rId3" Type="http://schemas.openxmlformats.org/officeDocument/2006/relationships/image" Target="../media/image69.png"/><Relationship Id="rId4" Type="http://schemas.openxmlformats.org/officeDocument/2006/relationships/image" Target="../media/image70.png"/><Relationship Id="rId5" Type="http://schemas.openxmlformats.org/officeDocument/2006/relationships/image" Target="../media/image71.png"/><Relationship Id="rId6" Type="http://schemas.openxmlformats.org/officeDocument/2006/relationships/image" Target="../media/image72.png"/><Relationship Id="rId7" Type="http://schemas.openxmlformats.org/officeDocument/2006/relationships/image" Target="../media/image73.png"/><Relationship Id="rId8" Type="http://schemas.openxmlformats.org/officeDocument/2006/relationships/image" Target="../media/image74.png"/><Relationship Id="rId9" Type="http://schemas.openxmlformats.org/officeDocument/2006/relationships/image" Target="../media/image75.png"/><Relationship Id="rId10" Type="http://schemas.openxmlformats.org/officeDocument/2006/relationships/image" Target="../media/image76.png"/><Relationship Id="rId11" Type="http://schemas.openxmlformats.org/officeDocument/2006/relationships/slideLayout" Target="../slideLayouts/slideLayout25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77.wmf"/><Relationship Id="rId2" Type="http://schemas.openxmlformats.org/officeDocument/2006/relationships/image" Target="../media/image78.wmf"/><Relationship Id="rId3" Type="http://schemas.openxmlformats.org/officeDocument/2006/relationships/image" Target="../media/image79.wmf"/><Relationship Id="rId4" Type="http://schemas.openxmlformats.org/officeDocument/2006/relationships/image" Target="../media/image80.wmf"/><Relationship Id="rId5" Type="http://schemas.openxmlformats.org/officeDocument/2006/relationships/image" Target="../media/image81.png"/><Relationship Id="rId6" Type="http://schemas.openxmlformats.org/officeDocument/2006/relationships/image" Target="../media/image82.png"/><Relationship Id="rId7" Type="http://schemas.openxmlformats.org/officeDocument/2006/relationships/image" Target="../media/image83.wmf"/><Relationship Id="rId8" Type="http://schemas.openxmlformats.org/officeDocument/2006/relationships/image" Target="../media/image84.png"/><Relationship Id="rId9" Type="http://schemas.openxmlformats.org/officeDocument/2006/relationships/image" Target="../media/image85.png"/><Relationship Id="rId10" Type="http://schemas.openxmlformats.org/officeDocument/2006/relationships/slideLayout" Target="../slideLayouts/slideLayout25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86.png"/><Relationship Id="rId2" Type="http://schemas.openxmlformats.org/officeDocument/2006/relationships/image" Target="../media/image87.png"/><Relationship Id="rId3" Type="http://schemas.openxmlformats.org/officeDocument/2006/relationships/image" Target="../media/image88.png"/><Relationship Id="rId4" Type="http://schemas.openxmlformats.org/officeDocument/2006/relationships/image" Target="../media/image89.png"/><Relationship Id="rId5" Type="http://schemas.openxmlformats.org/officeDocument/2006/relationships/image" Target="../media/image90.png"/><Relationship Id="rId6" Type="http://schemas.openxmlformats.org/officeDocument/2006/relationships/image" Target="../media/image91.png"/><Relationship Id="rId7" Type="http://schemas.openxmlformats.org/officeDocument/2006/relationships/slideLayout" Target="../slideLayouts/slideLayout2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92.png"/><Relationship Id="rId2" Type="http://schemas.openxmlformats.org/officeDocument/2006/relationships/image" Target="../media/image93.png"/><Relationship Id="rId3" Type="http://schemas.openxmlformats.org/officeDocument/2006/relationships/image" Target="../media/image94.png"/><Relationship Id="rId4" Type="http://schemas.openxmlformats.org/officeDocument/2006/relationships/image" Target="../media/image95.png"/><Relationship Id="rId5" Type="http://schemas.openxmlformats.org/officeDocument/2006/relationships/image" Target="../media/image96.png"/><Relationship Id="rId6" Type="http://schemas.openxmlformats.org/officeDocument/2006/relationships/image" Target="../media/image97.png"/><Relationship Id="rId7" Type="http://schemas.openxmlformats.org/officeDocument/2006/relationships/image" Target="../media/image98.png"/><Relationship Id="rId8" Type="http://schemas.openxmlformats.org/officeDocument/2006/relationships/slideLayout" Target="../slideLayouts/slideLayout25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99.png"/><Relationship Id="rId2" Type="http://schemas.openxmlformats.org/officeDocument/2006/relationships/image" Target="../media/image100.png"/><Relationship Id="rId3" Type="http://schemas.openxmlformats.org/officeDocument/2006/relationships/image" Target="../media/image101.png"/><Relationship Id="rId4" Type="http://schemas.openxmlformats.org/officeDocument/2006/relationships/image" Target="../media/image102.png"/><Relationship Id="rId5" Type="http://schemas.openxmlformats.org/officeDocument/2006/relationships/image" Target="../media/image103.png"/><Relationship Id="rId6" Type="http://schemas.openxmlformats.org/officeDocument/2006/relationships/image" Target="../media/image104.png"/><Relationship Id="rId7" Type="http://schemas.openxmlformats.org/officeDocument/2006/relationships/image" Target="../media/image105.png"/><Relationship Id="rId8" Type="http://schemas.openxmlformats.org/officeDocument/2006/relationships/slideLayout" Target="../slideLayouts/slideLayout1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106.png"/><Relationship Id="rId2" Type="http://schemas.openxmlformats.org/officeDocument/2006/relationships/image" Target="../media/image107.jpeg"/><Relationship Id="rId3" Type="http://schemas.openxmlformats.org/officeDocument/2006/relationships/image" Target="../media/image108.jpeg"/><Relationship Id="rId4" Type="http://schemas.openxmlformats.org/officeDocument/2006/relationships/image" Target="../media/image109.png"/><Relationship Id="rId5" Type="http://schemas.openxmlformats.org/officeDocument/2006/relationships/image" Target="../media/image110.png"/><Relationship Id="rId6" Type="http://schemas.openxmlformats.org/officeDocument/2006/relationships/slideLayout" Target="../slideLayouts/slideLayout25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111.png"/><Relationship Id="rId2" Type="http://schemas.openxmlformats.org/officeDocument/2006/relationships/image" Target="../media/image112.png"/><Relationship Id="rId3" Type="http://schemas.openxmlformats.org/officeDocument/2006/relationships/image" Target="../media/image113.png"/><Relationship Id="rId4" Type="http://schemas.openxmlformats.org/officeDocument/2006/relationships/image" Target="../media/image114.gif"/><Relationship Id="rId5" Type="http://schemas.openxmlformats.org/officeDocument/2006/relationships/image" Target="../media/image115.jpeg"/><Relationship Id="rId6" Type="http://schemas.openxmlformats.org/officeDocument/2006/relationships/image" Target="../media/image116.jpeg"/><Relationship Id="rId7" Type="http://schemas.openxmlformats.org/officeDocument/2006/relationships/image" Target="../media/image117.png"/><Relationship Id="rId8" Type="http://schemas.openxmlformats.org/officeDocument/2006/relationships/image" Target="../media/image118.png"/><Relationship Id="rId9" Type="http://schemas.openxmlformats.org/officeDocument/2006/relationships/image" Target="../media/image119.png"/><Relationship Id="rId10" Type="http://schemas.openxmlformats.org/officeDocument/2006/relationships/image" Target="../media/image120.png"/><Relationship Id="rId11" Type="http://schemas.openxmlformats.org/officeDocument/2006/relationships/image" Target="../media/image121.png"/><Relationship Id="rId12" Type="http://schemas.openxmlformats.org/officeDocument/2006/relationships/image" Target="../media/image122.png"/><Relationship Id="rId13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image" Target="../media/image5.wmf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7" Type="http://schemas.openxmlformats.org/officeDocument/2006/relationships/image" Target="../media/image9.png"/><Relationship Id="rId8" Type="http://schemas.openxmlformats.org/officeDocument/2006/relationships/image" Target="../media/image10.png"/><Relationship Id="rId9" Type="http://schemas.openxmlformats.org/officeDocument/2006/relationships/image" Target="../media/image11.png"/><Relationship Id="rId10" Type="http://schemas.openxmlformats.org/officeDocument/2006/relationships/image" Target="../media/image12.png"/><Relationship Id="rId11" Type="http://schemas.openxmlformats.org/officeDocument/2006/relationships/image" Target="../media/image13.png"/><Relationship Id="rId12" Type="http://schemas.openxmlformats.org/officeDocument/2006/relationships/slideLayout" Target="../slideLayouts/slideLayout13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123.jpeg"/><Relationship Id="rId2" Type="http://schemas.openxmlformats.org/officeDocument/2006/relationships/image" Target="../media/image124.png"/><Relationship Id="rId3" Type="http://schemas.openxmlformats.org/officeDocument/2006/relationships/image" Target="../media/image125.png"/><Relationship Id="rId4" Type="http://schemas.openxmlformats.org/officeDocument/2006/relationships/image" Target="../media/image126.jpeg"/><Relationship Id="rId5" Type="http://schemas.openxmlformats.org/officeDocument/2006/relationships/image" Target="../media/image127.png"/><Relationship Id="rId6" Type="http://schemas.openxmlformats.org/officeDocument/2006/relationships/image" Target="../media/image128.png"/><Relationship Id="rId7" Type="http://schemas.openxmlformats.org/officeDocument/2006/relationships/image" Target="../media/image129.png"/><Relationship Id="rId8" Type="http://schemas.openxmlformats.org/officeDocument/2006/relationships/slideLayout" Target="../slideLayouts/slideLayout13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130.png"/><Relationship Id="rId2" Type="http://schemas.openxmlformats.org/officeDocument/2006/relationships/image" Target="../media/image131.png"/><Relationship Id="rId3" Type="http://schemas.openxmlformats.org/officeDocument/2006/relationships/slideLayout" Target="../slideLayouts/slideLayout13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132.png"/><Relationship Id="rId2" Type="http://schemas.openxmlformats.org/officeDocument/2006/relationships/image" Target="../media/image133.png"/><Relationship Id="rId3" Type="http://schemas.openxmlformats.org/officeDocument/2006/relationships/image" Target="../media/image134.png"/><Relationship Id="rId4" Type="http://schemas.openxmlformats.org/officeDocument/2006/relationships/image" Target="../media/image135.png"/><Relationship Id="rId5" Type="http://schemas.openxmlformats.org/officeDocument/2006/relationships/slideLayout" Target="../slideLayouts/slideLayout13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136.wmf"/><Relationship Id="rId2" Type="http://schemas.openxmlformats.org/officeDocument/2006/relationships/slideLayout" Target="../slideLayouts/slideLayout13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137.wmf"/><Relationship Id="rId2" Type="http://schemas.openxmlformats.org/officeDocument/2006/relationships/slideLayout" Target="../slideLayouts/slideLayout13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138.png"/><Relationship Id="rId2" Type="http://schemas.openxmlformats.org/officeDocument/2006/relationships/slideLayout" Target="../slideLayouts/slideLayout13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139.png"/><Relationship Id="rId2" Type="http://schemas.openxmlformats.org/officeDocument/2006/relationships/image" Target="../media/image140.wmf"/><Relationship Id="rId3" Type="http://schemas.openxmlformats.org/officeDocument/2006/relationships/slideLayout" Target="../slideLayouts/slideLayout13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141.png"/><Relationship Id="rId2" Type="http://schemas.openxmlformats.org/officeDocument/2006/relationships/slideLayout" Target="../slideLayouts/slideLayout13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142.png"/><Relationship Id="rId2" Type="http://schemas.openxmlformats.org/officeDocument/2006/relationships/slideLayout" Target="../slideLayouts/slideLayout13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143.wmf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image" Target="../media/image15.png"/><Relationship Id="rId3" Type="http://schemas.openxmlformats.org/officeDocument/2006/relationships/image" Target="../media/image16.jpe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slideLayout" Target="../slideLayouts/slideLayout13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144.wmf"/><Relationship Id="rId2" Type="http://schemas.openxmlformats.org/officeDocument/2006/relationships/slideLayout" Target="../slideLayouts/slideLayout13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145.wmf"/><Relationship Id="rId2" Type="http://schemas.openxmlformats.org/officeDocument/2006/relationships/slideLayout" Target="../slideLayouts/slideLayout13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146.wmf"/><Relationship Id="rId2" Type="http://schemas.openxmlformats.org/officeDocument/2006/relationships/slideLayout" Target="../slideLayouts/slideLayout13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147.png"/><Relationship Id="rId2" Type="http://schemas.openxmlformats.org/officeDocument/2006/relationships/slideLayout" Target="../slideLayouts/slideLayout13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image" Target="../media/image148.pn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9.jpeg"/><Relationship Id="rId2" Type="http://schemas.openxmlformats.org/officeDocument/2006/relationships/image" Target="../media/image20.png"/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23.jpeg"/><Relationship Id="rId2" Type="http://schemas.openxmlformats.org/officeDocument/2006/relationships/image" Target="../media/image24.png"/><Relationship Id="rId3" Type="http://schemas.openxmlformats.org/officeDocument/2006/relationships/hyperlink" Target="https://medium.com/" TargetMode="External"/><Relationship Id="rId4" Type="http://schemas.openxmlformats.org/officeDocument/2006/relationships/hyperlink" Target="https://medium.com/" TargetMode="External"/><Relationship Id="rId5" Type="http://schemas.openxmlformats.org/officeDocument/2006/relationships/hyperlink" Target="https://medium.com/@tarun_bonu?source=post_page-----dd8555e56a32----------------------" TargetMode="External"/><Relationship Id="rId6" Type="http://schemas.openxmlformats.org/officeDocument/2006/relationships/hyperlink" Target="https://medium.com/@tarun_bonu?source=post_page-----dd8555e56a32----------------------" TargetMode="External"/><Relationship Id="rId7" Type="http://schemas.openxmlformats.org/officeDocument/2006/relationships/hyperlink" Target="https://medium.com/@tarun_bonu?source=post_page-----dd8555e56a32----------------------" TargetMode="External"/><Relationship Id="rId8" Type="http://schemas.openxmlformats.org/officeDocument/2006/relationships/image" Target="../media/image25.png"/><Relationship Id="rId9" Type="http://schemas.openxmlformats.org/officeDocument/2006/relationships/image" Target="../media/image26.jpeg"/><Relationship Id="rId10" Type="http://schemas.openxmlformats.org/officeDocument/2006/relationships/image" Target="../media/image27.jpeg"/><Relationship Id="rId11" Type="http://schemas.openxmlformats.org/officeDocument/2006/relationships/hyperlink" Target="https://en.wikipedia.org/wiki/Borja,_Zaragoza" TargetMode="External"/><Relationship Id="rId12" Type="http://schemas.openxmlformats.org/officeDocument/2006/relationships/hyperlink" Target="https://en.wikipedia.org/" TargetMode="External"/><Relationship Id="rId13" Type="http://schemas.openxmlformats.org/officeDocument/2006/relationships/hyperlink" Target="https://en.wikipedia.org/" TargetMode="External"/><Relationship Id="rId14" Type="http://schemas.openxmlformats.org/officeDocument/2006/relationships/image" Target="../media/image28.png"/><Relationship Id="rId15" Type="http://schemas.openxmlformats.org/officeDocument/2006/relationships/image" Target="../media/image29.png"/><Relationship Id="rId16" Type="http://schemas.openxmlformats.org/officeDocument/2006/relationships/image" Target="../media/image30.png"/><Relationship Id="rId17" Type="http://schemas.openxmlformats.org/officeDocument/2006/relationships/image" Target="../media/image31.png"/><Relationship Id="rId18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32.jpeg"/><Relationship Id="rId2" Type="http://schemas.openxmlformats.org/officeDocument/2006/relationships/image" Target="../media/image33.png"/><Relationship Id="rId3" Type="http://schemas.openxmlformats.org/officeDocument/2006/relationships/image" Target="../media/image34.png"/><Relationship Id="rId4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35.jpeg"/><Relationship Id="rId2" Type="http://schemas.openxmlformats.org/officeDocument/2006/relationships/image" Target="../media/image36.gif"/><Relationship Id="rId3" Type="http://schemas.openxmlformats.org/officeDocument/2006/relationships/image" Target="../media/image37.png"/><Relationship Id="rId4" Type="http://schemas.openxmlformats.org/officeDocument/2006/relationships/image" Target="../media/image38.png"/><Relationship Id="rId5" Type="http://schemas.openxmlformats.org/officeDocument/2006/relationships/image" Target="../media/image39.png"/><Relationship Id="rId6" Type="http://schemas.openxmlformats.org/officeDocument/2006/relationships/image" Target="../media/image40.gif"/><Relationship Id="rId7" Type="http://schemas.openxmlformats.org/officeDocument/2006/relationships/image" Target="../media/image41.png"/><Relationship Id="rId8" Type="http://schemas.openxmlformats.org/officeDocument/2006/relationships/image" Target="../media/image42.png"/><Relationship Id="rId9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43.png"/><Relationship Id="rId2" Type="http://schemas.openxmlformats.org/officeDocument/2006/relationships/image" Target="../media/image44.png"/><Relationship Id="rId3" Type="http://schemas.openxmlformats.org/officeDocument/2006/relationships/slideLayout" Target="../slideLayouts/slideLayout25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45.png"/><Relationship Id="rId2" Type="http://schemas.openxmlformats.org/officeDocument/2006/relationships/image" Target="../media/image46.png"/><Relationship Id="rId3" Type="http://schemas.openxmlformats.org/officeDocument/2006/relationships/image" Target="../media/image47.png"/><Relationship Id="rId4" Type="http://schemas.openxmlformats.org/officeDocument/2006/relationships/image" Target="../media/image48.png"/><Relationship Id="rId5" Type="http://schemas.openxmlformats.org/officeDocument/2006/relationships/image" Target="../media/image49.png"/><Relationship Id="rId6" Type="http://schemas.openxmlformats.org/officeDocument/2006/relationships/image" Target="../media/image50.png"/><Relationship Id="rId7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Picture 30" descr="iStock_000002482727Small"/>
          <p:cNvPicPr/>
          <p:nvPr/>
        </p:nvPicPr>
        <p:blipFill>
          <a:blip r:embed="rId1"/>
          <a:stretch/>
        </p:blipFill>
        <p:spPr>
          <a:xfrm>
            <a:off x="4259160" y="1200240"/>
            <a:ext cx="3673080" cy="3673080"/>
          </a:xfrm>
          <a:prstGeom prst="rect">
            <a:avLst/>
          </a:prstGeom>
          <a:ln w="0">
            <a:noFill/>
          </a:ln>
        </p:spPr>
      </p:pic>
      <p:sp>
        <p:nvSpPr>
          <p:cNvPr id="124" name="CustomShape 1"/>
          <p:cNvSpPr/>
          <p:nvPr/>
        </p:nvSpPr>
        <p:spPr>
          <a:xfrm>
            <a:off x="9930240" y="5367600"/>
            <a:ext cx="2261520" cy="14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  <a:spcBef>
                <a:spcPts val="901"/>
              </a:spcBef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Christopher Kadow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901"/>
              </a:spcBef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Talk @ BSC Seminar 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901"/>
              </a:spcBef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Nov, 25</a:t>
            </a:r>
            <a:r>
              <a:rPr b="0" lang="de-DE" sz="1800" spc="-1" strike="noStrike" baseline="30000">
                <a:solidFill>
                  <a:srgbClr val="000000"/>
                </a:solidFill>
                <a:latin typeface="Arial"/>
              </a:rPr>
              <a:t>st</a:t>
            </a: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 2020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125" name="CustomShape 2"/>
          <p:cNvSpPr/>
          <p:nvPr/>
        </p:nvSpPr>
        <p:spPr>
          <a:xfrm>
            <a:off x="2010600" y="3407040"/>
            <a:ext cx="8170200" cy="821880"/>
          </a:xfrm>
          <a:prstGeom prst="rect">
            <a:avLst/>
          </a:prstGeom>
          <a:gradFill rotWithShape="0">
            <a:gsLst>
              <a:gs pos="0">
                <a:srgbClr val="dae3f3">
                  <a:alpha val="36078"/>
                </a:srgbClr>
              </a:gs>
              <a:gs pos="100000">
                <a:srgbClr val="dae3f3"/>
              </a:gs>
            </a:gsLst>
            <a:lin ang="5400000"/>
          </a:gradFill>
          <a:ln w="0">
            <a:noFill/>
          </a:ln>
          <a:effectLst>
            <a:glow rad="139680">
              <a:srgbClr val="1465f4">
                <a:alpha val="40000"/>
              </a:srgbClr>
            </a:glo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en-US" sz="2400" spc="-1" strike="noStrike">
                <a:solidFill>
                  <a:srgbClr val="000000"/>
                </a:solidFill>
                <a:latin typeface="Arial Unicode MS"/>
              </a:rPr>
              <a:t>AI image inpainting technology re-fills missing values in HadCRUT4 - a research journey</a:t>
            </a:r>
            <a:endParaRPr b="0" lang="en-US" sz="2400" spc="-1" strike="noStrike">
              <a:latin typeface="Arial"/>
            </a:endParaRPr>
          </a:p>
        </p:txBody>
      </p:sp>
      <p:sp>
        <p:nvSpPr>
          <p:cNvPr id="126" name="CustomShape 3"/>
          <p:cNvSpPr/>
          <p:nvPr/>
        </p:nvSpPr>
        <p:spPr>
          <a:xfrm>
            <a:off x="3330000" y="6117120"/>
            <a:ext cx="5531760" cy="45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 algn="ctr">
              <a:lnSpc>
                <a:spcPct val="100000"/>
              </a:lnSpc>
              <a:spcBef>
                <a:spcPts val="1199"/>
              </a:spcBef>
            </a:pPr>
            <a:r>
              <a:rPr b="1" lang="de-DE" sz="2400" spc="-1" strike="noStrike">
                <a:solidFill>
                  <a:srgbClr val="000000"/>
                </a:solidFill>
                <a:latin typeface="Calibri"/>
              </a:rPr>
              <a:t>German Climate Computing Center</a:t>
            </a:r>
            <a:endParaRPr b="0" lang="en-US" sz="2400" spc="-1" strike="noStrike">
              <a:latin typeface="Arial"/>
            </a:endParaRPr>
          </a:p>
        </p:txBody>
      </p:sp>
      <p:pic>
        <p:nvPicPr>
          <p:cNvPr id="127" name="Picture 2" descr="Bildergebnis für dkrz"/>
          <p:cNvPicPr/>
          <p:nvPr/>
        </p:nvPicPr>
        <p:blipFill>
          <a:blip r:embed="rId2"/>
          <a:stretch/>
        </p:blipFill>
        <p:spPr>
          <a:xfrm>
            <a:off x="0" y="5851440"/>
            <a:ext cx="2553840" cy="992880"/>
          </a:xfrm>
          <a:prstGeom prst="rect">
            <a:avLst/>
          </a:prstGeom>
          <a:ln w="0">
            <a:noFill/>
          </a:ln>
        </p:spPr>
      </p:pic>
      <p:sp>
        <p:nvSpPr>
          <p:cNvPr id="128" name="CustomShape 4"/>
          <p:cNvSpPr/>
          <p:nvPr/>
        </p:nvSpPr>
        <p:spPr>
          <a:xfrm>
            <a:off x="3793320" y="6475320"/>
            <a:ext cx="4561200" cy="3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en-US" sz="1800" spc="-1" strike="noStrike">
                <a:solidFill>
                  <a:srgbClr val="000000"/>
                </a:solidFill>
                <a:latin typeface="Calibri"/>
              </a:rPr>
              <a:t>Climate Informatics and Technologies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 </a:t>
            </a:r>
            <a:endParaRPr b="0" lang="en-US" sz="1800" spc="-1" strike="noStrike"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0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3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CustomShape 1"/>
          <p:cNvSpPr/>
          <p:nvPr/>
        </p:nvSpPr>
        <p:spPr>
          <a:xfrm>
            <a:off x="1609560" y="462960"/>
            <a:ext cx="1885680" cy="913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Find computer with GPUs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~1 day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367" name="CustomShape 2"/>
          <p:cNvSpPr/>
          <p:nvPr/>
        </p:nvSpPr>
        <p:spPr>
          <a:xfrm>
            <a:off x="3343320" y="462960"/>
            <a:ext cx="188568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Install Software, Download Pics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~3 days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368" name="CustomShape 3"/>
          <p:cNvSpPr/>
          <p:nvPr/>
        </p:nvSpPr>
        <p:spPr>
          <a:xfrm>
            <a:off x="5153040" y="480600"/>
            <a:ext cx="188568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Run Software in its original mode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~2 days</a:t>
            </a:r>
            <a:endParaRPr b="0" lang="en-US" sz="1800" spc="-1" strike="noStrike">
              <a:latin typeface="Arial"/>
            </a:endParaRPr>
          </a:p>
        </p:txBody>
      </p:sp>
      <p:pic>
        <p:nvPicPr>
          <p:cNvPr id="369" name="Grafik 7" descr=""/>
          <p:cNvPicPr/>
          <p:nvPr/>
        </p:nvPicPr>
        <p:blipFill>
          <a:blip r:embed="rId1"/>
          <a:stretch/>
        </p:blipFill>
        <p:spPr>
          <a:xfrm>
            <a:off x="230400" y="1371600"/>
            <a:ext cx="6438600" cy="4026240"/>
          </a:xfrm>
          <a:prstGeom prst="rect">
            <a:avLst/>
          </a:prstGeom>
          <a:ln w="0">
            <a:noFill/>
          </a:ln>
        </p:spPr>
      </p:pic>
      <p:sp>
        <p:nvSpPr>
          <p:cNvPr id="370" name="CustomShape 4"/>
          <p:cNvSpPr/>
          <p:nvPr/>
        </p:nvSpPr>
        <p:spPr>
          <a:xfrm>
            <a:off x="7039080" y="290520"/>
            <a:ext cx="1885680" cy="118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Produce JPGs from Climate Data and run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~3 days</a:t>
            </a:r>
            <a:endParaRPr b="0" lang="en-US" sz="1800" spc="-1" strike="noStrike">
              <a:latin typeface="Arial"/>
            </a:endParaRPr>
          </a:p>
        </p:txBody>
      </p:sp>
      <p:pic>
        <p:nvPicPr>
          <p:cNvPr id="371" name="Grafik 1" descr=""/>
          <p:cNvPicPr/>
          <p:nvPr/>
        </p:nvPicPr>
        <p:blipFill>
          <a:blip r:embed="rId2"/>
          <a:stretch/>
        </p:blipFill>
        <p:spPr>
          <a:xfrm>
            <a:off x="5165280" y="2587680"/>
            <a:ext cx="6674040" cy="4173480"/>
          </a:xfrm>
          <a:prstGeom prst="rect">
            <a:avLst/>
          </a:prstGeom>
          <a:ln w="0">
            <a:noFill/>
          </a:ln>
        </p:spPr>
      </p:pic>
      <p:sp>
        <p:nvSpPr>
          <p:cNvPr id="372" name="CustomShape 5"/>
          <p:cNvSpPr/>
          <p:nvPr/>
        </p:nvSpPr>
        <p:spPr>
          <a:xfrm>
            <a:off x="8879040" y="210240"/>
            <a:ext cx="1885680" cy="2009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Change AI software to read climate data (NetCDF) and run and tune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~12 days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373" name="CustomShape 6"/>
          <p:cNvSpPr/>
          <p:nvPr/>
        </p:nvSpPr>
        <p:spPr>
          <a:xfrm>
            <a:off x="10075680" y="1731240"/>
            <a:ext cx="1885680" cy="79344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74" name="CustomShape 7"/>
          <p:cNvSpPr/>
          <p:nvPr/>
        </p:nvSpPr>
        <p:spPr>
          <a:xfrm>
            <a:off x="21960" y="-66600"/>
            <a:ext cx="3002040" cy="115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de-DE" sz="3500" spc="-1" strike="noStrike">
                <a:solidFill>
                  <a:srgbClr val="000000"/>
                </a:solidFill>
                <a:latin typeface="Calibri"/>
              </a:rPr>
              <a:t>Pre-Research</a:t>
            </a:r>
            <a:endParaRPr b="0" lang="en-US" sz="3500" spc="-1" strike="noStrike">
              <a:latin typeface="Arial"/>
            </a:endParaRPr>
          </a:p>
        </p:txBody>
      </p:sp>
      <p:grpSp>
        <p:nvGrpSpPr>
          <p:cNvPr id="375" name="Group 8"/>
          <p:cNvGrpSpPr/>
          <p:nvPr/>
        </p:nvGrpSpPr>
        <p:grpSpPr>
          <a:xfrm>
            <a:off x="11436120" y="-85320"/>
            <a:ext cx="827280" cy="474840"/>
            <a:chOff x="11436120" y="-85320"/>
            <a:chExt cx="827280" cy="474840"/>
          </a:xfrm>
        </p:grpSpPr>
        <p:sp>
          <p:nvSpPr>
            <p:cNvPr id="376" name="CustomShape 9"/>
            <p:cNvSpPr/>
            <p:nvPr/>
          </p:nvSpPr>
          <p:spPr>
            <a:xfrm>
              <a:off x="11436120" y="-85320"/>
              <a:ext cx="827280" cy="36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spAutoFit/>
            </a:bodyPr>
            <a:p>
              <a:pPr algn="r">
                <a:lnSpc>
                  <a:spcPct val="100000"/>
                </a:lnSpc>
              </a:pPr>
              <a:r>
                <a:rPr b="0" lang="de-DE" sz="1800" spc="-1" strike="noStrike">
                  <a:solidFill>
                    <a:srgbClr val="000000"/>
                  </a:solidFill>
                  <a:latin typeface="Berlin Sans FB"/>
                </a:rPr>
                <a:t>10/20</a:t>
              </a:r>
              <a:endParaRPr b="0" lang="en-US" sz="1800" spc="-1" strike="noStrike">
                <a:latin typeface="Arial"/>
              </a:endParaRPr>
            </a:p>
          </p:txBody>
        </p:sp>
        <p:pic>
          <p:nvPicPr>
            <p:cNvPr id="377" name="Picture 2" descr="Bildergebnis für dkrz"/>
            <p:cNvPicPr/>
            <p:nvPr/>
          </p:nvPicPr>
          <p:blipFill>
            <a:blip r:embed="rId3"/>
            <a:srcRect l="59769" t="25108" r="0" b="37716"/>
            <a:stretch/>
          </p:blipFill>
          <p:spPr>
            <a:xfrm>
              <a:off x="11748600" y="230400"/>
              <a:ext cx="443160" cy="159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378" name="Picture 2" descr="Bildergebnis für dkrz"/>
            <p:cNvPicPr/>
            <p:nvPr/>
          </p:nvPicPr>
          <p:blipFill>
            <a:blip r:embed="rId4"/>
            <a:srcRect l="2320" t="4968" r="43402" b="26674"/>
            <a:stretch/>
          </p:blipFill>
          <p:spPr>
            <a:xfrm>
              <a:off x="11466000" y="220320"/>
              <a:ext cx="259920" cy="127080"/>
            </a:xfrm>
            <a:prstGeom prst="rect">
              <a:avLst/>
            </a:prstGeom>
            <a:ln w="0">
              <a:noFill/>
            </a:ln>
          </p:spPr>
        </p:pic>
      </p:grpSp>
    </p:spTree>
  </p:cSld>
  <p:transition spd="slow">
    <p:fade/>
  </p:transition>
  <p:timing>
    <p:tnLst>
      <p:par>
        <p:cTn id="461" dur="indefinite" restart="never" nodeType="tmRoot">
          <p:childTnLst>
            <p:seq>
              <p:cTn id="462" dur="indefinite" nodeType="mainSeq">
                <p:childTnLst>
                  <p:par>
                    <p:cTn id="463" fill="hold">
                      <p:stCondLst>
                        <p:cond delay="indefinite"/>
                      </p:stCondLst>
                      <p:childTnLst>
                        <p:par>
                          <p:cTn id="464" fill="hold">
                            <p:stCondLst>
                              <p:cond delay="0"/>
                            </p:stCondLst>
                            <p:childTnLst>
                              <p:par>
                                <p:cTn id="465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67" dur="500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8" fill="hold">
                      <p:stCondLst>
                        <p:cond delay="indefinite"/>
                      </p:stCondLst>
                      <p:childTnLst>
                        <p:par>
                          <p:cTn id="469" fill="hold">
                            <p:stCondLst>
                              <p:cond delay="0"/>
                            </p:stCondLst>
                            <p:childTnLst>
                              <p:par>
                                <p:cTn id="470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72" dur="500"/>
                                        <p:tgtEl>
                                          <p:spTgt spid="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3" fill="hold">
                      <p:stCondLst>
                        <p:cond delay="indefinite"/>
                      </p:stCondLst>
                      <p:childTnLst>
                        <p:par>
                          <p:cTn id="474" fill="hold">
                            <p:stCondLst>
                              <p:cond delay="0"/>
                            </p:stCondLst>
                            <p:childTnLst>
                              <p:par>
                                <p:cTn id="475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77" dur="500"/>
                                        <p:tgtEl>
                                          <p:spTgt spid="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8" fill="hold">
                      <p:stCondLst>
                        <p:cond delay="indefinite"/>
                      </p:stCondLst>
                      <p:childTnLst>
                        <p:par>
                          <p:cTn id="479" fill="hold">
                            <p:stCondLst>
                              <p:cond delay="0"/>
                            </p:stCondLst>
                            <p:childTnLst>
                              <p:par>
                                <p:cTn id="480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82" dur="500"/>
                                        <p:tgtEl>
                                          <p:spTgt spid="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3" fill="hold">
                      <p:stCondLst>
                        <p:cond delay="indefinite"/>
                      </p:stCondLst>
                      <p:childTnLst>
                        <p:par>
                          <p:cTn id="484" fill="hold">
                            <p:stCondLst>
                              <p:cond delay="0"/>
                            </p:stCondLst>
                            <p:childTnLst>
                              <p:par>
                                <p:cTn id="485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87" dur="500"/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8" fill="hold">
                      <p:stCondLst>
                        <p:cond delay="indefinite"/>
                      </p:stCondLst>
                      <p:childTnLst>
                        <p:par>
                          <p:cTn id="489" fill="hold">
                            <p:stCondLst>
                              <p:cond delay="0"/>
                            </p:stCondLst>
                            <p:childTnLst>
                              <p:par>
                                <p:cTn id="490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92" dur="500"/>
                                        <p:tgtEl>
                                          <p:spTgt spid="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3" fill="hold">
                      <p:stCondLst>
                        <p:cond delay="indefinite"/>
                      </p:stCondLst>
                      <p:childTnLst>
                        <p:par>
                          <p:cTn id="494" fill="hold">
                            <p:stCondLst>
                              <p:cond delay="0"/>
                            </p:stCondLst>
                            <p:childTnLst>
                              <p:par>
                                <p:cTn id="495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97" dur="500"/>
                                        <p:tgtEl>
                                          <p:spTgt spid="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8" fill="hold">
                      <p:stCondLst>
                        <p:cond delay="indefinite"/>
                      </p:stCondLst>
                      <p:childTnLst>
                        <p:par>
                          <p:cTn id="499" fill="hold">
                            <p:stCondLst>
                              <p:cond delay="0"/>
                            </p:stCondLst>
                            <p:childTnLst>
                              <p:par>
                                <p:cTn id="500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502" dur="500"/>
                                        <p:tgtEl>
                                          <p:spTgt spid="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9" name="Grafik 2" descr=""/>
          <p:cNvPicPr/>
          <p:nvPr/>
        </p:nvPicPr>
        <p:blipFill>
          <a:blip r:embed="rId1"/>
          <a:srcRect l="5729" t="4907" r="70834" b="71855"/>
          <a:stretch/>
        </p:blipFill>
        <p:spPr>
          <a:xfrm>
            <a:off x="1523880" y="0"/>
            <a:ext cx="4395600" cy="2305080"/>
          </a:xfrm>
          <a:prstGeom prst="rect">
            <a:avLst/>
          </a:prstGeom>
          <a:ln w="0">
            <a:noFill/>
          </a:ln>
        </p:spPr>
      </p:pic>
      <p:pic>
        <p:nvPicPr>
          <p:cNvPr id="380" name="Grafik 3" descr=""/>
          <p:cNvPicPr/>
          <p:nvPr/>
        </p:nvPicPr>
        <p:blipFill>
          <a:blip r:embed="rId2"/>
          <a:srcRect l="76460" t="4907" r="-2879" b="71855"/>
          <a:stretch/>
        </p:blipFill>
        <p:spPr>
          <a:xfrm>
            <a:off x="6095880" y="4571640"/>
            <a:ext cx="4914360" cy="2286000"/>
          </a:xfrm>
          <a:prstGeom prst="rect">
            <a:avLst/>
          </a:prstGeom>
          <a:ln w="0">
            <a:noFill/>
          </a:ln>
        </p:spPr>
      </p:pic>
      <p:pic>
        <p:nvPicPr>
          <p:cNvPr id="381" name="Grafik 4" descr=""/>
          <p:cNvPicPr/>
          <p:nvPr/>
        </p:nvPicPr>
        <p:blipFill>
          <a:blip r:embed="rId3"/>
          <a:srcRect l="29166" t="4907" r="47139" b="71855"/>
          <a:stretch/>
        </p:blipFill>
        <p:spPr>
          <a:xfrm>
            <a:off x="1517400" y="4571640"/>
            <a:ext cx="4402080" cy="2283480"/>
          </a:xfrm>
          <a:prstGeom prst="rect">
            <a:avLst/>
          </a:prstGeom>
          <a:ln w="0">
            <a:noFill/>
          </a:ln>
        </p:spPr>
      </p:pic>
      <p:pic>
        <p:nvPicPr>
          <p:cNvPr id="382" name="Grafik 5" descr="Ein Bild, das Basketball enthält.&#10;&#10;Automatisch generierte Beschreibung"/>
          <p:cNvPicPr/>
          <p:nvPr/>
        </p:nvPicPr>
        <p:blipFill>
          <a:blip r:embed="rId4"/>
          <a:stretch/>
        </p:blipFill>
        <p:spPr>
          <a:xfrm>
            <a:off x="2707920" y="2427840"/>
            <a:ext cx="2021400" cy="2021400"/>
          </a:xfrm>
          <a:prstGeom prst="rect">
            <a:avLst/>
          </a:prstGeom>
          <a:ln w="0">
            <a:noFill/>
          </a:ln>
        </p:spPr>
      </p:pic>
      <p:sp>
        <p:nvSpPr>
          <p:cNvPr id="383" name="CustomShape 1"/>
          <p:cNvSpPr/>
          <p:nvPr/>
        </p:nvSpPr>
        <p:spPr>
          <a:xfrm flipH="1">
            <a:off x="6530760" y="804240"/>
            <a:ext cx="2021400" cy="300240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84" name="CustomShape 2"/>
          <p:cNvSpPr/>
          <p:nvPr/>
        </p:nvSpPr>
        <p:spPr>
          <a:xfrm>
            <a:off x="8600760" y="1727640"/>
            <a:ext cx="2066760" cy="1369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de-DE" sz="2800" spc="-1" strike="noStrike">
                <a:solidFill>
                  <a:srgbClr val="000000"/>
                </a:solidFill>
                <a:latin typeface="Calibri"/>
              </a:rPr>
              <a:t>+ HadCRUT4 Miss Mask</a:t>
            </a:r>
            <a:endParaRPr b="0" lang="en-US" sz="2800" spc="-1" strike="noStrike">
              <a:latin typeface="Arial"/>
            </a:endParaRPr>
          </a:p>
        </p:txBody>
      </p:sp>
      <p:sp>
        <p:nvSpPr>
          <p:cNvPr id="385" name="CustomShape 3"/>
          <p:cNvSpPr/>
          <p:nvPr/>
        </p:nvSpPr>
        <p:spPr>
          <a:xfrm>
            <a:off x="5928120" y="4111920"/>
            <a:ext cx="4402080" cy="516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de-DE" sz="2800" spc="-1" strike="noStrike">
                <a:solidFill>
                  <a:srgbClr val="000000"/>
                </a:solidFill>
                <a:latin typeface="Calibri"/>
              </a:rPr>
              <a:t>Original - Temperature</a:t>
            </a:r>
            <a:endParaRPr b="0" lang="en-US" sz="2800" spc="-1" strike="noStrike">
              <a:latin typeface="Arial"/>
            </a:endParaRPr>
          </a:p>
        </p:txBody>
      </p:sp>
      <p:sp>
        <p:nvSpPr>
          <p:cNvPr id="386" name="CustomShape 4"/>
          <p:cNvSpPr/>
          <p:nvPr/>
        </p:nvSpPr>
        <p:spPr>
          <a:xfrm>
            <a:off x="1222920" y="4111200"/>
            <a:ext cx="2066760" cy="516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de-DE" sz="2800" spc="-1" strike="noStrike">
                <a:solidFill>
                  <a:srgbClr val="000000"/>
                </a:solidFill>
                <a:latin typeface="Calibri"/>
              </a:rPr>
              <a:t>AI Output</a:t>
            </a:r>
            <a:endParaRPr b="0" lang="en-US" sz="2800" spc="-1" strike="noStrike">
              <a:latin typeface="Arial"/>
            </a:endParaRPr>
          </a:p>
        </p:txBody>
      </p:sp>
      <p:sp>
        <p:nvSpPr>
          <p:cNvPr id="387" name="CustomShape 5"/>
          <p:cNvSpPr/>
          <p:nvPr/>
        </p:nvSpPr>
        <p:spPr>
          <a:xfrm>
            <a:off x="1151280" y="2242440"/>
            <a:ext cx="2066760" cy="516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de-DE" sz="2800" spc="-1" strike="noStrike">
                <a:solidFill>
                  <a:srgbClr val="000000"/>
                </a:solidFill>
                <a:latin typeface="Calibri"/>
              </a:rPr>
              <a:t>AI Input</a:t>
            </a:r>
            <a:endParaRPr b="0" lang="en-US" sz="2800" spc="-1" strike="noStrike">
              <a:latin typeface="Arial"/>
            </a:endParaRPr>
          </a:p>
        </p:txBody>
      </p:sp>
      <p:sp>
        <p:nvSpPr>
          <p:cNvPr id="388" name="CustomShape 6"/>
          <p:cNvSpPr/>
          <p:nvPr/>
        </p:nvSpPr>
        <p:spPr>
          <a:xfrm>
            <a:off x="3434040" y="1914480"/>
            <a:ext cx="539640" cy="65232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89" name="CustomShape 7"/>
          <p:cNvSpPr/>
          <p:nvPr/>
        </p:nvSpPr>
        <p:spPr>
          <a:xfrm>
            <a:off x="3434040" y="4092840"/>
            <a:ext cx="539640" cy="65232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grpSp>
        <p:nvGrpSpPr>
          <p:cNvPr id="390" name="Group 8"/>
          <p:cNvGrpSpPr/>
          <p:nvPr/>
        </p:nvGrpSpPr>
        <p:grpSpPr>
          <a:xfrm>
            <a:off x="11436120" y="-85320"/>
            <a:ext cx="827280" cy="474840"/>
            <a:chOff x="11436120" y="-85320"/>
            <a:chExt cx="827280" cy="474840"/>
          </a:xfrm>
        </p:grpSpPr>
        <p:sp>
          <p:nvSpPr>
            <p:cNvPr id="391" name="CustomShape 9"/>
            <p:cNvSpPr/>
            <p:nvPr/>
          </p:nvSpPr>
          <p:spPr>
            <a:xfrm>
              <a:off x="11436120" y="-85320"/>
              <a:ext cx="827280" cy="36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spAutoFit/>
            </a:bodyPr>
            <a:p>
              <a:pPr algn="r">
                <a:lnSpc>
                  <a:spcPct val="100000"/>
                </a:lnSpc>
              </a:pPr>
              <a:r>
                <a:rPr b="0" lang="de-DE" sz="1800" spc="-1" strike="noStrike">
                  <a:solidFill>
                    <a:srgbClr val="000000"/>
                  </a:solidFill>
                  <a:latin typeface="Berlin Sans FB"/>
                </a:rPr>
                <a:t>11/20</a:t>
              </a:r>
              <a:endParaRPr b="0" lang="en-US" sz="1800" spc="-1" strike="noStrike">
                <a:latin typeface="Arial"/>
              </a:endParaRPr>
            </a:p>
          </p:txBody>
        </p:sp>
        <p:pic>
          <p:nvPicPr>
            <p:cNvPr id="392" name="Picture 2" descr="Bildergebnis für dkrz"/>
            <p:cNvPicPr/>
            <p:nvPr/>
          </p:nvPicPr>
          <p:blipFill>
            <a:blip r:embed="rId5"/>
            <a:srcRect l="59769" t="25108" r="0" b="37716"/>
            <a:stretch/>
          </p:blipFill>
          <p:spPr>
            <a:xfrm>
              <a:off x="11748600" y="230400"/>
              <a:ext cx="443160" cy="159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393" name="Picture 2" descr="Bildergebnis für dkrz"/>
            <p:cNvPicPr/>
            <p:nvPr/>
          </p:nvPicPr>
          <p:blipFill>
            <a:blip r:embed="rId6"/>
            <a:srcRect l="2320" t="4968" r="43402" b="26674"/>
            <a:stretch/>
          </p:blipFill>
          <p:spPr>
            <a:xfrm>
              <a:off x="11466000" y="220320"/>
              <a:ext cx="259920" cy="127080"/>
            </a:xfrm>
            <a:prstGeom prst="rect">
              <a:avLst/>
            </a:prstGeom>
            <a:ln w="0">
              <a:noFill/>
            </a:ln>
          </p:spPr>
        </p:pic>
      </p:grpSp>
    </p:spTree>
  </p:cSld>
  <p:transition spd="slow">
    <p:fade/>
  </p:transition>
  <p:timing>
    <p:tnLst>
      <p:par>
        <p:cTn id="503" dur="indefinite" restart="never" nodeType="tmRoot">
          <p:childTnLst>
            <p:seq>
              <p:cTn id="504" dur="indefinite" nodeType="mainSeq">
                <p:childTnLst>
                  <p:par>
                    <p:cTn id="505" fill="hold">
                      <p:stCondLst>
                        <p:cond delay="indefinite"/>
                      </p:stCondLst>
                      <p:childTnLst>
                        <p:par>
                          <p:cTn id="506" fill="hold">
                            <p:stCondLst>
                              <p:cond delay="0"/>
                            </p:stCondLst>
                            <p:childTnLst>
                              <p:par>
                                <p:cTn id="507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509" dur="1000"/>
                                        <p:tgtEl>
                                          <p:spTgt spid="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0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512" dur="10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3" fill="hold">
                      <p:stCondLst>
                        <p:cond delay="indefinite"/>
                      </p:stCondLst>
                      <p:childTnLst>
                        <p:par>
                          <p:cTn id="514" fill="hold">
                            <p:stCondLst>
                              <p:cond delay="0"/>
                            </p:stCondLst>
                            <p:childTnLst>
                              <p:par>
                                <p:cTn id="515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517" dur="1000"/>
                                        <p:tgtEl>
                                          <p:spTgt spid="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8" fill="hold">
                      <p:stCondLst>
                        <p:cond delay="indefinite"/>
                      </p:stCondLst>
                      <p:childTnLst>
                        <p:par>
                          <p:cTn id="519" fill="hold">
                            <p:stCondLst>
                              <p:cond delay="0"/>
                            </p:stCondLst>
                            <p:childTnLst>
                              <p:par>
                                <p:cTn id="520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522" dur="1000"/>
                                        <p:tgtEl>
                                          <p:spTgt spid="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3" fill="hold">
                      <p:stCondLst>
                        <p:cond delay="indefinite"/>
                      </p:stCondLst>
                      <p:childTnLst>
                        <p:par>
                          <p:cTn id="524" fill="hold">
                            <p:stCondLst>
                              <p:cond delay="0"/>
                            </p:stCondLst>
                            <p:childTnLst>
                              <p:par>
                                <p:cTn id="525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527" dur="1000"/>
                                        <p:tgtEl>
                                          <p:spTgt spid="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8" fill="hold">
                            <p:stCondLst>
                              <p:cond delay="1000"/>
                            </p:stCondLst>
                            <p:childTnLst>
                              <p:par>
                                <p:cTn id="529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531" dur="1000"/>
                                        <p:tgtEl>
                                          <p:spTgt spid="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2" fill="hold">
                      <p:stCondLst>
                        <p:cond delay="indefinite"/>
                      </p:stCondLst>
                      <p:childTnLst>
                        <p:par>
                          <p:cTn id="533" fill="hold">
                            <p:stCondLst>
                              <p:cond delay="0"/>
                            </p:stCondLst>
                            <p:childTnLst>
                              <p:par>
                                <p:cTn id="534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536" dur="1000"/>
                                        <p:tgtEl>
                                          <p:spTgt spid="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7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539" dur="1000"/>
                                        <p:tgtEl>
                                          <p:spTgt spid="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4" name="Grafik 3" descr=""/>
          <p:cNvPicPr/>
          <p:nvPr/>
        </p:nvPicPr>
        <p:blipFill>
          <a:blip r:embed="rId1"/>
          <a:stretch/>
        </p:blipFill>
        <p:spPr>
          <a:xfrm>
            <a:off x="59760" y="447480"/>
            <a:ext cx="12085920" cy="6393240"/>
          </a:xfrm>
          <a:prstGeom prst="rect">
            <a:avLst/>
          </a:prstGeom>
          <a:ln w="0">
            <a:noFill/>
          </a:ln>
        </p:spPr>
      </p:pic>
      <p:sp>
        <p:nvSpPr>
          <p:cNvPr id="395" name="CustomShape 1"/>
          <p:cNvSpPr/>
          <p:nvPr/>
        </p:nvSpPr>
        <p:spPr>
          <a:xfrm>
            <a:off x="769320" y="2270160"/>
            <a:ext cx="11422080" cy="1495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96" name="CustomShape 2"/>
          <p:cNvSpPr/>
          <p:nvPr/>
        </p:nvSpPr>
        <p:spPr>
          <a:xfrm>
            <a:off x="6353280" y="447480"/>
            <a:ext cx="2903040" cy="19018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97" name="CustomShape 3"/>
          <p:cNvSpPr/>
          <p:nvPr/>
        </p:nvSpPr>
        <p:spPr>
          <a:xfrm>
            <a:off x="59760" y="4687560"/>
            <a:ext cx="694800" cy="15508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98" name="CustomShape 4"/>
          <p:cNvSpPr/>
          <p:nvPr/>
        </p:nvSpPr>
        <p:spPr>
          <a:xfrm>
            <a:off x="672840" y="3782160"/>
            <a:ext cx="11518920" cy="30585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399" name="Grafik 15" descr=""/>
          <p:cNvPicPr/>
          <p:nvPr/>
        </p:nvPicPr>
        <p:blipFill>
          <a:blip r:embed="rId2"/>
          <a:srcRect l="5729" t="4907" r="70834" b="71855"/>
          <a:stretch/>
        </p:blipFill>
        <p:spPr>
          <a:xfrm>
            <a:off x="737280" y="773640"/>
            <a:ext cx="2823120" cy="1480320"/>
          </a:xfrm>
          <a:prstGeom prst="rect">
            <a:avLst/>
          </a:prstGeom>
          <a:ln w="0">
            <a:noFill/>
          </a:ln>
        </p:spPr>
      </p:pic>
      <p:pic>
        <p:nvPicPr>
          <p:cNvPr id="400" name="Grafik 22" descr=""/>
          <p:cNvPicPr/>
          <p:nvPr/>
        </p:nvPicPr>
        <p:blipFill>
          <a:blip r:embed="rId3"/>
          <a:srcRect l="29166" t="4907" r="47139" b="71855"/>
          <a:stretch/>
        </p:blipFill>
        <p:spPr>
          <a:xfrm>
            <a:off x="3560760" y="774000"/>
            <a:ext cx="2853000" cy="1479960"/>
          </a:xfrm>
          <a:prstGeom prst="rect">
            <a:avLst/>
          </a:prstGeom>
          <a:ln w="0">
            <a:noFill/>
          </a:ln>
        </p:spPr>
      </p:pic>
      <p:pic>
        <p:nvPicPr>
          <p:cNvPr id="401" name="Grafik 23" descr=""/>
          <p:cNvPicPr/>
          <p:nvPr/>
        </p:nvPicPr>
        <p:blipFill>
          <a:blip r:embed="rId4"/>
          <a:srcRect l="76460" t="4907" r="-2879" b="71855"/>
          <a:stretch/>
        </p:blipFill>
        <p:spPr>
          <a:xfrm>
            <a:off x="9294120" y="749880"/>
            <a:ext cx="3218760" cy="1497240"/>
          </a:xfrm>
          <a:prstGeom prst="rect">
            <a:avLst/>
          </a:prstGeom>
          <a:ln w="0">
            <a:noFill/>
          </a:ln>
        </p:spPr>
      </p:pic>
      <p:grpSp>
        <p:nvGrpSpPr>
          <p:cNvPr id="402" name="Group 5"/>
          <p:cNvGrpSpPr/>
          <p:nvPr/>
        </p:nvGrpSpPr>
        <p:grpSpPr>
          <a:xfrm>
            <a:off x="11436120" y="-85320"/>
            <a:ext cx="827280" cy="474840"/>
            <a:chOff x="11436120" y="-85320"/>
            <a:chExt cx="827280" cy="474840"/>
          </a:xfrm>
        </p:grpSpPr>
        <p:sp>
          <p:nvSpPr>
            <p:cNvPr id="403" name="CustomShape 6"/>
            <p:cNvSpPr/>
            <p:nvPr/>
          </p:nvSpPr>
          <p:spPr>
            <a:xfrm>
              <a:off x="11436120" y="-85320"/>
              <a:ext cx="827280" cy="36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spAutoFit/>
            </a:bodyPr>
            <a:p>
              <a:pPr algn="r">
                <a:lnSpc>
                  <a:spcPct val="100000"/>
                </a:lnSpc>
              </a:pPr>
              <a:r>
                <a:rPr b="0" lang="de-DE" sz="1800" spc="-1" strike="noStrike">
                  <a:solidFill>
                    <a:srgbClr val="000000"/>
                  </a:solidFill>
                  <a:latin typeface="Berlin Sans FB"/>
                </a:rPr>
                <a:t>12/20</a:t>
              </a:r>
              <a:endParaRPr b="0" lang="en-US" sz="1800" spc="-1" strike="noStrike">
                <a:latin typeface="Arial"/>
              </a:endParaRPr>
            </a:p>
          </p:txBody>
        </p:sp>
        <p:pic>
          <p:nvPicPr>
            <p:cNvPr id="404" name="Picture 2" descr="Bildergebnis für dkrz"/>
            <p:cNvPicPr/>
            <p:nvPr/>
          </p:nvPicPr>
          <p:blipFill>
            <a:blip r:embed="rId5"/>
            <a:srcRect l="59769" t="25108" r="0" b="37716"/>
            <a:stretch/>
          </p:blipFill>
          <p:spPr>
            <a:xfrm>
              <a:off x="11748600" y="230400"/>
              <a:ext cx="443160" cy="159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05" name="Picture 2" descr="Bildergebnis für dkrz"/>
            <p:cNvPicPr/>
            <p:nvPr/>
          </p:nvPicPr>
          <p:blipFill>
            <a:blip r:embed="rId6"/>
            <a:srcRect l="2320" t="4968" r="43402" b="26674"/>
            <a:stretch/>
          </p:blipFill>
          <p:spPr>
            <a:xfrm>
              <a:off x="11466000" y="220320"/>
              <a:ext cx="259920" cy="127080"/>
            </a:xfrm>
            <a:prstGeom prst="rect">
              <a:avLst/>
            </a:prstGeom>
            <a:ln w="0">
              <a:noFill/>
            </a:ln>
          </p:spPr>
        </p:pic>
      </p:grpSp>
    </p:spTree>
  </p:cSld>
  <p:transition spd="slow">
    <p:fade/>
  </p:transition>
  <p:timing>
    <p:tnLst>
      <p:par>
        <p:cTn id="540" dur="indefinite" restart="never" nodeType="tmRoot">
          <p:childTnLst>
            <p:seq>
              <p:cTn id="541" dur="indefinite" nodeType="mainSeq">
                <p:childTnLst>
                  <p:par>
                    <p:cTn id="542" fill="hold">
                      <p:stCondLst>
                        <p:cond delay="0"/>
                      </p:stCondLst>
                      <p:childTnLst>
                        <p:par>
                          <p:cTn id="543" fill="hold">
                            <p:stCondLst>
                              <p:cond delay="0"/>
                            </p:stCondLst>
                            <p:childTnLst>
                              <p:par>
                                <p:cTn id="544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546" dur="500"/>
                                        <p:tgtEl>
                                          <p:spTgt spid="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7" fill="hold">
                      <p:stCondLst>
                        <p:cond delay="indefinite"/>
                      </p:stCondLst>
                      <p:childTnLst>
                        <p:par>
                          <p:cTn id="548" fill="hold">
                            <p:stCondLst>
                              <p:cond delay="0"/>
                            </p:stCondLst>
                            <p:childTnLst>
                              <p:par>
                                <p:cTn id="549" nodeType="click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550" dur="500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2" fill="hold">
                      <p:stCondLst>
                        <p:cond delay="indefinite"/>
                      </p:stCondLst>
                      <p:childTnLst>
                        <p:par>
                          <p:cTn id="553" fill="hold">
                            <p:stCondLst>
                              <p:cond delay="0"/>
                            </p:stCondLst>
                            <p:childTnLst>
                              <p:par>
                                <p:cTn id="554" nodeType="click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555" dur="500"/>
                                        <p:tgtEl>
                                          <p:spTgt spid="3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7" fill="hold">
                      <p:stCondLst>
                        <p:cond delay="indefinite"/>
                      </p:stCondLst>
                      <p:childTnLst>
                        <p:par>
                          <p:cTn id="558" fill="hold">
                            <p:stCondLst>
                              <p:cond delay="0"/>
                            </p:stCondLst>
                            <p:childTnLst>
                              <p:par>
                                <p:cTn id="559" nodeType="click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560" dur="500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2" fill="hold">
                      <p:stCondLst>
                        <p:cond delay="indefinite"/>
                      </p:stCondLst>
                      <p:childTnLst>
                        <p:par>
                          <p:cTn id="563" fill="hold">
                            <p:stCondLst>
                              <p:cond delay="0"/>
                            </p:stCondLst>
                            <p:childTnLst>
                              <p:par>
                                <p:cTn id="564" nodeType="click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565" dur="500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6" name="Grafik 3" descr="Ein Bild, das Text enthält.&#10;&#10;Automatisch generierte Beschreibung"/>
          <p:cNvPicPr/>
          <p:nvPr/>
        </p:nvPicPr>
        <p:blipFill>
          <a:blip r:embed="rId1"/>
          <a:stretch/>
        </p:blipFill>
        <p:spPr>
          <a:xfrm>
            <a:off x="0" y="380880"/>
            <a:ext cx="12191760" cy="6095520"/>
          </a:xfrm>
          <a:prstGeom prst="rect">
            <a:avLst/>
          </a:prstGeom>
          <a:ln w="0">
            <a:noFill/>
          </a:ln>
        </p:spPr>
      </p:pic>
      <p:pic>
        <p:nvPicPr>
          <p:cNvPr id="407" name="Grafik 5" descr=""/>
          <p:cNvPicPr/>
          <p:nvPr/>
        </p:nvPicPr>
        <p:blipFill>
          <a:blip r:embed="rId2"/>
          <a:stretch/>
        </p:blipFill>
        <p:spPr>
          <a:xfrm>
            <a:off x="0" y="380880"/>
            <a:ext cx="12191760" cy="6095520"/>
          </a:xfrm>
          <a:prstGeom prst="rect">
            <a:avLst/>
          </a:prstGeom>
          <a:ln w="0">
            <a:noFill/>
          </a:ln>
        </p:spPr>
      </p:pic>
      <p:pic>
        <p:nvPicPr>
          <p:cNvPr id="408" name="Grafik 13" descr="Ein Bild, das Karte enthält.&#10;&#10;Automatisch generierte Beschreibung"/>
          <p:cNvPicPr/>
          <p:nvPr/>
        </p:nvPicPr>
        <p:blipFill>
          <a:blip r:embed="rId3"/>
          <a:stretch/>
        </p:blipFill>
        <p:spPr>
          <a:xfrm>
            <a:off x="0" y="380880"/>
            <a:ext cx="12191760" cy="6095520"/>
          </a:xfrm>
          <a:prstGeom prst="rect">
            <a:avLst/>
          </a:prstGeom>
          <a:ln w="0">
            <a:noFill/>
          </a:ln>
        </p:spPr>
      </p:pic>
      <p:pic>
        <p:nvPicPr>
          <p:cNvPr id="409" name="Grafik 15" descr=""/>
          <p:cNvPicPr/>
          <p:nvPr/>
        </p:nvPicPr>
        <p:blipFill>
          <a:blip r:embed="rId4"/>
          <a:stretch/>
        </p:blipFill>
        <p:spPr>
          <a:xfrm>
            <a:off x="0" y="380880"/>
            <a:ext cx="12191760" cy="6095520"/>
          </a:xfrm>
          <a:prstGeom prst="rect">
            <a:avLst/>
          </a:prstGeom>
          <a:ln w="0">
            <a:noFill/>
          </a:ln>
        </p:spPr>
      </p:pic>
      <p:pic>
        <p:nvPicPr>
          <p:cNvPr id="410" name="Grafik 17" descr=""/>
          <p:cNvPicPr/>
          <p:nvPr/>
        </p:nvPicPr>
        <p:blipFill>
          <a:blip r:embed="rId5"/>
          <a:stretch/>
        </p:blipFill>
        <p:spPr>
          <a:xfrm>
            <a:off x="0" y="380880"/>
            <a:ext cx="12191760" cy="6095520"/>
          </a:xfrm>
          <a:prstGeom prst="rect">
            <a:avLst/>
          </a:prstGeom>
          <a:ln w="0">
            <a:noFill/>
          </a:ln>
        </p:spPr>
      </p:pic>
      <p:pic>
        <p:nvPicPr>
          <p:cNvPr id="411" name="Grafik 19" descr=""/>
          <p:cNvPicPr/>
          <p:nvPr/>
        </p:nvPicPr>
        <p:blipFill>
          <a:blip r:embed="rId6"/>
          <a:stretch/>
        </p:blipFill>
        <p:spPr>
          <a:xfrm>
            <a:off x="0" y="380880"/>
            <a:ext cx="12191760" cy="6095520"/>
          </a:xfrm>
          <a:prstGeom prst="rect">
            <a:avLst/>
          </a:prstGeom>
          <a:ln w="0">
            <a:noFill/>
          </a:ln>
        </p:spPr>
      </p:pic>
      <p:pic>
        <p:nvPicPr>
          <p:cNvPr id="412" name="Grafik 20" descr=""/>
          <p:cNvPicPr/>
          <p:nvPr/>
        </p:nvPicPr>
        <p:blipFill>
          <a:blip r:embed="rId7"/>
          <a:srcRect l="0" t="0" r="35072" b="0"/>
          <a:stretch/>
        </p:blipFill>
        <p:spPr>
          <a:xfrm>
            <a:off x="8305920" y="3638520"/>
            <a:ext cx="2609640" cy="2180880"/>
          </a:xfrm>
          <a:prstGeom prst="rect">
            <a:avLst/>
          </a:prstGeom>
          <a:ln w="0">
            <a:noFill/>
          </a:ln>
        </p:spPr>
      </p:pic>
      <p:pic>
        <p:nvPicPr>
          <p:cNvPr id="413" name="Bild4" descr=""/>
          <p:cNvPicPr/>
          <p:nvPr/>
        </p:nvPicPr>
        <p:blipFill>
          <a:blip r:embed="rId8"/>
          <a:srcRect l="6767" t="3112" r="75941" b="82800"/>
          <a:stretch/>
        </p:blipFill>
        <p:spPr>
          <a:xfrm>
            <a:off x="1546200" y="1016640"/>
            <a:ext cx="2815920" cy="1754640"/>
          </a:xfrm>
          <a:prstGeom prst="rect">
            <a:avLst/>
          </a:prstGeom>
          <a:ln w="0">
            <a:noFill/>
          </a:ln>
        </p:spPr>
      </p:pic>
      <p:sp>
        <p:nvSpPr>
          <p:cNvPr id="414" name="CustomShape 1"/>
          <p:cNvSpPr/>
          <p:nvPr/>
        </p:nvSpPr>
        <p:spPr>
          <a:xfrm>
            <a:off x="9490680" y="4381560"/>
            <a:ext cx="1329120" cy="2458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15" name="CustomShape 2"/>
          <p:cNvSpPr/>
          <p:nvPr/>
        </p:nvSpPr>
        <p:spPr>
          <a:xfrm>
            <a:off x="9490680" y="5238720"/>
            <a:ext cx="1329120" cy="4852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16" name="CustomShape 3"/>
          <p:cNvSpPr/>
          <p:nvPr/>
        </p:nvSpPr>
        <p:spPr>
          <a:xfrm>
            <a:off x="8427960" y="4376160"/>
            <a:ext cx="978840" cy="230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17" name="CustomShape 4"/>
          <p:cNvSpPr/>
          <p:nvPr/>
        </p:nvSpPr>
        <p:spPr>
          <a:xfrm>
            <a:off x="8427960" y="4627800"/>
            <a:ext cx="978840" cy="505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18" name="CustomShape 5"/>
          <p:cNvSpPr/>
          <p:nvPr/>
        </p:nvSpPr>
        <p:spPr>
          <a:xfrm>
            <a:off x="9490680" y="4669200"/>
            <a:ext cx="1329120" cy="4852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grpSp>
        <p:nvGrpSpPr>
          <p:cNvPr id="419" name="Group 6"/>
          <p:cNvGrpSpPr/>
          <p:nvPr/>
        </p:nvGrpSpPr>
        <p:grpSpPr>
          <a:xfrm>
            <a:off x="11436120" y="-85320"/>
            <a:ext cx="827280" cy="474840"/>
            <a:chOff x="11436120" y="-85320"/>
            <a:chExt cx="827280" cy="474840"/>
          </a:xfrm>
        </p:grpSpPr>
        <p:sp>
          <p:nvSpPr>
            <p:cNvPr id="420" name="CustomShape 7"/>
            <p:cNvSpPr/>
            <p:nvPr/>
          </p:nvSpPr>
          <p:spPr>
            <a:xfrm>
              <a:off x="11436120" y="-85320"/>
              <a:ext cx="827280" cy="36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spAutoFit/>
            </a:bodyPr>
            <a:p>
              <a:pPr algn="r">
                <a:lnSpc>
                  <a:spcPct val="100000"/>
                </a:lnSpc>
              </a:pPr>
              <a:r>
                <a:rPr b="0" lang="de-DE" sz="1800" spc="-1" strike="noStrike">
                  <a:solidFill>
                    <a:srgbClr val="000000"/>
                  </a:solidFill>
                  <a:latin typeface="Berlin Sans FB"/>
                </a:rPr>
                <a:t>13/20</a:t>
              </a:r>
              <a:endParaRPr b="0" lang="en-US" sz="1800" spc="-1" strike="noStrike">
                <a:latin typeface="Arial"/>
              </a:endParaRPr>
            </a:p>
          </p:txBody>
        </p:sp>
        <p:pic>
          <p:nvPicPr>
            <p:cNvPr id="421" name="Picture 2" descr="Bildergebnis für dkrz"/>
            <p:cNvPicPr/>
            <p:nvPr/>
          </p:nvPicPr>
          <p:blipFill>
            <a:blip r:embed="rId9"/>
            <a:srcRect l="59769" t="25108" r="0" b="37716"/>
            <a:stretch/>
          </p:blipFill>
          <p:spPr>
            <a:xfrm>
              <a:off x="11748600" y="230400"/>
              <a:ext cx="443160" cy="159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22" name="Picture 2" descr="Bildergebnis für dkrz"/>
            <p:cNvPicPr/>
            <p:nvPr/>
          </p:nvPicPr>
          <p:blipFill>
            <a:blip r:embed="rId10"/>
            <a:srcRect l="2320" t="4968" r="43402" b="26674"/>
            <a:stretch/>
          </p:blipFill>
          <p:spPr>
            <a:xfrm>
              <a:off x="11466000" y="220320"/>
              <a:ext cx="259920" cy="127080"/>
            </a:xfrm>
            <a:prstGeom prst="rect">
              <a:avLst/>
            </a:prstGeom>
            <a:ln w="0">
              <a:noFill/>
            </a:ln>
          </p:spPr>
        </p:pic>
      </p:grp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67" dur="indefinite" restart="never" nodeType="tmRoot">
          <p:childTnLst>
            <p:seq>
              <p:cTn id="568" dur="indefinite" nodeType="mainSeq">
                <p:childTnLst>
                  <p:par>
                    <p:cTn id="569" fill="hold">
                      <p:stCondLst>
                        <p:cond delay="indefinite"/>
                      </p:stCondLst>
                      <p:childTnLst>
                        <p:par>
                          <p:cTn id="570" fill="hold">
                            <p:stCondLst>
                              <p:cond delay="0"/>
                            </p:stCondLst>
                            <p:childTnLst>
                              <p:par>
                                <p:cTn id="571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573" dur="2000"/>
                                        <p:tgtEl>
                                          <p:spTgt spid="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4" fill="hold">
                      <p:stCondLst>
                        <p:cond delay="indefinite"/>
                      </p:stCondLst>
                      <p:childTnLst>
                        <p:par>
                          <p:cTn id="575" fill="hold">
                            <p:stCondLst>
                              <p:cond delay="0"/>
                            </p:stCondLst>
                            <p:childTnLst>
                              <p:par>
                                <p:cTn id="576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578" dur="2000"/>
                                        <p:tgtEl>
                                          <p:spTgt spid="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9" fill="hold">
                      <p:stCondLst>
                        <p:cond delay="indefinite"/>
                      </p:stCondLst>
                      <p:childTnLst>
                        <p:par>
                          <p:cTn id="580" fill="hold">
                            <p:stCondLst>
                              <p:cond delay="0"/>
                            </p:stCondLst>
                            <p:childTnLst>
                              <p:par>
                                <p:cTn id="581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583" dur="2000"/>
                                        <p:tgtEl>
                                          <p:spTgt spid="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4" fill="hold">
                      <p:stCondLst>
                        <p:cond delay="indefinite"/>
                      </p:stCondLst>
                      <p:childTnLst>
                        <p:par>
                          <p:cTn id="585" fill="hold">
                            <p:stCondLst>
                              <p:cond delay="0"/>
                            </p:stCondLst>
                            <p:childTnLst>
                              <p:par>
                                <p:cTn id="586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588" dur="500"/>
                                        <p:tgtEl>
                                          <p:spTgt spid="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9" fill="hold">
                      <p:stCondLst>
                        <p:cond delay="indefinite"/>
                      </p:stCondLst>
                      <p:childTnLst>
                        <p:par>
                          <p:cTn id="590" fill="hold">
                            <p:stCondLst>
                              <p:cond delay="0"/>
                            </p:stCondLst>
                            <p:childTnLst>
                              <p:par>
                                <p:cTn id="591" nodeType="click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592" dur="500"/>
                                        <p:tgtEl>
                                          <p:spTgt spid="4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4" fill="hold">
                      <p:stCondLst>
                        <p:cond delay="indefinite"/>
                      </p:stCondLst>
                      <p:childTnLst>
                        <p:par>
                          <p:cTn id="595" fill="hold">
                            <p:stCondLst>
                              <p:cond delay="0"/>
                            </p:stCondLst>
                            <p:childTnLst>
                              <p:par>
                                <p:cTn id="596" nodeType="click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597" dur="500"/>
                                        <p:tgtEl>
                                          <p:spTgt spid="4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9" fill="hold">
                      <p:stCondLst>
                        <p:cond delay="indefinite"/>
                      </p:stCondLst>
                      <p:childTnLst>
                        <p:par>
                          <p:cTn id="600" fill="hold">
                            <p:stCondLst>
                              <p:cond delay="0"/>
                            </p:stCondLst>
                            <p:childTnLst>
                              <p:par>
                                <p:cTn id="601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603" dur="2000"/>
                                        <p:tgtEl>
                                          <p:spTgt spid="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4" fill="hold">
                      <p:stCondLst>
                        <p:cond delay="indefinite"/>
                      </p:stCondLst>
                      <p:childTnLst>
                        <p:par>
                          <p:cTn id="605" fill="hold">
                            <p:stCondLst>
                              <p:cond delay="0"/>
                            </p:stCondLst>
                            <p:childTnLst>
                              <p:par>
                                <p:cTn id="606" nodeType="click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607" dur="500"/>
                                        <p:tgtEl>
                                          <p:spTgt spid="4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9" fill="hold">
                      <p:stCondLst>
                        <p:cond delay="indefinite"/>
                      </p:stCondLst>
                      <p:childTnLst>
                        <p:par>
                          <p:cTn id="610" fill="hold">
                            <p:stCondLst>
                              <p:cond delay="0"/>
                            </p:stCondLst>
                            <p:childTnLst>
                              <p:par>
                                <p:cTn id="611" nodeType="click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612" dur="500"/>
                                        <p:tgtEl>
                                          <p:spTgt spid="4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4" fill="hold">
                      <p:stCondLst>
                        <p:cond delay="indefinite"/>
                      </p:stCondLst>
                      <p:childTnLst>
                        <p:par>
                          <p:cTn id="615" fill="hold">
                            <p:stCondLst>
                              <p:cond delay="0"/>
                            </p:stCondLst>
                            <p:childTnLst>
                              <p:par>
                                <p:cTn id="616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618" dur="2000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9" fill="hold">
                      <p:stCondLst>
                        <p:cond delay="indefinite"/>
                      </p:stCondLst>
                      <p:childTnLst>
                        <p:par>
                          <p:cTn id="620" fill="hold">
                            <p:stCondLst>
                              <p:cond delay="0"/>
                            </p:stCondLst>
                            <p:childTnLst>
                              <p:par>
                                <p:cTn id="621" nodeType="click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622" dur="5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4" fill="hold">
                      <p:stCondLst>
                        <p:cond delay="indefinite"/>
                      </p:stCondLst>
                      <p:childTnLst>
                        <p:par>
                          <p:cTn id="625" fill="hold">
                            <p:stCondLst>
                              <p:cond delay="0"/>
                            </p:stCondLst>
                            <p:childTnLst>
                              <p:par>
                                <p:cTn id="626" nodeType="click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627" dur="500"/>
                                        <p:tgtEl>
                                          <p:spTgt spid="4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3" name="Picture 3" descr=""/>
          <p:cNvPicPr/>
          <p:nvPr/>
        </p:nvPicPr>
        <p:blipFill>
          <a:blip r:embed="rId1"/>
          <a:srcRect l="11856" t="18019" r="16559" b="18866"/>
          <a:stretch/>
        </p:blipFill>
        <p:spPr>
          <a:xfrm>
            <a:off x="4081680" y="929520"/>
            <a:ext cx="4473720" cy="2301840"/>
          </a:xfrm>
          <a:prstGeom prst="rect">
            <a:avLst/>
          </a:prstGeom>
          <a:ln w="0">
            <a:noFill/>
          </a:ln>
        </p:spPr>
      </p:pic>
      <p:pic>
        <p:nvPicPr>
          <p:cNvPr id="424" name="Picture 4" descr=""/>
          <p:cNvPicPr/>
          <p:nvPr/>
        </p:nvPicPr>
        <p:blipFill>
          <a:blip r:embed="rId2"/>
          <a:srcRect l="12378" t="18917" r="16559" b="18866"/>
          <a:stretch/>
        </p:blipFill>
        <p:spPr>
          <a:xfrm>
            <a:off x="1523880" y="4042440"/>
            <a:ext cx="4617720" cy="2360880"/>
          </a:xfrm>
          <a:prstGeom prst="rect">
            <a:avLst/>
          </a:prstGeom>
          <a:ln w="0">
            <a:noFill/>
          </a:ln>
        </p:spPr>
      </p:pic>
      <p:pic>
        <p:nvPicPr>
          <p:cNvPr id="425" name="Picture 5" descr=""/>
          <p:cNvPicPr/>
          <p:nvPr/>
        </p:nvPicPr>
        <p:blipFill>
          <a:blip r:embed="rId3"/>
          <a:srcRect l="12378" t="18917" r="16559" b="18866"/>
          <a:stretch/>
        </p:blipFill>
        <p:spPr>
          <a:xfrm>
            <a:off x="6120720" y="4090680"/>
            <a:ext cx="4546800" cy="2324520"/>
          </a:xfrm>
          <a:prstGeom prst="rect">
            <a:avLst/>
          </a:prstGeom>
          <a:ln w="0">
            <a:noFill/>
          </a:ln>
        </p:spPr>
      </p:pic>
      <p:pic>
        <p:nvPicPr>
          <p:cNvPr id="426" name="Picture 6" descr=""/>
          <p:cNvPicPr/>
          <p:nvPr/>
        </p:nvPicPr>
        <p:blipFill>
          <a:blip r:embed="rId4"/>
          <a:srcRect l="10650" t="82885" r="8819" b="9891"/>
          <a:stretch/>
        </p:blipFill>
        <p:spPr>
          <a:xfrm>
            <a:off x="2168280" y="6447960"/>
            <a:ext cx="7855200" cy="409680"/>
          </a:xfrm>
          <a:prstGeom prst="rect">
            <a:avLst/>
          </a:prstGeom>
          <a:ln w="0">
            <a:noFill/>
          </a:ln>
        </p:spPr>
      </p:pic>
      <p:sp>
        <p:nvSpPr>
          <p:cNvPr id="427" name="CustomShape 1"/>
          <p:cNvSpPr/>
          <p:nvPr/>
        </p:nvSpPr>
        <p:spPr>
          <a:xfrm>
            <a:off x="1930320" y="1431360"/>
            <a:ext cx="1784160" cy="172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52920" bIns="45000">
            <a:noAutofit/>
          </a:bodyPr>
          <a:p>
            <a:pPr>
              <a:lnSpc>
                <a:spcPct val="100000"/>
              </a:lnSpc>
              <a:tabLst>
                <a:tab algn="l" pos="449280"/>
              </a:tabLst>
            </a:pPr>
            <a:r>
              <a:rPr b="0" lang="en-US" sz="3000" spc="-1" strike="noStrike">
                <a:solidFill>
                  <a:srgbClr val="000000"/>
                </a:solidFill>
                <a:latin typeface="Arial"/>
              </a:rPr>
              <a:t>El Nino </a:t>
            </a:r>
            <a:endParaRPr b="0" lang="en-US" sz="30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449280"/>
              </a:tabLst>
            </a:pPr>
            <a:r>
              <a:rPr b="0" lang="en-US" sz="3000" spc="-1" strike="noStrike">
                <a:solidFill>
                  <a:srgbClr val="000000"/>
                </a:solidFill>
                <a:latin typeface="Arial"/>
              </a:rPr>
              <a:t>July </a:t>
            </a:r>
            <a:endParaRPr b="0" lang="en-US" sz="30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449280"/>
              </a:tabLst>
            </a:pPr>
            <a:r>
              <a:rPr b="0" lang="en-US" sz="3000" spc="-1" strike="noStrike">
                <a:solidFill>
                  <a:srgbClr val="000000"/>
                </a:solidFill>
                <a:latin typeface="Arial"/>
              </a:rPr>
              <a:t>1877</a:t>
            </a:r>
            <a:endParaRPr b="0" lang="en-US" sz="3000" spc="-1" strike="noStrike">
              <a:latin typeface="Arial"/>
            </a:endParaRPr>
          </a:p>
        </p:txBody>
      </p:sp>
      <p:sp>
        <p:nvSpPr>
          <p:cNvPr id="428" name="CustomShape 2"/>
          <p:cNvSpPr/>
          <p:nvPr/>
        </p:nvSpPr>
        <p:spPr>
          <a:xfrm>
            <a:off x="4962240" y="542520"/>
            <a:ext cx="3209400" cy="60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52920" bIns="45000">
            <a:noAutofit/>
          </a:bodyPr>
          <a:p>
            <a:pPr>
              <a:lnSpc>
                <a:spcPct val="100000"/>
              </a:lnSpc>
              <a:tabLst>
                <a:tab algn="l" pos="449280"/>
                <a:tab algn="l" pos="89856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HadCRUT4 Original</a:t>
            </a:r>
            <a:endParaRPr b="0" lang="en-US" sz="2400" spc="-1" strike="noStrike">
              <a:latin typeface="Arial"/>
            </a:endParaRPr>
          </a:p>
        </p:txBody>
      </p:sp>
      <p:sp>
        <p:nvSpPr>
          <p:cNvPr id="429" name="CustomShape 3"/>
          <p:cNvSpPr/>
          <p:nvPr/>
        </p:nvSpPr>
        <p:spPr>
          <a:xfrm>
            <a:off x="2495520" y="3684600"/>
            <a:ext cx="2962080" cy="312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52920" bIns="45000">
            <a:noAutofit/>
          </a:bodyPr>
          <a:p>
            <a:pPr>
              <a:lnSpc>
                <a:spcPct val="100000"/>
              </a:lnSpc>
              <a:tabLst>
                <a:tab algn="l" pos="449280"/>
                <a:tab algn="l" pos="89856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HadCRUT4 by 20crAI</a:t>
            </a:r>
            <a:endParaRPr b="0" lang="en-US" sz="2000" spc="-1" strike="noStrike">
              <a:latin typeface="Arial"/>
            </a:endParaRPr>
          </a:p>
        </p:txBody>
      </p:sp>
      <p:sp>
        <p:nvSpPr>
          <p:cNvPr id="430" name="CustomShape 4"/>
          <p:cNvSpPr/>
          <p:nvPr/>
        </p:nvSpPr>
        <p:spPr>
          <a:xfrm>
            <a:off x="7113600" y="3684600"/>
            <a:ext cx="2962080" cy="410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52920" bIns="45000">
            <a:noAutofit/>
          </a:bodyPr>
          <a:p>
            <a:pPr>
              <a:lnSpc>
                <a:spcPct val="100000"/>
              </a:lnSpc>
              <a:tabLst>
                <a:tab algn="l" pos="449280"/>
                <a:tab algn="l" pos="89856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HadCRUT4 by cmipAI</a:t>
            </a:r>
            <a:endParaRPr b="0" lang="en-US" sz="2000" spc="-1" strike="noStrike">
              <a:latin typeface="Arial"/>
            </a:endParaRPr>
          </a:p>
        </p:txBody>
      </p:sp>
      <p:sp>
        <p:nvSpPr>
          <p:cNvPr id="431" name="CustomShape 5"/>
          <p:cNvSpPr/>
          <p:nvPr/>
        </p:nvSpPr>
        <p:spPr>
          <a:xfrm>
            <a:off x="2227320" y="-274680"/>
            <a:ext cx="822636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rmAutofit fontScale="66000"/>
          </a:bodyPr>
          <a:p>
            <a:pPr>
              <a:lnSpc>
                <a:spcPct val="90000"/>
              </a:lnSpc>
            </a:pPr>
            <a:r>
              <a:rPr b="0" lang="de-DE" sz="4400" spc="-1" strike="noStrike">
                <a:solidFill>
                  <a:srgbClr val="000000"/>
                </a:solidFill>
                <a:latin typeface="Calibri Light"/>
              </a:rPr>
              <a:t>Temporal and Spatial – HadCRUT4</a:t>
            </a:r>
            <a:endParaRPr b="0" lang="en-US" sz="4400" spc="-1" strike="noStrike">
              <a:latin typeface="Arial"/>
            </a:endParaRPr>
          </a:p>
        </p:txBody>
      </p:sp>
      <p:pic>
        <p:nvPicPr>
          <p:cNvPr id="432" name="Grafik 10" descr="Ein Bild, das Text, Karte enthält.&#10;&#10;Automatisch generierte Beschreibung"/>
          <p:cNvPicPr/>
          <p:nvPr/>
        </p:nvPicPr>
        <p:blipFill>
          <a:blip r:embed="rId5"/>
          <a:srcRect l="11982" t="12553" r="8980" b="18571"/>
          <a:stretch/>
        </p:blipFill>
        <p:spPr>
          <a:xfrm>
            <a:off x="6117480" y="4030200"/>
            <a:ext cx="4573080" cy="2324520"/>
          </a:xfrm>
          <a:prstGeom prst="rect">
            <a:avLst/>
          </a:prstGeom>
          <a:ln w="0">
            <a:noFill/>
          </a:ln>
        </p:spPr>
      </p:pic>
      <p:sp>
        <p:nvSpPr>
          <p:cNvPr id="433" name="CustomShape 6"/>
          <p:cNvSpPr/>
          <p:nvPr/>
        </p:nvSpPr>
        <p:spPr>
          <a:xfrm>
            <a:off x="6441840" y="3371760"/>
            <a:ext cx="4248720" cy="410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52920" bIns="45000">
            <a:noAutofit/>
          </a:bodyPr>
          <a:p>
            <a:pPr algn="ctr">
              <a:lnSpc>
                <a:spcPct val="100000"/>
              </a:lnSpc>
              <a:tabLst>
                <a:tab algn="l" pos="449280"/>
                <a:tab algn="l" pos="89856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HadCRUT4 by Cowtan and Way (KRIGING)</a:t>
            </a:r>
            <a:endParaRPr b="0" lang="en-US" sz="2000" spc="-1" strike="noStrike">
              <a:latin typeface="Arial"/>
            </a:endParaRPr>
          </a:p>
        </p:txBody>
      </p:sp>
      <p:pic>
        <p:nvPicPr>
          <p:cNvPr id="434" name="Bild6" descr=""/>
          <p:cNvPicPr/>
          <p:nvPr/>
        </p:nvPicPr>
        <p:blipFill>
          <a:blip r:embed="rId6"/>
          <a:srcRect l="50773" t="50105" r="0" b="7066"/>
          <a:stretch/>
        </p:blipFill>
        <p:spPr>
          <a:xfrm>
            <a:off x="6049800" y="3738600"/>
            <a:ext cx="4617720" cy="2676600"/>
          </a:xfrm>
          <a:prstGeom prst="rect">
            <a:avLst/>
          </a:prstGeom>
          <a:ln w="0">
            <a:noFill/>
          </a:ln>
        </p:spPr>
      </p:pic>
      <p:sp>
        <p:nvSpPr>
          <p:cNvPr id="435" name="CustomShape 7"/>
          <p:cNvSpPr/>
          <p:nvPr/>
        </p:nvSpPr>
        <p:spPr>
          <a:xfrm>
            <a:off x="6141960" y="3726720"/>
            <a:ext cx="537120" cy="4852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36" name="Grafik 20" descr=""/>
          <p:cNvPicPr/>
          <p:nvPr/>
        </p:nvPicPr>
        <p:blipFill>
          <a:blip r:embed="rId7"/>
          <a:srcRect l="49943" t="4060" r="0" b="73622"/>
          <a:stretch/>
        </p:blipFill>
        <p:spPr>
          <a:xfrm>
            <a:off x="6118200" y="3738600"/>
            <a:ext cx="5095440" cy="2720520"/>
          </a:xfrm>
          <a:prstGeom prst="rect">
            <a:avLst/>
          </a:prstGeom>
          <a:ln w="0">
            <a:noFill/>
          </a:ln>
        </p:spPr>
      </p:pic>
      <p:grpSp>
        <p:nvGrpSpPr>
          <p:cNvPr id="437" name="Group 8"/>
          <p:cNvGrpSpPr/>
          <p:nvPr/>
        </p:nvGrpSpPr>
        <p:grpSpPr>
          <a:xfrm>
            <a:off x="11436120" y="-85320"/>
            <a:ext cx="827280" cy="474840"/>
            <a:chOff x="11436120" y="-85320"/>
            <a:chExt cx="827280" cy="474840"/>
          </a:xfrm>
        </p:grpSpPr>
        <p:sp>
          <p:nvSpPr>
            <p:cNvPr id="438" name="CustomShape 9"/>
            <p:cNvSpPr/>
            <p:nvPr/>
          </p:nvSpPr>
          <p:spPr>
            <a:xfrm>
              <a:off x="11436120" y="-85320"/>
              <a:ext cx="827280" cy="36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spAutoFit/>
            </a:bodyPr>
            <a:p>
              <a:pPr algn="r">
                <a:lnSpc>
                  <a:spcPct val="100000"/>
                </a:lnSpc>
              </a:pPr>
              <a:r>
                <a:rPr b="0" lang="de-DE" sz="1800" spc="-1" strike="noStrike">
                  <a:solidFill>
                    <a:srgbClr val="000000"/>
                  </a:solidFill>
                  <a:latin typeface="Berlin Sans FB"/>
                </a:rPr>
                <a:t>14/20</a:t>
              </a:r>
              <a:endParaRPr b="0" lang="en-US" sz="1800" spc="-1" strike="noStrike">
                <a:latin typeface="Arial"/>
              </a:endParaRPr>
            </a:p>
          </p:txBody>
        </p:sp>
        <p:pic>
          <p:nvPicPr>
            <p:cNvPr id="439" name="Picture 2" descr="Bildergebnis für dkrz"/>
            <p:cNvPicPr/>
            <p:nvPr/>
          </p:nvPicPr>
          <p:blipFill>
            <a:blip r:embed="rId8"/>
            <a:srcRect l="59769" t="25108" r="0" b="37716"/>
            <a:stretch/>
          </p:blipFill>
          <p:spPr>
            <a:xfrm>
              <a:off x="11748600" y="230400"/>
              <a:ext cx="443160" cy="159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40" name="Picture 2" descr="Bildergebnis für dkrz"/>
            <p:cNvPicPr/>
            <p:nvPr/>
          </p:nvPicPr>
          <p:blipFill>
            <a:blip r:embed="rId9"/>
            <a:srcRect l="2320" t="4968" r="43402" b="26674"/>
            <a:stretch/>
          </p:blipFill>
          <p:spPr>
            <a:xfrm>
              <a:off x="11466000" y="220320"/>
              <a:ext cx="259920" cy="127080"/>
            </a:xfrm>
            <a:prstGeom prst="rect">
              <a:avLst/>
            </a:prstGeom>
            <a:ln w="0">
              <a:noFill/>
            </a:ln>
          </p:spPr>
        </p:pic>
      </p:grpSp>
    </p:spTree>
  </p:cSld>
  <p:transition spd="slow">
    <p:fade/>
  </p:transition>
  <p:timing>
    <p:tnLst>
      <p:par>
        <p:cTn id="629" dur="indefinite" restart="never" nodeType="tmRoot">
          <p:childTnLst>
            <p:seq>
              <p:cTn id="630" dur="indefinite" nodeType="mainSeq">
                <p:childTnLst>
                  <p:par>
                    <p:cTn id="631" fill="hold">
                      <p:stCondLst>
                        <p:cond delay="indefinite"/>
                      </p:stCondLst>
                      <p:childTnLst>
                        <p:par>
                          <p:cTn id="632" fill="hold">
                            <p:stCondLst>
                              <p:cond delay="0"/>
                            </p:stCondLst>
                            <p:childTnLst>
                              <p:par>
                                <p:cTn id="633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635" dur="500"/>
                                        <p:tgtEl>
                                          <p:spTgt spid="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6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638" dur="500"/>
                                        <p:tgtEl>
                                          <p:spTgt spid="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9" fill="hold">
                      <p:stCondLst>
                        <p:cond delay="indefinite"/>
                      </p:stCondLst>
                      <p:childTnLst>
                        <p:par>
                          <p:cTn id="640" fill="hold">
                            <p:stCondLst>
                              <p:cond delay="0"/>
                            </p:stCondLst>
                            <p:childTnLst>
                              <p:par>
                                <p:cTn id="641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643" dur="500"/>
                                        <p:tgtEl>
                                          <p:spTgt spid="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4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646" dur="500"/>
                                        <p:tgtEl>
                                          <p:spTgt spid="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7" fill="hold">
                      <p:stCondLst>
                        <p:cond delay="indefinite"/>
                      </p:stCondLst>
                      <p:childTnLst>
                        <p:par>
                          <p:cTn id="648" fill="hold">
                            <p:stCondLst>
                              <p:cond delay="0"/>
                            </p:stCondLst>
                            <p:childTnLst>
                              <p:par>
                                <p:cTn id="649" nodeType="click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650" dur="500"/>
                                        <p:tgtEl>
                                          <p:spTgt spid="4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2" nodeType="with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653" dur="500"/>
                                        <p:tgtEl>
                                          <p:spTgt spid="4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5" fill="hold">
                      <p:stCondLst>
                        <p:cond delay="indefinite"/>
                      </p:stCondLst>
                      <p:childTnLst>
                        <p:par>
                          <p:cTn id="656" fill="hold">
                            <p:stCondLst>
                              <p:cond delay="0"/>
                            </p:stCondLst>
                            <p:childTnLst>
                              <p:par>
                                <p:cTn id="657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659" dur="500"/>
                                        <p:tgtEl>
                                          <p:spTgt spid="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0" fill="hold">
                      <p:stCondLst>
                        <p:cond delay="indefinite"/>
                      </p:stCondLst>
                      <p:childTnLst>
                        <p:par>
                          <p:cTn id="661" fill="hold">
                            <p:stCondLst>
                              <p:cond delay="0"/>
                            </p:stCondLst>
                            <p:childTnLst>
                              <p:par>
                                <p:cTn id="662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664" dur="500"/>
                                        <p:tgtEl>
                                          <p:spTgt spid="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5" fill="hold">
                      <p:stCondLst>
                        <p:cond delay="indefinite"/>
                      </p:stCondLst>
                      <p:childTnLst>
                        <p:par>
                          <p:cTn id="666" fill="hold">
                            <p:stCondLst>
                              <p:cond delay="0"/>
                            </p:stCondLst>
                            <p:childTnLst>
                              <p:par>
                                <p:cTn id="667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669" dur="500"/>
                                        <p:tgtEl>
                                          <p:spTgt spid="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0" nodeType="with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671" dur="500"/>
                                        <p:tgtEl>
                                          <p:spTgt spid="4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3" fill="hold">
                      <p:stCondLst>
                        <p:cond delay="indefinite"/>
                      </p:stCondLst>
                      <p:childTnLst>
                        <p:par>
                          <p:cTn id="674" fill="hold">
                            <p:stCondLst>
                              <p:cond delay="0"/>
                            </p:stCondLst>
                            <p:childTnLst>
                              <p:par>
                                <p:cTn id="675" nodeType="click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676" dur="500"/>
                                        <p:tgtEl>
                                          <p:spTgt spid="4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8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680" dur="500"/>
                                        <p:tgtEl>
                                          <p:spTgt spid="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1" name="Grafik 3" descr="Ein Bild, das Text enthält.&#10;&#10;Automatisch generierte Beschreibung"/>
          <p:cNvPicPr/>
          <p:nvPr/>
        </p:nvPicPr>
        <p:blipFill>
          <a:blip r:embed="rId1"/>
          <a:stretch/>
        </p:blipFill>
        <p:spPr>
          <a:xfrm>
            <a:off x="-655200" y="-213840"/>
            <a:ext cx="14142960" cy="7071480"/>
          </a:xfrm>
          <a:prstGeom prst="rect">
            <a:avLst/>
          </a:prstGeom>
          <a:ln w="0">
            <a:noFill/>
          </a:ln>
        </p:spPr>
      </p:pic>
      <p:pic>
        <p:nvPicPr>
          <p:cNvPr id="442" name="Grafik 6" descr=""/>
          <p:cNvPicPr/>
          <p:nvPr/>
        </p:nvPicPr>
        <p:blipFill>
          <a:blip r:embed="rId2"/>
          <a:stretch/>
        </p:blipFill>
        <p:spPr>
          <a:xfrm>
            <a:off x="-655200" y="-213840"/>
            <a:ext cx="14142960" cy="7071480"/>
          </a:xfrm>
          <a:prstGeom prst="rect">
            <a:avLst/>
          </a:prstGeom>
          <a:ln w="0">
            <a:noFill/>
          </a:ln>
        </p:spPr>
      </p:pic>
      <p:pic>
        <p:nvPicPr>
          <p:cNvPr id="443" name="Grafik 7" descr=""/>
          <p:cNvPicPr/>
          <p:nvPr/>
        </p:nvPicPr>
        <p:blipFill>
          <a:blip r:embed="rId3"/>
          <a:stretch/>
        </p:blipFill>
        <p:spPr>
          <a:xfrm>
            <a:off x="-655200" y="-213840"/>
            <a:ext cx="14142960" cy="7071480"/>
          </a:xfrm>
          <a:prstGeom prst="rect">
            <a:avLst/>
          </a:prstGeom>
          <a:ln w="0">
            <a:noFill/>
          </a:ln>
        </p:spPr>
      </p:pic>
      <p:pic>
        <p:nvPicPr>
          <p:cNvPr id="444" name="Grafik 8" descr=""/>
          <p:cNvPicPr/>
          <p:nvPr/>
        </p:nvPicPr>
        <p:blipFill>
          <a:blip r:embed="rId4"/>
          <a:srcRect l="14833" t="11002" r="50946" b="73062"/>
          <a:stretch/>
        </p:blipFill>
        <p:spPr>
          <a:xfrm>
            <a:off x="1424520" y="540360"/>
            <a:ext cx="4839480" cy="1126800"/>
          </a:xfrm>
          <a:prstGeom prst="rect">
            <a:avLst/>
          </a:prstGeom>
          <a:ln w="0">
            <a:noFill/>
          </a:ln>
        </p:spPr>
      </p:pic>
      <p:grpSp>
        <p:nvGrpSpPr>
          <p:cNvPr id="445" name="Group 1"/>
          <p:cNvGrpSpPr/>
          <p:nvPr/>
        </p:nvGrpSpPr>
        <p:grpSpPr>
          <a:xfrm>
            <a:off x="11436120" y="-85320"/>
            <a:ext cx="827280" cy="474840"/>
            <a:chOff x="11436120" y="-85320"/>
            <a:chExt cx="827280" cy="474840"/>
          </a:xfrm>
        </p:grpSpPr>
        <p:sp>
          <p:nvSpPr>
            <p:cNvPr id="446" name="CustomShape 2"/>
            <p:cNvSpPr/>
            <p:nvPr/>
          </p:nvSpPr>
          <p:spPr>
            <a:xfrm>
              <a:off x="11436120" y="-85320"/>
              <a:ext cx="827280" cy="36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spAutoFit/>
            </a:bodyPr>
            <a:p>
              <a:pPr algn="r">
                <a:lnSpc>
                  <a:spcPct val="100000"/>
                </a:lnSpc>
              </a:pPr>
              <a:r>
                <a:rPr b="0" lang="de-DE" sz="1800" spc="-1" strike="noStrike">
                  <a:solidFill>
                    <a:srgbClr val="000000"/>
                  </a:solidFill>
                  <a:latin typeface="Berlin Sans FB"/>
                </a:rPr>
                <a:t>15/20</a:t>
              </a:r>
              <a:endParaRPr b="0" lang="en-US" sz="1800" spc="-1" strike="noStrike">
                <a:latin typeface="Arial"/>
              </a:endParaRPr>
            </a:p>
          </p:txBody>
        </p:sp>
        <p:pic>
          <p:nvPicPr>
            <p:cNvPr id="447" name="Picture 2" descr="Bildergebnis für dkrz"/>
            <p:cNvPicPr/>
            <p:nvPr/>
          </p:nvPicPr>
          <p:blipFill>
            <a:blip r:embed="rId5"/>
            <a:srcRect l="59769" t="25108" r="0" b="37716"/>
            <a:stretch/>
          </p:blipFill>
          <p:spPr>
            <a:xfrm>
              <a:off x="11748600" y="230400"/>
              <a:ext cx="443160" cy="159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48" name="Picture 2" descr="Bildergebnis für dkrz"/>
            <p:cNvPicPr/>
            <p:nvPr/>
          </p:nvPicPr>
          <p:blipFill>
            <a:blip r:embed="rId6"/>
            <a:srcRect l="2320" t="4968" r="43402" b="26674"/>
            <a:stretch/>
          </p:blipFill>
          <p:spPr>
            <a:xfrm>
              <a:off x="11466000" y="220320"/>
              <a:ext cx="259920" cy="127080"/>
            </a:xfrm>
            <a:prstGeom prst="rect">
              <a:avLst/>
            </a:prstGeom>
            <a:ln w="0">
              <a:noFill/>
            </a:ln>
          </p:spPr>
        </p:pic>
      </p:grp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81" dur="indefinite" restart="never" nodeType="tmRoot">
          <p:childTnLst>
            <p:seq>
              <p:cTn id="682" dur="indefinite" nodeType="mainSeq">
                <p:childTnLst>
                  <p:par>
                    <p:cTn id="683" fill="hold">
                      <p:stCondLst>
                        <p:cond delay="indefinite"/>
                      </p:stCondLst>
                      <p:childTnLst>
                        <p:par>
                          <p:cTn id="684" fill="hold">
                            <p:stCondLst>
                              <p:cond delay="0"/>
                            </p:stCondLst>
                            <p:childTnLst>
                              <p:par>
                                <p:cTn id="685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687" dur="3000"/>
                                        <p:tgtEl>
                                          <p:spTgt spid="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8" fill="hold">
                      <p:stCondLst>
                        <p:cond delay="indefinite"/>
                      </p:stCondLst>
                      <p:childTnLst>
                        <p:par>
                          <p:cTn id="689" fill="hold">
                            <p:stCondLst>
                              <p:cond delay="0"/>
                            </p:stCondLst>
                            <p:childTnLst>
                              <p:par>
                                <p:cTn id="690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692" dur="3000"/>
                                        <p:tgtEl>
                                          <p:spTgt spid="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9" name="Grafik 3" descr="Ein Bild, das Text enthält.&#10;&#10;Automatisch generierte Beschreibung"/>
          <p:cNvPicPr/>
          <p:nvPr/>
        </p:nvPicPr>
        <p:blipFill>
          <a:blip r:embed="rId1"/>
          <a:stretch/>
        </p:blipFill>
        <p:spPr>
          <a:xfrm>
            <a:off x="953640" y="-213840"/>
            <a:ext cx="10638000" cy="5318640"/>
          </a:xfrm>
          <a:prstGeom prst="rect">
            <a:avLst/>
          </a:prstGeom>
          <a:ln w="0">
            <a:noFill/>
          </a:ln>
        </p:spPr>
      </p:pic>
      <p:pic>
        <p:nvPicPr>
          <p:cNvPr id="450" name="Grafik 6" descr=""/>
          <p:cNvPicPr/>
          <p:nvPr/>
        </p:nvPicPr>
        <p:blipFill>
          <a:blip r:embed="rId2"/>
          <a:stretch/>
        </p:blipFill>
        <p:spPr>
          <a:xfrm>
            <a:off x="953640" y="-213840"/>
            <a:ext cx="10638000" cy="5318640"/>
          </a:xfrm>
          <a:prstGeom prst="rect">
            <a:avLst/>
          </a:prstGeom>
          <a:ln w="0">
            <a:noFill/>
          </a:ln>
        </p:spPr>
      </p:pic>
      <p:pic>
        <p:nvPicPr>
          <p:cNvPr id="451" name="Grafik 7" descr=""/>
          <p:cNvPicPr/>
          <p:nvPr/>
        </p:nvPicPr>
        <p:blipFill>
          <a:blip r:embed="rId3"/>
          <a:stretch/>
        </p:blipFill>
        <p:spPr>
          <a:xfrm>
            <a:off x="953640" y="-213840"/>
            <a:ext cx="10638000" cy="5318640"/>
          </a:xfrm>
          <a:prstGeom prst="rect">
            <a:avLst/>
          </a:prstGeom>
          <a:ln w="0">
            <a:noFill/>
          </a:ln>
        </p:spPr>
      </p:pic>
      <p:pic>
        <p:nvPicPr>
          <p:cNvPr id="452" name="Grafik 8" descr=""/>
          <p:cNvPicPr/>
          <p:nvPr/>
        </p:nvPicPr>
        <p:blipFill>
          <a:blip r:embed="rId4"/>
          <a:srcRect l="14833" t="11002" r="50946" b="73062"/>
          <a:stretch/>
        </p:blipFill>
        <p:spPr>
          <a:xfrm>
            <a:off x="2531880" y="371520"/>
            <a:ext cx="3639960" cy="847440"/>
          </a:xfrm>
          <a:prstGeom prst="rect">
            <a:avLst/>
          </a:prstGeom>
          <a:ln w="0">
            <a:noFill/>
          </a:ln>
        </p:spPr>
      </p:pic>
      <p:pic>
        <p:nvPicPr>
          <p:cNvPr id="453" name="Bild20" descr=""/>
          <p:cNvPicPr/>
          <p:nvPr/>
        </p:nvPicPr>
        <p:blipFill>
          <a:blip r:embed="rId5"/>
          <a:stretch/>
        </p:blipFill>
        <p:spPr>
          <a:xfrm>
            <a:off x="2636640" y="1219320"/>
            <a:ext cx="5888160" cy="699480"/>
          </a:xfrm>
          <a:prstGeom prst="rect">
            <a:avLst/>
          </a:prstGeom>
          <a:ln w="0">
            <a:noFill/>
          </a:ln>
        </p:spPr>
      </p:pic>
      <p:sp>
        <p:nvSpPr>
          <p:cNvPr id="454" name="CustomShape 1"/>
          <p:cNvSpPr/>
          <p:nvPr/>
        </p:nvSpPr>
        <p:spPr>
          <a:xfrm>
            <a:off x="2324160" y="2652120"/>
            <a:ext cx="3085920" cy="1872000"/>
          </a:xfrm>
          <a:prstGeom prst="rect">
            <a:avLst/>
          </a:prstGeom>
          <a:noFill/>
          <a:ln w="57150">
            <a:solidFill>
              <a:srgbClr val="ffab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55" name="CustomShape 2"/>
          <p:cNvSpPr/>
          <p:nvPr/>
        </p:nvSpPr>
        <p:spPr>
          <a:xfrm>
            <a:off x="5648400" y="2297160"/>
            <a:ext cx="3085920" cy="1872000"/>
          </a:xfrm>
          <a:prstGeom prst="rect">
            <a:avLst/>
          </a:prstGeom>
          <a:noFill/>
          <a:ln w="57150">
            <a:solidFill>
              <a:srgbClr val="ffab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56" name="CustomShape 3"/>
          <p:cNvSpPr/>
          <p:nvPr/>
        </p:nvSpPr>
        <p:spPr>
          <a:xfrm>
            <a:off x="9144000" y="266760"/>
            <a:ext cx="1523520" cy="1514880"/>
          </a:xfrm>
          <a:prstGeom prst="rect">
            <a:avLst/>
          </a:prstGeom>
          <a:noFill/>
          <a:ln w="57150">
            <a:solidFill>
              <a:srgbClr val="ffab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57" name="CustomShape 4"/>
          <p:cNvSpPr/>
          <p:nvPr/>
        </p:nvSpPr>
        <p:spPr>
          <a:xfrm>
            <a:off x="103320" y="4783320"/>
            <a:ext cx="11984760" cy="243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1" lang="en-US" sz="2200" spc="-1" strike="noStrike">
                <a:solidFill>
                  <a:srgbClr val="000000"/>
                </a:solidFill>
                <a:latin typeface="Calibri"/>
              </a:rPr>
              <a:t>cooler</a:t>
            </a:r>
            <a:r>
              <a:rPr b="0" lang="en-US" sz="2200" spc="-1" strike="noStrike">
                <a:solidFill>
                  <a:srgbClr val="000000"/>
                </a:solidFill>
                <a:latin typeface="Calibri"/>
              </a:rPr>
              <a:t> global mean temperature from the </a:t>
            </a:r>
            <a:r>
              <a:rPr b="1" lang="en-US" sz="2200" spc="-1" strike="noStrike">
                <a:solidFill>
                  <a:srgbClr val="000000"/>
                </a:solidFill>
                <a:latin typeface="Calibri"/>
              </a:rPr>
              <a:t>mid 19</a:t>
            </a:r>
            <a:r>
              <a:rPr b="1" lang="en-US" sz="2200" spc="-1" strike="noStrike" baseline="30000">
                <a:solidFill>
                  <a:srgbClr val="000000"/>
                </a:solidFill>
                <a:latin typeface="Calibri"/>
              </a:rPr>
              <a:t>th</a:t>
            </a:r>
            <a:r>
              <a:rPr b="1" lang="en-US" sz="2200" spc="-1" strike="noStrike">
                <a:solidFill>
                  <a:srgbClr val="000000"/>
                </a:solidFill>
                <a:latin typeface="Calibri"/>
              </a:rPr>
              <a:t> to the early 20</a:t>
            </a:r>
            <a:r>
              <a:rPr b="1" lang="en-US" sz="2200" spc="-1" strike="noStrike" baseline="30000">
                <a:solidFill>
                  <a:srgbClr val="000000"/>
                </a:solidFill>
                <a:latin typeface="Calibri"/>
              </a:rPr>
              <a:t>th</a:t>
            </a:r>
            <a:r>
              <a:rPr b="1" lang="en-US" sz="2200" spc="-1" strike="noStrike">
                <a:solidFill>
                  <a:srgbClr val="000000"/>
                </a:solidFill>
                <a:latin typeface="Calibri"/>
              </a:rPr>
              <a:t> century </a:t>
            </a:r>
            <a:endParaRPr b="0" lang="en-US" sz="2200" spc="-1" strike="noStrike"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2200" spc="-1" strike="noStrike">
                <a:solidFill>
                  <a:srgbClr val="000000"/>
                </a:solidFill>
                <a:latin typeface="Calibri"/>
              </a:rPr>
              <a:t>an </a:t>
            </a:r>
            <a:r>
              <a:rPr b="1" lang="en-US" sz="2200" spc="-1" strike="noStrike">
                <a:solidFill>
                  <a:srgbClr val="000000"/>
                </a:solidFill>
                <a:latin typeface="Calibri"/>
              </a:rPr>
              <a:t>underestimation of</a:t>
            </a:r>
            <a:r>
              <a:rPr b="0" lang="en-US" sz="2200" spc="-1" strike="noStrike">
                <a:solidFill>
                  <a:srgbClr val="000000"/>
                </a:solidFill>
                <a:latin typeface="Calibri"/>
              </a:rPr>
              <a:t> the global mean temperature </a:t>
            </a:r>
            <a:r>
              <a:rPr b="1" lang="en-US" sz="2200" spc="-1" strike="noStrike">
                <a:solidFill>
                  <a:srgbClr val="000000"/>
                </a:solidFill>
                <a:latin typeface="Calibri"/>
              </a:rPr>
              <a:t>trend</a:t>
            </a:r>
            <a:r>
              <a:rPr b="0" lang="en-US" sz="2200" spc="-1" strike="noStrike">
                <a:solidFill>
                  <a:srgbClr val="000000"/>
                </a:solidFill>
                <a:latin typeface="Calibri"/>
              </a:rPr>
              <a:t> between 1850 and 2018. </a:t>
            </a:r>
            <a:endParaRPr b="0" lang="en-US" sz="22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2200" spc="-1" strike="noStrike">
                <a:solidFill>
                  <a:srgbClr val="000000"/>
                </a:solidFill>
                <a:latin typeface="Calibri"/>
              </a:rPr>
              <a:t>The results of the AI reconstructions support other studies by also showing a </a:t>
            </a:r>
            <a:r>
              <a:rPr b="1" lang="en-US" sz="2200" spc="-1" strike="noStrike">
                <a:solidFill>
                  <a:srgbClr val="000000"/>
                </a:solidFill>
                <a:latin typeface="Calibri"/>
              </a:rPr>
              <a:t>cooler</a:t>
            </a:r>
            <a:r>
              <a:rPr b="0" lang="en-US" sz="2200" spc="-1" strike="noStrike">
                <a:solidFill>
                  <a:srgbClr val="000000"/>
                </a:solidFill>
                <a:latin typeface="Calibri"/>
              </a:rPr>
              <a:t> period in </a:t>
            </a:r>
            <a:r>
              <a:rPr b="1" lang="en-US" sz="2200" spc="-1" strike="noStrike">
                <a:solidFill>
                  <a:srgbClr val="000000"/>
                </a:solidFill>
                <a:latin typeface="Calibri"/>
              </a:rPr>
              <a:t>the mid of the 20</a:t>
            </a:r>
            <a:r>
              <a:rPr b="1" lang="en-US" sz="2200" spc="-1" strike="noStrike" baseline="30000">
                <a:solidFill>
                  <a:srgbClr val="000000"/>
                </a:solidFill>
                <a:latin typeface="Calibri"/>
              </a:rPr>
              <a:t>th</a:t>
            </a:r>
            <a:r>
              <a:rPr b="1" lang="en-US" sz="2200" spc="-1" strike="noStrike">
                <a:solidFill>
                  <a:srgbClr val="000000"/>
                </a:solidFill>
                <a:latin typeface="Calibri"/>
              </a:rPr>
              <a:t> century</a:t>
            </a:r>
            <a:r>
              <a:rPr b="0" lang="en-US" sz="2200" spc="-1" strike="noStrike">
                <a:solidFill>
                  <a:srgbClr val="000000"/>
                </a:solidFill>
                <a:latin typeface="Calibri"/>
              </a:rPr>
              <a:t>. </a:t>
            </a:r>
            <a:endParaRPr b="0" lang="en-US" sz="22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1" lang="en-US" sz="2200" spc="-1" strike="noStrike">
                <a:solidFill>
                  <a:srgbClr val="000000"/>
                </a:solidFill>
                <a:latin typeface="Calibri"/>
              </a:rPr>
              <a:t>Early 21</a:t>
            </a:r>
            <a:r>
              <a:rPr b="1" lang="en-US" sz="2200" spc="-1" strike="noStrike" baseline="30000">
                <a:solidFill>
                  <a:srgbClr val="000000"/>
                </a:solidFill>
                <a:latin typeface="Calibri"/>
              </a:rPr>
              <a:t>th</a:t>
            </a:r>
            <a:r>
              <a:rPr b="1" lang="en-US" sz="2200" spc="-1" strike="noStrike">
                <a:solidFill>
                  <a:srgbClr val="000000"/>
                </a:solidFill>
                <a:latin typeface="Calibri"/>
              </a:rPr>
              <a:t> century</a:t>
            </a:r>
            <a:r>
              <a:rPr b="0" lang="en-US" sz="2200" spc="-1" strike="noStrike">
                <a:solidFill>
                  <a:srgbClr val="000000"/>
                </a:solidFill>
                <a:latin typeface="Calibri"/>
              </a:rPr>
              <a:t>: Compared to HadCRUT4, both AIs agree on a </a:t>
            </a:r>
            <a:r>
              <a:rPr b="1" lang="en-US" sz="2200" spc="-1" strike="noStrike">
                <a:solidFill>
                  <a:srgbClr val="000000"/>
                </a:solidFill>
                <a:latin typeface="Calibri"/>
              </a:rPr>
              <a:t>weaker hiatus</a:t>
            </a:r>
            <a:r>
              <a:rPr b="0" lang="en-US" sz="2200" spc="-1" strike="noStrike" baseline="30000">
                <a:solidFill>
                  <a:srgbClr val="000000"/>
                </a:solidFill>
                <a:latin typeface="Calibri"/>
              </a:rPr>
              <a:t> </a:t>
            </a:r>
            <a:r>
              <a:rPr b="0" lang="en-US" sz="2200" spc="-1" strike="noStrike">
                <a:solidFill>
                  <a:srgbClr val="000000"/>
                </a:solidFill>
                <a:latin typeface="Calibri"/>
              </a:rPr>
              <a:t>phase and a </a:t>
            </a:r>
            <a:r>
              <a:rPr b="1" lang="en-US" sz="2200" spc="-1" strike="noStrike">
                <a:solidFill>
                  <a:srgbClr val="000000"/>
                </a:solidFill>
                <a:latin typeface="Calibri"/>
              </a:rPr>
              <a:t>stronger trend </a:t>
            </a:r>
            <a:r>
              <a:rPr b="0" lang="en-US" sz="2200" spc="-1" strike="noStrike">
                <a:solidFill>
                  <a:srgbClr val="000000"/>
                </a:solidFill>
                <a:latin typeface="Calibri"/>
              </a:rPr>
              <a:t>including higher values for </a:t>
            </a:r>
            <a:r>
              <a:rPr b="1" lang="en-US" sz="2200" spc="-1" strike="noStrike">
                <a:solidFill>
                  <a:srgbClr val="000000"/>
                </a:solidFill>
                <a:latin typeface="Calibri"/>
              </a:rPr>
              <a:t>2016</a:t>
            </a:r>
            <a:r>
              <a:rPr b="0" lang="en-US" sz="2200" spc="-1" strike="noStrike">
                <a:solidFill>
                  <a:srgbClr val="000000"/>
                </a:solidFill>
                <a:latin typeface="Calibri"/>
              </a:rPr>
              <a:t>, the warmest year on record.</a:t>
            </a:r>
            <a:endParaRPr b="0" lang="en-US" sz="2200" spc="-1" strike="noStrike">
              <a:latin typeface="Arial"/>
            </a:endParaRPr>
          </a:p>
        </p:txBody>
      </p:sp>
      <p:grpSp>
        <p:nvGrpSpPr>
          <p:cNvPr id="458" name="Group 5"/>
          <p:cNvGrpSpPr/>
          <p:nvPr/>
        </p:nvGrpSpPr>
        <p:grpSpPr>
          <a:xfrm>
            <a:off x="11436120" y="-85320"/>
            <a:ext cx="827280" cy="474840"/>
            <a:chOff x="11436120" y="-85320"/>
            <a:chExt cx="827280" cy="474840"/>
          </a:xfrm>
        </p:grpSpPr>
        <p:sp>
          <p:nvSpPr>
            <p:cNvPr id="459" name="CustomShape 6"/>
            <p:cNvSpPr/>
            <p:nvPr/>
          </p:nvSpPr>
          <p:spPr>
            <a:xfrm>
              <a:off x="11436120" y="-85320"/>
              <a:ext cx="827280" cy="36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spAutoFit/>
            </a:bodyPr>
            <a:p>
              <a:pPr algn="r">
                <a:lnSpc>
                  <a:spcPct val="100000"/>
                </a:lnSpc>
              </a:pPr>
              <a:r>
                <a:rPr b="0" lang="de-DE" sz="1800" spc="-1" strike="noStrike">
                  <a:solidFill>
                    <a:srgbClr val="000000"/>
                  </a:solidFill>
                  <a:latin typeface="Berlin Sans FB"/>
                </a:rPr>
                <a:t>16/20</a:t>
              </a:r>
              <a:endParaRPr b="0" lang="en-US" sz="1800" spc="-1" strike="noStrike">
                <a:latin typeface="Arial"/>
              </a:endParaRPr>
            </a:p>
          </p:txBody>
        </p:sp>
        <p:pic>
          <p:nvPicPr>
            <p:cNvPr id="460" name="Picture 2" descr="Bildergebnis für dkrz"/>
            <p:cNvPicPr/>
            <p:nvPr/>
          </p:nvPicPr>
          <p:blipFill>
            <a:blip r:embed="rId6"/>
            <a:srcRect l="59769" t="25108" r="0" b="37716"/>
            <a:stretch/>
          </p:blipFill>
          <p:spPr>
            <a:xfrm>
              <a:off x="11748600" y="230400"/>
              <a:ext cx="443160" cy="159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61" name="Picture 2" descr="Bildergebnis für dkrz"/>
            <p:cNvPicPr/>
            <p:nvPr/>
          </p:nvPicPr>
          <p:blipFill>
            <a:blip r:embed="rId7"/>
            <a:srcRect l="2320" t="4968" r="43402" b="26674"/>
            <a:stretch/>
          </p:blipFill>
          <p:spPr>
            <a:xfrm>
              <a:off x="11466000" y="220320"/>
              <a:ext cx="259920" cy="127080"/>
            </a:xfrm>
            <a:prstGeom prst="rect">
              <a:avLst/>
            </a:prstGeom>
            <a:ln w="0">
              <a:noFill/>
            </a:ln>
          </p:spPr>
        </p:pic>
      </p:grpSp>
    </p:spTree>
  </p:cSld>
  <p:transition spd="slow">
    <p:fade/>
  </p:transition>
  <p:timing>
    <p:tnLst>
      <p:par>
        <p:cTn id="693" dur="indefinite" restart="never" nodeType="tmRoot">
          <p:childTnLst>
            <p:seq>
              <p:cTn id="694" dur="indefinite" nodeType="mainSeq">
                <p:childTnLst>
                  <p:par>
                    <p:cTn id="695" fill="hold">
                      <p:stCondLst>
                        <p:cond delay="indefinite"/>
                      </p:stCondLst>
                      <p:childTnLst>
                        <p:par>
                          <p:cTn id="696" fill="hold">
                            <p:stCondLst>
                              <p:cond delay="0"/>
                            </p:stCondLst>
                            <p:childTnLst>
                              <p:par>
                                <p:cTn id="697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699" dur="500"/>
                                        <p:tgtEl>
                                          <p:spTgt spid="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0" fill="hold">
                      <p:stCondLst>
                        <p:cond delay="indefinite"/>
                      </p:stCondLst>
                      <p:childTnLst>
                        <p:par>
                          <p:cTn id="701" fill="hold">
                            <p:stCondLst>
                              <p:cond delay="0"/>
                            </p:stCondLst>
                            <p:childTnLst>
                              <p:par>
                                <p:cTn id="702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04" dur="500"/>
                                        <p:tgtEl>
                                          <p:spTgt spid="4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5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07" dur="500"/>
                                        <p:tgtEl>
                                          <p:spTgt spid="4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8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10" dur="500"/>
                                        <p:tgtEl>
                                          <p:spTgt spid="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1" fill="hold">
                      <p:stCondLst>
                        <p:cond delay="indefinite"/>
                      </p:stCondLst>
                      <p:childTnLst>
                        <p:par>
                          <p:cTn id="712" fill="hold">
                            <p:stCondLst>
                              <p:cond delay="0"/>
                            </p:stCondLst>
                            <p:childTnLst>
                              <p:par>
                                <p:cTn id="713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15" dur="500"/>
                                        <p:tgtEl>
                                          <p:spTgt spid="4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6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18" dur="500"/>
                                        <p:tgtEl>
                                          <p:spTgt spid="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9" fill="hold">
                      <p:stCondLst>
                        <p:cond delay="indefinite"/>
                      </p:stCondLst>
                      <p:childTnLst>
                        <p:par>
                          <p:cTn id="720" fill="hold">
                            <p:stCondLst>
                              <p:cond delay="0"/>
                            </p:stCondLst>
                            <p:childTnLst>
                              <p:par>
                                <p:cTn id="721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23" dur="500"/>
                                        <p:tgtEl>
                                          <p:spTgt spid="4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4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26" dur="500"/>
                                        <p:tgtEl>
                                          <p:spTgt spid="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TextShape 1"/>
          <p:cNvSpPr txBox="1"/>
          <p:nvPr/>
        </p:nvSpPr>
        <p:spPr>
          <a:xfrm>
            <a:off x="1617480" y="-117360"/>
            <a:ext cx="99824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84000"/>
          </a:bodyPr>
          <a:p>
            <a:pPr>
              <a:lnSpc>
                <a:spcPct val="90000"/>
              </a:lnSpc>
            </a:pPr>
            <a:r>
              <a:rPr b="1" lang="en-US" sz="4400" spc="-1" strike="noStrike">
                <a:solidFill>
                  <a:srgbClr val="000000"/>
                </a:solidFill>
                <a:latin typeface="Calibri Light"/>
              </a:rPr>
              <a:t>AI Reconstructs Photos with Realistic Results</a:t>
            </a:r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463" name="Grafik 1" descr=""/>
          <p:cNvPicPr/>
          <p:nvPr/>
        </p:nvPicPr>
        <p:blipFill>
          <a:blip r:embed="rId1"/>
          <a:srcRect l="82980" t="6171" r="5690" b="72154"/>
          <a:stretch/>
        </p:blipFill>
        <p:spPr>
          <a:xfrm>
            <a:off x="-2160" y="1930680"/>
            <a:ext cx="9113400" cy="4906080"/>
          </a:xfrm>
          <a:prstGeom prst="rect">
            <a:avLst/>
          </a:prstGeom>
          <a:ln w="0">
            <a:noFill/>
          </a:ln>
        </p:spPr>
      </p:pic>
      <p:pic>
        <p:nvPicPr>
          <p:cNvPr id="464" name="Grafik 21" descr=""/>
          <p:cNvPicPr/>
          <p:nvPr/>
        </p:nvPicPr>
        <p:blipFill>
          <a:blip r:embed="rId2"/>
          <a:srcRect l="50718" t="10507" r="45768" b="82415"/>
          <a:stretch/>
        </p:blipFill>
        <p:spPr>
          <a:xfrm>
            <a:off x="0" y="1080"/>
            <a:ext cx="1688040" cy="957960"/>
          </a:xfrm>
          <a:prstGeom prst="rect">
            <a:avLst/>
          </a:prstGeom>
          <a:ln w="0">
            <a:noFill/>
          </a:ln>
        </p:spPr>
      </p:pic>
      <p:sp>
        <p:nvSpPr>
          <p:cNvPr id="465" name="CustomShape 2"/>
          <p:cNvSpPr/>
          <p:nvPr/>
        </p:nvSpPr>
        <p:spPr>
          <a:xfrm>
            <a:off x="2958480" y="938520"/>
            <a:ext cx="6152760" cy="9918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/>
        </p:style>
      </p:sp>
      <p:pic>
        <p:nvPicPr>
          <p:cNvPr id="466" name="Grafik 6" descr=""/>
          <p:cNvPicPr/>
          <p:nvPr/>
        </p:nvPicPr>
        <p:blipFill>
          <a:blip r:embed="rId3"/>
          <a:stretch/>
        </p:blipFill>
        <p:spPr>
          <a:xfrm>
            <a:off x="9364680" y="4105440"/>
            <a:ext cx="2777760" cy="904680"/>
          </a:xfrm>
          <a:prstGeom prst="rect">
            <a:avLst/>
          </a:prstGeom>
          <a:ln w="0">
            <a:noFill/>
          </a:ln>
        </p:spPr>
      </p:pic>
      <p:pic>
        <p:nvPicPr>
          <p:cNvPr id="467" name="Picture 2" descr="Bildergebnis für dkrz"/>
          <p:cNvPicPr/>
          <p:nvPr/>
        </p:nvPicPr>
        <p:blipFill>
          <a:blip r:embed="rId4"/>
          <a:stretch/>
        </p:blipFill>
        <p:spPr>
          <a:xfrm>
            <a:off x="9195840" y="2847600"/>
            <a:ext cx="2995560" cy="1164600"/>
          </a:xfrm>
          <a:prstGeom prst="rect">
            <a:avLst/>
          </a:prstGeom>
          <a:ln w="0">
            <a:noFill/>
          </a:ln>
        </p:spPr>
      </p:pic>
      <p:pic>
        <p:nvPicPr>
          <p:cNvPr id="468" name="Grafik 7" descr=""/>
          <p:cNvPicPr/>
          <p:nvPr/>
        </p:nvPicPr>
        <p:blipFill>
          <a:blip r:embed="rId5"/>
          <a:srcRect l="5201" t="26848" r="5201" b="27219"/>
          <a:stretch/>
        </p:blipFill>
        <p:spPr>
          <a:xfrm>
            <a:off x="9115560" y="5130000"/>
            <a:ext cx="3076200" cy="851040"/>
          </a:xfrm>
          <a:prstGeom prst="rect">
            <a:avLst/>
          </a:prstGeom>
          <a:ln w="0">
            <a:noFill/>
          </a:ln>
        </p:spPr>
      </p:pic>
      <p:grpSp>
        <p:nvGrpSpPr>
          <p:cNvPr id="469" name="Group 3"/>
          <p:cNvGrpSpPr/>
          <p:nvPr/>
        </p:nvGrpSpPr>
        <p:grpSpPr>
          <a:xfrm>
            <a:off x="11436120" y="-85320"/>
            <a:ext cx="827280" cy="474840"/>
            <a:chOff x="11436120" y="-85320"/>
            <a:chExt cx="827280" cy="474840"/>
          </a:xfrm>
        </p:grpSpPr>
        <p:sp>
          <p:nvSpPr>
            <p:cNvPr id="470" name="CustomShape 4"/>
            <p:cNvSpPr/>
            <p:nvPr/>
          </p:nvSpPr>
          <p:spPr>
            <a:xfrm>
              <a:off x="11436120" y="-85320"/>
              <a:ext cx="827280" cy="36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spAutoFit/>
            </a:bodyPr>
            <a:p>
              <a:pPr algn="r">
                <a:lnSpc>
                  <a:spcPct val="100000"/>
                </a:lnSpc>
              </a:pPr>
              <a:r>
                <a:rPr b="0" lang="de-DE" sz="1800" spc="-1" strike="noStrike">
                  <a:solidFill>
                    <a:srgbClr val="000000"/>
                  </a:solidFill>
                  <a:latin typeface="Berlin Sans FB"/>
                </a:rPr>
                <a:t>17/20</a:t>
              </a:r>
              <a:endParaRPr b="0" lang="en-US" sz="1800" spc="-1" strike="noStrike">
                <a:latin typeface="Arial"/>
              </a:endParaRPr>
            </a:p>
          </p:txBody>
        </p:sp>
        <p:pic>
          <p:nvPicPr>
            <p:cNvPr id="471" name="Picture 2" descr="Bildergebnis für dkrz"/>
            <p:cNvPicPr/>
            <p:nvPr/>
          </p:nvPicPr>
          <p:blipFill>
            <a:blip r:embed="rId6"/>
            <a:srcRect l="59769" t="25108" r="0" b="37716"/>
            <a:stretch/>
          </p:blipFill>
          <p:spPr>
            <a:xfrm>
              <a:off x="11748600" y="230400"/>
              <a:ext cx="443160" cy="159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72" name="Picture 2" descr="Bildergebnis für dkrz"/>
            <p:cNvPicPr/>
            <p:nvPr/>
          </p:nvPicPr>
          <p:blipFill>
            <a:blip r:embed="rId7"/>
            <a:srcRect l="2320" t="4968" r="43402" b="26674"/>
            <a:stretch/>
          </p:blipFill>
          <p:spPr>
            <a:xfrm>
              <a:off x="11466000" y="220320"/>
              <a:ext cx="259920" cy="127080"/>
            </a:xfrm>
            <a:prstGeom prst="rect">
              <a:avLst/>
            </a:prstGeom>
            <a:ln w="0">
              <a:noFill/>
            </a:ln>
          </p:spPr>
        </p:pic>
      </p:grpSp>
    </p:spTree>
  </p:cSld>
  <p:transition spd="slow">
    <p:fade/>
  </p:transition>
  <p:timing>
    <p:tnLst>
      <p:par>
        <p:cTn id="727" dur="indefinite" restart="never" nodeType="tmRoot">
          <p:childTnLst>
            <p:seq>
              <p:cTn id="728" dur="indefinite" nodeType="mainSeq">
                <p:childTnLst>
                  <p:par>
                    <p:cTn id="729" fill="hold">
                      <p:stCondLst>
                        <p:cond delay="0"/>
                      </p:stCondLst>
                      <p:childTnLst>
                        <p:par>
                          <p:cTn id="730" fill="hold">
                            <p:stCondLst>
                              <p:cond delay="0"/>
                            </p:stCondLst>
                            <p:childTnLst>
                              <p:par>
                                <p:cTn id="731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33" dur="1000"/>
                                        <p:tgtEl>
                                          <p:spTgt spid="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CustomShape 1"/>
          <p:cNvSpPr/>
          <p:nvPr/>
        </p:nvSpPr>
        <p:spPr>
          <a:xfrm>
            <a:off x="1456920" y="-315000"/>
            <a:ext cx="8694000" cy="132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rmAutofit/>
          </a:bodyPr>
          <a:p>
            <a:pPr>
              <a:lnSpc>
                <a:spcPct val="90000"/>
              </a:lnSpc>
            </a:pPr>
            <a:r>
              <a:rPr b="0" lang="de-DE" sz="3700" spc="-1" strike="noStrike">
                <a:solidFill>
                  <a:srgbClr val="000000"/>
                </a:solidFill>
                <a:latin typeface="Calibri Light"/>
              </a:rPr>
              <a:t>AI reconstructs missing Climate Information</a:t>
            </a:r>
            <a:endParaRPr b="0" lang="en-US" sz="3700" spc="-1" strike="noStrike">
              <a:latin typeface="Arial"/>
            </a:endParaRPr>
          </a:p>
        </p:txBody>
      </p:sp>
      <p:sp>
        <p:nvSpPr>
          <p:cNvPr id="474" name="CustomShape 2"/>
          <p:cNvSpPr/>
          <p:nvPr/>
        </p:nvSpPr>
        <p:spPr>
          <a:xfrm>
            <a:off x="382680" y="3387240"/>
            <a:ext cx="11658240" cy="374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1" lang="de-DE" sz="2400" spc="-1" strike="noStrike">
                <a:solidFill>
                  <a:srgbClr val="000000"/>
                </a:solidFill>
                <a:latin typeface="Calibri"/>
              </a:rPr>
              <a:t>Successful combination </a:t>
            </a:r>
            <a:r>
              <a:rPr b="0" lang="de-DE" sz="2400" spc="-1" strike="noStrike">
                <a:solidFill>
                  <a:srgbClr val="000000"/>
                </a:solidFill>
                <a:latin typeface="Calibri"/>
              </a:rPr>
              <a:t>of climate modeling, observation and artificial intelligence -&gt; on and thanks to HPCs</a:t>
            </a:r>
            <a:endParaRPr b="0" lang="en-US" sz="24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2400" spc="-1" strike="noStrike">
                <a:solidFill>
                  <a:srgbClr val="000000"/>
                </a:solidFill>
                <a:latin typeface="Calibri"/>
              </a:rPr>
              <a:t>At the moment, many groups (try to) improve models with AI, here it is </a:t>
            </a:r>
            <a:r>
              <a:rPr b="1" lang="de-DE" sz="2400" spc="-1" strike="noStrike">
                <a:solidFill>
                  <a:srgbClr val="000000"/>
                </a:solidFill>
                <a:latin typeface="Calibri"/>
              </a:rPr>
              <a:t>vice versa </a:t>
            </a:r>
            <a:endParaRPr b="0" lang="en-US" sz="24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2400" spc="-1" strike="noStrike">
                <a:solidFill>
                  <a:srgbClr val="000000"/>
                </a:solidFill>
                <a:latin typeface="Calibri"/>
              </a:rPr>
              <a:t>Missing values introduce structual biases, which can be </a:t>
            </a:r>
            <a:r>
              <a:rPr b="1" lang="de-DE" sz="2400" spc="-1" strike="noStrike">
                <a:solidFill>
                  <a:srgbClr val="000000"/>
                </a:solidFill>
                <a:latin typeface="Calibri"/>
              </a:rPr>
              <a:t>reduced by AI </a:t>
            </a:r>
            <a:endParaRPr b="0" lang="en-US" sz="24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2400" spc="-1" strike="noStrike">
                <a:solidFill>
                  <a:srgbClr val="000000"/>
                </a:solidFill>
                <a:latin typeface="Calibri"/>
              </a:rPr>
              <a:t>Other studies are confirmed (trends, hiatus, etc.), but this study shows an </a:t>
            </a:r>
            <a:r>
              <a:rPr b="1" lang="de-DE" sz="2400" spc="-1" strike="noStrike">
                <a:solidFill>
                  <a:srgbClr val="000000"/>
                </a:solidFill>
                <a:latin typeface="Calibri"/>
              </a:rPr>
              <a:t>added value </a:t>
            </a:r>
            <a:r>
              <a:rPr b="0" lang="de-DE" sz="2400" spc="-1" strike="noStrike">
                <a:solidFill>
                  <a:srgbClr val="000000"/>
                </a:solidFill>
                <a:latin typeface="Calibri"/>
              </a:rPr>
              <a:t>in terms of temperol (global mean) and spatial structures (e.g. El Nino 1877).</a:t>
            </a:r>
            <a:endParaRPr b="0" lang="en-US" sz="24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2400" spc="-1" strike="noStrike">
                <a:solidFill>
                  <a:srgbClr val="000000"/>
                </a:solidFill>
                <a:latin typeface="Calibri"/>
              </a:rPr>
              <a:t>Data and technology will be continously </a:t>
            </a:r>
            <a:r>
              <a:rPr b="1" lang="de-DE" sz="2400" spc="-1" strike="noStrike">
                <a:solidFill>
                  <a:srgbClr val="000000"/>
                </a:solidFill>
                <a:latin typeface="Calibri"/>
              </a:rPr>
              <a:t>prepared for the community (on GitHub)</a:t>
            </a:r>
            <a:endParaRPr b="0" lang="en-US" sz="2400" spc="-1" strike="noStrike">
              <a:latin typeface="Arial"/>
            </a:endParaRPr>
          </a:p>
        </p:txBody>
      </p:sp>
      <p:sp>
        <p:nvSpPr>
          <p:cNvPr id="475" name="CustomShape 3"/>
          <p:cNvSpPr/>
          <p:nvPr/>
        </p:nvSpPr>
        <p:spPr>
          <a:xfrm>
            <a:off x="8760240" y="5449680"/>
            <a:ext cx="1053000" cy="26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r">
              <a:lnSpc>
                <a:spcPct val="100000"/>
              </a:lnSpc>
            </a:pPr>
            <a:r>
              <a:rPr b="0" lang="de-DE" sz="1100" spc="-1" strike="noStrike">
                <a:solidFill>
                  <a:srgbClr val="f6f6f6"/>
                </a:solidFill>
                <a:latin typeface="Calibri"/>
                <a:ea typeface="CMU Bright"/>
              </a:rPr>
              <a:t>2019/11/18</a:t>
            </a:r>
            <a:endParaRPr b="0" lang="en-US" sz="1100" spc="-1" strike="noStrike">
              <a:latin typeface="Arial"/>
            </a:endParaRPr>
          </a:p>
        </p:txBody>
      </p:sp>
      <p:pic>
        <p:nvPicPr>
          <p:cNvPr id="476" name="Grafik 15" descr="Ein Bild, das Basketball enthält.&#10;&#10;Automatisch generierte Beschreibung"/>
          <p:cNvPicPr/>
          <p:nvPr/>
        </p:nvPicPr>
        <p:blipFill>
          <a:blip r:embed="rId1"/>
          <a:stretch/>
        </p:blipFill>
        <p:spPr>
          <a:xfrm>
            <a:off x="9289440" y="1245240"/>
            <a:ext cx="1684440" cy="1684440"/>
          </a:xfrm>
          <a:prstGeom prst="rect">
            <a:avLst/>
          </a:prstGeom>
          <a:ln w="0">
            <a:noFill/>
          </a:ln>
        </p:spPr>
      </p:pic>
      <p:sp>
        <p:nvSpPr>
          <p:cNvPr id="477" name="CustomShape 4"/>
          <p:cNvSpPr/>
          <p:nvPr/>
        </p:nvSpPr>
        <p:spPr>
          <a:xfrm>
            <a:off x="827640" y="651240"/>
            <a:ext cx="3521880" cy="60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3400" spc="-1" strike="noStrike">
                <a:solidFill>
                  <a:srgbClr val="000000"/>
                </a:solidFill>
                <a:latin typeface="Calibri"/>
              </a:rPr>
              <a:t>HPC Modeling</a:t>
            </a:r>
            <a:endParaRPr b="0" lang="en-US" sz="3400" spc="-1" strike="noStrike">
              <a:latin typeface="Arial"/>
            </a:endParaRPr>
          </a:p>
        </p:txBody>
      </p:sp>
      <p:sp>
        <p:nvSpPr>
          <p:cNvPr id="478" name="CustomShape 5"/>
          <p:cNvSpPr/>
          <p:nvPr/>
        </p:nvSpPr>
        <p:spPr>
          <a:xfrm>
            <a:off x="4856760" y="629640"/>
            <a:ext cx="3304440" cy="112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3400" spc="-1" strike="noStrike">
                <a:solidFill>
                  <a:srgbClr val="000000"/>
                </a:solidFill>
                <a:latin typeface="Calibri"/>
              </a:rPr>
              <a:t>HPC Processing </a:t>
            </a:r>
            <a:endParaRPr b="0" lang="en-US" sz="3400" spc="-1" strike="noStrike">
              <a:latin typeface="Arial"/>
            </a:endParaRPr>
          </a:p>
        </p:txBody>
      </p:sp>
      <p:sp>
        <p:nvSpPr>
          <p:cNvPr id="479" name="CustomShape 6"/>
          <p:cNvSpPr/>
          <p:nvPr/>
        </p:nvSpPr>
        <p:spPr>
          <a:xfrm>
            <a:off x="8978040" y="656640"/>
            <a:ext cx="2311560" cy="112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3400" spc="-1" strike="noStrike">
                <a:solidFill>
                  <a:srgbClr val="000000"/>
                </a:solidFill>
                <a:latin typeface="Calibri"/>
              </a:rPr>
              <a:t>HPC AI/ML </a:t>
            </a:r>
            <a:endParaRPr b="0" lang="en-US" sz="3400" spc="-1" strike="noStrike">
              <a:latin typeface="Arial"/>
            </a:endParaRPr>
          </a:p>
        </p:txBody>
      </p:sp>
      <p:pic>
        <p:nvPicPr>
          <p:cNvPr id="480" name="Grafik 19" descr="Ein Bild, das farbig, sitzend, Farben, gelb enthält.&#10;&#10;Automatisch generierte Beschreibung"/>
          <p:cNvPicPr/>
          <p:nvPr/>
        </p:nvPicPr>
        <p:blipFill>
          <a:blip r:embed="rId2"/>
          <a:stretch/>
        </p:blipFill>
        <p:spPr>
          <a:xfrm>
            <a:off x="902160" y="1263960"/>
            <a:ext cx="2545200" cy="1747080"/>
          </a:xfrm>
          <a:prstGeom prst="rect">
            <a:avLst/>
          </a:prstGeom>
          <a:ln w="0">
            <a:noFill/>
          </a:ln>
        </p:spPr>
      </p:pic>
      <p:pic>
        <p:nvPicPr>
          <p:cNvPr id="481" name="Grafik 20" descr="Ein Bild, das Obst, Gerät enthält.&#10;&#10;Automatisch generierte Beschreibung"/>
          <p:cNvPicPr/>
          <p:nvPr/>
        </p:nvPicPr>
        <p:blipFill>
          <a:blip r:embed="rId3"/>
          <a:stretch/>
        </p:blipFill>
        <p:spPr>
          <a:xfrm>
            <a:off x="4276080" y="1258920"/>
            <a:ext cx="4065480" cy="1684440"/>
          </a:xfrm>
          <a:prstGeom prst="rect">
            <a:avLst/>
          </a:prstGeom>
          <a:ln w="0">
            <a:noFill/>
          </a:ln>
        </p:spPr>
      </p:pic>
      <p:grpSp>
        <p:nvGrpSpPr>
          <p:cNvPr id="482" name="Group 7"/>
          <p:cNvGrpSpPr/>
          <p:nvPr/>
        </p:nvGrpSpPr>
        <p:grpSpPr>
          <a:xfrm>
            <a:off x="11436120" y="-85320"/>
            <a:ext cx="827280" cy="474840"/>
            <a:chOff x="11436120" y="-85320"/>
            <a:chExt cx="827280" cy="474840"/>
          </a:xfrm>
        </p:grpSpPr>
        <p:sp>
          <p:nvSpPr>
            <p:cNvPr id="483" name="CustomShape 8"/>
            <p:cNvSpPr/>
            <p:nvPr/>
          </p:nvSpPr>
          <p:spPr>
            <a:xfrm>
              <a:off x="11436120" y="-85320"/>
              <a:ext cx="827280" cy="36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spAutoFit/>
            </a:bodyPr>
            <a:p>
              <a:pPr algn="r">
                <a:lnSpc>
                  <a:spcPct val="100000"/>
                </a:lnSpc>
              </a:pPr>
              <a:r>
                <a:rPr b="0" lang="de-DE" sz="1800" spc="-1" strike="noStrike">
                  <a:solidFill>
                    <a:srgbClr val="000000"/>
                  </a:solidFill>
                  <a:latin typeface="Berlin Sans FB"/>
                </a:rPr>
                <a:t>18/20</a:t>
              </a:r>
              <a:endParaRPr b="0" lang="en-US" sz="1800" spc="-1" strike="noStrike">
                <a:latin typeface="Arial"/>
              </a:endParaRPr>
            </a:p>
          </p:txBody>
        </p:sp>
        <p:pic>
          <p:nvPicPr>
            <p:cNvPr id="484" name="Picture 2" descr="Bildergebnis für dkrz"/>
            <p:cNvPicPr/>
            <p:nvPr/>
          </p:nvPicPr>
          <p:blipFill>
            <a:blip r:embed="rId4"/>
            <a:srcRect l="59769" t="25108" r="0" b="37716"/>
            <a:stretch/>
          </p:blipFill>
          <p:spPr>
            <a:xfrm>
              <a:off x="11748600" y="230400"/>
              <a:ext cx="443160" cy="159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85" name="Picture 2" descr="Bildergebnis für dkrz"/>
            <p:cNvPicPr/>
            <p:nvPr/>
          </p:nvPicPr>
          <p:blipFill>
            <a:blip r:embed="rId5"/>
            <a:srcRect l="2320" t="4968" r="43402" b="26674"/>
            <a:stretch/>
          </p:blipFill>
          <p:spPr>
            <a:xfrm>
              <a:off x="11466000" y="220320"/>
              <a:ext cx="259920" cy="127080"/>
            </a:xfrm>
            <a:prstGeom prst="rect">
              <a:avLst/>
            </a:prstGeom>
            <a:ln w="0">
              <a:noFill/>
            </a:ln>
          </p:spPr>
        </p:pic>
      </p:grp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34" dur="indefinite" restart="never" nodeType="tmRoot">
          <p:childTnLst>
            <p:seq>
              <p:cTn id="735" dur="indefinite" nodeType="mainSeq">
                <p:childTnLst>
                  <p:par>
                    <p:cTn id="736" fill="hold">
                      <p:stCondLst>
                        <p:cond delay="indefinite"/>
                      </p:stCondLst>
                      <p:childTnLst>
                        <p:par>
                          <p:cTn id="737" fill="hold">
                            <p:stCondLst>
                              <p:cond delay="0"/>
                            </p:stCondLst>
                            <p:childTnLst>
                              <p:par>
                                <p:cTn id="738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40" dur="1000"/>
                                        <p:tgtEl>
                                          <p:spTgt spid="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1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43" dur="1000"/>
                                        <p:tgtEl>
                                          <p:spTgt spid="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4" fill="hold">
                      <p:stCondLst>
                        <p:cond delay="indefinite"/>
                      </p:stCondLst>
                      <p:childTnLst>
                        <p:par>
                          <p:cTn id="745" fill="hold">
                            <p:stCondLst>
                              <p:cond delay="0"/>
                            </p:stCondLst>
                            <p:childTnLst>
                              <p:par>
                                <p:cTn id="746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48" dur="1000"/>
                                        <p:tgtEl>
                                          <p:spTgt spid="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9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51" dur="1000"/>
                                        <p:tgtEl>
                                          <p:spTgt spid="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2" fill="hold">
                      <p:stCondLst>
                        <p:cond delay="indefinite"/>
                      </p:stCondLst>
                      <p:childTnLst>
                        <p:par>
                          <p:cTn id="753" fill="hold">
                            <p:stCondLst>
                              <p:cond delay="0"/>
                            </p:stCondLst>
                            <p:childTnLst>
                              <p:par>
                                <p:cTn id="754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56" dur="1000"/>
                                        <p:tgtEl>
                                          <p:spTgt spid="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7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59" dur="1000"/>
                                        <p:tgtEl>
                                          <p:spTgt spid="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0" fill="hold">
                      <p:stCondLst>
                        <p:cond delay="indefinite"/>
                      </p:stCondLst>
                      <p:childTnLst>
                        <p:par>
                          <p:cTn id="761" fill="hold">
                            <p:stCondLst>
                              <p:cond delay="0"/>
                            </p:stCondLst>
                            <p:childTnLst>
                              <p:par>
                                <p:cTn id="762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64" dur="500"/>
                                        <p:tgtEl>
                                          <p:spTgt spid="4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5" fill="hold">
                      <p:stCondLst>
                        <p:cond delay="indefinite"/>
                      </p:stCondLst>
                      <p:childTnLst>
                        <p:par>
                          <p:cTn id="766" fill="hold">
                            <p:stCondLst>
                              <p:cond delay="0"/>
                            </p:stCondLst>
                            <p:childTnLst>
                              <p:par>
                                <p:cTn id="767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69" dur="500"/>
                                        <p:tgtEl>
                                          <p:spTgt spid="4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0" fill="hold">
                      <p:stCondLst>
                        <p:cond delay="indefinite"/>
                      </p:stCondLst>
                      <p:childTnLst>
                        <p:par>
                          <p:cTn id="771" fill="hold">
                            <p:stCondLst>
                              <p:cond delay="0"/>
                            </p:stCondLst>
                            <p:childTnLst>
                              <p:par>
                                <p:cTn id="772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74" dur="500"/>
                                        <p:tgtEl>
                                          <p:spTgt spid="4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5" fill="hold">
                      <p:stCondLst>
                        <p:cond delay="indefinite"/>
                      </p:stCondLst>
                      <p:childTnLst>
                        <p:par>
                          <p:cTn id="776" fill="hold">
                            <p:stCondLst>
                              <p:cond delay="0"/>
                            </p:stCondLst>
                            <p:childTnLst>
                              <p:par>
                                <p:cTn id="777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79" dur="500"/>
                                        <p:tgtEl>
                                          <p:spTgt spid="4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0" fill="hold">
                      <p:stCondLst>
                        <p:cond delay="indefinite"/>
                      </p:stCondLst>
                      <p:childTnLst>
                        <p:par>
                          <p:cTn id="781" fill="hold">
                            <p:stCondLst>
                              <p:cond delay="0"/>
                            </p:stCondLst>
                            <p:childTnLst>
                              <p:par>
                                <p:cTn id="782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84" dur="500"/>
                                        <p:tgtEl>
                                          <p:spTgt spid="4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6" name="Grafik 5" descr=""/>
          <p:cNvPicPr/>
          <p:nvPr/>
        </p:nvPicPr>
        <p:blipFill>
          <a:blip r:embed="rId1"/>
          <a:stretch/>
        </p:blipFill>
        <p:spPr>
          <a:xfrm>
            <a:off x="10321200" y="2343600"/>
            <a:ext cx="1847160" cy="1200600"/>
          </a:xfrm>
          <a:prstGeom prst="rect">
            <a:avLst/>
          </a:prstGeom>
          <a:ln w="0">
            <a:noFill/>
          </a:ln>
        </p:spPr>
      </p:pic>
      <p:sp>
        <p:nvSpPr>
          <p:cNvPr id="487" name="CustomShape 1"/>
          <p:cNvSpPr/>
          <p:nvPr/>
        </p:nvSpPr>
        <p:spPr>
          <a:xfrm rot="5400000">
            <a:off x="5900760" y="3635640"/>
            <a:ext cx="884520" cy="80352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cc417"/>
          </a:solidFill>
          <a:ln>
            <a:solidFill>
              <a:srgbClr val="7cc4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grpSp>
        <p:nvGrpSpPr>
          <p:cNvPr id="488" name="Group 2"/>
          <p:cNvGrpSpPr/>
          <p:nvPr/>
        </p:nvGrpSpPr>
        <p:grpSpPr>
          <a:xfrm>
            <a:off x="3939480" y="1955160"/>
            <a:ext cx="4471560" cy="995400"/>
            <a:chOff x="3939480" y="1955160"/>
            <a:chExt cx="4471560" cy="995400"/>
          </a:xfrm>
        </p:grpSpPr>
        <p:pic>
          <p:nvPicPr>
            <p:cNvPr id="489" name="Grafik 24" descr=""/>
            <p:cNvPicPr/>
            <p:nvPr/>
          </p:nvPicPr>
          <p:blipFill>
            <a:blip r:embed="rId2"/>
            <a:stretch/>
          </p:blipFill>
          <p:spPr>
            <a:xfrm>
              <a:off x="4077720" y="1955160"/>
              <a:ext cx="4333320" cy="99540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490" name="CustomShape 3"/>
            <p:cNvSpPr/>
            <p:nvPr/>
          </p:nvSpPr>
          <p:spPr>
            <a:xfrm>
              <a:off x="3939480" y="2312280"/>
              <a:ext cx="1100160" cy="2721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>
              <a:spAutoFit/>
            </a:bodyPr>
            <a:p>
              <a:pPr>
                <a:lnSpc>
                  <a:spcPct val="100000"/>
                </a:lnSpc>
              </a:pPr>
              <a:r>
                <a:rPr b="0" lang="en-US" sz="1200" spc="-1" strike="noStrike">
                  <a:solidFill>
                    <a:srgbClr val="000000"/>
                  </a:solidFill>
                  <a:latin typeface="Arial"/>
                </a:rPr>
                <a:t>Liu et al 2018</a:t>
              </a:r>
              <a:endParaRPr b="0" lang="en-US" sz="1200" spc="-1" strike="noStrike">
                <a:latin typeface="Arial"/>
              </a:endParaRPr>
            </a:p>
          </p:txBody>
        </p:sp>
      </p:grpSp>
      <p:pic>
        <p:nvPicPr>
          <p:cNvPr id="491" name="Grafik 31" descr=""/>
          <p:cNvPicPr/>
          <p:nvPr/>
        </p:nvPicPr>
        <p:blipFill>
          <a:blip r:embed="rId3"/>
          <a:srcRect l="0" t="0" r="0" b="48045"/>
          <a:stretch/>
        </p:blipFill>
        <p:spPr>
          <a:xfrm>
            <a:off x="5456880" y="3033360"/>
            <a:ext cx="1771560" cy="1017000"/>
          </a:xfrm>
          <a:prstGeom prst="rect">
            <a:avLst/>
          </a:prstGeom>
          <a:ln w="0">
            <a:noFill/>
          </a:ln>
        </p:spPr>
      </p:pic>
      <p:pic>
        <p:nvPicPr>
          <p:cNvPr id="492" name="Grafik 3" descr=""/>
          <p:cNvPicPr/>
          <p:nvPr/>
        </p:nvPicPr>
        <p:blipFill>
          <a:blip r:embed="rId4"/>
          <a:stretch/>
        </p:blipFill>
        <p:spPr>
          <a:xfrm>
            <a:off x="46800" y="792720"/>
            <a:ext cx="2828520" cy="780840"/>
          </a:xfrm>
          <a:prstGeom prst="rect">
            <a:avLst/>
          </a:prstGeom>
          <a:ln w="0">
            <a:noFill/>
          </a:ln>
        </p:spPr>
      </p:pic>
      <p:pic>
        <p:nvPicPr>
          <p:cNvPr id="493" name="Grafik 6" descr=""/>
          <p:cNvPicPr/>
          <p:nvPr/>
        </p:nvPicPr>
        <p:blipFill>
          <a:blip r:embed="rId5"/>
          <a:srcRect l="15823" t="32628" r="15694" b="16616"/>
          <a:stretch/>
        </p:blipFill>
        <p:spPr>
          <a:xfrm>
            <a:off x="4156920" y="753480"/>
            <a:ext cx="2288520" cy="786240"/>
          </a:xfrm>
          <a:prstGeom prst="rect">
            <a:avLst/>
          </a:prstGeom>
          <a:ln w="0">
            <a:noFill/>
          </a:ln>
        </p:spPr>
      </p:pic>
      <p:pic>
        <p:nvPicPr>
          <p:cNvPr id="494" name="Grafik 9" descr=""/>
          <p:cNvPicPr/>
          <p:nvPr/>
        </p:nvPicPr>
        <p:blipFill>
          <a:blip r:embed="rId6"/>
          <a:srcRect l="13248" t="0" r="15138" b="0"/>
          <a:stretch/>
        </p:blipFill>
        <p:spPr>
          <a:xfrm>
            <a:off x="2034360" y="1948320"/>
            <a:ext cx="1871280" cy="1819440"/>
          </a:xfrm>
          <a:prstGeom prst="rect">
            <a:avLst/>
          </a:prstGeom>
          <a:ln w="0">
            <a:noFill/>
          </a:ln>
        </p:spPr>
      </p:pic>
      <p:pic>
        <p:nvPicPr>
          <p:cNvPr id="495" name="Grafik 10" descr=""/>
          <p:cNvPicPr/>
          <p:nvPr/>
        </p:nvPicPr>
        <p:blipFill>
          <a:blip r:embed="rId7"/>
          <a:stretch/>
        </p:blipFill>
        <p:spPr>
          <a:xfrm>
            <a:off x="32400" y="1916640"/>
            <a:ext cx="1787040" cy="1892160"/>
          </a:xfrm>
          <a:prstGeom prst="rect">
            <a:avLst/>
          </a:prstGeom>
          <a:ln w="0">
            <a:noFill/>
          </a:ln>
        </p:spPr>
      </p:pic>
      <p:sp>
        <p:nvSpPr>
          <p:cNvPr id="496" name="CustomShape 4"/>
          <p:cNvSpPr/>
          <p:nvPr/>
        </p:nvSpPr>
        <p:spPr>
          <a:xfrm>
            <a:off x="1591920" y="2522520"/>
            <a:ext cx="847440" cy="80352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cc417"/>
          </a:solidFill>
          <a:ln>
            <a:solidFill>
              <a:srgbClr val="7cc4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97" name="CustomShape 5"/>
          <p:cNvSpPr/>
          <p:nvPr/>
        </p:nvSpPr>
        <p:spPr>
          <a:xfrm>
            <a:off x="2281320" y="4142880"/>
            <a:ext cx="969120" cy="1614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de-DE" sz="10000" spc="-1" strike="noStrike">
                <a:solidFill>
                  <a:srgbClr val="000000"/>
                </a:solidFill>
                <a:latin typeface="Calibri"/>
              </a:rPr>
              <a:t>?</a:t>
            </a:r>
            <a:endParaRPr b="0" lang="en-US" sz="10000" spc="-1" strike="noStrike">
              <a:latin typeface="Arial"/>
            </a:endParaRPr>
          </a:p>
        </p:txBody>
      </p:sp>
      <p:sp>
        <p:nvSpPr>
          <p:cNvPr id="498" name="CustomShape 6"/>
          <p:cNvSpPr/>
          <p:nvPr/>
        </p:nvSpPr>
        <p:spPr>
          <a:xfrm>
            <a:off x="100800" y="4533480"/>
            <a:ext cx="2457000" cy="1095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de-DE" sz="2200" spc="-1" strike="noStrike">
                <a:solidFill>
                  <a:srgbClr val="000000"/>
                </a:solidFill>
                <a:latin typeface="Calibri"/>
              </a:rPr>
              <a:t>Other Variable </a:t>
            </a:r>
            <a:endParaRPr b="0" lang="en-US" sz="2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de-DE" sz="2200" spc="-1" strike="noStrike">
                <a:solidFill>
                  <a:srgbClr val="000000"/>
                </a:solidFill>
                <a:latin typeface="Calibri"/>
              </a:rPr>
              <a:t>Other Frequency</a:t>
            </a:r>
            <a:endParaRPr b="0" lang="en-US" sz="2200" spc="-1" strike="noStrike">
              <a:latin typeface="Arial"/>
            </a:endParaRPr>
          </a:p>
        </p:txBody>
      </p:sp>
      <p:pic>
        <p:nvPicPr>
          <p:cNvPr id="499" name="Picture 3" descr="https://lh6.googleusercontent.com/FYO_6oJCdvvxvjOgDMZPHVWd6wApXjMwcJcuVYTSD7wLEw4TqkHWNXIljy5YETBumlx3j1HJGCC7ziUxD3KIsBt1P18xD5rNN5ZJ--4b-yGpQ6e8Ozd0PIWPLzoT9ZzgxL6_"/>
          <p:cNvPicPr/>
          <p:nvPr/>
        </p:nvPicPr>
        <p:blipFill>
          <a:blip r:embed="rId8"/>
          <a:srcRect l="54794" t="53518" r="0" b="0"/>
          <a:stretch/>
        </p:blipFill>
        <p:spPr>
          <a:xfrm>
            <a:off x="6510240" y="407880"/>
            <a:ext cx="1891080" cy="1405080"/>
          </a:xfrm>
          <a:prstGeom prst="rect">
            <a:avLst/>
          </a:prstGeom>
          <a:ln w="0">
            <a:noFill/>
          </a:ln>
        </p:spPr>
      </p:pic>
      <p:sp>
        <p:nvSpPr>
          <p:cNvPr id="500" name="CustomShape 7"/>
          <p:cNvSpPr/>
          <p:nvPr/>
        </p:nvSpPr>
        <p:spPr>
          <a:xfrm>
            <a:off x="6877080" y="1757880"/>
            <a:ext cx="1610640" cy="272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Reichstein et al 2019</a:t>
            </a:r>
            <a:endParaRPr b="0" lang="en-US" sz="1200" spc="-1" strike="noStrike">
              <a:latin typeface="Arial"/>
            </a:endParaRPr>
          </a:p>
        </p:txBody>
      </p:sp>
      <p:sp>
        <p:nvSpPr>
          <p:cNvPr id="501" name="CustomShape 8"/>
          <p:cNvSpPr/>
          <p:nvPr/>
        </p:nvSpPr>
        <p:spPr>
          <a:xfrm rot="5400000">
            <a:off x="1503360" y="3617280"/>
            <a:ext cx="847440" cy="80352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cc417"/>
          </a:solidFill>
          <a:ln>
            <a:solidFill>
              <a:srgbClr val="7cc4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02" name="CustomShape 9"/>
          <p:cNvSpPr/>
          <p:nvPr/>
        </p:nvSpPr>
        <p:spPr>
          <a:xfrm>
            <a:off x="5785920" y="2429640"/>
            <a:ext cx="1114200" cy="1115640"/>
          </a:xfrm>
          <a:prstGeom prst="mathPlus">
            <a:avLst>
              <a:gd name="adj1" fmla="val 23520"/>
            </a:avLst>
          </a:prstGeom>
          <a:solidFill>
            <a:srgbClr val="7cc417"/>
          </a:solidFill>
          <a:ln>
            <a:solidFill>
              <a:srgbClr val="7cc4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03" name="CustomShape 10"/>
          <p:cNvSpPr/>
          <p:nvPr/>
        </p:nvSpPr>
        <p:spPr>
          <a:xfrm>
            <a:off x="4768200" y="4796280"/>
            <a:ext cx="1687680" cy="75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de-DE" sz="2200" spc="-1" strike="noStrike">
                <a:solidFill>
                  <a:srgbClr val="000000"/>
                </a:solidFill>
                <a:latin typeface="Calibri"/>
              </a:rPr>
              <a:t>Downscaling</a:t>
            </a:r>
            <a:endParaRPr b="0" lang="en-US" sz="2200" spc="-1" strike="noStrike">
              <a:latin typeface="Arial"/>
            </a:endParaRPr>
          </a:p>
        </p:txBody>
      </p:sp>
      <p:sp>
        <p:nvSpPr>
          <p:cNvPr id="504" name="CustomShape 11"/>
          <p:cNvSpPr/>
          <p:nvPr/>
        </p:nvSpPr>
        <p:spPr>
          <a:xfrm>
            <a:off x="6343200" y="4239720"/>
            <a:ext cx="969120" cy="1614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de-DE" sz="10000" spc="-1" strike="noStrike">
                <a:solidFill>
                  <a:srgbClr val="000000"/>
                </a:solidFill>
                <a:latin typeface="Calibri"/>
              </a:rPr>
              <a:t>?</a:t>
            </a:r>
            <a:endParaRPr b="0" lang="en-US" sz="10000" spc="-1" strike="noStrike">
              <a:latin typeface="Arial"/>
            </a:endParaRPr>
          </a:p>
        </p:txBody>
      </p:sp>
      <p:sp>
        <p:nvSpPr>
          <p:cNvPr id="505" name="CustomShape 12"/>
          <p:cNvSpPr/>
          <p:nvPr/>
        </p:nvSpPr>
        <p:spPr>
          <a:xfrm>
            <a:off x="68760" y="56160"/>
            <a:ext cx="5103000" cy="517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rmAutofit fontScale="48000"/>
          </a:bodyPr>
          <a:p>
            <a:pPr>
              <a:lnSpc>
                <a:spcPct val="90000"/>
              </a:lnSpc>
            </a:pPr>
            <a:r>
              <a:rPr b="0" lang="en-US" sz="4400" spc="-1" strike="noStrike">
                <a:solidFill>
                  <a:srgbClr val="000000"/>
                </a:solidFill>
                <a:latin typeface="Calibri Light"/>
              </a:rPr>
              <a:t>What is next?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506" name="Line 13"/>
          <p:cNvSpPr/>
          <p:nvPr/>
        </p:nvSpPr>
        <p:spPr>
          <a:xfrm>
            <a:off x="3987720" y="181080"/>
            <a:ext cx="0" cy="633276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07" name="Line 14"/>
          <p:cNvSpPr/>
          <p:nvPr/>
        </p:nvSpPr>
        <p:spPr>
          <a:xfrm>
            <a:off x="8470080" y="309960"/>
            <a:ext cx="0" cy="633276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508" name="Grafik 39" descr=""/>
          <p:cNvPicPr/>
          <p:nvPr/>
        </p:nvPicPr>
        <p:blipFill>
          <a:blip r:embed="rId9"/>
          <a:srcRect l="0" t="8070" r="0" b="8060"/>
          <a:stretch/>
        </p:blipFill>
        <p:spPr>
          <a:xfrm>
            <a:off x="8654760" y="682200"/>
            <a:ext cx="1195200" cy="1002240"/>
          </a:xfrm>
          <a:prstGeom prst="rect">
            <a:avLst/>
          </a:prstGeom>
          <a:ln w="0">
            <a:noFill/>
          </a:ln>
        </p:spPr>
      </p:pic>
      <p:pic>
        <p:nvPicPr>
          <p:cNvPr id="509" name="Grafik 40" descr=""/>
          <p:cNvPicPr/>
          <p:nvPr/>
        </p:nvPicPr>
        <p:blipFill>
          <a:blip r:embed="rId10"/>
          <a:stretch/>
        </p:blipFill>
        <p:spPr>
          <a:xfrm>
            <a:off x="8564400" y="1978200"/>
            <a:ext cx="1787040" cy="1892160"/>
          </a:xfrm>
          <a:prstGeom prst="rect">
            <a:avLst/>
          </a:prstGeom>
          <a:ln w="0">
            <a:noFill/>
          </a:ln>
        </p:spPr>
      </p:pic>
      <p:sp>
        <p:nvSpPr>
          <p:cNvPr id="510" name="CustomShape 15"/>
          <p:cNvSpPr/>
          <p:nvPr/>
        </p:nvSpPr>
        <p:spPr>
          <a:xfrm>
            <a:off x="10028520" y="2522520"/>
            <a:ext cx="847440" cy="80352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cc417"/>
          </a:solidFill>
          <a:ln>
            <a:solidFill>
              <a:srgbClr val="7cc4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11" name="CustomShape 16"/>
          <p:cNvSpPr/>
          <p:nvPr/>
        </p:nvSpPr>
        <p:spPr>
          <a:xfrm>
            <a:off x="10827000" y="2010240"/>
            <a:ext cx="1074600" cy="3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HadEX3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512" name="CustomShape 17"/>
          <p:cNvSpPr/>
          <p:nvPr/>
        </p:nvSpPr>
        <p:spPr>
          <a:xfrm rot="5400000">
            <a:off x="10001520" y="3381840"/>
            <a:ext cx="847440" cy="80352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cc417"/>
          </a:solidFill>
          <a:ln>
            <a:solidFill>
              <a:srgbClr val="7cc4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13" name="CustomShape 18"/>
          <p:cNvSpPr/>
          <p:nvPr/>
        </p:nvSpPr>
        <p:spPr>
          <a:xfrm>
            <a:off x="9037800" y="4703040"/>
            <a:ext cx="1687680" cy="425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de-DE" sz="2200" spc="-1" strike="noStrike">
                <a:solidFill>
                  <a:srgbClr val="000000"/>
                </a:solidFill>
                <a:latin typeface="Calibri"/>
              </a:rPr>
              <a:t>Extremes?</a:t>
            </a:r>
            <a:endParaRPr b="0" lang="en-US" sz="2200" spc="-1" strike="noStrike">
              <a:latin typeface="Arial"/>
            </a:endParaRPr>
          </a:p>
        </p:txBody>
      </p:sp>
      <p:sp>
        <p:nvSpPr>
          <p:cNvPr id="514" name="CustomShape 19"/>
          <p:cNvSpPr/>
          <p:nvPr/>
        </p:nvSpPr>
        <p:spPr>
          <a:xfrm>
            <a:off x="10610640" y="4239720"/>
            <a:ext cx="969120" cy="1614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de-DE" sz="10000" spc="-1" strike="noStrike">
                <a:solidFill>
                  <a:srgbClr val="000000"/>
                </a:solidFill>
                <a:latin typeface="Calibri"/>
              </a:rPr>
              <a:t>?</a:t>
            </a:r>
            <a:endParaRPr b="0" lang="en-US" sz="10000" spc="-1" strike="noStrike">
              <a:latin typeface="Arial"/>
            </a:endParaRPr>
          </a:p>
        </p:txBody>
      </p:sp>
      <p:sp>
        <p:nvSpPr>
          <p:cNvPr id="515" name="CustomShape 20"/>
          <p:cNvSpPr/>
          <p:nvPr/>
        </p:nvSpPr>
        <p:spPr>
          <a:xfrm>
            <a:off x="9739800" y="350640"/>
            <a:ext cx="969120" cy="1614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de-DE" sz="10000" spc="-1" strike="noStrike">
                <a:solidFill>
                  <a:srgbClr val="000000"/>
                </a:solidFill>
                <a:latin typeface="Calibri"/>
              </a:rPr>
              <a:t>?</a:t>
            </a:r>
            <a:endParaRPr b="0" lang="en-US" sz="10000" spc="-1" strike="noStrike">
              <a:latin typeface="Arial"/>
            </a:endParaRPr>
          </a:p>
        </p:txBody>
      </p:sp>
      <p:grpSp>
        <p:nvGrpSpPr>
          <p:cNvPr id="516" name="Group 21"/>
          <p:cNvGrpSpPr/>
          <p:nvPr/>
        </p:nvGrpSpPr>
        <p:grpSpPr>
          <a:xfrm>
            <a:off x="11436120" y="-85320"/>
            <a:ext cx="827280" cy="474840"/>
            <a:chOff x="11436120" y="-85320"/>
            <a:chExt cx="827280" cy="474840"/>
          </a:xfrm>
        </p:grpSpPr>
        <p:sp>
          <p:nvSpPr>
            <p:cNvPr id="517" name="CustomShape 22"/>
            <p:cNvSpPr/>
            <p:nvPr/>
          </p:nvSpPr>
          <p:spPr>
            <a:xfrm>
              <a:off x="11436120" y="-85320"/>
              <a:ext cx="827280" cy="36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spAutoFit/>
            </a:bodyPr>
            <a:p>
              <a:pPr algn="r">
                <a:lnSpc>
                  <a:spcPct val="100000"/>
                </a:lnSpc>
              </a:pPr>
              <a:r>
                <a:rPr b="0" lang="de-DE" sz="1800" spc="-1" strike="noStrike">
                  <a:solidFill>
                    <a:srgbClr val="000000"/>
                  </a:solidFill>
                  <a:latin typeface="Berlin Sans FB"/>
                </a:rPr>
                <a:t>19/20</a:t>
              </a:r>
              <a:endParaRPr b="0" lang="en-US" sz="1800" spc="-1" strike="noStrike">
                <a:latin typeface="Arial"/>
              </a:endParaRPr>
            </a:p>
          </p:txBody>
        </p:sp>
        <p:pic>
          <p:nvPicPr>
            <p:cNvPr id="518" name="Picture 2" descr="Bildergebnis für dkrz"/>
            <p:cNvPicPr/>
            <p:nvPr/>
          </p:nvPicPr>
          <p:blipFill>
            <a:blip r:embed="rId11"/>
            <a:srcRect l="59769" t="25108" r="0" b="37716"/>
            <a:stretch/>
          </p:blipFill>
          <p:spPr>
            <a:xfrm>
              <a:off x="11748600" y="230400"/>
              <a:ext cx="443160" cy="159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519" name="Picture 2" descr="Bildergebnis für dkrz"/>
            <p:cNvPicPr/>
            <p:nvPr/>
          </p:nvPicPr>
          <p:blipFill>
            <a:blip r:embed="rId12"/>
            <a:srcRect l="2320" t="4968" r="43402" b="26674"/>
            <a:stretch/>
          </p:blipFill>
          <p:spPr>
            <a:xfrm>
              <a:off x="11466000" y="220320"/>
              <a:ext cx="259920" cy="127080"/>
            </a:xfrm>
            <a:prstGeom prst="rect">
              <a:avLst/>
            </a:prstGeom>
            <a:ln w="0">
              <a:noFill/>
            </a:ln>
          </p:spPr>
        </p:pic>
      </p:grp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785" dur="indefinite" restart="never" nodeType="tmRoot">
          <p:childTnLst>
            <p:seq>
              <p:cTn id="786" dur="indefinite" nodeType="mainSeq">
                <p:childTnLst>
                  <p:par>
                    <p:cTn id="787" fill="hold">
                      <p:stCondLst>
                        <p:cond delay="indefinite"/>
                      </p:stCondLst>
                      <p:childTnLst>
                        <p:par>
                          <p:cTn id="788" fill="hold">
                            <p:stCondLst>
                              <p:cond delay="0"/>
                            </p:stCondLst>
                            <p:childTnLst>
                              <p:par>
                                <p:cTn id="789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91" dur="1000"/>
                                        <p:tgtEl>
                                          <p:spTgt spid="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2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94" dur="1000"/>
                                        <p:tgtEl>
                                          <p:spTgt spid="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5" fill="hold">
                      <p:stCondLst>
                        <p:cond delay="indefinite"/>
                      </p:stCondLst>
                      <p:childTnLst>
                        <p:par>
                          <p:cTn id="796" fill="hold">
                            <p:stCondLst>
                              <p:cond delay="0"/>
                            </p:stCondLst>
                            <p:childTnLst>
                              <p:par>
                                <p:cTn id="797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99" dur="1000"/>
                                        <p:tgtEl>
                                          <p:spTgt spid="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0" fill="hold">
                      <p:stCondLst>
                        <p:cond delay="indefinite"/>
                      </p:stCondLst>
                      <p:childTnLst>
                        <p:par>
                          <p:cTn id="801" fill="hold">
                            <p:stCondLst>
                              <p:cond delay="0"/>
                            </p:stCondLst>
                            <p:childTnLst>
                              <p:par>
                                <p:cTn id="802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804" dur="1000"/>
                                        <p:tgtEl>
                                          <p:spTgt spid="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5" fill="hold">
                            <p:stCondLst>
                              <p:cond delay="1000"/>
                            </p:stCondLst>
                            <p:childTnLst>
                              <p:par>
                                <p:cTn id="806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808" dur="1000"/>
                                        <p:tgtEl>
                                          <p:spTgt spid="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9" fill="hold">
                      <p:stCondLst>
                        <p:cond delay="indefinite"/>
                      </p:stCondLst>
                      <p:childTnLst>
                        <p:par>
                          <p:cTn id="810" fill="hold">
                            <p:stCondLst>
                              <p:cond delay="0"/>
                            </p:stCondLst>
                            <p:childTnLst>
                              <p:par>
                                <p:cTn id="811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813" dur="1000"/>
                                        <p:tgtEl>
                                          <p:spTgt spid="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4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816" dur="1000"/>
                                        <p:tgtEl>
                                          <p:spTgt spid="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7" fill="hold">
                      <p:stCondLst>
                        <p:cond delay="indefinite"/>
                      </p:stCondLst>
                      <p:childTnLst>
                        <p:par>
                          <p:cTn id="818" fill="hold">
                            <p:stCondLst>
                              <p:cond delay="0"/>
                            </p:stCondLst>
                            <p:childTnLst>
                              <p:par>
                                <p:cTn id="819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821" dur="1000"/>
                                        <p:tgtEl>
                                          <p:spTgt spid="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2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824" dur="1000"/>
                                        <p:tgtEl>
                                          <p:spTgt spid="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5" fill="hold">
                      <p:stCondLst>
                        <p:cond delay="indefinite"/>
                      </p:stCondLst>
                      <p:childTnLst>
                        <p:par>
                          <p:cTn id="826" fill="hold">
                            <p:stCondLst>
                              <p:cond delay="0"/>
                            </p:stCondLst>
                            <p:childTnLst>
                              <p:par>
                                <p:cTn id="827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829" dur="1000"/>
                                        <p:tgtEl>
                                          <p:spTgt spid="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0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832" dur="1000"/>
                                        <p:tgtEl>
                                          <p:spTgt spid="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3" fill="hold">
                      <p:stCondLst>
                        <p:cond delay="indefinite"/>
                      </p:stCondLst>
                      <p:childTnLst>
                        <p:par>
                          <p:cTn id="834" fill="hold">
                            <p:stCondLst>
                              <p:cond delay="0"/>
                            </p:stCondLst>
                            <p:childTnLst>
                              <p:par>
                                <p:cTn id="835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837" dur="1000"/>
                                        <p:tgtEl>
                                          <p:spTgt spid="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8" fill="hold">
                      <p:stCondLst>
                        <p:cond delay="indefinite"/>
                      </p:stCondLst>
                      <p:childTnLst>
                        <p:par>
                          <p:cTn id="839" fill="hold">
                            <p:stCondLst>
                              <p:cond delay="0"/>
                            </p:stCondLst>
                            <p:childTnLst>
                              <p:par>
                                <p:cTn id="840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842" dur="1000"/>
                                        <p:tgtEl>
                                          <p:spTgt spid="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3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845" dur="1000"/>
                                        <p:tgtEl>
                                          <p:spTgt spid="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6" fill="hold">
                      <p:stCondLst>
                        <p:cond delay="indefinite"/>
                      </p:stCondLst>
                      <p:childTnLst>
                        <p:par>
                          <p:cTn id="847" fill="hold">
                            <p:stCondLst>
                              <p:cond delay="0"/>
                            </p:stCondLst>
                            <p:childTnLst>
                              <p:par>
                                <p:cTn id="848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850" dur="500"/>
                                        <p:tgtEl>
                                          <p:spTgt spid="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1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853" dur="500"/>
                                        <p:tgtEl>
                                          <p:spTgt spid="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4" fill="hold">
                      <p:stCondLst>
                        <p:cond delay="indefinite"/>
                      </p:stCondLst>
                      <p:childTnLst>
                        <p:par>
                          <p:cTn id="855" fill="hold">
                            <p:stCondLst>
                              <p:cond delay="0"/>
                            </p:stCondLst>
                            <p:childTnLst>
                              <p:par>
                                <p:cTn id="856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858" dur="500"/>
                                        <p:tgtEl>
                                          <p:spTgt spid="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9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861" dur="1000"/>
                                        <p:tgtEl>
                                          <p:spTgt spid="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2" fill="hold">
                      <p:stCondLst>
                        <p:cond delay="indefinite"/>
                      </p:stCondLst>
                      <p:childTnLst>
                        <p:par>
                          <p:cTn id="863" fill="hold">
                            <p:stCondLst>
                              <p:cond delay="0"/>
                            </p:stCondLst>
                            <p:childTnLst>
                              <p:par>
                                <p:cTn id="864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866" dur="1000"/>
                                        <p:tgtEl>
                                          <p:spTgt spid="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7" fill="hold">
                      <p:stCondLst>
                        <p:cond delay="indefinite"/>
                      </p:stCondLst>
                      <p:childTnLst>
                        <p:par>
                          <p:cTn id="868" fill="hold">
                            <p:stCondLst>
                              <p:cond delay="0"/>
                            </p:stCondLst>
                            <p:childTnLst>
                              <p:par>
                                <p:cTn id="869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871" dur="1000"/>
                                        <p:tgtEl>
                                          <p:spTgt spid="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2" fill="hold">
                            <p:stCondLst>
                              <p:cond delay="1000"/>
                            </p:stCondLst>
                            <p:childTnLst>
                              <p:par>
                                <p:cTn id="873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875" dur="500"/>
                                        <p:tgtEl>
                                          <p:spTgt spid="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6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878" dur="500"/>
                                        <p:tgtEl>
                                          <p:spTgt spid="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9" fill="hold">
                      <p:stCondLst>
                        <p:cond delay="indefinite"/>
                      </p:stCondLst>
                      <p:childTnLst>
                        <p:par>
                          <p:cTn id="880" fill="hold">
                            <p:stCondLst>
                              <p:cond delay="0"/>
                            </p:stCondLst>
                            <p:childTnLst>
                              <p:par>
                                <p:cTn id="881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883" dur="1000"/>
                                        <p:tgtEl>
                                          <p:spTgt spid="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4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886" dur="500"/>
                                        <p:tgtEl>
                                          <p:spTgt spid="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7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889" dur="1000"/>
                                        <p:tgtEl>
                                          <p:spTgt spid="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rafik 3" descr=""/>
          <p:cNvPicPr/>
          <p:nvPr/>
        </p:nvPicPr>
        <p:blipFill>
          <a:blip r:embed="rId1"/>
          <a:srcRect l="0" t="2640" r="0" b="0"/>
          <a:stretch/>
        </p:blipFill>
        <p:spPr>
          <a:xfrm>
            <a:off x="39240" y="283680"/>
            <a:ext cx="6056280" cy="6573960"/>
          </a:xfrm>
          <a:prstGeom prst="rect">
            <a:avLst/>
          </a:prstGeom>
          <a:ln w="0">
            <a:noFill/>
          </a:ln>
        </p:spPr>
      </p:pic>
      <p:sp>
        <p:nvSpPr>
          <p:cNvPr id="130" name="TextShape 1"/>
          <p:cNvSpPr txBox="1"/>
          <p:nvPr/>
        </p:nvSpPr>
        <p:spPr>
          <a:xfrm>
            <a:off x="2743200" y="365040"/>
            <a:ext cx="272376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>
              <a:lnSpc>
                <a:spcPct val="90000"/>
              </a:lnSpc>
            </a:pPr>
            <a:r>
              <a:rPr b="0" lang="de-DE" sz="4400" spc="-1" strike="noStrike">
                <a:solidFill>
                  <a:srgbClr val="000000"/>
                </a:solidFill>
                <a:latin typeface="Calibri Light"/>
              </a:rPr>
              <a:t>May 2019</a:t>
            </a:r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31" name="Grafik 4" descr=""/>
          <p:cNvPicPr/>
          <p:nvPr/>
        </p:nvPicPr>
        <p:blipFill>
          <a:blip r:embed="rId2"/>
          <a:srcRect l="11982" t="17792" r="16125" b="17880"/>
          <a:stretch/>
        </p:blipFill>
        <p:spPr>
          <a:xfrm>
            <a:off x="10625760" y="1589040"/>
            <a:ext cx="1237680" cy="645840"/>
          </a:xfrm>
          <a:prstGeom prst="rect">
            <a:avLst/>
          </a:prstGeom>
          <a:ln w="0">
            <a:noFill/>
          </a:ln>
        </p:spPr>
      </p:pic>
      <p:pic>
        <p:nvPicPr>
          <p:cNvPr id="132" name="Grafik 5" descr=""/>
          <p:cNvPicPr/>
          <p:nvPr/>
        </p:nvPicPr>
        <p:blipFill>
          <a:blip r:embed="rId3"/>
          <a:srcRect l="3292" t="8434" r="15505" b="53025"/>
          <a:stretch/>
        </p:blipFill>
        <p:spPr>
          <a:xfrm>
            <a:off x="10625760" y="2048040"/>
            <a:ext cx="1237680" cy="658800"/>
          </a:xfrm>
          <a:prstGeom prst="rect">
            <a:avLst/>
          </a:prstGeom>
          <a:ln w="0">
            <a:noFill/>
          </a:ln>
        </p:spPr>
      </p:pic>
      <p:pic>
        <p:nvPicPr>
          <p:cNvPr id="133" name="Grafik 6" descr=""/>
          <p:cNvPicPr/>
          <p:nvPr/>
        </p:nvPicPr>
        <p:blipFill>
          <a:blip r:embed="rId4"/>
          <a:stretch/>
        </p:blipFill>
        <p:spPr>
          <a:xfrm>
            <a:off x="6424200" y="3863160"/>
            <a:ext cx="2075760" cy="2405880"/>
          </a:xfrm>
          <a:prstGeom prst="rect">
            <a:avLst/>
          </a:prstGeom>
          <a:ln w="0">
            <a:noFill/>
          </a:ln>
        </p:spPr>
      </p:pic>
      <p:sp>
        <p:nvSpPr>
          <p:cNvPr id="134" name="CustomShape 2"/>
          <p:cNvSpPr/>
          <p:nvPr/>
        </p:nvSpPr>
        <p:spPr>
          <a:xfrm>
            <a:off x="5091480" y="-163080"/>
            <a:ext cx="4197240" cy="699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4000" spc="-1" strike="noStrike">
                <a:solidFill>
                  <a:srgbClr val="000000"/>
                </a:solidFill>
                <a:latin typeface="Calibri"/>
              </a:rPr>
              <a:t>Prolog</a:t>
            </a:r>
            <a:endParaRPr b="0" lang="en-US" sz="4000" spc="-1" strike="noStrike">
              <a:latin typeface="Arial"/>
            </a:endParaRPr>
          </a:p>
        </p:txBody>
      </p:sp>
      <p:sp>
        <p:nvSpPr>
          <p:cNvPr id="135" name="CustomShape 3"/>
          <p:cNvSpPr/>
          <p:nvPr/>
        </p:nvSpPr>
        <p:spPr>
          <a:xfrm>
            <a:off x="9088560" y="1690560"/>
            <a:ext cx="1158840" cy="820440"/>
          </a:xfrm>
          <a:prstGeom prst="rect">
            <a:avLst/>
          </a:prstGeom>
          <a:noFill/>
          <a:ln w="38100">
            <a:solidFill>
              <a:srgbClr val="dc23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de-DE" sz="1600" spc="-1" strike="noStrike">
                <a:solidFill>
                  <a:srgbClr val="000000"/>
                </a:solidFill>
                <a:latin typeface="Calibri"/>
              </a:rPr>
              <a:t>Ozean</a:t>
            </a:r>
            <a:endParaRPr b="0" lang="en-US" sz="16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de-DE" sz="1600" spc="-1" strike="noStrike">
                <a:solidFill>
                  <a:srgbClr val="000000"/>
                </a:solidFill>
                <a:latin typeface="Calibri"/>
              </a:rPr>
              <a:t>+</a:t>
            </a:r>
            <a:endParaRPr b="0" lang="en-US" sz="16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de-DE" sz="1600" spc="-1" strike="noStrike">
                <a:solidFill>
                  <a:srgbClr val="000000"/>
                </a:solidFill>
                <a:latin typeface="Calibri"/>
              </a:rPr>
              <a:t>Ensemble</a:t>
            </a:r>
            <a:endParaRPr b="0" lang="en-US" sz="1600" spc="-1" strike="noStrike">
              <a:latin typeface="Arial"/>
            </a:endParaRPr>
          </a:p>
        </p:txBody>
      </p:sp>
      <p:grpSp>
        <p:nvGrpSpPr>
          <p:cNvPr id="136" name="Group 4"/>
          <p:cNvGrpSpPr/>
          <p:nvPr/>
        </p:nvGrpSpPr>
        <p:grpSpPr>
          <a:xfrm>
            <a:off x="10247760" y="1881000"/>
            <a:ext cx="566640" cy="509040"/>
            <a:chOff x="10247760" y="1881000"/>
            <a:chExt cx="566640" cy="509040"/>
          </a:xfrm>
        </p:grpSpPr>
        <p:sp>
          <p:nvSpPr>
            <p:cNvPr id="137" name="Line 5"/>
            <p:cNvSpPr/>
            <p:nvPr/>
          </p:nvSpPr>
          <p:spPr>
            <a:xfrm flipV="1">
              <a:off x="10247760" y="2008440"/>
              <a:ext cx="566640" cy="93960"/>
            </a:xfrm>
            <a:prstGeom prst="line">
              <a:avLst/>
            </a:prstGeom>
            <a:ln w="18000">
              <a:solidFill>
                <a:srgbClr val="dc2300"/>
              </a:solidFill>
              <a:round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38" name="Line 6"/>
            <p:cNvSpPr/>
            <p:nvPr/>
          </p:nvSpPr>
          <p:spPr>
            <a:xfrm>
              <a:off x="10247760" y="2168640"/>
              <a:ext cx="566640" cy="93960"/>
            </a:xfrm>
            <a:prstGeom prst="line">
              <a:avLst/>
            </a:prstGeom>
            <a:ln w="18000">
              <a:solidFill>
                <a:srgbClr val="dc2300"/>
              </a:solidFill>
              <a:round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39" name="Line 7"/>
            <p:cNvSpPr/>
            <p:nvPr/>
          </p:nvSpPr>
          <p:spPr>
            <a:xfrm>
              <a:off x="10247760" y="2212920"/>
              <a:ext cx="566640" cy="177120"/>
            </a:xfrm>
            <a:prstGeom prst="line">
              <a:avLst/>
            </a:prstGeom>
            <a:ln w="18000">
              <a:solidFill>
                <a:srgbClr val="dc2300"/>
              </a:solidFill>
              <a:round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40" name="Line 8"/>
            <p:cNvSpPr/>
            <p:nvPr/>
          </p:nvSpPr>
          <p:spPr>
            <a:xfrm flipV="1">
              <a:off x="10247760" y="1881000"/>
              <a:ext cx="566640" cy="177120"/>
            </a:xfrm>
            <a:prstGeom prst="line">
              <a:avLst/>
            </a:prstGeom>
            <a:ln w="18000">
              <a:solidFill>
                <a:srgbClr val="dc2300"/>
              </a:solidFill>
              <a:round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41" name="Line 9"/>
            <p:cNvSpPr/>
            <p:nvPr/>
          </p:nvSpPr>
          <p:spPr>
            <a:xfrm>
              <a:off x="10256760" y="2132640"/>
              <a:ext cx="557640" cy="2880"/>
            </a:xfrm>
            <a:prstGeom prst="line">
              <a:avLst/>
            </a:prstGeom>
            <a:ln w="18000">
              <a:solidFill>
                <a:srgbClr val="dc2300"/>
              </a:solidFill>
              <a:round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</p:sp>
      </p:grpSp>
      <p:pic>
        <p:nvPicPr>
          <p:cNvPr id="142" name="Grafik 25" descr=""/>
          <p:cNvPicPr/>
          <p:nvPr/>
        </p:nvPicPr>
        <p:blipFill>
          <a:blip r:embed="rId5"/>
          <a:srcRect l="21248" t="10996" r="19516" b="6110"/>
          <a:stretch/>
        </p:blipFill>
        <p:spPr>
          <a:xfrm>
            <a:off x="6626520" y="1409760"/>
            <a:ext cx="1836720" cy="1445760"/>
          </a:xfrm>
          <a:prstGeom prst="rect">
            <a:avLst/>
          </a:prstGeom>
          <a:ln w="0">
            <a:noFill/>
          </a:ln>
        </p:spPr>
      </p:pic>
      <p:sp>
        <p:nvSpPr>
          <p:cNvPr id="143" name="CustomShape 10"/>
          <p:cNvSpPr/>
          <p:nvPr/>
        </p:nvSpPr>
        <p:spPr>
          <a:xfrm>
            <a:off x="6424200" y="766080"/>
            <a:ext cx="5399640" cy="45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i="1" lang="de-DE" sz="2400" spc="-1" strike="noStrike">
                <a:solidFill>
                  <a:srgbClr val="000000"/>
                </a:solidFill>
                <a:latin typeface="Calibri"/>
              </a:rPr>
              <a:t>Decadal climate Prediction</a:t>
            </a:r>
            <a:endParaRPr b="0" lang="en-US" sz="2400" spc="-1" strike="noStrike">
              <a:latin typeface="Arial"/>
            </a:endParaRPr>
          </a:p>
        </p:txBody>
      </p:sp>
      <p:sp>
        <p:nvSpPr>
          <p:cNvPr id="144" name="CustomShape 11"/>
          <p:cNvSpPr/>
          <p:nvPr/>
        </p:nvSpPr>
        <p:spPr>
          <a:xfrm>
            <a:off x="6556680" y="3223440"/>
            <a:ext cx="4567320" cy="45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i="1" lang="de-DE" sz="2400" spc="-1" strike="noStrike">
                <a:solidFill>
                  <a:srgbClr val="000000"/>
                </a:solidFill>
                <a:latin typeface="Calibri"/>
              </a:rPr>
              <a:t>Evaluation Platform Freva</a:t>
            </a:r>
            <a:endParaRPr b="0" lang="en-US" sz="2400" spc="-1" strike="noStrike">
              <a:latin typeface="Arial"/>
            </a:endParaRPr>
          </a:p>
        </p:txBody>
      </p:sp>
      <p:pic>
        <p:nvPicPr>
          <p:cNvPr id="145" name="Grafik 29" descr=""/>
          <p:cNvPicPr/>
          <p:nvPr/>
        </p:nvPicPr>
        <p:blipFill>
          <a:blip r:embed="rId6"/>
          <a:srcRect l="0" t="10159" r="23760" b="11171"/>
          <a:stretch/>
        </p:blipFill>
        <p:spPr>
          <a:xfrm>
            <a:off x="8500320" y="4258800"/>
            <a:ext cx="2376000" cy="1378800"/>
          </a:xfrm>
          <a:prstGeom prst="rect">
            <a:avLst/>
          </a:prstGeom>
          <a:ln w="0">
            <a:noFill/>
          </a:ln>
        </p:spPr>
      </p:pic>
      <p:pic>
        <p:nvPicPr>
          <p:cNvPr id="146" name="Grafik 34" descr=""/>
          <p:cNvPicPr/>
          <p:nvPr/>
        </p:nvPicPr>
        <p:blipFill>
          <a:blip r:embed="rId7"/>
          <a:srcRect l="0" t="0" r="0" b="14689"/>
          <a:stretch/>
        </p:blipFill>
        <p:spPr>
          <a:xfrm>
            <a:off x="8643600" y="4667400"/>
            <a:ext cx="1887120" cy="1113840"/>
          </a:xfrm>
          <a:prstGeom prst="rect">
            <a:avLst/>
          </a:prstGeom>
          <a:ln w="0">
            <a:noFill/>
          </a:ln>
        </p:spPr>
      </p:pic>
      <p:pic>
        <p:nvPicPr>
          <p:cNvPr id="147" name="Grafik 35" descr=""/>
          <p:cNvPicPr/>
          <p:nvPr/>
        </p:nvPicPr>
        <p:blipFill>
          <a:blip r:embed="rId8"/>
          <a:srcRect l="193" t="9883" r="23024" b="9921"/>
          <a:stretch/>
        </p:blipFill>
        <p:spPr>
          <a:xfrm>
            <a:off x="8780040" y="4902480"/>
            <a:ext cx="2221560" cy="1305000"/>
          </a:xfrm>
          <a:prstGeom prst="rect">
            <a:avLst/>
          </a:prstGeom>
          <a:ln w="0">
            <a:noFill/>
          </a:ln>
        </p:spPr>
      </p:pic>
      <p:pic>
        <p:nvPicPr>
          <p:cNvPr id="148" name="Grafik 36" descr=""/>
          <p:cNvPicPr/>
          <p:nvPr/>
        </p:nvPicPr>
        <p:blipFill>
          <a:blip r:embed="rId9"/>
          <a:srcRect l="13472" t="9641" r="14579" b="15659"/>
          <a:stretch/>
        </p:blipFill>
        <p:spPr>
          <a:xfrm>
            <a:off x="9135000" y="5310000"/>
            <a:ext cx="2225160" cy="1298520"/>
          </a:xfrm>
          <a:prstGeom prst="rect">
            <a:avLst/>
          </a:prstGeom>
          <a:ln w="0">
            <a:noFill/>
          </a:ln>
        </p:spPr>
      </p:pic>
      <p:grpSp>
        <p:nvGrpSpPr>
          <p:cNvPr id="149" name="Group 12"/>
          <p:cNvGrpSpPr/>
          <p:nvPr/>
        </p:nvGrpSpPr>
        <p:grpSpPr>
          <a:xfrm>
            <a:off x="11436120" y="-85320"/>
            <a:ext cx="827280" cy="474840"/>
            <a:chOff x="11436120" y="-85320"/>
            <a:chExt cx="827280" cy="474840"/>
          </a:xfrm>
        </p:grpSpPr>
        <p:sp>
          <p:nvSpPr>
            <p:cNvPr id="150" name="CustomShape 13"/>
            <p:cNvSpPr/>
            <p:nvPr/>
          </p:nvSpPr>
          <p:spPr>
            <a:xfrm>
              <a:off x="11436120" y="-85320"/>
              <a:ext cx="827280" cy="36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spAutoFit/>
            </a:bodyPr>
            <a:p>
              <a:pPr algn="r">
                <a:lnSpc>
                  <a:spcPct val="100000"/>
                </a:lnSpc>
              </a:pPr>
              <a:r>
                <a:rPr b="0" lang="de-DE" sz="1800" spc="-1" strike="noStrike">
                  <a:solidFill>
                    <a:srgbClr val="000000"/>
                  </a:solidFill>
                  <a:latin typeface="Berlin Sans FB"/>
                </a:rPr>
                <a:t>2/20</a:t>
              </a:r>
              <a:endParaRPr b="0" lang="en-US" sz="1800" spc="-1" strike="noStrike">
                <a:latin typeface="Arial"/>
              </a:endParaRPr>
            </a:p>
          </p:txBody>
        </p:sp>
        <p:pic>
          <p:nvPicPr>
            <p:cNvPr id="151" name="Picture 2" descr="Bildergebnis für dkrz"/>
            <p:cNvPicPr/>
            <p:nvPr/>
          </p:nvPicPr>
          <p:blipFill>
            <a:blip r:embed="rId10"/>
            <a:srcRect l="59769" t="25108" r="0" b="37716"/>
            <a:stretch/>
          </p:blipFill>
          <p:spPr>
            <a:xfrm>
              <a:off x="11748600" y="230400"/>
              <a:ext cx="443160" cy="159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52" name="Picture 2" descr="Bildergebnis für dkrz"/>
            <p:cNvPicPr/>
            <p:nvPr/>
          </p:nvPicPr>
          <p:blipFill>
            <a:blip r:embed="rId11"/>
            <a:srcRect l="2320" t="4968" r="43402" b="26674"/>
            <a:stretch/>
          </p:blipFill>
          <p:spPr>
            <a:xfrm>
              <a:off x="11466000" y="220320"/>
              <a:ext cx="259920" cy="127080"/>
            </a:xfrm>
            <a:prstGeom prst="rect">
              <a:avLst/>
            </a:prstGeom>
            <a:ln w="0">
              <a:noFill/>
            </a:ln>
          </p:spPr>
        </p:pic>
      </p:grp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CustomShape 1"/>
          <p:cNvSpPr/>
          <p:nvPr/>
        </p:nvSpPr>
        <p:spPr>
          <a:xfrm>
            <a:off x="40680" y="-120960"/>
            <a:ext cx="4197240" cy="699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4000" spc="-1" strike="noStrike">
                <a:solidFill>
                  <a:srgbClr val="000000"/>
                </a:solidFill>
                <a:latin typeface="Calibri"/>
              </a:rPr>
              <a:t>Summary</a:t>
            </a:r>
            <a:endParaRPr b="0" lang="en-US" sz="4000" spc="-1" strike="noStrike">
              <a:latin typeface="Arial"/>
            </a:endParaRPr>
          </a:p>
        </p:txBody>
      </p:sp>
      <p:sp>
        <p:nvSpPr>
          <p:cNvPr id="521" name="CustomShape 2"/>
          <p:cNvSpPr/>
          <p:nvPr/>
        </p:nvSpPr>
        <p:spPr>
          <a:xfrm>
            <a:off x="3171600" y="848880"/>
            <a:ext cx="799344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marL="457200">
              <a:lnSpc>
                <a:spcPct val="100000"/>
              </a:lnSpc>
            </a:pPr>
            <a:r>
              <a:rPr b="1" lang="en-US" sz="1800" spc="-1" strike="noStrike">
                <a:solidFill>
                  <a:srgbClr val="000000"/>
                </a:solidFill>
                <a:latin typeface="Calibri"/>
              </a:rPr>
              <a:t>New AI research group at the DKRZ 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for HPC infrastructure, knowledge transfer, method research, and cutting-egde AI technologies for climate community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522" name="CustomShape 3"/>
          <p:cNvSpPr/>
          <p:nvPr/>
        </p:nvSpPr>
        <p:spPr>
          <a:xfrm>
            <a:off x="3584160" y="474840"/>
            <a:ext cx="4638240" cy="82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i="1" lang="de-DE" sz="2400" spc="-1" strike="noStrike">
                <a:solidFill>
                  <a:srgbClr val="000000"/>
                </a:solidFill>
                <a:latin typeface="Calibri"/>
              </a:rPr>
              <a:t>German Climate Computing Center</a:t>
            </a:r>
            <a:endParaRPr b="0" lang="en-US" sz="2400" spc="-1" strike="noStrike">
              <a:latin typeface="Arial"/>
            </a:endParaRPr>
          </a:p>
        </p:txBody>
      </p:sp>
      <p:pic>
        <p:nvPicPr>
          <p:cNvPr id="523" name="Grafik 58" descr=""/>
          <p:cNvPicPr/>
          <p:nvPr/>
        </p:nvPicPr>
        <p:blipFill>
          <a:blip r:embed="rId1"/>
          <a:srcRect l="25172" t="6010" r="21341" b="11365"/>
          <a:stretch/>
        </p:blipFill>
        <p:spPr>
          <a:xfrm>
            <a:off x="221760" y="561960"/>
            <a:ext cx="1874880" cy="1132560"/>
          </a:xfrm>
          <a:prstGeom prst="rect">
            <a:avLst/>
          </a:prstGeom>
          <a:ln w="0">
            <a:noFill/>
          </a:ln>
        </p:spPr>
      </p:pic>
      <p:sp>
        <p:nvSpPr>
          <p:cNvPr id="524" name="CustomShape 4"/>
          <p:cNvSpPr/>
          <p:nvPr/>
        </p:nvSpPr>
        <p:spPr>
          <a:xfrm>
            <a:off x="3644280" y="2045520"/>
            <a:ext cx="4893480" cy="82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i="1" lang="de-DE" sz="2400" spc="-1" strike="noStrike">
                <a:solidFill>
                  <a:srgbClr val="000000"/>
                </a:solidFill>
                <a:latin typeface="Calibri"/>
              </a:rPr>
              <a:t>Past – Observation Reconstruction</a:t>
            </a:r>
            <a:endParaRPr b="0" lang="en-US" sz="2400" spc="-1" strike="noStrike">
              <a:latin typeface="Arial"/>
            </a:endParaRPr>
          </a:p>
        </p:txBody>
      </p:sp>
      <p:pic>
        <p:nvPicPr>
          <p:cNvPr id="525" name="Grafik 63" descr=""/>
          <p:cNvPicPr/>
          <p:nvPr/>
        </p:nvPicPr>
        <p:blipFill>
          <a:blip r:embed="rId2"/>
          <a:srcRect l="5696" t="52024" r="70871" b="25296"/>
          <a:stretch/>
        </p:blipFill>
        <p:spPr>
          <a:xfrm>
            <a:off x="1766160" y="2815560"/>
            <a:ext cx="1427400" cy="730800"/>
          </a:xfrm>
          <a:prstGeom prst="rect">
            <a:avLst/>
          </a:prstGeom>
          <a:ln w="0">
            <a:noFill/>
          </a:ln>
        </p:spPr>
      </p:pic>
      <p:pic>
        <p:nvPicPr>
          <p:cNvPr id="526" name="Grafik 64" descr=""/>
          <p:cNvPicPr/>
          <p:nvPr/>
        </p:nvPicPr>
        <p:blipFill>
          <a:blip r:embed="rId3"/>
          <a:srcRect l="52901" t="52045" r="23665" b="25282"/>
          <a:stretch/>
        </p:blipFill>
        <p:spPr>
          <a:xfrm>
            <a:off x="1766160" y="2011320"/>
            <a:ext cx="1427400" cy="730800"/>
          </a:xfrm>
          <a:prstGeom prst="rect">
            <a:avLst/>
          </a:prstGeom>
          <a:ln w="0">
            <a:noFill/>
          </a:ln>
        </p:spPr>
      </p:pic>
      <p:sp>
        <p:nvSpPr>
          <p:cNvPr id="527" name="CustomShape 5"/>
          <p:cNvSpPr/>
          <p:nvPr/>
        </p:nvSpPr>
        <p:spPr>
          <a:xfrm rot="16200000">
            <a:off x="2266560" y="2534040"/>
            <a:ext cx="427320" cy="44892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528" name="Grafik 66" descr=""/>
          <p:cNvPicPr/>
          <p:nvPr/>
        </p:nvPicPr>
        <p:blipFill>
          <a:blip r:embed="rId4"/>
          <a:srcRect l="50002" t="0" r="0" b="0"/>
          <a:stretch/>
        </p:blipFill>
        <p:spPr>
          <a:xfrm>
            <a:off x="219600" y="2018520"/>
            <a:ext cx="1546560" cy="1535040"/>
          </a:xfrm>
          <a:prstGeom prst="rect">
            <a:avLst/>
          </a:prstGeom>
          <a:ln w="0">
            <a:noFill/>
          </a:ln>
        </p:spPr>
      </p:pic>
      <p:sp>
        <p:nvSpPr>
          <p:cNvPr id="529" name="CustomShape 6"/>
          <p:cNvSpPr/>
          <p:nvPr/>
        </p:nvSpPr>
        <p:spPr>
          <a:xfrm>
            <a:off x="3193920" y="2507040"/>
            <a:ext cx="694620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marL="457200">
              <a:lnSpc>
                <a:spcPct val="100000"/>
              </a:lnSpc>
            </a:pPr>
            <a:r>
              <a:rPr b="1" lang="en-US" sz="1800" spc="-1" strike="noStrike">
                <a:solidFill>
                  <a:srgbClr val="000000"/>
                </a:solidFill>
                <a:latin typeface="Calibri"/>
              </a:rPr>
              <a:t>Combination 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of climate modeling, observation and artificial intelligence.  Successful re-fill of climate information.  Interpolation plus pattern recognition is a strong tool for climate research.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530" name="CustomShape 7"/>
          <p:cNvSpPr/>
          <p:nvPr/>
        </p:nvSpPr>
        <p:spPr>
          <a:xfrm>
            <a:off x="194760" y="4041720"/>
            <a:ext cx="2649600" cy="82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i="1" lang="de-DE" sz="2400" spc="-1" strike="noStrike">
                <a:solidFill>
                  <a:srgbClr val="000000"/>
                </a:solidFill>
                <a:latin typeface="Calibri"/>
              </a:rPr>
              <a:t>Just some thoughts</a:t>
            </a:r>
            <a:endParaRPr b="0" lang="en-US" sz="2400" spc="-1" strike="noStrike">
              <a:latin typeface="Arial"/>
            </a:endParaRPr>
          </a:p>
        </p:txBody>
      </p:sp>
      <p:sp>
        <p:nvSpPr>
          <p:cNvPr id="531" name="CustomShape 8"/>
          <p:cNvSpPr/>
          <p:nvPr/>
        </p:nvSpPr>
        <p:spPr>
          <a:xfrm>
            <a:off x="244080" y="4488480"/>
            <a:ext cx="11318760" cy="2558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Battle of the image inpainting community: do they care about a picture? </a:t>
            </a:r>
            <a:endParaRPr b="0" lang="en-US" sz="1800" spc="-1" strike="noStrike">
              <a:latin typeface="Arial"/>
            </a:endParaRPr>
          </a:p>
          <a:p>
            <a:pPr lvl="2" marL="12002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Can we put a climate benchmark set outthere?</a:t>
            </a:r>
            <a:endParaRPr b="0" lang="en-US" sz="1800" spc="-1" strike="noStrike"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Speaking the same language: </a:t>
            </a:r>
            <a:r>
              <a:rPr b="0" i="1" lang="de-DE" sz="1800" spc="-1" strike="noStrike">
                <a:solidFill>
                  <a:srgbClr val="000000"/>
                </a:solidFill>
                <a:latin typeface="Calibri"/>
              </a:rPr>
              <a:t>difference of an analysis and a reanalysis?</a:t>
            </a:r>
            <a:endParaRPr b="0" lang="en-US" sz="1800" spc="-1" strike="noStrike"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The world on a square: pre-processing not optimal, convolutions on boundaries</a:t>
            </a:r>
            <a:endParaRPr b="0" lang="en-US" sz="1800" spc="-1" strike="noStrike"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Not one code optimization: AI technology has a lot of potential left!? Hopefully this gets beaten soon.</a:t>
            </a:r>
            <a:endParaRPr b="0" lang="en-US" sz="1800" spc="-1" strike="noStrike"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Transfer learning needs science: </a:t>
            </a:r>
            <a:r>
              <a:rPr b="0" i="1" lang="de-DE" sz="1800" spc="-1" strike="noStrike">
                <a:solidFill>
                  <a:srgbClr val="000000"/>
                </a:solidFill>
                <a:latin typeface="Calibri"/>
              </a:rPr>
              <a:t>e.g. you cannot train on missing values</a:t>
            </a:r>
            <a:endParaRPr b="0" lang="en-US" sz="1800" spc="-1" strike="noStrike"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What about climate extremes, can we infill HadEX3? Go on higher scales?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</p:txBody>
      </p:sp>
      <p:pic>
        <p:nvPicPr>
          <p:cNvPr id="532" name="Grafik 21" descr="Ein Bild, das Basketball enthält.&#10;&#10;Automatisch generierte Beschreibung"/>
          <p:cNvPicPr/>
          <p:nvPr/>
        </p:nvPicPr>
        <p:blipFill>
          <a:blip r:embed="rId5"/>
          <a:stretch/>
        </p:blipFill>
        <p:spPr>
          <a:xfrm>
            <a:off x="2189160" y="641160"/>
            <a:ext cx="982080" cy="982080"/>
          </a:xfrm>
          <a:prstGeom prst="rect">
            <a:avLst/>
          </a:prstGeom>
          <a:ln w="0">
            <a:noFill/>
          </a:ln>
        </p:spPr>
      </p:pic>
      <p:grpSp>
        <p:nvGrpSpPr>
          <p:cNvPr id="533" name="Group 9"/>
          <p:cNvGrpSpPr/>
          <p:nvPr/>
        </p:nvGrpSpPr>
        <p:grpSpPr>
          <a:xfrm>
            <a:off x="11436120" y="-85320"/>
            <a:ext cx="827280" cy="474840"/>
            <a:chOff x="11436120" y="-85320"/>
            <a:chExt cx="827280" cy="474840"/>
          </a:xfrm>
        </p:grpSpPr>
        <p:sp>
          <p:nvSpPr>
            <p:cNvPr id="534" name="CustomShape 10"/>
            <p:cNvSpPr/>
            <p:nvPr/>
          </p:nvSpPr>
          <p:spPr>
            <a:xfrm>
              <a:off x="11436120" y="-85320"/>
              <a:ext cx="827280" cy="36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spAutoFit/>
            </a:bodyPr>
            <a:p>
              <a:pPr algn="r">
                <a:lnSpc>
                  <a:spcPct val="100000"/>
                </a:lnSpc>
              </a:pPr>
              <a:r>
                <a:rPr b="0" lang="de-DE" sz="1800" spc="-1" strike="noStrike">
                  <a:solidFill>
                    <a:srgbClr val="000000"/>
                  </a:solidFill>
                  <a:latin typeface="Berlin Sans FB"/>
                </a:rPr>
                <a:t>20/20</a:t>
              </a:r>
              <a:endParaRPr b="0" lang="en-US" sz="1800" spc="-1" strike="noStrike">
                <a:latin typeface="Arial"/>
              </a:endParaRPr>
            </a:p>
          </p:txBody>
        </p:sp>
        <p:pic>
          <p:nvPicPr>
            <p:cNvPr id="535" name="Picture 2" descr="Bildergebnis für dkrz"/>
            <p:cNvPicPr/>
            <p:nvPr/>
          </p:nvPicPr>
          <p:blipFill>
            <a:blip r:embed="rId6"/>
            <a:srcRect l="59769" t="25108" r="0" b="37716"/>
            <a:stretch/>
          </p:blipFill>
          <p:spPr>
            <a:xfrm>
              <a:off x="11748600" y="230400"/>
              <a:ext cx="443160" cy="159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536" name="Picture 2" descr="Bildergebnis für dkrz"/>
            <p:cNvPicPr/>
            <p:nvPr/>
          </p:nvPicPr>
          <p:blipFill>
            <a:blip r:embed="rId7"/>
            <a:srcRect l="2320" t="4968" r="43402" b="26674"/>
            <a:stretch/>
          </p:blipFill>
          <p:spPr>
            <a:xfrm>
              <a:off x="11466000" y="220320"/>
              <a:ext cx="259920" cy="127080"/>
            </a:xfrm>
            <a:prstGeom prst="rect">
              <a:avLst/>
            </a:prstGeom>
            <a:ln w="0">
              <a:noFill/>
            </a:ln>
          </p:spPr>
        </p:pic>
      </p:grp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890" dur="indefinite" restart="never" nodeType="tmRoot">
          <p:childTnLst>
            <p:seq>
              <p:cTn id="891" dur="indefinite" nodeType="mainSeq">
                <p:childTnLst>
                  <p:par>
                    <p:cTn id="892" fill="hold">
                      <p:stCondLst>
                        <p:cond delay="0"/>
                      </p:stCondLst>
                      <p:childTnLst>
                        <p:par>
                          <p:cTn id="893" fill="hold">
                            <p:stCondLst>
                              <p:cond delay="0"/>
                            </p:stCondLst>
                            <p:childTnLst>
                              <p:par>
                                <p:cTn id="894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896" dur="500"/>
                                        <p:tgtEl>
                                          <p:spTgt spid="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7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899" dur="1000"/>
                                        <p:tgtEl>
                                          <p:spTgt spid="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0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02" dur="1000"/>
                                        <p:tgtEl>
                                          <p:spTgt spid="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3" fill="hold">
                      <p:stCondLst>
                        <p:cond delay="indefinite"/>
                      </p:stCondLst>
                      <p:childTnLst>
                        <p:par>
                          <p:cTn id="904" fill="hold">
                            <p:stCondLst>
                              <p:cond delay="0"/>
                            </p:stCondLst>
                            <p:childTnLst>
                              <p:par>
                                <p:cTn id="905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07" dur="1000"/>
                                        <p:tgtEl>
                                          <p:spTgt spid="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8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10" dur="500"/>
                                        <p:tgtEl>
                                          <p:spTgt spid="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1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13" dur="1000"/>
                                        <p:tgtEl>
                                          <p:spTgt spid="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4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16" dur="500"/>
                                        <p:tgtEl>
                                          <p:spTgt spid="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7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19" dur="1000"/>
                                        <p:tgtEl>
                                          <p:spTgt spid="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0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22" dur="500"/>
                                        <p:tgtEl>
                                          <p:spTgt spid="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3" fill="hold">
                      <p:stCondLst>
                        <p:cond delay="indefinite"/>
                      </p:stCondLst>
                      <p:childTnLst>
                        <p:par>
                          <p:cTn id="924" fill="hold">
                            <p:stCondLst>
                              <p:cond delay="0"/>
                            </p:stCondLst>
                            <p:childTnLst>
                              <p:par>
                                <p:cTn id="925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27" dur="1000"/>
                                        <p:tgtEl>
                                          <p:spTgt spid="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8" fill="hold">
                      <p:stCondLst>
                        <p:cond delay="indefinite"/>
                      </p:stCondLst>
                      <p:childTnLst>
                        <p:par>
                          <p:cTn id="929" fill="hold">
                            <p:stCondLst>
                              <p:cond delay="0"/>
                            </p:stCondLst>
                            <p:childTnLst>
                              <p:par>
                                <p:cTn id="930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32" dur="1000"/>
                                        <p:tgtEl>
                                          <p:spTgt spid="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3" fill="hold">
                      <p:stCondLst>
                        <p:cond delay="indefinite"/>
                      </p:stCondLst>
                      <p:childTnLst>
                        <p:par>
                          <p:cTn id="934" fill="hold">
                            <p:stCondLst>
                              <p:cond delay="0"/>
                            </p:stCondLst>
                            <p:childTnLst>
                              <p:par>
                                <p:cTn id="935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37" dur="500"/>
                                        <p:tgtEl>
                                          <p:spTgt spid="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8" fill="hold">
                      <p:stCondLst>
                        <p:cond delay="indefinite"/>
                      </p:stCondLst>
                      <p:childTnLst>
                        <p:par>
                          <p:cTn id="939" fill="hold">
                            <p:stCondLst>
                              <p:cond delay="0"/>
                            </p:stCondLst>
                            <p:childTnLst>
                              <p:par>
                                <p:cTn id="940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42" dur="500"/>
                                        <p:tgtEl>
                                          <p:spTgt spid="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3" fill="hold">
                      <p:stCondLst>
                        <p:cond delay="indefinite"/>
                      </p:stCondLst>
                      <p:childTnLst>
                        <p:par>
                          <p:cTn id="944" fill="hold">
                            <p:stCondLst>
                              <p:cond delay="0"/>
                            </p:stCondLst>
                            <p:childTnLst>
                              <p:par>
                                <p:cTn id="945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47" dur="500"/>
                                        <p:tgtEl>
                                          <p:spTgt spid="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8" fill="hold">
                      <p:stCondLst>
                        <p:cond delay="indefinite"/>
                      </p:stCondLst>
                      <p:childTnLst>
                        <p:par>
                          <p:cTn id="949" fill="hold">
                            <p:stCondLst>
                              <p:cond delay="0"/>
                            </p:stCondLst>
                            <p:childTnLst>
                              <p:par>
                                <p:cTn id="950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52" dur="500"/>
                                        <p:tgtEl>
                                          <p:spTgt spid="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3" fill="hold">
                      <p:stCondLst>
                        <p:cond delay="indefinite"/>
                      </p:stCondLst>
                      <p:childTnLst>
                        <p:par>
                          <p:cTn id="954" fill="hold">
                            <p:stCondLst>
                              <p:cond delay="0"/>
                            </p:stCondLst>
                            <p:childTnLst>
                              <p:par>
                                <p:cTn id="955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57" dur="500"/>
                                        <p:tgtEl>
                                          <p:spTgt spid="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8" fill="hold">
                      <p:stCondLst>
                        <p:cond delay="indefinite"/>
                      </p:stCondLst>
                      <p:childTnLst>
                        <p:par>
                          <p:cTn id="959" fill="hold">
                            <p:stCondLst>
                              <p:cond delay="0"/>
                            </p:stCondLst>
                            <p:childTnLst>
                              <p:par>
                                <p:cTn id="960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62" dur="500"/>
                                        <p:tgtEl>
                                          <p:spTgt spid="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3" fill="hold">
                      <p:stCondLst>
                        <p:cond delay="indefinite"/>
                      </p:stCondLst>
                      <p:childTnLst>
                        <p:par>
                          <p:cTn id="964" fill="hold">
                            <p:stCondLst>
                              <p:cond delay="0"/>
                            </p:stCondLst>
                            <p:childTnLst>
                              <p:par>
                                <p:cTn id="965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67" dur="500"/>
                                        <p:tgtEl>
                                          <p:spTgt spid="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8" fill="hold">
                      <p:stCondLst>
                        <p:cond delay="indefinite"/>
                      </p:stCondLst>
                      <p:childTnLst>
                        <p:par>
                          <p:cTn id="969" fill="hold">
                            <p:stCondLst>
                              <p:cond delay="0"/>
                            </p:stCondLst>
                            <p:childTnLst>
                              <p:par>
                                <p:cTn id="970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72" dur="1000"/>
                                        <p:tgtEl>
                                          <p:spTgt spid="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>
              <a:lnSpc>
                <a:spcPct val="90000"/>
              </a:lnSpc>
            </a:pPr>
            <a:r>
              <a:rPr b="0" lang="de-DE" sz="4400" spc="-1" strike="noStrike">
                <a:solidFill>
                  <a:srgbClr val="000000"/>
                </a:solidFill>
                <a:latin typeface="Calibri Light"/>
              </a:rPr>
              <a:t>Technical Fact Sheet</a:t>
            </a:r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38" name="TextShape 2"/>
          <p:cNvSpPr txBox="1"/>
          <p:nvPr/>
        </p:nvSpPr>
        <p:spPr>
          <a:xfrm>
            <a:off x="8760240" y="5449680"/>
            <a:ext cx="1053000" cy="265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r>
              <a:rPr b="0" lang="de-DE" sz="1100" spc="-1" strike="noStrike">
                <a:solidFill>
                  <a:srgbClr val="f8f8f8"/>
                </a:solidFill>
                <a:latin typeface="Calibri"/>
                <a:ea typeface="CMU Bright"/>
              </a:rPr>
              <a:t>2019/11/18</a:t>
            </a:r>
            <a:endParaRPr b="0" lang="en-US" sz="1100" spc="-1" strike="noStrike">
              <a:latin typeface="Times New Roman"/>
            </a:endParaRPr>
          </a:p>
        </p:txBody>
      </p:sp>
      <p:sp>
        <p:nvSpPr>
          <p:cNvPr id="539" name="CustomShape 3"/>
          <p:cNvSpPr/>
          <p:nvPr/>
        </p:nvSpPr>
        <p:spPr>
          <a:xfrm>
            <a:off x="1775520" y="2090160"/>
            <a:ext cx="8712720" cy="2650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Research applied at Freie University Berlin HPC (ML) and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	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	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DKRZ infrastructure (Data Handling)</a:t>
            </a:r>
            <a:endParaRPr b="0" lang="en-US" sz="24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AI models were trained using 500.000 iterations with an additional 500.000 iterations for fine tuning. </a:t>
            </a:r>
            <a:endParaRPr b="0" lang="en-US" sz="24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Applying a </a:t>
            </a:r>
            <a:r>
              <a:rPr b="1" lang="en-US" sz="2400" spc="-1" strike="noStrike">
                <a:solidFill>
                  <a:srgbClr val="000000"/>
                </a:solidFill>
                <a:latin typeface="Arial"/>
              </a:rPr>
              <a:t>batch size of 18 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on a </a:t>
            </a:r>
            <a:r>
              <a:rPr b="1" lang="en-US" sz="2400" spc="-1" strike="noStrike">
                <a:solidFill>
                  <a:srgbClr val="000000"/>
                </a:solidFill>
                <a:latin typeface="Arial"/>
              </a:rPr>
              <a:t>NVIDIA Geforce 1080Ti 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at approximately 17its / sec.</a:t>
            </a:r>
            <a:endParaRPr b="0" lang="en-US" sz="24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On 1 Node -&gt; 2 GPU cards with 3.584 cores per card</a:t>
            </a:r>
            <a:endParaRPr b="0" lang="en-US" sz="2400" spc="-1" strike="noStrike">
              <a:latin typeface="Arial"/>
            </a:endParaRPr>
          </a:p>
        </p:txBody>
      </p:sp>
      <p:grpSp>
        <p:nvGrpSpPr>
          <p:cNvPr id="540" name="Group 4"/>
          <p:cNvGrpSpPr/>
          <p:nvPr/>
        </p:nvGrpSpPr>
        <p:grpSpPr>
          <a:xfrm>
            <a:off x="11436120" y="-85320"/>
            <a:ext cx="827280" cy="474840"/>
            <a:chOff x="11436120" y="-85320"/>
            <a:chExt cx="827280" cy="474840"/>
          </a:xfrm>
        </p:grpSpPr>
        <p:sp>
          <p:nvSpPr>
            <p:cNvPr id="541" name="CustomShape 5"/>
            <p:cNvSpPr/>
            <p:nvPr/>
          </p:nvSpPr>
          <p:spPr>
            <a:xfrm>
              <a:off x="11436120" y="-85320"/>
              <a:ext cx="827280" cy="36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spAutoFit/>
            </a:bodyPr>
            <a:p>
              <a:pPr algn="r">
                <a:lnSpc>
                  <a:spcPct val="100000"/>
                </a:lnSpc>
              </a:pPr>
              <a:r>
                <a:rPr b="0" lang="de-DE" sz="1800" spc="-1" strike="noStrike">
                  <a:solidFill>
                    <a:srgbClr val="000000"/>
                  </a:solidFill>
                  <a:latin typeface="Berlin Sans FB"/>
                </a:rPr>
                <a:t>10/18</a:t>
              </a:r>
              <a:endParaRPr b="0" lang="en-US" sz="1800" spc="-1" strike="noStrike">
                <a:latin typeface="Arial"/>
              </a:endParaRPr>
            </a:p>
          </p:txBody>
        </p:sp>
        <p:pic>
          <p:nvPicPr>
            <p:cNvPr id="542" name="Picture 2" descr="Bildergebnis für dkrz"/>
            <p:cNvPicPr/>
            <p:nvPr/>
          </p:nvPicPr>
          <p:blipFill>
            <a:blip r:embed="rId1"/>
            <a:srcRect l="59769" t="25108" r="0" b="37716"/>
            <a:stretch/>
          </p:blipFill>
          <p:spPr>
            <a:xfrm>
              <a:off x="11748600" y="230400"/>
              <a:ext cx="443160" cy="159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543" name="Picture 2" descr="Bildergebnis für dkrz"/>
            <p:cNvPicPr/>
            <p:nvPr/>
          </p:nvPicPr>
          <p:blipFill>
            <a:blip r:embed="rId2"/>
            <a:srcRect l="2320" t="4968" r="43402" b="26674"/>
            <a:stretch/>
          </p:blipFill>
          <p:spPr>
            <a:xfrm>
              <a:off x="11466000" y="220320"/>
              <a:ext cx="259920" cy="127080"/>
            </a:xfrm>
            <a:prstGeom prst="rect">
              <a:avLst/>
            </a:prstGeom>
            <a:ln w="0">
              <a:noFill/>
            </a:ln>
          </p:spPr>
        </p:pic>
      </p:grp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CustomShape 1"/>
          <p:cNvSpPr/>
          <p:nvPr/>
        </p:nvSpPr>
        <p:spPr>
          <a:xfrm>
            <a:off x="0" y="707760"/>
            <a:ext cx="5477400" cy="118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just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Bertalmio, M., Sapiro, G. Caselles, V. &amp; Ballester, C. </a:t>
            </a:r>
            <a:r>
              <a:rPr b="1" lang="en-US" sz="1800" spc="-1" strike="noStrike">
                <a:solidFill>
                  <a:srgbClr val="000000"/>
                </a:solidFill>
                <a:latin typeface="Calibri"/>
              </a:rPr>
              <a:t>Image inpainting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. In </a:t>
            </a:r>
            <a:r>
              <a:rPr b="0" i="1" lang="en-US" sz="1800" spc="-1" strike="noStrike">
                <a:solidFill>
                  <a:srgbClr val="000000"/>
                </a:solidFill>
                <a:latin typeface="Calibri"/>
              </a:rPr>
              <a:t>Proc. ACM Conf. Comp. Graphics (SIGGRAPH)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 (eds Brown, J. R. &amp; Akeley, K.) 417–424 (ACM/Addison-Wesley, 2000)</a:t>
            </a:r>
            <a:endParaRPr b="0" lang="en-US" sz="1800" spc="-1" strike="noStrike">
              <a:latin typeface="Arial"/>
            </a:endParaRPr>
          </a:p>
        </p:txBody>
      </p:sp>
      <p:pic>
        <p:nvPicPr>
          <p:cNvPr id="545" name="Grafik 4" descr=""/>
          <p:cNvPicPr/>
          <p:nvPr/>
        </p:nvPicPr>
        <p:blipFill>
          <a:blip r:embed="rId1"/>
          <a:srcRect l="79851" t="5678" r="5000" b="48388"/>
          <a:stretch/>
        </p:blipFill>
        <p:spPr>
          <a:xfrm>
            <a:off x="0" y="2184480"/>
            <a:ext cx="5477400" cy="4673160"/>
          </a:xfrm>
          <a:prstGeom prst="rect">
            <a:avLst/>
          </a:prstGeom>
          <a:ln w="0">
            <a:noFill/>
          </a:ln>
        </p:spPr>
      </p:pic>
      <p:sp>
        <p:nvSpPr>
          <p:cNvPr id="546" name="CustomShape 2"/>
          <p:cNvSpPr/>
          <p:nvPr/>
        </p:nvSpPr>
        <p:spPr>
          <a:xfrm>
            <a:off x="6451560" y="707760"/>
            <a:ext cx="5536800" cy="913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just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Elharrouss, O., Almaadeed, N., Al-Maadeed, S. &amp; Akbari, Y. Image inpainting: a review. </a:t>
            </a:r>
            <a:r>
              <a:rPr b="0" i="1" lang="en-US" sz="1800" spc="-1" strike="noStrike">
                <a:solidFill>
                  <a:srgbClr val="000000"/>
                </a:solidFill>
                <a:latin typeface="Calibri"/>
              </a:rPr>
              <a:t>Neural Process. Lett.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 </a:t>
            </a:r>
            <a:r>
              <a:rPr b="1" lang="en-US" sz="1800" spc="-1" strike="noStrike">
                <a:solidFill>
                  <a:srgbClr val="000000"/>
                </a:solidFill>
                <a:latin typeface="Calibri"/>
              </a:rPr>
              <a:t>51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, 2007–2028 (2019).</a:t>
            </a:r>
            <a:endParaRPr b="0" lang="en-US" sz="1800" spc="-1" strike="noStrike">
              <a:latin typeface="Arial"/>
            </a:endParaRPr>
          </a:p>
        </p:txBody>
      </p:sp>
      <p:pic>
        <p:nvPicPr>
          <p:cNvPr id="547" name="Grafik 6" descr=""/>
          <p:cNvPicPr/>
          <p:nvPr/>
        </p:nvPicPr>
        <p:blipFill>
          <a:blip r:embed="rId2"/>
          <a:srcRect l="83249" t="8591" r="5751" b="47895"/>
          <a:stretch/>
        </p:blipFill>
        <p:spPr>
          <a:xfrm>
            <a:off x="6913440" y="1720800"/>
            <a:ext cx="4613040" cy="5136840"/>
          </a:xfrm>
          <a:prstGeom prst="rect">
            <a:avLst/>
          </a:prstGeom>
          <a:ln w="0">
            <a:noFill/>
          </a:ln>
        </p:spPr>
      </p:pic>
      <p:sp>
        <p:nvSpPr>
          <p:cNvPr id="548" name="CustomShape 3"/>
          <p:cNvSpPr/>
          <p:nvPr/>
        </p:nvSpPr>
        <p:spPr>
          <a:xfrm>
            <a:off x="4779720" y="0"/>
            <a:ext cx="2227320" cy="130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4000" spc="-1" strike="noStrike">
                <a:solidFill>
                  <a:srgbClr val="000000"/>
                </a:solidFill>
                <a:latin typeface="Calibri"/>
              </a:rPr>
              <a:t>Literature</a:t>
            </a:r>
            <a:endParaRPr b="0" lang="en-US" sz="4000" spc="-1" strike="noStrike">
              <a:latin typeface="Arial"/>
            </a:endParaRPr>
          </a:p>
        </p:txBody>
      </p:sp>
      <p:grpSp>
        <p:nvGrpSpPr>
          <p:cNvPr id="549" name="Group 4"/>
          <p:cNvGrpSpPr/>
          <p:nvPr/>
        </p:nvGrpSpPr>
        <p:grpSpPr>
          <a:xfrm>
            <a:off x="11436120" y="-85320"/>
            <a:ext cx="827280" cy="474840"/>
            <a:chOff x="11436120" y="-85320"/>
            <a:chExt cx="827280" cy="474840"/>
          </a:xfrm>
        </p:grpSpPr>
        <p:sp>
          <p:nvSpPr>
            <p:cNvPr id="550" name="CustomShape 5"/>
            <p:cNvSpPr/>
            <p:nvPr/>
          </p:nvSpPr>
          <p:spPr>
            <a:xfrm>
              <a:off x="11436120" y="-85320"/>
              <a:ext cx="827280" cy="36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spAutoFit/>
            </a:bodyPr>
            <a:p>
              <a:pPr algn="r">
                <a:lnSpc>
                  <a:spcPct val="100000"/>
                </a:lnSpc>
              </a:pPr>
              <a:r>
                <a:rPr b="0" lang="de-DE" sz="1800" spc="-1" strike="noStrike">
                  <a:solidFill>
                    <a:srgbClr val="000000"/>
                  </a:solidFill>
                  <a:latin typeface="Berlin Sans FB"/>
                </a:rPr>
                <a:t>3/18</a:t>
              </a:r>
              <a:endParaRPr b="0" lang="en-US" sz="1800" spc="-1" strike="noStrike">
                <a:latin typeface="Arial"/>
              </a:endParaRPr>
            </a:p>
          </p:txBody>
        </p:sp>
        <p:pic>
          <p:nvPicPr>
            <p:cNvPr id="551" name="Picture 2" descr="Bildergebnis für dkrz"/>
            <p:cNvPicPr/>
            <p:nvPr/>
          </p:nvPicPr>
          <p:blipFill>
            <a:blip r:embed="rId3"/>
            <a:srcRect l="59769" t="25108" r="0" b="37716"/>
            <a:stretch/>
          </p:blipFill>
          <p:spPr>
            <a:xfrm>
              <a:off x="11748600" y="230400"/>
              <a:ext cx="443160" cy="159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552" name="Picture 2" descr="Bildergebnis für dkrz"/>
            <p:cNvPicPr/>
            <p:nvPr/>
          </p:nvPicPr>
          <p:blipFill>
            <a:blip r:embed="rId4"/>
            <a:srcRect l="2320" t="4968" r="43402" b="26674"/>
            <a:stretch/>
          </p:blipFill>
          <p:spPr>
            <a:xfrm>
              <a:off x="11466000" y="220320"/>
              <a:ext cx="259920" cy="127080"/>
            </a:xfrm>
            <a:prstGeom prst="rect">
              <a:avLst/>
            </a:prstGeom>
            <a:ln w="0">
              <a:noFill/>
            </a:ln>
          </p:spPr>
        </p:pic>
      </p:grp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554" name="Grafik 3" descr=""/>
          <p:cNvPicPr/>
          <p:nvPr/>
        </p:nvPicPr>
        <p:blipFill>
          <a:blip r:embed="rId1"/>
          <a:stretch/>
        </p:blipFill>
        <p:spPr>
          <a:xfrm>
            <a:off x="0" y="555120"/>
            <a:ext cx="12160440" cy="63025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5" name="Grafik 3" descr=""/>
          <p:cNvPicPr/>
          <p:nvPr/>
        </p:nvPicPr>
        <p:blipFill>
          <a:blip r:embed="rId1"/>
          <a:stretch/>
        </p:blipFill>
        <p:spPr>
          <a:xfrm>
            <a:off x="3232800" y="0"/>
            <a:ext cx="5726160" cy="6857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57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558" name="Grafik 5" descr=""/>
          <p:cNvPicPr/>
          <p:nvPr/>
        </p:nvPicPr>
        <p:blipFill>
          <a:blip r:embed="rId1"/>
          <a:stretch/>
        </p:blipFill>
        <p:spPr>
          <a:xfrm>
            <a:off x="510840" y="480600"/>
            <a:ext cx="10944360" cy="5695920"/>
          </a:xfrm>
          <a:prstGeom prst="rect">
            <a:avLst/>
          </a:prstGeom>
          <a:ln w="0">
            <a:noFill/>
          </a:ln>
        </p:spPr>
      </p:pic>
      <p:sp>
        <p:nvSpPr>
          <p:cNvPr id="559" name="CustomShape 3"/>
          <p:cNvSpPr/>
          <p:nvPr/>
        </p:nvSpPr>
        <p:spPr>
          <a:xfrm>
            <a:off x="838080" y="6311880"/>
            <a:ext cx="873432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https://diagrammonkey.wordpress.com/2020/06/02/an-initial-look-at-kadow-et-al/</a:t>
            </a:r>
            <a:endParaRPr b="0" lang="en-US" sz="1800" spc="-1" strike="noStrike"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561" name="Inhaltsplatzhalter 4" descr=""/>
          <p:cNvPicPr/>
          <p:nvPr/>
        </p:nvPicPr>
        <p:blipFill>
          <a:blip r:embed="rId1"/>
          <a:stretch/>
        </p:blipFill>
        <p:spPr>
          <a:xfrm>
            <a:off x="5289840" y="3550320"/>
            <a:ext cx="1612080" cy="901800"/>
          </a:xfrm>
          <a:prstGeom prst="rect">
            <a:avLst/>
          </a:prstGeom>
          <a:ln w="0">
            <a:noFill/>
          </a:ln>
        </p:spPr>
      </p:pic>
      <p:pic>
        <p:nvPicPr>
          <p:cNvPr id="562" name="Grafik 3" descr=""/>
          <p:cNvPicPr/>
          <p:nvPr/>
        </p:nvPicPr>
        <p:blipFill>
          <a:blip r:embed="rId2"/>
          <a:stretch/>
        </p:blipFill>
        <p:spPr>
          <a:xfrm>
            <a:off x="83880" y="365040"/>
            <a:ext cx="12024000" cy="6127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564" name="Grafik 3" descr=""/>
          <p:cNvPicPr/>
          <p:nvPr/>
        </p:nvPicPr>
        <p:blipFill>
          <a:blip r:embed="rId1"/>
          <a:srcRect l="6874" t="9025" r="6874" b="10831"/>
          <a:stretch/>
        </p:blipFill>
        <p:spPr>
          <a:xfrm>
            <a:off x="0" y="219240"/>
            <a:ext cx="12283200" cy="64195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5" name="Grafik 3" descr=""/>
          <p:cNvPicPr/>
          <p:nvPr/>
        </p:nvPicPr>
        <p:blipFill>
          <a:blip r:embed="rId1"/>
          <a:stretch/>
        </p:blipFill>
        <p:spPr>
          <a:xfrm>
            <a:off x="0" y="380880"/>
            <a:ext cx="12191760" cy="6095520"/>
          </a:xfrm>
          <a:prstGeom prst="rect">
            <a:avLst/>
          </a:prstGeom>
          <a:ln w="0">
            <a:noFill/>
          </a:ln>
        </p:spPr>
      </p:pic>
      <p:sp>
        <p:nvSpPr>
          <p:cNvPr id="566" name="CustomShape 1"/>
          <p:cNvSpPr/>
          <p:nvPr/>
        </p:nvSpPr>
        <p:spPr>
          <a:xfrm>
            <a:off x="1175760" y="1026360"/>
            <a:ext cx="2854800" cy="20149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/>
        </p:style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7" name="Grafik 4" descr=""/>
          <p:cNvPicPr/>
          <p:nvPr/>
        </p:nvPicPr>
        <p:blipFill>
          <a:blip r:embed="rId1"/>
          <a:stretch/>
        </p:blipFill>
        <p:spPr>
          <a:xfrm>
            <a:off x="2751840" y="218520"/>
            <a:ext cx="6444360" cy="6514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TextShape 1"/>
          <p:cNvSpPr txBox="1"/>
          <p:nvPr/>
        </p:nvSpPr>
        <p:spPr>
          <a:xfrm>
            <a:off x="0" y="-331920"/>
            <a:ext cx="1227708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91000"/>
          </a:bodyPr>
          <a:p>
            <a:pPr>
              <a:lnSpc>
                <a:spcPct val="90000"/>
              </a:lnSpc>
            </a:pPr>
            <a:r>
              <a:rPr b="1" lang="en-US" sz="4200" spc="-1" strike="noStrike">
                <a:solidFill>
                  <a:srgbClr val="000000"/>
                </a:solidFill>
                <a:latin typeface="Calibri Light"/>
              </a:rPr>
              <a:t>DKRZ German Climate Computing Center - Hamburg</a:t>
            </a:r>
            <a:endParaRPr b="0" lang="en-US" sz="4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4" name="TextShape 2"/>
          <p:cNvSpPr txBox="1"/>
          <p:nvPr/>
        </p:nvSpPr>
        <p:spPr>
          <a:xfrm>
            <a:off x="99720" y="576000"/>
            <a:ext cx="8481600" cy="5715000"/>
          </a:xfrm>
          <a:prstGeom prst="rect">
            <a:avLst/>
          </a:prstGeom>
          <a:noFill/>
          <a:ln w="0">
            <a:noFill/>
          </a:ln>
        </p:spPr>
        <p:txBody>
          <a:bodyPr>
            <a:normAutofit fontScale="45000"/>
          </a:bodyPr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1" lang="en-US" sz="3200" spc="-1" strike="noStrike">
                <a:solidFill>
                  <a:srgbClr val="000000"/>
                </a:solidFill>
                <a:latin typeface="Calibri"/>
              </a:rPr>
              <a:t>Mission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 marL="457200">
              <a:lnSpc>
                <a:spcPct val="90000"/>
              </a:lnSpc>
              <a:spcBef>
                <a:spcPts val="499"/>
              </a:spcBef>
              <a:tabLst>
                <a:tab algn="l" pos="0"/>
              </a:tabLst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DKRZ – Partner for Climate Science. </a:t>
            </a: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  <a:p>
            <a:pPr marL="457200">
              <a:lnSpc>
                <a:spcPct val="90000"/>
              </a:lnSpc>
              <a:spcBef>
                <a:spcPts val="499"/>
              </a:spcBef>
              <a:tabLst>
                <a:tab algn="l" pos="0"/>
              </a:tabLst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Maximum Compute Performance.</a:t>
            </a:r>
            <a:br/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Sophisticated Data Management.</a:t>
            </a:r>
            <a:br/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Competent Service.</a:t>
            </a: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1" lang="de-DE" sz="3200" spc="-1" strike="noStrike">
                <a:solidFill>
                  <a:srgbClr val="000000"/>
                </a:solidFill>
                <a:latin typeface="Calibri"/>
              </a:rPr>
              <a:t>Vision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 marL="457200">
              <a:lnSpc>
                <a:spcPct val="90000"/>
              </a:lnSpc>
              <a:spcBef>
                <a:spcPts val="499"/>
              </a:spcBef>
              <a:tabLst>
                <a:tab algn="l" pos="0"/>
              </a:tabLst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DKRZ reliably unlocks the potential of the accelerating technological progress for climate research</a:t>
            </a: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  <a:p>
            <a:pPr marL="457200">
              <a:lnSpc>
                <a:spcPct val="90000"/>
              </a:lnSpc>
              <a:spcBef>
                <a:spcPts val="499"/>
              </a:spcBef>
              <a:tabLst>
                <a:tab algn="l" pos="0"/>
              </a:tabLst>
            </a:pP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1" lang="de-DE" sz="3200" spc="-1" strike="noStrike">
                <a:solidFill>
                  <a:srgbClr val="000000"/>
                </a:solidFill>
                <a:latin typeface="Calibri"/>
              </a:rPr>
              <a:t>Partner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 marL="457200">
              <a:lnSpc>
                <a:spcPct val="90000"/>
              </a:lnSpc>
              <a:spcBef>
                <a:spcPts val="499"/>
              </a:spcBef>
              <a:tabLst>
                <a:tab algn="l" pos="0"/>
              </a:tabLst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Climate institutions play an important in climate science</a:t>
            </a: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  <a:p>
            <a:pPr marL="457200">
              <a:lnSpc>
                <a:spcPct val="90000"/>
              </a:lnSpc>
              <a:spcBef>
                <a:spcPts val="499"/>
              </a:spcBef>
              <a:tabLst>
                <a:tab algn="l" pos="0"/>
              </a:tabLst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Max Planck Institute for Meteorology (MPI-M) </a:t>
            </a: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  <a:p>
            <a:pPr marL="457200">
              <a:lnSpc>
                <a:spcPct val="90000"/>
              </a:lnSpc>
              <a:spcBef>
                <a:spcPts val="499"/>
              </a:spcBef>
              <a:tabLst>
                <a:tab algn="l" pos="0"/>
              </a:tabLst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Climate Service Center Germany (GERICS) </a:t>
            </a: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  <a:p>
            <a:pPr marL="457200">
              <a:lnSpc>
                <a:spcPct val="90000"/>
              </a:lnSpc>
              <a:spcBef>
                <a:spcPts val="499"/>
              </a:spcBef>
              <a:tabLst>
                <a:tab algn="l" pos="0"/>
              </a:tabLst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University of Hamburg and Climate Campus</a:t>
            </a: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  <a:p>
            <a:pPr marL="457200">
              <a:lnSpc>
                <a:spcPct val="90000"/>
              </a:lnSpc>
              <a:spcBef>
                <a:spcPts val="499"/>
              </a:spcBef>
              <a:tabLst>
                <a:tab algn="l" pos="0"/>
              </a:tabLst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Helmholtz Center for Coastal Research</a:t>
            </a: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  <a:p>
            <a:pPr marL="457200">
              <a:lnSpc>
                <a:spcPct val="90000"/>
              </a:lnSpc>
              <a:spcBef>
                <a:spcPts val="499"/>
              </a:spcBef>
              <a:tabLst>
                <a:tab algn="l" pos="0"/>
              </a:tabLst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and more…</a:t>
            </a: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  <a:p>
            <a:pPr marL="457200">
              <a:lnSpc>
                <a:spcPct val="90000"/>
              </a:lnSpc>
              <a:spcBef>
                <a:spcPts val="499"/>
              </a:spcBef>
              <a:tabLst>
                <a:tab algn="l" pos="0"/>
              </a:tabLst>
            </a:pP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55" name="Grafik 6" descr=""/>
          <p:cNvPicPr/>
          <p:nvPr/>
        </p:nvPicPr>
        <p:blipFill>
          <a:blip r:embed="rId1"/>
          <a:stretch/>
        </p:blipFill>
        <p:spPr>
          <a:xfrm>
            <a:off x="7792920" y="788400"/>
            <a:ext cx="4358880" cy="3269160"/>
          </a:xfrm>
          <a:prstGeom prst="rect">
            <a:avLst/>
          </a:prstGeom>
          <a:ln w="0">
            <a:noFill/>
          </a:ln>
        </p:spPr>
      </p:pic>
      <p:pic>
        <p:nvPicPr>
          <p:cNvPr id="156" name="Picture 2" descr="Bildergebnis für dkrz"/>
          <p:cNvPicPr/>
          <p:nvPr/>
        </p:nvPicPr>
        <p:blipFill>
          <a:blip r:embed="rId2"/>
          <a:stretch/>
        </p:blipFill>
        <p:spPr>
          <a:xfrm>
            <a:off x="0" y="5851440"/>
            <a:ext cx="2553840" cy="992880"/>
          </a:xfrm>
          <a:prstGeom prst="rect">
            <a:avLst/>
          </a:prstGeom>
          <a:ln w="0">
            <a:noFill/>
          </a:ln>
        </p:spPr>
      </p:pic>
      <p:pic>
        <p:nvPicPr>
          <p:cNvPr id="157" name="Grafik 15" descr=""/>
          <p:cNvPicPr/>
          <p:nvPr/>
        </p:nvPicPr>
        <p:blipFill>
          <a:blip r:embed="rId3"/>
          <a:srcRect l="52209" t="15881" r="0" b="10941"/>
          <a:stretch/>
        </p:blipFill>
        <p:spPr>
          <a:xfrm>
            <a:off x="7787520" y="4135680"/>
            <a:ext cx="4369320" cy="2616840"/>
          </a:xfrm>
          <a:prstGeom prst="rect">
            <a:avLst/>
          </a:prstGeom>
          <a:ln w="0">
            <a:noFill/>
          </a:ln>
        </p:spPr>
      </p:pic>
      <p:grpSp>
        <p:nvGrpSpPr>
          <p:cNvPr id="158" name="Group 3"/>
          <p:cNvGrpSpPr/>
          <p:nvPr/>
        </p:nvGrpSpPr>
        <p:grpSpPr>
          <a:xfrm>
            <a:off x="11436120" y="-85320"/>
            <a:ext cx="827280" cy="474840"/>
            <a:chOff x="11436120" y="-85320"/>
            <a:chExt cx="827280" cy="474840"/>
          </a:xfrm>
        </p:grpSpPr>
        <p:sp>
          <p:nvSpPr>
            <p:cNvPr id="159" name="CustomShape 4"/>
            <p:cNvSpPr/>
            <p:nvPr/>
          </p:nvSpPr>
          <p:spPr>
            <a:xfrm>
              <a:off x="11436120" y="-85320"/>
              <a:ext cx="827280" cy="36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spAutoFit/>
            </a:bodyPr>
            <a:p>
              <a:pPr algn="r">
                <a:lnSpc>
                  <a:spcPct val="100000"/>
                </a:lnSpc>
              </a:pPr>
              <a:r>
                <a:rPr b="0" lang="de-DE" sz="1800" spc="-1" strike="noStrike">
                  <a:solidFill>
                    <a:srgbClr val="000000"/>
                  </a:solidFill>
                  <a:latin typeface="Berlin Sans FB"/>
                </a:rPr>
                <a:t>3/20</a:t>
              </a:r>
              <a:endParaRPr b="0" lang="en-US" sz="1800" spc="-1" strike="noStrike">
                <a:latin typeface="Arial"/>
              </a:endParaRPr>
            </a:p>
          </p:txBody>
        </p:sp>
        <p:pic>
          <p:nvPicPr>
            <p:cNvPr id="160" name="Picture 2" descr="Bildergebnis für dkrz"/>
            <p:cNvPicPr/>
            <p:nvPr/>
          </p:nvPicPr>
          <p:blipFill>
            <a:blip r:embed="rId4"/>
            <a:srcRect l="59769" t="25108" r="0" b="37716"/>
            <a:stretch/>
          </p:blipFill>
          <p:spPr>
            <a:xfrm>
              <a:off x="11748600" y="230400"/>
              <a:ext cx="443160" cy="159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61" name="Picture 2" descr="Bildergebnis für dkrz"/>
            <p:cNvPicPr/>
            <p:nvPr/>
          </p:nvPicPr>
          <p:blipFill>
            <a:blip r:embed="rId5"/>
            <a:srcRect l="2320" t="4968" r="43402" b="26674"/>
            <a:stretch/>
          </p:blipFill>
          <p:spPr>
            <a:xfrm>
              <a:off x="11466000" y="220320"/>
              <a:ext cx="259920" cy="127080"/>
            </a:xfrm>
            <a:prstGeom prst="rect">
              <a:avLst/>
            </a:prstGeom>
            <a:ln w="0">
              <a:noFill/>
            </a:ln>
          </p:spPr>
        </p:pic>
      </p:grp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8" name="Inhaltsplatzhalter 3" descr=""/>
          <p:cNvPicPr/>
          <p:nvPr/>
        </p:nvPicPr>
        <p:blipFill>
          <a:blip r:embed="rId1"/>
          <a:stretch/>
        </p:blipFill>
        <p:spPr>
          <a:xfrm>
            <a:off x="2998080" y="202320"/>
            <a:ext cx="5681880" cy="60624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9" name="Inhaltsplatzhalter 3" descr=""/>
          <p:cNvPicPr/>
          <p:nvPr/>
        </p:nvPicPr>
        <p:blipFill>
          <a:blip r:embed="rId1"/>
          <a:stretch/>
        </p:blipFill>
        <p:spPr>
          <a:xfrm>
            <a:off x="2898000" y="303120"/>
            <a:ext cx="5841720" cy="6106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0" name="Inhaltsplatzhalter 3" descr=""/>
          <p:cNvPicPr/>
          <p:nvPr/>
        </p:nvPicPr>
        <p:blipFill>
          <a:blip r:embed="rId1"/>
          <a:stretch/>
        </p:blipFill>
        <p:spPr>
          <a:xfrm>
            <a:off x="2926800" y="334080"/>
            <a:ext cx="5788800" cy="60184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>
              <a:lnSpc>
                <a:spcPct val="90000"/>
              </a:lnSpc>
            </a:pPr>
            <a:r>
              <a:rPr b="0" lang="de-DE" sz="4400" spc="-1" strike="noStrike">
                <a:solidFill>
                  <a:srgbClr val="000000"/>
                </a:solidFill>
                <a:latin typeface="Calibri Light"/>
              </a:rPr>
              <a:t>GAN</a:t>
            </a:r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572" name="Inhaltsplatzhalter 3" descr=""/>
          <p:cNvPicPr/>
          <p:nvPr/>
        </p:nvPicPr>
        <p:blipFill>
          <a:blip r:embed="rId1"/>
          <a:stretch/>
        </p:blipFill>
        <p:spPr>
          <a:xfrm>
            <a:off x="911520" y="2022120"/>
            <a:ext cx="9605880" cy="44571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973" dur="indefinite" restart="never" nodeType="tmRoot">
          <p:childTnLst>
            <p:seq>
              <p:cTn id="974" dur="indefinite" nodeType="mainSeq">
                <p:childTnLst>
                  <p:par>
                    <p:cTn id="975" fill="hold">
                      <p:stCondLst>
                        <p:cond delay="indefinite"/>
                      </p:stCondLst>
                      <p:childTnLst>
                        <p:par>
                          <p:cTn id="976" fill="hold">
                            <p:stCondLst>
                              <p:cond delay="0"/>
                            </p:stCondLst>
                            <p:childTnLst>
                              <p:par>
                                <p:cTn id="977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79" dur="500"/>
                                        <p:tgtEl>
                                          <p:spTgt spid="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>
              <a:lnSpc>
                <a:spcPct val="90000"/>
              </a:lnSpc>
            </a:pPr>
            <a:r>
              <a:rPr b="0" lang="de-DE" sz="4400" spc="-1" strike="noStrike">
                <a:solidFill>
                  <a:srgbClr val="000000"/>
                </a:solidFill>
                <a:latin typeface="Calibri Light"/>
              </a:rPr>
              <a:t>GAN</a:t>
            </a:r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574" name="Inhaltsplatzhalter 5" descr=""/>
          <p:cNvPicPr/>
          <p:nvPr/>
        </p:nvPicPr>
        <p:blipFill>
          <a:blip r:embed="rId1"/>
          <a:stretch/>
        </p:blipFill>
        <p:spPr>
          <a:xfrm>
            <a:off x="3886200" y="0"/>
            <a:ext cx="8202960" cy="68079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Picture 30" descr="iStock_000002482727Small"/>
          <p:cNvPicPr/>
          <p:nvPr/>
        </p:nvPicPr>
        <p:blipFill>
          <a:blip r:embed="rId1"/>
          <a:stretch/>
        </p:blipFill>
        <p:spPr>
          <a:xfrm>
            <a:off x="2358000" y="4058280"/>
            <a:ext cx="2079720" cy="2079720"/>
          </a:xfrm>
          <a:prstGeom prst="rect">
            <a:avLst/>
          </a:prstGeom>
          <a:ln w="0">
            <a:noFill/>
          </a:ln>
        </p:spPr>
      </p:pic>
      <p:sp>
        <p:nvSpPr>
          <p:cNvPr id="163" name="TextShape 1"/>
          <p:cNvSpPr txBox="1"/>
          <p:nvPr/>
        </p:nvSpPr>
        <p:spPr>
          <a:xfrm>
            <a:off x="1418760" y="2596680"/>
            <a:ext cx="9833040" cy="1654920"/>
          </a:xfrm>
          <a:prstGeom prst="rect">
            <a:avLst/>
          </a:prstGeom>
          <a:noFill/>
          <a:ln w="0">
            <a:noFill/>
          </a:ln>
        </p:spPr>
        <p:txBody>
          <a:bodyPr>
            <a:normAutofit fontScale="51000"/>
          </a:bodyPr>
          <a:p>
            <a:pPr lvl="1" marL="6858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de-DE" sz="2400" spc="-1" strike="noStrike">
                <a:solidFill>
                  <a:srgbClr val="000000"/>
                </a:solidFill>
                <a:latin typeface="Calibri"/>
              </a:rPr>
              <a:t>Interface between AI/ML and Climate Science</a:t>
            </a:r>
            <a:endParaRPr b="0" lang="en-US" sz="2400" spc="-1" strike="noStrike">
              <a:solidFill>
                <a:srgbClr val="000000"/>
              </a:solidFill>
              <a:latin typeface="Calibri"/>
            </a:endParaRPr>
          </a:p>
          <a:p>
            <a:pPr lvl="1" marL="6858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de-DE" sz="2400" spc="-1" strike="noStrike">
                <a:solidFill>
                  <a:srgbClr val="000000"/>
                </a:solidFill>
                <a:latin typeface="Calibri"/>
              </a:rPr>
              <a:t>AI/ML for DKRZ HPC Infrastructure</a:t>
            </a:r>
            <a:endParaRPr b="0" lang="en-US" sz="2400" spc="-1" strike="noStrike">
              <a:solidFill>
                <a:srgbClr val="000000"/>
              </a:solidFill>
              <a:latin typeface="Calibri"/>
            </a:endParaRPr>
          </a:p>
          <a:p>
            <a:pPr lvl="1" marL="6858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de-DE" sz="2400" spc="-1" strike="noStrike">
                <a:solidFill>
                  <a:srgbClr val="000000"/>
                </a:solidFill>
                <a:latin typeface="Calibri"/>
              </a:rPr>
              <a:t>Knowledge Transfer and Method Research for Climate Community</a:t>
            </a:r>
            <a:endParaRPr b="0" lang="en-US" sz="2400" spc="-1" strike="noStrike">
              <a:solidFill>
                <a:srgbClr val="000000"/>
              </a:solidFill>
              <a:latin typeface="Calibri"/>
            </a:endParaRPr>
          </a:p>
          <a:p>
            <a:pPr lvl="1" marL="6858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de-DE" sz="2400" spc="-1" strike="noStrike">
                <a:solidFill>
                  <a:srgbClr val="000000"/>
                </a:solidFill>
                <a:latin typeface="Calibri"/>
              </a:rPr>
              <a:t>Utilization of cutting-egde AI/ML Technologies for Climate </a:t>
            </a:r>
            <a:endParaRPr b="0" lang="en-US" sz="2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4" name="CustomShape 2"/>
          <p:cNvSpPr/>
          <p:nvPr/>
        </p:nvSpPr>
        <p:spPr>
          <a:xfrm>
            <a:off x="1987560" y="6100920"/>
            <a:ext cx="2820240" cy="567360"/>
          </a:xfrm>
          <a:prstGeom prst="rect">
            <a:avLst/>
          </a:prstGeom>
          <a:solidFill>
            <a:schemeClr val="bg1"/>
          </a:solidFill>
          <a:ln w="57150">
            <a:solidFill>
              <a:srgbClr val="2323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de-DE" sz="2500" spc="-1" strike="noStrike">
                <a:solidFill>
                  <a:srgbClr val="000000"/>
                </a:solidFill>
                <a:latin typeface="Calibri"/>
              </a:rPr>
              <a:t>Climate Science</a:t>
            </a:r>
            <a:endParaRPr b="0" lang="en-US" sz="2500" spc="-1" strike="noStrike">
              <a:latin typeface="Arial"/>
            </a:endParaRPr>
          </a:p>
        </p:txBody>
      </p:sp>
      <p:sp>
        <p:nvSpPr>
          <p:cNvPr id="165" name="CustomShape 3"/>
          <p:cNvSpPr/>
          <p:nvPr/>
        </p:nvSpPr>
        <p:spPr>
          <a:xfrm>
            <a:off x="7408800" y="6118200"/>
            <a:ext cx="2820240" cy="567360"/>
          </a:xfrm>
          <a:prstGeom prst="rect">
            <a:avLst/>
          </a:prstGeom>
          <a:solidFill>
            <a:schemeClr val="bg1"/>
          </a:solidFill>
          <a:ln w="57150">
            <a:solidFill>
              <a:srgbClr val="c666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de-DE" sz="2500" spc="-1" strike="noStrike">
                <a:solidFill>
                  <a:srgbClr val="000000"/>
                </a:solidFill>
                <a:latin typeface="Calibri"/>
              </a:rPr>
              <a:t>Machine Learning</a:t>
            </a:r>
            <a:endParaRPr b="0" lang="en-US" sz="2500" spc="-1" strike="noStrike">
              <a:latin typeface="Arial"/>
            </a:endParaRPr>
          </a:p>
        </p:txBody>
      </p:sp>
      <p:sp>
        <p:nvSpPr>
          <p:cNvPr id="166" name="CustomShape 4"/>
          <p:cNvSpPr/>
          <p:nvPr/>
        </p:nvSpPr>
        <p:spPr>
          <a:xfrm>
            <a:off x="5838120" y="5914080"/>
            <a:ext cx="405000" cy="85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5000" spc="-1" strike="noStrike">
                <a:solidFill>
                  <a:srgbClr val="000000"/>
                </a:solidFill>
                <a:latin typeface="Calibri"/>
              </a:rPr>
              <a:t>&amp;</a:t>
            </a:r>
            <a:endParaRPr b="0" lang="en-US" sz="5000" spc="-1" strike="noStrike">
              <a:latin typeface="Arial"/>
            </a:endParaRPr>
          </a:p>
        </p:txBody>
      </p:sp>
      <p:pic>
        <p:nvPicPr>
          <p:cNvPr id="167" name="Grafik 6" descr="Ein Bild, das Basketball enthält.&#10;&#10;Automatisch generierte Beschreibung"/>
          <p:cNvPicPr/>
          <p:nvPr/>
        </p:nvPicPr>
        <p:blipFill>
          <a:blip r:embed="rId2"/>
          <a:stretch/>
        </p:blipFill>
        <p:spPr>
          <a:xfrm>
            <a:off x="7954560" y="4253760"/>
            <a:ext cx="1729080" cy="1729080"/>
          </a:xfrm>
          <a:prstGeom prst="rect">
            <a:avLst/>
          </a:prstGeom>
          <a:ln w="0">
            <a:noFill/>
          </a:ln>
        </p:spPr>
      </p:pic>
      <p:sp>
        <p:nvSpPr>
          <p:cNvPr id="168" name="CustomShape 5"/>
          <p:cNvSpPr/>
          <p:nvPr/>
        </p:nvSpPr>
        <p:spPr>
          <a:xfrm>
            <a:off x="838080" y="0"/>
            <a:ext cx="10413720" cy="659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rmAutofit fontScale="26000"/>
          </a:bodyPr>
          <a:p>
            <a:pPr algn="ctr">
              <a:lnSpc>
                <a:spcPct val="90000"/>
              </a:lnSpc>
            </a:pPr>
            <a:r>
              <a:rPr b="0" lang="de-DE" sz="4400" spc="-1" strike="noStrike">
                <a:solidFill>
                  <a:srgbClr val="000000"/>
                </a:solidFill>
                <a:latin typeface="Calibri Light"/>
              </a:rPr>
              <a:t>DKRZ Machine Learning Research Group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169" name="CustomShape 6"/>
          <p:cNvSpPr/>
          <p:nvPr/>
        </p:nvSpPr>
        <p:spPr>
          <a:xfrm>
            <a:off x="1507320" y="738720"/>
            <a:ext cx="8809920" cy="63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US" sz="3600" spc="-1" strike="noStrike">
                <a:solidFill>
                  <a:srgbClr val="000000"/>
                </a:solidFill>
                <a:latin typeface="Calibri"/>
              </a:rPr>
              <a:t>Climate Informatics and Technologies</a:t>
            </a:r>
            <a:endParaRPr b="0" lang="en-US" sz="3600" spc="-1" strike="noStrike">
              <a:latin typeface="Arial"/>
            </a:endParaRPr>
          </a:p>
        </p:txBody>
      </p:sp>
      <p:sp>
        <p:nvSpPr>
          <p:cNvPr id="170" name="CustomShape 7"/>
          <p:cNvSpPr/>
          <p:nvPr/>
        </p:nvSpPr>
        <p:spPr>
          <a:xfrm>
            <a:off x="2787840" y="1217880"/>
            <a:ext cx="2435040" cy="118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Artificial Intelligence 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Machine Learning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Data Mining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Deep Learning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171" name="CustomShape 8"/>
          <p:cNvSpPr/>
          <p:nvPr/>
        </p:nvSpPr>
        <p:spPr>
          <a:xfrm>
            <a:off x="6665040" y="1195920"/>
            <a:ext cx="2900160" cy="1461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Software Development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Data Analytics 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Evaluation and Validation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HPC (CPU/GPU/TPU) 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</p:txBody>
      </p:sp>
      <p:sp>
        <p:nvSpPr>
          <p:cNvPr id="172" name="CustomShape 9"/>
          <p:cNvSpPr/>
          <p:nvPr/>
        </p:nvSpPr>
        <p:spPr>
          <a:xfrm>
            <a:off x="1859760" y="476280"/>
            <a:ext cx="7728120" cy="3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Christopher Kadow, Martin Bergemann, Etor Lucio, Mahesh Ramadoss</a:t>
            </a:r>
            <a:endParaRPr b="0" lang="en-US" sz="1800" spc="-1" strike="noStrike">
              <a:latin typeface="Arial"/>
            </a:endParaRPr>
          </a:p>
        </p:txBody>
      </p:sp>
      <p:grpSp>
        <p:nvGrpSpPr>
          <p:cNvPr id="173" name="Group 10"/>
          <p:cNvGrpSpPr/>
          <p:nvPr/>
        </p:nvGrpSpPr>
        <p:grpSpPr>
          <a:xfrm>
            <a:off x="11436120" y="-85320"/>
            <a:ext cx="827280" cy="474840"/>
            <a:chOff x="11436120" y="-85320"/>
            <a:chExt cx="827280" cy="474840"/>
          </a:xfrm>
        </p:grpSpPr>
        <p:sp>
          <p:nvSpPr>
            <p:cNvPr id="174" name="CustomShape 11"/>
            <p:cNvSpPr/>
            <p:nvPr/>
          </p:nvSpPr>
          <p:spPr>
            <a:xfrm>
              <a:off x="11436120" y="-85320"/>
              <a:ext cx="827280" cy="36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spAutoFit/>
            </a:bodyPr>
            <a:p>
              <a:pPr algn="r">
                <a:lnSpc>
                  <a:spcPct val="100000"/>
                </a:lnSpc>
              </a:pPr>
              <a:r>
                <a:rPr b="0" lang="de-DE" sz="1800" spc="-1" strike="noStrike">
                  <a:solidFill>
                    <a:srgbClr val="000000"/>
                  </a:solidFill>
                  <a:latin typeface="Berlin Sans FB"/>
                </a:rPr>
                <a:t>4/20</a:t>
              </a:r>
              <a:endParaRPr b="0" lang="en-US" sz="1800" spc="-1" strike="noStrike">
                <a:latin typeface="Arial"/>
              </a:endParaRPr>
            </a:p>
          </p:txBody>
        </p:sp>
        <p:pic>
          <p:nvPicPr>
            <p:cNvPr id="175" name="Picture 2" descr="Bildergebnis für dkrz"/>
            <p:cNvPicPr/>
            <p:nvPr/>
          </p:nvPicPr>
          <p:blipFill>
            <a:blip r:embed="rId3"/>
            <a:srcRect l="59769" t="25108" r="0" b="37716"/>
            <a:stretch/>
          </p:blipFill>
          <p:spPr>
            <a:xfrm>
              <a:off x="11748600" y="230400"/>
              <a:ext cx="443160" cy="159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76" name="Picture 2" descr="Bildergebnis für dkrz"/>
            <p:cNvPicPr/>
            <p:nvPr/>
          </p:nvPicPr>
          <p:blipFill>
            <a:blip r:embed="rId4"/>
            <a:srcRect l="2320" t="4968" r="43402" b="26674"/>
            <a:stretch/>
          </p:blipFill>
          <p:spPr>
            <a:xfrm>
              <a:off x="11466000" y="220320"/>
              <a:ext cx="259920" cy="127080"/>
            </a:xfrm>
            <a:prstGeom prst="rect">
              <a:avLst/>
            </a:prstGeom>
            <a:ln w="0">
              <a:noFill/>
            </a:ln>
          </p:spPr>
        </p:pic>
      </p:grp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4" dur="indefinite" restart="never" nodeType="tmRoot">
          <p:childTnLst>
            <p:seq>
              <p:cTn id="15" dur="indefinite" nodeType="mainSeq">
                <p:childTnLst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0" dur="1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5" dur="1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0" dur="1000"/>
                                        <p:tgtEl>
                                          <p:spTgt spid="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5" dur="1000"/>
                                        <p:tgtEl>
                                          <p:spTgt spid="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0" dur="1000"/>
                                        <p:tgtEl>
                                          <p:spTgt spid="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5" dur="1000"/>
                                        <p:tgtEl>
                                          <p:spTgt spid="1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TextShape 1"/>
          <p:cNvSpPr txBox="1"/>
          <p:nvPr/>
        </p:nvSpPr>
        <p:spPr>
          <a:xfrm>
            <a:off x="2352600" y="0"/>
            <a:ext cx="743832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>
              <a:lnSpc>
                <a:spcPct val="90000"/>
              </a:lnSpc>
            </a:pPr>
            <a:r>
              <a:rPr b="0" lang="de-DE" sz="4400" spc="-1" strike="noStrike">
                <a:solidFill>
                  <a:srgbClr val="000000"/>
                </a:solidFill>
                <a:latin typeface="Calibri Light"/>
              </a:rPr>
              <a:t>Image Inpainting - Restoration</a:t>
            </a:r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78" name="Grafik 4" descr=""/>
          <p:cNvPicPr/>
          <p:nvPr/>
        </p:nvPicPr>
        <p:blipFill>
          <a:blip r:embed="rId1"/>
          <a:srcRect l="0" t="0" r="67155" b="0"/>
          <a:stretch/>
        </p:blipFill>
        <p:spPr>
          <a:xfrm>
            <a:off x="114840" y="2494080"/>
            <a:ext cx="1563840" cy="3018960"/>
          </a:xfrm>
          <a:prstGeom prst="rect">
            <a:avLst/>
          </a:prstGeom>
          <a:ln w="0">
            <a:noFill/>
          </a:ln>
        </p:spPr>
      </p:pic>
      <p:pic>
        <p:nvPicPr>
          <p:cNvPr id="179" name="Grafik 5" descr=""/>
          <p:cNvPicPr/>
          <p:nvPr/>
        </p:nvPicPr>
        <p:blipFill>
          <a:blip r:embed="rId2"/>
          <a:srcRect l="0" t="0" r="50043" b="0"/>
          <a:stretch/>
        </p:blipFill>
        <p:spPr>
          <a:xfrm>
            <a:off x="8190720" y="2560320"/>
            <a:ext cx="1966320" cy="2952720"/>
          </a:xfrm>
          <a:prstGeom prst="rect">
            <a:avLst/>
          </a:prstGeom>
          <a:ln w="0">
            <a:noFill/>
          </a:ln>
        </p:spPr>
      </p:pic>
      <p:sp>
        <p:nvSpPr>
          <p:cNvPr id="180" name="CustomShape 2"/>
          <p:cNvSpPr/>
          <p:nvPr/>
        </p:nvSpPr>
        <p:spPr>
          <a:xfrm>
            <a:off x="5963400" y="6306120"/>
            <a:ext cx="3748680" cy="51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anchor="ctr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600" spc="-1" strike="noStrike">
                <a:solidFill>
                  <a:srgbClr val="000000"/>
                </a:solidFill>
                <a:latin typeface="Calibri"/>
              </a:rPr>
              <a:t>Image Inpainting with Deep Learning</a:t>
            </a:r>
            <a:endParaRPr b="0" lang="en-US" sz="16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800" spc="-1" strike="noStrike">
                <a:solidFill>
                  <a:srgbClr val="000000"/>
                </a:solidFill>
                <a:latin typeface="Arial"/>
              </a:rPr>
              <a:t>  </a:t>
            </a:r>
            <a:r>
              <a:rPr b="0" lang="en-US" sz="800" spc="-1" strike="noStrike" u="sng">
                <a:solidFill>
                  <a:srgbClr val="0563c1"/>
                </a:solidFill>
                <a:uFillTx/>
                <a:latin typeface="Arial"/>
                <a:hlinkClick r:id="rId3"/>
              </a:rPr>
              <a:t>https://</a:t>
            </a:r>
            <a:r>
              <a:rPr b="0" lang="en-US" sz="800" spc="-1" strike="noStrike" u="sng">
                <a:solidFill>
                  <a:srgbClr val="0563c1"/>
                </a:solidFill>
                <a:uFillTx/>
                <a:latin typeface="Arial"/>
                <a:hlinkClick r:id="rId4"/>
              </a:rPr>
              <a:t>medium.com</a:t>
            </a:r>
            <a:r>
              <a:rPr b="0" lang="en-US" sz="800" spc="-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1200" spc="-1" strike="noStrike">
                <a:solidFill>
                  <a:srgbClr val="0563c1"/>
                </a:solidFill>
                <a:latin typeface="Arial"/>
                <a:hlinkClick r:id="rId5"/>
              </a:rPr>
              <a:t>Tarun</a:t>
            </a:r>
            <a:r>
              <a:rPr b="0" lang="en-US" sz="1200" spc="-1" strike="noStrike">
                <a:solidFill>
                  <a:srgbClr val="0563c1"/>
                </a:solidFill>
                <a:latin typeface="Arial"/>
                <a:hlinkClick r:id="rId6"/>
              </a:rPr>
              <a:t> </a:t>
            </a:r>
            <a:r>
              <a:rPr b="0" lang="en-US" sz="1200" spc="-1" strike="noStrike">
                <a:solidFill>
                  <a:srgbClr val="0563c1"/>
                </a:solidFill>
                <a:latin typeface="Arial"/>
                <a:hlinkClick r:id="rId7"/>
              </a:rPr>
              <a:t>Bonu</a:t>
            </a:r>
            <a:endParaRPr b="0" lang="en-US" sz="1200" spc="-1" strike="noStrike">
              <a:latin typeface="Arial"/>
            </a:endParaRPr>
          </a:p>
        </p:txBody>
      </p:sp>
      <p:pic>
        <p:nvPicPr>
          <p:cNvPr id="181" name="Grafik 8" descr=""/>
          <p:cNvPicPr/>
          <p:nvPr/>
        </p:nvPicPr>
        <p:blipFill>
          <a:blip r:embed="rId8"/>
          <a:srcRect l="49874" t="0" r="0" b="0"/>
          <a:stretch/>
        </p:blipFill>
        <p:spPr>
          <a:xfrm>
            <a:off x="6217200" y="2560320"/>
            <a:ext cx="1973160" cy="2952720"/>
          </a:xfrm>
          <a:prstGeom prst="rect">
            <a:avLst/>
          </a:prstGeom>
          <a:ln w="0">
            <a:noFill/>
          </a:ln>
        </p:spPr>
      </p:pic>
      <p:pic>
        <p:nvPicPr>
          <p:cNvPr id="182" name="Grafik 7" descr=""/>
          <p:cNvPicPr/>
          <p:nvPr/>
        </p:nvPicPr>
        <p:blipFill>
          <a:blip r:embed="rId9"/>
          <a:srcRect l="33132" t="0" r="32829" b="0"/>
          <a:stretch/>
        </p:blipFill>
        <p:spPr>
          <a:xfrm>
            <a:off x="1679040" y="2494080"/>
            <a:ext cx="1620720" cy="3018960"/>
          </a:xfrm>
          <a:prstGeom prst="rect">
            <a:avLst/>
          </a:prstGeom>
          <a:ln w="0">
            <a:noFill/>
          </a:ln>
        </p:spPr>
      </p:pic>
      <p:pic>
        <p:nvPicPr>
          <p:cNvPr id="183" name="Grafik 9" descr=""/>
          <p:cNvPicPr/>
          <p:nvPr/>
        </p:nvPicPr>
        <p:blipFill>
          <a:blip r:embed="rId10"/>
          <a:srcRect l="67201" t="0" r="-23" b="0"/>
          <a:stretch/>
        </p:blipFill>
        <p:spPr>
          <a:xfrm>
            <a:off x="3300120" y="2493720"/>
            <a:ext cx="1562400" cy="3018960"/>
          </a:xfrm>
          <a:prstGeom prst="rect">
            <a:avLst/>
          </a:prstGeom>
          <a:ln w="0">
            <a:noFill/>
          </a:ln>
        </p:spPr>
      </p:pic>
      <p:sp>
        <p:nvSpPr>
          <p:cNvPr id="184" name="CustomShape 3"/>
          <p:cNvSpPr/>
          <p:nvPr/>
        </p:nvSpPr>
        <p:spPr>
          <a:xfrm>
            <a:off x="3960" y="6273360"/>
            <a:ext cx="4696920" cy="642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Sanctuary of Mercy church in </a:t>
            </a:r>
            <a:r>
              <a:rPr b="0" lang="en-US" sz="1800" spc="-1" strike="noStrike" u="sng">
                <a:solidFill>
                  <a:srgbClr val="0563c1"/>
                </a:solidFill>
                <a:uFillTx/>
                <a:latin typeface="Calibri"/>
                <a:hlinkClick r:id="rId11"/>
              </a:rPr>
              <a:t>Borja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, Spain 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400" spc="-1" strike="noStrike" u="sng">
                <a:solidFill>
                  <a:srgbClr val="0563c1"/>
                </a:solidFill>
                <a:uFillTx/>
                <a:latin typeface="Calibri"/>
                <a:hlinkClick r:id="rId12"/>
              </a:rPr>
              <a:t>https://</a:t>
            </a:r>
            <a:r>
              <a:rPr b="0" lang="en-US" sz="1400" spc="-1" strike="noStrike" u="sng">
                <a:solidFill>
                  <a:srgbClr val="0563c1"/>
                </a:solidFill>
                <a:uFillTx/>
                <a:latin typeface="Calibri"/>
                <a:hlinkClick r:id="rId13"/>
              </a:rPr>
              <a:t>en.wikipedia.org</a:t>
            </a:r>
            <a:r>
              <a:rPr b="0" lang="en-US" sz="1400" spc="-1" strike="noStrike">
                <a:solidFill>
                  <a:srgbClr val="000000"/>
                </a:solidFill>
                <a:latin typeface="Calibri"/>
              </a:rPr>
              <a:t> </a:t>
            </a:r>
            <a:endParaRPr b="0" lang="en-US" sz="1400" spc="-1" strike="noStrike">
              <a:latin typeface="Arial"/>
            </a:endParaRPr>
          </a:p>
        </p:txBody>
      </p:sp>
      <p:sp>
        <p:nvSpPr>
          <p:cNvPr id="185" name="CustomShape 4"/>
          <p:cNvSpPr/>
          <p:nvPr/>
        </p:nvSpPr>
        <p:spPr>
          <a:xfrm>
            <a:off x="1247040" y="1371240"/>
            <a:ext cx="3432960" cy="942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2800" spc="-1" strike="noStrike">
                <a:solidFill>
                  <a:srgbClr val="000000"/>
                </a:solidFill>
                <a:latin typeface="Calibri"/>
              </a:rPr>
              <a:t>Human </a:t>
            </a: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Intelligence</a:t>
            </a:r>
            <a:endParaRPr b="0" lang="en-US" sz="2800" spc="-1" strike="noStrike">
              <a:latin typeface="Arial"/>
            </a:endParaRPr>
          </a:p>
        </p:txBody>
      </p:sp>
      <p:sp>
        <p:nvSpPr>
          <p:cNvPr id="186" name="CustomShape 5"/>
          <p:cNvSpPr/>
          <p:nvPr/>
        </p:nvSpPr>
        <p:spPr>
          <a:xfrm>
            <a:off x="7514640" y="1322640"/>
            <a:ext cx="3432960" cy="942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2800" spc="-1" strike="noStrike">
                <a:solidFill>
                  <a:srgbClr val="000000"/>
                </a:solidFill>
                <a:latin typeface="Calibri"/>
              </a:rPr>
              <a:t>Artificial </a:t>
            </a: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Intelligence</a:t>
            </a:r>
            <a:endParaRPr b="0" lang="en-US" sz="2800" spc="-1" strike="noStrike">
              <a:latin typeface="Arial"/>
            </a:endParaRPr>
          </a:p>
        </p:txBody>
      </p:sp>
      <p:sp>
        <p:nvSpPr>
          <p:cNvPr id="187" name="CustomShape 6"/>
          <p:cNvSpPr/>
          <p:nvPr/>
        </p:nvSpPr>
        <p:spPr>
          <a:xfrm>
            <a:off x="1463760" y="1978560"/>
            <a:ext cx="1476360" cy="82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2400" spc="-1" strike="noStrike">
                <a:solidFill>
                  <a:srgbClr val="000000"/>
                </a:solidFill>
                <a:latin typeface="Calibri"/>
              </a:rPr>
              <a:t>Paintings</a:t>
            </a:r>
            <a:endParaRPr b="0" lang="en-US" sz="2400" spc="-1" strike="noStrike">
              <a:latin typeface="Arial"/>
            </a:endParaRPr>
          </a:p>
        </p:txBody>
      </p:sp>
      <p:sp>
        <p:nvSpPr>
          <p:cNvPr id="188" name="CustomShape 7"/>
          <p:cNvSpPr/>
          <p:nvPr/>
        </p:nvSpPr>
        <p:spPr>
          <a:xfrm>
            <a:off x="8877240" y="2049840"/>
            <a:ext cx="1117800" cy="82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2400" spc="-1" strike="noStrike">
                <a:solidFill>
                  <a:srgbClr val="000000"/>
                </a:solidFill>
                <a:latin typeface="Calibri"/>
              </a:rPr>
              <a:t>Photos</a:t>
            </a:r>
            <a:endParaRPr b="0" lang="en-US" sz="2400" spc="-1" strike="noStrike">
              <a:latin typeface="Arial"/>
            </a:endParaRPr>
          </a:p>
        </p:txBody>
      </p:sp>
      <p:sp>
        <p:nvSpPr>
          <p:cNvPr id="189" name="CustomShape 8"/>
          <p:cNvSpPr/>
          <p:nvPr/>
        </p:nvSpPr>
        <p:spPr>
          <a:xfrm>
            <a:off x="66600" y="5513400"/>
            <a:ext cx="167688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”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Ground Truth“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190" name="CustomShape 9"/>
          <p:cNvSpPr/>
          <p:nvPr/>
        </p:nvSpPr>
        <p:spPr>
          <a:xfrm>
            <a:off x="2037600" y="5513400"/>
            <a:ext cx="106056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”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Broken“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191" name="CustomShape 10"/>
          <p:cNvSpPr/>
          <p:nvPr/>
        </p:nvSpPr>
        <p:spPr>
          <a:xfrm>
            <a:off x="3413880" y="5500080"/>
            <a:ext cx="146448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”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Restoration“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192" name="CustomShape 11"/>
          <p:cNvSpPr/>
          <p:nvPr/>
        </p:nvSpPr>
        <p:spPr>
          <a:xfrm>
            <a:off x="6483960" y="5500080"/>
            <a:ext cx="167688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”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Ground Truth“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193" name="CustomShape 12"/>
          <p:cNvSpPr/>
          <p:nvPr/>
        </p:nvSpPr>
        <p:spPr>
          <a:xfrm>
            <a:off x="8700840" y="5486760"/>
            <a:ext cx="106056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”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Broken“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194" name="CustomShape 13"/>
          <p:cNvSpPr/>
          <p:nvPr/>
        </p:nvSpPr>
        <p:spPr>
          <a:xfrm>
            <a:off x="10301400" y="5486760"/>
            <a:ext cx="146448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”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Restoration“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195" name="CustomShape 14"/>
          <p:cNvSpPr/>
          <p:nvPr/>
        </p:nvSpPr>
        <p:spPr>
          <a:xfrm>
            <a:off x="6136200" y="2375640"/>
            <a:ext cx="2054160" cy="313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>
            <a:spAutoFit/>
          </a:bodyPr>
          <a:p>
            <a:pPr algn="ctr">
              <a:lnSpc>
                <a:spcPct val="100000"/>
              </a:lnSpc>
            </a:pPr>
            <a:r>
              <a:rPr b="1" lang="de-DE" sz="20000" spc="-1" strike="noStrike">
                <a:solidFill>
                  <a:srgbClr val="f8cbad"/>
                </a:solidFill>
                <a:latin typeface="Calibri"/>
              </a:rPr>
              <a:t>X</a:t>
            </a:r>
            <a:endParaRPr b="0" lang="en-US" sz="20000" spc="-1" strike="noStrike">
              <a:latin typeface="Arial"/>
            </a:endParaRPr>
          </a:p>
        </p:txBody>
      </p:sp>
      <p:pic>
        <p:nvPicPr>
          <p:cNvPr id="196" name="Grafik 20" descr=""/>
          <p:cNvPicPr/>
          <p:nvPr/>
        </p:nvPicPr>
        <p:blipFill>
          <a:blip r:embed="rId14"/>
          <a:stretch/>
        </p:blipFill>
        <p:spPr>
          <a:xfrm>
            <a:off x="8299440" y="2070000"/>
            <a:ext cx="577440" cy="413640"/>
          </a:xfrm>
          <a:prstGeom prst="rect">
            <a:avLst/>
          </a:prstGeom>
          <a:ln w="0">
            <a:noFill/>
          </a:ln>
        </p:spPr>
      </p:pic>
      <p:pic>
        <p:nvPicPr>
          <p:cNvPr id="197" name="Grafik 22" descr=""/>
          <p:cNvPicPr/>
          <p:nvPr/>
        </p:nvPicPr>
        <p:blipFill>
          <a:blip r:embed="rId15"/>
          <a:stretch/>
        </p:blipFill>
        <p:spPr>
          <a:xfrm>
            <a:off x="2725560" y="2001960"/>
            <a:ext cx="570960" cy="576360"/>
          </a:xfrm>
          <a:prstGeom prst="rect">
            <a:avLst/>
          </a:prstGeom>
          <a:ln w="0">
            <a:noFill/>
          </a:ln>
        </p:spPr>
      </p:pic>
      <p:grpSp>
        <p:nvGrpSpPr>
          <p:cNvPr id="198" name="Group 15"/>
          <p:cNvGrpSpPr/>
          <p:nvPr/>
        </p:nvGrpSpPr>
        <p:grpSpPr>
          <a:xfrm>
            <a:off x="11436120" y="-85320"/>
            <a:ext cx="827280" cy="474840"/>
            <a:chOff x="11436120" y="-85320"/>
            <a:chExt cx="827280" cy="474840"/>
          </a:xfrm>
        </p:grpSpPr>
        <p:sp>
          <p:nvSpPr>
            <p:cNvPr id="199" name="CustomShape 16"/>
            <p:cNvSpPr/>
            <p:nvPr/>
          </p:nvSpPr>
          <p:spPr>
            <a:xfrm>
              <a:off x="11436120" y="-85320"/>
              <a:ext cx="827280" cy="36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spAutoFit/>
            </a:bodyPr>
            <a:p>
              <a:pPr algn="r">
                <a:lnSpc>
                  <a:spcPct val="100000"/>
                </a:lnSpc>
              </a:pPr>
              <a:r>
                <a:rPr b="0" lang="de-DE" sz="1800" spc="-1" strike="noStrike">
                  <a:solidFill>
                    <a:srgbClr val="000000"/>
                  </a:solidFill>
                  <a:latin typeface="Berlin Sans FB"/>
                </a:rPr>
                <a:t>5/20</a:t>
              </a:r>
              <a:endParaRPr b="0" lang="en-US" sz="1800" spc="-1" strike="noStrike">
                <a:latin typeface="Arial"/>
              </a:endParaRPr>
            </a:p>
          </p:txBody>
        </p:sp>
        <p:pic>
          <p:nvPicPr>
            <p:cNvPr id="200" name="Picture 2" descr="Bildergebnis für dkrz"/>
            <p:cNvPicPr/>
            <p:nvPr/>
          </p:nvPicPr>
          <p:blipFill>
            <a:blip r:embed="rId16"/>
            <a:srcRect l="59769" t="25108" r="0" b="37716"/>
            <a:stretch/>
          </p:blipFill>
          <p:spPr>
            <a:xfrm>
              <a:off x="11748600" y="230400"/>
              <a:ext cx="443160" cy="159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201" name="Picture 2" descr="Bildergebnis für dkrz"/>
            <p:cNvPicPr/>
            <p:nvPr/>
          </p:nvPicPr>
          <p:blipFill>
            <a:blip r:embed="rId17"/>
            <a:srcRect l="2320" t="4968" r="43402" b="26674"/>
            <a:stretch/>
          </p:blipFill>
          <p:spPr>
            <a:xfrm>
              <a:off x="11466000" y="220320"/>
              <a:ext cx="259920" cy="127080"/>
            </a:xfrm>
            <a:prstGeom prst="rect">
              <a:avLst/>
            </a:prstGeom>
            <a:ln w="0">
              <a:noFill/>
            </a:ln>
          </p:spPr>
        </p:pic>
      </p:grp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46" dur="indefinite" restart="never" nodeType="tmRoot">
          <p:childTnLst>
            <p:seq>
              <p:cTn id="47" dur="indefinite" nodeType="mainSeq">
                <p:childTnLst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52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55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58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61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66" dur="1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69" dur="10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2" dur="1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5" dur="10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80" dur="10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83" dur="1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86" dur="1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89" dur="10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4" dur="10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9" dur="1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04" dur="10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nodeType="clickEffect" fill="hold" presetClass="path" presetID="63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006 2.59259E-006 L 0.32252 0.00023 E">
                                      <p:cBhvr>
                                        <p:cTn id="108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9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11" dur="10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16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19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CustomShape 1"/>
          <p:cNvSpPr/>
          <p:nvPr/>
        </p:nvSpPr>
        <p:spPr>
          <a:xfrm>
            <a:off x="-28440" y="-39600"/>
            <a:ext cx="8038800" cy="730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2400" spc="-1" strike="noStrike">
                <a:solidFill>
                  <a:srgbClr val="000000"/>
                </a:solidFill>
                <a:latin typeface="Calibri"/>
              </a:rPr>
              <a:t>Nvidia, Deep Learning, Partial Convolution</a:t>
            </a:r>
            <a:endParaRPr b="0" lang="en-US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using NVIDIA Tesla V100 GPUs and the cuDNN-accelerated PyTorch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203" name="CustomShape 2"/>
          <p:cNvSpPr/>
          <p:nvPr/>
        </p:nvSpPr>
        <p:spPr>
          <a:xfrm>
            <a:off x="6719760" y="38520"/>
            <a:ext cx="4713840" cy="912600"/>
          </a:xfrm>
          <a:prstGeom prst="rect">
            <a:avLst/>
          </a:prstGeom>
          <a:noFill/>
          <a:ln w="0">
            <a:solidFill>
              <a:schemeClr val="tx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Liu et al. 2018 Image Inpainting for </a:t>
            </a:r>
            <a:r>
              <a:rPr b="1" lang="en-US" sz="1800" spc="-1" strike="noStrike">
                <a:solidFill>
                  <a:srgbClr val="000000"/>
                </a:solidFill>
                <a:latin typeface="Calibri"/>
              </a:rPr>
              <a:t>Irregular Holes 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Using Partial Convolutions</a:t>
            </a:r>
            <a:endParaRPr b="0" lang="en-US" sz="1800" spc="-1" strike="noStrike">
              <a:latin typeface="Arial"/>
            </a:endParaRPr>
          </a:p>
        </p:txBody>
      </p:sp>
      <p:pic>
        <p:nvPicPr>
          <p:cNvPr id="204" name="Onlinemedien 10" descr=""/>
          <p:cNvPicPr/>
          <p:nvPr/>
        </p:nvPicPr>
        <p:blipFill>
          <a:blip r:embed="rId1"/>
          <a:stretch/>
        </p:blipFill>
        <p:spPr>
          <a:xfrm>
            <a:off x="399960" y="650160"/>
            <a:ext cx="11035800" cy="6207480"/>
          </a:xfrm>
          <a:prstGeom prst="rect">
            <a:avLst/>
          </a:prstGeom>
          <a:ln w="0">
            <a:noFill/>
          </a:ln>
        </p:spPr>
      </p:pic>
      <p:grpSp>
        <p:nvGrpSpPr>
          <p:cNvPr id="205" name="Group 3"/>
          <p:cNvGrpSpPr/>
          <p:nvPr/>
        </p:nvGrpSpPr>
        <p:grpSpPr>
          <a:xfrm>
            <a:off x="11436120" y="-85320"/>
            <a:ext cx="827280" cy="474840"/>
            <a:chOff x="11436120" y="-85320"/>
            <a:chExt cx="827280" cy="474840"/>
          </a:xfrm>
        </p:grpSpPr>
        <p:sp>
          <p:nvSpPr>
            <p:cNvPr id="206" name="CustomShape 4"/>
            <p:cNvSpPr/>
            <p:nvPr/>
          </p:nvSpPr>
          <p:spPr>
            <a:xfrm>
              <a:off x="11436120" y="-85320"/>
              <a:ext cx="827280" cy="36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spAutoFit/>
            </a:bodyPr>
            <a:p>
              <a:pPr algn="r">
                <a:lnSpc>
                  <a:spcPct val="100000"/>
                </a:lnSpc>
              </a:pPr>
              <a:r>
                <a:rPr b="0" lang="de-DE" sz="1800" spc="-1" strike="noStrike">
                  <a:solidFill>
                    <a:srgbClr val="000000"/>
                  </a:solidFill>
                  <a:latin typeface="Berlin Sans FB"/>
                </a:rPr>
                <a:t>6/20</a:t>
              </a:r>
              <a:endParaRPr b="0" lang="en-US" sz="1800" spc="-1" strike="noStrike">
                <a:latin typeface="Arial"/>
              </a:endParaRPr>
            </a:p>
          </p:txBody>
        </p:sp>
        <p:pic>
          <p:nvPicPr>
            <p:cNvPr id="207" name="Picture 2" descr="Bildergebnis für dkrz"/>
            <p:cNvPicPr/>
            <p:nvPr/>
          </p:nvPicPr>
          <p:blipFill>
            <a:blip r:embed="rId2"/>
            <a:srcRect l="59769" t="25108" r="0" b="37716"/>
            <a:stretch/>
          </p:blipFill>
          <p:spPr>
            <a:xfrm>
              <a:off x="11748600" y="230400"/>
              <a:ext cx="443160" cy="159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208" name="Picture 2" descr="Bildergebnis für dkrz"/>
            <p:cNvPicPr/>
            <p:nvPr/>
          </p:nvPicPr>
          <p:blipFill>
            <a:blip r:embed="rId3"/>
            <a:srcRect l="2320" t="4968" r="43402" b="26674"/>
            <a:stretch/>
          </p:blipFill>
          <p:spPr>
            <a:xfrm>
              <a:off x="11466000" y="220320"/>
              <a:ext cx="259920" cy="127080"/>
            </a:xfrm>
            <a:prstGeom prst="rect">
              <a:avLst/>
            </a:prstGeom>
            <a:ln w="0">
              <a:noFill/>
            </a:ln>
          </p:spPr>
        </p:pic>
      </p:grp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20" dur="indefinite" restart="never" nodeType="tmRoot">
          <p:childTnLst>
            <p:seq>
              <p:cTn id="121" dur="indefinite" nodeType="mainSeq">
                <p:childTnLst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nodeType="clickEffect" fill="hold" presetClass="mediacall">
                                  <p:stCondLst>
                                    <p:cond delay="0"/>
                                  </p:stCondLst>
                                  <p:childTnLst>
                                    <p:cmd type="call">
                                      <p:cBhvr>
                                        <p:cTn id="125" dur="1" fill="hold"/>
                                        <p:tgtEl>
                                          <p:spTgt spid="20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seq>
              <p:cTn id="126" restart="whenNotActive" nodeType="interactiveSeq" fill="hold">
                <p:stCondLst>
                  <p:cond delay="0" evt="onClick">
                    <p:tgtEl>
                      <p:spTgt spid="204"/>
                    </p:tgtEl>
                  </p:cond>
                </p:stCondLst>
                <p:childTnLst>
                  <p:par>
                    <p:cTn id="127" fill="hold">
                      <p:stCondLst>
                        <p:cond delay="0" evt="onClick">
                          <p:tgtEl>
                            <p:spTgt spid="204"/>
                          </p:tgtEl>
                        </p:cond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nodeType="clickEffect" fill="hold" presetClass="mediacall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0" dur="1" fill="hold"/>
                                        <p:tgtEl>
                                          <p:spTgt spid="20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Grafik 5" descr=""/>
          <p:cNvPicPr/>
          <p:nvPr/>
        </p:nvPicPr>
        <p:blipFill>
          <a:blip r:embed="rId1"/>
          <a:srcRect l="50002" t="0" r="0" b="0"/>
          <a:stretch/>
        </p:blipFill>
        <p:spPr>
          <a:xfrm>
            <a:off x="1570320" y="2328480"/>
            <a:ext cx="3819600" cy="3790440"/>
          </a:xfrm>
          <a:prstGeom prst="rect">
            <a:avLst/>
          </a:prstGeom>
          <a:ln w="0">
            <a:noFill/>
          </a:ln>
        </p:spPr>
      </p:pic>
      <p:pic>
        <p:nvPicPr>
          <p:cNvPr id="210" name="Grafik 8" descr=""/>
          <p:cNvPicPr/>
          <p:nvPr/>
        </p:nvPicPr>
        <p:blipFill>
          <a:blip r:embed="rId2"/>
          <a:srcRect l="5943" t="6524" r="16058" b="17635"/>
          <a:stretch/>
        </p:blipFill>
        <p:spPr>
          <a:xfrm>
            <a:off x="6142320" y="3433320"/>
            <a:ext cx="4414320" cy="2489400"/>
          </a:xfrm>
          <a:prstGeom prst="rect">
            <a:avLst/>
          </a:prstGeom>
          <a:ln w="0">
            <a:noFill/>
          </a:ln>
        </p:spPr>
      </p:pic>
      <p:sp>
        <p:nvSpPr>
          <p:cNvPr id="211" name="CustomShape 1"/>
          <p:cNvSpPr/>
          <p:nvPr/>
        </p:nvSpPr>
        <p:spPr>
          <a:xfrm>
            <a:off x="635400" y="957240"/>
            <a:ext cx="7791120" cy="199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US" sz="2500" spc="-1" strike="noStrike">
                <a:solidFill>
                  <a:srgbClr val="000000"/>
                </a:solidFill>
                <a:latin typeface="Calibri"/>
              </a:rPr>
              <a:t>Google</a:t>
            </a:r>
            <a:r>
              <a:rPr b="0" lang="en-US" sz="2500" spc="-1" strike="noStrike">
                <a:solidFill>
                  <a:srgbClr val="000000"/>
                </a:solidFill>
                <a:latin typeface="Calibri"/>
              </a:rPr>
              <a:t>: Let's make AI that teaches itself to walk. </a:t>
            </a:r>
            <a:endParaRPr b="0" lang="en-US" sz="25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US" sz="2500" spc="-1" strike="noStrike">
                <a:solidFill>
                  <a:srgbClr val="000000"/>
                </a:solidFill>
                <a:latin typeface="Calibri"/>
              </a:rPr>
              <a:t>Facebook</a:t>
            </a:r>
            <a:r>
              <a:rPr b="0" lang="en-US" sz="2500" spc="-1" strike="noStrike">
                <a:solidFill>
                  <a:srgbClr val="000000"/>
                </a:solidFill>
                <a:latin typeface="Calibri"/>
              </a:rPr>
              <a:t>: Let's make AI that develop their own language. </a:t>
            </a:r>
            <a:endParaRPr b="0" lang="en-US" sz="25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US" sz="2500" spc="-1" strike="noStrike">
                <a:solidFill>
                  <a:srgbClr val="000000"/>
                </a:solidFill>
                <a:latin typeface="Calibri"/>
              </a:rPr>
              <a:t>Nvidia</a:t>
            </a:r>
            <a:r>
              <a:rPr b="0" lang="en-US" sz="2500" spc="-1" strike="noStrike">
                <a:solidFill>
                  <a:srgbClr val="000000"/>
                </a:solidFill>
                <a:latin typeface="Calibri"/>
              </a:rPr>
              <a:t>: Let's make Healing brush tool from Photoshop...</a:t>
            </a:r>
            <a:r>
              <a:rPr b="0" lang="hi-IN" sz="2500" spc="-1" strike="noStrike">
                <a:solidFill>
                  <a:srgbClr val="000000"/>
                </a:solidFill>
                <a:latin typeface="Calibri"/>
              </a:rPr>
              <a:t>﻿</a:t>
            </a:r>
            <a:endParaRPr b="0" lang="en-US" sz="2500" spc="-1" strike="noStrike">
              <a:latin typeface="Arial"/>
            </a:endParaRPr>
          </a:p>
        </p:txBody>
      </p:sp>
      <p:sp>
        <p:nvSpPr>
          <p:cNvPr id="212" name="CustomShape 2"/>
          <p:cNvSpPr/>
          <p:nvPr/>
        </p:nvSpPr>
        <p:spPr>
          <a:xfrm>
            <a:off x="635400" y="479880"/>
            <a:ext cx="3943080" cy="47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2500" spc="-1" strike="noStrike">
                <a:solidFill>
                  <a:srgbClr val="000000"/>
                </a:solidFill>
                <a:latin typeface="Calibri"/>
              </a:rPr>
              <a:t>Youtube comment:</a:t>
            </a:r>
            <a:endParaRPr b="0" lang="en-US" sz="2500" spc="-1" strike="noStrike">
              <a:latin typeface="Arial"/>
            </a:endParaRPr>
          </a:p>
        </p:txBody>
      </p:sp>
      <p:sp>
        <p:nvSpPr>
          <p:cNvPr id="213" name="CustomShape 3"/>
          <p:cNvSpPr/>
          <p:nvPr/>
        </p:nvSpPr>
        <p:spPr>
          <a:xfrm>
            <a:off x="6045480" y="2743200"/>
            <a:ext cx="4414320" cy="100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de-DE" sz="2000" spc="-1" strike="noStrike">
                <a:solidFill>
                  <a:srgbClr val="000000"/>
                </a:solidFill>
                <a:latin typeface="Calibri"/>
              </a:rPr>
              <a:t>Observations Annual Mean HadCRUT4</a:t>
            </a:r>
            <a:endParaRPr b="0" lang="en-US" sz="2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de-DE" sz="2000" spc="-1" strike="noStrike">
                <a:solidFill>
                  <a:srgbClr val="000000"/>
                </a:solidFill>
                <a:latin typeface="Calibri"/>
              </a:rPr>
              <a:t>Station, Ship, Boye based data </a:t>
            </a:r>
            <a:endParaRPr b="0" lang="en-US" sz="2000" spc="-1" strike="noStrike">
              <a:latin typeface="Arial"/>
            </a:endParaRPr>
          </a:p>
        </p:txBody>
      </p:sp>
      <p:sp>
        <p:nvSpPr>
          <p:cNvPr id="214" name="CustomShape 4"/>
          <p:cNvSpPr/>
          <p:nvPr/>
        </p:nvSpPr>
        <p:spPr>
          <a:xfrm>
            <a:off x="4923000" y="3347640"/>
            <a:ext cx="1266480" cy="164736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2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15" name="CustomShape 5"/>
          <p:cNvSpPr/>
          <p:nvPr/>
        </p:nvSpPr>
        <p:spPr>
          <a:xfrm>
            <a:off x="6142320" y="2266200"/>
            <a:ext cx="4190760" cy="47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de-DE" sz="2500" spc="-1" strike="noStrike">
                <a:solidFill>
                  <a:srgbClr val="000000"/>
                </a:solidFill>
                <a:latin typeface="Calibri"/>
              </a:rPr>
              <a:t>Climate Science?</a:t>
            </a:r>
            <a:endParaRPr b="0" lang="en-US" sz="2500" spc="-1" strike="noStrike">
              <a:latin typeface="Arial"/>
            </a:endParaRPr>
          </a:p>
        </p:txBody>
      </p:sp>
      <p:pic>
        <p:nvPicPr>
          <p:cNvPr id="216" name="Picture 2" descr="Bildergebnis für google"/>
          <p:cNvPicPr/>
          <p:nvPr/>
        </p:nvPicPr>
        <p:blipFill>
          <a:blip r:embed="rId3"/>
          <a:stretch/>
        </p:blipFill>
        <p:spPr>
          <a:xfrm>
            <a:off x="282600" y="1032120"/>
            <a:ext cx="352440" cy="352440"/>
          </a:xfrm>
          <a:prstGeom prst="rect">
            <a:avLst/>
          </a:prstGeom>
          <a:ln w="0">
            <a:noFill/>
          </a:ln>
        </p:spPr>
      </p:pic>
      <p:pic>
        <p:nvPicPr>
          <p:cNvPr id="217" name="Picture 4" descr="Bildergebnis für facebook"/>
          <p:cNvPicPr/>
          <p:nvPr/>
        </p:nvPicPr>
        <p:blipFill>
          <a:blip r:embed="rId4"/>
          <a:stretch/>
        </p:blipFill>
        <p:spPr>
          <a:xfrm>
            <a:off x="282600" y="1424520"/>
            <a:ext cx="352440" cy="352440"/>
          </a:xfrm>
          <a:prstGeom prst="rect">
            <a:avLst/>
          </a:prstGeom>
          <a:ln w="0">
            <a:noFill/>
          </a:ln>
        </p:spPr>
      </p:pic>
      <p:pic>
        <p:nvPicPr>
          <p:cNvPr id="218" name="Picture 6" descr="Bildergebnis für nvidia logo"/>
          <p:cNvPicPr/>
          <p:nvPr/>
        </p:nvPicPr>
        <p:blipFill>
          <a:blip r:embed="rId5"/>
          <a:srcRect l="32678" t="14263" r="23973" b="37188"/>
          <a:stretch/>
        </p:blipFill>
        <p:spPr>
          <a:xfrm>
            <a:off x="231120" y="1854000"/>
            <a:ext cx="403920" cy="253440"/>
          </a:xfrm>
          <a:prstGeom prst="rect">
            <a:avLst/>
          </a:prstGeom>
          <a:ln w="0">
            <a:noFill/>
          </a:ln>
        </p:spPr>
      </p:pic>
      <p:sp>
        <p:nvSpPr>
          <p:cNvPr id="219" name="CustomShape 6"/>
          <p:cNvSpPr/>
          <p:nvPr/>
        </p:nvSpPr>
        <p:spPr>
          <a:xfrm>
            <a:off x="9517320" y="3347640"/>
            <a:ext cx="1039320" cy="395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de-DE" sz="2000" spc="-1" strike="noStrike">
                <a:solidFill>
                  <a:srgbClr val="000000"/>
                </a:solidFill>
                <a:latin typeface="Calibri"/>
              </a:rPr>
              <a:t>2018</a:t>
            </a:r>
            <a:endParaRPr b="0" lang="en-US" sz="2000" spc="-1" strike="noStrike">
              <a:latin typeface="Arial"/>
            </a:endParaRPr>
          </a:p>
        </p:txBody>
      </p:sp>
      <p:sp>
        <p:nvSpPr>
          <p:cNvPr id="220" name="CustomShape 7"/>
          <p:cNvSpPr/>
          <p:nvPr/>
        </p:nvSpPr>
        <p:spPr>
          <a:xfrm>
            <a:off x="101160" y="-35280"/>
            <a:ext cx="4514400" cy="577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3200" spc="-1" strike="noStrike">
                <a:solidFill>
                  <a:srgbClr val="000000"/>
                </a:solidFill>
                <a:latin typeface="Calibri"/>
              </a:rPr>
              <a:t>Knowledge Transfer</a:t>
            </a:r>
            <a:endParaRPr b="0" lang="en-US" sz="3200" spc="-1" strike="noStrike">
              <a:latin typeface="Arial"/>
            </a:endParaRPr>
          </a:p>
        </p:txBody>
      </p:sp>
      <p:pic>
        <p:nvPicPr>
          <p:cNvPr id="221" name="Grafik 7" descr=""/>
          <p:cNvPicPr/>
          <p:nvPr/>
        </p:nvPicPr>
        <p:blipFill>
          <a:blip r:embed="rId6"/>
          <a:srcRect l="6118" t="0" r="14797" b="18436"/>
          <a:stretch/>
        </p:blipFill>
        <p:spPr>
          <a:xfrm>
            <a:off x="6189840" y="3341520"/>
            <a:ext cx="4399200" cy="2790360"/>
          </a:xfrm>
          <a:prstGeom prst="rect">
            <a:avLst/>
          </a:prstGeom>
          <a:ln w="0">
            <a:noFill/>
          </a:ln>
        </p:spPr>
      </p:pic>
      <p:sp>
        <p:nvSpPr>
          <p:cNvPr id="222" name="CustomShape 8"/>
          <p:cNvSpPr/>
          <p:nvPr/>
        </p:nvSpPr>
        <p:spPr>
          <a:xfrm>
            <a:off x="7125480" y="6095520"/>
            <a:ext cx="3550320" cy="395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de-DE" sz="2000" spc="-1" strike="noStrike">
                <a:solidFill>
                  <a:srgbClr val="000000"/>
                </a:solidFill>
                <a:latin typeface="Calibri"/>
              </a:rPr>
              <a:t>GRAY -&gt; Missing Values</a:t>
            </a:r>
            <a:endParaRPr b="0" lang="en-US" sz="2000" spc="-1" strike="noStrike">
              <a:latin typeface="Arial"/>
            </a:endParaRPr>
          </a:p>
        </p:txBody>
      </p:sp>
      <p:sp>
        <p:nvSpPr>
          <p:cNvPr id="223" name="CustomShape 9"/>
          <p:cNvSpPr/>
          <p:nvPr/>
        </p:nvSpPr>
        <p:spPr>
          <a:xfrm>
            <a:off x="9455760" y="2180880"/>
            <a:ext cx="2077920" cy="106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de-DE" sz="3200" spc="-1" strike="noStrike">
                <a:solidFill>
                  <a:srgbClr val="000000"/>
                </a:solidFill>
                <a:latin typeface="Calibri"/>
              </a:rPr>
              <a:t>BUT HOW?</a:t>
            </a:r>
            <a:endParaRPr b="0" lang="en-US" sz="3200" spc="-1" strike="noStrike">
              <a:latin typeface="Arial"/>
            </a:endParaRPr>
          </a:p>
        </p:txBody>
      </p:sp>
      <p:grpSp>
        <p:nvGrpSpPr>
          <p:cNvPr id="224" name="Group 10"/>
          <p:cNvGrpSpPr/>
          <p:nvPr/>
        </p:nvGrpSpPr>
        <p:grpSpPr>
          <a:xfrm>
            <a:off x="11436120" y="-85320"/>
            <a:ext cx="827280" cy="474840"/>
            <a:chOff x="11436120" y="-85320"/>
            <a:chExt cx="827280" cy="474840"/>
          </a:xfrm>
        </p:grpSpPr>
        <p:sp>
          <p:nvSpPr>
            <p:cNvPr id="225" name="CustomShape 11"/>
            <p:cNvSpPr/>
            <p:nvPr/>
          </p:nvSpPr>
          <p:spPr>
            <a:xfrm>
              <a:off x="11436120" y="-85320"/>
              <a:ext cx="827280" cy="36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spAutoFit/>
            </a:bodyPr>
            <a:p>
              <a:pPr algn="r">
                <a:lnSpc>
                  <a:spcPct val="100000"/>
                </a:lnSpc>
              </a:pPr>
              <a:r>
                <a:rPr b="0" lang="de-DE" sz="1800" spc="-1" strike="noStrike">
                  <a:solidFill>
                    <a:srgbClr val="000000"/>
                  </a:solidFill>
                  <a:latin typeface="Berlin Sans FB"/>
                </a:rPr>
                <a:t>7/20</a:t>
              </a:r>
              <a:endParaRPr b="0" lang="en-US" sz="1800" spc="-1" strike="noStrike">
                <a:latin typeface="Arial"/>
              </a:endParaRPr>
            </a:p>
          </p:txBody>
        </p:sp>
        <p:pic>
          <p:nvPicPr>
            <p:cNvPr id="226" name="Picture 2" descr="Bildergebnis für dkrz"/>
            <p:cNvPicPr/>
            <p:nvPr/>
          </p:nvPicPr>
          <p:blipFill>
            <a:blip r:embed="rId7"/>
            <a:srcRect l="59769" t="25108" r="0" b="37716"/>
            <a:stretch/>
          </p:blipFill>
          <p:spPr>
            <a:xfrm>
              <a:off x="11748600" y="230400"/>
              <a:ext cx="443160" cy="159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227" name="Picture 2" descr="Bildergebnis für dkrz"/>
            <p:cNvPicPr/>
            <p:nvPr/>
          </p:nvPicPr>
          <p:blipFill>
            <a:blip r:embed="rId8"/>
            <a:srcRect l="2320" t="4968" r="43402" b="26674"/>
            <a:stretch/>
          </p:blipFill>
          <p:spPr>
            <a:xfrm>
              <a:off x="11466000" y="220320"/>
              <a:ext cx="259920" cy="127080"/>
            </a:xfrm>
            <a:prstGeom prst="rect">
              <a:avLst/>
            </a:prstGeom>
            <a:ln w="0">
              <a:noFill/>
            </a:ln>
          </p:spPr>
        </p:pic>
      </p:grp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31" dur="indefinite" restart="never" nodeType="tmRoot">
          <p:childTnLst>
            <p:seq>
              <p:cTn id="132" dur="indefinite" nodeType="mainSeq">
                <p:childTnLst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37" dur="1000"/>
                                        <p:tgtEl>
                                          <p:spTgt spid="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40" dur="10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45" dur="1000"/>
                                        <p:tgtEl>
                                          <p:spTgt spid="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48" dur="10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53" dur="1000"/>
                                        <p:tgtEl>
                                          <p:spTgt spid="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56" dur="10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61" dur="10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64" dur="10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69" dur="10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72" dur="10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75" dur="10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80" dur="10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85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90" dur="10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CustomShape 1"/>
          <p:cNvSpPr/>
          <p:nvPr/>
        </p:nvSpPr>
        <p:spPr>
          <a:xfrm>
            <a:off x="5483160" y="4095720"/>
            <a:ext cx="1692000" cy="934560"/>
          </a:xfrm>
          <a:prstGeom prst="rect">
            <a:avLst/>
          </a:prstGeom>
          <a:solidFill>
            <a:srgbClr val="729fcf"/>
          </a:solidFill>
          <a:ln w="9525">
            <a:solidFill>
              <a:srgbClr val="3465a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60840" bIns="45000">
            <a:noAutofit/>
          </a:bodyPr>
          <a:p>
            <a:pPr algn="ctr">
              <a:lnSpc>
                <a:spcPct val="93000"/>
              </a:lnSpc>
              <a:tabLst>
                <a:tab algn="l" pos="449280"/>
                <a:tab algn="l" pos="898560"/>
                <a:tab algn="l" pos="1347840"/>
              </a:tabLst>
            </a:pPr>
            <a:r>
              <a:rPr b="1" lang="en-US" sz="1800" spc="-1" strike="noStrike">
                <a:solidFill>
                  <a:srgbClr val="000000"/>
                </a:solidFill>
                <a:latin typeface="Arial"/>
              </a:rPr>
              <a:t>AI</a:t>
            </a:r>
            <a:endParaRPr b="0" lang="en-US" sz="1800" spc="-1" strike="noStrike">
              <a:latin typeface="Arial"/>
            </a:endParaRPr>
          </a:p>
          <a:p>
            <a:pPr algn="ctr">
              <a:lnSpc>
                <a:spcPct val="93000"/>
              </a:lnSpc>
              <a:tabLst>
                <a:tab algn="l" pos="449280"/>
                <a:tab algn="l" pos="898560"/>
                <a:tab algn="l" pos="134784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Train 239.616 </a:t>
            </a:r>
            <a:endParaRPr b="0" lang="en-US" sz="1800" spc="-1" strike="noStrike">
              <a:latin typeface="Arial"/>
            </a:endParaRPr>
          </a:p>
          <a:p>
            <a:pPr algn="ctr">
              <a:lnSpc>
                <a:spcPct val="93000"/>
              </a:lnSpc>
              <a:tabLst>
                <a:tab algn="l" pos="449280"/>
                <a:tab algn="l" pos="898560"/>
                <a:tab algn="l" pos="134784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&amp; Verify 29.952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229" name="CustomShape 2"/>
          <p:cNvSpPr/>
          <p:nvPr/>
        </p:nvSpPr>
        <p:spPr>
          <a:xfrm>
            <a:off x="5410080" y="5211720"/>
            <a:ext cx="5184360" cy="1476000"/>
          </a:xfrm>
          <a:prstGeom prst="rect">
            <a:avLst/>
          </a:prstGeom>
          <a:noFill/>
          <a:ln w="12600">
            <a:solidFill>
              <a:srgbClr val="ff0000"/>
            </a:solidFill>
            <a:prstDash val="sysDot"/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30" name="CustomShape 3"/>
          <p:cNvSpPr/>
          <p:nvPr/>
        </p:nvSpPr>
        <p:spPr>
          <a:xfrm>
            <a:off x="5157720" y="2727360"/>
            <a:ext cx="5111280" cy="1258560"/>
          </a:xfrm>
          <a:prstGeom prst="rect">
            <a:avLst/>
          </a:prstGeom>
          <a:noFill/>
          <a:ln w="12600">
            <a:solidFill>
              <a:srgbClr val="000000"/>
            </a:solidFill>
            <a:prstDash val="sysDot"/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31" name="CustomShape 4"/>
          <p:cNvSpPr/>
          <p:nvPr/>
        </p:nvSpPr>
        <p:spPr>
          <a:xfrm>
            <a:off x="5410080" y="27000"/>
            <a:ext cx="5184360" cy="1476000"/>
          </a:xfrm>
          <a:prstGeom prst="rect">
            <a:avLst/>
          </a:prstGeom>
          <a:noFill/>
          <a:ln w="12600">
            <a:solidFill>
              <a:srgbClr val="0000ff"/>
            </a:solidFill>
            <a:prstDash val="sysDot"/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32" name="CustomShape 5"/>
          <p:cNvSpPr/>
          <p:nvPr/>
        </p:nvSpPr>
        <p:spPr>
          <a:xfrm>
            <a:off x="5481720" y="1682640"/>
            <a:ext cx="1692000" cy="934560"/>
          </a:xfrm>
          <a:prstGeom prst="rect">
            <a:avLst/>
          </a:prstGeom>
          <a:solidFill>
            <a:srgbClr val="729fcf"/>
          </a:solidFill>
          <a:ln w="9525">
            <a:solidFill>
              <a:srgbClr val="3465a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60840" bIns="45000">
            <a:noAutofit/>
          </a:bodyPr>
          <a:p>
            <a:pPr algn="ctr">
              <a:lnSpc>
                <a:spcPct val="93000"/>
              </a:lnSpc>
              <a:tabLst>
                <a:tab algn="l" pos="449280"/>
                <a:tab algn="l" pos="898560"/>
                <a:tab algn="l" pos="1347840"/>
              </a:tabLst>
            </a:pPr>
            <a:r>
              <a:rPr b="1" lang="en-US" sz="1800" spc="-1" strike="noStrike">
                <a:solidFill>
                  <a:srgbClr val="000000"/>
                </a:solidFill>
                <a:latin typeface="Arial"/>
              </a:rPr>
              <a:t>AI</a:t>
            </a:r>
            <a:endParaRPr b="0" lang="en-US" sz="1800" spc="-1" strike="noStrike">
              <a:latin typeface="Arial"/>
            </a:endParaRPr>
          </a:p>
          <a:p>
            <a:pPr algn="ctr">
              <a:lnSpc>
                <a:spcPct val="93000"/>
              </a:lnSpc>
              <a:tabLst>
                <a:tab algn="l" pos="449280"/>
                <a:tab algn="l" pos="898560"/>
                <a:tab algn="l" pos="134784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Train 82.133 </a:t>
            </a:r>
            <a:endParaRPr b="0" lang="en-US" sz="1800" spc="-1" strike="noStrike">
              <a:latin typeface="Arial"/>
            </a:endParaRPr>
          </a:p>
          <a:p>
            <a:pPr algn="ctr">
              <a:lnSpc>
                <a:spcPct val="93000"/>
              </a:lnSpc>
              <a:tabLst>
                <a:tab algn="l" pos="449280"/>
                <a:tab algn="l" pos="898560"/>
                <a:tab algn="l" pos="134784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&amp; Verify 10.267</a:t>
            </a:r>
            <a:endParaRPr b="0" lang="en-US" sz="1800" spc="-1" strike="noStrike">
              <a:latin typeface="Arial"/>
            </a:endParaRPr>
          </a:p>
        </p:txBody>
      </p:sp>
      <p:grpSp>
        <p:nvGrpSpPr>
          <p:cNvPr id="233" name="Group 6"/>
          <p:cNvGrpSpPr/>
          <p:nvPr/>
        </p:nvGrpSpPr>
        <p:grpSpPr>
          <a:xfrm>
            <a:off x="3646440" y="1071720"/>
            <a:ext cx="1293480" cy="1042560"/>
            <a:chOff x="3646440" y="1071720"/>
            <a:chExt cx="1293480" cy="1042560"/>
          </a:xfrm>
        </p:grpSpPr>
        <p:sp>
          <p:nvSpPr>
            <p:cNvPr id="234" name="CustomShape 7"/>
            <p:cNvSpPr/>
            <p:nvPr/>
          </p:nvSpPr>
          <p:spPr>
            <a:xfrm>
              <a:off x="4005360" y="1395360"/>
              <a:ext cx="213840" cy="177480"/>
            </a:xfrm>
            <a:prstGeom prst="rect">
              <a:avLst/>
            </a:prstGeom>
            <a:solidFill>
              <a:srgbClr val="729fcf"/>
            </a:solidFill>
            <a:ln w="12600">
              <a:solidFill>
                <a:srgbClr val="0000f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35" name="CustomShape 8"/>
            <p:cNvSpPr/>
            <p:nvPr/>
          </p:nvSpPr>
          <p:spPr>
            <a:xfrm>
              <a:off x="4114800" y="1468440"/>
              <a:ext cx="213840" cy="177480"/>
            </a:xfrm>
            <a:prstGeom prst="rect">
              <a:avLst/>
            </a:prstGeom>
            <a:solidFill>
              <a:srgbClr val="729fcf"/>
            </a:solidFill>
            <a:ln w="12600">
              <a:solidFill>
                <a:srgbClr val="0000f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36" name="CustomShape 9"/>
            <p:cNvSpPr/>
            <p:nvPr/>
          </p:nvSpPr>
          <p:spPr>
            <a:xfrm>
              <a:off x="4257720" y="1539720"/>
              <a:ext cx="213840" cy="177480"/>
            </a:xfrm>
            <a:prstGeom prst="rect">
              <a:avLst/>
            </a:prstGeom>
            <a:solidFill>
              <a:srgbClr val="729fcf"/>
            </a:solidFill>
            <a:ln w="12600">
              <a:solidFill>
                <a:srgbClr val="0000f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37" name="CustomShape 10"/>
            <p:cNvSpPr/>
            <p:nvPr/>
          </p:nvSpPr>
          <p:spPr>
            <a:xfrm>
              <a:off x="4402080" y="1647720"/>
              <a:ext cx="213840" cy="177480"/>
            </a:xfrm>
            <a:prstGeom prst="rect">
              <a:avLst/>
            </a:prstGeom>
            <a:solidFill>
              <a:srgbClr val="729fcf"/>
            </a:solidFill>
            <a:ln w="12600">
              <a:solidFill>
                <a:srgbClr val="0000f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38" name="CustomShape 11"/>
            <p:cNvSpPr/>
            <p:nvPr/>
          </p:nvSpPr>
          <p:spPr>
            <a:xfrm>
              <a:off x="3646440" y="1071720"/>
              <a:ext cx="1293480" cy="1042560"/>
            </a:xfrm>
            <a:prstGeom prst="rect">
              <a:avLst/>
            </a:prstGeom>
            <a:noFill/>
            <a:ln w="12600">
              <a:solidFill>
                <a:srgbClr val="0000f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6120" rIns="96120" tIns="66960" bIns="51120">
              <a:noAutofit/>
            </a:bodyPr>
            <a:p>
              <a:pPr algn="ctr">
                <a:lnSpc>
                  <a:spcPct val="93000"/>
                </a:lnSpc>
                <a:tabLst>
                  <a:tab algn="l" pos="449280"/>
                  <a:tab algn="l" pos="898560"/>
                </a:tabLst>
              </a:pPr>
              <a:r>
                <a:rPr b="0" lang="en-US" sz="1800" spc="-1" strike="noStrike">
                  <a:solidFill>
                    <a:srgbClr val="000000"/>
                  </a:solidFill>
                  <a:latin typeface="Arial"/>
                </a:rPr>
                <a:t>20CR</a:t>
              </a:r>
              <a:endParaRPr b="0" lang="en-US" sz="1800" spc="-1" strike="noStrike">
                <a:latin typeface="Arial"/>
              </a:endParaRPr>
            </a:p>
            <a:p>
              <a:pPr algn="ctr">
                <a:lnSpc>
                  <a:spcPct val="93000"/>
                </a:lnSpc>
                <a:tabLst>
                  <a:tab algn="l" pos="449280"/>
                  <a:tab algn="l" pos="898560"/>
                </a:tabLst>
              </a:pPr>
              <a:r>
                <a:rPr b="0" lang="en-US" sz="1800" spc="-1" strike="noStrike">
                  <a:solidFill>
                    <a:srgbClr val="000000"/>
                  </a:solidFill>
                  <a:latin typeface="Arial"/>
                </a:rPr>
                <a:t>                                    </a:t>
              </a:r>
              <a:endParaRPr b="0" lang="en-US" sz="1800" spc="-1" strike="noStrike">
                <a:latin typeface="Arial"/>
              </a:endParaRPr>
            </a:p>
            <a:p>
              <a:pPr algn="ctr">
                <a:lnSpc>
                  <a:spcPct val="93000"/>
                </a:lnSpc>
                <a:tabLst>
                  <a:tab algn="l" pos="449280"/>
                  <a:tab algn="l" pos="898560"/>
                </a:tabLst>
              </a:pPr>
              <a:endParaRPr b="0" lang="en-US" sz="1800" spc="-1" strike="noStrike">
                <a:latin typeface="Arial"/>
              </a:endParaRPr>
            </a:p>
            <a:p>
              <a:pPr algn="ctr">
                <a:lnSpc>
                  <a:spcPct val="93000"/>
                </a:lnSpc>
                <a:tabLst>
                  <a:tab algn="l" pos="449280"/>
                  <a:tab algn="l" pos="898560"/>
                </a:tabLst>
              </a:pPr>
              <a:r>
                <a:rPr b="0" lang="en-US" sz="1800" spc="-1" strike="noStrike">
                  <a:solidFill>
                    <a:srgbClr val="000000"/>
                  </a:solidFill>
                  <a:latin typeface="Arial"/>
                </a:rPr>
                <a:t>92.400</a:t>
              </a:r>
              <a:endParaRPr b="0" lang="en-US" sz="1800" spc="-1" strike="noStrike">
                <a:latin typeface="Arial"/>
              </a:endParaRPr>
            </a:p>
          </p:txBody>
        </p:sp>
      </p:grpSp>
      <p:sp>
        <p:nvSpPr>
          <p:cNvPr id="239" name="Line 12"/>
          <p:cNvSpPr/>
          <p:nvPr/>
        </p:nvSpPr>
        <p:spPr>
          <a:xfrm>
            <a:off x="4762440" y="1900080"/>
            <a:ext cx="1150920" cy="1440"/>
          </a:xfrm>
          <a:prstGeom prst="line">
            <a:avLst/>
          </a:prstGeom>
          <a:ln w="12600">
            <a:solidFill>
              <a:srgbClr val="0000ff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240" name="Line 13"/>
          <p:cNvSpPr/>
          <p:nvPr/>
        </p:nvSpPr>
        <p:spPr>
          <a:xfrm>
            <a:off x="7065720" y="2151000"/>
            <a:ext cx="432000" cy="1440"/>
          </a:xfrm>
          <a:prstGeom prst="line">
            <a:avLst/>
          </a:prstGeom>
          <a:ln w="29160">
            <a:solidFill>
              <a:srgbClr val="0000ff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241" name="CustomShape 14"/>
          <p:cNvSpPr/>
          <p:nvPr/>
        </p:nvSpPr>
        <p:spPr>
          <a:xfrm>
            <a:off x="7497720" y="1682640"/>
            <a:ext cx="1007640" cy="934560"/>
          </a:xfrm>
          <a:prstGeom prst="rect">
            <a:avLst/>
          </a:prstGeom>
          <a:solidFill>
            <a:srgbClr val="0000ff"/>
          </a:solidFill>
          <a:ln w="9525">
            <a:solidFill>
              <a:srgbClr val="3465a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60840" bIns="45000">
            <a:noAutofit/>
          </a:bodyPr>
          <a:p>
            <a:pPr algn="ctr">
              <a:lnSpc>
                <a:spcPct val="93000"/>
              </a:lnSpc>
              <a:tabLst>
                <a:tab algn="l" pos="449280"/>
                <a:tab algn="l" pos="898560"/>
              </a:tabLst>
            </a:pPr>
            <a:endParaRPr b="0" lang="en-US" sz="1800" spc="-1" strike="noStrike">
              <a:latin typeface="Arial"/>
            </a:endParaRPr>
          </a:p>
          <a:p>
            <a:pPr algn="ctr">
              <a:lnSpc>
                <a:spcPct val="93000"/>
              </a:lnSpc>
              <a:tabLst>
                <a:tab algn="l" pos="449280"/>
                <a:tab algn="l" pos="898560"/>
              </a:tabLst>
            </a:pPr>
            <a:r>
              <a:rPr b="1" lang="en-US" sz="1800" spc="-1" strike="noStrike">
                <a:solidFill>
                  <a:srgbClr val="000000"/>
                </a:solidFill>
                <a:latin typeface="Arial"/>
              </a:rPr>
              <a:t>20crAI</a:t>
            </a:r>
            <a:endParaRPr b="0" lang="en-US" sz="1800" spc="-1" strike="noStrike">
              <a:latin typeface="Arial"/>
            </a:endParaRPr>
          </a:p>
        </p:txBody>
      </p:sp>
      <p:grpSp>
        <p:nvGrpSpPr>
          <p:cNvPr id="242" name="Group 15"/>
          <p:cNvGrpSpPr/>
          <p:nvPr/>
        </p:nvGrpSpPr>
        <p:grpSpPr>
          <a:xfrm>
            <a:off x="3646440" y="2187720"/>
            <a:ext cx="1293480" cy="1042560"/>
            <a:chOff x="3646440" y="2187720"/>
            <a:chExt cx="1293480" cy="1042560"/>
          </a:xfrm>
        </p:grpSpPr>
        <p:sp>
          <p:nvSpPr>
            <p:cNvPr id="243" name="CustomShape 16"/>
            <p:cNvSpPr/>
            <p:nvPr/>
          </p:nvSpPr>
          <p:spPr>
            <a:xfrm>
              <a:off x="4005360" y="2513160"/>
              <a:ext cx="213840" cy="177480"/>
            </a:xfrm>
            <a:prstGeom prst="rect">
              <a:avLst/>
            </a:prstGeom>
            <a:solidFill>
              <a:srgbClr val="729fcf"/>
            </a:solidFill>
            <a:ln w="1260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44" name="CustomShape 17"/>
            <p:cNvSpPr/>
            <p:nvPr/>
          </p:nvSpPr>
          <p:spPr>
            <a:xfrm>
              <a:off x="4114800" y="2584440"/>
              <a:ext cx="213840" cy="177480"/>
            </a:xfrm>
            <a:prstGeom prst="rect">
              <a:avLst/>
            </a:prstGeom>
            <a:solidFill>
              <a:srgbClr val="729fcf"/>
            </a:solidFill>
            <a:ln w="1260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45" name="CustomShape 18"/>
            <p:cNvSpPr/>
            <p:nvPr/>
          </p:nvSpPr>
          <p:spPr>
            <a:xfrm>
              <a:off x="4257720" y="2655720"/>
              <a:ext cx="213840" cy="177480"/>
            </a:xfrm>
            <a:prstGeom prst="rect">
              <a:avLst/>
            </a:prstGeom>
            <a:solidFill>
              <a:srgbClr val="729fcf"/>
            </a:solidFill>
            <a:ln w="1260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46" name="CustomShape 19"/>
            <p:cNvSpPr/>
            <p:nvPr/>
          </p:nvSpPr>
          <p:spPr>
            <a:xfrm>
              <a:off x="4402080" y="2763720"/>
              <a:ext cx="213840" cy="177480"/>
            </a:xfrm>
            <a:prstGeom prst="rect">
              <a:avLst/>
            </a:prstGeom>
            <a:solidFill>
              <a:srgbClr val="729fcf"/>
            </a:solidFill>
            <a:ln w="1260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47" name="CustomShape 20"/>
            <p:cNvSpPr/>
            <p:nvPr/>
          </p:nvSpPr>
          <p:spPr>
            <a:xfrm>
              <a:off x="3646440" y="2187720"/>
              <a:ext cx="1293480" cy="1042560"/>
            </a:xfrm>
            <a:prstGeom prst="rect">
              <a:avLst/>
            </a:prstGeom>
            <a:noFill/>
            <a:ln w="1260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6120" rIns="96120" tIns="66960" bIns="51120">
              <a:noAutofit/>
            </a:bodyPr>
            <a:p>
              <a:pPr algn="ctr">
                <a:lnSpc>
                  <a:spcPct val="93000"/>
                </a:lnSpc>
                <a:tabLst>
                  <a:tab algn="l" pos="449280"/>
                  <a:tab algn="l" pos="898560"/>
                </a:tabLst>
              </a:pPr>
              <a:r>
                <a:rPr b="0" lang="en-US" sz="1800" spc="-1" strike="noStrike">
                  <a:solidFill>
                    <a:srgbClr val="000000"/>
                  </a:solidFill>
                  <a:latin typeface="Arial"/>
                </a:rPr>
                <a:t>Miss Masks</a:t>
              </a:r>
              <a:endParaRPr b="0" lang="en-US" sz="1800" spc="-1" strike="noStrike">
                <a:latin typeface="Arial"/>
              </a:endParaRPr>
            </a:p>
            <a:p>
              <a:pPr algn="ctr">
                <a:lnSpc>
                  <a:spcPct val="93000"/>
                </a:lnSpc>
                <a:tabLst>
                  <a:tab algn="l" pos="449280"/>
                  <a:tab algn="l" pos="898560"/>
                </a:tabLst>
              </a:pPr>
              <a:endParaRPr b="0" lang="en-US" sz="1800" spc="-1" strike="noStrike">
                <a:latin typeface="Arial"/>
              </a:endParaRPr>
            </a:p>
            <a:p>
              <a:pPr algn="ctr">
                <a:lnSpc>
                  <a:spcPct val="93000"/>
                </a:lnSpc>
                <a:tabLst>
                  <a:tab algn="l" pos="449280"/>
                  <a:tab algn="l" pos="898560"/>
                </a:tabLst>
              </a:pPr>
              <a:endParaRPr b="0" lang="en-US" sz="1800" spc="-1" strike="noStrike">
                <a:latin typeface="Arial"/>
              </a:endParaRPr>
            </a:p>
            <a:p>
              <a:pPr algn="ctr">
                <a:lnSpc>
                  <a:spcPct val="93000"/>
                </a:lnSpc>
                <a:tabLst>
                  <a:tab algn="l" pos="449280"/>
                  <a:tab algn="l" pos="898560"/>
                </a:tabLst>
              </a:pPr>
              <a:r>
                <a:rPr b="0" lang="en-US" sz="1800" spc="-1" strike="noStrike">
                  <a:solidFill>
                    <a:srgbClr val="000000"/>
                  </a:solidFill>
                  <a:latin typeface="Arial"/>
                </a:rPr>
                <a:t>2.028</a:t>
              </a:r>
              <a:endParaRPr b="0" lang="en-US" sz="1800" spc="-1" strike="noStrike">
                <a:latin typeface="Arial"/>
              </a:endParaRPr>
            </a:p>
          </p:txBody>
        </p:sp>
      </p:grpSp>
      <p:sp>
        <p:nvSpPr>
          <p:cNvPr id="248" name="Line 21"/>
          <p:cNvSpPr/>
          <p:nvPr/>
        </p:nvSpPr>
        <p:spPr>
          <a:xfrm>
            <a:off x="4725720" y="2547720"/>
            <a:ext cx="1187640" cy="1800"/>
          </a:xfrm>
          <a:prstGeom prst="line">
            <a:avLst/>
          </a:prstGeom>
          <a:ln w="12600">
            <a:solidFill>
              <a:srgbClr val="0000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grpSp>
        <p:nvGrpSpPr>
          <p:cNvPr id="249" name="Group 22"/>
          <p:cNvGrpSpPr/>
          <p:nvPr/>
        </p:nvGrpSpPr>
        <p:grpSpPr>
          <a:xfrm>
            <a:off x="5878440" y="2835360"/>
            <a:ext cx="1366560" cy="1042560"/>
            <a:chOff x="5878440" y="2835360"/>
            <a:chExt cx="1366560" cy="1042560"/>
          </a:xfrm>
        </p:grpSpPr>
        <p:sp>
          <p:nvSpPr>
            <p:cNvPr id="250" name="CustomShape 23"/>
            <p:cNvSpPr/>
            <p:nvPr/>
          </p:nvSpPr>
          <p:spPr>
            <a:xfrm>
              <a:off x="5878440" y="2835360"/>
              <a:ext cx="1366560" cy="1042560"/>
            </a:xfrm>
            <a:prstGeom prst="rect">
              <a:avLst/>
            </a:prstGeom>
            <a:noFill/>
            <a:ln w="12600">
              <a:solidFill>
                <a:srgbClr val="0000f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6120" rIns="96120" tIns="66960" bIns="51120">
              <a:noAutofit/>
            </a:bodyPr>
            <a:p>
              <a:pPr algn="ctr">
                <a:lnSpc>
                  <a:spcPct val="93000"/>
                </a:lnSpc>
                <a:tabLst>
                  <a:tab algn="l" pos="449280"/>
                  <a:tab algn="l" pos="898560"/>
                  <a:tab algn="l" pos="1347840"/>
                </a:tabLst>
              </a:pPr>
              <a:r>
                <a:rPr b="0" lang="en-US" sz="1800" spc="-1" strike="noStrike">
                  <a:solidFill>
                    <a:srgbClr val="000000"/>
                  </a:solidFill>
                  <a:latin typeface="Arial"/>
                </a:rPr>
                <a:t>20CR – 56</a:t>
              </a:r>
              <a:r>
                <a:rPr b="0" lang="en-US" sz="1800" spc="-1" strike="noStrike" baseline="33000">
                  <a:solidFill>
                    <a:srgbClr val="000000"/>
                  </a:solidFill>
                  <a:latin typeface="Arial"/>
                </a:rPr>
                <a:t>th</a:t>
              </a:r>
              <a:endParaRPr b="0" lang="en-US" sz="1800" spc="-1" strike="noStrike">
                <a:latin typeface="Arial"/>
              </a:endParaRPr>
            </a:p>
            <a:p>
              <a:pPr algn="ctr">
                <a:lnSpc>
                  <a:spcPct val="93000"/>
                </a:lnSpc>
                <a:tabLst>
                  <a:tab algn="l" pos="449280"/>
                  <a:tab algn="l" pos="898560"/>
                  <a:tab algn="l" pos="1347840"/>
                </a:tabLst>
              </a:pPr>
              <a:endParaRPr b="0" lang="en-US" sz="1800" spc="-1" strike="noStrike">
                <a:latin typeface="Arial"/>
              </a:endParaRPr>
            </a:p>
            <a:p>
              <a:pPr algn="ctr">
                <a:lnSpc>
                  <a:spcPct val="93000"/>
                </a:lnSpc>
                <a:tabLst>
                  <a:tab algn="l" pos="449280"/>
                  <a:tab algn="l" pos="898560"/>
                  <a:tab algn="l" pos="1347840"/>
                </a:tabLst>
              </a:pPr>
              <a:r>
                <a:rPr b="0" lang="en-US" sz="1800" spc="-1" strike="noStrike">
                  <a:solidFill>
                    <a:srgbClr val="000000"/>
                  </a:solidFill>
                  <a:latin typeface="Arial"/>
                </a:rPr>
                <a:t>Masked</a:t>
              </a:r>
              <a:endParaRPr b="0" lang="en-US" sz="1800" spc="-1" strike="noStrike">
                <a:latin typeface="Arial"/>
              </a:endParaRPr>
            </a:p>
            <a:p>
              <a:pPr algn="ctr">
                <a:lnSpc>
                  <a:spcPct val="93000"/>
                </a:lnSpc>
                <a:tabLst>
                  <a:tab algn="l" pos="449280"/>
                  <a:tab algn="l" pos="898560"/>
                  <a:tab algn="l" pos="1347840"/>
                </a:tabLst>
              </a:pPr>
              <a:r>
                <a:rPr b="0" lang="en-US" sz="1800" spc="-1" strike="noStrike">
                  <a:solidFill>
                    <a:srgbClr val="000000"/>
                  </a:solidFill>
                  <a:latin typeface="Arial"/>
                </a:rPr>
                <a:t>1.632</a:t>
              </a:r>
              <a:endParaRPr b="0" lang="en-US" sz="1800" spc="-1" strike="noStrike">
                <a:latin typeface="Arial"/>
              </a:endParaRPr>
            </a:p>
          </p:txBody>
        </p:sp>
        <p:sp>
          <p:nvSpPr>
            <p:cNvPr id="251" name="CustomShape 24"/>
            <p:cNvSpPr/>
            <p:nvPr/>
          </p:nvSpPr>
          <p:spPr>
            <a:xfrm>
              <a:off x="6165720" y="3124080"/>
              <a:ext cx="267840" cy="177480"/>
            </a:xfrm>
            <a:prstGeom prst="rect">
              <a:avLst/>
            </a:prstGeom>
            <a:solidFill>
              <a:srgbClr val="729fcf"/>
            </a:solidFill>
            <a:ln w="12600">
              <a:solidFill>
                <a:srgbClr val="0000f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52" name="CustomShape 25"/>
            <p:cNvSpPr/>
            <p:nvPr/>
          </p:nvSpPr>
          <p:spPr>
            <a:xfrm>
              <a:off x="6327720" y="3160800"/>
              <a:ext cx="267840" cy="177480"/>
            </a:xfrm>
            <a:prstGeom prst="rect">
              <a:avLst/>
            </a:prstGeom>
            <a:solidFill>
              <a:srgbClr val="729fcf"/>
            </a:solidFill>
            <a:ln w="12600">
              <a:solidFill>
                <a:srgbClr val="0000f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53" name="CustomShape 26"/>
            <p:cNvSpPr/>
            <p:nvPr/>
          </p:nvSpPr>
          <p:spPr>
            <a:xfrm>
              <a:off x="6526080" y="3195720"/>
              <a:ext cx="267840" cy="177480"/>
            </a:xfrm>
            <a:prstGeom prst="rect">
              <a:avLst/>
            </a:prstGeom>
            <a:solidFill>
              <a:srgbClr val="729fcf"/>
            </a:solidFill>
            <a:ln w="12600">
              <a:solidFill>
                <a:srgbClr val="0000f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54" name="CustomShape 27"/>
            <p:cNvSpPr/>
            <p:nvPr/>
          </p:nvSpPr>
          <p:spPr>
            <a:xfrm>
              <a:off x="6730920" y="3241800"/>
              <a:ext cx="267840" cy="177480"/>
            </a:xfrm>
            <a:prstGeom prst="rect">
              <a:avLst/>
            </a:prstGeom>
            <a:solidFill>
              <a:srgbClr val="729fcf"/>
            </a:solidFill>
            <a:ln w="12600">
              <a:solidFill>
                <a:srgbClr val="0000f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255" name="Group 28"/>
          <p:cNvGrpSpPr/>
          <p:nvPr/>
        </p:nvGrpSpPr>
        <p:grpSpPr>
          <a:xfrm>
            <a:off x="8866080" y="316080"/>
            <a:ext cx="1617480" cy="1042560"/>
            <a:chOff x="8866080" y="316080"/>
            <a:chExt cx="1617480" cy="1042560"/>
          </a:xfrm>
        </p:grpSpPr>
        <p:grpSp>
          <p:nvGrpSpPr>
            <p:cNvPr id="256" name="Group 29"/>
            <p:cNvGrpSpPr/>
            <p:nvPr/>
          </p:nvGrpSpPr>
          <p:grpSpPr>
            <a:xfrm>
              <a:off x="8866080" y="316080"/>
              <a:ext cx="1617480" cy="1042560"/>
              <a:chOff x="8866080" y="316080"/>
              <a:chExt cx="1617480" cy="1042560"/>
            </a:xfrm>
          </p:grpSpPr>
          <p:sp>
            <p:nvSpPr>
              <p:cNvPr id="257" name="CustomShape 30"/>
              <p:cNvSpPr/>
              <p:nvPr/>
            </p:nvSpPr>
            <p:spPr>
              <a:xfrm>
                <a:off x="8866080" y="316080"/>
                <a:ext cx="1617480" cy="1042560"/>
              </a:xfrm>
              <a:prstGeom prst="rect">
                <a:avLst/>
              </a:prstGeom>
              <a:noFill/>
              <a:ln w="12600">
                <a:solidFill>
                  <a:srgbClr val="ff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6120" rIns="96120" tIns="66960" bIns="51120">
                <a:noAutofit/>
              </a:bodyPr>
              <a:p>
                <a:pPr algn="ctr">
                  <a:lnSpc>
                    <a:spcPct val="93000"/>
                  </a:lnSpc>
                  <a:tabLst>
                    <a:tab algn="l" pos="449280"/>
                    <a:tab algn="l" pos="898560"/>
                    <a:tab algn="l" pos="1347840"/>
                  </a:tabLst>
                </a:pPr>
                <a:r>
                  <a:rPr b="0" lang="en-US" sz="1800" spc="-1" strike="noStrike">
                    <a:solidFill>
                      <a:srgbClr val="000000"/>
                    </a:solidFill>
                    <a:latin typeface="Arial"/>
                  </a:rPr>
                  <a:t>CMIP – 145</a:t>
                </a:r>
                <a:r>
                  <a:rPr b="0" lang="en-US" sz="1800" spc="-1" strike="noStrike" baseline="33000">
                    <a:solidFill>
                      <a:srgbClr val="000000"/>
                    </a:solidFill>
                    <a:latin typeface="Arial"/>
                  </a:rPr>
                  <a:t>th</a:t>
                </a:r>
                <a:endParaRPr b="0" lang="en-US" sz="1800" spc="-1" strike="noStrike">
                  <a:latin typeface="Arial"/>
                </a:endParaRPr>
              </a:p>
              <a:p>
                <a:pPr algn="ctr">
                  <a:lnSpc>
                    <a:spcPct val="93000"/>
                  </a:lnSpc>
                  <a:tabLst>
                    <a:tab algn="l" pos="449280"/>
                    <a:tab algn="l" pos="898560"/>
                    <a:tab algn="l" pos="1347840"/>
                  </a:tabLst>
                </a:pPr>
                <a:endParaRPr b="0" lang="en-US" sz="1800" spc="-1" strike="noStrike">
                  <a:latin typeface="Arial"/>
                </a:endParaRPr>
              </a:p>
              <a:p>
                <a:pPr algn="ctr">
                  <a:lnSpc>
                    <a:spcPct val="93000"/>
                  </a:lnSpc>
                  <a:tabLst>
                    <a:tab algn="l" pos="449280"/>
                    <a:tab algn="l" pos="898560"/>
                    <a:tab algn="l" pos="1347840"/>
                  </a:tabLst>
                </a:pPr>
                <a:r>
                  <a:rPr b="0" lang="en-US" sz="1800" spc="-1" strike="noStrike">
                    <a:solidFill>
                      <a:srgbClr val="000000"/>
                    </a:solidFill>
                    <a:latin typeface="Arial"/>
                  </a:rPr>
                  <a:t>Reconstructed</a:t>
                </a:r>
                <a:endParaRPr b="0" lang="en-US" sz="1800" spc="-1" strike="noStrike">
                  <a:latin typeface="Arial"/>
                </a:endParaRPr>
              </a:p>
              <a:p>
                <a:pPr algn="ctr">
                  <a:lnSpc>
                    <a:spcPct val="93000"/>
                  </a:lnSpc>
                  <a:tabLst>
                    <a:tab algn="l" pos="449280"/>
                    <a:tab algn="l" pos="898560"/>
                    <a:tab algn="l" pos="1347840"/>
                  </a:tabLst>
                </a:pPr>
                <a:r>
                  <a:rPr b="0" lang="en-US" sz="1800" spc="-1" strike="noStrike">
                    <a:solidFill>
                      <a:srgbClr val="000000"/>
                    </a:solidFill>
                    <a:latin typeface="Arial"/>
                  </a:rPr>
                  <a:t>1.632</a:t>
                </a:r>
                <a:endParaRPr b="0" lang="en-US" sz="1800" spc="-1" strike="noStrike">
                  <a:latin typeface="Arial"/>
                </a:endParaRPr>
              </a:p>
            </p:txBody>
          </p:sp>
          <p:sp>
            <p:nvSpPr>
              <p:cNvPr id="258" name="CustomShape 31"/>
              <p:cNvSpPr/>
              <p:nvPr/>
            </p:nvSpPr>
            <p:spPr>
              <a:xfrm>
                <a:off x="9261360" y="592200"/>
                <a:ext cx="267840" cy="177480"/>
              </a:xfrm>
              <a:prstGeom prst="rect">
                <a:avLst/>
              </a:prstGeom>
              <a:solidFill>
                <a:srgbClr val="729fcf"/>
              </a:solidFill>
              <a:ln w="12600">
                <a:solidFill>
                  <a:srgbClr val="ff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59" name="CustomShape 32"/>
              <p:cNvSpPr/>
              <p:nvPr/>
            </p:nvSpPr>
            <p:spPr>
              <a:xfrm>
                <a:off x="9423360" y="628560"/>
                <a:ext cx="267840" cy="177480"/>
              </a:xfrm>
              <a:prstGeom prst="rect">
                <a:avLst/>
              </a:prstGeom>
              <a:solidFill>
                <a:srgbClr val="729fcf"/>
              </a:solidFill>
              <a:ln w="12600">
                <a:solidFill>
                  <a:srgbClr val="ff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60" name="CustomShape 33"/>
              <p:cNvSpPr/>
              <p:nvPr/>
            </p:nvSpPr>
            <p:spPr>
              <a:xfrm>
                <a:off x="9621720" y="665280"/>
                <a:ext cx="267840" cy="177480"/>
              </a:xfrm>
              <a:prstGeom prst="rect">
                <a:avLst/>
              </a:prstGeom>
              <a:solidFill>
                <a:srgbClr val="729fcf"/>
              </a:solidFill>
              <a:ln w="12600">
                <a:solidFill>
                  <a:srgbClr val="ff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61" name="CustomShape 34"/>
              <p:cNvSpPr/>
              <p:nvPr/>
            </p:nvSpPr>
            <p:spPr>
              <a:xfrm>
                <a:off x="9826560" y="711360"/>
                <a:ext cx="267840" cy="177480"/>
              </a:xfrm>
              <a:prstGeom prst="rect">
                <a:avLst/>
              </a:prstGeom>
              <a:solidFill>
                <a:srgbClr val="729fcf"/>
              </a:solidFill>
              <a:ln w="12600">
                <a:solidFill>
                  <a:srgbClr val="ff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</p:sp>
        </p:grpSp>
      </p:grpSp>
      <p:grpSp>
        <p:nvGrpSpPr>
          <p:cNvPr id="262" name="Group 35"/>
          <p:cNvGrpSpPr/>
          <p:nvPr/>
        </p:nvGrpSpPr>
        <p:grpSpPr>
          <a:xfrm>
            <a:off x="5481720" y="316080"/>
            <a:ext cx="1617480" cy="1042560"/>
            <a:chOff x="5481720" y="316080"/>
            <a:chExt cx="1617480" cy="1042560"/>
          </a:xfrm>
        </p:grpSpPr>
        <p:sp>
          <p:nvSpPr>
            <p:cNvPr id="263" name="CustomShape 36"/>
            <p:cNvSpPr/>
            <p:nvPr/>
          </p:nvSpPr>
          <p:spPr>
            <a:xfrm>
              <a:off x="5932440" y="603360"/>
              <a:ext cx="267840" cy="177480"/>
            </a:xfrm>
            <a:prstGeom prst="rect">
              <a:avLst/>
            </a:prstGeom>
            <a:solidFill>
              <a:srgbClr val="729fcf"/>
            </a:solidFill>
            <a:ln w="12600">
              <a:solidFill>
                <a:srgbClr val="0000f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64" name="CustomShape 37"/>
            <p:cNvSpPr/>
            <p:nvPr/>
          </p:nvSpPr>
          <p:spPr>
            <a:xfrm>
              <a:off x="6094440" y="639720"/>
              <a:ext cx="267840" cy="177480"/>
            </a:xfrm>
            <a:prstGeom prst="rect">
              <a:avLst/>
            </a:prstGeom>
            <a:solidFill>
              <a:srgbClr val="729fcf"/>
            </a:solidFill>
            <a:ln w="12600">
              <a:solidFill>
                <a:srgbClr val="0000f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65" name="CustomShape 38"/>
            <p:cNvSpPr/>
            <p:nvPr/>
          </p:nvSpPr>
          <p:spPr>
            <a:xfrm>
              <a:off x="6292800" y="676440"/>
              <a:ext cx="267840" cy="177480"/>
            </a:xfrm>
            <a:prstGeom prst="rect">
              <a:avLst/>
            </a:prstGeom>
            <a:solidFill>
              <a:srgbClr val="729fcf"/>
            </a:solidFill>
            <a:ln w="12600">
              <a:solidFill>
                <a:srgbClr val="0000f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66" name="CustomShape 39"/>
            <p:cNvSpPr/>
            <p:nvPr/>
          </p:nvSpPr>
          <p:spPr>
            <a:xfrm>
              <a:off x="6497640" y="722160"/>
              <a:ext cx="267840" cy="177480"/>
            </a:xfrm>
            <a:prstGeom prst="rect">
              <a:avLst/>
            </a:prstGeom>
            <a:solidFill>
              <a:srgbClr val="729fcf"/>
            </a:solidFill>
            <a:ln w="12600">
              <a:solidFill>
                <a:srgbClr val="0000f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67" name="CustomShape 40"/>
            <p:cNvSpPr/>
            <p:nvPr/>
          </p:nvSpPr>
          <p:spPr>
            <a:xfrm>
              <a:off x="5481720" y="316080"/>
              <a:ext cx="1617480" cy="1042560"/>
            </a:xfrm>
            <a:prstGeom prst="rect">
              <a:avLst/>
            </a:prstGeom>
            <a:noFill/>
            <a:ln w="12600">
              <a:solidFill>
                <a:srgbClr val="0000f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6120" rIns="96120" tIns="66960" bIns="51120">
              <a:noAutofit/>
            </a:bodyPr>
            <a:p>
              <a:pPr algn="ctr">
                <a:lnSpc>
                  <a:spcPct val="93000"/>
                </a:lnSpc>
                <a:tabLst>
                  <a:tab algn="l" pos="449280"/>
                  <a:tab algn="l" pos="898560"/>
                  <a:tab algn="l" pos="1347840"/>
                </a:tabLst>
              </a:pPr>
              <a:r>
                <a:rPr b="0" lang="en-US" sz="1800" spc="-1" strike="noStrike">
                  <a:solidFill>
                    <a:srgbClr val="000000"/>
                  </a:solidFill>
                  <a:latin typeface="Arial"/>
                </a:rPr>
                <a:t>20CR – 56</a:t>
              </a:r>
              <a:r>
                <a:rPr b="0" lang="en-US" sz="1800" spc="-1" strike="noStrike" baseline="33000">
                  <a:solidFill>
                    <a:srgbClr val="000000"/>
                  </a:solidFill>
                  <a:latin typeface="Arial"/>
                </a:rPr>
                <a:t>th</a:t>
              </a:r>
              <a:endParaRPr b="0" lang="en-US" sz="1800" spc="-1" strike="noStrike">
                <a:latin typeface="Arial"/>
              </a:endParaRPr>
            </a:p>
            <a:p>
              <a:pPr algn="ctr">
                <a:lnSpc>
                  <a:spcPct val="93000"/>
                </a:lnSpc>
                <a:tabLst>
                  <a:tab algn="l" pos="449280"/>
                  <a:tab algn="l" pos="898560"/>
                  <a:tab algn="l" pos="1347840"/>
                </a:tabLst>
              </a:pPr>
              <a:endParaRPr b="0" lang="en-US" sz="1800" spc="-1" strike="noStrike">
                <a:latin typeface="Arial"/>
              </a:endParaRPr>
            </a:p>
            <a:p>
              <a:pPr algn="ctr">
                <a:lnSpc>
                  <a:spcPct val="93000"/>
                </a:lnSpc>
                <a:tabLst>
                  <a:tab algn="l" pos="449280"/>
                  <a:tab algn="l" pos="898560"/>
                  <a:tab algn="l" pos="1347840"/>
                </a:tabLst>
              </a:pPr>
              <a:r>
                <a:rPr b="0" lang="en-US" sz="1800" spc="-1" strike="noStrike">
                  <a:solidFill>
                    <a:srgbClr val="000000"/>
                  </a:solidFill>
                  <a:latin typeface="Arial"/>
                </a:rPr>
                <a:t>Reconstructed</a:t>
              </a:r>
              <a:endParaRPr b="0" lang="en-US" sz="1800" spc="-1" strike="noStrike">
                <a:latin typeface="Arial"/>
              </a:endParaRPr>
            </a:p>
            <a:p>
              <a:pPr algn="ctr">
                <a:lnSpc>
                  <a:spcPct val="93000"/>
                </a:lnSpc>
                <a:tabLst>
                  <a:tab algn="l" pos="449280"/>
                  <a:tab algn="l" pos="898560"/>
                  <a:tab algn="l" pos="1347840"/>
                </a:tabLst>
              </a:pPr>
              <a:r>
                <a:rPr b="0" lang="en-US" sz="1800" spc="-1" strike="noStrike">
                  <a:solidFill>
                    <a:srgbClr val="000000"/>
                  </a:solidFill>
                  <a:latin typeface="Arial"/>
                </a:rPr>
                <a:t>1.632</a:t>
              </a:r>
              <a:endParaRPr b="0" lang="en-US" sz="1800" spc="-1" strike="noStrike">
                <a:latin typeface="Arial"/>
              </a:endParaRPr>
            </a:p>
          </p:txBody>
        </p:sp>
      </p:grpSp>
      <p:grpSp>
        <p:nvGrpSpPr>
          <p:cNvPr id="268" name="Group 41"/>
          <p:cNvGrpSpPr/>
          <p:nvPr/>
        </p:nvGrpSpPr>
        <p:grpSpPr>
          <a:xfrm>
            <a:off x="3646440" y="3411360"/>
            <a:ext cx="1293480" cy="1042560"/>
            <a:chOff x="3646440" y="3411360"/>
            <a:chExt cx="1293480" cy="1042560"/>
          </a:xfrm>
        </p:grpSpPr>
        <p:sp>
          <p:nvSpPr>
            <p:cNvPr id="269" name="CustomShape 42"/>
            <p:cNvSpPr/>
            <p:nvPr/>
          </p:nvSpPr>
          <p:spPr>
            <a:xfrm>
              <a:off x="4005360" y="3735360"/>
              <a:ext cx="213840" cy="177480"/>
            </a:xfrm>
            <a:prstGeom prst="rect">
              <a:avLst/>
            </a:prstGeom>
            <a:solidFill>
              <a:srgbClr val="729fcf"/>
            </a:solidFill>
            <a:ln w="12600">
              <a:solidFill>
                <a:srgbClr val="ff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70" name="CustomShape 43"/>
            <p:cNvSpPr/>
            <p:nvPr/>
          </p:nvSpPr>
          <p:spPr>
            <a:xfrm>
              <a:off x="4114800" y="3808440"/>
              <a:ext cx="213840" cy="177480"/>
            </a:xfrm>
            <a:prstGeom prst="rect">
              <a:avLst/>
            </a:prstGeom>
            <a:solidFill>
              <a:srgbClr val="729fcf"/>
            </a:solidFill>
            <a:ln w="12600">
              <a:solidFill>
                <a:srgbClr val="ff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71" name="CustomShape 44"/>
            <p:cNvSpPr/>
            <p:nvPr/>
          </p:nvSpPr>
          <p:spPr>
            <a:xfrm>
              <a:off x="4257720" y="3879720"/>
              <a:ext cx="213840" cy="177480"/>
            </a:xfrm>
            <a:prstGeom prst="rect">
              <a:avLst/>
            </a:prstGeom>
            <a:solidFill>
              <a:srgbClr val="729fcf"/>
            </a:solidFill>
            <a:ln w="12600">
              <a:solidFill>
                <a:srgbClr val="ff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72" name="CustomShape 45"/>
            <p:cNvSpPr/>
            <p:nvPr/>
          </p:nvSpPr>
          <p:spPr>
            <a:xfrm>
              <a:off x="4402080" y="3987720"/>
              <a:ext cx="213840" cy="177480"/>
            </a:xfrm>
            <a:prstGeom prst="rect">
              <a:avLst/>
            </a:prstGeom>
            <a:solidFill>
              <a:srgbClr val="729fcf"/>
            </a:solidFill>
            <a:ln w="12600">
              <a:solidFill>
                <a:srgbClr val="ff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73" name="CustomShape 46"/>
            <p:cNvSpPr/>
            <p:nvPr/>
          </p:nvSpPr>
          <p:spPr>
            <a:xfrm>
              <a:off x="3646440" y="3411360"/>
              <a:ext cx="1293480" cy="1042560"/>
            </a:xfrm>
            <a:prstGeom prst="rect">
              <a:avLst/>
            </a:prstGeom>
            <a:noFill/>
            <a:ln w="12600">
              <a:solidFill>
                <a:srgbClr val="ff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6120" rIns="96120" tIns="66960" bIns="51120">
              <a:noAutofit/>
            </a:bodyPr>
            <a:p>
              <a:pPr algn="ctr">
                <a:lnSpc>
                  <a:spcPct val="93000"/>
                </a:lnSpc>
                <a:tabLst>
                  <a:tab algn="l" pos="449280"/>
                  <a:tab algn="l" pos="898560"/>
                </a:tabLst>
              </a:pPr>
              <a:r>
                <a:rPr b="0" lang="en-US" sz="1800" spc="-1" strike="noStrike">
                  <a:solidFill>
                    <a:srgbClr val="000000"/>
                  </a:solidFill>
                  <a:latin typeface="Arial"/>
                </a:rPr>
                <a:t>CMIP</a:t>
              </a:r>
              <a:endParaRPr b="0" lang="en-US" sz="1800" spc="-1" strike="noStrike">
                <a:latin typeface="Arial"/>
              </a:endParaRPr>
            </a:p>
            <a:p>
              <a:pPr algn="ctr">
                <a:lnSpc>
                  <a:spcPct val="93000"/>
                </a:lnSpc>
                <a:tabLst>
                  <a:tab algn="l" pos="449280"/>
                  <a:tab algn="l" pos="898560"/>
                </a:tabLst>
              </a:pPr>
              <a:r>
                <a:rPr b="0" lang="en-US" sz="1800" spc="-1" strike="noStrike">
                  <a:solidFill>
                    <a:srgbClr val="000000"/>
                  </a:solidFill>
                  <a:latin typeface="Arial"/>
                </a:rPr>
                <a:t>                   </a:t>
              </a:r>
              <a:endParaRPr b="0" lang="en-US" sz="1800" spc="-1" strike="noStrike">
                <a:latin typeface="Arial"/>
              </a:endParaRPr>
            </a:p>
            <a:p>
              <a:pPr algn="ctr">
                <a:lnSpc>
                  <a:spcPct val="93000"/>
                </a:lnSpc>
                <a:tabLst>
                  <a:tab algn="l" pos="449280"/>
                  <a:tab algn="l" pos="898560"/>
                </a:tabLst>
              </a:pPr>
              <a:r>
                <a:rPr b="0" lang="en-US" sz="1800" spc="-1" strike="noStrike">
                  <a:solidFill>
                    <a:srgbClr val="000000"/>
                  </a:solidFill>
                  <a:latin typeface="Arial"/>
                </a:rPr>
                <a:t>                                 </a:t>
              </a:r>
              <a:endParaRPr b="0" lang="en-US" sz="1800" spc="-1" strike="noStrike">
                <a:latin typeface="Arial"/>
              </a:endParaRPr>
            </a:p>
            <a:p>
              <a:pPr algn="ctr">
                <a:lnSpc>
                  <a:spcPct val="93000"/>
                </a:lnSpc>
                <a:tabLst>
                  <a:tab algn="l" pos="449280"/>
                  <a:tab algn="l" pos="898560"/>
                </a:tabLst>
              </a:pPr>
              <a:r>
                <a:rPr b="0" lang="en-US" sz="1800" spc="-1" strike="noStrike">
                  <a:solidFill>
                    <a:srgbClr val="000000"/>
                  </a:solidFill>
                  <a:latin typeface="Arial"/>
                </a:rPr>
                <a:t>269.568</a:t>
              </a:r>
              <a:endParaRPr b="0" lang="en-US" sz="1800" spc="-1" strike="noStrike">
                <a:latin typeface="Arial"/>
              </a:endParaRPr>
            </a:p>
          </p:txBody>
        </p:sp>
      </p:grpSp>
      <p:sp>
        <p:nvSpPr>
          <p:cNvPr id="274" name="Line 47"/>
          <p:cNvSpPr/>
          <p:nvPr/>
        </p:nvSpPr>
        <p:spPr>
          <a:xfrm>
            <a:off x="4797360" y="4275000"/>
            <a:ext cx="1116000" cy="1440"/>
          </a:xfrm>
          <a:prstGeom prst="line">
            <a:avLst/>
          </a:prstGeom>
          <a:ln w="12600">
            <a:solidFill>
              <a:srgbClr val="ff00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275" name="CustomShape 48"/>
          <p:cNvSpPr/>
          <p:nvPr/>
        </p:nvSpPr>
        <p:spPr>
          <a:xfrm>
            <a:off x="7497720" y="4095720"/>
            <a:ext cx="1007640" cy="934560"/>
          </a:xfrm>
          <a:prstGeom prst="rect">
            <a:avLst/>
          </a:prstGeom>
          <a:solidFill>
            <a:srgbClr val="ff0000"/>
          </a:solidFill>
          <a:ln w="9525">
            <a:solidFill>
              <a:srgbClr val="3465a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60840" bIns="45000">
            <a:noAutofit/>
          </a:bodyPr>
          <a:p>
            <a:pPr algn="ctr">
              <a:lnSpc>
                <a:spcPct val="93000"/>
              </a:lnSpc>
              <a:tabLst>
                <a:tab algn="l" pos="449280"/>
                <a:tab algn="l" pos="898560"/>
              </a:tabLst>
            </a:pPr>
            <a:endParaRPr b="0" lang="en-US" sz="1800" spc="-1" strike="noStrike">
              <a:latin typeface="Arial"/>
            </a:endParaRPr>
          </a:p>
          <a:p>
            <a:pPr algn="ctr">
              <a:lnSpc>
                <a:spcPct val="93000"/>
              </a:lnSpc>
              <a:tabLst>
                <a:tab algn="l" pos="449280"/>
                <a:tab algn="l" pos="898560"/>
              </a:tabLst>
            </a:pPr>
            <a:r>
              <a:rPr b="1" lang="en-US" sz="1800" spc="-1" strike="noStrike">
                <a:solidFill>
                  <a:srgbClr val="000000"/>
                </a:solidFill>
                <a:latin typeface="Arial"/>
              </a:rPr>
              <a:t>cmipAI</a:t>
            </a:r>
            <a:endParaRPr b="0" lang="en-US" sz="1800" spc="-1" strike="noStrike">
              <a:latin typeface="Arial"/>
            </a:endParaRPr>
          </a:p>
        </p:txBody>
      </p:sp>
      <p:grpSp>
        <p:nvGrpSpPr>
          <p:cNvPr id="276" name="Group 49"/>
          <p:cNvGrpSpPr/>
          <p:nvPr/>
        </p:nvGrpSpPr>
        <p:grpSpPr>
          <a:xfrm>
            <a:off x="3646440" y="4527720"/>
            <a:ext cx="1293480" cy="1042560"/>
            <a:chOff x="3646440" y="4527720"/>
            <a:chExt cx="1293480" cy="1042560"/>
          </a:xfrm>
        </p:grpSpPr>
        <p:sp>
          <p:nvSpPr>
            <p:cNvPr id="277" name="CustomShape 50"/>
            <p:cNvSpPr/>
            <p:nvPr/>
          </p:nvSpPr>
          <p:spPr>
            <a:xfrm>
              <a:off x="4005360" y="4851360"/>
              <a:ext cx="213840" cy="177480"/>
            </a:xfrm>
            <a:prstGeom prst="rect">
              <a:avLst/>
            </a:prstGeom>
            <a:solidFill>
              <a:srgbClr val="729fcf"/>
            </a:solidFill>
            <a:ln w="1260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78" name="CustomShape 51"/>
            <p:cNvSpPr/>
            <p:nvPr/>
          </p:nvSpPr>
          <p:spPr>
            <a:xfrm>
              <a:off x="4114800" y="4924440"/>
              <a:ext cx="213840" cy="177480"/>
            </a:xfrm>
            <a:prstGeom prst="rect">
              <a:avLst/>
            </a:prstGeom>
            <a:solidFill>
              <a:srgbClr val="729fcf"/>
            </a:solidFill>
            <a:ln w="1260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79" name="CustomShape 52"/>
            <p:cNvSpPr/>
            <p:nvPr/>
          </p:nvSpPr>
          <p:spPr>
            <a:xfrm>
              <a:off x="4257720" y="4995720"/>
              <a:ext cx="213840" cy="177480"/>
            </a:xfrm>
            <a:prstGeom prst="rect">
              <a:avLst/>
            </a:prstGeom>
            <a:solidFill>
              <a:srgbClr val="729fcf"/>
            </a:solidFill>
            <a:ln w="1260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80" name="CustomShape 53"/>
            <p:cNvSpPr/>
            <p:nvPr/>
          </p:nvSpPr>
          <p:spPr>
            <a:xfrm>
              <a:off x="4402080" y="5103720"/>
              <a:ext cx="213840" cy="177480"/>
            </a:xfrm>
            <a:prstGeom prst="rect">
              <a:avLst/>
            </a:prstGeom>
            <a:solidFill>
              <a:srgbClr val="729fcf"/>
            </a:solidFill>
            <a:ln w="1260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81" name="CustomShape 54"/>
            <p:cNvSpPr/>
            <p:nvPr/>
          </p:nvSpPr>
          <p:spPr>
            <a:xfrm>
              <a:off x="3646440" y="4527720"/>
              <a:ext cx="1293480" cy="1042560"/>
            </a:xfrm>
            <a:prstGeom prst="rect">
              <a:avLst/>
            </a:prstGeom>
            <a:noFill/>
            <a:ln w="1260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6120" rIns="96120" tIns="66960" bIns="51120">
              <a:noAutofit/>
            </a:bodyPr>
            <a:p>
              <a:pPr algn="ctr">
                <a:lnSpc>
                  <a:spcPct val="93000"/>
                </a:lnSpc>
                <a:tabLst>
                  <a:tab algn="l" pos="449280"/>
                  <a:tab algn="l" pos="898560"/>
                </a:tabLst>
              </a:pPr>
              <a:r>
                <a:rPr b="0" lang="en-US" sz="1800" spc="-1" strike="noStrike">
                  <a:solidFill>
                    <a:srgbClr val="000000"/>
                  </a:solidFill>
                  <a:latin typeface="Arial"/>
                </a:rPr>
                <a:t>Miss Masks</a:t>
              </a:r>
              <a:endParaRPr b="0" lang="en-US" sz="1800" spc="-1" strike="noStrike">
                <a:latin typeface="Arial"/>
              </a:endParaRPr>
            </a:p>
            <a:p>
              <a:pPr algn="ctr">
                <a:lnSpc>
                  <a:spcPct val="93000"/>
                </a:lnSpc>
                <a:tabLst>
                  <a:tab algn="l" pos="449280"/>
                  <a:tab algn="l" pos="898560"/>
                </a:tabLst>
              </a:pPr>
              <a:endParaRPr b="0" lang="en-US" sz="1800" spc="-1" strike="noStrike">
                <a:latin typeface="Arial"/>
              </a:endParaRPr>
            </a:p>
            <a:p>
              <a:pPr algn="ctr">
                <a:lnSpc>
                  <a:spcPct val="93000"/>
                </a:lnSpc>
                <a:tabLst>
                  <a:tab algn="l" pos="449280"/>
                  <a:tab algn="l" pos="898560"/>
                </a:tabLst>
              </a:pPr>
              <a:endParaRPr b="0" lang="en-US" sz="1800" spc="-1" strike="noStrike">
                <a:latin typeface="Arial"/>
              </a:endParaRPr>
            </a:p>
            <a:p>
              <a:pPr algn="ctr">
                <a:lnSpc>
                  <a:spcPct val="93000"/>
                </a:lnSpc>
                <a:tabLst>
                  <a:tab algn="l" pos="449280"/>
                  <a:tab algn="l" pos="898560"/>
                </a:tabLst>
              </a:pPr>
              <a:r>
                <a:rPr b="0" lang="en-US" sz="1800" spc="-1" strike="noStrike">
                  <a:solidFill>
                    <a:srgbClr val="000000"/>
                  </a:solidFill>
                  <a:latin typeface="Arial"/>
                </a:rPr>
                <a:t>2.028</a:t>
              </a:r>
              <a:endParaRPr b="0" lang="en-US" sz="1800" spc="-1" strike="noStrike">
                <a:latin typeface="Arial"/>
              </a:endParaRPr>
            </a:p>
          </p:txBody>
        </p:sp>
      </p:grpSp>
      <p:sp>
        <p:nvSpPr>
          <p:cNvPr id="282" name="Line 55"/>
          <p:cNvSpPr/>
          <p:nvPr/>
        </p:nvSpPr>
        <p:spPr>
          <a:xfrm>
            <a:off x="4762440" y="4959000"/>
            <a:ext cx="1150920" cy="1800"/>
          </a:xfrm>
          <a:prstGeom prst="line">
            <a:avLst/>
          </a:prstGeom>
          <a:ln w="12600">
            <a:solidFill>
              <a:srgbClr val="0000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283" name="CustomShape 56"/>
          <p:cNvSpPr/>
          <p:nvPr/>
        </p:nvSpPr>
        <p:spPr>
          <a:xfrm>
            <a:off x="3502080" y="676440"/>
            <a:ext cx="1547280" cy="5003280"/>
          </a:xfrm>
          <a:prstGeom prst="rect">
            <a:avLst/>
          </a:prstGeom>
          <a:noFill/>
          <a:ln w="12600">
            <a:solidFill>
              <a:srgbClr val="000000"/>
            </a:solidFill>
            <a:prstDash val="sysDot"/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84" name="CustomShape 57"/>
          <p:cNvSpPr/>
          <p:nvPr/>
        </p:nvSpPr>
        <p:spPr>
          <a:xfrm>
            <a:off x="3465360" y="711360"/>
            <a:ext cx="1692000" cy="396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60840" bIns="45000">
            <a:noAutofit/>
          </a:bodyPr>
          <a:p>
            <a:pPr>
              <a:lnSpc>
                <a:spcPct val="93000"/>
              </a:lnSpc>
              <a:tabLst>
                <a:tab algn="l" pos="449280"/>
                <a:tab algn="l" pos="898560"/>
                <a:tab algn="l" pos="1347840"/>
              </a:tabLst>
            </a:pPr>
            <a:r>
              <a:rPr b="1" lang="en-US" sz="1800" spc="-1" strike="noStrike">
                <a:solidFill>
                  <a:srgbClr val="000000"/>
                </a:solidFill>
                <a:latin typeface="Arial"/>
              </a:rPr>
              <a:t>Training Sets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285" name="CustomShape 58"/>
          <p:cNvSpPr/>
          <p:nvPr/>
        </p:nvSpPr>
        <p:spPr>
          <a:xfrm>
            <a:off x="6994440" y="0"/>
            <a:ext cx="2015640" cy="387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60840" bIns="45000">
            <a:noAutofit/>
          </a:bodyPr>
          <a:p>
            <a:pPr>
              <a:lnSpc>
                <a:spcPct val="93000"/>
              </a:lnSpc>
              <a:tabLst>
                <a:tab algn="l" pos="449280"/>
                <a:tab algn="l" pos="898560"/>
                <a:tab algn="l" pos="1347840"/>
                <a:tab algn="l" pos="1797120"/>
              </a:tabLst>
            </a:pPr>
            <a:r>
              <a:rPr b="1" lang="en-US" sz="1800" spc="-1" strike="noStrike">
                <a:solidFill>
                  <a:srgbClr val="000000"/>
                </a:solidFill>
                <a:latin typeface="Arial"/>
              </a:rPr>
              <a:t>Output of </a:t>
            </a:r>
            <a:r>
              <a:rPr b="1" lang="en-US" sz="1800" spc="-1" strike="noStrike">
                <a:solidFill>
                  <a:srgbClr val="0000ff"/>
                </a:solidFill>
                <a:latin typeface="Arial"/>
              </a:rPr>
              <a:t>20crAI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286" name="CustomShape 59"/>
          <p:cNvSpPr/>
          <p:nvPr/>
        </p:nvSpPr>
        <p:spPr>
          <a:xfrm>
            <a:off x="5157720" y="2908440"/>
            <a:ext cx="791640" cy="85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60840" bIns="45000">
            <a:noAutofit/>
          </a:bodyPr>
          <a:p>
            <a:pPr algn="ctr">
              <a:lnSpc>
                <a:spcPct val="93000"/>
              </a:lnSpc>
              <a:tabLst>
                <a:tab algn="l" pos="449280"/>
              </a:tabLst>
            </a:pPr>
            <a:r>
              <a:rPr b="1" lang="en-US" sz="1800" spc="-1" strike="noStrike">
                <a:solidFill>
                  <a:srgbClr val="000000"/>
                </a:solidFill>
                <a:latin typeface="Arial"/>
              </a:rPr>
              <a:t>Input</a:t>
            </a:r>
            <a:endParaRPr b="0" lang="en-US" sz="1800" spc="-1" strike="noStrike">
              <a:latin typeface="Arial"/>
            </a:endParaRPr>
          </a:p>
          <a:p>
            <a:pPr algn="ctr">
              <a:lnSpc>
                <a:spcPct val="93000"/>
              </a:lnSpc>
              <a:tabLst>
                <a:tab algn="l" pos="449280"/>
              </a:tabLst>
            </a:pPr>
            <a:r>
              <a:rPr b="1" lang="en-US" sz="1800" spc="-1" strike="noStrike">
                <a:solidFill>
                  <a:srgbClr val="000000"/>
                </a:solidFill>
                <a:latin typeface="Arial"/>
              </a:rPr>
              <a:t>for </a:t>
            </a:r>
            <a:endParaRPr b="0" lang="en-US" sz="1800" spc="-1" strike="noStrike">
              <a:latin typeface="Arial"/>
            </a:endParaRPr>
          </a:p>
          <a:p>
            <a:pPr algn="ctr">
              <a:lnSpc>
                <a:spcPct val="93000"/>
              </a:lnSpc>
              <a:tabLst>
                <a:tab algn="l" pos="449280"/>
              </a:tabLst>
            </a:pPr>
            <a:r>
              <a:rPr b="1" lang="en-US" sz="1800" spc="-1" strike="noStrike">
                <a:solidFill>
                  <a:srgbClr val="000000"/>
                </a:solidFill>
                <a:latin typeface="Arial"/>
              </a:rPr>
              <a:t>AIs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287" name="CustomShape 60"/>
          <p:cNvSpPr/>
          <p:nvPr/>
        </p:nvSpPr>
        <p:spPr>
          <a:xfrm>
            <a:off x="6958080" y="6373800"/>
            <a:ext cx="2266560" cy="601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60840" bIns="45000">
            <a:noAutofit/>
          </a:bodyPr>
          <a:p>
            <a:pPr>
              <a:lnSpc>
                <a:spcPct val="93000"/>
              </a:lnSpc>
              <a:tabLst>
                <a:tab algn="l" pos="449280"/>
                <a:tab algn="l" pos="898560"/>
                <a:tab algn="l" pos="1347840"/>
                <a:tab algn="l" pos="1797120"/>
                <a:tab algn="l" pos="2246400"/>
              </a:tabLst>
            </a:pPr>
            <a:r>
              <a:rPr b="1" lang="en-US" sz="1800" spc="-1" strike="noStrike">
                <a:solidFill>
                  <a:srgbClr val="000000"/>
                </a:solidFill>
                <a:latin typeface="Arial"/>
              </a:rPr>
              <a:t>Output of </a:t>
            </a:r>
            <a:r>
              <a:rPr b="1" lang="en-US" sz="1800" spc="-1" strike="noStrike">
                <a:solidFill>
                  <a:srgbClr val="ff0000"/>
                </a:solidFill>
                <a:latin typeface="Arial"/>
              </a:rPr>
              <a:t>cmipAI</a:t>
            </a:r>
            <a:endParaRPr b="0" lang="en-US" sz="1800" spc="-1" strike="noStrike">
              <a:latin typeface="Arial"/>
            </a:endParaRPr>
          </a:p>
        </p:txBody>
      </p:sp>
      <p:grpSp>
        <p:nvGrpSpPr>
          <p:cNvPr id="288" name="Group 61"/>
          <p:cNvGrpSpPr/>
          <p:nvPr/>
        </p:nvGrpSpPr>
        <p:grpSpPr>
          <a:xfrm>
            <a:off x="8758080" y="2835360"/>
            <a:ext cx="1366560" cy="1042560"/>
            <a:chOff x="8758080" y="2835360"/>
            <a:chExt cx="1366560" cy="1042560"/>
          </a:xfrm>
        </p:grpSpPr>
        <p:grpSp>
          <p:nvGrpSpPr>
            <p:cNvPr id="289" name="Group 62"/>
            <p:cNvGrpSpPr/>
            <p:nvPr/>
          </p:nvGrpSpPr>
          <p:grpSpPr>
            <a:xfrm>
              <a:off x="8758080" y="2835360"/>
              <a:ext cx="1366560" cy="1042560"/>
              <a:chOff x="8758080" y="2835360"/>
              <a:chExt cx="1366560" cy="1042560"/>
            </a:xfrm>
          </p:grpSpPr>
          <p:sp>
            <p:nvSpPr>
              <p:cNvPr id="290" name="CustomShape 63"/>
              <p:cNvSpPr/>
              <p:nvPr/>
            </p:nvSpPr>
            <p:spPr>
              <a:xfrm>
                <a:off x="8758080" y="2835360"/>
                <a:ext cx="1366560" cy="1042560"/>
              </a:xfrm>
              <a:prstGeom prst="rect">
                <a:avLst/>
              </a:prstGeom>
              <a:noFill/>
              <a:ln w="12600">
                <a:solidFill>
                  <a:srgbClr val="ff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6120" rIns="96120" tIns="66960" bIns="51120">
                <a:noAutofit/>
              </a:bodyPr>
              <a:p>
                <a:pPr algn="ctr">
                  <a:lnSpc>
                    <a:spcPct val="93000"/>
                  </a:lnSpc>
                  <a:tabLst>
                    <a:tab algn="l" pos="449280"/>
                    <a:tab algn="l" pos="898560"/>
                    <a:tab algn="l" pos="1347840"/>
                  </a:tabLst>
                </a:pPr>
                <a:r>
                  <a:rPr b="0" lang="en-US" sz="1800" spc="-1" strike="noStrike">
                    <a:solidFill>
                      <a:srgbClr val="000000"/>
                    </a:solidFill>
                    <a:latin typeface="Arial"/>
                  </a:rPr>
                  <a:t>CMIP – 145</a:t>
                </a:r>
                <a:r>
                  <a:rPr b="0" lang="en-US" sz="1800" spc="-1" strike="noStrike" baseline="33000">
                    <a:solidFill>
                      <a:srgbClr val="000000"/>
                    </a:solidFill>
                    <a:latin typeface="Arial"/>
                  </a:rPr>
                  <a:t>th</a:t>
                </a:r>
                <a:endParaRPr b="0" lang="en-US" sz="1800" spc="-1" strike="noStrike">
                  <a:latin typeface="Arial"/>
                </a:endParaRPr>
              </a:p>
              <a:p>
                <a:pPr algn="ctr">
                  <a:lnSpc>
                    <a:spcPct val="93000"/>
                  </a:lnSpc>
                  <a:tabLst>
                    <a:tab algn="l" pos="449280"/>
                    <a:tab algn="l" pos="898560"/>
                    <a:tab algn="l" pos="1347840"/>
                  </a:tabLst>
                </a:pPr>
                <a:endParaRPr b="0" lang="en-US" sz="1800" spc="-1" strike="noStrike">
                  <a:latin typeface="Arial"/>
                </a:endParaRPr>
              </a:p>
              <a:p>
                <a:pPr algn="ctr">
                  <a:lnSpc>
                    <a:spcPct val="93000"/>
                  </a:lnSpc>
                  <a:tabLst>
                    <a:tab algn="l" pos="449280"/>
                    <a:tab algn="l" pos="898560"/>
                    <a:tab algn="l" pos="1347840"/>
                  </a:tabLst>
                </a:pPr>
                <a:r>
                  <a:rPr b="0" lang="en-US" sz="1800" spc="-1" strike="noStrike">
                    <a:solidFill>
                      <a:srgbClr val="000000"/>
                    </a:solidFill>
                    <a:latin typeface="Arial"/>
                  </a:rPr>
                  <a:t>Masked</a:t>
                </a:r>
                <a:endParaRPr b="0" lang="en-US" sz="1800" spc="-1" strike="noStrike">
                  <a:latin typeface="Arial"/>
                </a:endParaRPr>
              </a:p>
              <a:p>
                <a:pPr algn="ctr">
                  <a:lnSpc>
                    <a:spcPct val="93000"/>
                  </a:lnSpc>
                  <a:tabLst>
                    <a:tab algn="l" pos="449280"/>
                    <a:tab algn="l" pos="898560"/>
                    <a:tab algn="l" pos="1347840"/>
                  </a:tabLst>
                </a:pPr>
                <a:r>
                  <a:rPr b="0" lang="en-US" sz="1800" spc="-1" strike="noStrike">
                    <a:solidFill>
                      <a:srgbClr val="000000"/>
                    </a:solidFill>
                    <a:latin typeface="Arial"/>
                  </a:rPr>
                  <a:t>1.632</a:t>
                </a:r>
                <a:endParaRPr b="0" lang="en-US" sz="1800" spc="-1" strike="noStrike">
                  <a:latin typeface="Arial"/>
                </a:endParaRPr>
              </a:p>
            </p:txBody>
          </p:sp>
        </p:grpSp>
        <p:sp>
          <p:nvSpPr>
            <p:cNvPr id="291" name="CustomShape 64"/>
            <p:cNvSpPr/>
            <p:nvPr/>
          </p:nvSpPr>
          <p:spPr>
            <a:xfrm>
              <a:off x="9045720" y="3112920"/>
              <a:ext cx="267840" cy="177480"/>
            </a:xfrm>
            <a:prstGeom prst="rect">
              <a:avLst/>
            </a:prstGeom>
            <a:solidFill>
              <a:srgbClr val="729fcf"/>
            </a:solidFill>
            <a:ln w="12600">
              <a:solidFill>
                <a:srgbClr val="ff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92" name="CustomShape 65"/>
            <p:cNvSpPr/>
            <p:nvPr/>
          </p:nvSpPr>
          <p:spPr>
            <a:xfrm>
              <a:off x="9207360" y="3147840"/>
              <a:ext cx="267840" cy="177480"/>
            </a:xfrm>
            <a:prstGeom prst="rect">
              <a:avLst/>
            </a:prstGeom>
            <a:solidFill>
              <a:srgbClr val="729fcf"/>
            </a:solidFill>
            <a:ln w="12600">
              <a:solidFill>
                <a:srgbClr val="ff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93" name="CustomShape 66"/>
            <p:cNvSpPr/>
            <p:nvPr/>
          </p:nvSpPr>
          <p:spPr>
            <a:xfrm>
              <a:off x="9406080" y="3184560"/>
              <a:ext cx="267840" cy="177480"/>
            </a:xfrm>
            <a:prstGeom prst="rect">
              <a:avLst/>
            </a:prstGeom>
            <a:solidFill>
              <a:srgbClr val="729fcf"/>
            </a:solidFill>
            <a:ln w="12600">
              <a:solidFill>
                <a:srgbClr val="ff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94" name="CustomShape 67"/>
            <p:cNvSpPr/>
            <p:nvPr/>
          </p:nvSpPr>
          <p:spPr>
            <a:xfrm>
              <a:off x="9610560" y="3232080"/>
              <a:ext cx="267840" cy="177480"/>
            </a:xfrm>
            <a:prstGeom prst="rect">
              <a:avLst/>
            </a:prstGeom>
            <a:solidFill>
              <a:srgbClr val="729fcf"/>
            </a:solidFill>
            <a:ln w="12600">
              <a:solidFill>
                <a:srgbClr val="ff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295" name="Group 68"/>
          <p:cNvGrpSpPr/>
          <p:nvPr/>
        </p:nvGrpSpPr>
        <p:grpSpPr>
          <a:xfrm>
            <a:off x="7318440" y="2835360"/>
            <a:ext cx="1366560" cy="1042560"/>
            <a:chOff x="7318440" y="2835360"/>
            <a:chExt cx="1366560" cy="1042560"/>
          </a:xfrm>
        </p:grpSpPr>
        <p:grpSp>
          <p:nvGrpSpPr>
            <p:cNvPr id="296" name="Group 69"/>
            <p:cNvGrpSpPr/>
            <p:nvPr/>
          </p:nvGrpSpPr>
          <p:grpSpPr>
            <a:xfrm>
              <a:off x="7318440" y="2835360"/>
              <a:ext cx="1366560" cy="1042560"/>
              <a:chOff x="7318440" y="2835360"/>
              <a:chExt cx="1366560" cy="1042560"/>
            </a:xfrm>
          </p:grpSpPr>
          <p:sp>
            <p:nvSpPr>
              <p:cNvPr id="297" name="CustomShape 70"/>
              <p:cNvSpPr/>
              <p:nvPr/>
            </p:nvSpPr>
            <p:spPr>
              <a:xfrm>
                <a:off x="7318440" y="2835360"/>
                <a:ext cx="1366560" cy="1042560"/>
              </a:xfrm>
              <a:prstGeom prst="rect">
                <a:avLst/>
              </a:prstGeom>
              <a:noFill/>
              <a:ln w="1260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6120" rIns="96120" tIns="66960" bIns="51120">
                <a:noAutofit/>
              </a:bodyPr>
              <a:p>
                <a:pPr algn="ctr">
                  <a:lnSpc>
                    <a:spcPct val="93000"/>
                  </a:lnSpc>
                  <a:tabLst>
                    <a:tab algn="l" pos="449280"/>
                    <a:tab algn="l" pos="898560"/>
                    <a:tab algn="l" pos="1347840"/>
                  </a:tabLst>
                </a:pPr>
                <a:r>
                  <a:rPr b="0" lang="en-US" sz="1800" spc="-1" strike="noStrike">
                    <a:solidFill>
                      <a:srgbClr val="000000"/>
                    </a:solidFill>
                    <a:latin typeface="Arial"/>
                  </a:rPr>
                  <a:t>HadCRUT4</a:t>
                </a:r>
                <a:endParaRPr b="0" lang="en-US" sz="1800" spc="-1" strike="noStrike">
                  <a:latin typeface="Arial"/>
                </a:endParaRPr>
              </a:p>
              <a:p>
                <a:pPr algn="ctr">
                  <a:lnSpc>
                    <a:spcPct val="93000"/>
                  </a:lnSpc>
                  <a:tabLst>
                    <a:tab algn="l" pos="449280"/>
                    <a:tab algn="l" pos="898560"/>
                    <a:tab algn="l" pos="1347840"/>
                  </a:tabLst>
                </a:pPr>
                <a:endParaRPr b="0" lang="en-US" sz="1800" spc="-1" strike="noStrike">
                  <a:latin typeface="Arial"/>
                </a:endParaRPr>
              </a:p>
              <a:p>
                <a:pPr algn="ctr">
                  <a:lnSpc>
                    <a:spcPct val="93000"/>
                  </a:lnSpc>
                  <a:tabLst>
                    <a:tab algn="l" pos="449280"/>
                    <a:tab algn="l" pos="898560"/>
                    <a:tab algn="l" pos="1347840"/>
                  </a:tabLst>
                </a:pPr>
                <a:r>
                  <a:rPr b="0" lang="en-US" sz="1800" spc="-1" strike="noStrike">
                    <a:solidFill>
                      <a:srgbClr val="000000"/>
                    </a:solidFill>
                    <a:latin typeface="Arial"/>
                  </a:rPr>
                  <a:t>Masked</a:t>
                </a:r>
                <a:endParaRPr b="0" lang="en-US" sz="1800" spc="-1" strike="noStrike">
                  <a:latin typeface="Arial"/>
                </a:endParaRPr>
              </a:p>
              <a:p>
                <a:pPr algn="ctr">
                  <a:lnSpc>
                    <a:spcPct val="93000"/>
                  </a:lnSpc>
                  <a:tabLst>
                    <a:tab algn="l" pos="449280"/>
                    <a:tab algn="l" pos="898560"/>
                    <a:tab algn="l" pos="1347840"/>
                  </a:tabLst>
                </a:pPr>
                <a:r>
                  <a:rPr b="0" lang="en-US" sz="1800" spc="-1" strike="noStrike">
                    <a:solidFill>
                      <a:srgbClr val="000000"/>
                    </a:solidFill>
                    <a:latin typeface="Arial"/>
                  </a:rPr>
                  <a:t>2.028</a:t>
                </a:r>
                <a:endParaRPr b="0" lang="en-US" sz="1800" spc="-1" strike="noStrike">
                  <a:latin typeface="Arial"/>
                </a:endParaRPr>
              </a:p>
            </p:txBody>
          </p:sp>
        </p:grpSp>
        <p:sp>
          <p:nvSpPr>
            <p:cNvPr id="298" name="CustomShape 71"/>
            <p:cNvSpPr/>
            <p:nvPr/>
          </p:nvSpPr>
          <p:spPr>
            <a:xfrm>
              <a:off x="7605720" y="3112920"/>
              <a:ext cx="267840" cy="177480"/>
            </a:xfrm>
            <a:prstGeom prst="rect">
              <a:avLst/>
            </a:prstGeom>
            <a:solidFill>
              <a:srgbClr val="729fcf"/>
            </a:solidFill>
            <a:ln w="1260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99" name="CustomShape 72"/>
            <p:cNvSpPr/>
            <p:nvPr/>
          </p:nvSpPr>
          <p:spPr>
            <a:xfrm>
              <a:off x="7767720" y="3147840"/>
              <a:ext cx="267840" cy="177480"/>
            </a:xfrm>
            <a:prstGeom prst="rect">
              <a:avLst/>
            </a:prstGeom>
            <a:solidFill>
              <a:srgbClr val="729fcf"/>
            </a:solidFill>
            <a:ln w="1260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00" name="CustomShape 73"/>
            <p:cNvSpPr/>
            <p:nvPr/>
          </p:nvSpPr>
          <p:spPr>
            <a:xfrm>
              <a:off x="7966080" y="3184560"/>
              <a:ext cx="267840" cy="177480"/>
            </a:xfrm>
            <a:prstGeom prst="rect">
              <a:avLst/>
            </a:prstGeom>
            <a:solidFill>
              <a:srgbClr val="729fcf"/>
            </a:solidFill>
            <a:ln w="1260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01" name="CustomShape 74"/>
            <p:cNvSpPr/>
            <p:nvPr/>
          </p:nvSpPr>
          <p:spPr>
            <a:xfrm>
              <a:off x="8170920" y="3232080"/>
              <a:ext cx="267840" cy="177480"/>
            </a:xfrm>
            <a:prstGeom prst="rect">
              <a:avLst/>
            </a:prstGeom>
            <a:solidFill>
              <a:srgbClr val="729fcf"/>
            </a:solidFill>
            <a:ln w="1260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302" name="Group 75"/>
          <p:cNvGrpSpPr/>
          <p:nvPr/>
        </p:nvGrpSpPr>
        <p:grpSpPr>
          <a:xfrm>
            <a:off x="7174080" y="316080"/>
            <a:ext cx="1617480" cy="1042560"/>
            <a:chOff x="7174080" y="316080"/>
            <a:chExt cx="1617480" cy="1042560"/>
          </a:xfrm>
        </p:grpSpPr>
        <p:grpSp>
          <p:nvGrpSpPr>
            <p:cNvPr id="303" name="Group 76"/>
            <p:cNvGrpSpPr/>
            <p:nvPr/>
          </p:nvGrpSpPr>
          <p:grpSpPr>
            <a:xfrm>
              <a:off x="7174080" y="316080"/>
              <a:ext cx="1617480" cy="1042560"/>
              <a:chOff x="7174080" y="316080"/>
              <a:chExt cx="1617480" cy="1042560"/>
            </a:xfrm>
          </p:grpSpPr>
          <p:sp>
            <p:nvSpPr>
              <p:cNvPr id="304" name="CustomShape 77"/>
              <p:cNvSpPr/>
              <p:nvPr/>
            </p:nvSpPr>
            <p:spPr>
              <a:xfrm>
                <a:off x="7174080" y="316080"/>
                <a:ext cx="1617480" cy="1042560"/>
              </a:xfrm>
              <a:prstGeom prst="rect">
                <a:avLst/>
              </a:prstGeom>
              <a:noFill/>
              <a:ln w="1260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6120" rIns="96120" tIns="66960" bIns="51120">
                <a:noAutofit/>
              </a:bodyPr>
              <a:p>
                <a:pPr algn="ctr">
                  <a:lnSpc>
                    <a:spcPct val="93000"/>
                  </a:lnSpc>
                  <a:tabLst>
                    <a:tab algn="l" pos="449280"/>
                    <a:tab algn="l" pos="898560"/>
                    <a:tab algn="l" pos="1347840"/>
                  </a:tabLst>
                </a:pPr>
                <a:r>
                  <a:rPr b="0" lang="en-US" sz="1800" spc="-1" strike="noStrike">
                    <a:solidFill>
                      <a:srgbClr val="000000"/>
                    </a:solidFill>
                    <a:latin typeface="Arial"/>
                  </a:rPr>
                  <a:t>HadCRUT4</a:t>
                </a:r>
                <a:endParaRPr b="0" lang="en-US" sz="1800" spc="-1" strike="noStrike">
                  <a:latin typeface="Arial"/>
                </a:endParaRPr>
              </a:p>
              <a:p>
                <a:pPr algn="ctr">
                  <a:lnSpc>
                    <a:spcPct val="93000"/>
                  </a:lnSpc>
                  <a:tabLst>
                    <a:tab algn="l" pos="449280"/>
                    <a:tab algn="l" pos="898560"/>
                    <a:tab algn="l" pos="1347840"/>
                  </a:tabLst>
                </a:pPr>
                <a:endParaRPr b="0" lang="en-US" sz="1800" spc="-1" strike="noStrike">
                  <a:latin typeface="Arial"/>
                </a:endParaRPr>
              </a:p>
              <a:p>
                <a:pPr algn="ctr">
                  <a:lnSpc>
                    <a:spcPct val="93000"/>
                  </a:lnSpc>
                  <a:tabLst>
                    <a:tab algn="l" pos="449280"/>
                    <a:tab algn="l" pos="898560"/>
                    <a:tab algn="l" pos="1347840"/>
                  </a:tabLst>
                </a:pPr>
                <a:r>
                  <a:rPr b="0" lang="en-US" sz="1800" spc="-1" strike="noStrike">
                    <a:solidFill>
                      <a:srgbClr val="000000"/>
                    </a:solidFill>
                    <a:latin typeface="Arial"/>
                  </a:rPr>
                  <a:t>Reconstructed</a:t>
                </a:r>
                <a:endParaRPr b="0" lang="en-US" sz="1800" spc="-1" strike="noStrike">
                  <a:latin typeface="Arial"/>
                </a:endParaRPr>
              </a:p>
              <a:p>
                <a:pPr algn="ctr">
                  <a:lnSpc>
                    <a:spcPct val="93000"/>
                  </a:lnSpc>
                  <a:tabLst>
                    <a:tab algn="l" pos="449280"/>
                    <a:tab algn="l" pos="898560"/>
                    <a:tab algn="l" pos="1347840"/>
                  </a:tabLst>
                </a:pPr>
                <a:r>
                  <a:rPr b="0" lang="en-US" sz="1800" spc="-1" strike="noStrike">
                    <a:solidFill>
                      <a:srgbClr val="000000"/>
                    </a:solidFill>
                    <a:latin typeface="Arial"/>
                  </a:rPr>
                  <a:t>2.028</a:t>
                </a:r>
                <a:endParaRPr b="0" lang="en-US" sz="1800" spc="-1" strike="noStrike">
                  <a:latin typeface="Arial"/>
                </a:endParaRPr>
              </a:p>
            </p:txBody>
          </p:sp>
          <p:sp>
            <p:nvSpPr>
              <p:cNvPr id="305" name="CustomShape 78"/>
              <p:cNvSpPr/>
              <p:nvPr/>
            </p:nvSpPr>
            <p:spPr>
              <a:xfrm>
                <a:off x="7570800" y="592200"/>
                <a:ext cx="267840" cy="177480"/>
              </a:xfrm>
              <a:prstGeom prst="rect">
                <a:avLst/>
              </a:prstGeom>
              <a:solidFill>
                <a:srgbClr val="729fcf"/>
              </a:solidFill>
              <a:ln w="1260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306" name="CustomShape 79"/>
              <p:cNvSpPr/>
              <p:nvPr/>
            </p:nvSpPr>
            <p:spPr>
              <a:xfrm>
                <a:off x="7732800" y="628560"/>
                <a:ext cx="267840" cy="177480"/>
              </a:xfrm>
              <a:prstGeom prst="rect">
                <a:avLst/>
              </a:prstGeom>
              <a:solidFill>
                <a:srgbClr val="729fcf"/>
              </a:solidFill>
              <a:ln w="1260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307" name="CustomShape 80"/>
              <p:cNvSpPr/>
              <p:nvPr/>
            </p:nvSpPr>
            <p:spPr>
              <a:xfrm>
                <a:off x="7929720" y="665280"/>
                <a:ext cx="267840" cy="177480"/>
              </a:xfrm>
              <a:prstGeom prst="rect">
                <a:avLst/>
              </a:prstGeom>
              <a:solidFill>
                <a:srgbClr val="729fcf"/>
              </a:solidFill>
              <a:ln w="1260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308" name="CustomShape 81"/>
              <p:cNvSpPr/>
              <p:nvPr/>
            </p:nvSpPr>
            <p:spPr>
              <a:xfrm>
                <a:off x="8134200" y="711360"/>
                <a:ext cx="267840" cy="177480"/>
              </a:xfrm>
              <a:prstGeom prst="rect">
                <a:avLst/>
              </a:prstGeom>
              <a:solidFill>
                <a:srgbClr val="729fcf"/>
              </a:solidFill>
              <a:ln w="1260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</p:sp>
        </p:grpSp>
      </p:grpSp>
      <p:sp>
        <p:nvSpPr>
          <p:cNvPr id="309" name="CustomShape 82"/>
          <p:cNvSpPr/>
          <p:nvPr/>
        </p:nvSpPr>
        <p:spPr>
          <a:xfrm rot="16200000">
            <a:off x="7794360" y="2456280"/>
            <a:ext cx="445680" cy="318600"/>
          </a:xfrm>
          <a:prstGeom prst="rightArrow">
            <a:avLst>
              <a:gd name="adj1" fmla="val 31750"/>
              <a:gd name="adj2" fmla="val 76030"/>
            </a:avLst>
          </a:prstGeom>
          <a:solidFill>
            <a:srgbClr val="000000"/>
          </a:solidFill>
          <a:ln w="1260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10" name="CustomShape 83"/>
          <p:cNvSpPr/>
          <p:nvPr/>
        </p:nvSpPr>
        <p:spPr>
          <a:xfrm rot="2640000">
            <a:off x="7069320" y="3916080"/>
            <a:ext cx="620280" cy="229680"/>
          </a:xfrm>
          <a:prstGeom prst="rightArrow">
            <a:avLst>
              <a:gd name="adj1" fmla="val 35824"/>
              <a:gd name="adj2" fmla="val 118261"/>
            </a:avLst>
          </a:prstGeom>
          <a:solidFill>
            <a:srgbClr val="0000ff"/>
          </a:solidFill>
          <a:ln w="190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11" name="CustomShape 84"/>
          <p:cNvSpPr/>
          <p:nvPr/>
        </p:nvSpPr>
        <p:spPr>
          <a:xfrm rot="5400000">
            <a:off x="7804440" y="3940200"/>
            <a:ext cx="434520" cy="323640"/>
          </a:xfrm>
          <a:prstGeom prst="rightArrow">
            <a:avLst>
              <a:gd name="adj1" fmla="val 31750"/>
              <a:gd name="adj2" fmla="val 73046"/>
            </a:avLst>
          </a:prstGeom>
          <a:solidFill>
            <a:srgbClr val="000000"/>
          </a:solidFill>
          <a:ln w="1260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12" name="CustomShape 85"/>
          <p:cNvSpPr/>
          <p:nvPr/>
        </p:nvSpPr>
        <p:spPr>
          <a:xfrm rot="8160000">
            <a:off x="8329680" y="3899160"/>
            <a:ext cx="622080" cy="229680"/>
          </a:xfrm>
          <a:prstGeom prst="rightArrow">
            <a:avLst>
              <a:gd name="adj1" fmla="val 35824"/>
              <a:gd name="adj2" fmla="val 118564"/>
            </a:avLst>
          </a:prstGeom>
          <a:solidFill>
            <a:srgbClr val="ff0000"/>
          </a:solidFill>
          <a:ln w="190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grpSp>
        <p:nvGrpSpPr>
          <p:cNvPr id="313" name="Group 86"/>
          <p:cNvGrpSpPr/>
          <p:nvPr/>
        </p:nvGrpSpPr>
        <p:grpSpPr>
          <a:xfrm>
            <a:off x="8866080" y="5354640"/>
            <a:ext cx="1617480" cy="1042560"/>
            <a:chOff x="8866080" y="5354640"/>
            <a:chExt cx="1617480" cy="1042560"/>
          </a:xfrm>
        </p:grpSpPr>
        <p:grpSp>
          <p:nvGrpSpPr>
            <p:cNvPr id="314" name="Group 87"/>
            <p:cNvGrpSpPr/>
            <p:nvPr/>
          </p:nvGrpSpPr>
          <p:grpSpPr>
            <a:xfrm>
              <a:off x="8866080" y="5354640"/>
              <a:ext cx="1617480" cy="1042560"/>
              <a:chOff x="8866080" y="5354640"/>
              <a:chExt cx="1617480" cy="1042560"/>
            </a:xfrm>
          </p:grpSpPr>
          <p:sp>
            <p:nvSpPr>
              <p:cNvPr id="315" name="CustomShape 88"/>
              <p:cNvSpPr/>
              <p:nvPr/>
            </p:nvSpPr>
            <p:spPr>
              <a:xfrm>
                <a:off x="8866080" y="5354640"/>
                <a:ext cx="1617480" cy="1042560"/>
              </a:xfrm>
              <a:prstGeom prst="rect">
                <a:avLst/>
              </a:prstGeom>
              <a:noFill/>
              <a:ln w="12600">
                <a:solidFill>
                  <a:srgbClr val="ff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6120" rIns="96120" tIns="66960" bIns="51120">
                <a:noAutofit/>
              </a:bodyPr>
              <a:p>
                <a:pPr algn="ctr">
                  <a:lnSpc>
                    <a:spcPct val="93000"/>
                  </a:lnSpc>
                  <a:tabLst>
                    <a:tab algn="l" pos="449280"/>
                    <a:tab algn="l" pos="898560"/>
                    <a:tab algn="l" pos="1347840"/>
                  </a:tabLst>
                </a:pPr>
                <a:r>
                  <a:rPr b="0" lang="en-US" sz="1800" spc="-1" strike="noStrike">
                    <a:solidFill>
                      <a:srgbClr val="000000"/>
                    </a:solidFill>
                    <a:latin typeface="Arial"/>
                  </a:rPr>
                  <a:t>CMIP – 145</a:t>
                </a:r>
                <a:r>
                  <a:rPr b="0" lang="en-US" sz="1800" spc="-1" strike="noStrike" baseline="33000">
                    <a:solidFill>
                      <a:srgbClr val="000000"/>
                    </a:solidFill>
                    <a:latin typeface="Arial"/>
                  </a:rPr>
                  <a:t>th</a:t>
                </a:r>
                <a:endParaRPr b="0" lang="en-US" sz="1800" spc="-1" strike="noStrike">
                  <a:latin typeface="Arial"/>
                </a:endParaRPr>
              </a:p>
              <a:p>
                <a:pPr algn="ctr">
                  <a:lnSpc>
                    <a:spcPct val="93000"/>
                  </a:lnSpc>
                  <a:tabLst>
                    <a:tab algn="l" pos="449280"/>
                    <a:tab algn="l" pos="898560"/>
                    <a:tab algn="l" pos="1347840"/>
                  </a:tabLst>
                </a:pPr>
                <a:endParaRPr b="0" lang="en-US" sz="1800" spc="-1" strike="noStrike">
                  <a:latin typeface="Arial"/>
                </a:endParaRPr>
              </a:p>
              <a:p>
                <a:pPr algn="ctr">
                  <a:lnSpc>
                    <a:spcPct val="93000"/>
                  </a:lnSpc>
                  <a:tabLst>
                    <a:tab algn="l" pos="449280"/>
                    <a:tab algn="l" pos="898560"/>
                    <a:tab algn="l" pos="1347840"/>
                  </a:tabLst>
                </a:pPr>
                <a:r>
                  <a:rPr b="0" lang="en-US" sz="1800" spc="-1" strike="noStrike">
                    <a:solidFill>
                      <a:srgbClr val="000000"/>
                    </a:solidFill>
                    <a:latin typeface="Arial"/>
                  </a:rPr>
                  <a:t>Reconstructed</a:t>
                </a:r>
                <a:endParaRPr b="0" lang="en-US" sz="1800" spc="-1" strike="noStrike">
                  <a:latin typeface="Arial"/>
                </a:endParaRPr>
              </a:p>
              <a:p>
                <a:pPr algn="ctr">
                  <a:lnSpc>
                    <a:spcPct val="93000"/>
                  </a:lnSpc>
                  <a:tabLst>
                    <a:tab algn="l" pos="449280"/>
                    <a:tab algn="l" pos="898560"/>
                    <a:tab algn="l" pos="1347840"/>
                  </a:tabLst>
                </a:pPr>
                <a:r>
                  <a:rPr b="0" lang="en-US" sz="1800" spc="-1" strike="noStrike">
                    <a:solidFill>
                      <a:srgbClr val="000000"/>
                    </a:solidFill>
                    <a:latin typeface="Arial"/>
                  </a:rPr>
                  <a:t>1.632</a:t>
                </a:r>
                <a:endParaRPr b="0" lang="en-US" sz="1800" spc="-1" strike="noStrike">
                  <a:latin typeface="Arial"/>
                </a:endParaRPr>
              </a:p>
            </p:txBody>
          </p:sp>
          <p:sp>
            <p:nvSpPr>
              <p:cNvPr id="316" name="CustomShape 89"/>
              <p:cNvSpPr/>
              <p:nvPr/>
            </p:nvSpPr>
            <p:spPr>
              <a:xfrm>
                <a:off x="9261360" y="5632560"/>
                <a:ext cx="267840" cy="177480"/>
              </a:xfrm>
              <a:prstGeom prst="rect">
                <a:avLst/>
              </a:prstGeom>
              <a:solidFill>
                <a:srgbClr val="729fcf"/>
              </a:solidFill>
              <a:ln w="12600">
                <a:solidFill>
                  <a:srgbClr val="ff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317" name="CustomShape 90"/>
              <p:cNvSpPr/>
              <p:nvPr/>
            </p:nvSpPr>
            <p:spPr>
              <a:xfrm>
                <a:off x="9423360" y="5668920"/>
                <a:ext cx="267840" cy="177480"/>
              </a:xfrm>
              <a:prstGeom prst="rect">
                <a:avLst/>
              </a:prstGeom>
              <a:solidFill>
                <a:srgbClr val="729fcf"/>
              </a:solidFill>
              <a:ln w="12600">
                <a:solidFill>
                  <a:srgbClr val="ff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318" name="CustomShape 91"/>
              <p:cNvSpPr/>
              <p:nvPr/>
            </p:nvSpPr>
            <p:spPr>
              <a:xfrm>
                <a:off x="9621720" y="5703840"/>
                <a:ext cx="267840" cy="177480"/>
              </a:xfrm>
              <a:prstGeom prst="rect">
                <a:avLst/>
              </a:prstGeom>
              <a:solidFill>
                <a:srgbClr val="729fcf"/>
              </a:solidFill>
              <a:ln w="12600">
                <a:solidFill>
                  <a:srgbClr val="ff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319" name="CustomShape 92"/>
              <p:cNvSpPr/>
              <p:nvPr/>
            </p:nvSpPr>
            <p:spPr>
              <a:xfrm>
                <a:off x="9826560" y="5751360"/>
                <a:ext cx="267840" cy="177480"/>
              </a:xfrm>
              <a:prstGeom prst="rect">
                <a:avLst/>
              </a:prstGeom>
              <a:solidFill>
                <a:srgbClr val="729fcf"/>
              </a:solidFill>
              <a:ln w="12600">
                <a:solidFill>
                  <a:srgbClr val="ff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</p:sp>
        </p:grpSp>
      </p:grpSp>
      <p:grpSp>
        <p:nvGrpSpPr>
          <p:cNvPr id="320" name="Group 93"/>
          <p:cNvGrpSpPr/>
          <p:nvPr/>
        </p:nvGrpSpPr>
        <p:grpSpPr>
          <a:xfrm>
            <a:off x="5481720" y="5354640"/>
            <a:ext cx="1617480" cy="1042560"/>
            <a:chOff x="5481720" y="5354640"/>
            <a:chExt cx="1617480" cy="1042560"/>
          </a:xfrm>
        </p:grpSpPr>
        <p:sp>
          <p:nvSpPr>
            <p:cNvPr id="321" name="CustomShape 94"/>
            <p:cNvSpPr/>
            <p:nvPr/>
          </p:nvSpPr>
          <p:spPr>
            <a:xfrm>
              <a:off x="5932440" y="5643720"/>
              <a:ext cx="267840" cy="177480"/>
            </a:xfrm>
            <a:prstGeom prst="rect">
              <a:avLst/>
            </a:prstGeom>
            <a:solidFill>
              <a:srgbClr val="729fcf"/>
            </a:solidFill>
            <a:ln w="12600">
              <a:solidFill>
                <a:srgbClr val="0000f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22" name="CustomShape 95"/>
            <p:cNvSpPr/>
            <p:nvPr/>
          </p:nvSpPr>
          <p:spPr>
            <a:xfrm>
              <a:off x="6094440" y="5680080"/>
              <a:ext cx="267840" cy="177480"/>
            </a:xfrm>
            <a:prstGeom prst="rect">
              <a:avLst/>
            </a:prstGeom>
            <a:solidFill>
              <a:srgbClr val="729fcf"/>
            </a:solidFill>
            <a:ln w="12600">
              <a:solidFill>
                <a:srgbClr val="0000f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23" name="CustomShape 96"/>
            <p:cNvSpPr/>
            <p:nvPr/>
          </p:nvSpPr>
          <p:spPr>
            <a:xfrm>
              <a:off x="6292800" y="5715000"/>
              <a:ext cx="267840" cy="177480"/>
            </a:xfrm>
            <a:prstGeom prst="rect">
              <a:avLst/>
            </a:prstGeom>
            <a:solidFill>
              <a:srgbClr val="729fcf"/>
            </a:solidFill>
            <a:ln w="12600">
              <a:solidFill>
                <a:srgbClr val="0000f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24" name="CustomShape 97"/>
            <p:cNvSpPr/>
            <p:nvPr/>
          </p:nvSpPr>
          <p:spPr>
            <a:xfrm>
              <a:off x="6497640" y="5762520"/>
              <a:ext cx="267840" cy="177480"/>
            </a:xfrm>
            <a:prstGeom prst="rect">
              <a:avLst/>
            </a:prstGeom>
            <a:solidFill>
              <a:srgbClr val="729fcf"/>
            </a:solidFill>
            <a:ln w="12600">
              <a:solidFill>
                <a:srgbClr val="0000f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25" name="CustomShape 98"/>
            <p:cNvSpPr/>
            <p:nvPr/>
          </p:nvSpPr>
          <p:spPr>
            <a:xfrm>
              <a:off x="5481720" y="5354640"/>
              <a:ext cx="1617480" cy="1042560"/>
            </a:xfrm>
            <a:prstGeom prst="rect">
              <a:avLst/>
            </a:prstGeom>
            <a:noFill/>
            <a:ln w="12600">
              <a:solidFill>
                <a:srgbClr val="0000f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6120" rIns="96120" tIns="66960" bIns="51120">
              <a:noAutofit/>
            </a:bodyPr>
            <a:p>
              <a:pPr algn="ctr">
                <a:lnSpc>
                  <a:spcPct val="93000"/>
                </a:lnSpc>
                <a:tabLst>
                  <a:tab algn="l" pos="449280"/>
                  <a:tab algn="l" pos="898560"/>
                  <a:tab algn="l" pos="1347840"/>
                </a:tabLst>
              </a:pPr>
              <a:r>
                <a:rPr b="0" lang="en-US" sz="1800" spc="-1" strike="noStrike">
                  <a:solidFill>
                    <a:srgbClr val="000000"/>
                  </a:solidFill>
                  <a:latin typeface="Arial"/>
                </a:rPr>
                <a:t>20CR – 56</a:t>
              </a:r>
              <a:r>
                <a:rPr b="0" lang="en-US" sz="1800" spc="-1" strike="noStrike" baseline="33000">
                  <a:solidFill>
                    <a:srgbClr val="000000"/>
                  </a:solidFill>
                  <a:latin typeface="Arial"/>
                </a:rPr>
                <a:t>th</a:t>
              </a:r>
              <a:endParaRPr b="0" lang="en-US" sz="1800" spc="-1" strike="noStrike">
                <a:latin typeface="Arial"/>
              </a:endParaRPr>
            </a:p>
            <a:p>
              <a:pPr algn="ctr">
                <a:lnSpc>
                  <a:spcPct val="93000"/>
                </a:lnSpc>
                <a:tabLst>
                  <a:tab algn="l" pos="449280"/>
                  <a:tab algn="l" pos="898560"/>
                  <a:tab algn="l" pos="1347840"/>
                </a:tabLst>
              </a:pPr>
              <a:endParaRPr b="0" lang="en-US" sz="1800" spc="-1" strike="noStrike">
                <a:latin typeface="Arial"/>
              </a:endParaRPr>
            </a:p>
            <a:p>
              <a:pPr algn="ctr">
                <a:lnSpc>
                  <a:spcPct val="93000"/>
                </a:lnSpc>
                <a:tabLst>
                  <a:tab algn="l" pos="449280"/>
                  <a:tab algn="l" pos="898560"/>
                  <a:tab algn="l" pos="1347840"/>
                </a:tabLst>
              </a:pPr>
              <a:r>
                <a:rPr b="0" lang="en-US" sz="1800" spc="-1" strike="noStrike">
                  <a:solidFill>
                    <a:srgbClr val="000000"/>
                  </a:solidFill>
                  <a:latin typeface="Arial"/>
                </a:rPr>
                <a:t>Reconstructed</a:t>
              </a:r>
              <a:endParaRPr b="0" lang="en-US" sz="1800" spc="-1" strike="noStrike">
                <a:latin typeface="Arial"/>
              </a:endParaRPr>
            </a:p>
            <a:p>
              <a:pPr algn="ctr">
                <a:lnSpc>
                  <a:spcPct val="93000"/>
                </a:lnSpc>
                <a:tabLst>
                  <a:tab algn="l" pos="449280"/>
                  <a:tab algn="l" pos="898560"/>
                  <a:tab algn="l" pos="1347840"/>
                </a:tabLst>
              </a:pPr>
              <a:r>
                <a:rPr b="0" lang="en-US" sz="1800" spc="-1" strike="noStrike">
                  <a:solidFill>
                    <a:srgbClr val="000000"/>
                  </a:solidFill>
                  <a:latin typeface="Arial"/>
                </a:rPr>
                <a:t>1.632</a:t>
              </a:r>
              <a:endParaRPr b="0" lang="en-US" sz="1800" spc="-1" strike="noStrike">
                <a:latin typeface="Arial"/>
              </a:endParaRPr>
            </a:p>
          </p:txBody>
        </p:sp>
      </p:grpSp>
      <p:grpSp>
        <p:nvGrpSpPr>
          <p:cNvPr id="326" name="Group 99"/>
          <p:cNvGrpSpPr/>
          <p:nvPr/>
        </p:nvGrpSpPr>
        <p:grpSpPr>
          <a:xfrm>
            <a:off x="7174080" y="5354640"/>
            <a:ext cx="1617480" cy="1042560"/>
            <a:chOff x="7174080" y="5354640"/>
            <a:chExt cx="1617480" cy="1042560"/>
          </a:xfrm>
        </p:grpSpPr>
        <p:grpSp>
          <p:nvGrpSpPr>
            <p:cNvPr id="327" name="Group 100"/>
            <p:cNvGrpSpPr/>
            <p:nvPr/>
          </p:nvGrpSpPr>
          <p:grpSpPr>
            <a:xfrm>
              <a:off x="7174080" y="5354640"/>
              <a:ext cx="1617480" cy="1042560"/>
              <a:chOff x="7174080" y="5354640"/>
              <a:chExt cx="1617480" cy="1042560"/>
            </a:xfrm>
          </p:grpSpPr>
          <p:sp>
            <p:nvSpPr>
              <p:cNvPr id="328" name="CustomShape 101"/>
              <p:cNvSpPr/>
              <p:nvPr/>
            </p:nvSpPr>
            <p:spPr>
              <a:xfrm>
                <a:off x="7174080" y="5354640"/>
                <a:ext cx="1617480" cy="1042560"/>
              </a:xfrm>
              <a:prstGeom prst="rect">
                <a:avLst/>
              </a:prstGeom>
              <a:noFill/>
              <a:ln w="1260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6120" rIns="96120" tIns="66960" bIns="51120">
                <a:noAutofit/>
              </a:bodyPr>
              <a:p>
                <a:pPr algn="ctr">
                  <a:lnSpc>
                    <a:spcPct val="93000"/>
                  </a:lnSpc>
                  <a:tabLst>
                    <a:tab algn="l" pos="449280"/>
                    <a:tab algn="l" pos="898560"/>
                    <a:tab algn="l" pos="1347840"/>
                  </a:tabLst>
                </a:pPr>
                <a:r>
                  <a:rPr b="0" lang="en-US" sz="1800" spc="-1" strike="noStrike">
                    <a:solidFill>
                      <a:srgbClr val="000000"/>
                    </a:solidFill>
                    <a:latin typeface="Arial"/>
                  </a:rPr>
                  <a:t>HadCRUT4</a:t>
                </a:r>
                <a:endParaRPr b="0" lang="en-US" sz="1800" spc="-1" strike="noStrike">
                  <a:latin typeface="Arial"/>
                </a:endParaRPr>
              </a:p>
              <a:p>
                <a:pPr algn="ctr">
                  <a:lnSpc>
                    <a:spcPct val="93000"/>
                  </a:lnSpc>
                  <a:tabLst>
                    <a:tab algn="l" pos="449280"/>
                    <a:tab algn="l" pos="898560"/>
                    <a:tab algn="l" pos="1347840"/>
                  </a:tabLst>
                </a:pPr>
                <a:endParaRPr b="0" lang="en-US" sz="1800" spc="-1" strike="noStrike">
                  <a:latin typeface="Arial"/>
                </a:endParaRPr>
              </a:p>
              <a:p>
                <a:pPr algn="ctr">
                  <a:lnSpc>
                    <a:spcPct val="93000"/>
                  </a:lnSpc>
                  <a:tabLst>
                    <a:tab algn="l" pos="449280"/>
                    <a:tab algn="l" pos="898560"/>
                    <a:tab algn="l" pos="1347840"/>
                  </a:tabLst>
                </a:pPr>
                <a:r>
                  <a:rPr b="0" lang="en-US" sz="1800" spc="-1" strike="noStrike">
                    <a:solidFill>
                      <a:srgbClr val="000000"/>
                    </a:solidFill>
                    <a:latin typeface="Arial"/>
                  </a:rPr>
                  <a:t>Reconstructed</a:t>
                </a:r>
                <a:endParaRPr b="0" lang="en-US" sz="1800" spc="-1" strike="noStrike">
                  <a:latin typeface="Arial"/>
                </a:endParaRPr>
              </a:p>
              <a:p>
                <a:pPr algn="ctr">
                  <a:lnSpc>
                    <a:spcPct val="93000"/>
                  </a:lnSpc>
                  <a:tabLst>
                    <a:tab algn="l" pos="449280"/>
                    <a:tab algn="l" pos="898560"/>
                    <a:tab algn="l" pos="1347840"/>
                  </a:tabLst>
                </a:pPr>
                <a:r>
                  <a:rPr b="0" lang="en-US" sz="1800" spc="-1" strike="noStrike">
                    <a:solidFill>
                      <a:srgbClr val="000000"/>
                    </a:solidFill>
                    <a:latin typeface="Arial"/>
                  </a:rPr>
                  <a:t>2.028</a:t>
                </a:r>
                <a:endParaRPr b="0" lang="en-US" sz="1800" spc="-1" strike="noStrike">
                  <a:latin typeface="Arial"/>
                </a:endParaRPr>
              </a:p>
            </p:txBody>
          </p:sp>
          <p:sp>
            <p:nvSpPr>
              <p:cNvPr id="329" name="CustomShape 102"/>
              <p:cNvSpPr/>
              <p:nvPr/>
            </p:nvSpPr>
            <p:spPr>
              <a:xfrm>
                <a:off x="7570800" y="5632560"/>
                <a:ext cx="267840" cy="177480"/>
              </a:xfrm>
              <a:prstGeom prst="rect">
                <a:avLst/>
              </a:prstGeom>
              <a:solidFill>
                <a:srgbClr val="729fcf"/>
              </a:solidFill>
              <a:ln w="1260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330" name="CustomShape 103"/>
              <p:cNvSpPr/>
              <p:nvPr/>
            </p:nvSpPr>
            <p:spPr>
              <a:xfrm>
                <a:off x="7732800" y="5668920"/>
                <a:ext cx="267840" cy="177480"/>
              </a:xfrm>
              <a:prstGeom prst="rect">
                <a:avLst/>
              </a:prstGeom>
              <a:solidFill>
                <a:srgbClr val="729fcf"/>
              </a:solidFill>
              <a:ln w="1260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331" name="CustomShape 104"/>
              <p:cNvSpPr/>
              <p:nvPr/>
            </p:nvSpPr>
            <p:spPr>
              <a:xfrm>
                <a:off x="7929720" y="5703840"/>
                <a:ext cx="267840" cy="177480"/>
              </a:xfrm>
              <a:prstGeom prst="rect">
                <a:avLst/>
              </a:prstGeom>
              <a:solidFill>
                <a:srgbClr val="729fcf"/>
              </a:solidFill>
              <a:ln w="1260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332" name="CustomShape 105"/>
              <p:cNvSpPr/>
              <p:nvPr/>
            </p:nvSpPr>
            <p:spPr>
              <a:xfrm>
                <a:off x="8134200" y="5751360"/>
                <a:ext cx="267840" cy="177480"/>
              </a:xfrm>
              <a:prstGeom prst="rect">
                <a:avLst/>
              </a:prstGeom>
              <a:solidFill>
                <a:srgbClr val="729fcf"/>
              </a:solidFill>
              <a:ln w="1260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</p:sp>
        </p:grpSp>
      </p:grpSp>
      <p:sp>
        <p:nvSpPr>
          <p:cNvPr id="333" name="CustomShape 106"/>
          <p:cNvSpPr/>
          <p:nvPr/>
        </p:nvSpPr>
        <p:spPr>
          <a:xfrm rot="5400000">
            <a:off x="7821000" y="4995000"/>
            <a:ext cx="434520" cy="360000"/>
          </a:xfrm>
          <a:prstGeom prst="rightArrow">
            <a:avLst>
              <a:gd name="adj1" fmla="val 31750"/>
              <a:gd name="adj2" fmla="val 65644"/>
            </a:avLst>
          </a:prstGeom>
          <a:solidFill>
            <a:srgbClr val="000000"/>
          </a:solidFill>
          <a:ln w="1260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34" name="CustomShape 107"/>
          <p:cNvSpPr/>
          <p:nvPr/>
        </p:nvSpPr>
        <p:spPr>
          <a:xfrm flipV="1" rot="2160000">
            <a:off x="8343720" y="5075280"/>
            <a:ext cx="761760" cy="259920"/>
          </a:xfrm>
          <a:prstGeom prst="rightArrow">
            <a:avLst>
              <a:gd name="adj1" fmla="val 35824"/>
              <a:gd name="adj2" fmla="val 128360"/>
            </a:avLst>
          </a:prstGeom>
          <a:solidFill>
            <a:srgbClr val="ff0000"/>
          </a:solidFill>
          <a:ln w="190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35" name="CustomShape 108"/>
          <p:cNvSpPr/>
          <p:nvPr/>
        </p:nvSpPr>
        <p:spPr>
          <a:xfrm flipV="1" rot="8640000">
            <a:off x="6881760" y="5089320"/>
            <a:ext cx="757080" cy="246960"/>
          </a:xfrm>
          <a:prstGeom prst="rightArrow">
            <a:avLst>
              <a:gd name="adj1" fmla="val 35824"/>
              <a:gd name="adj2" fmla="val 134100"/>
            </a:avLst>
          </a:prstGeom>
          <a:solidFill>
            <a:srgbClr val="0000ff"/>
          </a:solidFill>
          <a:ln w="190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36" name="Line 109"/>
          <p:cNvSpPr/>
          <p:nvPr/>
        </p:nvSpPr>
        <p:spPr>
          <a:xfrm>
            <a:off x="7065720" y="4598640"/>
            <a:ext cx="432000" cy="1800"/>
          </a:xfrm>
          <a:prstGeom prst="line">
            <a:avLst/>
          </a:prstGeom>
          <a:ln w="29160">
            <a:solidFill>
              <a:srgbClr val="ff00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337" name="CustomShape 110"/>
          <p:cNvSpPr/>
          <p:nvPr/>
        </p:nvSpPr>
        <p:spPr>
          <a:xfrm rot="12960000">
            <a:off x="6851880" y="1381320"/>
            <a:ext cx="756720" cy="247320"/>
          </a:xfrm>
          <a:prstGeom prst="rightArrow">
            <a:avLst>
              <a:gd name="adj1" fmla="val 35824"/>
              <a:gd name="adj2" fmla="val 134100"/>
            </a:avLst>
          </a:prstGeom>
          <a:solidFill>
            <a:srgbClr val="0000ff"/>
          </a:solidFill>
          <a:ln w="190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38" name="CustomShape 111"/>
          <p:cNvSpPr/>
          <p:nvPr/>
        </p:nvSpPr>
        <p:spPr>
          <a:xfrm rot="19440000">
            <a:off x="8400960" y="1370160"/>
            <a:ext cx="761760" cy="259920"/>
          </a:xfrm>
          <a:prstGeom prst="rightArrow">
            <a:avLst>
              <a:gd name="adj1" fmla="val 35824"/>
              <a:gd name="adj2" fmla="val 128360"/>
            </a:avLst>
          </a:prstGeom>
          <a:solidFill>
            <a:srgbClr val="ff0000"/>
          </a:solidFill>
          <a:ln w="190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39" name="CustomShape 112"/>
          <p:cNvSpPr/>
          <p:nvPr/>
        </p:nvSpPr>
        <p:spPr>
          <a:xfrm rot="16200000">
            <a:off x="7794360" y="1408320"/>
            <a:ext cx="445680" cy="318600"/>
          </a:xfrm>
          <a:prstGeom prst="rightArrow">
            <a:avLst>
              <a:gd name="adj1" fmla="val 31750"/>
              <a:gd name="adj2" fmla="val 76030"/>
            </a:avLst>
          </a:prstGeom>
          <a:solidFill>
            <a:srgbClr val="000000"/>
          </a:solidFill>
          <a:ln w="1260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40" name="CustomShape 113"/>
          <p:cNvSpPr/>
          <p:nvPr/>
        </p:nvSpPr>
        <p:spPr>
          <a:xfrm flipV="1" rot="18960000">
            <a:off x="7097760" y="2549160"/>
            <a:ext cx="620280" cy="229680"/>
          </a:xfrm>
          <a:prstGeom prst="rightArrow">
            <a:avLst>
              <a:gd name="adj1" fmla="val 35824"/>
              <a:gd name="adj2" fmla="val 118261"/>
            </a:avLst>
          </a:prstGeom>
          <a:solidFill>
            <a:srgbClr val="0000ff"/>
          </a:solidFill>
          <a:ln w="190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41" name="CustomShape 114"/>
          <p:cNvSpPr/>
          <p:nvPr/>
        </p:nvSpPr>
        <p:spPr>
          <a:xfrm flipV="1" rot="13440000">
            <a:off x="8288640" y="2567160"/>
            <a:ext cx="622080" cy="228240"/>
          </a:xfrm>
          <a:prstGeom prst="rightArrow">
            <a:avLst>
              <a:gd name="adj1" fmla="val 35824"/>
              <a:gd name="adj2" fmla="val 119387"/>
            </a:avLst>
          </a:prstGeom>
          <a:solidFill>
            <a:srgbClr val="ff0000"/>
          </a:solidFill>
          <a:ln w="190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42" name="CustomShape 115"/>
          <p:cNvSpPr/>
          <p:nvPr/>
        </p:nvSpPr>
        <p:spPr>
          <a:xfrm>
            <a:off x="1495080" y="987120"/>
            <a:ext cx="2047680" cy="146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de-DE" sz="1800" spc="-1" strike="noStrike">
                <a:solidFill>
                  <a:srgbClr val="000000"/>
                </a:solidFill>
                <a:latin typeface="Calibri"/>
              </a:rPr>
              <a:t>20CR Reanalysis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1870-2009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1 Model (Atmos.)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55+1 Ens. Member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343" name="CustomShape 116"/>
          <p:cNvSpPr/>
          <p:nvPr/>
        </p:nvSpPr>
        <p:spPr>
          <a:xfrm>
            <a:off x="1483920" y="3345840"/>
            <a:ext cx="2107440" cy="146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de-DE" sz="1800" spc="-1" strike="noStrike">
                <a:solidFill>
                  <a:srgbClr val="000000"/>
                </a:solidFill>
                <a:latin typeface="Calibri"/>
              </a:rPr>
              <a:t>CMIP5 Historical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1850-2005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35 Models (ESMs)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144+1 Ens. Member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344" name="CustomShape 117"/>
          <p:cNvSpPr/>
          <p:nvPr/>
        </p:nvSpPr>
        <p:spPr>
          <a:xfrm>
            <a:off x="2345400" y="2416320"/>
            <a:ext cx="130068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HadCRUT4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1850-2018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345" name="CustomShape 118"/>
          <p:cNvSpPr/>
          <p:nvPr/>
        </p:nvSpPr>
        <p:spPr>
          <a:xfrm>
            <a:off x="2345400" y="4732200"/>
            <a:ext cx="130068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HadCRUT4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1850-2018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346" name="CustomShape 119"/>
          <p:cNvSpPr/>
          <p:nvPr/>
        </p:nvSpPr>
        <p:spPr>
          <a:xfrm>
            <a:off x="110880" y="-26640"/>
            <a:ext cx="3711600" cy="115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de-DE" sz="3500" spc="-1" strike="noStrike">
                <a:solidFill>
                  <a:srgbClr val="000000"/>
                </a:solidFill>
                <a:latin typeface="Calibri"/>
              </a:rPr>
              <a:t>Transfer Learning</a:t>
            </a:r>
            <a:endParaRPr b="0" lang="en-US" sz="3500" spc="-1" strike="noStrike">
              <a:latin typeface="Arial"/>
            </a:endParaRPr>
          </a:p>
        </p:txBody>
      </p:sp>
      <p:grpSp>
        <p:nvGrpSpPr>
          <p:cNvPr id="347" name="Group 120"/>
          <p:cNvGrpSpPr/>
          <p:nvPr/>
        </p:nvGrpSpPr>
        <p:grpSpPr>
          <a:xfrm>
            <a:off x="11436120" y="-85320"/>
            <a:ext cx="827280" cy="474840"/>
            <a:chOff x="11436120" y="-85320"/>
            <a:chExt cx="827280" cy="474840"/>
          </a:xfrm>
        </p:grpSpPr>
        <p:sp>
          <p:nvSpPr>
            <p:cNvPr id="348" name="CustomShape 121"/>
            <p:cNvSpPr/>
            <p:nvPr/>
          </p:nvSpPr>
          <p:spPr>
            <a:xfrm>
              <a:off x="11436120" y="-85320"/>
              <a:ext cx="827280" cy="36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spAutoFit/>
            </a:bodyPr>
            <a:p>
              <a:pPr algn="r">
                <a:lnSpc>
                  <a:spcPct val="100000"/>
                </a:lnSpc>
              </a:pPr>
              <a:r>
                <a:rPr b="0" lang="de-DE" sz="1800" spc="-1" strike="noStrike">
                  <a:solidFill>
                    <a:srgbClr val="000000"/>
                  </a:solidFill>
                  <a:latin typeface="Berlin Sans FB"/>
                </a:rPr>
                <a:t>8/20</a:t>
              </a:r>
              <a:endParaRPr b="0" lang="en-US" sz="1800" spc="-1" strike="noStrike">
                <a:latin typeface="Arial"/>
              </a:endParaRPr>
            </a:p>
          </p:txBody>
        </p:sp>
        <p:pic>
          <p:nvPicPr>
            <p:cNvPr id="349" name="Picture 2" descr="Bildergebnis für dkrz"/>
            <p:cNvPicPr/>
            <p:nvPr/>
          </p:nvPicPr>
          <p:blipFill>
            <a:blip r:embed="rId1"/>
            <a:srcRect l="59769" t="25108" r="0" b="37716"/>
            <a:stretch/>
          </p:blipFill>
          <p:spPr>
            <a:xfrm>
              <a:off x="11748600" y="230400"/>
              <a:ext cx="443160" cy="159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350" name="Picture 2" descr="Bildergebnis für dkrz"/>
            <p:cNvPicPr/>
            <p:nvPr/>
          </p:nvPicPr>
          <p:blipFill>
            <a:blip r:embed="rId2"/>
            <a:srcRect l="2320" t="4968" r="43402" b="26674"/>
            <a:stretch/>
          </p:blipFill>
          <p:spPr>
            <a:xfrm>
              <a:off x="11466000" y="220320"/>
              <a:ext cx="259920" cy="127080"/>
            </a:xfrm>
            <a:prstGeom prst="rect">
              <a:avLst/>
            </a:prstGeom>
            <a:ln w="0">
              <a:noFill/>
            </a:ln>
          </p:spPr>
        </p:pic>
      </p:grpSp>
    </p:spTree>
  </p:cSld>
  <p:transition spd="slow">
    <p:fade/>
  </p:transition>
  <p:timing>
    <p:tnLst>
      <p:par>
        <p:cTn id="191" dur="indefinite" restart="never" nodeType="tmRoot">
          <p:childTnLst>
            <p:seq>
              <p:cTn id="192" dur="indefinite" nodeType="mainSeq">
                <p:childTnLst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97" dur="5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02" dur="5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07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12" dur="500"/>
                                        <p:tgtEl>
                                          <p:spTgt spid="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17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222"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" nodeType="with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225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30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235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40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45" dur="5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50" dur="5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nodeType="click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255" dur="500"/>
                                        <p:tgtEl>
                                          <p:spTgt spid="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60" dur="5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nodeType="click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265" dur="500"/>
                                        <p:tgtEl>
                                          <p:spTgt spid="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70" dur="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75" dur="5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6" fill="hold">
                      <p:stCondLst>
                        <p:cond delay="indefinite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80" dur="5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1" fill="hold">
                      <p:stCondLst>
                        <p:cond delay="indefinite"/>
                      </p:stCondLst>
                      <p:childTnLst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85" dur="500"/>
                                        <p:tgtEl>
                                          <p:spTgt spid="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" fill="hold">
                      <p:stCondLst>
                        <p:cond delay="indefinite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90" dur="5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" fill="hold">
                      <p:stCondLst>
                        <p:cond delay="indefinite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295" dur="5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6" nodeType="with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298" dur="5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" fill="hold">
                      <p:stCondLst>
                        <p:cond delay="indefinite"/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03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" fill="hold">
                      <p:stCondLst>
                        <p:cond delay="indefinite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308" dur="5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13" dur="5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4" fill="hold">
                      <p:stCondLst>
                        <p:cond delay="indefinite"/>
                      </p:stCondLst>
                      <p:childTnLst>
                        <p:par>
                          <p:cTn id="315" fill="hold">
                            <p:stCondLst>
                              <p:cond delay="0"/>
                            </p:stCondLst>
                            <p:childTnLst>
                              <p:par>
                                <p:cTn id="316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18" dur="5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9" fill="hold">
                      <p:stCondLst>
                        <p:cond delay="indefinite"/>
                      </p:stCondLst>
                      <p:childTnLst>
                        <p:par>
                          <p:cTn id="320" fill="hold">
                            <p:stCondLst>
                              <p:cond delay="0"/>
                            </p:stCondLst>
                            <p:childTnLst>
                              <p:par>
                                <p:cTn id="321" nodeType="clickEffect" fill="hold" presetClass="entr" presetID="2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 transition="in">
                                      <p:cBhvr additive="repl">
                                        <p:cTn id="323" dur="5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4" fill="hold">
                      <p:stCondLst>
                        <p:cond delay="indefinite"/>
                      </p:stCondLst>
                      <p:childTnLst>
                        <p:par>
                          <p:cTn id="325" fill="hold">
                            <p:stCondLst>
                              <p:cond delay="0"/>
                            </p:stCondLst>
                            <p:childTnLst>
                              <p:par>
                                <p:cTn id="326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28" dur="5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9" fill="hold">
                      <p:stCondLst>
                        <p:cond delay="indefinite"/>
                      </p:stCondLst>
                      <p:childTnLst>
                        <p:par>
                          <p:cTn id="330" fill="hold">
                            <p:stCondLst>
                              <p:cond delay="0"/>
                            </p:stCondLst>
                            <p:childTnLst>
                              <p:par>
                                <p:cTn id="331" nodeType="clickEffect" fill="hold" presetClass="entr" presetID="2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 transition="in">
                                      <p:cBhvr additive="repl">
                                        <p:cTn id="333" dur="5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4" fill="hold">
                      <p:stCondLst>
                        <p:cond delay="indefinite"/>
                      </p:stCondLst>
                      <p:childTnLst>
                        <p:par>
                          <p:cTn id="335" fill="hold">
                            <p:stCondLst>
                              <p:cond delay="0"/>
                            </p:stCondLst>
                            <p:childTnLst>
                              <p:par>
                                <p:cTn id="336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38" dur="5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9" fill="hold">
                      <p:stCondLst>
                        <p:cond delay="indefinite"/>
                      </p:stCondLst>
                      <p:childTnLst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nodeType="click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343" dur="500"/>
                                        <p:tgtEl>
                                          <p:spTgt spid="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4" fill="hold">
                      <p:stCondLst>
                        <p:cond delay="indefinite"/>
                      </p:stCondLst>
                      <p:childTnLst>
                        <p:par>
                          <p:cTn id="345" fill="hold">
                            <p:stCondLst>
                              <p:cond delay="0"/>
                            </p:stCondLst>
                            <p:childTnLst>
                              <p:par>
                                <p:cTn id="346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48" dur="5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9" fill="hold">
                      <p:stCondLst>
                        <p:cond delay="indefinite"/>
                      </p:stCondLst>
                      <p:childTnLst>
                        <p:par>
                          <p:cTn id="350" fill="hold">
                            <p:stCondLst>
                              <p:cond delay="0"/>
                            </p:stCondLst>
                            <p:childTnLst>
                              <p:par>
                                <p:cTn id="351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53"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4" fill="hold">
                      <p:stCondLst>
                        <p:cond delay="indefinite"/>
                      </p:stCondLst>
                      <p:childTnLst>
                        <p:par>
                          <p:cTn id="355" fill="hold">
                            <p:stCondLst>
                              <p:cond delay="0"/>
                            </p:stCondLst>
                            <p:childTnLst>
                              <p:par>
                                <p:cTn id="356" nodeType="clickEffect" fill="hold" presetClass="entr" presetID="2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 transition="in">
                                      <p:cBhvr additive="repl">
                                        <p:cTn id="358" dur="5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9" fill="hold">
                      <p:stCondLst>
                        <p:cond delay="indefinite"/>
                      </p:stCondLst>
                      <p:childTnLst>
                        <p:par>
                          <p:cTn id="360" fill="hold">
                            <p:stCondLst>
                              <p:cond delay="0"/>
                            </p:stCondLst>
                            <p:childTnLst>
                              <p:par>
                                <p:cTn id="361" nodeType="clickEffect" fill="hold" presetClass="entr" presetID="2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 transition="in">
                                      <p:cBhvr additive="repl">
                                        <p:cTn id="363" dur="50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4" fill="hold">
                      <p:stCondLst>
                        <p:cond delay="indefinite"/>
                      </p:stCondLst>
                      <p:childTnLst>
                        <p:par>
                          <p:cTn id="365" fill="hold">
                            <p:stCondLst>
                              <p:cond delay="0"/>
                            </p:stCondLst>
                            <p:childTnLst>
                              <p:par>
                                <p:cTn id="366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68" dur="5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9" fill="hold">
                      <p:stCondLst>
                        <p:cond delay="indefinite"/>
                      </p:stCondLst>
                      <p:childTnLst>
                        <p:par>
                          <p:cTn id="370" fill="hold">
                            <p:stCondLst>
                              <p:cond delay="0"/>
                            </p:stCondLst>
                            <p:childTnLst>
                              <p:par>
                                <p:cTn id="371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73"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4" fill="hold">
                      <p:stCondLst>
                        <p:cond delay="indefinite"/>
                      </p:stCondLst>
                      <p:childTnLst>
                        <p:par>
                          <p:cTn id="375" fill="hold">
                            <p:stCondLst>
                              <p:cond delay="0"/>
                            </p:stCondLst>
                            <p:childTnLst>
                              <p:par>
                                <p:cTn id="376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78" dur="5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9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81" dur="5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2" fill="hold">
                      <p:stCondLst>
                        <p:cond delay="indefinite"/>
                      </p:stCondLst>
                      <p:childTnLst>
                        <p:par>
                          <p:cTn id="383" fill="hold">
                            <p:stCondLst>
                              <p:cond delay="0"/>
                            </p:stCondLst>
                            <p:childTnLst>
                              <p:par>
                                <p:cTn id="384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86" dur="500"/>
                                        <p:tgtEl>
                                          <p:spTgt spid="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7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89" dur="5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0" fill="hold">
                      <p:stCondLst>
                        <p:cond delay="indefinite"/>
                      </p:stCondLst>
                      <p:childTnLst>
                        <p:par>
                          <p:cTn id="391" fill="hold">
                            <p:stCondLst>
                              <p:cond delay="0"/>
                            </p:stCondLst>
                            <p:childTnLst>
                              <p:par>
                                <p:cTn id="392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94" dur="5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5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97" dur="5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8" fill="hold">
                      <p:stCondLst>
                        <p:cond delay="indefinite"/>
                      </p:stCondLst>
                      <p:childTnLst>
                        <p:par>
                          <p:cTn id="399" fill="hold">
                            <p:stCondLst>
                              <p:cond delay="0"/>
                            </p:stCondLst>
                            <p:childTnLst>
                              <p:par>
                                <p:cTn id="400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02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3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05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6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08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9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11" dur="5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1" name="Grafik 4" descr=""/>
          <p:cNvPicPr/>
          <p:nvPr/>
        </p:nvPicPr>
        <p:blipFill>
          <a:blip r:embed="rId1"/>
          <a:stretch/>
        </p:blipFill>
        <p:spPr>
          <a:xfrm>
            <a:off x="3413160" y="2199600"/>
            <a:ext cx="6914880" cy="2037960"/>
          </a:xfrm>
          <a:prstGeom prst="rect">
            <a:avLst/>
          </a:prstGeom>
          <a:ln w="0">
            <a:noFill/>
          </a:ln>
        </p:spPr>
      </p:pic>
      <p:sp>
        <p:nvSpPr>
          <p:cNvPr id="352" name="CustomShape 1"/>
          <p:cNvSpPr/>
          <p:nvPr/>
        </p:nvSpPr>
        <p:spPr>
          <a:xfrm>
            <a:off x="1523880" y="2895480"/>
            <a:ext cx="1523520" cy="63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(Partial) Convolution</a:t>
            </a:r>
            <a:endParaRPr b="0" lang="en-US" sz="1800" spc="-1" strike="noStrike">
              <a:latin typeface="Arial"/>
            </a:endParaRPr>
          </a:p>
        </p:txBody>
      </p:sp>
      <p:grpSp>
        <p:nvGrpSpPr>
          <p:cNvPr id="353" name="Group 2"/>
          <p:cNvGrpSpPr/>
          <p:nvPr/>
        </p:nvGrpSpPr>
        <p:grpSpPr>
          <a:xfrm>
            <a:off x="6230880" y="127800"/>
            <a:ext cx="4598640" cy="2066040"/>
            <a:chOff x="6230880" y="127800"/>
            <a:chExt cx="4598640" cy="2066040"/>
          </a:xfrm>
        </p:grpSpPr>
        <p:pic>
          <p:nvPicPr>
            <p:cNvPr id="354" name="Grafik 9" descr=""/>
            <p:cNvPicPr/>
            <p:nvPr/>
          </p:nvPicPr>
          <p:blipFill>
            <a:blip r:embed="rId2"/>
            <a:srcRect l="39899" t="0" r="0" b="13512"/>
            <a:stretch/>
          </p:blipFill>
          <p:spPr>
            <a:xfrm>
              <a:off x="6230880" y="127800"/>
              <a:ext cx="3283920" cy="17913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355" name="CustomShape 3"/>
            <p:cNvSpPr/>
            <p:nvPr/>
          </p:nvSpPr>
          <p:spPr>
            <a:xfrm>
              <a:off x="8708400" y="1920960"/>
              <a:ext cx="2121120" cy="272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spAutoFit/>
            </a:bodyPr>
            <a:p>
              <a:pPr>
                <a:lnSpc>
                  <a:spcPct val="100000"/>
                </a:lnSpc>
              </a:pPr>
              <a:r>
                <a:rPr b="0" lang="de-DE" sz="1200" spc="-1" strike="noStrike">
                  <a:solidFill>
                    <a:srgbClr val="000000"/>
                  </a:solidFill>
                  <a:latin typeface="Calibri"/>
                </a:rPr>
                <a:t>becomehuman.ai</a:t>
              </a:r>
              <a:endParaRPr b="0" lang="en-US" sz="1200" spc="-1" strike="noStrike">
                <a:latin typeface="Arial"/>
              </a:endParaRPr>
            </a:p>
          </p:txBody>
        </p:sp>
      </p:grpSp>
      <p:pic>
        <p:nvPicPr>
          <p:cNvPr id="356" name="Grafik 12" descr=""/>
          <p:cNvPicPr/>
          <p:nvPr/>
        </p:nvPicPr>
        <p:blipFill>
          <a:blip r:embed="rId3"/>
          <a:stretch/>
        </p:blipFill>
        <p:spPr>
          <a:xfrm>
            <a:off x="3139920" y="3943440"/>
            <a:ext cx="7461000" cy="2914200"/>
          </a:xfrm>
          <a:prstGeom prst="rect">
            <a:avLst/>
          </a:prstGeom>
          <a:ln w="0">
            <a:noFill/>
          </a:ln>
        </p:spPr>
      </p:pic>
      <p:sp>
        <p:nvSpPr>
          <p:cNvPr id="357" name="CustomShape 4"/>
          <p:cNvSpPr/>
          <p:nvPr/>
        </p:nvSpPr>
        <p:spPr>
          <a:xfrm>
            <a:off x="1615680" y="4836960"/>
            <a:ext cx="1523520" cy="63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U-Net Architecture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358" name="CustomShape 5"/>
          <p:cNvSpPr/>
          <p:nvPr/>
        </p:nvSpPr>
        <p:spPr>
          <a:xfrm>
            <a:off x="1615680" y="728280"/>
            <a:ext cx="1523520" cy="63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Neural Networks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359" name="CustomShape 6"/>
          <p:cNvSpPr/>
          <p:nvPr/>
        </p:nvSpPr>
        <p:spPr>
          <a:xfrm>
            <a:off x="118800" y="0"/>
            <a:ext cx="2252520" cy="881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de-DE" sz="2600" spc="-1" strike="noStrike">
                <a:solidFill>
                  <a:srgbClr val="000000"/>
                </a:solidFill>
                <a:latin typeface="Calibri"/>
              </a:rPr>
              <a:t>ML Techniques</a:t>
            </a:r>
            <a:endParaRPr b="0" lang="en-US" sz="2600" spc="-1" strike="noStrike">
              <a:latin typeface="Arial"/>
            </a:endParaRPr>
          </a:p>
        </p:txBody>
      </p:sp>
      <p:pic>
        <p:nvPicPr>
          <p:cNvPr id="360" name="Grafik 16" descr="Ein Bild, das Basketball enthält.&#10;&#10;Automatisch generierte Beschreibung"/>
          <p:cNvPicPr/>
          <p:nvPr/>
        </p:nvPicPr>
        <p:blipFill>
          <a:blip r:embed="rId4"/>
          <a:stretch/>
        </p:blipFill>
        <p:spPr>
          <a:xfrm>
            <a:off x="5033880" y="1726560"/>
            <a:ext cx="3673800" cy="3673800"/>
          </a:xfrm>
          <a:prstGeom prst="rect">
            <a:avLst/>
          </a:prstGeom>
          <a:ln w="0">
            <a:noFill/>
          </a:ln>
        </p:spPr>
      </p:pic>
      <p:sp>
        <p:nvSpPr>
          <p:cNvPr id="361" name="CustomShape 7"/>
          <p:cNvSpPr/>
          <p:nvPr/>
        </p:nvSpPr>
        <p:spPr>
          <a:xfrm>
            <a:off x="2966040" y="611640"/>
            <a:ext cx="4571640" cy="913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de-DE" sz="1800" spc="-1" strike="noStrike">
                <a:solidFill>
                  <a:srgbClr val="000000"/>
                </a:solidFill>
                <a:latin typeface="Calibri"/>
              </a:rPr>
              <a:t>PyTorch</a:t>
            </a: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, 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Partial Convolution, 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cuDNN CUDA-GPU accelerated</a:t>
            </a:r>
            <a:endParaRPr b="0" lang="en-US" sz="1800" spc="-1" strike="noStrike">
              <a:latin typeface="Arial"/>
            </a:endParaRPr>
          </a:p>
        </p:txBody>
      </p:sp>
      <p:grpSp>
        <p:nvGrpSpPr>
          <p:cNvPr id="362" name="Group 8"/>
          <p:cNvGrpSpPr/>
          <p:nvPr/>
        </p:nvGrpSpPr>
        <p:grpSpPr>
          <a:xfrm>
            <a:off x="11436120" y="-85320"/>
            <a:ext cx="827280" cy="474840"/>
            <a:chOff x="11436120" y="-85320"/>
            <a:chExt cx="827280" cy="474840"/>
          </a:xfrm>
        </p:grpSpPr>
        <p:sp>
          <p:nvSpPr>
            <p:cNvPr id="363" name="CustomShape 9"/>
            <p:cNvSpPr/>
            <p:nvPr/>
          </p:nvSpPr>
          <p:spPr>
            <a:xfrm>
              <a:off x="11436120" y="-85320"/>
              <a:ext cx="827280" cy="36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spAutoFit/>
            </a:bodyPr>
            <a:p>
              <a:pPr algn="r">
                <a:lnSpc>
                  <a:spcPct val="100000"/>
                </a:lnSpc>
              </a:pPr>
              <a:r>
                <a:rPr b="0" lang="de-DE" sz="1800" spc="-1" strike="noStrike">
                  <a:solidFill>
                    <a:srgbClr val="000000"/>
                  </a:solidFill>
                  <a:latin typeface="Berlin Sans FB"/>
                </a:rPr>
                <a:t>9/20</a:t>
              </a:r>
              <a:endParaRPr b="0" lang="en-US" sz="1800" spc="-1" strike="noStrike">
                <a:latin typeface="Arial"/>
              </a:endParaRPr>
            </a:p>
          </p:txBody>
        </p:sp>
        <p:pic>
          <p:nvPicPr>
            <p:cNvPr id="364" name="Picture 2" descr="Bildergebnis für dkrz"/>
            <p:cNvPicPr/>
            <p:nvPr/>
          </p:nvPicPr>
          <p:blipFill>
            <a:blip r:embed="rId5"/>
            <a:srcRect l="59769" t="25108" r="0" b="37716"/>
            <a:stretch/>
          </p:blipFill>
          <p:spPr>
            <a:xfrm>
              <a:off x="11748600" y="230400"/>
              <a:ext cx="443160" cy="159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365" name="Picture 2" descr="Bildergebnis für dkrz"/>
            <p:cNvPicPr/>
            <p:nvPr/>
          </p:nvPicPr>
          <p:blipFill>
            <a:blip r:embed="rId6"/>
            <a:srcRect l="2320" t="4968" r="43402" b="26674"/>
            <a:stretch/>
          </p:blipFill>
          <p:spPr>
            <a:xfrm>
              <a:off x="11466000" y="220320"/>
              <a:ext cx="259920" cy="127080"/>
            </a:xfrm>
            <a:prstGeom prst="rect">
              <a:avLst/>
            </a:prstGeom>
            <a:ln w="0">
              <a:noFill/>
            </a:ln>
          </p:spPr>
        </p:pic>
      </p:grp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412" dur="indefinite" restart="never" nodeType="tmRoot">
          <p:childTnLst>
            <p:seq>
              <p:cTn id="413" dur="indefinite" nodeType="mainSeq">
                <p:childTnLst>
                  <p:par>
                    <p:cTn id="414" fill="hold">
                      <p:stCondLst>
                        <p:cond delay="indefinite"/>
                      </p:stCondLst>
                      <p:childTnLst>
                        <p:par>
                          <p:cTn id="415" fill="hold">
                            <p:stCondLst>
                              <p:cond delay="0"/>
                            </p:stCondLst>
                            <p:childTnLst>
                              <p:par>
                                <p:cTn id="416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18" dur="10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9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21" dur="10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2" fill="hold">
                      <p:stCondLst>
                        <p:cond delay="indefinite"/>
                      </p:stCondLst>
                      <p:childTnLst>
                        <p:par>
                          <p:cTn id="423" fill="hold">
                            <p:stCondLst>
                              <p:cond delay="0"/>
                            </p:stCondLst>
                            <p:childTnLst>
                              <p:par>
                                <p:cTn id="424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26" dur="10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7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29" dur="10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0" fill="hold">
                      <p:stCondLst>
                        <p:cond delay="indefinite"/>
                      </p:stCondLst>
                      <p:childTnLst>
                        <p:par>
                          <p:cTn id="431" fill="hold">
                            <p:stCondLst>
                              <p:cond delay="0"/>
                            </p:stCondLst>
                            <p:childTnLst>
                              <p:par>
                                <p:cTn id="432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34" dur="10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5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37" dur="10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8" fill="hold">
                      <p:stCondLst>
                        <p:cond delay="indefinite"/>
                      </p:stCondLst>
                      <p:childTnLst>
                        <p:par>
                          <p:cTn id="439" fill="hold">
                            <p:stCondLst>
                              <p:cond delay="0"/>
                            </p:stCondLst>
                            <p:childTnLst>
                              <p:par>
                                <p:cTn id="440" nodeType="clickEffect" fill="hold" presetClass="exit" presetID="53" presetSubtype="32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id="441" dur="1000"/>
                                        <p:tgtEl>
                                          <p:spTgt spid="3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42" dur="1000"/>
                                        <p:tgtEl>
                                          <p:spTgt spid="3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out">
                                      <p:cBhvr additive="repl">
                                        <p:cTn id="443" dur="10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5" nodeType="withEffect" fill="hold" presetClass="exit" presetID="53" presetSubtype="32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id="446" dur="1000"/>
                                        <p:tgtEl>
                                          <p:spTgt spid="3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47" dur="1000"/>
                                        <p:tgtEl>
                                          <p:spTgt spid="3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out">
                                      <p:cBhvr additive="repl">
                                        <p:cTn id="448" dur="10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0" nodeType="withEffect" fill="hold" presetClass="exit" presetID="53" presetSubtype="32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id="451" dur="1250"/>
                                        <p:tgtEl>
                                          <p:spTgt spid="3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52" dur="1250"/>
                                        <p:tgtEl>
                                          <p:spTgt spid="3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out">
                                      <p:cBhvr additive="repl">
                                        <p:cTn id="453" dur="125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5" fill="hold">
                            <p:stCondLst>
                              <p:cond delay="1250"/>
                            </p:stCondLst>
                            <p:childTnLst>
                              <p:par>
                                <p:cTn id="456" nodeType="after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58" dur="1000" fill="hold"/>
                                        <p:tgtEl>
                                          <p:spTgt spid="3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59" dur="1000" fill="hold"/>
                                        <p:tgtEl>
                                          <p:spTgt spid="3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460" dur="100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Application>LibreOffice/7.0.3.1$Linux_X86_64 LibreOffice_project/00$Build-1</Application>
  <Words>1118</Words>
  <Paragraphs>261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2019-05-26T12:57:14Z</dcterms:created>
  <dc:creator>Chris K</dc:creator>
  <dc:description/>
  <dc:language>en-US</dc:language>
  <cp:lastModifiedBy>kadow</cp:lastModifiedBy>
  <dcterms:modified xsi:type="dcterms:W3CDTF">2020-12-01T14:38:25Z</dcterms:modified>
  <cp:revision>242</cp:revision>
  <dc:subject/>
  <dc:title>PowerPoint-Präsentation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1</vt:i4>
  </property>
  <property fmtid="{D5CDD505-2E9C-101B-9397-08002B2CF9AE}" pid="7" name="Notes">
    <vt:i4>0</vt:i4>
  </property>
  <property fmtid="{D5CDD505-2E9C-101B-9397-08002B2CF9AE}" pid="8" name="PresentationFormat">
    <vt:lpwstr>Breitbild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34</vt:i4>
  </property>
</Properties>
</file>