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0" r:id="rId3"/>
    <p:sldId id="286" r:id="rId4"/>
    <p:sldId id="282" r:id="rId5"/>
    <p:sldId id="283" r:id="rId6"/>
    <p:sldId id="276" r:id="rId7"/>
    <p:sldId id="285" r:id="rId8"/>
    <p:sldId id="258" r:id="rId9"/>
    <p:sldId id="261" r:id="rId10"/>
    <p:sldId id="266" r:id="rId11"/>
    <p:sldId id="289" r:id="rId12"/>
    <p:sldId id="284" r:id="rId13"/>
    <p:sldId id="291" r:id="rId14"/>
    <p:sldId id="278" r:id="rId15"/>
    <p:sldId id="290" r:id="rId16"/>
    <p:sldId id="277" r:id="rId17"/>
    <p:sldId id="271" r:id="rId18"/>
    <p:sldId id="28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orenç Lledó" initials="LL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-346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28AEE-C0E9-4439-8AF4-9DCF2AA20CC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E3A6C-221C-4225-B9DF-8F8133BB3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31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want</a:t>
            </a:r>
            <a:r>
              <a:rPr lang="en-US" baseline="0" dirty="0" smtClean="0"/>
              <a:t> to serve society. We want to identify problems. First identify stakeholders.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33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simple example of what we can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85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" name="Rectangle 6"/>
          <p:cNvSpPr/>
          <p:nvPr userDrawn="1"/>
        </p:nvSpPr>
        <p:spPr>
          <a:xfrm>
            <a:off x="2801566" y="-116732"/>
            <a:ext cx="612843" cy="7032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156939" y="313343"/>
            <a:ext cx="10425461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849397" y="932723"/>
            <a:ext cx="9733004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67" b="0" dirty="0" err="1">
                  <a:solidFill>
                    <a:srgbClr val="941333"/>
                  </a:solidFill>
                </a:rPr>
                <a:t>Climate</a:t>
              </a:r>
              <a:endParaRPr lang="es-ES" sz="1467" b="0" dirty="0">
                <a:solidFill>
                  <a:srgbClr val="941333"/>
                </a:solidFill>
              </a:endParaRPr>
            </a:p>
            <a:p>
              <a:r>
                <a:rPr lang="es-ES" sz="1467" b="0" dirty="0" err="1">
                  <a:solidFill>
                    <a:srgbClr val="941333"/>
                  </a:solidFill>
                </a:rPr>
                <a:t>Change</a:t>
              </a:r>
              <a:endParaRPr lang="en-US" sz="1467" b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274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801566" y="-116732"/>
            <a:ext cx="612843" cy="7032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425461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67" b="0" dirty="0" err="1">
                  <a:solidFill>
                    <a:srgbClr val="941333"/>
                  </a:solidFill>
                </a:rPr>
                <a:t>Climate</a:t>
              </a:r>
              <a:endParaRPr lang="es-ES" sz="1467" b="0" dirty="0">
                <a:solidFill>
                  <a:srgbClr val="941333"/>
                </a:solidFill>
              </a:endParaRPr>
            </a:p>
            <a:p>
              <a:r>
                <a:rPr lang="es-ES" sz="1467" b="0" dirty="0" err="1">
                  <a:solidFill>
                    <a:srgbClr val="941333"/>
                  </a:solidFill>
                </a:rPr>
                <a:t>Change</a:t>
              </a:r>
              <a:endParaRPr lang="en-US" sz="1467" b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13392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469846" y="3429335"/>
            <a:ext cx="6237717" cy="74751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733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3469846" y="4197085"/>
            <a:ext cx="6240693" cy="153617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6715" y="1600939"/>
            <a:ext cx="4320480" cy="362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2" y="6200011"/>
            <a:ext cx="1527441" cy="40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67" b="0" dirty="0" err="1">
                <a:solidFill>
                  <a:schemeClr val="bg1"/>
                </a:solidFill>
              </a:rPr>
              <a:t>Climate</a:t>
            </a:r>
            <a:r>
              <a:rPr lang="es-ES" sz="1467" b="0" baseline="0" dirty="0">
                <a:solidFill>
                  <a:schemeClr val="bg1"/>
                </a:solidFill>
              </a:rPr>
              <a:t> </a:t>
            </a:r>
            <a:r>
              <a:rPr lang="es-ES" sz="1467" b="0" dirty="0" err="1">
                <a:solidFill>
                  <a:schemeClr val="bg1"/>
                </a:solidFill>
              </a:rPr>
              <a:t>Change</a:t>
            </a:r>
            <a:endParaRPr lang="en-US" sz="1467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96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9737" y="217894"/>
            <a:ext cx="1097279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19737" y="1215072"/>
            <a:ext cx="10972797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6" y="6232144"/>
            <a:ext cx="2501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40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80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11277600" y="6355515"/>
            <a:ext cx="711200" cy="50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3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24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141131"/>
            <a:ext cx="2008717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401" y="122522"/>
            <a:ext cx="685801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29168" y="141101"/>
            <a:ext cx="8255131" cy="680868"/>
          </a:xfrm>
          <a:prstGeom prst="rect">
            <a:avLst/>
          </a:prstGeom>
        </p:spPr>
        <p:txBody>
          <a:bodyPr/>
          <a:lstStyle>
            <a:lvl1pPr algn="l">
              <a:defRPr sz="37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37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11/22/2017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9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9" r:id="rId3"/>
    <p:sldLayoutId id="2147483670" r:id="rId4"/>
    <p:sldLayoutId id="2147483671" r:id="rId5"/>
  </p:sldLayoutIdLst>
  <p:txStyles>
    <p:titleStyle>
      <a:lvl1pPr algn="ctr" defTabSz="1219170" rtl="0" eaLnBrk="1" latinLnBrk="0" hangingPunct="1">
        <a:spcBef>
          <a:spcPct val="0"/>
        </a:spcBef>
        <a:buNone/>
        <a:defRPr sz="4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3"/>
          </p:nvPr>
        </p:nvSpPr>
        <p:spPr>
          <a:xfrm>
            <a:off x="3522880" y="1994661"/>
            <a:ext cx="5546334" cy="1564617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Seasonal </a:t>
            </a:r>
            <a:r>
              <a:rPr lang="en-GB" sz="3600" dirty="0" smtClean="0"/>
              <a:t>wind predictions for the energy sector</a:t>
            </a:r>
            <a:endParaRPr lang="en-GB" sz="3600" dirty="0" smtClean="0"/>
          </a:p>
        </p:txBody>
      </p:sp>
      <p:sp>
        <p:nvSpPr>
          <p:cNvPr id="3" name="Subtitle 3"/>
          <p:cNvSpPr txBox="1">
            <a:spLocks/>
          </p:cNvSpPr>
          <p:nvPr/>
        </p:nvSpPr>
        <p:spPr>
          <a:xfrm>
            <a:off x="3610017" y="4413635"/>
            <a:ext cx="2145257" cy="759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Llorenç Lledó </a:t>
            </a:r>
          </a:p>
          <a:p>
            <a:r>
              <a:rPr lang="en-GB" i="1" dirty="0" smtClean="0"/>
              <a:t>llledo@bsc.es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20" y="4295095"/>
            <a:ext cx="3271534" cy="105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Skill Assessment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59" y="1114931"/>
            <a:ext cx="7574456" cy="5590670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908026" y="1124764"/>
            <a:ext cx="2674374" cy="4145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Season:	DJF </a:t>
            </a:r>
          </a:p>
          <a:p>
            <a:pPr marL="0" indent="0">
              <a:buNone/>
            </a:pPr>
            <a:r>
              <a:rPr lang="en-US" sz="1800" dirty="0" err="1" smtClean="0"/>
              <a:t>Hindcast</a:t>
            </a:r>
            <a:r>
              <a:rPr lang="en-US" sz="1800" dirty="0" smtClean="0"/>
              <a:t>:	</a:t>
            </a:r>
            <a:r>
              <a:rPr lang="en-US" sz="1800" dirty="0" smtClean="0"/>
              <a:t>1981-2013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Source:	ECMWF S4</a:t>
            </a:r>
          </a:p>
          <a:p>
            <a:pPr marL="0" indent="0">
              <a:buNone/>
            </a:pPr>
            <a:r>
              <a:rPr lang="en-US" sz="1800" dirty="0" err="1" smtClean="0"/>
              <a:t>Obs</a:t>
            </a:r>
            <a:r>
              <a:rPr lang="en-US" sz="1800" dirty="0" smtClean="0"/>
              <a:t>:	ERA-Interim</a:t>
            </a:r>
          </a:p>
          <a:p>
            <a:pPr marL="0" indent="0">
              <a:buNone/>
            </a:pPr>
            <a:r>
              <a:rPr lang="en-US" sz="1800" dirty="0" smtClean="0"/>
              <a:t>Bias adj.:	Calibration</a:t>
            </a: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Metric: 	RPSS </a:t>
            </a:r>
          </a:p>
          <a:p>
            <a:pPr marL="0" indent="0">
              <a:buNone/>
            </a:pPr>
            <a:r>
              <a:rPr lang="en-US" sz="1800" dirty="0"/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2035" y="4296698"/>
            <a:ext cx="63319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“A </a:t>
            </a:r>
            <a:r>
              <a:rPr lang="en-US" sz="2400" dirty="0">
                <a:solidFill>
                  <a:schemeClr val="tx2"/>
                </a:solidFill>
              </a:rPr>
              <a:t>prediction has no value without an estimate of forecasting skill based on past </a:t>
            </a:r>
            <a:r>
              <a:rPr lang="en-US" sz="2400" dirty="0" smtClean="0">
                <a:solidFill>
                  <a:schemeClr val="tx2"/>
                </a:solidFill>
              </a:rPr>
              <a:t>performance”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29676" y="864928"/>
            <a:ext cx="2930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Ranked </a:t>
            </a:r>
            <a:r>
              <a:rPr lang="en-US" dirty="0"/>
              <a:t>Probability </a:t>
            </a:r>
            <a:r>
              <a:rPr lang="en-US" dirty="0" smtClean="0"/>
              <a:t>Skill Score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899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RESILIENCE prototype</a:t>
            </a:r>
            <a:endParaRPr lang="en-US" dirty="0"/>
          </a:p>
        </p:txBody>
      </p:sp>
      <p:pic>
        <p:nvPicPr>
          <p:cNvPr id="8" name="Imagen 2" descr="Captura de pantalla 2017-04-24 a la(s) 10.25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2" t="11504" r="39752" b="16150"/>
          <a:stretch>
            <a:fillRect/>
          </a:stretch>
        </p:blipFill>
        <p:spPr bwMode="auto">
          <a:xfrm>
            <a:off x="1185470" y="854950"/>
            <a:ext cx="7355417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7 Rectángulo"/>
          <p:cNvSpPr>
            <a:spLocks noChangeArrowheads="1"/>
          </p:cNvSpPr>
          <p:nvPr/>
        </p:nvSpPr>
        <p:spPr bwMode="auto">
          <a:xfrm>
            <a:off x="8653063" y="1240560"/>
            <a:ext cx="30906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400" b="1" i="1" dirty="0" smtClean="0">
                <a:solidFill>
                  <a:srgbClr val="0070C0"/>
                </a:solidFill>
              </a:rPr>
              <a:t>http</a:t>
            </a:r>
            <a:r>
              <a:rPr lang="en-US" altLang="en-US" sz="1400" b="1" i="1" dirty="0">
                <a:solidFill>
                  <a:srgbClr val="0070C0"/>
                </a:solidFill>
              </a:rPr>
              <a:t>://</a:t>
            </a:r>
            <a:r>
              <a:rPr lang="en-US" altLang="en-US" sz="1400" b="1" i="1" dirty="0" smtClean="0">
                <a:solidFill>
                  <a:srgbClr val="0070C0"/>
                </a:solidFill>
              </a:rPr>
              <a:t>www.bsc.es/ess/resilience</a:t>
            </a:r>
            <a:r>
              <a:rPr lang="en-US" altLang="en-US" sz="1400" b="1" i="1" dirty="0">
                <a:solidFill>
                  <a:srgbClr val="0070C0"/>
                </a:solidFill>
              </a:rPr>
              <a:t>/</a:t>
            </a:r>
            <a:endParaRPr lang="es-ES" altLang="en-US" sz="1400" b="1" i="1" dirty="0">
              <a:solidFill>
                <a:srgbClr val="0070C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"/>
          <a:stretch/>
        </p:blipFill>
        <p:spPr>
          <a:xfrm>
            <a:off x="3936814" y="2299678"/>
            <a:ext cx="7806924" cy="388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7884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DJF 2017/18 forecast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123" y="818535"/>
            <a:ext cx="8268930" cy="531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90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Stay tuned: S2S4E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3" t="18988" r="29530" b="12682"/>
          <a:stretch/>
        </p:blipFill>
        <p:spPr>
          <a:xfrm>
            <a:off x="2293655" y="871356"/>
            <a:ext cx="7067775" cy="50207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86611" y="5935874"/>
            <a:ext cx="70247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Qualitative estimate of forecast skill based on forecast range from short-range weather forecasts to long-range seasonal 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predictions, including 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potential sources of predictability. Relative skill is based on differing forecast averaging </a:t>
            </a:r>
            <a:r>
              <a:rPr lang="en-US" sz="14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periods. (Source: White et al., 2017 )</a:t>
            </a:r>
            <a:endParaRPr lang="en-US" sz="14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410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3"/>
          </p:nvPr>
        </p:nvSpPr>
        <p:spPr>
          <a:xfrm>
            <a:off x="3522880" y="1994661"/>
            <a:ext cx="5546334" cy="1564617"/>
          </a:xfrm>
        </p:spPr>
        <p:txBody>
          <a:bodyPr>
            <a:normAutofit/>
          </a:bodyPr>
          <a:lstStyle/>
          <a:p>
            <a:r>
              <a:rPr lang="en-GB" sz="2800" dirty="0"/>
              <a:t>Seasonal wind predictions for the energy </a:t>
            </a:r>
            <a:r>
              <a:rPr lang="en-GB" sz="2800" dirty="0" smtClean="0"/>
              <a:t>sector</a:t>
            </a:r>
            <a:endParaRPr lang="en-GB" sz="2800" dirty="0"/>
          </a:p>
        </p:txBody>
      </p:sp>
      <p:sp>
        <p:nvSpPr>
          <p:cNvPr id="3" name="Subtitle 3"/>
          <p:cNvSpPr txBox="1">
            <a:spLocks/>
          </p:cNvSpPr>
          <p:nvPr/>
        </p:nvSpPr>
        <p:spPr>
          <a:xfrm>
            <a:off x="3610017" y="4413635"/>
            <a:ext cx="2145257" cy="759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Llorenç Lledó </a:t>
            </a:r>
          </a:p>
          <a:p>
            <a:r>
              <a:rPr lang="en-GB" i="1" dirty="0" smtClean="0"/>
              <a:t>llledo@bsc.es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20" y="4295095"/>
            <a:ext cx="3271534" cy="105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CLIM4ENERGY Prototype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6"/>
          <a:stretch/>
        </p:blipFill>
        <p:spPr>
          <a:xfrm>
            <a:off x="1799303" y="930612"/>
            <a:ext cx="7017391" cy="38907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t="15149" r="-42"/>
          <a:stretch/>
        </p:blipFill>
        <p:spPr>
          <a:xfrm>
            <a:off x="4109885" y="4023939"/>
            <a:ext cx="7308528" cy="2313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388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ENSO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81" y="848558"/>
            <a:ext cx="8908794" cy="519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61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RPSS by season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01" y="825910"/>
            <a:ext cx="10519281" cy="5365627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792118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DJF 2017/18 - no mask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837" y="879340"/>
            <a:ext cx="7886898" cy="507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02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Context and motivation</a:t>
            </a:r>
            <a:endParaRPr lang="en-GB" dirty="0"/>
          </a:p>
        </p:txBody>
      </p:sp>
      <p:sp>
        <p:nvSpPr>
          <p:cNvPr id="7" name="14 Rectángulo"/>
          <p:cNvSpPr/>
          <p:nvPr/>
        </p:nvSpPr>
        <p:spPr>
          <a:xfrm>
            <a:off x="2001563" y="1285373"/>
            <a:ext cx="4875831" cy="135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000" dirty="0" smtClean="0">
                <a:solidFill>
                  <a:schemeClr val="tx2"/>
                </a:solidFill>
                <a:ea typeface="ＭＳ Ｐゴシック" pitchFamily="34" charset="-128"/>
                <a:cs typeface="ＭＳ Ｐゴシック" charset="0"/>
              </a:rPr>
              <a:t>Renewable energy:</a:t>
            </a:r>
          </a:p>
          <a:p>
            <a:pPr marL="457200" indent="-457200" algn="just">
              <a:buFont typeface="+mj-lt"/>
              <a:buAutoNum type="alphaLcParenR"/>
              <a:defRPr/>
            </a:pPr>
            <a:r>
              <a:rPr lang="en-US" sz="2000" dirty="0" smtClean="0">
                <a:solidFill>
                  <a:schemeClr val="tx2"/>
                </a:solidFill>
                <a:ea typeface="ＭＳ Ｐゴシック" pitchFamily="34" charset="-128"/>
                <a:cs typeface="ＭＳ Ｐゴシック" charset="0"/>
              </a:rPr>
              <a:t>essential to reduce GHG emissions</a:t>
            </a:r>
          </a:p>
          <a:p>
            <a:pPr marL="457200" indent="-457200" algn="just">
              <a:buFont typeface="+mj-lt"/>
              <a:buAutoNum type="alphaLcParenR"/>
              <a:defRPr/>
            </a:pPr>
            <a:r>
              <a:rPr lang="en-US" sz="2000" dirty="0">
                <a:solidFill>
                  <a:schemeClr val="tx2"/>
                </a:solidFill>
                <a:ea typeface="ＭＳ Ｐゴシック" pitchFamily="34" charset="-128"/>
                <a:cs typeface="ＭＳ Ｐゴシック" charset="0"/>
              </a:rPr>
              <a:t>l</a:t>
            </a:r>
            <a:r>
              <a:rPr lang="en-US" sz="2000" dirty="0" smtClean="0">
                <a:solidFill>
                  <a:schemeClr val="tx2"/>
                </a:solidFill>
                <a:ea typeface="ＭＳ Ｐゴシック" pitchFamily="34" charset="-128"/>
                <a:cs typeface="ＭＳ Ｐゴシック" charset="0"/>
              </a:rPr>
              <a:t>argely impacted by climate variations</a:t>
            </a:r>
          </a:p>
          <a:p>
            <a:pPr algn="just">
              <a:defRPr/>
            </a:pPr>
            <a:endParaRPr lang="en-US" sz="2200" dirty="0" smtClean="0">
              <a:solidFill>
                <a:srgbClr val="002548"/>
              </a:solidFill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1026" name="Picture 2" descr="F:\Graphic Resources\WIND ENERGY\WIND_unsplash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39529" r="111" b="26969"/>
          <a:stretch/>
        </p:blipFill>
        <p:spPr bwMode="auto">
          <a:xfrm>
            <a:off x="2001563" y="3362632"/>
            <a:ext cx="9502179" cy="249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46375" y="2112946"/>
            <a:ext cx="3763126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</a:rPr>
              <a:t>Understand climate variability.</a:t>
            </a:r>
          </a:p>
          <a:p>
            <a:r>
              <a:rPr lang="en-US" sz="2000" dirty="0">
                <a:solidFill>
                  <a:schemeClr val="tx2"/>
                </a:solidFill>
              </a:rPr>
              <a:t>Anticipate</a:t>
            </a:r>
            <a:r>
              <a:rPr lang="en-US" sz="2000" dirty="0" smtClean="0">
                <a:solidFill>
                  <a:schemeClr val="tx2"/>
                </a:solidFill>
              </a:rPr>
              <a:t> changes.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Build resilience.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46375" y="882261"/>
            <a:ext cx="4025293" cy="955969"/>
            <a:chOff x="5014452" y="2210736"/>
            <a:chExt cx="4025293" cy="955969"/>
          </a:xfrm>
        </p:grpSpPr>
        <p:sp>
          <p:nvSpPr>
            <p:cNvPr id="6" name="Rectangle 5"/>
            <p:cNvSpPr/>
            <p:nvPr/>
          </p:nvSpPr>
          <p:spPr>
            <a:xfrm>
              <a:off x="5014452" y="2458819"/>
              <a:ext cx="3763125" cy="70788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chemeClr val="tx2"/>
                  </a:solidFill>
                </a:rPr>
                <a:t>A future with higher penetration of renewables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1907" y="2210736"/>
              <a:ext cx="507838" cy="501134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60782" y="1973315"/>
            <a:ext cx="392902" cy="39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9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CLIM4ENERGY (SIS energy)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611730" y="1299269"/>
            <a:ext cx="9694606" cy="1824289"/>
            <a:chOff x="53288" y="1019843"/>
            <a:chExt cx="9025396" cy="1344958"/>
          </a:xfrm>
        </p:grpSpPr>
        <p:sp>
          <p:nvSpPr>
            <p:cNvPr id="17" name="TextBox 16"/>
            <p:cNvSpPr txBox="1"/>
            <p:nvPr/>
          </p:nvSpPr>
          <p:spPr>
            <a:xfrm>
              <a:off x="53288" y="107412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Weather forecast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87937" y="1019843"/>
              <a:ext cx="27985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Climate predictions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39152" y="1362480"/>
              <a:ext cx="1682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Sub-seasonal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1521" y="1353748"/>
              <a:ext cx="1600200" cy="226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u="sng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Seasona</a:t>
              </a:r>
              <a:r>
                <a:rPr lang="en-US" sz="1400" b="1" u="sng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cs typeface="Arial" panose="020B0604020202020204" pitchFamily="34" charset="0"/>
                </a:rPr>
                <a:t>l</a:t>
              </a:r>
              <a:endParaRPr lang="en-US" sz="14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08308" y="1343007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Decadal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06488" y="1069963"/>
              <a:ext cx="2472196" cy="385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Climate </a:t>
              </a:r>
              <a:r>
                <a:rPr lang="en-US" sz="1400" b="1" u="sng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projections</a:t>
              </a:r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 or </a:t>
              </a:r>
              <a:r>
                <a:rPr lang="en-US" sz="1400" b="1" dirty="0" err="1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multidecadal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9488" y="1069963"/>
              <a:ext cx="2133600" cy="931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339288" y="1074128"/>
              <a:ext cx="4191000" cy="9273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06488" y="1069963"/>
              <a:ext cx="2449285" cy="9310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2888" y="1724008"/>
              <a:ext cx="1104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1-15 days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15488" y="1724008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10 d-1 month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677221" y="1722520"/>
              <a:ext cx="17756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1  month–2 years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42988" y="1724008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2-30 years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139888" y="1724008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cs typeface="Arial" panose="020B0604020202020204" pitchFamily="34" charset="0"/>
                </a:rPr>
                <a:t>20-100 years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125808" y="2031785"/>
              <a:ext cx="8952876" cy="120646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373705" y="2057024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Time</a:t>
              </a:r>
              <a:endParaRPr lang="en-US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3" name="Oval 32"/>
          <p:cNvSpPr/>
          <p:nvPr/>
        </p:nvSpPr>
        <p:spPr>
          <a:xfrm>
            <a:off x="5771535" y="1682215"/>
            <a:ext cx="1297859" cy="516786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4" name="Oval 33"/>
          <p:cNvSpPr/>
          <p:nvPr/>
        </p:nvSpPr>
        <p:spPr>
          <a:xfrm>
            <a:off x="8867833" y="1258556"/>
            <a:ext cx="2275639" cy="682051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66530" y="5200503"/>
            <a:ext cx="3084475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wind/solar/hydro generation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transmission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emand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offshore assets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bioenergy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236062" y="3342978"/>
            <a:ext cx="8528195" cy="1655353"/>
            <a:chOff x="2236062" y="3755922"/>
            <a:chExt cx="8528195" cy="1655353"/>
          </a:xfrm>
        </p:grpSpPr>
        <p:grpSp>
          <p:nvGrpSpPr>
            <p:cNvPr id="41" name="Group 40"/>
            <p:cNvGrpSpPr/>
            <p:nvPr/>
          </p:nvGrpSpPr>
          <p:grpSpPr>
            <a:xfrm>
              <a:off x="2236062" y="3755922"/>
              <a:ext cx="6414771" cy="1655353"/>
              <a:chOff x="5653924" y="3920519"/>
              <a:chExt cx="3262380" cy="655014"/>
            </a:xfrm>
          </p:grpSpPr>
          <p:pic>
            <p:nvPicPr>
              <p:cNvPr id="35" name="Picture 2" descr="Image result for hydro power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170"/>
              <a:stretch/>
            </p:blipFill>
            <p:spPr bwMode="auto">
              <a:xfrm>
                <a:off x="7238100" y="3920804"/>
                <a:ext cx="1678204" cy="654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Image result for solar plant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43946" y="3920519"/>
                <a:ext cx="1447648" cy="655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9" descr="https://upload.wikimedia.org/wikipedia/commons/b/ba/Windmills_D1-D4_(Thornton_Bank)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3924" y="3923780"/>
                <a:ext cx="632768" cy="6517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9" name="Picture 2" descr="http://www.ecointeligencia.com/wp-content/uploads/2013/04/consumo-electric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0182" y="3755922"/>
              <a:ext cx="2304075" cy="1655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4702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56" y="1269568"/>
            <a:ext cx="6814377" cy="4542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 US wind drought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409291" y="4233934"/>
            <a:ext cx="1668205" cy="6731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Q1 2015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12000" y="4673645"/>
            <a:ext cx="4539226" cy="135421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000" dirty="0">
                <a:solidFill>
                  <a:schemeClr val="tx2"/>
                </a:solidFill>
              </a:rPr>
              <a:t>“</a:t>
            </a:r>
            <a:r>
              <a:rPr lang="en-US" sz="2000" dirty="0">
                <a:solidFill>
                  <a:schemeClr val="tx2"/>
                </a:solidFill>
              </a:rPr>
              <a:t>We never anticipated a drop-off in the wind resource as we </a:t>
            </a:r>
            <a:r>
              <a:rPr lang="en-US" sz="2000" dirty="0">
                <a:solidFill>
                  <a:schemeClr val="tx2"/>
                </a:solidFill>
              </a:rPr>
              <a:t>have witnessed </a:t>
            </a:r>
            <a:r>
              <a:rPr lang="en-US" sz="2000" dirty="0">
                <a:solidFill>
                  <a:schemeClr val="tx2"/>
                </a:solidFill>
              </a:rPr>
              <a:t>over the past six </a:t>
            </a:r>
            <a:r>
              <a:rPr lang="en-US" sz="2000" dirty="0">
                <a:solidFill>
                  <a:schemeClr val="tx2"/>
                </a:solidFill>
              </a:rPr>
              <a:t>months”</a:t>
            </a:r>
          </a:p>
          <a:p>
            <a:pPr algn="just"/>
            <a:r>
              <a:rPr lang="en-US" sz="1400" i="1" dirty="0">
                <a:solidFill>
                  <a:schemeClr val="tx2"/>
                </a:solidFill>
              </a:rPr>
              <a:t>David </a:t>
            </a:r>
            <a:r>
              <a:rPr lang="en-US" sz="1400" i="1" dirty="0">
                <a:solidFill>
                  <a:schemeClr val="tx2"/>
                </a:solidFill>
              </a:rPr>
              <a:t>Crane, </a:t>
            </a:r>
            <a:r>
              <a:rPr lang="en-US" sz="1400" i="1" dirty="0">
                <a:solidFill>
                  <a:schemeClr val="tx2"/>
                </a:solidFill>
              </a:rPr>
              <a:t>RNG, September 2015</a:t>
            </a:r>
            <a:r>
              <a:rPr lang="en-US" sz="2000" i="1" dirty="0">
                <a:solidFill>
                  <a:schemeClr val="tx2"/>
                </a:solidFill>
              </a:rPr>
              <a:t>.</a:t>
            </a:r>
            <a:endParaRPr lang="en-US" sz="2000" i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12000" y="990600"/>
            <a:ext cx="4539226" cy="104643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000" dirty="0">
                <a:solidFill>
                  <a:schemeClr val="tx2"/>
                </a:solidFill>
              </a:rPr>
              <a:t>“US clean energy suffers from lack of </a:t>
            </a:r>
            <a:r>
              <a:rPr lang="en-US" sz="2000" dirty="0">
                <a:solidFill>
                  <a:schemeClr val="tx2"/>
                </a:solidFill>
              </a:rPr>
              <a:t>wind” </a:t>
            </a:r>
          </a:p>
          <a:p>
            <a:pPr algn="just"/>
            <a:r>
              <a:rPr lang="en-US" sz="1400" i="1" dirty="0">
                <a:solidFill>
                  <a:schemeClr val="tx2"/>
                </a:solidFill>
              </a:rPr>
              <a:t>Financial Times, September 2015</a:t>
            </a:r>
            <a:r>
              <a:rPr lang="en-US" sz="2000" i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112000" y="3445392"/>
            <a:ext cx="4539226" cy="104643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000" dirty="0">
                <a:solidFill>
                  <a:schemeClr val="tx2"/>
                </a:solidFill>
              </a:rPr>
              <a:t>“El Niño blowing down wind projections in US</a:t>
            </a:r>
            <a:r>
              <a:rPr lang="en-US" sz="2000" dirty="0">
                <a:solidFill>
                  <a:schemeClr val="tx2"/>
                </a:solidFill>
              </a:rPr>
              <a:t>”</a:t>
            </a:r>
          </a:p>
          <a:p>
            <a:pPr algn="just"/>
            <a:r>
              <a:rPr lang="en-US" sz="1400" i="1" dirty="0">
                <a:solidFill>
                  <a:schemeClr val="tx2"/>
                </a:solidFill>
              </a:rPr>
              <a:t>Fierce </a:t>
            </a:r>
            <a:r>
              <a:rPr lang="en-US" sz="1400" i="1" dirty="0">
                <a:solidFill>
                  <a:schemeClr val="tx2"/>
                </a:solidFill>
              </a:rPr>
              <a:t>Energy, July </a:t>
            </a:r>
            <a:r>
              <a:rPr lang="en-US" sz="1400" i="1" dirty="0">
                <a:solidFill>
                  <a:schemeClr val="tx2"/>
                </a:solidFill>
              </a:rPr>
              <a:t>2015</a:t>
            </a:r>
            <a:r>
              <a:rPr lang="en-US" sz="2000" i="1" dirty="0">
                <a:solidFill>
                  <a:schemeClr val="tx2"/>
                </a:solidFill>
              </a:rPr>
              <a:t>.</a:t>
            </a:r>
            <a:endParaRPr lang="en-US" sz="2000" i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12000" y="2193416"/>
            <a:ext cx="4539226" cy="104643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000" dirty="0">
                <a:solidFill>
                  <a:schemeClr val="tx2"/>
                </a:solidFill>
              </a:rPr>
              <a:t>“El Niño Buffers U.S. Wind Power Dreams</a:t>
            </a:r>
            <a:r>
              <a:rPr lang="en-US" sz="2000" dirty="0">
                <a:solidFill>
                  <a:schemeClr val="tx2"/>
                </a:solidFill>
              </a:rPr>
              <a:t>” </a:t>
            </a:r>
          </a:p>
          <a:p>
            <a:pPr algn="just"/>
            <a:r>
              <a:rPr lang="en-US" sz="1400" i="1" dirty="0">
                <a:solidFill>
                  <a:schemeClr val="tx2"/>
                </a:solidFill>
              </a:rPr>
              <a:t>Wall Street Daily, September 2015</a:t>
            </a:r>
            <a:r>
              <a:rPr lang="en-US" sz="2000" i="1" dirty="0">
                <a:solidFill>
                  <a:schemeClr val="tx2"/>
                </a:solidFill>
              </a:rPr>
              <a:t>.</a:t>
            </a:r>
            <a:endParaRPr lang="en-US" sz="2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47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applications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251586" y="1177525"/>
            <a:ext cx="9212827" cy="4372959"/>
            <a:chOff x="0" y="1177525"/>
            <a:chExt cx="11684000" cy="4372959"/>
          </a:xfrm>
        </p:grpSpPr>
        <p:pic>
          <p:nvPicPr>
            <p:cNvPr id="6" name="Imat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77525"/>
              <a:ext cx="11684000" cy="4158946"/>
            </a:xfrm>
            <a:prstGeom prst="rect">
              <a:avLst/>
            </a:prstGeom>
          </p:spPr>
        </p:pic>
        <p:sp>
          <p:nvSpPr>
            <p:cNvPr id="7" name="QuadreDeText 1"/>
            <p:cNvSpPr txBox="1"/>
            <p:nvPr/>
          </p:nvSpPr>
          <p:spPr>
            <a:xfrm>
              <a:off x="461819" y="1500690"/>
              <a:ext cx="2152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O&amp;M </a:t>
              </a:r>
              <a:r>
                <a:rPr lang="en-US" dirty="0" smtClean="0"/>
                <a:t>planning</a:t>
              </a:r>
            </a:p>
          </p:txBody>
        </p:sp>
        <p:sp>
          <p:nvSpPr>
            <p:cNvPr id="8" name="QuadreDeText 4"/>
            <p:cNvSpPr txBox="1"/>
            <p:nvPr/>
          </p:nvSpPr>
          <p:spPr>
            <a:xfrm>
              <a:off x="9245600" y="5028752"/>
              <a:ext cx="24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Energy trading</a:t>
              </a:r>
            </a:p>
          </p:txBody>
        </p:sp>
        <p:sp>
          <p:nvSpPr>
            <p:cNvPr id="9" name="QuadreDeText 6"/>
            <p:cNvSpPr txBox="1"/>
            <p:nvPr/>
          </p:nvSpPr>
          <p:spPr>
            <a:xfrm>
              <a:off x="4895275" y="1546858"/>
              <a:ext cx="21289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Balance </a:t>
              </a:r>
              <a:r>
                <a:rPr lang="en-US" dirty="0" smtClean="0"/>
                <a:t>supply</a:t>
              </a:r>
              <a:r>
                <a:rPr lang="es-ES" dirty="0" smtClean="0"/>
                <a:t> </a:t>
              </a:r>
            </a:p>
            <a:p>
              <a:r>
                <a:rPr lang="es-ES" dirty="0" smtClean="0"/>
                <a:t>and </a:t>
              </a:r>
              <a:r>
                <a:rPr lang="en-US" dirty="0" smtClean="0"/>
                <a:t>demand</a:t>
              </a:r>
            </a:p>
          </p:txBody>
        </p:sp>
        <p:sp>
          <p:nvSpPr>
            <p:cNvPr id="10" name="QuadreDeText 7"/>
            <p:cNvSpPr txBox="1"/>
            <p:nvPr/>
          </p:nvSpPr>
          <p:spPr>
            <a:xfrm>
              <a:off x="812800" y="5181152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Cash flow anticipation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1673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NAO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04" y="918553"/>
            <a:ext cx="8753793" cy="510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8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</a:t>
            </a:r>
            <a:r>
              <a:rPr lang="en-US" dirty="0" smtClean="0"/>
              <a:t>forecasts </a:t>
            </a:r>
            <a:r>
              <a:rPr lang="en-US" dirty="0" smtClean="0"/>
              <a:t>of wind speed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3" b="13422"/>
          <a:stretch/>
        </p:blipFill>
        <p:spPr>
          <a:xfrm>
            <a:off x="2261424" y="3535739"/>
            <a:ext cx="8591375" cy="24407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23824" y="1328311"/>
            <a:ext cx="4267200" cy="1447799"/>
            <a:chOff x="838200" y="819151"/>
            <a:chExt cx="3200400" cy="1447799"/>
          </a:xfrm>
        </p:grpSpPr>
        <p:sp>
          <p:nvSpPr>
            <p:cNvPr id="6" name="Rectangle 5"/>
            <p:cNvSpPr/>
            <p:nvPr/>
          </p:nvSpPr>
          <p:spPr>
            <a:xfrm>
              <a:off x="838200" y="1189732"/>
              <a:ext cx="32004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/>
                <a:t>Will the </a:t>
              </a:r>
              <a:r>
                <a:rPr lang="en-US" sz="1600" dirty="0"/>
                <a:t>coming season </a:t>
              </a:r>
              <a:r>
                <a:rPr lang="en-US" sz="1600" dirty="0" smtClean="0"/>
                <a:t>be: 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less windy than normal?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normal?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more </a:t>
              </a:r>
              <a:r>
                <a:rPr lang="en-US" sz="1600" dirty="0"/>
                <a:t>windy than </a:t>
              </a:r>
              <a:r>
                <a:rPr lang="en-US" sz="1600" dirty="0" smtClean="0"/>
                <a:t>normal?</a:t>
              </a:r>
              <a:endParaRPr lang="en-US" sz="1600" dirty="0"/>
            </a:p>
          </p:txBody>
        </p:sp>
        <p:sp>
          <p:nvSpPr>
            <p:cNvPr id="7" name="Content Placeholder 1"/>
            <p:cNvSpPr txBox="1">
              <a:spLocks/>
            </p:cNvSpPr>
            <p:nvPr/>
          </p:nvSpPr>
          <p:spPr>
            <a:xfrm>
              <a:off x="838200" y="819151"/>
              <a:ext cx="2819400" cy="30479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QUESTION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00640" y="1328311"/>
            <a:ext cx="4470401" cy="1704438"/>
            <a:chOff x="4952999" y="819151"/>
            <a:chExt cx="3352801" cy="1704438"/>
          </a:xfrm>
        </p:grpSpPr>
        <p:sp>
          <p:nvSpPr>
            <p:cNvPr id="9" name="Content Placeholder 1"/>
            <p:cNvSpPr txBox="1">
              <a:spLocks/>
            </p:cNvSpPr>
            <p:nvPr/>
          </p:nvSpPr>
          <p:spPr>
            <a:xfrm>
              <a:off x="4952999" y="819151"/>
              <a:ext cx="3352801" cy="30479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ANSWER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53000" y="1200150"/>
              <a:ext cx="32004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Bias adjust/calibrate model output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Average whole season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Distribute the ensemble members into 3 categories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Compute </a:t>
              </a:r>
              <a:r>
                <a:rPr lang="en-US" sz="1600" dirty="0" smtClean="0"/>
                <a:t>probabilities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073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Presenting probabilistic information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64" y="1123395"/>
            <a:ext cx="7543742" cy="484954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908026" y="1123393"/>
            <a:ext cx="2674374" cy="103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 smtClean="0"/>
              <a:t>Wind speed forecast       for DJF </a:t>
            </a:r>
            <a:r>
              <a:rPr lang="en-US" sz="1800" dirty="0" smtClean="0"/>
              <a:t>2015/16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smtClean="0"/>
              <a:t>(ECMWF System4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8908026" y="2559552"/>
            <a:ext cx="26743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Displaying: 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category </a:t>
            </a:r>
            <a:r>
              <a:rPr lang="en-US" dirty="0"/>
              <a:t>with more probability to </a:t>
            </a:r>
            <a:r>
              <a:rPr lang="en-US" dirty="0" smtClean="0"/>
              <a:t>occur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its probability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negative </a:t>
            </a:r>
            <a:r>
              <a:rPr lang="en-US" dirty="0" smtClean="0"/>
              <a:t>skill </a:t>
            </a:r>
            <a:r>
              <a:rPr lang="en-US" dirty="0" smtClean="0"/>
              <a:t>masked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66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Hindcast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6853" y="806023"/>
            <a:ext cx="6685934" cy="517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Retrospective forecasts for JJA at </a:t>
            </a:r>
            <a:r>
              <a:rPr lang="en-US" sz="2000" dirty="0"/>
              <a:t>S</a:t>
            </a:r>
            <a:r>
              <a:rPr lang="en-US" sz="2000" dirty="0" smtClean="0"/>
              <a:t>ite1 (2000-2015)</a:t>
            </a:r>
            <a:endParaRPr lang="en-US" sz="2000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781" y="1205260"/>
            <a:ext cx="9173509" cy="50031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95853" y="1480143"/>
            <a:ext cx="157927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CRPSS   = -0.01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RPSS    =  0.08</a:t>
            </a:r>
          </a:p>
          <a:p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EnsCorr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 0.44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5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397</Words>
  <Application>Microsoft Office PowerPoint</Application>
  <PresentationFormat>Custom</PresentationFormat>
  <Paragraphs>96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Climate Change</vt:lpstr>
      <vt:lpstr>PowerPoint Presentation</vt:lpstr>
      <vt:lpstr>Context and motivation</vt:lpstr>
      <vt:lpstr>CLIM4ENERGY (SIS energy)</vt:lpstr>
      <vt:lpstr>2015 US wind drought</vt:lpstr>
      <vt:lpstr>Potential applications</vt:lpstr>
      <vt:lpstr>Impact of NAO</vt:lpstr>
      <vt:lpstr>Seasonal forecasts of wind speed</vt:lpstr>
      <vt:lpstr>Presenting probabilistic information</vt:lpstr>
      <vt:lpstr>Hindcast</vt:lpstr>
      <vt:lpstr>Skill Assessment</vt:lpstr>
      <vt:lpstr>RESILIENCE prototype</vt:lpstr>
      <vt:lpstr>DJF 2017/18 forecast</vt:lpstr>
      <vt:lpstr>Stay tuned: S2S4E</vt:lpstr>
      <vt:lpstr>PowerPoint Presentation</vt:lpstr>
      <vt:lpstr>CLIM4ENERGY Prototype</vt:lpstr>
      <vt:lpstr>Impact of ENSO</vt:lpstr>
      <vt:lpstr>RPSS by season</vt:lpstr>
      <vt:lpstr>DJF 2017/18 - no mask</vt:lpstr>
    </vt:vector>
  </TitlesOfParts>
  <Company>ECMWF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Armstrong-</dc:creator>
  <cp:lastModifiedBy>bscuser</cp:lastModifiedBy>
  <cp:revision>110</cp:revision>
  <dcterms:created xsi:type="dcterms:W3CDTF">2016-12-07T14:25:16Z</dcterms:created>
  <dcterms:modified xsi:type="dcterms:W3CDTF">2017-11-22T20:09:31Z</dcterms:modified>
</cp:coreProperties>
</file>