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80" r:id="rId3"/>
    <p:sldId id="286" r:id="rId4"/>
    <p:sldId id="282" r:id="rId5"/>
    <p:sldId id="283" r:id="rId6"/>
    <p:sldId id="276" r:id="rId7"/>
    <p:sldId id="285" r:id="rId8"/>
    <p:sldId id="258" r:id="rId9"/>
    <p:sldId id="261" r:id="rId10"/>
    <p:sldId id="266" r:id="rId11"/>
    <p:sldId id="289" r:id="rId12"/>
    <p:sldId id="284" r:id="rId13"/>
    <p:sldId id="291" r:id="rId14"/>
    <p:sldId id="278" r:id="rId15"/>
    <p:sldId id="290" r:id="rId16"/>
    <p:sldId id="277" r:id="rId17"/>
    <p:sldId id="271" r:id="rId18"/>
    <p:sldId id="28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lorenç Lledó" initials="LL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-4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3" d="100"/>
          <a:sy n="73" d="100"/>
        </p:scale>
        <p:origin x="-3468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B28AEE-C0E9-4439-8AF4-9DCF2AA20CC6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6E3A6C-221C-4225-B9DF-8F8133BB3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431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0EC59-92A8-49D9-A266-1F666DA847F6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5120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want</a:t>
            </a:r>
            <a:r>
              <a:rPr lang="en-US" baseline="0" dirty="0" smtClean="0"/>
              <a:t> to serve society. We want to identify problems. First identify stakeholders.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0EC59-92A8-49D9-A266-1F666DA847F6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833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simple example of what we can do.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0EC59-92A8-49D9-A266-1F666DA847F6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6859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1" y="-10925"/>
            <a:ext cx="3098105" cy="6926696"/>
            <a:chOff x="-2988840" y="-681190"/>
            <a:chExt cx="2323579" cy="5195022"/>
          </a:xfrm>
        </p:grpSpPr>
        <p:pic>
          <p:nvPicPr>
            <p:cNvPr id="34" name="Picture 2" descr="S:\F15015_Copernicus\3_Work\330_Work-in-process\SC4_BackgroundMat\Visual_ID\Photos\Climate_change_ThinkstockPhotos-147656737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69"/>
            <a:stretch/>
          </p:blipFill>
          <p:spPr bwMode="auto">
            <a:xfrm>
              <a:off x="-2988840" y="-668610"/>
              <a:ext cx="2323578" cy="5181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Rectangle 34"/>
            <p:cNvSpPr/>
            <p:nvPr userDrawn="1"/>
          </p:nvSpPr>
          <p:spPr>
            <a:xfrm>
              <a:off x="-2978397" y="-681190"/>
              <a:ext cx="2313136" cy="518479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64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-2988840" y="-667227"/>
              <a:ext cx="2323578" cy="518105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7" name="Rectangle 6"/>
          <p:cNvSpPr/>
          <p:nvPr userDrawn="1"/>
        </p:nvSpPr>
        <p:spPr>
          <a:xfrm>
            <a:off x="2801566" y="-116732"/>
            <a:ext cx="612843" cy="70325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1156939" y="313343"/>
            <a:ext cx="10425461" cy="370052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2400" b="0" spc="93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849397" y="932723"/>
            <a:ext cx="9733004" cy="50974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609600" y="6571686"/>
            <a:ext cx="2844800" cy="365125"/>
          </a:xfrm>
        </p:spPr>
        <p:txBody>
          <a:bodyPr/>
          <a:lstStyle/>
          <a:p>
            <a:fld id="{30E17047-C597-4B34-8FEE-7A0D1EA692A4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4165600" y="6571686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8737600" y="6571686"/>
            <a:ext cx="2844800" cy="365125"/>
          </a:xfrm>
        </p:spPr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grpSp>
        <p:nvGrpSpPr>
          <p:cNvPr id="41" name="Group 40"/>
          <p:cNvGrpSpPr/>
          <p:nvPr userDrawn="1"/>
        </p:nvGrpSpPr>
        <p:grpSpPr>
          <a:xfrm>
            <a:off x="143339" y="27779"/>
            <a:ext cx="1171511" cy="6572823"/>
            <a:chOff x="164975" y="20834"/>
            <a:chExt cx="878633" cy="4929617"/>
          </a:xfrm>
        </p:grpSpPr>
        <p:cxnSp>
          <p:nvCxnSpPr>
            <p:cNvPr id="42" name="Straight Connector 41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 userDrawn="1"/>
          </p:nvSpPr>
          <p:spPr>
            <a:xfrm>
              <a:off x="164975" y="614834"/>
              <a:ext cx="878633" cy="407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67" b="0" dirty="0" err="1">
                  <a:solidFill>
                    <a:srgbClr val="941333"/>
                  </a:solidFill>
                </a:rPr>
                <a:t>Climate</a:t>
              </a:r>
              <a:endParaRPr lang="es-ES" sz="1467" b="0" dirty="0">
                <a:solidFill>
                  <a:srgbClr val="941333"/>
                </a:solidFill>
              </a:endParaRPr>
            </a:p>
            <a:p>
              <a:r>
                <a:rPr lang="es-ES" sz="1467" b="0" dirty="0" err="1">
                  <a:solidFill>
                    <a:srgbClr val="941333"/>
                  </a:solidFill>
                </a:rPr>
                <a:t>Change</a:t>
              </a:r>
              <a:endParaRPr lang="en-US" sz="1467" b="0" dirty="0">
                <a:solidFill>
                  <a:srgbClr val="941333"/>
                </a:solidFill>
              </a:endParaRPr>
            </a:p>
          </p:txBody>
        </p:sp>
        <p:pic>
          <p:nvPicPr>
            <p:cNvPr id="44" name="Picture 2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62744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 userDrawn="1"/>
        </p:nvGrpSpPr>
        <p:grpSpPr>
          <a:xfrm>
            <a:off x="1" y="-10925"/>
            <a:ext cx="3098105" cy="6926696"/>
            <a:chOff x="-2988840" y="-681190"/>
            <a:chExt cx="2323579" cy="5195022"/>
          </a:xfrm>
        </p:grpSpPr>
        <p:pic>
          <p:nvPicPr>
            <p:cNvPr id="19" name="Picture 2" descr="S:\F15015_Copernicus\3_Work\330_Work-in-process\SC4_BackgroundMat\Visual_ID\Photos\Climate_change_ThinkstockPhotos-147656737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69"/>
            <a:stretch/>
          </p:blipFill>
          <p:spPr bwMode="auto">
            <a:xfrm>
              <a:off x="-2988840" y="-668610"/>
              <a:ext cx="2323578" cy="5181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 userDrawn="1"/>
          </p:nvSpPr>
          <p:spPr>
            <a:xfrm>
              <a:off x="-2978397" y="-681190"/>
              <a:ext cx="2313136" cy="518479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64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-2988840" y="-667227"/>
              <a:ext cx="2323578" cy="518105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2801566" y="-116732"/>
            <a:ext cx="612843" cy="70325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1156939" y="313343"/>
            <a:ext cx="10425461" cy="370052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2400" b="0" spc="93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143339" y="27779"/>
            <a:ext cx="1171511" cy="6572823"/>
            <a:chOff x="164975" y="20834"/>
            <a:chExt cx="878633" cy="4929617"/>
          </a:xfrm>
        </p:grpSpPr>
        <p:cxnSp>
          <p:nvCxnSpPr>
            <p:cNvPr id="24" name="Straight Connector 23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 userDrawn="1"/>
          </p:nvSpPr>
          <p:spPr>
            <a:xfrm>
              <a:off x="164975" y="614834"/>
              <a:ext cx="878633" cy="407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67" b="0" dirty="0" err="1">
                  <a:solidFill>
                    <a:srgbClr val="941333"/>
                  </a:solidFill>
                </a:rPr>
                <a:t>Climate</a:t>
              </a:r>
              <a:endParaRPr lang="es-ES" sz="1467" b="0" dirty="0">
                <a:solidFill>
                  <a:srgbClr val="941333"/>
                </a:solidFill>
              </a:endParaRPr>
            </a:p>
            <a:p>
              <a:r>
                <a:rPr lang="es-ES" sz="1467" b="0" dirty="0" err="1">
                  <a:solidFill>
                    <a:srgbClr val="941333"/>
                  </a:solidFill>
                </a:rPr>
                <a:t>Change</a:t>
              </a:r>
              <a:endParaRPr lang="en-US" sz="1467" b="0" dirty="0">
                <a:solidFill>
                  <a:srgbClr val="941333"/>
                </a:solidFill>
              </a:endParaRPr>
            </a:p>
          </p:txBody>
        </p:sp>
        <p:pic>
          <p:nvPicPr>
            <p:cNvPr id="26" name="Picture 2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13392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41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3469846" y="3429335"/>
            <a:ext cx="6237717" cy="747515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 spc="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733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3"/>
          </p:nvPr>
        </p:nvSpPr>
        <p:spPr>
          <a:xfrm>
            <a:off x="3469846" y="4197085"/>
            <a:ext cx="6240693" cy="1536171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242" name="Picture 2" descr="S:\F15015_Copernicus\3_Work\330_Work-in-process\SC4_BackgroundMat\PPT\item Copernicus\Icon-01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36715" y="1600939"/>
            <a:ext cx="4320480" cy="362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03" y="6240800"/>
            <a:ext cx="1025637" cy="374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 descr="S:\F15015_Copernicus\3_Work\330_Work-in-process\SC4_BackgroundMat\PPT\item Copernicus\logo-ce-horizontal-en-negatif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2" y="6200011"/>
            <a:ext cx="1527441" cy="40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8"/>
          <a:stretch/>
        </p:blipFill>
        <p:spPr bwMode="auto">
          <a:xfrm>
            <a:off x="9721850" y="-15023"/>
            <a:ext cx="2470151" cy="6882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 userDrawn="1"/>
        </p:nvSpPr>
        <p:spPr>
          <a:xfrm>
            <a:off x="829139" y="4715239"/>
            <a:ext cx="1920213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67" b="0" dirty="0" err="1">
                <a:solidFill>
                  <a:schemeClr val="bg1"/>
                </a:solidFill>
              </a:rPr>
              <a:t>Climate</a:t>
            </a:r>
            <a:r>
              <a:rPr lang="es-ES" sz="1467" b="0" baseline="0" dirty="0">
                <a:solidFill>
                  <a:schemeClr val="bg1"/>
                </a:solidFill>
              </a:rPr>
              <a:t> </a:t>
            </a:r>
            <a:r>
              <a:rPr lang="es-ES" sz="1467" b="0" dirty="0" err="1">
                <a:solidFill>
                  <a:schemeClr val="bg1"/>
                </a:solidFill>
              </a:rPr>
              <a:t>Change</a:t>
            </a:r>
            <a:endParaRPr lang="en-US" sz="1467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960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SC2017-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19737" y="217894"/>
            <a:ext cx="10972797" cy="8383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3500" b="1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619737" y="1215072"/>
            <a:ext cx="10972797" cy="48332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rgbClr val="0070C0"/>
              </a:buClr>
              <a:defRPr/>
            </a:lvl1pPr>
            <a:lvl2pPr>
              <a:buClr>
                <a:srgbClr val="0070C0"/>
              </a:buClr>
              <a:defRPr/>
            </a:lvl2pPr>
            <a:lvl3pPr>
              <a:buClr>
                <a:srgbClr val="0070C0"/>
              </a:buClr>
              <a:defRPr/>
            </a:lvl3pPr>
            <a:lvl4pPr>
              <a:buClr>
                <a:srgbClr val="0070C0"/>
              </a:buClr>
              <a:defRPr/>
            </a:lvl4pPr>
            <a:lvl5pPr>
              <a:buClr>
                <a:srgbClr val="0070C0"/>
              </a:buClr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46" y="6232144"/>
            <a:ext cx="25019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740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ext-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3" descr="D:\OLD\MisDocumentos\JASMINA\BSC-Corporative Design\BSC Template\cabecera2012-1600px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2192000" cy="809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Shape 3"/>
          <p:cNvSpPr txBox="1">
            <a:spLocks noChangeArrowheads="1"/>
          </p:cNvSpPr>
          <p:nvPr userDrawn="1"/>
        </p:nvSpPr>
        <p:spPr bwMode="auto">
          <a:xfrm>
            <a:off x="11277600" y="6355515"/>
            <a:ext cx="711200" cy="502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fld id="{1DC203E5-BAC0-4834-9B43-0383D9F99E61}" type="slidenum">
              <a:rPr lang="en-US" altLang="en-US" sz="1300" smtClean="0">
                <a:solidFill>
                  <a:srgbClr val="23589C"/>
                </a:solidFill>
                <a:ea typeface="+mn-ea"/>
              </a:rPr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US" altLang="en-US" sz="2400" dirty="0" smtClean="0">
              <a:latin typeface="Calibri" pitchFamily="34" charset="0"/>
              <a:ea typeface="+mn-ea"/>
            </a:endParaRPr>
          </a:p>
        </p:txBody>
      </p:sp>
      <p:pic>
        <p:nvPicPr>
          <p:cNvPr id="7" name="Picture 11" descr="C:\Users\lbermude\Documents\Laura\PWP BSC\img_ok\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400" y="141131"/>
            <a:ext cx="2008717" cy="567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59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1" y="122522"/>
            <a:ext cx="685801" cy="293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29168" y="141101"/>
            <a:ext cx="8255131" cy="680868"/>
          </a:xfrm>
          <a:prstGeom prst="rect">
            <a:avLst/>
          </a:prstGeom>
        </p:spPr>
        <p:txBody>
          <a:bodyPr/>
          <a:lstStyle>
            <a:lvl1pPr algn="l">
              <a:defRPr sz="37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378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57756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17047-C597-4B34-8FEE-7A0D1EA692A4}" type="datetimeFigureOut">
              <a:rPr lang="en-US" smtClean="0"/>
              <a:t>11/22/2017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57756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57756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6329" y="6147018"/>
            <a:ext cx="2717195" cy="546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093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69" r:id="rId3"/>
    <p:sldLayoutId id="2147483670" r:id="rId4"/>
    <p:sldLayoutId id="2147483671" r:id="rId5"/>
  </p:sldLayoutIdLst>
  <p:txStyles>
    <p:titleStyle>
      <a:lvl1pPr algn="ctr" defTabSz="1219170" rtl="0" eaLnBrk="1" latinLnBrk="0" hangingPunct="1">
        <a:spcBef>
          <a:spcPct val="0"/>
        </a:spcBef>
        <a:buNone/>
        <a:defRPr sz="42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3"/>
          </p:nvPr>
        </p:nvSpPr>
        <p:spPr>
          <a:xfrm>
            <a:off x="3522880" y="1994661"/>
            <a:ext cx="5546334" cy="1564617"/>
          </a:xfrm>
        </p:spPr>
        <p:txBody>
          <a:bodyPr>
            <a:normAutofit/>
          </a:bodyPr>
          <a:lstStyle/>
          <a:p>
            <a:r>
              <a:rPr lang="en-GB" sz="3600" dirty="0" smtClean="0"/>
              <a:t>Seasonal </a:t>
            </a:r>
            <a:r>
              <a:rPr lang="en-GB" sz="3600" dirty="0" smtClean="0"/>
              <a:t>wind predictions for the energy sector</a:t>
            </a:r>
            <a:endParaRPr lang="en-GB" sz="3600" dirty="0" smtClean="0"/>
          </a:p>
        </p:txBody>
      </p:sp>
      <p:sp>
        <p:nvSpPr>
          <p:cNvPr id="3" name="Subtitle 3"/>
          <p:cNvSpPr txBox="1">
            <a:spLocks/>
          </p:cNvSpPr>
          <p:nvPr/>
        </p:nvSpPr>
        <p:spPr>
          <a:xfrm>
            <a:off x="3610017" y="4413635"/>
            <a:ext cx="2145257" cy="75948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Llorenç Lledó </a:t>
            </a:r>
          </a:p>
          <a:p>
            <a:r>
              <a:rPr lang="en-GB" i="1" dirty="0" smtClean="0"/>
              <a:t>llledo@bsc.es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120" y="4295095"/>
            <a:ext cx="3271534" cy="105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28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Skill Assessment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459" y="1114931"/>
            <a:ext cx="7574456" cy="5590670"/>
          </a:xfr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8908026" y="1124764"/>
            <a:ext cx="2674374" cy="41453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/>
              <a:t>Season:	DJF </a:t>
            </a:r>
          </a:p>
          <a:p>
            <a:pPr marL="0" indent="0">
              <a:buNone/>
            </a:pPr>
            <a:r>
              <a:rPr lang="en-US" sz="1800" dirty="0" err="1" smtClean="0"/>
              <a:t>Hindcast</a:t>
            </a:r>
            <a:r>
              <a:rPr lang="en-US" sz="1800" dirty="0" smtClean="0"/>
              <a:t>:	</a:t>
            </a:r>
            <a:r>
              <a:rPr lang="en-US" sz="1800" dirty="0" smtClean="0"/>
              <a:t>1981-2013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Source:	ECMWF S4</a:t>
            </a:r>
          </a:p>
          <a:p>
            <a:pPr marL="0" indent="0">
              <a:buNone/>
            </a:pPr>
            <a:r>
              <a:rPr lang="en-US" sz="1800" dirty="0" err="1" smtClean="0"/>
              <a:t>Obs</a:t>
            </a:r>
            <a:r>
              <a:rPr lang="en-US" sz="1800" dirty="0" smtClean="0"/>
              <a:t>:	ERA-Interim</a:t>
            </a:r>
          </a:p>
          <a:p>
            <a:pPr marL="0" indent="0">
              <a:buNone/>
            </a:pPr>
            <a:r>
              <a:rPr lang="en-US" sz="1800" dirty="0" smtClean="0"/>
              <a:t>Bias adj.:	Calibration</a:t>
            </a: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Metric: 	RPSS </a:t>
            </a:r>
          </a:p>
          <a:p>
            <a:pPr marL="0" indent="0">
              <a:buNone/>
            </a:pPr>
            <a:r>
              <a:rPr lang="en-US" sz="1800" dirty="0"/>
              <a:t>	</a:t>
            </a:r>
          </a:p>
        </p:txBody>
      </p:sp>
      <p:sp>
        <p:nvSpPr>
          <p:cNvPr id="5" name="Rectangle 4"/>
          <p:cNvSpPr/>
          <p:nvPr/>
        </p:nvSpPr>
        <p:spPr>
          <a:xfrm>
            <a:off x="5742035" y="4296698"/>
            <a:ext cx="6331981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“A </a:t>
            </a:r>
            <a:r>
              <a:rPr lang="en-US" sz="2400" dirty="0">
                <a:solidFill>
                  <a:schemeClr val="tx2"/>
                </a:solidFill>
              </a:rPr>
              <a:t>prediction has no value without an estimate of forecasting skill based on past </a:t>
            </a:r>
            <a:r>
              <a:rPr lang="en-US" sz="2400" dirty="0" smtClean="0">
                <a:solidFill>
                  <a:schemeClr val="tx2"/>
                </a:solidFill>
              </a:rPr>
              <a:t>performance”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29676" y="864928"/>
            <a:ext cx="29305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Ranked </a:t>
            </a:r>
            <a:r>
              <a:rPr lang="en-US" dirty="0"/>
              <a:t>Probability </a:t>
            </a:r>
            <a:r>
              <a:rPr lang="en-US" dirty="0" smtClean="0"/>
              <a:t>Skill Score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9899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RESILIENCE prototype</a:t>
            </a:r>
            <a:endParaRPr lang="en-US" dirty="0"/>
          </a:p>
        </p:txBody>
      </p:sp>
      <p:pic>
        <p:nvPicPr>
          <p:cNvPr id="8" name="Imagen 2" descr="Captura de pantalla 2017-04-24 a la(s) 10.25.4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2" t="11504" r="39752" b="16150"/>
          <a:stretch>
            <a:fillRect/>
          </a:stretch>
        </p:blipFill>
        <p:spPr bwMode="auto">
          <a:xfrm>
            <a:off x="1185470" y="854950"/>
            <a:ext cx="7355417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7 Rectángulo"/>
          <p:cNvSpPr>
            <a:spLocks noChangeArrowheads="1"/>
          </p:cNvSpPr>
          <p:nvPr/>
        </p:nvSpPr>
        <p:spPr bwMode="auto">
          <a:xfrm>
            <a:off x="8653063" y="1240560"/>
            <a:ext cx="30906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400" b="1" i="1" dirty="0" smtClean="0">
                <a:solidFill>
                  <a:srgbClr val="0070C0"/>
                </a:solidFill>
              </a:rPr>
              <a:t>http</a:t>
            </a:r>
            <a:r>
              <a:rPr lang="en-US" altLang="en-US" sz="1400" b="1" i="1" dirty="0">
                <a:solidFill>
                  <a:srgbClr val="0070C0"/>
                </a:solidFill>
              </a:rPr>
              <a:t>://</a:t>
            </a:r>
            <a:r>
              <a:rPr lang="en-US" altLang="en-US" sz="1400" b="1" i="1" dirty="0" smtClean="0">
                <a:solidFill>
                  <a:srgbClr val="0070C0"/>
                </a:solidFill>
              </a:rPr>
              <a:t>www.bsc.es/ess/resilience</a:t>
            </a:r>
            <a:r>
              <a:rPr lang="en-US" altLang="en-US" sz="1400" b="1" i="1" dirty="0">
                <a:solidFill>
                  <a:srgbClr val="0070C0"/>
                </a:solidFill>
              </a:rPr>
              <a:t>/</a:t>
            </a:r>
            <a:endParaRPr lang="es-ES" altLang="en-US" sz="1400" b="1" i="1" dirty="0">
              <a:solidFill>
                <a:srgbClr val="0070C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33"/>
          <a:stretch/>
        </p:blipFill>
        <p:spPr>
          <a:xfrm>
            <a:off x="3936814" y="2299678"/>
            <a:ext cx="7806924" cy="3886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7884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DJF 2017/18 forecast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123" y="818535"/>
            <a:ext cx="8268930" cy="531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190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Stay tuned: S2S4E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3" t="18988" r="29530" b="12682"/>
          <a:stretch/>
        </p:blipFill>
        <p:spPr>
          <a:xfrm>
            <a:off x="2293655" y="871356"/>
            <a:ext cx="7067775" cy="502074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386611" y="5935874"/>
            <a:ext cx="702474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7F7F7F"/>
                </a:solidFill>
                <a:ea typeface="ＭＳ Ｐゴシック" pitchFamily="34" charset="-128"/>
                <a:cs typeface="ＭＳ Ｐゴシック" charset="0"/>
              </a:rPr>
              <a:t>Qualitative estimate of forecast skill based on forecast range from short-range weather forecasts to long-range seasonal </a:t>
            </a:r>
            <a:r>
              <a:rPr lang="en-US" sz="1400" dirty="0" smtClean="0">
                <a:solidFill>
                  <a:srgbClr val="7F7F7F"/>
                </a:solidFill>
                <a:ea typeface="ＭＳ Ｐゴシック" pitchFamily="34" charset="-128"/>
                <a:cs typeface="ＭＳ Ｐゴシック" charset="0"/>
              </a:rPr>
              <a:t>predictions, including </a:t>
            </a:r>
            <a:r>
              <a:rPr lang="en-US" sz="1400" dirty="0">
                <a:solidFill>
                  <a:srgbClr val="7F7F7F"/>
                </a:solidFill>
                <a:ea typeface="ＭＳ Ｐゴシック" pitchFamily="34" charset="-128"/>
                <a:cs typeface="ＭＳ Ｐゴシック" charset="0"/>
              </a:rPr>
              <a:t>potential sources of predictability. Relative skill is based on differing forecast averaging </a:t>
            </a:r>
            <a:r>
              <a:rPr lang="en-US" sz="1400" dirty="0" smtClean="0">
                <a:solidFill>
                  <a:srgbClr val="7F7F7F"/>
                </a:solidFill>
                <a:ea typeface="ＭＳ Ｐゴシック" pitchFamily="34" charset="-128"/>
                <a:cs typeface="ＭＳ Ｐゴシック" charset="0"/>
              </a:rPr>
              <a:t>periods. (Source: White et al., 2017 )</a:t>
            </a:r>
            <a:endParaRPr lang="en-US" sz="1400" dirty="0">
              <a:solidFill>
                <a:srgbClr val="7F7F7F"/>
              </a:solidFill>
              <a:ea typeface="ＭＳ Ｐゴシック" pitchFamily="34" charset="-128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410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3"/>
          </p:nvPr>
        </p:nvSpPr>
        <p:spPr>
          <a:xfrm>
            <a:off x="3522880" y="1994661"/>
            <a:ext cx="5546334" cy="1564617"/>
          </a:xfrm>
        </p:spPr>
        <p:txBody>
          <a:bodyPr>
            <a:normAutofit/>
          </a:bodyPr>
          <a:lstStyle/>
          <a:p>
            <a:r>
              <a:rPr lang="en-GB" sz="2800" dirty="0"/>
              <a:t>Seasonal wind predictions for the energy </a:t>
            </a:r>
            <a:r>
              <a:rPr lang="en-GB" sz="2800" dirty="0" smtClean="0"/>
              <a:t>sector</a:t>
            </a:r>
            <a:endParaRPr lang="en-GB" sz="2800" dirty="0"/>
          </a:p>
        </p:txBody>
      </p:sp>
      <p:sp>
        <p:nvSpPr>
          <p:cNvPr id="3" name="Subtitle 3"/>
          <p:cNvSpPr txBox="1">
            <a:spLocks/>
          </p:cNvSpPr>
          <p:nvPr/>
        </p:nvSpPr>
        <p:spPr>
          <a:xfrm>
            <a:off x="3610017" y="4413635"/>
            <a:ext cx="2145257" cy="75948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Llorenç Lledó </a:t>
            </a:r>
          </a:p>
          <a:p>
            <a:r>
              <a:rPr lang="en-GB" i="1" dirty="0" smtClean="0"/>
              <a:t>llledo@bsc.es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120" y="4295095"/>
            <a:ext cx="3271534" cy="105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84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CLIM4ENERGY Prototype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16"/>
          <a:stretch/>
        </p:blipFill>
        <p:spPr>
          <a:xfrm>
            <a:off x="1799303" y="930612"/>
            <a:ext cx="7017391" cy="38907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" t="15149" r="-42"/>
          <a:stretch/>
        </p:blipFill>
        <p:spPr>
          <a:xfrm>
            <a:off x="4109885" y="4023939"/>
            <a:ext cx="7308528" cy="2313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3883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ENSO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981" y="848558"/>
            <a:ext cx="8908794" cy="519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5611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RPSS by season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601" y="825910"/>
            <a:ext cx="10519281" cy="5365627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7921181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DJF 2017/18 - no mask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837" y="879340"/>
            <a:ext cx="7886898" cy="507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802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Context and motivation</a:t>
            </a:r>
            <a:endParaRPr lang="en-GB" dirty="0"/>
          </a:p>
        </p:txBody>
      </p:sp>
      <p:sp>
        <p:nvSpPr>
          <p:cNvPr id="7" name="14 Rectángulo"/>
          <p:cNvSpPr/>
          <p:nvPr/>
        </p:nvSpPr>
        <p:spPr>
          <a:xfrm>
            <a:off x="2001563" y="1285373"/>
            <a:ext cx="4875831" cy="13542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000" dirty="0" smtClean="0">
                <a:solidFill>
                  <a:schemeClr val="tx2"/>
                </a:solidFill>
                <a:ea typeface="ＭＳ Ｐゴシック" pitchFamily="34" charset="-128"/>
                <a:cs typeface="ＭＳ Ｐゴシック" charset="0"/>
              </a:rPr>
              <a:t>Renewable energy:</a:t>
            </a:r>
          </a:p>
          <a:p>
            <a:pPr marL="457200" indent="-457200" algn="just">
              <a:buFont typeface="+mj-lt"/>
              <a:buAutoNum type="alphaLcParenR"/>
              <a:defRPr/>
            </a:pPr>
            <a:r>
              <a:rPr lang="en-US" sz="2000" dirty="0" smtClean="0">
                <a:solidFill>
                  <a:schemeClr val="tx2"/>
                </a:solidFill>
                <a:ea typeface="ＭＳ Ｐゴシック" pitchFamily="34" charset="-128"/>
                <a:cs typeface="ＭＳ Ｐゴシック" charset="0"/>
              </a:rPr>
              <a:t>essential to reduce GHG emissions</a:t>
            </a:r>
          </a:p>
          <a:p>
            <a:pPr marL="457200" indent="-457200" algn="just">
              <a:buFont typeface="+mj-lt"/>
              <a:buAutoNum type="alphaLcParenR"/>
              <a:defRPr/>
            </a:pPr>
            <a:r>
              <a:rPr lang="en-US" sz="2000" dirty="0">
                <a:solidFill>
                  <a:schemeClr val="tx2"/>
                </a:solidFill>
                <a:ea typeface="ＭＳ Ｐゴシック" pitchFamily="34" charset="-128"/>
                <a:cs typeface="ＭＳ Ｐゴシック" charset="0"/>
              </a:rPr>
              <a:t>l</a:t>
            </a:r>
            <a:r>
              <a:rPr lang="en-US" sz="2000" dirty="0" smtClean="0">
                <a:solidFill>
                  <a:schemeClr val="tx2"/>
                </a:solidFill>
                <a:ea typeface="ＭＳ Ｐゴシック" pitchFamily="34" charset="-128"/>
                <a:cs typeface="ＭＳ Ｐゴシック" charset="0"/>
              </a:rPr>
              <a:t>argely impacted by climate variations</a:t>
            </a:r>
          </a:p>
          <a:p>
            <a:pPr algn="just">
              <a:defRPr/>
            </a:pPr>
            <a:endParaRPr lang="en-US" sz="2200" dirty="0" smtClean="0">
              <a:solidFill>
                <a:srgbClr val="002548"/>
              </a:solidFill>
              <a:ea typeface="ＭＳ Ｐゴシック" pitchFamily="34" charset="-128"/>
              <a:cs typeface="ＭＳ Ｐゴシック" charset="0"/>
            </a:endParaRPr>
          </a:p>
        </p:txBody>
      </p:sp>
      <p:pic>
        <p:nvPicPr>
          <p:cNvPr id="1026" name="Picture 2" descr="F:\Graphic Resources\WIND ENERGY\WIND_unsplash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4" t="39529" r="111" b="26969"/>
          <a:stretch/>
        </p:blipFill>
        <p:spPr bwMode="auto">
          <a:xfrm>
            <a:off x="2001563" y="3362632"/>
            <a:ext cx="9502179" cy="2493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7246375" y="2112946"/>
            <a:ext cx="3763126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Understand climate variability.</a:t>
            </a:r>
          </a:p>
          <a:p>
            <a:r>
              <a:rPr lang="en-US" sz="2000" dirty="0">
                <a:solidFill>
                  <a:schemeClr val="tx2"/>
                </a:solidFill>
              </a:rPr>
              <a:t>Anticipate</a:t>
            </a:r>
            <a:r>
              <a:rPr lang="en-US" sz="2000" dirty="0" smtClean="0">
                <a:solidFill>
                  <a:schemeClr val="tx2"/>
                </a:solidFill>
              </a:rPr>
              <a:t> changes.</a:t>
            </a:r>
          </a:p>
          <a:p>
            <a:r>
              <a:rPr lang="en-US" sz="2000" dirty="0" smtClean="0">
                <a:solidFill>
                  <a:schemeClr val="tx2"/>
                </a:solidFill>
              </a:rPr>
              <a:t>Build resilience.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246375" y="882261"/>
            <a:ext cx="4025293" cy="955969"/>
            <a:chOff x="5014452" y="2210736"/>
            <a:chExt cx="4025293" cy="955969"/>
          </a:xfrm>
        </p:grpSpPr>
        <p:sp>
          <p:nvSpPr>
            <p:cNvPr id="6" name="Rectangle 5"/>
            <p:cNvSpPr/>
            <p:nvPr/>
          </p:nvSpPr>
          <p:spPr>
            <a:xfrm>
              <a:off x="5014452" y="2458819"/>
              <a:ext cx="3763125" cy="707886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solidFill>
                    <a:schemeClr val="tx2"/>
                  </a:solidFill>
                </a:rPr>
                <a:t>A future with higher penetration of renewables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1907" y="2210736"/>
              <a:ext cx="507838" cy="501134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60782" y="1973315"/>
            <a:ext cx="392902" cy="39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69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CLIM4ENERGY (SIS energy)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1611730" y="1299269"/>
            <a:ext cx="9694606" cy="1824289"/>
            <a:chOff x="53288" y="1019843"/>
            <a:chExt cx="9025396" cy="1344958"/>
          </a:xfrm>
        </p:grpSpPr>
        <p:sp>
          <p:nvSpPr>
            <p:cNvPr id="17" name="TextBox 16"/>
            <p:cNvSpPr txBox="1"/>
            <p:nvPr/>
          </p:nvSpPr>
          <p:spPr>
            <a:xfrm>
              <a:off x="53288" y="1074128"/>
              <a:ext cx="2286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accent1">
                      <a:lumMod val="50000"/>
                    </a:schemeClr>
                  </a:solidFill>
                  <a:latin typeface="Calibri Light" panose="020F0302020204030204" pitchFamily="34" charset="0"/>
                  <a:cs typeface="Arial" panose="020B0604020202020204" pitchFamily="34" charset="0"/>
                </a:rPr>
                <a:t>Weather forecast</a:t>
              </a:r>
              <a:endParaRPr lang="en-US" sz="14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187937" y="1019843"/>
              <a:ext cx="27985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accent1">
                      <a:lumMod val="50000"/>
                    </a:schemeClr>
                  </a:solidFill>
                  <a:latin typeface="Calibri Light" panose="020F0302020204030204" pitchFamily="34" charset="0"/>
                  <a:cs typeface="Arial" panose="020B0604020202020204" pitchFamily="34" charset="0"/>
                </a:rPr>
                <a:t>Climate predictions</a:t>
              </a:r>
              <a:endParaRPr lang="en-US" sz="14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439152" y="1362480"/>
              <a:ext cx="1682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accent1">
                      <a:lumMod val="50000"/>
                    </a:schemeClr>
                  </a:solidFill>
                  <a:latin typeface="Calibri Light" panose="020F0302020204030204" pitchFamily="34" charset="0"/>
                  <a:cs typeface="Arial" panose="020B0604020202020204" pitchFamily="34" charset="0"/>
                </a:rPr>
                <a:t>Sub-seasonal</a:t>
              </a:r>
              <a:endParaRPr lang="en-US" sz="14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721521" y="1353748"/>
              <a:ext cx="1600200" cy="226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u="sng" dirty="0" smtClean="0">
                  <a:solidFill>
                    <a:schemeClr val="accent1">
                      <a:lumMod val="50000"/>
                    </a:schemeClr>
                  </a:solidFill>
                  <a:latin typeface="Calibri Light" panose="020F0302020204030204" pitchFamily="34" charset="0"/>
                  <a:cs typeface="Arial" panose="020B0604020202020204" pitchFamily="34" charset="0"/>
                </a:rPr>
                <a:t>Seasona</a:t>
              </a:r>
              <a:r>
                <a:rPr lang="en-US" sz="1400" b="1" u="sng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 Light" panose="020F0302020204030204" pitchFamily="34" charset="0"/>
                  <a:cs typeface="Arial" panose="020B0604020202020204" pitchFamily="34" charset="0"/>
                </a:rPr>
                <a:t>l</a:t>
              </a:r>
              <a:endParaRPr lang="en-US" sz="1400" b="1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208308" y="1343007"/>
              <a:ext cx="1600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accent1">
                      <a:lumMod val="50000"/>
                    </a:schemeClr>
                  </a:solidFill>
                  <a:latin typeface="Calibri Light" panose="020F0302020204030204" pitchFamily="34" charset="0"/>
                  <a:cs typeface="Arial" panose="020B0604020202020204" pitchFamily="34" charset="0"/>
                </a:rPr>
                <a:t>Decadal</a:t>
              </a:r>
              <a:endParaRPr lang="en-US" sz="14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606488" y="1069963"/>
              <a:ext cx="2472196" cy="385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accent1">
                      <a:lumMod val="50000"/>
                    </a:schemeClr>
                  </a:solidFill>
                  <a:latin typeface="Calibri Light" panose="020F0302020204030204" pitchFamily="34" charset="0"/>
                  <a:cs typeface="Arial" panose="020B0604020202020204" pitchFamily="34" charset="0"/>
                </a:rPr>
                <a:t>Climate </a:t>
              </a:r>
              <a:r>
                <a:rPr lang="en-US" sz="1400" b="1" u="sng" dirty="0" smtClean="0">
                  <a:solidFill>
                    <a:schemeClr val="accent1">
                      <a:lumMod val="50000"/>
                    </a:schemeClr>
                  </a:solidFill>
                  <a:latin typeface="Calibri Light" panose="020F0302020204030204" pitchFamily="34" charset="0"/>
                  <a:cs typeface="Arial" panose="020B0604020202020204" pitchFamily="34" charset="0"/>
                </a:rPr>
                <a:t>projections</a:t>
              </a:r>
              <a:r>
                <a:rPr lang="en-US" sz="1400" b="1" dirty="0" smtClean="0">
                  <a:solidFill>
                    <a:schemeClr val="accent1">
                      <a:lumMod val="50000"/>
                    </a:schemeClr>
                  </a:solidFill>
                  <a:latin typeface="Calibri Light" panose="020F0302020204030204" pitchFamily="34" charset="0"/>
                  <a:cs typeface="Arial" panose="020B0604020202020204" pitchFamily="34" charset="0"/>
                </a:rPr>
                <a:t> or </a:t>
              </a:r>
              <a:r>
                <a:rPr lang="en-US" sz="1400" b="1" dirty="0" err="1" smtClean="0">
                  <a:solidFill>
                    <a:schemeClr val="accent1">
                      <a:lumMod val="50000"/>
                    </a:schemeClr>
                  </a:solidFill>
                  <a:latin typeface="Calibri Light" panose="020F0302020204030204" pitchFamily="34" charset="0"/>
                  <a:cs typeface="Arial" panose="020B0604020202020204" pitchFamily="34" charset="0"/>
                </a:rPr>
                <a:t>multidecadal</a:t>
              </a:r>
              <a:endParaRPr lang="en-US" sz="14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29488" y="1069963"/>
              <a:ext cx="2133600" cy="9310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339288" y="1074128"/>
              <a:ext cx="4191000" cy="92730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606488" y="1069963"/>
              <a:ext cx="2449285" cy="9310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62888" y="1724008"/>
              <a:ext cx="11049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accent1">
                      <a:lumMod val="50000"/>
                    </a:schemeClr>
                  </a:solidFill>
                  <a:latin typeface="Calibri Light" panose="020F0302020204030204" pitchFamily="34" charset="0"/>
                  <a:cs typeface="Arial" panose="020B0604020202020204" pitchFamily="34" charset="0"/>
                </a:rPr>
                <a:t>1-15 days</a:t>
              </a:r>
              <a:endParaRPr lang="en-US" sz="14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415488" y="1724008"/>
              <a:ext cx="1600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accent1">
                      <a:lumMod val="50000"/>
                    </a:schemeClr>
                  </a:solidFill>
                  <a:latin typeface="Calibri Light" panose="020F0302020204030204" pitchFamily="34" charset="0"/>
                  <a:cs typeface="Arial" panose="020B0604020202020204" pitchFamily="34" charset="0"/>
                </a:rPr>
                <a:t>10 d-1 month</a:t>
              </a:r>
              <a:endParaRPr lang="en-US" sz="14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677221" y="1722520"/>
              <a:ext cx="177563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accent1">
                      <a:lumMod val="50000"/>
                    </a:schemeClr>
                  </a:solidFill>
                  <a:latin typeface="Calibri Light" panose="020F0302020204030204" pitchFamily="34" charset="0"/>
                  <a:cs typeface="Arial" panose="020B0604020202020204" pitchFamily="34" charset="0"/>
                </a:rPr>
                <a:t>1  month–2 years</a:t>
              </a:r>
              <a:endParaRPr lang="en-US" sz="14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342988" y="1724008"/>
              <a:ext cx="14477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accent1">
                      <a:lumMod val="50000"/>
                    </a:schemeClr>
                  </a:solidFill>
                  <a:latin typeface="Calibri Light" panose="020F0302020204030204" pitchFamily="34" charset="0"/>
                  <a:cs typeface="Arial" panose="020B0604020202020204" pitchFamily="34" charset="0"/>
                </a:rPr>
                <a:t>2-30 years</a:t>
              </a:r>
              <a:endParaRPr lang="en-US" sz="14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139888" y="1724008"/>
              <a:ext cx="14477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accent1">
                      <a:lumMod val="50000"/>
                    </a:schemeClr>
                  </a:solidFill>
                  <a:latin typeface="Calibri Light" panose="020F0302020204030204" pitchFamily="34" charset="0"/>
                  <a:cs typeface="Arial" panose="020B0604020202020204" pitchFamily="34" charset="0"/>
                </a:rPr>
                <a:t>20-100 years</a:t>
              </a:r>
              <a:endParaRPr lang="en-US" sz="14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ight Arrow 30"/>
            <p:cNvSpPr/>
            <p:nvPr/>
          </p:nvSpPr>
          <p:spPr>
            <a:xfrm>
              <a:off x="125808" y="2031785"/>
              <a:ext cx="8952876" cy="120646"/>
            </a:xfrm>
            <a:prstGeom prst="rightArrow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accent1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373705" y="2057024"/>
              <a:ext cx="5533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accent1">
                      <a:lumMod val="50000"/>
                    </a:schemeClr>
                  </a:solidFill>
                  <a:latin typeface="+mj-lt"/>
                  <a:cs typeface="Arial" panose="020B0604020202020204" pitchFamily="34" charset="0"/>
                </a:rPr>
                <a:t>Time</a:t>
              </a:r>
              <a:endParaRPr lang="en-US" sz="14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sp>
        <p:nvSpPr>
          <p:cNvPr id="33" name="Oval 32"/>
          <p:cNvSpPr/>
          <p:nvPr/>
        </p:nvSpPr>
        <p:spPr>
          <a:xfrm>
            <a:off x="5771535" y="1682215"/>
            <a:ext cx="1297859" cy="516786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4" name="Oval 33"/>
          <p:cNvSpPr/>
          <p:nvPr/>
        </p:nvSpPr>
        <p:spPr>
          <a:xfrm>
            <a:off x="8867833" y="1258556"/>
            <a:ext cx="2275639" cy="682051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266530" y="5200503"/>
            <a:ext cx="3084475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wind/solar/hydro generation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transmission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d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emand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offshore assets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bioenergy</a:t>
            </a:r>
            <a:endParaRPr lang="en-US" sz="1400" dirty="0">
              <a:solidFill>
                <a:schemeClr val="accent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2236062" y="3342978"/>
            <a:ext cx="8528195" cy="1655353"/>
            <a:chOff x="2236062" y="3755922"/>
            <a:chExt cx="8528195" cy="1655353"/>
          </a:xfrm>
        </p:grpSpPr>
        <p:grpSp>
          <p:nvGrpSpPr>
            <p:cNvPr id="41" name="Group 40"/>
            <p:cNvGrpSpPr/>
            <p:nvPr/>
          </p:nvGrpSpPr>
          <p:grpSpPr>
            <a:xfrm>
              <a:off x="2236062" y="3755922"/>
              <a:ext cx="6414771" cy="1655353"/>
              <a:chOff x="5653924" y="3920519"/>
              <a:chExt cx="3262380" cy="655014"/>
            </a:xfrm>
          </p:grpSpPr>
          <p:pic>
            <p:nvPicPr>
              <p:cNvPr id="35" name="Picture 2" descr="Image result for hydro power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170"/>
              <a:stretch/>
            </p:blipFill>
            <p:spPr bwMode="auto">
              <a:xfrm>
                <a:off x="7238100" y="3920804"/>
                <a:ext cx="1678204" cy="6547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2" descr="Image result for solar plant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3946" y="3920519"/>
                <a:ext cx="1447648" cy="6550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9" descr="https://upload.wikimedia.org/wikipedia/commons/b/ba/Windmills_D1-D4_(Thornton_Bank)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53924" y="3923780"/>
                <a:ext cx="632768" cy="6517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9" name="Picture 2" descr="http://www.ecointeligencia.com/wp-content/uploads/2013/04/consumo-electrico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0182" y="3755922"/>
              <a:ext cx="2304075" cy="16553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47029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156" y="1269568"/>
            <a:ext cx="6814377" cy="45429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2015 US wind drought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409291" y="4233934"/>
            <a:ext cx="1668205" cy="6731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</a:rPr>
              <a:t>Q1 2015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12000" y="4673645"/>
            <a:ext cx="4539226" cy="1354213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 lIns="121917" tIns="60958" rIns="121917" bIns="60958">
            <a:spAutoFit/>
          </a:bodyPr>
          <a:lstStyle/>
          <a:p>
            <a:pPr algn="just"/>
            <a:r>
              <a:rPr lang="en-US" sz="2000" dirty="0">
                <a:solidFill>
                  <a:schemeClr val="tx2"/>
                </a:solidFill>
              </a:rPr>
              <a:t>“</a:t>
            </a:r>
            <a:r>
              <a:rPr lang="en-US" sz="2000" dirty="0">
                <a:solidFill>
                  <a:schemeClr val="tx2"/>
                </a:solidFill>
              </a:rPr>
              <a:t>We never anticipated a drop-off in the wind resource as we </a:t>
            </a:r>
            <a:r>
              <a:rPr lang="en-US" sz="2000" dirty="0">
                <a:solidFill>
                  <a:schemeClr val="tx2"/>
                </a:solidFill>
              </a:rPr>
              <a:t>have witnessed </a:t>
            </a:r>
            <a:r>
              <a:rPr lang="en-US" sz="2000" dirty="0">
                <a:solidFill>
                  <a:schemeClr val="tx2"/>
                </a:solidFill>
              </a:rPr>
              <a:t>over the past six </a:t>
            </a:r>
            <a:r>
              <a:rPr lang="en-US" sz="2000" dirty="0">
                <a:solidFill>
                  <a:schemeClr val="tx2"/>
                </a:solidFill>
              </a:rPr>
              <a:t>months”</a:t>
            </a:r>
          </a:p>
          <a:p>
            <a:pPr algn="just"/>
            <a:r>
              <a:rPr lang="en-US" sz="1400" i="1" dirty="0">
                <a:solidFill>
                  <a:schemeClr val="tx2"/>
                </a:solidFill>
              </a:rPr>
              <a:t>David </a:t>
            </a:r>
            <a:r>
              <a:rPr lang="en-US" sz="1400" i="1" dirty="0">
                <a:solidFill>
                  <a:schemeClr val="tx2"/>
                </a:solidFill>
              </a:rPr>
              <a:t>Crane, </a:t>
            </a:r>
            <a:r>
              <a:rPr lang="en-US" sz="1400" i="1" dirty="0">
                <a:solidFill>
                  <a:schemeClr val="tx2"/>
                </a:solidFill>
              </a:rPr>
              <a:t>RNG, September 2015</a:t>
            </a:r>
            <a:r>
              <a:rPr lang="en-US" sz="2000" i="1" dirty="0">
                <a:solidFill>
                  <a:schemeClr val="tx2"/>
                </a:solidFill>
              </a:rPr>
              <a:t>.</a:t>
            </a:r>
            <a:endParaRPr lang="en-US" sz="2000" i="1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12000" y="990600"/>
            <a:ext cx="4539226" cy="1046436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 lIns="121917" tIns="60958" rIns="121917" bIns="60958">
            <a:spAutoFit/>
          </a:bodyPr>
          <a:lstStyle/>
          <a:p>
            <a:pPr algn="just"/>
            <a:r>
              <a:rPr lang="en-US" sz="2000" dirty="0">
                <a:solidFill>
                  <a:schemeClr val="tx2"/>
                </a:solidFill>
              </a:rPr>
              <a:t>“US clean energy suffers from lack of </a:t>
            </a:r>
            <a:r>
              <a:rPr lang="en-US" sz="2000" dirty="0">
                <a:solidFill>
                  <a:schemeClr val="tx2"/>
                </a:solidFill>
              </a:rPr>
              <a:t>wind” </a:t>
            </a:r>
          </a:p>
          <a:p>
            <a:pPr algn="just"/>
            <a:r>
              <a:rPr lang="en-US" sz="1400" i="1" dirty="0">
                <a:solidFill>
                  <a:schemeClr val="tx2"/>
                </a:solidFill>
              </a:rPr>
              <a:t>Financial Times, September 2015</a:t>
            </a:r>
            <a:r>
              <a:rPr lang="en-US" sz="2000" i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7112000" y="3445392"/>
            <a:ext cx="4539226" cy="1046436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 lIns="121917" tIns="60958" rIns="121917" bIns="60958">
            <a:spAutoFit/>
          </a:bodyPr>
          <a:lstStyle/>
          <a:p>
            <a:pPr algn="just"/>
            <a:r>
              <a:rPr lang="en-US" sz="2000" dirty="0">
                <a:solidFill>
                  <a:schemeClr val="tx2"/>
                </a:solidFill>
              </a:rPr>
              <a:t>“El Niño blowing down wind projections in US</a:t>
            </a:r>
            <a:r>
              <a:rPr lang="en-US" sz="2000" dirty="0">
                <a:solidFill>
                  <a:schemeClr val="tx2"/>
                </a:solidFill>
              </a:rPr>
              <a:t>”</a:t>
            </a:r>
          </a:p>
          <a:p>
            <a:pPr algn="just"/>
            <a:r>
              <a:rPr lang="en-US" sz="1400" i="1" dirty="0">
                <a:solidFill>
                  <a:schemeClr val="tx2"/>
                </a:solidFill>
              </a:rPr>
              <a:t>Fierce </a:t>
            </a:r>
            <a:r>
              <a:rPr lang="en-US" sz="1400" i="1" dirty="0">
                <a:solidFill>
                  <a:schemeClr val="tx2"/>
                </a:solidFill>
              </a:rPr>
              <a:t>Energy, July </a:t>
            </a:r>
            <a:r>
              <a:rPr lang="en-US" sz="1400" i="1" dirty="0">
                <a:solidFill>
                  <a:schemeClr val="tx2"/>
                </a:solidFill>
              </a:rPr>
              <a:t>2015</a:t>
            </a:r>
            <a:r>
              <a:rPr lang="en-US" sz="2000" i="1" dirty="0">
                <a:solidFill>
                  <a:schemeClr val="tx2"/>
                </a:solidFill>
              </a:rPr>
              <a:t>.</a:t>
            </a:r>
            <a:endParaRPr lang="en-US" sz="2000" i="1" dirty="0">
              <a:solidFill>
                <a:schemeClr val="tx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12000" y="2193416"/>
            <a:ext cx="4539226" cy="1046436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 lIns="121917" tIns="60958" rIns="121917" bIns="60958">
            <a:spAutoFit/>
          </a:bodyPr>
          <a:lstStyle/>
          <a:p>
            <a:pPr algn="just"/>
            <a:r>
              <a:rPr lang="en-US" sz="2000" dirty="0">
                <a:solidFill>
                  <a:schemeClr val="tx2"/>
                </a:solidFill>
              </a:rPr>
              <a:t>“El Niño Buffers U.S. Wind Power Dreams</a:t>
            </a:r>
            <a:r>
              <a:rPr lang="en-US" sz="2000" dirty="0">
                <a:solidFill>
                  <a:schemeClr val="tx2"/>
                </a:solidFill>
              </a:rPr>
              <a:t>” </a:t>
            </a:r>
          </a:p>
          <a:p>
            <a:pPr algn="just"/>
            <a:r>
              <a:rPr lang="en-US" sz="1400" i="1" dirty="0">
                <a:solidFill>
                  <a:schemeClr val="tx2"/>
                </a:solidFill>
              </a:rPr>
              <a:t>Wall Street Daily, September 2015</a:t>
            </a:r>
            <a:r>
              <a:rPr lang="en-US" sz="2000" i="1" dirty="0">
                <a:solidFill>
                  <a:schemeClr val="tx2"/>
                </a:solidFill>
              </a:rPr>
              <a:t>.</a:t>
            </a:r>
            <a:endParaRPr lang="en-US" sz="20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47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applications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251586" y="1177525"/>
            <a:ext cx="9212827" cy="4372959"/>
            <a:chOff x="0" y="1177525"/>
            <a:chExt cx="11684000" cy="4372959"/>
          </a:xfrm>
        </p:grpSpPr>
        <p:pic>
          <p:nvPicPr>
            <p:cNvPr id="6" name="Imatg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177525"/>
              <a:ext cx="11684000" cy="4158946"/>
            </a:xfrm>
            <a:prstGeom prst="rect">
              <a:avLst/>
            </a:prstGeom>
          </p:spPr>
        </p:pic>
        <p:sp>
          <p:nvSpPr>
            <p:cNvPr id="7" name="QuadreDeText 1"/>
            <p:cNvSpPr txBox="1"/>
            <p:nvPr/>
          </p:nvSpPr>
          <p:spPr>
            <a:xfrm>
              <a:off x="461819" y="1500690"/>
              <a:ext cx="21520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smtClean="0"/>
                <a:t>O&amp;M </a:t>
              </a:r>
              <a:r>
                <a:rPr lang="en-US" dirty="0" smtClean="0"/>
                <a:t>planning</a:t>
              </a:r>
            </a:p>
          </p:txBody>
        </p:sp>
        <p:sp>
          <p:nvSpPr>
            <p:cNvPr id="8" name="QuadreDeText 4"/>
            <p:cNvSpPr txBox="1"/>
            <p:nvPr/>
          </p:nvSpPr>
          <p:spPr>
            <a:xfrm>
              <a:off x="9245600" y="5028752"/>
              <a:ext cx="2438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Energy trading</a:t>
              </a:r>
            </a:p>
          </p:txBody>
        </p:sp>
        <p:sp>
          <p:nvSpPr>
            <p:cNvPr id="9" name="QuadreDeText 6"/>
            <p:cNvSpPr txBox="1"/>
            <p:nvPr/>
          </p:nvSpPr>
          <p:spPr>
            <a:xfrm>
              <a:off x="4895275" y="1546858"/>
              <a:ext cx="21289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smtClean="0"/>
                <a:t>Balance </a:t>
              </a:r>
              <a:r>
                <a:rPr lang="en-US" dirty="0" smtClean="0"/>
                <a:t>supply</a:t>
              </a:r>
              <a:r>
                <a:rPr lang="es-ES" dirty="0" smtClean="0"/>
                <a:t> </a:t>
              </a:r>
            </a:p>
            <a:p>
              <a:r>
                <a:rPr lang="es-ES" dirty="0" smtClean="0"/>
                <a:t>and </a:t>
              </a:r>
              <a:r>
                <a:rPr lang="en-US" dirty="0" smtClean="0"/>
                <a:t>demand</a:t>
              </a:r>
            </a:p>
          </p:txBody>
        </p:sp>
        <p:sp>
          <p:nvSpPr>
            <p:cNvPr id="10" name="QuadreDeText 7"/>
            <p:cNvSpPr txBox="1"/>
            <p:nvPr/>
          </p:nvSpPr>
          <p:spPr>
            <a:xfrm>
              <a:off x="812800" y="5181152"/>
              <a:ext cx="3352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Cash flow anticipation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1673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NAO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104" y="918553"/>
            <a:ext cx="8753793" cy="510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986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Seasonal </a:t>
            </a:r>
            <a:r>
              <a:rPr lang="en-US" dirty="0" smtClean="0"/>
              <a:t>forecasts </a:t>
            </a:r>
            <a:r>
              <a:rPr lang="en-US" dirty="0" smtClean="0"/>
              <a:t>of wind speed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53" b="13422"/>
          <a:stretch/>
        </p:blipFill>
        <p:spPr>
          <a:xfrm>
            <a:off x="2261424" y="3535739"/>
            <a:ext cx="8591375" cy="244077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923824" y="1328311"/>
            <a:ext cx="4267200" cy="1447799"/>
            <a:chOff x="838200" y="819151"/>
            <a:chExt cx="3200400" cy="1447799"/>
          </a:xfrm>
        </p:grpSpPr>
        <p:sp>
          <p:nvSpPr>
            <p:cNvPr id="6" name="Rectangle 5"/>
            <p:cNvSpPr/>
            <p:nvPr/>
          </p:nvSpPr>
          <p:spPr>
            <a:xfrm>
              <a:off x="838200" y="1189732"/>
              <a:ext cx="3200400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/>
                <a:t>Will the </a:t>
              </a:r>
              <a:r>
                <a:rPr lang="en-US" sz="1600" dirty="0"/>
                <a:t>coming season </a:t>
              </a:r>
              <a:r>
                <a:rPr lang="en-US" sz="1600" dirty="0" smtClean="0"/>
                <a:t>be: 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en-US" sz="1600" dirty="0" smtClean="0"/>
                <a:t>less windy than normal?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en-US" sz="1600" dirty="0" smtClean="0"/>
                <a:t>normal?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en-US" sz="1600" dirty="0" smtClean="0"/>
                <a:t>more </a:t>
              </a:r>
              <a:r>
                <a:rPr lang="en-US" sz="1600" dirty="0"/>
                <a:t>windy than </a:t>
              </a:r>
              <a:r>
                <a:rPr lang="en-US" sz="1600" dirty="0" smtClean="0"/>
                <a:t>normal?</a:t>
              </a:r>
              <a:endParaRPr lang="en-US" sz="1600" dirty="0"/>
            </a:p>
          </p:txBody>
        </p:sp>
        <p:sp>
          <p:nvSpPr>
            <p:cNvPr id="7" name="Content Placeholder 1"/>
            <p:cNvSpPr txBox="1">
              <a:spLocks/>
            </p:cNvSpPr>
            <p:nvPr/>
          </p:nvSpPr>
          <p:spPr>
            <a:xfrm>
              <a:off x="838200" y="819151"/>
              <a:ext cx="2819400" cy="304799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</p:spPr>
          <p:txBody>
            <a:bodyPr vert="horz" lIns="91440" tIns="45720" rIns="91440" bIns="45720" rtlCol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400" b="1" dirty="0" smtClean="0">
                  <a:solidFill>
                    <a:schemeClr val="tx2"/>
                  </a:solidFill>
                </a:rPr>
                <a:t>QUESTION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800640" y="1328311"/>
            <a:ext cx="4470401" cy="1704438"/>
            <a:chOff x="4952999" y="819151"/>
            <a:chExt cx="3352801" cy="1704438"/>
          </a:xfrm>
        </p:grpSpPr>
        <p:sp>
          <p:nvSpPr>
            <p:cNvPr id="9" name="Content Placeholder 1"/>
            <p:cNvSpPr txBox="1">
              <a:spLocks/>
            </p:cNvSpPr>
            <p:nvPr/>
          </p:nvSpPr>
          <p:spPr>
            <a:xfrm>
              <a:off x="4952999" y="819151"/>
              <a:ext cx="3352801" cy="304799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</p:spPr>
          <p:txBody>
            <a:bodyPr vert="horz" lIns="91440" tIns="45720" rIns="91440" bIns="45720" rtlCol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400" b="1" dirty="0" smtClean="0">
                  <a:solidFill>
                    <a:schemeClr val="tx2"/>
                  </a:solidFill>
                </a:rPr>
                <a:t>ANSWER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953000" y="1200150"/>
              <a:ext cx="3200400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charset="0"/>
                <a:buChar char="•"/>
              </a:pPr>
              <a:r>
                <a:rPr lang="en-US" sz="1600" dirty="0" smtClean="0"/>
                <a:t>Bias adjust/calibrate model output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en-US" sz="1600" dirty="0" smtClean="0"/>
                <a:t>Average whole season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en-US" sz="1600" dirty="0" smtClean="0"/>
                <a:t>Distribute the ensemble members into 3 categories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en-US" sz="1600" dirty="0" smtClean="0"/>
                <a:t>Compute </a:t>
              </a:r>
              <a:r>
                <a:rPr lang="en-US" sz="1600" dirty="0" smtClean="0"/>
                <a:t>probabilities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0073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Presenting probabilistic information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464" y="1123395"/>
            <a:ext cx="7543742" cy="4849549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8908026" y="1123393"/>
            <a:ext cx="2674374" cy="1036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 smtClean="0"/>
              <a:t>Wind speed forecast       for DJF </a:t>
            </a:r>
            <a:r>
              <a:rPr lang="en-US" sz="1800" dirty="0" smtClean="0"/>
              <a:t>2015/16</a:t>
            </a:r>
            <a:endParaRPr lang="en-US" sz="18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 smtClean="0"/>
              <a:t>(ECMWF System4</a:t>
            </a:r>
            <a:r>
              <a:rPr lang="en-US" sz="1800" dirty="0" smtClean="0"/>
              <a:t>)</a:t>
            </a:r>
            <a:endParaRPr lang="en-US" sz="1800" dirty="0"/>
          </a:p>
        </p:txBody>
      </p:sp>
      <p:sp>
        <p:nvSpPr>
          <p:cNvPr id="6" name="Rectangle 5"/>
          <p:cNvSpPr/>
          <p:nvPr/>
        </p:nvSpPr>
        <p:spPr>
          <a:xfrm>
            <a:off x="8908026" y="2559552"/>
            <a:ext cx="267437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Displaying: </a:t>
            </a:r>
            <a:endParaRPr lang="en-US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category </a:t>
            </a:r>
            <a:r>
              <a:rPr lang="en-US" dirty="0"/>
              <a:t>with more probability to </a:t>
            </a:r>
            <a:r>
              <a:rPr lang="en-US" dirty="0" smtClean="0"/>
              <a:t>occur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its probability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negative </a:t>
            </a:r>
            <a:r>
              <a:rPr lang="en-US" dirty="0" smtClean="0"/>
              <a:t>skill </a:t>
            </a:r>
            <a:r>
              <a:rPr lang="en-US" dirty="0" smtClean="0"/>
              <a:t>masked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66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Hindcast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356853" y="806023"/>
            <a:ext cx="6685934" cy="5172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 smtClean="0"/>
              <a:t>Retrospective forecasts for JJA at </a:t>
            </a:r>
            <a:r>
              <a:rPr lang="en-US" sz="2000" dirty="0"/>
              <a:t>S</a:t>
            </a:r>
            <a:r>
              <a:rPr lang="en-US" sz="2000" dirty="0" smtClean="0"/>
              <a:t>ite1 (2000-2015)</a:t>
            </a:r>
            <a:endParaRPr lang="en-US" sz="2000" dirty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781" y="1205260"/>
            <a:ext cx="9173509" cy="50031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95853" y="1480143"/>
            <a:ext cx="1579278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CRPSS   = -0.01</a:t>
            </a:r>
          </a:p>
          <a:p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RPSS    =  0.08</a:t>
            </a:r>
          </a:p>
          <a:p>
            <a:r>
              <a:rPr lang="en-US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EnsCorr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 0.44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85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limate Chan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1662</TotalTime>
  <Words>397</Words>
  <Application>Microsoft Office PowerPoint</Application>
  <PresentationFormat>Custom</PresentationFormat>
  <Paragraphs>96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Climate Change</vt:lpstr>
      <vt:lpstr>PowerPoint Presentation</vt:lpstr>
      <vt:lpstr>Context and motivation</vt:lpstr>
      <vt:lpstr>CLIM4ENERGY (SIS energy)</vt:lpstr>
      <vt:lpstr>2015 US wind drought</vt:lpstr>
      <vt:lpstr>Potential applications</vt:lpstr>
      <vt:lpstr>Impact of NAO</vt:lpstr>
      <vt:lpstr>Seasonal forecasts of wind speed</vt:lpstr>
      <vt:lpstr>Presenting probabilistic information</vt:lpstr>
      <vt:lpstr>Hindcast</vt:lpstr>
      <vt:lpstr>Skill Assessment</vt:lpstr>
      <vt:lpstr>RESILIENCE prototype</vt:lpstr>
      <vt:lpstr>DJF 2017/18 forecast</vt:lpstr>
      <vt:lpstr>Stay tuned: S2S4E</vt:lpstr>
      <vt:lpstr>PowerPoint Presentation</vt:lpstr>
      <vt:lpstr>CLIM4ENERGY Prototype</vt:lpstr>
      <vt:lpstr>Impact of ENSO</vt:lpstr>
      <vt:lpstr>RPSS by season</vt:lpstr>
      <vt:lpstr>DJF 2017/18 - no mask</vt:lpstr>
    </vt:vector>
  </TitlesOfParts>
  <Company>ECMWF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Armstrong-</dc:creator>
  <cp:lastModifiedBy>bscuser</cp:lastModifiedBy>
  <cp:revision>110</cp:revision>
  <dcterms:created xsi:type="dcterms:W3CDTF">2016-12-07T14:25:16Z</dcterms:created>
  <dcterms:modified xsi:type="dcterms:W3CDTF">2017-11-22T20:09:31Z</dcterms:modified>
</cp:coreProperties>
</file>