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7" r:id="rId2"/>
    <p:sldMasterId id="2147483694" r:id="rId3"/>
  </p:sldMasterIdLst>
  <p:notesMasterIdLst>
    <p:notesMasterId r:id="rId36"/>
  </p:notesMasterIdLst>
  <p:sldIdLst>
    <p:sldId id="276" r:id="rId4"/>
    <p:sldId id="318" r:id="rId5"/>
    <p:sldId id="594" r:id="rId6"/>
    <p:sldId id="593" r:id="rId7"/>
    <p:sldId id="611" r:id="rId8"/>
    <p:sldId id="592" r:id="rId9"/>
    <p:sldId id="595" r:id="rId10"/>
    <p:sldId id="615" r:id="rId11"/>
    <p:sldId id="614" r:id="rId12"/>
    <p:sldId id="294" r:id="rId13"/>
    <p:sldId id="337" r:id="rId14"/>
    <p:sldId id="305" r:id="rId15"/>
    <p:sldId id="607" r:id="rId16"/>
    <p:sldId id="608" r:id="rId17"/>
    <p:sldId id="596" r:id="rId18"/>
    <p:sldId id="598" r:id="rId19"/>
    <p:sldId id="600" r:id="rId20"/>
    <p:sldId id="599" r:id="rId21"/>
    <p:sldId id="605" r:id="rId22"/>
    <p:sldId id="604" r:id="rId23"/>
    <p:sldId id="603" r:id="rId24"/>
    <p:sldId id="616" r:id="rId25"/>
    <p:sldId id="617" r:id="rId26"/>
    <p:sldId id="622" r:id="rId27"/>
    <p:sldId id="606" r:id="rId28"/>
    <p:sldId id="618" r:id="rId29"/>
    <p:sldId id="619" r:id="rId30"/>
    <p:sldId id="613" r:id="rId31"/>
    <p:sldId id="612" r:id="rId32"/>
    <p:sldId id="621" r:id="rId33"/>
    <p:sldId id="597" r:id="rId34"/>
    <p:sldId id="275" r:id="rId35"/>
  </p:sldIdLst>
  <p:sldSz cx="9144000" cy="5143500" type="screen16x9"/>
  <p:notesSz cx="7099300" cy="10234613"/>
  <p:embeddedFontLst>
    <p:embeddedFont>
      <p:font typeface="Calibri" panose="020F0502020204030204" pitchFamily="34" charset="0"/>
      <p:regular r:id="rId37"/>
      <p:bold r:id="rId38"/>
      <p:italic r:id="rId39"/>
      <p:boldItalic r:id="rId40"/>
    </p:embeddedFont>
    <p:embeddedFont>
      <p:font typeface="Cambria Math" panose="02040503050406030204" pitchFamily="18" charset="0"/>
      <p:regular r:id="rId41"/>
    </p:embeddedFont>
    <p:embeddedFont>
      <p:font typeface="Open Sans" panose="020B0606030504020204" pitchFamily="3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userDrawn="1">
          <p15:clr>
            <a:srgbClr val="9AA0A6"/>
          </p15:clr>
        </p15:guide>
        <p15:guide id="2" orient="horz" pos="1620" userDrawn="1">
          <p15:clr>
            <a:srgbClr val="9AA0A6"/>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gOSMc876OkPMe0k9riyslXQ3wc/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ucas Ruiz" initials="" lastIdx="13" clrIdx="0"/>
  <p:cmAuthor id="1" name="Carolina Vera" initials="" lastIdx="1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5A5E"/>
    <a:srgbClr val="149B06"/>
    <a:srgbClr val="43DB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49" autoAdjust="0"/>
  </p:normalViewPr>
  <p:slideViewPr>
    <p:cSldViewPr snapToGrid="0">
      <p:cViewPr varScale="1">
        <p:scale>
          <a:sx n="95" d="100"/>
          <a:sy n="95" d="100"/>
        </p:scale>
        <p:origin x="990" y="72"/>
      </p:cViewPr>
      <p:guideLst>
        <p:guide pos="2880"/>
        <p:guide orient="horz" pos="1620"/>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100" d="100"/>
          <a:sy n="100" d="100"/>
        </p:scale>
        <p:origin x="0" y="0"/>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3.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6.fntdata"/><Relationship Id="rId84" Type="http://customschemas.google.com/relationships/presentationmetadata" Target="metadata"/><Relationship Id="rId89"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8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8.fntdata"/><Relationship Id="rId86"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7.fntdata"/><Relationship Id="rId8" Type="http://schemas.openxmlformats.org/officeDocument/2006/relationships/slide" Target="slides/slide5.xml"/><Relationship Id="rId85"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2.fntdata"/><Relationship Id="rId20" Type="http://schemas.openxmlformats.org/officeDocument/2006/relationships/slide" Target="slides/slide17.xml"/><Relationship Id="rId41" Type="http://schemas.openxmlformats.org/officeDocument/2006/relationships/font" Target="fonts/font5.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6363" cy="511731"/>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1294" y="0"/>
            <a:ext cx="3076363" cy="511731"/>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9700"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6"/>
            <a:ext cx="3076363" cy="511731"/>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053346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p:cNvSpPr/>
          <p:nvPr userDrawn="1"/>
        </p:nvSpPr>
        <p:spPr>
          <a:xfrm>
            <a:off x="1" y="4571765"/>
            <a:ext cx="3048000" cy="36565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chemeClr val="bg1"/>
              </a:solidFill>
            </a:endParaRPr>
          </a:p>
        </p:txBody>
      </p:sp>
      <p:sp>
        <p:nvSpPr>
          <p:cNvPr id="6" name="Title 1"/>
          <p:cNvSpPr>
            <a:spLocks noGrp="1"/>
          </p:cNvSpPr>
          <p:nvPr>
            <p:ph type="ctrTitle"/>
          </p:nvPr>
        </p:nvSpPr>
        <p:spPr>
          <a:xfrm>
            <a:off x="3722917" y="1223797"/>
            <a:ext cx="5026945" cy="2249120"/>
          </a:xfrm>
          <a:prstGeom prst="rect">
            <a:avLst/>
          </a:prstGeom>
        </p:spPr>
        <p:txBody>
          <a:bodyPr anchor="ctr">
            <a:normAutofit/>
          </a:bodyPr>
          <a:lstStyle>
            <a:lvl1pPr algn="l">
              <a:defRPr sz="39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3722917" y="3571875"/>
            <a:ext cx="5026945" cy="814388"/>
          </a:xfrm>
          <a:prstGeom prst="rect">
            <a:avLst/>
          </a:prstGeom>
          <a:noFill/>
          <a:effectLst/>
        </p:spPr>
        <p:txBody>
          <a:bodyPr anchor="ctr">
            <a:noAutofit/>
          </a:bodyPr>
          <a:lstStyle>
            <a:lvl1pPr marL="0" indent="0" algn="l">
              <a:buNone/>
              <a:defRPr sz="2400">
                <a:solidFill>
                  <a:schemeClr val="tx1"/>
                </a:solidFill>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err="1"/>
              <a:t>Name</a:t>
            </a:r>
            <a:endParaRPr lang="es-ES" dirty="0"/>
          </a:p>
          <a:p>
            <a:r>
              <a:rPr lang="es-ES" dirty="0"/>
              <a:t>Position</a:t>
            </a:r>
          </a:p>
        </p:txBody>
      </p:sp>
      <p:sp>
        <p:nvSpPr>
          <p:cNvPr id="8" name="Marcador de texto 14"/>
          <p:cNvSpPr>
            <a:spLocks noGrp="1"/>
          </p:cNvSpPr>
          <p:nvPr>
            <p:ph type="body" sz="quarter" idx="10" hasCustomPrompt="1"/>
          </p:nvPr>
        </p:nvSpPr>
        <p:spPr>
          <a:xfrm>
            <a:off x="244476" y="4571765"/>
            <a:ext cx="2441575" cy="365650"/>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3722917" y="4571764"/>
            <a:ext cx="5026946" cy="365650"/>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4036332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nl-NL"/>
              <a:t>Titelstijl van model bewerken</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de tekststijl van het model te bewerken</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de tekststijl van het model te bewerken</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Rectangle 5"/>
          <p:cNvSpPr>
            <a:spLocks noGrp="1" noChangeArrowheads="1"/>
          </p:cNvSpPr>
          <p:nvPr>
            <p:ph type="dt" sz="half" idx="10"/>
          </p:nvPr>
        </p:nvSpPr>
        <p:spPr>
          <a:xfrm>
            <a:off x="762000" y="4857750"/>
            <a:ext cx="1905000" cy="22860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8" name="Rectangle 6"/>
          <p:cNvSpPr>
            <a:spLocks noGrp="1" noChangeArrowheads="1"/>
          </p:cNvSpPr>
          <p:nvPr>
            <p:ph type="ftr" sz="quarter" idx="11"/>
          </p:nvPr>
        </p:nvSpPr>
        <p:spPr>
          <a:xfrm>
            <a:off x="682625" y="4572000"/>
            <a:ext cx="3276600" cy="28575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9" name="Rectangle 7"/>
          <p:cNvSpPr>
            <a:spLocks noGrp="1" noChangeArrowheads="1"/>
          </p:cNvSpPr>
          <p:nvPr>
            <p:ph type="sldNum" sz="quarter" idx="12"/>
          </p:nvPr>
        </p:nvSpPr>
        <p:spPr>
          <a:xfrm>
            <a:off x="2878138" y="4857750"/>
            <a:ext cx="1905000" cy="171450"/>
          </a:xfrm>
          <a:prstGeom prst="rect">
            <a:avLst/>
          </a:prstGeom>
          <a:ln/>
        </p:spPr>
        <p:txBody>
          <a:bodyPr/>
          <a:lstStyle>
            <a:lvl1pPr>
              <a:defRPr/>
            </a:lvl1pPr>
          </a:lstStyle>
          <a:p>
            <a:pPr defTabSz="685800" fontAlgn="base">
              <a:spcBef>
                <a:spcPct val="0"/>
              </a:spcBef>
              <a:spcAft>
                <a:spcPct val="0"/>
              </a:spcAft>
            </a:pPr>
            <a:fld id="{2D7998D7-7FFB-42AC-ADB2-7AFCCB37F80B}" type="slidenum">
              <a:rPr lang="en-US" smtClean="0">
                <a:solidFill>
                  <a:prstClr val="white"/>
                </a:solidFill>
                <a:latin typeface="Arial" pitchFamily="34" charset="0"/>
                <a:ea typeface="ＭＳ Ｐゴシック" pitchFamily="34" charset="-128"/>
              </a:rPr>
              <a:pPr defTabSz="685800" fontAlgn="base">
                <a:spcBef>
                  <a:spcPct val="0"/>
                </a:spcBef>
                <a:spcAft>
                  <a:spcPct val="0"/>
                </a:spcAft>
              </a:pPr>
              <a:t>‹#›</a:t>
            </a:fld>
            <a:endParaRPr lang="en-US">
              <a:solidFill>
                <a:prstClr val="white"/>
              </a:solidFill>
              <a:latin typeface="Arial" pitchFamily="34" charset="0"/>
              <a:ea typeface="ＭＳ Ｐゴシック" pitchFamily="34" charset="-128"/>
            </a:endParaRPr>
          </a:p>
        </p:txBody>
      </p:sp>
    </p:spTree>
    <p:extLst>
      <p:ext uri="{BB962C8B-B14F-4D97-AF65-F5344CB8AC3E}">
        <p14:creationId xmlns:p14="http://schemas.microsoft.com/office/powerpoint/2010/main" val="3608677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3" name="Rectangle 5"/>
          <p:cNvSpPr>
            <a:spLocks noGrp="1" noChangeArrowheads="1"/>
          </p:cNvSpPr>
          <p:nvPr>
            <p:ph type="dt" sz="half" idx="10"/>
          </p:nvPr>
        </p:nvSpPr>
        <p:spPr>
          <a:xfrm>
            <a:off x="762000" y="4857750"/>
            <a:ext cx="1905000" cy="22860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4" name="Rectangle 6"/>
          <p:cNvSpPr>
            <a:spLocks noGrp="1" noChangeArrowheads="1"/>
          </p:cNvSpPr>
          <p:nvPr>
            <p:ph type="ftr" sz="quarter" idx="11"/>
          </p:nvPr>
        </p:nvSpPr>
        <p:spPr>
          <a:xfrm>
            <a:off x="682625" y="4572000"/>
            <a:ext cx="3276600" cy="28575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5" name="Rectangle 7"/>
          <p:cNvSpPr>
            <a:spLocks noGrp="1" noChangeArrowheads="1"/>
          </p:cNvSpPr>
          <p:nvPr>
            <p:ph type="sldNum" sz="quarter" idx="12"/>
          </p:nvPr>
        </p:nvSpPr>
        <p:spPr>
          <a:xfrm>
            <a:off x="2878138" y="4857750"/>
            <a:ext cx="1905000" cy="171450"/>
          </a:xfrm>
          <a:prstGeom prst="rect">
            <a:avLst/>
          </a:prstGeom>
          <a:ln/>
        </p:spPr>
        <p:txBody>
          <a:bodyPr/>
          <a:lstStyle>
            <a:lvl1pPr>
              <a:defRPr/>
            </a:lvl1pPr>
          </a:lstStyle>
          <a:p>
            <a:pPr defTabSz="685800" fontAlgn="base">
              <a:spcBef>
                <a:spcPct val="0"/>
              </a:spcBef>
              <a:spcAft>
                <a:spcPct val="0"/>
              </a:spcAft>
            </a:pPr>
            <a:fld id="{43A84F64-456B-4681-B692-F180E1551961}" type="slidenum">
              <a:rPr lang="en-US" smtClean="0">
                <a:solidFill>
                  <a:prstClr val="white"/>
                </a:solidFill>
                <a:latin typeface="Arial" pitchFamily="34" charset="0"/>
                <a:ea typeface="ＭＳ Ｐゴシック" pitchFamily="34" charset="-128"/>
              </a:rPr>
              <a:pPr defTabSz="685800" fontAlgn="base">
                <a:spcBef>
                  <a:spcPct val="0"/>
                </a:spcBef>
                <a:spcAft>
                  <a:spcPct val="0"/>
                </a:spcAft>
              </a:pPr>
              <a:t>‹#›</a:t>
            </a:fld>
            <a:endParaRPr lang="en-US">
              <a:solidFill>
                <a:prstClr val="white"/>
              </a:solidFill>
              <a:latin typeface="Arial" pitchFamily="34" charset="0"/>
              <a:ea typeface="ＭＳ Ｐゴシック" pitchFamily="34" charset="-128"/>
            </a:endParaRPr>
          </a:p>
        </p:txBody>
      </p:sp>
    </p:spTree>
    <p:extLst>
      <p:ext uri="{BB962C8B-B14F-4D97-AF65-F5344CB8AC3E}">
        <p14:creationId xmlns:p14="http://schemas.microsoft.com/office/powerpoint/2010/main" val="3789393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4571765"/>
            <a:ext cx="6096000" cy="36565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1" name="Rectángulo 10"/>
          <p:cNvSpPr/>
          <p:nvPr userDrawn="1"/>
        </p:nvSpPr>
        <p:spPr>
          <a:xfrm>
            <a:off x="1" y="4571765"/>
            <a:ext cx="3048000" cy="36565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chemeClr val="bg1"/>
              </a:solidFill>
            </a:endParaRPr>
          </a:p>
        </p:txBody>
      </p:sp>
      <p:sp>
        <p:nvSpPr>
          <p:cNvPr id="6" name="Title 1"/>
          <p:cNvSpPr>
            <a:spLocks noGrp="1"/>
          </p:cNvSpPr>
          <p:nvPr>
            <p:ph type="ctrTitle"/>
          </p:nvPr>
        </p:nvSpPr>
        <p:spPr>
          <a:xfrm>
            <a:off x="3722917" y="1223797"/>
            <a:ext cx="5026945" cy="2249120"/>
          </a:xfrm>
          <a:prstGeom prst="rect">
            <a:avLst/>
          </a:prstGeom>
        </p:spPr>
        <p:txBody>
          <a:bodyPr anchor="ctr">
            <a:normAutofit/>
          </a:bodyPr>
          <a:lstStyle>
            <a:lvl1pPr algn="l">
              <a:defRPr sz="3900" b="1">
                <a:solidFill>
                  <a:srgbClr val="004890"/>
                </a:solidFill>
                <a:latin typeface="+mn-lt"/>
              </a:defRPr>
            </a:lvl1pPr>
          </a:lstStyle>
          <a:p>
            <a:r>
              <a:rPr lang="en-GB"/>
              <a:t>Click to edit Master title style</a:t>
            </a:r>
            <a:endParaRPr lang="en-US" dirty="0"/>
          </a:p>
        </p:txBody>
      </p:sp>
      <p:sp>
        <p:nvSpPr>
          <p:cNvPr id="7" name="Subtitle 2"/>
          <p:cNvSpPr>
            <a:spLocks noGrp="1"/>
          </p:cNvSpPr>
          <p:nvPr>
            <p:ph type="subTitle" idx="1" hasCustomPrompt="1"/>
          </p:nvPr>
        </p:nvSpPr>
        <p:spPr>
          <a:xfrm>
            <a:off x="3722917" y="3571875"/>
            <a:ext cx="5026945" cy="814388"/>
          </a:xfrm>
          <a:prstGeom prst="rect">
            <a:avLst/>
          </a:prstGeom>
          <a:noFill/>
          <a:effectLst/>
        </p:spPr>
        <p:txBody>
          <a:bodyPr anchor="ctr">
            <a:noAutofit/>
          </a:bodyPr>
          <a:lstStyle>
            <a:lvl1pPr marL="0" indent="0" algn="l">
              <a:buNone/>
              <a:defRPr sz="2400">
                <a:solidFill>
                  <a:schemeClr val="tx1"/>
                </a:solidFill>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err="1"/>
              <a:t>Name</a:t>
            </a:r>
            <a:endParaRPr lang="es-ES" dirty="0"/>
          </a:p>
          <a:p>
            <a:r>
              <a:rPr lang="es-ES" dirty="0"/>
              <a:t>Position</a:t>
            </a:r>
          </a:p>
        </p:txBody>
      </p:sp>
      <p:sp>
        <p:nvSpPr>
          <p:cNvPr id="8" name="Marcador de texto 14"/>
          <p:cNvSpPr>
            <a:spLocks noGrp="1"/>
          </p:cNvSpPr>
          <p:nvPr>
            <p:ph type="body" sz="quarter" idx="10" hasCustomPrompt="1"/>
          </p:nvPr>
        </p:nvSpPr>
        <p:spPr>
          <a:xfrm>
            <a:off x="244476" y="4571765"/>
            <a:ext cx="2441575" cy="365650"/>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3722917" y="4571764"/>
            <a:ext cx="5026946" cy="365650"/>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2663822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a:t>Click to edit Master title style</a:t>
            </a:r>
            <a:endParaRPr lang="es-ES" dirty="0"/>
          </a:p>
        </p:txBody>
      </p:sp>
      <p:sp>
        <p:nvSpPr>
          <p:cNvPr id="8" name="Marcador de contenido 2"/>
          <p:cNvSpPr>
            <a:spLocks noGrp="1"/>
          </p:cNvSpPr>
          <p:nvPr>
            <p:ph idx="1"/>
          </p:nvPr>
        </p:nvSpPr>
        <p:spPr>
          <a:xfrm>
            <a:off x="446714" y="1177059"/>
            <a:ext cx="8247687" cy="3424708"/>
          </a:xfrm>
        </p:spPr>
        <p:txBody>
          <a:bodyPr/>
          <a:lstStyle>
            <a:lvl1pPr>
              <a:defRPr sz="1500"/>
            </a:lvl1pPr>
            <a:lvl2pPr>
              <a:defRPr sz="1350"/>
            </a:lvl2pPr>
            <a:lvl3pPr>
              <a:defRPr sz="1200"/>
            </a:lvl3pPr>
            <a:lvl4pPr>
              <a:defRPr sz="1200"/>
            </a:lvl4pPr>
            <a:lvl5pPr>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Marcador de texto 3"/>
          <p:cNvSpPr>
            <a:spLocks noGrp="1"/>
          </p:cNvSpPr>
          <p:nvPr>
            <p:ph type="body" sz="quarter" idx="10" hasCustomPrompt="1"/>
          </p:nvPr>
        </p:nvSpPr>
        <p:spPr>
          <a:xfrm>
            <a:off x="0" y="792957"/>
            <a:ext cx="9144000" cy="384572"/>
          </a:xfrm>
        </p:spPr>
        <p:txBody>
          <a:bodyPr/>
          <a:lstStyle>
            <a:lvl1pPr marL="0" indent="0" algn="ctr">
              <a:buNone/>
              <a:defRPr b="1"/>
            </a:lvl1pPr>
          </a:lstStyle>
          <a:p>
            <a:pPr lvl="0"/>
            <a:r>
              <a:rPr lang="es-ES" dirty="0"/>
              <a:t>Subtítulo</a:t>
            </a:r>
          </a:p>
        </p:txBody>
      </p:sp>
    </p:spTree>
    <p:extLst>
      <p:ext uri="{BB962C8B-B14F-4D97-AF65-F5344CB8AC3E}">
        <p14:creationId xmlns:p14="http://schemas.microsoft.com/office/powerpoint/2010/main" val="3489278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2744" y="2271396"/>
            <a:ext cx="8238513" cy="600709"/>
          </a:xfrm>
        </p:spPr>
        <p:txBody>
          <a:bodyPr/>
          <a:lstStyle>
            <a:lvl1pPr>
              <a:defRPr/>
            </a:lvl1pPr>
          </a:lstStyle>
          <a:p>
            <a:r>
              <a:rPr lang="en-GB"/>
              <a:t>Click to edit Master title style</a:t>
            </a:r>
            <a:endParaRPr lang="es-ES" dirty="0"/>
          </a:p>
        </p:txBody>
      </p:sp>
    </p:spTree>
    <p:extLst>
      <p:ext uri="{BB962C8B-B14F-4D97-AF65-F5344CB8AC3E}">
        <p14:creationId xmlns:p14="http://schemas.microsoft.com/office/powerpoint/2010/main" val="1806153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4571765"/>
            <a:ext cx="6096000" cy="36565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 name="Title 1"/>
          <p:cNvSpPr>
            <a:spLocks noGrp="1"/>
          </p:cNvSpPr>
          <p:nvPr>
            <p:ph type="ctrTitle" hasCustomPrompt="1"/>
          </p:nvPr>
        </p:nvSpPr>
        <p:spPr>
          <a:xfrm>
            <a:off x="3722917" y="1223797"/>
            <a:ext cx="5026945" cy="2249120"/>
          </a:xfrm>
          <a:prstGeom prst="rect">
            <a:avLst/>
          </a:prstGeom>
        </p:spPr>
        <p:txBody>
          <a:bodyPr anchor="ctr">
            <a:normAutofit/>
          </a:bodyPr>
          <a:lstStyle>
            <a:lvl1pPr algn="l">
              <a:defRPr sz="6000" b="1">
                <a:solidFill>
                  <a:srgbClr val="004890"/>
                </a:solidFill>
                <a:latin typeface="+mn-lt"/>
              </a:defRPr>
            </a:lvl1pPr>
          </a:lstStyle>
          <a:p>
            <a:r>
              <a:rPr lang="es-ES" dirty="0" err="1"/>
              <a:t>Thank</a:t>
            </a:r>
            <a:r>
              <a:rPr lang="es-ES" dirty="0"/>
              <a:t> </a:t>
            </a:r>
            <a:r>
              <a:rPr lang="es-ES" dirty="0" err="1"/>
              <a:t>you</a:t>
            </a:r>
            <a:endParaRPr lang="en-US" dirty="0"/>
          </a:p>
        </p:txBody>
      </p:sp>
      <p:sp>
        <p:nvSpPr>
          <p:cNvPr id="3" name="Subtitle 2"/>
          <p:cNvSpPr>
            <a:spLocks noGrp="1"/>
          </p:cNvSpPr>
          <p:nvPr>
            <p:ph type="subTitle" idx="1" hasCustomPrompt="1"/>
          </p:nvPr>
        </p:nvSpPr>
        <p:spPr>
          <a:xfrm>
            <a:off x="3722917" y="3675106"/>
            <a:ext cx="5026945" cy="617057"/>
          </a:xfrm>
          <a:prstGeom prst="rect">
            <a:avLst/>
          </a:prstGeom>
          <a:noFill/>
          <a:effectLst/>
        </p:spPr>
        <p:txBody>
          <a:bodyPr anchor="ctr">
            <a:noAutofit/>
          </a:bodyPr>
          <a:lstStyle>
            <a:lvl1pPr marL="0" indent="0" algn="l">
              <a:buNone/>
              <a:defRPr sz="2400">
                <a:solidFill>
                  <a:schemeClr val="tx1"/>
                </a:solidFill>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4571765"/>
            <a:ext cx="3048000" cy="36565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chemeClr val="bg1"/>
              </a:solidFill>
            </a:endParaRPr>
          </a:p>
        </p:txBody>
      </p:sp>
      <p:sp>
        <p:nvSpPr>
          <p:cNvPr id="17" name="Marcador de texto 16"/>
          <p:cNvSpPr>
            <a:spLocks noGrp="1"/>
          </p:cNvSpPr>
          <p:nvPr>
            <p:ph type="body" sz="quarter" idx="11" hasCustomPrompt="1"/>
          </p:nvPr>
        </p:nvSpPr>
        <p:spPr>
          <a:xfrm>
            <a:off x="3722917" y="4571764"/>
            <a:ext cx="5026946" cy="365650"/>
          </a:xfrm>
          <a:prstGeom prst="rect">
            <a:avLst/>
          </a:prstGeom>
        </p:spPr>
        <p:txBody>
          <a:bodyPr anchor="ctr"/>
          <a:lstStyle>
            <a:lvl1pPr marL="0" indent="0" algn="l">
              <a:buNone/>
              <a:defRPr>
                <a:solidFill>
                  <a:srgbClr val="004890"/>
                </a:solidFill>
              </a:defRPr>
            </a:lvl1pPr>
          </a:lstStyle>
          <a:p>
            <a:pPr lvl="0"/>
            <a:r>
              <a:rPr lang="es-ES" dirty="0"/>
              <a:t>YourEmail@bsc.es</a:t>
            </a:r>
          </a:p>
        </p:txBody>
      </p:sp>
    </p:spTree>
    <p:extLst>
      <p:ext uri="{BB962C8B-B14F-4D97-AF65-F5344CB8AC3E}">
        <p14:creationId xmlns:p14="http://schemas.microsoft.com/office/powerpoint/2010/main" val="923381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título 1"/>
          <p:cNvSpPr>
            <a:spLocks noGrp="1"/>
          </p:cNvSpPr>
          <p:nvPr>
            <p:ph type="title"/>
          </p:nvPr>
        </p:nvSpPr>
        <p:spPr>
          <a:xfrm>
            <a:off x="0" y="192051"/>
            <a:ext cx="9144000" cy="600709"/>
          </a:xfrm>
          <a:prstGeom prst="rect">
            <a:avLst/>
          </a:prstGeom>
        </p:spPr>
        <p:txBody>
          <a:bodyPr vert="horz" lIns="91440" tIns="45720" rIns="91440" bIns="45720" rtlCol="0" anchor="t">
            <a:noAutofit/>
          </a:bodyPr>
          <a:lstStyle>
            <a:lvl1pPr>
              <a:defRPr b="1"/>
            </a:lvl1pPr>
          </a:lstStyle>
          <a:p>
            <a:r>
              <a:rPr lang="es-ES" dirty="0"/>
              <a:t>Haga clic para modificar el estilo de título del patrón</a:t>
            </a:r>
          </a:p>
        </p:txBody>
      </p:sp>
      <p:sp>
        <p:nvSpPr>
          <p:cNvPr id="8" name="Marcador de texto 2"/>
          <p:cNvSpPr>
            <a:spLocks noGrp="1"/>
          </p:cNvSpPr>
          <p:nvPr>
            <p:ph idx="1"/>
          </p:nvPr>
        </p:nvSpPr>
        <p:spPr>
          <a:xfrm>
            <a:off x="452743" y="1135856"/>
            <a:ext cx="8238514" cy="3496866"/>
          </a:xfrm>
          <a:prstGeom prst="rect">
            <a:avLst/>
          </a:prstGeom>
        </p:spPr>
        <p:txBody>
          <a:bodyPr vert="horz" lIns="91440" tIns="45720" rIns="91440" bIns="45720" rtlCol="0">
            <a:normAutofit/>
          </a:bodyPr>
          <a:lstStyle>
            <a:lvl1pPr>
              <a:defRPr sz="1500"/>
            </a:lvl1pPr>
            <a:lvl2pPr>
              <a:defRPr sz="1350"/>
            </a:lvl2pPr>
            <a:lvl3pPr>
              <a:defRPr sz="1200"/>
            </a:lvl3pPr>
            <a:lvl4pPr>
              <a:defRPr sz="1200"/>
            </a:lvl4pPr>
            <a:lvl5pPr>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2350120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Haga clic para modificar el estilo de título del patrón</a:t>
            </a:r>
          </a:p>
        </p:txBody>
      </p:sp>
      <p:sp>
        <p:nvSpPr>
          <p:cNvPr id="8" name="Marcador de contenido 2"/>
          <p:cNvSpPr>
            <a:spLocks noGrp="1"/>
          </p:cNvSpPr>
          <p:nvPr>
            <p:ph idx="1"/>
          </p:nvPr>
        </p:nvSpPr>
        <p:spPr>
          <a:xfrm>
            <a:off x="446714" y="1177059"/>
            <a:ext cx="8247687" cy="3424708"/>
          </a:xfrm>
        </p:spPr>
        <p:txBody>
          <a:bodyPr/>
          <a:lstStyle>
            <a:lvl1pPr>
              <a:defRPr sz="1500"/>
            </a:lvl1pPr>
            <a:lvl2pPr>
              <a:defRPr sz="1350"/>
            </a:lvl2pPr>
            <a:lvl3pPr>
              <a:defRPr sz="1200"/>
            </a:lvl3pPr>
            <a:lvl4pPr>
              <a:defRPr sz="1200"/>
            </a:lvl4pPr>
            <a:lvl5pPr>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texto 3"/>
          <p:cNvSpPr>
            <a:spLocks noGrp="1"/>
          </p:cNvSpPr>
          <p:nvPr>
            <p:ph type="body" sz="quarter" idx="10" hasCustomPrompt="1"/>
          </p:nvPr>
        </p:nvSpPr>
        <p:spPr>
          <a:xfrm>
            <a:off x="0" y="792957"/>
            <a:ext cx="9144000" cy="384572"/>
          </a:xfrm>
        </p:spPr>
        <p:txBody>
          <a:bodyPr/>
          <a:lstStyle>
            <a:lvl1pPr marL="0" indent="0" algn="ctr">
              <a:buNone/>
              <a:defRPr b="1"/>
            </a:lvl1pPr>
          </a:lstStyle>
          <a:p>
            <a:pPr lvl="0"/>
            <a:r>
              <a:rPr lang="es-ES" dirty="0"/>
              <a:t>Subtítulo</a:t>
            </a:r>
          </a:p>
        </p:txBody>
      </p:sp>
    </p:spTree>
    <p:extLst>
      <p:ext uri="{BB962C8B-B14F-4D97-AF65-F5344CB8AC3E}">
        <p14:creationId xmlns:p14="http://schemas.microsoft.com/office/powerpoint/2010/main" val="141242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2744" y="2271396"/>
            <a:ext cx="8238513" cy="600709"/>
          </a:xfrm>
        </p:spPr>
        <p:txBody>
          <a:bodyPr/>
          <a:lstStyle>
            <a:lvl1pPr>
              <a:defRPr/>
            </a:lvl1pPr>
          </a:lstStyle>
          <a:p>
            <a:endParaRPr lang="es-ES" dirty="0"/>
          </a:p>
        </p:txBody>
      </p:sp>
    </p:spTree>
    <p:extLst>
      <p:ext uri="{BB962C8B-B14F-4D97-AF65-F5344CB8AC3E}">
        <p14:creationId xmlns:p14="http://schemas.microsoft.com/office/powerpoint/2010/main" val="836254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4571765"/>
            <a:ext cx="6096000" cy="36565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2" name="Title 1"/>
          <p:cNvSpPr>
            <a:spLocks noGrp="1"/>
          </p:cNvSpPr>
          <p:nvPr>
            <p:ph type="ctrTitle" hasCustomPrompt="1"/>
          </p:nvPr>
        </p:nvSpPr>
        <p:spPr>
          <a:xfrm>
            <a:off x="3722917" y="1223797"/>
            <a:ext cx="5026945" cy="2249120"/>
          </a:xfrm>
          <a:prstGeom prst="rect">
            <a:avLst/>
          </a:prstGeom>
        </p:spPr>
        <p:txBody>
          <a:bodyPr anchor="ctr">
            <a:normAutofit/>
          </a:bodyPr>
          <a:lstStyle>
            <a:lvl1pPr algn="l">
              <a:defRPr sz="6000" b="1">
                <a:solidFill>
                  <a:srgbClr val="004890"/>
                </a:solidFill>
                <a:latin typeface="+mn-lt"/>
              </a:defRPr>
            </a:lvl1pPr>
          </a:lstStyle>
          <a:p>
            <a:r>
              <a:rPr lang="es-ES" dirty="0" err="1"/>
              <a:t>Thank</a:t>
            </a:r>
            <a:r>
              <a:rPr lang="es-ES" dirty="0"/>
              <a:t> </a:t>
            </a:r>
            <a:r>
              <a:rPr lang="es-ES" dirty="0" err="1"/>
              <a:t>you</a:t>
            </a:r>
            <a:endParaRPr lang="en-US" dirty="0"/>
          </a:p>
        </p:txBody>
      </p:sp>
      <p:sp>
        <p:nvSpPr>
          <p:cNvPr id="3" name="Subtitle 2"/>
          <p:cNvSpPr>
            <a:spLocks noGrp="1"/>
          </p:cNvSpPr>
          <p:nvPr>
            <p:ph type="subTitle" idx="1" hasCustomPrompt="1"/>
          </p:nvPr>
        </p:nvSpPr>
        <p:spPr>
          <a:xfrm>
            <a:off x="3722917" y="3675106"/>
            <a:ext cx="5026945" cy="617057"/>
          </a:xfrm>
          <a:prstGeom prst="rect">
            <a:avLst/>
          </a:prstGeom>
          <a:noFill/>
          <a:effectLst/>
        </p:spPr>
        <p:txBody>
          <a:bodyPr anchor="ctr">
            <a:noAutofit/>
          </a:bodyPr>
          <a:lstStyle>
            <a:lvl1pPr marL="0" indent="0" algn="l">
              <a:buNone/>
              <a:defRPr sz="2400">
                <a:solidFill>
                  <a:schemeClr val="tx1"/>
                </a:solidFill>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4571765"/>
            <a:ext cx="3048000" cy="36565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chemeClr val="bg1"/>
              </a:solidFill>
            </a:endParaRPr>
          </a:p>
        </p:txBody>
      </p:sp>
      <p:sp>
        <p:nvSpPr>
          <p:cNvPr id="17" name="Marcador de texto 16"/>
          <p:cNvSpPr>
            <a:spLocks noGrp="1"/>
          </p:cNvSpPr>
          <p:nvPr>
            <p:ph type="body" sz="quarter" idx="11" hasCustomPrompt="1"/>
          </p:nvPr>
        </p:nvSpPr>
        <p:spPr>
          <a:xfrm>
            <a:off x="3722917" y="4571764"/>
            <a:ext cx="5026946" cy="365650"/>
          </a:xfrm>
          <a:prstGeom prst="rect">
            <a:avLst/>
          </a:prstGeom>
        </p:spPr>
        <p:txBody>
          <a:bodyPr anchor="ctr"/>
          <a:lstStyle>
            <a:lvl1pPr marL="0" indent="0" algn="l">
              <a:buNone/>
              <a:defRPr>
                <a:solidFill>
                  <a:srgbClr val="004890"/>
                </a:solidFill>
              </a:defRPr>
            </a:lvl1pPr>
          </a:lstStyle>
          <a:p>
            <a:pPr lvl="0"/>
            <a:r>
              <a:rPr lang="es-ES" dirty="0"/>
              <a:t>YourEmail@bsc.es</a:t>
            </a:r>
          </a:p>
        </p:txBody>
      </p:sp>
    </p:spTree>
    <p:extLst>
      <p:ext uri="{BB962C8B-B14F-4D97-AF65-F5344CB8AC3E}">
        <p14:creationId xmlns:p14="http://schemas.microsoft.com/office/powerpoint/2010/main" val="686751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nl-NL"/>
              <a:t>Titelstijl van model bewerken</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nl-NL"/>
              <a:t>Klik om de titelstijl van het model te bewerken</a:t>
            </a:r>
            <a:endParaRPr lang="en-US"/>
          </a:p>
        </p:txBody>
      </p:sp>
      <p:sp>
        <p:nvSpPr>
          <p:cNvPr id="4" name="Rectangle 5"/>
          <p:cNvSpPr>
            <a:spLocks noGrp="1" noChangeArrowheads="1"/>
          </p:cNvSpPr>
          <p:nvPr>
            <p:ph type="dt" sz="half" idx="10"/>
          </p:nvPr>
        </p:nvSpPr>
        <p:spPr>
          <a:xfrm>
            <a:off x="762000" y="4857750"/>
            <a:ext cx="1905000" cy="22860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5" name="Rectangle 6"/>
          <p:cNvSpPr>
            <a:spLocks noGrp="1" noChangeArrowheads="1"/>
          </p:cNvSpPr>
          <p:nvPr>
            <p:ph type="ftr" sz="quarter" idx="11"/>
          </p:nvPr>
        </p:nvSpPr>
        <p:spPr>
          <a:xfrm>
            <a:off x="682625" y="4572000"/>
            <a:ext cx="3276600" cy="28575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6" name="Rectangle 7"/>
          <p:cNvSpPr>
            <a:spLocks noGrp="1" noChangeArrowheads="1"/>
          </p:cNvSpPr>
          <p:nvPr>
            <p:ph type="sldNum" sz="quarter" idx="12"/>
          </p:nvPr>
        </p:nvSpPr>
        <p:spPr>
          <a:xfrm>
            <a:off x="2878138" y="4857750"/>
            <a:ext cx="1905000" cy="171450"/>
          </a:xfrm>
          <a:prstGeom prst="rect">
            <a:avLst/>
          </a:prstGeom>
          <a:ln/>
        </p:spPr>
        <p:txBody>
          <a:bodyPr/>
          <a:lstStyle>
            <a:lvl1pPr>
              <a:defRPr/>
            </a:lvl1pPr>
          </a:lstStyle>
          <a:p>
            <a:pPr defTabSz="685800" fontAlgn="base">
              <a:spcBef>
                <a:spcPct val="0"/>
              </a:spcBef>
              <a:spcAft>
                <a:spcPct val="0"/>
              </a:spcAft>
            </a:pPr>
            <a:fld id="{084D68B2-20B8-45CB-A072-EAF6E67A45ED}" type="slidenum">
              <a:rPr lang="en-US" smtClean="0">
                <a:solidFill>
                  <a:prstClr val="white"/>
                </a:solidFill>
                <a:latin typeface="Arial" pitchFamily="34" charset="0"/>
                <a:ea typeface="ＭＳ Ｐゴシック" pitchFamily="34" charset="-128"/>
              </a:rPr>
              <a:pPr defTabSz="685800" fontAlgn="base">
                <a:spcBef>
                  <a:spcPct val="0"/>
                </a:spcBef>
                <a:spcAft>
                  <a:spcPct val="0"/>
                </a:spcAft>
              </a:pPr>
              <a:t>‹#›</a:t>
            </a:fld>
            <a:endParaRPr lang="en-US">
              <a:solidFill>
                <a:prstClr val="white"/>
              </a:solidFill>
              <a:latin typeface="Arial" pitchFamily="34" charset="0"/>
              <a:ea typeface="ＭＳ Ｐゴシック" pitchFamily="34" charset="-128"/>
            </a:endParaRPr>
          </a:p>
        </p:txBody>
      </p:sp>
    </p:spTree>
    <p:extLst>
      <p:ext uri="{BB962C8B-B14F-4D97-AF65-F5344CB8AC3E}">
        <p14:creationId xmlns:p14="http://schemas.microsoft.com/office/powerpoint/2010/main" val="499223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3" name="Content Placeholder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Rectangle 5"/>
          <p:cNvSpPr>
            <a:spLocks noGrp="1" noChangeArrowheads="1"/>
          </p:cNvSpPr>
          <p:nvPr>
            <p:ph type="dt" sz="half" idx="10"/>
          </p:nvPr>
        </p:nvSpPr>
        <p:spPr>
          <a:xfrm>
            <a:off x="762000" y="4857750"/>
            <a:ext cx="1905000" cy="22860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5" name="Rectangle 6"/>
          <p:cNvSpPr>
            <a:spLocks noGrp="1" noChangeArrowheads="1"/>
          </p:cNvSpPr>
          <p:nvPr>
            <p:ph type="ftr" sz="quarter" idx="11"/>
          </p:nvPr>
        </p:nvSpPr>
        <p:spPr>
          <a:xfrm>
            <a:off x="682625" y="4572000"/>
            <a:ext cx="3276600" cy="28575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6" name="Rectangle 7"/>
          <p:cNvSpPr>
            <a:spLocks noGrp="1" noChangeArrowheads="1"/>
          </p:cNvSpPr>
          <p:nvPr>
            <p:ph type="sldNum" sz="quarter" idx="12"/>
          </p:nvPr>
        </p:nvSpPr>
        <p:spPr>
          <a:xfrm>
            <a:off x="2878138" y="4857750"/>
            <a:ext cx="1905000" cy="171450"/>
          </a:xfrm>
          <a:prstGeom prst="rect">
            <a:avLst/>
          </a:prstGeom>
          <a:ln/>
        </p:spPr>
        <p:txBody>
          <a:bodyPr/>
          <a:lstStyle>
            <a:lvl1pPr>
              <a:defRPr/>
            </a:lvl1pPr>
          </a:lstStyle>
          <a:p>
            <a:pPr defTabSz="685800" fontAlgn="base">
              <a:spcBef>
                <a:spcPct val="0"/>
              </a:spcBef>
              <a:spcAft>
                <a:spcPct val="0"/>
              </a:spcAft>
            </a:pPr>
            <a:fld id="{B11363F1-71F8-4C02-AA78-5931AC1DB1F3}" type="slidenum">
              <a:rPr lang="en-US" smtClean="0">
                <a:solidFill>
                  <a:prstClr val="white"/>
                </a:solidFill>
                <a:latin typeface="Arial" pitchFamily="34" charset="0"/>
                <a:ea typeface="ＭＳ Ｐゴシック" pitchFamily="34" charset="-128"/>
              </a:rPr>
              <a:pPr defTabSz="685800" fontAlgn="base">
                <a:spcBef>
                  <a:spcPct val="0"/>
                </a:spcBef>
                <a:spcAft>
                  <a:spcPct val="0"/>
                </a:spcAft>
              </a:pPr>
              <a:t>‹#›</a:t>
            </a:fld>
            <a:endParaRPr lang="en-US">
              <a:solidFill>
                <a:prstClr val="white"/>
              </a:solidFill>
              <a:latin typeface="Arial" pitchFamily="34" charset="0"/>
              <a:ea typeface="ＭＳ Ｐゴシック" pitchFamily="34" charset="-128"/>
            </a:endParaRPr>
          </a:p>
        </p:txBody>
      </p:sp>
    </p:spTree>
    <p:extLst>
      <p:ext uri="{BB962C8B-B14F-4D97-AF65-F5344CB8AC3E}">
        <p14:creationId xmlns:p14="http://schemas.microsoft.com/office/powerpoint/2010/main" val="3228027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nl-NL"/>
              <a:t>Titelstijl van model bewerken</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nl-NL"/>
              <a:t>Klik om de tekststijl van het model te bewerken</a:t>
            </a:r>
          </a:p>
        </p:txBody>
      </p:sp>
      <p:sp>
        <p:nvSpPr>
          <p:cNvPr id="4" name="Rectangle 5"/>
          <p:cNvSpPr>
            <a:spLocks noGrp="1" noChangeArrowheads="1"/>
          </p:cNvSpPr>
          <p:nvPr>
            <p:ph type="dt" sz="half" idx="10"/>
          </p:nvPr>
        </p:nvSpPr>
        <p:spPr>
          <a:xfrm>
            <a:off x="762000" y="4857750"/>
            <a:ext cx="1905000" cy="22860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5" name="Rectangle 6"/>
          <p:cNvSpPr>
            <a:spLocks noGrp="1" noChangeArrowheads="1"/>
          </p:cNvSpPr>
          <p:nvPr>
            <p:ph type="ftr" sz="quarter" idx="11"/>
          </p:nvPr>
        </p:nvSpPr>
        <p:spPr>
          <a:xfrm>
            <a:off x="682625" y="4572000"/>
            <a:ext cx="3276600" cy="28575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6" name="Rectangle 7"/>
          <p:cNvSpPr>
            <a:spLocks noGrp="1" noChangeArrowheads="1"/>
          </p:cNvSpPr>
          <p:nvPr>
            <p:ph type="sldNum" sz="quarter" idx="12"/>
          </p:nvPr>
        </p:nvSpPr>
        <p:spPr>
          <a:xfrm>
            <a:off x="2878138" y="4857750"/>
            <a:ext cx="1905000" cy="171450"/>
          </a:xfrm>
          <a:prstGeom prst="rect">
            <a:avLst/>
          </a:prstGeom>
          <a:ln/>
        </p:spPr>
        <p:txBody>
          <a:bodyPr/>
          <a:lstStyle>
            <a:lvl1pPr>
              <a:defRPr/>
            </a:lvl1pPr>
          </a:lstStyle>
          <a:p>
            <a:pPr defTabSz="685800" fontAlgn="base">
              <a:spcBef>
                <a:spcPct val="0"/>
              </a:spcBef>
              <a:spcAft>
                <a:spcPct val="0"/>
              </a:spcAft>
            </a:pPr>
            <a:fld id="{26661D19-7ACD-4558-93E6-7082668DDCAF}" type="slidenum">
              <a:rPr lang="en-US" smtClean="0">
                <a:solidFill>
                  <a:prstClr val="white"/>
                </a:solidFill>
                <a:latin typeface="Arial" pitchFamily="34" charset="0"/>
                <a:ea typeface="ＭＳ Ｐゴシック" pitchFamily="34" charset="-128"/>
              </a:rPr>
              <a:pPr defTabSz="685800" fontAlgn="base">
                <a:spcBef>
                  <a:spcPct val="0"/>
                </a:spcBef>
                <a:spcAft>
                  <a:spcPct val="0"/>
                </a:spcAft>
              </a:pPr>
              <a:t>‹#›</a:t>
            </a:fld>
            <a:endParaRPr lang="en-US">
              <a:solidFill>
                <a:prstClr val="white"/>
              </a:solidFill>
              <a:latin typeface="Arial" pitchFamily="34" charset="0"/>
              <a:ea typeface="ＭＳ Ｐゴシック" pitchFamily="34" charset="-128"/>
            </a:endParaRPr>
          </a:p>
        </p:txBody>
      </p:sp>
    </p:spTree>
    <p:extLst>
      <p:ext uri="{BB962C8B-B14F-4D97-AF65-F5344CB8AC3E}">
        <p14:creationId xmlns:p14="http://schemas.microsoft.com/office/powerpoint/2010/main" val="3087109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3" name="Content Placeholder 2"/>
          <p:cNvSpPr>
            <a:spLocks noGrp="1"/>
          </p:cNvSpPr>
          <p:nvPr>
            <p:ph sz="half" idx="1"/>
          </p:nvPr>
        </p:nvSpPr>
        <p:spPr>
          <a:xfrm>
            <a:off x="685800" y="1543050"/>
            <a:ext cx="3810000" cy="2971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4648200" y="1543050"/>
            <a:ext cx="3810000" cy="2971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Rectangle 5"/>
          <p:cNvSpPr>
            <a:spLocks noGrp="1" noChangeArrowheads="1"/>
          </p:cNvSpPr>
          <p:nvPr>
            <p:ph type="dt" sz="half" idx="10"/>
          </p:nvPr>
        </p:nvSpPr>
        <p:spPr>
          <a:xfrm>
            <a:off x="762000" y="4857750"/>
            <a:ext cx="1905000" cy="22860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6" name="Rectangle 6"/>
          <p:cNvSpPr>
            <a:spLocks noGrp="1" noChangeArrowheads="1"/>
          </p:cNvSpPr>
          <p:nvPr>
            <p:ph type="ftr" sz="quarter" idx="11"/>
          </p:nvPr>
        </p:nvSpPr>
        <p:spPr>
          <a:xfrm>
            <a:off x="682625" y="4572000"/>
            <a:ext cx="3276600" cy="285750"/>
          </a:xfrm>
          <a:prstGeom prst="rect">
            <a:avLst/>
          </a:prstGeom>
          <a:ln/>
        </p:spPr>
        <p:txBody>
          <a:bodyPr/>
          <a:lstStyle>
            <a:lvl1pPr>
              <a:defRPr/>
            </a:lvl1pPr>
          </a:lstStyle>
          <a:p>
            <a:pPr defTabSz="685800" fontAlgn="base">
              <a:spcBef>
                <a:spcPct val="0"/>
              </a:spcBef>
              <a:spcAft>
                <a:spcPct val="0"/>
              </a:spcAft>
              <a:defRPr/>
            </a:pPr>
            <a:endParaRPr lang="en-US">
              <a:solidFill>
                <a:prstClr val="white"/>
              </a:solidFill>
              <a:latin typeface="Arial" pitchFamily="34" charset="0"/>
              <a:ea typeface="ＭＳ Ｐゴシック" pitchFamily="34" charset="-128"/>
            </a:endParaRPr>
          </a:p>
        </p:txBody>
      </p:sp>
      <p:sp>
        <p:nvSpPr>
          <p:cNvPr id="7" name="Rectangle 7"/>
          <p:cNvSpPr>
            <a:spLocks noGrp="1" noChangeArrowheads="1"/>
          </p:cNvSpPr>
          <p:nvPr>
            <p:ph type="sldNum" sz="quarter" idx="12"/>
          </p:nvPr>
        </p:nvSpPr>
        <p:spPr>
          <a:xfrm>
            <a:off x="2878138" y="4857750"/>
            <a:ext cx="1905000" cy="171450"/>
          </a:xfrm>
          <a:prstGeom prst="rect">
            <a:avLst/>
          </a:prstGeom>
          <a:ln/>
        </p:spPr>
        <p:txBody>
          <a:bodyPr/>
          <a:lstStyle>
            <a:lvl1pPr>
              <a:defRPr/>
            </a:lvl1pPr>
          </a:lstStyle>
          <a:p>
            <a:pPr defTabSz="685800" fontAlgn="base">
              <a:spcBef>
                <a:spcPct val="0"/>
              </a:spcBef>
              <a:spcAft>
                <a:spcPct val="0"/>
              </a:spcAft>
            </a:pPr>
            <a:fld id="{EB66530A-E704-498A-AFC3-AB70F94C9A90}" type="slidenum">
              <a:rPr lang="en-US" smtClean="0">
                <a:solidFill>
                  <a:prstClr val="white"/>
                </a:solidFill>
                <a:latin typeface="Arial" pitchFamily="34" charset="0"/>
                <a:ea typeface="ＭＳ Ｐゴシック" pitchFamily="34" charset="-128"/>
              </a:rPr>
              <a:pPr defTabSz="685800" fontAlgn="base">
                <a:spcBef>
                  <a:spcPct val="0"/>
                </a:spcBef>
                <a:spcAft>
                  <a:spcPct val="0"/>
                </a:spcAft>
              </a:pPr>
              <a:t>‹#›</a:t>
            </a:fld>
            <a:endParaRPr lang="en-US">
              <a:solidFill>
                <a:prstClr val="white"/>
              </a:solidFill>
              <a:latin typeface="Arial" pitchFamily="34" charset="0"/>
              <a:ea typeface="ＭＳ Ｐゴシック" pitchFamily="34" charset="-128"/>
            </a:endParaRPr>
          </a:p>
        </p:txBody>
      </p:sp>
    </p:spTree>
    <p:extLst>
      <p:ext uri="{BB962C8B-B14F-4D97-AF65-F5344CB8AC3E}">
        <p14:creationId xmlns:p14="http://schemas.microsoft.com/office/powerpoint/2010/main" val="5161565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g"/><Relationship Id="rId5" Type="http://schemas.openxmlformats.org/officeDocument/2006/relationships/theme" Target="../theme/theme3.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192051"/>
            <a:ext cx="9144000" cy="600709"/>
          </a:xfrm>
          <a:prstGeom prst="rect">
            <a:avLst/>
          </a:prstGeom>
        </p:spPr>
        <p:txBody>
          <a:bodyPr vert="horz" lIns="91440" tIns="45720" rIns="91440" bIns="45720" rtlCol="0" anchor="t">
            <a:noAutofit/>
          </a:bodyPr>
          <a:lstStyle/>
          <a:p>
            <a:r>
              <a:rPr lang="es-ES" dirty="0"/>
              <a:t>Haga clic para modificar el estilo de título del patrón</a:t>
            </a:r>
          </a:p>
        </p:txBody>
      </p:sp>
      <p:sp>
        <p:nvSpPr>
          <p:cNvPr id="3" name="Marcador de texto 2"/>
          <p:cNvSpPr>
            <a:spLocks noGrp="1"/>
          </p:cNvSpPr>
          <p:nvPr>
            <p:ph type="body" idx="1"/>
          </p:nvPr>
        </p:nvSpPr>
        <p:spPr>
          <a:xfrm>
            <a:off x="452743" y="1135856"/>
            <a:ext cx="8238514" cy="3496866"/>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269567835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txStyles>
    <p:titleStyle>
      <a:lvl1pPr algn="ctr" defTabSz="685800" rtl="0" eaLnBrk="1" latinLnBrk="0" hangingPunct="1">
        <a:lnSpc>
          <a:spcPct val="90000"/>
        </a:lnSpc>
        <a:spcBef>
          <a:spcPct val="0"/>
        </a:spcBef>
        <a:buNone/>
        <a:defRPr sz="3000" b="1" kern="1200" baseline="0">
          <a:solidFill>
            <a:srgbClr val="124484"/>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Afbeelding 1" descr="banner1.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6200" y="-57150"/>
            <a:ext cx="9372600" cy="761297"/>
          </a:xfrm>
          <a:prstGeom prst="rect">
            <a:avLst/>
          </a:prstGeom>
        </p:spPr>
      </p:pic>
      <p:sp>
        <p:nvSpPr>
          <p:cNvPr id="23554" name="Rectangle 3"/>
          <p:cNvSpPr>
            <a:spLocks noGrp="1" noChangeArrowheads="1"/>
          </p:cNvSpPr>
          <p:nvPr>
            <p:ph type="title"/>
          </p:nvPr>
        </p:nvSpPr>
        <p:spPr bwMode="auto">
          <a:xfrm>
            <a:off x="609600" y="0"/>
            <a:ext cx="77724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t>Titelstijl van model bewerken</a:t>
            </a:r>
            <a:endParaRPr lang="en-US" dirty="0"/>
          </a:p>
        </p:txBody>
      </p:sp>
      <p:sp>
        <p:nvSpPr>
          <p:cNvPr id="23555" name="Rectangle 4"/>
          <p:cNvSpPr>
            <a:spLocks noGrp="1" noChangeArrowheads="1"/>
          </p:cNvSpPr>
          <p:nvPr>
            <p:ph type="body" idx="1"/>
          </p:nvPr>
        </p:nvSpPr>
        <p:spPr bwMode="auto">
          <a:xfrm>
            <a:off x="685800" y="1543050"/>
            <a:ext cx="777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pic>
        <p:nvPicPr>
          <p:cNvPr id="6" name="Afbeelding 5" descr="banner1.png"/>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76200" y="-57150"/>
            <a:ext cx="9372600" cy="761297"/>
          </a:xfrm>
          <a:prstGeom prst="rect">
            <a:avLst/>
          </a:prstGeom>
        </p:spPr>
      </p:pic>
      <p:pic>
        <p:nvPicPr>
          <p:cNvPr id="8" name="Afbeelding 7" descr="BannerLow_WCRP_PPT-2-MedQ.png"/>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953000" y="4457700"/>
            <a:ext cx="4343400" cy="628650"/>
          </a:xfrm>
          <a:prstGeom prst="rect">
            <a:avLst/>
          </a:prstGeom>
        </p:spPr>
      </p:pic>
    </p:spTree>
    <p:extLst>
      <p:ext uri="{BB962C8B-B14F-4D97-AF65-F5344CB8AC3E}">
        <p14:creationId xmlns:p14="http://schemas.microsoft.com/office/powerpoint/2010/main" val="62478128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txStyles>
    <p:titleStyle>
      <a:lvl1pPr algn="ctr" rtl="0" eaLnBrk="1" fontAlgn="base" hangingPunct="1">
        <a:spcBef>
          <a:spcPct val="0"/>
        </a:spcBef>
        <a:spcAft>
          <a:spcPct val="0"/>
        </a:spcAft>
        <a:defRPr sz="3300">
          <a:solidFill>
            <a:schemeClr val="bg1">
              <a:lumMod val="95000"/>
            </a:schemeClr>
          </a:solidFill>
          <a:latin typeface="Calibri"/>
          <a:ea typeface="ＭＳ Ｐゴシック" charset="0"/>
          <a:cs typeface="Calibri"/>
        </a:defRPr>
      </a:lvl1pPr>
      <a:lvl2pPr algn="ctr" rtl="0" eaLnBrk="1" fontAlgn="base" hangingPunct="1">
        <a:spcBef>
          <a:spcPct val="0"/>
        </a:spcBef>
        <a:spcAft>
          <a:spcPct val="0"/>
        </a:spcAft>
        <a:defRPr sz="3300">
          <a:solidFill>
            <a:schemeClr val="tx2"/>
          </a:solidFill>
          <a:latin typeface="Arial" pitchFamily="-112" charset="0"/>
          <a:ea typeface="ＭＳ Ｐゴシック" charset="0"/>
          <a:cs typeface="ＭＳ Ｐゴシック" charset="0"/>
        </a:defRPr>
      </a:lvl2pPr>
      <a:lvl3pPr algn="ctr" rtl="0" eaLnBrk="1" fontAlgn="base" hangingPunct="1">
        <a:spcBef>
          <a:spcPct val="0"/>
        </a:spcBef>
        <a:spcAft>
          <a:spcPct val="0"/>
        </a:spcAft>
        <a:defRPr sz="3300">
          <a:solidFill>
            <a:schemeClr val="tx2"/>
          </a:solidFill>
          <a:latin typeface="Arial" pitchFamily="-112" charset="0"/>
          <a:ea typeface="ＭＳ Ｐゴシック" charset="0"/>
          <a:cs typeface="ＭＳ Ｐゴシック" charset="0"/>
        </a:defRPr>
      </a:lvl3pPr>
      <a:lvl4pPr algn="ctr" rtl="0" eaLnBrk="1" fontAlgn="base" hangingPunct="1">
        <a:spcBef>
          <a:spcPct val="0"/>
        </a:spcBef>
        <a:spcAft>
          <a:spcPct val="0"/>
        </a:spcAft>
        <a:defRPr sz="3300">
          <a:solidFill>
            <a:schemeClr val="tx2"/>
          </a:solidFill>
          <a:latin typeface="Arial" pitchFamily="-112" charset="0"/>
          <a:ea typeface="ＭＳ Ｐゴシック" charset="0"/>
          <a:cs typeface="ＭＳ Ｐゴシック" charset="0"/>
        </a:defRPr>
      </a:lvl4pPr>
      <a:lvl5pPr algn="ctr" rtl="0" eaLnBrk="1" fontAlgn="base" hangingPunct="1">
        <a:spcBef>
          <a:spcPct val="0"/>
        </a:spcBef>
        <a:spcAft>
          <a:spcPct val="0"/>
        </a:spcAft>
        <a:defRPr sz="3300">
          <a:solidFill>
            <a:schemeClr val="tx2"/>
          </a:solidFill>
          <a:latin typeface="Arial" pitchFamily="-112" charset="0"/>
          <a:ea typeface="ＭＳ Ｐゴシック" charset="0"/>
          <a:cs typeface="ＭＳ Ｐゴシック" charset="0"/>
        </a:defRPr>
      </a:lvl5pPr>
      <a:lvl6pPr marL="342900" algn="ctr" rtl="0" eaLnBrk="1" fontAlgn="base" hangingPunct="1">
        <a:spcBef>
          <a:spcPct val="0"/>
        </a:spcBef>
        <a:spcAft>
          <a:spcPct val="0"/>
        </a:spcAft>
        <a:defRPr sz="3300">
          <a:solidFill>
            <a:schemeClr val="tx2"/>
          </a:solidFill>
          <a:latin typeface="Arial" pitchFamily="-112" charset="0"/>
          <a:ea typeface="MS PGothic" pitchFamily="34" charset="-128"/>
          <a:cs typeface="MS PGothic" pitchFamily="34" charset="-128"/>
        </a:defRPr>
      </a:lvl6pPr>
      <a:lvl7pPr marL="685800" algn="ctr" rtl="0" eaLnBrk="1" fontAlgn="base" hangingPunct="1">
        <a:spcBef>
          <a:spcPct val="0"/>
        </a:spcBef>
        <a:spcAft>
          <a:spcPct val="0"/>
        </a:spcAft>
        <a:defRPr sz="3300">
          <a:solidFill>
            <a:schemeClr val="tx2"/>
          </a:solidFill>
          <a:latin typeface="Arial" pitchFamily="-112" charset="0"/>
          <a:ea typeface="MS PGothic" pitchFamily="34" charset="-128"/>
          <a:cs typeface="MS PGothic" pitchFamily="34" charset="-128"/>
        </a:defRPr>
      </a:lvl7pPr>
      <a:lvl8pPr marL="1028700" algn="ctr" rtl="0" eaLnBrk="1" fontAlgn="base" hangingPunct="1">
        <a:spcBef>
          <a:spcPct val="0"/>
        </a:spcBef>
        <a:spcAft>
          <a:spcPct val="0"/>
        </a:spcAft>
        <a:defRPr sz="3300">
          <a:solidFill>
            <a:schemeClr val="tx2"/>
          </a:solidFill>
          <a:latin typeface="Arial" pitchFamily="-112" charset="0"/>
          <a:ea typeface="MS PGothic" pitchFamily="34" charset="-128"/>
          <a:cs typeface="MS PGothic" pitchFamily="34" charset="-128"/>
        </a:defRPr>
      </a:lvl8pPr>
      <a:lvl9pPr marL="1371600" algn="ctr" rtl="0" eaLnBrk="1" fontAlgn="base" hangingPunct="1">
        <a:spcBef>
          <a:spcPct val="0"/>
        </a:spcBef>
        <a:spcAft>
          <a:spcPct val="0"/>
        </a:spcAft>
        <a:defRPr sz="3300">
          <a:solidFill>
            <a:schemeClr val="tx2"/>
          </a:solidFill>
          <a:latin typeface="Arial" pitchFamily="-112" charset="0"/>
          <a:ea typeface="MS PGothic" pitchFamily="34" charset="-128"/>
          <a:cs typeface="MS PGothic" pitchFamily="34" charset="-128"/>
        </a:defRPr>
      </a:lvl9pPr>
    </p:titleStyle>
    <p:bodyStyle>
      <a:lvl1pPr marL="257175" indent="-257175" algn="l" rtl="0" eaLnBrk="1" fontAlgn="base" hangingPunct="1">
        <a:spcBef>
          <a:spcPct val="20000"/>
        </a:spcBef>
        <a:spcAft>
          <a:spcPct val="0"/>
        </a:spcAft>
        <a:buChar char="•"/>
        <a:defRPr sz="2400">
          <a:solidFill>
            <a:schemeClr val="tx1"/>
          </a:solidFill>
          <a:latin typeface="Calibri"/>
          <a:ea typeface="ＭＳ Ｐゴシック" charset="0"/>
          <a:cs typeface="Calibri"/>
        </a:defRPr>
      </a:lvl1pPr>
      <a:lvl2pPr marL="557213" indent="-214313" algn="l" rtl="0" eaLnBrk="1" fontAlgn="base" hangingPunct="1">
        <a:spcBef>
          <a:spcPct val="20000"/>
        </a:spcBef>
        <a:spcAft>
          <a:spcPct val="0"/>
        </a:spcAft>
        <a:buChar char="–"/>
        <a:defRPr sz="2100">
          <a:solidFill>
            <a:schemeClr val="tx1"/>
          </a:solidFill>
          <a:latin typeface="Calibri"/>
          <a:ea typeface="ＭＳ Ｐゴシック" pitchFamily="34" charset="-128"/>
          <a:cs typeface="Calibri"/>
        </a:defRPr>
      </a:lvl2pPr>
      <a:lvl3pPr marL="857250" indent="-171450" algn="l" rtl="0" eaLnBrk="1" fontAlgn="base" hangingPunct="1">
        <a:spcBef>
          <a:spcPct val="20000"/>
        </a:spcBef>
        <a:spcAft>
          <a:spcPct val="0"/>
        </a:spcAft>
        <a:buChar char="•"/>
        <a:defRPr sz="1800">
          <a:solidFill>
            <a:schemeClr val="tx1"/>
          </a:solidFill>
          <a:latin typeface="Calibri"/>
          <a:ea typeface="ＭＳ Ｐゴシック" pitchFamily="34" charset="-128"/>
          <a:cs typeface="Calibri"/>
        </a:defRPr>
      </a:lvl3pPr>
      <a:lvl4pPr marL="1171575" indent="-171450" algn="l" rtl="0" eaLnBrk="1" fontAlgn="base" hangingPunct="1">
        <a:spcBef>
          <a:spcPct val="20000"/>
        </a:spcBef>
        <a:spcAft>
          <a:spcPct val="0"/>
        </a:spcAft>
        <a:buChar char="–"/>
        <a:defRPr sz="1500">
          <a:solidFill>
            <a:schemeClr val="tx1"/>
          </a:solidFill>
          <a:latin typeface="Calibri"/>
          <a:ea typeface="ＭＳ Ｐゴシック" pitchFamily="34" charset="-128"/>
          <a:cs typeface="Calibri"/>
        </a:defRPr>
      </a:lvl4pPr>
      <a:lvl5pPr marL="1485900" indent="-171450" algn="l" rtl="0" eaLnBrk="1" fontAlgn="base" hangingPunct="1">
        <a:spcBef>
          <a:spcPct val="20000"/>
        </a:spcBef>
        <a:spcAft>
          <a:spcPct val="0"/>
        </a:spcAft>
        <a:buChar char="»"/>
        <a:defRPr sz="1500">
          <a:solidFill>
            <a:schemeClr val="tx1"/>
          </a:solidFill>
          <a:latin typeface="Calibri"/>
          <a:ea typeface="ＭＳ Ｐゴシック" pitchFamily="34" charset="-128"/>
          <a:cs typeface="Calibri"/>
        </a:defRPr>
      </a:lvl5pPr>
      <a:lvl6pPr marL="1828800" indent="-171450" algn="l" rtl="0" eaLnBrk="1" fontAlgn="base" hangingPunct="1">
        <a:spcBef>
          <a:spcPct val="20000"/>
        </a:spcBef>
        <a:spcAft>
          <a:spcPct val="0"/>
        </a:spcAft>
        <a:buChar char="»"/>
        <a:defRPr sz="1500">
          <a:solidFill>
            <a:schemeClr val="tx1"/>
          </a:solidFill>
          <a:latin typeface="+mn-lt"/>
          <a:ea typeface="+mn-ea"/>
          <a:cs typeface="+mn-cs"/>
        </a:defRPr>
      </a:lvl6pPr>
      <a:lvl7pPr marL="2171700" indent="-171450" algn="l" rtl="0" eaLnBrk="1" fontAlgn="base" hangingPunct="1">
        <a:spcBef>
          <a:spcPct val="20000"/>
        </a:spcBef>
        <a:spcAft>
          <a:spcPct val="0"/>
        </a:spcAft>
        <a:buChar char="»"/>
        <a:defRPr sz="1500">
          <a:solidFill>
            <a:schemeClr val="tx1"/>
          </a:solidFill>
          <a:latin typeface="+mn-lt"/>
          <a:ea typeface="+mn-ea"/>
          <a:cs typeface="+mn-cs"/>
        </a:defRPr>
      </a:lvl7pPr>
      <a:lvl8pPr marL="2514600" indent="-171450" algn="l" rtl="0" eaLnBrk="1" fontAlgn="base" hangingPunct="1">
        <a:spcBef>
          <a:spcPct val="20000"/>
        </a:spcBef>
        <a:spcAft>
          <a:spcPct val="0"/>
        </a:spcAft>
        <a:buChar char="»"/>
        <a:defRPr sz="1500">
          <a:solidFill>
            <a:schemeClr val="tx1"/>
          </a:solidFill>
          <a:latin typeface="+mn-lt"/>
          <a:ea typeface="+mn-ea"/>
          <a:cs typeface="+mn-cs"/>
        </a:defRPr>
      </a:lvl8pPr>
      <a:lvl9pPr marL="2857500" indent="-171450" algn="l" rtl="0" eaLnBrk="1" fontAlgn="base" hangingPunct="1">
        <a:spcBef>
          <a:spcPct val="20000"/>
        </a:spcBef>
        <a:spcAft>
          <a:spcPct val="0"/>
        </a:spcAft>
        <a:buChar char="»"/>
        <a:defRPr sz="15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192051"/>
            <a:ext cx="9144000" cy="600709"/>
          </a:xfrm>
          <a:prstGeom prst="rect">
            <a:avLst/>
          </a:prstGeom>
        </p:spPr>
        <p:txBody>
          <a:bodyPr vert="horz" lIns="91440" tIns="45720" rIns="91440" bIns="45720" rtlCol="0" anchor="t">
            <a:noAutofit/>
          </a:bodyPr>
          <a:lstStyle/>
          <a:p>
            <a:r>
              <a:rPr lang="es-ES" dirty="0"/>
              <a:t>Haga clic para modificar el estilo de título del patrón</a:t>
            </a:r>
          </a:p>
        </p:txBody>
      </p:sp>
      <p:sp>
        <p:nvSpPr>
          <p:cNvPr id="3" name="Marcador de texto 2"/>
          <p:cNvSpPr>
            <a:spLocks noGrp="1"/>
          </p:cNvSpPr>
          <p:nvPr>
            <p:ph type="body" idx="1"/>
          </p:nvPr>
        </p:nvSpPr>
        <p:spPr>
          <a:xfrm>
            <a:off x="452743" y="1135856"/>
            <a:ext cx="8238514" cy="3496866"/>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3429312354"/>
      </p:ext>
    </p:extLst>
  </p:cSld>
  <p:clrMap bg1="lt1" tx1="dk1" bg2="lt2" tx2="dk2" accent1="accent1" accent2="accent2" accent3="accent3" accent4="accent4" accent5="accent5" accent6="accent6" hlink="hlink" folHlink="folHlink"/>
  <p:sldLayoutIdLst>
    <p:sldLayoutId id="2147483695" r:id="rId1"/>
    <p:sldLayoutId id="2147483697" r:id="rId2"/>
    <p:sldLayoutId id="2147483698" r:id="rId3"/>
    <p:sldLayoutId id="2147483699" r:id="rId4"/>
  </p:sldLayoutIdLst>
  <p:txStyles>
    <p:titleStyle>
      <a:lvl1pPr algn="ctr" defTabSz="685800" rtl="0" eaLnBrk="1" latinLnBrk="0" hangingPunct="1">
        <a:lnSpc>
          <a:spcPct val="90000"/>
        </a:lnSpc>
        <a:spcBef>
          <a:spcPct val="0"/>
        </a:spcBef>
        <a:buNone/>
        <a:defRPr sz="3000" b="1" kern="1200" baseline="0">
          <a:solidFill>
            <a:srgbClr val="124484"/>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education.nationalgeographic.org/resource/lucy-discovered-africa" TargetMode="Externa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www.nationalgeographic.com/culture/article/130911-neanderthal-fashion-week-clothes" TargetMode="External"/><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0.gif"/><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20.png"/><Relationship Id="rId3" Type="http://schemas.openxmlformats.org/officeDocument/2006/relationships/image" Target="../media/image49.svg"/><Relationship Id="rId7" Type="http://schemas.openxmlformats.org/officeDocument/2006/relationships/image" Target="../media/image60.png"/><Relationship Id="rId12" Type="http://schemas.openxmlformats.org/officeDocument/2006/relationships/image" Target="../media/image11.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1.svg"/><Relationship Id="rId11" Type="http://schemas.openxmlformats.org/officeDocument/2006/relationships/image" Target="../media/image100.png"/><Relationship Id="rId5" Type="http://schemas.openxmlformats.org/officeDocument/2006/relationships/image" Target="../media/image50.png"/><Relationship Id="rId10" Type="http://schemas.openxmlformats.org/officeDocument/2006/relationships/image" Target="../media/image90.png"/><Relationship Id="rId4" Type="http://schemas.openxmlformats.org/officeDocument/2006/relationships/image" Target="../media/image3.png"/><Relationship Id="rId9" Type="http://schemas.openxmlformats.org/officeDocument/2006/relationships/image" Target="../media/image80.png"/></Relationships>
</file>

<file path=ppt/slides/_rels/slide2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hyperlink" Target="https://mhm-ufz.org/"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602340" y="862058"/>
            <a:ext cx="5370838" cy="2554383"/>
          </a:xfrm>
        </p:spPr>
        <p:txBody>
          <a:bodyPr>
            <a:normAutofit/>
          </a:bodyPr>
          <a:lstStyle/>
          <a:p>
            <a:pPr>
              <a:defRPr/>
            </a:pPr>
            <a:r>
              <a:rPr lang="en-GB" altLang="es-ES" sz="3600" spc="-1" dirty="0">
                <a:uFill>
                  <a:solidFill>
                    <a:srgbClr val="FFFFFF"/>
                  </a:solidFill>
                </a:uFill>
                <a:ea typeface="ＭＳ Ｐゴシック" pitchFamily="34" charset="-128"/>
              </a:rPr>
              <a:t>A Digital Twin for Climate Change Adaptation</a:t>
            </a:r>
          </a:p>
        </p:txBody>
      </p:sp>
      <p:sp>
        <p:nvSpPr>
          <p:cNvPr id="3" name="Subtítulo 2"/>
          <p:cNvSpPr>
            <a:spLocks noGrp="1"/>
          </p:cNvSpPr>
          <p:nvPr>
            <p:ph type="subTitle" idx="1"/>
          </p:nvPr>
        </p:nvSpPr>
        <p:spPr>
          <a:xfrm>
            <a:off x="3662629" y="3175279"/>
            <a:ext cx="5250261" cy="1434140"/>
          </a:xfrm>
        </p:spPr>
        <p:txBody>
          <a:bodyPr/>
          <a:lstStyle/>
          <a:p>
            <a:r>
              <a:rPr lang="es-ES" sz="1600" dirty="0"/>
              <a:t>F.J. Doblas-Reyes </a:t>
            </a:r>
            <a:r>
              <a:rPr lang="es-ES" sz="1600" dirty="0" err="1"/>
              <a:t>representing</a:t>
            </a:r>
            <a:r>
              <a:rPr lang="es-ES" sz="1600" dirty="0"/>
              <a:t> </a:t>
            </a:r>
            <a:r>
              <a:rPr lang="es-ES" sz="1600" dirty="0" err="1"/>
              <a:t>the</a:t>
            </a:r>
            <a:r>
              <a:rPr lang="es-ES" sz="1600" dirty="0"/>
              <a:t> DE_340 </a:t>
            </a:r>
            <a:r>
              <a:rPr lang="es-ES" sz="1600" dirty="0" err="1"/>
              <a:t>group</a:t>
            </a:r>
            <a:endParaRPr lang="es-ES" sz="1600" dirty="0"/>
          </a:p>
        </p:txBody>
      </p:sp>
      <p:sp>
        <p:nvSpPr>
          <p:cNvPr id="4" name="Marcador de texto 3"/>
          <p:cNvSpPr>
            <a:spLocks noGrp="1"/>
          </p:cNvSpPr>
          <p:nvPr>
            <p:ph type="body" sz="quarter" idx="10"/>
          </p:nvPr>
        </p:nvSpPr>
        <p:spPr/>
        <p:txBody>
          <a:bodyPr>
            <a:normAutofit/>
          </a:bodyPr>
          <a:lstStyle/>
          <a:p>
            <a:r>
              <a:rPr lang="en-GB" dirty="0"/>
              <a:t>31 May 2023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0267" y="14337"/>
            <a:ext cx="1021164" cy="422081"/>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787B0EA2-32A2-C55F-2CD2-E2570F920529}"/>
              </a:ext>
            </a:extLst>
          </p:cNvPr>
          <p:cNvPicPr>
            <a:picLocks noChangeAspect="1"/>
          </p:cNvPicPr>
          <p:nvPr/>
        </p:nvPicPr>
        <p:blipFill>
          <a:blip r:embed="rId3"/>
          <a:stretch>
            <a:fillRect/>
          </a:stretch>
        </p:blipFill>
        <p:spPr>
          <a:xfrm>
            <a:off x="3065483" y="4694635"/>
            <a:ext cx="1747678" cy="443746"/>
          </a:xfrm>
          <a:prstGeom prst="rect">
            <a:avLst/>
          </a:prstGeom>
        </p:spPr>
      </p:pic>
      <p:pic>
        <p:nvPicPr>
          <p:cNvPr id="11" name="Picture 10" descr="Text&#10;&#10;Description automatically generated with medium confidence">
            <a:extLst>
              <a:ext uri="{FF2B5EF4-FFF2-40B4-BE49-F238E27FC236}">
                <a16:creationId xmlns:a16="http://schemas.microsoft.com/office/drawing/2014/main" id="{6F6B1210-1EEC-D8F5-1FD2-A8D7D49AB0F6}"/>
              </a:ext>
            </a:extLst>
          </p:cNvPr>
          <p:cNvPicPr>
            <a:picLocks noChangeAspect="1"/>
          </p:cNvPicPr>
          <p:nvPr/>
        </p:nvPicPr>
        <p:blipFill>
          <a:blip r:embed="rId4"/>
          <a:stretch>
            <a:fillRect/>
          </a:stretch>
        </p:blipFill>
        <p:spPr>
          <a:xfrm>
            <a:off x="6457951" y="4671637"/>
            <a:ext cx="2668213" cy="464206"/>
          </a:xfrm>
          <a:prstGeom prst="rect">
            <a:avLst/>
          </a:prstGeom>
        </p:spPr>
      </p:pic>
    </p:spTree>
    <p:extLst>
      <p:ext uri="{BB962C8B-B14F-4D97-AF65-F5344CB8AC3E}">
        <p14:creationId xmlns:p14="http://schemas.microsoft.com/office/powerpoint/2010/main" val="127245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2) Observations and well-validated climate models</a:t>
            </a:r>
            <a:endParaRPr lang="es-ES" dirty="0"/>
          </a:p>
        </p:txBody>
      </p:sp>
      <p:pic>
        <p:nvPicPr>
          <p:cNvPr id="15" name="UltraHighResolution_OceanAndAtmosphere_with_intro.mp4">
            <a:hlinkClick r:id="" action="ppaction://media"/>
          </p:cNvPr>
          <p:cNvPicPr>
            <a:picLocks noChangeAspect="1"/>
          </p:cNvPicPr>
          <p:nvPr>
            <a:videoFile r:link="rId1"/>
            <p:extLst>
              <p:ext uri="{DAA4B4D4-6D71-4841-9C94-3DE7FCFB9230}">
                <p14:media xmlns:p14="http://schemas.microsoft.com/office/powerpoint/2010/main" r:embed="rId2">
                  <p14:trim st="16133"/>
                </p14:media>
              </p:ext>
            </p:extLst>
          </p:nvPr>
        </p:nvPicPr>
        <p:blipFill>
          <a:blip r:embed="rId4"/>
          <a:stretch>
            <a:fillRect/>
          </a:stretch>
        </p:blipFill>
        <p:spPr>
          <a:xfrm>
            <a:off x="1368628" y="964644"/>
            <a:ext cx="6416331" cy="3609186"/>
          </a:xfrm>
          <a:prstGeom prst="rect">
            <a:avLst/>
          </a:prstGeom>
        </p:spPr>
      </p:pic>
    </p:spTree>
    <p:extLst>
      <p:ext uri="{BB962C8B-B14F-4D97-AF65-F5344CB8AC3E}">
        <p14:creationId xmlns:p14="http://schemas.microsoft.com/office/powerpoint/2010/main" val="383112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3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2) Current climate data sources have problems</a:t>
            </a:r>
            <a:endParaRPr lang="es-E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2992" y="1963967"/>
            <a:ext cx="2117220" cy="3181521"/>
          </a:xfrm>
          <a:prstGeom prst="rect">
            <a:avLst/>
          </a:prstGeom>
        </p:spPr>
      </p:pic>
      <p:sp>
        <p:nvSpPr>
          <p:cNvPr id="2" name="Google Shape;343;p11">
            <a:extLst>
              <a:ext uri="{FF2B5EF4-FFF2-40B4-BE49-F238E27FC236}">
                <a16:creationId xmlns:a16="http://schemas.microsoft.com/office/drawing/2014/main" id="{71785863-7C1A-B50E-5340-DE0068F654FA}"/>
              </a:ext>
            </a:extLst>
          </p:cNvPr>
          <p:cNvSpPr txBox="1"/>
          <p:nvPr/>
        </p:nvSpPr>
        <p:spPr>
          <a:xfrm>
            <a:off x="207709" y="733479"/>
            <a:ext cx="8735324" cy="1200288"/>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While better schemes to interact with the users and produce </a:t>
            </a:r>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salient information</a:t>
            </a:r>
            <a:r>
              <a:rPr lang="en-GB" sz="1800" dirty="0">
                <a:latin typeface="Arial" panose="020B0604020202020204" pitchFamily="34" charset="0"/>
                <a:ea typeface="ＭＳ Ｐゴシック" pitchFamily="34" charset="-128"/>
                <a:cs typeface="Arial" panose="020B0604020202020204" pitchFamily="34" charset="0"/>
                <a:sym typeface="Calibri"/>
              </a:rPr>
              <a:t> </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are indispensable, reliance on models that are not good enough leads to either </a:t>
            </a:r>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overconfidence</a:t>
            </a:r>
            <a:r>
              <a:rPr lang="en-GB" sz="1800" dirty="0">
                <a:solidFill>
                  <a:schemeClr val="tx1"/>
                </a:solidFill>
                <a:latin typeface="Arial" panose="020B0604020202020204" pitchFamily="34" charset="0"/>
                <a:ea typeface="ＭＳ Ｐゴシック" pitchFamily="34" charset="-128"/>
                <a:cs typeface="Arial" panose="020B0604020202020204" pitchFamily="34" charset="0"/>
                <a:sym typeface="Calibri"/>
              </a:rPr>
              <a:t> or </a:t>
            </a:r>
            <a:r>
              <a:rPr lang="en-GB" sz="1800" dirty="0" err="1">
                <a:solidFill>
                  <a:srgbClr val="FF0000"/>
                </a:solidFill>
                <a:latin typeface="Arial" panose="020B0604020202020204" pitchFamily="34" charset="0"/>
                <a:ea typeface="ＭＳ Ｐゴシック" pitchFamily="34" charset="-128"/>
                <a:cs typeface="Arial" panose="020B0604020202020204" pitchFamily="34" charset="0"/>
                <a:sym typeface="Calibri"/>
              </a:rPr>
              <a:t>underconfidence</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which, in turn, </a:t>
            </a:r>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leads to both inadequate uncertainty estimation and insufficiently credible risk assessments</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a:t>
            </a:r>
          </a:p>
        </p:txBody>
      </p:sp>
      <p:grpSp>
        <p:nvGrpSpPr>
          <p:cNvPr id="7" name="Group 6">
            <a:extLst>
              <a:ext uri="{FF2B5EF4-FFF2-40B4-BE49-F238E27FC236}">
                <a16:creationId xmlns:a16="http://schemas.microsoft.com/office/drawing/2014/main" id="{7523C4D5-122D-7C58-C6D6-48551565AD75}"/>
              </a:ext>
            </a:extLst>
          </p:cNvPr>
          <p:cNvGrpSpPr/>
          <p:nvPr/>
        </p:nvGrpSpPr>
        <p:grpSpPr>
          <a:xfrm>
            <a:off x="4541856" y="2043328"/>
            <a:ext cx="4602142" cy="3100172"/>
            <a:chOff x="4541856" y="2043328"/>
            <a:chExt cx="4602142" cy="3100172"/>
          </a:xfrm>
        </p:grpSpPr>
        <p:pic>
          <p:nvPicPr>
            <p:cNvPr id="4" name="Picture 3" descr="Diagram&#10;&#10;Description automatically generated">
              <a:extLst>
                <a:ext uri="{FF2B5EF4-FFF2-40B4-BE49-F238E27FC236}">
                  <a16:creationId xmlns:a16="http://schemas.microsoft.com/office/drawing/2014/main" id="{3592B1B5-A0FD-9864-0FA9-C1FF9AF73B8A}"/>
                </a:ext>
              </a:extLst>
            </p:cNvPr>
            <p:cNvPicPr>
              <a:picLocks noChangeAspect="1"/>
            </p:cNvPicPr>
            <p:nvPr/>
          </p:nvPicPr>
          <p:blipFill>
            <a:blip r:embed="rId3"/>
            <a:stretch>
              <a:fillRect/>
            </a:stretch>
          </p:blipFill>
          <p:spPr>
            <a:xfrm>
              <a:off x="4541856" y="2043328"/>
              <a:ext cx="4381081" cy="3029887"/>
            </a:xfrm>
            <a:prstGeom prst="rect">
              <a:avLst/>
            </a:prstGeom>
          </p:spPr>
        </p:pic>
        <p:sp>
          <p:nvSpPr>
            <p:cNvPr id="6" name="CuadroTexto 1">
              <a:extLst>
                <a:ext uri="{FF2B5EF4-FFF2-40B4-BE49-F238E27FC236}">
                  <a16:creationId xmlns:a16="http://schemas.microsoft.com/office/drawing/2014/main" id="{3461C05B-66B4-321F-AF07-0FF56FEE07CB}"/>
                </a:ext>
              </a:extLst>
            </p:cNvPr>
            <p:cNvSpPr txBox="1"/>
            <p:nvPr/>
          </p:nvSpPr>
          <p:spPr>
            <a:xfrm>
              <a:off x="7739448" y="4897279"/>
              <a:ext cx="1404550" cy="246221"/>
            </a:xfrm>
            <a:prstGeom prst="rect">
              <a:avLst/>
            </a:prstGeom>
            <a:noFill/>
          </p:spPr>
          <p:txBody>
            <a:bodyPr wrap="square" rtlCol="0">
              <a:spAutoFit/>
            </a:bodyPr>
            <a:lstStyle/>
            <a:p>
              <a:r>
                <a:rPr lang="en-GB" sz="1000" dirty="0"/>
                <a:t>AR6 WGI Figure 4.32</a:t>
              </a:r>
            </a:p>
          </p:txBody>
        </p:sp>
      </p:grpSp>
    </p:spTree>
    <p:extLst>
      <p:ext uri="{BB962C8B-B14F-4D97-AF65-F5344CB8AC3E}">
        <p14:creationId xmlns:p14="http://schemas.microsoft.com/office/powerpoint/2010/main" val="4079728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New generation of climate models</a:t>
            </a:r>
            <a:r>
              <a:rPr lang="en-GB" dirty="0"/>
              <a:t>: resolution</a:t>
            </a:r>
            <a:endParaRPr lang="es-ES" dirty="0"/>
          </a:p>
        </p:txBody>
      </p:sp>
      <p:pic>
        <p:nvPicPr>
          <p:cNvPr id="42" name="Google Shape;85;gf6ec987821_0_40"/>
          <p:cNvPicPr preferRelativeResize="0">
            <a:picLocks noChangeAspect="1"/>
          </p:cNvPicPr>
          <p:nvPr/>
        </p:nvPicPr>
        <p:blipFill>
          <a:blip r:embed="rId2">
            <a:alphaModFix/>
          </a:blip>
          <a:stretch>
            <a:fillRect/>
          </a:stretch>
        </p:blipFill>
        <p:spPr>
          <a:xfrm>
            <a:off x="3420299" y="4793545"/>
            <a:ext cx="1199674" cy="348296"/>
          </a:xfrm>
          <a:prstGeom prst="rect">
            <a:avLst/>
          </a:prstGeom>
          <a:noFill/>
          <a:ln>
            <a:noFill/>
          </a:ln>
        </p:spPr>
      </p:pic>
      <p:pic>
        <p:nvPicPr>
          <p:cNvPr id="3" name="Google Shape;148;p28">
            <a:extLst>
              <a:ext uri="{FF2B5EF4-FFF2-40B4-BE49-F238E27FC236}">
                <a16:creationId xmlns:a16="http://schemas.microsoft.com/office/drawing/2014/main" id="{2190B87F-1D05-6832-34EF-0FDED4C5C8CF}"/>
              </a:ext>
            </a:extLst>
          </p:cNvPr>
          <p:cNvPicPr preferRelativeResize="0"/>
          <p:nvPr/>
        </p:nvPicPr>
        <p:blipFill rotWithShape="1">
          <a:blip r:embed="rId3">
            <a:alphaModFix/>
          </a:blip>
          <a:srcRect t="75229" r="9313"/>
          <a:stretch/>
        </p:blipFill>
        <p:spPr>
          <a:xfrm>
            <a:off x="4712672" y="3491632"/>
            <a:ext cx="3814601" cy="1633976"/>
          </a:xfrm>
          <a:prstGeom prst="rect">
            <a:avLst/>
          </a:prstGeom>
          <a:noFill/>
          <a:ln>
            <a:noFill/>
          </a:ln>
        </p:spPr>
      </p:pic>
      <p:pic>
        <p:nvPicPr>
          <p:cNvPr id="4" name="Google Shape;149;p28">
            <a:extLst>
              <a:ext uri="{FF2B5EF4-FFF2-40B4-BE49-F238E27FC236}">
                <a16:creationId xmlns:a16="http://schemas.microsoft.com/office/drawing/2014/main" id="{D18ED923-3276-7C80-FB94-B3C897DDEFA6}"/>
              </a:ext>
            </a:extLst>
          </p:cNvPr>
          <p:cNvPicPr preferRelativeResize="0"/>
          <p:nvPr/>
        </p:nvPicPr>
        <p:blipFill rotWithShape="1">
          <a:blip r:embed="rId3">
            <a:alphaModFix/>
          </a:blip>
          <a:srcRect t="26749" r="9313" b="48480"/>
          <a:stretch/>
        </p:blipFill>
        <p:spPr>
          <a:xfrm>
            <a:off x="4712672" y="1901480"/>
            <a:ext cx="3814601" cy="1633976"/>
          </a:xfrm>
          <a:prstGeom prst="rect">
            <a:avLst/>
          </a:prstGeom>
          <a:noFill/>
          <a:ln>
            <a:noFill/>
          </a:ln>
        </p:spPr>
      </p:pic>
      <p:pic>
        <p:nvPicPr>
          <p:cNvPr id="5" name="Google Shape;150;p28">
            <a:extLst>
              <a:ext uri="{FF2B5EF4-FFF2-40B4-BE49-F238E27FC236}">
                <a16:creationId xmlns:a16="http://schemas.microsoft.com/office/drawing/2014/main" id="{57C0E189-D877-3B58-B4EF-F4F78EA1E1C8}"/>
              </a:ext>
            </a:extLst>
          </p:cNvPr>
          <p:cNvPicPr preferRelativeResize="0"/>
          <p:nvPr/>
        </p:nvPicPr>
        <p:blipFill rotWithShape="1">
          <a:blip r:embed="rId3">
            <a:alphaModFix/>
          </a:blip>
          <a:srcRect l="90708" t="39352" b="12708"/>
          <a:stretch/>
        </p:blipFill>
        <p:spPr>
          <a:xfrm>
            <a:off x="8601571" y="1835038"/>
            <a:ext cx="390824" cy="3162301"/>
          </a:xfrm>
          <a:prstGeom prst="rect">
            <a:avLst/>
          </a:prstGeom>
          <a:noFill/>
          <a:ln>
            <a:noFill/>
          </a:ln>
        </p:spPr>
      </p:pic>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1200288"/>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Eddy-rich, storm-resolving models </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(10-km or higher resolution) simulate a decrease in SST biases over the North Atlantic (right) and a northward shift in the Gulf Stream over the XXI Century that leads to rainfall increases in Europe (left), not found with traditional low-resolution models.</a:t>
            </a:r>
          </a:p>
        </p:txBody>
      </p:sp>
      <p:grpSp>
        <p:nvGrpSpPr>
          <p:cNvPr id="2" name="Group 1">
            <a:extLst>
              <a:ext uri="{FF2B5EF4-FFF2-40B4-BE49-F238E27FC236}">
                <a16:creationId xmlns:a16="http://schemas.microsoft.com/office/drawing/2014/main" id="{4C4096DD-B444-CE56-4A66-378B2A3F045F}"/>
              </a:ext>
            </a:extLst>
          </p:cNvPr>
          <p:cNvGrpSpPr/>
          <p:nvPr/>
        </p:nvGrpSpPr>
        <p:grpSpPr>
          <a:xfrm>
            <a:off x="1668179" y="1805748"/>
            <a:ext cx="2776897" cy="3018547"/>
            <a:chOff x="1668179" y="1805748"/>
            <a:chExt cx="2776897" cy="3018547"/>
          </a:xfrm>
        </p:grpSpPr>
        <p:pic>
          <p:nvPicPr>
            <p:cNvPr id="6" name="Google Shape;133;p27">
              <a:extLst>
                <a:ext uri="{FF2B5EF4-FFF2-40B4-BE49-F238E27FC236}">
                  <a16:creationId xmlns:a16="http://schemas.microsoft.com/office/drawing/2014/main" id="{E50AC9D7-6FA1-9355-286C-316E277947D8}"/>
                </a:ext>
              </a:extLst>
            </p:cNvPr>
            <p:cNvPicPr preferRelativeResize="0"/>
            <p:nvPr/>
          </p:nvPicPr>
          <p:blipFill rotWithShape="1">
            <a:blip r:embed="rId4">
              <a:alphaModFix/>
            </a:blip>
            <a:srcRect l="7363" t="10875" r="47353" b="63439"/>
            <a:stretch/>
          </p:blipFill>
          <p:spPr>
            <a:xfrm>
              <a:off x="1689457" y="3187654"/>
              <a:ext cx="2748127" cy="1283188"/>
            </a:xfrm>
            <a:prstGeom prst="rect">
              <a:avLst/>
            </a:prstGeom>
            <a:noFill/>
            <a:ln w="19050" cap="flat" cmpd="sng">
              <a:solidFill>
                <a:srgbClr val="000000"/>
              </a:solidFill>
              <a:prstDash val="solid"/>
              <a:round/>
              <a:headEnd type="none" w="sm" len="sm"/>
              <a:tailEnd type="none" w="sm" len="sm"/>
            </a:ln>
          </p:spPr>
        </p:pic>
        <p:pic>
          <p:nvPicPr>
            <p:cNvPr id="7" name="Google Shape;134;p27">
              <a:extLst>
                <a:ext uri="{FF2B5EF4-FFF2-40B4-BE49-F238E27FC236}">
                  <a16:creationId xmlns:a16="http://schemas.microsoft.com/office/drawing/2014/main" id="{5A6A256D-A3FE-C10E-5163-5E95AF014140}"/>
                </a:ext>
              </a:extLst>
            </p:cNvPr>
            <p:cNvPicPr preferRelativeResize="0"/>
            <p:nvPr/>
          </p:nvPicPr>
          <p:blipFill rotWithShape="1">
            <a:blip r:embed="rId4">
              <a:alphaModFix/>
            </a:blip>
            <a:srcRect l="6788" t="79697" r="47928" b="14870"/>
            <a:stretch/>
          </p:blipFill>
          <p:spPr>
            <a:xfrm>
              <a:off x="1668179" y="4543093"/>
              <a:ext cx="2765700" cy="281202"/>
            </a:xfrm>
            <a:prstGeom prst="rect">
              <a:avLst/>
            </a:prstGeom>
            <a:noFill/>
            <a:ln>
              <a:noFill/>
            </a:ln>
          </p:spPr>
        </p:pic>
        <p:pic>
          <p:nvPicPr>
            <p:cNvPr id="8" name="Google Shape;137;p27">
              <a:extLst>
                <a:ext uri="{FF2B5EF4-FFF2-40B4-BE49-F238E27FC236}">
                  <a16:creationId xmlns:a16="http://schemas.microsoft.com/office/drawing/2014/main" id="{7AF080F4-D448-6DE7-305F-65B12A8F200F}"/>
                </a:ext>
              </a:extLst>
            </p:cNvPr>
            <p:cNvPicPr preferRelativeResize="0"/>
            <p:nvPr/>
          </p:nvPicPr>
          <p:blipFill rotWithShape="1">
            <a:blip r:embed="rId4">
              <a:alphaModFix/>
            </a:blip>
            <a:srcRect l="54209" t="73372" r="507" b="942"/>
            <a:stretch/>
          </p:blipFill>
          <p:spPr>
            <a:xfrm>
              <a:off x="1696949" y="1805748"/>
              <a:ext cx="2748127" cy="1283188"/>
            </a:xfrm>
            <a:prstGeom prst="rect">
              <a:avLst/>
            </a:prstGeom>
            <a:noFill/>
            <a:ln w="19050" cap="flat" cmpd="sng">
              <a:solidFill>
                <a:srgbClr val="000000"/>
              </a:solidFill>
              <a:prstDash val="solid"/>
              <a:round/>
              <a:headEnd type="none" w="sm" len="sm"/>
              <a:tailEnd type="none" w="sm" len="sm"/>
            </a:ln>
          </p:spPr>
        </p:pic>
      </p:grpSp>
      <p:sp>
        <p:nvSpPr>
          <p:cNvPr id="10" name="Text Box 12">
            <a:extLst>
              <a:ext uri="{FF2B5EF4-FFF2-40B4-BE49-F238E27FC236}">
                <a16:creationId xmlns:a16="http://schemas.microsoft.com/office/drawing/2014/main" id="{09241610-B866-C663-BAF4-EF96F7CE4CC8}"/>
              </a:ext>
            </a:extLst>
          </p:cNvPr>
          <p:cNvSpPr txBox="1">
            <a:spLocks noChangeArrowheads="1"/>
          </p:cNvSpPr>
          <p:nvPr/>
        </p:nvSpPr>
        <p:spPr bwMode="auto">
          <a:xfrm>
            <a:off x="16627" y="4074511"/>
            <a:ext cx="1513431" cy="37506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342900" eaLnBrk="1" hangingPunct="1">
              <a:lnSpc>
                <a:spcPct val="104000"/>
              </a:lnSpc>
              <a:spcBef>
                <a:spcPct val="50000"/>
              </a:spcBef>
              <a:buSzPct val="100000"/>
              <a:defRPr/>
            </a:pPr>
            <a:r>
              <a:rPr lang="en-GB" altLang="es-ES" sz="1000" kern="1200" dirty="0">
                <a:solidFill>
                  <a:prstClr val="black"/>
                </a:solidFill>
                <a:cs typeface="Arial" panose="020B0604020202020204" pitchFamily="34" charset="0"/>
              </a:rPr>
              <a:t>Moreno-</a:t>
            </a:r>
            <a:r>
              <a:rPr lang="en-GB" altLang="es-ES" sz="1000" kern="1200" dirty="0" err="1">
                <a:solidFill>
                  <a:prstClr val="black"/>
                </a:solidFill>
                <a:cs typeface="Arial" panose="020B0604020202020204" pitchFamily="34" charset="0"/>
              </a:rPr>
              <a:t>Chamarro</a:t>
            </a:r>
            <a:r>
              <a:rPr lang="en-GB" altLang="es-ES" sz="1000" kern="1200" dirty="0">
                <a:solidFill>
                  <a:prstClr val="black"/>
                </a:solidFill>
                <a:cs typeface="Arial" panose="020B0604020202020204" pitchFamily="34" charset="0"/>
              </a:rPr>
              <a:t> et al. (2021, ERL)</a:t>
            </a:r>
            <a:endParaRPr lang="en-US" altLang="es-ES" sz="1000" kern="1200" dirty="0">
              <a:solidFill>
                <a:prstClr val="black"/>
              </a:solidFill>
              <a:cs typeface="Arial" panose="020B0604020202020204" pitchFamily="34" charset="0"/>
            </a:endParaRPr>
          </a:p>
        </p:txBody>
      </p:sp>
    </p:spTree>
    <p:extLst>
      <p:ext uri="{BB962C8B-B14F-4D97-AF65-F5344CB8AC3E}">
        <p14:creationId xmlns:p14="http://schemas.microsoft.com/office/powerpoint/2010/main" val="134995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2) New generation of climate models</a:t>
            </a:r>
            <a:r>
              <a:rPr lang="en-GB" dirty="0"/>
              <a:t>: resolution</a:t>
            </a:r>
            <a:endParaRPr lang="es-ES" dirty="0"/>
          </a:p>
        </p:txBody>
      </p:sp>
      <p:pic>
        <p:nvPicPr>
          <p:cNvPr id="42" name="Google Shape;85;gf6ec987821_0_40"/>
          <p:cNvPicPr preferRelativeResize="0">
            <a:picLocks noChangeAspect="1"/>
          </p:cNvPicPr>
          <p:nvPr/>
        </p:nvPicPr>
        <p:blipFill>
          <a:blip r:embed="rId2">
            <a:alphaModFix/>
          </a:blip>
          <a:stretch>
            <a:fillRect/>
          </a:stretch>
        </p:blipFill>
        <p:spPr>
          <a:xfrm>
            <a:off x="3382373" y="4553393"/>
            <a:ext cx="1199674" cy="348296"/>
          </a:xfrm>
          <a:prstGeom prst="rect">
            <a:avLst/>
          </a:prstGeom>
          <a:noFill/>
          <a:ln>
            <a:noFill/>
          </a:ln>
        </p:spPr>
      </p:pic>
      <p:pic>
        <p:nvPicPr>
          <p:cNvPr id="3" name="Google Shape;148;p28">
            <a:extLst>
              <a:ext uri="{FF2B5EF4-FFF2-40B4-BE49-F238E27FC236}">
                <a16:creationId xmlns:a16="http://schemas.microsoft.com/office/drawing/2014/main" id="{2190B87F-1D05-6832-34EF-0FDED4C5C8CF}"/>
              </a:ext>
            </a:extLst>
          </p:cNvPr>
          <p:cNvPicPr preferRelativeResize="0"/>
          <p:nvPr/>
        </p:nvPicPr>
        <p:blipFill rotWithShape="1">
          <a:blip r:embed="rId3">
            <a:alphaModFix/>
          </a:blip>
          <a:srcRect t="75229" r="9313"/>
          <a:stretch/>
        </p:blipFill>
        <p:spPr>
          <a:xfrm>
            <a:off x="4712672" y="3491632"/>
            <a:ext cx="3814601" cy="1633976"/>
          </a:xfrm>
          <a:prstGeom prst="rect">
            <a:avLst/>
          </a:prstGeom>
          <a:noFill/>
          <a:ln>
            <a:noFill/>
          </a:ln>
        </p:spPr>
      </p:pic>
      <p:pic>
        <p:nvPicPr>
          <p:cNvPr id="4" name="Google Shape;149;p28">
            <a:extLst>
              <a:ext uri="{FF2B5EF4-FFF2-40B4-BE49-F238E27FC236}">
                <a16:creationId xmlns:a16="http://schemas.microsoft.com/office/drawing/2014/main" id="{D18ED923-3276-7C80-FB94-B3C897DDEFA6}"/>
              </a:ext>
            </a:extLst>
          </p:cNvPr>
          <p:cNvPicPr preferRelativeResize="0"/>
          <p:nvPr/>
        </p:nvPicPr>
        <p:blipFill rotWithShape="1">
          <a:blip r:embed="rId3">
            <a:alphaModFix/>
          </a:blip>
          <a:srcRect t="26749" r="9313" b="48480"/>
          <a:stretch/>
        </p:blipFill>
        <p:spPr>
          <a:xfrm>
            <a:off x="4712672" y="1901480"/>
            <a:ext cx="3814601" cy="1633976"/>
          </a:xfrm>
          <a:prstGeom prst="rect">
            <a:avLst/>
          </a:prstGeom>
          <a:noFill/>
          <a:ln>
            <a:noFill/>
          </a:ln>
        </p:spPr>
      </p:pic>
      <p:pic>
        <p:nvPicPr>
          <p:cNvPr id="5" name="Google Shape;150;p28">
            <a:extLst>
              <a:ext uri="{FF2B5EF4-FFF2-40B4-BE49-F238E27FC236}">
                <a16:creationId xmlns:a16="http://schemas.microsoft.com/office/drawing/2014/main" id="{57C0E189-D877-3B58-B4EF-F4F78EA1E1C8}"/>
              </a:ext>
            </a:extLst>
          </p:cNvPr>
          <p:cNvPicPr preferRelativeResize="0"/>
          <p:nvPr/>
        </p:nvPicPr>
        <p:blipFill rotWithShape="1">
          <a:blip r:embed="rId3">
            <a:alphaModFix/>
          </a:blip>
          <a:srcRect l="90708" t="39352" b="12708"/>
          <a:stretch/>
        </p:blipFill>
        <p:spPr>
          <a:xfrm>
            <a:off x="8601571" y="1835038"/>
            <a:ext cx="390824" cy="3162301"/>
          </a:xfrm>
          <a:prstGeom prst="rect">
            <a:avLst/>
          </a:prstGeom>
          <a:noFill/>
          <a:ln>
            <a:noFill/>
          </a:ln>
        </p:spPr>
      </p:pic>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923289"/>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Eddy-rich, storm-resolving models </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(10-km and higher resolution) simulate, among other things, a decrease in SST biases over the North Atlantic with respect to traditional, standard-resolution models.</a:t>
            </a:r>
          </a:p>
        </p:txBody>
      </p:sp>
      <p:sp>
        <p:nvSpPr>
          <p:cNvPr id="10" name="Text Box 12">
            <a:extLst>
              <a:ext uri="{FF2B5EF4-FFF2-40B4-BE49-F238E27FC236}">
                <a16:creationId xmlns:a16="http://schemas.microsoft.com/office/drawing/2014/main" id="{09241610-B866-C663-BAF4-EF96F7CE4CC8}"/>
              </a:ext>
            </a:extLst>
          </p:cNvPr>
          <p:cNvSpPr txBox="1">
            <a:spLocks noChangeArrowheads="1"/>
          </p:cNvSpPr>
          <p:nvPr/>
        </p:nvSpPr>
        <p:spPr bwMode="auto">
          <a:xfrm>
            <a:off x="2029766" y="4926825"/>
            <a:ext cx="2391503" cy="21501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342900" eaLnBrk="1" hangingPunct="1">
              <a:lnSpc>
                <a:spcPct val="104000"/>
              </a:lnSpc>
              <a:spcBef>
                <a:spcPct val="50000"/>
              </a:spcBef>
              <a:buSzPct val="100000"/>
              <a:defRPr/>
            </a:pPr>
            <a:r>
              <a:rPr lang="en-GB" altLang="es-ES" sz="1000" kern="1200" dirty="0">
                <a:solidFill>
                  <a:prstClr val="black"/>
                </a:solidFill>
                <a:cs typeface="Arial" panose="020B0604020202020204" pitchFamily="34" charset="0"/>
              </a:rPr>
              <a:t>Moreno-</a:t>
            </a:r>
            <a:r>
              <a:rPr lang="en-GB" altLang="es-ES" sz="1000" kern="1200" dirty="0" err="1">
                <a:solidFill>
                  <a:prstClr val="black"/>
                </a:solidFill>
                <a:cs typeface="Arial" panose="020B0604020202020204" pitchFamily="34" charset="0"/>
              </a:rPr>
              <a:t>Chamarro</a:t>
            </a:r>
            <a:r>
              <a:rPr lang="en-GB" altLang="es-ES" sz="1000" kern="1200" dirty="0">
                <a:solidFill>
                  <a:prstClr val="black"/>
                </a:solidFill>
                <a:cs typeface="Arial" panose="020B0604020202020204" pitchFamily="34" charset="0"/>
              </a:rPr>
              <a:t> et al. (2021, ERL)</a:t>
            </a:r>
            <a:endParaRPr lang="en-US" altLang="es-ES" sz="1000" kern="1200" dirty="0">
              <a:solidFill>
                <a:prstClr val="black"/>
              </a:solidFill>
              <a:cs typeface="Arial" panose="020B0604020202020204" pitchFamily="34" charset="0"/>
            </a:endParaRPr>
          </a:p>
        </p:txBody>
      </p:sp>
    </p:spTree>
    <p:extLst>
      <p:ext uri="{BB962C8B-B14F-4D97-AF65-F5344CB8AC3E}">
        <p14:creationId xmlns:p14="http://schemas.microsoft.com/office/powerpoint/2010/main" val="700961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2) New generation of climate models</a:t>
            </a:r>
            <a:r>
              <a:rPr lang="en-GB" dirty="0"/>
              <a:t>: resolution</a:t>
            </a:r>
            <a:endParaRPr lang="es-ES" dirty="0"/>
          </a:p>
        </p:txBody>
      </p:sp>
      <p:sp>
        <p:nvSpPr>
          <p:cNvPr id="10" name="Text Box 12">
            <a:extLst>
              <a:ext uri="{FF2B5EF4-FFF2-40B4-BE49-F238E27FC236}">
                <a16:creationId xmlns:a16="http://schemas.microsoft.com/office/drawing/2014/main" id="{09241610-B866-C663-BAF4-EF96F7CE4CC8}"/>
              </a:ext>
            </a:extLst>
          </p:cNvPr>
          <p:cNvSpPr txBox="1">
            <a:spLocks noChangeArrowheads="1"/>
          </p:cNvSpPr>
          <p:nvPr/>
        </p:nvSpPr>
        <p:spPr bwMode="auto">
          <a:xfrm>
            <a:off x="936944" y="3657260"/>
            <a:ext cx="1494753" cy="37506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342900" eaLnBrk="1" hangingPunct="1">
              <a:lnSpc>
                <a:spcPct val="104000"/>
              </a:lnSpc>
              <a:spcBef>
                <a:spcPct val="50000"/>
              </a:spcBef>
              <a:buSzPct val="100000"/>
              <a:defRPr/>
            </a:pPr>
            <a:r>
              <a:rPr lang="en-GB" altLang="es-ES" sz="1000" kern="1200" dirty="0">
                <a:solidFill>
                  <a:prstClr val="black"/>
                </a:solidFill>
                <a:cs typeface="Arial" panose="020B0604020202020204" pitchFamily="34" charset="0"/>
              </a:rPr>
              <a:t>Australopithecus Lucy (</a:t>
            </a:r>
            <a:r>
              <a:rPr lang="en-GB" altLang="es-ES" sz="1000" kern="1200" dirty="0">
                <a:solidFill>
                  <a:prstClr val="black"/>
                </a:solidFill>
                <a:cs typeface="Arial" panose="020B0604020202020204" pitchFamily="34" charset="0"/>
                <a:hlinkClick r:id="rId2"/>
              </a:rPr>
              <a:t>National Geographic</a:t>
            </a:r>
            <a:r>
              <a:rPr lang="en-GB" altLang="es-ES" sz="1000" kern="1200" dirty="0">
                <a:solidFill>
                  <a:prstClr val="black"/>
                </a:solidFill>
                <a:cs typeface="Arial" panose="020B0604020202020204" pitchFamily="34" charset="0"/>
              </a:rPr>
              <a:t>)</a:t>
            </a:r>
            <a:endParaRPr lang="en-US" altLang="es-ES" sz="1000" kern="1200" dirty="0">
              <a:solidFill>
                <a:prstClr val="black"/>
              </a:solidFill>
              <a:cs typeface="Arial" panose="020B0604020202020204" pitchFamily="34" charset="0"/>
            </a:endParaRPr>
          </a:p>
        </p:txBody>
      </p:sp>
      <p:pic>
        <p:nvPicPr>
          <p:cNvPr id="6" name="Picture 5" descr="A picture containing text, indoor, person, looking&#10;&#10;Description automatically generated">
            <a:extLst>
              <a:ext uri="{FF2B5EF4-FFF2-40B4-BE49-F238E27FC236}">
                <a16:creationId xmlns:a16="http://schemas.microsoft.com/office/drawing/2014/main" id="{02EFC318-B38F-F9D8-C36C-7667640D18B4}"/>
              </a:ext>
            </a:extLst>
          </p:cNvPr>
          <p:cNvPicPr>
            <a:picLocks noChangeAspect="1"/>
          </p:cNvPicPr>
          <p:nvPr/>
        </p:nvPicPr>
        <p:blipFill>
          <a:blip r:embed="rId3"/>
          <a:stretch>
            <a:fillRect/>
          </a:stretch>
        </p:blipFill>
        <p:spPr>
          <a:xfrm>
            <a:off x="735978" y="1491750"/>
            <a:ext cx="1981241" cy="2160000"/>
          </a:xfrm>
          <a:prstGeom prst="rect">
            <a:avLst/>
          </a:prstGeom>
        </p:spPr>
      </p:pic>
      <p:grpSp>
        <p:nvGrpSpPr>
          <p:cNvPr id="20" name="Group 19">
            <a:extLst>
              <a:ext uri="{FF2B5EF4-FFF2-40B4-BE49-F238E27FC236}">
                <a16:creationId xmlns:a16="http://schemas.microsoft.com/office/drawing/2014/main" id="{A908F355-87E3-F1EA-A31A-399787AB6C53}"/>
              </a:ext>
            </a:extLst>
          </p:cNvPr>
          <p:cNvGrpSpPr/>
          <p:nvPr/>
        </p:nvGrpSpPr>
        <p:grpSpPr>
          <a:xfrm>
            <a:off x="2717219" y="686379"/>
            <a:ext cx="5320406" cy="2160000"/>
            <a:chOff x="2717219" y="686379"/>
            <a:chExt cx="5320406" cy="2160000"/>
          </a:xfrm>
        </p:grpSpPr>
        <p:pic>
          <p:nvPicPr>
            <p:cNvPr id="8" name="Picture 7" descr="A close up of a monkey&#10;&#10;Description automatically generated with medium confidence">
              <a:extLst>
                <a:ext uri="{FF2B5EF4-FFF2-40B4-BE49-F238E27FC236}">
                  <a16:creationId xmlns:a16="http://schemas.microsoft.com/office/drawing/2014/main" id="{4BF3C3BA-3C13-24CC-2AFB-B87540C5F638}"/>
                </a:ext>
              </a:extLst>
            </p:cNvPr>
            <p:cNvPicPr>
              <a:picLocks noChangeAspect="1"/>
            </p:cNvPicPr>
            <p:nvPr/>
          </p:nvPicPr>
          <p:blipFill>
            <a:blip r:embed="rId4"/>
            <a:stretch>
              <a:fillRect/>
            </a:stretch>
          </p:blipFill>
          <p:spPr>
            <a:xfrm>
              <a:off x="6056384" y="686379"/>
              <a:ext cx="1981241" cy="2160000"/>
            </a:xfrm>
            <a:prstGeom prst="rect">
              <a:avLst/>
            </a:prstGeom>
          </p:spPr>
        </p:pic>
        <p:cxnSp>
          <p:nvCxnSpPr>
            <p:cNvPr id="15" name="Straight Arrow Connector 14">
              <a:extLst>
                <a:ext uri="{FF2B5EF4-FFF2-40B4-BE49-F238E27FC236}">
                  <a16:creationId xmlns:a16="http://schemas.microsoft.com/office/drawing/2014/main" id="{70DC34B5-51E0-F226-21E5-856889FD2628}"/>
                </a:ext>
              </a:extLst>
            </p:cNvPr>
            <p:cNvCxnSpPr>
              <a:stCxn id="6" idx="3"/>
              <a:endCxn id="8" idx="1"/>
            </p:cNvCxnSpPr>
            <p:nvPr/>
          </p:nvCxnSpPr>
          <p:spPr>
            <a:xfrm flipV="1">
              <a:off x="2717219" y="1766379"/>
              <a:ext cx="3339165" cy="80537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0FE1B45F-D648-D3F0-9846-52CE0E22673E}"/>
              </a:ext>
            </a:extLst>
          </p:cNvPr>
          <p:cNvGrpSpPr/>
          <p:nvPr/>
        </p:nvGrpSpPr>
        <p:grpSpPr>
          <a:xfrm>
            <a:off x="2717219" y="2571750"/>
            <a:ext cx="5180786" cy="2408036"/>
            <a:chOff x="2717219" y="2571750"/>
            <a:chExt cx="5180786" cy="2408036"/>
          </a:xfrm>
        </p:grpSpPr>
        <p:sp>
          <p:nvSpPr>
            <p:cNvPr id="13" name="Text Box 12">
              <a:extLst>
                <a:ext uri="{FF2B5EF4-FFF2-40B4-BE49-F238E27FC236}">
                  <a16:creationId xmlns:a16="http://schemas.microsoft.com/office/drawing/2014/main" id="{A1DB07AF-4D05-F1CA-86BF-99963E6DD443}"/>
                </a:ext>
              </a:extLst>
            </p:cNvPr>
            <p:cNvSpPr txBox="1">
              <a:spLocks noChangeArrowheads="1"/>
            </p:cNvSpPr>
            <p:nvPr/>
          </p:nvSpPr>
          <p:spPr bwMode="auto">
            <a:xfrm>
              <a:off x="2717219" y="4362317"/>
              <a:ext cx="2391503" cy="21501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342900" eaLnBrk="1" hangingPunct="1">
                <a:lnSpc>
                  <a:spcPct val="104000"/>
                </a:lnSpc>
                <a:spcBef>
                  <a:spcPct val="50000"/>
                </a:spcBef>
                <a:buSzPct val="100000"/>
                <a:defRPr/>
              </a:pPr>
              <a:r>
                <a:rPr lang="en-GB" altLang="es-ES" sz="1000" kern="1200" dirty="0">
                  <a:solidFill>
                    <a:prstClr val="black"/>
                  </a:solidFill>
                  <a:cs typeface="Arial" panose="020B0604020202020204" pitchFamily="34" charset="0"/>
                </a:rPr>
                <a:t>Neanderthal (</a:t>
              </a:r>
              <a:r>
                <a:rPr lang="en-GB" altLang="es-ES" sz="1000" kern="1200" dirty="0">
                  <a:solidFill>
                    <a:prstClr val="black"/>
                  </a:solidFill>
                  <a:cs typeface="Arial" panose="020B0604020202020204" pitchFamily="34" charset="0"/>
                  <a:hlinkClick r:id="rId5"/>
                </a:rPr>
                <a:t>National Geographic</a:t>
              </a:r>
              <a:r>
                <a:rPr lang="en-GB" altLang="es-ES" sz="1000" kern="1200" dirty="0">
                  <a:solidFill>
                    <a:prstClr val="black"/>
                  </a:solidFill>
                  <a:cs typeface="Arial" panose="020B0604020202020204" pitchFamily="34" charset="0"/>
                </a:rPr>
                <a:t>)</a:t>
              </a:r>
              <a:endParaRPr lang="en-US" altLang="es-ES" sz="1000" kern="1200" dirty="0">
                <a:solidFill>
                  <a:prstClr val="black"/>
                </a:solidFill>
                <a:cs typeface="Arial" panose="020B0604020202020204" pitchFamily="34" charset="0"/>
              </a:endParaRPr>
            </a:p>
          </p:txBody>
        </p:sp>
        <p:cxnSp>
          <p:nvCxnSpPr>
            <p:cNvPr id="16" name="Straight Arrow Connector 15">
              <a:extLst>
                <a:ext uri="{FF2B5EF4-FFF2-40B4-BE49-F238E27FC236}">
                  <a16:creationId xmlns:a16="http://schemas.microsoft.com/office/drawing/2014/main" id="{771C6B0B-B60E-B9D4-65C3-1CEE5D68D444}"/>
                </a:ext>
              </a:extLst>
            </p:cNvPr>
            <p:cNvCxnSpPr>
              <a:cxnSpLocks/>
              <a:stCxn id="6" idx="3"/>
            </p:cNvCxnSpPr>
            <p:nvPr/>
          </p:nvCxnSpPr>
          <p:spPr>
            <a:xfrm>
              <a:off x="2717219" y="2571750"/>
              <a:ext cx="2453579" cy="13507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descr="A person with long hair&#10;&#10;Description automatically generated with medium confidence">
              <a:extLst>
                <a:ext uri="{FF2B5EF4-FFF2-40B4-BE49-F238E27FC236}">
                  <a16:creationId xmlns:a16="http://schemas.microsoft.com/office/drawing/2014/main" id="{2ACD5ADB-0205-CC5A-28F3-FD59E6CDBAB5}"/>
                </a:ext>
              </a:extLst>
            </p:cNvPr>
            <p:cNvPicPr>
              <a:picLocks noChangeAspect="1"/>
            </p:cNvPicPr>
            <p:nvPr/>
          </p:nvPicPr>
          <p:blipFill>
            <a:blip r:embed="rId6"/>
            <a:stretch>
              <a:fillRect/>
            </a:stretch>
          </p:blipFill>
          <p:spPr>
            <a:xfrm>
              <a:off x="5176216" y="2875800"/>
              <a:ext cx="2721789" cy="2103986"/>
            </a:xfrm>
            <a:prstGeom prst="rect">
              <a:avLst/>
            </a:prstGeom>
          </p:spPr>
        </p:pic>
      </p:grpSp>
    </p:spTree>
    <p:extLst>
      <p:ext uri="{BB962C8B-B14F-4D97-AF65-F5344CB8AC3E}">
        <p14:creationId xmlns:p14="http://schemas.microsoft.com/office/powerpoint/2010/main" val="16305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2) New generation of climate models</a:t>
            </a:r>
            <a:r>
              <a:rPr lang="en-GB" dirty="0"/>
              <a:t>: resolution</a:t>
            </a:r>
            <a:endParaRPr lang="es-ES" dirty="0"/>
          </a:p>
        </p:txBody>
      </p:sp>
      <p:pic>
        <p:nvPicPr>
          <p:cNvPr id="18" name="Picture 17" descr="Map&#10;&#10;Description automatically generated">
            <a:extLst>
              <a:ext uri="{FF2B5EF4-FFF2-40B4-BE49-F238E27FC236}">
                <a16:creationId xmlns:a16="http://schemas.microsoft.com/office/drawing/2014/main" id="{FAC153F4-9E41-0DC3-5BFE-C50970431CDA}"/>
              </a:ext>
            </a:extLst>
          </p:cNvPr>
          <p:cNvPicPr>
            <a:picLocks noChangeAspect="1"/>
          </p:cNvPicPr>
          <p:nvPr/>
        </p:nvPicPr>
        <p:blipFill>
          <a:blip r:embed="rId2"/>
          <a:stretch>
            <a:fillRect/>
          </a:stretch>
        </p:blipFill>
        <p:spPr>
          <a:xfrm>
            <a:off x="0" y="1901592"/>
            <a:ext cx="9144000" cy="1581476"/>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0F1A472B-E926-7445-1670-7CE672D61189}"/>
              </a:ext>
            </a:extLst>
          </p:cNvPr>
          <p:cNvPicPr>
            <a:picLocks noChangeAspect="1"/>
          </p:cNvPicPr>
          <p:nvPr/>
        </p:nvPicPr>
        <p:blipFill>
          <a:blip r:embed="rId3"/>
          <a:stretch>
            <a:fillRect/>
          </a:stretch>
        </p:blipFill>
        <p:spPr>
          <a:xfrm>
            <a:off x="4097461" y="3497627"/>
            <a:ext cx="4905857" cy="1616253"/>
          </a:xfrm>
          <a:prstGeom prst="rect">
            <a:avLst/>
          </a:prstGeom>
        </p:spPr>
      </p:pic>
      <p:sp>
        <p:nvSpPr>
          <p:cNvPr id="21" name="Google Shape;343;p11">
            <a:extLst>
              <a:ext uri="{FF2B5EF4-FFF2-40B4-BE49-F238E27FC236}">
                <a16:creationId xmlns:a16="http://schemas.microsoft.com/office/drawing/2014/main" id="{DA8859B6-C075-8B2C-68E0-EA73888E4FE5}"/>
              </a:ext>
            </a:extLst>
          </p:cNvPr>
          <p:cNvSpPr txBox="1"/>
          <p:nvPr/>
        </p:nvSpPr>
        <p:spPr>
          <a:xfrm>
            <a:off x="107228" y="643048"/>
            <a:ext cx="8949639" cy="1200288"/>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Eddy-rich, storm-resolving models </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(10-km and higher resolution) simulate a decrease in SST biases over the North Atlantic and a northward shift in the Gulf Stream over the XXI Century that leads to rainfall increases in Europe, not found with traditional low-resolution models.</a:t>
            </a:r>
          </a:p>
        </p:txBody>
      </p:sp>
      <p:sp>
        <p:nvSpPr>
          <p:cNvPr id="3" name="Text Box 12">
            <a:extLst>
              <a:ext uri="{FF2B5EF4-FFF2-40B4-BE49-F238E27FC236}">
                <a16:creationId xmlns:a16="http://schemas.microsoft.com/office/drawing/2014/main" id="{29259C4C-18FD-9158-BBFC-77EC68D15059}"/>
              </a:ext>
            </a:extLst>
          </p:cNvPr>
          <p:cNvSpPr txBox="1">
            <a:spLocks noChangeArrowheads="1"/>
          </p:cNvSpPr>
          <p:nvPr/>
        </p:nvSpPr>
        <p:spPr bwMode="auto">
          <a:xfrm>
            <a:off x="2029766" y="4926825"/>
            <a:ext cx="2391503" cy="21501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342900" eaLnBrk="1" hangingPunct="1">
              <a:lnSpc>
                <a:spcPct val="104000"/>
              </a:lnSpc>
              <a:spcBef>
                <a:spcPct val="50000"/>
              </a:spcBef>
              <a:buSzPct val="100000"/>
              <a:defRPr/>
            </a:pPr>
            <a:r>
              <a:rPr lang="en-GB" altLang="es-ES" sz="1000" kern="1200" dirty="0">
                <a:solidFill>
                  <a:prstClr val="black"/>
                </a:solidFill>
                <a:cs typeface="Arial" panose="020B0604020202020204" pitchFamily="34" charset="0"/>
              </a:rPr>
              <a:t>Moreno-</a:t>
            </a:r>
            <a:r>
              <a:rPr lang="en-GB" altLang="es-ES" sz="1000" kern="1200" dirty="0" err="1">
                <a:solidFill>
                  <a:prstClr val="black"/>
                </a:solidFill>
                <a:cs typeface="Arial" panose="020B0604020202020204" pitchFamily="34" charset="0"/>
              </a:rPr>
              <a:t>Chamarro</a:t>
            </a:r>
            <a:r>
              <a:rPr lang="en-GB" altLang="es-ES" sz="1000" kern="1200" dirty="0">
                <a:solidFill>
                  <a:prstClr val="black"/>
                </a:solidFill>
                <a:cs typeface="Arial" panose="020B0604020202020204" pitchFamily="34" charset="0"/>
              </a:rPr>
              <a:t> et al. (2021, ERL)</a:t>
            </a:r>
            <a:endParaRPr lang="en-US" altLang="es-ES" sz="1000" kern="1200" dirty="0">
              <a:solidFill>
                <a:prstClr val="black"/>
              </a:solidFill>
              <a:cs typeface="Arial" panose="020B0604020202020204" pitchFamily="34" charset="0"/>
            </a:endParaRPr>
          </a:p>
        </p:txBody>
      </p:sp>
      <p:pic>
        <p:nvPicPr>
          <p:cNvPr id="4" name="Google Shape;85;gf6ec987821_0_40">
            <a:extLst>
              <a:ext uri="{FF2B5EF4-FFF2-40B4-BE49-F238E27FC236}">
                <a16:creationId xmlns:a16="http://schemas.microsoft.com/office/drawing/2014/main" id="{5BC6046A-AFB0-1818-E774-9C58C6CD45A3}"/>
              </a:ext>
            </a:extLst>
          </p:cNvPr>
          <p:cNvPicPr preferRelativeResize="0">
            <a:picLocks noChangeAspect="1"/>
          </p:cNvPicPr>
          <p:nvPr/>
        </p:nvPicPr>
        <p:blipFill>
          <a:blip r:embed="rId4">
            <a:alphaModFix/>
          </a:blip>
          <a:stretch>
            <a:fillRect/>
          </a:stretch>
        </p:blipFill>
        <p:spPr>
          <a:xfrm>
            <a:off x="2829718" y="4553393"/>
            <a:ext cx="1199674" cy="348296"/>
          </a:xfrm>
          <a:prstGeom prst="rect">
            <a:avLst/>
          </a:prstGeom>
          <a:noFill/>
          <a:ln>
            <a:noFill/>
          </a:ln>
        </p:spPr>
      </p:pic>
    </p:spTree>
    <p:extLst>
      <p:ext uri="{BB962C8B-B14F-4D97-AF65-F5344CB8AC3E}">
        <p14:creationId xmlns:p14="http://schemas.microsoft.com/office/powerpoint/2010/main" val="1839300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3) The operational environment</a:t>
            </a:r>
            <a:r>
              <a:rPr lang="en-GB" dirty="0"/>
              <a:t>: pre-</a:t>
            </a:r>
            <a:r>
              <a:rPr lang="en-GB" dirty="0" err="1"/>
              <a:t>exascale</a:t>
            </a:r>
            <a:r>
              <a:rPr lang="en-GB" dirty="0"/>
              <a:t> HPC</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923289"/>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The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EuroHPC</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programme offers computing time (5%) to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DestinE</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on the new pre-</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exascale</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supercomputers,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MareNostrum</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(left) and LUMI (right). Dedicated storage and data processing platforms will be available with dedicated bandwidth.</a:t>
            </a:r>
          </a:p>
        </p:txBody>
      </p:sp>
      <p:pic>
        <p:nvPicPr>
          <p:cNvPr id="3" name="Picture 2" descr="A picture containing text, dark, night sky&#10;&#10;Description automatically generated">
            <a:extLst>
              <a:ext uri="{FF2B5EF4-FFF2-40B4-BE49-F238E27FC236}">
                <a16:creationId xmlns:a16="http://schemas.microsoft.com/office/drawing/2014/main" id="{C3EC294A-6722-98C2-41E1-953CFFAB8FFC}"/>
              </a:ext>
            </a:extLst>
          </p:cNvPr>
          <p:cNvPicPr>
            <a:picLocks noChangeAspect="1"/>
          </p:cNvPicPr>
          <p:nvPr/>
        </p:nvPicPr>
        <p:blipFill>
          <a:blip r:embed="rId2"/>
          <a:stretch>
            <a:fillRect/>
          </a:stretch>
        </p:blipFill>
        <p:spPr>
          <a:xfrm>
            <a:off x="2173582" y="4589117"/>
            <a:ext cx="1924516" cy="523468"/>
          </a:xfrm>
          <a:prstGeom prst="rect">
            <a:avLst/>
          </a:prstGeom>
        </p:spPr>
      </p:pic>
      <p:pic>
        <p:nvPicPr>
          <p:cNvPr id="5" name="Picture 4" descr="A picture containing computer, electronics, metal, subway&#10;&#10;Description automatically generated">
            <a:extLst>
              <a:ext uri="{FF2B5EF4-FFF2-40B4-BE49-F238E27FC236}">
                <a16:creationId xmlns:a16="http://schemas.microsoft.com/office/drawing/2014/main" id="{062BDEF9-DB2E-69C8-8E63-72D3529C7820}"/>
              </a:ext>
            </a:extLst>
          </p:cNvPr>
          <p:cNvPicPr>
            <a:picLocks noChangeAspect="1"/>
          </p:cNvPicPr>
          <p:nvPr/>
        </p:nvPicPr>
        <p:blipFill>
          <a:blip r:embed="rId3"/>
          <a:stretch>
            <a:fillRect/>
          </a:stretch>
        </p:blipFill>
        <p:spPr>
          <a:xfrm>
            <a:off x="240277" y="1690890"/>
            <a:ext cx="4140807" cy="2773674"/>
          </a:xfrm>
          <a:prstGeom prst="rect">
            <a:avLst/>
          </a:prstGeom>
        </p:spPr>
      </p:pic>
      <p:pic>
        <p:nvPicPr>
          <p:cNvPr id="7" name="Picture 6" descr="A picture containing ceiling, warehouse&#10;&#10;Description automatically generated">
            <a:extLst>
              <a:ext uri="{FF2B5EF4-FFF2-40B4-BE49-F238E27FC236}">
                <a16:creationId xmlns:a16="http://schemas.microsoft.com/office/drawing/2014/main" id="{244D95B7-B7F8-5C2A-C603-1AB0BB32DD41}"/>
              </a:ext>
            </a:extLst>
          </p:cNvPr>
          <p:cNvPicPr>
            <a:picLocks noChangeAspect="1"/>
          </p:cNvPicPr>
          <p:nvPr/>
        </p:nvPicPr>
        <p:blipFill>
          <a:blip r:embed="rId4"/>
          <a:stretch>
            <a:fillRect/>
          </a:stretch>
        </p:blipFill>
        <p:spPr>
          <a:xfrm>
            <a:off x="4847817" y="1989577"/>
            <a:ext cx="4078425" cy="2052960"/>
          </a:xfrm>
          <a:prstGeom prst="rect">
            <a:avLst/>
          </a:prstGeom>
        </p:spPr>
      </p:pic>
      <p:sp>
        <p:nvSpPr>
          <p:cNvPr id="2" name="Google Shape;343;p11">
            <a:extLst>
              <a:ext uri="{FF2B5EF4-FFF2-40B4-BE49-F238E27FC236}">
                <a16:creationId xmlns:a16="http://schemas.microsoft.com/office/drawing/2014/main" id="{D7998255-34E1-AD21-64C0-F0990822F9E4}"/>
              </a:ext>
            </a:extLst>
          </p:cNvPr>
          <p:cNvSpPr txBox="1"/>
          <p:nvPr/>
        </p:nvSpPr>
        <p:spPr>
          <a:xfrm>
            <a:off x="4459835" y="4169410"/>
            <a:ext cx="4633920" cy="923289"/>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Plus a lot of cloud-based, scalable solutions for data processing, and adequate tiered storage.</a:t>
            </a:r>
          </a:p>
        </p:txBody>
      </p:sp>
    </p:spTree>
    <p:extLst>
      <p:ext uri="{BB962C8B-B14F-4D97-AF65-F5344CB8AC3E}">
        <p14:creationId xmlns:p14="http://schemas.microsoft.com/office/powerpoint/2010/main" val="363888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creenshot, plot, line&#10;&#10;Description automatically generated">
            <a:extLst>
              <a:ext uri="{FF2B5EF4-FFF2-40B4-BE49-F238E27FC236}">
                <a16:creationId xmlns:a16="http://schemas.microsoft.com/office/drawing/2014/main" id="{75FB874B-3E82-04B0-94C8-AA000401AFCB}"/>
              </a:ext>
            </a:extLst>
          </p:cNvPr>
          <p:cNvPicPr>
            <a:picLocks noChangeAspect="1"/>
          </p:cNvPicPr>
          <p:nvPr/>
        </p:nvPicPr>
        <p:blipFill>
          <a:blip r:embed="rId2"/>
          <a:stretch>
            <a:fillRect/>
          </a:stretch>
        </p:blipFill>
        <p:spPr>
          <a:xfrm>
            <a:off x="13133" y="2668114"/>
            <a:ext cx="2588580" cy="1815228"/>
          </a:xfrm>
          <a:prstGeom prst="rect">
            <a:avLst/>
          </a:prstGeom>
        </p:spPr>
      </p:pic>
      <p:sp>
        <p:nvSpPr>
          <p:cNvPr id="17" name="Título 16"/>
          <p:cNvSpPr>
            <a:spLocks noGrp="1"/>
          </p:cNvSpPr>
          <p:nvPr>
            <p:ph type="title"/>
          </p:nvPr>
        </p:nvSpPr>
        <p:spPr/>
        <p:txBody>
          <a:bodyPr/>
          <a:lstStyle/>
          <a:p>
            <a:r>
              <a:rPr lang="en-US" dirty="0"/>
              <a:t>3) The operational environment</a:t>
            </a:r>
            <a:r>
              <a:rPr lang="en-GB" dirty="0"/>
              <a:t>: portability and scaling</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2601713" y="3569485"/>
            <a:ext cx="6448770" cy="1477287"/>
          </a:xfrm>
          <a:prstGeom prst="rect">
            <a:avLst/>
          </a:prstGeom>
          <a:solidFill>
            <a:srgbClr val="F2F2F2"/>
          </a:solidFill>
          <a:ln>
            <a:noFill/>
          </a:ln>
        </p:spPr>
        <p:txBody>
          <a:bodyPr spcFirstLastPara="1" wrap="square" lIns="91425" tIns="45700" rIns="91425" bIns="45700" anchor="t" anchorCtr="0">
            <a:spAutoFit/>
          </a:bodyPr>
          <a:lstStyle/>
          <a:p>
            <a:pPr marL="457200" lvl="0" indent="-317500" algn="just" defTabSz="914378">
              <a:buSzPts val="1400"/>
              <a:buFont typeface="Arial"/>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rPr>
              <a:t>Ensure that the machines are used efficiently</a:t>
            </a:r>
          </a:p>
          <a:p>
            <a:pPr marL="457200" lvl="0" indent="-317500" algn="just" defTabSz="914378">
              <a:buSzPts val="1400"/>
              <a:buFont typeface="Arial"/>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rPr>
              <a:t>Develop tests with measurable indicators of replicability, computational efficiency and code quality</a:t>
            </a:r>
          </a:p>
          <a:p>
            <a:pPr marL="457200" lvl="0" indent="-317500" algn="just" defTabSz="914378">
              <a:buSzPts val="1400"/>
              <a:buFont typeface="Arial"/>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rPr>
              <a:t>Accelerate the new models using kernels and data structures suitable for the new GPU partitions</a:t>
            </a:r>
          </a:p>
        </p:txBody>
      </p:sp>
      <p:pic>
        <p:nvPicPr>
          <p:cNvPr id="6" name="Google Shape;37;p7">
            <a:extLst>
              <a:ext uri="{FF2B5EF4-FFF2-40B4-BE49-F238E27FC236}">
                <a16:creationId xmlns:a16="http://schemas.microsoft.com/office/drawing/2014/main" id="{84260508-5363-3CBD-A448-7F4E97A4298E}"/>
              </a:ext>
            </a:extLst>
          </p:cNvPr>
          <p:cNvPicPr preferRelativeResize="0"/>
          <p:nvPr/>
        </p:nvPicPr>
        <p:blipFill>
          <a:blip r:embed="rId3">
            <a:alphaModFix/>
          </a:blip>
          <a:stretch>
            <a:fillRect/>
          </a:stretch>
        </p:blipFill>
        <p:spPr>
          <a:xfrm>
            <a:off x="1860715" y="622285"/>
            <a:ext cx="2225075" cy="1408461"/>
          </a:xfrm>
          <a:prstGeom prst="rect">
            <a:avLst/>
          </a:prstGeom>
          <a:noFill/>
          <a:ln>
            <a:solidFill>
              <a:schemeClr val="tx1"/>
            </a:solidFill>
          </a:ln>
        </p:spPr>
      </p:pic>
      <p:pic>
        <p:nvPicPr>
          <p:cNvPr id="8" name="Google Shape;38;p7">
            <a:extLst>
              <a:ext uri="{FF2B5EF4-FFF2-40B4-BE49-F238E27FC236}">
                <a16:creationId xmlns:a16="http://schemas.microsoft.com/office/drawing/2014/main" id="{FD2E1886-05F6-9116-98CC-A255DA6D2D43}"/>
              </a:ext>
            </a:extLst>
          </p:cNvPr>
          <p:cNvPicPr preferRelativeResize="0"/>
          <p:nvPr/>
        </p:nvPicPr>
        <p:blipFill>
          <a:blip r:embed="rId4">
            <a:alphaModFix/>
          </a:blip>
          <a:stretch>
            <a:fillRect/>
          </a:stretch>
        </p:blipFill>
        <p:spPr>
          <a:xfrm>
            <a:off x="6096099" y="618889"/>
            <a:ext cx="2708725" cy="1459650"/>
          </a:xfrm>
          <a:prstGeom prst="rect">
            <a:avLst/>
          </a:prstGeom>
          <a:noFill/>
          <a:ln>
            <a:solidFill>
              <a:schemeClr val="tx1"/>
            </a:solidFill>
          </a:ln>
        </p:spPr>
      </p:pic>
      <p:sp>
        <p:nvSpPr>
          <p:cNvPr id="11" name="Google Shape;40;p7">
            <a:extLst>
              <a:ext uri="{FF2B5EF4-FFF2-40B4-BE49-F238E27FC236}">
                <a16:creationId xmlns:a16="http://schemas.microsoft.com/office/drawing/2014/main" id="{5640BBD5-BB4E-9238-31D2-2C338F897CF1}"/>
              </a:ext>
            </a:extLst>
          </p:cNvPr>
          <p:cNvSpPr/>
          <p:nvPr/>
        </p:nvSpPr>
        <p:spPr>
          <a:xfrm>
            <a:off x="5058211" y="698713"/>
            <a:ext cx="2498124" cy="379500"/>
          </a:xfrm>
          <a:prstGeom prst="rect">
            <a:avLst/>
          </a:prstGeom>
          <a:solidFill>
            <a:srgbClr val="E7E6E6"/>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dirty="0"/>
              <a:t>Global kilometre-scale resolution for better accuracy                                                                             </a:t>
            </a:r>
            <a:endParaRPr dirty="0"/>
          </a:p>
        </p:txBody>
      </p:sp>
      <p:sp>
        <p:nvSpPr>
          <p:cNvPr id="14" name="Google Shape;43;p7">
            <a:extLst>
              <a:ext uri="{FF2B5EF4-FFF2-40B4-BE49-F238E27FC236}">
                <a16:creationId xmlns:a16="http://schemas.microsoft.com/office/drawing/2014/main" id="{1026E529-DA86-1693-02DF-ACF06115816F}"/>
              </a:ext>
            </a:extLst>
          </p:cNvPr>
          <p:cNvSpPr/>
          <p:nvPr/>
        </p:nvSpPr>
        <p:spPr>
          <a:xfrm>
            <a:off x="4948249" y="3095424"/>
            <a:ext cx="433200" cy="447000"/>
          </a:xfrm>
          <a:prstGeom prst="down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5;p7">
            <a:extLst>
              <a:ext uri="{FF2B5EF4-FFF2-40B4-BE49-F238E27FC236}">
                <a16:creationId xmlns:a16="http://schemas.microsoft.com/office/drawing/2014/main" id="{E07464D9-4822-A418-9113-DDF7508286AF}"/>
              </a:ext>
            </a:extLst>
          </p:cNvPr>
          <p:cNvSpPr/>
          <p:nvPr/>
        </p:nvSpPr>
        <p:spPr>
          <a:xfrm>
            <a:off x="2220677" y="2143833"/>
            <a:ext cx="5938584" cy="939413"/>
          </a:xfrm>
          <a:prstGeom prst="ellipse">
            <a:avLst/>
          </a:prstGeom>
          <a:solidFill>
            <a:srgbClr val="FCE5CD"/>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ca-ES" sz="1800" dirty="0"/>
              <a:t>Actions for improving the computational efficiency and optimization of all tasks, including the new climate models </a:t>
            </a:r>
            <a:endParaRPr sz="1800" dirty="0"/>
          </a:p>
        </p:txBody>
      </p:sp>
      <p:sp>
        <p:nvSpPr>
          <p:cNvPr id="18" name="Google Shape;46;p7">
            <a:extLst>
              <a:ext uri="{FF2B5EF4-FFF2-40B4-BE49-F238E27FC236}">
                <a16:creationId xmlns:a16="http://schemas.microsoft.com/office/drawing/2014/main" id="{F8C27489-0413-1E4F-EFBE-AB0DF922D7E4}"/>
              </a:ext>
            </a:extLst>
          </p:cNvPr>
          <p:cNvSpPr/>
          <p:nvPr/>
        </p:nvSpPr>
        <p:spPr>
          <a:xfrm>
            <a:off x="4948249" y="1653447"/>
            <a:ext cx="433200" cy="447000"/>
          </a:xfrm>
          <a:prstGeom prst="down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5;p7">
            <a:extLst>
              <a:ext uri="{FF2B5EF4-FFF2-40B4-BE49-F238E27FC236}">
                <a16:creationId xmlns:a16="http://schemas.microsoft.com/office/drawing/2014/main" id="{8A4C192D-2BCF-0FC7-CE93-2ACD1D5940E3}"/>
              </a:ext>
            </a:extLst>
          </p:cNvPr>
          <p:cNvSpPr/>
          <p:nvPr/>
        </p:nvSpPr>
        <p:spPr>
          <a:xfrm>
            <a:off x="95599" y="1356453"/>
            <a:ext cx="2838523" cy="379500"/>
          </a:xfrm>
          <a:prstGeom prst="rect">
            <a:avLst/>
          </a:prstGeom>
          <a:solidFill>
            <a:srgbClr val="E7E6E6"/>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dirty="0"/>
              <a:t>New hardware, pre-exascale computing oriented                                                                             </a:t>
            </a:r>
            <a:endParaRPr dirty="0"/>
          </a:p>
        </p:txBody>
      </p:sp>
    </p:spTree>
    <p:extLst>
      <p:ext uri="{BB962C8B-B14F-4D97-AF65-F5344CB8AC3E}">
        <p14:creationId xmlns:p14="http://schemas.microsoft.com/office/powerpoint/2010/main" val="1128174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The workflow: managing tasks</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646290"/>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A digital twin requires a well-defined task definition and solution for the workflow management that includes full traceability and recoverability of the suite of tasks.</a:t>
            </a:r>
          </a:p>
        </p:txBody>
      </p:sp>
      <p:pic>
        <p:nvPicPr>
          <p:cNvPr id="35" name="Google Shape;337;p25">
            <a:extLst>
              <a:ext uri="{FF2B5EF4-FFF2-40B4-BE49-F238E27FC236}">
                <a16:creationId xmlns:a16="http://schemas.microsoft.com/office/drawing/2014/main" id="{015D3B81-F712-5E72-802F-392E070938C6}"/>
              </a:ext>
            </a:extLst>
          </p:cNvPr>
          <p:cNvPicPr preferRelativeResize="0">
            <a:picLocks noChangeAspect="1"/>
          </p:cNvPicPr>
          <p:nvPr/>
        </p:nvPicPr>
        <p:blipFill rotWithShape="1">
          <a:blip r:embed="rId2">
            <a:alphaModFix/>
          </a:blip>
          <a:srcRect b="6059"/>
          <a:stretch/>
        </p:blipFill>
        <p:spPr>
          <a:xfrm>
            <a:off x="4900132" y="1462241"/>
            <a:ext cx="4186195" cy="2779737"/>
          </a:xfrm>
          <a:prstGeom prst="rect">
            <a:avLst/>
          </a:prstGeom>
          <a:noFill/>
          <a:ln>
            <a:solidFill>
              <a:schemeClr val="tx1"/>
            </a:solidFill>
          </a:ln>
        </p:spPr>
      </p:pic>
      <p:pic>
        <p:nvPicPr>
          <p:cNvPr id="36" name="Picture 35">
            <a:extLst>
              <a:ext uri="{FF2B5EF4-FFF2-40B4-BE49-F238E27FC236}">
                <a16:creationId xmlns:a16="http://schemas.microsoft.com/office/drawing/2014/main" id="{B9E91483-0A50-0D53-EBA7-A71F5E49B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8" y="2179232"/>
            <a:ext cx="5030991" cy="2175563"/>
          </a:xfrm>
          <a:prstGeom prst="rect">
            <a:avLst/>
          </a:prstGeom>
          <a:ln>
            <a:solidFill>
              <a:schemeClr val="tx1"/>
            </a:solidFill>
          </a:ln>
        </p:spPr>
      </p:pic>
    </p:spTree>
    <p:extLst>
      <p:ext uri="{BB962C8B-B14F-4D97-AF65-F5344CB8AC3E}">
        <p14:creationId xmlns:p14="http://schemas.microsoft.com/office/powerpoint/2010/main" val="4273159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The workflow: managing tasks</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646290"/>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A digital twin requires a well-defined task definition and solution for the workflow management that includes full traceability and recoverability of the suite of tasks.</a:t>
            </a:r>
          </a:p>
        </p:txBody>
      </p:sp>
      <p:pic>
        <p:nvPicPr>
          <p:cNvPr id="35" name="Google Shape;337;p25">
            <a:extLst>
              <a:ext uri="{FF2B5EF4-FFF2-40B4-BE49-F238E27FC236}">
                <a16:creationId xmlns:a16="http://schemas.microsoft.com/office/drawing/2014/main" id="{015D3B81-F712-5E72-802F-392E070938C6}"/>
              </a:ext>
            </a:extLst>
          </p:cNvPr>
          <p:cNvPicPr preferRelativeResize="0">
            <a:picLocks noChangeAspect="1"/>
          </p:cNvPicPr>
          <p:nvPr/>
        </p:nvPicPr>
        <p:blipFill rotWithShape="1">
          <a:blip r:embed="rId2">
            <a:alphaModFix/>
          </a:blip>
          <a:srcRect b="6059"/>
          <a:stretch/>
        </p:blipFill>
        <p:spPr>
          <a:xfrm>
            <a:off x="4947757" y="2348066"/>
            <a:ext cx="4186195" cy="2779737"/>
          </a:xfrm>
          <a:prstGeom prst="rect">
            <a:avLst/>
          </a:prstGeom>
          <a:noFill/>
          <a:ln>
            <a:solidFill>
              <a:schemeClr val="tx1"/>
            </a:solidFill>
          </a:ln>
        </p:spPr>
      </p:pic>
      <p:pic>
        <p:nvPicPr>
          <p:cNvPr id="2" name="Google Shape;343;p26">
            <a:extLst>
              <a:ext uri="{FF2B5EF4-FFF2-40B4-BE49-F238E27FC236}">
                <a16:creationId xmlns:a16="http://schemas.microsoft.com/office/drawing/2014/main" id="{CBCA1381-862F-C95A-C928-128CCA293059}"/>
              </a:ext>
            </a:extLst>
          </p:cNvPr>
          <p:cNvPicPr preferRelativeResize="0">
            <a:picLocks noChangeAspect="1"/>
          </p:cNvPicPr>
          <p:nvPr/>
        </p:nvPicPr>
        <p:blipFill>
          <a:blip r:embed="rId3">
            <a:alphaModFix/>
          </a:blip>
          <a:stretch>
            <a:fillRect/>
          </a:stretch>
        </p:blipFill>
        <p:spPr>
          <a:xfrm>
            <a:off x="247394" y="1337790"/>
            <a:ext cx="4396916" cy="3108070"/>
          </a:xfrm>
          <a:prstGeom prst="rect">
            <a:avLst/>
          </a:prstGeom>
          <a:noFill/>
          <a:ln>
            <a:solidFill>
              <a:schemeClr val="tx1"/>
            </a:solidFill>
          </a:ln>
        </p:spPr>
      </p:pic>
    </p:spTree>
    <p:extLst>
      <p:ext uri="{BB962C8B-B14F-4D97-AF65-F5344CB8AC3E}">
        <p14:creationId xmlns:p14="http://schemas.microsoft.com/office/powerpoint/2010/main" val="918703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Climate information for adaptation</a:t>
            </a:r>
          </a:p>
        </p:txBody>
      </p:sp>
      <p:pic>
        <p:nvPicPr>
          <p:cNvPr id="4" name="Picture 3" descr="Diagram&#10;&#10;Description automatically generated">
            <a:extLst>
              <a:ext uri="{FF2B5EF4-FFF2-40B4-BE49-F238E27FC236}">
                <a16:creationId xmlns:a16="http://schemas.microsoft.com/office/drawing/2014/main" id="{C8972583-2D3F-330D-5095-5AFBAF05F5C6}"/>
              </a:ext>
            </a:extLst>
          </p:cNvPr>
          <p:cNvPicPr>
            <a:picLocks noChangeAspect="1"/>
          </p:cNvPicPr>
          <p:nvPr/>
        </p:nvPicPr>
        <p:blipFill rotWithShape="1">
          <a:blip r:embed="rId2">
            <a:extLst>
              <a:ext uri="{28A0092B-C50C-407E-A947-70E740481C1C}">
                <a14:useLocalDpi xmlns:a14="http://schemas.microsoft.com/office/drawing/2010/main" val="0"/>
              </a:ext>
            </a:extLst>
          </a:blip>
          <a:srcRect l="11784" r="11784"/>
          <a:stretch/>
        </p:blipFill>
        <p:spPr>
          <a:xfrm>
            <a:off x="5792672" y="585206"/>
            <a:ext cx="3060000" cy="4443237"/>
          </a:xfrm>
          <a:prstGeom prst="rect">
            <a:avLst/>
          </a:prstGeom>
        </p:spPr>
      </p:pic>
      <p:sp>
        <p:nvSpPr>
          <p:cNvPr id="5" name="CuadroTexto 1">
            <a:extLst>
              <a:ext uri="{FF2B5EF4-FFF2-40B4-BE49-F238E27FC236}">
                <a16:creationId xmlns:a16="http://schemas.microsoft.com/office/drawing/2014/main" id="{D35D991F-868E-32FF-6FD1-6B3B271E6D2D}"/>
              </a:ext>
            </a:extLst>
          </p:cNvPr>
          <p:cNvSpPr txBox="1"/>
          <p:nvPr/>
        </p:nvSpPr>
        <p:spPr>
          <a:xfrm>
            <a:off x="7739448" y="4897279"/>
            <a:ext cx="1404550" cy="246221"/>
          </a:xfrm>
          <a:prstGeom prst="rect">
            <a:avLst/>
          </a:prstGeom>
          <a:noFill/>
        </p:spPr>
        <p:txBody>
          <a:bodyPr wrap="square" rtlCol="0">
            <a:spAutoFit/>
          </a:bodyPr>
          <a:lstStyle/>
          <a:p>
            <a:r>
              <a:rPr lang="en-GB" sz="1000" dirty="0"/>
              <a:t>AR6 WGI Figure 10.1</a:t>
            </a:r>
          </a:p>
        </p:txBody>
      </p:sp>
      <p:sp>
        <p:nvSpPr>
          <p:cNvPr id="6" name="Google Shape;343;p11">
            <a:extLst>
              <a:ext uri="{FF2B5EF4-FFF2-40B4-BE49-F238E27FC236}">
                <a16:creationId xmlns:a16="http://schemas.microsoft.com/office/drawing/2014/main" id="{B47F47C8-E575-BD22-1507-1434CF61138A}"/>
              </a:ext>
            </a:extLst>
          </p:cNvPr>
          <p:cNvSpPr txBox="1"/>
          <p:nvPr/>
        </p:nvSpPr>
        <p:spPr>
          <a:xfrm>
            <a:off x="91894" y="935529"/>
            <a:ext cx="5373406" cy="1200288"/>
          </a:xfrm>
          <a:prstGeom prst="rect">
            <a:avLst/>
          </a:prstGeom>
          <a:solidFill>
            <a:srgbClr val="F2F2F2"/>
          </a:solidFill>
          <a:ln>
            <a:noFill/>
          </a:ln>
        </p:spPr>
        <p:txBody>
          <a:bodyPr spcFirstLastPara="1" wrap="square" lIns="91425" tIns="45700" rIns="91425" bIns="45700" anchor="t" anchorCtr="0">
            <a:spAutoFit/>
          </a:bodyPr>
          <a:lstStyle/>
          <a:p>
            <a:pPr defTabSz="914378"/>
            <a:r>
              <a:rPr lang="en-GB" sz="1800" dirty="0">
                <a:solidFill>
                  <a:srgbClr val="FF0000"/>
                </a:solidFill>
              </a:rPr>
              <a:t>Adaptation</a:t>
            </a:r>
            <a:r>
              <a:rPr lang="en-GB" sz="1800" dirty="0">
                <a:solidFill>
                  <a:srgbClr val="464749"/>
                </a:solidFill>
              </a:rPr>
              <a:t> is the action that leads to limiting the consequences of a warming climate and requires, among many other elements, </a:t>
            </a:r>
            <a:r>
              <a:rPr lang="en-GB" sz="1800" dirty="0">
                <a:solidFill>
                  <a:srgbClr val="FF0000"/>
                </a:solidFill>
              </a:rPr>
              <a:t>climate information</a:t>
            </a:r>
            <a:r>
              <a:rPr lang="en-GB" sz="1800" dirty="0">
                <a:solidFill>
                  <a:srgbClr val="464749"/>
                </a:solidFill>
              </a:rPr>
              <a:t> about climate hazards.</a:t>
            </a:r>
          </a:p>
        </p:txBody>
      </p:sp>
      <p:grpSp>
        <p:nvGrpSpPr>
          <p:cNvPr id="10" name="Group 9">
            <a:extLst>
              <a:ext uri="{FF2B5EF4-FFF2-40B4-BE49-F238E27FC236}">
                <a16:creationId xmlns:a16="http://schemas.microsoft.com/office/drawing/2014/main" id="{9E4F03E9-AB70-1E35-8188-CE505021C8C1}"/>
              </a:ext>
            </a:extLst>
          </p:cNvPr>
          <p:cNvGrpSpPr/>
          <p:nvPr/>
        </p:nvGrpSpPr>
        <p:grpSpPr>
          <a:xfrm>
            <a:off x="5624063" y="1160585"/>
            <a:ext cx="3392575" cy="3300630"/>
            <a:chOff x="5624063" y="1160585"/>
            <a:chExt cx="3392575" cy="3300630"/>
          </a:xfrm>
        </p:grpSpPr>
        <p:cxnSp>
          <p:nvCxnSpPr>
            <p:cNvPr id="7" name="Straight Arrow Connector 6">
              <a:extLst>
                <a:ext uri="{FF2B5EF4-FFF2-40B4-BE49-F238E27FC236}">
                  <a16:creationId xmlns:a16="http://schemas.microsoft.com/office/drawing/2014/main" id="{DE1DFE7B-712B-F0E2-D7FB-6C7748CEB95B}"/>
                </a:ext>
              </a:extLst>
            </p:cNvPr>
            <p:cNvCxnSpPr/>
            <p:nvPr/>
          </p:nvCxnSpPr>
          <p:spPr>
            <a:xfrm>
              <a:off x="5624063" y="1160585"/>
              <a:ext cx="0" cy="329184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392394B-5B54-31C4-7A9E-E1E83504712F}"/>
                </a:ext>
              </a:extLst>
            </p:cNvPr>
            <p:cNvCxnSpPr/>
            <p:nvPr/>
          </p:nvCxnSpPr>
          <p:spPr>
            <a:xfrm>
              <a:off x="9016638" y="1169375"/>
              <a:ext cx="0" cy="3291840"/>
            </a:xfrm>
            <a:prstGeom prst="straightConnector1">
              <a:avLst/>
            </a:prstGeom>
            <a:ln w="127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pic>
        <p:nvPicPr>
          <p:cNvPr id="9" name="Picture 8" descr="Diagram&#10;&#10;Description automatically generated">
            <a:extLst>
              <a:ext uri="{FF2B5EF4-FFF2-40B4-BE49-F238E27FC236}">
                <a16:creationId xmlns:a16="http://schemas.microsoft.com/office/drawing/2014/main" id="{B3A3B56B-DF21-6FD7-34F6-C2D4B238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784" r="11784" b="34314"/>
          <a:stretch/>
        </p:blipFill>
        <p:spPr>
          <a:xfrm>
            <a:off x="688542" y="745977"/>
            <a:ext cx="3960409" cy="3780000"/>
          </a:xfrm>
          <a:prstGeom prst="rect">
            <a:avLst/>
          </a:prstGeom>
          <a:ln>
            <a:solidFill>
              <a:schemeClr val="tx1"/>
            </a:solidFill>
          </a:ln>
        </p:spPr>
      </p:pic>
      <p:pic>
        <p:nvPicPr>
          <p:cNvPr id="12" name="Picture 11" descr="Diagram&#10;&#10;Description automatically generated">
            <a:extLst>
              <a:ext uri="{FF2B5EF4-FFF2-40B4-BE49-F238E27FC236}">
                <a16:creationId xmlns:a16="http://schemas.microsoft.com/office/drawing/2014/main" id="{58C6E08F-C8D7-6C5C-5FB1-5B255315602A}"/>
              </a:ext>
            </a:extLst>
          </p:cNvPr>
          <p:cNvPicPr>
            <a:picLocks noChangeAspect="1"/>
          </p:cNvPicPr>
          <p:nvPr/>
        </p:nvPicPr>
        <p:blipFill rotWithShape="1">
          <a:blip r:embed="rId2">
            <a:extLst>
              <a:ext uri="{28A0092B-C50C-407E-A947-70E740481C1C}">
                <a14:useLocalDpi xmlns:a14="http://schemas.microsoft.com/office/drawing/2010/main" val="0"/>
              </a:ext>
            </a:extLst>
          </a:blip>
          <a:srcRect l="11784" t="35924" r="11784" b="-1611"/>
          <a:stretch/>
        </p:blipFill>
        <p:spPr>
          <a:xfrm>
            <a:off x="1586874" y="1015307"/>
            <a:ext cx="3960409" cy="3780000"/>
          </a:xfrm>
          <a:prstGeom prst="rect">
            <a:avLst/>
          </a:prstGeom>
          <a:ln>
            <a:solidFill>
              <a:schemeClr val="tx1"/>
            </a:solidFill>
          </a:ln>
        </p:spPr>
      </p:pic>
    </p:spTree>
    <p:extLst>
      <p:ext uri="{BB962C8B-B14F-4D97-AF65-F5344CB8AC3E}">
        <p14:creationId xmlns:p14="http://schemas.microsoft.com/office/powerpoint/2010/main" val="156689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The workflow: managing tasks</a:t>
            </a:r>
            <a:endParaRPr lang="es-ES" dirty="0"/>
          </a:p>
        </p:txBody>
      </p:sp>
      <p:grpSp>
        <p:nvGrpSpPr>
          <p:cNvPr id="33" name="Group 32">
            <a:extLst>
              <a:ext uri="{FF2B5EF4-FFF2-40B4-BE49-F238E27FC236}">
                <a16:creationId xmlns:a16="http://schemas.microsoft.com/office/drawing/2014/main" id="{A1763090-0497-1AEC-EB28-E266FF2B33FB}"/>
              </a:ext>
            </a:extLst>
          </p:cNvPr>
          <p:cNvGrpSpPr>
            <a:grpSpLocks noChangeAspect="1"/>
          </p:cNvGrpSpPr>
          <p:nvPr/>
        </p:nvGrpSpPr>
        <p:grpSpPr>
          <a:xfrm>
            <a:off x="579493" y="744885"/>
            <a:ext cx="7969729" cy="4141629"/>
            <a:chOff x="183700" y="1058779"/>
            <a:chExt cx="10917437" cy="5673467"/>
          </a:xfrm>
        </p:grpSpPr>
        <p:pic>
          <p:nvPicPr>
            <p:cNvPr id="2" name="Google Shape;101;p20">
              <a:extLst>
                <a:ext uri="{FF2B5EF4-FFF2-40B4-BE49-F238E27FC236}">
                  <a16:creationId xmlns:a16="http://schemas.microsoft.com/office/drawing/2014/main" id="{915AE1B5-42D3-1266-F8EE-E607EDAF0C08}"/>
                </a:ext>
              </a:extLst>
            </p:cNvPr>
            <p:cNvPicPr preferRelativeResize="0"/>
            <p:nvPr/>
          </p:nvPicPr>
          <p:blipFill>
            <a:blip r:embed="rId2">
              <a:alphaModFix/>
            </a:blip>
            <a:stretch>
              <a:fillRect/>
            </a:stretch>
          </p:blipFill>
          <p:spPr>
            <a:xfrm>
              <a:off x="2627200" y="1058779"/>
              <a:ext cx="8473937" cy="5673467"/>
            </a:xfrm>
            <a:prstGeom prst="rect">
              <a:avLst/>
            </a:prstGeom>
            <a:noFill/>
            <a:ln w="19050" cap="flat" cmpd="sng">
              <a:solidFill>
                <a:schemeClr val="dk2"/>
              </a:solidFill>
              <a:prstDash val="solid"/>
              <a:round/>
              <a:headEnd type="none" w="sm" len="sm"/>
              <a:tailEnd type="none" w="sm" len="sm"/>
            </a:ln>
          </p:spPr>
        </p:pic>
        <p:grpSp>
          <p:nvGrpSpPr>
            <p:cNvPr id="3" name="Google Shape;103;p20">
              <a:extLst>
                <a:ext uri="{FF2B5EF4-FFF2-40B4-BE49-F238E27FC236}">
                  <a16:creationId xmlns:a16="http://schemas.microsoft.com/office/drawing/2014/main" id="{FC5A76F5-6C1F-1EF4-161A-CD02CE342733}"/>
                </a:ext>
              </a:extLst>
            </p:cNvPr>
            <p:cNvGrpSpPr/>
            <p:nvPr/>
          </p:nvGrpSpPr>
          <p:grpSpPr>
            <a:xfrm>
              <a:off x="183700" y="1982788"/>
              <a:ext cx="3400750" cy="3322137"/>
              <a:chOff x="183700" y="1982788"/>
              <a:chExt cx="3400750" cy="3322137"/>
            </a:xfrm>
          </p:grpSpPr>
          <p:grpSp>
            <p:nvGrpSpPr>
              <p:cNvPr id="4" name="Google Shape;104;p20">
                <a:extLst>
                  <a:ext uri="{FF2B5EF4-FFF2-40B4-BE49-F238E27FC236}">
                    <a16:creationId xmlns:a16="http://schemas.microsoft.com/office/drawing/2014/main" id="{6EAD8312-0ED5-75C1-9C54-9F58CEA51298}"/>
                  </a:ext>
                </a:extLst>
              </p:cNvPr>
              <p:cNvGrpSpPr/>
              <p:nvPr/>
            </p:nvGrpSpPr>
            <p:grpSpPr>
              <a:xfrm>
                <a:off x="183700" y="2819675"/>
                <a:ext cx="3400750" cy="1807107"/>
                <a:chOff x="183700" y="2819675"/>
                <a:chExt cx="3400750" cy="1807107"/>
              </a:xfrm>
            </p:grpSpPr>
            <p:grpSp>
              <p:nvGrpSpPr>
                <p:cNvPr id="20" name="Google Shape;105;p20">
                  <a:extLst>
                    <a:ext uri="{FF2B5EF4-FFF2-40B4-BE49-F238E27FC236}">
                      <a16:creationId xmlns:a16="http://schemas.microsoft.com/office/drawing/2014/main" id="{72B349DF-90ED-C9EB-514C-473D90FA0073}"/>
                    </a:ext>
                  </a:extLst>
                </p:cNvPr>
                <p:cNvGrpSpPr/>
                <p:nvPr/>
              </p:nvGrpSpPr>
              <p:grpSpPr>
                <a:xfrm>
                  <a:off x="2474500" y="2819675"/>
                  <a:ext cx="1109950" cy="1575241"/>
                  <a:chOff x="2474500" y="2819675"/>
                  <a:chExt cx="1109950" cy="1575241"/>
                </a:xfrm>
              </p:grpSpPr>
              <p:cxnSp>
                <p:nvCxnSpPr>
                  <p:cNvPr id="22" name="Google Shape;106;p20">
                    <a:extLst>
                      <a:ext uri="{FF2B5EF4-FFF2-40B4-BE49-F238E27FC236}">
                        <a16:creationId xmlns:a16="http://schemas.microsoft.com/office/drawing/2014/main" id="{AC38BCD0-13A0-7BD5-FCFA-51B284E03A76}"/>
                      </a:ext>
                    </a:extLst>
                  </p:cNvPr>
                  <p:cNvCxnSpPr>
                    <a:stCxn id="21" idx="3"/>
                  </p:cNvCxnSpPr>
                  <p:nvPr/>
                </p:nvCxnSpPr>
                <p:spPr>
                  <a:xfrm flipV="1">
                    <a:off x="2474500" y="2831652"/>
                    <a:ext cx="667800" cy="1563264"/>
                  </a:xfrm>
                  <a:prstGeom prst="bentConnector2">
                    <a:avLst/>
                  </a:prstGeom>
                  <a:noFill/>
                  <a:ln w="19050" cap="flat" cmpd="sng">
                    <a:solidFill>
                      <a:schemeClr val="accent6"/>
                    </a:solidFill>
                    <a:prstDash val="solid"/>
                    <a:round/>
                    <a:headEnd type="none" w="med" len="med"/>
                    <a:tailEnd type="none" w="med" len="med"/>
                  </a:ln>
                </p:spPr>
              </p:cxnSp>
              <p:cxnSp>
                <p:nvCxnSpPr>
                  <p:cNvPr id="23" name="Google Shape;108;p20">
                    <a:extLst>
                      <a:ext uri="{FF2B5EF4-FFF2-40B4-BE49-F238E27FC236}">
                        <a16:creationId xmlns:a16="http://schemas.microsoft.com/office/drawing/2014/main" id="{21C40495-EC9E-1A46-BB2D-D2831FEA3E1F}"/>
                      </a:ext>
                    </a:extLst>
                  </p:cNvPr>
                  <p:cNvCxnSpPr/>
                  <p:nvPr/>
                </p:nvCxnSpPr>
                <p:spPr>
                  <a:xfrm>
                    <a:off x="3142250" y="2819675"/>
                    <a:ext cx="442200" cy="0"/>
                  </a:xfrm>
                  <a:prstGeom prst="straightConnector1">
                    <a:avLst/>
                  </a:prstGeom>
                  <a:noFill/>
                  <a:ln w="19050" cap="flat" cmpd="sng">
                    <a:solidFill>
                      <a:schemeClr val="accent6"/>
                    </a:solidFill>
                    <a:prstDash val="solid"/>
                    <a:round/>
                    <a:headEnd type="none" w="med" len="med"/>
                    <a:tailEnd type="none" w="med" len="med"/>
                  </a:ln>
                </p:spPr>
              </p:cxnSp>
              <p:cxnSp>
                <p:nvCxnSpPr>
                  <p:cNvPr id="24" name="Google Shape;109;p20">
                    <a:extLst>
                      <a:ext uri="{FF2B5EF4-FFF2-40B4-BE49-F238E27FC236}">
                        <a16:creationId xmlns:a16="http://schemas.microsoft.com/office/drawing/2014/main" id="{93D143BA-F729-E4F4-A5F1-722DCF3EF5A7}"/>
                      </a:ext>
                    </a:extLst>
                  </p:cNvPr>
                  <p:cNvCxnSpPr/>
                  <p:nvPr/>
                </p:nvCxnSpPr>
                <p:spPr>
                  <a:xfrm rot="10800000">
                    <a:off x="3142325" y="3632100"/>
                    <a:ext cx="394200" cy="0"/>
                  </a:xfrm>
                  <a:prstGeom prst="straightConnector1">
                    <a:avLst/>
                  </a:prstGeom>
                  <a:noFill/>
                  <a:ln w="19050" cap="flat" cmpd="sng">
                    <a:solidFill>
                      <a:schemeClr val="accent6"/>
                    </a:solidFill>
                    <a:prstDash val="solid"/>
                    <a:round/>
                    <a:headEnd type="none" w="med" len="med"/>
                    <a:tailEnd type="none" w="med" len="med"/>
                  </a:ln>
                </p:spPr>
              </p:cxnSp>
            </p:grpSp>
            <p:sp>
              <p:nvSpPr>
                <p:cNvPr id="21" name="Google Shape;107;p20">
                  <a:extLst>
                    <a:ext uri="{FF2B5EF4-FFF2-40B4-BE49-F238E27FC236}">
                      <a16:creationId xmlns:a16="http://schemas.microsoft.com/office/drawing/2014/main" id="{96D6A28D-748D-897C-A6BE-58667D3B7FE9}"/>
                    </a:ext>
                  </a:extLst>
                </p:cNvPr>
                <p:cNvSpPr txBox="1"/>
                <p:nvPr/>
              </p:nvSpPr>
              <p:spPr>
                <a:xfrm>
                  <a:off x="183700" y="4163050"/>
                  <a:ext cx="2290800" cy="463732"/>
                </a:xfrm>
                <a:prstGeom prst="rect">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ca-ES" sz="1000">
                      <a:solidFill>
                        <a:schemeClr val="dk1"/>
                      </a:solidFill>
                      <a:latin typeface="Arial" panose="020B0604020202020204" pitchFamily="34" charset="0"/>
                      <a:ea typeface="Calibri"/>
                      <a:cs typeface="Arial" panose="020B0604020202020204" pitchFamily="34" charset="0"/>
                      <a:sym typeface="Calibri"/>
                    </a:rPr>
                    <a:t>CHUNK Families</a:t>
                  </a:r>
                  <a:endParaRPr sz="1000">
                    <a:solidFill>
                      <a:schemeClr val="dk1"/>
                    </a:solidFill>
                    <a:latin typeface="Arial" panose="020B0604020202020204" pitchFamily="34" charset="0"/>
                    <a:ea typeface="Calibri"/>
                    <a:cs typeface="Arial" panose="020B0604020202020204" pitchFamily="34" charset="0"/>
                    <a:sym typeface="Calibri"/>
                  </a:endParaRPr>
                </a:p>
              </p:txBody>
            </p:sp>
          </p:grpSp>
          <p:grpSp>
            <p:nvGrpSpPr>
              <p:cNvPr id="5" name="Google Shape;110;p20">
                <a:extLst>
                  <a:ext uri="{FF2B5EF4-FFF2-40B4-BE49-F238E27FC236}">
                    <a16:creationId xmlns:a16="http://schemas.microsoft.com/office/drawing/2014/main" id="{DCB9CDB6-E566-B9D8-6AA9-7B7A55540A98}"/>
                  </a:ext>
                </a:extLst>
              </p:cNvPr>
              <p:cNvGrpSpPr/>
              <p:nvPr/>
            </p:nvGrpSpPr>
            <p:grpSpPr>
              <a:xfrm>
                <a:off x="183700" y="1982788"/>
                <a:ext cx="2839200" cy="674537"/>
                <a:chOff x="183700" y="1982788"/>
                <a:chExt cx="2839200" cy="674537"/>
              </a:xfrm>
            </p:grpSpPr>
            <p:sp>
              <p:nvSpPr>
                <p:cNvPr id="18" name="Google Shape;111;p20">
                  <a:extLst>
                    <a:ext uri="{FF2B5EF4-FFF2-40B4-BE49-F238E27FC236}">
                      <a16:creationId xmlns:a16="http://schemas.microsoft.com/office/drawing/2014/main" id="{C4FC4E2B-508C-C6FD-1848-3BD51E8BFD1A}"/>
                    </a:ext>
                  </a:extLst>
                </p:cNvPr>
                <p:cNvSpPr txBox="1"/>
                <p:nvPr/>
              </p:nvSpPr>
              <p:spPr>
                <a:xfrm>
                  <a:off x="183700" y="1982788"/>
                  <a:ext cx="2290800" cy="674537"/>
                </a:xfrm>
                <a:prstGeom prst="rect">
                  <a:avLst/>
                </a:prstGeom>
                <a:solidFill>
                  <a:schemeClr val="lt1"/>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ca-ES" sz="1000" dirty="0">
                      <a:solidFill>
                        <a:schemeClr val="dk1"/>
                      </a:solidFill>
                      <a:highlight>
                        <a:schemeClr val="lt1"/>
                      </a:highlight>
                      <a:latin typeface="Arial" panose="020B0604020202020204" pitchFamily="34" charset="0"/>
                      <a:ea typeface="Calibri"/>
                      <a:cs typeface="Arial" panose="020B0604020202020204" pitchFamily="34" charset="0"/>
                      <a:sym typeface="Calibri"/>
                    </a:rPr>
                    <a:t>Suite (Experiment/Workflow)</a:t>
                  </a:r>
                  <a:endParaRPr sz="1000" dirty="0">
                    <a:solidFill>
                      <a:schemeClr val="dk1"/>
                    </a:solidFill>
                    <a:highlight>
                      <a:schemeClr val="lt1"/>
                    </a:highlight>
                    <a:latin typeface="Arial" panose="020B0604020202020204" pitchFamily="34" charset="0"/>
                    <a:ea typeface="Calibri"/>
                    <a:cs typeface="Arial" panose="020B0604020202020204" pitchFamily="34" charset="0"/>
                    <a:sym typeface="Calibri"/>
                  </a:endParaRPr>
                </a:p>
              </p:txBody>
            </p:sp>
            <p:cxnSp>
              <p:nvCxnSpPr>
                <p:cNvPr id="19" name="Google Shape;112;p20">
                  <a:extLst>
                    <a:ext uri="{FF2B5EF4-FFF2-40B4-BE49-F238E27FC236}">
                      <a16:creationId xmlns:a16="http://schemas.microsoft.com/office/drawing/2014/main" id="{17AB629D-AB25-EAF3-C679-29A986AEDBC1}"/>
                    </a:ext>
                  </a:extLst>
                </p:cNvPr>
                <p:cNvCxnSpPr>
                  <a:stCxn id="18" idx="3"/>
                </p:cNvCxnSpPr>
                <p:nvPr/>
              </p:nvCxnSpPr>
              <p:spPr>
                <a:xfrm flipV="1">
                  <a:off x="2474500" y="2290588"/>
                  <a:ext cx="548400" cy="29468"/>
                </a:xfrm>
                <a:prstGeom prst="straightConnector1">
                  <a:avLst/>
                </a:prstGeom>
                <a:noFill/>
                <a:ln w="9525" cap="flat" cmpd="sng">
                  <a:solidFill>
                    <a:schemeClr val="dk2"/>
                  </a:solidFill>
                  <a:prstDash val="solid"/>
                  <a:round/>
                  <a:headEnd type="none" w="med" len="med"/>
                  <a:tailEnd type="none" w="med" len="med"/>
                </a:ln>
              </p:spPr>
            </p:cxnSp>
          </p:grpSp>
          <p:grpSp>
            <p:nvGrpSpPr>
              <p:cNvPr id="6" name="Google Shape;113;p20">
                <a:extLst>
                  <a:ext uri="{FF2B5EF4-FFF2-40B4-BE49-F238E27FC236}">
                    <a16:creationId xmlns:a16="http://schemas.microsoft.com/office/drawing/2014/main" id="{4939E868-A0CC-641B-B6F8-F9E09871DD61}"/>
                  </a:ext>
                </a:extLst>
              </p:cNvPr>
              <p:cNvGrpSpPr/>
              <p:nvPr/>
            </p:nvGrpSpPr>
            <p:grpSpPr>
              <a:xfrm>
                <a:off x="183700" y="2521101"/>
                <a:ext cx="3006299" cy="2783824"/>
                <a:chOff x="183700" y="2521101"/>
                <a:chExt cx="3006299" cy="2783824"/>
              </a:xfrm>
            </p:grpSpPr>
            <p:sp>
              <p:nvSpPr>
                <p:cNvPr id="13" name="Google Shape;114;p20">
                  <a:extLst>
                    <a:ext uri="{FF2B5EF4-FFF2-40B4-BE49-F238E27FC236}">
                      <a16:creationId xmlns:a16="http://schemas.microsoft.com/office/drawing/2014/main" id="{A8CDAD17-117A-E8FA-FAFD-F9CB91FE01D1}"/>
                    </a:ext>
                  </a:extLst>
                </p:cNvPr>
                <p:cNvSpPr txBox="1"/>
                <p:nvPr/>
              </p:nvSpPr>
              <p:spPr>
                <a:xfrm>
                  <a:off x="183700" y="2886500"/>
                  <a:ext cx="2290800" cy="463732"/>
                </a:xfrm>
                <a:prstGeom prst="rect">
                  <a:avLst/>
                </a:prstGeom>
                <a:solidFill>
                  <a:srgbClr val="9FC5E8"/>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ca-ES" sz="1000">
                      <a:solidFill>
                        <a:schemeClr val="dk1"/>
                      </a:solidFill>
                      <a:latin typeface="Arial" panose="020B0604020202020204" pitchFamily="34" charset="0"/>
                      <a:ea typeface="Calibri"/>
                      <a:cs typeface="Arial" panose="020B0604020202020204" pitchFamily="34" charset="0"/>
                      <a:sym typeface="Calibri"/>
                    </a:rPr>
                    <a:t>START DATE Families</a:t>
                  </a:r>
                  <a:endParaRPr sz="1000">
                    <a:solidFill>
                      <a:schemeClr val="dk1"/>
                    </a:solidFill>
                    <a:latin typeface="Arial" panose="020B0604020202020204" pitchFamily="34" charset="0"/>
                    <a:ea typeface="Calibri"/>
                    <a:cs typeface="Arial" panose="020B0604020202020204" pitchFamily="34" charset="0"/>
                    <a:sym typeface="Calibri"/>
                  </a:endParaRPr>
                </a:p>
              </p:txBody>
            </p:sp>
            <p:grpSp>
              <p:nvGrpSpPr>
                <p:cNvPr id="14" name="Google Shape;115;p20">
                  <a:extLst>
                    <a:ext uri="{FF2B5EF4-FFF2-40B4-BE49-F238E27FC236}">
                      <a16:creationId xmlns:a16="http://schemas.microsoft.com/office/drawing/2014/main" id="{7760B2E4-7EFE-0ED4-6466-0F4A4508F126}"/>
                    </a:ext>
                  </a:extLst>
                </p:cNvPr>
                <p:cNvGrpSpPr/>
                <p:nvPr/>
              </p:nvGrpSpPr>
              <p:grpSpPr>
                <a:xfrm>
                  <a:off x="2474500" y="2521101"/>
                  <a:ext cx="715499" cy="2783824"/>
                  <a:chOff x="2474500" y="2521101"/>
                  <a:chExt cx="715499" cy="2783824"/>
                </a:xfrm>
              </p:grpSpPr>
              <p:cxnSp>
                <p:nvCxnSpPr>
                  <p:cNvPr id="15" name="Google Shape;116;p20">
                    <a:extLst>
                      <a:ext uri="{FF2B5EF4-FFF2-40B4-BE49-F238E27FC236}">
                        <a16:creationId xmlns:a16="http://schemas.microsoft.com/office/drawing/2014/main" id="{21D690EC-4447-63D8-FC6C-46CCFCD6D900}"/>
                      </a:ext>
                    </a:extLst>
                  </p:cNvPr>
                  <p:cNvCxnSpPr>
                    <a:stCxn id="13" idx="3"/>
                  </p:cNvCxnSpPr>
                  <p:nvPr/>
                </p:nvCxnSpPr>
                <p:spPr>
                  <a:xfrm flipV="1">
                    <a:off x="2474500" y="2521101"/>
                    <a:ext cx="715499" cy="597265"/>
                  </a:xfrm>
                  <a:prstGeom prst="bentConnector3">
                    <a:avLst>
                      <a:gd name="adj1" fmla="val 50000"/>
                    </a:avLst>
                  </a:prstGeom>
                  <a:noFill/>
                  <a:ln w="19050" cap="flat" cmpd="sng">
                    <a:solidFill>
                      <a:srgbClr val="9FC5E8"/>
                    </a:solidFill>
                    <a:prstDash val="solid"/>
                    <a:round/>
                    <a:headEnd type="none" w="med" len="med"/>
                    <a:tailEnd type="none" w="med" len="med"/>
                  </a:ln>
                </p:spPr>
              </p:cxnSp>
              <p:cxnSp>
                <p:nvCxnSpPr>
                  <p:cNvPr id="16" name="Google Shape;117;p20">
                    <a:extLst>
                      <a:ext uri="{FF2B5EF4-FFF2-40B4-BE49-F238E27FC236}">
                        <a16:creationId xmlns:a16="http://schemas.microsoft.com/office/drawing/2014/main" id="{7B061BF6-685D-7009-55BE-ABB63373834F}"/>
                      </a:ext>
                    </a:extLst>
                  </p:cNvPr>
                  <p:cNvCxnSpPr/>
                  <p:nvPr/>
                </p:nvCxnSpPr>
                <p:spPr>
                  <a:xfrm rot="-5400000" flipH="1">
                    <a:off x="1875675" y="4002625"/>
                    <a:ext cx="2222400" cy="382200"/>
                  </a:xfrm>
                  <a:prstGeom prst="bentConnector3">
                    <a:avLst>
                      <a:gd name="adj1" fmla="val 99994"/>
                    </a:avLst>
                  </a:prstGeom>
                  <a:noFill/>
                  <a:ln w="19050" cap="flat" cmpd="sng">
                    <a:solidFill>
                      <a:srgbClr val="9FC5E8"/>
                    </a:solidFill>
                    <a:prstDash val="solid"/>
                    <a:round/>
                    <a:headEnd type="none" w="med" len="med"/>
                    <a:tailEnd type="none" w="med" len="med"/>
                  </a:ln>
                </p:spPr>
              </p:cxnSp>
            </p:grpSp>
          </p:grpSp>
          <p:grpSp>
            <p:nvGrpSpPr>
              <p:cNvPr id="7" name="Google Shape;118;p20">
                <a:extLst>
                  <a:ext uri="{FF2B5EF4-FFF2-40B4-BE49-F238E27FC236}">
                    <a16:creationId xmlns:a16="http://schemas.microsoft.com/office/drawing/2014/main" id="{BECCE611-6E9F-28E4-0833-53CCC9652B57}"/>
                  </a:ext>
                </a:extLst>
              </p:cNvPr>
              <p:cNvGrpSpPr/>
              <p:nvPr/>
            </p:nvGrpSpPr>
            <p:grpSpPr>
              <a:xfrm>
                <a:off x="183700" y="2676300"/>
                <a:ext cx="3197500" cy="1312207"/>
                <a:chOff x="183700" y="2676300"/>
                <a:chExt cx="3197500" cy="1312207"/>
              </a:xfrm>
            </p:grpSpPr>
            <p:sp>
              <p:nvSpPr>
                <p:cNvPr id="8" name="Google Shape;119;p20">
                  <a:extLst>
                    <a:ext uri="{FF2B5EF4-FFF2-40B4-BE49-F238E27FC236}">
                      <a16:creationId xmlns:a16="http://schemas.microsoft.com/office/drawing/2014/main" id="{10B1DE70-D24A-8612-61B0-176735CE8F99}"/>
                    </a:ext>
                  </a:extLst>
                </p:cNvPr>
                <p:cNvSpPr txBox="1"/>
                <p:nvPr/>
              </p:nvSpPr>
              <p:spPr>
                <a:xfrm>
                  <a:off x="183700" y="3524775"/>
                  <a:ext cx="2290800" cy="463732"/>
                </a:xfrm>
                <a:prstGeom prst="rect">
                  <a:avLst/>
                </a:prstGeom>
                <a:solidFill>
                  <a:schemeClr val="accent4"/>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ca-ES" sz="1000" dirty="0">
                      <a:solidFill>
                        <a:schemeClr val="dk1"/>
                      </a:solidFill>
                      <a:latin typeface="Arial" panose="020B0604020202020204" pitchFamily="34" charset="0"/>
                      <a:ea typeface="Calibri"/>
                      <a:cs typeface="Arial" panose="020B0604020202020204" pitchFamily="34" charset="0"/>
                      <a:sym typeface="Calibri"/>
                    </a:rPr>
                    <a:t>MEMBER Families</a:t>
                  </a:r>
                  <a:endParaRPr sz="1000" dirty="0">
                    <a:solidFill>
                      <a:schemeClr val="dk1"/>
                    </a:solidFill>
                    <a:latin typeface="Arial" panose="020B0604020202020204" pitchFamily="34" charset="0"/>
                    <a:ea typeface="Calibri"/>
                    <a:cs typeface="Arial" panose="020B0604020202020204" pitchFamily="34" charset="0"/>
                    <a:sym typeface="Calibri"/>
                  </a:endParaRPr>
                </a:p>
              </p:txBody>
            </p:sp>
            <p:grpSp>
              <p:nvGrpSpPr>
                <p:cNvPr id="10" name="Google Shape;120;p20">
                  <a:extLst>
                    <a:ext uri="{FF2B5EF4-FFF2-40B4-BE49-F238E27FC236}">
                      <a16:creationId xmlns:a16="http://schemas.microsoft.com/office/drawing/2014/main" id="{BF6CDBCF-6091-FD5D-684E-852E50DCD6D2}"/>
                    </a:ext>
                  </a:extLst>
                </p:cNvPr>
                <p:cNvGrpSpPr/>
                <p:nvPr/>
              </p:nvGrpSpPr>
              <p:grpSpPr>
                <a:xfrm>
                  <a:off x="2474500" y="2676300"/>
                  <a:ext cx="906700" cy="1080340"/>
                  <a:chOff x="2474500" y="2676300"/>
                  <a:chExt cx="906700" cy="1080340"/>
                </a:xfrm>
              </p:grpSpPr>
              <p:cxnSp>
                <p:nvCxnSpPr>
                  <p:cNvPr id="11" name="Google Shape;121;p20">
                    <a:extLst>
                      <a:ext uri="{FF2B5EF4-FFF2-40B4-BE49-F238E27FC236}">
                        <a16:creationId xmlns:a16="http://schemas.microsoft.com/office/drawing/2014/main" id="{1C06ED80-9915-B086-3DAF-23F47D78396C}"/>
                      </a:ext>
                    </a:extLst>
                  </p:cNvPr>
                  <p:cNvCxnSpPr>
                    <a:stCxn id="8" idx="3"/>
                  </p:cNvCxnSpPr>
                  <p:nvPr/>
                </p:nvCxnSpPr>
                <p:spPr>
                  <a:xfrm flipV="1">
                    <a:off x="2474500" y="2712075"/>
                    <a:ext cx="464699" cy="1044565"/>
                  </a:xfrm>
                  <a:prstGeom prst="bentConnector2">
                    <a:avLst/>
                  </a:prstGeom>
                  <a:noFill/>
                  <a:ln w="19050" cap="flat" cmpd="sng">
                    <a:solidFill>
                      <a:schemeClr val="accent4"/>
                    </a:solidFill>
                    <a:prstDash val="solid"/>
                    <a:round/>
                    <a:headEnd type="none" w="med" len="med"/>
                    <a:tailEnd type="none" w="med" len="med"/>
                  </a:ln>
                </p:spPr>
              </p:cxnSp>
              <p:cxnSp>
                <p:nvCxnSpPr>
                  <p:cNvPr id="12" name="Google Shape;122;p20">
                    <a:extLst>
                      <a:ext uri="{FF2B5EF4-FFF2-40B4-BE49-F238E27FC236}">
                        <a16:creationId xmlns:a16="http://schemas.microsoft.com/office/drawing/2014/main" id="{B74756DD-16E3-CC00-1373-FEF488145433}"/>
                      </a:ext>
                    </a:extLst>
                  </p:cNvPr>
                  <p:cNvCxnSpPr/>
                  <p:nvPr/>
                </p:nvCxnSpPr>
                <p:spPr>
                  <a:xfrm rot="10800000">
                    <a:off x="2939300" y="2676300"/>
                    <a:ext cx="441900" cy="0"/>
                  </a:xfrm>
                  <a:prstGeom prst="straightConnector1">
                    <a:avLst/>
                  </a:prstGeom>
                  <a:noFill/>
                  <a:ln w="19050" cap="flat" cmpd="sng">
                    <a:solidFill>
                      <a:schemeClr val="accent4"/>
                    </a:solidFill>
                    <a:prstDash val="solid"/>
                    <a:round/>
                    <a:headEnd type="none" w="med" len="med"/>
                    <a:tailEnd type="none" w="med" len="med"/>
                  </a:ln>
                </p:spPr>
              </p:cxnSp>
            </p:grpSp>
          </p:grpSp>
        </p:grpSp>
        <p:grpSp>
          <p:nvGrpSpPr>
            <p:cNvPr id="25" name="Google Shape;123;p20">
              <a:extLst>
                <a:ext uri="{FF2B5EF4-FFF2-40B4-BE49-F238E27FC236}">
                  <a16:creationId xmlns:a16="http://schemas.microsoft.com/office/drawing/2014/main" id="{895758A0-5FF5-457D-EFA6-EBB3FED9117F}"/>
                </a:ext>
              </a:extLst>
            </p:cNvPr>
            <p:cNvGrpSpPr/>
            <p:nvPr/>
          </p:nvGrpSpPr>
          <p:grpSpPr>
            <a:xfrm>
              <a:off x="183700" y="3775625"/>
              <a:ext cx="3615600" cy="1889632"/>
              <a:chOff x="183700" y="3775625"/>
              <a:chExt cx="3615600" cy="1889632"/>
            </a:xfrm>
          </p:grpSpPr>
          <p:grpSp>
            <p:nvGrpSpPr>
              <p:cNvPr id="26" name="Google Shape;124;p20">
                <a:extLst>
                  <a:ext uri="{FF2B5EF4-FFF2-40B4-BE49-F238E27FC236}">
                    <a16:creationId xmlns:a16="http://schemas.microsoft.com/office/drawing/2014/main" id="{68914382-951E-9FC4-1007-D62872B89D32}"/>
                  </a:ext>
                </a:extLst>
              </p:cNvPr>
              <p:cNvGrpSpPr/>
              <p:nvPr/>
            </p:nvGrpSpPr>
            <p:grpSpPr>
              <a:xfrm>
                <a:off x="183700" y="4801325"/>
                <a:ext cx="2290800" cy="863932"/>
                <a:chOff x="183700" y="4801325"/>
                <a:chExt cx="2290800" cy="863932"/>
              </a:xfrm>
            </p:grpSpPr>
            <p:sp>
              <p:nvSpPr>
                <p:cNvPr id="31" name="Google Shape;125;p20">
                  <a:extLst>
                    <a:ext uri="{FF2B5EF4-FFF2-40B4-BE49-F238E27FC236}">
                      <a16:creationId xmlns:a16="http://schemas.microsoft.com/office/drawing/2014/main" id="{D73BB904-C368-B583-4655-C0C1E689E568}"/>
                    </a:ext>
                  </a:extLst>
                </p:cNvPr>
                <p:cNvSpPr txBox="1"/>
                <p:nvPr/>
              </p:nvSpPr>
              <p:spPr>
                <a:xfrm>
                  <a:off x="183700" y="5201525"/>
                  <a:ext cx="2290800" cy="463732"/>
                </a:xfrm>
                <a:prstGeom prst="rect">
                  <a:avLst/>
                </a:prstGeom>
                <a:solidFill>
                  <a:schemeClr val="lt1"/>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ca-ES" sz="1000">
                      <a:solidFill>
                        <a:schemeClr val="accent3"/>
                      </a:solidFill>
                      <a:latin typeface="Arial" panose="020B0604020202020204" pitchFamily="34" charset="0"/>
                      <a:ea typeface="Calibri"/>
                      <a:cs typeface="Arial" panose="020B0604020202020204" pitchFamily="34" charset="0"/>
                      <a:sym typeface="Calibri"/>
                    </a:rPr>
                    <a:t>SPLIT Tasks</a:t>
                  </a:r>
                  <a:endParaRPr sz="1000">
                    <a:solidFill>
                      <a:schemeClr val="accent3"/>
                    </a:solidFill>
                    <a:latin typeface="Arial" panose="020B0604020202020204" pitchFamily="34" charset="0"/>
                    <a:ea typeface="Calibri"/>
                    <a:cs typeface="Arial" panose="020B0604020202020204" pitchFamily="34" charset="0"/>
                    <a:sym typeface="Calibri"/>
                  </a:endParaRPr>
                </a:p>
              </p:txBody>
            </p:sp>
            <p:sp>
              <p:nvSpPr>
                <p:cNvPr id="32" name="Google Shape;126;p20">
                  <a:extLst>
                    <a:ext uri="{FF2B5EF4-FFF2-40B4-BE49-F238E27FC236}">
                      <a16:creationId xmlns:a16="http://schemas.microsoft.com/office/drawing/2014/main" id="{6EEBFA85-C78F-C407-E68C-C1697DA96B4F}"/>
                    </a:ext>
                  </a:extLst>
                </p:cNvPr>
                <p:cNvSpPr txBox="1"/>
                <p:nvPr/>
              </p:nvSpPr>
              <p:spPr>
                <a:xfrm>
                  <a:off x="183700" y="4801325"/>
                  <a:ext cx="2290800" cy="463732"/>
                </a:xfrm>
                <a:prstGeom prst="rect">
                  <a:avLst/>
                </a:prstGeom>
                <a:solidFill>
                  <a:schemeClr val="lt1"/>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ca-ES" sz="1000">
                      <a:solidFill>
                        <a:schemeClr val="dk1"/>
                      </a:solidFill>
                      <a:latin typeface="Arial" panose="020B0604020202020204" pitchFamily="34" charset="0"/>
                      <a:ea typeface="Calibri"/>
                      <a:cs typeface="Arial" panose="020B0604020202020204" pitchFamily="34" charset="0"/>
                      <a:sym typeface="Calibri"/>
                    </a:rPr>
                    <a:t>Tasks (Jobs)</a:t>
                  </a:r>
                  <a:endParaRPr sz="1000">
                    <a:solidFill>
                      <a:schemeClr val="dk1"/>
                    </a:solidFill>
                    <a:latin typeface="Arial" panose="020B0604020202020204" pitchFamily="34" charset="0"/>
                    <a:ea typeface="Calibri"/>
                    <a:cs typeface="Arial" panose="020B0604020202020204" pitchFamily="34" charset="0"/>
                    <a:sym typeface="Calibri"/>
                  </a:endParaRPr>
                </a:p>
              </p:txBody>
            </p:sp>
          </p:grpSp>
          <p:cxnSp>
            <p:nvCxnSpPr>
              <p:cNvPr id="27" name="Google Shape;127;p20">
                <a:extLst>
                  <a:ext uri="{FF2B5EF4-FFF2-40B4-BE49-F238E27FC236}">
                    <a16:creationId xmlns:a16="http://schemas.microsoft.com/office/drawing/2014/main" id="{EC1DA12F-35C5-5BEE-2654-D5063E43567A}"/>
                  </a:ext>
                </a:extLst>
              </p:cNvPr>
              <p:cNvCxnSpPr>
                <a:stCxn id="32" idx="3"/>
              </p:cNvCxnSpPr>
              <p:nvPr/>
            </p:nvCxnSpPr>
            <p:spPr>
              <a:xfrm flipV="1">
                <a:off x="2474500" y="3775625"/>
                <a:ext cx="1324800" cy="1257566"/>
              </a:xfrm>
              <a:prstGeom prst="straightConnector1">
                <a:avLst/>
              </a:prstGeom>
              <a:noFill/>
              <a:ln w="19050" cap="flat" cmpd="sng">
                <a:solidFill>
                  <a:schemeClr val="dk2"/>
                </a:solidFill>
                <a:prstDash val="solid"/>
                <a:round/>
                <a:headEnd type="none" w="med" len="med"/>
                <a:tailEnd type="none" w="med" len="med"/>
              </a:ln>
            </p:spPr>
          </p:cxnSp>
          <p:cxnSp>
            <p:nvCxnSpPr>
              <p:cNvPr id="28" name="Google Shape;128;p20">
                <a:extLst>
                  <a:ext uri="{FF2B5EF4-FFF2-40B4-BE49-F238E27FC236}">
                    <a16:creationId xmlns:a16="http://schemas.microsoft.com/office/drawing/2014/main" id="{62AEFB40-8E80-6B40-EAE5-7371655B5C1D}"/>
                  </a:ext>
                </a:extLst>
              </p:cNvPr>
              <p:cNvCxnSpPr>
                <a:stCxn id="32" idx="3"/>
              </p:cNvCxnSpPr>
              <p:nvPr/>
            </p:nvCxnSpPr>
            <p:spPr>
              <a:xfrm flipV="1">
                <a:off x="2474500" y="4038425"/>
                <a:ext cx="1301099" cy="994766"/>
              </a:xfrm>
              <a:prstGeom prst="straightConnector1">
                <a:avLst/>
              </a:prstGeom>
              <a:noFill/>
              <a:ln w="19050" cap="flat" cmpd="sng">
                <a:solidFill>
                  <a:schemeClr val="dk2"/>
                </a:solidFill>
                <a:prstDash val="solid"/>
                <a:round/>
                <a:headEnd type="none" w="med" len="med"/>
                <a:tailEnd type="none" w="med" len="med"/>
              </a:ln>
            </p:spPr>
          </p:cxnSp>
          <p:cxnSp>
            <p:nvCxnSpPr>
              <p:cNvPr id="29" name="Google Shape;129;p20">
                <a:extLst>
                  <a:ext uri="{FF2B5EF4-FFF2-40B4-BE49-F238E27FC236}">
                    <a16:creationId xmlns:a16="http://schemas.microsoft.com/office/drawing/2014/main" id="{8C160E00-E8C6-F2D1-CFD9-3B591C1FC7FB}"/>
                  </a:ext>
                </a:extLst>
              </p:cNvPr>
              <p:cNvCxnSpPr/>
              <p:nvPr/>
            </p:nvCxnSpPr>
            <p:spPr>
              <a:xfrm rot="10800000" flipH="1">
                <a:off x="2474500" y="4336925"/>
                <a:ext cx="1301100" cy="1064700"/>
              </a:xfrm>
              <a:prstGeom prst="straightConnector1">
                <a:avLst/>
              </a:prstGeom>
              <a:noFill/>
              <a:ln w="19050" cap="flat" cmpd="sng">
                <a:solidFill>
                  <a:schemeClr val="dk2"/>
                </a:solidFill>
                <a:prstDash val="solid"/>
                <a:round/>
                <a:headEnd type="none" w="med" len="med"/>
                <a:tailEnd type="none" w="med" len="med"/>
              </a:ln>
            </p:spPr>
          </p:cxnSp>
          <p:cxnSp>
            <p:nvCxnSpPr>
              <p:cNvPr id="30" name="Google Shape;130;p20">
                <a:extLst>
                  <a:ext uri="{FF2B5EF4-FFF2-40B4-BE49-F238E27FC236}">
                    <a16:creationId xmlns:a16="http://schemas.microsoft.com/office/drawing/2014/main" id="{FCCD0336-443A-DA03-6D8C-82F308899CAF}"/>
                  </a:ext>
                </a:extLst>
              </p:cNvPr>
              <p:cNvCxnSpPr>
                <a:stCxn id="31" idx="3"/>
              </p:cNvCxnSpPr>
              <p:nvPr/>
            </p:nvCxnSpPr>
            <p:spPr>
              <a:xfrm flipV="1">
                <a:off x="2474500" y="4588025"/>
                <a:ext cx="1312800" cy="845366"/>
              </a:xfrm>
              <a:prstGeom prst="straightConnector1">
                <a:avLst/>
              </a:prstGeom>
              <a:noFill/>
              <a:ln w="19050" cap="flat" cmpd="sng">
                <a:solidFill>
                  <a:schemeClr val="dk2"/>
                </a:solidFill>
                <a:prstDash val="solid"/>
                <a:round/>
                <a:headEnd type="none" w="med" len="med"/>
                <a:tailEnd type="none" w="med" len="med"/>
              </a:ln>
            </p:spPr>
          </p:cxnSp>
        </p:grpSp>
      </p:grpSp>
    </p:spTree>
    <p:extLst>
      <p:ext uri="{BB962C8B-B14F-4D97-AF65-F5344CB8AC3E}">
        <p14:creationId xmlns:p14="http://schemas.microsoft.com/office/powerpoint/2010/main" val="605964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4) The workflow: climate simulations</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1200288"/>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Historical simulations from 1990 to 2020 with short spin ups, and multi-member climate projections up to 2040. Plus AMIP simulations and experiments for storylines.</a:t>
            </a:r>
          </a:p>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The members will be performed concurrently, with continuous data checks, as part of a workflow as close as possible to an operational set up.</a:t>
            </a:r>
          </a:p>
        </p:txBody>
      </p:sp>
      <p:cxnSp>
        <p:nvCxnSpPr>
          <p:cNvPr id="14" name="Straight Arrow Connector 13">
            <a:extLst>
              <a:ext uri="{FF2B5EF4-FFF2-40B4-BE49-F238E27FC236}">
                <a16:creationId xmlns:a16="http://schemas.microsoft.com/office/drawing/2014/main" id="{580161F7-8714-2362-3C64-9CF1EA2D85ED}"/>
              </a:ext>
            </a:extLst>
          </p:cNvPr>
          <p:cNvCxnSpPr/>
          <p:nvPr/>
        </p:nvCxnSpPr>
        <p:spPr>
          <a:xfrm>
            <a:off x="496130" y="4177390"/>
            <a:ext cx="32766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 Box 12">
            <a:extLst>
              <a:ext uri="{FF2B5EF4-FFF2-40B4-BE49-F238E27FC236}">
                <a16:creationId xmlns:a16="http://schemas.microsoft.com/office/drawing/2014/main" id="{9C347C22-8342-9818-60E3-CFA498C6951E}"/>
              </a:ext>
            </a:extLst>
          </p:cNvPr>
          <p:cNvSpPr txBox="1">
            <a:spLocks noChangeArrowheads="1"/>
          </p:cNvSpPr>
          <p:nvPr/>
        </p:nvSpPr>
        <p:spPr bwMode="auto">
          <a:xfrm>
            <a:off x="1299500" y="4262086"/>
            <a:ext cx="1669860" cy="283692"/>
          </a:xfrm>
          <a:prstGeom prst="rect">
            <a:avLst/>
          </a:prstGeom>
          <a:noFill/>
          <a:ln w="9525">
            <a:no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342900" eaLnBrk="1" hangingPunct="1">
              <a:lnSpc>
                <a:spcPct val="104000"/>
              </a:lnSpc>
              <a:spcBef>
                <a:spcPct val="50000"/>
              </a:spcBef>
              <a:buSzPct val="100000"/>
              <a:defRPr/>
            </a:pPr>
            <a:r>
              <a:rPr lang="en-GB" altLang="es-ES" kern="1200" dirty="0">
                <a:solidFill>
                  <a:prstClr val="black"/>
                </a:solidFill>
                <a:cs typeface="Arial" panose="020B0604020202020204" pitchFamily="34" charset="0"/>
              </a:rPr>
              <a:t>Time</a:t>
            </a:r>
            <a:endParaRPr lang="en-US" altLang="es-ES" kern="1200" dirty="0">
              <a:solidFill>
                <a:prstClr val="black"/>
              </a:solidFill>
              <a:cs typeface="Arial" panose="020B0604020202020204" pitchFamily="34" charset="0"/>
            </a:endParaRPr>
          </a:p>
        </p:txBody>
      </p:sp>
      <p:sp>
        <p:nvSpPr>
          <p:cNvPr id="16" name="TextBox 15">
            <a:extLst>
              <a:ext uri="{FF2B5EF4-FFF2-40B4-BE49-F238E27FC236}">
                <a16:creationId xmlns:a16="http://schemas.microsoft.com/office/drawing/2014/main" id="{3789C48A-C2D5-6F5F-C025-247297C984D0}"/>
              </a:ext>
            </a:extLst>
          </p:cNvPr>
          <p:cNvSpPr txBox="1"/>
          <p:nvPr/>
        </p:nvSpPr>
        <p:spPr>
          <a:xfrm>
            <a:off x="496131" y="3705251"/>
            <a:ext cx="1135545" cy="400110"/>
          </a:xfrm>
          <a:prstGeom prst="rect">
            <a:avLst/>
          </a:prstGeom>
          <a:solidFill>
            <a:schemeClr val="accent2">
              <a:lumMod val="20000"/>
              <a:lumOff val="80000"/>
            </a:schemeClr>
          </a:solidFill>
        </p:spPr>
        <p:txBody>
          <a:bodyPr wrap="square" rtlCol="0">
            <a:spAutoFit/>
          </a:bodyPr>
          <a:lstStyle/>
          <a:p>
            <a:r>
              <a:rPr lang="en-GB" sz="1000" dirty="0"/>
              <a:t>Member 1</a:t>
            </a:r>
          </a:p>
          <a:p>
            <a:r>
              <a:rPr lang="en-GB" sz="1000" dirty="0"/>
              <a:t>Output request 1</a:t>
            </a:r>
            <a:endParaRPr lang="es-ES" sz="1000" dirty="0"/>
          </a:p>
        </p:txBody>
      </p:sp>
      <p:sp>
        <p:nvSpPr>
          <p:cNvPr id="18" name="TextBox 17">
            <a:extLst>
              <a:ext uri="{FF2B5EF4-FFF2-40B4-BE49-F238E27FC236}">
                <a16:creationId xmlns:a16="http://schemas.microsoft.com/office/drawing/2014/main" id="{B0A76423-8A12-D3FE-2D63-E06473502B60}"/>
              </a:ext>
            </a:extLst>
          </p:cNvPr>
          <p:cNvSpPr txBox="1"/>
          <p:nvPr/>
        </p:nvSpPr>
        <p:spPr>
          <a:xfrm>
            <a:off x="1048581" y="3305201"/>
            <a:ext cx="1135545" cy="400110"/>
          </a:xfrm>
          <a:prstGeom prst="rect">
            <a:avLst/>
          </a:prstGeom>
          <a:solidFill>
            <a:schemeClr val="accent2">
              <a:lumMod val="40000"/>
              <a:lumOff val="60000"/>
            </a:schemeClr>
          </a:solidFill>
        </p:spPr>
        <p:txBody>
          <a:bodyPr wrap="square" rtlCol="0">
            <a:spAutoFit/>
          </a:bodyPr>
          <a:lstStyle/>
          <a:p>
            <a:r>
              <a:rPr lang="en-GB" sz="1000" dirty="0"/>
              <a:t>Member 2</a:t>
            </a:r>
          </a:p>
          <a:p>
            <a:r>
              <a:rPr lang="en-GB" sz="1000" dirty="0"/>
              <a:t>Output request 2</a:t>
            </a:r>
            <a:endParaRPr lang="es-ES" sz="1000" dirty="0"/>
          </a:p>
        </p:txBody>
      </p:sp>
      <p:sp>
        <p:nvSpPr>
          <p:cNvPr id="22" name="TextBox 21">
            <a:extLst>
              <a:ext uri="{FF2B5EF4-FFF2-40B4-BE49-F238E27FC236}">
                <a16:creationId xmlns:a16="http://schemas.microsoft.com/office/drawing/2014/main" id="{5D5E9232-39B0-99DD-ABD9-96ACF81FEF00}"/>
              </a:ext>
            </a:extLst>
          </p:cNvPr>
          <p:cNvSpPr txBox="1"/>
          <p:nvPr/>
        </p:nvSpPr>
        <p:spPr>
          <a:xfrm>
            <a:off x="2679426" y="2209766"/>
            <a:ext cx="1179029" cy="400110"/>
          </a:xfrm>
          <a:prstGeom prst="rect">
            <a:avLst/>
          </a:prstGeom>
          <a:solidFill>
            <a:schemeClr val="accent2">
              <a:lumMod val="60000"/>
              <a:lumOff val="40000"/>
            </a:schemeClr>
          </a:solidFill>
        </p:spPr>
        <p:txBody>
          <a:bodyPr wrap="square" rtlCol="0">
            <a:spAutoFit/>
          </a:bodyPr>
          <a:lstStyle/>
          <a:p>
            <a:r>
              <a:rPr lang="en-GB" sz="1000" dirty="0"/>
              <a:t>Member N</a:t>
            </a:r>
          </a:p>
          <a:p>
            <a:r>
              <a:rPr lang="en-GB" sz="1000" dirty="0"/>
              <a:t>Output request N</a:t>
            </a:r>
            <a:endParaRPr lang="es-ES" sz="1000" dirty="0"/>
          </a:p>
        </p:txBody>
      </p:sp>
      <p:sp>
        <p:nvSpPr>
          <p:cNvPr id="23" name="TextBox 22">
            <a:extLst>
              <a:ext uri="{FF2B5EF4-FFF2-40B4-BE49-F238E27FC236}">
                <a16:creationId xmlns:a16="http://schemas.microsoft.com/office/drawing/2014/main" id="{468FA988-931F-DD1D-699C-A8E9CA70E5F1}"/>
              </a:ext>
            </a:extLst>
          </p:cNvPr>
          <p:cNvSpPr txBox="1"/>
          <p:nvPr/>
        </p:nvSpPr>
        <p:spPr>
          <a:xfrm>
            <a:off x="2058231" y="2800376"/>
            <a:ext cx="1135545" cy="307777"/>
          </a:xfrm>
          <a:prstGeom prst="rect">
            <a:avLst/>
          </a:prstGeom>
          <a:noFill/>
          <a:ln>
            <a:solidFill>
              <a:schemeClr val="tx1"/>
            </a:solidFill>
          </a:ln>
        </p:spPr>
        <p:txBody>
          <a:bodyPr wrap="square" rtlCol="0">
            <a:spAutoFit/>
          </a:bodyPr>
          <a:lstStyle/>
          <a:p>
            <a:pPr algn="ctr"/>
            <a:r>
              <a:rPr lang="en-GB" dirty="0"/>
              <a:t>…</a:t>
            </a:r>
            <a:endParaRPr lang="es-ES" dirty="0"/>
          </a:p>
        </p:txBody>
      </p:sp>
      <p:pic>
        <p:nvPicPr>
          <p:cNvPr id="6" name="Picture 5" descr="A map of the world&#10;&#10;Description automatically generated with low confidence">
            <a:extLst>
              <a:ext uri="{FF2B5EF4-FFF2-40B4-BE49-F238E27FC236}">
                <a16:creationId xmlns:a16="http://schemas.microsoft.com/office/drawing/2014/main" id="{179E502D-472F-2CAC-7DFD-8761892260AF}"/>
              </a:ext>
            </a:extLst>
          </p:cNvPr>
          <p:cNvPicPr>
            <a:picLocks noChangeAspect="1"/>
          </p:cNvPicPr>
          <p:nvPr/>
        </p:nvPicPr>
        <p:blipFill rotWithShape="1">
          <a:blip r:embed="rId2"/>
          <a:srcRect t="30140" b="8970"/>
          <a:stretch/>
        </p:blipFill>
        <p:spPr>
          <a:xfrm>
            <a:off x="3970356" y="1998751"/>
            <a:ext cx="5143500" cy="3132000"/>
          </a:xfrm>
          <a:prstGeom prst="rect">
            <a:avLst/>
          </a:prstGeom>
        </p:spPr>
      </p:pic>
      <p:pic>
        <p:nvPicPr>
          <p:cNvPr id="2" name="Picture 1" descr="Text&#10;&#10;Description automatically generated with medium confidence">
            <a:extLst>
              <a:ext uri="{FF2B5EF4-FFF2-40B4-BE49-F238E27FC236}">
                <a16:creationId xmlns:a16="http://schemas.microsoft.com/office/drawing/2014/main" id="{DF902D61-BAA0-3692-2E62-B8A206DE19A7}"/>
              </a:ext>
            </a:extLst>
          </p:cNvPr>
          <p:cNvPicPr>
            <a:picLocks noChangeAspect="1"/>
          </p:cNvPicPr>
          <p:nvPr/>
        </p:nvPicPr>
        <p:blipFill>
          <a:blip r:embed="rId3"/>
          <a:stretch>
            <a:fillRect/>
          </a:stretch>
        </p:blipFill>
        <p:spPr>
          <a:xfrm>
            <a:off x="2519007" y="4670665"/>
            <a:ext cx="2668213" cy="464206"/>
          </a:xfrm>
          <a:prstGeom prst="rect">
            <a:avLst/>
          </a:prstGeom>
        </p:spPr>
      </p:pic>
      <p:pic>
        <p:nvPicPr>
          <p:cNvPr id="4" name="Picture 3" descr="A picture containing electric blue, screenshot, font, design&#10;&#10;Description automatically generated">
            <a:extLst>
              <a:ext uri="{FF2B5EF4-FFF2-40B4-BE49-F238E27FC236}">
                <a16:creationId xmlns:a16="http://schemas.microsoft.com/office/drawing/2014/main" id="{03D9C1FF-2FA9-2BB0-C64D-9472C988F48B}"/>
              </a:ext>
            </a:extLst>
          </p:cNvPr>
          <p:cNvPicPr>
            <a:picLocks noChangeAspect="1"/>
          </p:cNvPicPr>
          <p:nvPr/>
        </p:nvPicPr>
        <p:blipFill>
          <a:blip r:embed="rId4"/>
          <a:stretch>
            <a:fillRect/>
          </a:stretch>
        </p:blipFill>
        <p:spPr>
          <a:xfrm>
            <a:off x="8446422" y="4664754"/>
            <a:ext cx="697578" cy="464206"/>
          </a:xfrm>
          <a:prstGeom prst="rect">
            <a:avLst/>
          </a:prstGeom>
        </p:spPr>
      </p:pic>
    </p:spTree>
    <p:extLst>
      <p:ext uri="{BB962C8B-B14F-4D97-AF65-F5344CB8AC3E}">
        <p14:creationId xmlns:p14="http://schemas.microsoft.com/office/powerpoint/2010/main" val="3548449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4) The workflow: climate models and data consumers</a:t>
            </a:r>
            <a:endParaRPr lang="es-ES" dirty="0"/>
          </a:p>
        </p:txBody>
      </p:sp>
      <p:pic>
        <p:nvPicPr>
          <p:cNvPr id="2" name="Picture 1">
            <a:extLst>
              <a:ext uri="{FF2B5EF4-FFF2-40B4-BE49-F238E27FC236}">
                <a16:creationId xmlns:a16="http://schemas.microsoft.com/office/drawing/2014/main" id="{4E498960-C080-8504-22A7-1ABEBA204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410" y="1003773"/>
            <a:ext cx="6543346" cy="2829554"/>
          </a:xfrm>
          <a:prstGeom prst="rect">
            <a:avLst/>
          </a:prstGeom>
          <a:ln>
            <a:solidFill>
              <a:schemeClr val="tx1"/>
            </a:solidFill>
          </a:ln>
        </p:spPr>
      </p:pic>
      <p:sp>
        <p:nvSpPr>
          <p:cNvPr id="3" name="Text Box 12">
            <a:extLst>
              <a:ext uri="{FF2B5EF4-FFF2-40B4-BE49-F238E27FC236}">
                <a16:creationId xmlns:a16="http://schemas.microsoft.com/office/drawing/2014/main" id="{B22E10E0-A4E9-43F5-402F-DC9B1D008A51}"/>
              </a:ext>
            </a:extLst>
          </p:cNvPr>
          <p:cNvSpPr txBox="1">
            <a:spLocks noChangeArrowheads="1"/>
          </p:cNvSpPr>
          <p:nvPr/>
        </p:nvSpPr>
        <p:spPr bwMode="auto">
          <a:xfrm>
            <a:off x="2763294" y="4001998"/>
            <a:ext cx="1904713" cy="53510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342900" eaLnBrk="1" hangingPunct="1">
              <a:lnSpc>
                <a:spcPct val="104000"/>
              </a:lnSpc>
              <a:spcBef>
                <a:spcPct val="50000"/>
              </a:spcBef>
              <a:buSzPct val="100000"/>
              <a:defRPr/>
            </a:pPr>
            <a:r>
              <a:rPr lang="en-GB" altLang="es-ES" sz="1000" kern="1200" dirty="0">
                <a:solidFill>
                  <a:srgbClr val="FF0000"/>
                </a:solidFill>
                <a:cs typeface="Arial" panose="020B0604020202020204" pitchFamily="34" charset="0"/>
              </a:rPr>
              <a:t>Volatile (lasts days), common grid, native resolution, high frequency, all variables</a:t>
            </a:r>
            <a:endParaRPr lang="en-US" altLang="es-ES" sz="1000" kern="1200" dirty="0">
              <a:solidFill>
                <a:srgbClr val="FF0000"/>
              </a:solidFill>
              <a:cs typeface="Arial" panose="020B0604020202020204" pitchFamily="34" charset="0"/>
            </a:endParaRPr>
          </a:p>
        </p:txBody>
      </p:sp>
      <p:cxnSp>
        <p:nvCxnSpPr>
          <p:cNvPr id="4" name="Straight Arrow Connector 3">
            <a:extLst>
              <a:ext uri="{FF2B5EF4-FFF2-40B4-BE49-F238E27FC236}">
                <a16:creationId xmlns:a16="http://schemas.microsoft.com/office/drawing/2014/main" id="{84B20A48-6327-6F16-50D8-24F2C166A357}"/>
              </a:ext>
            </a:extLst>
          </p:cNvPr>
          <p:cNvCxnSpPr>
            <a:cxnSpLocks/>
            <a:stCxn id="3" idx="0"/>
          </p:cNvCxnSpPr>
          <p:nvPr/>
        </p:nvCxnSpPr>
        <p:spPr>
          <a:xfrm flipV="1">
            <a:off x="3715651" y="2532182"/>
            <a:ext cx="1003316" cy="1469816"/>
          </a:xfrm>
          <a:prstGeom prst="straightConnector1">
            <a:avLst/>
          </a:prstGeom>
          <a:ln w="28575">
            <a:solidFill>
              <a:schemeClr val="tx2"/>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8" name="Text Box 12">
            <a:extLst>
              <a:ext uri="{FF2B5EF4-FFF2-40B4-BE49-F238E27FC236}">
                <a16:creationId xmlns:a16="http://schemas.microsoft.com/office/drawing/2014/main" id="{901608FD-46EE-943C-C61B-10A9AC83DDE2}"/>
              </a:ext>
            </a:extLst>
          </p:cNvPr>
          <p:cNvSpPr txBox="1">
            <a:spLocks noChangeArrowheads="1"/>
          </p:cNvSpPr>
          <p:nvPr/>
        </p:nvSpPr>
        <p:spPr bwMode="auto">
          <a:xfrm>
            <a:off x="6570695" y="4083707"/>
            <a:ext cx="1669860" cy="3750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342900" eaLnBrk="1" hangingPunct="1">
              <a:lnSpc>
                <a:spcPct val="104000"/>
              </a:lnSpc>
              <a:spcBef>
                <a:spcPct val="50000"/>
              </a:spcBef>
              <a:buSzPct val="100000"/>
              <a:defRPr/>
            </a:pPr>
            <a:r>
              <a:rPr lang="en-GB" altLang="es-ES" sz="1000" kern="1200" dirty="0">
                <a:solidFill>
                  <a:srgbClr val="FF0000"/>
                </a:solidFill>
                <a:cs typeface="Arial" panose="020B0604020202020204" pitchFamily="34" charset="0"/>
              </a:rPr>
              <a:t>Permanent, lossy compression, interpolated</a:t>
            </a:r>
            <a:endParaRPr lang="en-US" altLang="es-ES" sz="1000" kern="1200" dirty="0">
              <a:solidFill>
                <a:srgbClr val="FF0000"/>
              </a:solidFill>
              <a:cs typeface="Arial" panose="020B0604020202020204" pitchFamily="34" charset="0"/>
            </a:endParaRPr>
          </a:p>
        </p:txBody>
      </p:sp>
      <p:cxnSp>
        <p:nvCxnSpPr>
          <p:cNvPr id="10" name="Straight Arrow Connector 9">
            <a:extLst>
              <a:ext uri="{FF2B5EF4-FFF2-40B4-BE49-F238E27FC236}">
                <a16:creationId xmlns:a16="http://schemas.microsoft.com/office/drawing/2014/main" id="{9A0140D4-A714-F499-9AD4-014F05EC6B7E}"/>
              </a:ext>
            </a:extLst>
          </p:cNvPr>
          <p:cNvCxnSpPr>
            <a:cxnSpLocks/>
          </p:cNvCxnSpPr>
          <p:nvPr/>
        </p:nvCxnSpPr>
        <p:spPr>
          <a:xfrm flipH="1" flipV="1">
            <a:off x="7021505" y="3509158"/>
            <a:ext cx="394511" cy="584940"/>
          </a:xfrm>
          <a:prstGeom prst="straightConnector1">
            <a:avLst/>
          </a:prstGeom>
          <a:ln w="28575">
            <a:solidFill>
              <a:schemeClr val="tx2"/>
            </a:solidFill>
            <a:headEnd w="lg" len="lg"/>
            <a:tailEnd type="triangle" w="lg" len="lg"/>
          </a:ln>
        </p:spPr>
        <p:style>
          <a:lnRef idx="1">
            <a:schemeClr val="accent1"/>
          </a:lnRef>
          <a:fillRef idx="0">
            <a:schemeClr val="accent1"/>
          </a:fillRef>
          <a:effectRef idx="0">
            <a:schemeClr val="accent1"/>
          </a:effectRef>
          <a:fontRef idx="minor">
            <a:schemeClr val="tx1"/>
          </a:fontRef>
        </p:style>
      </p:cxnSp>
      <p:pic>
        <p:nvPicPr>
          <p:cNvPr id="5" name="Picture 4" descr="Text&#10;&#10;Description automatically generated with medium confidence">
            <a:extLst>
              <a:ext uri="{FF2B5EF4-FFF2-40B4-BE49-F238E27FC236}">
                <a16:creationId xmlns:a16="http://schemas.microsoft.com/office/drawing/2014/main" id="{1C4832B4-9CE2-97D6-0D9C-787A84A1B893}"/>
              </a:ext>
            </a:extLst>
          </p:cNvPr>
          <p:cNvPicPr>
            <a:picLocks noChangeAspect="1"/>
          </p:cNvPicPr>
          <p:nvPr/>
        </p:nvPicPr>
        <p:blipFill>
          <a:blip r:embed="rId3"/>
          <a:stretch>
            <a:fillRect/>
          </a:stretch>
        </p:blipFill>
        <p:spPr>
          <a:xfrm>
            <a:off x="6457951" y="4671637"/>
            <a:ext cx="2668213" cy="464206"/>
          </a:xfrm>
          <a:prstGeom prst="rect">
            <a:avLst/>
          </a:prstGeom>
        </p:spPr>
      </p:pic>
    </p:spTree>
    <p:extLst>
      <p:ext uri="{BB962C8B-B14F-4D97-AF65-F5344CB8AC3E}">
        <p14:creationId xmlns:p14="http://schemas.microsoft.com/office/powerpoint/2010/main" val="2802299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4) The workflow: GSV</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923289"/>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The </a:t>
            </a:r>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generalised state vector</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(GSV) is data repository for data in GRIB2 format interpolated in a common grid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HealPIX</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the closest to the native resolution) located in the FDB. The GSV is accessible through the GSV API (with MARS-like syntax).</a:t>
            </a:r>
          </a:p>
        </p:txBody>
      </p:sp>
      <p:pic>
        <p:nvPicPr>
          <p:cNvPr id="5" name="Picture 4" descr="Text&#10;&#10;Description automatically generated with medium confidence">
            <a:extLst>
              <a:ext uri="{FF2B5EF4-FFF2-40B4-BE49-F238E27FC236}">
                <a16:creationId xmlns:a16="http://schemas.microsoft.com/office/drawing/2014/main" id="{1C4832B4-9CE2-97D6-0D9C-787A84A1B893}"/>
              </a:ext>
            </a:extLst>
          </p:cNvPr>
          <p:cNvPicPr>
            <a:picLocks noChangeAspect="1"/>
          </p:cNvPicPr>
          <p:nvPr/>
        </p:nvPicPr>
        <p:blipFill>
          <a:blip r:embed="rId2"/>
          <a:stretch>
            <a:fillRect/>
          </a:stretch>
        </p:blipFill>
        <p:spPr>
          <a:xfrm>
            <a:off x="6457951" y="4671637"/>
            <a:ext cx="2668213" cy="464206"/>
          </a:xfrm>
          <a:prstGeom prst="rect">
            <a:avLst/>
          </a:prstGeom>
        </p:spPr>
      </p:pic>
      <p:grpSp>
        <p:nvGrpSpPr>
          <p:cNvPr id="14" name="Group 13">
            <a:extLst>
              <a:ext uri="{FF2B5EF4-FFF2-40B4-BE49-F238E27FC236}">
                <a16:creationId xmlns:a16="http://schemas.microsoft.com/office/drawing/2014/main" id="{18E8AB86-8A6D-1FE3-2839-5FE03EF44DF9}"/>
              </a:ext>
            </a:extLst>
          </p:cNvPr>
          <p:cNvGrpSpPr>
            <a:grpSpLocks noChangeAspect="1"/>
          </p:cNvGrpSpPr>
          <p:nvPr/>
        </p:nvGrpSpPr>
        <p:grpSpPr>
          <a:xfrm>
            <a:off x="6386105" y="1718265"/>
            <a:ext cx="2588167" cy="2774575"/>
            <a:chOff x="11994688" y="8102592"/>
            <a:chExt cx="2697329" cy="2879624"/>
          </a:xfrm>
        </p:grpSpPr>
        <p:pic>
          <p:nvPicPr>
            <p:cNvPr id="15" name="Picture 14">
              <a:extLst>
                <a:ext uri="{FF2B5EF4-FFF2-40B4-BE49-F238E27FC236}">
                  <a16:creationId xmlns:a16="http://schemas.microsoft.com/office/drawing/2014/main" id="{6EDE9C4B-F5A6-6041-CBD0-F7ABB22909D2}"/>
                </a:ext>
              </a:extLst>
            </p:cNvPr>
            <p:cNvPicPr>
              <a:picLocks noChangeAspect="1"/>
            </p:cNvPicPr>
            <p:nvPr/>
          </p:nvPicPr>
          <p:blipFill>
            <a:blip r:embed="rId3"/>
            <a:stretch>
              <a:fillRect/>
            </a:stretch>
          </p:blipFill>
          <p:spPr>
            <a:xfrm>
              <a:off x="11994688" y="8102592"/>
              <a:ext cx="2697329" cy="2681555"/>
            </a:xfrm>
            <a:prstGeom prst="rect">
              <a:avLst/>
            </a:prstGeom>
          </p:spPr>
        </p:pic>
        <p:sp>
          <p:nvSpPr>
            <p:cNvPr id="16" name="TextBox 15">
              <a:extLst>
                <a:ext uri="{FF2B5EF4-FFF2-40B4-BE49-F238E27FC236}">
                  <a16:creationId xmlns:a16="http://schemas.microsoft.com/office/drawing/2014/main" id="{CE5A052D-442E-88FE-CE98-84BE7E1F2D4C}"/>
                </a:ext>
              </a:extLst>
            </p:cNvPr>
            <p:cNvSpPr txBox="1"/>
            <p:nvPr/>
          </p:nvSpPr>
          <p:spPr>
            <a:xfrm>
              <a:off x="12064620" y="10735995"/>
              <a:ext cx="2586453" cy="246221"/>
            </a:xfrm>
            <a:prstGeom prst="rect">
              <a:avLst/>
            </a:prstGeom>
            <a:noFill/>
          </p:spPr>
          <p:txBody>
            <a:bodyPr wrap="square" rtlCol="0">
              <a:spAutoFit/>
            </a:bodyPr>
            <a:lstStyle/>
            <a:p>
              <a:pPr algn="ctr"/>
              <a:r>
                <a:rPr lang="en-GB" sz="10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Source: https://healpix.sourceforge.io/</a:t>
              </a:r>
            </a:p>
          </p:txBody>
        </p:sp>
      </p:grpSp>
      <p:sp>
        <p:nvSpPr>
          <p:cNvPr id="18" name="Google Shape;343;p11">
            <a:extLst>
              <a:ext uri="{FF2B5EF4-FFF2-40B4-BE49-F238E27FC236}">
                <a16:creationId xmlns:a16="http://schemas.microsoft.com/office/drawing/2014/main" id="{82C818B4-8EEA-8274-AB15-AFDCBFDE0F4D}"/>
              </a:ext>
            </a:extLst>
          </p:cNvPr>
          <p:cNvSpPr txBox="1"/>
          <p:nvPr/>
        </p:nvSpPr>
        <p:spPr>
          <a:xfrm>
            <a:off x="107228" y="1563608"/>
            <a:ext cx="5972025" cy="2616046"/>
          </a:xfrm>
          <a:prstGeom prst="rect">
            <a:avLst/>
          </a:prstGeom>
          <a:solidFill>
            <a:srgbClr val="F2F2F2"/>
          </a:solidFill>
          <a:ln>
            <a:noFill/>
          </a:ln>
        </p:spPr>
        <p:txBody>
          <a:bodyPr spcFirstLastPara="1" wrap="square" lIns="121900" tIns="60933" rIns="121900" bIns="60933" anchor="t" anchorCtr="0">
            <a:spAutoFit/>
          </a:bodyPr>
          <a:lstStyle/>
          <a:p>
            <a:pPr defTabSz="1219140"/>
            <a:r>
              <a:rPr lang="en-GB" sz="1800" dirty="0">
                <a:solidFill>
                  <a:srgbClr val="414141"/>
                </a:solidFill>
                <a:ea typeface="ＭＳ Ｐゴシック" pitchFamily="34" charset="-128"/>
                <a:cs typeface="Arial" panose="020B0604020202020204" pitchFamily="34" charset="0"/>
                <a:sym typeface="Calibri"/>
              </a:rPr>
              <a:t>The challenges for the GSV are</a:t>
            </a:r>
          </a:p>
          <a:p>
            <a:pPr marL="285750" indent="-285750" defTabSz="1219140">
              <a:buFont typeface="Arial" panose="020B0604020202020204" pitchFamily="34" charset="0"/>
              <a:buChar char="•"/>
            </a:pPr>
            <a:r>
              <a:rPr lang="en-GB" sz="1800" dirty="0">
                <a:solidFill>
                  <a:srgbClr val="414141"/>
                </a:solidFill>
                <a:ea typeface="ＭＳ Ｐゴシック" pitchFamily="34" charset="-128"/>
                <a:cs typeface="Arial" panose="020B0604020202020204" pitchFamily="34" charset="0"/>
                <a:sym typeface="Calibri"/>
              </a:rPr>
              <a:t>The need to get official WMO recognition for its description.</a:t>
            </a:r>
          </a:p>
          <a:p>
            <a:pPr marL="285750" lvl="0" indent="-285750" defTabSz="1219140">
              <a:buSzPts val="2400"/>
              <a:buFont typeface="Arial" panose="020B0604020202020204" pitchFamily="34" charset="0"/>
              <a:buChar char="•"/>
            </a:pPr>
            <a:r>
              <a:rPr lang="en-GB" sz="1800" dirty="0">
                <a:solidFill>
                  <a:srgbClr val="414141"/>
                </a:solidFill>
                <a:ea typeface="ＭＳ Ｐゴシック" pitchFamily="34" charset="-128"/>
                <a:cs typeface="Arial" panose="020B0604020202020204" pitchFamily="34" charset="0"/>
              </a:rPr>
              <a:t>Technical flexibility to accommodate new variables.</a:t>
            </a:r>
          </a:p>
          <a:p>
            <a:pPr marL="285750" lvl="0" indent="-285750" defTabSz="1219140">
              <a:buSzPts val="2400"/>
              <a:buFont typeface="Arial" panose="020B0604020202020204" pitchFamily="34" charset="0"/>
              <a:buChar char="•"/>
            </a:pPr>
            <a:r>
              <a:rPr lang="en-GB" sz="1800" dirty="0">
                <a:solidFill>
                  <a:srgbClr val="414141"/>
                </a:solidFill>
                <a:ea typeface="ＭＳ Ｐゴシック" pitchFamily="34" charset="-128"/>
                <a:cs typeface="Arial" panose="020B0604020202020204" pitchFamily="34" charset="0"/>
              </a:rPr>
              <a:t>A flexible metadata scheme to add new variables and experiments that allows existing tools to interact with the data.</a:t>
            </a:r>
            <a:endParaRPr lang="en-GB" sz="1800" dirty="0">
              <a:solidFill>
                <a:srgbClr val="414141"/>
              </a:solidFill>
              <a:ea typeface="ＭＳ Ｐゴシック" pitchFamily="34" charset="-128"/>
              <a:cs typeface="Arial" panose="020B0604020202020204" pitchFamily="34" charset="0"/>
              <a:sym typeface="Calibri"/>
            </a:endParaRPr>
          </a:p>
          <a:p>
            <a:pPr marL="285750" lvl="0" indent="-285750" defTabSz="1219140">
              <a:buSzPts val="2400"/>
              <a:buFont typeface="Arial" panose="020B0604020202020204" pitchFamily="34" charset="0"/>
              <a:buChar char="•"/>
            </a:pPr>
            <a:r>
              <a:rPr lang="en-GB" sz="1800" dirty="0">
                <a:solidFill>
                  <a:srgbClr val="414141"/>
                </a:solidFill>
                <a:ea typeface="ＭＳ Ｐゴシック" pitchFamily="34" charset="-128"/>
                <a:cs typeface="Arial" panose="020B0604020202020204" pitchFamily="34" charset="0"/>
                <a:sym typeface="Calibri"/>
              </a:rPr>
              <a:t>Efficiency: </a:t>
            </a:r>
            <a:r>
              <a:rPr lang="en-GB" sz="1800" dirty="0" err="1">
                <a:solidFill>
                  <a:srgbClr val="414141"/>
                </a:solidFill>
                <a:ea typeface="ＭＳ Ｐゴシック" pitchFamily="34" charset="-128"/>
                <a:cs typeface="Arial" panose="020B0604020202020204" pitchFamily="34" charset="0"/>
                <a:sym typeface="Calibri"/>
              </a:rPr>
              <a:t>regridding</a:t>
            </a:r>
            <a:r>
              <a:rPr lang="en-GB" sz="1800" dirty="0">
                <a:solidFill>
                  <a:srgbClr val="414141"/>
                </a:solidFill>
                <a:ea typeface="ＭＳ Ｐゴシック" pitchFamily="34" charset="-128"/>
                <a:cs typeface="Arial" panose="020B0604020202020204" pitchFamily="34" charset="0"/>
                <a:sym typeface="Calibri"/>
              </a:rPr>
              <a:t>, data volume, concurrent access, etc.</a:t>
            </a:r>
            <a:endParaRPr lang="en-GB" sz="1800" dirty="0">
              <a:solidFill>
                <a:srgbClr val="414141"/>
              </a:solidFill>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144594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4) The workflow: set up and data flow</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923289"/>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The </a:t>
            </a:r>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streaming</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concept is key in the digital twin because it gives users access to the full model state vector (standardised) for a limited time to generate unprecedented diagnostics.</a:t>
            </a:r>
          </a:p>
        </p:txBody>
      </p:sp>
      <p:pic>
        <p:nvPicPr>
          <p:cNvPr id="5" name="Picture 4" descr="Text&#10;&#10;Description automatically generated with medium confidence">
            <a:extLst>
              <a:ext uri="{FF2B5EF4-FFF2-40B4-BE49-F238E27FC236}">
                <a16:creationId xmlns:a16="http://schemas.microsoft.com/office/drawing/2014/main" id="{1C4832B4-9CE2-97D6-0D9C-787A84A1B893}"/>
              </a:ext>
            </a:extLst>
          </p:cNvPr>
          <p:cNvPicPr>
            <a:picLocks noChangeAspect="1"/>
          </p:cNvPicPr>
          <p:nvPr/>
        </p:nvPicPr>
        <p:blipFill>
          <a:blip r:embed="rId2"/>
          <a:stretch>
            <a:fillRect/>
          </a:stretch>
        </p:blipFill>
        <p:spPr>
          <a:xfrm>
            <a:off x="6457951" y="4671637"/>
            <a:ext cx="2668213" cy="464206"/>
          </a:xfrm>
          <a:prstGeom prst="rect">
            <a:avLst/>
          </a:prstGeom>
        </p:spPr>
      </p:pic>
      <p:pic>
        <p:nvPicPr>
          <p:cNvPr id="7" name="Picture 6" descr="A diagram of data processing&#10;&#10;Description automatically generated with low confidence">
            <a:extLst>
              <a:ext uri="{FF2B5EF4-FFF2-40B4-BE49-F238E27FC236}">
                <a16:creationId xmlns:a16="http://schemas.microsoft.com/office/drawing/2014/main" id="{F7C82117-2ECB-03B9-F6D7-EEAE8C8BC5FB}"/>
              </a:ext>
            </a:extLst>
          </p:cNvPr>
          <p:cNvPicPr>
            <a:picLocks noChangeAspect="1"/>
          </p:cNvPicPr>
          <p:nvPr/>
        </p:nvPicPr>
        <p:blipFill>
          <a:blip r:embed="rId3"/>
          <a:stretch>
            <a:fillRect/>
          </a:stretch>
        </p:blipFill>
        <p:spPr>
          <a:xfrm>
            <a:off x="177569" y="1809303"/>
            <a:ext cx="8825753" cy="2695486"/>
          </a:xfrm>
          <a:prstGeom prst="rect">
            <a:avLst/>
          </a:prstGeom>
        </p:spPr>
      </p:pic>
      <p:pic>
        <p:nvPicPr>
          <p:cNvPr id="6" name="Image1" title="Wind Turbine Icon Images - Free Download on Freepik">
            <a:extLst>
              <a:ext uri="{FF2B5EF4-FFF2-40B4-BE49-F238E27FC236}">
                <a16:creationId xmlns:a16="http://schemas.microsoft.com/office/drawing/2014/main" id="{CC454B81-5C5B-D855-347D-18A48AA65E53}"/>
              </a:ext>
            </a:extLst>
          </p:cNvPr>
          <p:cNvPicPr>
            <a:picLocks noChangeAspect="1"/>
          </p:cNvPicPr>
          <p:nvPr/>
        </p:nvPicPr>
        <p:blipFill>
          <a:blip r:embed="rId4">
            <a:lum/>
            <a:alphaModFix/>
          </a:blip>
          <a:srcRect/>
          <a:stretch>
            <a:fillRect/>
          </a:stretch>
        </p:blipFill>
        <p:spPr>
          <a:xfrm>
            <a:off x="6310695" y="3267121"/>
            <a:ext cx="644391" cy="644391"/>
          </a:xfrm>
          <a:prstGeom prst="rect">
            <a:avLst/>
          </a:prstGeom>
          <a:ln>
            <a:noFill/>
            <a:prstDash/>
          </a:ln>
        </p:spPr>
      </p:pic>
      <p:pic>
        <p:nvPicPr>
          <p:cNvPr id="11" name="Image2" title="File:Flood - flooding icon.png - Wikimedia Commons">
            <a:extLst>
              <a:ext uri="{FF2B5EF4-FFF2-40B4-BE49-F238E27FC236}">
                <a16:creationId xmlns:a16="http://schemas.microsoft.com/office/drawing/2014/main" id="{7C3D4348-E61E-DBB5-E1E0-DDD1D2B4AE36}"/>
              </a:ext>
            </a:extLst>
          </p:cNvPr>
          <p:cNvPicPr>
            <a:picLocks noChangeAspect="1"/>
          </p:cNvPicPr>
          <p:nvPr/>
        </p:nvPicPr>
        <p:blipFill>
          <a:blip r:embed="rId5">
            <a:lum/>
            <a:alphaModFix/>
          </a:blip>
          <a:srcRect/>
          <a:stretch>
            <a:fillRect/>
          </a:stretch>
        </p:blipFill>
        <p:spPr>
          <a:xfrm>
            <a:off x="4783914" y="3255664"/>
            <a:ext cx="630071" cy="655847"/>
          </a:xfrm>
          <a:prstGeom prst="rect">
            <a:avLst/>
          </a:prstGeom>
          <a:ln>
            <a:noFill/>
            <a:prstDash/>
          </a:ln>
        </p:spPr>
      </p:pic>
      <p:pic>
        <p:nvPicPr>
          <p:cNvPr id="12" name="Image3" title="heat wave Icon - Free PNG &amp; SVG 204296 - Noun Project">
            <a:extLst>
              <a:ext uri="{FF2B5EF4-FFF2-40B4-BE49-F238E27FC236}">
                <a16:creationId xmlns:a16="http://schemas.microsoft.com/office/drawing/2014/main" id="{C2080624-5C9A-2C5A-AA0B-2712285F4E38}"/>
              </a:ext>
            </a:extLst>
          </p:cNvPr>
          <p:cNvPicPr>
            <a:picLocks noChangeAspect="1"/>
          </p:cNvPicPr>
          <p:nvPr/>
        </p:nvPicPr>
        <p:blipFill>
          <a:blip r:embed="rId6">
            <a:lum/>
            <a:alphaModFix/>
          </a:blip>
          <a:srcRect/>
          <a:stretch>
            <a:fillRect/>
          </a:stretch>
        </p:blipFill>
        <p:spPr>
          <a:xfrm>
            <a:off x="5552264" y="3253411"/>
            <a:ext cx="658101" cy="658101"/>
          </a:xfrm>
          <a:prstGeom prst="rect">
            <a:avLst/>
          </a:prstGeom>
          <a:ln>
            <a:noFill/>
            <a:prstDash/>
          </a:ln>
        </p:spPr>
      </p:pic>
      <p:pic>
        <p:nvPicPr>
          <p:cNvPr id="13" name="Image4" title="Wildfire - Free ecology and environment icons">
            <a:extLst>
              <a:ext uri="{FF2B5EF4-FFF2-40B4-BE49-F238E27FC236}">
                <a16:creationId xmlns:a16="http://schemas.microsoft.com/office/drawing/2014/main" id="{36413913-4608-1CB3-BF43-C04BE189C915}"/>
              </a:ext>
            </a:extLst>
          </p:cNvPr>
          <p:cNvPicPr>
            <a:picLocks noChangeAspect="1"/>
          </p:cNvPicPr>
          <p:nvPr/>
        </p:nvPicPr>
        <p:blipFill>
          <a:blip r:embed="rId7">
            <a:lum/>
            <a:alphaModFix/>
          </a:blip>
          <a:srcRect/>
          <a:stretch>
            <a:fillRect/>
          </a:stretch>
        </p:blipFill>
        <p:spPr>
          <a:xfrm>
            <a:off x="7051674" y="3256418"/>
            <a:ext cx="655094" cy="655094"/>
          </a:xfrm>
          <a:prstGeom prst="rect">
            <a:avLst/>
          </a:prstGeom>
          <a:ln>
            <a:noFill/>
            <a:prstDash/>
          </a:ln>
        </p:spPr>
      </p:pic>
    </p:spTree>
    <p:extLst>
      <p:ext uri="{BB962C8B-B14F-4D97-AF65-F5344CB8AC3E}">
        <p14:creationId xmlns:p14="http://schemas.microsoft.com/office/powerpoint/2010/main" val="4125295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4) The workflow: streaming and one-pass algorithms</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1200288"/>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The </a:t>
            </a:r>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streaming</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concept is key in the digital twin because it gives users access to the full model state vector at high frequency and the native resolution (km).</a:t>
            </a:r>
          </a:p>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rPr>
              <a:t>The </a:t>
            </a:r>
            <a:r>
              <a:rPr lang="en-GB" sz="1800" dirty="0">
                <a:solidFill>
                  <a:srgbClr val="FF0000"/>
                </a:solidFill>
                <a:latin typeface="Arial" panose="020B0604020202020204" pitchFamily="34" charset="0"/>
                <a:ea typeface="ＭＳ Ｐゴシック" pitchFamily="34" charset="-128"/>
                <a:cs typeface="Arial" panose="020B0604020202020204" pitchFamily="34" charset="0"/>
              </a:rPr>
              <a:t>one-pass algorithms </a:t>
            </a:r>
            <a:r>
              <a:rPr lang="en-GB" sz="1800" dirty="0">
                <a:solidFill>
                  <a:srgbClr val="414141"/>
                </a:solidFill>
                <a:latin typeface="Arial" panose="020B0604020202020204" pitchFamily="34" charset="0"/>
                <a:ea typeface="ＭＳ Ｐゴシック" pitchFamily="34" charset="-128"/>
                <a:cs typeface="Arial" panose="020B0604020202020204" pitchFamily="34" charset="0"/>
              </a:rPr>
              <a:t>are data-reduction functions that can compute (continuously updated) summary statistics or post-processed variables from the streamed data.</a:t>
            </a:r>
            <a:endParaRPr lang="es-ES" sz="1800" dirty="0">
              <a:solidFill>
                <a:srgbClr val="414141"/>
              </a:solidFill>
              <a:latin typeface="Arial" panose="020B0604020202020204" pitchFamily="34" charset="0"/>
              <a:ea typeface="ＭＳ Ｐゴシック" pitchFamily="34" charset="-128"/>
              <a:cs typeface="Arial" panose="020B0604020202020204" pitchFamily="34" charset="0"/>
            </a:endParaRPr>
          </a:p>
        </p:txBody>
      </p:sp>
      <p:grpSp>
        <p:nvGrpSpPr>
          <p:cNvPr id="5" name="Group 4">
            <a:extLst>
              <a:ext uri="{FF2B5EF4-FFF2-40B4-BE49-F238E27FC236}">
                <a16:creationId xmlns:a16="http://schemas.microsoft.com/office/drawing/2014/main" id="{39EF0EF8-9ECA-7AAF-17C3-D415EFF3DECF}"/>
              </a:ext>
            </a:extLst>
          </p:cNvPr>
          <p:cNvGrpSpPr/>
          <p:nvPr/>
        </p:nvGrpSpPr>
        <p:grpSpPr>
          <a:xfrm>
            <a:off x="2142236" y="2504884"/>
            <a:ext cx="1149314" cy="793012"/>
            <a:chOff x="1195108" y="1366329"/>
            <a:chExt cx="1933230" cy="1321342"/>
          </a:xfrm>
        </p:grpSpPr>
        <p:pic>
          <p:nvPicPr>
            <p:cNvPr id="6" name="Graphic 5" descr="Earth globe: Americas with solid fill">
              <a:extLst>
                <a:ext uri="{FF2B5EF4-FFF2-40B4-BE49-F238E27FC236}">
                  <a16:creationId xmlns:a16="http://schemas.microsoft.com/office/drawing/2014/main" id="{67E175AA-03EF-315E-0D01-8B96C59A25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06996" y="1366329"/>
              <a:ext cx="1321342" cy="1321342"/>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E58E868-7AF8-7C71-2A27-2FF9C9A8490C}"/>
                    </a:ext>
                  </a:extLst>
                </p:cNvPr>
                <p:cNvSpPr txBox="1"/>
                <p:nvPr/>
              </p:nvSpPr>
              <p:spPr>
                <a:xfrm>
                  <a:off x="1195108" y="1799154"/>
                  <a:ext cx="48981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𝑥</m:t>
                            </m:r>
                          </m:e>
                          <m:sub>
                            <m:r>
                              <a:rPr lang="es-ES" sz="2000" b="0" i="1" smtClean="0">
                                <a:latin typeface="Cambria Math" panose="02040503050406030204" pitchFamily="18" charset="0"/>
                              </a:rPr>
                              <m:t>1</m:t>
                            </m:r>
                          </m:sub>
                        </m:sSub>
                      </m:oMath>
                    </m:oMathPara>
                  </a14:m>
                  <a:endParaRPr lang="en-GB" dirty="0"/>
                </a:p>
              </p:txBody>
            </p:sp>
          </mc:Choice>
          <mc:Fallback xmlns="">
            <p:sp>
              <p:nvSpPr>
                <p:cNvPr id="12" name="TextBox 11">
                  <a:extLst>
                    <a:ext uri="{FF2B5EF4-FFF2-40B4-BE49-F238E27FC236}">
                      <a16:creationId xmlns:a16="http://schemas.microsoft.com/office/drawing/2014/main" id="{79657782-EEF2-C643-124B-433C928EFDFC}"/>
                    </a:ext>
                  </a:extLst>
                </p:cNvPr>
                <p:cNvSpPr txBox="1">
                  <a:spLocks noRot="1" noChangeAspect="1" noMove="1" noResize="1" noEditPoints="1" noAdjustHandles="1" noChangeArrowheads="1" noChangeShapeType="1" noTextEdit="1"/>
                </p:cNvSpPr>
                <p:nvPr/>
              </p:nvSpPr>
              <p:spPr>
                <a:xfrm>
                  <a:off x="1195108" y="1799154"/>
                  <a:ext cx="489814" cy="400110"/>
                </a:xfrm>
                <a:prstGeom prst="rect">
                  <a:avLst/>
                </a:prstGeom>
                <a:blipFill>
                  <a:blip r:embed="rId4"/>
                  <a:stretch>
                    <a:fillRect b="-8333"/>
                  </a:stretch>
                </a:blipFill>
              </p:spPr>
              <p:txBody>
                <a:bodyPr/>
                <a:lstStyle/>
                <a:p>
                  <a:r>
                    <a:rPr lang="en-GB">
                      <a:noFill/>
                    </a:rPr>
                    <a:t> </a:t>
                  </a:r>
                </a:p>
              </p:txBody>
            </p:sp>
          </mc:Fallback>
        </mc:AlternateContent>
        <p:sp>
          <p:nvSpPr>
            <p:cNvPr id="11" name="Left Brace 10">
              <a:extLst>
                <a:ext uri="{FF2B5EF4-FFF2-40B4-BE49-F238E27FC236}">
                  <a16:creationId xmlns:a16="http://schemas.microsoft.com/office/drawing/2014/main" id="{10411E26-8082-8F8E-9E48-8EBB087D666E}"/>
                </a:ext>
              </a:extLst>
            </p:cNvPr>
            <p:cNvSpPr/>
            <p:nvPr/>
          </p:nvSpPr>
          <p:spPr>
            <a:xfrm>
              <a:off x="1698199" y="1479881"/>
              <a:ext cx="176843" cy="1094238"/>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2" name="Group 11">
            <a:extLst>
              <a:ext uri="{FF2B5EF4-FFF2-40B4-BE49-F238E27FC236}">
                <a16:creationId xmlns:a16="http://schemas.microsoft.com/office/drawing/2014/main" id="{FDAD435A-26C3-31A2-EBAB-F62C6A0DF654}"/>
              </a:ext>
            </a:extLst>
          </p:cNvPr>
          <p:cNvGrpSpPr/>
          <p:nvPr/>
        </p:nvGrpSpPr>
        <p:grpSpPr>
          <a:xfrm>
            <a:off x="2377570" y="3402296"/>
            <a:ext cx="984183" cy="1590769"/>
            <a:chOff x="1558129" y="2888226"/>
            <a:chExt cx="1655467" cy="2650590"/>
          </a:xfrm>
        </p:grpSpPr>
        <p:grpSp>
          <p:nvGrpSpPr>
            <p:cNvPr id="13" name="Group 12">
              <a:extLst>
                <a:ext uri="{FF2B5EF4-FFF2-40B4-BE49-F238E27FC236}">
                  <a16:creationId xmlns:a16="http://schemas.microsoft.com/office/drawing/2014/main" id="{F98BADDB-E759-96B9-4D52-DDE003351AD6}"/>
                </a:ext>
              </a:extLst>
            </p:cNvPr>
            <p:cNvGrpSpPr/>
            <p:nvPr/>
          </p:nvGrpSpPr>
          <p:grpSpPr>
            <a:xfrm>
              <a:off x="1558129" y="2888226"/>
              <a:ext cx="1655467" cy="2194683"/>
              <a:chOff x="1558129" y="2888226"/>
              <a:chExt cx="1655467" cy="2194683"/>
            </a:xfrm>
          </p:grpSpPr>
          <p:cxnSp>
            <p:nvCxnSpPr>
              <p:cNvPr id="20" name="Straight Arrow Connector 19">
                <a:extLst>
                  <a:ext uri="{FF2B5EF4-FFF2-40B4-BE49-F238E27FC236}">
                    <a16:creationId xmlns:a16="http://schemas.microsoft.com/office/drawing/2014/main" id="{76433142-1B19-4A26-642F-36BA2C021B0A}"/>
                  </a:ext>
                </a:extLst>
              </p:cNvPr>
              <p:cNvCxnSpPr/>
              <p:nvPr/>
            </p:nvCxnSpPr>
            <p:spPr>
              <a:xfrm>
                <a:off x="2435942" y="2888226"/>
                <a:ext cx="0" cy="5407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A5329D57-B62F-0520-9054-2B4F83B207FA}"/>
                  </a:ext>
                </a:extLst>
              </p:cNvPr>
              <p:cNvGrpSpPr/>
              <p:nvPr/>
            </p:nvGrpSpPr>
            <p:grpSpPr>
              <a:xfrm>
                <a:off x="1558129" y="3426909"/>
                <a:ext cx="1655467" cy="1656000"/>
                <a:chOff x="1928352" y="3763297"/>
                <a:chExt cx="1197077" cy="1197077"/>
              </a:xfrm>
            </p:grpSpPr>
            <p:grpSp>
              <p:nvGrpSpPr>
                <p:cNvPr id="24" name="Group 23">
                  <a:extLst>
                    <a:ext uri="{FF2B5EF4-FFF2-40B4-BE49-F238E27FC236}">
                      <a16:creationId xmlns:a16="http://schemas.microsoft.com/office/drawing/2014/main" id="{744091F6-65F5-B799-13A5-FB6FCEF9A75F}"/>
                    </a:ext>
                  </a:extLst>
                </p:cNvPr>
                <p:cNvGrpSpPr/>
                <p:nvPr/>
              </p:nvGrpSpPr>
              <p:grpSpPr>
                <a:xfrm>
                  <a:off x="1928352" y="3763297"/>
                  <a:ext cx="1197077" cy="1197077"/>
                  <a:chOff x="1928352" y="3763297"/>
                  <a:chExt cx="1197077" cy="1197077"/>
                </a:xfrm>
              </p:grpSpPr>
              <p:pic>
                <p:nvPicPr>
                  <p:cNvPr id="26" name="Graphic 25" descr="Bar chart with solid fill">
                    <a:extLst>
                      <a:ext uri="{FF2B5EF4-FFF2-40B4-BE49-F238E27FC236}">
                        <a16:creationId xmlns:a16="http://schemas.microsoft.com/office/drawing/2014/main" id="{B74796DB-9C9D-B200-1A3F-D460F7B29C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28352" y="3763297"/>
                    <a:ext cx="1197077" cy="1197077"/>
                  </a:xfrm>
                  <a:prstGeom prst="rect">
                    <a:avLst/>
                  </a:prstGeom>
                </p:spPr>
              </p:pic>
              <p:sp>
                <p:nvSpPr>
                  <p:cNvPr id="27" name="Rectangle 26">
                    <a:extLst>
                      <a:ext uri="{FF2B5EF4-FFF2-40B4-BE49-F238E27FC236}">
                        <a16:creationId xmlns:a16="http://schemas.microsoft.com/office/drawing/2014/main" id="{AA5BBBBB-1BF3-262C-C6AA-558E1C3046EF}"/>
                      </a:ext>
                    </a:extLst>
                  </p:cNvPr>
                  <p:cNvSpPr/>
                  <p:nvPr/>
                </p:nvSpPr>
                <p:spPr>
                  <a:xfrm>
                    <a:off x="2224087" y="4093232"/>
                    <a:ext cx="180975" cy="560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DFB1202-C26E-547C-C162-E3A9556689C9}"/>
                      </a:ext>
                    </a:extLst>
                  </p:cNvPr>
                  <p:cNvSpPr/>
                  <p:nvPr/>
                </p:nvSpPr>
                <p:spPr>
                  <a:xfrm>
                    <a:off x="2404601" y="3859161"/>
                    <a:ext cx="180975" cy="560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Rectangle 24">
                  <a:extLst>
                    <a:ext uri="{FF2B5EF4-FFF2-40B4-BE49-F238E27FC236}">
                      <a16:creationId xmlns:a16="http://schemas.microsoft.com/office/drawing/2014/main" id="{B8E444B0-0D37-6008-B67A-E6C5C03FD52B}"/>
                    </a:ext>
                  </a:extLst>
                </p:cNvPr>
                <p:cNvSpPr/>
                <p:nvPr/>
              </p:nvSpPr>
              <p:spPr>
                <a:xfrm>
                  <a:off x="2789361" y="4081613"/>
                  <a:ext cx="180975" cy="560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6CEC4FC-D7AB-0186-EADE-2ED65ADCCAB5}"/>
                    </a:ext>
                  </a:extLst>
                </p:cNvPr>
                <p:cNvSpPr txBox="1"/>
                <p:nvPr/>
              </p:nvSpPr>
              <p:spPr>
                <a:xfrm>
                  <a:off x="1691496" y="5138706"/>
                  <a:ext cx="143635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000" b="0" i="1" smtClean="0">
                                <a:latin typeface="Cambria Math" panose="02040503050406030204" pitchFamily="18" charset="0"/>
                              </a:rPr>
                            </m:ctrlPr>
                          </m:sSubPr>
                          <m:e>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𝑆</m:t>
                                </m:r>
                              </m:e>
                              <m:sub>
                                <m:r>
                                  <a:rPr lang="es-ES" sz="2000" b="0" i="1" smtClean="0">
                                    <a:latin typeface="Cambria Math" panose="02040503050406030204" pitchFamily="18" charset="0"/>
                                  </a:rPr>
                                  <m:t>1</m:t>
                                </m:r>
                              </m:sub>
                            </m:sSub>
                            <m:r>
                              <a:rPr lang="es-ES" sz="2000" b="0" i="1" smtClean="0">
                                <a:latin typeface="Cambria Math" panose="02040503050406030204" pitchFamily="18" charset="0"/>
                              </a:rPr>
                              <m:t>=</m:t>
                            </m:r>
                            <m:r>
                              <a:rPr lang="es-ES" sz="2000" b="0" i="1" smtClean="0">
                                <a:latin typeface="Cambria Math" panose="02040503050406030204" pitchFamily="18" charset="0"/>
                              </a:rPr>
                              <m:t>𝑔</m:t>
                            </m:r>
                            <m:r>
                              <a:rPr lang="es-ES" sz="2000" b="0" i="1" smtClean="0">
                                <a:latin typeface="Cambria Math" panose="02040503050406030204" pitchFamily="18" charset="0"/>
                              </a:rPr>
                              <m:t>(</m:t>
                            </m:r>
                            <m:r>
                              <a:rPr lang="es-ES" sz="2000" b="0" i="1" smtClean="0">
                                <a:latin typeface="Cambria Math" panose="02040503050406030204" pitchFamily="18" charset="0"/>
                              </a:rPr>
                              <m:t>𝑥</m:t>
                            </m:r>
                          </m:e>
                          <m:sub>
                            <m:r>
                              <a:rPr lang="es-ES" sz="2000" b="0" i="1" smtClean="0">
                                <a:latin typeface="Cambria Math" panose="02040503050406030204" pitchFamily="18" charset="0"/>
                              </a:rPr>
                              <m:t>1</m:t>
                            </m:r>
                          </m:sub>
                        </m:sSub>
                        <m:r>
                          <a:rPr lang="es-ES" sz="2000" b="0" i="1" smtClean="0">
                            <a:latin typeface="Cambria Math" panose="02040503050406030204" pitchFamily="18" charset="0"/>
                          </a:rPr>
                          <m:t>)</m:t>
                        </m:r>
                      </m:oMath>
                    </m:oMathPara>
                  </a14:m>
                  <a:endParaRPr lang="en-GB" dirty="0"/>
                </a:p>
              </p:txBody>
            </p:sp>
          </mc:Choice>
          <mc:Fallback xmlns="">
            <p:sp>
              <p:nvSpPr>
                <p:cNvPr id="37" name="TextBox 36">
                  <a:extLst>
                    <a:ext uri="{FF2B5EF4-FFF2-40B4-BE49-F238E27FC236}">
                      <a16:creationId xmlns:a16="http://schemas.microsoft.com/office/drawing/2014/main" id="{8E11BCFB-3751-D9E1-EB79-4D658DD864BA}"/>
                    </a:ext>
                  </a:extLst>
                </p:cNvPr>
                <p:cNvSpPr txBox="1">
                  <a:spLocks noRot="1" noChangeAspect="1" noMove="1" noResize="1" noEditPoints="1" noAdjustHandles="1" noChangeArrowheads="1" noChangeShapeType="1" noTextEdit="1"/>
                </p:cNvSpPr>
                <p:nvPr/>
              </p:nvSpPr>
              <p:spPr>
                <a:xfrm>
                  <a:off x="1691496" y="5138706"/>
                  <a:ext cx="1436354" cy="400110"/>
                </a:xfrm>
                <a:prstGeom prst="rect">
                  <a:avLst/>
                </a:prstGeom>
                <a:blipFill>
                  <a:blip r:embed="rId7"/>
                  <a:stretch>
                    <a:fillRect r="-6977" b="-25000"/>
                  </a:stretch>
                </a:blipFill>
              </p:spPr>
              <p:txBody>
                <a:bodyPr/>
                <a:lstStyle/>
                <a:p>
                  <a:r>
                    <a:rPr lang="en-GB">
                      <a:noFill/>
                    </a:rPr>
                    <a:t> </a:t>
                  </a:r>
                </a:p>
              </p:txBody>
            </p:sp>
          </mc:Fallback>
        </mc:AlternateContent>
      </p:grpSp>
      <p:grpSp>
        <p:nvGrpSpPr>
          <p:cNvPr id="29" name="Group 28">
            <a:extLst>
              <a:ext uri="{FF2B5EF4-FFF2-40B4-BE49-F238E27FC236}">
                <a16:creationId xmlns:a16="http://schemas.microsoft.com/office/drawing/2014/main" id="{03DD6794-1524-9612-A91F-3DD85BEB87E9}"/>
              </a:ext>
            </a:extLst>
          </p:cNvPr>
          <p:cNvGrpSpPr/>
          <p:nvPr/>
        </p:nvGrpSpPr>
        <p:grpSpPr>
          <a:xfrm>
            <a:off x="3905827" y="3402559"/>
            <a:ext cx="1082978" cy="1593870"/>
            <a:chOff x="3905533" y="2888226"/>
            <a:chExt cx="1821647" cy="2655756"/>
          </a:xfrm>
        </p:grpSpPr>
        <p:grpSp>
          <p:nvGrpSpPr>
            <p:cNvPr id="30" name="Group 29">
              <a:extLst>
                <a:ext uri="{FF2B5EF4-FFF2-40B4-BE49-F238E27FC236}">
                  <a16:creationId xmlns:a16="http://schemas.microsoft.com/office/drawing/2014/main" id="{2D1D9437-8A1B-6C01-D486-8FCC24AA47C2}"/>
                </a:ext>
              </a:extLst>
            </p:cNvPr>
            <p:cNvGrpSpPr/>
            <p:nvPr/>
          </p:nvGrpSpPr>
          <p:grpSpPr>
            <a:xfrm>
              <a:off x="4071180" y="3421162"/>
              <a:ext cx="1656000" cy="1656000"/>
              <a:chOff x="1928352" y="3763297"/>
              <a:chExt cx="1197077" cy="1197077"/>
            </a:xfrm>
          </p:grpSpPr>
          <p:pic>
            <p:nvPicPr>
              <p:cNvPr id="33" name="Graphic 32" descr="Bar chart with solid fill">
                <a:extLst>
                  <a:ext uri="{FF2B5EF4-FFF2-40B4-BE49-F238E27FC236}">
                    <a16:creationId xmlns:a16="http://schemas.microsoft.com/office/drawing/2014/main" id="{0569C227-4C43-6FD1-4D15-3696BF4D08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28352" y="3763297"/>
                <a:ext cx="1197077" cy="1197077"/>
              </a:xfrm>
              <a:prstGeom prst="rect">
                <a:avLst/>
              </a:prstGeom>
            </p:spPr>
          </p:pic>
          <p:sp>
            <p:nvSpPr>
              <p:cNvPr id="34" name="Rectangle 33">
                <a:extLst>
                  <a:ext uri="{FF2B5EF4-FFF2-40B4-BE49-F238E27FC236}">
                    <a16:creationId xmlns:a16="http://schemas.microsoft.com/office/drawing/2014/main" id="{9F4CB3AB-2105-8680-C062-2F491C6D306D}"/>
                  </a:ext>
                </a:extLst>
              </p:cNvPr>
              <p:cNvSpPr/>
              <p:nvPr/>
            </p:nvSpPr>
            <p:spPr>
              <a:xfrm>
                <a:off x="2224087" y="4093233"/>
                <a:ext cx="180975" cy="545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C70D1204-B48E-A92B-0419-4AB0BADAEE86}"/>
                  </a:ext>
                </a:extLst>
              </p:cNvPr>
              <p:cNvSpPr/>
              <p:nvPr/>
            </p:nvSpPr>
            <p:spPr>
              <a:xfrm>
                <a:off x="2404601" y="3859161"/>
                <a:ext cx="180975" cy="560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C658463-E663-1756-E430-B1FBFAD9B9E2}"/>
                    </a:ext>
                  </a:extLst>
                </p:cNvPr>
                <p:cNvSpPr txBox="1"/>
                <p:nvPr/>
              </p:nvSpPr>
              <p:spPr>
                <a:xfrm>
                  <a:off x="3905533" y="5143872"/>
                  <a:ext cx="178260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000" b="0" i="1" smtClean="0">
                                <a:latin typeface="Cambria Math" panose="02040503050406030204" pitchFamily="18" charset="0"/>
                              </a:rPr>
                            </m:ctrlPr>
                          </m:sSubPr>
                          <m:e>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𝑆</m:t>
                                </m:r>
                              </m:e>
                              <m:sub>
                                <m:r>
                                  <a:rPr lang="es-ES" sz="2000" b="0" i="1" smtClean="0">
                                    <a:latin typeface="Cambria Math" panose="02040503050406030204" pitchFamily="18" charset="0"/>
                                  </a:rPr>
                                  <m:t>2</m:t>
                                </m:r>
                              </m:sub>
                            </m:sSub>
                            <m:r>
                              <a:rPr lang="es-ES" sz="2000" b="0" i="1" smtClean="0">
                                <a:latin typeface="Cambria Math" panose="02040503050406030204" pitchFamily="18" charset="0"/>
                              </a:rPr>
                              <m:t>=</m:t>
                            </m:r>
                            <m:r>
                              <a:rPr lang="es-ES" sz="2000" b="0" i="1" smtClean="0">
                                <a:latin typeface="Cambria Math" panose="02040503050406030204" pitchFamily="18" charset="0"/>
                              </a:rPr>
                              <m:t>𝑔</m:t>
                            </m:r>
                            <m:r>
                              <a:rPr lang="es-ES" sz="2000" b="0" i="1" smtClean="0">
                                <a:latin typeface="Cambria Math" panose="02040503050406030204" pitchFamily="18" charset="0"/>
                              </a:rPr>
                              <m:t>(</m:t>
                            </m:r>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𝑆</m:t>
                                </m:r>
                              </m:e>
                              <m:sub>
                                <m:r>
                                  <a:rPr lang="es-ES" sz="2000" b="0" i="1" smtClean="0">
                                    <a:latin typeface="Cambria Math" panose="02040503050406030204" pitchFamily="18" charset="0"/>
                                  </a:rPr>
                                  <m:t>1</m:t>
                                </m:r>
                              </m:sub>
                            </m:sSub>
                            <m:r>
                              <a:rPr lang="es-ES" sz="2000" b="0" i="1" smtClean="0">
                                <a:latin typeface="Cambria Math" panose="02040503050406030204" pitchFamily="18" charset="0"/>
                              </a:rPr>
                              <m:t>,</m:t>
                            </m:r>
                            <m:r>
                              <a:rPr lang="es-ES" sz="2000" b="0" i="1" smtClean="0">
                                <a:latin typeface="Cambria Math" panose="02040503050406030204" pitchFamily="18" charset="0"/>
                              </a:rPr>
                              <m:t>𝑥</m:t>
                            </m:r>
                          </m:e>
                          <m:sub>
                            <m:r>
                              <a:rPr lang="es-ES" sz="2000" b="0" i="1" smtClean="0">
                                <a:latin typeface="Cambria Math" panose="02040503050406030204" pitchFamily="18" charset="0"/>
                              </a:rPr>
                              <m:t>2</m:t>
                            </m:r>
                          </m:sub>
                        </m:sSub>
                        <m:r>
                          <a:rPr lang="es-ES" sz="2000" b="0" i="1" smtClean="0">
                            <a:latin typeface="Cambria Math" panose="02040503050406030204" pitchFamily="18" charset="0"/>
                          </a:rPr>
                          <m:t>)</m:t>
                        </m:r>
                      </m:oMath>
                    </m:oMathPara>
                  </a14:m>
                  <a:endParaRPr lang="en-GB" dirty="0"/>
                </a:p>
              </p:txBody>
            </p:sp>
          </mc:Choice>
          <mc:Fallback xmlns="">
            <p:sp>
              <p:nvSpPr>
                <p:cNvPr id="39" name="TextBox 38">
                  <a:extLst>
                    <a:ext uri="{FF2B5EF4-FFF2-40B4-BE49-F238E27FC236}">
                      <a16:creationId xmlns:a16="http://schemas.microsoft.com/office/drawing/2014/main" id="{FE63D745-561A-DCA2-C54E-DD9BEB9DC2F2}"/>
                    </a:ext>
                  </a:extLst>
                </p:cNvPr>
                <p:cNvSpPr txBox="1">
                  <a:spLocks noRot="1" noChangeAspect="1" noMove="1" noResize="1" noEditPoints="1" noAdjustHandles="1" noChangeArrowheads="1" noChangeShapeType="1" noTextEdit="1"/>
                </p:cNvSpPr>
                <p:nvPr/>
              </p:nvSpPr>
              <p:spPr>
                <a:xfrm>
                  <a:off x="3905533" y="5143872"/>
                  <a:ext cx="1782603" cy="400110"/>
                </a:xfrm>
                <a:prstGeom prst="rect">
                  <a:avLst/>
                </a:prstGeom>
                <a:blipFill>
                  <a:blip r:embed="rId8"/>
                  <a:stretch>
                    <a:fillRect r="-7116" b="-25000"/>
                  </a:stretch>
                </a:blipFill>
              </p:spPr>
              <p:txBody>
                <a:bodyPr/>
                <a:lstStyle/>
                <a:p>
                  <a:r>
                    <a:rPr lang="en-GB">
                      <a:noFill/>
                    </a:rPr>
                    <a:t> </a:t>
                  </a:r>
                </a:p>
              </p:txBody>
            </p:sp>
          </mc:Fallback>
        </mc:AlternateContent>
        <p:cxnSp>
          <p:nvCxnSpPr>
            <p:cNvPr id="32" name="Straight Arrow Connector 31">
              <a:extLst>
                <a:ext uri="{FF2B5EF4-FFF2-40B4-BE49-F238E27FC236}">
                  <a16:creationId xmlns:a16="http://schemas.microsoft.com/office/drawing/2014/main" id="{54C67A00-F437-7FF7-B022-6EDEA3A0C3C8}"/>
                </a:ext>
              </a:extLst>
            </p:cNvPr>
            <p:cNvCxnSpPr/>
            <p:nvPr/>
          </p:nvCxnSpPr>
          <p:spPr>
            <a:xfrm>
              <a:off x="4856510" y="2888226"/>
              <a:ext cx="0" cy="5407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51BA5442-7D77-ECF7-1271-929DBEBFC177}"/>
              </a:ext>
            </a:extLst>
          </p:cNvPr>
          <p:cNvGrpSpPr/>
          <p:nvPr/>
        </p:nvGrpSpPr>
        <p:grpSpPr>
          <a:xfrm>
            <a:off x="3399745" y="2009787"/>
            <a:ext cx="1500612" cy="2752573"/>
            <a:chOff x="3128191" y="552239"/>
            <a:chExt cx="2524137" cy="4586424"/>
          </a:xfrm>
        </p:grpSpPr>
        <p:cxnSp>
          <p:nvCxnSpPr>
            <p:cNvPr id="37" name="Straight Connector 36">
              <a:extLst>
                <a:ext uri="{FF2B5EF4-FFF2-40B4-BE49-F238E27FC236}">
                  <a16:creationId xmlns:a16="http://schemas.microsoft.com/office/drawing/2014/main" id="{272EEE6D-71EE-E864-7892-A3B06F802840}"/>
                </a:ext>
              </a:extLst>
            </p:cNvPr>
            <p:cNvCxnSpPr>
              <a:cxnSpLocks/>
            </p:cNvCxnSpPr>
            <p:nvPr/>
          </p:nvCxnSpPr>
          <p:spPr>
            <a:xfrm>
              <a:off x="3581400" y="638175"/>
              <a:ext cx="0" cy="4500488"/>
            </a:xfrm>
            <a:prstGeom prst="line">
              <a:avLst/>
            </a:prstGeom>
            <a:ln w="34925">
              <a:prstDash val="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63994E46-69F7-A96D-C74C-44501B56E4A6}"/>
                </a:ext>
              </a:extLst>
            </p:cNvPr>
            <p:cNvGrpSpPr/>
            <p:nvPr/>
          </p:nvGrpSpPr>
          <p:grpSpPr>
            <a:xfrm>
              <a:off x="3719098" y="1366329"/>
              <a:ext cx="1933230" cy="1321342"/>
              <a:chOff x="1195108" y="1366329"/>
              <a:chExt cx="1933230" cy="1321342"/>
            </a:xfrm>
          </p:grpSpPr>
          <p:pic>
            <p:nvPicPr>
              <p:cNvPr id="40" name="Graphic 39" descr="Earth globe: Americas with solid fill">
                <a:extLst>
                  <a:ext uri="{FF2B5EF4-FFF2-40B4-BE49-F238E27FC236}">
                    <a16:creationId xmlns:a16="http://schemas.microsoft.com/office/drawing/2014/main" id="{FCED412F-E063-4697-C8BA-6AD97D88AB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06996" y="1366329"/>
                <a:ext cx="1321342" cy="1321342"/>
              </a:xfrm>
              <a:prstGeom prst="rect">
                <a:avLst/>
              </a:prstGeom>
            </p:spPr>
          </p:pic>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EE645C54-9DCB-A6B5-45F3-DC6E7B5CAE7D}"/>
                      </a:ext>
                    </a:extLst>
                  </p:cNvPr>
                  <p:cNvSpPr txBox="1"/>
                  <p:nvPr/>
                </p:nvSpPr>
                <p:spPr>
                  <a:xfrm>
                    <a:off x="1195108" y="1799154"/>
                    <a:ext cx="49577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𝑥</m:t>
                              </m:r>
                            </m:e>
                            <m:sub>
                              <m:r>
                                <a:rPr lang="en-GB" sz="2000" b="0" i="1" smtClean="0">
                                  <a:latin typeface="Cambria Math" panose="02040503050406030204" pitchFamily="18" charset="0"/>
                                </a:rPr>
                                <m:t>2</m:t>
                              </m:r>
                            </m:sub>
                          </m:sSub>
                        </m:oMath>
                      </m:oMathPara>
                    </a14:m>
                    <a:endParaRPr lang="en-GB" dirty="0"/>
                  </a:p>
                </p:txBody>
              </p:sp>
            </mc:Choice>
            <mc:Fallback xmlns="">
              <p:sp>
                <p:nvSpPr>
                  <p:cNvPr id="55" name="TextBox 54">
                    <a:extLst>
                      <a:ext uri="{FF2B5EF4-FFF2-40B4-BE49-F238E27FC236}">
                        <a16:creationId xmlns:a16="http://schemas.microsoft.com/office/drawing/2014/main" id="{14FC6251-C0AB-2388-2B57-D9B1F5F5D7E8}"/>
                      </a:ext>
                    </a:extLst>
                  </p:cNvPr>
                  <p:cNvSpPr txBox="1">
                    <a:spLocks noRot="1" noChangeAspect="1" noMove="1" noResize="1" noEditPoints="1" noAdjustHandles="1" noChangeArrowheads="1" noChangeShapeType="1" noTextEdit="1"/>
                  </p:cNvSpPr>
                  <p:nvPr/>
                </p:nvSpPr>
                <p:spPr>
                  <a:xfrm>
                    <a:off x="1195108" y="1799154"/>
                    <a:ext cx="495777" cy="400110"/>
                  </a:xfrm>
                  <a:prstGeom prst="rect">
                    <a:avLst/>
                  </a:prstGeom>
                  <a:blipFill>
                    <a:blip r:embed="rId9"/>
                    <a:stretch>
                      <a:fillRect b="-8197"/>
                    </a:stretch>
                  </a:blipFill>
                </p:spPr>
                <p:txBody>
                  <a:bodyPr/>
                  <a:lstStyle/>
                  <a:p>
                    <a:r>
                      <a:rPr lang="en-GB">
                        <a:noFill/>
                      </a:rPr>
                      <a:t> </a:t>
                    </a:r>
                  </a:p>
                </p:txBody>
              </p:sp>
            </mc:Fallback>
          </mc:AlternateContent>
          <p:sp>
            <p:nvSpPr>
              <p:cNvPr id="42" name="Left Brace 41">
                <a:extLst>
                  <a:ext uri="{FF2B5EF4-FFF2-40B4-BE49-F238E27FC236}">
                    <a16:creationId xmlns:a16="http://schemas.microsoft.com/office/drawing/2014/main" id="{603002E4-4273-9DAC-E493-F0F554E30E84}"/>
                  </a:ext>
                </a:extLst>
              </p:cNvPr>
              <p:cNvSpPr/>
              <p:nvPr/>
            </p:nvSpPr>
            <p:spPr>
              <a:xfrm>
                <a:off x="1698199" y="1479881"/>
                <a:ext cx="176843" cy="1094238"/>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39" name="Arrow: Right 38">
              <a:extLst>
                <a:ext uri="{FF2B5EF4-FFF2-40B4-BE49-F238E27FC236}">
                  <a16:creationId xmlns:a16="http://schemas.microsoft.com/office/drawing/2014/main" id="{8C786650-C85B-8DEF-A288-A1E171D20055}"/>
                </a:ext>
              </a:extLst>
            </p:cNvPr>
            <p:cNvSpPr/>
            <p:nvPr/>
          </p:nvSpPr>
          <p:spPr>
            <a:xfrm>
              <a:off x="3128191" y="552239"/>
              <a:ext cx="906418" cy="7206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time</a:t>
              </a:r>
            </a:p>
          </p:txBody>
        </p:sp>
      </p:grpSp>
      <p:grpSp>
        <p:nvGrpSpPr>
          <p:cNvPr id="43" name="Group 42">
            <a:extLst>
              <a:ext uri="{FF2B5EF4-FFF2-40B4-BE49-F238E27FC236}">
                <a16:creationId xmlns:a16="http://schemas.microsoft.com/office/drawing/2014/main" id="{4B09567C-5DB1-8D75-BF51-E153A33752EB}"/>
              </a:ext>
            </a:extLst>
          </p:cNvPr>
          <p:cNvGrpSpPr/>
          <p:nvPr/>
        </p:nvGrpSpPr>
        <p:grpSpPr>
          <a:xfrm>
            <a:off x="5022967" y="2033331"/>
            <a:ext cx="1496379" cy="2729029"/>
            <a:chOff x="5621461" y="591469"/>
            <a:chExt cx="2517017" cy="4547194"/>
          </a:xfrm>
        </p:grpSpPr>
        <p:grpSp>
          <p:nvGrpSpPr>
            <p:cNvPr id="44" name="Group 43">
              <a:extLst>
                <a:ext uri="{FF2B5EF4-FFF2-40B4-BE49-F238E27FC236}">
                  <a16:creationId xmlns:a16="http://schemas.microsoft.com/office/drawing/2014/main" id="{1C6937ED-66DB-30AF-0028-3041FE0B64CE}"/>
                </a:ext>
              </a:extLst>
            </p:cNvPr>
            <p:cNvGrpSpPr/>
            <p:nvPr/>
          </p:nvGrpSpPr>
          <p:grpSpPr>
            <a:xfrm>
              <a:off x="6205248" y="1338538"/>
              <a:ext cx="1933230" cy="1321342"/>
              <a:chOff x="1195108" y="1366329"/>
              <a:chExt cx="1933230" cy="1321342"/>
            </a:xfrm>
          </p:grpSpPr>
          <p:pic>
            <p:nvPicPr>
              <p:cNvPr id="47" name="Graphic 46" descr="Earth globe: Americas with solid fill">
                <a:extLst>
                  <a:ext uri="{FF2B5EF4-FFF2-40B4-BE49-F238E27FC236}">
                    <a16:creationId xmlns:a16="http://schemas.microsoft.com/office/drawing/2014/main" id="{5245EFD9-C68B-1C0E-454D-82BB2EE6FC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06996" y="1366329"/>
                <a:ext cx="1321342" cy="1321342"/>
              </a:xfrm>
              <a:prstGeom prst="rect">
                <a:avLst/>
              </a:prstGeom>
            </p:spPr>
          </p:pic>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05B892E2-45C1-A3B9-0435-E3F27ECC4A2C}"/>
                      </a:ext>
                    </a:extLst>
                  </p:cNvPr>
                  <p:cNvSpPr txBox="1"/>
                  <p:nvPr/>
                </p:nvSpPr>
                <p:spPr>
                  <a:xfrm>
                    <a:off x="1195108" y="1799154"/>
                    <a:ext cx="49577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𝑥</m:t>
                              </m:r>
                            </m:e>
                            <m:sub>
                              <m:r>
                                <a:rPr lang="en-GB" sz="2000" b="0" i="1" smtClean="0">
                                  <a:latin typeface="Cambria Math" panose="02040503050406030204" pitchFamily="18" charset="0"/>
                                </a:rPr>
                                <m:t>3</m:t>
                              </m:r>
                            </m:sub>
                          </m:sSub>
                        </m:oMath>
                      </m:oMathPara>
                    </a14:m>
                    <a:endParaRPr lang="en-GB" dirty="0"/>
                  </a:p>
                </p:txBody>
              </p:sp>
            </mc:Choice>
            <mc:Fallback xmlns="">
              <p:sp>
                <p:nvSpPr>
                  <p:cNvPr id="63" name="TextBox 62">
                    <a:extLst>
                      <a:ext uri="{FF2B5EF4-FFF2-40B4-BE49-F238E27FC236}">
                        <a16:creationId xmlns:a16="http://schemas.microsoft.com/office/drawing/2014/main" id="{34026D3F-4160-C53A-5A9D-AB36DC41C2EF}"/>
                      </a:ext>
                    </a:extLst>
                  </p:cNvPr>
                  <p:cNvSpPr txBox="1">
                    <a:spLocks noRot="1" noChangeAspect="1" noMove="1" noResize="1" noEditPoints="1" noAdjustHandles="1" noChangeArrowheads="1" noChangeShapeType="1" noTextEdit="1"/>
                  </p:cNvSpPr>
                  <p:nvPr/>
                </p:nvSpPr>
                <p:spPr>
                  <a:xfrm>
                    <a:off x="1195108" y="1799154"/>
                    <a:ext cx="495777" cy="400110"/>
                  </a:xfrm>
                  <a:prstGeom prst="rect">
                    <a:avLst/>
                  </a:prstGeom>
                  <a:blipFill>
                    <a:blip r:embed="rId10"/>
                    <a:stretch>
                      <a:fillRect b="-10000"/>
                    </a:stretch>
                  </a:blipFill>
                </p:spPr>
                <p:txBody>
                  <a:bodyPr/>
                  <a:lstStyle/>
                  <a:p>
                    <a:r>
                      <a:rPr lang="en-GB">
                        <a:noFill/>
                      </a:rPr>
                      <a:t> </a:t>
                    </a:r>
                  </a:p>
                </p:txBody>
              </p:sp>
            </mc:Fallback>
          </mc:AlternateContent>
          <p:sp>
            <p:nvSpPr>
              <p:cNvPr id="49" name="Left Brace 48">
                <a:extLst>
                  <a:ext uri="{FF2B5EF4-FFF2-40B4-BE49-F238E27FC236}">
                    <a16:creationId xmlns:a16="http://schemas.microsoft.com/office/drawing/2014/main" id="{AACD591D-B007-4E8E-7862-7D67C983B84C}"/>
                  </a:ext>
                </a:extLst>
              </p:cNvPr>
              <p:cNvSpPr/>
              <p:nvPr/>
            </p:nvSpPr>
            <p:spPr>
              <a:xfrm>
                <a:off x="1698199" y="1479881"/>
                <a:ext cx="176843" cy="1094238"/>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cxnSp>
          <p:nvCxnSpPr>
            <p:cNvPr id="45" name="Straight Connector 44">
              <a:extLst>
                <a:ext uri="{FF2B5EF4-FFF2-40B4-BE49-F238E27FC236}">
                  <a16:creationId xmlns:a16="http://schemas.microsoft.com/office/drawing/2014/main" id="{E09C822A-65A9-8E7D-2059-C89B0D09A8F6}"/>
                </a:ext>
              </a:extLst>
            </p:cNvPr>
            <p:cNvCxnSpPr>
              <a:cxnSpLocks/>
            </p:cNvCxnSpPr>
            <p:nvPr/>
          </p:nvCxnSpPr>
          <p:spPr>
            <a:xfrm>
              <a:off x="6096000" y="591469"/>
              <a:ext cx="0" cy="4547194"/>
            </a:xfrm>
            <a:prstGeom prst="line">
              <a:avLst/>
            </a:prstGeom>
            <a:ln w="34925">
              <a:prstDash val="dash"/>
            </a:ln>
          </p:spPr>
          <p:style>
            <a:lnRef idx="1">
              <a:schemeClr val="accent1"/>
            </a:lnRef>
            <a:fillRef idx="0">
              <a:schemeClr val="accent1"/>
            </a:fillRef>
            <a:effectRef idx="0">
              <a:schemeClr val="accent1"/>
            </a:effectRef>
            <a:fontRef idx="minor">
              <a:schemeClr val="tx1"/>
            </a:fontRef>
          </p:style>
        </p:cxnSp>
        <p:sp>
          <p:nvSpPr>
            <p:cNvPr id="46" name="Arrow: Right 45">
              <a:extLst>
                <a:ext uri="{FF2B5EF4-FFF2-40B4-BE49-F238E27FC236}">
                  <a16:creationId xmlns:a16="http://schemas.microsoft.com/office/drawing/2014/main" id="{102BD6AF-9236-403B-5245-C228E1F2321D}"/>
                </a:ext>
              </a:extLst>
            </p:cNvPr>
            <p:cNvSpPr/>
            <p:nvPr/>
          </p:nvSpPr>
          <p:spPr>
            <a:xfrm>
              <a:off x="5621461" y="591469"/>
              <a:ext cx="906418" cy="7206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time</a:t>
              </a:r>
            </a:p>
          </p:txBody>
        </p:sp>
      </p:grpSp>
      <p:grpSp>
        <p:nvGrpSpPr>
          <p:cNvPr id="50" name="Group 49">
            <a:extLst>
              <a:ext uri="{FF2B5EF4-FFF2-40B4-BE49-F238E27FC236}">
                <a16:creationId xmlns:a16="http://schemas.microsoft.com/office/drawing/2014/main" id="{87501DCF-11A1-354F-CD5F-489E35C62859}"/>
              </a:ext>
            </a:extLst>
          </p:cNvPr>
          <p:cNvGrpSpPr/>
          <p:nvPr/>
        </p:nvGrpSpPr>
        <p:grpSpPr>
          <a:xfrm>
            <a:off x="6666729" y="2007185"/>
            <a:ext cx="1523921" cy="2709022"/>
            <a:chOff x="8146281" y="553555"/>
            <a:chExt cx="2563345" cy="4513859"/>
          </a:xfrm>
        </p:grpSpPr>
        <p:grpSp>
          <p:nvGrpSpPr>
            <p:cNvPr id="51" name="Group 50">
              <a:extLst>
                <a:ext uri="{FF2B5EF4-FFF2-40B4-BE49-F238E27FC236}">
                  <a16:creationId xmlns:a16="http://schemas.microsoft.com/office/drawing/2014/main" id="{76AFE72B-C5F9-DF3A-2467-C7285A5D5BA6}"/>
                </a:ext>
              </a:extLst>
            </p:cNvPr>
            <p:cNvGrpSpPr/>
            <p:nvPr/>
          </p:nvGrpSpPr>
          <p:grpSpPr>
            <a:xfrm>
              <a:off x="8776396" y="1382838"/>
              <a:ext cx="1933230" cy="1321342"/>
              <a:chOff x="1195108" y="1366329"/>
              <a:chExt cx="1933230" cy="1321342"/>
            </a:xfrm>
          </p:grpSpPr>
          <p:pic>
            <p:nvPicPr>
              <p:cNvPr id="54" name="Graphic 53" descr="Earth globe: Americas with solid fill">
                <a:extLst>
                  <a:ext uri="{FF2B5EF4-FFF2-40B4-BE49-F238E27FC236}">
                    <a16:creationId xmlns:a16="http://schemas.microsoft.com/office/drawing/2014/main" id="{2BDA1764-F49C-9C86-A1DE-9ECC88FAE4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06996" y="1366329"/>
                <a:ext cx="1321342" cy="1321342"/>
              </a:xfrm>
              <a:prstGeom prst="rect">
                <a:avLst/>
              </a:prstGeom>
            </p:spPr>
          </p:pic>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E61C0A59-3F00-9895-2922-884FB6295EFB}"/>
                      </a:ext>
                    </a:extLst>
                  </p:cNvPr>
                  <p:cNvSpPr txBox="1"/>
                  <p:nvPr/>
                </p:nvSpPr>
                <p:spPr>
                  <a:xfrm>
                    <a:off x="1195108" y="1799154"/>
                    <a:ext cx="49577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𝑥</m:t>
                              </m:r>
                            </m:e>
                            <m:sub>
                              <m:r>
                                <a:rPr lang="en-GB" sz="2000" b="0" i="1" smtClean="0">
                                  <a:latin typeface="Cambria Math" panose="02040503050406030204" pitchFamily="18" charset="0"/>
                                </a:rPr>
                                <m:t>4</m:t>
                              </m:r>
                            </m:sub>
                          </m:sSub>
                        </m:oMath>
                      </m:oMathPara>
                    </a14:m>
                    <a:endParaRPr lang="en-GB" dirty="0"/>
                  </a:p>
                </p:txBody>
              </p:sp>
            </mc:Choice>
            <mc:Fallback xmlns="">
              <p:sp>
                <p:nvSpPr>
                  <p:cNvPr id="59" name="TextBox 58">
                    <a:extLst>
                      <a:ext uri="{FF2B5EF4-FFF2-40B4-BE49-F238E27FC236}">
                        <a16:creationId xmlns:a16="http://schemas.microsoft.com/office/drawing/2014/main" id="{60F43C9D-D4D1-0B90-A009-C35AF364BE00}"/>
                      </a:ext>
                    </a:extLst>
                  </p:cNvPr>
                  <p:cNvSpPr txBox="1">
                    <a:spLocks noRot="1" noChangeAspect="1" noMove="1" noResize="1" noEditPoints="1" noAdjustHandles="1" noChangeArrowheads="1" noChangeShapeType="1" noTextEdit="1"/>
                  </p:cNvSpPr>
                  <p:nvPr/>
                </p:nvSpPr>
                <p:spPr>
                  <a:xfrm>
                    <a:off x="1195108" y="1799154"/>
                    <a:ext cx="495777" cy="400110"/>
                  </a:xfrm>
                  <a:prstGeom prst="rect">
                    <a:avLst/>
                  </a:prstGeom>
                  <a:blipFill>
                    <a:blip r:embed="rId11"/>
                    <a:stretch>
                      <a:fillRect b="-8333"/>
                    </a:stretch>
                  </a:blipFill>
                </p:spPr>
                <p:txBody>
                  <a:bodyPr/>
                  <a:lstStyle/>
                  <a:p>
                    <a:r>
                      <a:rPr lang="en-GB">
                        <a:noFill/>
                      </a:rPr>
                      <a:t> </a:t>
                    </a:r>
                  </a:p>
                </p:txBody>
              </p:sp>
            </mc:Fallback>
          </mc:AlternateContent>
          <p:sp>
            <p:nvSpPr>
              <p:cNvPr id="56" name="Left Brace 55">
                <a:extLst>
                  <a:ext uri="{FF2B5EF4-FFF2-40B4-BE49-F238E27FC236}">
                    <a16:creationId xmlns:a16="http://schemas.microsoft.com/office/drawing/2014/main" id="{48C19EE4-50C7-7D57-92B7-846CE07705F1}"/>
                  </a:ext>
                </a:extLst>
              </p:cNvPr>
              <p:cNvSpPr/>
              <p:nvPr/>
            </p:nvSpPr>
            <p:spPr>
              <a:xfrm>
                <a:off x="1698199" y="1479881"/>
                <a:ext cx="176843" cy="1094238"/>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cxnSp>
          <p:nvCxnSpPr>
            <p:cNvPr id="52" name="Straight Connector 51">
              <a:extLst>
                <a:ext uri="{FF2B5EF4-FFF2-40B4-BE49-F238E27FC236}">
                  <a16:creationId xmlns:a16="http://schemas.microsoft.com/office/drawing/2014/main" id="{84B8EB86-0CCA-F905-6EA0-FAF326B52574}"/>
                </a:ext>
              </a:extLst>
            </p:cNvPr>
            <p:cNvCxnSpPr>
              <a:cxnSpLocks/>
            </p:cNvCxnSpPr>
            <p:nvPr/>
          </p:nvCxnSpPr>
          <p:spPr>
            <a:xfrm>
              <a:off x="8610600" y="553555"/>
              <a:ext cx="0" cy="4513859"/>
            </a:xfrm>
            <a:prstGeom prst="line">
              <a:avLst/>
            </a:prstGeom>
            <a:ln w="34925">
              <a:prstDash val="dash"/>
            </a:ln>
          </p:spPr>
          <p:style>
            <a:lnRef idx="1">
              <a:schemeClr val="accent1"/>
            </a:lnRef>
            <a:fillRef idx="0">
              <a:schemeClr val="accent1"/>
            </a:fillRef>
            <a:effectRef idx="0">
              <a:schemeClr val="accent1"/>
            </a:effectRef>
            <a:fontRef idx="minor">
              <a:schemeClr val="tx1"/>
            </a:fontRef>
          </p:style>
        </p:cxnSp>
        <p:sp>
          <p:nvSpPr>
            <p:cNvPr id="53" name="Arrow: Right 52">
              <a:extLst>
                <a:ext uri="{FF2B5EF4-FFF2-40B4-BE49-F238E27FC236}">
                  <a16:creationId xmlns:a16="http://schemas.microsoft.com/office/drawing/2014/main" id="{9FB862EB-91BD-9B5A-C2D9-D5ED6F7B2A3C}"/>
                </a:ext>
              </a:extLst>
            </p:cNvPr>
            <p:cNvSpPr/>
            <p:nvPr/>
          </p:nvSpPr>
          <p:spPr>
            <a:xfrm>
              <a:off x="8146281" y="591469"/>
              <a:ext cx="906418" cy="7206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time</a:t>
              </a:r>
            </a:p>
          </p:txBody>
        </p:sp>
      </p:grpSp>
      <p:grpSp>
        <p:nvGrpSpPr>
          <p:cNvPr id="57" name="Group 56">
            <a:extLst>
              <a:ext uri="{FF2B5EF4-FFF2-40B4-BE49-F238E27FC236}">
                <a16:creationId xmlns:a16="http://schemas.microsoft.com/office/drawing/2014/main" id="{C0364682-6EFF-31ED-DD26-37549E89B34D}"/>
              </a:ext>
            </a:extLst>
          </p:cNvPr>
          <p:cNvGrpSpPr/>
          <p:nvPr/>
        </p:nvGrpSpPr>
        <p:grpSpPr>
          <a:xfrm>
            <a:off x="5622446" y="3371338"/>
            <a:ext cx="1101965" cy="1624372"/>
            <a:chOff x="6542261" y="2836298"/>
            <a:chExt cx="1853584" cy="2706580"/>
          </a:xfrm>
        </p:grpSpPr>
        <p:grpSp>
          <p:nvGrpSpPr>
            <p:cNvPr id="58" name="Group 57">
              <a:extLst>
                <a:ext uri="{FF2B5EF4-FFF2-40B4-BE49-F238E27FC236}">
                  <a16:creationId xmlns:a16="http://schemas.microsoft.com/office/drawing/2014/main" id="{21674242-D9E4-51FD-A743-E5A5F36B42DE}"/>
                </a:ext>
              </a:extLst>
            </p:cNvPr>
            <p:cNvGrpSpPr/>
            <p:nvPr/>
          </p:nvGrpSpPr>
          <p:grpSpPr>
            <a:xfrm>
              <a:off x="6601842" y="3421162"/>
              <a:ext cx="1656000" cy="1656000"/>
              <a:chOff x="5572023" y="3763295"/>
              <a:chExt cx="1197077" cy="1197077"/>
            </a:xfrm>
          </p:grpSpPr>
          <p:pic>
            <p:nvPicPr>
              <p:cNvPr id="61" name="Graphic 60" descr="Bar chart with solid fill">
                <a:extLst>
                  <a:ext uri="{FF2B5EF4-FFF2-40B4-BE49-F238E27FC236}">
                    <a16:creationId xmlns:a16="http://schemas.microsoft.com/office/drawing/2014/main" id="{3DE65102-A789-BD1C-7BD8-918123F62FB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72023" y="3763295"/>
                <a:ext cx="1197077" cy="1197077"/>
              </a:xfrm>
              <a:prstGeom prst="rect">
                <a:avLst/>
              </a:prstGeom>
            </p:spPr>
          </p:pic>
          <p:sp>
            <p:nvSpPr>
              <p:cNvPr id="62" name="Rectangle 61">
                <a:extLst>
                  <a:ext uri="{FF2B5EF4-FFF2-40B4-BE49-F238E27FC236}">
                    <a16:creationId xmlns:a16="http://schemas.microsoft.com/office/drawing/2014/main" id="{3E1DDE29-B23C-1665-5F77-3961BF36E736}"/>
                  </a:ext>
                </a:extLst>
              </p:cNvPr>
              <p:cNvSpPr/>
              <p:nvPr/>
            </p:nvSpPr>
            <p:spPr>
              <a:xfrm>
                <a:off x="5862999" y="4104848"/>
                <a:ext cx="180975" cy="326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4271B7F8-00BC-FD2A-E062-D200116D8A62}"/>
                    </a:ext>
                  </a:extLst>
                </p:cNvPr>
                <p:cNvSpPr txBox="1"/>
                <p:nvPr/>
              </p:nvSpPr>
              <p:spPr>
                <a:xfrm>
                  <a:off x="6542261" y="5142768"/>
                  <a:ext cx="185358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000" b="0" i="1" smtClean="0">
                                <a:latin typeface="Cambria Math" panose="02040503050406030204" pitchFamily="18" charset="0"/>
                              </a:rPr>
                            </m:ctrlPr>
                          </m:sSubPr>
                          <m:e>
                            <m:sSub>
                              <m:sSubPr>
                                <m:ctrlPr>
                                  <a:rPr lang="en-GB" sz="2000" b="0" i="1" smtClean="0">
                                    <a:latin typeface="Cambria Math" panose="02040503050406030204" pitchFamily="18" charset="0"/>
                                  </a:rPr>
                                </m:ctrlPr>
                              </m:sSubPr>
                              <m:e>
                                <m:r>
                                  <a:rPr lang="es-ES" sz="2000" b="0" i="1" smtClean="0">
                                    <a:latin typeface="Cambria Math" panose="02040503050406030204" pitchFamily="18" charset="0"/>
                                  </a:rPr>
                                  <m:t>𝑆</m:t>
                                </m:r>
                              </m:e>
                              <m:sub>
                                <m:r>
                                  <a:rPr lang="en-GB" sz="2000" b="0" i="1" smtClean="0">
                                    <a:latin typeface="Cambria Math" panose="02040503050406030204" pitchFamily="18" charset="0"/>
                                  </a:rPr>
                                  <m:t>3</m:t>
                                </m:r>
                              </m:sub>
                            </m:sSub>
                            <m:r>
                              <a:rPr lang="es-ES" sz="2000" b="0" i="1" smtClean="0">
                                <a:latin typeface="Cambria Math" panose="02040503050406030204" pitchFamily="18" charset="0"/>
                              </a:rPr>
                              <m:t>=</m:t>
                            </m:r>
                            <m:r>
                              <a:rPr lang="es-ES" sz="2000" b="0" i="1" smtClean="0">
                                <a:latin typeface="Cambria Math" panose="02040503050406030204" pitchFamily="18" charset="0"/>
                              </a:rPr>
                              <m:t>𝑔</m:t>
                            </m:r>
                            <m:r>
                              <a:rPr lang="es-ES" sz="2000" b="0" i="1" smtClean="0">
                                <a:latin typeface="Cambria Math" panose="02040503050406030204" pitchFamily="18" charset="0"/>
                              </a:rPr>
                              <m:t>(</m:t>
                            </m:r>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𝑆</m:t>
                                </m:r>
                              </m:e>
                              <m:sub>
                                <m:r>
                                  <a:rPr lang="en-GB" sz="2000" b="0" i="1" smtClean="0">
                                    <a:latin typeface="Cambria Math" panose="02040503050406030204" pitchFamily="18" charset="0"/>
                                  </a:rPr>
                                  <m:t>2</m:t>
                                </m:r>
                              </m:sub>
                            </m:sSub>
                            <m:r>
                              <a:rPr lang="en-GB" sz="2000" b="0" i="1" smtClean="0">
                                <a:latin typeface="Cambria Math" panose="02040503050406030204" pitchFamily="18" charset="0"/>
                              </a:rPr>
                              <m:t>, </m:t>
                            </m:r>
                            <m:r>
                              <a:rPr lang="es-ES" sz="2000" b="0" i="1" smtClean="0">
                                <a:latin typeface="Cambria Math" panose="02040503050406030204" pitchFamily="18" charset="0"/>
                              </a:rPr>
                              <m:t>𝑥</m:t>
                            </m:r>
                          </m:e>
                          <m:sub>
                            <m:r>
                              <a:rPr lang="en-GB" sz="2000" b="0" i="1" smtClean="0">
                                <a:latin typeface="Cambria Math" panose="02040503050406030204" pitchFamily="18" charset="0"/>
                              </a:rPr>
                              <m:t>3</m:t>
                            </m:r>
                          </m:sub>
                        </m:sSub>
                        <m:r>
                          <a:rPr lang="es-ES" sz="2000" b="0" i="1" smtClean="0">
                            <a:latin typeface="Cambria Math" panose="02040503050406030204" pitchFamily="18" charset="0"/>
                          </a:rPr>
                          <m:t>)</m:t>
                        </m:r>
                      </m:oMath>
                    </m:oMathPara>
                  </a14:m>
                  <a:endParaRPr lang="en-GB" dirty="0"/>
                </a:p>
              </p:txBody>
            </p:sp>
          </mc:Choice>
          <mc:Fallback xmlns="">
            <p:sp>
              <p:nvSpPr>
                <p:cNvPr id="40" name="TextBox 39">
                  <a:extLst>
                    <a:ext uri="{FF2B5EF4-FFF2-40B4-BE49-F238E27FC236}">
                      <a16:creationId xmlns:a16="http://schemas.microsoft.com/office/drawing/2014/main" id="{0223C9CD-2E10-1B66-B1D0-BE5C011F6F96}"/>
                    </a:ext>
                  </a:extLst>
                </p:cNvPr>
                <p:cNvSpPr txBox="1">
                  <a:spLocks noRot="1" noChangeAspect="1" noMove="1" noResize="1" noEditPoints="1" noAdjustHandles="1" noChangeArrowheads="1" noChangeShapeType="1" noTextEdit="1"/>
                </p:cNvSpPr>
                <p:nvPr/>
              </p:nvSpPr>
              <p:spPr>
                <a:xfrm>
                  <a:off x="6542261" y="5142768"/>
                  <a:ext cx="1853584" cy="400110"/>
                </a:xfrm>
                <a:prstGeom prst="rect">
                  <a:avLst/>
                </a:prstGeom>
                <a:blipFill>
                  <a:blip r:embed="rId12"/>
                  <a:stretch>
                    <a:fillRect r="-3237" b="-24590"/>
                  </a:stretch>
                </a:blipFill>
              </p:spPr>
              <p:txBody>
                <a:bodyPr/>
                <a:lstStyle/>
                <a:p>
                  <a:r>
                    <a:rPr lang="en-GB">
                      <a:noFill/>
                    </a:rPr>
                    <a:t> </a:t>
                  </a:r>
                </a:p>
              </p:txBody>
            </p:sp>
          </mc:Fallback>
        </mc:AlternateContent>
        <p:cxnSp>
          <p:nvCxnSpPr>
            <p:cNvPr id="60" name="Straight Arrow Connector 59">
              <a:extLst>
                <a:ext uri="{FF2B5EF4-FFF2-40B4-BE49-F238E27FC236}">
                  <a16:creationId xmlns:a16="http://schemas.microsoft.com/office/drawing/2014/main" id="{B3AB83FA-56E1-5655-C4B8-D76C2CA795AB}"/>
                </a:ext>
              </a:extLst>
            </p:cNvPr>
            <p:cNvCxnSpPr/>
            <p:nvPr/>
          </p:nvCxnSpPr>
          <p:spPr>
            <a:xfrm>
              <a:off x="7447992" y="2836298"/>
              <a:ext cx="0" cy="5407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65634B20-5E18-2DE6-50F5-6A7D7D0434D9}"/>
              </a:ext>
            </a:extLst>
          </p:cNvPr>
          <p:cNvGrpSpPr/>
          <p:nvPr/>
        </p:nvGrpSpPr>
        <p:grpSpPr>
          <a:xfrm>
            <a:off x="7263210" y="3371868"/>
            <a:ext cx="1101965" cy="1630621"/>
            <a:chOff x="9062477" y="2836298"/>
            <a:chExt cx="1853584" cy="2716993"/>
          </a:xfrm>
        </p:grpSpPr>
        <p:pic>
          <p:nvPicPr>
            <p:cNvPr id="64" name="Graphic 63" descr="Bar chart with solid fill">
              <a:extLst>
                <a:ext uri="{FF2B5EF4-FFF2-40B4-BE49-F238E27FC236}">
                  <a16:creationId xmlns:a16="http://schemas.microsoft.com/office/drawing/2014/main" id="{8EFACD87-74F6-A2CD-A0EE-99E261BA94A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62477" y="3421162"/>
              <a:ext cx="1656000" cy="1656000"/>
            </a:xfrm>
            <a:prstGeom prst="rect">
              <a:avLst/>
            </a:prstGeom>
          </p:spPr>
        </p:pic>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CD33E65A-E6E3-5FD3-C6DA-B7D4FA02F340}"/>
                    </a:ext>
                  </a:extLst>
                </p:cNvPr>
                <p:cNvSpPr txBox="1"/>
                <p:nvPr/>
              </p:nvSpPr>
              <p:spPr>
                <a:xfrm>
                  <a:off x="9062477" y="5153181"/>
                  <a:ext cx="185358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000" b="0" i="1" smtClean="0">
                                <a:latin typeface="Cambria Math" panose="02040503050406030204" pitchFamily="18" charset="0"/>
                              </a:rPr>
                            </m:ctrlPr>
                          </m:sSubPr>
                          <m:e>
                            <m:sSub>
                              <m:sSubPr>
                                <m:ctrlPr>
                                  <a:rPr lang="en-GB" sz="2000" b="0" i="1" smtClean="0">
                                    <a:latin typeface="Cambria Math" panose="02040503050406030204" pitchFamily="18" charset="0"/>
                                  </a:rPr>
                                </m:ctrlPr>
                              </m:sSubPr>
                              <m:e>
                                <m:r>
                                  <a:rPr lang="es-ES" sz="2000" b="0" i="1" smtClean="0">
                                    <a:latin typeface="Cambria Math" panose="02040503050406030204" pitchFamily="18" charset="0"/>
                                  </a:rPr>
                                  <m:t>𝑆</m:t>
                                </m:r>
                              </m:e>
                              <m:sub>
                                <m:r>
                                  <a:rPr lang="en-GB" sz="2000" b="0" i="1" smtClean="0">
                                    <a:latin typeface="Cambria Math" panose="02040503050406030204" pitchFamily="18" charset="0"/>
                                  </a:rPr>
                                  <m:t>4</m:t>
                                </m:r>
                              </m:sub>
                            </m:sSub>
                            <m:r>
                              <a:rPr lang="es-ES" sz="2000" b="0" i="1" smtClean="0">
                                <a:latin typeface="Cambria Math" panose="02040503050406030204" pitchFamily="18" charset="0"/>
                              </a:rPr>
                              <m:t>=</m:t>
                            </m:r>
                            <m:r>
                              <a:rPr lang="es-ES" sz="2000" b="0" i="1" smtClean="0">
                                <a:latin typeface="Cambria Math" panose="02040503050406030204" pitchFamily="18" charset="0"/>
                              </a:rPr>
                              <m:t>𝑔</m:t>
                            </m:r>
                            <m:r>
                              <a:rPr lang="es-ES" sz="2000" b="0" i="1" smtClean="0">
                                <a:latin typeface="Cambria Math" panose="02040503050406030204" pitchFamily="18" charset="0"/>
                              </a:rPr>
                              <m:t>(</m:t>
                            </m:r>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𝑆</m:t>
                                </m:r>
                              </m:e>
                              <m:sub>
                                <m:r>
                                  <a:rPr lang="en-GB" sz="2000" b="0" i="1" smtClean="0">
                                    <a:latin typeface="Cambria Math" panose="02040503050406030204" pitchFamily="18" charset="0"/>
                                  </a:rPr>
                                  <m:t>3</m:t>
                                </m:r>
                              </m:sub>
                            </m:sSub>
                            <m:r>
                              <a:rPr lang="en-GB" sz="2000" b="0" i="1" smtClean="0">
                                <a:latin typeface="Cambria Math" panose="02040503050406030204" pitchFamily="18" charset="0"/>
                              </a:rPr>
                              <m:t>, </m:t>
                            </m:r>
                            <m:r>
                              <a:rPr lang="es-ES" sz="2000" b="0" i="1" smtClean="0">
                                <a:latin typeface="Cambria Math" panose="02040503050406030204" pitchFamily="18" charset="0"/>
                              </a:rPr>
                              <m:t>𝑥</m:t>
                            </m:r>
                          </m:e>
                          <m:sub>
                            <m:r>
                              <a:rPr lang="en-GB" sz="2000" b="0" i="1" smtClean="0">
                                <a:latin typeface="Cambria Math" panose="02040503050406030204" pitchFamily="18" charset="0"/>
                              </a:rPr>
                              <m:t>4</m:t>
                            </m:r>
                          </m:sub>
                        </m:sSub>
                        <m:r>
                          <a:rPr lang="es-ES" sz="2000" b="0" i="1" smtClean="0">
                            <a:latin typeface="Cambria Math" panose="02040503050406030204" pitchFamily="18" charset="0"/>
                          </a:rPr>
                          <m:t>)</m:t>
                        </m:r>
                      </m:oMath>
                    </m:oMathPara>
                  </a14:m>
                  <a:endParaRPr lang="en-GB" dirty="0"/>
                </a:p>
              </p:txBody>
            </p:sp>
          </mc:Choice>
          <mc:Fallback xmlns="">
            <p:sp>
              <p:nvSpPr>
                <p:cNvPr id="41" name="TextBox 40">
                  <a:extLst>
                    <a:ext uri="{FF2B5EF4-FFF2-40B4-BE49-F238E27FC236}">
                      <a16:creationId xmlns:a16="http://schemas.microsoft.com/office/drawing/2014/main" id="{12A36979-163F-C969-A0B2-8FCBB7AF70FB}"/>
                    </a:ext>
                  </a:extLst>
                </p:cNvPr>
                <p:cNvSpPr txBox="1">
                  <a:spLocks noRot="1" noChangeAspect="1" noMove="1" noResize="1" noEditPoints="1" noAdjustHandles="1" noChangeArrowheads="1" noChangeShapeType="1" noTextEdit="1"/>
                </p:cNvSpPr>
                <p:nvPr/>
              </p:nvSpPr>
              <p:spPr>
                <a:xfrm>
                  <a:off x="9062477" y="5153181"/>
                  <a:ext cx="1853584" cy="400110"/>
                </a:xfrm>
                <a:prstGeom prst="rect">
                  <a:avLst/>
                </a:prstGeom>
                <a:blipFill>
                  <a:blip r:embed="rId13"/>
                  <a:stretch>
                    <a:fillRect r="-3610" b="-24590"/>
                  </a:stretch>
                </a:blipFill>
              </p:spPr>
              <p:txBody>
                <a:bodyPr/>
                <a:lstStyle/>
                <a:p>
                  <a:r>
                    <a:rPr lang="en-GB">
                      <a:noFill/>
                    </a:rPr>
                    <a:t> </a:t>
                  </a:r>
                </a:p>
              </p:txBody>
            </p:sp>
          </mc:Fallback>
        </mc:AlternateContent>
        <p:cxnSp>
          <p:nvCxnSpPr>
            <p:cNvPr id="66" name="Straight Arrow Connector 65">
              <a:extLst>
                <a:ext uri="{FF2B5EF4-FFF2-40B4-BE49-F238E27FC236}">
                  <a16:creationId xmlns:a16="http://schemas.microsoft.com/office/drawing/2014/main" id="{9482F700-918C-9341-7269-AAFB2A234F04}"/>
                </a:ext>
              </a:extLst>
            </p:cNvPr>
            <p:cNvCxnSpPr/>
            <p:nvPr/>
          </p:nvCxnSpPr>
          <p:spPr>
            <a:xfrm>
              <a:off x="10016604" y="2836298"/>
              <a:ext cx="0" cy="54077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sp>
        <p:nvSpPr>
          <p:cNvPr id="67" name="Rectangle 66">
            <a:extLst>
              <a:ext uri="{FF2B5EF4-FFF2-40B4-BE49-F238E27FC236}">
                <a16:creationId xmlns:a16="http://schemas.microsoft.com/office/drawing/2014/main" id="{DB9BBBAF-0180-AB4E-7574-4EB9DFC2C69B}"/>
              </a:ext>
            </a:extLst>
          </p:cNvPr>
          <p:cNvSpPr/>
          <p:nvPr/>
        </p:nvSpPr>
        <p:spPr>
          <a:xfrm>
            <a:off x="2924150" y="3805180"/>
            <a:ext cx="148790" cy="465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FD183720-4D67-9C0C-363D-939CADB6AD82}"/>
              </a:ext>
            </a:extLst>
          </p:cNvPr>
          <p:cNvSpPr/>
          <p:nvPr/>
        </p:nvSpPr>
        <p:spPr>
          <a:xfrm>
            <a:off x="6077094" y="3812113"/>
            <a:ext cx="148837" cy="270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Text Box 12">
            <a:extLst>
              <a:ext uri="{FF2B5EF4-FFF2-40B4-BE49-F238E27FC236}">
                <a16:creationId xmlns:a16="http://schemas.microsoft.com/office/drawing/2014/main" id="{198A6669-C6F1-B829-7D3D-71267B0AD399}"/>
              </a:ext>
            </a:extLst>
          </p:cNvPr>
          <p:cNvSpPr txBox="1">
            <a:spLocks noChangeArrowheads="1"/>
          </p:cNvSpPr>
          <p:nvPr/>
        </p:nvSpPr>
        <p:spPr bwMode="auto">
          <a:xfrm>
            <a:off x="88317" y="2587214"/>
            <a:ext cx="1904713" cy="18429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342900" eaLnBrk="1" hangingPunct="1">
              <a:lnSpc>
                <a:spcPct val="104000"/>
              </a:lnSpc>
              <a:spcBef>
                <a:spcPct val="50000"/>
              </a:spcBef>
              <a:buSzPct val="100000"/>
              <a:defRPr/>
            </a:pPr>
            <a:r>
              <a:rPr lang="en-GB" altLang="es-ES" kern="1200" dirty="0">
                <a:solidFill>
                  <a:prstClr val="black"/>
                </a:solidFill>
                <a:cs typeface="Arial" panose="020B0604020202020204" pitchFamily="34" charset="0"/>
              </a:rPr>
              <a:t>To compute e.g., statistics from high-frequency (hourly) data (like ocean features under a moving tropical cyclone) or online bias-adjusted data</a:t>
            </a:r>
            <a:endParaRPr lang="en-US" altLang="es-ES" kern="1200" dirty="0">
              <a:solidFill>
                <a:prstClr val="black"/>
              </a:solidFill>
              <a:cs typeface="Arial" panose="020B0604020202020204" pitchFamily="34" charset="0"/>
            </a:endParaRPr>
          </a:p>
        </p:txBody>
      </p:sp>
    </p:spTree>
    <p:extLst>
      <p:ext uri="{BB962C8B-B14F-4D97-AF65-F5344CB8AC3E}">
        <p14:creationId xmlns:p14="http://schemas.microsoft.com/office/powerpoint/2010/main" val="2543559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4) The workflow: streaming and applications</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53098"/>
            <a:ext cx="8949639" cy="646290"/>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Several prototype applications are working with the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NextGEMS</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data to illustrate the concepts until the DE_340 models start delivering data.</a:t>
            </a:r>
            <a:endParaRPr lang="es-ES" sz="1800" dirty="0">
              <a:solidFill>
                <a:srgbClr val="414141"/>
              </a:solidFill>
              <a:latin typeface="Arial" panose="020B0604020202020204" pitchFamily="34" charset="0"/>
              <a:ea typeface="ＭＳ Ｐゴシック" pitchFamily="34" charset="-128"/>
              <a:cs typeface="Arial" panose="020B0604020202020204" pitchFamily="34" charset="0"/>
            </a:endParaRPr>
          </a:p>
        </p:txBody>
      </p:sp>
      <p:grpSp>
        <p:nvGrpSpPr>
          <p:cNvPr id="8" name="Group 7">
            <a:extLst>
              <a:ext uri="{FF2B5EF4-FFF2-40B4-BE49-F238E27FC236}">
                <a16:creationId xmlns:a16="http://schemas.microsoft.com/office/drawing/2014/main" id="{775FBFA9-B5A5-F75A-9895-A7E336D43919}"/>
              </a:ext>
            </a:extLst>
          </p:cNvPr>
          <p:cNvGrpSpPr/>
          <p:nvPr/>
        </p:nvGrpSpPr>
        <p:grpSpPr>
          <a:xfrm>
            <a:off x="945874" y="1902890"/>
            <a:ext cx="7559824" cy="2083301"/>
            <a:chOff x="14193426" y="8972783"/>
            <a:chExt cx="16247202" cy="8759590"/>
          </a:xfrm>
        </p:grpSpPr>
        <p:sp>
          <p:nvSpPr>
            <p:cNvPr id="10" name="Rectangle 9">
              <a:extLst>
                <a:ext uri="{FF2B5EF4-FFF2-40B4-BE49-F238E27FC236}">
                  <a16:creationId xmlns:a16="http://schemas.microsoft.com/office/drawing/2014/main" id="{E7460302-2BBD-7D75-B93E-D0F8E485D87E}"/>
                </a:ext>
              </a:extLst>
            </p:cNvPr>
            <p:cNvSpPr/>
            <p:nvPr/>
          </p:nvSpPr>
          <p:spPr>
            <a:xfrm>
              <a:off x="14695435" y="8972783"/>
              <a:ext cx="4161250" cy="2203907"/>
            </a:xfrm>
            <a:prstGeom prst="rect">
              <a:avLst/>
            </a:prstGeom>
            <a:solidFill>
              <a:schemeClr val="accent1"/>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DE" sz="1100" b="1" dirty="0">
                <a:latin typeface="Arial" panose="020B0604020202020204" pitchFamily="34" charset="0"/>
                <a:cs typeface="Arial" panose="020B0604020202020204" pitchFamily="34" charset="0"/>
              </a:endParaRPr>
            </a:p>
            <a:p>
              <a:pPr algn="ctr"/>
              <a:r>
                <a:rPr lang="en-GB" sz="1100" b="1" dirty="0">
                  <a:latin typeface="Arial" panose="020B0604020202020204" pitchFamily="34" charset="0"/>
                  <a:cs typeface="Arial" panose="020B0604020202020204" pitchFamily="34" charset="0"/>
                </a:rPr>
                <a:t>C</a:t>
              </a:r>
              <a:r>
                <a:rPr lang="en-DE" sz="1100" b="1" dirty="0">
                  <a:latin typeface="Arial" panose="020B0604020202020204" pitchFamily="34" charset="0"/>
                  <a:cs typeface="Arial" panose="020B0604020202020204" pitchFamily="34" charset="0"/>
                </a:rPr>
                <a:t>limate model ensembles</a:t>
              </a:r>
            </a:p>
            <a:p>
              <a:pPr algn="ctr"/>
              <a:endParaRPr lang="en-DE" sz="1100" b="1" dirty="0">
                <a:latin typeface="Arial" panose="020B0604020202020204" pitchFamily="34" charset="0"/>
                <a:cs typeface="Arial" panose="020B0604020202020204" pitchFamily="34" charset="0"/>
              </a:endParaRPr>
            </a:p>
          </p:txBody>
        </p:sp>
        <p:cxnSp>
          <p:nvCxnSpPr>
            <p:cNvPr id="14" name="Straight Arrow Connector 13">
              <a:extLst>
                <a:ext uri="{FF2B5EF4-FFF2-40B4-BE49-F238E27FC236}">
                  <a16:creationId xmlns:a16="http://schemas.microsoft.com/office/drawing/2014/main" id="{36698F99-01C4-5734-89EB-23AEABF6C27B}"/>
                </a:ext>
              </a:extLst>
            </p:cNvPr>
            <p:cNvCxnSpPr>
              <a:cxnSpLocks/>
            </p:cNvCxnSpPr>
            <p:nvPr/>
          </p:nvCxnSpPr>
          <p:spPr>
            <a:xfrm>
              <a:off x="18870016" y="10229880"/>
              <a:ext cx="447621" cy="0"/>
            </a:xfrm>
            <a:prstGeom prst="straightConnector1">
              <a:avLst/>
            </a:prstGeom>
            <a:ln w="12700">
              <a:solidFill>
                <a:schemeClr val="tx1"/>
              </a:solidFill>
              <a:tailEnd type="triangle"/>
            </a:ln>
          </p:spPr>
          <p:style>
            <a:lnRef idx="2">
              <a:schemeClr val="accent5">
                <a:shade val="50000"/>
              </a:schemeClr>
            </a:lnRef>
            <a:fillRef idx="1">
              <a:schemeClr val="accent5"/>
            </a:fillRef>
            <a:effectRef idx="0">
              <a:schemeClr val="accent5"/>
            </a:effectRef>
            <a:fontRef idx="minor">
              <a:schemeClr val="lt1"/>
            </a:fontRef>
          </p:style>
        </p:cxnSp>
        <p:sp>
          <p:nvSpPr>
            <p:cNvPr id="15" name="Rectangle 14">
              <a:extLst>
                <a:ext uri="{FF2B5EF4-FFF2-40B4-BE49-F238E27FC236}">
                  <a16:creationId xmlns:a16="http://schemas.microsoft.com/office/drawing/2014/main" id="{AA2F6DCC-46F2-6E01-7CAF-FC019797DD1F}"/>
                </a:ext>
              </a:extLst>
            </p:cNvPr>
            <p:cNvSpPr/>
            <p:nvPr/>
          </p:nvSpPr>
          <p:spPr>
            <a:xfrm>
              <a:off x="19292007" y="9532644"/>
              <a:ext cx="2918533" cy="1488104"/>
            </a:xfrm>
            <a:prstGeom prst="rect">
              <a:avLst/>
            </a:prstGeom>
            <a:solidFill>
              <a:schemeClr val="accent1"/>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DE" sz="1100" b="1" dirty="0">
                  <a:latin typeface="Arial" panose="020B0604020202020204" pitchFamily="34" charset="0"/>
                  <a:cs typeface="Arial" panose="020B0604020202020204" pitchFamily="34" charset="0"/>
                </a:rPr>
                <a:t>Bias </a:t>
              </a:r>
              <a:r>
                <a:rPr lang="en-GB" sz="1100" b="1" dirty="0">
                  <a:latin typeface="Arial" panose="020B0604020202020204" pitchFamily="34" charset="0"/>
                  <a:cs typeface="Arial" panose="020B0604020202020204" pitchFamily="34" charset="0"/>
                </a:rPr>
                <a:t>adjustment</a:t>
              </a:r>
              <a:endParaRPr lang="en-DE" sz="1100" b="1"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FDB32EF4-D8E1-AECC-5161-4453B22FC8BA}"/>
                </a:ext>
              </a:extLst>
            </p:cNvPr>
            <p:cNvSpPr/>
            <p:nvPr/>
          </p:nvSpPr>
          <p:spPr>
            <a:xfrm>
              <a:off x="22597386" y="9061943"/>
              <a:ext cx="3503089" cy="2423904"/>
            </a:xfrm>
            <a:prstGeom prst="rect">
              <a:avLst/>
            </a:prstGeom>
            <a:solidFill>
              <a:schemeClr val="accent1"/>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DE" sz="1100" b="1" dirty="0">
                  <a:latin typeface="Arial" panose="020B0604020202020204" pitchFamily="34" charset="0"/>
                  <a:cs typeface="Arial" panose="020B0604020202020204" pitchFamily="34" charset="0"/>
                </a:rPr>
                <a:t>Hydrological model ensemble</a:t>
              </a:r>
            </a:p>
          </p:txBody>
        </p:sp>
        <p:cxnSp>
          <p:nvCxnSpPr>
            <p:cNvPr id="18" name="Straight Arrow Connector 17">
              <a:extLst>
                <a:ext uri="{FF2B5EF4-FFF2-40B4-BE49-F238E27FC236}">
                  <a16:creationId xmlns:a16="http://schemas.microsoft.com/office/drawing/2014/main" id="{B651EACE-F71A-93D4-D02F-BD20A192890C}"/>
                </a:ext>
              </a:extLst>
            </p:cNvPr>
            <p:cNvCxnSpPr>
              <a:cxnSpLocks/>
            </p:cNvCxnSpPr>
            <p:nvPr/>
          </p:nvCxnSpPr>
          <p:spPr>
            <a:xfrm>
              <a:off x="26115083" y="10151647"/>
              <a:ext cx="273768" cy="0"/>
            </a:xfrm>
            <a:prstGeom prst="straightConnector1">
              <a:avLst/>
            </a:prstGeom>
            <a:ln w="12700">
              <a:solidFill>
                <a:schemeClr val="tx1"/>
              </a:solidFill>
              <a:tailEnd type="triangle"/>
            </a:ln>
          </p:spPr>
          <p:style>
            <a:lnRef idx="2">
              <a:schemeClr val="accent5">
                <a:shade val="50000"/>
              </a:schemeClr>
            </a:lnRef>
            <a:fillRef idx="1">
              <a:schemeClr val="accent5"/>
            </a:fillRef>
            <a:effectRef idx="0">
              <a:schemeClr val="accent5"/>
            </a:effectRef>
            <a:fontRef idx="minor">
              <a:schemeClr val="lt1"/>
            </a:fontRef>
          </p:style>
        </p:cxnSp>
        <p:sp>
          <p:nvSpPr>
            <p:cNvPr id="22" name="Rectangle 21">
              <a:extLst>
                <a:ext uri="{FF2B5EF4-FFF2-40B4-BE49-F238E27FC236}">
                  <a16:creationId xmlns:a16="http://schemas.microsoft.com/office/drawing/2014/main" id="{90944375-6ED3-2D51-EDF3-FC09CEAC7FB3}"/>
                </a:ext>
              </a:extLst>
            </p:cNvPr>
            <p:cNvSpPr/>
            <p:nvPr/>
          </p:nvSpPr>
          <p:spPr>
            <a:xfrm>
              <a:off x="26388851" y="9394813"/>
              <a:ext cx="2658377" cy="1552072"/>
            </a:xfrm>
            <a:prstGeom prst="rect">
              <a:avLst/>
            </a:prstGeom>
            <a:solidFill>
              <a:schemeClr val="accent1"/>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100" b="1" dirty="0">
                  <a:latin typeface="Arial" panose="020B0604020202020204" pitchFamily="34" charset="0"/>
                  <a:cs typeface="Arial" panose="020B0604020202020204" pitchFamily="34" charset="0"/>
                </a:rPr>
                <a:t>V</a:t>
              </a:r>
              <a:r>
                <a:rPr lang="en-DE" sz="1100" b="1" dirty="0">
                  <a:latin typeface="Arial" panose="020B0604020202020204" pitchFamily="34" charset="0"/>
                  <a:cs typeface="Arial" panose="020B0604020202020204" pitchFamily="34" charset="0"/>
                </a:rPr>
                <a:t>ariables of interest</a:t>
              </a:r>
            </a:p>
          </p:txBody>
        </p:sp>
        <p:sp>
          <p:nvSpPr>
            <p:cNvPr id="23" name="Left Brace 22">
              <a:extLst>
                <a:ext uri="{FF2B5EF4-FFF2-40B4-BE49-F238E27FC236}">
                  <a16:creationId xmlns:a16="http://schemas.microsoft.com/office/drawing/2014/main" id="{60DC6CF4-92ED-1D22-A24F-AC8BF480353C}"/>
                </a:ext>
              </a:extLst>
            </p:cNvPr>
            <p:cNvSpPr/>
            <p:nvPr/>
          </p:nvSpPr>
          <p:spPr>
            <a:xfrm rot="16200000">
              <a:off x="21518777" y="4452905"/>
              <a:ext cx="528714" cy="14528189"/>
            </a:xfrm>
            <a:prstGeom prst="leftBrace">
              <a:avLst>
                <a:gd name="adj1" fmla="val 242097"/>
                <a:gd name="adj2" fmla="val 48314"/>
              </a:avLst>
            </a:prstGeom>
            <a:ln w="12700"/>
          </p:spPr>
          <p:style>
            <a:lnRef idx="2">
              <a:schemeClr val="dk1"/>
            </a:lnRef>
            <a:fillRef idx="0">
              <a:schemeClr val="dk1"/>
            </a:fillRef>
            <a:effectRef idx="1">
              <a:schemeClr val="dk1"/>
            </a:effectRef>
            <a:fontRef idx="minor">
              <a:schemeClr val="tx1"/>
            </a:fontRef>
          </p:style>
          <p:txBody>
            <a:bodyPr rtlCol="0" anchor="ctr"/>
            <a:lstStyle/>
            <a:p>
              <a:pPr algn="ctr"/>
              <a:endParaRPr lang="en-DE" sz="1100">
                <a:latin typeface="Arial" panose="020B0604020202020204" pitchFamily="34" charset="0"/>
                <a:cs typeface="Arial" panose="020B0604020202020204" pitchFamily="34" charset="0"/>
              </a:endParaRPr>
            </a:p>
          </p:txBody>
        </p:sp>
        <p:sp>
          <p:nvSpPr>
            <p:cNvPr id="69" name="Rectangle 68">
              <a:extLst>
                <a:ext uri="{FF2B5EF4-FFF2-40B4-BE49-F238E27FC236}">
                  <a16:creationId xmlns:a16="http://schemas.microsoft.com/office/drawing/2014/main" id="{D1965EB4-8001-B5DE-2B41-34A132364E57}"/>
                </a:ext>
              </a:extLst>
            </p:cNvPr>
            <p:cNvSpPr/>
            <p:nvPr/>
          </p:nvSpPr>
          <p:spPr>
            <a:xfrm>
              <a:off x="15737979" y="12184773"/>
              <a:ext cx="12821009" cy="759980"/>
            </a:xfrm>
            <a:prstGeom prst="rect">
              <a:avLst/>
            </a:prstGeom>
            <a:solidFill>
              <a:schemeClr val="accent1"/>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100" b="1" dirty="0">
                  <a:latin typeface="Arial" panose="020B0604020202020204" pitchFamily="34" charset="0"/>
                  <a:cs typeface="Arial" panose="020B0604020202020204" pitchFamily="34" charset="0"/>
                </a:rPr>
                <a:t>Efficiency matrices, Indicator, and indices calculations</a:t>
              </a:r>
            </a:p>
          </p:txBody>
        </p:sp>
        <p:sp>
          <p:nvSpPr>
            <p:cNvPr id="70" name="Rectangle 69">
              <a:extLst>
                <a:ext uri="{FF2B5EF4-FFF2-40B4-BE49-F238E27FC236}">
                  <a16:creationId xmlns:a16="http://schemas.microsoft.com/office/drawing/2014/main" id="{EA26DC0E-E8A3-11D0-3E2D-8F9A7FF7905A}"/>
                </a:ext>
              </a:extLst>
            </p:cNvPr>
            <p:cNvSpPr/>
            <p:nvPr/>
          </p:nvSpPr>
          <p:spPr>
            <a:xfrm>
              <a:off x="14193426" y="13887637"/>
              <a:ext cx="5056713" cy="2411567"/>
            </a:xfrm>
            <a:prstGeom prst="rect">
              <a:avLst/>
            </a:prstGeom>
            <a:solidFill>
              <a:srgbClr val="3CAE88"/>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DE" sz="1100" b="1" dirty="0">
                <a:solidFill>
                  <a:schemeClr val="bg1"/>
                </a:solidFill>
                <a:latin typeface="Arial" panose="020B0604020202020204" pitchFamily="34" charset="0"/>
                <a:cs typeface="Arial" panose="020B0604020202020204" pitchFamily="34" charset="0"/>
              </a:endParaRPr>
            </a:p>
            <a:p>
              <a:pPr algn="ctr"/>
              <a:r>
                <a:rPr lang="en-US" sz="1100" b="1" dirty="0">
                  <a:solidFill>
                    <a:schemeClr val="bg1"/>
                  </a:solidFill>
                  <a:latin typeface="Arial" panose="020B0604020202020204" pitchFamily="34" charset="0"/>
                  <a:cs typeface="Arial" panose="020B0604020202020204" pitchFamily="34" charset="0"/>
                </a:rPr>
                <a:t>ICON and IFS climate simulations at high resolution </a:t>
              </a:r>
              <a:endParaRPr lang="en-DE" sz="1100" b="1" dirty="0">
                <a:solidFill>
                  <a:schemeClr val="bg1"/>
                </a:solidFill>
                <a:latin typeface="Arial" panose="020B0604020202020204" pitchFamily="34" charset="0"/>
                <a:cs typeface="Arial" panose="020B0604020202020204" pitchFamily="34" charset="0"/>
              </a:endParaRPr>
            </a:p>
            <a:p>
              <a:pPr algn="ctr"/>
              <a:endParaRPr lang="en-DE" sz="1100" b="1" dirty="0">
                <a:solidFill>
                  <a:schemeClr val="bg1"/>
                </a:solidFill>
                <a:latin typeface="Arial" panose="020B0604020202020204" pitchFamily="34" charset="0"/>
                <a:cs typeface="Arial" panose="020B0604020202020204" pitchFamily="34" charset="0"/>
              </a:endParaRPr>
            </a:p>
          </p:txBody>
        </p:sp>
        <p:cxnSp>
          <p:nvCxnSpPr>
            <p:cNvPr id="71" name="Straight Arrow Connector 70">
              <a:extLst>
                <a:ext uri="{FF2B5EF4-FFF2-40B4-BE49-F238E27FC236}">
                  <a16:creationId xmlns:a16="http://schemas.microsoft.com/office/drawing/2014/main" id="{63A64119-CCFF-B547-C02F-5AB2F1946227}"/>
                </a:ext>
              </a:extLst>
            </p:cNvPr>
            <p:cNvCxnSpPr>
              <a:cxnSpLocks/>
            </p:cNvCxnSpPr>
            <p:nvPr/>
          </p:nvCxnSpPr>
          <p:spPr>
            <a:xfrm>
              <a:off x="19272251" y="14788740"/>
              <a:ext cx="320436" cy="5452"/>
            </a:xfrm>
            <a:prstGeom prst="straightConnector1">
              <a:avLst/>
            </a:prstGeom>
            <a:ln w="12700">
              <a:solidFill>
                <a:schemeClr val="tx1"/>
              </a:solidFill>
              <a:tailEnd type="triangle"/>
            </a:ln>
          </p:spPr>
          <p:style>
            <a:lnRef idx="2">
              <a:schemeClr val="accent5">
                <a:shade val="50000"/>
              </a:schemeClr>
            </a:lnRef>
            <a:fillRef idx="1">
              <a:schemeClr val="accent5"/>
            </a:fillRef>
            <a:effectRef idx="0">
              <a:schemeClr val="accent5"/>
            </a:effectRef>
            <a:fontRef idx="minor">
              <a:schemeClr val="lt1"/>
            </a:fontRef>
          </p:style>
        </p:cxnSp>
        <p:sp>
          <p:nvSpPr>
            <p:cNvPr id="72" name="Rectangle 71">
              <a:extLst>
                <a:ext uri="{FF2B5EF4-FFF2-40B4-BE49-F238E27FC236}">
                  <a16:creationId xmlns:a16="http://schemas.microsoft.com/office/drawing/2014/main" id="{0CA89D91-269F-A64C-4A60-998B734658E8}"/>
                </a:ext>
              </a:extLst>
            </p:cNvPr>
            <p:cNvSpPr/>
            <p:nvPr/>
          </p:nvSpPr>
          <p:spPr>
            <a:xfrm>
              <a:off x="19592701" y="14018043"/>
              <a:ext cx="2994126" cy="1442502"/>
            </a:xfrm>
            <a:prstGeom prst="rect">
              <a:avLst/>
            </a:prstGeom>
            <a:solidFill>
              <a:schemeClr val="accent1"/>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DE" sz="1100" b="1" dirty="0">
                  <a:latin typeface="Arial" panose="020B0604020202020204" pitchFamily="34" charset="0"/>
                  <a:cs typeface="Arial" panose="020B0604020202020204" pitchFamily="34" charset="0"/>
                </a:rPr>
                <a:t>Bias </a:t>
              </a:r>
              <a:r>
                <a:rPr lang="en-GB" sz="1100" b="1" dirty="0">
                  <a:latin typeface="Arial" panose="020B0604020202020204" pitchFamily="34" charset="0"/>
                  <a:cs typeface="Arial" panose="020B0604020202020204" pitchFamily="34" charset="0"/>
                </a:rPr>
                <a:t>adjustment</a:t>
              </a:r>
              <a:endParaRPr lang="en-DE" sz="1100" b="1" dirty="0">
                <a:latin typeface="Arial" panose="020B0604020202020204" pitchFamily="34" charset="0"/>
                <a:cs typeface="Arial" panose="020B0604020202020204" pitchFamily="34" charset="0"/>
              </a:endParaRPr>
            </a:p>
          </p:txBody>
        </p:sp>
        <p:cxnSp>
          <p:nvCxnSpPr>
            <p:cNvPr id="74" name="Straight Arrow Connector 73">
              <a:extLst>
                <a:ext uri="{FF2B5EF4-FFF2-40B4-BE49-F238E27FC236}">
                  <a16:creationId xmlns:a16="http://schemas.microsoft.com/office/drawing/2014/main" id="{CAD4F46E-44CF-D1B6-3685-20BB5E072C0A}"/>
                </a:ext>
              </a:extLst>
            </p:cNvPr>
            <p:cNvCxnSpPr>
              <a:cxnSpLocks/>
            </p:cNvCxnSpPr>
            <p:nvPr/>
          </p:nvCxnSpPr>
          <p:spPr>
            <a:xfrm>
              <a:off x="22597385" y="14746348"/>
              <a:ext cx="415668" cy="0"/>
            </a:xfrm>
            <a:prstGeom prst="straightConnector1">
              <a:avLst/>
            </a:prstGeom>
            <a:ln w="12700">
              <a:solidFill>
                <a:schemeClr val="tx1"/>
              </a:solidFill>
              <a:tailEnd type="triangle"/>
            </a:ln>
          </p:spPr>
          <p:style>
            <a:lnRef idx="2">
              <a:schemeClr val="accent5">
                <a:shade val="50000"/>
              </a:schemeClr>
            </a:lnRef>
            <a:fillRef idx="1">
              <a:schemeClr val="accent5"/>
            </a:fillRef>
            <a:effectRef idx="0">
              <a:schemeClr val="accent5"/>
            </a:effectRef>
            <a:fontRef idx="minor">
              <a:schemeClr val="lt1"/>
            </a:fontRef>
          </p:style>
        </p:cxnSp>
        <p:sp>
          <p:nvSpPr>
            <p:cNvPr id="75" name="Rectangle 74">
              <a:extLst>
                <a:ext uri="{FF2B5EF4-FFF2-40B4-BE49-F238E27FC236}">
                  <a16:creationId xmlns:a16="http://schemas.microsoft.com/office/drawing/2014/main" id="{257E6911-CEDD-0224-D6B5-12DC9369C628}"/>
                </a:ext>
              </a:extLst>
            </p:cNvPr>
            <p:cNvSpPr/>
            <p:nvPr/>
          </p:nvSpPr>
          <p:spPr>
            <a:xfrm>
              <a:off x="23001677" y="13987135"/>
              <a:ext cx="4103991" cy="2002484"/>
            </a:xfrm>
            <a:prstGeom prst="rect">
              <a:avLst/>
            </a:prstGeom>
            <a:solidFill>
              <a:srgbClr val="3CAE88"/>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DE" sz="1100" b="1" dirty="0">
                  <a:solidFill>
                    <a:schemeClr val="bg1"/>
                  </a:solidFill>
                  <a:latin typeface="Arial" panose="020B0604020202020204" pitchFamily="34" charset="0"/>
                  <a:cs typeface="Arial" panose="020B0604020202020204" pitchFamily="34" charset="0"/>
                </a:rPr>
                <a:t>Hydrological model              (mHM - </a:t>
              </a:r>
              <a:r>
                <a:rPr lang="en-US" sz="1100" dirty="0">
                  <a:solidFill>
                    <a:schemeClr val="accent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https://mhm-ufz.org</a:t>
              </a:r>
              <a:r>
                <a:rPr lang="en-DE" sz="1100" b="1" dirty="0">
                  <a:solidFill>
                    <a:schemeClr val="bg1"/>
                  </a:solidFill>
                  <a:latin typeface="Arial" panose="020B0604020202020204" pitchFamily="34" charset="0"/>
                  <a:cs typeface="Arial" panose="020B0604020202020204" pitchFamily="34" charset="0"/>
                </a:rPr>
                <a:t>)</a:t>
              </a:r>
            </a:p>
          </p:txBody>
        </p:sp>
        <p:cxnSp>
          <p:nvCxnSpPr>
            <p:cNvPr id="76" name="Straight Arrow Connector 75">
              <a:extLst>
                <a:ext uri="{FF2B5EF4-FFF2-40B4-BE49-F238E27FC236}">
                  <a16:creationId xmlns:a16="http://schemas.microsoft.com/office/drawing/2014/main" id="{DA1F8547-33C9-CA4A-D145-3F0DAE98AF71}"/>
                </a:ext>
              </a:extLst>
            </p:cNvPr>
            <p:cNvCxnSpPr>
              <a:cxnSpLocks/>
              <a:endCxn id="77" idx="1"/>
            </p:cNvCxnSpPr>
            <p:nvPr/>
          </p:nvCxnSpPr>
          <p:spPr>
            <a:xfrm>
              <a:off x="27177124" y="14988377"/>
              <a:ext cx="658841" cy="24266"/>
            </a:xfrm>
            <a:prstGeom prst="straightConnector1">
              <a:avLst/>
            </a:prstGeom>
            <a:ln w="12700">
              <a:solidFill>
                <a:schemeClr val="tx1"/>
              </a:solidFill>
              <a:tailEnd type="triangle"/>
            </a:ln>
          </p:spPr>
          <p:style>
            <a:lnRef idx="2">
              <a:schemeClr val="accent5">
                <a:shade val="50000"/>
              </a:schemeClr>
            </a:lnRef>
            <a:fillRef idx="1">
              <a:schemeClr val="accent5"/>
            </a:fillRef>
            <a:effectRef idx="0">
              <a:schemeClr val="accent5"/>
            </a:effectRef>
            <a:fontRef idx="minor">
              <a:schemeClr val="lt1"/>
            </a:fontRef>
          </p:style>
        </p:cxnSp>
        <p:sp>
          <p:nvSpPr>
            <p:cNvPr id="77" name="Rectangle 76">
              <a:extLst>
                <a:ext uri="{FF2B5EF4-FFF2-40B4-BE49-F238E27FC236}">
                  <a16:creationId xmlns:a16="http://schemas.microsoft.com/office/drawing/2014/main" id="{6BCC937A-DB6A-E134-96D3-E34B82D09A99}"/>
                </a:ext>
              </a:extLst>
            </p:cNvPr>
            <p:cNvSpPr/>
            <p:nvPr/>
          </p:nvSpPr>
          <p:spPr>
            <a:xfrm>
              <a:off x="27835965" y="14286643"/>
              <a:ext cx="2604663" cy="1452001"/>
            </a:xfrm>
            <a:prstGeom prst="rect">
              <a:avLst/>
            </a:prstGeom>
            <a:solidFill>
              <a:schemeClr val="accent1"/>
            </a:solidFill>
            <a:ln w="12700">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100" b="1" dirty="0">
                  <a:latin typeface="Arial" panose="020B0604020202020204" pitchFamily="34" charset="0"/>
                  <a:cs typeface="Arial" panose="020B0604020202020204" pitchFamily="34" charset="0"/>
                </a:rPr>
                <a:t>V</a:t>
              </a:r>
              <a:r>
                <a:rPr lang="en-DE" sz="1100" b="1" dirty="0">
                  <a:latin typeface="Arial" panose="020B0604020202020204" pitchFamily="34" charset="0"/>
                  <a:cs typeface="Arial" panose="020B0604020202020204" pitchFamily="34" charset="0"/>
                </a:rPr>
                <a:t>ariables of interest</a:t>
              </a:r>
            </a:p>
          </p:txBody>
        </p:sp>
        <p:sp>
          <p:nvSpPr>
            <p:cNvPr id="78" name="Left Brace 77">
              <a:extLst>
                <a:ext uri="{FF2B5EF4-FFF2-40B4-BE49-F238E27FC236}">
                  <a16:creationId xmlns:a16="http://schemas.microsoft.com/office/drawing/2014/main" id="{9D5DBB52-53D7-1E47-40FF-467918BD70FB}"/>
                </a:ext>
              </a:extLst>
            </p:cNvPr>
            <p:cNvSpPr/>
            <p:nvPr/>
          </p:nvSpPr>
          <p:spPr>
            <a:xfrm rot="16200000" flipH="1">
              <a:off x="21503827" y="6292663"/>
              <a:ext cx="379840" cy="14349414"/>
            </a:xfrm>
            <a:prstGeom prst="leftBrace">
              <a:avLst>
                <a:gd name="adj1" fmla="val 242097"/>
                <a:gd name="adj2" fmla="val 48314"/>
              </a:avLst>
            </a:prstGeom>
            <a:ln w="12700"/>
          </p:spPr>
          <p:style>
            <a:lnRef idx="2">
              <a:schemeClr val="dk1"/>
            </a:lnRef>
            <a:fillRef idx="0">
              <a:schemeClr val="dk1"/>
            </a:fillRef>
            <a:effectRef idx="1">
              <a:schemeClr val="dk1"/>
            </a:effectRef>
            <a:fontRef idx="minor">
              <a:schemeClr val="tx1"/>
            </a:fontRef>
          </p:style>
          <p:txBody>
            <a:bodyPr rtlCol="0" anchor="ctr"/>
            <a:lstStyle/>
            <a:p>
              <a:pPr algn="ctr"/>
              <a:endParaRPr lang="en-DE" sz="1100">
                <a:latin typeface="Arial" panose="020B0604020202020204" pitchFamily="34" charset="0"/>
                <a:cs typeface="Arial" panose="020B0604020202020204" pitchFamily="34" charset="0"/>
              </a:endParaRPr>
            </a:p>
          </p:txBody>
        </p:sp>
        <p:cxnSp>
          <p:nvCxnSpPr>
            <p:cNvPr id="79" name="Straight Arrow Connector 78">
              <a:extLst>
                <a:ext uri="{FF2B5EF4-FFF2-40B4-BE49-F238E27FC236}">
                  <a16:creationId xmlns:a16="http://schemas.microsoft.com/office/drawing/2014/main" id="{FC6B1E21-30FD-8F20-6491-DEF6A0432D44}"/>
                </a:ext>
              </a:extLst>
            </p:cNvPr>
            <p:cNvCxnSpPr>
              <a:cxnSpLocks/>
            </p:cNvCxnSpPr>
            <p:nvPr/>
          </p:nvCxnSpPr>
          <p:spPr>
            <a:xfrm>
              <a:off x="19046088" y="16552114"/>
              <a:ext cx="5433049" cy="0"/>
            </a:xfrm>
            <a:prstGeom prst="straightConnector1">
              <a:avLst/>
            </a:prstGeom>
            <a:ln w="28575">
              <a:solidFill>
                <a:srgbClr val="3CAE88"/>
              </a:solidFill>
              <a:prstDash val="dashDot"/>
              <a:tailEnd type="triangle"/>
            </a:ln>
            <a:effectLst/>
          </p:spPr>
          <p:style>
            <a:lnRef idx="2">
              <a:schemeClr val="accent2"/>
            </a:lnRef>
            <a:fillRef idx="0">
              <a:schemeClr val="accent2"/>
            </a:fillRef>
            <a:effectRef idx="1">
              <a:schemeClr val="accent2"/>
            </a:effectRef>
            <a:fontRef idx="minor">
              <a:schemeClr val="tx1"/>
            </a:fontRef>
          </p:style>
        </p:cxnSp>
        <p:sp>
          <p:nvSpPr>
            <p:cNvPr id="80" name="TextBox 79">
              <a:extLst>
                <a:ext uri="{FF2B5EF4-FFF2-40B4-BE49-F238E27FC236}">
                  <a16:creationId xmlns:a16="http://schemas.microsoft.com/office/drawing/2014/main" id="{2313333F-E52C-61FF-849F-72103ED7849D}"/>
                </a:ext>
              </a:extLst>
            </p:cNvPr>
            <p:cNvSpPr txBox="1"/>
            <p:nvPr/>
          </p:nvSpPr>
          <p:spPr>
            <a:xfrm>
              <a:off x="15649718" y="16881963"/>
              <a:ext cx="11801174" cy="850410"/>
            </a:xfrm>
            <a:prstGeom prst="rect">
              <a:avLst/>
            </a:prstGeom>
            <a:solidFill>
              <a:srgbClr val="3CAE88"/>
            </a:solidFill>
            <a:ln w="12700">
              <a:solidFill>
                <a:schemeClr val="tx1"/>
              </a:solidFill>
            </a:ln>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1100" i="1" dirty="0">
                  <a:solidFill>
                    <a:schemeClr val="bg1"/>
                  </a:solidFill>
                  <a:latin typeface="Arial" panose="020B0604020202020204" pitchFamily="34" charset="0"/>
                  <a:cs typeface="Arial" panose="020B0604020202020204" pitchFamily="34" charset="0"/>
                </a:rPr>
                <a:t>D</a:t>
              </a:r>
              <a:r>
                <a:rPr lang="en-DE" sz="1100" i="1" dirty="0">
                  <a:solidFill>
                    <a:schemeClr val="bg1"/>
                  </a:solidFill>
                  <a:latin typeface="Arial" panose="020B0604020202020204" pitchFamily="34" charset="0"/>
                  <a:cs typeface="Arial" panose="020B0604020202020204" pitchFamily="34" charset="0"/>
                </a:rPr>
                <a:t>irect streaming of the data to the applications</a:t>
              </a:r>
            </a:p>
          </p:txBody>
        </p:sp>
        <p:cxnSp>
          <p:nvCxnSpPr>
            <p:cNvPr id="81" name="Straight Arrow Connector 80">
              <a:extLst>
                <a:ext uri="{FF2B5EF4-FFF2-40B4-BE49-F238E27FC236}">
                  <a16:creationId xmlns:a16="http://schemas.microsoft.com/office/drawing/2014/main" id="{6EB43C46-DAE8-C0AC-6930-B7D91FF9388E}"/>
                </a:ext>
              </a:extLst>
            </p:cNvPr>
            <p:cNvCxnSpPr>
              <a:cxnSpLocks/>
            </p:cNvCxnSpPr>
            <p:nvPr/>
          </p:nvCxnSpPr>
          <p:spPr>
            <a:xfrm>
              <a:off x="22216743" y="10177854"/>
              <a:ext cx="395368" cy="0"/>
            </a:xfrm>
            <a:prstGeom prst="straightConnector1">
              <a:avLst/>
            </a:prstGeom>
            <a:ln w="12700">
              <a:solidFill>
                <a:schemeClr val="tx1"/>
              </a:solidFill>
              <a:tailEnd type="triangle"/>
            </a:ln>
          </p:spPr>
          <p:style>
            <a:lnRef idx="2">
              <a:schemeClr val="accent5">
                <a:shade val="50000"/>
              </a:schemeClr>
            </a:lnRef>
            <a:fillRef idx="1">
              <a:schemeClr val="accent5"/>
            </a:fillRef>
            <a:effectRef idx="0">
              <a:schemeClr val="accent5"/>
            </a:effectRef>
            <a:fontRef idx="minor">
              <a:schemeClr val="lt1"/>
            </a:fontRef>
          </p:style>
        </p:cxnSp>
      </p:grpSp>
      <p:pic>
        <p:nvPicPr>
          <p:cNvPr id="82" name="Picture 81">
            <a:extLst>
              <a:ext uri="{FF2B5EF4-FFF2-40B4-BE49-F238E27FC236}">
                <a16:creationId xmlns:a16="http://schemas.microsoft.com/office/drawing/2014/main" id="{AB0F5233-BC36-4D27-17A8-4592E23DC136}"/>
              </a:ext>
            </a:extLst>
          </p:cNvPr>
          <p:cNvPicPr>
            <a:picLocks noChangeAspect="1"/>
          </p:cNvPicPr>
          <p:nvPr/>
        </p:nvPicPr>
        <p:blipFill rotWithShape="1">
          <a:blip r:embed="rId3"/>
          <a:srcRect l="9692" t="19626" r="67236" b="22053"/>
          <a:stretch/>
        </p:blipFill>
        <p:spPr>
          <a:xfrm>
            <a:off x="6669951" y="3341967"/>
            <a:ext cx="262992" cy="209751"/>
          </a:xfrm>
          <a:prstGeom prst="rect">
            <a:avLst/>
          </a:prstGeom>
          <a:ln>
            <a:noFill/>
          </a:ln>
        </p:spPr>
      </p:pic>
      <p:sp>
        <p:nvSpPr>
          <p:cNvPr id="83" name="TextBox 82">
            <a:extLst>
              <a:ext uri="{FF2B5EF4-FFF2-40B4-BE49-F238E27FC236}">
                <a16:creationId xmlns:a16="http://schemas.microsoft.com/office/drawing/2014/main" id="{45482173-FE8C-FA54-D5D2-5BA660DF2DBC}"/>
              </a:ext>
            </a:extLst>
          </p:cNvPr>
          <p:cNvSpPr txBox="1"/>
          <p:nvPr/>
        </p:nvSpPr>
        <p:spPr>
          <a:xfrm>
            <a:off x="3000553" y="1612503"/>
            <a:ext cx="2640466" cy="261610"/>
          </a:xfrm>
          <a:prstGeom prst="rect">
            <a:avLst/>
          </a:prstGeom>
          <a:noFill/>
        </p:spPr>
        <p:txBody>
          <a:bodyPr wrap="none" rtlCol="0">
            <a:spAutoFit/>
          </a:bodyPr>
          <a:lstStyle/>
          <a:p>
            <a:pPr algn="ctr"/>
            <a:r>
              <a:rPr lang="en-GB" sz="1100" dirty="0">
                <a:latin typeface="Arial" panose="020B0604020202020204" pitchFamily="34" charset="0"/>
                <a:cs typeface="Arial" panose="020B0604020202020204" pitchFamily="34" charset="0"/>
              </a:rPr>
              <a:t>W</a:t>
            </a:r>
            <a:r>
              <a:rPr lang="en-DE" sz="1100" dirty="0">
                <a:latin typeface="Arial" panose="020B0604020202020204" pitchFamily="34" charset="0"/>
                <a:cs typeface="Arial" panose="020B0604020202020204" pitchFamily="34" charset="0"/>
              </a:rPr>
              <a:t>orkflow to incorporate stream</a:t>
            </a:r>
            <a:r>
              <a:rPr lang="en-GB" sz="1100" dirty="0">
                <a:latin typeface="Arial" panose="020B0604020202020204" pitchFamily="34" charset="0"/>
                <a:cs typeface="Arial" panose="020B0604020202020204" pitchFamily="34" charset="0"/>
              </a:rPr>
              <a:t>ed </a:t>
            </a:r>
            <a:r>
              <a:rPr lang="en-DE" sz="1100" dirty="0">
                <a:latin typeface="Arial" panose="020B0604020202020204" pitchFamily="34" charset="0"/>
                <a:cs typeface="Arial" panose="020B0604020202020204" pitchFamily="34" charset="0"/>
              </a:rPr>
              <a:t>data </a:t>
            </a:r>
          </a:p>
        </p:txBody>
      </p:sp>
      <p:sp>
        <p:nvSpPr>
          <p:cNvPr id="84" name="Rectangle 83">
            <a:extLst>
              <a:ext uri="{FF2B5EF4-FFF2-40B4-BE49-F238E27FC236}">
                <a16:creationId xmlns:a16="http://schemas.microsoft.com/office/drawing/2014/main" id="{283DCC18-972F-6DA5-931D-7F208A2456B8}"/>
              </a:ext>
            </a:extLst>
          </p:cNvPr>
          <p:cNvSpPr/>
          <p:nvPr/>
        </p:nvSpPr>
        <p:spPr>
          <a:xfrm>
            <a:off x="499317" y="1612503"/>
            <a:ext cx="8158964" cy="2534146"/>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DE"/>
          </a:p>
        </p:txBody>
      </p:sp>
      <p:pic>
        <p:nvPicPr>
          <p:cNvPr id="87" name="Picture 86" descr="Text&#10;&#10;Description automatically generated with medium confidence">
            <a:extLst>
              <a:ext uri="{FF2B5EF4-FFF2-40B4-BE49-F238E27FC236}">
                <a16:creationId xmlns:a16="http://schemas.microsoft.com/office/drawing/2014/main" id="{58616749-5795-0C3C-AF2D-D5CC8EA49BFF}"/>
              </a:ext>
            </a:extLst>
          </p:cNvPr>
          <p:cNvPicPr>
            <a:picLocks noChangeAspect="1"/>
          </p:cNvPicPr>
          <p:nvPr/>
        </p:nvPicPr>
        <p:blipFill>
          <a:blip r:embed="rId4"/>
          <a:stretch>
            <a:fillRect/>
          </a:stretch>
        </p:blipFill>
        <p:spPr>
          <a:xfrm>
            <a:off x="6457951" y="4671637"/>
            <a:ext cx="2668213" cy="464206"/>
          </a:xfrm>
          <a:prstGeom prst="rect">
            <a:avLst/>
          </a:prstGeom>
        </p:spPr>
      </p:pic>
    </p:spTree>
    <p:extLst>
      <p:ext uri="{BB962C8B-B14F-4D97-AF65-F5344CB8AC3E}">
        <p14:creationId xmlns:p14="http://schemas.microsoft.com/office/powerpoint/2010/main" val="7774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4) The workflow: streaming and applications</a:t>
            </a:r>
            <a:endParaRPr lang="es-ES" dirty="0"/>
          </a:p>
        </p:txBody>
      </p:sp>
      <p:pic>
        <p:nvPicPr>
          <p:cNvPr id="87" name="Picture 86" descr="Text&#10;&#10;Description automatically generated with medium confidence">
            <a:extLst>
              <a:ext uri="{FF2B5EF4-FFF2-40B4-BE49-F238E27FC236}">
                <a16:creationId xmlns:a16="http://schemas.microsoft.com/office/drawing/2014/main" id="{58616749-5795-0C3C-AF2D-D5CC8EA49BFF}"/>
              </a:ext>
            </a:extLst>
          </p:cNvPr>
          <p:cNvPicPr>
            <a:picLocks noChangeAspect="1"/>
          </p:cNvPicPr>
          <p:nvPr/>
        </p:nvPicPr>
        <p:blipFill>
          <a:blip r:embed="rId2"/>
          <a:stretch>
            <a:fillRect/>
          </a:stretch>
        </p:blipFill>
        <p:spPr>
          <a:xfrm>
            <a:off x="6457951" y="4671637"/>
            <a:ext cx="2668213" cy="464206"/>
          </a:xfrm>
          <a:prstGeom prst="rect">
            <a:avLst/>
          </a:prstGeom>
        </p:spPr>
      </p:pic>
      <p:grpSp>
        <p:nvGrpSpPr>
          <p:cNvPr id="5" name="Group 4">
            <a:extLst>
              <a:ext uri="{FF2B5EF4-FFF2-40B4-BE49-F238E27FC236}">
                <a16:creationId xmlns:a16="http://schemas.microsoft.com/office/drawing/2014/main" id="{DD7FC511-A673-CFBC-AB35-C802238A404F}"/>
              </a:ext>
            </a:extLst>
          </p:cNvPr>
          <p:cNvGrpSpPr>
            <a:grpSpLocks noChangeAspect="1"/>
          </p:cNvGrpSpPr>
          <p:nvPr/>
        </p:nvGrpSpPr>
        <p:grpSpPr>
          <a:xfrm>
            <a:off x="815824" y="1430122"/>
            <a:ext cx="7607526" cy="3236461"/>
            <a:chOff x="422596" y="141383"/>
            <a:chExt cx="5814099" cy="2280619"/>
          </a:xfrm>
        </p:grpSpPr>
        <p:pic>
          <p:nvPicPr>
            <p:cNvPr id="6" name="Picture 5">
              <a:extLst>
                <a:ext uri="{FF2B5EF4-FFF2-40B4-BE49-F238E27FC236}">
                  <a16:creationId xmlns:a16="http://schemas.microsoft.com/office/drawing/2014/main" id="{37DE46A8-7358-9651-11AE-BE241355AD67}"/>
                </a:ext>
              </a:extLst>
            </p:cNvPr>
            <p:cNvPicPr>
              <a:picLocks noChangeAspect="1"/>
            </p:cNvPicPr>
            <p:nvPr/>
          </p:nvPicPr>
          <p:blipFill>
            <a:blip r:embed="rId3"/>
            <a:stretch>
              <a:fillRect/>
            </a:stretch>
          </p:blipFill>
          <p:spPr>
            <a:xfrm>
              <a:off x="422596" y="235976"/>
              <a:ext cx="5182995" cy="2141493"/>
            </a:xfrm>
            <a:prstGeom prst="rect">
              <a:avLst/>
            </a:prstGeom>
            <a:ln>
              <a:noFill/>
            </a:ln>
          </p:spPr>
        </p:pic>
        <p:pic>
          <p:nvPicPr>
            <p:cNvPr id="7" name="Picture 6">
              <a:extLst>
                <a:ext uri="{FF2B5EF4-FFF2-40B4-BE49-F238E27FC236}">
                  <a16:creationId xmlns:a16="http://schemas.microsoft.com/office/drawing/2014/main" id="{D7043A93-48C4-B279-3A69-3022D929F2B2}"/>
                </a:ext>
              </a:extLst>
            </p:cNvPr>
            <p:cNvPicPr>
              <a:picLocks noChangeAspect="1"/>
            </p:cNvPicPr>
            <p:nvPr/>
          </p:nvPicPr>
          <p:blipFill>
            <a:blip r:embed="rId4"/>
            <a:stretch>
              <a:fillRect/>
            </a:stretch>
          </p:blipFill>
          <p:spPr>
            <a:xfrm>
              <a:off x="5676597" y="141383"/>
              <a:ext cx="560098" cy="2280619"/>
            </a:xfrm>
            <a:prstGeom prst="rect">
              <a:avLst/>
            </a:prstGeom>
            <a:ln>
              <a:noFill/>
            </a:ln>
          </p:spPr>
        </p:pic>
      </p:grpSp>
      <p:sp>
        <p:nvSpPr>
          <p:cNvPr id="11" name="TextBox 10">
            <a:extLst>
              <a:ext uri="{FF2B5EF4-FFF2-40B4-BE49-F238E27FC236}">
                <a16:creationId xmlns:a16="http://schemas.microsoft.com/office/drawing/2014/main" id="{5E6B9C69-0469-6202-4A81-849B5D6FF945}"/>
              </a:ext>
            </a:extLst>
          </p:cNvPr>
          <p:cNvSpPr txBox="1"/>
          <p:nvPr/>
        </p:nvSpPr>
        <p:spPr>
          <a:xfrm>
            <a:off x="1243231" y="1295823"/>
            <a:ext cx="6505306" cy="261610"/>
          </a:xfrm>
          <a:prstGeom prst="rect">
            <a:avLst/>
          </a:prstGeom>
          <a:noFill/>
        </p:spPr>
        <p:txBody>
          <a:bodyPr wrap="none" rtlCol="0">
            <a:spAutoFit/>
          </a:bodyPr>
          <a:lstStyle/>
          <a:p>
            <a:pPr algn="ctr"/>
            <a:r>
              <a:rPr lang="en-DE" sz="1100" dirty="0">
                <a:latin typeface="Arial" panose="020B0604020202020204" pitchFamily="34" charset="0"/>
                <a:cs typeface="Arial" panose="020B0604020202020204" pitchFamily="34" charset="0"/>
              </a:rPr>
              <a:t>High-resolution average global streamflow using ICON climate simutions from the NextGEMS dataset</a:t>
            </a:r>
          </a:p>
        </p:txBody>
      </p:sp>
      <p:pic>
        <p:nvPicPr>
          <p:cNvPr id="13" name="Picture 12" descr="A picture containing electric blue, screenshot, font, design&#10;&#10;Description automatically generated">
            <a:extLst>
              <a:ext uri="{FF2B5EF4-FFF2-40B4-BE49-F238E27FC236}">
                <a16:creationId xmlns:a16="http://schemas.microsoft.com/office/drawing/2014/main" id="{89078949-A94A-3EA8-4AE7-A08D1F5EE692}"/>
              </a:ext>
            </a:extLst>
          </p:cNvPr>
          <p:cNvPicPr>
            <a:picLocks noChangeAspect="1"/>
          </p:cNvPicPr>
          <p:nvPr/>
        </p:nvPicPr>
        <p:blipFill>
          <a:blip r:embed="rId5"/>
          <a:stretch>
            <a:fillRect/>
          </a:stretch>
        </p:blipFill>
        <p:spPr>
          <a:xfrm>
            <a:off x="8435029" y="1432729"/>
            <a:ext cx="697578" cy="464206"/>
          </a:xfrm>
          <a:prstGeom prst="rect">
            <a:avLst/>
          </a:prstGeom>
        </p:spPr>
      </p:pic>
      <p:sp>
        <p:nvSpPr>
          <p:cNvPr id="19" name="Google Shape;343;p11">
            <a:extLst>
              <a:ext uri="{FF2B5EF4-FFF2-40B4-BE49-F238E27FC236}">
                <a16:creationId xmlns:a16="http://schemas.microsoft.com/office/drawing/2014/main" id="{F4DF35ED-3ED2-3940-EF3F-A8608EA4BA13}"/>
              </a:ext>
            </a:extLst>
          </p:cNvPr>
          <p:cNvSpPr txBox="1"/>
          <p:nvPr/>
        </p:nvSpPr>
        <p:spPr>
          <a:xfrm>
            <a:off x="107228" y="653098"/>
            <a:ext cx="8949639" cy="646290"/>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Several prototype applications are working with the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NextGEMS</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data to illustrate the concepts until the DE_340 models start delivering data.</a:t>
            </a:r>
            <a:endParaRPr lang="es-ES" sz="1800" dirty="0">
              <a:solidFill>
                <a:srgbClr val="414141"/>
              </a:solidFill>
              <a:latin typeface="Arial" panose="020B060402020202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1412742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5) The interface</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2308284"/>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The interface should address the user queries and provide answers that are contextualised, qualified, on time, and traceable. It can be a</a:t>
            </a:r>
          </a:p>
          <a:p>
            <a:pPr marL="285750" indent="-285750" algn="just" defTabSz="914378">
              <a:buFont typeface="Arial" panose="020B0604020202020204" pitchFamily="34" charset="0"/>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sophisticated but traditional portal (C3S)</a:t>
            </a:r>
          </a:p>
          <a:p>
            <a:pPr marL="285750" indent="-285750" algn="just" defTabSz="914378">
              <a:buFont typeface="Arial" panose="020B0604020202020204" pitchFamily="34" charset="0"/>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trained model that engages in a conversation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ChatGPT</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-like)</a:t>
            </a:r>
          </a:p>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But, at a minimum, the interface should include</a:t>
            </a:r>
          </a:p>
          <a:p>
            <a:pPr marL="285750" indent="-285750" algn="just" defTabSz="914378">
              <a:buFont typeface="Arial" panose="020B0604020202020204" pitchFamily="34" charset="0"/>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interactive, targeted and traceable products according to service standards</a:t>
            </a:r>
          </a:p>
          <a:p>
            <a:pPr marL="285750" indent="-285750" algn="just" defTabSz="914378">
              <a:buFont typeface="Arial" panose="020B0604020202020204" pitchFamily="34" charset="0"/>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training (webinars, workshops, MOOCs) and guidance</a:t>
            </a:r>
          </a:p>
          <a:p>
            <a:pPr marL="285750" indent="-285750" algn="just" defTabSz="914378">
              <a:buFont typeface="Arial" panose="020B0604020202020204" pitchFamily="34" charset="0"/>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quality assurance and user-oriented impact assessment</a:t>
            </a:r>
          </a:p>
        </p:txBody>
      </p:sp>
      <p:pic>
        <p:nvPicPr>
          <p:cNvPr id="3" name="Picture 2" descr="Graphical user interface, website&#10;&#10;Description automatically generated">
            <a:extLst>
              <a:ext uri="{FF2B5EF4-FFF2-40B4-BE49-F238E27FC236}">
                <a16:creationId xmlns:a16="http://schemas.microsoft.com/office/drawing/2014/main" id="{E005DAD4-88DD-1673-3933-B72880D1A016}"/>
              </a:ext>
            </a:extLst>
          </p:cNvPr>
          <p:cNvPicPr>
            <a:picLocks noChangeAspect="1"/>
          </p:cNvPicPr>
          <p:nvPr/>
        </p:nvPicPr>
        <p:blipFill rotWithShape="1">
          <a:blip r:embed="rId2"/>
          <a:srcRect l="5115" t="20304" r="5118" b="9710"/>
          <a:stretch/>
        </p:blipFill>
        <p:spPr>
          <a:xfrm>
            <a:off x="1587639" y="3109530"/>
            <a:ext cx="3931555" cy="1724366"/>
          </a:xfrm>
          <a:prstGeom prst="rect">
            <a:avLst/>
          </a:prstGeom>
        </p:spPr>
      </p:pic>
      <p:grpSp>
        <p:nvGrpSpPr>
          <p:cNvPr id="8" name="Group 7">
            <a:extLst>
              <a:ext uri="{FF2B5EF4-FFF2-40B4-BE49-F238E27FC236}">
                <a16:creationId xmlns:a16="http://schemas.microsoft.com/office/drawing/2014/main" id="{8BCD0131-6D7E-EE52-7320-3C04A3BC640C}"/>
              </a:ext>
            </a:extLst>
          </p:cNvPr>
          <p:cNvGrpSpPr/>
          <p:nvPr/>
        </p:nvGrpSpPr>
        <p:grpSpPr>
          <a:xfrm>
            <a:off x="3533621" y="2435167"/>
            <a:ext cx="5583534" cy="2711202"/>
            <a:chOff x="3533621" y="2435167"/>
            <a:chExt cx="5583534" cy="2711202"/>
          </a:xfrm>
        </p:grpSpPr>
        <p:pic>
          <p:nvPicPr>
            <p:cNvPr id="2" name="Google Shape;510;g1576956824c_3_126">
              <a:extLst>
                <a:ext uri="{FF2B5EF4-FFF2-40B4-BE49-F238E27FC236}">
                  <a16:creationId xmlns:a16="http://schemas.microsoft.com/office/drawing/2014/main" id="{5C1DF457-3585-66EF-FA98-F888349993CE}"/>
                </a:ext>
              </a:extLst>
            </p:cNvPr>
            <p:cNvPicPr preferRelativeResize="0"/>
            <p:nvPr/>
          </p:nvPicPr>
          <p:blipFill rotWithShape="1">
            <a:blip r:embed="rId3">
              <a:alphaModFix/>
            </a:blip>
            <a:srcRect t="18133" b="18462"/>
            <a:stretch/>
          </p:blipFill>
          <p:spPr>
            <a:xfrm>
              <a:off x="8292782" y="2435167"/>
              <a:ext cx="818175" cy="518750"/>
            </a:xfrm>
            <a:prstGeom prst="rect">
              <a:avLst/>
            </a:prstGeom>
            <a:noFill/>
            <a:ln>
              <a:noFill/>
            </a:ln>
          </p:spPr>
        </p:pic>
        <p:pic>
          <p:nvPicPr>
            <p:cNvPr id="4" name="Google Shape;512;g1576956824c_3_126">
              <a:extLst>
                <a:ext uri="{FF2B5EF4-FFF2-40B4-BE49-F238E27FC236}">
                  <a16:creationId xmlns:a16="http://schemas.microsoft.com/office/drawing/2014/main" id="{F4D51154-E038-84A1-975D-5E73DC9F0AB0}"/>
                </a:ext>
              </a:extLst>
            </p:cNvPr>
            <p:cNvPicPr preferRelativeResize="0">
              <a:picLocks noChangeAspect="1"/>
            </p:cNvPicPr>
            <p:nvPr/>
          </p:nvPicPr>
          <p:blipFill rotWithShape="1">
            <a:blip r:embed="rId4">
              <a:alphaModFix/>
            </a:blip>
            <a:srcRect/>
            <a:stretch/>
          </p:blipFill>
          <p:spPr>
            <a:xfrm>
              <a:off x="5474859" y="2969277"/>
              <a:ext cx="3642296" cy="2165639"/>
            </a:xfrm>
            <a:prstGeom prst="rect">
              <a:avLst/>
            </a:prstGeom>
            <a:noFill/>
            <a:ln>
              <a:noFill/>
            </a:ln>
          </p:spPr>
        </p:pic>
        <p:pic>
          <p:nvPicPr>
            <p:cNvPr id="5" name="Google Shape;514;g1576956824c_3_126">
              <a:extLst>
                <a:ext uri="{FF2B5EF4-FFF2-40B4-BE49-F238E27FC236}">
                  <a16:creationId xmlns:a16="http://schemas.microsoft.com/office/drawing/2014/main" id="{835B0109-8E49-81CF-589D-CC4269CDD3A3}"/>
                </a:ext>
              </a:extLst>
            </p:cNvPr>
            <p:cNvPicPr preferRelativeResize="0"/>
            <p:nvPr/>
          </p:nvPicPr>
          <p:blipFill rotWithShape="1">
            <a:blip r:embed="rId5">
              <a:alphaModFix/>
            </a:blip>
            <a:srcRect/>
            <a:stretch/>
          </p:blipFill>
          <p:spPr>
            <a:xfrm>
              <a:off x="7799894" y="2445215"/>
              <a:ext cx="447500" cy="492600"/>
            </a:xfrm>
            <a:prstGeom prst="rect">
              <a:avLst/>
            </a:prstGeom>
            <a:noFill/>
            <a:ln>
              <a:noFill/>
            </a:ln>
          </p:spPr>
        </p:pic>
        <p:sp>
          <p:nvSpPr>
            <p:cNvPr id="7" name="Text Box 12">
              <a:extLst>
                <a:ext uri="{FF2B5EF4-FFF2-40B4-BE49-F238E27FC236}">
                  <a16:creationId xmlns:a16="http://schemas.microsoft.com/office/drawing/2014/main" id="{7908DF18-59E9-9136-CD80-D4C6171334B4}"/>
                </a:ext>
              </a:extLst>
            </p:cNvPr>
            <p:cNvSpPr txBox="1">
              <a:spLocks noChangeArrowheads="1"/>
            </p:cNvSpPr>
            <p:nvPr/>
          </p:nvSpPr>
          <p:spPr bwMode="auto">
            <a:xfrm>
              <a:off x="3533621" y="4931353"/>
              <a:ext cx="2391503" cy="21501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342900" eaLnBrk="1" hangingPunct="1">
                <a:lnSpc>
                  <a:spcPct val="104000"/>
                </a:lnSpc>
                <a:spcBef>
                  <a:spcPct val="50000"/>
                </a:spcBef>
                <a:buSzPct val="100000"/>
                <a:defRPr/>
              </a:pPr>
              <a:r>
                <a:rPr lang="en-GB" altLang="es-ES" sz="1000" kern="1200" dirty="0">
                  <a:solidFill>
                    <a:prstClr val="black"/>
                  </a:solidFill>
                  <a:cs typeface="Arial" panose="020B0604020202020204" pitchFamily="34" charset="0"/>
                </a:rPr>
                <a:t>Vigo et al. (submitted, </a:t>
              </a:r>
              <a:r>
                <a:rPr lang="en-GB" altLang="es-ES" sz="1000" kern="1200" dirty="0" err="1">
                  <a:solidFill>
                    <a:prstClr val="black"/>
                  </a:solidFill>
                  <a:cs typeface="Arial" panose="020B0604020202020204" pitchFamily="34" charset="0"/>
                </a:rPr>
                <a:t>Clim</a:t>
              </a:r>
              <a:r>
                <a:rPr lang="en-GB" altLang="es-ES" sz="1000" kern="1200" dirty="0">
                  <a:solidFill>
                    <a:prstClr val="black"/>
                  </a:solidFill>
                  <a:cs typeface="Arial" panose="020B0604020202020204" pitchFamily="34" charset="0"/>
                </a:rPr>
                <a:t>. Ser.)</a:t>
              </a:r>
              <a:endParaRPr lang="en-US" altLang="es-ES" sz="1000" kern="1200" dirty="0">
                <a:solidFill>
                  <a:prstClr val="black"/>
                </a:solidFill>
                <a:cs typeface="Arial" panose="020B0604020202020204" pitchFamily="34" charset="0"/>
              </a:endParaRPr>
            </a:p>
          </p:txBody>
        </p:sp>
      </p:grpSp>
    </p:spTree>
    <p:extLst>
      <p:ext uri="{BB962C8B-B14F-4D97-AF65-F5344CB8AC3E}">
        <p14:creationId xmlns:p14="http://schemas.microsoft.com/office/powerpoint/2010/main" val="372685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A necessary complementary role for AI: emulation</a:t>
            </a:r>
            <a:endParaRPr lang="es-ES" dirty="0"/>
          </a:p>
        </p:txBody>
      </p:sp>
      <p:sp>
        <p:nvSpPr>
          <p:cNvPr id="16" name="Arc 15">
            <a:extLst>
              <a:ext uri="{FF2B5EF4-FFF2-40B4-BE49-F238E27FC236}">
                <a16:creationId xmlns:a16="http://schemas.microsoft.com/office/drawing/2014/main" id="{36FD0D94-A982-B5DD-5143-0DEB7CBF0BD9}"/>
              </a:ext>
            </a:extLst>
          </p:cNvPr>
          <p:cNvSpPr/>
          <p:nvPr/>
        </p:nvSpPr>
        <p:spPr>
          <a:xfrm rot="6491997">
            <a:off x="-55610" y="-139994"/>
            <a:ext cx="5132953" cy="3570802"/>
          </a:xfrm>
          <a:prstGeom prst="arc">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8" name="Text Box 12">
            <a:extLst>
              <a:ext uri="{FF2B5EF4-FFF2-40B4-BE49-F238E27FC236}">
                <a16:creationId xmlns:a16="http://schemas.microsoft.com/office/drawing/2014/main" id="{3DA39871-9126-AF98-7FE8-EDCAE8412795}"/>
              </a:ext>
            </a:extLst>
          </p:cNvPr>
          <p:cNvSpPr txBox="1">
            <a:spLocks noChangeArrowheads="1"/>
          </p:cNvSpPr>
          <p:nvPr/>
        </p:nvSpPr>
        <p:spPr bwMode="auto">
          <a:xfrm>
            <a:off x="1428392" y="4207958"/>
            <a:ext cx="524197" cy="2747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342900" eaLnBrk="1" hangingPunct="1">
              <a:lnSpc>
                <a:spcPct val="104000"/>
              </a:lnSpc>
              <a:spcBef>
                <a:spcPct val="50000"/>
              </a:spcBef>
              <a:buSzPct val="100000"/>
              <a:defRPr/>
            </a:pPr>
            <a:r>
              <a:rPr lang="en-GB" altLang="es-ES" b="1" kern="1200" dirty="0">
                <a:solidFill>
                  <a:prstClr val="black"/>
                </a:solidFill>
                <a:cs typeface="Arial" panose="020B0604020202020204" pitchFamily="34" charset="0"/>
              </a:rPr>
              <a:t>2022</a:t>
            </a:r>
            <a:endParaRPr lang="en-US" altLang="es-ES" b="1" kern="1200" dirty="0">
              <a:solidFill>
                <a:prstClr val="black"/>
              </a:solidFill>
              <a:cs typeface="Arial" panose="020B0604020202020204" pitchFamily="34" charset="0"/>
            </a:endParaRPr>
          </a:p>
        </p:txBody>
      </p:sp>
      <p:sp>
        <p:nvSpPr>
          <p:cNvPr id="19" name="Text Box 12">
            <a:extLst>
              <a:ext uri="{FF2B5EF4-FFF2-40B4-BE49-F238E27FC236}">
                <a16:creationId xmlns:a16="http://schemas.microsoft.com/office/drawing/2014/main" id="{3327D668-59E3-E489-C03F-4C0AAEE4BD83}"/>
              </a:ext>
            </a:extLst>
          </p:cNvPr>
          <p:cNvSpPr txBox="1">
            <a:spLocks noChangeArrowheads="1"/>
          </p:cNvSpPr>
          <p:nvPr/>
        </p:nvSpPr>
        <p:spPr bwMode="auto">
          <a:xfrm>
            <a:off x="3900376" y="1915285"/>
            <a:ext cx="524197" cy="2747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342900" eaLnBrk="1" hangingPunct="1">
              <a:lnSpc>
                <a:spcPct val="104000"/>
              </a:lnSpc>
              <a:spcBef>
                <a:spcPct val="50000"/>
              </a:spcBef>
              <a:buSzPct val="100000"/>
              <a:defRPr/>
            </a:pPr>
            <a:r>
              <a:rPr lang="en-GB" altLang="es-ES" b="1" kern="1200" dirty="0">
                <a:solidFill>
                  <a:prstClr val="black"/>
                </a:solidFill>
                <a:cs typeface="Arial" panose="020B0604020202020204" pitchFamily="34" charset="0"/>
              </a:rPr>
              <a:t>2100</a:t>
            </a:r>
            <a:endParaRPr lang="en-US" altLang="es-ES" b="1" kern="1200" dirty="0">
              <a:solidFill>
                <a:prstClr val="black"/>
              </a:solidFill>
              <a:cs typeface="Arial" panose="020B0604020202020204" pitchFamily="34" charset="0"/>
            </a:endParaRPr>
          </a:p>
        </p:txBody>
      </p:sp>
      <p:sp>
        <p:nvSpPr>
          <p:cNvPr id="20" name="Text Box 12">
            <a:extLst>
              <a:ext uri="{FF2B5EF4-FFF2-40B4-BE49-F238E27FC236}">
                <a16:creationId xmlns:a16="http://schemas.microsoft.com/office/drawing/2014/main" id="{925C0FBE-5F4D-2E9B-8CBD-B1991EFEE0E4}"/>
              </a:ext>
            </a:extLst>
          </p:cNvPr>
          <p:cNvSpPr txBox="1">
            <a:spLocks noChangeArrowheads="1"/>
          </p:cNvSpPr>
          <p:nvPr/>
        </p:nvSpPr>
        <p:spPr bwMode="auto">
          <a:xfrm>
            <a:off x="722559" y="2370021"/>
            <a:ext cx="2497721" cy="49874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342900" eaLnBrk="1" hangingPunct="1">
              <a:lnSpc>
                <a:spcPct val="104000"/>
              </a:lnSpc>
              <a:spcBef>
                <a:spcPct val="50000"/>
              </a:spcBef>
              <a:buSzPct val="100000"/>
              <a:defRPr/>
            </a:pPr>
            <a:r>
              <a:rPr lang="en-GB" altLang="es-ES" kern="1200" dirty="0">
                <a:solidFill>
                  <a:prstClr val="black"/>
                </a:solidFill>
                <a:cs typeface="Arial" panose="020B0604020202020204" pitchFamily="34" charset="0"/>
              </a:rPr>
              <a:t>Climate trajectory of one (or many) physical model(s)</a:t>
            </a:r>
            <a:endParaRPr lang="en-US" altLang="es-ES" kern="1200" dirty="0">
              <a:solidFill>
                <a:prstClr val="black"/>
              </a:solidFill>
              <a:cs typeface="Arial" panose="020B0604020202020204" pitchFamily="34" charset="0"/>
            </a:endParaRPr>
          </a:p>
        </p:txBody>
      </p:sp>
      <p:cxnSp>
        <p:nvCxnSpPr>
          <p:cNvPr id="22" name="Straight Arrow Connector 21">
            <a:extLst>
              <a:ext uri="{FF2B5EF4-FFF2-40B4-BE49-F238E27FC236}">
                <a16:creationId xmlns:a16="http://schemas.microsoft.com/office/drawing/2014/main" id="{7CF511D1-4E39-513A-3491-4B8245C28760}"/>
              </a:ext>
            </a:extLst>
          </p:cNvPr>
          <p:cNvCxnSpPr>
            <a:stCxn id="20" idx="2"/>
          </p:cNvCxnSpPr>
          <p:nvPr/>
        </p:nvCxnSpPr>
        <p:spPr>
          <a:xfrm>
            <a:off x="1971420" y="2868768"/>
            <a:ext cx="1360028" cy="632362"/>
          </a:xfrm>
          <a:prstGeom prst="straightConnector1">
            <a:avLst/>
          </a:prstGeom>
          <a:ln w="28575">
            <a:solidFill>
              <a:schemeClr val="tx2"/>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23" name="Star: 4 Points 22">
            <a:extLst>
              <a:ext uri="{FF2B5EF4-FFF2-40B4-BE49-F238E27FC236}">
                <a16:creationId xmlns:a16="http://schemas.microsoft.com/office/drawing/2014/main" id="{5B5CBA56-0F26-17D5-F01F-3A4BFB68C722}"/>
              </a:ext>
            </a:extLst>
          </p:cNvPr>
          <p:cNvSpPr/>
          <p:nvPr/>
        </p:nvSpPr>
        <p:spPr>
          <a:xfrm>
            <a:off x="1571074" y="3948185"/>
            <a:ext cx="238832" cy="25977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Star: 4 Points 23">
            <a:extLst>
              <a:ext uri="{FF2B5EF4-FFF2-40B4-BE49-F238E27FC236}">
                <a16:creationId xmlns:a16="http://schemas.microsoft.com/office/drawing/2014/main" id="{F744BBD0-F072-56CA-508F-956E294467C8}"/>
              </a:ext>
            </a:extLst>
          </p:cNvPr>
          <p:cNvSpPr/>
          <p:nvPr/>
        </p:nvSpPr>
        <p:spPr>
          <a:xfrm>
            <a:off x="1733865" y="3986284"/>
            <a:ext cx="238832" cy="25977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Star: 4 Points 24">
            <a:extLst>
              <a:ext uri="{FF2B5EF4-FFF2-40B4-BE49-F238E27FC236}">
                <a16:creationId xmlns:a16="http://schemas.microsoft.com/office/drawing/2014/main" id="{B43ED202-220B-731F-B825-137D631AE661}"/>
              </a:ext>
            </a:extLst>
          </p:cNvPr>
          <p:cNvSpPr/>
          <p:nvPr/>
        </p:nvSpPr>
        <p:spPr>
          <a:xfrm>
            <a:off x="1910512" y="4017457"/>
            <a:ext cx="238832" cy="25977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Star: 4 Points 25">
            <a:extLst>
              <a:ext uri="{FF2B5EF4-FFF2-40B4-BE49-F238E27FC236}">
                <a16:creationId xmlns:a16="http://schemas.microsoft.com/office/drawing/2014/main" id="{710251DD-B9D9-3AE4-C963-FD03E64B40A2}"/>
              </a:ext>
            </a:extLst>
          </p:cNvPr>
          <p:cNvSpPr/>
          <p:nvPr/>
        </p:nvSpPr>
        <p:spPr>
          <a:xfrm>
            <a:off x="2087159" y="4007066"/>
            <a:ext cx="238832" cy="25977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Star: 4 Points 26">
            <a:extLst>
              <a:ext uri="{FF2B5EF4-FFF2-40B4-BE49-F238E27FC236}">
                <a16:creationId xmlns:a16="http://schemas.microsoft.com/office/drawing/2014/main" id="{5CAFAC34-8003-0162-79AE-E8ADCC5201F6}"/>
              </a:ext>
            </a:extLst>
          </p:cNvPr>
          <p:cNvSpPr/>
          <p:nvPr/>
        </p:nvSpPr>
        <p:spPr>
          <a:xfrm>
            <a:off x="2281123" y="3972428"/>
            <a:ext cx="238832" cy="25977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Star: 4 Points 27">
            <a:extLst>
              <a:ext uri="{FF2B5EF4-FFF2-40B4-BE49-F238E27FC236}">
                <a16:creationId xmlns:a16="http://schemas.microsoft.com/office/drawing/2014/main" id="{A8E3F1E7-FE6C-EFCD-DF95-D0369412D5CB}"/>
              </a:ext>
            </a:extLst>
          </p:cNvPr>
          <p:cNvSpPr/>
          <p:nvPr/>
        </p:nvSpPr>
        <p:spPr>
          <a:xfrm>
            <a:off x="2468161" y="3930864"/>
            <a:ext cx="238832" cy="25977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Text Box 12">
            <a:extLst>
              <a:ext uri="{FF2B5EF4-FFF2-40B4-BE49-F238E27FC236}">
                <a16:creationId xmlns:a16="http://schemas.microsoft.com/office/drawing/2014/main" id="{022B89A3-F7E5-97B8-8EE8-F7482F6FC1F2}"/>
              </a:ext>
            </a:extLst>
          </p:cNvPr>
          <p:cNvSpPr txBox="1">
            <a:spLocks noChangeArrowheads="1"/>
          </p:cNvSpPr>
          <p:nvPr/>
        </p:nvSpPr>
        <p:spPr bwMode="auto">
          <a:xfrm>
            <a:off x="2271988" y="4746352"/>
            <a:ext cx="2497721" cy="2747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342900" eaLnBrk="1" hangingPunct="1">
              <a:lnSpc>
                <a:spcPct val="104000"/>
              </a:lnSpc>
              <a:spcBef>
                <a:spcPct val="50000"/>
              </a:spcBef>
              <a:buSzPct val="100000"/>
              <a:defRPr/>
            </a:pPr>
            <a:r>
              <a:rPr lang="en-GB" altLang="es-ES" kern="1200" dirty="0">
                <a:solidFill>
                  <a:prstClr val="black"/>
                </a:solidFill>
                <a:cs typeface="Arial" panose="020B0604020202020204" pitchFamily="34" charset="0"/>
              </a:rPr>
              <a:t>Restarts every 15 or 20 days</a:t>
            </a:r>
            <a:endParaRPr lang="en-US" altLang="es-ES" kern="1200" dirty="0">
              <a:solidFill>
                <a:prstClr val="black"/>
              </a:solidFill>
              <a:cs typeface="Arial" panose="020B0604020202020204" pitchFamily="34" charset="0"/>
            </a:endParaRPr>
          </a:p>
        </p:txBody>
      </p:sp>
      <p:cxnSp>
        <p:nvCxnSpPr>
          <p:cNvPr id="31" name="Straight Arrow Connector 30">
            <a:extLst>
              <a:ext uri="{FF2B5EF4-FFF2-40B4-BE49-F238E27FC236}">
                <a16:creationId xmlns:a16="http://schemas.microsoft.com/office/drawing/2014/main" id="{F15D4B41-DE42-7709-CC54-1A6C1EAAF4F0}"/>
              </a:ext>
            </a:extLst>
          </p:cNvPr>
          <p:cNvCxnSpPr>
            <a:cxnSpLocks/>
            <a:stCxn id="30" idx="0"/>
          </p:cNvCxnSpPr>
          <p:nvPr/>
        </p:nvCxnSpPr>
        <p:spPr>
          <a:xfrm flipH="1" flipV="1">
            <a:off x="2587577" y="4180246"/>
            <a:ext cx="933272" cy="566106"/>
          </a:xfrm>
          <a:prstGeom prst="straightConnector1">
            <a:avLst/>
          </a:prstGeom>
          <a:ln w="28575">
            <a:solidFill>
              <a:schemeClr val="tx2"/>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Google Shape;343;p11">
            <a:extLst>
              <a:ext uri="{FF2B5EF4-FFF2-40B4-BE49-F238E27FC236}">
                <a16:creationId xmlns:a16="http://schemas.microsoft.com/office/drawing/2014/main" id="{B30BB4F1-794E-A2B8-110F-13DAA054D955}"/>
              </a:ext>
            </a:extLst>
          </p:cNvPr>
          <p:cNvSpPr txBox="1"/>
          <p:nvPr/>
        </p:nvSpPr>
        <p:spPr>
          <a:xfrm>
            <a:off x="82683" y="656434"/>
            <a:ext cx="8987843" cy="1231052"/>
          </a:xfrm>
          <a:prstGeom prst="rect">
            <a:avLst/>
          </a:prstGeom>
          <a:solidFill>
            <a:srgbClr val="F2F2F2"/>
          </a:solidFill>
          <a:ln>
            <a:noFill/>
          </a:ln>
        </p:spPr>
        <p:txBody>
          <a:bodyPr spcFirstLastPara="1" wrap="square" lIns="121900" tIns="60933" rIns="121900" bIns="60933" anchor="t" anchorCtr="0">
            <a:spAutoFit/>
          </a:bodyPr>
          <a:lstStyle/>
          <a:p>
            <a:pPr algn="just" defTabSz="1219140"/>
            <a:r>
              <a:rPr lang="en-GB" sz="1800" dirty="0">
                <a:solidFill>
                  <a:srgbClr val="414141"/>
                </a:solidFill>
                <a:ea typeface="ＭＳ Ｐゴシック" pitchFamily="34" charset="-128"/>
                <a:cs typeface="Arial" panose="020B0604020202020204" pitchFamily="34" charset="0"/>
                <a:sym typeface="Calibri"/>
              </a:rPr>
              <a:t>An ML-based weather forecast model could be trained on the trajectory of a (preferably several) process-based climate model (with high-frequency output). The model restarts can be used to recreate almost instantly (in inference mode) the model output requested by any user leading to real-time </a:t>
            </a:r>
            <a:r>
              <a:rPr lang="en-GB" sz="1800" dirty="0">
                <a:solidFill>
                  <a:srgbClr val="FF0000"/>
                </a:solidFill>
                <a:ea typeface="ＭＳ Ｐゴシック" pitchFamily="34" charset="-128"/>
                <a:cs typeface="Arial" panose="020B0604020202020204" pitchFamily="34" charset="0"/>
                <a:sym typeface="Calibri"/>
              </a:rPr>
              <a:t>interactivity</a:t>
            </a:r>
            <a:r>
              <a:rPr lang="en-GB" sz="1800" dirty="0">
                <a:solidFill>
                  <a:srgbClr val="414141"/>
                </a:solidFill>
                <a:ea typeface="ＭＳ Ｐゴシック" pitchFamily="34" charset="-128"/>
                <a:cs typeface="Arial" panose="020B0604020202020204" pitchFamily="34" charset="0"/>
                <a:sym typeface="Calibri"/>
              </a:rPr>
              <a:t>.</a:t>
            </a:r>
          </a:p>
        </p:txBody>
      </p:sp>
      <p:sp>
        <p:nvSpPr>
          <p:cNvPr id="4" name="Google Shape;343;p11">
            <a:extLst>
              <a:ext uri="{FF2B5EF4-FFF2-40B4-BE49-F238E27FC236}">
                <a16:creationId xmlns:a16="http://schemas.microsoft.com/office/drawing/2014/main" id="{B33D43B6-9975-16B4-84DB-BCDC0C98574A}"/>
              </a:ext>
            </a:extLst>
          </p:cNvPr>
          <p:cNvSpPr txBox="1"/>
          <p:nvPr/>
        </p:nvSpPr>
        <p:spPr>
          <a:xfrm>
            <a:off x="4877918" y="2191924"/>
            <a:ext cx="4205791" cy="2893045"/>
          </a:xfrm>
          <a:prstGeom prst="rect">
            <a:avLst/>
          </a:prstGeom>
          <a:solidFill>
            <a:srgbClr val="F2F2F2"/>
          </a:solidFill>
          <a:ln>
            <a:noFill/>
          </a:ln>
        </p:spPr>
        <p:txBody>
          <a:bodyPr spcFirstLastPara="1" wrap="square" lIns="121900" tIns="60933" rIns="121900" bIns="60933" anchor="t" anchorCtr="0">
            <a:spAutoFit/>
          </a:bodyPr>
          <a:lstStyle/>
          <a:p>
            <a:pPr defTabSz="1219140"/>
            <a:r>
              <a:rPr lang="en-GB" sz="1800" dirty="0">
                <a:solidFill>
                  <a:srgbClr val="414141"/>
                </a:solidFill>
                <a:ea typeface="ＭＳ Ｐゴシック" pitchFamily="34" charset="-128"/>
                <a:cs typeface="Arial" panose="020B0604020202020204" pitchFamily="34" charset="0"/>
                <a:sym typeface="Calibri"/>
              </a:rPr>
              <a:t>The ML-based emulator can provide </a:t>
            </a:r>
            <a:r>
              <a:rPr lang="en-GB" sz="1800" dirty="0">
                <a:solidFill>
                  <a:srgbClr val="FF0000"/>
                </a:solidFill>
                <a:ea typeface="ＭＳ Ｐゴシック" pitchFamily="34" charset="-128"/>
                <a:cs typeface="Arial" panose="020B0604020202020204" pitchFamily="34" charset="0"/>
                <a:sym typeface="Calibri"/>
              </a:rPr>
              <a:t>downscaled</a:t>
            </a:r>
            <a:r>
              <a:rPr lang="en-GB" sz="1800" dirty="0">
                <a:solidFill>
                  <a:srgbClr val="414141"/>
                </a:solidFill>
                <a:ea typeface="ＭＳ Ｐゴシック" pitchFamily="34" charset="-128"/>
                <a:cs typeface="Arial" panose="020B0604020202020204" pitchFamily="34" charset="0"/>
                <a:sym typeface="Calibri"/>
              </a:rPr>
              <a:t> (</a:t>
            </a:r>
            <a:r>
              <a:rPr lang="en-GB" sz="1800" dirty="0" err="1">
                <a:solidFill>
                  <a:srgbClr val="414141"/>
                </a:solidFill>
                <a:ea typeface="ＭＳ Ｐゴシック" pitchFamily="34" charset="-128"/>
                <a:cs typeface="Arial" panose="020B0604020202020204" pitchFamily="34" charset="0"/>
                <a:sym typeface="Calibri"/>
              </a:rPr>
              <a:t>superresolution</a:t>
            </a:r>
            <a:r>
              <a:rPr lang="en-GB" sz="1800" dirty="0">
                <a:solidFill>
                  <a:srgbClr val="414141"/>
                </a:solidFill>
                <a:ea typeface="ＭＳ Ｐゴシック" pitchFamily="34" charset="-128"/>
                <a:cs typeface="Arial" panose="020B0604020202020204" pitchFamily="34" charset="0"/>
                <a:sym typeface="Calibri"/>
              </a:rPr>
              <a:t>), </a:t>
            </a:r>
            <a:r>
              <a:rPr lang="en-GB" sz="1800" dirty="0">
                <a:solidFill>
                  <a:srgbClr val="FF0000"/>
                </a:solidFill>
                <a:ea typeface="ＭＳ Ｐゴシック" pitchFamily="34" charset="-128"/>
                <a:cs typeface="Arial" panose="020B0604020202020204" pitchFamily="34" charset="0"/>
                <a:sym typeface="Calibri"/>
              </a:rPr>
              <a:t>targeted</a:t>
            </a:r>
            <a:r>
              <a:rPr lang="en-GB" sz="1800" dirty="0">
                <a:solidFill>
                  <a:srgbClr val="414141"/>
                </a:solidFill>
                <a:ea typeface="ＭＳ Ｐゴシック" pitchFamily="34" charset="-128"/>
                <a:cs typeface="Arial" panose="020B0604020202020204" pitchFamily="34" charset="0"/>
                <a:sym typeface="Calibri"/>
              </a:rPr>
              <a:t> (user indicators), and </a:t>
            </a:r>
            <a:r>
              <a:rPr lang="en-GB" sz="1800" dirty="0">
                <a:solidFill>
                  <a:srgbClr val="FF0000"/>
                </a:solidFill>
                <a:ea typeface="ＭＳ Ｐゴシック" pitchFamily="34" charset="-128"/>
                <a:cs typeface="Arial" panose="020B0604020202020204" pitchFamily="34" charset="0"/>
                <a:sym typeface="Calibri"/>
              </a:rPr>
              <a:t>bias adjusted </a:t>
            </a:r>
            <a:r>
              <a:rPr lang="en-GB" sz="1800" dirty="0">
                <a:solidFill>
                  <a:srgbClr val="414141"/>
                </a:solidFill>
                <a:ea typeface="ＭＳ Ｐゴシック" pitchFamily="34" charset="-128"/>
                <a:cs typeface="Arial" panose="020B0604020202020204" pitchFamily="34" charset="0"/>
                <a:sym typeface="Calibri"/>
              </a:rPr>
              <a:t>data with </a:t>
            </a:r>
            <a:r>
              <a:rPr lang="en-GB" sz="1800" dirty="0">
                <a:solidFill>
                  <a:srgbClr val="FF0000"/>
                </a:solidFill>
                <a:ea typeface="ＭＳ Ｐゴシック" pitchFamily="34" charset="-128"/>
                <a:cs typeface="Arial" panose="020B0604020202020204" pitchFamily="34" charset="0"/>
                <a:sym typeface="Calibri"/>
              </a:rPr>
              <a:t>large ensembles</a:t>
            </a:r>
            <a:r>
              <a:rPr lang="en-GB" sz="1800" dirty="0">
                <a:solidFill>
                  <a:srgbClr val="414141"/>
                </a:solidFill>
                <a:ea typeface="ＭＳ Ｐゴシック" pitchFamily="34" charset="-128"/>
                <a:cs typeface="Arial" panose="020B0604020202020204" pitchFamily="34" charset="0"/>
                <a:sym typeface="Calibri"/>
              </a:rPr>
              <a:t> (if uncertainty handling is trustworthy).</a:t>
            </a:r>
          </a:p>
          <a:p>
            <a:pPr defTabSz="1219140"/>
            <a:endParaRPr lang="en-GB" sz="1800" dirty="0">
              <a:solidFill>
                <a:srgbClr val="414141"/>
              </a:solidFill>
              <a:ea typeface="ＭＳ Ｐゴシック" pitchFamily="34" charset="-128"/>
              <a:cs typeface="Arial" panose="020B0604020202020204" pitchFamily="34" charset="0"/>
              <a:sym typeface="Calibri"/>
            </a:endParaRPr>
          </a:p>
          <a:p>
            <a:pPr defTabSz="1219140"/>
            <a:r>
              <a:rPr lang="en-GB" sz="1800" dirty="0">
                <a:solidFill>
                  <a:srgbClr val="414141"/>
                </a:solidFill>
                <a:ea typeface="ＭＳ Ｐゴシック" pitchFamily="34" charset="-128"/>
                <a:cs typeface="Arial" panose="020B0604020202020204" pitchFamily="34" charset="0"/>
                <a:sym typeface="Calibri"/>
              </a:rPr>
              <a:t>It is debatable if it will be able to simulate the impact of emission scenarios not yet explored by the process-based climate model.</a:t>
            </a:r>
          </a:p>
        </p:txBody>
      </p:sp>
    </p:spTree>
    <p:extLst>
      <p:ext uri="{BB962C8B-B14F-4D97-AF65-F5344CB8AC3E}">
        <p14:creationId xmlns:p14="http://schemas.microsoft.com/office/powerpoint/2010/main" val="338666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Climate information for adaptation</a:t>
            </a:r>
          </a:p>
        </p:txBody>
      </p:sp>
      <p:pic>
        <p:nvPicPr>
          <p:cNvPr id="4" name="Picture 3" descr="Diagram&#10;&#10;Description automatically generated">
            <a:extLst>
              <a:ext uri="{FF2B5EF4-FFF2-40B4-BE49-F238E27FC236}">
                <a16:creationId xmlns:a16="http://schemas.microsoft.com/office/drawing/2014/main" id="{C8972583-2D3F-330D-5095-5AFBAF05F5C6}"/>
              </a:ext>
            </a:extLst>
          </p:cNvPr>
          <p:cNvPicPr>
            <a:picLocks noChangeAspect="1"/>
          </p:cNvPicPr>
          <p:nvPr/>
        </p:nvPicPr>
        <p:blipFill rotWithShape="1">
          <a:blip r:embed="rId2">
            <a:extLst>
              <a:ext uri="{28A0092B-C50C-407E-A947-70E740481C1C}">
                <a14:useLocalDpi xmlns:a14="http://schemas.microsoft.com/office/drawing/2010/main" val="0"/>
              </a:ext>
            </a:extLst>
          </a:blip>
          <a:srcRect l="11784" r="11784"/>
          <a:stretch/>
        </p:blipFill>
        <p:spPr>
          <a:xfrm flipV="1">
            <a:off x="5792672" y="585206"/>
            <a:ext cx="3060000" cy="4443237"/>
          </a:xfrm>
          <a:prstGeom prst="rect">
            <a:avLst/>
          </a:prstGeom>
        </p:spPr>
      </p:pic>
      <p:sp>
        <p:nvSpPr>
          <p:cNvPr id="3" name="TextBox 2">
            <a:extLst>
              <a:ext uri="{FF2B5EF4-FFF2-40B4-BE49-F238E27FC236}">
                <a16:creationId xmlns:a16="http://schemas.microsoft.com/office/drawing/2014/main" id="{F0ABD1B4-DE17-3FD8-9FEA-8F7C57545722}"/>
              </a:ext>
            </a:extLst>
          </p:cNvPr>
          <p:cNvSpPr txBox="1"/>
          <p:nvPr/>
        </p:nvSpPr>
        <p:spPr>
          <a:xfrm>
            <a:off x="5231300" y="2571750"/>
            <a:ext cx="561372" cy="830997"/>
          </a:xfrm>
          <a:prstGeom prst="rect">
            <a:avLst/>
          </a:prstGeom>
          <a:noFill/>
        </p:spPr>
        <p:txBody>
          <a:bodyPr wrap="none" rtlCol="0">
            <a:spAutoFit/>
          </a:bodyPr>
          <a:lstStyle/>
          <a:p>
            <a:r>
              <a:rPr lang="es-ES" sz="4800" b="1" dirty="0">
                <a:solidFill>
                  <a:srgbClr val="FF0000"/>
                </a:solidFill>
              </a:rPr>
              <a:t>?</a:t>
            </a:r>
          </a:p>
        </p:txBody>
      </p:sp>
      <p:sp>
        <p:nvSpPr>
          <p:cNvPr id="11" name="Google Shape;343;p11">
            <a:extLst>
              <a:ext uri="{FF2B5EF4-FFF2-40B4-BE49-F238E27FC236}">
                <a16:creationId xmlns:a16="http://schemas.microsoft.com/office/drawing/2014/main" id="{BC4B3C55-7072-B2E9-C0B6-B8098ECB3590}"/>
              </a:ext>
            </a:extLst>
          </p:cNvPr>
          <p:cNvSpPr txBox="1"/>
          <p:nvPr/>
        </p:nvSpPr>
        <p:spPr>
          <a:xfrm>
            <a:off x="91894" y="935529"/>
            <a:ext cx="5700778" cy="369291"/>
          </a:xfrm>
          <a:prstGeom prst="rect">
            <a:avLst/>
          </a:prstGeom>
          <a:solidFill>
            <a:srgbClr val="F2F2F2"/>
          </a:solidFill>
          <a:ln>
            <a:noFill/>
          </a:ln>
        </p:spPr>
        <p:txBody>
          <a:bodyPr spcFirstLastPara="1" wrap="square" lIns="91425" tIns="45700" rIns="91425" bIns="45700" anchor="t" anchorCtr="0">
            <a:spAutoFit/>
          </a:bodyPr>
          <a:lstStyle/>
          <a:p>
            <a:pPr defTabSz="914378"/>
            <a:r>
              <a:rPr lang="en-GB" sz="1800" dirty="0">
                <a:solidFill>
                  <a:srgbClr val="464749"/>
                </a:solidFill>
              </a:rPr>
              <a:t>What happens if the </a:t>
            </a:r>
            <a:r>
              <a:rPr lang="en-GB" sz="1800" dirty="0">
                <a:solidFill>
                  <a:srgbClr val="FF0000"/>
                </a:solidFill>
              </a:rPr>
              <a:t>user</a:t>
            </a:r>
            <a:r>
              <a:rPr lang="en-GB" sz="1800" dirty="0">
                <a:solidFill>
                  <a:srgbClr val="464749"/>
                </a:solidFill>
              </a:rPr>
              <a:t> is at the top of the process?</a:t>
            </a:r>
          </a:p>
        </p:txBody>
      </p:sp>
    </p:spTree>
    <p:extLst>
      <p:ext uri="{BB962C8B-B14F-4D97-AF65-F5344CB8AC3E}">
        <p14:creationId xmlns:p14="http://schemas.microsoft.com/office/powerpoint/2010/main" val="23474295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A necessary complementary role for AI: interface</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643048"/>
            <a:ext cx="8949639" cy="646290"/>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The temptation is to consider a solution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ChatGPT</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-like. But </a:t>
            </a:r>
            <a:r>
              <a:rPr lang="en-GB" sz="1800" dirty="0" err="1">
                <a:solidFill>
                  <a:srgbClr val="414141"/>
                </a:solidFill>
                <a:latin typeface="Arial" panose="020B0604020202020204" pitchFamily="34" charset="0"/>
                <a:ea typeface="ＭＳ Ｐゴシック" pitchFamily="34" charset="-128"/>
                <a:cs typeface="Arial" panose="020B0604020202020204" pitchFamily="34" charset="0"/>
                <a:sym typeface="Calibri"/>
              </a:rPr>
              <a:t>ChatGPT</a:t>
            </a: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 is as good as the information it uses to train its model. Domain-oriented solutions are being developed.</a:t>
            </a:r>
          </a:p>
        </p:txBody>
      </p:sp>
      <p:pic>
        <p:nvPicPr>
          <p:cNvPr id="10" name="Picture 9" descr="Text, letter&#10;&#10;Description automatically generated">
            <a:extLst>
              <a:ext uri="{FF2B5EF4-FFF2-40B4-BE49-F238E27FC236}">
                <a16:creationId xmlns:a16="http://schemas.microsoft.com/office/drawing/2014/main" id="{856CABE2-CC72-1374-4388-47471CCC9A0C}"/>
              </a:ext>
            </a:extLst>
          </p:cNvPr>
          <p:cNvPicPr>
            <a:picLocks noChangeAspect="1"/>
          </p:cNvPicPr>
          <p:nvPr/>
        </p:nvPicPr>
        <p:blipFill>
          <a:blip r:embed="rId2"/>
          <a:stretch>
            <a:fillRect/>
          </a:stretch>
        </p:blipFill>
        <p:spPr>
          <a:xfrm>
            <a:off x="2104448" y="1352263"/>
            <a:ext cx="5200703" cy="3648361"/>
          </a:xfrm>
          <a:prstGeom prst="rect">
            <a:avLst/>
          </a:prstGeom>
        </p:spPr>
      </p:pic>
      <p:cxnSp>
        <p:nvCxnSpPr>
          <p:cNvPr id="12" name="Straight Connector 11">
            <a:extLst>
              <a:ext uri="{FF2B5EF4-FFF2-40B4-BE49-F238E27FC236}">
                <a16:creationId xmlns:a16="http://schemas.microsoft.com/office/drawing/2014/main" id="{FE025A7F-23CF-5081-3CE3-84905C95B58C}"/>
              </a:ext>
            </a:extLst>
          </p:cNvPr>
          <p:cNvCxnSpPr/>
          <p:nvPr/>
        </p:nvCxnSpPr>
        <p:spPr>
          <a:xfrm>
            <a:off x="2532186" y="4511710"/>
            <a:ext cx="424040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134C127-8ABB-81D9-D9AF-E925032562D9}"/>
              </a:ext>
            </a:extLst>
          </p:cNvPr>
          <p:cNvCxnSpPr>
            <a:cxnSpLocks/>
          </p:cNvCxnSpPr>
          <p:nvPr/>
        </p:nvCxnSpPr>
        <p:spPr>
          <a:xfrm>
            <a:off x="2523814" y="4704302"/>
            <a:ext cx="451116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4C59EC4-EC0A-6A56-C1F2-5BD633B8FFBB}"/>
              </a:ext>
            </a:extLst>
          </p:cNvPr>
          <p:cNvCxnSpPr/>
          <p:nvPr/>
        </p:nvCxnSpPr>
        <p:spPr>
          <a:xfrm>
            <a:off x="2533862" y="4895219"/>
            <a:ext cx="424040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Picture 18" descr="Text&#10;&#10;Description automatically generated">
            <a:extLst>
              <a:ext uri="{FF2B5EF4-FFF2-40B4-BE49-F238E27FC236}">
                <a16:creationId xmlns:a16="http://schemas.microsoft.com/office/drawing/2014/main" id="{35C5D0E3-3781-405F-3A97-DC86F89729DD}"/>
              </a:ext>
            </a:extLst>
          </p:cNvPr>
          <p:cNvPicPr>
            <a:picLocks noChangeAspect="1"/>
          </p:cNvPicPr>
          <p:nvPr/>
        </p:nvPicPr>
        <p:blipFill>
          <a:blip r:embed="rId3"/>
          <a:stretch>
            <a:fillRect/>
          </a:stretch>
        </p:blipFill>
        <p:spPr>
          <a:xfrm>
            <a:off x="85725" y="2619418"/>
            <a:ext cx="8972550" cy="1552575"/>
          </a:xfrm>
          <a:prstGeom prst="rect">
            <a:avLst/>
          </a:prstGeom>
          <a:ln>
            <a:solidFill>
              <a:schemeClr val="tx1"/>
            </a:solidFill>
          </a:ln>
        </p:spPr>
      </p:pic>
      <p:pic>
        <p:nvPicPr>
          <p:cNvPr id="3" name="Picture 2" descr="A screenshot of a black screen&#10;&#10;Description automatically generated with low confidence">
            <a:extLst>
              <a:ext uri="{FF2B5EF4-FFF2-40B4-BE49-F238E27FC236}">
                <a16:creationId xmlns:a16="http://schemas.microsoft.com/office/drawing/2014/main" id="{5FEBF0CD-3B9D-107C-0586-6248FFDF1290}"/>
              </a:ext>
            </a:extLst>
          </p:cNvPr>
          <p:cNvPicPr>
            <a:picLocks noChangeAspect="1"/>
          </p:cNvPicPr>
          <p:nvPr/>
        </p:nvPicPr>
        <p:blipFill>
          <a:blip r:embed="rId4"/>
          <a:stretch>
            <a:fillRect/>
          </a:stretch>
        </p:blipFill>
        <p:spPr>
          <a:xfrm>
            <a:off x="4451411" y="1383032"/>
            <a:ext cx="4642357" cy="2862523"/>
          </a:xfrm>
          <a:prstGeom prst="rect">
            <a:avLst/>
          </a:prstGeom>
        </p:spPr>
      </p:pic>
    </p:spTree>
    <p:extLst>
      <p:ext uri="{BB962C8B-B14F-4D97-AF65-F5344CB8AC3E}">
        <p14:creationId xmlns:p14="http://schemas.microsoft.com/office/powerpoint/2010/main" val="348389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Summary</a:t>
            </a:r>
            <a:endParaRPr lang="es-ES" dirty="0"/>
          </a:p>
        </p:txBody>
      </p:sp>
      <p:sp>
        <p:nvSpPr>
          <p:cNvPr id="9" name="Google Shape;343;p11">
            <a:extLst>
              <a:ext uri="{FF2B5EF4-FFF2-40B4-BE49-F238E27FC236}">
                <a16:creationId xmlns:a16="http://schemas.microsoft.com/office/drawing/2014/main" id="{14EC2F3C-9B06-55C0-57A7-9669D2E87837}"/>
              </a:ext>
            </a:extLst>
          </p:cNvPr>
          <p:cNvSpPr txBox="1"/>
          <p:nvPr/>
        </p:nvSpPr>
        <p:spPr>
          <a:xfrm>
            <a:off x="107228" y="954545"/>
            <a:ext cx="8949639" cy="3139281"/>
          </a:xfrm>
          <a:prstGeom prst="rect">
            <a:avLst/>
          </a:prstGeom>
          <a:solidFill>
            <a:srgbClr val="F2F2F2"/>
          </a:solidFill>
          <a:ln>
            <a:noFill/>
          </a:ln>
        </p:spPr>
        <p:txBody>
          <a:bodyPr spcFirstLastPara="1" wrap="square" lIns="91425" tIns="45700" rIns="91425" bIns="45700" anchor="t" anchorCtr="0">
            <a:spAutoFit/>
          </a:bodyPr>
          <a:lstStyle/>
          <a:p>
            <a:pPr marL="285750" indent="-285750" algn="just" defTabSz="914378">
              <a:buFont typeface="Arial" panose="020B0604020202020204" pitchFamily="34" charset="0"/>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A digital twin for the adaptation to climate change is under construction in the framework of the Destination Earth initiative.</a:t>
            </a:r>
          </a:p>
          <a:p>
            <a:pPr marL="285750" indent="-285750" algn="just" defTabSz="914378">
              <a:buFont typeface="Arial" panose="020B0604020202020204" pitchFamily="34" charset="0"/>
              <a:buChar char="•"/>
            </a:pPr>
            <a:endPar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endParaRPr>
          </a:p>
          <a:p>
            <a:pPr marL="285750" indent="-285750" algn="just" defTabSz="914378">
              <a:buFont typeface="Arial" panose="020B0604020202020204" pitchFamily="34" charset="0"/>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The digital twin aims at completely revisiting the way climate information has been provided so far in the context of the existence of CMIP and CORDEX, focusing on putting the user at the helm in an operational context.</a:t>
            </a:r>
          </a:p>
          <a:p>
            <a:pPr marL="285750" indent="-285750" algn="just" defTabSz="914378">
              <a:buFont typeface="Arial" panose="020B0604020202020204" pitchFamily="34" charset="0"/>
              <a:buChar char="•"/>
            </a:pPr>
            <a:endPar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endParaRPr>
          </a:p>
          <a:p>
            <a:pPr marL="285750" indent="-285750" algn="just" defTabSz="914378">
              <a:buFont typeface="Arial" panose="020B0604020202020204" pitchFamily="34" charset="0"/>
              <a:buChar char="•"/>
            </a:pPr>
            <a:r>
              <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rPr>
              <a:t>This can only work out if there is an honest intention of the different relevant domains to work together in a true multidisciplinary environment.</a:t>
            </a:r>
          </a:p>
          <a:p>
            <a:pPr marL="285750" indent="-285750" algn="just" defTabSz="914378">
              <a:buFont typeface="Arial" panose="020B0604020202020204" pitchFamily="34" charset="0"/>
              <a:buChar char="•"/>
            </a:pPr>
            <a:endParaRPr lang="en-GB" sz="1800" dirty="0">
              <a:solidFill>
                <a:srgbClr val="414141"/>
              </a:solidFill>
              <a:latin typeface="Arial" panose="020B0604020202020204" pitchFamily="34" charset="0"/>
              <a:ea typeface="ＭＳ Ｐゴシック" pitchFamily="34" charset="-128"/>
              <a:cs typeface="Arial" panose="020B0604020202020204" pitchFamily="34" charset="0"/>
              <a:sym typeface="Calibri"/>
            </a:endParaRPr>
          </a:p>
          <a:p>
            <a:pPr marL="285750" indent="-285750" algn="just" defTabSz="914378">
              <a:buFont typeface="Arial" panose="020B0604020202020204" pitchFamily="34" charset="0"/>
              <a:buChar char="•"/>
            </a:pPr>
            <a:r>
              <a:rPr lang="en-GB" sz="1800" dirty="0">
                <a:solidFill>
                  <a:schemeClr val="tx1"/>
                </a:solidFill>
                <a:latin typeface="Arial" panose="020B0604020202020204" pitchFamily="34" charset="0"/>
                <a:ea typeface="ＭＳ Ｐゴシック" pitchFamily="34" charset="-128"/>
                <a:cs typeface="Arial" panose="020B0604020202020204" pitchFamily="34" charset="0"/>
                <a:sym typeface="Calibri"/>
              </a:rPr>
              <a:t>Note that the digital twin is </a:t>
            </a:r>
            <a:r>
              <a:rPr lang="en-GB" sz="1800" dirty="0">
                <a:solidFill>
                  <a:srgbClr val="FF0000"/>
                </a:solidFill>
                <a:latin typeface="Arial" panose="020B0604020202020204" pitchFamily="34" charset="0"/>
                <a:ea typeface="ＭＳ Ｐゴシック" pitchFamily="34" charset="-128"/>
                <a:cs typeface="Arial" panose="020B0604020202020204" pitchFamily="34" charset="0"/>
                <a:sym typeface="Calibri"/>
              </a:rPr>
              <a:t>NOT</a:t>
            </a:r>
            <a:r>
              <a:rPr lang="en-GB" sz="1800" dirty="0">
                <a:solidFill>
                  <a:schemeClr val="tx1"/>
                </a:solidFill>
                <a:latin typeface="Arial" panose="020B0604020202020204" pitchFamily="34" charset="0"/>
                <a:ea typeface="ＭＳ Ｐゴシック" pitchFamily="34" charset="-128"/>
                <a:cs typeface="Arial" panose="020B0604020202020204" pitchFamily="34" charset="0"/>
                <a:sym typeface="Calibri"/>
              </a:rPr>
              <a:t> just about climate model resolution.</a:t>
            </a:r>
          </a:p>
        </p:txBody>
      </p:sp>
      <p:pic>
        <p:nvPicPr>
          <p:cNvPr id="2" name="Picture 1" descr="Text&#10;&#10;Description automatically generated with medium confidence">
            <a:extLst>
              <a:ext uri="{FF2B5EF4-FFF2-40B4-BE49-F238E27FC236}">
                <a16:creationId xmlns:a16="http://schemas.microsoft.com/office/drawing/2014/main" id="{42696531-A82F-1FE0-674E-9646A7E05A02}"/>
              </a:ext>
            </a:extLst>
          </p:cNvPr>
          <p:cNvPicPr>
            <a:picLocks noChangeAspect="1"/>
          </p:cNvPicPr>
          <p:nvPr/>
        </p:nvPicPr>
        <p:blipFill>
          <a:blip r:embed="rId2"/>
          <a:stretch>
            <a:fillRect/>
          </a:stretch>
        </p:blipFill>
        <p:spPr>
          <a:xfrm>
            <a:off x="6457951" y="4671637"/>
            <a:ext cx="2668213" cy="464206"/>
          </a:xfrm>
          <a:prstGeom prst="rect">
            <a:avLst/>
          </a:prstGeom>
        </p:spPr>
      </p:pic>
    </p:spTree>
    <p:extLst>
      <p:ext uri="{BB962C8B-B14F-4D97-AF65-F5344CB8AC3E}">
        <p14:creationId xmlns:p14="http://schemas.microsoft.com/office/powerpoint/2010/main" val="3078403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n-GB"/>
              <a:t>Thanks</a:t>
            </a:r>
          </a:p>
        </p:txBody>
      </p:sp>
      <p:sp>
        <p:nvSpPr>
          <p:cNvPr id="3" name="Subtítulo 2"/>
          <p:cNvSpPr>
            <a:spLocks noGrp="1"/>
          </p:cNvSpPr>
          <p:nvPr>
            <p:ph type="subTitle" idx="1"/>
          </p:nvPr>
        </p:nvSpPr>
        <p:spPr/>
        <p:txBody>
          <a:bodyPr/>
          <a:lstStyle/>
          <a:p>
            <a:endParaRPr lang="es-ES"/>
          </a:p>
        </p:txBody>
      </p:sp>
      <p:sp>
        <p:nvSpPr>
          <p:cNvPr id="4" name="Marcador de texto 3"/>
          <p:cNvSpPr>
            <a:spLocks noGrp="1"/>
          </p:cNvSpPr>
          <p:nvPr>
            <p:ph type="body" sz="quarter" idx="11"/>
          </p:nvPr>
        </p:nvSpPr>
        <p:spPr/>
        <p:txBody>
          <a:bodyPr/>
          <a:lstStyle/>
          <a:p>
            <a:r>
              <a:rPr lang="es-ES" dirty="0"/>
              <a:t>francisco.doblas-reyes@bsc.es</a:t>
            </a:r>
          </a:p>
        </p:txBody>
      </p:sp>
      <p:pic>
        <p:nvPicPr>
          <p:cNvPr id="5" name="Camera 4">
            <a:extLst>
              <a:ext uri="{FF2B5EF4-FFF2-40B4-BE49-F238E27FC236}">
                <a16:creationId xmlns:a16="http://schemas.microsoft.com/office/drawing/2014/main" id="{CC0E6A33-352C-A451-9021-E62429B910E2}"/>
              </a:ext>
            </a:extLst>
          </p:cNvPr>
          <p:cNvPicPr>
            <a:picLocks noChangeAspect="1"/>
            <a:extLst>
              <a:ext uri="{51228E76-BA90-4043-B771-695A4F85340A}">
                <alf:liveFeedProps xmlns:alf="http://schemas.microsoft.com/office/drawing/2021/livefeed"/>
              </a:ext>
            </a:extLst>
          </p:cNvPicPr>
          <p:nvPr/>
        </p:nvPicPr>
        <p:blipFill>
          <a:blip r:embed="rId2">
            <a:extLst>
              <a:ext uri="{96DAC541-7B7A-43D3-8B79-37D633B846F1}">
                <asvg:svgBlip xmlns:asvg="http://schemas.microsoft.com/office/drawing/2016/SVG/main" r:embed="rId3"/>
              </a:ext>
            </a:extLst>
          </a:blip>
          <a:stretch>
            <a:fillRect/>
          </a:stretch>
        </p:blipFill>
        <p:spPr>
          <a:xfrm>
            <a:off x="6858000" y="3857625"/>
            <a:ext cx="2286000" cy="1285875"/>
          </a:xfrm>
          <a:prstGeom prst="rect">
            <a:avLst/>
          </a:prstGeom>
        </p:spPr>
      </p:pic>
    </p:spTree>
    <p:extLst>
      <p:ext uri="{BB962C8B-B14F-4D97-AF65-F5344CB8AC3E}">
        <p14:creationId xmlns:p14="http://schemas.microsoft.com/office/powerpoint/2010/main" val="2049260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Digital twins and climate information</a:t>
            </a:r>
          </a:p>
        </p:txBody>
      </p:sp>
      <p:pic>
        <p:nvPicPr>
          <p:cNvPr id="3" name="Content Placeholder 4" descr="Diagram&#10;&#10;Description automatically generated with medium confidence">
            <a:extLst>
              <a:ext uri="{FF2B5EF4-FFF2-40B4-BE49-F238E27FC236}">
                <a16:creationId xmlns:a16="http://schemas.microsoft.com/office/drawing/2014/main" id="{0710637D-CD6F-7B94-4997-254E998B70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8667" y="1995055"/>
            <a:ext cx="5472987" cy="3080540"/>
          </a:xfrm>
          <a:prstGeom prst="rect">
            <a:avLst/>
          </a:prstGeom>
        </p:spPr>
      </p:pic>
      <p:sp>
        <p:nvSpPr>
          <p:cNvPr id="6" name="Google Shape;343;p11">
            <a:extLst>
              <a:ext uri="{FF2B5EF4-FFF2-40B4-BE49-F238E27FC236}">
                <a16:creationId xmlns:a16="http://schemas.microsoft.com/office/drawing/2014/main" id="{325E2C7E-A497-9DC6-B24C-60E0E0974809}"/>
              </a:ext>
            </a:extLst>
          </p:cNvPr>
          <p:cNvSpPr txBox="1"/>
          <p:nvPr/>
        </p:nvSpPr>
        <p:spPr>
          <a:xfrm>
            <a:off x="182325" y="727709"/>
            <a:ext cx="8780802" cy="923289"/>
          </a:xfrm>
          <a:prstGeom prst="rect">
            <a:avLst/>
          </a:prstGeom>
          <a:solidFill>
            <a:srgbClr val="F2F2F2"/>
          </a:solidFill>
          <a:ln>
            <a:noFill/>
          </a:ln>
        </p:spPr>
        <p:txBody>
          <a:bodyPr spcFirstLastPara="1" wrap="square" lIns="91425" tIns="45700" rIns="91425" bIns="45700" anchor="t" anchorCtr="0">
            <a:spAutoFit/>
          </a:bodyPr>
          <a:lstStyle/>
          <a:p>
            <a:pPr defTabSz="914378"/>
            <a:r>
              <a:rPr lang="en-GB" sz="1800" dirty="0">
                <a:solidFill>
                  <a:srgbClr val="414141"/>
                </a:solidFill>
                <a:cs typeface="Helvetica" panose="020B0604020202020204" pitchFamily="34" charset="0"/>
              </a:rPr>
              <a:t>A </a:t>
            </a:r>
            <a:r>
              <a:rPr lang="en-GB" sz="1800" dirty="0">
                <a:solidFill>
                  <a:srgbClr val="FF0000"/>
                </a:solidFill>
              </a:rPr>
              <a:t>digital twin for climate adaptation</a:t>
            </a:r>
            <a:r>
              <a:rPr lang="en-GB" sz="1800" dirty="0">
                <a:solidFill>
                  <a:srgbClr val="464749"/>
                </a:solidFill>
              </a:rPr>
              <a:t> is </a:t>
            </a:r>
            <a:r>
              <a:rPr lang="en-GB" sz="1800" dirty="0">
                <a:solidFill>
                  <a:srgbClr val="414141"/>
                </a:solidFill>
                <a:cs typeface="Helvetica" panose="020B0604020202020204" pitchFamily="34" charset="0"/>
              </a:rPr>
              <a:t>a system that supports decision-making in adaptation to climate change using the best models available in an environment that allows </a:t>
            </a:r>
            <a:r>
              <a:rPr lang="en-GB" sz="1800" dirty="0">
                <a:solidFill>
                  <a:srgbClr val="FF0000"/>
                </a:solidFill>
                <a:cs typeface="Helvetica" panose="020B0604020202020204" pitchFamily="34" charset="0"/>
              </a:rPr>
              <a:t>an interactive relation with the user</a:t>
            </a:r>
            <a:r>
              <a:rPr lang="en-GB" sz="1800" dirty="0">
                <a:solidFill>
                  <a:srgbClr val="464749"/>
                </a:solidFill>
              </a:rPr>
              <a:t>.</a:t>
            </a:r>
          </a:p>
        </p:txBody>
      </p:sp>
      <p:sp>
        <p:nvSpPr>
          <p:cNvPr id="7" name="Google Shape;343;p11">
            <a:extLst>
              <a:ext uri="{FF2B5EF4-FFF2-40B4-BE49-F238E27FC236}">
                <a16:creationId xmlns:a16="http://schemas.microsoft.com/office/drawing/2014/main" id="{2FF83C64-2234-879A-1380-C519217E679D}"/>
              </a:ext>
            </a:extLst>
          </p:cNvPr>
          <p:cNvSpPr txBox="1"/>
          <p:nvPr/>
        </p:nvSpPr>
        <p:spPr>
          <a:xfrm>
            <a:off x="182325" y="1633230"/>
            <a:ext cx="3404933" cy="2862282"/>
          </a:xfrm>
          <a:prstGeom prst="rect">
            <a:avLst/>
          </a:prstGeom>
          <a:solidFill>
            <a:srgbClr val="F2F2F2"/>
          </a:solidFill>
          <a:ln>
            <a:noFill/>
          </a:ln>
        </p:spPr>
        <p:txBody>
          <a:bodyPr spcFirstLastPara="1" wrap="square" lIns="91425" tIns="45700" rIns="91425" bIns="45700" anchor="t" anchorCtr="0">
            <a:spAutoFit/>
          </a:bodyPr>
          <a:lstStyle/>
          <a:p>
            <a:pPr defTabSz="914378"/>
            <a:r>
              <a:rPr lang="en-GB" sz="1800" dirty="0">
                <a:solidFill>
                  <a:srgbClr val="414141"/>
                </a:solidFill>
                <a:cs typeface="Helvetica" panose="020B0604020202020204" pitchFamily="34" charset="0"/>
              </a:rPr>
              <a:t>The digital twin requires (non-exhaustive list):</a:t>
            </a:r>
          </a:p>
          <a:p>
            <a:pPr marL="176213" indent="-176213" defTabSz="914378">
              <a:buFont typeface="Arial" panose="020B0604020202020204" pitchFamily="34" charset="0"/>
              <a:buChar char="•"/>
            </a:pPr>
            <a:r>
              <a:rPr lang="en-GB" sz="1800" dirty="0">
                <a:solidFill>
                  <a:srgbClr val="414141"/>
                </a:solidFill>
                <a:cs typeface="Helvetica" panose="020B0604020202020204" pitchFamily="34" charset="0"/>
              </a:rPr>
              <a:t>a strategy to </a:t>
            </a:r>
            <a:r>
              <a:rPr lang="en-GB" sz="1800" dirty="0">
                <a:solidFill>
                  <a:srgbClr val="FF0000"/>
                </a:solidFill>
                <a:cs typeface="Helvetica" panose="020B0604020202020204" pitchFamily="34" charset="0"/>
              </a:rPr>
              <a:t>collect user requirements</a:t>
            </a:r>
          </a:p>
          <a:p>
            <a:pPr marL="176213" indent="-176213" defTabSz="914378">
              <a:buFont typeface="Arial" panose="020B0604020202020204" pitchFamily="34" charset="0"/>
              <a:buChar char="•"/>
            </a:pPr>
            <a:r>
              <a:rPr lang="en-GB" sz="1800" dirty="0">
                <a:solidFill>
                  <a:srgbClr val="414141"/>
                </a:solidFill>
                <a:cs typeface="Helvetica" panose="020B0604020202020204" pitchFamily="34" charset="0"/>
              </a:rPr>
              <a:t>a well-validated set of interoperable </a:t>
            </a:r>
            <a:r>
              <a:rPr lang="en-GB" sz="1800" dirty="0">
                <a:solidFill>
                  <a:srgbClr val="FF0000"/>
                </a:solidFill>
                <a:cs typeface="Helvetica" panose="020B0604020202020204" pitchFamily="34" charset="0"/>
              </a:rPr>
              <a:t>models</a:t>
            </a:r>
          </a:p>
          <a:p>
            <a:pPr marL="176213" indent="-176213" defTabSz="914378">
              <a:buFont typeface="Arial" panose="020B0604020202020204" pitchFamily="34" charset="0"/>
              <a:buChar char="•"/>
            </a:pPr>
            <a:r>
              <a:rPr lang="en-GB" sz="1800" dirty="0">
                <a:solidFill>
                  <a:srgbClr val="414141"/>
                </a:solidFill>
                <a:cs typeface="Helvetica" panose="020B0604020202020204" pitchFamily="34" charset="0"/>
              </a:rPr>
              <a:t>an operational </a:t>
            </a:r>
            <a:r>
              <a:rPr lang="en-GB" sz="1800" dirty="0">
                <a:solidFill>
                  <a:srgbClr val="FF0000"/>
                </a:solidFill>
                <a:cs typeface="Helvetica" panose="020B0604020202020204" pitchFamily="34" charset="0"/>
              </a:rPr>
              <a:t>environment</a:t>
            </a:r>
            <a:r>
              <a:rPr lang="en-GB" sz="1800" dirty="0">
                <a:solidFill>
                  <a:srgbClr val="414141"/>
                </a:solidFill>
                <a:cs typeface="Helvetica" panose="020B0604020202020204" pitchFamily="34" charset="0"/>
              </a:rPr>
              <a:t> (software and hardware)</a:t>
            </a:r>
          </a:p>
          <a:p>
            <a:pPr marL="176213" indent="-176213" defTabSz="914378">
              <a:buFont typeface="Arial" panose="020B0604020202020204" pitchFamily="34" charset="0"/>
              <a:buChar char="•"/>
            </a:pPr>
            <a:r>
              <a:rPr lang="en-GB" sz="1800" dirty="0">
                <a:solidFill>
                  <a:srgbClr val="414141"/>
                </a:solidFill>
                <a:cs typeface="Helvetica" panose="020B0604020202020204" pitchFamily="34" charset="0"/>
              </a:rPr>
              <a:t>a </a:t>
            </a:r>
            <a:r>
              <a:rPr lang="en-GB" sz="1800" dirty="0">
                <a:solidFill>
                  <a:srgbClr val="FF0000"/>
                </a:solidFill>
                <a:cs typeface="Helvetica" panose="020B0604020202020204" pitchFamily="34" charset="0"/>
              </a:rPr>
              <a:t>workflow</a:t>
            </a:r>
            <a:r>
              <a:rPr lang="en-GB" sz="1800" dirty="0">
                <a:solidFill>
                  <a:srgbClr val="414141"/>
                </a:solidFill>
                <a:cs typeface="Helvetica" panose="020B0604020202020204" pitchFamily="34" charset="0"/>
              </a:rPr>
              <a:t> strategy</a:t>
            </a:r>
          </a:p>
          <a:p>
            <a:pPr marL="176213" indent="-176213" defTabSz="914378">
              <a:buFont typeface="Arial" panose="020B0604020202020204" pitchFamily="34" charset="0"/>
              <a:buChar char="•"/>
            </a:pPr>
            <a:r>
              <a:rPr lang="en-GB" sz="1800" dirty="0">
                <a:solidFill>
                  <a:srgbClr val="414141"/>
                </a:solidFill>
                <a:cs typeface="Helvetica" panose="020B0604020202020204" pitchFamily="34" charset="0"/>
              </a:rPr>
              <a:t>a suitable </a:t>
            </a:r>
            <a:r>
              <a:rPr lang="en-GB" sz="1800" dirty="0">
                <a:solidFill>
                  <a:srgbClr val="FF0000"/>
                </a:solidFill>
                <a:cs typeface="Helvetica" panose="020B0604020202020204" pitchFamily="34" charset="0"/>
              </a:rPr>
              <a:t>interface</a:t>
            </a:r>
          </a:p>
        </p:txBody>
      </p:sp>
    </p:spTree>
    <p:extLst>
      <p:ext uri="{BB962C8B-B14F-4D97-AF65-F5344CB8AC3E}">
        <p14:creationId xmlns:p14="http://schemas.microsoft.com/office/powerpoint/2010/main" val="1044544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a digital twin for climate adaptation?</a:t>
            </a:r>
          </a:p>
        </p:txBody>
      </p:sp>
      <p:sp>
        <p:nvSpPr>
          <p:cNvPr id="6" name="Google Shape;343;p11">
            <a:extLst>
              <a:ext uri="{FF2B5EF4-FFF2-40B4-BE49-F238E27FC236}">
                <a16:creationId xmlns:a16="http://schemas.microsoft.com/office/drawing/2014/main" id="{325E2C7E-A497-9DC6-B24C-60E0E0974809}"/>
              </a:ext>
            </a:extLst>
          </p:cNvPr>
          <p:cNvSpPr txBox="1"/>
          <p:nvPr/>
        </p:nvSpPr>
        <p:spPr>
          <a:xfrm>
            <a:off x="101940" y="727709"/>
            <a:ext cx="8961675" cy="1200288"/>
          </a:xfrm>
          <a:prstGeom prst="rect">
            <a:avLst/>
          </a:prstGeom>
          <a:solidFill>
            <a:srgbClr val="F2F2F2"/>
          </a:solidFill>
          <a:ln>
            <a:noFill/>
          </a:ln>
        </p:spPr>
        <p:txBody>
          <a:bodyPr spcFirstLastPara="1" wrap="square" lIns="91425" tIns="45700" rIns="91425" bIns="45700" anchor="t" anchorCtr="0">
            <a:spAutoFit/>
          </a:bodyPr>
          <a:lstStyle/>
          <a:p>
            <a:pPr defTabSz="914378"/>
            <a:r>
              <a:rPr lang="en-GB" sz="1800" dirty="0">
                <a:solidFill>
                  <a:srgbClr val="414141"/>
                </a:solidFill>
                <a:cs typeface="Helvetica" panose="020B0604020202020204" pitchFamily="34" charset="0"/>
              </a:rPr>
              <a:t>The digital twin emerges in a busy context, with many requirements for climate information, a cacophony of sources, a growing market, increasing needs, no defined standards, and some well-positioned actors</a:t>
            </a:r>
            <a:r>
              <a:rPr lang="en-GB" sz="1800" dirty="0">
                <a:solidFill>
                  <a:srgbClr val="464749"/>
                </a:solidFill>
              </a:rPr>
              <a:t>. Are the needs taken care of? What about the adequacy of the information sources? Are timing, quality and authority addressed?</a:t>
            </a:r>
          </a:p>
        </p:txBody>
      </p:sp>
      <p:pic>
        <p:nvPicPr>
          <p:cNvPr id="11" name="Picture 10" descr="Graphical user interface, text, application&#10;&#10;Description automatically generated">
            <a:extLst>
              <a:ext uri="{FF2B5EF4-FFF2-40B4-BE49-F238E27FC236}">
                <a16:creationId xmlns:a16="http://schemas.microsoft.com/office/drawing/2014/main" id="{C84A55EB-0B4F-6FCC-05CC-20118F0638DB}"/>
              </a:ext>
            </a:extLst>
          </p:cNvPr>
          <p:cNvPicPr>
            <a:picLocks noChangeAspect="1"/>
          </p:cNvPicPr>
          <p:nvPr/>
        </p:nvPicPr>
        <p:blipFill>
          <a:blip r:embed="rId2"/>
          <a:stretch>
            <a:fillRect/>
          </a:stretch>
        </p:blipFill>
        <p:spPr>
          <a:xfrm>
            <a:off x="119095" y="2035455"/>
            <a:ext cx="4346982" cy="1691632"/>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4A0DF1CD-4A16-D416-7D5D-BA0EDE74580F}"/>
              </a:ext>
            </a:extLst>
          </p:cNvPr>
          <p:cNvPicPr>
            <a:picLocks noChangeAspect="1"/>
          </p:cNvPicPr>
          <p:nvPr/>
        </p:nvPicPr>
        <p:blipFill>
          <a:blip r:embed="rId3"/>
          <a:stretch>
            <a:fillRect/>
          </a:stretch>
        </p:blipFill>
        <p:spPr>
          <a:xfrm>
            <a:off x="3077870" y="2035455"/>
            <a:ext cx="3453167" cy="2722259"/>
          </a:xfrm>
          <a:prstGeom prst="rect">
            <a:avLst/>
          </a:prstGeom>
        </p:spPr>
      </p:pic>
      <p:pic>
        <p:nvPicPr>
          <p:cNvPr id="5" name="Picture 4" descr="Graphical user interface, text, application, chat or text message&#10;&#10;Description automatically generated">
            <a:extLst>
              <a:ext uri="{FF2B5EF4-FFF2-40B4-BE49-F238E27FC236}">
                <a16:creationId xmlns:a16="http://schemas.microsoft.com/office/drawing/2014/main" id="{208E629B-DECD-83BD-96DA-EF4EDC28273D}"/>
              </a:ext>
            </a:extLst>
          </p:cNvPr>
          <p:cNvPicPr>
            <a:picLocks noChangeAspect="1"/>
          </p:cNvPicPr>
          <p:nvPr/>
        </p:nvPicPr>
        <p:blipFill>
          <a:blip r:embed="rId4"/>
          <a:stretch>
            <a:fillRect/>
          </a:stretch>
        </p:blipFill>
        <p:spPr>
          <a:xfrm>
            <a:off x="6266075" y="2186656"/>
            <a:ext cx="2877925" cy="2956844"/>
          </a:xfrm>
          <a:prstGeom prst="rect">
            <a:avLst/>
          </a:prstGeom>
        </p:spPr>
      </p:pic>
    </p:spTree>
    <p:extLst>
      <p:ext uri="{BB962C8B-B14F-4D97-AF65-F5344CB8AC3E}">
        <p14:creationId xmlns:p14="http://schemas.microsoft.com/office/powerpoint/2010/main" val="808774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1) Start from the demand: user interaction</a:t>
            </a:r>
            <a:endParaRPr lang="es-E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0442" y="1725100"/>
            <a:ext cx="4588109" cy="3307621"/>
          </a:xfrm>
          <a:prstGeom prst="rect">
            <a:avLst/>
          </a:prstGeom>
        </p:spPr>
      </p:pic>
      <p:sp>
        <p:nvSpPr>
          <p:cNvPr id="10" name="Text Box 12"/>
          <p:cNvSpPr txBox="1">
            <a:spLocks noChangeArrowheads="1"/>
          </p:cNvSpPr>
          <p:nvPr/>
        </p:nvSpPr>
        <p:spPr bwMode="auto">
          <a:xfrm>
            <a:off x="1783083" y="4916178"/>
            <a:ext cx="1852732" cy="21969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342900" eaLnBrk="1" hangingPunct="1">
              <a:lnSpc>
                <a:spcPct val="104000"/>
              </a:lnSpc>
              <a:spcBef>
                <a:spcPct val="50000"/>
              </a:spcBef>
              <a:buSzPct val="100000"/>
              <a:defRPr/>
            </a:pPr>
            <a:r>
              <a:rPr lang="en-GB" altLang="es-ES" sz="1000" kern="1200" dirty="0" err="1">
                <a:solidFill>
                  <a:prstClr val="black"/>
                </a:solidFill>
                <a:cs typeface="Arial" panose="020B0604020202020204" pitchFamily="34" charset="0"/>
              </a:rPr>
              <a:t>Bojovic</a:t>
            </a:r>
            <a:r>
              <a:rPr lang="en-GB" altLang="es-ES" sz="1000" kern="1200" dirty="0">
                <a:solidFill>
                  <a:prstClr val="black"/>
                </a:solidFill>
                <a:cs typeface="Arial" panose="020B0604020202020204" pitchFamily="34" charset="0"/>
              </a:rPr>
              <a:t> et al. (2021, GEC)</a:t>
            </a:r>
            <a:endParaRPr lang="en-US" altLang="es-ES" sz="1000" kern="1200" dirty="0">
              <a:solidFill>
                <a:prstClr val="black"/>
              </a:solidFill>
              <a:cs typeface="Arial" panose="020B0604020202020204" pitchFamily="34" charset="0"/>
            </a:endParaRPr>
          </a:p>
        </p:txBody>
      </p:sp>
      <p:sp>
        <p:nvSpPr>
          <p:cNvPr id="2" name="Google Shape;343;p11">
            <a:extLst>
              <a:ext uri="{FF2B5EF4-FFF2-40B4-BE49-F238E27FC236}">
                <a16:creationId xmlns:a16="http://schemas.microsoft.com/office/drawing/2014/main" id="{6F00E743-88FF-A13F-3C18-F0C676807C18}"/>
              </a:ext>
            </a:extLst>
          </p:cNvPr>
          <p:cNvSpPr txBox="1"/>
          <p:nvPr/>
        </p:nvSpPr>
        <p:spPr>
          <a:xfrm>
            <a:off x="107228" y="643048"/>
            <a:ext cx="8949639" cy="923289"/>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altLang="en-US" sz="1800" dirty="0">
                <a:solidFill>
                  <a:srgbClr val="FF0000"/>
                </a:solidFill>
                <a:latin typeface="Arial" panose="020B0604020202020204" pitchFamily="34" charset="0"/>
                <a:ea typeface="ＭＳ Ｐゴシック" pitchFamily="34" charset="-128"/>
                <a:cs typeface="Arial" panose="020B0604020202020204" pitchFamily="34" charset="0"/>
              </a:rPr>
              <a:t>Social sciences and humanities</a:t>
            </a:r>
            <a:r>
              <a:rPr lang="en-GB" altLang="en-US" sz="1800" dirty="0">
                <a:solidFill>
                  <a:srgbClr val="414141"/>
                </a:solidFill>
                <a:latin typeface="Arial" panose="020B0604020202020204" pitchFamily="34" charset="0"/>
                <a:ea typeface="ＭＳ Ｐゴシック" pitchFamily="34" charset="-128"/>
                <a:cs typeface="Arial" panose="020B0604020202020204" pitchFamily="34" charset="0"/>
              </a:rPr>
              <a:t> play an increasingly important role in the services that provide climate information. New and varied approaches are leading to more efficient and successful links to both public administrations and the private sector.</a:t>
            </a:r>
          </a:p>
        </p:txBody>
      </p:sp>
    </p:spTree>
    <p:extLst>
      <p:ext uri="{BB962C8B-B14F-4D97-AF65-F5344CB8AC3E}">
        <p14:creationId xmlns:p14="http://schemas.microsoft.com/office/powerpoint/2010/main" val="771315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1) User interaction: storylines</a:t>
            </a:r>
            <a:endParaRPr lang="es-ES" dirty="0"/>
          </a:p>
        </p:txBody>
      </p:sp>
      <p:sp>
        <p:nvSpPr>
          <p:cNvPr id="2" name="Google Shape;343;p11">
            <a:extLst>
              <a:ext uri="{FF2B5EF4-FFF2-40B4-BE49-F238E27FC236}">
                <a16:creationId xmlns:a16="http://schemas.microsoft.com/office/drawing/2014/main" id="{6F00E743-88FF-A13F-3C18-F0C676807C18}"/>
              </a:ext>
            </a:extLst>
          </p:cNvPr>
          <p:cNvSpPr txBox="1"/>
          <p:nvPr/>
        </p:nvSpPr>
        <p:spPr>
          <a:xfrm>
            <a:off x="107228" y="643048"/>
            <a:ext cx="8949639" cy="646290"/>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altLang="en-US" sz="1800" dirty="0">
                <a:solidFill>
                  <a:srgbClr val="414141"/>
                </a:solidFill>
                <a:latin typeface="Arial" panose="020B0604020202020204" pitchFamily="34" charset="0"/>
                <a:ea typeface="ＭＳ Ｐゴシック" pitchFamily="34" charset="-128"/>
                <a:cs typeface="Arial" panose="020B0604020202020204" pitchFamily="34" charset="0"/>
              </a:rPr>
              <a:t>Storylines are an efficient tool to engage with the hugely varied adaptation community. It goes beyond maps and probabilities and aims at putting all actors at the same level.</a:t>
            </a:r>
          </a:p>
        </p:txBody>
      </p:sp>
      <p:sp>
        <p:nvSpPr>
          <p:cNvPr id="3" name="Text Box 12">
            <a:extLst>
              <a:ext uri="{FF2B5EF4-FFF2-40B4-BE49-F238E27FC236}">
                <a16:creationId xmlns:a16="http://schemas.microsoft.com/office/drawing/2014/main" id="{1CA88936-7785-F518-3179-D7F64AFB84FB}"/>
              </a:ext>
            </a:extLst>
          </p:cNvPr>
          <p:cNvSpPr txBox="1">
            <a:spLocks noChangeArrowheads="1"/>
          </p:cNvSpPr>
          <p:nvPr/>
        </p:nvSpPr>
        <p:spPr bwMode="auto">
          <a:xfrm>
            <a:off x="1973272" y="4916448"/>
            <a:ext cx="2391503" cy="21501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342900" eaLnBrk="1" hangingPunct="1">
              <a:lnSpc>
                <a:spcPct val="104000"/>
              </a:lnSpc>
              <a:spcBef>
                <a:spcPct val="50000"/>
              </a:spcBef>
              <a:buSzPct val="100000"/>
              <a:defRPr/>
            </a:pPr>
            <a:r>
              <a:rPr lang="en-GB" altLang="es-ES" sz="1000" kern="1200" dirty="0" err="1">
                <a:solidFill>
                  <a:prstClr val="black"/>
                </a:solidFill>
                <a:cs typeface="Arial" panose="020B0604020202020204" pitchFamily="34" charset="0"/>
              </a:rPr>
              <a:t>Baulenas</a:t>
            </a:r>
            <a:r>
              <a:rPr lang="en-GB" altLang="es-ES" sz="1000" kern="1200" dirty="0">
                <a:solidFill>
                  <a:prstClr val="black"/>
                </a:solidFill>
                <a:cs typeface="Arial" panose="020B0604020202020204" pitchFamily="34" charset="0"/>
              </a:rPr>
              <a:t> et al. (2023, Global </a:t>
            </a:r>
            <a:r>
              <a:rPr lang="en-GB" altLang="es-ES" sz="1000" kern="1200" dirty="0" err="1">
                <a:solidFill>
                  <a:prstClr val="black"/>
                </a:solidFill>
                <a:cs typeface="Arial" panose="020B0604020202020204" pitchFamily="34" charset="0"/>
              </a:rPr>
              <a:t>Chall</a:t>
            </a:r>
            <a:r>
              <a:rPr lang="en-GB" altLang="es-ES" sz="1000" kern="1200" dirty="0">
                <a:solidFill>
                  <a:prstClr val="black"/>
                </a:solidFill>
                <a:cs typeface="Arial" panose="020B0604020202020204" pitchFamily="34" charset="0"/>
              </a:rPr>
              <a:t>.)</a:t>
            </a:r>
            <a:endParaRPr lang="en-US" altLang="es-ES" sz="1000" kern="1200" dirty="0">
              <a:solidFill>
                <a:prstClr val="black"/>
              </a:solidFill>
              <a:cs typeface="Arial" panose="020B0604020202020204" pitchFamily="34" charset="0"/>
            </a:endParaRPr>
          </a:p>
        </p:txBody>
      </p:sp>
      <p:pic>
        <p:nvPicPr>
          <p:cNvPr id="6" name="Picture 5" descr="A picture containing text, diagram, font, circle&#10;&#10;Description automatically generated">
            <a:extLst>
              <a:ext uri="{FF2B5EF4-FFF2-40B4-BE49-F238E27FC236}">
                <a16:creationId xmlns:a16="http://schemas.microsoft.com/office/drawing/2014/main" id="{01052B10-7CA0-5D82-5B6C-F719AF0E361A}"/>
              </a:ext>
            </a:extLst>
          </p:cNvPr>
          <p:cNvPicPr>
            <a:picLocks noChangeAspect="1"/>
          </p:cNvPicPr>
          <p:nvPr/>
        </p:nvPicPr>
        <p:blipFill>
          <a:blip r:embed="rId2">
            <a:alphaModFix/>
          </a:blip>
          <a:stretch>
            <a:fillRect/>
          </a:stretch>
        </p:blipFill>
        <p:spPr>
          <a:xfrm>
            <a:off x="357948" y="1477108"/>
            <a:ext cx="8435481" cy="2912617"/>
          </a:xfrm>
          <a:prstGeom prst="rect">
            <a:avLst/>
          </a:prstGeom>
          <a:noFill/>
          <a:ln>
            <a:solidFill>
              <a:schemeClr val="tx1"/>
            </a:solidFill>
          </a:ln>
        </p:spPr>
      </p:pic>
    </p:spTree>
    <p:extLst>
      <p:ext uri="{BB962C8B-B14F-4D97-AF65-F5344CB8AC3E}">
        <p14:creationId xmlns:p14="http://schemas.microsoft.com/office/powerpoint/2010/main" val="3569739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User interaction: storylines</a:t>
            </a:r>
            <a:endParaRPr lang="es-ES" dirty="0"/>
          </a:p>
        </p:txBody>
      </p:sp>
      <p:sp>
        <p:nvSpPr>
          <p:cNvPr id="2" name="Google Shape;343;p11">
            <a:extLst>
              <a:ext uri="{FF2B5EF4-FFF2-40B4-BE49-F238E27FC236}">
                <a16:creationId xmlns:a16="http://schemas.microsoft.com/office/drawing/2014/main" id="{6F00E743-88FF-A13F-3C18-F0C676807C18}"/>
              </a:ext>
            </a:extLst>
          </p:cNvPr>
          <p:cNvSpPr txBox="1"/>
          <p:nvPr/>
        </p:nvSpPr>
        <p:spPr>
          <a:xfrm>
            <a:off x="107228" y="643048"/>
            <a:ext cx="8949639" cy="646290"/>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altLang="en-US" sz="1800" dirty="0">
                <a:solidFill>
                  <a:srgbClr val="414141"/>
                </a:solidFill>
                <a:latin typeface="Arial" panose="020B0604020202020204" pitchFamily="34" charset="0"/>
                <a:ea typeface="ＭＳ Ｐゴシック" pitchFamily="34" charset="-128"/>
                <a:cs typeface="Arial" panose="020B0604020202020204" pitchFamily="34" charset="0"/>
              </a:rPr>
              <a:t>Storylines are physically self-consistent </a:t>
            </a:r>
            <a:r>
              <a:rPr lang="en-GB" altLang="en-US" sz="1800" dirty="0" err="1">
                <a:solidFill>
                  <a:srgbClr val="414141"/>
                </a:solidFill>
                <a:latin typeface="Arial" panose="020B0604020202020204" pitchFamily="34" charset="0"/>
                <a:ea typeface="ＭＳ Ｐゴシック" pitchFamily="34" charset="-128"/>
                <a:cs typeface="Arial" panose="020B0604020202020204" pitchFamily="34" charset="0"/>
              </a:rPr>
              <a:t>unfoldings</a:t>
            </a:r>
            <a:r>
              <a:rPr lang="en-GB" altLang="en-US" sz="1800" dirty="0">
                <a:solidFill>
                  <a:srgbClr val="414141"/>
                </a:solidFill>
                <a:latin typeface="Arial" panose="020B0604020202020204" pitchFamily="34" charset="0"/>
                <a:ea typeface="ＭＳ Ｐゴシック" pitchFamily="34" charset="-128"/>
                <a:cs typeface="Arial" panose="020B0604020202020204" pitchFamily="34" charset="0"/>
              </a:rPr>
              <a:t> of extreme physically climate events and their consequences.</a:t>
            </a:r>
          </a:p>
        </p:txBody>
      </p:sp>
      <p:sp>
        <p:nvSpPr>
          <p:cNvPr id="3" name="Text Box 12">
            <a:extLst>
              <a:ext uri="{FF2B5EF4-FFF2-40B4-BE49-F238E27FC236}">
                <a16:creationId xmlns:a16="http://schemas.microsoft.com/office/drawing/2014/main" id="{1CA88936-7785-F518-3179-D7F64AFB84FB}"/>
              </a:ext>
            </a:extLst>
          </p:cNvPr>
          <p:cNvSpPr txBox="1">
            <a:spLocks noChangeArrowheads="1"/>
          </p:cNvSpPr>
          <p:nvPr/>
        </p:nvSpPr>
        <p:spPr bwMode="auto">
          <a:xfrm>
            <a:off x="1239748" y="4916448"/>
            <a:ext cx="2391503" cy="21501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5171" tIns="32586" rIns="65171" bIns="32586">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342900" eaLnBrk="1" hangingPunct="1">
              <a:lnSpc>
                <a:spcPct val="104000"/>
              </a:lnSpc>
              <a:spcBef>
                <a:spcPct val="50000"/>
              </a:spcBef>
              <a:buSzPct val="100000"/>
              <a:defRPr/>
            </a:pPr>
            <a:r>
              <a:rPr lang="en-GB" altLang="es-ES" sz="1000" kern="1200" dirty="0" err="1">
                <a:solidFill>
                  <a:prstClr val="black"/>
                </a:solidFill>
                <a:cs typeface="Arial" panose="020B0604020202020204" pitchFamily="34" charset="0"/>
              </a:rPr>
              <a:t>Baulenas</a:t>
            </a:r>
            <a:r>
              <a:rPr lang="en-GB" altLang="es-ES" sz="1000" kern="1200" dirty="0">
                <a:solidFill>
                  <a:prstClr val="black"/>
                </a:solidFill>
                <a:cs typeface="Arial" panose="020B0604020202020204" pitchFamily="34" charset="0"/>
              </a:rPr>
              <a:t> et al. (2023, Global </a:t>
            </a:r>
            <a:r>
              <a:rPr lang="en-GB" altLang="es-ES" sz="1000" kern="1200" dirty="0" err="1">
                <a:solidFill>
                  <a:prstClr val="black"/>
                </a:solidFill>
                <a:cs typeface="Arial" panose="020B0604020202020204" pitchFamily="34" charset="0"/>
              </a:rPr>
              <a:t>Chall</a:t>
            </a:r>
            <a:r>
              <a:rPr lang="en-GB" altLang="es-ES" sz="1000" kern="1200" dirty="0">
                <a:solidFill>
                  <a:prstClr val="black"/>
                </a:solidFill>
                <a:cs typeface="Arial" panose="020B0604020202020204" pitchFamily="34" charset="0"/>
              </a:rPr>
              <a:t>.)</a:t>
            </a:r>
            <a:endParaRPr lang="en-US" altLang="es-ES" sz="1000" kern="1200" dirty="0">
              <a:solidFill>
                <a:prstClr val="black"/>
              </a:solidFill>
              <a:cs typeface="Arial" panose="020B0604020202020204" pitchFamily="34" charset="0"/>
            </a:endParaRPr>
          </a:p>
        </p:txBody>
      </p:sp>
      <p:pic>
        <p:nvPicPr>
          <p:cNvPr id="6" name="Picture 5" descr="A picture containing text, diagram, font, circle&#10;&#10;Description automatically generated">
            <a:extLst>
              <a:ext uri="{FF2B5EF4-FFF2-40B4-BE49-F238E27FC236}">
                <a16:creationId xmlns:a16="http://schemas.microsoft.com/office/drawing/2014/main" id="{01052B10-7CA0-5D82-5B6C-F719AF0E361A}"/>
              </a:ext>
            </a:extLst>
          </p:cNvPr>
          <p:cNvPicPr>
            <a:picLocks noChangeAspect="1"/>
          </p:cNvPicPr>
          <p:nvPr/>
        </p:nvPicPr>
        <p:blipFill>
          <a:blip r:embed="rId2">
            <a:alphaModFix/>
          </a:blip>
          <a:stretch>
            <a:fillRect/>
          </a:stretch>
        </p:blipFill>
        <p:spPr>
          <a:xfrm>
            <a:off x="107228" y="1332337"/>
            <a:ext cx="5749231" cy="1985104"/>
          </a:xfrm>
          <a:prstGeom prst="rect">
            <a:avLst/>
          </a:prstGeom>
          <a:noFill/>
          <a:ln>
            <a:solidFill>
              <a:schemeClr val="tx1"/>
            </a:solidFill>
          </a:ln>
        </p:spPr>
      </p:pic>
      <p:pic>
        <p:nvPicPr>
          <p:cNvPr id="9" name="Picture 8" descr="A picture containing circle, screenshot, diagram, text&#10;&#10;Description automatically generated">
            <a:extLst>
              <a:ext uri="{FF2B5EF4-FFF2-40B4-BE49-F238E27FC236}">
                <a16:creationId xmlns:a16="http://schemas.microsoft.com/office/drawing/2014/main" id="{D6B9B2CC-097B-E6FA-7B70-FB1BD5BC030A}"/>
              </a:ext>
            </a:extLst>
          </p:cNvPr>
          <p:cNvPicPr>
            <a:picLocks noChangeAspect="1"/>
          </p:cNvPicPr>
          <p:nvPr/>
        </p:nvPicPr>
        <p:blipFill>
          <a:blip r:embed="rId3">
            <a:alphaModFix/>
          </a:blip>
          <a:stretch>
            <a:fillRect/>
          </a:stretch>
        </p:blipFill>
        <p:spPr>
          <a:xfrm>
            <a:off x="5667270" y="2213972"/>
            <a:ext cx="3429791" cy="2880321"/>
          </a:xfrm>
          <a:prstGeom prst="rect">
            <a:avLst/>
          </a:prstGeom>
          <a:noFill/>
          <a:ln>
            <a:solidFill>
              <a:schemeClr val="tx1"/>
            </a:solidFill>
          </a:ln>
        </p:spPr>
      </p:pic>
    </p:spTree>
    <p:extLst>
      <p:ext uri="{BB962C8B-B14F-4D97-AF65-F5344CB8AC3E}">
        <p14:creationId xmlns:p14="http://schemas.microsoft.com/office/powerpoint/2010/main" val="2052706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3CA4A8C-B01A-652F-01DB-ECC699871D71}"/>
              </a:ext>
            </a:extLst>
          </p:cNvPr>
          <p:cNvGrpSpPr/>
          <p:nvPr/>
        </p:nvGrpSpPr>
        <p:grpSpPr>
          <a:xfrm>
            <a:off x="3125035" y="1758462"/>
            <a:ext cx="2961564" cy="3306691"/>
            <a:chOff x="6031800" y="2013165"/>
            <a:chExt cx="2808050" cy="3141433"/>
          </a:xfrm>
        </p:grpSpPr>
        <p:pic>
          <p:nvPicPr>
            <p:cNvPr id="7" name="Google Shape;524;p42">
              <a:extLst>
                <a:ext uri="{FF2B5EF4-FFF2-40B4-BE49-F238E27FC236}">
                  <a16:creationId xmlns:a16="http://schemas.microsoft.com/office/drawing/2014/main" id="{6264150D-BA66-6D0D-3260-5ABD385D650E}"/>
                </a:ext>
              </a:extLst>
            </p:cNvPr>
            <p:cNvPicPr preferRelativeResize="0"/>
            <p:nvPr/>
          </p:nvPicPr>
          <p:blipFill rotWithShape="1">
            <a:blip r:embed="rId2">
              <a:alphaModFix/>
            </a:blip>
            <a:srcRect l="10610"/>
            <a:stretch/>
          </p:blipFill>
          <p:spPr>
            <a:xfrm>
              <a:off x="6031800" y="2013165"/>
              <a:ext cx="2808050" cy="3141433"/>
            </a:xfrm>
            <a:prstGeom prst="rect">
              <a:avLst/>
            </a:prstGeom>
            <a:noFill/>
            <a:ln>
              <a:noFill/>
            </a:ln>
          </p:spPr>
        </p:pic>
        <p:sp>
          <p:nvSpPr>
            <p:cNvPr id="9" name="Google Shape;525;p42">
              <a:extLst>
                <a:ext uri="{FF2B5EF4-FFF2-40B4-BE49-F238E27FC236}">
                  <a16:creationId xmlns:a16="http://schemas.microsoft.com/office/drawing/2014/main" id="{64ACF537-BAD1-4E2B-C7EE-B8B298876ED4}"/>
                </a:ext>
              </a:extLst>
            </p:cNvPr>
            <p:cNvSpPr/>
            <p:nvPr/>
          </p:nvSpPr>
          <p:spPr>
            <a:xfrm>
              <a:off x="6909724" y="4491050"/>
              <a:ext cx="453900" cy="6522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800"/>
                <a:buFont typeface="Calibri"/>
                <a:buNone/>
              </a:pPr>
              <a:endParaRPr sz="1800">
                <a:solidFill>
                  <a:srgbClr val="000000"/>
                </a:solidFill>
                <a:latin typeface="Calibri"/>
                <a:ea typeface="Calibri"/>
                <a:cs typeface="Calibri"/>
                <a:sym typeface="Calibri"/>
              </a:endParaRPr>
            </a:p>
          </p:txBody>
        </p:sp>
      </p:grpSp>
      <p:sp>
        <p:nvSpPr>
          <p:cNvPr id="17" name="Título 16"/>
          <p:cNvSpPr>
            <a:spLocks noGrp="1"/>
          </p:cNvSpPr>
          <p:nvPr>
            <p:ph type="title"/>
          </p:nvPr>
        </p:nvSpPr>
        <p:spPr/>
        <p:txBody>
          <a:bodyPr/>
          <a:lstStyle/>
          <a:p>
            <a:r>
              <a:rPr lang="en-GB" altLang="en-US" dirty="0"/>
              <a:t>1) User interaction: start from the question</a:t>
            </a:r>
            <a:endParaRPr lang="es-ES" dirty="0"/>
          </a:p>
        </p:txBody>
      </p:sp>
      <p:sp>
        <p:nvSpPr>
          <p:cNvPr id="2" name="Google Shape;343;p11">
            <a:extLst>
              <a:ext uri="{FF2B5EF4-FFF2-40B4-BE49-F238E27FC236}">
                <a16:creationId xmlns:a16="http://schemas.microsoft.com/office/drawing/2014/main" id="{6F00E743-88FF-A13F-3C18-F0C676807C18}"/>
              </a:ext>
            </a:extLst>
          </p:cNvPr>
          <p:cNvSpPr txBox="1"/>
          <p:nvPr/>
        </p:nvSpPr>
        <p:spPr>
          <a:xfrm>
            <a:off x="107228" y="643048"/>
            <a:ext cx="8949639" cy="1200288"/>
          </a:xfrm>
          <a:prstGeom prst="rect">
            <a:avLst/>
          </a:prstGeom>
          <a:solidFill>
            <a:srgbClr val="F2F2F2"/>
          </a:solidFill>
          <a:ln>
            <a:noFill/>
          </a:ln>
        </p:spPr>
        <p:txBody>
          <a:bodyPr spcFirstLastPara="1" wrap="square" lIns="91425" tIns="45700" rIns="91425" bIns="45700" anchor="t" anchorCtr="0">
            <a:spAutoFit/>
          </a:bodyPr>
          <a:lstStyle/>
          <a:p>
            <a:pPr algn="just" defTabSz="914378"/>
            <a:r>
              <a:rPr lang="en-GB" sz="1800" dirty="0">
                <a:solidFill>
                  <a:srgbClr val="414141"/>
                </a:solidFill>
                <a:latin typeface="Arial" panose="020B0604020202020204" pitchFamily="34" charset="0"/>
                <a:ea typeface="ＭＳ Ｐゴシック" pitchFamily="34" charset="-128"/>
                <a:cs typeface="Arial" panose="020B0604020202020204" pitchFamily="34" charset="0"/>
              </a:rPr>
              <a:t>In a particular case, a known retailer needs to know the impact of some specific extreme climate event in the sales of winter and mountain product. These s</a:t>
            </a:r>
            <a:r>
              <a:rPr lang="en-GB" altLang="en-US" sz="1800" dirty="0">
                <a:solidFill>
                  <a:srgbClr val="414141"/>
                </a:solidFill>
                <a:latin typeface="Arial" panose="020B0604020202020204" pitchFamily="34" charset="0"/>
                <a:ea typeface="ＭＳ Ｐゴシック" pitchFamily="34" charset="-128"/>
                <a:cs typeface="Arial" panose="020B0604020202020204" pitchFamily="34" charset="0"/>
              </a:rPr>
              <a:t>ales are </a:t>
            </a:r>
            <a:r>
              <a:rPr lang="en-GB" altLang="en-US" sz="1800" dirty="0">
                <a:solidFill>
                  <a:srgbClr val="FF0000"/>
                </a:solidFill>
                <a:latin typeface="Arial" panose="020B0604020202020204" pitchFamily="34" charset="0"/>
                <a:ea typeface="ＭＳ Ｐゴシック" pitchFamily="34" charset="-128"/>
                <a:cs typeface="Arial" panose="020B0604020202020204" pitchFamily="34" charset="0"/>
              </a:rPr>
              <a:t>sensitive to the combination </a:t>
            </a:r>
            <a:r>
              <a:rPr lang="en-GB" altLang="en-US" sz="1800" dirty="0">
                <a:solidFill>
                  <a:srgbClr val="414141"/>
                </a:solidFill>
                <a:latin typeface="Arial" panose="020B0604020202020204" pitchFamily="34" charset="0"/>
                <a:ea typeface="ＭＳ Ｐゴシック" pitchFamily="34" charset="-128"/>
                <a:cs typeface="Arial" panose="020B0604020202020204" pitchFamily="34" charset="0"/>
              </a:rPr>
              <a:t>of snowfall occurrence, rain after snow, maximum temperature, soil conditions, etc., </a:t>
            </a:r>
            <a:r>
              <a:rPr lang="en-GB" altLang="en-US" sz="1800" dirty="0">
                <a:solidFill>
                  <a:srgbClr val="FF0000"/>
                </a:solidFill>
                <a:latin typeface="Arial" panose="020B0604020202020204" pitchFamily="34" charset="0"/>
                <a:ea typeface="ＭＳ Ｐゴシック" pitchFamily="34" charset="-128"/>
                <a:cs typeface="Arial" panose="020B0604020202020204" pitchFamily="34" charset="0"/>
              </a:rPr>
              <a:t>plus many other non-climatic drivers</a:t>
            </a:r>
            <a:r>
              <a:rPr lang="en-GB" altLang="en-US" sz="1800" dirty="0">
                <a:solidFill>
                  <a:srgbClr val="414141"/>
                </a:solidFill>
                <a:latin typeface="Arial" panose="020B0604020202020204" pitchFamily="34" charset="0"/>
                <a:ea typeface="ＭＳ Ｐゴシック" pitchFamily="34" charset="-128"/>
                <a:cs typeface="Arial" panose="020B0604020202020204" pitchFamily="34" charset="0"/>
              </a:rPr>
              <a:t>.</a:t>
            </a:r>
          </a:p>
        </p:txBody>
      </p:sp>
      <p:sp>
        <p:nvSpPr>
          <p:cNvPr id="11" name="Google Shape;527;p42">
            <a:extLst>
              <a:ext uri="{FF2B5EF4-FFF2-40B4-BE49-F238E27FC236}">
                <a16:creationId xmlns:a16="http://schemas.microsoft.com/office/drawing/2014/main" id="{3B6E3DA4-9FF6-2961-7F8D-7770E9B63A9C}"/>
              </a:ext>
            </a:extLst>
          </p:cNvPr>
          <p:cNvSpPr txBox="1"/>
          <p:nvPr/>
        </p:nvSpPr>
        <p:spPr>
          <a:xfrm>
            <a:off x="6386125" y="2221125"/>
            <a:ext cx="17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2715766"/>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Standaardthema">
  <a:themeElements>
    <a:clrScheme name="WCRP">
      <a:dk1>
        <a:srgbClr val="262626"/>
      </a:dk1>
      <a:lt1>
        <a:sysClr val="window" lastClr="FFFFFF"/>
      </a:lt1>
      <a:dk2>
        <a:srgbClr val="D8D8D8"/>
      </a:dk2>
      <a:lt2>
        <a:srgbClr val="262626"/>
      </a:lt2>
      <a:accent1>
        <a:srgbClr val="009999"/>
      </a:accent1>
      <a:accent2>
        <a:srgbClr val="66CCCC"/>
      </a:accent2>
      <a:accent3>
        <a:srgbClr val="FFCC00"/>
      </a:accent3>
      <a:accent4>
        <a:srgbClr val="99CC66"/>
      </a:accent4>
      <a:accent5>
        <a:srgbClr val="CCFFCC"/>
      </a:accent5>
      <a:accent6>
        <a:srgbClr val="003366"/>
      </a:accent6>
      <a:hlink>
        <a:srgbClr val="262626"/>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2" charset="0"/>
            <a:ea typeface="MS PGothic" pitchFamily="34" charset="-128"/>
            <a:cs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2" charset="0"/>
            <a:ea typeface="MS PGothic" pitchFamily="34" charset="-128"/>
            <a:cs typeface="MS PGothic" pitchFamily="34" charset="-128"/>
          </a:defRPr>
        </a:defPPr>
      </a:lstStyle>
    </a:lnDef>
  </a:objectDefaults>
  <a:extraClrSchemeLst>
    <a:extraClrScheme>
      <a:clrScheme name="WCRP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CRP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CRP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CRP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CRP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CRP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CRP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CRP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CRP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CRP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CRP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CRP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SC-basic-slides-template_16-9" id="{AAB24581-0339-DB48-9A9E-94FF9CCE0EF1}" vid="{493FE76A-731F-C54D-BA8D-4FC689135A2B}"/>
    </a:ext>
  </a:ext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7478</TotalTime>
  <Words>1792</Words>
  <Application>Microsoft Office PowerPoint</Application>
  <PresentationFormat>On-screen Show (16:9)</PresentationFormat>
  <Paragraphs>154</Paragraphs>
  <Slides>32</Slides>
  <Notes>0</Notes>
  <HiddenSlides>5</HiddenSlides>
  <MMClips>1</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32</vt:i4>
      </vt:variant>
    </vt:vector>
  </HeadingPairs>
  <TitlesOfParts>
    <vt:vector size="39" baseType="lpstr">
      <vt:lpstr>Open Sans</vt:lpstr>
      <vt:lpstr>Arial</vt:lpstr>
      <vt:lpstr>Cambria Math</vt:lpstr>
      <vt:lpstr>Calibri</vt:lpstr>
      <vt:lpstr>Diseño personalizado</vt:lpstr>
      <vt:lpstr>5_Standaardthema</vt:lpstr>
      <vt:lpstr>1_Diseño personalizado</vt:lpstr>
      <vt:lpstr>A Digital Twin for Climate Change Adaptation</vt:lpstr>
      <vt:lpstr>Climate information for adaptation</vt:lpstr>
      <vt:lpstr>Climate information for adaptation</vt:lpstr>
      <vt:lpstr>Digital twins and climate information</vt:lpstr>
      <vt:lpstr>Why a digital twin for climate adaptation?</vt:lpstr>
      <vt:lpstr>1) Start from the demand: user interaction</vt:lpstr>
      <vt:lpstr>1) User interaction: storylines</vt:lpstr>
      <vt:lpstr>User interaction: storylines</vt:lpstr>
      <vt:lpstr>1) User interaction: start from the question</vt:lpstr>
      <vt:lpstr>2) Observations and well-validated climate models</vt:lpstr>
      <vt:lpstr>2) Current climate data sources have problems</vt:lpstr>
      <vt:lpstr>New generation of climate models: resolution</vt:lpstr>
      <vt:lpstr>2) New generation of climate models: resolution</vt:lpstr>
      <vt:lpstr>2) New generation of climate models: resolution</vt:lpstr>
      <vt:lpstr>2) New generation of climate models: resolution</vt:lpstr>
      <vt:lpstr>3) The operational environment: pre-exascale HPC</vt:lpstr>
      <vt:lpstr>3) The operational environment: portability and scaling</vt:lpstr>
      <vt:lpstr>The workflow: managing tasks</vt:lpstr>
      <vt:lpstr>The workflow: managing tasks</vt:lpstr>
      <vt:lpstr>The workflow: managing tasks</vt:lpstr>
      <vt:lpstr>4) The workflow: climate simulations</vt:lpstr>
      <vt:lpstr>4) The workflow: climate models and data consumers</vt:lpstr>
      <vt:lpstr>4) The workflow: GSV</vt:lpstr>
      <vt:lpstr>4) The workflow: set up and data flow</vt:lpstr>
      <vt:lpstr>4) The workflow: streaming and one-pass algorithms</vt:lpstr>
      <vt:lpstr>4) The workflow: streaming and applications</vt:lpstr>
      <vt:lpstr>4) The workflow: streaming and applications</vt:lpstr>
      <vt:lpstr>5) The interface</vt:lpstr>
      <vt:lpstr>A necessary complementary role for AI: emulation</vt:lpstr>
      <vt:lpstr>A necessary complementary role for AI: interface</vt:lpstr>
      <vt:lpstr>Summary</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Toombs, Monica</dc:creator>
  <cp:lastModifiedBy>Francisco J Doblas Reyes</cp:lastModifiedBy>
  <cp:revision>253</cp:revision>
  <dcterms:created xsi:type="dcterms:W3CDTF">2016-05-16T17:59:33Z</dcterms:created>
  <dcterms:modified xsi:type="dcterms:W3CDTF">2023-05-31T14:59:37Z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0x010100FAE8EF9B5484074A9AD6AE3ECE890B10</vt:lpwstr>
  </property>
</Properties>
</file>