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39"/>
  </p:notesMasterIdLst>
  <p:handoutMasterIdLst>
    <p:handoutMasterId r:id="rId40"/>
  </p:handoutMasterIdLst>
  <p:sldIdLst>
    <p:sldId id="383" r:id="rId2"/>
    <p:sldId id="331" r:id="rId3"/>
    <p:sldId id="332" r:id="rId4"/>
    <p:sldId id="334" r:id="rId5"/>
    <p:sldId id="415" r:id="rId6"/>
    <p:sldId id="419" r:id="rId7"/>
    <p:sldId id="418" r:id="rId8"/>
    <p:sldId id="420" r:id="rId9"/>
    <p:sldId id="438" r:id="rId10"/>
    <p:sldId id="422" r:id="rId11"/>
    <p:sldId id="423" r:id="rId12"/>
    <p:sldId id="425" r:id="rId13"/>
    <p:sldId id="424" r:id="rId14"/>
    <p:sldId id="435" r:id="rId15"/>
    <p:sldId id="452" r:id="rId16"/>
    <p:sldId id="440" r:id="rId17"/>
    <p:sldId id="450" r:id="rId18"/>
    <p:sldId id="451" r:id="rId19"/>
    <p:sldId id="449" r:id="rId20"/>
    <p:sldId id="453" r:id="rId21"/>
    <p:sldId id="445" r:id="rId22"/>
    <p:sldId id="447" r:id="rId23"/>
    <p:sldId id="448" r:id="rId24"/>
    <p:sldId id="443" r:id="rId25"/>
    <p:sldId id="442" r:id="rId26"/>
    <p:sldId id="455" r:id="rId27"/>
    <p:sldId id="413" r:id="rId28"/>
    <p:sldId id="406" r:id="rId29"/>
    <p:sldId id="306" r:id="rId30"/>
    <p:sldId id="432" r:id="rId31"/>
    <p:sldId id="431" r:id="rId32"/>
    <p:sldId id="456" r:id="rId33"/>
    <p:sldId id="345" r:id="rId34"/>
    <p:sldId id="430" r:id="rId35"/>
    <p:sldId id="417" r:id="rId36"/>
    <p:sldId id="357" r:id="rId37"/>
    <p:sldId id="454" r:id="rId38"/>
  </p:sldIdLst>
  <p:sldSz cx="9144000" cy="6858000" type="screen4x3"/>
  <p:notesSz cx="6797675" cy="987425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024">
          <p15:clr>
            <a:srgbClr val="A4A3A4"/>
          </p15:clr>
        </p15:guide>
        <p15:guide id="2" pos="2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00499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3" autoAdjust="0"/>
    <p:restoredTop sz="95033" autoAdjust="0"/>
  </p:normalViewPr>
  <p:slideViewPr>
    <p:cSldViewPr>
      <p:cViewPr varScale="1">
        <p:scale>
          <a:sx n="94" d="100"/>
          <a:sy n="94" d="100"/>
        </p:scale>
        <p:origin x="1530" y="78"/>
      </p:cViewPr>
      <p:guideLst>
        <p:guide orient="horz" pos="2024"/>
        <p:guide pos="22"/>
      </p:guideLst>
    </p:cSldViewPr>
  </p:slideViewPr>
  <p:outlineViewPr>
    <p:cViewPr>
      <p:scale>
        <a:sx n="33" d="100"/>
        <a:sy n="33" d="100"/>
      </p:scale>
      <p:origin x="0" y="144"/>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E96758D-2AA5-412F-A9E7-1FE5EF8CD157}" type="datetimeFigureOut">
              <a:rPr lang="es-ES"/>
              <a:pPr>
                <a:defRPr/>
              </a:pPr>
              <a:t>03/05/2016</a:t>
            </a:fld>
            <a:endParaRPr lang="es-ES"/>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FDEE00A-0CA6-4F39-AF89-ADA87A62272C}" type="slidenum">
              <a:rPr lang="es-ES"/>
              <a:pPr>
                <a:defRPr/>
              </a:pPr>
              <a:t>‹Nº›</a:t>
            </a:fld>
            <a:endParaRPr lang="es-ES"/>
          </a:p>
        </p:txBody>
      </p:sp>
    </p:spTree>
    <p:extLst>
      <p:ext uri="{BB962C8B-B14F-4D97-AF65-F5344CB8AC3E}">
        <p14:creationId xmlns:p14="http://schemas.microsoft.com/office/powerpoint/2010/main" val="42654557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079A505-0916-4C5E-9DCC-03A7222AC25A}" type="datetimeFigureOut">
              <a:rPr lang="es-ES"/>
              <a:pPr>
                <a:defRPr/>
              </a:pPr>
              <a:t>03/05/2016</a:t>
            </a:fld>
            <a:endParaRPr lang="es-E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s-ES" noProof="0"/>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D4F4215-C8CB-4F6A-89B8-D9E1C63714C0}" type="slidenum">
              <a:rPr lang="es-ES"/>
              <a:pPr>
                <a:defRPr/>
              </a:pPr>
              <a:t>‹Nº›</a:t>
            </a:fld>
            <a:endParaRPr lang="es-ES"/>
          </a:p>
        </p:txBody>
      </p:sp>
    </p:spTree>
    <p:extLst>
      <p:ext uri="{BB962C8B-B14F-4D97-AF65-F5344CB8AC3E}">
        <p14:creationId xmlns:p14="http://schemas.microsoft.com/office/powerpoint/2010/main" val="3414602374"/>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64901" indent="-164901">
              <a:buFont typeface="Arial"/>
              <a:buChar char="•"/>
            </a:pPr>
            <a:r>
              <a:rPr lang="en-GB" dirty="0" smtClean="0"/>
              <a:t>I am</a:t>
            </a:r>
            <a:r>
              <a:rPr lang="en-GB" baseline="0" dirty="0" smtClean="0"/>
              <a:t> going to present the developments undertaken at the Earth Sciences Department concerning the </a:t>
            </a:r>
            <a:r>
              <a:rPr lang="en-GB" baseline="0" dirty="0" err="1" smtClean="0"/>
              <a:t>modelization</a:t>
            </a:r>
            <a:r>
              <a:rPr lang="en-GB" baseline="0" dirty="0" smtClean="0"/>
              <a:t> of aerosol and chemistry processes </a:t>
            </a:r>
            <a:r>
              <a:rPr lang="en-GB" baseline="0" dirty="0" err="1" smtClean="0"/>
              <a:t>inlined</a:t>
            </a:r>
            <a:r>
              <a:rPr lang="en-GB" baseline="0" dirty="0" smtClean="0"/>
              <a:t> within a meteorological model and the latest SDS-WAS NAMEE RC activities.</a:t>
            </a:r>
          </a:p>
        </p:txBody>
      </p:sp>
      <p:sp>
        <p:nvSpPr>
          <p:cNvPr id="4" name="Marcador de número de diapositiva 3"/>
          <p:cNvSpPr>
            <a:spLocks noGrp="1"/>
          </p:cNvSpPr>
          <p:nvPr>
            <p:ph type="sldNum" sz="quarter" idx="10"/>
          </p:nvPr>
        </p:nvSpPr>
        <p:spPr/>
        <p:txBody>
          <a:bodyPr/>
          <a:lstStyle/>
          <a:p>
            <a:fld id="{90799E72-CB38-4F12-87EF-E621BD195274}" type="slidenum">
              <a:rPr lang="es-ES" smtClean="0"/>
              <a:t>1</a:t>
            </a:fld>
            <a:endParaRPr lang="es-ES"/>
          </a:p>
        </p:txBody>
      </p:sp>
    </p:spTree>
    <p:extLst>
      <p:ext uri="{BB962C8B-B14F-4D97-AF65-F5344CB8AC3E}">
        <p14:creationId xmlns:p14="http://schemas.microsoft.com/office/powerpoint/2010/main" val="2076458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16</a:t>
            </a:fld>
            <a:endParaRPr lang="es-ES" altLang="es-ES">
              <a:latin typeface="Calibri" panose="020F0502020204030204" pitchFamily="34" charset="0"/>
            </a:endParaRPr>
          </a:p>
        </p:txBody>
      </p:sp>
    </p:spTree>
    <p:extLst>
      <p:ext uri="{BB962C8B-B14F-4D97-AF65-F5344CB8AC3E}">
        <p14:creationId xmlns:p14="http://schemas.microsoft.com/office/powerpoint/2010/main" val="2352661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17</a:t>
            </a:fld>
            <a:endParaRPr lang="es-ES" altLang="es-ES">
              <a:latin typeface="Calibri" panose="020F0502020204030204" pitchFamily="34" charset="0"/>
            </a:endParaRPr>
          </a:p>
        </p:txBody>
      </p:sp>
    </p:spTree>
    <p:extLst>
      <p:ext uri="{BB962C8B-B14F-4D97-AF65-F5344CB8AC3E}">
        <p14:creationId xmlns:p14="http://schemas.microsoft.com/office/powerpoint/2010/main" val="2352661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18</a:t>
            </a:fld>
            <a:endParaRPr lang="es-ES" altLang="es-ES">
              <a:latin typeface="Calibri" panose="020F0502020204030204" pitchFamily="34" charset="0"/>
            </a:endParaRPr>
          </a:p>
        </p:txBody>
      </p:sp>
    </p:spTree>
    <p:extLst>
      <p:ext uri="{BB962C8B-B14F-4D97-AF65-F5344CB8AC3E}">
        <p14:creationId xmlns:p14="http://schemas.microsoft.com/office/powerpoint/2010/main" val="2352661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19</a:t>
            </a:fld>
            <a:endParaRPr lang="es-ES" altLang="es-ES">
              <a:latin typeface="Calibri" panose="020F0502020204030204" pitchFamily="34" charset="0"/>
            </a:endParaRPr>
          </a:p>
        </p:txBody>
      </p:sp>
    </p:spTree>
    <p:extLst>
      <p:ext uri="{BB962C8B-B14F-4D97-AF65-F5344CB8AC3E}">
        <p14:creationId xmlns:p14="http://schemas.microsoft.com/office/powerpoint/2010/main" val="2352661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20</a:t>
            </a:fld>
            <a:endParaRPr lang="es-ES" altLang="es-ES">
              <a:latin typeface="Calibri" panose="020F0502020204030204" pitchFamily="34" charset="0"/>
            </a:endParaRPr>
          </a:p>
        </p:txBody>
      </p:sp>
    </p:spTree>
    <p:extLst>
      <p:ext uri="{BB962C8B-B14F-4D97-AF65-F5344CB8AC3E}">
        <p14:creationId xmlns:p14="http://schemas.microsoft.com/office/powerpoint/2010/main" val="1683572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21</a:t>
            </a:fld>
            <a:endParaRPr lang="es-ES" altLang="es-ES">
              <a:latin typeface="Calibri" panose="020F0502020204030204" pitchFamily="34" charset="0"/>
            </a:endParaRPr>
          </a:p>
        </p:txBody>
      </p:sp>
    </p:spTree>
    <p:extLst>
      <p:ext uri="{BB962C8B-B14F-4D97-AF65-F5344CB8AC3E}">
        <p14:creationId xmlns:p14="http://schemas.microsoft.com/office/powerpoint/2010/main" val="2352661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22</a:t>
            </a:fld>
            <a:endParaRPr lang="es-ES" altLang="es-ES">
              <a:latin typeface="Calibri" panose="020F0502020204030204" pitchFamily="34" charset="0"/>
            </a:endParaRPr>
          </a:p>
        </p:txBody>
      </p:sp>
    </p:spTree>
    <p:extLst>
      <p:ext uri="{BB962C8B-B14F-4D97-AF65-F5344CB8AC3E}">
        <p14:creationId xmlns:p14="http://schemas.microsoft.com/office/powerpoint/2010/main" val="2352661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23</a:t>
            </a:fld>
            <a:endParaRPr lang="es-ES" altLang="es-ES">
              <a:latin typeface="Calibri" panose="020F0502020204030204" pitchFamily="34" charset="0"/>
            </a:endParaRPr>
          </a:p>
        </p:txBody>
      </p:sp>
    </p:spTree>
    <p:extLst>
      <p:ext uri="{BB962C8B-B14F-4D97-AF65-F5344CB8AC3E}">
        <p14:creationId xmlns:p14="http://schemas.microsoft.com/office/powerpoint/2010/main" val="2352661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24</a:t>
            </a:fld>
            <a:endParaRPr lang="es-ES" altLang="es-ES">
              <a:latin typeface="Calibri" panose="020F0502020204030204" pitchFamily="34" charset="0"/>
            </a:endParaRPr>
          </a:p>
        </p:txBody>
      </p:sp>
    </p:spTree>
    <p:extLst>
      <p:ext uri="{BB962C8B-B14F-4D97-AF65-F5344CB8AC3E}">
        <p14:creationId xmlns:p14="http://schemas.microsoft.com/office/powerpoint/2010/main" val="2352661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Revise the vertical profiles!!</a:t>
            </a:r>
          </a:p>
          <a:p>
            <a:r>
              <a:rPr lang="en-US" altLang="en-US" dirty="0" err="1" smtClean="0"/>
              <a:t>In</a:t>
            </a:r>
            <a:r>
              <a:rPr lang="en-US" altLang="en-US" baseline="0" dirty="0" err="1" smtClean="0"/>
              <a:t>cloure</a:t>
            </a:r>
            <a:r>
              <a:rPr lang="en-US" altLang="en-US" baseline="0" dirty="0" smtClean="0"/>
              <a:t> el </a:t>
            </a:r>
            <a:r>
              <a:rPr lang="en-US" altLang="en-US" baseline="0" dirty="0" err="1" smtClean="0"/>
              <a:t>mapes</a:t>
            </a:r>
            <a:r>
              <a:rPr lang="en-US" altLang="en-US" baseline="0" dirty="0" smtClean="0"/>
              <a:t> </a:t>
            </a:r>
            <a:r>
              <a:rPr lang="en-US" altLang="en-US" baseline="0" dirty="0" err="1" smtClean="0"/>
              <a:t>decl</a:t>
            </a:r>
            <a:r>
              <a:rPr lang="en-US" altLang="en-US" baseline="0" dirty="0" smtClean="0"/>
              <a:t> model </a:t>
            </a:r>
            <a:r>
              <a:rPr lang="en-US" altLang="en-US" baseline="0" dirty="0" err="1" smtClean="0"/>
              <a:t>corresponents</a:t>
            </a:r>
            <a:r>
              <a:rPr lang="en-US" altLang="en-US" baseline="0" dirty="0" smtClean="0"/>
              <a:t>!</a:t>
            </a:r>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25</a:t>
            </a:fld>
            <a:endParaRPr lang="es-ES" altLang="es-ES">
              <a:latin typeface="Calibri" panose="020F0502020204030204" pitchFamily="34" charset="0"/>
            </a:endParaRPr>
          </a:p>
        </p:txBody>
      </p:sp>
    </p:spTree>
    <p:extLst>
      <p:ext uri="{BB962C8B-B14F-4D97-AF65-F5344CB8AC3E}">
        <p14:creationId xmlns:p14="http://schemas.microsoft.com/office/powerpoint/2010/main" val="235266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E5223C-7E92-4EFD-99A1-E6B335AF9B6E}" type="slidenum">
              <a:rPr lang="es-ES"/>
              <a:pPr/>
              <a:t>3</a:t>
            </a:fld>
            <a:endParaRPr lang="es-E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pPr>
              <a:buFontTx/>
              <a:buNone/>
            </a:pPr>
            <a:endParaRPr lang="ca-ES" baseline="30000" dirty="0"/>
          </a:p>
        </p:txBody>
      </p:sp>
    </p:spTree>
    <p:extLst>
      <p:ext uri="{BB962C8B-B14F-4D97-AF65-F5344CB8AC3E}">
        <p14:creationId xmlns:p14="http://schemas.microsoft.com/office/powerpoint/2010/main" val="908010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Revise the vertical profiles!!</a:t>
            </a:r>
          </a:p>
          <a:p>
            <a:r>
              <a:rPr lang="en-US" altLang="en-US" dirty="0" err="1" smtClean="0"/>
              <a:t>In</a:t>
            </a:r>
            <a:r>
              <a:rPr lang="en-US" altLang="en-US" baseline="0" dirty="0" err="1" smtClean="0"/>
              <a:t>cloure</a:t>
            </a:r>
            <a:r>
              <a:rPr lang="en-US" altLang="en-US" baseline="0" dirty="0" smtClean="0"/>
              <a:t> el </a:t>
            </a:r>
            <a:r>
              <a:rPr lang="en-US" altLang="en-US" baseline="0" dirty="0" err="1" smtClean="0"/>
              <a:t>mapes</a:t>
            </a:r>
            <a:r>
              <a:rPr lang="en-US" altLang="en-US" baseline="0" dirty="0" smtClean="0"/>
              <a:t> </a:t>
            </a:r>
            <a:r>
              <a:rPr lang="en-US" altLang="en-US" baseline="0" dirty="0" err="1" smtClean="0"/>
              <a:t>decl</a:t>
            </a:r>
            <a:r>
              <a:rPr lang="en-US" altLang="en-US" baseline="0" dirty="0" smtClean="0"/>
              <a:t> model </a:t>
            </a:r>
            <a:r>
              <a:rPr lang="en-US" altLang="en-US" baseline="0" dirty="0" err="1" smtClean="0"/>
              <a:t>corresponents</a:t>
            </a:r>
            <a:r>
              <a:rPr lang="en-US" altLang="en-US" baseline="0" dirty="0" smtClean="0"/>
              <a:t>!</a:t>
            </a:r>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26</a:t>
            </a:fld>
            <a:endParaRPr lang="es-ES" altLang="es-ES">
              <a:latin typeface="Calibri" panose="020F0502020204030204" pitchFamily="34" charset="0"/>
            </a:endParaRPr>
          </a:p>
        </p:txBody>
      </p:sp>
    </p:spTree>
    <p:extLst>
      <p:ext uri="{BB962C8B-B14F-4D97-AF65-F5344CB8AC3E}">
        <p14:creationId xmlns:p14="http://schemas.microsoft.com/office/powerpoint/2010/main" val="1172334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smtClean="0"/>
              <a:t>ECMWF petition</a:t>
            </a:r>
            <a:r>
              <a:rPr lang="en-GB" baseline="0" dirty="0" smtClean="0"/>
              <a:t>: use MACC as initial conditions</a:t>
            </a:r>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28</a:t>
            </a:fld>
            <a:endParaRPr lang="es-ES"/>
          </a:p>
        </p:txBody>
      </p:sp>
    </p:spTree>
    <p:extLst>
      <p:ext uri="{BB962C8B-B14F-4D97-AF65-F5344CB8AC3E}">
        <p14:creationId xmlns:p14="http://schemas.microsoft.com/office/powerpoint/2010/main" val="1600088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dirty="0" smtClean="0"/>
              <a:t>I would like to acknowledge all the people involved in the works done until now on the project, from BSC staff to external international research scientists.</a:t>
            </a:r>
            <a:endParaRPr lang="en-GB" dirty="0" smtClean="0"/>
          </a:p>
          <a:p>
            <a:endParaRPr lang="en-GB" dirty="0"/>
          </a:p>
        </p:txBody>
      </p:sp>
      <p:sp>
        <p:nvSpPr>
          <p:cNvPr id="4" name="3 Marcador de número de diapositiva"/>
          <p:cNvSpPr>
            <a:spLocks noGrp="1"/>
          </p:cNvSpPr>
          <p:nvPr>
            <p:ph type="sldNum" sz="quarter" idx="10"/>
          </p:nvPr>
        </p:nvSpPr>
        <p:spPr/>
        <p:txBody>
          <a:bodyPr/>
          <a:lstStyle/>
          <a:p>
            <a:pPr>
              <a:defRPr/>
            </a:pPr>
            <a:fld id="{4D4F4215-C8CB-4F6A-89B8-D9E1C63714C0}" type="slidenum">
              <a:rPr lang="es-ES" smtClean="0"/>
              <a:pPr>
                <a:defRPr/>
              </a:pPr>
              <a:t>29</a:t>
            </a:fld>
            <a:endParaRPr lang="es-ES"/>
          </a:p>
        </p:txBody>
      </p:sp>
    </p:spTree>
    <p:extLst>
      <p:ext uri="{BB962C8B-B14F-4D97-AF65-F5344CB8AC3E}">
        <p14:creationId xmlns:p14="http://schemas.microsoft.com/office/powerpoint/2010/main" val="3278224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Statistics!</a:t>
            </a:r>
            <a:endParaRPr lang="en-US" dirty="0"/>
          </a:p>
        </p:txBody>
      </p:sp>
      <p:sp>
        <p:nvSpPr>
          <p:cNvPr id="4" name="Slide Number Placeholder 3"/>
          <p:cNvSpPr>
            <a:spLocks noGrp="1"/>
          </p:cNvSpPr>
          <p:nvPr>
            <p:ph type="sldNum" sz="quarter" idx="10"/>
          </p:nvPr>
        </p:nvSpPr>
        <p:spPr/>
        <p:txBody>
          <a:bodyPr/>
          <a:lstStyle/>
          <a:p>
            <a:pPr>
              <a:defRPr/>
            </a:pPr>
            <a:fld id="{4D4F4215-C8CB-4F6A-89B8-D9E1C63714C0}" type="slidenum">
              <a:rPr lang="es-ES" smtClean="0"/>
              <a:pPr>
                <a:defRPr/>
              </a:pPr>
              <a:t>30</a:t>
            </a:fld>
            <a:endParaRPr lang="es-ES"/>
          </a:p>
        </p:txBody>
      </p:sp>
    </p:spTree>
    <p:extLst>
      <p:ext uri="{BB962C8B-B14F-4D97-AF65-F5344CB8AC3E}">
        <p14:creationId xmlns:p14="http://schemas.microsoft.com/office/powerpoint/2010/main" val="4229823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sz="1200" kern="1200" dirty="0" smtClean="0">
                <a:solidFill>
                  <a:schemeClr val="tx1"/>
                </a:solidFill>
                <a:effectLst/>
                <a:latin typeface="+mn-lt"/>
                <a:ea typeface="+mn-ea"/>
                <a:cs typeface="+mn-cs"/>
              </a:rPr>
              <a:t>As a contribution to the activities of the SDS-WAS NAMEE node we intend to complement its effort by conducting a case study where different dust forecast models are compared against observations for a given dust event, which occurred in April 2011. We are interested in exploring the differences between the models to simulate different datasets and identify whether this is due to vertical profile, optics, size distribution, removal fluxes, wind fields or other model characteristics or processes. Studying a specific dust event allows to also investigate on higher time frequency of a few hours the capacity of the models to predict the approach of a dust event.</a:t>
            </a:r>
            <a:endParaRPr lang="en-GB"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4D4F4215-C8CB-4F6A-89B8-D9E1C63714C0}" type="slidenum">
              <a:rPr lang="es-ES" smtClean="0"/>
              <a:pPr>
                <a:defRPr/>
              </a:pPr>
              <a:t>31</a:t>
            </a:fld>
            <a:endParaRPr lang="es-ES"/>
          </a:p>
        </p:txBody>
      </p:sp>
    </p:spTree>
    <p:extLst>
      <p:ext uri="{BB962C8B-B14F-4D97-AF65-F5344CB8AC3E}">
        <p14:creationId xmlns:p14="http://schemas.microsoft.com/office/powerpoint/2010/main" val="2627571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E12E7507-88E0-4713-82FF-9361D15104CF}" type="slidenum">
              <a:rPr lang="es-ES" smtClean="0"/>
              <a:t>32</a:t>
            </a:fld>
            <a:endParaRPr lang="es-ES"/>
          </a:p>
        </p:txBody>
      </p:sp>
    </p:spTree>
    <p:extLst>
      <p:ext uri="{BB962C8B-B14F-4D97-AF65-F5344CB8AC3E}">
        <p14:creationId xmlns:p14="http://schemas.microsoft.com/office/powerpoint/2010/main" val="3149461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515BB38-E35B-47F7-A117-22A1CA988171}" type="slidenum">
              <a:rPr lang="en-US" altLang="zh-CN" smtClean="0"/>
              <a:pPr/>
              <a:t>33</a:t>
            </a:fld>
            <a:endParaRPr lang="en-US" altLang="zh-CN" smtClean="0"/>
          </a:p>
        </p:txBody>
      </p:sp>
      <p:sp>
        <p:nvSpPr>
          <p:cNvPr id="108547" name="Rectangle 7"/>
          <p:cNvSpPr txBox="1">
            <a:spLocks noGrp="1" noChangeArrowheads="1"/>
          </p:cNvSpPr>
          <p:nvPr/>
        </p:nvSpPr>
        <p:spPr bwMode="auto">
          <a:xfrm>
            <a:off x="3850443" y="9378824"/>
            <a:ext cx="2945659" cy="493713"/>
          </a:xfrm>
          <a:prstGeom prst="rect">
            <a:avLst/>
          </a:prstGeom>
          <a:noFill/>
          <a:ln w="9525">
            <a:noFill/>
            <a:miter lim="800000"/>
            <a:headEnd/>
            <a:tailEnd/>
          </a:ln>
        </p:spPr>
        <p:txBody>
          <a:bodyPr lIns="95256" tIns="47628" rIns="95256" bIns="47628" anchor="b"/>
          <a:lstStyle/>
          <a:p>
            <a:pPr algn="r"/>
            <a:fld id="{C550446E-A151-46FF-ACAA-EDB2D405CFC9}" type="slidenum">
              <a:rPr lang="en-US" altLang="zh-CN" sz="1300">
                <a:cs typeface="Times New Roman" pitchFamily="18" charset="0"/>
              </a:rPr>
              <a:pPr algn="r"/>
              <a:t>33</a:t>
            </a:fld>
            <a:endParaRPr lang="en-US" altLang="zh-CN" sz="1300">
              <a:cs typeface="Times New Roman" pitchFamily="18" charset="0"/>
            </a:endParaRPr>
          </a:p>
        </p:txBody>
      </p:sp>
      <p:sp>
        <p:nvSpPr>
          <p:cNvPr id="108548" name="Rectangle 2"/>
          <p:cNvSpPr>
            <a:spLocks noGrp="1" noRot="1" noChangeAspect="1" noChangeArrowheads="1" noTextEdit="1"/>
          </p:cNvSpPr>
          <p:nvPr>
            <p:ph type="sldImg"/>
          </p:nvPr>
        </p:nvSpPr>
        <p:spPr>
          <a:xfrm>
            <a:off x="933450" y="741363"/>
            <a:ext cx="4933950" cy="3702050"/>
          </a:xfrm>
          <a:ln/>
        </p:spPr>
      </p:sp>
      <p:sp>
        <p:nvSpPr>
          <p:cNvPr id="108549" name="Rectangle 3"/>
          <p:cNvSpPr>
            <a:spLocks noGrp="1" noChangeArrowheads="1"/>
          </p:cNvSpPr>
          <p:nvPr>
            <p:ph type="body" idx="1"/>
          </p:nvPr>
        </p:nvSpPr>
        <p:spPr>
          <a:noFill/>
          <a:ln/>
        </p:spPr>
        <p:txBody>
          <a:bodyPr lIns="95256" tIns="47628" rIns="95256" bIns="47628"/>
          <a:lstStyle/>
          <a:p>
            <a:r>
              <a:rPr lang="en-US" altLang="zh-CN" dirty="0" smtClean="0"/>
              <a:t> according to the WMO SDS-WAS for Asia Second Meeting of the Regional Steering Group </a:t>
            </a:r>
          </a:p>
          <a:p>
            <a:r>
              <a:rPr lang="en-US" altLang="zh-CN" dirty="0" smtClean="0"/>
              <a:t>Next talk</a:t>
            </a:r>
          </a:p>
        </p:txBody>
      </p:sp>
    </p:spTree>
    <p:extLst>
      <p:ext uri="{BB962C8B-B14F-4D97-AF65-F5344CB8AC3E}">
        <p14:creationId xmlns:p14="http://schemas.microsoft.com/office/powerpoint/2010/main" val="1175401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CC6B7-2A65-406D-AE7C-2683E1BC5A09}" type="slidenum">
              <a:rPr lang="es-ES"/>
              <a:pPr/>
              <a:t>36</a:t>
            </a:fld>
            <a:endParaRPr lang="es-E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2973646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anose="020B0604020202020204" pitchFamily="34" charset="0"/>
              <a:buChar char="•"/>
            </a:pPr>
            <a:r>
              <a:rPr lang="en-US" sz="1200" dirty="0" smtClean="0"/>
              <a:t>The SDS-WAS models are able to reproduce the seasonal dust cycle observed at ground levels with higher  underestimations  during summertime where haboobs  are frequent.</a:t>
            </a:r>
          </a:p>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37</a:t>
            </a:fld>
            <a:endParaRPr lang="es-ES" altLang="es-ES">
              <a:latin typeface="Calibri" panose="020F0502020204030204" pitchFamily="34" charset="0"/>
            </a:endParaRPr>
          </a:p>
        </p:txBody>
      </p:sp>
    </p:spTree>
    <p:extLst>
      <p:ext uri="{BB962C8B-B14F-4D97-AF65-F5344CB8AC3E}">
        <p14:creationId xmlns:p14="http://schemas.microsoft.com/office/powerpoint/2010/main" val="47086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8</a:t>
            </a:fld>
            <a:endParaRPr lang="es-ES"/>
          </a:p>
        </p:txBody>
      </p:sp>
    </p:spTree>
    <p:extLst>
      <p:ext uri="{BB962C8B-B14F-4D97-AF65-F5344CB8AC3E}">
        <p14:creationId xmlns:p14="http://schemas.microsoft.com/office/powerpoint/2010/main" val="29302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E12E7507-88E0-4713-82FF-9361D15104CF}" type="slidenum">
              <a:rPr lang="es-ES" smtClean="0"/>
              <a:t>9</a:t>
            </a:fld>
            <a:endParaRPr lang="es-ES"/>
          </a:p>
        </p:txBody>
      </p:sp>
    </p:spTree>
    <p:extLst>
      <p:ext uri="{BB962C8B-B14F-4D97-AF65-F5344CB8AC3E}">
        <p14:creationId xmlns:p14="http://schemas.microsoft.com/office/powerpoint/2010/main" val="335836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dirty="0" err="1" smtClean="0"/>
              <a:t>Pel</a:t>
            </a:r>
            <a:r>
              <a:rPr lang="es-ES_tradnl" dirty="0" smtClean="0"/>
              <a:t> mes </a:t>
            </a:r>
            <a:r>
              <a:rPr lang="es-ES_tradnl" dirty="0" err="1" smtClean="0"/>
              <a:t>vinent</a:t>
            </a:r>
            <a:r>
              <a:rPr lang="es-ES_tradnl" dirty="0" smtClean="0"/>
              <a:t> </a:t>
            </a:r>
            <a:r>
              <a:rPr lang="es-ES_tradnl" dirty="0" err="1" smtClean="0"/>
              <a:t>s’inclouran</a:t>
            </a:r>
            <a:r>
              <a:rPr lang="es-ES_tradnl" baseline="0" dirty="0" smtClean="0"/>
              <a:t> 3 </a:t>
            </a:r>
            <a:r>
              <a:rPr lang="es-ES_tradnl" baseline="0" dirty="0" err="1" smtClean="0"/>
              <a:t>regions</a:t>
            </a:r>
            <a:r>
              <a:rPr lang="es-ES_tradnl" baseline="0" dirty="0" smtClean="0"/>
              <a:t> </a:t>
            </a:r>
            <a:r>
              <a:rPr lang="es-ES_tradnl" baseline="0" dirty="0" err="1" smtClean="0"/>
              <a:t>africa</a:t>
            </a:r>
            <a:r>
              <a:rPr lang="es-ES_tradnl" baseline="0" dirty="0" smtClean="0"/>
              <a:t>, </a:t>
            </a:r>
            <a:r>
              <a:rPr lang="es-ES_tradnl" baseline="0" dirty="0" err="1" smtClean="0"/>
              <a:t>orient</a:t>
            </a:r>
            <a:r>
              <a:rPr lang="es-ES_tradnl" baseline="0" dirty="0" smtClean="0"/>
              <a:t> </a:t>
            </a:r>
            <a:r>
              <a:rPr lang="es-ES_tradnl" baseline="0" dirty="0" err="1" smtClean="0"/>
              <a:t>mitjà</a:t>
            </a:r>
            <a:r>
              <a:rPr lang="es-ES_tradnl" baseline="0" dirty="0" smtClean="0"/>
              <a:t> i </a:t>
            </a:r>
            <a:r>
              <a:rPr lang="es-ES_tradnl" baseline="0" dirty="0" err="1" smtClean="0"/>
              <a:t>mediterrani</a:t>
            </a:r>
            <a:endParaRPr lang="en-GB" dirty="0"/>
          </a:p>
        </p:txBody>
      </p:sp>
      <p:sp>
        <p:nvSpPr>
          <p:cNvPr id="4" name="3 Marcador de número de diapositiva"/>
          <p:cNvSpPr>
            <a:spLocks noGrp="1"/>
          </p:cNvSpPr>
          <p:nvPr>
            <p:ph type="sldNum" sz="quarter" idx="10"/>
          </p:nvPr>
        </p:nvSpPr>
        <p:spPr/>
        <p:txBody>
          <a:bodyPr/>
          <a:lstStyle/>
          <a:p>
            <a:pPr>
              <a:defRPr/>
            </a:pPr>
            <a:fld id="{4D4F4215-C8CB-4F6A-89B8-D9E1C63714C0}" type="slidenum">
              <a:rPr lang="es-ES" smtClean="0"/>
              <a:pPr>
                <a:defRPr/>
              </a:pPr>
              <a:t>11</a:t>
            </a:fld>
            <a:endParaRPr lang="es-ES"/>
          </a:p>
        </p:txBody>
      </p:sp>
    </p:spTree>
    <p:extLst>
      <p:ext uri="{BB962C8B-B14F-4D97-AF65-F5344CB8AC3E}">
        <p14:creationId xmlns:p14="http://schemas.microsoft.com/office/powerpoint/2010/main" val="323599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lvl="1" algn="just" eaLnBrk="1" hangingPunct="1">
              <a:spcBef>
                <a:spcPct val="0"/>
              </a:spcBef>
              <a:buFontTx/>
              <a:buNone/>
              <a:defRPr/>
            </a:pPr>
            <a:r>
              <a:rPr lang="en-US" altLang="en-US" sz="1800" dirty="0" smtClean="0">
                <a:solidFill>
                  <a:schemeClr val="bg1"/>
                </a:solidFill>
                <a:cs typeface="Arial" charset="0"/>
              </a:rPr>
              <a:t>MODIS</a:t>
            </a:r>
          </a:p>
          <a:p>
            <a:pPr marL="0" lvl="1" algn="just" eaLnBrk="1" hangingPunct="1">
              <a:spcBef>
                <a:spcPct val="0"/>
              </a:spcBef>
              <a:buFontTx/>
              <a:buNone/>
              <a:defRPr/>
            </a:pPr>
            <a:r>
              <a:rPr lang="en-US" altLang="en-US" sz="1800" dirty="0" smtClean="0">
                <a:solidFill>
                  <a:schemeClr val="bg1"/>
                </a:solidFill>
                <a:cs typeface="Arial" charset="0"/>
              </a:rPr>
              <a:t>Daily level 3 product</a:t>
            </a:r>
          </a:p>
          <a:p>
            <a:pPr marL="0" lvl="1" algn="just" eaLnBrk="1" hangingPunct="1">
              <a:spcBef>
                <a:spcPct val="0"/>
              </a:spcBef>
              <a:buFontTx/>
              <a:buNone/>
              <a:defRPr/>
            </a:pPr>
            <a:r>
              <a:rPr lang="en-US" altLang="en-US" sz="1800" dirty="0" smtClean="0">
                <a:solidFill>
                  <a:schemeClr val="bg1"/>
                </a:solidFill>
                <a:cs typeface="Arial" charset="0"/>
              </a:rPr>
              <a:t>Collection 5.1 </a:t>
            </a:r>
            <a:r>
              <a:rPr lang="en-US" altLang="en-US" sz="1800" dirty="0" smtClean="0">
                <a:solidFill>
                  <a:schemeClr val="bg1"/>
                </a:solidFill>
                <a:cs typeface="Arial" charset="0"/>
                <a:sym typeface="Wingdings" pitchFamily="2" charset="2"/>
              </a:rPr>
              <a:t></a:t>
            </a:r>
            <a:r>
              <a:rPr lang="en-US" altLang="en-US" sz="1800" dirty="0" smtClean="0">
                <a:solidFill>
                  <a:schemeClr val="bg1"/>
                </a:solidFill>
                <a:cs typeface="Arial" charset="0"/>
              </a:rPr>
              <a:t> Col. 6 (1 Dec 2014) 1 x 1 deg. Resolution</a:t>
            </a:r>
          </a:p>
          <a:p>
            <a:pPr marL="0" lvl="1" algn="just" eaLnBrk="1" hangingPunct="1">
              <a:spcBef>
                <a:spcPct val="0"/>
              </a:spcBef>
              <a:buFontTx/>
              <a:buNone/>
              <a:defRPr/>
            </a:pPr>
            <a:r>
              <a:rPr lang="en-US" altLang="en-US" sz="1800" dirty="0" smtClean="0">
                <a:solidFill>
                  <a:schemeClr val="bg1"/>
                </a:solidFill>
                <a:cs typeface="Arial" charset="0"/>
              </a:rPr>
              <a:t>Angstrom exp. &lt; 1.0</a:t>
            </a:r>
          </a:p>
          <a:p>
            <a:endParaRPr lang="es-ES" dirty="0"/>
          </a:p>
        </p:txBody>
      </p:sp>
      <p:sp>
        <p:nvSpPr>
          <p:cNvPr id="4" name="3 Marcador de número de diapositiva"/>
          <p:cNvSpPr>
            <a:spLocks noGrp="1"/>
          </p:cNvSpPr>
          <p:nvPr>
            <p:ph type="sldNum" sz="quarter" idx="10"/>
          </p:nvPr>
        </p:nvSpPr>
        <p:spPr/>
        <p:txBody>
          <a:bodyPr/>
          <a:lstStyle/>
          <a:p>
            <a:fld id="{E12E7507-88E0-4713-82FF-9361D15104CF}" type="slidenum">
              <a:rPr lang="es-ES" smtClean="0"/>
              <a:t>12</a:t>
            </a:fld>
            <a:endParaRPr lang="es-ES"/>
          </a:p>
        </p:txBody>
      </p:sp>
    </p:spTree>
    <p:extLst>
      <p:ext uri="{BB962C8B-B14F-4D97-AF65-F5344CB8AC3E}">
        <p14:creationId xmlns:p14="http://schemas.microsoft.com/office/powerpoint/2010/main" val="206831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E12E7507-88E0-4713-82FF-9361D15104CF}" type="slidenum">
              <a:rPr lang="es-ES" smtClean="0"/>
              <a:t>13</a:t>
            </a:fld>
            <a:endParaRPr lang="es-ES"/>
          </a:p>
        </p:txBody>
      </p:sp>
    </p:spTree>
    <p:extLst>
      <p:ext uri="{BB962C8B-B14F-4D97-AF65-F5344CB8AC3E}">
        <p14:creationId xmlns:p14="http://schemas.microsoft.com/office/powerpoint/2010/main" val="3379819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anose="020B0604020202020204" pitchFamily="34" charset="0"/>
              <a:buChar char="•"/>
            </a:pPr>
            <a:r>
              <a:rPr lang="en-US" sz="1200" dirty="0" smtClean="0"/>
              <a:t>The SDS-WAS models are able to reproduce the seasonal dust cycle observed at ground levels with higher  underestimations  during summertime where haboobs  are frequent.</a:t>
            </a:r>
          </a:p>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14</a:t>
            </a:fld>
            <a:endParaRPr lang="es-ES" altLang="es-ES">
              <a:latin typeface="Calibri" panose="020F0502020204030204" pitchFamily="34" charset="0"/>
            </a:endParaRPr>
          </a:p>
        </p:txBody>
      </p:sp>
    </p:spTree>
    <p:extLst>
      <p:ext uri="{BB962C8B-B14F-4D97-AF65-F5344CB8AC3E}">
        <p14:creationId xmlns:p14="http://schemas.microsoft.com/office/powerpoint/2010/main" val="2352661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anose="020B0604020202020204" pitchFamily="34" charset="0"/>
              <a:buChar char="•"/>
            </a:pPr>
            <a:r>
              <a:rPr lang="en-US" sz="1200" dirty="0" smtClean="0"/>
              <a:t>The SDS-WAS models are able to reproduce the seasonal dust cycle observed at ground levels with higher  underestimations  during summertime where haboobs  are frequent.</a:t>
            </a:r>
          </a:p>
          <a:p>
            <a:endParaRPr lang="en-US" altLang="en-US" dirty="0" smtClean="0"/>
          </a:p>
        </p:txBody>
      </p:sp>
      <p:sp>
        <p:nvSpPr>
          <p:cNvPr id="4" name="3 Marcador de número de diapositiva"/>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8E6674-1319-4AC7-A09F-CB404813C6E3}" type="slidenum">
              <a:rPr lang="es-ES" altLang="es-ES">
                <a:latin typeface="Calibri" panose="020F0502020204030204" pitchFamily="34" charset="0"/>
              </a:rPr>
              <a:pPr/>
              <a:t>15</a:t>
            </a:fld>
            <a:endParaRPr lang="es-ES" altLang="es-ES">
              <a:latin typeface="Calibri" panose="020F0502020204030204" pitchFamily="34" charset="0"/>
            </a:endParaRPr>
          </a:p>
        </p:txBody>
      </p:sp>
    </p:spTree>
    <p:extLst>
      <p:ext uri="{BB962C8B-B14F-4D97-AF65-F5344CB8AC3E}">
        <p14:creationId xmlns:p14="http://schemas.microsoft.com/office/powerpoint/2010/main" val="2352661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bg1"/>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5" y="1196975"/>
            <a:ext cx="497205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4"/>
          <p:cNvSpPr txBox="1">
            <a:spLocks noChangeArrowheads="1"/>
          </p:cNvSpPr>
          <p:nvPr/>
        </p:nvSpPr>
        <p:spPr bwMode="auto">
          <a:xfrm>
            <a:off x="250825" y="188913"/>
            <a:ext cx="3894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s-ES" sz="2000">
                <a:solidFill>
                  <a:schemeClr val="bg1"/>
                </a:solidFill>
              </a:rPr>
              <a:t>www.bsc.es</a:t>
            </a:r>
          </a:p>
        </p:txBody>
      </p:sp>
      <p:sp>
        <p:nvSpPr>
          <p:cNvPr id="2" name="Title 1"/>
          <p:cNvSpPr>
            <a:spLocks noGrp="1"/>
          </p:cNvSpPr>
          <p:nvPr>
            <p:ph type="ctrTitle"/>
          </p:nvPr>
        </p:nvSpPr>
        <p:spPr>
          <a:xfrm>
            <a:off x="685800" y="3068960"/>
            <a:ext cx="7772400" cy="747514"/>
          </a:xfrm>
        </p:spPr>
        <p:txBody>
          <a:bodyPr>
            <a:normAutofit/>
          </a:bodyPr>
          <a:lstStyle>
            <a:lvl1pPr algn="ctr">
              <a:defRPr sz="3200" b="1">
                <a:solidFill>
                  <a:schemeClr val="bg1"/>
                </a:solidFill>
                <a:latin typeface="Arial" pitchFamily="34" charset="0"/>
                <a:cs typeface="Arial" pitchFamily="34" charset="0"/>
              </a:defRPr>
            </a:lvl1pPr>
          </a:lstStyle>
          <a:p>
            <a:r>
              <a:rPr lang="es-ES" smtClean="0"/>
              <a:t>Haga clic para modificar el estilo de título del patrón</a:t>
            </a:r>
            <a:endParaRPr lang="es-ES" dirty="0"/>
          </a:p>
        </p:txBody>
      </p:sp>
      <p:sp>
        <p:nvSpPr>
          <p:cNvPr id="3" name="Subtitle 2"/>
          <p:cNvSpPr>
            <a:spLocks noGrp="1"/>
          </p:cNvSpPr>
          <p:nvPr>
            <p:ph type="subTitle" idx="1"/>
          </p:nvPr>
        </p:nvSpPr>
        <p:spPr>
          <a:xfrm>
            <a:off x="1371600" y="3861048"/>
            <a:ext cx="6400800" cy="864096"/>
          </a:xfrm>
        </p:spPr>
        <p:txBody>
          <a:bodyPr>
            <a:normAutofit/>
          </a:bodyPr>
          <a:lstStyle>
            <a:lvl1pPr marL="0" indent="0" algn="ctr">
              <a:buNone/>
              <a:defRPr sz="2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spTree>
    <p:extLst>
      <p:ext uri="{BB962C8B-B14F-4D97-AF65-F5344CB8AC3E}">
        <p14:creationId xmlns:p14="http://schemas.microsoft.com/office/powerpoint/2010/main" val="146570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107504" y="44624"/>
            <a:ext cx="8928992" cy="792088"/>
          </a:xfrm>
          <a:prstGeom prst="rect">
            <a:avLst/>
          </a:prstGeom>
        </p:spPr>
        <p:txBody>
          <a:bodyPr rtlCol="0">
            <a:noAutofit/>
          </a:bodyPr>
          <a:lstStyle>
            <a:lvl1pPr>
              <a:lnSpc>
                <a:spcPts val="3000"/>
              </a:lnSpc>
              <a:defRPr/>
            </a:lvl1pPr>
          </a:lstStyle>
          <a:p>
            <a:r>
              <a:rPr lang="es-ES" smtClean="0"/>
              <a:t>Haga clic para modificar el estilo de título del patrón</a:t>
            </a:r>
            <a:endParaRPr lang="es-ES" dirty="0"/>
          </a:p>
        </p:txBody>
      </p:sp>
      <p:sp>
        <p:nvSpPr>
          <p:cNvPr id="10" name="Text Placeholder 2"/>
          <p:cNvSpPr>
            <a:spLocks noGrp="1"/>
          </p:cNvSpPr>
          <p:nvPr>
            <p:ph idx="1"/>
          </p:nvPr>
        </p:nvSpPr>
        <p:spPr>
          <a:xfrm>
            <a:off x="107504" y="980728"/>
            <a:ext cx="8928992" cy="5184576"/>
          </a:xfrm>
          <a:prstGeom prst="rect">
            <a:avLst/>
          </a:prstGeom>
        </p:spPr>
        <p:txBody>
          <a:bodyPr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4" name="Footer Placeholder 4"/>
          <p:cNvSpPr>
            <a:spLocks noGrp="1"/>
          </p:cNvSpPr>
          <p:nvPr>
            <p:ph type="ftr" sz="quarter" idx="10"/>
          </p:nvPr>
        </p:nvSpPr>
        <p:spPr/>
        <p:txBody>
          <a:bodyPr/>
          <a:lstStyle>
            <a:lvl1pPr>
              <a:defRPr/>
            </a:lvl1pPr>
          </a:lstStyle>
          <a:p>
            <a:pPr>
              <a:defRPr/>
            </a:pPr>
            <a:endParaRPr lang="es-ES"/>
          </a:p>
        </p:txBody>
      </p:sp>
      <p:sp>
        <p:nvSpPr>
          <p:cNvPr id="5" name="Slide Number Placeholder 5"/>
          <p:cNvSpPr>
            <a:spLocks noGrp="1"/>
          </p:cNvSpPr>
          <p:nvPr>
            <p:ph type="sldNum" sz="quarter" idx="11"/>
          </p:nvPr>
        </p:nvSpPr>
        <p:spPr/>
        <p:txBody>
          <a:bodyPr/>
          <a:lstStyle>
            <a:lvl1pPr>
              <a:defRPr/>
            </a:lvl1pPr>
          </a:lstStyle>
          <a:p>
            <a:pPr>
              <a:defRPr/>
            </a:pPr>
            <a:fld id="{52061378-4D88-4D7A-AE1E-4DC568188EF0}" type="slidenum">
              <a:rPr lang="es-ES"/>
              <a:pPr>
                <a:defRPr/>
              </a:pPr>
              <a:t>‹Nº›</a:t>
            </a:fld>
            <a:endParaRPr lang="es-ES" dirty="0"/>
          </a:p>
        </p:txBody>
      </p:sp>
    </p:spTree>
    <p:extLst>
      <p:ext uri="{BB962C8B-B14F-4D97-AF65-F5344CB8AC3E}">
        <p14:creationId xmlns:p14="http://schemas.microsoft.com/office/powerpoint/2010/main" val="2081293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852738"/>
            <a:ext cx="321627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22313" y="4371181"/>
            <a:ext cx="7772400" cy="1362075"/>
          </a:xfrm>
        </p:spPr>
        <p:txBody>
          <a:bodyPr anchor="t">
            <a:normAutofit/>
          </a:bodyPr>
          <a:lstStyle>
            <a:lvl1pPr algn="r">
              <a:defRPr sz="2800" b="1" cap="all">
                <a:solidFill>
                  <a:schemeClr val="bg1"/>
                </a:solidFill>
                <a:latin typeface="Arial" pitchFamily="34" charset="0"/>
                <a:cs typeface="Arial" pitchFamily="34" charset="0"/>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3410429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052736"/>
            <a:ext cx="4388296" cy="5112568"/>
          </a:xfrm>
        </p:spPr>
        <p:txBody>
          <a:bodyPr>
            <a:normAutofit/>
          </a:bodyPr>
          <a:lstStyle>
            <a:lvl1pPr marL="342900" indent="-342900">
              <a:buFontTx/>
              <a:buBlip>
                <a:blip r:embed="rId2"/>
              </a:buBlip>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4" name="Content Placeholder 3"/>
          <p:cNvSpPr>
            <a:spLocks noGrp="1"/>
          </p:cNvSpPr>
          <p:nvPr>
            <p:ph sz="half" idx="2"/>
          </p:nvPr>
        </p:nvSpPr>
        <p:spPr>
          <a:xfrm>
            <a:off x="4648200" y="1052736"/>
            <a:ext cx="4388296" cy="5112568"/>
          </a:xfrm>
        </p:spPr>
        <p:txBody>
          <a:bodyPr>
            <a:normAutofit/>
          </a:bodyPr>
          <a:lstStyle>
            <a:lvl1pPr marL="342900" indent="-342900">
              <a:buFontTx/>
              <a:buBlip>
                <a:blip r:embed="rId2"/>
              </a:buBlip>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1" name="Title Placeholder 1"/>
          <p:cNvSpPr>
            <a:spLocks noGrp="1"/>
          </p:cNvSpPr>
          <p:nvPr>
            <p:ph type="title"/>
          </p:nvPr>
        </p:nvSpPr>
        <p:spPr>
          <a:xfrm>
            <a:off x="107504" y="44624"/>
            <a:ext cx="8928992" cy="792088"/>
          </a:xfrm>
          <a:prstGeom prst="rect">
            <a:avLst/>
          </a:prstGeom>
        </p:spPr>
        <p:txBody>
          <a:bodyPr rtlCol="0">
            <a:noAutofit/>
          </a:bodyPr>
          <a:lstStyle/>
          <a:p>
            <a:r>
              <a:rPr lang="es-ES" smtClean="0"/>
              <a:t>Haga clic para modificar el estilo de título del patrón</a:t>
            </a:r>
            <a:endParaRPr lang="es-ES" dirty="0"/>
          </a:p>
        </p:txBody>
      </p:sp>
      <p:sp>
        <p:nvSpPr>
          <p:cNvPr id="5" name="Footer Placeholder 4"/>
          <p:cNvSpPr>
            <a:spLocks noGrp="1"/>
          </p:cNvSpPr>
          <p:nvPr>
            <p:ph type="ftr" sz="quarter" idx="10"/>
          </p:nvPr>
        </p:nvSpPr>
        <p:spPr/>
        <p:txBody>
          <a:bodyPr/>
          <a:lstStyle>
            <a:lvl1pPr>
              <a:defRPr/>
            </a:lvl1pPr>
          </a:lstStyle>
          <a:p>
            <a:pPr>
              <a:defRPr/>
            </a:pPr>
            <a:endParaRPr lang="es-ES"/>
          </a:p>
        </p:txBody>
      </p:sp>
      <p:sp>
        <p:nvSpPr>
          <p:cNvPr id="6" name="Slide Number Placeholder 5"/>
          <p:cNvSpPr>
            <a:spLocks noGrp="1"/>
          </p:cNvSpPr>
          <p:nvPr>
            <p:ph type="sldNum" sz="quarter" idx="11"/>
          </p:nvPr>
        </p:nvSpPr>
        <p:spPr/>
        <p:txBody>
          <a:bodyPr/>
          <a:lstStyle>
            <a:lvl1pPr>
              <a:defRPr/>
            </a:lvl1pPr>
          </a:lstStyle>
          <a:p>
            <a:pPr>
              <a:defRPr/>
            </a:pPr>
            <a:fld id="{42C7D77A-4FC8-43B6-91EF-830781D0B35C}" type="slidenum">
              <a:rPr lang="es-ES"/>
              <a:pPr>
                <a:defRPr/>
              </a:pPr>
              <a:t>‹Nº›</a:t>
            </a:fld>
            <a:endParaRPr lang="es-ES" dirty="0"/>
          </a:p>
        </p:txBody>
      </p:sp>
    </p:spTree>
    <p:extLst>
      <p:ext uri="{BB962C8B-B14F-4D97-AF65-F5344CB8AC3E}">
        <p14:creationId xmlns:p14="http://schemas.microsoft.com/office/powerpoint/2010/main" val="1883005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smtClean="0"/>
              <a:t>Haga clic para modificar el estilo de título del patrón</a:t>
            </a:r>
            <a:endParaRPr lang="en-US"/>
          </a:p>
        </p:txBody>
      </p:sp>
      <p:sp>
        <p:nvSpPr>
          <p:cNvPr id="3" name="Footer Placeholder 4"/>
          <p:cNvSpPr>
            <a:spLocks noGrp="1"/>
          </p:cNvSpPr>
          <p:nvPr>
            <p:ph type="ftr" sz="quarter" idx="10"/>
          </p:nvPr>
        </p:nvSpPr>
        <p:spPr/>
        <p:txBody>
          <a:bodyPr/>
          <a:lstStyle>
            <a:lvl1pPr>
              <a:defRPr/>
            </a:lvl1pPr>
          </a:lstStyle>
          <a:p>
            <a:pPr>
              <a:defRPr/>
            </a:pPr>
            <a:endParaRPr lang="es-ES"/>
          </a:p>
        </p:txBody>
      </p:sp>
      <p:sp>
        <p:nvSpPr>
          <p:cNvPr id="4" name="Slide Number Placeholder 5"/>
          <p:cNvSpPr>
            <a:spLocks noGrp="1"/>
          </p:cNvSpPr>
          <p:nvPr>
            <p:ph type="sldNum" sz="quarter" idx="11"/>
          </p:nvPr>
        </p:nvSpPr>
        <p:spPr/>
        <p:txBody>
          <a:bodyPr/>
          <a:lstStyle>
            <a:lvl1pPr>
              <a:defRPr/>
            </a:lvl1pPr>
          </a:lstStyle>
          <a:p>
            <a:pPr>
              <a:defRPr/>
            </a:pPr>
            <a:fld id="{733C1F21-9B8C-4F48-90D5-5899F6D1929C}" type="slidenum">
              <a:rPr lang="es-ES"/>
              <a:pPr>
                <a:defRPr/>
              </a:pPr>
              <a:t>‹Nº›</a:t>
            </a:fld>
            <a:endParaRPr lang="es-ES" dirty="0"/>
          </a:p>
        </p:txBody>
      </p:sp>
    </p:spTree>
    <p:extLst>
      <p:ext uri="{BB962C8B-B14F-4D97-AF65-F5344CB8AC3E}">
        <p14:creationId xmlns:p14="http://schemas.microsoft.com/office/powerpoint/2010/main" val="2390803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s-ES"/>
          </a:p>
        </p:txBody>
      </p:sp>
      <p:sp>
        <p:nvSpPr>
          <p:cNvPr id="3" name="Slide Number Placeholder 5"/>
          <p:cNvSpPr>
            <a:spLocks noGrp="1"/>
          </p:cNvSpPr>
          <p:nvPr>
            <p:ph type="sldNum" sz="quarter" idx="11"/>
          </p:nvPr>
        </p:nvSpPr>
        <p:spPr/>
        <p:txBody>
          <a:bodyPr/>
          <a:lstStyle>
            <a:lvl1pPr>
              <a:defRPr/>
            </a:lvl1pPr>
          </a:lstStyle>
          <a:p>
            <a:pPr>
              <a:defRPr/>
            </a:pPr>
            <a:fld id="{F497B4B0-C506-4972-A9DA-8AFAF5CDBB4C}" type="slidenum">
              <a:rPr lang="es-ES"/>
              <a:pPr>
                <a:defRPr/>
              </a:pPr>
              <a:t>‹Nº›</a:t>
            </a:fld>
            <a:endParaRPr lang="es-ES" dirty="0"/>
          </a:p>
        </p:txBody>
      </p:sp>
    </p:spTree>
    <p:extLst>
      <p:ext uri="{BB962C8B-B14F-4D97-AF65-F5344CB8AC3E}">
        <p14:creationId xmlns:p14="http://schemas.microsoft.com/office/powerpoint/2010/main" val="160883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Presentation End Slide">
    <p:bg>
      <p:bgPr>
        <a:solidFill>
          <a:schemeClr val="bg1"/>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5" y="1196975"/>
            <a:ext cx="497205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4"/>
          <p:cNvSpPr txBox="1">
            <a:spLocks noChangeArrowheads="1"/>
          </p:cNvSpPr>
          <p:nvPr/>
        </p:nvSpPr>
        <p:spPr bwMode="auto">
          <a:xfrm>
            <a:off x="250825" y="188913"/>
            <a:ext cx="3894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s-ES" sz="2000">
                <a:solidFill>
                  <a:schemeClr val="bg1"/>
                </a:solidFill>
              </a:rPr>
              <a:t>www.bsc.es</a:t>
            </a:r>
          </a:p>
        </p:txBody>
      </p:sp>
      <p:sp>
        <p:nvSpPr>
          <p:cNvPr id="2" name="Title 1"/>
          <p:cNvSpPr>
            <a:spLocks noGrp="1"/>
          </p:cNvSpPr>
          <p:nvPr>
            <p:ph type="ctrTitle"/>
          </p:nvPr>
        </p:nvSpPr>
        <p:spPr>
          <a:xfrm>
            <a:off x="685800" y="3068960"/>
            <a:ext cx="7772400" cy="747514"/>
          </a:xfrm>
        </p:spPr>
        <p:txBody>
          <a:bodyPr anchor="ctr">
            <a:normAutofit/>
          </a:bodyPr>
          <a:lstStyle>
            <a:lvl1pPr algn="ctr">
              <a:defRPr sz="3200" b="0">
                <a:solidFill>
                  <a:schemeClr val="bg1"/>
                </a:solidFill>
                <a:latin typeface="Arial" pitchFamily="34" charset="0"/>
                <a:cs typeface="Arial" pitchFamily="34" charset="0"/>
              </a:defRPr>
            </a:lvl1pPr>
          </a:lstStyle>
          <a:p>
            <a:r>
              <a:rPr lang="es-ES" smtClean="0"/>
              <a:t>Haga clic para modificar el estilo de título del patrón</a:t>
            </a:r>
            <a:endParaRPr lang="es-ES" dirty="0"/>
          </a:p>
        </p:txBody>
      </p:sp>
      <p:sp>
        <p:nvSpPr>
          <p:cNvPr id="3" name="Subtitle 2"/>
          <p:cNvSpPr>
            <a:spLocks noGrp="1"/>
          </p:cNvSpPr>
          <p:nvPr>
            <p:ph type="subTitle" idx="1"/>
          </p:nvPr>
        </p:nvSpPr>
        <p:spPr>
          <a:xfrm>
            <a:off x="1371600" y="3861048"/>
            <a:ext cx="6400800" cy="864096"/>
          </a:xfrm>
        </p:spPr>
        <p:txBody>
          <a:bodyPr>
            <a:normAutofit/>
          </a:bodyPr>
          <a:lstStyle>
            <a:lvl1pPr marL="0" indent="0" algn="ctr">
              <a:buNone/>
              <a:defRPr sz="2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spTree>
    <p:extLst>
      <p:ext uri="{BB962C8B-B14F-4D97-AF65-F5344CB8AC3E}">
        <p14:creationId xmlns:p14="http://schemas.microsoft.com/office/powerpoint/2010/main" val="858519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07950" y="44450"/>
            <a:ext cx="89281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p>
        </p:txBody>
      </p:sp>
      <p:sp>
        <p:nvSpPr>
          <p:cNvPr id="1028" name="Text Placeholder 2"/>
          <p:cNvSpPr>
            <a:spLocks noGrp="1"/>
          </p:cNvSpPr>
          <p:nvPr>
            <p:ph type="body" idx="1"/>
          </p:nvPr>
        </p:nvSpPr>
        <p:spPr bwMode="auto">
          <a:xfrm>
            <a:off x="107950" y="981075"/>
            <a:ext cx="89281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5" name="Footer Placeholder 4"/>
          <p:cNvSpPr>
            <a:spLocks noGrp="1"/>
          </p:cNvSpPr>
          <p:nvPr>
            <p:ph type="ftr" sz="quarter" idx="3"/>
          </p:nvPr>
        </p:nvSpPr>
        <p:spPr>
          <a:xfrm>
            <a:off x="2195513" y="6356350"/>
            <a:ext cx="6337300" cy="414338"/>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s-ES"/>
          </a:p>
        </p:txBody>
      </p:sp>
      <p:sp>
        <p:nvSpPr>
          <p:cNvPr id="6" name="Slide Number Placeholder 5"/>
          <p:cNvSpPr>
            <a:spLocks noGrp="1"/>
          </p:cNvSpPr>
          <p:nvPr>
            <p:ph type="sldNum" sz="quarter" idx="4"/>
          </p:nvPr>
        </p:nvSpPr>
        <p:spPr>
          <a:xfrm>
            <a:off x="8604250" y="6357938"/>
            <a:ext cx="442913" cy="412750"/>
          </a:xfrm>
          <a:prstGeom prst="rect">
            <a:avLst/>
          </a:prstGeom>
        </p:spPr>
        <p:txBody>
          <a:bodyPr anchor="b"/>
          <a:lstStyle>
            <a:lvl1pPr algn="r" fontAlgn="auto">
              <a:spcBef>
                <a:spcPts val="0"/>
              </a:spcBef>
              <a:spcAft>
                <a:spcPts val="0"/>
              </a:spcAft>
              <a:defRPr sz="1100" smtClean="0">
                <a:solidFill>
                  <a:srgbClr val="004990"/>
                </a:solidFill>
                <a:latin typeface="+mn-lt"/>
                <a:cs typeface="+mn-cs"/>
              </a:defRPr>
            </a:lvl1pPr>
          </a:lstStyle>
          <a:p>
            <a:pPr>
              <a:defRPr/>
            </a:pPr>
            <a:fld id="{456F160F-024A-4C5A-A4F2-B9E008E97917}" type="slidenum">
              <a:rPr lang="es-ES"/>
              <a:pPr>
                <a:defRPr/>
              </a:pPr>
              <a:t>‹Nº›</a:t>
            </a:fld>
            <a:endParaRPr lang="es-ES" dirty="0"/>
          </a:p>
        </p:txBody>
      </p:sp>
      <p:pic>
        <p:nvPicPr>
          <p:cNvPr id="103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6308725"/>
            <a:ext cx="187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4" r:id="rId1"/>
    <p:sldLayoutId id="2147483660" r:id="rId2"/>
    <p:sldLayoutId id="2147483665" r:id="rId3"/>
    <p:sldLayoutId id="2147483661" r:id="rId4"/>
    <p:sldLayoutId id="2147483662" r:id="rId5"/>
    <p:sldLayoutId id="2147483663" r:id="rId6"/>
    <p:sldLayoutId id="2147483666" r:id="rId7"/>
  </p:sldLayoutIdLst>
  <p:timing>
    <p:tnLst>
      <p:par>
        <p:cTn id="1" dur="indefinite" restart="never" nodeType="tmRoot"/>
      </p:par>
    </p:tnLst>
  </p:timing>
  <p:hf hdr="0" ftr="0" dt="0"/>
  <p:txStyles>
    <p:titleStyle>
      <a:lvl1pPr algn="l" rtl="0" eaLnBrk="1" fontAlgn="base" hangingPunct="1">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p:titleStyle>
    <p:bodyStyle>
      <a:lvl1pPr marL="342900" indent="-342900" algn="l" rtl="0" eaLnBrk="1" fontAlgn="base" hangingPunct="1">
        <a:spcBef>
          <a:spcPct val="20000"/>
        </a:spcBef>
        <a:spcAft>
          <a:spcPct val="0"/>
        </a:spcAft>
        <a:buBlip>
          <a:blip r:embed="rId11"/>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99792" y="6093296"/>
            <a:ext cx="6120680" cy="523220"/>
          </a:xfrm>
          <a:prstGeom prst="rect">
            <a:avLst/>
          </a:prstGeom>
          <a:noFill/>
        </p:spPr>
        <p:txBody>
          <a:bodyPr wrap="square" rtlCol="0">
            <a:spAutoFit/>
          </a:bodyPr>
          <a:lstStyle/>
          <a:p>
            <a:pPr algn="r"/>
            <a:r>
              <a:rPr lang="en-US" sz="1400" dirty="0">
                <a:solidFill>
                  <a:schemeClr val="bg1"/>
                </a:solidFill>
              </a:rPr>
              <a:t>8</a:t>
            </a:r>
            <a:r>
              <a:rPr lang="en-US" sz="1400" baseline="30000" dirty="0">
                <a:solidFill>
                  <a:schemeClr val="bg1"/>
                </a:solidFill>
              </a:rPr>
              <a:t>th</a:t>
            </a:r>
            <a:r>
              <a:rPr lang="en-US" sz="1400" dirty="0">
                <a:solidFill>
                  <a:schemeClr val="bg1"/>
                </a:solidFill>
              </a:rPr>
              <a:t> International Workshop on Sand/</a:t>
            </a:r>
            <a:r>
              <a:rPr lang="en-US" sz="1400" dirty="0" err="1">
                <a:solidFill>
                  <a:schemeClr val="bg1"/>
                </a:solidFill>
              </a:rPr>
              <a:t>Duststorms</a:t>
            </a:r>
            <a:r>
              <a:rPr lang="en-US" sz="1400" dirty="0">
                <a:solidFill>
                  <a:schemeClr val="bg1"/>
                </a:solidFill>
              </a:rPr>
              <a:t> and Associated </a:t>
            </a:r>
            <a:r>
              <a:rPr lang="en-US" sz="1400" dirty="0" err="1" smtClean="0">
                <a:solidFill>
                  <a:schemeClr val="bg1"/>
                </a:solidFill>
              </a:rPr>
              <a:t>Dustfall</a:t>
            </a:r>
            <a:r>
              <a:rPr lang="es-ES_tradnl" sz="1400" dirty="0" smtClean="0">
                <a:solidFill>
                  <a:schemeClr val="bg1"/>
                </a:solidFill>
              </a:rPr>
              <a:t> </a:t>
            </a:r>
            <a:r>
              <a:rPr lang="es-ES_tradnl" sz="1400" dirty="0" err="1" smtClean="0">
                <a:solidFill>
                  <a:schemeClr val="bg1"/>
                </a:solidFill>
              </a:rPr>
              <a:t>Lisbon</a:t>
            </a:r>
            <a:r>
              <a:rPr lang="es-ES_tradnl" sz="1400" dirty="0" smtClean="0">
                <a:solidFill>
                  <a:schemeClr val="bg1"/>
                </a:solidFill>
              </a:rPr>
              <a:t>, Portugal, 2-4 </a:t>
            </a:r>
            <a:r>
              <a:rPr lang="es-ES_tradnl" sz="1400" dirty="0" err="1" smtClean="0">
                <a:solidFill>
                  <a:schemeClr val="bg1"/>
                </a:solidFill>
              </a:rPr>
              <a:t>May</a:t>
            </a:r>
            <a:r>
              <a:rPr lang="es-ES_tradnl" sz="1400" dirty="0" smtClean="0">
                <a:solidFill>
                  <a:schemeClr val="bg1"/>
                </a:solidFill>
              </a:rPr>
              <a:t>, 2016</a:t>
            </a:r>
            <a:endParaRPr lang="es-ES" sz="1400" dirty="0">
              <a:solidFill>
                <a:schemeClr val="bg1"/>
              </a:solidFill>
            </a:endParaRPr>
          </a:p>
        </p:txBody>
      </p:sp>
      <p:sp>
        <p:nvSpPr>
          <p:cNvPr id="7" name="TextBox 6"/>
          <p:cNvSpPr txBox="1"/>
          <p:nvPr/>
        </p:nvSpPr>
        <p:spPr>
          <a:xfrm>
            <a:off x="1043608" y="4379620"/>
            <a:ext cx="7272808" cy="1569660"/>
          </a:xfrm>
          <a:prstGeom prst="rect">
            <a:avLst/>
          </a:prstGeom>
          <a:noFill/>
        </p:spPr>
        <p:txBody>
          <a:bodyPr wrap="square" rtlCol="0">
            <a:spAutoFit/>
          </a:bodyPr>
          <a:lstStyle/>
          <a:p>
            <a:pPr algn="ctr"/>
            <a:r>
              <a:rPr lang="es-ES" dirty="0" smtClean="0">
                <a:solidFill>
                  <a:schemeClr val="bg1"/>
                </a:solidFill>
                <a:latin typeface="Arial" pitchFamily="34" charset="0"/>
                <a:cs typeface="Arial" pitchFamily="34" charset="0"/>
              </a:rPr>
              <a:t>S</a:t>
            </a:r>
            <a:r>
              <a:rPr lang="es-ES" dirty="0">
                <a:solidFill>
                  <a:schemeClr val="bg1"/>
                </a:solidFill>
                <a:latin typeface="Arial" pitchFamily="34" charset="0"/>
                <a:cs typeface="Arial" pitchFamily="34" charset="0"/>
              </a:rPr>
              <a:t>. </a:t>
            </a:r>
            <a:r>
              <a:rPr lang="es-ES" dirty="0" smtClean="0">
                <a:solidFill>
                  <a:schemeClr val="bg1"/>
                </a:solidFill>
                <a:latin typeface="Arial" pitchFamily="34" charset="0"/>
                <a:cs typeface="Arial" pitchFamily="34" charset="0"/>
              </a:rPr>
              <a:t>Basart</a:t>
            </a:r>
            <a:r>
              <a:rPr lang="es-ES" baseline="30000" dirty="0" smtClean="0">
                <a:solidFill>
                  <a:schemeClr val="bg1"/>
                </a:solidFill>
                <a:latin typeface="Arial" pitchFamily="34" charset="0"/>
                <a:cs typeface="Arial" pitchFamily="34" charset="0"/>
              </a:rPr>
              <a:t>1</a:t>
            </a:r>
            <a:r>
              <a:rPr lang="es-ES" dirty="0" smtClean="0">
                <a:solidFill>
                  <a:schemeClr val="bg1"/>
                </a:solidFill>
                <a:latin typeface="Arial" pitchFamily="34" charset="0"/>
                <a:cs typeface="Arial" pitchFamily="34" charset="0"/>
              </a:rPr>
              <a:t>, G. García-Castrillo</a:t>
            </a:r>
            <a:r>
              <a:rPr lang="es-ES" baseline="30000" dirty="0">
                <a:solidFill>
                  <a:schemeClr val="bg1"/>
                </a:solidFill>
                <a:latin typeface="Arial" pitchFamily="34" charset="0"/>
                <a:cs typeface="Arial" pitchFamily="34" charset="0"/>
              </a:rPr>
              <a:t>2</a:t>
            </a:r>
            <a:r>
              <a:rPr lang="es-ES" dirty="0" smtClean="0">
                <a:solidFill>
                  <a:schemeClr val="bg1"/>
                </a:solidFill>
                <a:latin typeface="Arial" pitchFamily="34" charset="0"/>
                <a:cs typeface="Arial" pitchFamily="34" charset="0"/>
              </a:rPr>
              <a:t>, E. Terradellas</a:t>
            </a:r>
            <a:r>
              <a:rPr lang="es-ES" baseline="30000" dirty="0" smtClean="0">
                <a:solidFill>
                  <a:schemeClr val="bg1"/>
                </a:solidFill>
                <a:latin typeface="Arial" pitchFamily="34" charset="0"/>
                <a:cs typeface="Arial" pitchFamily="34" charset="0"/>
              </a:rPr>
              <a:t>2</a:t>
            </a:r>
            <a:r>
              <a:rPr lang="es-ES" dirty="0" smtClean="0">
                <a:solidFill>
                  <a:schemeClr val="bg1"/>
                </a:solidFill>
                <a:latin typeface="Arial" pitchFamily="34" charset="0"/>
                <a:cs typeface="Arial" pitchFamily="34" charset="0"/>
              </a:rPr>
              <a:t>  and E</a:t>
            </a:r>
            <a:r>
              <a:rPr lang="es-ES" dirty="0">
                <a:solidFill>
                  <a:schemeClr val="bg1"/>
                </a:solidFill>
                <a:latin typeface="Arial" pitchFamily="34" charset="0"/>
                <a:cs typeface="Arial" pitchFamily="34" charset="0"/>
              </a:rPr>
              <a:t>. </a:t>
            </a:r>
            <a:r>
              <a:rPr lang="es-ES" dirty="0" smtClean="0">
                <a:solidFill>
                  <a:schemeClr val="bg1"/>
                </a:solidFill>
                <a:latin typeface="Arial" pitchFamily="34" charset="0"/>
                <a:cs typeface="Arial" pitchFamily="34" charset="0"/>
              </a:rPr>
              <a:t>Cuevas</a:t>
            </a:r>
            <a:r>
              <a:rPr lang="es-ES" baseline="30000" dirty="0" smtClean="0">
                <a:solidFill>
                  <a:schemeClr val="bg1"/>
                </a:solidFill>
                <a:latin typeface="Arial" pitchFamily="34" charset="0"/>
                <a:cs typeface="Arial" pitchFamily="34" charset="0"/>
              </a:rPr>
              <a:t>3</a:t>
            </a:r>
          </a:p>
          <a:p>
            <a:pPr algn="ctr"/>
            <a:endParaRPr lang="es-ES" baseline="30000" dirty="0">
              <a:solidFill>
                <a:schemeClr val="bg1"/>
              </a:solidFill>
              <a:latin typeface="Arial" pitchFamily="34" charset="0"/>
              <a:cs typeface="Arial" pitchFamily="34" charset="0"/>
            </a:endParaRPr>
          </a:p>
          <a:p>
            <a:pPr algn="ctr"/>
            <a:r>
              <a:rPr lang="es-ES" sz="1600" baseline="30000" dirty="0" smtClean="0">
                <a:solidFill>
                  <a:schemeClr val="bg1"/>
                </a:solidFill>
                <a:latin typeface="Arial" pitchFamily="34" charset="0"/>
                <a:cs typeface="Arial" pitchFamily="34" charset="0"/>
              </a:rPr>
              <a:t>1</a:t>
            </a:r>
            <a:r>
              <a:rPr lang="es-ES" sz="1600" dirty="0" smtClean="0">
                <a:solidFill>
                  <a:schemeClr val="bg1"/>
                </a:solidFill>
                <a:latin typeface="Arial" pitchFamily="34" charset="0"/>
                <a:cs typeface="Arial" pitchFamily="34" charset="0"/>
              </a:rPr>
              <a:t>Earth </a:t>
            </a:r>
            <a:r>
              <a:rPr lang="es-ES" sz="1600" dirty="0" err="1" smtClean="0">
                <a:solidFill>
                  <a:schemeClr val="bg1"/>
                </a:solidFill>
                <a:latin typeface="Arial" pitchFamily="34" charset="0"/>
                <a:cs typeface="Arial" pitchFamily="34" charset="0"/>
              </a:rPr>
              <a:t>Sciences</a:t>
            </a:r>
            <a:r>
              <a:rPr lang="es-ES" sz="1600" dirty="0" smtClean="0">
                <a:solidFill>
                  <a:schemeClr val="bg1"/>
                </a:solidFill>
                <a:latin typeface="Arial" pitchFamily="34" charset="0"/>
                <a:cs typeface="Arial" pitchFamily="34" charset="0"/>
              </a:rPr>
              <a:t> </a:t>
            </a:r>
            <a:r>
              <a:rPr lang="es-ES" sz="1600" dirty="0" err="1" smtClean="0">
                <a:solidFill>
                  <a:schemeClr val="bg1"/>
                </a:solidFill>
                <a:latin typeface="Arial" pitchFamily="34" charset="0"/>
                <a:cs typeface="Arial" pitchFamily="34" charset="0"/>
              </a:rPr>
              <a:t>Department</a:t>
            </a:r>
            <a:r>
              <a:rPr lang="es-ES" sz="1600" dirty="0" smtClean="0">
                <a:solidFill>
                  <a:schemeClr val="bg1"/>
                </a:solidFill>
                <a:latin typeface="Arial" pitchFamily="34" charset="0"/>
                <a:cs typeface="Arial" pitchFamily="34" charset="0"/>
              </a:rPr>
              <a:t>, BSC, Barcelona, </a:t>
            </a:r>
            <a:r>
              <a:rPr lang="es-ES" sz="1600" dirty="0" err="1" smtClean="0">
                <a:solidFill>
                  <a:schemeClr val="bg1"/>
                </a:solidFill>
                <a:latin typeface="Arial" pitchFamily="34" charset="0"/>
                <a:cs typeface="Arial" pitchFamily="34" charset="0"/>
              </a:rPr>
              <a:t>Spain</a:t>
            </a:r>
            <a:endParaRPr lang="es-ES" sz="1600" dirty="0" smtClean="0">
              <a:solidFill>
                <a:schemeClr val="bg1"/>
              </a:solidFill>
              <a:latin typeface="Arial" pitchFamily="34" charset="0"/>
              <a:cs typeface="Arial" pitchFamily="34" charset="0"/>
            </a:endParaRPr>
          </a:p>
          <a:p>
            <a:pPr algn="ctr"/>
            <a:r>
              <a:rPr lang="es-ES" sz="1600" baseline="30000" dirty="0" smtClean="0">
                <a:solidFill>
                  <a:schemeClr val="bg1"/>
                </a:solidFill>
                <a:latin typeface="Arial" pitchFamily="34" charset="0"/>
                <a:cs typeface="Arial" pitchFamily="34" charset="0"/>
              </a:rPr>
              <a:t>2</a:t>
            </a:r>
            <a:r>
              <a:rPr lang="es-ES" sz="1600" dirty="0" smtClean="0">
                <a:solidFill>
                  <a:schemeClr val="bg1"/>
                </a:solidFill>
                <a:latin typeface="Arial" pitchFamily="34" charset="0"/>
                <a:cs typeface="Arial" pitchFamily="34" charset="0"/>
              </a:rPr>
              <a:t>AEMET, Barcelona, </a:t>
            </a:r>
            <a:r>
              <a:rPr lang="es-ES" sz="1600" dirty="0" err="1" smtClean="0">
                <a:solidFill>
                  <a:schemeClr val="bg1"/>
                </a:solidFill>
                <a:latin typeface="Arial" pitchFamily="34" charset="0"/>
                <a:cs typeface="Arial" pitchFamily="34" charset="0"/>
              </a:rPr>
              <a:t>Spain</a:t>
            </a:r>
            <a:endParaRPr lang="es-ES" sz="1600" dirty="0" smtClean="0">
              <a:solidFill>
                <a:schemeClr val="bg1"/>
              </a:solidFill>
              <a:latin typeface="Arial" pitchFamily="34" charset="0"/>
              <a:cs typeface="Arial" pitchFamily="34" charset="0"/>
            </a:endParaRPr>
          </a:p>
          <a:p>
            <a:pPr algn="ctr"/>
            <a:r>
              <a:rPr lang="es-ES" sz="1600" baseline="30000" dirty="0" smtClean="0">
                <a:solidFill>
                  <a:schemeClr val="bg1"/>
                </a:solidFill>
                <a:latin typeface="Arial" pitchFamily="34" charset="0"/>
                <a:cs typeface="Arial" pitchFamily="34" charset="0"/>
              </a:rPr>
              <a:t>3</a:t>
            </a:r>
            <a:r>
              <a:rPr lang="es-ES" sz="1600" dirty="0" smtClean="0">
                <a:solidFill>
                  <a:schemeClr val="bg1"/>
                </a:solidFill>
                <a:latin typeface="Arial" pitchFamily="34" charset="0"/>
                <a:cs typeface="Arial" pitchFamily="34" charset="0"/>
              </a:rPr>
              <a:t>CIAI-AEMET, Tenerife, </a:t>
            </a:r>
            <a:r>
              <a:rPr lang="es-ES" sz="1600" dirty="0" err="1" smtClean="0">
                <a:solidFill>
                  <a:schemeClr val="bg1"/>
                </a:solidFill>
                <a:latin typeface="Arial" pitchFamily="34" charset="0"/>
                <a:cs typeface="Arial" pitchFamily="34" charset="0"/>
              </a:rPr>
              <a:t>Spain</a:t>
            </a:r>
            <a:endParaRPr lang="es-ES" sz="1600" dirty="0" smtClean="0">
              <a:solidFill>
                <a:schemeClr val="bg1"/>
              </a:solidFill>
              <a:latin typeface="Arial" pitchFamily="34" charset="0"/>
              <a:cs typeface="Arial" pitchFamily="34" charset="0"/>
            </a:endParaRPr>
          </a:p>
          <a:p>
            <a:pPr algn="ctr"/>
            <a:endParaRPr lang="es-ES" dirty="0" smtClean="0">
              <a:solidFill>
                <a:schemeClr val="bg1"/>
              </a:solidFill>
              <a:latin typeface="Arial" pitchFamily="34" charset="0"/>
              <a:cs typeface="Arial" pitchFamily="34" charset="0"/>
            </a:endParaRPr>
          </a:p>
        </p:txBody>
      </p:sp>
      <p:sp>
        <p:nvSpPr>
          <p:cNvPr id="12" name="Title 11"/>
          <p:cNvSpPr>
            <a:spLocks noGrp="1"/>
          </p:cNvSpPr>
          <p:nvPr>
            <p:ph type="ctrTitle"/>
          </p:nvPr>
        </p:nvSpPr>
        <p:spPr>
          <a:xfrm>
            <a:off x="323528" y="2703730"/>
            <a:ext cx="8496944" cy="1467594"/>
          </a:xfrm>
        </p:spPr>
        <p:txBody>
          <a:bodyPr>
            <a:normAutofit fontScale="90000"/>
          </a:bodyPr>
          <a:lstStyle/>
          <a:p>
            <a:r>
              <a:rPr lang="en-GB" dirty="0"/>
              <a:t>WMO SDS-WAS: TOWARDS CONTINUOUS EVALUATION OF DUST MODELS IN NORTHERN </a:t>
            </a:r>
            <a:r>
              <a:rPr lang="en-GB" dirty="0" smtClean="0"/>
              <a:t>AFRICA</a:t>
            </a:r>
            <a:endParaRPr lang="en-US" dirty="0"/>
          </a:p>
        </p:txBody>
      </p:sp>
      <p:pic>
        <p:nvPicPr>
          <p:cNvPr id="2" name="Imagen 1" descr="logo_S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884" y="116632"/>
            <a:ext cx="1605425" cy="720080"/>
          </a:xfrm>
          <a:prstGeom prst="rect">
            <a:avLst/>
          </a:prstGeom>
        </p:spPr>
      </p:pic>
      <p:pic>
        <p:nvPicPr>
          <p:cNvPr id="8" name="Picture 4" descr="AEMET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210432"/>
            <a:ext cx="4226701" cy="64939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80" y="210432"/>
            <a:ext cx="1537860" cy="1687252"/>
          </a:xfrm>
          <a:prstGeom prst="rect">
            <a:avLst/>
          </a:prstGeom>
        </p:spPr>
      </p:pic>
    </p:spTree>
    <p:extLst>
      <p:ext uri="{BB962C8B-B14F-4D97-AF65-F5344CB8AC3E}">
        <p14:creationId xmlns:p14="http://schemas.microsoft.com/office/powerpoint/2010/main" val="928438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4"/>
          <p:cNvSpPr>
            <a:spLocks noChangeArrowheads="1"/>
          </p:cNvSpPr>
          <p:nvPr/>
        </p:nvSpPr>
        <p:spPr bwMode="auto">
          <a:xfrm>
            <a:off x="0" y="0"/>
            <a:ext cx="9144000" cy="6858000"/>
          </a:xfrm>
          <a:prstGeom prst="rect">
            <a:avLst/>
          </a:prstGeom>
          <a:noFill/>
          <a:ln w="101600">
            <a:noFill/>
            <a:miter lim="800000"/>
            <a:headEnd/>
            <a:tailEnd/>
          </a:ln>
        </p:spPr>
        <p:txBody>
          <a:bodyPr wrap="none" lIns="60204" tIns="30102" rIns="60204" bIns="30102" anchor="ctr"/>
          <a:lstStyle/>
          <a:p>
            <a:endParaRPr lang="es-ES">
              <a:latin typeface="Calibri" pitchFamily="34" charset="0"/>
            </a:endParaRPr>
          </a:p>
        </p:txBody>
      </p:sp>
      <p:sp>
        <p:nvSpPr>
          <p:cNvPr id="2" name="1 Marcador de número de diapositiva"/>
          <p:cNvSpPr>
            <a:spLocks noGrp="1"/>
          </p:cNvSpPr>
          <p:nvPr>
            <p:ph type="sldNum" sz="quarter" idx="4294967295"/>
          </p:nvPr>
        </p:nvSpPr>
        <p:spPr>
          <a:xfrm>
            <a:off x="8604448" y="6357553"/>
            <a:ext cx="442392" cy="412838"/>
          </a:xfrm>
          <a:prstGeom prst="rect">
            <a:avLst/>
          </a:prstGeom>
        </p:spPr>
        <p:txBody>
          <a:bodyPr anchor="b"/>
          <a:lstStyle/>
          <a:p>
            <a:pPr algn="r" fontAlgn="auto">
              <a:spcBef>
                <a:spcPts val="0"/>
              </a:spcBef>
              <a:spcAft>
                <a:spcPts val="0"/>
              </a:spcAft>
            </a:pPr>
            <a:fld id="{52061378-4D88-4D7A-AE1E-4DC568188EF0}" type="slidenum">
              <a:rPr lang="es-ES" sz="1100">
                <a:solidFill>
                  <a:srgbClr val="004990"/>
                </a:solidFill>
                <a:latin typeface="+mn-lt"/>
                <a:cs typeface="+mn-cs"/>
              </a:rPr>
              <a:pPr algn="r" fontAlgn="auto">
                <a:spcBef>
                  <a:spcPts val="0"/>
                </a:spcBef>
                <a:spcAft>
                  <a:spcPts val="0"/>
                </a:spcAft>
              </a:pPr>
              <a:t>10</a:t>
            </a:fld>
            <a:endParaRPr lang="es-ES" sz="1100" dirty="0">
              <a:solidFill>
                <a:srgbClr val="004990"/>
              </a:solidFill>
              <a:latin typeface="+mn-lt"/>
              <a:cs typeface="+mn-cs"/>
            </a:endParaRPr>
          </a:p>
        </p:txBody>
      </p:sp>
      <p:sp>
        <p:nvSpPr>
          <p:cNvPr id="14" name="1 Título"/>
          <p:cNvSpPr>
            <a:spLocks noGrp="1"/>
          </p:cNvSpPr>
          <p:nvPr>
            <p:ph type="title"/>
          </p:nvPr>
        </p:nvSpPr>
        <p:spPr/>
        <p:txBody>
          <a:bodyPr/>
          <a:lstStyle/>
          <a:p>
            <a:r>
              <a:rPr lang="es-ES_tradnl" sz="2800" b="1" dirty="0" smtClean="0">
                <a:latin typeface="Calibri" panose="020F0502020204030204" pitchFamily="34" charset="0"/>
              </a:rPr>
              <a:t>NRT </a:t>
            </a:r>
            <a:r>
              <a:rPr lang="es-ES_tradnl" sz="2800" b="1" dirty="0" err="1" smtClean="0">
                <a:latin typeface="Calibri" panose="020F0502020204030204" pitchFamily="34" charset="0"/>
              </a:rPr>
              <a:t>Evaluation</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using</a:t>
            </a:r>
            <a:r>
              <a:rPr lang="es-ES_tradnl" sz="2800" b="1" dirty="0" smtClean="0">
                <a:latin typeface="Calibri" panose="020F0502020204030204" pitchFamily="34" charset="0"/>
              </a:rPr>
              <a:t> AERONET</a:t>
            </a:r>
            <a:endParaRPr lang="en-GB" sz="2800" b="1" dirty="0">
              <a:latin typeface="Calibri" panose="020F0502020204030204" pitchFamily="34" charset="0"/>
            </a:endParaRPr>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334" t="18708" r="15964" b="28616"/>
          <a:stretch/>
        </p:blipFill>
        <p:spPr bwMode="auto">
          <a:xfrm>
            <a:off x="199536" y="894061"/>
            <a:ext cx="3004312" cy="184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de flecha"/>
          <p:cNvCxnSpPr>
            <a:endCxn id="9220" idx="1"/>
          </p:cNvCxnSpPr>
          <p:nvPr/>
        </p:nvCxnSpPr>
        <p:spPr>
          <a:xfrm>
            <a:off x="1043608" y="1700808"/>
            <a:ext cx="1944216" cy="239281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87824" y="1942388"/>
            <a:ext cx="5736637" cy="4302478"/>
          </a:xfrm>
          <a:prstGeom prst="rect">
            <a:avLst/>
          </a:prstGeom>
          <a:noFill/>
          <a:ln>
            <a:solidFill>
              <a:srgbClr val="00B05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595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3" name="Rectangle 7"/>
          <p:cNvSpPr>
            <a:spLocks noChangeArrowheads="1"/>
          </p:cNvSpPr>
          <p:nvPr/>
        </p:nvSpPr>
        <p:spPr bwMode="auto">
          <a:xfrm>
            <a:off x="0" y="30014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latin typeface="Calibri" panose="020F0502020204030204" pitchFamily="34" charset="0"/>
            </a:endParaRPr>
          </a:p>
        </p:txBody>
      </p:sp>
      <p:sp>
        <p:nvSpPr>
          <p:cNvPr id="34824" name="Text Box 8"/>
          <p:cNvSpPr txBox="1">
            <a:spLocks noChangeArrowheads="1"/>
          </p:cNvSpPr>
          <p:nvPr/>
        </p:nvSpPr>
        <p:spPr bwMode="auto">
          <a:xfrm>
            <a:off x="338074" y="3477195"/>
            <a:ext cx="3312368" cy="2616101"/>
          </a:xfrm>
          <a:prstGeom prst="rect">
            <a:avLst/>
          </a:prstGeom>
          <a:ln/>
          <a:extLst/>
        </p:spPr>
        <p:style>
          <a:lnRef idx="1">
            <a:schemeClr val="accent5"/>
          </a:lnRef>
          <a:fillRef idx="3">
            <a:schemeClr val="accent5"/>
          </a:fillRef>
          <a:effectRef idx="2">
            <a:schemeClr val="accent5"/>
          </a:effectRef>
          <a:fontRef idx="minor">
            <a:schemeClr val="lt1"/>
          </a:fontRef>
        </p:style>
        <p:txBody>
          <a:bodyPr wrap="square">
            <a:spAutoFit/>
          </a:bodyPr>
          <a:lstStyle/>
          <a:p>
            <a:r>
              <a:rPr lang="es-ES" dirty="0" smtClean="0">
                <a:solidFill>
                  <a:schemeClr val="bg1"/>
                </a:solidFill>
                <a:latin typeface="Calibri" panose="020F0502020204030204" pitchFamily="34" charset="0"/>
              </a:rPr>
              <a:t>A set of </a:t>
            </a:r>
            <a:r>
              <a:rPr lang="es-ES" dirty="0" err="1" smtClean="0">
                <a:solidFill>
                  <a:schemeClr val="bg1"/>
                </a:solidFill>
                <a:latin typeface="Calibri" panose="020F0502020204030204" pitchFamily="34" charset="0"/>
              </a:rPr>
              <a:t>evaluation</a:t>
            </a:r>
            <a:r>
              <a:rPr lang="es-ES" dirty="0" smtClean="0">
                <a:solidFill>
                  <a:schemeClr val="bg1"/>
                </a:solidFill>
                <a:latin typeface="Calibri" panose="020F0502020204030204" pitchFamily="34" charset="0"/>
              </a:rPr>
              <a:t> </a:t>
            </a:r>
            <a:r>
              <a:rPr lang="es-ES" dirty="0" err="1" smtClean="0">
                <a:solidFill>
                  <a:schemeClr val="bg1"/>
                </a:solidFill>
                <a:latin typeface="Calibri" panose="020F0502020204030204" pitchFamily="34" charset="0"/>
              </a:rPr>
              <a:t>metrics</a:t>
            </a:r>
            <a:r>
              <a:rPr lang="es-ES" dirty="0" smtClean="0">
                <a:solidFill>
                  <a:schemeClr val="bg1"/>
                </a:solidFill>
                <a:latin typeface="Calibri" panose="020F0502020204030204" pitchFamily="34" charset="0"/>
              </a:rPr>
              <a:t> are </a:t>
            </a:r>
            <a:r>
              <a:rPr lang="es-ES" dirty="0" err="1" smtClean="0">
                <a:solidFill>
                  <a:schemeClr val="bg1"/>
                </a:solidFill>
                <a:latin typeface="Calibri" panose="020F0502020204030204" pitchFamily="34" charset="0"/>
              </a:rPr>
              <a:t>selected</a:t>
            </a:r>
            <a:r>
              <a:rPr lang="es-ES" dirty="0" smtClean="0">
                <a:solidFill>
                  <a:schemeClr val="bg1"/>
                </a:solidFill>
                <a:latin typeface="Calibri" panose="020F0502020204030204" pitchFamily="34" charset="0"/>
              </a:rPr>
              <a:t>: </a:t>
            </a:r>
            <a:r>
              <a:rPr lang="es-ES" b="1" i="1" dirty="0" err="1" smtClean="0">
                <a:solidFill>
                  <a:schemeClr val="bg1"/>
                </a:solidFill>
                <a:latin typeface="Calibri" panose="020F0502020204030204" pitchFamily="34" charset="0"/>
              </a:rPr>
              <a:t>Bias</a:t>
            </a:r>
            <a:r>
              <a:rPr lang="es-ES" b="1" i="1" dirty="0" smtClean="0">
                <a:solidFill>
                  <a:schemeClr val="bg1"/>
                </a:solidFill>
                <a:latin typeface="Calibri" panose="020F0502020204030204" pitchFamily="34" charset="0"/>
              </a:rPr>
              <a:t>, RMSE, </a:t>
            </a:r>
            <a:r>
              <a:rPr lang="es-ES" b="1" i="1" dirty="0" err="1" smtClean="0">
                <a:solidFill>
                  <a:schemeClr val="bg1"/>
                </a:solidFill>
                <a:latin typeface="Calibri" panose="020F0502020204030204" pitchFamily="34" charset="0"/>
              </a:rPr>
              <a:t>correlation</a:t>
            </a:r>
            <a:r>
              <a:rPr lang="es-ES" b="1" i="1" dirty="0" smtClean="0">
                <a:solidFill>
                  <a:schemeClr val="bg1"/>
                </a:solidFill>
                <a:latin typeface="Calibri" panose="020F0502020204030204" pitchFamily="34" charset="0"/>
              </a:rPr>
              <a:t> </a:t>
            </a:r>
            <a:r>
              <a:rPr lang="es-ES" b="1" i="1" dirty="0" err="1" smtClean="0">
                <a:solidFill>
                  <a:schemeClr val="bg1"/>
                </a:solidFill>
                <a:latin typeface="Calibri" panose="020F0502020204030204" pitchFamily="34" charset="0"/>
              </a:rPr>
              <a:t>coefficient</a:t>
            </a:r>
            <a:r>
              <a:rPr lang="es-ES" b="1" i="1" dirty="0">
                <a:solidFill>
                  <a:schemeClr val="bg1"/>
                </a:solidFill>
                <a:latin typeface="Calibri" panose="020F0502020204030204" pitchFamily="34" charset="0"/>
              </a:rPr>
              <a:t> </a:t>
            </a:r>
            <a:r>
              <a:rPr lang="es-ES" b="1" i="1" dirty="0" smtClean="0">
                <a:solidFill>
                  <a:schemeClr val="bg1"/>
                </a:solidFill>
                <a:latin typeface="Calibri" panose="020F0502020204030204" pitchFamily="34" charset="0"/>
              </a:rPr>
              <a:t>and FGE</a:t>
            </a:r>
          </a:p>
          <a:p>
            <a:endParaRPr lang="es-ES" dirty="0" smtClean="0">
              <a:solidFill>
                <a:schemeClr val="bg1"/>
              </a:solidFill>
              <a:latin typeface="Calibri" panose="020F0502020204030204" pitchFamily="34" charset="0"/>
            </a:endParaRPr>
          </a:p>
          <a:p>
            <a:r>
              <a:rPr lang="es-ES" dirty="0" err="1" smtClean="0">
                <a:solidFill>
                  <a:schemeClr val="bg1"/>
                </a:solidFill>
                <a:latin typeface="Calibri" panose="020F0502020204030204" pitchFamily="34" charset="0"/>
              </a:rPr>
              <a:t>Calculations</a:t>
            </a:r>
            <a:r>
              <a:rPr lang="es-ES" dirty="0" smtClean="0">
                <a:solidFill>
                  <a:schemeClr val="bg1"/>
                </a:solidFill>
                <a:latin typeface="Calibri" panose="020F0502020204030204" pitchFamily="34" charset="0"/>
              </a:rPr>
              <a:t> </a:t>
            </a:r>
            <a:r>
              <a:rPr lang="es-ES" dirty="0" err="1" smtClean="0">
                <a:solidFill>
                  <a:schemeClr val="bg1"/>
                </a:solidFill>
                <a:latin typeface="Calibri" panose="020F0502020204030204" pitchFamily="34" charset="0"/>
              </a:rPr>
              <a:t>evaluation</a:t>
            </a:r>
            <a:r>
              <a:rPr lang="es-ES" dirty="0" smtClean="0">
                <a:solidFill>
                  <a:schemeClr val="bg1"/>
                </a:solidFill>
                <a:latin typeface="Calibri" panose="020F0502020204030204" pitchFamily="34" charset="0"/>
              </a:rPr>
              <a:t> </a:t>
            </a:r>
            <a:r>
              <a:rPr lang="es-ES" dirty="0" err="1" smtClean="0">
                <a:solidFill>
                  <a:schemeClr val="bg1"/>
                </a:solidFill>
                <a:latin typeface="Calibri" panose="020F0502020204030204" pitchFamily="34" charset="0"/>
              </a:rPr>
              <a:t>metrics</a:t>
            </a:r>
            <a:r>
              <a:rPr lang="es-ES" dirty="0" smtClean="0">
                <a:solidFill>
                  <a:schemeClr val="bg1"/>
                </a:solidFill>
                <a:latin typeface="Calibri" panose="020F0502020204030204" pitchFamily="34" charset="0"/>
              </a:rPr>
              <a:t> are done </a:t>
            </a:r>
            <a:r>
              <a:rPr lang="es-ES" dirty="0" err="1" smtClean="0">
                <a:solidFill>
                  <a:schemeClr val="bg1"/>
                </a:solidFill>
                <a:latin typeface="Calibri" panose="020F0502020204030204" pitchFamily="34" charset="0"/>
              </a:rPr>
              <a:t>for</a:t>
            </a:r>
            <a:r>
              <a:rPr lang="es-ES" dirty="0" smtClean="0">
                <a:solidFill>
                  <a:schemeClr val="bg1"/>
                </a:solidFill>
                <a:latin typeface="Calibri" panose="020F0502020204030204" pitchFamily="34" charset="0"/>
              </a:rPr>
              <a:t>:</a:t>
            </a:r>
          </a:p>
          <a:p>
            <a:pPr marL="342900" indent="-342900">
              <a:buFont typeface="Wingdings" panose="05000000000000000000" pitchFamily="2" charset="2"/>
              <a:buChar char="§"/>
            </a:pPr>
            <a:r>
              <a:rPr lang="es-ES" b="1" i="1" dirty="0" err="1" smtClean="0">
                <a:solidFill>
                  <a:schemeClr val="bg1"/>
                </a:solidFill>
                <a:latin typeface="Calibri" panose="020F0502020204030204" pitchFamily="34" charset="0"/>
              </a:rPr>
              <a:t>monthly</a:t>
            </a:r>
            <a:r>
              <a:rPr lang="es-ES" b="1" i="1" dirty="0" smtClean="0">
                <a:solidFill>
                  <a:schemeClr val="bg1"/>
                </a:solidFill>
                <a:latin typeface="Calibri" panose="020F0502020204030204" pitchFamily="34" charset="0"/>
              </a:rPr>
              <a:t>/</a:t>
            </a:r>
            <a:r>
              <a:rPr lang="es-ES" b="1" i="1" dirty="0" err="1" smtClean="0">
                <a:solidFill>
                  <a:schemeClr val="bg1"/>
                </a:solidFill>
                <a:latin typeface="Calibri" panose="020F0502020204030204" pitchFamily="34" charset="0"/>
              </a:rPr>
              <a:t>seasonal</a:t>
            </a:r>
            <a:r>
              <a:rPr lang="es-ES" b="1" i="1" dirty="0" smtClean="0">
                <a:solidFill>
                  <a:schemeClr val="bg1"/>
                </a:solidFill>
                <a:latin typeface="Calibri" panose="020F0502020204030204" pitchFamily="34" charset="0"/>
              </a:rPr>
              <a:t>/</a:t>
            </a:r>
            <a:r>
              <a:rPr lang="es-ES" b="1" i="1" dirty="0" err="1" smtClean="0">
                <a:solidFill>
                  <a:schemeClr val="bg1"/>
                </a:solidFill>
                <a:latin typeface="Calibri" panose="020F0502020204030204" pitchFamily="34" charset="0"/>
              </a:rPr>
              <a:t>annual</a:t>
            </a:r>
            <a:r>
              <a:rPr lang="es-ES" b="1" i="1" dirty="0" smtClean="0">
                <a:solidFill>
                  <a:schemeClr val="bg1"/>
                </a:solidFill>
                <a:latin typeface="Calibri" panose="020F0502020204030204" pitchFamily="34" charset="0"/>
              </a:rPr>
              <a:t> </a:t>
            </a:r>
          </a:p>
          <a:p>
            <a:pPr marL="342900" indent="-342900">
              <a:buFont typeface="Wingdings" panose="05000000000000000000" pitchFamily="2" charset="2"/>
              <a:buChar char="§"/>
            </a:pPr>
            <a:r>
              <a:rPr lang="es-ES" b="1" i="1" dirty="0" err="1" smtClean="0">
                <a:solidFill>
                  <a:schemeClr val="bg1"/>
                </a:solidFill>
                <a:latin typeface="Calibri" panose="020F0502020204030204" pitchFamily="34" charset="0"/>
              </a:rPr>
              <a:t>sites</a:t>
            </a:r>
            <a:r>
              <a:rPr lang="es-ES" b="1" i="1" dirty="0" smtClean="0">
                <a:solidFill>
                  <a:schemeClr val="bg1"/>
                </a:solidFill>
                <a:latin typeface="Calibri" panose="020F0502020204030204" pitchFamily="34" charset="0"/>
              </a:rPr>
              <a:t> and </a:t>
            </a:r>
            <a:r>
              <a:rPr lang="es-ES" b="1" i="1" dirty="0" err="1" smtClean="0">
                <a:solidFill>
                  <a:schemeClr val="bg1"/>
                </a:solidFill>
                <a:latin typeface="Calibri" panose="020F0502020204030204" pitchFamily="34" charset="0"/>
              </a:rPr>
              <a:t>regions</a:t>
            </a:r>
            <a:endParaRPr lang="es-ES" b="1" i="1" dirty="0" smtClean="0">
              <a:solidFill>
                <a:schemeClr val="bg1"/>
              </a:solidFill>
              <a:latin typeface="Calibri" panose="020F0502020204030204" pitchFamily="34" charset="0"/>
            </a:endParaRPr>
          </a:p>
          <a:p>
            <a:pPr marL="342900" indent="-342900">
              <a:buFont typeface="Wingdings" panose="05000000000000000000" pitchFamily="2" charset="2"/>
              <a:buChar char="§"/>
            </a:pPr>
            <a:endParaRPr lang="es-ES" sz="2000" dirty="0">
              <a:solidFill>
                <a:schemeClr val="bg1"/>
              </a:solidFill>
              <a:latin typeface="Calibri" panose="020F0502020204030204" pitchFamily="34" charset="0"/>
            </a:endParaRPr>
          </a:p>
        </p:txBody>
      </p:sp>
      <p:sp>
        <p:nvSpPr>
          <p:cNvPr id="11" name="Rectangle 4"/>
          <p:cNvSpPr>
            <a:spLocks noChangeArrowheads="1"/>
          </p:cNvSpPr>
          <p:nvPr/>
        </p:nvSpPr>
        <p:spPr bwMode="auto">
          <a:xfrm>
            <a:off x="338074" y="764704"/>
            <a:ext cx="8842438" cy="80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s-ES" sz="2800" dirty="0">
              <a:solidFill>
                <a:srgbClr val="080808"/>
              </a:solidFill>
              <a:latin typeface="Calibri" panose="020F0502020204030204" pitchFamily="34" charset="0"/>
            </a:endParaRPr>
          </a:p>
        </p:txBody>
      </p:sp>
      <p:sp>
        <p:nvSpPr>
          <p:cNvPr id="3" name="2 Marcador de número de diapositiva"/>
          <p:cNvSpPr>
            <a:spLocks noGrp="1"/>
          </p:cNvSpPr>
          <p:nvPr>
            <p:ph type="sldNum" sz="quarter" idx="4294967295"/>
          </p:nvPr>
        </p:nvSpPr>
        <p:spPr>
          <a:xfrm>
            <a:off x="8604448" y="6357553"/>
            <a:ext cx="442392" cy="412838"/>
          </a:xfrm>
          <a:prstGeom prst="rect">
            <a:avLst/>
          </a:prstGeom>
        </p:spPr>
        <p:txBody>
          <a:bodyPr anchor="b"/>
          <a:lstStyle/>
          <a:p>
            <a:pPr algn="r" fontAlgn="auto">
              <a:spcBef>
                <a:spcPts val="0"/>
              </a:spcBef>
              <a:spcAft>
                <a:spcPts val="0"/>
              </a:spcAft>
            </a:pPr>
            <a:fld id="{52061378-4D88-4D7A-AE1E-4DC568188EF0}" type="slidenum">
              <a:rPr lang="es-ES" sz="1100">
                <a:solidFill>
                  <a:srgbClr val="004990"/>
                </a:solidFill>
                <a:latin typeface="+mn-lt"/>
                <a:cs typeface="+mn-cs"/>
              </a:rPr>
              <a:pPr algn="r" fontAlgn="auto">
                <a:spcBef>
                  <a:spcPts val="0"/>
                </a:spcBef>
                <a:spcAft>
                  <a:spcPts val="0"/>
                </a:spcAft>
              </a:pPr>
              <a:t>11</a:t>
            </a:fld>
            <a:endParaRPr lang="es-ES" sz="1100" dirty="0">
              <a:solidFill>
                <a:srgbClr val="004990"/>
              </a:solidFill>
              <a:latin typeface="+mn-lt"/>
              <a:cs typeface="+mn-cs"/>
            </a:endParaRPr>
          </a:p>
        </p:txBody>
      </p:sp>
      <p:sp>
        <p:nvSpPr>
          <p:cNvPr id="4" name="3 Título"/>
          <p:cNvSpPr>
            <a:spLocks noGrp="1"/>
          </p:cNvSpPr>
          <p:nvPr>
            <p:ph type="title"/>
          </p:nvPr>
        </p:nvSpPr>
        <p:spPr/>
        <p:txBody>
          <a:bodyPr/>
          <a:lstStyle/>
          <a:p>
            <a:r>
              <a:rPr lang="es-ES_tradnl" sz="2800" b="1" dirty="0" err="1" smtClean="0">
                <a:latin typeface="Calibri" panose="020F0502020204030204" pitchFamily="34" charset="0"/>
              </a:rPr>
              <a:t>Evaluation</a:t>
            </a:r>
            <a:r>
              <a:rPr lang="es-ES_tradnl" sz="2800" b="1" dirty="0" smtClean="0">
                <a:latin typeface="Calibri" panose="020F0502020204030204" pitchFamily="34" charset="0"/>
              </a:rPr>
              <a:t> </a:t>
            </a:r>
            <a:r>
              <a:rPr lang="es-ES_tradnl" sz="2800" b="1" dirty="0" err="1">
                <a:latin typeface="Calibri" panose="020F0502020204030204" pitchFamily="34" charset="0"/>
              </a:rPr>
              <a:t>using</a:t>
            </a:r>
            <a:r>
              <a:rPr lang="es-ES_tradnl" sz="2800" b="1" dirty="0">
                <a:latin typeface="Calibri" panose="020F0502020204030204" pitchFamily="34" charset="0"/>
              </a:rPr>
              <a:t> </a:t>
            </a:r>
            <a:r>
              <a:rPr lang="es-ES_tradnl" sz="2800" b="1" dirty="0" smtClean="0">
                <a:latin typeface="Calibri" panose="020F0502020204030204" pitchFamily="34" charset="0"/>
              </a:rPr>
              <a:t>AERONET</a:t>
            </a:r>
            <a:endParaRPr lang="en-GB" sz="2800" dirty="0"/>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334" t="18708" r="15964" b="28616"/>
          <a:stretch/>
        </p:blipFill>
        <p:spPr bwMode="auto">
          <a:xfrm>
            <a:off x="338074" y="1319582"/>
            <a:ext cx="3312368" cy="202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3798" t="13291" r="19873" b="8329"/>
          <a:stretch/>
        </p:blipFill>
        <p:spPr>
          <a:xfrm>
            <a:off x="3793585" y="974128"/>
            <a:ext cx="5179357" cy="5476533"/>
          </a:xfrm>
          <a:prstGeom prst="rect">
            <a:avLst/>
          </a:prstGeom>
        </p:spPr>
      </p:pic>
    </p:spTree>
    <p:extLst>
      <p:ext uri="{BB962C8B-B14F-4D97-AF65-F5344CB8AC3E}">
        <p14:creationId xmlns:p14="http://schemas.microsoft.com/office/powerpoint/2010/main" val="1132609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ChangeArrowheads="1"/>
          </p:cNvSpPr>
          <p:nvPr/>
        </p:nvSpPr>
        <p:spPr bwMode="auto">
          <a:xfrm>
            <a:off x="0" y="0"/>
            <a:ext cx="9144000" cy="6858000"/>
          </a:xfrm>
          <a:prstGeom prst="rect">
            <a:avLst/>
          </a:prstGeom>
          <a:noFill/>
          <a:ln w="1016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0204" tIns="30102" rIns="60204" bIns="30102" anchor="ctr"/>
          <a:lstStyle/>
          <a:p>
            <a:endParaRPr lang="es-ES"/>
          </a:p>
        </p:txBody>
      </p:sp>
      <p:sp>
        <p:nvSpPr>
          <p:cNvPr id="5" name="4 Título"/>
          <p:cNvSpPr>
            <a:spLocks noGrp="1"/>
          </p:cNvSpPr>
          <p:nvPr>
            <p:ph type="title"/>
          </p:nvPr>
        </p:nvSpPr>
        <p:spPr/>
        <p:txBody>
          <a:bodyPr/>
          <a:lstStyle/>
          <a:p>
            <a:r>
              <a:rPr lang="es-ES_tradnl" sz="2800" b="1" dirty="0" err="1" smtClean="0">
                <a:latin typeface="Calibri" panose="020F0502020204030204" pitchFamily="34" charset="0"/>
              </a:rPr>
              <a:t>Evaluation</a:t>
            </a:r>
            <a:r>
              <a:rPr lang="es-ES_tradnl" sz="2800" b="1" dirty="0" smtClean="0">
                <a:latin typeface="Calibri" panose="020F0502020204030204" pitchFamily="34" charset="0"/>
              </a:rPr>
              <a:t> </a:t>
            </a:r>
            <a:r>
              <a:rPr lang="es-ES_tradnl" sz="2800" b="1" dirty="0" err="1">
                <a:latin typeface="Calibri" panose="020F0502020204030204" pitchFamily="34" charset="0"/>
              </a:rPr>
              <a:t>using</a:t>
            </a:r>
            <a:r>
              <a:rPr lang="es-ES_tradnl" sz="2800" b="1" dirty="0">
                <a:latin typeface="Calibri" panose="020F0502020204030204" pitchFamily="34" charset="0"/>
              </a:rPr>
              <a:t> </a:t>
            </a:r>
            <a:r>
              <a:rPr lang="es-ES_tradnl" sz="2800" b="1" dirty="0" smtClean="0">
                <a:latin typeface="Calibri" panose="020F0502020204030204" pitchFamily="34" charset="0"/>
              </a:rPr>
              <a:t>MODIS </a:t>
            </a:r>
            <a:endParaRPr lang="en-GB" sz="2800" dirty="0"/>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1" y="1004892"/>
            <a:ext cx="3885253" cy="2913939"/>
          </a:xfrm>
          <a:prstGeom prst="rect">
            <a:avLst/>
          </a:prstGeom>
        </p:spPr>
      </p:pic>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30" y="3874689"/>
            <a:ext cx="3856885" cy="2892663"/>
          </a:xfrm>
          <a:prstGeom prst="rect">
            <a:avLst/>
          </a:prstGeom>
        </p:spPr>
      </p:pic>
      <p:pic>
        <p:nvPicPr>
          <p:cNvPr id="6" name="Imagen 5"/>
          <p:cNvPicPr>
            <a:picLocks noChangeAspect="1"/>
          </p:cNvPicPr>
          <p:nvPr/>
        </p:nvPicPr>
        <p:blipFill>
          <a:blip r:embed="rId5"/>
          <a:stretch>
            <a:fillRect/>
          </a:stretch>
        </p:blipFill>
        <p:spPr>
          <a:xfrm>
            <a:off x="7603675" y="836712"/>
            <a:ext cx="1372870" cy="832258"/>
          </a:xfrm>
          <a:prstGeom prst="rect">
            <a:avLst/>
          </a:prstGeom>
        </p:spPr>
      </p:pic>
      <p:pic>
        <p:nvPicPr>
          <p:cNvPr id="19" name="Picture 10" descr="Nasa-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3214" y="3527585"/>
            <a:ext cx="913331" cy="78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4775" t="42754" r="19770" b="29683"/>
          <a:stretch/>
        </p:blipFill>
        <p:spPr>
          <a:xfrm>
            <a:off x="3999754" y="4398379"/>
            <a:ext cx="5090960" cy="1929415"/>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34568" t="59237" r="20369" b="11822"/>
          <a:stretch/>
        </p:blipFill>
        <p:spPr>
          <a:xfrm>
            <a:off x="3961718" y="1501715"/>
            <a:ext cx="5047056" cy="2025870"/>
          </a:xfrm>
          <a:prstGeom prst="rect">
            <a:avLst/>
          </a:prstGeom>
        </p:spPr>
      </p:pic>
    </p:spTree>
    <p:extLst>
      <p:ext uri="{BB962C8B-B14F-4D97-AF65-F5344CB8AC3E}">
        <p14:creationId xmlns:p14="http://schemas.microsoft.com/office/powerpoint/2010/main" val="1286350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6516216" y="3203305"/>
            <a:ext cx="1872208" cy="369332"/>
          </a:xfrm>
          <a:prstGeom prst="rect">
            <a:avLst/>
          </a:prstGeom>
        </p:spPr>
        <p:txBody>
          <a:bodyPr wrap="square">
            <a:spAutoFit/>
          </a:bodyPr>
          <a:lstStyle/>
          <a:p>
            <a:pPr algn="ctr" defTabSz="974136">
              <a:lnSpc>
                <a:spcPct val="90000"/>
              </a:lnSpc>
              <a:spcBef>
                <a:spcPct val="20000"/>
              </a:spcBef>
            </a:pPr>
            <a:r>
              <a:rPr lang="en-GB" sz="2000" b="1" dirty="0" smtClean="0"/>
              <a:t>7 March 2015</a:t>
            </a: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040904"/>
            <a:ext cx="5772472" cy="5772472"/>
          </a:xfrm>
          <a:prstGeom prst="rect">
            <a:avLst/>
          </a:prstGeom>
        </p:spPr>
      </p:pic>
      <p:pic>
        <p:nvPicPr>
          <p:cNvPr id="14" name="Picture 6" descr="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8344" y="1264170"/>
            <a:ext cx="2540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número de diapositiva"/>
          <p:cNvSpPr>
            <a:spLocks noGrp="1"/>
          </p:cNvSpPr>
          <p:nvPr>
            <p:ph type="sldNum" sz="quarter" idx="4294967295"/>
          </p:nvPr>
        </p:nvSpPr>
        <p:spPr>
          <a:xfrm>
            <a:off x="8604448" y="6357553"/>
            <a:ext cx="442392" cy="412838"/>
          </a:xfrm>
          <a:prstGeom prst="rect">
            <a:avLst/>
          </a:prstGeom>
        </p:spPr>
        <p:txBody>
          <a:bodyPr anchor="b"/>
          <a:lstStyle/>
          <a:p>
            <a:pPr algn="r" fontAlgn="auto">
              <a:spcBef>
                <a:spcPts val="0"/>
              </a:spcBef>
              <a:spcAft>
                <a:spcPts val="0"/>
              </a:spcAft>
            </a:pPr>
            <a:fld id="{52061378-4D88-4D7A-AE1E-4DC568188EF0}" type="slidenum">
              <a:rPr lang="es-ES" sz="1100">
                <a:solidFill>
                  <a:srgbClr val="004990"/>
                </a:solidFill>
                <a:latin typeface="+mn-lt"/>
                <a:cs typeface="+mn-cs"/>
              </a:rPr>
              <a:pPr algn="r" fontAlgn="auto">
                <a:spcBef>
                  <a:spcPts val="0"/>
                </a:spcBef>
                <a:spcAft>
                  <a:spcPts val="0"/>
                </a:spcAft>
              </a:pPr>
              <a:t>13</a:t>
            </a:fld>
            <a:endParaRPr lang="es-ES" sz="1100" dirty="0">
              <a:solidFill>
                <a:srgbClr val="004990"/>
              </a:solidFill>
              <a:latin typeface="+mn-lt"/>
              <a:cs typeface="+mn-cs"/>
            </a:endParaRPr>
          </a:p>
        </p:txBody>
      </p:sp>
      <p:sp>
        <p:nvSpPr>
          <p:cNvPr id="9" name="3 Título"/>
          <p:cNvSpPr txBox="1">
            <a:spLocks/>
          </p:cNvSpPr>
          <p:nvPr/>
        </p:nvSpPr>
        <p:spPr bwMode="auto">
          <a:xfrm>
            <a:off x="107504" y="44624"/>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NRT </a:t>
            </a:r>
            <a:r>
              <a:rPr lang="es-ES_tradnl" sz="2800" b="1" dirty="0" err="1" smtClean="0">
                <a:latin typeface="Calibri" panose="020F0502020204030204" pitchFamily="34" charset="0"/>
              </a:rPr>
              <a:t>Evaluation</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using</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satellite</a:t>
            </a:r>
            <a:r>
              <a:rPr lang="es-ES_tradnl" sz="2800" b="1" dirty="0" smtClean="0">
                <a:latin typeface="Calibri" panose="020F0502020204030204" pitchFamily="34" charset="0"/>
              </a:rPr>
              <a:t> aerosol </a:t>
            </a:r>
            <a:r>
              <a:rPr lang="es-ES_tradnl" sz="2800" b="1" dirty="0" err="1" smtClean="0">
                <a:latin typeface="Calibri" panose="020F0502020204030204" pitchFamily="34" charset="0"/>
              </a:rPr>
              <a:t>products</a:t>
            </a:r>
            <a:endParaRPr lang="en-GB" sz="2800" dirty="0"/>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8244" y="3717032"/>
            <a:ext cx="6530080" cy="4904089"/>
          </a:xfrm>
          <a:prstGeom prst="rect">
            <a:avLst/>
          </a:prstGeom>
        </p:spPr>
      </p:pic>
      <p:sp>
        <p:nvSpPr>
          <p:cNvPr id="6" name="Rectángulo 5"/>
          <p:cNvSpPr/>
          <p:nvPr/>
        </p:nvSpPr>
        <p:spPr>
          <a:xfrm>
            <a:off x="9233284" y="3717032"/>
            <a:ext cx="3265040" cy="490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6035824" y="6169076"/>
            <a:ext cx="3265040" cy="2891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10"/>
          <p:cNvSpPr/>
          <p:nvPr/>
        </p:nvSpPr>
        <p:spPr>
          <a:xfrm>
            <a:off x="445182" y="3732696"/>
            <a:ext cx="8403969" cy="830997"/>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en-US" sz="2400" b="1" i="1" dirty="0" smtClean="0"/>
              <a:t>New observational datasets for model evaluation in Northern </a:t>
            </a:r>
            <a:r>
              <a:rPr lang="en-US" sz="2400" b="1" i="1" dirty="0" smtClean="0"/>
              <a:t>Africa </a:t>
            </a:r>
            <a:endParaRPr lang="en-US" sz="2400" b="1" i="1" dirty="0" smtClean="0"/>
          </a:p>
        </p:txBody>
      </p:sp>
    </p:spTree>
    <p:extLst>
      <p:ext uri="{BB962C8B-B14F-4D97-AF65-F5344CB8AC3E}">
        <p14:creationId xmlns:p14="http://schemas.microsoft.com/office/powerpoint/2010/main" val="41079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5648476"/>
            <a:ext cx="2771800" cy="125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pic>
        <p:nvPicPr>
          <p:cNvPr id="47110" name="Picture 6" descr="SahelWi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731" y="989921"/>
            <a:ext cx="2953960" cy="1661603"/>
          </a:xfrm>
          <a:prstGeom prst="rect">
            <a:avLst/>
          </a:prstGeom>
          <a:noFill/>
          <a:extLst>
            <a:ext uri="{909E8E84-426E-40DD-AFC4-6F175D3DCCD1}">
              <a14:hiddenFill xmlns:a14="http://schemas.microsoft.com/office/drawing/2010/main">
                <a:solidFill>
                  <a:srgbClr val="FFFFFF"/>
                </a:solidFill>
              </a14:hiddenFill>
            </a:ext>
          </a:extLst>
        </p:spPr>
      </p:pic>
      <p:sp>
        <p:nvSpPr>
          <p:cNvPr id="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PM10 </a:t>
            </a:r>
            <a:r>
              <a:rPr lang="es-ES_tradnl" sz="2800" b="1" dirty="0" err="1" smtClean="0">
                <a:latin typeface="Calibri" panose="020F0502020204030204" pitchFamily="34" charset="0"/>
              </a:rPr>
              <a:t>evaluation</a:t>
            </a:r>
            <a:r>
              <a:rPr lang="es-ES_tradnl" sz="2800" b="1" dirty="0">
                <a:latin typeface="Calibri" panose="020F0502020204030204" pitchFamily="34" charset="0"/>
              </a:rPr>
              <a:t> </a:t>
            </a:r>
            <a:r>
              <a:rPr lang="es-ES_tradnl" sz="2800" b="1" dirty="0" err="1" smtClean="0">
                <a:latin typeface="Calibri" panose="020F0502020204030204" pitchFamily="34" charset="0"/>
              </a:rPr>
              <a:t>using</a:t>
            </a:r>
            <a:r>
              <a:rPr lang="es-ES_tradnl" sz="2800" b="1" dirty="0" smtClean="0">
                <a:latin typeface="Calibri" panose="020F0502020204030204" pitchFamily="34" charset="0"/>
              </a:rPr>
              <a:t> AMMA </a:t>
            </a:r>
            <a:r>
              <a:rPr lang="es-ES_tradnl" sz="2800" b="1" dirty="0" err="1" smtClean="0">
                <a:latin typeface="Calibri" panose="020F0502020204030204" pitchFamily="34" charset="0"/>
              </a:rPr>
              <a:t>sites</a:t>
            </a:r>
            <a:r>
              <a:rPr lang="es-ES_tradnl" sz="2800" b="1" dirty="0" smtClean="0">
                <a:latin typeface="Calibri" panose="020F0502020204030204" pitchFamily="34" charset="0"/>
              </a:rPr>
              <a:t>: 2013 </a:t>
            </a:r>
            <a:endParaRPr lang="en-GB" sz="2800" dirty="0">
              <a:latin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31" y="2996952"/>
            <a:ext cx="8796765" cy="2819945"/>
          </a:xfrm>
          <a:prstGeom prst="rect">
            <a:avLst/>
          </a:prstGeom>
        </p:spPr>
      </p:pic>
      <p:sp>
        <p:nvSpPr>
          <p:cNvPr id="7" name="Rectangle 6"/>
          <p:cNvSpPr/>
          <p:nvPr/>
        </p:nvSpPr>
        <p:spPr>
          <a:xfrm>
            <a:off x="3563888" y="1082058"/>
            <a:ext cx="5256584" cy="1477328"/>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b="1" i="1" dirty="0"/>
              <a:t>Not all PM10 is </a:t>
            </a:r>
            <a:r>
              <a:rPr lang="en-US" b="1" i="1" dirty="0" smtClean="0"/>
              <a:t>dust: </a:t>
            </a:r>
            <a:r>
              <a:rPr lang="en-US" i="1" dirty="0" smtClean="0"/>
              <a:t>Local and biomass burning from Savannah fires.</a:t>
            </a:r>
            <a:endParaRPr lang="en-US" i="1" dirty="0"/>
          </a:p>
          <a:p>
            <a:r>
              <a:rPr lang="en-US" b="1" i="1" dirty="0" smtClean="0"/>
              <a:t>Dust filter: </a:t>
            </a:r>
            <a:r>
              <a:rPr lang="en-US" i="1" dirty="0" smtClean="0"/>
              <a:t>Considering the localizations of the desert dust sources the filter is based on wind direction.</a:t>
            </a:r>
            <a:endParaRPr lang="en-US" i="1" dirty="0"/>
          </a:p>
        </p:txBody>
      </p:sp>
      <p:pic>
        <p:nvPicPr>
          <p:cNvPr id="4" name="Imagen 3"/>
          <p:cNvPicPr>
            <a:picLocks noChangeAspect="1"/>
          </p:cNvPicPr>
          <p:nvPr/>
        </p:nvPicPr>
        <p:blipFill>
          <a:blip r:embed="rId5"/>
          <a:stretch>
            <a:fillRect/>
          </a:stretch>
        </p:blipFill>
        <p:spPr>
          <a:xfrm>
            <a:off x="112334" y="5849511"/>
            <a:ext cx="1691056" cy="945002"/>
          </a:xfrm>
          <a:prstGeom prst="rect">
            <a:avLst/>
          </a:prstGeom>
        </p:spPr>
      </p:pic>
      <p:sp>
        <p:nvSpPr>
          <p:cNvPr id="10" name="Rectángulo 9"/>
          <p:cNvSpPr/>
          <p:nvPr/>
        </p:nvSpPr>
        <p:spPr>
          <a:xfrm>
            <a:off x="83136" y="5708662"/>
            <a:ext cx="2771800" cy="125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p:cNvPicPr>
            <a:picLocks noChangeAspect="1"/>
          </p:cNvPicPr>
          <p:nvPr/>
        </p:nvPicPr>
        <p:blipFill>
          <a:blip r:embed="rId5"/>
          <a:stretch>
            <a:fillRect/>
          </a:stretch>
        </p:blipFill>
        <p:spPr>
          <a:xfrm>
            <a:off x="282705" y="6097092"/>
            <a:ext cx="1208178" cy="675158"/>
          </a:xfrm>
          <a:prstGeom prst="rect">
            <a:avLst/>
          </a:prstGeom>
        </p:spPr>
      </p:pic>
      <p:sp>
        <p:nvSpPr>
          <p:cNvPr id="3" name="Rectangle 2"/>
          <p:cNvSpPr/>
          <p:nvPr/>
        </p:nvSpPr>
        <p:spPr>
          <a:xfrm>
            <a:off x="1522204" y="6335746"/>
            <a:ext cx="3430234" cy="369332"/>
          </a:xfrm>
          <a:prstGeom prst="rect">
            <a:avLst/>
          </a:prstGeom>
        </p:spPr>
        <p:txBody>
          <a:bodyPr wrap="none">
            <a:spAutoFit/>
          </a:bodyPr>
          <a:lstStyle/>
          <a:p>
            <a:r>
              <a:rPr lang="en-US" b="1" i="1" dirty="0">
                <a:latin typeface="Calibri" panose="020F0502020204030204" pitchFamily="34" charset="0"/>
              </a:rPr>
              <a:t>AMMA </a:t>
            </a:r>
            <a:r>
              <a:rPr lang="en-US" b="1" i="1" dirty="0" smtClean="0">
                <a:latin typeface="Calibri" panose="020F0502020204030204" pitchFamily="34" charset="0"/>
              </a:rPr>
              <a:t>(</a:t>
            </a:r>
            <a:r>
              <a:rPr lang="en-US" b="1" i="1" dirty="0" err="1">
                <a:latin typeface="Calibri" panose="020F0502020204030204" pitchFamily="34" charset="0"/>
              </a:rPr>
              <a:t>Marticorena</a:t>
            </a:r>
            <a:r>
              <a:rPr lang="en-US" b="1" i="1" dirty="0">
                <a:latin typeface="Calibri" panose="020F0502020204030204" pitchFamily="34" charset="0"/>
              </a:rPr>
              <a:t> et al., 2010) </a:t>
            </a:r>
          </a:p>
        </p:txBody>
      </p:sp>
    </p:spTree>
    <p:extLst>
      <p:ext uri="{BB962C8B-B14F-4D97-AF65-F5344CB8AC3E}">
        <p14:creationId xmlns:p14="http://schemas.microsoft.com/office/powerpoint/2010/main" val="752787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pic>
        <p:nvPicPr>
          <p:cNvPr id="47110" name="Picture 6" descr="SahelWi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8441" y="476672"/>
            <a:ext cx="2172029" cy="1221767"/>
          </a:xfrm>
          <a:prstGeom prst="rect">
            <a:avLst/>
          </a:prstGeom>
          <a:noFill/>
          <a:extLst>
            <a:ext uri="{909E8E84-426E-40DD-AFC4-6F175D3DCCD1}">
              <a14:hiddenFill xmlns:a14="http://schemas.microsoft.com/office/drawing/2010/main">
                <a:solidFill>
                  <a:srgbClr val="FFFFFF"/>
                </a:solidFill>
              </a14:hiddenFill>
            </a:ext>
          </a:extLst>
        </p:spPr>
      </p:pic>
      <p:sp>
        <p:nvSpPr>
          <p:cNvPr id="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PM10 </a:t>
            </a:r>
            <a:r>
              <a:rPr lang="es-ES_tradnl" sz="2800" b="1" dirty="0" err="1" smtClean="0">
                <a:latin typeface="Calibri" panose="020F0502020204030204" pitchFamily="34" charset="0"/>
              </a:rPr>
              <a:t>evaluation</a:t>
            </a:r>
            <a:r>
              <a:rPr lang="es-ES_tradnl" sz="2800" b="1" dirty="0">
                <a:latin typeface="Calibri" panose="020F0502020204030204" pitchFamily="34" charset="0"/>
              </a:rPr>
              <a:t> </a:t>
            </a:r>
            <a:r>
              <a:rPr lang="es-ES_tradnl" sz="2800" b="1" dirty="0" err="1" smtClean="0">
                <a:latin typeface="Calibri" panose="020F0502020204030204" pitchFamily="34" charset="0"/>
              </a:rPr>
              <a:t>using</a:t>
            </a:r>
            <a:r>
              <a:rPr lang="es-ES_tradnl" sz="2800" b="1" dirty="0" smtClean="0">
                <a:latin typeface="Calibri" panose="020F0502020204030204" pitchFamily="34" charset="0"/>
              </a:rPr>
              <a:t> AMMA </a:t>
            </a:r>
            <a:r>
              <a:rPr lang="es-ES_tradnl" sz="2800" b="1" dirty="0" err="1" smtClean="0">
                <a:latin typeface="Calibri" panose="020F0502020204030204" pitchFamily="34" charset="0"/>
              </a:rPr>
              <a:t>sites</a:t>
            </a:r>
            <a:r>
              <a:rPr lang="es-ES_tradnl" sz="2800" b="1" dirty="0" smtClean="0">
                <a:latin typeface="Calibri" panose="020F0502020204030204" pitchFamily="34" charset="0"/>
              </a:rPr>
              <a:t>: 2013 </a:t>
            </a:r>
            <a:endParaRPr lang="en-GB" sz="2800" dirty="0">
              <a:latin typeface="Calibri" panose="020F0502020204030204" pitchFamily="34" charset="0"/>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8" y="1521296"/>
            <a:ext cx="9144000" cy="4572000"/>
          </a:xfrm>
          <a:prstGeom prst="rect">
            <a:avLst/>
          </a:prstGeom>
        </p:spPr>
      </p:pic>
      <p:cxnSp>
        <p:nvCxnSpPr>
          <p:cNvPr id="13" name="Conector recto de flecha 12"/>
          <p:cNvCxnSpPr/>
          <p:nvPr/>
        </p:nvCxnSpPr>
        <p:spPr>
          <a:xfrm flipV="1">
            <a:off x="6516216" y="1196752"/>
            <a:ext cx="792088" cy="7200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83136" y="5708662"/>
            <a:ext cx="2771800" cy="125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p:cNvPicPr>
            <a:picLocks noChangeAspect="1"/>
          </p:cNvPicPr>
          <p:nvPr/>
        </p:nvPicPr>
        <p:blipFill>
          <a:blip r:embed="rId5"/>
          <a:stretch>
            <a:fillRect/>
          </a:stretch>
        </p:blipFill>
        <p:spPr>
          <a:xfrm>
            <a:off x="282705" y="6097092"/>
            <a:ext cx="1208178" cy="675158"/>
          </a:xfrm>
          <a:prstGeom prst="rect">
            <a:avLst/>
          </a:prstGeom>
        </p:spPr>
      </p:pic>
      <p:sp>
        <p:nvSpPr>
          <p:cNvPr id="14" name="Rectangle 2"/>
          <p:cNvSpPr/>
          <p:nvPr/>
        </p:nvSpPr>
        <p:spPr>
          <a:xfrm>
            <a:off x="1522204" y="6335746"/>
            <a:ext cx="3430234" cy="369332"/>
          </a:xfrm>
          <a:prstGeom prst="rect">
            <a:avLst/>
          </a:prstGeom>
        </p:spPr>
        <p:txBody>
          <a:bodyPr wrap="none">
            <a:spAutoFit/>
          </a:bodyPr>
          <a:lstStyle/>
          <a:p>
            <a:r>
              <a:rPr lang="en-US" b="1" i="1" dirty="0">
                <a:latin typeface="Calibri" panose="020F0502020204030204" pitchFamily="34" charset="0"/>
              </a:rPr>
              <a:t>AMMA </a:t>
            </a:r>
            <a:r>
              <a:rPr lang="en-US" b="1" i="1" dirty="0" smtClean="0">
                <a:latin typeface="Calibri" panose="020F0502020204030204" pitchFamily="34" charset="0"/>
              </a:rPr>
              <a:t>(</a:t>
            </a:r>
            <a:r>
              <a:rPr lang="en-US" b="1" i="1" dirty="0" err="1">
                <a:latin typeface="Calibri" panose="020F0502020204030204" pitchFamily="34" charset="0"/>
              </a:rPr>
              <a:t>Marticorena</a:t>
            </a:r>
            <a:r>
              <a:rPr lang="en-US" b="1" i="1" dirty="0">
                <a:latin typeface="Calibri" panose="020F0502020204030204" pitchFamily="34" charset="0"/>
              </a:rPr>
              <a:t> et al., 2010) </a:t>
            </a:r>
          </a:p>
        </p:txBody>
      </p:sp>
    </p:spTree>
    <p:extLst>
      <p:ext uri="{BB962C8B-B14F-4D97-AF65-F5344CB8AC3E}">
        <p14:creationId xmlns:p14="http://schemas.microsoft.com/office/powerpoint/2010/main" val="231132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sp>
        <p:nvSpPr>
          <p:cNvPr id="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PM10 </a:t>
            </a:r>
            <a:r>
              <a:rPr lang="es-ES_tradnl" sz="2800" b="1" dirty="0" err="1">
                <a:latin typeface="Calibri" panose="020F0502020204030204" pitchFamily="34" charset="0"/>
              </a:rPr>
              <a:t>e</a:t>
            </a:r>
            <a:r>
              <a:rPr lang="es-ES_tradnl" sz="2800" b="1" dirty="0" err="1" smtClean="0">
                <a:latin typeface="Calibri" panose="020F0502020204030204" pitchFamily="34" charset="0"/>
              </a:rPr>
              <a:t>valuation</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using</a:t>
            </a:r>
            <a:r>
              <a:rPr lang="es-ES_tradnl" sz="2800" b="1" dirty="0" smtClean="0">
                <a:latin typeface="Calibri" panose="020F0502020204030204" pitchFamily="34" charset="0"/>
              </a:rPr>
              <a:t> AQ </a:t>
            </a:r>
            <a:r>
              <a:rPr lang="es-ES_tradnl" sz="2800" b="1" dirty="0" err="1" smtClean="0">
                <a:latin typeface="Calibri" panose="020F0502020204030204" pitchFamily="34" charset="0"/>
              </a:rPr>
              <a:t>networks</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Canary</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Islands</a:t>
            </a:r>
            <a:endParaRPr lang="en-GB" sz="2800" dirty="0">
              <a:latin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3924" t="29898" r="21646" b="20886"/>
          <a:stretch/>
        </p:blipFill>
        <p:spPr>
          <a:xfrm>
            <a:off x="539552" y="1052736"/>
            <a:ext cx="5741643" cy="3244697"/>
          </a:xfrm>
          <a:prstGeom prst="rect">
            <a:avLst/>
          </a:prstGeom>
        </p:spPr>
      </p:pic>
      <p:sp>
        <p:nvSpPr>
          <p:cNvPr id="5" name="Rectangle 4"/>
          <p:cNvSpPr/>
          <p:nvPr/>
        </p:nvSpPr>
        <p:spPr>
          <a:xfrm>
            <a:off x="681229" y="4437112"/>
            <a:ext cx="4579893"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b="1" i="1" dirty="0" smtClean="0"/>
              <a:t>Not all PM10 is dust: </a:t>
            </a:r>
            <a:r>
              <a:rPr lang="en-US" i="1" dirty="0" smtClean="0"/>
              <a:t>Local sources</a:t>
            </a:r>
          </a:p>
          <a:p>
            <a:r>
              <a:rPr lang="en-US" b="1" i="1" dirty="0" smtClean="0"/>
              <a:t>Dust filter: </a:t>
            </a:r>
            <a:r>
              <a:rPr lang="en-US" i="1" dirty="0" smtClean="0"/>
              <a:t>Moving </a:t>
            </a:r>
            <a:r>
              <a:rPr lang="en-US" i="1" dirty="0"/>
              <a:t>40th percentile of 30 days, 15 days before and 15 </a:t>
            </a:r>
            <a:r>
              <a:rPr lang="en-US" i="1" dirty="0" smtClean="0"/>
              <a:t>days after </a:t>
            </a:r>
            <a:r>
              <a:rPr lang="en-US" i="1" dirty="0"/>
              <a:t>(</a:t>
            </a:r>
            <a:r>
              <a:rPr lang="en-US" i="1" dirty="0" err="1"/>
              <a:t>Escudero</a:t>
            </a:r>
            <a:r>
              <a:rPr lang="en-US" i="1" dirty="0"/>
              <a:t> at al. 2007</a:t>
            </a:r>
            <a:r>
              <a:rPr lang="en-US" i="1" dirty="0" smtClean="0"/>
              <a:t>).</a:t>
            </a: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9440" y="4266286"/>
            <a:ext cx="3542688" cy="217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176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sp>
        <p:nvSpPr>
          <p:cNvPr id="6" name="4 Título"/>
          <p:cNvSpPr txBox="1">
            <a:spLocks/>
          </p:cNvSpPr>
          <p:nvPr/>
        </p:nvSpPr>
        <p:spPr bwMode="auto">
          <a:xfrm>
            <a:off x="3549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PM10 </a:t>
            </a:r>
            <a:r>
              <a:rPr lang="es-ES_tradnl" sz="2800" b="1" dirty="0" err="1">
                <a:latin typeface="Calibri" panose="020F0502020204030204" pitchFamily="34" charset="0"/>
              </a:rPr>
              <a:t>e</a:t>
            </a:r>
            <a:r>
              <a:rPr lang="es-ES_tradnl" sz="2800" b="1" dirty="0" err="1" smtClean="0">
                <a:latin typeface="Calibri" panose="020F0502020204030204" pitchFamily="34" charset="0"/>
              </a:rPr>
              <a:t>valuation</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using</a:t>
            </a:r>
            <a:r>
              <a:rPr lang="es-ES_tradnl" sz="2800" b="1" dirty="0" smtClean="0">
                <a:latin typeface="Calibri" panose="020F0502020204030204" pitchFamily="34" charset="0"/>
              </a:rPr>
              <a:t> AQ </a:t>
            </a:r>
            <a:r>
              <a:rPr lang="es-ES_tradnl" sz="2800" b="1" dirty="0" err="1" smtClean="0">
                <a:latin typeface="Calibri" panose="020F0502020204030204" pitchFamily="34" charset="0"/>
              </a:rPr>
              <a:t>networks</a:t>
            </a:r>
            <a:r>
              <a:rPr lang="es-ES_tradnl" sz="2800" b="1" dirty="0" smtClean="0">
                <a:latin typeface="Calibri" panose="020F0502020204030204" pitchFamily="34" charset="0"/>
              </a:rPr>
              <a:t>: 2013-2014</a:t>
            </a:r>
            <a:endParaRPr lang="en-GB" sz="2800" dirty="0">
              <a:latin typeface="Calibri" panose="020F0502020204030204" pitchFamily="34" charset="0"/>
            </a:endParaRP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3951" t="31702" r="22186" b="23578"/>
          <a:stretch/>
        </p:blipFill>
        <p:spPr>
          <a:xfrm>
            <a:off x="2728307" y="1300112"/>
            <a:ext cx="4399937" cy="2283211"/>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56645" r="9808" b="50000"/>
          <a:stretch/>
        </p:blipFill>
        <p:spPr>
          <a:xfrm>
            <a:off x="4026460" y="3991931"/>
            <a:ext cx="2333254" cy="2317389"/>
          </a:xfrm>
          <a:prstGeom prst="rect">
            <a:avLst/>
          </a:prstGeom>
          <a:ln w="25400">
            <a:noFill/>
          </a:ln>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56000" r="9374" b="50000"/>
          <a:stretch/>
        </p:blipFill>
        <p:spPr>
          <a:xfrm>
            <a:off x="6225459" y="3991931"/>
            <a:ext cx="2408301" cy="2317389"/>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57312" r="9842" b="50000"/>
          <a:stretch/>
        </p:blipFill>
        <p:spPr>
          <a:xfrm>
            <a:off x="274905" y="1300112"/>
            <a:ext cx="2292417" cy="2317389"/>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56716" t="-1" r="11483" b="50039"/>
          <a:stretch/>
        </p:blipFill>
        <p:spPr>
          <a:xfrm>
            <a:off x="1691096" y="3989736"/>
            <a:ext cx="2219483" cy="2315627"/>
          </a:xfrm>
          <a:prstGeom prst="rect">
            <a:avLst/>
          </a:prstGeom>
        </p:spPr>
      </p:pic>
      <p:cxnSp>
        <p:nvCxnSpPr>
          <p:cNvPr id="27" name="Straight Arrow Connector 26"/>
          <p:cNvCxnSpPr>
            <a:stCxn id="20" idx="0"/>
          </p:cNvCxnSpPr>
          <p:nvPr/>
        </p:nvCxnSpPr>
        <p:spPr>
          <a:xfrm flipV="1">
            <a:off x="5193087" y="2335314"/>
            <a:ext cx="920393" cy="1656617"/>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44926" t="41539" r="44792" b="41415"/>
          <a:stretch/>
        </p:blipFill>
        <p:spPr>
          <a:xfrm>
            <a:off x="7785498" y="1260803"/>
            <a:ext cx="1178990" cy="1303073"/>
          </a:xfrm>
          <a:prstGeom prst="rect">
            <a:avLst/>
          </a:prstGeom>
        </p:spPr>
      </p:pic>
      <p:cxnSp>
        <p:nvCxnSpPr>
          <p:cNvPr id="29" name="Straight Arrow Connector 28"/>
          <p:cNvCxnSpPr>
            <a:stCxn id="25" idx="3"/>
          </p:cNvCxnSpPr>
          <p:nvPr/>
        </p:nvCxnSpPr>
        <p:spPr>
          <a:xfrm>
            <a:off x="2567322" y="2458807"/>
            <a:ext cx="2428593" cy="173613"/>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35" name="Straight Arrow Connector 34"/>
          <p:cNvCxnSpPr>
            <a:stCxn id="26" idx="0"/>
          </p:cNvCxnSpPr>
          <p:nvPr/>
        </p:nvCxnSpPr>
        <p:spPr>
          <a:xfrm flipV="1">
            <a:off x="2800838" y="2922160"/>
            <a:ext cx="2195077" cy="1067576"/>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a:stCxn id="24" idx="0"/>
          </p:cNvCxnSpPr>
          <p:nvPr/>
        </p:nvCxnSpPr>
        <p:spPr>
          <a:xfrm flipH="1" flipV="1">
            <a:off x="6401512" y="1912340"/>
            <a:ext cx="1028098" cy="2079591"/>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72930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23951" t="31702" r="22186" b="23578"/>
          <a:stretch/>
        </p:blipFill>
        <p:spPr>
          <a:xfrm>
            <a:off x="362579" y="824807"/>
            <a:ext cx="3057293" cy="1586487"/>
          </a:xfrm>
          <a:prstGeom prst="rect">
            <a:avLst/>
          </a:prstGeom>
        </p:spPr>
      </p:pic>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sp>
        <p:nvSpPr>
          <p:cNvPr id="6" name="4 Título"/>
          <p:cNvSpPr txBox="1">
            <a:spLocks/>
          </p:cNvSpPr>
          <p:nvPr/>
        </p:nvSpPr>
        <p:spPr bwMode="auto">
          <a:xfrm>
            <a:off x="3549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PM10 </a:t>
            </a:r>
            <a:r>
              <a:rPr lang="es-ES_tradnl" sz="2800" b="1" dirty="0" err="1">
                <a:latin typeface="Calibri" panose="020F0502020204030204" pitchFamily="34" charset="0"/>
              </a:rPr>
              <a:t>e</a:t>
            </a:r>
            <a:r>
              <a:rPr lang="es-ES_tradnl" sz="2800" b="1" dirty="0" err="1" smtClean="0">
                <a:latin typeface="Calibri" panose="020F0502020204030204" pitchFamily="34" charset="0"/>
              </a:rPr>
              <a:t>valuation</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using</a:t>
            </a:r>
            <a:r>
              <a:rPr lang="es-ES_tradnl" sz="2800" b="1" dirty="0" smtClean="0">
                <a:latin typeface="Calibri" panose="020F0502020204030204" pitchFamily="34" charset="0"/>
              </a:rPr>
              <a:t> AQ </a:t>
            </a:r>
            <a:r>
              <a:rPr lang="es-ES_tradnl" sz="2800" b="1" dirty="0" err="1" smtClean="0">
                <a:latin typeface="Calibri" panose="020F0502020204030204" pitchFamily="34" charset="0"/>
              </a:rPr>
              <a:t>networks</a:t>
            </a:r>
            <a:r>
              <a:rPr lang="es-ES_tradnl" sz="2800" b="1" dirty="0" smtClean="0">
                <a:latin typeface="Calibri" panose="020F0502020204030204" pitchFamily="34" charset="0"/>
              </a:rPr>
              <a:t>: 2013-2014</a:t>
            </a:r>
            <a:endParaRPr lang="en-GB" sz="2800" dirty="0">
              <a:latin typeface="Calibri" panose="020F0502020204030204" pitchFamily="34" charset="0"/>
            </a:endParaRPr>
          </a:p>
        </p:txBody>
      </p:sp>
      <p:sp>
        <p:nvSpPr>
          <p:cNvPr id="2" name="5-Point Star 1"/>
          <p:cNvSpPr/>
          <p:nvPr/>
        </p:nvSpPr>
        <p:spPr>
          <a:xfrm>
            <a:off x="2627784" y="1354151"/>
            <a:ext cx="216024" cy="288032"/>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496" y="2187978"/>
            <a:ext cx="9250796" cy="462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0538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23951" t="31702" r="22186" b="23578"/>
          <a:stretch/>
        </p:blipFill>
        <p:spPr>
          <a:xfrm>
            <a:off x="2554979" y="1160588"/>
            <a:ext cx="4399937" cy="2283211"/>
          </a:xfrm>
          <a:prstGeom prst="rect">
            <a:avLst/>
          </a:prstGeom>
        </p:spPr>
      </p:pic>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sp>
        <p:nvSpPr>
          <p:cNvPr id="6" name="4 Título"/>
          <p:cNvSpPr txBox="1">
            <a:spLocks/>
          </p:cNvSpPr>
          <p:nvPr/>
        </p:nvSpPr>
        <p:spPr bwMode="auto">
          <a:xfrm>
            <a:off x="3549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PM10 </a:t>
            </a:r>
            <a:r>
              <a:rPr lang="es-ES_tradnl" sz="2800" b="1" dirty="0" err="1">
                <a:latin typeface="Calibri" panose="020F0502020204030204" pitchFamily="34" charset="0"/>
              </a:rPr>
              <a:t>e</a:t>
            </a:r>
            <a:r>
              <a:rPr lang="es-ES_tradnl" sz="2800" b="1" dirty="0" err="1" smtClean="0">
                <a:latin typeface="Calibri" panose="020F0502020204030204" pitchFamily="34" charset="0"/>
              </a:rPr>
              <a:t>valuation</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using</a:t>
            </a:r>
            <a:r>
              <a:rPr lang="es-ES_tradnl" sz="2800" b="1" dirty="0" smtClean="0">
                <a:latin typeface="Calibri" panose="020F0502020204030204" pitchFamily="34" charset="0"/>
              </a:rPr>
              <a:t> AQ </a:t>
            </a:r>
            <a:r>
              <a:rPr lang="es-ES_tradnl" sz="2800" b="1" dirty="0" err="1" smtClean="0">
                <a:latin typeface="Calibri" panose="020F0502020204030204" pitchFamily="34" charset="0"/>
              </a:rPr>
              <a:t>networks</a:t>
            </a:r>
            <a:r>
              <a:rPr lang="es-ES_tradnl" sz="2800" b="1" dirty="0" smtClean="0">
                <a:latin typeface="Calibri" panose="020F0502020204030204" pitchFamily="34" charset="0"/>
              </a:rPr>
              <a:t>: 2013-2014</a:t>
            </a:r>
            <a:endParaRPr lang="en-GB" sz="2800" dirty="0">
              <a:latin typeface="Calibri" panose="020F0502020204030204" pitchFamily="34" charset="0"/>
            </a:endParaRP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57522" r="8078" b="50000"/>
          <a:stretch/>
        </p:blipFill>
        <p:spPr>
          <a:xfrm>
            <a:off x="2547410" y="3998497"/>
            <a:ext cx="2392581" cy="2317389"/>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56384" r="9785" b="50000"/>
          <a:stretch/>
        </p:blipFill>
        <p:spPr>
          <a:xfrm>
            <a:off x="6838491" y="3991931"/>
            <a:ext cx="2361163" cy="2317389"/>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56669" r="9785" b="50000"/>
          <a:stretch/>
        </p:blipFill>
        <p:spPr>
          <a:xfrm>
            <a:off x="221794" y="3961656"/>
            <a:ext cx="2333185" cy="2317389"/>
          </a:xfrm>
          <a:prstGeom prst="rect">
            <a:avLst/>
          </a:prstGeom>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56456" r="11135" b="50000"/>
          <a:stretch/>
        </p:blipFill>
        <p:spPr>
          <a:xfrm>
            <a:off x="4684590" y="3998497"/>
            <a:ext cx="2254103" cy="2317389"/>
          </a:xfrm>
          <a:prstGeom prst="rect">
            <a:avLst/>
          </a:prstGeom>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57419" r="9374" b="50000"/>
          <a:stretch/>
        </p:blipFill>
        <p:spPr>
          <a:xfrm>
            <a:off x="50072" y="1363639"/>
            <a:ext cx="2309606" cy="2317389"/>
          </a:xfrm>
          <a:prstGeom prst="rect">
            <a:avLst/>
          </a:prstGeom>
        </p:spPr>
      </p:pic>
      <p:cxnSp>
        <p:nvCxnSpPr>
          <p:cNvPr id="30" name="Straight Arrow Connector 29"/>
          <p:cNvCxnSpPr>
            <a:stCxn id="19" idx="0"/>
          </p:cNvCxnSpPr>
          <p:nvPr/>
        </p:nvCxnSpPr>
        <p:spPr>
          <a:xfrm flipH="1" flipV="1">
            <a:off x="4355976" y="2219583"/>
            <a:ext cx="3663097" cy="1772348"/>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a:stCxn id="23" idx="3"/>
          </p:cNvCxnSpPr>
          <p:nvPr/>
        </p:nvCxnSpPr>
        <p:spPr>
          <a:xfrm flipV="1">
            <a:off x="2359678" y="1916833"/>
            <a:ext cx="897447" cy="605501"/>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32" name="Straight Arrow Connector 31"/>
          <p:cNvCxnSpPr>
            <a:stCxn id="18" idx="0"/>
          </p:cNvCxnSpPr>
          <p:nvPr/>
        </p:nvCxnSpPr>
        <p:spPr>
          <a:xfrm flipV="1">
            <a:off x="3743701" y="2569580"/>
            <a:ext cx="108219" cy="1428917"/>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a:stCxn id="21" idx="0"/>
          </p:cNvCxnSpPr>
          <p:nvPr/>
        </p:nvCxnSpPr>
        <p:spPr>
          <a:xfrm flipV="1">
            <a:off x="1388387" y="2816540"/>
            <a:ext cx="1743453" cy="1145116"/>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a:stCxn id="22" idx="0"/>
          </p:cNvCxnSpPr>
          <p:nvPr/>
        </p:nvCxnSpPr>
        <p:spPr>
          <a:xfrm flipH="1" flipV="1">
            <a:off x="4201610" y="2569580"/>
            <a:ext cx="1610032" cy="1428917"/>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pic>
        <p:nvPicPr>
          <p:cNvPr id="38" name="Picture 37"/>
          <p:cNvPicPr>
            <a:picLocks noChangeAspect="1"/>
          </p:cNvPicPr>
          <p:nvPr/>
        </p:nvPicPr>
        <p:blipFill rotWithShape="1">
          <a:blip r:embed="rId9">
            <a:extLst>
              <a:ext uri="{28A0092B-C50C-407E-A947-70E740481C1C}">
                <a14:useLocalDpi xmlns:a14="http://schemas.microsoft.com/office/drawing/2010/main" val="0"/>
              </a:ext>
            </a:extLst>
          </a:blip>
          <a:srcRect l="44926" t="41539" r="44792" b="41415"/>
          <a:stretch/>
        </p:blipFill>
        <p:spPr>
          <a:xfrm>
            <a:off x="7612170" y="1121279"/>
            <a:ext cx="1178990" cy="1303073"/>
          </a:xfrm>
          <a:prstGeom prst="rect">
            <a:avLst/>
          </a:prstGeom>
        </p:spPr>
      </p:pic>
    </p:spTree>
    <p:extLst>
      <p:ext uri="{BB962C8B-B14F-4D97-AF65-F5344CB8AC3E}">
        <p14:creationId xmlns:p14="http://schemas.microsoft.com/office/powerpoint/2010/main" val="3135589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z="2800" b="1" dirty="0" smtClean="0">
                <a:latin typeface="Calibri" panose="020F0502020204030204" pitchFamily="34" charset="0"/>
              </a:rPr>
              <a:t>SDS-WAS (http</a:t>
            </a:r>
            <a:r>
              <a:rPr lang="es-ES_tradnl" sz="2800" b="1" dirty="0">
                <a:latin typeface="Calibri" panose="020F0502020204030204" pitchFamily="34" charset="0"/>
              </a:rPr>
              <a:t>://</a:t>
            </a:r>
            <a:r>
              <a:rPr lang="es-ES_tradnl" sz="2800" b="1" dirty="0" smtClean="0">
                <a:latin typeface="Calibri" panose="020F0502020204030204" pitchFamily="34" charset="0"/>
              </a:rPr>
              <a:t>www.wmo.int/sdswas)</a:t>
            </a:r>
            <a:endParaRPr lang="en-GB" sz="2800" b="1" dirty="0">
              <a:latin typeface="Calibri" panose="020F0502020204030204" pitchFamily="34" charset="0"/>
            </a:endParaRPr>
          </a:p>
        </p:txBody>
      </p:sp>
      <p:sp>
        <p:nvSpPr>
          <p:cNvPr id="3" name="2 Marcador de número de diapositiva"/>
          <p:cNvSpPr>
            <a:spLocks noGrp="1"/>
          </p:cNvSpPr>
          <p:nvPr>
            <p:ph type="sldNum" sz="quarter" idx="11"/>
          </p:nvPr>
        </p:nvSpPr>
        <p:spPr/>
        <p:txBody>
          <a:bodyPr/>
          <a:lstStyle/>
          <a:p>
            <a:fld id="{4A490C5D-AEA8-4823-B9B3-806910A0ECF7}" type="slidenum">
              <a:rPr lang="es-ES" smtClean="0"/>
              <a:pPr/>
              <a:t>2</a:t>
            </a:fld>
            <a:endParaRPr lang="es-E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75" t="8658" r="17064" b="4986"/>
          <a:stretch/>
        </p:blipFill>
        <p:spPr bwMode="auto">
          <a:xfrm>
            <a:off x="827584" y="1124744"/>
            <a:ext cx="6150279" cy="493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1"/>
          <p:cNvSpPr>
            <a:spLocks noChangeArrowheads="1"/>
          </p:cNvSpPr>
          <p:nvPr/>
        </p:nvSpPr>
        <p:spPr bwMode="auto">
          <a:xfrm>
            <a:off x="3809226" y="1504757"/>
            <a:ext cx="4939238" cy="5020587"/>
          </a:xfrm>
          <a:prstGeom prst="rect">
            <a:avLst/>
          </a:prstGeom>
          <a:ln/>
          <a:extLst/>
        </p:spPr>
        <p:style>
          <a:lnRef idx="1">
            <a:schemeClr val="accent5"/>
          </a:lnRef>
          <a:fillRef idx="3">
            <a:schemeClr val="accent5"/>
          </a:fillRef>
          <a:effectRef idx="2">
            <a:schemeClr val="accent5"/>
          </a:effectRef>
          <a:fontRef idx="minor">
            <a:schemeClr val="lt1"/>
          </a:fontRef>
        </p:style>
        <p:txBody>
          <a:bodyPr wrap="square" lIns="108000" tIns="72000" rIns="60204" bIns="72000">
            <a:spAutoFit/>
          </a:bodyPr>
          <a:lstStyle/>
          <a:p>
            <a:pPr>
              <a:spcBef>
                <a:spcPct val="40000"/>
              </a:spcBef>
            </a:pPr>
            <a:r>
              <a:rPr lang="es-ES_tradnl" sz="2400" b="1" dirty="0">
                <a:solidFill>
                  <a:schemeClr val="bg1"/>
                </a:solidFill>
                <a:latin typeface="Calibri" panose="020F0502020204030204" pitchFamily="34" charset="0"/>
              </a:rPr>
              <a:t>OBJECTIVES:</a:t>
            </a:r>
            <a:endParaRPr lang="en-GB" sz="2400" b="1" dirty="0">
              <a:solidFill>
                <a:schemeClr val="bg1"/>
              </a:solidFill>
              <a:latin typeface="Calibri" panose="020F0502020204030204" pitchFamily="34" charset="0"/>
            </a:endParaRPr>
          </a:p>
          <a:p>
            <a:pPr marL="342900" indent="-342900">
              <a:spcBef>
                <a:spcPct val="40000"/>
              </a:spcBef>
              <a:buFont typeface="Arial" charset="0"/>
              <a:buChar char="•"/>
            </a:pPr>
            <a:r>
              <a:rPr lang="en-GB" sz="2400" dirty="0">
                <a:solidFill>
                  <a:schemeClr val="bg1"/>
                </a:solidFill>
                <a:latin typeface="Calibri" panose="020F0502020204030204" pitchFamily="34" charset="0"/>
              </a:rPr>
              <a:t>Identify and improve products to monitor and predict atmospheric dust by working with research and operational organizations, as well as with users </a:t>
            </a:r>
          </a:p>
          <a:p>
            <a:pPr marL="342900" indent="-342900">
              <a:spcBef>
                <a:spcPct val="40000"/>
              </a:spcBef>
              <a:buFont typeface="Arial" charset="0"/>
              <a:buChar char="•"/>
            </a:pPr>
            <a:r>
              <a:rPr lang="en-GB" sz="2400" dirty="0">
                <a:solidFill>
                  <a:schemeClr val="bg1"/>
                </a:solidFill>
                <a:latin typeface="Calibri" panose="020F0502020204030204" pitchFamily="34" charset="0"/>
              </a:rPr>
              <a:t>Facilitate user access to information</a:t>
            </a:r>
          </a:p>
          <a:p>
            <a:pPr marL="342900" indent="-342900">
              <a:spcBef>
                <a:spcPct val="40000"/>
              </a:spcBef>
              <a:buFont typeface="Arial" charset="0"/>
              <a:buChar char="•"/>
            </a:pPr>
            <a:r>
              <a:rPr lang="en-GB" sz="2400" dirty="0">
                <a:solidFill>
                  <a:schemeClr val="bg1"/>
                </a:solidFill>
                <a:latin typeface="Calibri" panose="020F0502020204030204" pitchFamily="34" charset="0"/>
              </a:rPr>
              <a:t>Strengthen the capacity of countries to use the observations, analysis and predictions provided by the WMO SDS-WAS </a:t>
            </a:r>
            <a:r>
              <a:rPr lang="en-GB" sz="2400" dirty="0" smtClean="0">
                <a:solidFill>
                  <a:schemeClr val="bg1"/>
                </a:solidFill>
                <a:latin typeface="Calibri" panose="020F0502020204030204" pitchFamily="34" charset="0"/>
              </a:rPr>
              <a:t>project</a:t>
            </a:r>
            <a:endParaRPr lang="en-GB"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74014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23951" t="31702" r="22186" b="23578"/>
          <a:stretch/>
        </p:blipFill>
        <p:spPr>
          <a:xfrm>
            <a:off x="362579" y="824807"/>
            <a:ext cx="3057293" cy="1586487"/>
          </a:xfrm>
          <a:prstGeom prst="rect">
            <a:avLst/>
          </a:prstGeom>
        </p:spPr>
      </p:pic>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sp>
        <p:nvSpPr>
          <p:cNvPr id="6" name="4 Título"/>
          <p:cNvSpPr txBox="1">
            <a:spLocks/>
          </p:cNvSpPr>
          <p:nvPr/>
        </p:nvSpPr>
        <p:spPr bwMode="auto">
          <a:xfrm>
            <a:off x="3549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PM10 </a:t>
            </a:r>
            <a:r>
              <a:rPr lang="es-ES_tradnl" sz="2800" b="1" dirty="0" err="1">
                <a:latin typeface="Calibri" panose="020F0502020204030204" pitchFamily="34" charset="0"/>
              </a:rPr>
              <a:t>e</a:t>
            </a:r>
            <a:r>
              <a:rPr lang="es-ES_tradnl" sz="2800" b="1" dirty="0" err="1" smtClean="0">
                <a:latin typeface="Calibri" panose="020F0502020204030204" pitchFamily="34" charset="0"/>
              </a:rPr>
              <a:t>valuation</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using</a:t>
            </a:r>
            <a:r>
              <a:rPr lang="es-ES_tradnl" sz="2800" b="1" dirty="0" smtClean="0">
                <a:latin typeface="Calibri" panose="020F0502020204030204" pitchFamily="34" charset="0"/>
              </a:rPr>
              <a:t> AQ </a:t>
            </a:r>
            <a:r>
              <a:rPr lang="es-ES_tradnl" sz="2800" b="1" dirty="0" err="1" smtClean="0">
                <a:latin typeface="Calibri" panose="020F0502020204030204" pitchFamily="34" charset="0"/>
              </a:rPr>
              <a:t>networks</a:t>
            </a:r>
            <a:r>
              <a:rPr lang="es-ES_tradnl" sz="2800" b="1" dirty="0" smtClean="0">
                <a:latin typeface="Calibri" panose="020F0502020204030204" pitchFamily="34" charset="0"/>
              </a:rPr>
              <a:t>: 2013-2014</a:t>
            </a:r>
            <a:endParaRPr lang="en-GB" sz="2800" dirty="0">
              <a:latin typeface="Calibri" panose="020F0502020204030204" pitchFamily="34" charset="0"/>
            </a:endParaRPr>
          </a:p>
        </p:txBody>
      </p:sp>
      <p:sp>
        <p:nvSpPr>
          <p:cNvPr id="2" name="5-Point Star 1"/>
          <p:cNvSpPr/>
          <p:nvPr/>
        </p:nvSpPr>
        <p:spPr>
          <a:xfrm>
            <a:off x="1403648" y="1628800"/>
            <a:ext cx="216024" cy="288032"/>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496" y="2187978"/>
            <a:ext cx="9250796" cy="462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337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sp>
        <p:nvSpPr>
          <p:cNvPr id="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NRT </a:t>
            </a:r>
            <a:r>
              <a:rPr lang="es-ES_tradnl" sz="2800" b="1" dirty="0" err="1" smtClean="0">
                <a:latin typeface="Calibri" panose="020F0502020204030204" pitchFamily="34" charset="0"/>
              </a:rPr>
              <a:t>visibility</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from</a:t>
            </a:r>
            <a:r>
              <a:rPr lang="es-ES_tradnl" sz="2800" b="1" dirty="0" smtClean="0">
                <a:latin typeface="Calibri" panose="020F0502020204030204" pitchFamily="34" charset="0"/>
              </a:rPr>
              <a:t> METAR and SYNOP: 6-hourly </a:t>
            </a:r>
            <a:r>
              <a:rPr lang="es-ES_tradnl" sz="2800" b="1" dirty="0" err="1" smtClean="0">
                <a:latin typeface="Calibri" panose="020F0502020204030204" pitchFamily="34" charset="0"/>
              </a:rPr>
              <a:t>reports</a:t>
            </a:r>
            <a:endParaRPr lang="en-GB" sz="2800" dirty="0">
              <a:latin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160" y="959737"/>
            <a:ext cx="7668344" cy="53495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 y="976143"/>
            <a:ext cx="1686249" cy="1264687"/>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4813" t="92672" r="2926"/>
          <a:stretch/>
        </p:blipFill>
        <p:spPr>
          <a:xfrm>
            <a:off x="1770492" y="6309320"/>
            <a:ext cx="7223276" cy="471271"/>
          </a:xfrm>
          <a:prstGeom prst="rect">
            <a:avLst/>
          </a:prstGeom>
        </p:spPr>
      </p:pic>
    </p:spTree>
    <p:extLst>
      <p:ext uri="{BB962C8B-B14F-4D97-AF65-F5344CB8AC3E}">
        <p14:creationId xmlns:p14="http://schemas.microsoft.com/office/powerpoint/2010/main" val="360405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sp>
        <p:nvSpPr>
          <p:cNvPr id="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NRT </a:t>
            </a:r>
            <a:r>
              <a:rPr lang="es-ES_tradnl" sz="2800" b="1" dirty="0" err="1">
                <a:latin typeface="Calibri" panose="020F0502020204030204" pitchFamily="34" charset="0"/>
              </a:rPr>
              <a:t>v</a:t>
            </a:r>
            <a:r>
              <a:rPr lang="es-ES_tradnl" sz="2800" b="1" dirty="0" err="1" smtClean="0">
                <a:latin typeface="Calibri" panose="020F0502020204030204" pitchFamily="34" charset="0"/>
              </a:rPr>
              <a:t>isibility</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evaluation</a:t>
            </a:r>
            <a:r>
              <a:rPr lang="es-ES_tradnl" sz="2800" b="1" dirty="0" smtClean="0">
                <a:latin typeface="Calibri" panose="020F0502020204030204" pitchFamily="34" charset="0"/>
              </a:rPr>
              <a:t>: </a:t>
            </a:r>
            <a:r>
              <a:rPr lang="es-ES_tradnl" sz="2800" b="1" dirty="0">
                <a:latin typeface="Calibri" panose="020F0502020204030204" pitchFamily="34" charset="0"/>
              </a:rPr>
              <a:t>6</a:t>
            </a:r>
            <a:r>
              <a:rPr lang="es-ES_tradnl" sz="2800" b="1" baseline="30000" dirty="0">
                <a:latin typeface="Calibri" panose="020F0502020204030204" pitchFamily="34" charset="0"/>
              </a:rPr>
              <a:t>th</a:t>
            </a:r>
            <a:r>
              <a:rPr lang="es-ES_tradnl" sz="2800" b="1" dirty="0">
                <a:latin typeface="Calibri" panose="020F0502020204030204" pitchFamily="34" charset="0"/>
              </a:rPr>
              <a:t> </a:t>
            </a:r>
            <a:r>
              <a:rPr lang="es-ES_tradnl" sz="2800" b="1" dirty="0" err="1">
                <a:latin typeface="Calibri" panose="020F0502020204030204" pitchFamily="34" charset="0"/>
              </a:rPr>
              <a:t>April</a:t>
            </a:r>
            <a:r>
              <a:rPr lang="es-ES_tradnl" sz="2800" b="1" dirty="0">
                <a:latin typeface="Calibri" panose="020F0502020204030204" pitchFamily="34" charset="0"/>
              </a:rPr>
              <a:t> </a:t>
            </a:r>
            <a:r>
              <a:rPr lang="es-ES_tradnl" sz="2800" b="1" dirty="0" smtClean="0">
                <a:latin typeface="Calibri" panose="020F0502020204030204" pitchFamily="34" charset="0"/>
              </a:rPr>
              <a:t>2016  0-12UTC  </a:t>
            </a:r>
            <a:endParaRPr lang="en-GB" sz="2800" dirty="0">
              <a:latin typeface="Calibri" panose="020F0502020204030204" pitchFamily="34" charset="0"/>
            </a:endParaRPr>
          </a:p>
        </p:txBody>
      </p:sp>
      <p:grpSp>
        <p:nvGrpSpPr>
          <p:cNvPr id="2" name="Group 1"/>
          <p:cNvGrpSpPr/>
          <p:nvPr/>
        </p:nvGrpSpPr>
        <p:grpSpPr>
          <a:xfrm>
            <a:off x="1043608" y="980728"/>
            <a:ext cx="6632967" cy="2677372"/>
            <a:chOff x="1179393" y="1124745"/>
            <a:chExt cx="6632967" cy="2677372"/>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0000" b="50000"/>
            <a:stretch/>
          </p:blipFill>
          <p:spPr>
            <a:xfrm>
              <a:off x="1179393" y="1209829"/>
              <a:ext cx="3715907" cy="259228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52830" b="50000"/>
            <a:stretch/>
          </p:blipFill>
          <p:spPr>
            <a:xfrm>
              <a:off x="4755425" y="1124745"/>
              <a:ext cx="3056935" cy="2526818"/>
            </a:xfrm>
            <a:prstGeom prst="rect">
              <a:avLst/>
            </a:prstGeom>
          </p:spPr>
        </p:pic>
      </p:grpSp>
      <p:grpSp>
        <p:nvGrpSpPr>
          <p:cNvPr id="12" name="Group 11"/>
          <p:cNvGrpSpPr/>
          <p:nvPr/>
        </p:nvGrpSpPr>
        <p:grpSpPr>
          <a:xfrm>
            <a:off x="1003675" y="3611859"/>
            <a:ext cx="6577743" cy="2677372"/>
            <a:chOff x="925974" y="967652"/>
            <a:chExt cx="6577743" cy="2677372"/>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48801" b="50000"/>
            <a:stretch/>
          </p:blipFill>
          <p:spPr>
            <a:xfrm>
              <a:off x="925974" y="1052736"/>
              <a:ext cx="3805031" cy="2592288"/>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8009" r="8008" b="50000"/>
            <a:stretch/>
          </p:blipFill>
          <p:spPr>
            <a:xfrm>
              <a:off x="4653304" y="967652"/>
              <a:ext cx="2850413" cy="2526818"/>
            </a:xfrm>
            <a:prstGeom prst="rect">
              <a:avLst/>
            </a:prstGeom>
          </p:spPr>
        </p:pic>
      </p:gr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92166" b="53025"/>
          <a:stretch/>
        </p:blipFill>
        <p:spPr>
          <a:xfrm>
            <a:off x="7812360" y="1285189"/>
            <a:ext cx="824595" cy="3855821"/>
          </a:xfrm>
          <a:prstGeom prst="rect">
            <a:avLst/>
          </a:prstGeom>
        </p:spPr>
      </p:pic>
    </p:spTree>
    <p:extLst>
      <p:ext uri="{BB962C8B-B14F-4D97-AF65-F5344CB8AC3E}">
        <p14:creationId xmlns:p14="http://schemas.microsoft.com/office/powerpoint/2010/main" val="24895473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sp>
        <p:nvSpPr>
          <p:cNvPr id="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NRT </a:t>
            </a:r>
            <a:r>
              <a:rPr lang="es-ES_tradnl" sz="2800" b="1" dirty="0" err="1" smtClean="0">
                <a:latin typeface="Calibri" panose="020F0502020204030204" pitchFamily="34" charset="0"/>
              </a:rPr>
              <a:t>Visibility</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evaluation</a:t>
            </a:r>
            <a:r>
              <a:rPr lang="es-ES_tradnl" sz="2800" b="1" dirty="0" smtClean="0">
                <a:latin typeface="Calibri" panose="020F0502020204030204" pitchFamily="34" charset="0"/>
              </a:rPr>
              <a:t>: 6</a:t>
            </a:r>
            <a:r>
              <a:rPr lang="es-ES_tradnl" sz="2800" b="1" baseline="30000" dirty="0" smtClean="0">
                <a:latin typeface="Calibri" panose="020F0502020204030204" pitchFamily="34" charset="0"/>
              </a:rPr>
              <a:t>th</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April</a:t>
            </a:r>
            <a:r>
              <a:rPr lang="es-ES_tradnl" sz="2800" b="1" dirty="0" smtClean="0">
                <a:latin typeface="Calibri" panose="020F0502020204030204" pitchFamily="34" charset="0"/>
              </a:rPr>
              <a:t> 2016 12-24UTC </a:t>
            </a:r>
            <a:endParaRPr lang="en-GB" sz="2800" dirty="0">
              <a:latin typeface="Calibri" panose="020F0502020204030204" pitchFamily="34" charset="0"/>
            </a:endParaRPr>
          </a:p>
        </p:txBody>
      </p:sp>
      <p:grpSp>
        <p:nvGrpSpPr>
          <p:cNvPr id="2" name="Group 1"/>
          <p:cNvGrpSpPr/>
          <p:nvPr/>
        </p:nvGrpSpPr>
        <p:grpSpPr>
          <a:xfrm>
            <a:off x="827584" y="3658485"/>
            <a:ext cx="6580213" cy="2808312"/>
            <a:chOff x="925974" y="3429000"/>
            <a:chExt cx="6580213" cy="2808312"/>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8801" t="50000"/>
            <a:stretch/>
          </p:blipFill>
          <p:spPr>
            <a:xfrm>
              <a:off x="925974" y="3645024"/>
              <a:ext cx="3805031" cy="259228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8009" t="48704" r="7970"/>
            <a:stretch/>
          </p:blipFill>
          <p:spPr>
            <a:xfrm>
              <a:off x="4653304" y="3429000"/>
              <a:ext cx="2852883" cy="2592288"/>
            </a:xfrm>
            <a:prstGeom prst="rect">
              <a:avLst/>
            </a:prstGeom>
          </p:spPr>
        </p:pic>
      </p:grpSp>
      <p:grpSp>
        <p:nvGrpSpPr>
          <p:cNvPr id="7" name="Group 6"/>
          <p:cNvGrpSpPr/>
          <p:nvPr/>
        </p:nvGrpSpPr>
        <p:grpSpPr>
          <a:xfrm>
            <a:off x="899592" y="1052736"/>
            <a:ext cx="6632967" cy="2742843"/>
            <a:chOff x="1179393" y="3651562"/>
            <a:chExt cx="6632967" cy="2742843"/>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0000" r="50000"/>
            <a:stretch/>
          </p:blipFill>
          <p:spPr>
            <a:xfrm>
              <a:off x="1179393" y="3802117"/>
              <a:ext cx="3715907" cy="259228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50000" r="52830"/>
            <a:stretch/>
          </p:blipFill>
          <p:spPr>
            <a:xfrm>
              <a:off x="4755425" y="3651562"/>
              <a:ext cx="3056935" cy="2526819"/>
            </a:xfrm>
            <a:prstGeom prst="rect">
              <a:avLst/>
            </a:prstGeom>
          </p:spPr>
        </p:pic>
      </p:gr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92166" b="53025"/>
          <a:stretch/>
        </p:blipFill>
        <p:spPr>
          <a:xfrm>
            <a:off x="7803026" y="1501089"/>
            <a:ext cx="824595" cy="3855821"/>
          </a:xfrm>
          <a:prstGeom prst="rect">
            <a:avLst/>
          </a:prstGeom>
        </p:spPr>
      </p:pic>
    </p:spTree>
    <p:extLst>
      <p:ext uri="{BB962C8B-B14F-4D97-AF65-F5344CB8AC3E}">
        <p14:creationId xmlns:p14="http://schemas.microsoft.com/office/powerpoint/2010/main" val="2014794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sp>
        <p:nvSpPr>
          <p:cNvPr id="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NRT Vertical </a:t>
            </a:r>
            <a:r>
              <a:rPr lang="es-ES_tradnl" sz="2800" b="1" dirty="0" err="1" smtClean="0">
                <a:latin typeface="Calibri" panose="020F0502020204030204" pitchFamily="34" charset="0"/>
              </a:rPr>
              <a:t>profiles</a:t>
            </a:r>
            <a:r>
              <a:rPr lang="es-ES_tradnl" sz="2800" b="1" dirty="0" smtClean="0">
                <a:latin typeface="Calibri" panose="020F0502020204030204" pitchFamily="34" charset="0"/>
              </a:rPr>
              <a:t>: Tenerife and </a:t>
            </a:r>
            <a:r>
              <a:rPr lang="es-ES_tradnl" sz="2800" b="1" dirty="0" smtClean="0">
                <a:latin typeface="Calibri" panose="020F0502020204030204" pitchFamily="34" charset="0"/>
              </a:rPr>
              <a:t>Dakar</a:t>
            </a:r>
            <a:endParaRPr lang="en-GB" sz="2800" dirty="0">
              <a:latin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953" y="5720400"/>
            <a:ext cx="2644877" cy="10172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14" y="5652768"/>
            <a:ext cx="1905000" cy="1152525"/>
          </a:xfrm>
          <a:prstGeom prst="rect">
            <a:avLst/>
          </a:prstGeom>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6422" t="21607" r="15026" b="15716"/>
          <a:stretch/>
        </p:blipFill>
        <p:spPr bwMode="auto">
          <a:xfrm>
            <a:off x="5076056" y="2434708"/>
            <a:ext cx="3797843" cy="306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940" t="19662" r="22255" b="21899"/>
          <a:stretch/>
        </p:blipFill>
        <p:spPr bwMode="auto">
          <a:xfrm>
            <a:off x="251520" y="2646545"/>
            <a:ext cx="4357987" cy="2852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p:cNvSpPr txBox="1"/>
          <p:nvPr/>
        </p:nvSpPr>
        <p:spPr>
          <a:xfrm>
            <a:off x="366800" y="1188811"/>
            <a:ext cx="4068960" cy="646331"/>
          </a:xfrm>
          <a:prstGeom prst="rect">
            <a:avLst/>
          </a:prstGeom>
          <a:noFill/>
        </p:spPr>
        <p:txBody>
          <a:bodyPr wrap="square" rtlCol="0">
            <a:spAutoFit/>
          </a:bodyPr>
          <a:lstStyle/>
          <a:p>
            <a:r>
              <a:rPr lang="es-ES" b="1" dirty="0" err="1" smtClean="0"/>
              <a:t>Ceilometer</a:t>
            </a:r>
            <a:r>
              <a:rPr lang="es-ES" b="1" dirty="0" smtClean="0"/>
              <a:t> </a:t>
            </a:r>
          </a:p>
          <a:p>
            <a:r>
              <a:rPr lang="es-ES" b="1" dirty="0" smtClean="0"/>
              <a:t>Santa Cruz de Tenerife (</a:t>
            </a:r>
            <a:r>
              <a:rPr lang="es-ES" b="1" dirty="0" err="1" smtClean="0"/>
              <a:t>Spain</a:t>
            </a:r>
            <a:r>
              <a:rPr lang="es-ES" b="1" dirty="0" smtClean="0"/>
              <a:t>)</a:t>
            </a:r>
            <a:endParaRPr lang="es-ES" b="1" dirty="0"/>
          </a:p>
        </p:txBody>
      </p:sp>
      <p:sp>
        <p:nvSpPr>
          <p:cNvPr id="9" name="CuadroTexto 8"/>
          <p:cNvSpPr txBox="1"/>
          <p:nvPr/>
        </p:nvSpPr>
        <p:spPr>
          <a:xfrm>
            <a:off x="5119328" y="1198493"/>
            <a:ext cx="3341104" cy="646331"/>
          </a:xfrm>
          <a:prstGeom prst="rect">
            <a:avLst/>
          </a:prstGeom>
          <a:noFill/>
        </p:spPr>
        <p:txBody>
          <a:bodyPr wrap="square" rtlCol="0">
            <a:spAutoFit/>
          </a:bodyPr>
          <a:lstStyle/>
          <a:p>
            <a:r>
              <a:rPr lang="es-ES" b="1" dirty="0" smtClean="0"/>
              <a:t>Lidar</a:t>
            </a:r>
          </a:p>
          <a:p>
            <a:r>
              <a:rPr lang="es-ES" b="1" dirty="0" err="1" smtClean="0"/>
              <a:t>M’Bour</a:t>
            </a:r>
            <a:r>
              <a:rPr lang="es-ES" b="1" dirty="0" smtClean="0"/>
              <a:t> (Senegal)</a:t>
            </a:r>
            <a:endParaRPr lang="es-ES" b="1" dirty="0"/>
          </a:p>
        </p:txBody>
      </p:sp>
      <p:cxnSp>
        <p:nvCxnSpPr>
          <p:cNvPr id="7" name="Conector recto de flecha 6"/>
          <p:cNvCxnSpPr/>
          <p:nvPr/>
        </p:nvCxnSpPr>
        <p:spPr>
          <a:xfrm flipH="1">
            <a:off x="1115616" y="1988840"/>
            <a:ext cx="720080" cy="201622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4"/>
          <p:cNvSpPr/>
          <p:nvPr/>
        </p:nvSpPr>
        <p:spPr>
          <a:xfrm>
            <a:off x="524014" y="2060848"/>
            <a:ext cx="3754531" cy="646331"/>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b="1" i="1" dirty="0" smtClean="0"/>
              <a:t>+ High density of stations</a:t>
            </a:r>
          </a:p>
          <a:p>
            <a:r>
              <a:rPr lang="en-US" b="1" i="1" dirty="0" smtClean="0"/>
              <a:t>- Qualitatively products</a:t>
            </a:r>
            <a:endParaRPr lang="en-US" i="1" dirty="0" smtClean="0"/>
          </a:p>
        </p:txBody>
      </p:sp>
      <p:sp>
        <p:nvSpPr>
          <p:cNvPr id="15" name="Rectangle 4"/>
          <p:cNvSpPr/>
          <p:nvPr/>
        </p:nvSpPr>
        <p:spPr>
          <a:xfrm>
            <a:off x="5004048" y="2060847"/>
            <a:ext cx="3754531" cy="646331"/>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b="1" i="1" dirty="0" smtClean="0"/>
              <a:t>-</a:t>
            </a:r>
            <a:r>
              <a:rPr lang="en-US" b="1" i="1" dirty="0" smtClean="0"/>
              <a:t> </a:t>
            </a:r>
            <a:r>
              <a:rPr lang="en-US" b="1" i="1" dirty="0" smtClean="0"/>
              <a:t>Low number </a:t>
            </a:r>
            <a:r>
              <a:rPr lang="en-US" b="1" i="1" dirty="0" smtClean="0"/>
              <a:t>of stations</a:t>
            </a:r>
          </a:p>
          <a:p>
            <a:r>
              <a:rPr lang="en-US" b="1" i="1" dirty="0" smtClean="0"/>
              <a:t>+ Quantitative products</a:t>
            </a:r>
            <a:endParaRPr lang="en-US" i="1" dirty="0" smtClean="0"/>
          </a:p>
        </p:txBody>
      </p:sp>
    </p:spTree>
    <p:extLst>
      <p:ext uri="{BB962C8B-B14F-4D97-AF65-F5344CB8AC3E}">
        <p14:creationId xmlns:p14="http://schemas.microsoft.com/office/powerpoint/2010/main" val="41517230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3">
            <a:extLst>
              <a:ext uri="{28A0092B-C50C-407E-A947-70E740481C1C}">
                <a14:useLocalDpi xmlns:a14="http://schemas.microsoft.com/office/drawing/2010/main" val="0"/>
              </a:ext>
            </a:extLst>
          </a:blip>
          <a:srcRect l="322" t="32150" r="66559" b="34250"/>
          <a:stretch/>
        </p:blipFill>
        <p:spPr>
          <a:xfrm>
            <a:off x="34020" y="3211152"/>
            <a:ext cx="3024336" cy="2304256"/>
          </a:xfrm>
          <a:prstGeom prst="rect">
            <a:avLst/>
          </a:prstGeom>
        </p:spPr>
      </p:pic>
      <p:pic>
        <p:nvPicPr>
          <p:cNvPr id="18" name="Imagen 17"/>
          <p:cNvPicPr>
            <a:picLocks noChangeAspect="1"/>
          </p:cNvPicPr>
          <p:nvPr/>
        </p:nvPicPr>
        <p:blipFill rotWithShape="1">
          <a:blip r:embed="rId3">
            <a:extLst>
              <a:ext uri="{28A0092B-C50C-407E-A947-70E740481C1C}">
                <a14:useLocalDpi xmlns:a14="http://schemas.microsoft.com/office/drawing/2010/main" val="0"/>
              </a:ext>
            </a:extLst>
          </a:blip>
          <a:srcRect r="68228" b="67972"/>
          <a:stretch/>
        </p:blipFill>
        <p:spPr>
          <a:xfrm>
            <a:off x="34020" y="1084048"/>
            <a:ext cx="2901344" cy="2196480"/>
          </a:xfrm>
          <a:prstGeom prst="rect">
            <a:avLst/>
          </a:prstGeom>
        </p:spPr>
      </p:pic>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sp>
        <p:nvSpPr>
          <p:cNvPr id="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NRT Vertical </a:t>
            </a:r>
            <a:r>
              <a:rPr lang="es-ES_tradnl" sz="2800" b="1" dirty="0" err="1" smtClean="0">
                <a:latin typeface="Calibri" panose="020F0502020204030204" pitchFamily="34" charset="0"/>
              </a:rPr>
              <a:t>profiles</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evaluation</a:t>
            </a:r>
            <a:r>
              <a:rPr lang="es-ES_tradnl" sz="2800" b="1" dirty="0" smtClean="0">
                <a:latin typeface="Calibri" panose="020F0502020204030204" pitchFamily="34" charset="0"/>
              </a:rPr>
              <a:t>: at 12UTC</a:t>
            </a:r>
            <a:endParaRPr lang="en-GB" sz="2800" dirty="0">
              <a:latin typeface="Calibri" panose="020F050202020403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800" y="1053336"/>
            <a:ext cx="3471428" cy="5400000"/>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180" y="1053336"/>
            <a:ext cx="3471428" cy="5400000"/>
          </a:xfrm>
          <a:prstGeom prst="rect">
            <a:avLst/>
          </a:prstGeom>
        </p:spPr>
      </p:pic>
      <p:sp>
        <p:nvSpPr>
          <p:cNvPr id="5" name="Estrella de 5 puntas 4"/>
          <p:cNvSpPr/>
          <p:nvPr/>
        </p:nvSpPr>
        <p:spPr>
          <a:xfrm>
            <a:off x="539552" y="2278560"/>
            <a:ext cx="144016" cy="144016"/>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Estrella de 5 puntas 13"/>
          <p:cNvSpPr/>
          <p:nvPr/>
        </p:nvSpPr>
        <p:spPr>
          <a:xfrm>
            <a:off x="502648" y="2614504"/>
            <a:ext cx="144016" cy="144016"/>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Estrella de 5 puntas 14"/>
          <p:cNvSpPr/>
          <p:nvPr/>
        </p:nvSpPr>
        <p:spPr>
          <a:xfrm>
            <a:off x="504448" y="4437112"/>
            <a:ext cx="144016" cy="144016"/>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6" name="Estrella de 5 puntas 15"/>
          <p:cNvSpPr/>
          <p:nvPr/>
        </p:nvSpPr>
        <p:spPr>
          <a:xfrm>
            <a:off x="467544" y="4773056"/>
            <a:ext cx="144016" cy="144016"/>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994803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513" t="24713" r="67955" b="50087"/>
          <a:stretch/>
        </p:blipFill>
        <p:spPr>
          <a:xfrm>
            <a:off x="36626" y="3271099"/>
            <a:ext cx="2949296" cy="2359437"/>
          </a:xfrm>
          <a:prstGeom prst="rect">
            <a:avLst/>
          </a:prstGeom>
        </p:spPr>
      </p:pic>
      <p:pic>
        <p:nvPicPr>
          <p:cNvPr id="17" name="Imagen 16"/>
          <p:cNvPicPr>
            <a:picLocks noChangeAspect="1"/>
          </p:cNvPicPr>
          <p:nvPr/>
        </p:nvPicPr>
        <p:blipFill rotWithShape="1">
          <a:blip r:embed="rId3">
            <a:extLst>
              <a:ext uri="{28A0092B-C50C-407E-A947-70E740481C1C}">
                <a14:useLocalDpi xmlns:a14="http://schemas.microsoft.com/office/drawing/2010/main" val="0"/>
              </a:ext>
            </a:extLst>
          </a:blip>
          <a:srcRect r="68077" b="75409"/>
          <a:stretch/>
        </p:blipFill>
        <p:spPr>
          <a:xfrm>
            <a:off x="0" y="1074192"/>
            <a:ext cx="2985922" cy="2302434"/>
          </a:xfrm>
          <a:prstGeom prst="rect">
            <a:avLst/>
          </a:prstGeom>
        </p:spPr>
      </p:pic>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sp>
        <p:nvSpPr>
          <p:cNvPr id="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NRT Vertical </a:t>
            </a:r>
            <a:r>
              <a:rPr lang="es-ES_tradnl" sz="2800" b="1" dirty="0" err="1" smtClean="0">
                <a:latin typeface="Calibri" panose="020F0502020204030204" pitchFamily="34" charset="0"/>
              </a:rPr>
              <a:t>profiles</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evaluation</a:t>
            </a:r>
            <a:r>
              <a:rPr lang="es-ES_tradnl" sz="2800" b="1" dirty="0" smtClean="0">
                <a:latin typeface="Calibri" panose="020F0502020204030204" pitchFamily="34" charset="0"/>
              </a:rPr>
              <a:t>: at 12UTC</a:t>
            </a:r>
            <a:endParaRPr lang="en-GB" sz="2800" dirty="0">
              <a:latin typeface="Calibri" panose="020F0502020204030204" pitchFamily="34" charset="0"/>
            </a:endParaRPr>
          </a:p>
        </p:txBody>
      </p:sp>
      <p:pic>
        <p:nvPicPr>
          <p:cNvPr id="2" name="Imagen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1800" y="1053336"/>
            <a:ext cx="3471428" cy="5399999"/>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180" y="1053336"/>
            <a:ext cx="3471428" cy="5399999"/>
          </a:xfrm>
          <a:prstGeom prst="rect">
            <a:avLst/>
          </a:prstGeom>
        </p:spPr>
      </p:pic>
      <p:sp>
        <p:nvSpPr>
          <p:cNvPr id="5" name="Estrella de 5 puntas 4"/>
          <p:cNvSpPr/>
          <p:nvPr/>
        </p:nvSpPr>
        <p:spPr>
          <a:xfrm>
            <a:off x="539552" y="2278560"/>
            <a:ext cx="144016" cy="144016"/>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Estrella de 5 puntas 13"/>
          <p:cNvSpPr/>
          <p:nvPr/>
        </p:nvSpPr>
        <p:spPr>
          <a:xfrm>
            <a:off x="502648" y="2614504"/>
            <a:ext cx="144016" cy="144016"/>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Estrella de 5 puntas 14"/>
          <p:cNvSpPr/>
          <p:nvPr/>
        </p:nvSpPr>
        <p:spPr>
          <a:xfrm>
            <a:off x="502648" y="4533104"/>
            <a:ext cx="144016" cy="144016"/>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6" name="Estrella de 5 puntas 15"/>
          <p:cNvSpPr/>
          <p:nvPr/>
        </p:nvSpPr>
        <p:spPr>
          <a:xfrm>
            <a:off x="465744" y="4869048"/>
            <a:ext cx="144016" cy="144016"/>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940854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1"/>
          </p:nvPr>
        </p:nvSpPr>
        <p:spPr/>
        <p:txBody>
          <a:bodyPr/>
          <a:lstStyle/>
          <a:p>
            <a:pPr>
              <a:defRPr/>
            </a:pPr>
            <a:fld id="{733C1F21-9B8C-4F48-90D5-5899F6D1929C}" type="slidenum">
              <a:rPr lang="es-ES" smtClean="0"/>
              <a:pPr>
                <a:defRPr/>
              </a:pPr>
              <a:t>27</a:t>
            </a:fld>
            <a:endParaRPr lang="es-ES" dirty="0"/>
          </a:p>
        </p:txBody>
      </p:sp>
      <p:sp>
        <p:nvSpPr>
          <p:cNvPr id="4" name="1 Título"/>
          <p:cNvSpPr txBox="1">
            <a:spLocks/>
          </p:cNvSpPr>
          <p:nvPr/>
        </p:nvSpPr>
        <p:spPr bwMode="auto">
          <a:xfrm>
            <a:off x="116129" y="18519"/>
            <a:ext cx="89281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n-GB" sz="2400" b="1" dirty="0" smtClean="0">
                <a:latin typeface="Calibri" panose="020F0502020204030204" pitchFamily="34" charset="0"/>
              </a:rPr>
              <a:t>Conclusions</a:t>
            </a:r>
            <a:endParaRPr lang="en-GB" sz="2400" b="1" dirty="0">
              <a:latin typeface="Calibri" panose="020F0502020204030204" pitchFamily="34" charset="0"/>
            </a:endParaRPr>
          </a:p>
        </p:txBody>
      </p:sp>
      <p:sp>
        <p:nvSpPr>
          <p:cNvPr id="5" name="Marcador de contenido 3"/>
          <p:cNvSpPr txBox="1">
            <a:spLocks/>
          </p:cNvSpPr>
          <p:nvPr/>
        </p:nvSpPr>
        <p:spPr>
          <a:xfrm>
            <a:off x="367711" y="1285701"/>
            <a:ext cx="8424936" cy="4597218"/>
          </a:xfrm>
          <a:prstGeom prst="rect">
            <a:avLst/>
          </a:prstGeom>
          <a:solidFill>
            <a:schemeClr val="bg1"/>
          </a:solidFill>
        </p:spPr>
        <p:txBody>
          <a:bodyPr>
            <a:noAutofit/>
          </a:bodyPr>
          <a:lstStyle>
            <a:lvl1pPr marL="342900" indent="-342900" algn="l" rtl="0" eaLnBrk="1" fontAlgn="base" hangingPunct="1">
              <a:spcBef>
                <a:spcPct val="20000"/>
              </a:spcBef>
              <a:spcAft>
                <a:spcPct val="0"/>
              </a:spcAft>
              <a:buBlip>
                <a:blip r:embed="rId2"/>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buFont typeface="Arial" panose="020B0604020202020204" pitchFamily="34" charset="0"/>
              <a:buChar char="•"/>
            </a:pPr>
            <a:r>
              <a:rPr lang="en-US" sz="2000" b="1" dirty="0" smtClean="0">
                <a:latin typeface="Calibri" panose="020F0502020204030204" pitchFamily="34" charset="0"/>
              </a:rPr>
              <a:t>Model </a:t>
            </a:r>
            <a:r>
              <a:rPr lang="en-US" sz="2000" b="1" dirty="0" smtClean="0">
                <a:latin typeface="Calibri" panose="020F0502020204030204" pitchFamily="34" charset="0"/>
              </a:rPr>
              <a:t>evaluation </a:t>
            </a:r>
            <a:r>
              <a:rPr lang="en-US" sz="2000" b="1" dirty="0">
                <a:latin typeface="Calibri" panose="020F0502020204030204" pitchFamily="34" charset="0"/>
              </a:rPr>
              <a:t>activities (NRT and a posteriori) provide useful information for model </a:t>
            </a:r>
            <a:r>
              <a:rPr lang="en-US" sz="2000" b="1" dirty="0" smtClean="0">
                <a:latin typeface="Calibri" panose="020F0502020204030204" pitchFamily="34" charset="0"/>
              </a:rPr>
              <a:t>developments </a:t>
            </a:r>
            <a:endParaRPr lang="en-US" sz="2000" b="1" dirty="0">
              <a:latin typeface="Calibri" panose="020F0502020204030204" pitchFamily="34" charset="0"/>
              <a:sym typeface="Symbol" panose="05050102010706020507" pitchFamily="18" charset="2"/>
            </a:endParaRPr>
          </a:p>
          <a:p>
            <a:pPr lvl="1">
              <a:spcBef>
                <a:spcPts val="600"/>
              </a:spcBef>
              <a:spcAft>
                <a:spcPts val="600"/>
              </a:spcAft>
              <a:buFont typeface="Arial" panose="020B0604020202020204" pitchFamily="34" charset="0"/>
              <a:buChar char="•"/>
            </a:pPr>
            <a:r>
              <a:rPr lang="en-US" sz="1800" dirty="0" smtClean="0">
                <a:latin typeface="Calibri" panose="020F0502020204030204" pitchFamily="34" charset="0"/>
              </a:rPr>
              <a:t>The </a:t>
            </a:r>
            <a:r>
              <a:rPr lang="en-US" sz="1800" dirty="0">
                <a:latin typeface="Calibri" panose="020F0502020204030204" pitchFamily="34" charset="0"/>
              </a:rPr>
              <a:t>comparison with multi-model products (as that from </a:t>
            </a:r>
            <a:r>
              <a:rPr lang="en-GB" sz="1800" dirty="0">
                <a:latin typeface="Calibri" pitchFamily="34" charset="0"/>
              </a:rPr>
              <a:t>SDS-WAS NAMEE RC</a:t>
            </a:r>
            <a:r>
              <a:rPr lang="en-US" sz="1800" dirty="0" smtClean="0">
                <a:latin typeface="Calibri" panose="020F0502020204030204" pitchFamily="34" charset="0"/>
              </a:rPr>
              <a:t>) </a:t>
            </a:r>
            <a:r>
              <a:rPr lang="en-US" sz="1800" dirty="0">
                <a:latin typeface="Calibri" panose="020F0502020204030204" pitchFamily="34" charset="0"/>
              </a:rPr>
              <a:t>provides additional information about the state-of-the-art of atmospheric models.</a:t>
            </a:r>
          </a:p>
          <a:p>
            <a:pPr>
              <a:spcBef>
                <a:spcPts val="600"/>
              </a:spcBef>
              <a:spcAft>
                <a:spcPts val="600"/>
              </a:spcAft>
              <a:buFont typeface="Arial" panose="020B0604020202020204" pitchFamily="34" charset="0"/>
              <a:buChar char="•"/>
            </a:pPr>
            <a:r>
              <a:rPr lang="en-US" sz="2000" b="1" dirty="0">
                <a:latin typeface="Calibri" panose="020F0502020204030204" pitchFamily="34" charset="0"/>
              </a:rPr>
              <a:t>At present, there is a lack of ground-based mineral dust observations over North Africa for an accurate model </a:t>
            </a:r>
            <a:r>
              <a:rPr lang="en-US" sz="2000" b="1" dirty="0" smtClean="0">
                <a:latin typeface="Calibri" panose="020F0502020204030204" pitchFamily="34" charset="0"/>
              </a:rPr>
              <a:t>evaluation:</a:t>
            </a:r>
            <a:endParaRPr lang="en-US" sz="2000" b="1" dirty="0">
              <a:latin typeface="Calibri" panose="020F0502020204030204" pitchFamily="34" charset="0"/>
              <a:sym typeface="Symbol" panose="05050102010706020507" pitchFamily="18" charset="2"/>
            </a:endParaRPr>
          </a:p>
          <a:p>
            <a:pPr lvl="1">
              <a:spcBef>
                <a:spcPts val="0"/>
              </a:spcBef>
              <a:spcAft>
                <a:spcPts val="0"/>
              </a:spcAft>
              <a:buFont typeface="Arial" panose="020B0604020202020204" pitchFamily="34" charset="0"/>
              <a:buChar char="•"/>
            </a:pPr>
            <a:r>
              <a:rPr lang="en-US" sz="1800" dirty="0" smtClean="0">
                <a:latin typeface="Calibri" panose="020F0502020204030204" pitchFamily="34" charset="0"/>
                <a:sym typeface="Symbol" panose="05050102010706020507" pitchFamily="18" charset="2"/>
              </a:rPr>
              <a:t>P</a:t>
            </a:r>
            <a:r>
              <a:rPr lang="en-US" sz="1800" dirty="0" smtClean="0">
                <a:latin typeface="Calibri" panose="020F0502020204030204" pitchFamily="34" charset="0"/>
              </a:rPr>
              <a:t>M10 </a:t>
            </a:r>
            <a:r>
              <a:rPr lang="en-US" sz="1800" dirty="0">
                <a:latin typeface="Calibri" panose="020F0502020204030204" pitchFamily="34" charset="0"/>
              </a:rPr>
              <a:t>from AQMS can be used for a preliminary evaluation of </a:t>
            </a:r>
            <a:r>
              <a:rPr lang="en-US" sz="1800" dirty="0" smtClean="0">
                <a:latin typeface="Calibri" panose="020F0502020204030204" pitchFamily="34" charset="0"/>
              </a:rPr>
              <a:t>surface concentration in NRT</a:t>
            </a:r>
          </a:p>
          <a:p>
            <a:pPr lvl="1">
              <a:spcBef>
                <a:spcPts val="0"/>
              </a:spcBef>
              <a:spcAft>
                <a:spcPts val="0"/>
              </a:spcAft>
              <a:buFont typeface="Arial" panose="020B0604020202020204" pitchFamily="34" charset="0"/>
              <a:buChar char="•"/>
            </a:pPr>
            <a:r>
              <a:rPr lang="en-US" sz="1800" dirty="0" smtClean="0">
                <a:latin typeface="Calibri" panose="020F0502020204030204" pitchFamily="34" charset="0"/>
              </a:rPr>
              <a:t>Visibility from METAR and SYNOP stations is a new operational product useful for operational prediction and model verification</a:t>
            </a:r>
          </a:p>
          <a:p>
            <a:pPr lvl="1">
              <a:spcBef>
                <a:spcPts val="0"/>
              </a:spcBef>
              <a:spcAft>
                <a:spcPts val="0"/>
              </a:spcAft>
              <a:buFont typeface="Arial" panose="020B0604020202020204" pitchFamily="34" charset="0"/>
              <a:buChar char="•"/>
            </a:pPr>
            <a:r>
              <a:rPr lang="en-US" sz="1800" dirty="0" smtClean="0">
                <a:latin typeface="Calibri" panose="020F0502020204030204" pitchFamily="34" charset="0"/>
              </a:rPr>
              <a:t>Vertical aerosol products from lidar and </a:t>
            </a:r>
            <a:r>
              <a:rPr lang="en-US" sz="1800" dirty="0" smtClean="0">
                <a:latin typeface="Calibri" panose="020F0502020204030204" pitchFamily="34" charset="0"/>
              </a:rPr>
              <a:t>ceilometers </a:t>
            </a:r>
            <a:r>
              <a:rPr lang="en-US" sz="1800" dirty="0" smtClean="0">
                <a:latin typeface="Calibri" panose="020F0502020204030204" pitchFamily="34" charset="0"/>
              </a:rPr>
              <a:t>is starting to be deployed in the NRT  evaluation </a:t>
            </a:r>
            <a:endParaRPr lang="en-US" sz="1800" dirty="0" smtClean="0">
              <a:latin typeface="Calibri" panose="020F0502020204030204" pitchFamily="34" charset="0"/>
            </a:endParaRPr>
          </a:p>
          <a:p>
            <a:pPr marL="0" indent="0">
              <a:spcBef>
                <a:spcPts val="0"/>
              </a:spcBef>
              <a:spcAft>
                <a:spcPts val="0"/>
              </a:spcAft>
              <a:buNone/>
            </a:pPr>
            <a:endParaRPr lang="en-US" sz="2200" dirty="0">
              <a:latin typeface="Calibri" panose="020F0502020204030204" pitchFamily="34" charset="0"/>
            </a:endParaRPr>
          </a:p>
        </p:txBody>
      </p:sp>
    </p:spTree>
    <p:extLst>
      <p:ext uri="{BB962C8B-B14F-4D97-AF65-F5344CB8AC3E}">
        <p14:creationId xmlns:p14="http://schemas.microsoft.com/office/powerpoint/2010/main" val="39071271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28</a:t>
            </a:fld>
            <a:endParaRPr lang="es-ES" dirty="0"/>
          </a:p>
        </p:txBody>
      </p:sp>
      <p:sp>
        <p:nvSpPr>
          <p:cNvPr id="4" name="Rectangle 24"/>
          <p:cNvSpPr>
            <a:spLocks noChangeArrowheads="1"/>
          </p:cNvSpPr>
          <p:nvPr/>
        </p:nvSpPr>
        <p:spPr bwMode="auto">
          <a:xfrm>
            <a:off x="149225" y="332656"/>
            <a:ext cx="8743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p>
            <a:pPr>
              <a:spcBef>
                <a:spcPct val="0"/>
              </a:spcBef>
            </a:pPr>
            <a:r>
              <a:rPr lang="en-US" sz="2400" b="1" dirty="0" smtClean="0">
                <a:solidFill>
                  <a:schemeClr val="bg1"/>
                </a:solidFill>
                <a:latin typeface="Calibri" pitchFamily="34" charset="0"/>
              </a:rPr>
              <a:t>Barcelona Dust </a:t>
            </a:r>
            <a:r>
              <a:rPr lang="en-US" sz="2400" b="1" dirty="0">
                <a:solidFill>
                  <a:schemeClr val="bg1"/>
                </a:solidFill>
                <a:latin typeface="Calibri" pitchFamily="34" charset="0"/>
              </a:rPr>
              <a:t>Forecasting Center (http://dust.aemet.es/)</a:t>
            </a:r>
            <a:endParaRPr lang="en-US" sz="2000" b="1" i="0" dirty="0">
              <a:solidFill>
                <a:schemeClr val="bg1"/>
              </a:solidFill>
              <a:latin typeface="Calibri" pitchFamily="34" charset="0"/>
            </a:endParaRPr>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49" t="8757" r="60507" b="17584"/>
          <a:stretch/>
        </p:blipFill>
        <p:spPr bwMode="auto">
          <a:xfrm>
            <a:off x="1249102" y="1114563"/>
            <a:ext cx="6645795" cy="491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ángulo redondeado 2"/>
          <p:cNvSpPr/>
          <p:nvPr/>
        </p:nvSpPr>
        <p:spPr>
          <a:xfrm>
            <a:off x="575554" y="2670041"/>
            <a:ext cx="7992889" cy="1800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b="1" i="1" dirty="0" smtClean="0">
                <a:solidFill>
                  <a:schemeClr val="accent5">
                    <a:lumMod val="75000"/>
                  </a:schemeClr>
                </a:solidFill>
                <a:latin typeface="Calibri" panose="020F0502020204030204" pitchFamily="34" charset="0"/>
              </a:rPr>
              <a:t>In 2014, the First </a:t>
            </a:r>
            <a:r>
              <a:rPr lang="en-GB" sz="2400" b="1" i="1" dirty="0">
                <a:solidFill>
                  <a:schemeClr val="accent5">
                    <a:lumMod val="75000"/>
                  </a:schemeClr>
                </a:solidFill>
                <a:latin typeface="Calibri" panose="020F0502020204030204" pitchFamily="34" charset="0"/>
              </a:rPr>
              <a:t>Specialized </a:t>
            </a:r>
            <a:r>
              <a:rPr lang="en-GB" sz="2400" b="1" i="1" dirty="0" err="1">
                <a:solidFill>
                  <a:schemeClr val="accent5">
                    <a:lumMod val="75000"/>
                  </a:schemeClr>
                </a:solidFill>
                <a:latin typeface="Calibri" panose="020F0502020204030204" pitchFamily="34" charset="0"/>
              </a:rPr>
              <a:t>Center</a:t>
            </a:r>
            <a:r>
              <a:rPr lang="en-GB" sz="2400" b="1" i="1" dirty="0">
                <a:solidFill>
                  <a:schemeClr val="accent5">
                    <a:lumMod val="75000"/>
                  </a:schemeClr>
                </a:solidFill>
                <a:latin typeface="Calibri" panose="020F0502020204030204" pitchFamily="34" charset="0"/>
              </a:rPr>
              <a:t> for Mineral Dust Prediction of </a:t>
            </a:r>
            <a:r>
              <a:rPr lang="en-GB" sz="2400" b="1" i="1" dirty="0" smtClean="0">
                <a:solidFill>
                  <a:schemeClr val="accent5">
                    <a:lumMod val="75000"/>
                  </a:schemeClr>
                </a:solidFill>
                <a:latin typeface="Calibri" panose="020F0502020204030204" pitchFamily="34" charset="0"/>
              </a:rPr>
              <a:t>WMO is created</a:t>
            </a:r>
          </a:p>
          <a:p>
            <a:pPr algn="ctr"/>
            <a:r>
              <a:rPr lang="en-GB" sz="2400" b="1" i="1" dirty="0" smtClean="0">
                <a:solidFill>
                  <a:schemeClr val="accent5">
                    <a:lumMod val="75000"/>
                  </a:schemeClr>
                </a:solidFill>
                <a:latin typeface="Calibri" panose="020F0502020204030204" pitchFamily="34" charset="0"/>
              </a:rPr>
              <a:t>NMMB/BSC-Dust</a:t>
            </a:r>
            <a:r>
              <a:rPr lang="en-GB" sz="2400" i="1" dirty="0" smtClean="0">
                <a:solidFill>
                  <a:schemeClr val="accent5">
                    <a:lumMod val="75000"/>
                  </a:schemeClr>
                </a:solidFill>
                <a:latin typeface="Calibri" panose="020F0502020204030204" pitchFamily="34" charset="0"/>
              </a:rPr>
              <a:t> selected to provide operational forecasts for NAMEE region</a:t>
            </a:r>
          </a:p>
        </p:txBody>
      </p:sp>
      <p:sp>
        <p:nvSpPr>
          <p:cNvPr id="6" name="6 CuadroTexto"/>
          <p:cNvSpPr txBox="1"/>
          <p:nvPr/>
        </p:nvSpPr>
        <p:spPr>
          <a:xfrm>
            <a:off x="4778812" y="5968506"/>
            <a:ext cx="3657560" cy="461665"/>
          </a:xfrm>
          <a:prstGeom prst="rect">
            <a:avLst/>
          </a:prstGeom>
          <a:noFill/>
        </p:spPr>
        <p:txBody>
          <a:bodyPr wrap="square" rtlCol="0">
            <a:spAutoFit/>
          </a:bodyPr>
          <a:lstStyle/>
          <a:p>
            <a:pPr algn="ctr"/>
            <a:r>
              <a:rPr lang="es-ES_tradnl" sz="2400" b="1" i="1" dirty="0" smtClean="0">
                <a:latin typeface="Calibri" panose="020F0502020204030204" pitchFamily="34" charset="0"/>
              </a:rPr>
              <a:t>http://dust.aemet.es/</a:t>
            </a:r>
          </a:p>
        </p:txBody>
      </p:sp>
      <p:sp>
        <p:nvSpPr>
          <p:cNvPr id="8" name="6 CuadroTexto"/>
          <p:cNvSpPr txBox="1"/>
          <p:nvPr/>
        </p:nvSpPr>
        <p:spPr>
          <a:xfrm>
            <a:off x="4946888" y="6345962"/>
            <a:ext cx="3657560" cy="461665"/>
          </a:xfrm>
          <a:prstGeom prst="rect">
            <a:avLst/>
          </a:prstGeom>
          <a:noFill/>
        </p:spPr>
        <p:txBody>
          <a:bodyPr wrap="square" rtlCol="0">
            <a:spAutoFit/>
          </a:bodyPr>
          <a:lstStyle/>
          <a:p>
            <a:pPr algn="ctr"/>
            <a:r>
              <a:rPr lang="es-ES_tradnl" sz="2400" b="1" i="1" dirty="0" smtClean="0">
                <a:latin typeface="Calibri" panose="020F0502020204030204" pitchFamily="34" charset="0"/>
              </a:rPr>
              <a:t>@</a:t>
            </a:r>
            <a:r>
              <a:rPr lang="es-ES_tradnl" sz="2400" b="1" i="1" dirty="0" err="1" smtClean="0">
                <a:latin typeface="Calibri" panose="020F0502020204030204" pitchFamily="34" charset="0"/>
              </a:rPr>
              <a:t>Dust_Barcelona</a:t>
            </a:r>
            <a:endParaRPr lang="en-GB" sz="2400" b="1" i="1" dirty="0">
              <a:latin typeface="Calibri" panose="020F0502020204030204" pitchFamily="34" charset="0"/>
            </a:endParaRPr>
          </a:p>
        </p:txBody>
      </p:sp>
      <p:pic>
        <p:nvPicPr>
          <p:cNvPr id="9" name="Imagen 8"/>
          <p:cNvPicPr>
            <a:picLocks noChangeAspect="1"/>
          </p:cNvPicPr>
          <p:nvPr/>
        </p:nvPicPr>
        <p:blipFill>
          <a:blip r:embed="rId4"/>
          <a:stretch>
            <a:fillRect/>
          </a:stretch>
        </p:blipFill>
        <p:spPr>
          <a:xfrm>
            <a:off x="5236720" y="6430171"/>
            <a:ext cx="371047" cy="293247"/>
          </a:xfrm>
          <a:prstGeom prst="rect">
            <a:avLst/>
          </a:prstGeom>
        </p:spPr>
      </p:pic>
    </p:spTree>
    <p:extLst>
      <p:ext uri="{BB962C8B-B14F-4D97-AF65-F5344CB8AC3E}">
        <p14:creationId xmlns:p14="http://schemas.microsoft.com/office/powerpoint/2010/main" val="3349277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3568" y="2636912"/>
            <a:ext cx="7772400" cy="747514"/>
          </a:xfrm>
        </p:spPr>
        <p:txBody>
          <a:bodyPr/>
          <a:lstStyle/>
          <a:p>
            <a:r>
              <a:rPr lang="en-US" dirty="0" smtClean="0">
                <a:latin typeface="Calibri" panose="020F0502020204030204" pitchFamily="34" charset="0"/>
              </a:rPr>
              <a:t>Thank you! </a:t>
            </a:r>
            <a:endParaRPr lang="en-US" dirty="0">
              <a:latin typeface="Calibri" panose="020F0502020204030204" pitchFamily="34" charset="0"/>
            </a:endParaRPr>
          </a:p>
        </p:txBody>
      </p:sp>
      <p:sp>
        <p:nvSpPr>
          <p:cNvPr id="2" name="Slide Number Placeholder 1"/>
          <p:cNvSpPr>
            <a:spLocks noGrp="1"/>
          </p:cNvSpPr>
          <p:nvPr>
            <p:ph type="sldNum" sz="quarter" idx="4294967295"/>
          </p:nvPr>
        </p:nvSpPr>
        <p:spPr>
          <a:xfrm>
            <a:off x="8701088" y="6357938"/>
            <a:ext cx="442912" cy="412750"/>
          </a:xfrm>
        </p:spPr>
        <p:txBody>
          <a:bodyPr/>
          <a:lstStyle/>
          <a:p>
            <a:fld id="{4A490C5D-AEA8-4823-B9B3-806910A0ECF7}" type="slidenum">
              <a:rPr lang="es-ES" smtClean="0"/>
              <a:pPr/>
              <a:t>29</a:t>
            </a:fld>
            <a:endParaRPr lang="es-ES" dirty="0"/>
          </a:p>
        </p:txBody>
      </p:sp>
      <p:sp>
        <p:nvSpPr>
          <p:cNvPr id="3" name="2 Rectángulo"/>
          <p:cNvSpPr/>
          <p:nvPr/>
        </p:nvSpPr>
        <p:spPr>
          <a:xfrm>
            <a:off x="837703" y="3143584"/>
            <a:ext cx="7628384" cy="2062103"/>
          </a:xfrm>
          <a:prstGeom prst="rect">
            <a:avLst/>
          </a:prstGeom>
        </p:spPr>
        <p:txBody>
          <a:bodyPr wrap="square">
            <a:spAutoFit/>
          </a:bodyPr>
          <a:lstStyle/>
          <a:p>
            <a:pPr algn="ctr" eaLnBrk="1" hangingPunct="1"/>
            <a:endParaRPr lang="en-US" sz="1600" dirty="0">
              <a:solidFill>
                <a:schemeClr val="bg1"/>
              </a:solidFill>
              <a:latin typeface="Arial Narrow" pitchFamily="34" charset="0"/>
            </a:endParaRPr>
          </a:p>
          <a:p>
            <a:pPr algn="ctr" eaLnBrk="1" hangingPunct="1"/>
            <a:r>
              <a:rPr lang="en-US" sz="1600" dirty="0" smtClean="0">
                <a:solidFill>
                  <a:schemeClr val="bg1"/>
                </a:solidFill>
                <a:latin typeface="Arial Narrow" pitchFamily="34" charset="0"/>
              </a:rPr>
              <a:t>Acknowledgements:</a:t>
            </a:r>
          </a:p>
          <a:p>
            <a:pPr algn="ctr"/>
            <a:endParaRPr lang="en-GB" sz="1600" dirty="0" smtClean="0">
              <a:solidFill>
                <a:schemeClr val="bg1"/>
              </a:solidFill>
              <a:latin typeface="Arial Narrow" pitchFamily="34" charset="0"/>
            </a:endParaRPr>
          </a:p>
          <a:p>
            <a:pPr algn="ctr"/>
            <a:r>
              <a:rPr lang="en-GB" sz="1600" dirty="0">
                <a:solidFill>
                  <a:schemeClr val="bg1"/>
                </a:solidFill>
                <a:latin typeface="Arial Narrow" pitchFamily="34" charset="0"/>
              </a:rPr>
              <a:t>The authors thank </a:t>
            </a:r>
            <a:r>
              <a:rPr lang="en-GB" sz="1600" dirty="0" err="1" smtClean="0">
                <a:solidFill>
                  <a:schemeClr val="bg1"/>
                </a:solidFill>
                <a:latin typeface="Arial Narrow" pitchFamily="34" charset="0"/>
              </a:rPr>
              <a:t>Beartrice</a:t>
            </a:r>
            <a:r>
              <a:rPr lang="en-GB" sz="1600" dirty="0" smtClean="0">
                <a:solidFill>
                  <a:schemeClr val="bg1"/>
                </a:solidFill>
                <a:latin typeface="Arial Narrow" pitchFamily="34" charset="0"/>
              </a:rPr>
              <a:t> </a:t>
            </a:r>
            <a:r>
              <a:rPr lang="en-GB" sz="1600" dirty="0" err="1" smtClean="0">
                <a:solidFill>
                  <a:schemeClr val="bg1"/>
                </a:solidFill>
                <a:latin typeface="Arial Narrow" pitchFamily="34" charset="0"/>
              </a:rPr>
              <a:t>Marticorena</a:t>
            </a:r>
            <a:r>
              <a:rPr lang="en-GB" sz="1600" dirty="0" smtClean="0">
                <a:solidFill>
                  <a:schemeClr val="bg1"/>
                </a:solidFill>
                <a:latin typeface="Arial Narrow" pitchFamily="34" charset="0"/>
              </a:rPr>
              <a:t>, Philippe </a:t>
            </a:r>
            <a:r>
              <a:rPr lang="en-GB" sz="1600" dirty="0" err="1" smtClean="0">
                <a:solidFill>
                  <a:schemeClr val="bg1"/>
                </a:solidFill>
                <a:latin typeface="Arial Narrow" pitchFamily="34" charset="0"/>
              </a:rPr>
              <a:t>Goloub</a:t>
            </a:r>
            <a:r>
              <a:rPr lang="en-GB" sz="1600" dirty="0" smtClean="0">
                <a:solidFill>
                  <a:schemeClr val="bg1"/>
                </a:solidFill>
                <a:latin typeface="Arial Narrow" pitchFamily="34" charset="0"/>
              </a:rPr>
              <a:t> </a:t>
            </a:r>
            <a:r>
              <a:rPr lang="en-GB" sz="1600" dirty="0">
                <a:solidFill>
                  <a:schemeClr val="bg1"/>
                </a:solidFill>
                <a:latin typeface="Arial Narrow" pitchFamily="34" charset="0"/>
              </a:rPr>
              <a:t>and Canary </a:t>
            </a:r>
            <a:r>
              <a:rPr lang="en-GB" sz="1600" dirty="0" smtClean="0">
                <a:solidFill>
                  <a:schemeClr val="bg1"/>
                </a:solidFill>
                <a:latin typeface="Arial Narrow" pitchFamily="34" charset="0"/>
              </a:rPr>
              <a:t>Government as well as</a:t>
            </a:r>
            <a:endParaRPr lang="en-GB" sz="1600" dirty="0">
              <a:solidFill>
                <a:schemeClr val="bg1"/>
              </a:solidFill>
              <a:latin typeface="Arial Narrow" pitchFamily="34" charset="0"/>
            </a:endParaRPr>
          </a:p>
          <a:p>
            <a:pPr algn="ctr"/>
            <a:r>
              <a:rPr lang="en-GB" sz="1600" dirty="0" smtClean="0">
                <a:solidFill>
                  <a:schemeClr val="bg1"/>
                </a:solidFill>
                <a:latin typeface="Arial Narrow" pitchFamily="34" charset="0"/>
              </a:rPr>
              <a:t>AERONET</a:t>
            </a:r>
            <a:r>
              <a:rPr lang="en-GB" sz="1600" dirty="0">
                <a:solidFill>
                  <a:schemeClr val="bg1"/>
                </a:solidFill>
                <a:latin typeface="Arial Narrow" pitchFamily="34" charset="0"/>
              </a:rPr>
              <a:t>, MODIS, U.K. Met Office MSG, MSG </a:t>
            </a:r>
            <a:r>
              <a:rPr lang="en-GB" sz="1600" dirty="0" err="1">
                <a:solidFill>
                  <a:schemeClr val="bg1"/>
                </a:solidFill>
                <a:latin typeface="Arial Narrow" pitchFamily="34" charset="0"/>
              </a:rPr>
              <a:t>Eumetsat</a:t>
            </a:r>
            <a:r>
              <a:rPr lang="en-GB" sz="1600" dirty="0">
                <a:solidFill>
                  <a:schemeClr val="bg1"/>
                </a:solidFill>
                <a:latin typeface="Arial Narrow" pitchFamily="34" charset="0"/>
              </a:rPr>
              <a:t> and EOSDIS World Viewer principal investigators and scientists </a:t>
            </a:r>
            <a:r>
              <a:rPr lang="en-GB" sz="1600" dirty="0" smtClean="0">
                <a:solidFill>
                  <a:schemeClr val="bg1"/>
                </a:solidFill>
                <a:latin typeface="Arial Narrow" pitchFamily="34" charset="0"/>
              </a:rPr>
              <a:t>for establishing and maintaining data used in the present contribution</a:t>
            </a:r>
            <a:r>
              <a:rPr lang="en-GB" sz="1600" dirty="0" smtClean="0">
                <a:solidFill>
                  <a:schemeClr val="bg1"/>
                </a:solidFill>
                <a:latin typeface="Arial Narrow" pitchFamily="34" charset="0"/>
              </a:rPr>
              <a:t>.</a:t>
            </a:r>
          </a:p>
          <a:p>
            <a:pPr algn="ctr"/>
            <a:r>
              <a:rPr lang="en-GB" sz="1600" dirty="0" smtClean="0">
                <a:solidFill>
                  <a:schemeClr val="bg1"/>
                </a:solidFill>
                <a:latin typeface="Arial Narrow" pitchFamily="34" charset="0"/>
              </a:rPr>
              <a:t>Also special thank </a:t>
            </a:r>
            <a:r>
              <a:rPr lang="en-GB" sz="1600" smtClean="0">
                <a:solidFill>
                  <a:schemeClr val="bg1"/>
                </a:solidFill>
                <a:latin typeface="Arial Narrow" pitchFamily="34" charset="0"/>
              </a:rPr>
              <a:t>to all </a:t>
            </a:r>
            <a:r>
              <a:rPr lang="en-GB" sz="1600" dirty="0" smtClean="0">
                <a:solidFill>
                  <a:schemeClr val="bg1"/>
                </a:solidFill>
                <a:latin typeface="Arial Narrow" pitchFamily="34" charset="0"/>
              </a:rPr>
              <a:t>researchers, data providers and collaborators of the WMO SDS-WAS NA-ME-E Regional Node.</a:t>
            </a:r>
            <a:endParaRPr lang="en-GB" sz="1600" dirty="0">
              <a:solidFill>
                <a:schemeClr val="bg1"/>
              </a:solidFill>
              <a:latin typeface="Arial Narrow" pitchFamily="34" charset="0"/>
            </a:endParaRPr>
          </a:p>
        </p:txBody>
      </p:sp>
      <p:pic>
        <p:nvPicPr>
          <p:cNvPr id="7" name="Picture 4" descr="AEME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210432"/>
            <a:ext cx="4226701" cy="64939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80" y="210432"/>
            <a:ext cx="1537860" cy="1687252"/>
          </a:xfrm>
          <a:prstGeom prst="rect">
            <a:avLst/>
          </a:prstGeom>
        </p:spPr>
      </p:pic>
      <p:pic>
        <p:nvPicPr>
          <p:cNvPr id="9" name="Imagen 8" descr="logo_S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7884" y="116632"/>
            <a:ext cx="1605425" cy="720080"/>
          </a:xfrm>
          <a:prstGeom prst="rect">
            <a:avLst/>
          </a:prstGeom>
        </p:spPr>
      </p:pic>
      <p:sp>
        <p:nvSpPr>
          <p:cNvPr id="10" name="6 CuadroTexto"/>
          <p:cNvSpPr txBox="1"/>
          <p:nvPr/>
        </p:nvSpPr>
        <p:spPr>
          <a:xfrm>
            <a:off x="2987824" y="5511268"/>
            <a:ext cx="3657560" cy="830997"/>
          </a:xfrm>
          <a:prstGeom prst="rect">
            <a:avLst/>
          </a:prstGeom>
          <a:noFill/>
        </p:spPr>
        <p:txBody>
          <a:bodyPr wrap="square" rtlCol="0">
            <a:spAutoFit/>
          </a:bodyPr>
          <a:lstStyle/>
          <a:p>
            <a:pPr algn="ctr"/>
            <a:r>
              <a:rPr lang="es-ES_tradnl" sz="2400" b="1" i="1" dirty="0" smtClean="0">
                <a:solidFill>
                  <a:schemeClr val="bg1"/>
                </a:solidFill>
                <a:latin typeface="Calibri" panose="020F0502020204030204" pitchFamily="34" charset="0"/>
              </a:rPr>
              <a:t>http</a:t>
            </a:r>
            <a:r>
              <a:rPr lang="es-ES_tradnl" sz="2400" b="1" i="1" dirty="0">
                <a:solidFill>
                  <a:schemeClr val="bg1"/>
                </a:solidFill>
                <a:latin typeface="Calibri" panose="020F0502020204030204" pitchFamily="34" charset="0"/>
              </a:rPr>
              <a:t>://sds-was.aemet.es</a:t>
            </a:r>
            <a:r>
              <a:rPr lang="es-ES_tradnl" sz="2400" b="1" i="1" dirty="0" smtClean="0">
                <a:solidFill>
                  <a:schemeClr val="bg1"/>
                </a:solidFill>
                <a:latin typeface="Calibri" panose="020F0502020204030204" pitchFamily="34" charset="0"/>
              </a:rPr>
              <a:t>//</a:t>
            </a:r>
          </a:p>
          <a:p>
            <a:pPr algn="ctr"/>
            <a:r>
              <a:rPr lang="es-ES_tradnl" sz="2400" b="1" i="1" dirty="0">
                <a:solidFill>
                  <a:schemeClr val="bg1"/>
                </a:solidFill>
                <a:latin typeface="Calibri" panose="020F0502020204030204" pitchFamily="34" charset="0"/>
              </a:rPr>
              <a:t>sdswas@aemet.es</a:t>
            </a:r>
            <a:endParaRPr lang="es-ES_tradnl" sz="2400" b="1" i="1" dirty="0" smtClean="0">
              <a:solidFill>
                <a:schemeClr val="bg1"/>
              </a:solidFill>
              <a:latin typeface="Calibri" panose="020F0502020204030204" pitchFamily="34" charset="0"/>
            </a:endParaRPr>
          </a:p>
        </p:txBody>
      </p:sp>
    </p:spTree>
    <p:extLst>
      <p:ext uri="{BB962C8B-B14F-4D97-AF65-F5344CB8AC3E}">
        <p14:creationId xmlns:p14="http://schemas.microsoft.com/office/powerpoint/2010/main" val="1666278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 name="Rectangle 92"/>
          <p:cNvSpPr>
            <a:spLocks noChangeArrowheads="1"/>
          </p:cNvSpPr>
          <p:nvPr/>
        </p:nvSpPr>
        <p:spPr bwMode="auto">
          <a:xfrm>
            <a:off x="-396875" y="1196975"/>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b="0">
              <a:latin typeface="Calibri" panose="020F0502020204030204" pitchFamily="34" charset="0"/>
            </a:endParaRPr>
          </a:p>
        </p:txBody>
      </p:sp>
      <p:sp>
        <p:nvSpPr>
          <p:cNvPr id="3" name="2 Título"/>
          <p:cNvSpPr>
            <a:spLocks noGrp="1"/>
          </p:cNvSpPr>
          <p:nvPr>
            <p:ph type="title"/>
          </p:nvPr>
        </p:nvSpPr>
        <p:spPr/>
        <p:txBody>
          <a:bodyPr/>
          <a:lstStyle/>
          <a:p>
            <a:r>
              <a:rPr lang="es-ES_tradnl" sz="2800" b="1" dirty="0" smtClean="0">
                <a:latin typeface="Calibri" panose="020F0502020204030204" pitchFamily="34" charset="0"/>
              </a:rPr>
              <a:t>SDS-WAS Regional Centers</a:t>
            </a:r>
            <a:endParaRPr lang="en-GB" sz="2800" b="1" dirty="0">
              <a:latin typeface="Calibri" panose="020F0502020204030204" pitchFamily="34" charset="0"/>
            </a:endParaRPr>
          </a:p>
        </p:txBody>
      </p:sp>
      <p:sp>
        <p:nvSpPr>
          <p:cNvPr id="2" name="1 Marcador de número de diapositiva"/>
          <p:cNvSpPr>
            <a:spLocks noGrp="1"/>
          </p:cNvSpPr>
          <p:nvPr>
            <p:ph type="sldNum" sz="quarter" idx="11"/>
          </p:nvPr>
        </p:nvSpPr>
        <p:spPr/>
        <p:txBody>
          <a:bodyPr/>
          <a:lstStyle/>
          <a:p>
            <a:pPr>
              <a:defRPr/>
            </a:pPr>
            <a:fld id="{733C1F21-9B8C-4F48-90D5-5899F6D1929C}" type="slidenum">
              <a:rPr lang="es-ES" smtClean="0"/>
              <a:pPr>
                <a:defRPr/>
              </a:pPr>
              <a:t>3</a:t>
            </a:fld>
            <a:endParaRPr lang="es-ES" dirty="0"/>
          </a:p>
        </p:txBody>
      </p:sp>
      <p:pic>
        <p:nvPicPr>
          <p:cNvPr id="9" name="Picture 2"/>
          <p:cNvPicPr>
            <a:picLocks noChangeAspect="1" noChangeArrowheads="1"/>
          </p:cNvPicPr>
          <p:nvPr/>
        </p:nvPicPr>
        <p:blipFill>
          <a:blip r:embed="rId3" cstate="print"/>
          <a:srcRect/>
          <a:stretch>
            <a:fillRect/>
          </a:stretch>
        </p:blipFill>
        <p:spPr bwMode="auto">
          <a:xfrm>
            <a:off x="520157" y="1196975"/>
            <a:ext cx="7976426" cy="5177680"/>
          </a:xfrm>
          <a:prstGeom prst="rect">
            <a:avLst/>
          </a:prstGeom>
          <a:noFill/>
          <a:ln w="9525">
            <a:noFill/>
            <a:round/>
            <a:headEnd/>
            <a:tailEnd/>
          </a:ln>
        </p:spPr>
      </p:pic>
      <p:sp>
        <p:nvSpPr>
          <p:cNvPr id="7" name="6 CuadroTexto"/>
          <p:cNvSpPr txBox="1"/>
          <p:nvPr/>
        </p:nvSpPr>
        <p:spPr>
          <a:xfrm>
            <a:off x="6084168" y="1323853"/>
            <a:ext cx="100811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s-ES"/>
            </a:defPPr>
            <a:lvl1pPr algn="ctr">
              <a:defRPr b="1">
                <a:solidFill>
                  <a:srgbClr val="080808"/>
                </a:solidFill>
                <a:effectLst>
                  <a:outerShdw blurRad="38100" dist="38100" dir="2700000" algn="tl">
                    <a:srgbClr val="000000">
                      <a:alpha val="43137"/>
                    </a:srgbClr>
                  </a:outerShdw>
                </a:effectLst>
                <a:latin typeface="Calibri" panose="020F0502020204030204" pitchFamily="34" charset="0"/>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s-ES_tradnl" dirty="0"/>
              <a:t>ASIAN</a:t>
            </a:r>
            <a:endParaRPr lang="en-GB" dirty="0"/>
          </a:p>
        </p:txBody>
      </p:sp>
      <p:sp>
        <p:nvSpPr>
          <p:cNvPr id="22" name="21 CuadroTexto"/>
          <p:cNvSpPr txBox="1"/>
          <p:nvPr/>
        </p:nvSpPr>
        <p:spPr>
          <a:xfrm>
            <a:off x="3887093" y="2304717"/>
            <a:ext cx="124255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_tradnl" b="1" dirty="0" smtClean="0">
                <a:solidFill>
                  <a:srgbClr val="080808"/>
                </a:solidFill>
                <a:effectLst>
                  <a:outerShdw blurRad="38100" dist="38100" dir="2700000" algn="tl">
                    <a:srgbClr val="000000">
                      <a:alpha val="43137"/>
                    </a:srgbClr>
                  </a:outerShdw>
                </a:effectLst>
                <a:latin typeface="Calibri" panose="020F0502020204030204" pitchFamily="34" charset="0"/>
              </a:rPr>
              <a:t>NA-ME-E</a:t>
            </a:r>
            <a:endParaRPr lang="en-GB" b="1" dirty="0">
              <a:solidFill>
                <a:srgbClr val="080808"/>
              </a:solidFill>
              <a:effectLst>
                <a:outerShdw blurRad="38100" dist="38100" dir="2700000" algn="tl">
                  <a:srgbClr val="000000">
                    <a:alpha val="43137"/>
                  </a:srgbClr>
                </a:outerShdw>
              </a:effectLst>
              <a:latin typeface="Calibri" panose="020F0502020204030204" pitchFamily="34" charset="0"/>
            </a:endParaRPr>
          </a:p>
        </p:txBody>
      </p:sp>
      <p:sp>
        <p:nvSpPr>
          <p:cNvPr id="11" name="6 CuadroTexto"/>
          <p:cNvSpPr txBox="1"/>
          <p:nvPr/>
        </p:nvSpPr>
        <p:spPr>
          <a:xfrm>
            <a:off x="679104" y="1935385"/>
            <a:ext cx="242004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S"/>
            </a:defPPr>
            <a:lvl1pPr algn="ctr">
              <a:defRPr b="1">
                <a:solidFill>
                  <a:srgbClr val="080808"/>
                </a:solidFill>
                <a:effectLst>
                  <a:outerShdw blurRad="38100" dist="38100" dir="2700000" algn="tl">
                    <a:srgbClr val="000000">
                      <a:alpha val="43137"/>
                    </a:srgbClr>
                  </a:outerShdw>
                </a:effectLst>
                <a:latin typeface="Calibri" panose="020F0502020204030204" pitchFamily="34" charset="0"/>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s-ES_tradnl" dirty="0"/>
              <a:t>PAN </a:t>
            </a:r>
            <a:r>
              <a:rPr lang="es-ES_tradnl" dirty="0" smtClean="0"/>
              <a:t>AMERICAN</a:t>
            </a:r>
            <a:endParaRPr lang="en-GB" dirty="0"/>
          </a:p>
        </p:txBody>
      </p:sp>
      <p:sp>
        <p:nvSpPr>
          <p:cNvPr id="19" name="Rectángulo 7"/>
          <p:cNvSpPr>
            <a:spLocks noChangeArrowheads="1"/>
          </p:cNvSpPr>
          <p:nvPr/>
        </p:nvSpPr>
        <p:spPr bwMode="auto">
          <a:xfrm>
            <a:off x="1079612" y="6374655"/>
            <a:ext cx="69847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spcBef>
                <a:spcPct val="0"/>
              </a:spcBef>
            </a:pPr>
            <a:endParaRPr lang="en-GB" sz="1200" i="1" dirty="0" smtClean="0">
              <a:solidFill>
                <a:srgbClr val="004990"/>
              </a:solidFill>
              <a:latin typeface="Calibri" panose="020F0502020204030204" pitchFamily="34" charset="0"/>
              <a:ea typeface="ＭＳ Ｐゴシック" pitchFamily="-106" charset="-128"/>
            </a:endParaRPr>
          </a:p>
          <a:p>
            <a:pPr algn="ctr" defTabSz="457200">
              <a:spcBef>
                <a:spcPct val="0"/>
              </a:spcBef>
            </a:pPr>
            <a:r>
              <a:rPr lang="es-ES_tradnl" sz="1200" i="1" dirty="0" err="1" smtClean="0">
                <a:solidFill>
                  <a:srgbClr val="004990"/>
                </a:solidFill>
                <a:latin typeface="Calibri" panose="020F0502020204030204" pitchFamily="34" charset="0"/>
                <a:ea typeface="ＭＳ Ｐゴシック" pitchFamily="-106" charset="-128"/>
              </a:rPr>
              <a:t>Extracted</a:t>
            </a:r>
            <a:r>
              <a:rPr lang="es-ES_tradnl" sz="1200" i="1" dirty="0" smtClean="0">
                <a:solidFill>
                  <a:srgbClr val="004990"/>
                </a:solidFill>
                <a:latin typeface="Calibri" panose="020F0502020204030204" pitchFamily="34" charset="0"/>
                <a:ea typeface="ＭＳ Ｐゴシック" pitchFamily="-106" charset="-128"/>
              </a:rPr>
              <a:t> </a:t>
            </a:r>
            <a:r>
              <a:rPr lang="es-ES_tradnl" sz="1200" i="1" dirty="0" err="1" smtClean="0">
                <a:solidFill>
                  <a:srgbClr val="004990"/>
                </a:solidFill>
                <a:latin typeface="Calibri" panose="020F0502020204030204" pitchFamily="34" charset="0"/>
                <a:ea typeface="ＭＳ Ｐゴシック" pitchFamily="-106" charset="-128"/>
              </a:rPr>
              <a:t>from</a:t>
            </a:r>
            <a:r>
              <a:rPr lang="es-ES_tradnl" sz="1200" i="1" dirty="0" smtClean="0">
                <a:solidFill>
                  <a:srgbClr val="004990"/>
                </a:solidFill>
                <a:latin typeface="Calibri" panose="020F0502020204030204" pitchFamily="34" charset="0"/>
                <a:ea typeface="ＭＳ Ｐゴシック" pitchFamily="-106" charset="-128"/>
              </a:rPr>
              <a:t> </a:t>
            </a:r>
            <a:r>
              <a:rPr lang="es-ES_tradnl" sz="1200" i="1" dirty="0" err="1" smtClean="0">
                <a:solidFill>
                  <a:srgbClr val="004990"/>
                </a:solidFill>
                <a:latin typeface="Calibri" panose="020F0502020204030204" pitchFamily="34" charset="0"/>
                <a:ea typeface="ＭＳ Ｐゴシック" pitchFamily="-106" charset="-128"/>
              </a:rPr>
              <a:t>Ginoux</a:t>
            </a:r>
            <a:r>
              <a:rPr lang="es-ES_tradnl" sz="1200" i="1" dirty="0" smtClean="0">
                <a:solidFill>
                  <a:srgbClr val="004990"/>
                </a:solidFill>
                <a:latin typeface="Calibri" panose="020F0502020204030204" pitchFamily="34" charset="0"/>
                <a:ea typeface="ＭＳ Ｐゴシック" pitchFamily="-106" charset="-128"/>
              </a:rPr>
              <a:t> et al. (2012, Rev. </a:t>
            </a:r>
            <a:r>
              <a:rPr lang="es-ES_tradnl" sz="1200" i="1" dirty="0" err="1" smtClean="0">
                <a:solidFill>
                  <a:srgbClr val="004990"/>
                </a:solidFill>
                <a:latin typeface="Calibri" panose="020F0502020204030204" pitchFamily="34" charset="0"/>
                <a:ea typeface="ＭＳ Ｐゴシック" pitchFamily="-106" charset="-128"/>
              </a:rPr>
              <a:t>Geophys</a:t>
            </a:r>
            <a:r>
              <a:rPr lang="es-ES_tradnl" sz="1200" i="1" dirty="0" smtClean="0">
                <a:solidFill>
                  <a:srgbClr val="004990"/>
                </a:solidFill>
                <a:latin typeface="Calibri" panose="020F0502020204030204" pitchFamily="34" charset="0"/>
                <a:ea typeface="ＭＳ Ｐゴシック" pitchFamily="-106" charset="-128"/>
              </a:rPr>
              <a:t>.)</a:t>
            </a:r>
            <a:endParaRPr lang="es-ES_tradnl" sz="1200" i="1" dirty="0">
              <a:solidFill>
                <a:srgbClr val="004990"/>
              </a:solidFill>
              <a:latin typeface="Calibri" panose="020F0502020204030204" pitchFamily="34" charset="0"/>
              <a:ea typeface="ＭＳ Ｐゴシック" pitchFamily="-106" charset="-128"/>
            </a:endParaRPr>
          </a:p>
        </p:txBody>
      </p:sp>
      <p:sp>
        <p:nvSpPr>
          <p:cNvPr id="4" name="5-Point Star 3"/>
          <p:cNvSpPr/>
          <p:nvPr/>
        </p:nvSpPr>
        <p:spPr>
          <a:xfrm>
            <a:off x="4137678" y="1531264"/>
            <a:ext cx="166623" cy="185849"/>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3"/>
            <a:endCxn id="5" idx="0"/>
          </p:cNvCxnSpPr>
          <p:nvPr/>
        </p:nvCxnSpPr>
        <p:spPr>
          <a:xfrm>
            <a:off x="4272479" y="1717113"/>
            <a:ext cx="2396962" cy="163859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572000" y="3355706"/>
            <a:ext cx="4194881" cy="2434108"/>
            <a:chOff x="5129647" y="2924944"/>
            <a:chExt cx="4194881" cy="2434108"/>
          </a:xfrm>
        </p:grpSpPr>
        <p:grpSp>
          <p:nvGrpSpPr>
            <p:cNvPr id="17" name="Group 16"/>
            <p:cNvGrpSpPr/>
            <p:nvPr/>
          </p:nvGrpSpPr>
          <p:grpSpPr>
            <a:xfrm>
              <a:off x="5129647" y="2924944"/>
              <a:ext cx="4194881" cy="2434108"/>
              <a:chOff x="5129647" y="2924944"/>
              <a:chExt cx="4194881" cy="2434108"/>
            </a:xfrm>
          </p:grpSpPr>
          <p:sp>
            <p:nvSpPr>
              <p:cNvPr id="5" name="Rectangle 4"/>
              <p:cNvSpPr/>
              <p:nvPr/>
            </p:nvSpPr>
            <p:spPr>
              <a:xfrm>
                <a:off x="5129647" y="2924944"/>
                <a:ext cx="4194881" cy="24341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AEMET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4004" y="4352057"/>
                <a:ext cx="3286125" cy="7873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BSC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4004" y="3432348"/>
                <a:ext cx="3286125" cy="88265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5404004" y="3059668"/>
              <a:ext cx="3632492" cy="369332"/>
            </a:xfrm>
            <a:prstGeom prst="rect">
              <a:avLst/>
            </a:prstGeom>
            <a:noFill/>
          </p:spPr>
          <p:txBody>
            <a:bodyPr wrap="square" rtlCol="0">
              <a:spAutoFit/>
            </a:bodyPr>
            <a:lstStyle/>
            <a:p>
              <a:r>
                <a:rPr lang="es-ES_tradnl" b="1" dirty="0">
                  <a:solidFill>
                    <a:srgbClr val="080808"/>
                  </a:solidFill>
                  <a:effectLst>
                    <a:outerShdw blurRad="38100" dist="38100" dir="2700000" algn="tl">
                      <a:srgbClr val="000000">
                        <a:alpha val="43137"/>
                      </a:srgbClr>
                    </a:outerShdw>
                  </a:effectLst>
                  <a:latin typeface="Calibri" panose="020F0502020204030204" pitchFamily="34" charset="0"/>
                </a:rPr>
                <a:t>R</a:t>
              </a:r>
              <a:r>
                <a:rPr lang="es-ES_tradnl" b="1" dirty="0" smtClean="0">
                  <a:solidFill>
                    <a:srgbClr val="080808"/>
                  </a:solidFill>
                  <a:effectLst>
                    <a:outerShdw blurRad="38100" dist="38100" dir="2700000" algn="tl">
                      <a:srgbClr val="000000">
                        <a:alpha val="43137"/>
                      </a:srgbClr>
                    </a:outerShdw>
                  </a:effectLst>
                  <a:latin typeface="Calibri" panose="020F0502020204030204" pitchFamily="34" charset="0"/>
                </a:rPr>
                <a:t>egional Center in Barcelona (</a:t>
              </a:r>
              <a:r>
                <a:rPr lang="es-ES_tradnl" b="1" dirty="0" err="1" smtClean="0">
                  <a:solidFill>
                    <a:srgbClr val="080808"/>
                  </a:solidFill>
                  <a:effectLst>
                    <a:outerShdw blurRad="38100" dist="38100" dir="2700000" algn="tl">
                      <a:srgbClr val="000000">
                        <a:alpha val="43137"/>
                      </a:srgbClr>
                    </a:outerShdw>
                  </a:effectLst>
                  <a:latin typeface="Calibri" panose="020F0502020204030204" pitchFamily="34" charset="0"/>
                </a:rPr>
                <a:t>Spain</a:t>
              </a:r>
              <a:r>
                <a:rPr lang="es-ES_tradnl" b="1" dirty="0">
                  <a:solidFill>
                    <a:srgbClr val="080808"/>
                  </a:solidFill>
                  <a:effectLst>
                    <a:outerShdw blurRad="38100" dist="38100" dir="2700000" algn="tl">
                      <a:srgbClr val="000000">
                        <a:alpha val="43137"/>
                      </a:srgbClr>
                    </a:outerShdw>
                  </a:effectLst>
                  <a:latin typeface="Calibri" panose="020F0502020204030204" pitchFamily="34" charset="0"/>
                </a:rPr>
                <a:t>)</a:t>
              </a:r>
              <a:endParaRPr lang="en-GB" b="1" dirty="0">
                <a:solidFill>
                  <a:srgbClr val="080808"/>
                </a:solidFill>
                <a:effectLst>
                  <a:outerShdw blurRad="38100" dist="38100" dir="2700000" algn="tl">
                    <a:srgbClr val="000000">
                      <a:alpha val="43137"/>
                    </a:srgbClr>
                  </a:outerShdw>
                </a:effectLst>
                <a:latin typeface="Calibri" panose="020F0502020204030204" pitchFamily="34" charset="0"/>
              </a:endParaRPr>
            </a:p>
          </p:txBody>
        </p:sp>
      </p:grpSp>
    </p:spTree>
    <p:extLst>
      <p:ext uri="{BB962C8B-B14F-4D97-AF65-F5344CB8AC3E}">
        <p14:creationId xmlns:p14="http://schemas.microsoft.com/office/powerpoint/2010/main" val="3448239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639" y="1500416"/>
            <a:ext cx="4181475" cy="3495675"/>
          </a:xfrm>
          <a:prstGeom prst="rect">
            <a:avLst/>
          </a:prstGeom>
          <a:noFill/>
          <a:ln w="25400">
            <a:solidFill>
              <a:schemeClr val="accent6">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2 CuadroTexto"/>
          <p:cNvSpPr txBox="1"/>
          <p:nvPr/>
        </p:nvSpPr>
        <p:spPr>
          <a:xfrm>
            <a:off x="395536" y="5050896"/>
            <a:ext cx="5159974" cy="400110"/>
          </a:xfrm>
          <a:prstGeom prst="rect">
            <a:avLst/>
          </a:prstGeom>
          <a:noFill/>
        </p:spPr>
        <p:txBody>
          <a:bodyPr wrap="square" rtlCol="0">
            <a:spAutoFit/>
          </a:bodyPr>
          <a:lstStyle/>
          <a:p>
            <a:pPr eaLnBrk="1" fontAlgn="auto" hangingPunct="1">
              <a:spcBef>
                <a:spcPts val="0"/>
              </a:spcBef>
              <a:spcAft>
                <a:spcPts val="0"/>
              </a:spcAft>
              <a:buClrTx/>
              <a:buFontTx/>
              <a:buNone/>
            </a:pPr>
            <a:r>
              <a:rPr lang="es-ES_tradnl" sz="2000" b="1" dirty="0" smtClean="0">
                <a:solidFill>
                  <a:prstClr val="black"/>
                </a:solidFill>
                <a:latin typeface="Calibri" panose="020F0502020204030204" pitchFamily="34" charset="0"/>
              </a:rPr>
              <a:t>69 </a:t>
            </a:r>
            <a:r>
              <a:rPr lang="es-ES_tradnl" sz="2000" b="1" dirty="0" err="1" smtClean="0">
                <a:solidFill>
                  <a:prstClr val="black"/>
                </a:solidFill>
                <a:latin typeface="Calibri" panose="020F0502020204030204" pitchFamily="34" charset="0"/>
              </a:rPr>
              <a:t>dust</a:t>
            </a:r>
            <a:r>
              <a:rPr lang="es-ES_tradnl" sz="2000" b="1" dirty="0" smtClean="0">
                <a:solidFill>
                  <a:prstClr val="black"/>
                </a:solidFill>
                <a:latin typeface="Calibri" panose="020F0502020204030204" pitchFamily="34" charset="0"/>
              </a:rPr>
              <a:t> cases </a:t>
            </a:r>
            <a:r>
              <a:rPr lang="es-ES_tradnl" sz="2000" b="1" dirty="0" err="1" smtClean="0">
                <a:solidFill>
                  <a:prstClr val="black"/>
                </a:solidFill>
                <a:latin typeface="Calibri" panose="020F0502020204030204" pitchFamily="34" charset="0"/>
              </a:rPr>
              <a:t>between</a:t>
            </a:r>
            <a:r>
              <a:rPr lang="es-ES_tradnl" sz="2000" b="1" dirty="0" smtClean="0">
                <a:solidFill>
                  <a:prstClr val="black"/>
                </a:solidFill>
                <a:latin typeface="Calibri" panose="020F0502020204030204" pitchFamily="34" charset="0"/>
              </a:rPr>
              <a:t> </a:t>
            </a:r>
            <a:r>
              <a:rPr lang="es-ES_tradnl" sz="2000" b="1" dirty="0" err="1" smtClean="0">
                <a:solidFill>
                  <a:prstClr val="black"/>
                </a:solidFill>
                <a:latin typeface="Calibri" panose="020F0502020204030204" pitchFamily="34" charset="0"/>
              </a:rPr>
              <a:t>Jan</a:t>
            </a:r>
            <a:r>
              <a:rPr lang="es-ES_tradnl" sz="2000" b="1" dirty="0" smtClean="0">
                <a:solidFill>
                  <a:prstClr val="black"/>
                </a:solidFill>
                <a:latin typeface="Calibri" panose="020F0502020204030204" pitchFamily="34" charset="0"/>
              </a:rPr>
              <a:t> 2011 </a:t>
            </a:r>
            <a:r>
              <a:rPr lang="es-ES_tradnl" sz="2000" b="1" dirty="0">
                <a:solidFill>
                  <a:prstClr val="black"/>
                </a:solidFill>
                <a:latin typeface="Calibri" panose="020F0502020204030204" pitchFamily="34" charset="0"/>
              </a:rPr>
              <a:t>– </a:t>
            </a:r>
            <a:r>
              <a:rPr lang="es-ES_tradnl" sz="2000" b="1" dirty="0" smtClean="0">
                <a:solidFill>
                  <a:prstClr val="black"/>
                </a:solidFill>
                <a:latin typeface="Calibri" panose="020F0502020204030204" pitchFamily="34" charset="0"/>
              </a:rPr>
              <a:t>Jun </a:t>
            </a:r>
            <a:r>
              <a:rPr lang="es-ES_tradnl" sz="2000" b="1" dirty="0">
                <a:solidFill>
                  <a:prstClr val="black"/>
                </a:solidFill>
                <a:latin typeface="Calibri" panose="020F0502020204030204" pitchFamily="34" charset="0"/>
              </a:rPr>
              <a:t>2013</a:t>
            </a:r>
            <a:endParaRPr lang="en-GB" sz="2000" b="1" dirty="0">
              <a:solidFill>
                <a:prstClr val="black"/>
              </a:solidFill>
              <a:latin typeface="Calibri" panose="020F0502020204030204" pitchFamily="34" charset="0"/>
            </a:endParaRPr>
          </a:p>
        </p:txBody>
      </p:sp>
      <p:pic>
        <p:nvPicPr>
          <p:cNvPr id="4100" name="Picture 4" descr="http://www.earlinet.org/typo3conf/ext/naw_securedl/secure.php?u=0&amp;file=/fileadmin/images/earlinet_logo.jpg&amp;t=1373714454&amp;hash=899b12ce811cb0a5dd1573dd94efb18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878" y="908720"/>
            <a:ext cx="193548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S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5239" y="1211088"/>
            <a:ext cx="2663185" cy="70574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vccc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8124" y="3159477"/>
            <a:ext cx="2706628" cy="6096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688124" y="1935252"/>
            <a:ext cx="3168352" cy="954107"/>
          </a:xfrm>
          <a:prstGeom prst="rect">
            <a:avLst/>
          </a:prstGeom>
          <a:noFill/>
        </p:spPr>
        <p:txBody>
          <a:bodyPr wrap="square" rtlCol="0">
            <a:spAutoFit/>
          </a:bodyPr>
          <a:lstStyle/>
          <a:p>
            <a:pPr eaLnBrk="1" fontAlgn="auto" hangingPunct="1">
              <a:spcBef>
                <a:spcPts val="0"/>
              </a:spcBef>
              <a:spcAft>
                <a:spcPts val="0"/>
              </a:spcAft>
              <a:buClrTx/>
              <a:buFontTx/>
              <a:buNone/>
            </a:pPr>
            <a:r>
              <a:rPr lang="es-ES_tradnl" sz="2800" b="1" dirty="0" smtClean="0">
                <a:solidFill>
                  <a:prstClr val="black"/>
                </a:solidFill>
                <a:latin typeface="Calibri" panose="020F0502020204030204" pitchFamily="34" charset="0"/>
              </a:rPr>
              <a:t>BSC-DREAM8b v2</a:t>
            </a:r>
            <a:r>
              <a:rPr lang="es-ES_tradnl" sz="1800" b="1" dirty="0" smtClean="0">
                <a:solidFill>
                  <a:prstClr val="black"/>
                </a:solidFill>
                <a:latin typeface="Calibri" panose="020F0502020204030204" pitchFamily="34" charset="0"/>
              </a:rPr>
              <a:t> </a:t>
            </a:r>
          </a:p>
          <a:p>
            <a:r>
              <a:rPr lang="es-ES_tradnl" sz="2800" b="1" dirty="0" smtClean="0">
                <a:solidFill>
                  <a:prstClr val="black"/>
                </a:solidFill>
                <a:latin typeface="Calibri" panose="020F0502020204030204" pitchFamily="34" charset="0"/>
              </a:rPr>
              <a:t>NMMB-BSC/</a:t>
            </a:r>
            <a:r>
              <a:rPr lang="es-ES_tradnl" sz="2800" b="1" dirty="0" err="1" smtClean="0">
                <a:solidFill>
                  <a:prstClr val="black"/>
                </a:solidFill>
                <a:latin typeface="Calibri" panose="020F0502020204030204" pitchFamily="34" charset="0"/>
              </a:rPr>
              <a:t>Dust</a:t>
            </a:r>
            <a:endParaRPr lang="en-GB" sz="1800" b="1" dirty="0">
              <a:solidFill>
                <a:prstClr val="black"/>
              </a:solidFill>
              <a:latin typeface="Calibri" panose="020F0502020204030204" pitchFamily="34" charset="0"/>
            </a:endParaRPr>
          </a:p>
        </p:txBody>
      </p:sp>
      <p:sp>
        <p:nvSpPr>
          <p:cNvPr id="14" name="13 CuadroTexto"/>
          <p:cNvSpPr txBox="1"/>
          <p:nvPr/>
        </p:nvSpPr>
        <p:spPr>
          <a:xfrm>
            <a:off x="5436096" y="3789700"/>
            <a:ext cx="3672408" cy="523220"/>
          </a:xfrm>
          <a:prstGeom prst="rect">
            <a:avLst/>
          </a:prstGeom>
          <a:noFill/>
        </p:spPr>
        <p:txBody>
          <a:bodyPr wrap="square" rtlCol="0">
            <a:spAutoFit/>
          </a:bodyPr>
          <a:lstStyle/>
          <a:p>
            <a:pPr eaLnBrk="1" fontAlgn="auto" hangingPunct="1">
              <a:spcBef>
                <a:spcPts val="0"/>
              </a:spcBef>
              <a:spcAft>
                <a:spcPts val="0"/>
              </a:spcAft>
              <a:buClrTx/>
              <a:buFontTx/>
              <a:buNone/>
            </a:pPr>
            <a:r>
              <a:rPr lang="es-ES_tradnl" sz="2800" b="1" dirty="0">
                <a:solidFill>
                  <a:prstClr val="black"/>
                </a:solidFill>
                <a:latin typeface="Calibri" panose="020F0502020204030204" pitchFamily="34" charset="0"/>
              </a:rPr>
              <a:t>DREAM8-NMME-MACC</a:t>
            </a:r>
            <a:endParaRPr lang="en-GB" sz="1800" b="1" dirty="0">
              <a:solidFill>
                <a:prstClr val="black"/>
              </a:solidFill>
              <a:latin typeface="Calibri" panose="020F0502020204030204" pitchFamily="34" charset="0"/>
            </a:endParaRPr>
          </a:p>
        </p:txBody>
      </p:sp>
      <p:sp>
        <p:nvSpPr>
          <p:cNvPr id="15" name="14 CuadroTexto"/>
          <p:cNvSpPr txBox="1"/>
          <p:nvPr/>
        </p:nvSpPr>
        <p:spPr>
          <a:xfrm>
            <a:off x="5950090" y="5390395"/>
            <a:ext cx="2182696" cy="523220"/>
          </a:xfrm>
          <a:prstGeom prst="rect">
            <a:avLst/>
          </a:prstGeom>
          <a:noFill/>
        </p:spPr>
        <p:txBody>
          <a:bodyPr wrap="square" rtlCol="0">
            <a:spAutoFit/>
          </a:bodyPr>
          <a:lstStyle/>
          <a:p>
            <a:pPr algn="ctr" eaLnBrk="1" fontAlgn="auto" hangingPunct="1">
              <a:spcBef>
                <a:spcPts val="0"/>
              </a:spcBef>
              <a:spcAft>
                <a:spcPts val="0"/>
              </a:spcAft>
              <a:buClrTx/>
              <a:buFontTx/>
              <a:buNone/>
            </a:pPr>
            <a:r>
              <a:rPr lang="es-ES_tradnl" sz="2800" b="1" dirty="0" smtClean="0">
                <a:solidFill>
                  <a:prstClr val="black"/>
                </a:solidFill>
                <a:latin typeface="Calibri" panose="020F0502020204030204" pitchFamily="34" charset="0"/>
              </a:rPr>
              <a:t>BOLCHEM</a:t>
            </a:r>
            <a:endParaRPr lang="en-GB" sz="1800" b="1" dirty="0">
              <a:solidFill>
                <a:prstClr val="black"/>
              </a:solidFill>
              <a:latin typeface="Calibri" panose="020F0502020204030204" pitchFamily="34" charset="0"/>
            </a:endParaRPr>
          </a:p>
        </p:txBody>
      </p:sp>
      <p:sp>
        <p:nvSpPr>
          <p:cNvPr id="2" name="AutoShape 2" descr="data:image/jpeg;base64,/9j/4AAQSkZJRgABAQAAAQABAAD/2wCEAAkGBwgHBgkIBwgKCgkLDRYPDQwMDRsUFRAWIB0iIiAdHx8kKDQsJCYxJx8fLT0tMTU3Ojo6Iys/RD84QzQ5OjcBCgoKDQwNGg8PGjclHyU3Nzc3Nzc3Nzc3Nzc3Nzc3Nzc3Nzc3Nzc3Nzc3Nzc3Nzc3Nzc3Nzc3Nzc3Nzc3Nzc3N//AABEIAHgBJgMBEQACEQEDEQH/xAAcAAEAAQUBAQAAAAAAAAAAAAAABgEDBAUHAgj/xABPEAABAwMCAwMGCAoGCAcAAAABAgMEAAURBhIHITETQVEUImFxgbEVFzI0c5Gh0SNCUlRicpOissEWMzZVdJImNVNWddLw8QgkQ0WCs+H/xAAaAQEAAgMBAAAAAAAAAAAAAAAAAQIDBAUG/8QANREAAgIBAwIEAwYGAgMAAAAAAAECAxEEEiExQQUTUXEUMoEVIjNCUmEjNFNiofAksXLR4f/aAAwDAQACEQMRAD8A7jQCgFAM0BTIoDw7IZZ/rnm2/wBdQFThsFg3O3/n0b9sn76jawU+Fbd+fxf2yfvqVGRGUPhW3fn8X9sn76bX6DKKpudvWoJTOjFROAA6nn9tNr9CTLqAKAUAoBQCgFAKAUAoBQCgFAKAUAoBQCgFAKAUAoBQCgFAKAUAoBQHlSgOtHwCDaz4m2bTTjkZtXl09HIsMq5IPgtXQerrW7ptBbfzjCKuRyW/8VNT3ZxSWJSbdGPRmKnnj0rPPPqxXYq8Mqr+bllW2Q+VNlzFKVLlPvk9e1cUr+db0aq4/LHAMYISPxRVtsfQDan8kfVTbH0GBsT+SPqptj6DBtdKIT/Si0eaPnjXd+kKwamK8mTx2Y6H1wK8gZCtSBQCgFAKAUAoBQCgFAKAUAoBQCgFAKAUAoBQCgFAKAUAoBQCgPK1bUk9w60BxDidxPdfees2m3i2yk7X5jZ5uHvSg9w7s12tB4flK2z6Io2ck6DkBiu6k8YRXBfhQpU+QI8GM7IeI5IaQVH7KpOyFazJ4RJKG+HV4bbDl2lWu0oxk+XSwFD/AOKcn68Voy8SrbxXFyJwDo61J5K1vYc9+Cs/yqj19v8ASf8Av0IwvUp/RC0f772P6l/dT4+7+k/9+g+pT+iNn/33sn+Vz7qfH3f0n/v0H1Myz6ds1uu0KcvWllWmM+h0pSF5UEnJHSqW6u6yDh5T5/30HHqdo+MbSH9+xfrP3VyHo9QvyMtuRt7bqKzXVINuukSTnubdBP1VhlXOPzInJst3jyqhJ6oBQCgFAKAUAoBQCgFAKAUAoBQCgFAKAUAoBQCgFAKAUBQ9KA5Rxq1qu2xjp62PbZchGZS0Hm02fxfQVD7PXXU8N0nmy8yS4RWT7HCx06d3KvRlCSaZ0yi4RXbteZIt9jjna5IV8p1X+zbHer3Vo6nV7H5VfM3/AILGVcNaqhsrt2jo3wNbOinEedIf/SW4ckeoVjr0W579Q8sgiTq1vLK3lqcWeqlqKifaa6EYRisRWERg81YCp5AqOSSvqpgDJpgBJKVhaSUqT0Uk4IqGoy4kiME70fxSvlhcbYnOruUDIBadP4RA/RX19hz07q5up8Mrs+9XwyyeDvOm9R23UluE21Ppcbzhafxm1eCh3GvP20zqltmi6eTcVjBQnAqMgpmgKj01IK0AoBQA0B5yaAqDmgBNAUyajIKg5ogVqQKApmgK0AoBQCgFAKAUBjXCW1BgyJb5w0w2pxZ9AGaJbngHyTfLm9ervLuUkntJLqnDnuHcPYABXsdPX5VagYzM0hYl6ivjULf2TCQXZLx6NtJ5qP8AKser1Cprz3fQYyZOtNQovM1uNb0BmzQMtQY6RgbR+Of0ldfbVdHp/LW+fzPqCPJCnFhCEFS1HaAkZKie4AVtt45fQErRoxu3Nof1ZeGLMhYBRH7MvyVD9RPyfWfqrnvXSnxRHd+46HlbfD9o7RI1K/j8ZLTKQfYTVovXNZ+6ODwf6A939KP8sf76n/m/2jj0KH+geOR1P/lj/fT/AJv9v+RwX7dD0RPnR4bb2pG3H3EtpUtDG0EnAzg1SyeshFyajwDo3xHWjuvFwz+qj7q5v2vd6ItsI3qLgzdYKC9ZZjdxbHMtLR2bgHo54V9lbdPi6lxYsEbWczfacYdW0+2pt1BKVoWnCkn0jurrxlGSzF5IN5ovVUvSd5ROj7nGFEJksA/1qPvHca1dZpo31479gng+pLdNj3GCxMhuByO+2FtrHeDXlJRcXhlyC8U9R3OAq1WKxOdjcLu92aXv9mnIHL2qHOtzRURnusn0jyQ36Gom8OtR2mK3PsGqLhKuraklbb7mG3OfPGTyHrzWVaymb22Q+7+w2vsTSfqdnTenoc3VBEeW4hKVsMfhCt3HMIA68604Uu2xxrJbwYdh4h2m8XJNsWxOt05xO5picz2ZcHiDzHdV7NJZCG/qv2Cke7pxCs1su0u1PImuTowSQyyxvU7kZwgDmeXM0hpLJxU1jDDZd05rq0X+3zZjK3oqYIJlNykhCmgBkk4zy5H6qi3S2VSUeuen7hM1R4q2ZKESHoF3aty1AInri4aOe/rnHsq70U1nlZ9CNxd1nNgC96YU9crlHL8pHk6IWC2+SpOA5z+Sf51SmM3CeEiTM1Br612O7JtXk86dOKd62YTPaFtPien1ClGknZDflJfuGytm1taNSP3CHalPqcjR+0Wtbe0YI7ueQQeR5ciDUWaaypRlLoxkhGkbkp/hNdJV5udybSmatKpLDhU8geZjaSa3NTXjVRjWl24IT4JyvU9o05pO2TrhLfWy4whLBcTuef8ANGOQ7/GtKNNltjUVyS3hFixcRbTdrm3bHY863TnebLM5ns+1/VOayW6SyuO5NNfsE8kwya1SSpGRigFAVoBQCgFAKAUBz/jZclW/Qshpte1c15EfI/JPnK+xJHtre8Ohv1C/YrLofOQHjXqWslSaW1wWPhtOmJ5Tb5J8jbOcEMN81/WeXtFc2xK/WKPaIIYfR7q6SywTHT6mtLacGo3Wkrus1xbNqStIIZCR572D15nArm3t6m7yF8q6/wDoLjkiUmQ9LkLkynlvPuEqW44SpSifTW/CMYpKPCILdXAqMklKZBtdKc9UWj/GNfxCsGpf8GfsR3PrcV48yhQ5VLBynjXo9qXbF6ihNBMyKB5SAP6xroT609fVmun4bqnXPy5dGVZwonPSvSZKnduAl7VLscy0vL3LguBTQJ59mvPuIP115zxWnbapruWieuL8WTCu2ndUssKeYtkgeUpSMkAKCgfQORGfSKpoJqUJ0/qXHuJLnJk6i4tWVmz9pp58Tbm6UhqOplfIn8rkPsqKvDrd/wDFWIruNy7Gr16/Lau+idQ3+IWYjRBmtDzksOKwcH1fyq2lUdltcXy+hDfKLevLpb9V6t0tD00+ibNYkpeckR/OSy3uSeZ9hPox6atpq5UUzdvCa7hvPQ2NgAVx4vpOCU23I9HNn76xWvGih7slfMa2xIhq1hxHbnNOuQlNEPIjpyspJOdoHf1rJa5eVRjr/wDSF1ZHTONhsQnaT1ylyKg+bapqUl3r07M5+wD11s482eLqsP1RHsyUa0lvzbjw5lzGfJ335TDjjR5bFFSMitTTxUYXRRL7C33WDpTinqN3UToipmtpXFkOJONveAcf9YqZwldpIeWs4yE8Mt8PJse46+1lMhtqbjvM72wpO0kZ+Vg9M9fbVtXFw09SYXLZp7EQeBV7OR89V70Vmt/n4fQj8hsdSnyFHD68zkKXaYzKEvEJ3JQopBBP/XdWLTrcroL5mS+xf19dbfqvU+l4WmnUT5rEtLzj8fzgy3lJOVejGT6qrpoTornKxYTQfODsCTnmK5hcrQCgK0AoBQCgFAKA5L/4hnD8CWhvuVLUo+sIP311fCF/GfsVkcNr0RUk+ogpvRekm/xCiU516kuJ51oabD1FsiOyIuTjJrodCexLOIP4BywW9By1Fs7O3PTcoqUo+3l9Vc3QYfmS7tj0IokEqASASTgA+Nb7e2LYPofTnCfTca1sC4xTNlLQFOOrWQMnngAHAFeat8SvlN7XhFtqNn8V+j/7nR/nV99Y/j9T+obUPiv0f/dCf2ivvp9oan9Q2ouReG+lYkpqTHtaUPMrC0K7RXIg5B61Weu1Elhy6k7US0VqElakGJdGESbdKYcSFIcaUlQPeCDUxbUk0D4/WgtLU2TnYopz6jXtIfeSZjOmcAXFJ1bNbSfNXBJUPSFpx765Pi6XlRf7kx6ne3EJWhSHEJUhScKSoZBHeDXn+VhlzWRNO2WFLMqJaobUhRyXENAGru2clhtgz5EdqSytiQ0h1pYwpC0gg+sGqxbTygY9us9vtu/yCDHjb/ldk2E5q0pyl8zyMIvphRUSly0RmkyVp2qeCAFqHLkT17h9VVy8YBRmFGZkOPsx2m3nPluJQApfrPfUNt9WDDTp6zpleVC1wxIzntOxTn3VfzJ9MjCM16FGkONuPx2XFtc21LQCUHxHhVcvsMEJ1RZNWm/GdaTbbnAPNEK4IH4E454OOmRnrW3VZR5e2aafqirTzwX9C6Vudtul3vmoHIyrhc9oUzHGUNJHdn6h7Kam+NkI1w6ImKwStFsgojKjIhR0sLOVNBpO0nxx0/7VqtvOck4LhiR1xvJlMNKY27eyKBtx4YqMvOe4wWbfaLdbdxt8GPHKvlFpsJJqZTlLqwZwqAKAZoCtAM0yCmRnFAM0BWgFAcu4/wAMvaVhy0jnGmDd+qpJHv210/CZ4v8AoVl0OCDnj116RvgqSq6N+WcN7HNbUVeQTZER0fk78LR9g+2udW9msnH1Q7EUUMJPqrpPqQ+hK+JH+uLb/wAJjfwmub4f8k/cl9SMR/nDX0iffW9Z+HL2DPsOJ82Z+jT7q8W+pkL1AKAUAoBQFqT83d/UPuqV1B8eS/nb/wBKr3mvZ1fIvZGM6LwC/tlK/wAAv+NFcvxj8KPuTHqTfjRqC7afiWt2zzXIy3XlBexIO8AZAOQa5/h1Fd0pKfoTJlNQ62en8KnNQWSSY01Kmm3C2AS0vekKTzHp+oilWkxqlVPoM8Eig6qgWnRdluuo7glpUmEwpTiwSp1xTaScJSMnrnkK1vIlO2UK1nlk54MzT+sbDqIuotM5LzjKdzjakKQtI8cEDPsqLKLK8bl1CeTVJ4p6KUAU3tJB5/Nnv+SrrR3yxiI3It3i+tyL3ph636mTDhzyFpimIpXlySU484p8zkcc8darCuSU8x6f4GTdah1hYdOOIau89LLzgyhpKFLWR44SCQPSarXRZbzFcDJk2bUVpvkFU20zW5LCflqRnKOWcFJGQfZVbKp1vbNYYTTNK7xM0e3FYkm8JLT+Sjay4VYBwSU7cgZB6jng4zWZaS9vCiMo3UnUVojWQXp+c0i2qSFpkZylQPTGOZPo61hVU3LYlyTk11j13pu/TBCttxSuSRlLTjamysejcBmslumtrWZLghNM02m75c5PFHUlpkS1Lt8RlKmWClICCdneBnvPXxrJbVGOnhNdXkhPk2cjiPpKNcVwHrw0l1C+zWvYstpV4b8bftxVFpL5R3KJOUSlCwtAWkgpIyCDnIrXJNHqHWNh04601d5yWXnRlLSUKWvHjhIOBWWuiyxZiuCMojGlNUyb3xFusaNcxKs6IyXI6EBJSM7eecZ8eprZvoVenjJr7zbIzybuXxF0pDuK4D94aS+hexZCFFCFeBWBtH18qwrS3OO5RJyjVcUb/cbUzYHLPNLKZc9LTi0JSoOIPdzB+usmkpjPfu7IiTKyb5c0cXo9mTMWLaqCXTH2pwVYPPOM/bRUx+EdnfJOecG3u2v9MWacqDcLohElGA4lDal9nn8opBAPorFDS3TjujHgNpEhiymZkduTFcQ6w6nchxCshQ8QawtOLwyS9UAj+vLKL9pK5W8fLW1ub/XSdyftArNp7PLtjMhrg+VMFJ5ggjuPca9guYr9yhMeHjzE8XTS8xYQzd2R2CldESEc0H29PYK5+vjKDjfDrEESmR3Yb78WS2W32VltxBHNKh1rfqnGyKlHuQ+hJ+JH+t7b/wAJi+41oeHfLP3JZF2PnDX0iffW9Z+HL2IZ9hxPmzP0afcK8Y+plL1QBQCgFAKAtSfm7v6h91SuoPjyX87f+lV7zXs6vkXsjEjovAM/6aSR4wF/xormeL/gx9y8SacZAF3HSSVAEG6IBB7/ADk1z9A8Rsf9rEuxBOJVsl6PmXS2xedlvZS+2nnhC0K3ED0j3EeFb+gnHUbZS+aOSHwyVXC7NM2vQlrZtMGZc5FvjqjSJ6iG2CG09w6/XWlGluVs84Sb6dxnhFjSin2OMEwXOXAdeEBRfVCRsaTyBx6wO+rXfyUdqfXuI9TFlO2nX+rExWTAt2nLevK3PMaXLV0wOhwfsHPrVoqekp3dZy/wM5ZuNaGINc6ATbS15KhxSW+xIKNoUkYBHdyrFpt3w92evAl1RXS/knxs6nN8LPlm1Hkfb4xs79ufRt+2l2fhIeX074C68mPpDsDxP1abGGvgnyb8IWvkdptHTu+V2lWvz8LXv+YLqyzw1tkJ7hHeHnozS3He33LUkEnakbefoprLJfFLD6YEehix7xEt3CnTrEq1x7k7KlKRHRJXhttQUfOOPX6OtWnU56uxqWMBP7qPakz0cW9NC6vWtcnYv8HbkbUtJ2rwlR7z31Mdr0dm1P6kPqjNjdv8ZGv/ACXPb/B3mY652orFLHkU56Zf/ZPdke04y5J4ZOMLm6cjQHC4l5yUhZkIWVnBJB69McumK2bnt1WUm/T0wOx2LQ8dcXSVrZclNyi2wlKX287Vp7jz59MVyL5KVkmlgsuhBbYIaeNl8N77PtjHR5EX8bdu1OcZ5Z6/vVuy3PRR2evJX8xr9O+THiJrH4A27fIXex7Hp2mB8nH6VZLVL4arzPUL5mabSjT0rhxLZVM07HhOFaZC5iFmQgk8jkHr4cqy3tQ1CcU88exHY2OqYy4WitDRlzGZgbuCA3IaztWjJ24z6MD2VjolvstljHAfYkM0kcdo23G74MVtz47VVij/ACD/APIl/MRTRZmm36iSt6wN/wDmHfLRdELLu3nk8j06+2s+ocd0MJ9FjAR0XhJC8g0cwwi4MXBgOuFl5gHbtzzHMdxzWhrJ77m8YJj0JrWsWB6UB81cWdML09qh55prbAnkvMKSOSVfjI9BB5+o16Xw3UKyva+qKPqQpClIUFoUpC0kFKknBSR0IroySaw+jKk5fjo4gW/ymL2adVRWgmQxkJ+EEAY7RPdvA6j/APK5cZy0U9suYPp+xL5MHiYhbd7t7biVJWm1RgpKhgg4PWsnhzThJr1JfUizHzhn6RPvres/Dl7FWfYcT5sz9Gn3CvFvqZS9QCgFAKAUBalfNnf1Fe6pXUHx5K+dP/SK99e0r+VeyMZ0XgGP9NJP+AX/ABorleMfhR9yY9TuF2sNrvDkVy5REvriOB1glShsWO/kfRXBhZKOdr6l8C+WC1agioi3mE3KZQvelKyRtV4gg5qa7Z1vMHgjBh3TR1gusCHBnW5txiEhKIw3KCm0gAABQOcYAq0L7INyi+owi3E0RpqG8l6LaWmXEsKj7kKUNzas7gefnZ3Hmcn6hSV9klhvgYRhfFjosf8AsTX7Zz/mrKtbqF0myNqNm3pCwNm2FFuSDa8mF+EX+BycnHPnz8c1h82fPPXqThDUGkrDqFaHLvbm33WxhLoylYHhkcyPRSF0609rGEZNmsFqskAwrVCajR1Z3JRnKye9R6k+uonZOx7pPLGEebdpy0Wu0uWmBDSzAd3b2QtRB3DB5k5qJWSlLc3yTgxn9H6ffsjdldtjSre0re2ySrzD4pVnI6nvq6vsU3NPlkYRjwtBaYguxXo1pabeiudo26Fr3hXLmTnJ6DkcipeotacXLhjCNnGsNriXeXdo8RKJ8tIS+9uUSsDHcTjuHdWN2ScVFvhDBqJPDvScm4LnPWVhTy171jcoIUrxKc49mKzfFXbdu7gYRKG0JbSEISEpHIADAArWJNLqDSdj1Gttd4t7chxrkhe4pUB4ZBHKstd1laxFkYye7Vpax2eYqZa7c1FfU0GipskDaOgxnHd1qJ2znHbJ8DCNfM4eaTm3FU6RZmVPrXvXgqCVK8SkHFZFqrktu4YRtbpp203ZuI3cISHURFhcdIUUhtQ6EBJFY42TjnD6jB6VYbWu+JvaoiTckt9mH9yshPhjOO/wp5ktmzPBJrLvoLTF4nqn3C0tOSV/1i0qUjf+tgjPrq8NTbBbYsjCN/EiR4cZqNEZQyw0kJbbQMJSB0AFYm3J5ZJfqAKA0ertOQ9UWV+3TQU7xlp1I5tLHRQ+7vrLTdKmanEhrJ8w6isk7T12dttxRtfbOQR8lae5SfQa9XRqIaiO6JTBgR3nYzyH47i2nW1BSFoVhSSO8HurLKEZxaayCZDVlu1C2iNriEt9xKdjV1h+bIbHduT0WOZ+6udLR2UvdppfRj3PTWiIUx1t7T+qbZNSFJUGpB8ndAz0IPLNVnrbIxcbK2mSfQ0a4QksNgzY2QkA4eT4euvPuEs5wXLvwlB/PY37VP302S9BkfCUD89jftU/fTZL0GR8JQPz2N+1T99NkvQZHwlA/PY37VP302S9BkfCUD89jftU/fTbL0B5dnRHWlttymFrUlWEpcBJ5Huooy64B8hy/ncj6VXvr2VXyL2RiR0XgF/bKV/gF/xorl+MfhR9y0ep0bifqS8WAWhuxKYD86V2GH0bgSeQ9XOuXo6KrHJ2dEskyfoaK86h4k6Ygqul5j2Z+E0pIcS3ndzOO4/bzrPXTo75bINp/uPvEom3+5TIOnrjZXbewxP2OPtzXAFbFAHajmMqGSK0lXGM5Rll49CckkuF0gWtvtLhNYjIJwC6sJz6qxQhKfEVkkvQ5kaawl+JIafaV0W2oEGji4vDBiMX60yJhhMXOI5JBwWkOjdnw61LhJLLXAyX5VygxVluTMjsubCva44EnaO/HhUJN9AWk3m2qgfCAnxhDP8A6/aDZ9dTslnbjkZPduucG5tFy3zGJSAQCppYVj11Eoyjw1gEL4f66VdLHJn6klwoykSiy2f6sKGB4nmedbeo02yajWs8ZKpk7RJZXHEhDzamSncHAoFOPHPhWn3wWMSBfLVcn1MwLjFkOo5qQ24FGrOEo8tA2NVAoBQCgK0AoBQCgFAKAUBQ0BoNXaSteq4QYuTP4RGexkI5LaPoPh6KzUaiyiW6DIayfPmsNBXvSz61Px1SIAPmTGU5SR+kOqT6+Vei0+vquSTeGUxgivtFb4G0HnjNPoCm1PcKjavQDaPCmEBtHhTCA2jwphf6gNo8KYQG0eFOPQEo4YgDXdqwPxnP/rVWh4il5D4JXUjsv57I+lV7zW7X8i9kVR0XgF/bKV/gF/xormeMfhR9y0epLuN7TkhzTLLDpZccnhKHR1QTgBXs61oeHS2+Y2s4Ql2Inra1Xmx3WBD1jfrlcdOynBufQo8iDzBSSenX1dOYrb09ldkHKiCU0Q8rqSziUxFjv6HjwUoERuYhLAQcgIATtx7MVo6TLVrfXD/7LS7FtqBE1DxivDGoI7cpESMkRGH/ADk7eXQdD1J9tXlJ1aSLhxl8kdXyedQRLNpnS2rGtIzleVkp8qitu58mClYOB+LyJHqHoqKpTuuh5q4JeEngjL2nZMjRtsVbtOQIbwDbjF2NxaQtxXXJJI6+HdWy9QldJTm2umMcFcG91hbEXviRpSHd20rDsJJlICuSiMkjI7s+FYNPNw0tjj6os+qPeprPb2+IWlNMuRUNafSh1xEfcezW4d6sHx84JHtxUUzl8PZZ+bjkhpZRLLVY9LWPWjhtchuHcn2QFW5le1CkeOz2Z9Fa1lt1la38pdy2EmQPhRpezXjS96lXKC1KfDi20LcGS2AnPm+Bz3itzWX2V2Q2vHCKpZTNOufMa4EsNtOLDS7gtpeO5Gd2PVmsyUfj232Wf8Ffym8uFgnsXGwSLTpy32N+PISUuouLOZLfLI6+ccd/M86wrUJxmpycsrun1JxydrT0FckyFakCgK0AoBQCgFAKAUAoBQCgPC20rBSoApIwQRkGgIVqDhXpi9LU95M5BkK6uw1bM+tJBT9lbdOuvq4TyQ4pkMn8DHgVG33xCh3CQxgj2g/yrfj4w/zRK7TXK4I30fJuUBQ9SqyfbEf0jaynxJX7+8IH71T9sV/pG1j4kr9/eED96n2xX+kbWPiSv35/A/ep9sV/pG1j4kr9+fwP3qn7Yr/SNrHxJX78/gfvU+2K/wBJG1m30jwovNj1JCuUiZDW0wVFSUbsnKSP51r6rxKF1TgkSos1T3BW/OvuuJnwMLWVc93eazQ8XhGKTQ2slXDTh1dNJX564TZMZ1tcZTQS1nOSpJzz9Vaeu10dTFJIlLBNNRaXgaheguz1PhUF4Ps9ksJG8Y68ufStGq+deVHvwTgyNRWCDqO1u265oKmHCD5pwpJHeD3GoqtnVJTg+SWsmpXoK1OQ7REcfmratLm+LudGRzGATjmBjFX+InulJfm6kYPeptC2rUU1ue+5LiT20bEyob3Zr2+B5EHrU06mdUdq5XoyHHJ7sWibLZLbLgsMKfRNB8rXJXvW/kYO41FmosskpN9OhKWDTReE+nmJTS1vXGREZX2jUF6TuYQr1Yyfaazy19rTXCz3xyRtRIZmlrfM1DBvrpeEyEjY0ErwjHPqMemtZXTjW4Loyx51TpK2aoYZbuSHEuMK3svsL2ONq8Qamm+dLbiQ1kxdL6Gtem5js5h2XLnup2qlTHe0Xt8ByAFXu1M7UovhLsglgydNaSt2m7bJgW1T/YyVFay6sKVkjBwcVS26dslKXYJYLMDQ1lhaZd06GnH7c6srUl9eVZPeCMY6VZ6m12+bnkYWMGus/DGyWu5MTlyLhPci/NkTZG9DP6oAH21ezW2zht4WeuCFHBNUjFaiWCxXFSBQFaAUAoBQCgFAKAUAoBQCgFAKApigGBQDA8KAbR4UA2jwoBgeFAMUAx6aAYoCtAKAUAoBQCgFAKAUAoBQCgFAKAUAoBQCgFAKAUAoBQCgFAKAUAoBQCgFAKAUAoBQCgFAKAUAoBQCgFAKAUAoBQCgFAKAUAoBQCgFAKAUAoBQH//Z"/>
          <p:cNvSpPr>
            <a:spLocks noChangeAspect="1" noChangeArrowheads="1"/>
          </p:cNvSpPr>
          <p:nvPr/>
        </p:nvSpPr>
        <p:spPr bwMode="auto">
          <a:xfrm>
            <a:off x="155575" y="-547688"/>
            <a:ext cx="280035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http://www.cittadellascienza.it/wp-content/uploads/logo-cn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8239" y="4318459"/>
            <a:ext cx="2813968" cy="1147936"/>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4294967295"/>
          </p:nvPr>
        </p:nvSpPr>
        <p:spPr>
          <a:xfrm>
            <a:off x="8604448" y="6357553"/>
            <a:ext cx="442392" cy="412838"/>
          </a:xfrm>
          <a:prstGeom prst="rect">
            <a:avLst/>
          </a:prstGeom>
        </p:spPr>
        <p:txBody>
          <a:bodyPr/>
          <a:lstStyle/>
          <a:p>
            <a:pPr>
              <a:defRPr/>
            </a:pPr>
            <a:fld id="{F497B4B0-C506-4972-A9DA-8AFAF5CDBB4C}" type="slidenum">
              <a:rPr lang="es-ES" smtClean="0">
                <a:latin typeface="Calibri" panose="020F0502020204030204" pitchFamily="34" charset="0"/>
              </a:rPr>
              <a:pPr>
                <a:defRPr/>
              </a:pPr>
              <a:t>30</a:t>
            </a:fld>
            <a:endParaRPr lang="es-ES" dirty="0">
              <a:latin typeface="Calibri" panose="020F0502020204030204" pitchFamily="34" charset="0"/>
            </a:endParaRPr>
          </a:p>
        </p:txBody>
      </p:sp>
      <p:sp>
        <p:nvSpPr>
          <p:cNvPr id="1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Vertical </a:t>
            </a:r>
            <a:r>
              <a:rPr lang="es-ES_tradnl" sz="2800" b="1" dirty="0" err="1" smtClean="0">
                <a:latin typeface="Calibri" panose="020F0502020204030204" pitchFamily="34" charset="0"/>
              </a:rPr>
              <a:t>profiles</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evaluation</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Next</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steps</a:t>
            </a:r>
            <a:endParaRPr lang="en-GB" sz="2800" dirty="0">
              <a:latin typeface="Calibri" panose="020F0502020204030204" pitchFamily="34" charset="0"/>
            </a:endParaRPr>
          </a:p>
        </p:txBody>
      </p:sp>
      <p:sp>
        <p:nvSpPr>
          <p:cNvPr id="8" name="Rectángulo 7"/>
          <p:cNvSpPr/>
          <p:nvPr/>
        </p:nvSpPr>
        <p:spPr>
          <a:xfrm>
            <a:off x="4798983" y="6338276"/>
            <a:ext cx="3081293" cy="369332"/>
          </a:xfrm>
          <a:prstGeom prst="rect">
            <a:avLst/>
          </a:prstGeom>
        </p:spPr>
        <p:txBody>
          <a:bodyPr wrap="none">
            <a:spAutoFit/>
          </a:bodyPr>
          <a:lstStyle/>
          <a:p>
            <a:pPr>
              <a:spcBef>
                <a:spcPts val="600"/>
              </a:spcBef>
              <a:spcAft>
                <a:spcPts val="600"/>
              </a:spcAft>
            </a:pPr>
            <a:r>
              <a:rPr lang="es-ES_tradnl" b="1" dirty="0" smtClean="0">
                <a:solidFill>
                  <a:srgbClr val="080808"/>
                </a:solidFill>
                <a:latin typeface="Calibri" panose="020F0502020204030204" pitchFamily="34" charset="0"/>
              </a:rPr>
              <a:t>(</a:t>
            </a:r>
            <a:r>
              <a:rPr lang="es-ES_tradnl" b="1" dirty="0" err="1" smtClean="0">
                <a:solidFill>
                  <a:srgbClr val="080808"/>
                </a:solidFill>
                <a:latin typeface="Calibri" panose="020F0502020204030204" pitchFamily="34" charset="0"/>
              </a:rPr>
              <a:t>Binietoglou</a:t>
            </a:r>
            <a:r>
              <a:rPr lang="es-ES_tradnl" b="1" dirty="0" smtClean="0">
                <a:solidFill>
                  <a:srgbClr val="080808"/>
                </a:solidFill>
                <a:latin typeface="Calibri" panose="020F0502020204030204" pitchFamily="34" charset="0"/>
              </a:rPr>
              <a:t> </a:t>
            </a:r>
            <a:r>
              <a:rPr lang="es-ES_tradnl" b="1" dirty="0">
                <a:solidFill>
                  <a:srgbClr val="080808"/>
                </a:solidFill>
                <a:latin typeface="Calibri" panose="020F0502020204030204" pitchFamily="34" charset="0"/>
              </a:rPr>
              <a:t>et al., </a:t>
            </a:r>
            <a:r>
              <a:rPr lang="es-ES_tradnl" b="1" i="1" dirty="0" smtClean="0">
                <a:solidFill>
                  <a:srgbClr val="080808"/>
                </a:solidFill>
                <a:latin typeface="Calibri" panose="020F0502020204030204" pitchFamily="34" charset="0"/>
              </a:rPr>
              <a:t>2015, ATM</a:t>
            </a:r>
            <a:r>
              <a:rPr lang="es-ES_tradnl" b="1" dirty="0" smtClean="0">
                <a:solidFill>
                  <a:srgbClr val="080808"/>
                </a:solidFill>
                <a:latin typeface="Calibri" panose="020F0502020204030204" pitchFamily="34" charset="0"/>
              </a:rPr>
              <a:t>)</a:t>
            </a:r>
            <a:endParaRPr lang="es-ES_tradnl" b="1" dirty="0">
              <a:solidFill>
                <a:srgbClr val="080808"/>
              </a:solidFill>
              <a:latin typeface="Calibri" panose="020F0502020204030204" pitchFamily="34" charset="0"/>
            </a:endParaRPr>
          </a:p>
        </p:txBody>
      </p:sp>
    </p:spTree>
    <p:extLst>
      <p:ext uri="{BB962C8B-B14F-4D97-AF65-F5344CB8AC3E}">
        <p14:creationId xmlns:p14="http://schemas.microsoft.com/office/powerpoint/2010/main" val="638154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467544" y="5085184"/>
            <a:ext cx="37769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S" sz="1600" i="1" dirty="0" smtClean="0">
                <a:solidFill>
                  <a:srgbClr val="080808"/>
                </a:solidFill>
                <a:latin typeface="Calibri" panose="020F0502020204030204" pitchFamily="34" charset="0"/>
              </a:rPr>
              <a:t>MSG/SEVIRI RGB </a:t>
            </a:r>
            <a:r>
              <a:rPr lang="es-ES" sz="1600" i="1" dirty="0" err="1" smtClean="0">
                <a:solidFill>
                  <a:srgbClr val="080808"/>
                </a:solidFill>
                <a:latin typeface="Calibri" panose="020F0502020204030204" pitchFamily="34" charset="0"/>
              </a:rPr>
              <a:t>product</a:t>
            </a:r>
            <a:r>
              <a:rPr lang="es-ES" sz="1600" i="1" dirty="0" smtClean="0">
                <a:solidFill>
                  <a:srgbClr val="080808"/>
                </a:solidFill>
                <a:latin typeface="Calibri" panose="020F0502020204030204" pitchFamily="34" charset="0"/>
              </a:rPr>
              <a:t> 7 </a:t>
            </a:r>
            <a:r>
              <a:rPr lang="es-ES" sz="1600" i="1" dirty="0" err="1" smtClean="0">
                <a:solidFill>
                  <a:srgbClr val="080808"/>
                </a:solidFill>
                <a:latin typeface="Calibri" panose="020F0502020204030204" pitchFamily="34" charset="0"/>
              </a:rPr>
              <a:t>April</a:t>
            </a:r>
            <a:endParaRPr lang="es-ES" sz="1600" i="1" dirty="0" smtClean="0">
              <a:solidFill>
                <a:srgbClr val="080808"/>
              </a:solidFill>
              <a:latin typeface="Calibri" panose="020F0502020204030204" pitchFamily="34" charset="0"/>
            </a:endParaRPr>
          </a:p>
          <a:p>
            <a:pPr algn="ctr"/>
            <a:r>
              <a:rPr lang="es-ES" sz="1600" i="1" dirty="0" err="1" smtClean="0">
                <a:solidFill>
                  <a:srgbClr val="080808"/>
                </a:solidFill>
                <a:latin typeface="Calibri" panose="020F0502020204030204" pitchFamily="34" charset="0"/>
              </a:rPr>
              <a:t>Courtesy</a:t>
            </a:r>
            <a:r>
              <a:rPr lang="es-ES" sz="1600" i="1" dirty="0" smtClean="0">
                <a:solidFill>
                  <a:srgbClr val="080808"/>
                </a:solidFill>
                <a:latin typeface="Calibri" panose="020F0502020204030204" pitchFamily="34" charset="0"/>
              </a:rPr>
              <a:t> of EUMETSAT</a:t>
            </a:r>
            <a:endParaRPr lang="es-ES" sz="1600" i="1" dirty="0">
              <a:solidFill>
                <a:srgbClr val="080808"/>
              </a:solidFill>
              <a:latin typeface="Calibri" panose="020F0502020204030204" pitchFamily="34" charset="0"/>
            </a:endParaRPr>
          </a:p>
        </p:txBody>
      </p:sp>
      <p:sp>
        <p:nvSpPr>
          <p:cNvPr id="3" name="2 Rectángulo"/>
          <p:cNvSpPr/>
          <p:nvPr/>
        </p:nvSpPr>
        <p:spPr>
          <a:xfrm>
            <a:off x="4427984" y="1268760"/>
            <a:ext cx="4392488" cy="4401205"/>
          </a:xfrm>
          <a:prstGeom prst="rect">
            <a:avLst/>
          </a:prstGeom>
        </p:spPr>
        <p:txBody>
          <a:bodyPr wrap="square">
            <a:spAutoFit/>
          </a:bodyPr>
          <a:lstStyle/>
          <a:p>
            <a:pPr marL="285750" indent="-285750">
              <a:spcBef>
                <a:spcPts val="600"/>
              </a:spcBef>
              <a:spcAft>
                <a:spcPts val="600"/>
              </a:spcAft>
              <a:buFont typeface="Wingdings" pitchFamily="2" charset="2"/>
              <a:buChar char="§"/>
            </a:pPr>
            <a:r>
              <a:rPr lang="en-GB" sz="2000" dirty="0">
                <a:solidFill>
                  <a:srgbClr val="080808"/>
                </a:solidFill>
                <a:latin typeface="Calibri" panose="020F0502020204030204" pitchFamily="34" charset="0"/>
              </a:rPr>
              <a:t>The selected dust event corresponds to the one which occurred between the 5</a:t>
            </a:r>
            <a:r>
              <a:rPr lang="en-GB" sz="2000" baseline="30000" dirty="0">
                <a:solidFill>
                  <a:srgbClr val="080808"/>
                </a:solidFill>
                <a:latin typeface="Calibri" panose="020F0502020204030204" pitchFamily="34" charset="0"/>
              </a:rPr>
              <a:t>th</a:t>
            </a:r>
            <a:r>
              <a:rPr lang="en-GB" sz="2000" dirty="0">
                <a:solidFill>
                  <a:srgbClr val="080808"/>
                </a:solidFill>
                <a:latin typeface="Calibri" panose="020F0502020204030204" pitchFamily="34" charset="0"/>
              </a:rPr>
              <a:t> and </a:t>
            </a:r>
            <a:r>
              <a:rPr lang="en-GB" sz="2000" dirty="0" smtClean="0">
                <a:solidFill>
                  <a:srgbClr val="080808"/>
                </a:solidFill>
                <a:latin typeface="Calibri" panose="020F0502020204030204" pitchFamily="34" charset="0"/>
              </a:rPr>
              <a:t>11</a:t>
            </a:r>
            <a:r>
              <a:rPr lang="en-GB" sz="2000" baseline="30000" dirty="0" smtClean="0">
                <a:solidFill>
                  <a:srgbClr val="080808"/>
                </a:solidFill>
                <a:latin typeface="Calibri" panose="020F0502020204030204" pitchFamily="34" charset="0"/>
              </a:rPr>
              <a:t>th</a:t>
            </a:r>
            <a:r>
              <a:rPr lang="en-GB" sz="2000" dirty="0" smtClean="0">
                <a:solidFill>
                  <a:srgbClr val="080808"/>
                </a:solidFill>
                <a:latin typeface="Calibri" panose="020F0502020204030204" pitchFamily="34" charset="0"/>
              </a:rPr>
              <a:t> </a:t>
            </a:r>
            <a:r>
              <a:rPr lang="en-GB" sz="2000" dirty="0">
                <a:solidFill>
                  <a:srgbClr val="080808"/>
                </a:solidFill>
                <a:latin typeface="Calibri" panose="020F0502020204030204" pitchFamily="34" charset="0"/>
              </a:rPr>
              <a:t>of April of 2011. </a:t>
            </a:r>
            <a:endParaRPr lang="en-GB" sz="2000" dirty="0" smtClean="0">
              <a:solidFill>
                <a:srgbClr val="080808"/>
              </a:solidFill>
              <a:latin typeface="Calibri" panose="020F0502020204030204" pitchFamily="34" charset="0"/>
            </a:endParaRPr>
          </a:p>
          <a:p>
            <a:pPr marL="285750" indent="-285750">
              <a:spcBef>
                <a:spcPts val="600"/>
              </a:spcBef>
              <a:spcAft>
                <a:spcPts val="600"/>
              </a:spcAft>
              <a:buFont typeface="Wingdings" pitchFamily="2" charset="2"/>
              <a:buChar char="§"/>
            </a:pPr>
            <a:r>
              <a:rPr lang="es-ES_tradnl" sz="2000" dirty="0" err="1" smtClean="0">
                <a:solidFill>
                  <a:srgbClr val="080808"/>
                </a:solidFill>
                <a:latin typeface="Calibri" panose="020F0502020204030204" pitchFamily="34" charset="0"/>
              </a:rPr>
              <a:t>Participating</a:t>
            </a:r>
            <a:r>
              <a:rPr lang="es-ES_tradnl" sz="2000" dirty="0" smtClean="0">
                <a:solidFill>
                  <a:srgbClr val="080808"/>
                </a:solidFill>
                <a:latin typeface="Calibri" panose="020F0502020204030204" pitchFamily="34" charset="0"/>
              </a:rPr>
              <a:t> </a:t>
            </a:r>
            <a:r>
              <a:rPr lang="es-ES_tradnl" sz="2000" dirty="0" err="1" smtClean="0">
                <a:solidFill>
                  <a:srgbClr val="080808"/>
                </a:solidFill>
                <a:latin typeface="Calibri" panose="020F0502020204030204" pitchFamily="34" charset="0"/>
              </a:rPr>
              <a:t>models</a:t>
            </a:r>
            <a:r>
              <a:rPr lang="es-ES_tradnl" sz="2000" dirty="0" smtClean="0">
                <a:solidFill>
                  <a:srgbClr val="080808"/>
                </a:solidFill>
                <a:latin typeface="Calibri" panose="020F0502020204030204" pitchFamily="34" charset="0"/>
              </a:rPr>
              <a:t>: BSC-DREAM8b, NMMB/BSC-</a:t>
            </a:r>
            <a:r>
              <a:rPr lang="es-ES_tradnl" sz="2000" dirty="0" err="1" smtClean="0">
                <a:solidFill>
                  <a:srgbClr val="080808"/>
                </a:solidFill>
                <a:latin typeface="Calibri" panose="020F0502020204030204" pitchFamily="34" charset="0"/>
              </a:rPr>
              <a:t>Dust</a:t>
            </a:r>
            <a:r>
              <a:rPr lang="es-ES_tradnl" sz="2000" dirty="0" smtClean="0">
                <a:solidFill>
                  <a:srgbClr val="080808"/>
                </a:solidFill>
                <a:latin typeface="Calibri" panose="020F0502020204030204" pitchFamily="34" charset="0"/>
              </a:rPr>
              <a:t>, ECMWF-MACC,  </a:t>
            </a:r>
            <a:r>
              <a:rPr lang="es-ES_tradnl" sz="2000" dirty="0" err="1" smtClean="0">
                <a:solidFill>
                  <a:srgbClr val="080808"/>
                </a:solidFill>
                <a:latin typeface="Calibri" panose="020F0502020204030204" pitchFamily="34" charset="0"/>
              </a:rPr>
              <a:t>UKMetOffice</a:t>
            </a:r>
            <a:r>
              <a:rPr lang="es-ES_tradnl" sz="2000" dirty="0" smtClean="0">
                <a:solidFill>
                  <a:srgbClr val="080808"/>
                </a:solidFill>
                <a:latin typeface="Calibri" panose="020F0502020204030204" pitchFamily="34" charset="0"/>
              </a:rPr>
              <a:t>-UM and NMME-DREAM-MACC</a:t>
            </a:r>
          </a:p>
          <a:p>
            <a:pPr marL="285750" indent="-285750">
              <a:spcBef>
                <a:spcPts val="600"/>
              </a:spcBef>
              <a:spcAft>
                <a:spcPts val="600"/>
              </a:spcAft>
              <a:buFont typeface="Wingdings" pitchFamily="2" charset="2"/>
              <a:buChar char="§"/>
            </a:pPr>
            <a:r>
              <a:rPr lang="en-GB" sz="2000" dirty="0" smtClean="0">
                <a:solidFill>
                  <a:srgbClr val="080808"/>
                </a:solidFill>
                <a:latin typeface="Calibri" panose="020F0502020204030204" pitchFamily="34" charset="0"/>
              </a:rPr>
              <a:t>Comparison of each </a:t>
            </a:r>
            <a:r>
              <a:rPr lang="en-GB" sz="2000" dirty="0">
                <a:solidFill>
                  <a:srgbClr val="080808"/>
                </a:solidFill>
                <a:latin typeface="Calibri" panose="020F0502020204030204" pitchFamily="34" charset="0"/>
              </a:rPr>
              <a:t>forecast </a:t>
            </a:r>
            <a:r>
              <a:rPr lang="en-GB" sz="2000" dirty="0" smtClean="0">
                <a:solidFill>
                  <a:srgbClr val="080808"/>
                </a:solidFill>
                <a:latin typeface="Calibri" panose="020F0502020204030204" pitchFamily="34" charset="0"/>
              </a:rPr>
              <a:t>(at 24, 48 and 72h) output </a:t>
            </a:r>
            <a:r>
              <a:rPr lang="en-GB" sz="2000" dirty="0">
                <a:solidFill>
                  <a:srgbClr val="080808"/>
                </a:solidFill>
                <a:latin typeface="Calibri" panose="020F0502020204030204" pitchFamily="34" charset="0"/>
              </a:rPr>
              <a:t>to in-situ measurements of </a:t>
            </a:r>
            <a:r>
              <a:rPr lang="en-GB" sz="2000" dirty="0" smtClean="0">
                <a:solidFill>
                  <a:srgbClr val="080808"/>
                </a:solidFill>
                <a:latin typeface="Calibri" panose="020F0502020204030204" pitchFamily="34" charset="0"/>
              </a:rPr>
              <a:t>AOD (from AERONET), surface </a:t>
            </a:r>
            <a:r>
              <a:rPr lang="en-GB" sz="2000" dirty="0">
                <a:solidFill>
                  <a:srgbClr val="080808"/>
                </a:solidFill>
                <a:latin typeface="Calibri" panose="020F0502020204030204" pitchFamily="34" charset="0"/>
              </a:rPr>
              <a:t>concentration (PM) and satellite retrieved AOD (MODIS, </a:t>
            </a:r>
            <a:r>
              <a:rPr lang="en-GB" sz="2000" dirty="0" smtClean="0">
                <a:solidFill>
                  <a:srgbClr val="080808"/>
                </a:solidFill>
                <a:latin typeface="Calibri" panose="020F0502020204030204" pitchFamily="34" charset="0"/>
              </a:rPr>
              <a:t>CALIPSO) and meteorology. </a:t>
            </a:r>
          </a:p>
        </p:txBody>
      </p:sp>
      <p:sp>
        <p:nvSpPr>
          <p:cNvPr id="4" name="3 Marcador de número de diapositiva"/>
          <p:cNvSpPr>
            <a:spLocks noGrp="1"/>
          </p:cNvSpPr>
          <p:nvPr>
            <p:ph type="sldNum" sz="quarter" idx="4294967295"/>
          </p:nvPr>
        </p:nvSpPr>
        <p:spPr>
          <a:xfrm>
            <a:off x="8604448" y="6357553"/>
            <a:ext cx="442392" cy="412838"/>
          </a:xfrm>
          <a:prstGeom prst="rect">
            <a:avLst/>
          </a:prstGeom>
        </p:spPr>
        <p:txBody>
          <a:bodyPr/>
          <a:lstStyle/>
          <a:p>
            <a:pPr>
              <a:defRPr/>
            </a:pPr>
            <a:fld id="{52061378-4D88-4D7A-AE1E-4DC568188EF0}" type="slidenum">
              <a:rPr lang="es-ES" smtClean="0"/>
              <a:pPr>
                <a:defRPr/>
              </a:pPr>
              <a:t>31</a:t>
            </a:fld>
            <a:endParaRPr lang="es-ES" dirty="0"/>
          </a:p>
        </p:txBody>
      </p:sp>
      <p:sp>
        <p:nvSpPr>
          <p:cNvPr id="9" name="1 Título"/>
          <p:cNvSpPr txBox="1">
            <a:spLocks/>
          </p:cNvSpPr>
          <p:nvPr/>
        </p:nvSpPr>
        <p:spPr bwMode="auto">
          <a:xfrm>
            <a:off x="107950" y="44450"/>
            <a:ext cx="89281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SDS-WAS: </a:t>
            </a:r>
            <a:r>
              <a:rPr lang="es-ES_tradnl" sz="2800" b="1" dirty="0" err="1" smtClean="0">
                <a:latin typeface="Calibri" panose="020F0502020204030204" pitchFamily="34" charset="0"/>
              </a:rPr>
              <a:t>Dust</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outbreak</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April</a:t>
            </a:r>
            <a:r>
              <a:rPr lang="es-ES_tradnl" sz="2800" b="1" dirty="0" smtClean="0">
                <a:latin typeface="Calibri" panose="020F0502020204030204" pitchFamily="34" charset="0"/>
              </a:rPr>
              <a:t> 2011</a:t>
            </a:r>
            <a:endParaRPr lang="en-GB" sz="2800" b="1" dirty="0">
              <a:latin typeface="Calibri" panose="020F0502020204030204" pitchFamily="34" charset="0"/>
            </a:endParaRPr>
          </a:p>
        </p:txBody>
      </p:sp>
      <p:pic>
        <p:nvPicPr>
          <p:cNvPr id="4098" name="Picture 2" descr="abril2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66" y="2204864"/>
            <a:ext cx="3810000" cy="28289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5004048" y="5949280"/>
            <a:ext cx="58099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b="1" dirty="0" smtClean="0">
                <a:solidFill>
                  <a:srgbClr val="080808"/>
                </a:solidFill>
                <a:latin typeface="Calibri" panose="020F0502020204030204" pitchFamily="34" charset="0"/>
              </a:rPr>
              <a:t>(</a:t>
            </a:r>
            <a:r>
              <a:rPr lang="es-ES" b="1" dirty="0" err="1">
                <a:solidFill>
                  <a:srgbClr val="080808"/>
                </a:solidFill>
                <a:latin typeface="Calibri" panose="020F0502020204030204" pitchFamily="34" charset="0"/>
              </a:rPr>
              <a:t>Huneeus</a:t>
            </a:r>
            <a:r>
              <a:rPr lang="es-ES" b="1" dirty="0">
                <a:solidFill>
                  <a:srgbClr val="080808"/>
                </a:solidFill>
                <a:latin typeface="Calibri" panose="020F0502020204030204" pitchFamily="34" charset="0"/>
              </a:rPr>
              <a:t> et al., </a:t>
            </a:r>
            <a:r>
              <a:rPr lang="es-ES" b="1" i="1" dirty="0" smtClean="0">
                <a:solidFill>
                  <a:srgbClr val="080808"/>
                </a:solidFill>
                <a:latin typeface="Calibri" panose="020F0502020204030204" pitchFamily="34" charset="0"/>
              </a:rPr>
              <a:t>ACP, 2016</a:t>
            </a:r>
            <a:r>
              <a:rPr lang="es-ES" b="1" dirty="0" smtClean="0">
                <a:solidFill>
                  <a:srgbClr val="080808"/>
                </a:solidFill>
                <a:latin typeface="Calibri" panose="020F0502020204030204" pitchFamily="34" charset="0"/>
              </a:rPr>
              <a:t>)</a:t>
            </a:r>
            <a:endParaRPr lang="es-ES" b="1" dirty="0">
              <a:solidFill>
                <a:srgbClr val="080808"/>
              </a:solidFill>
              <a:latin typeface="Calibri" panose="020F0502020204030204" pitchFamily="34" charset="0"/>
            </a:endParaRPr>
          </a:p>
          <a:p>
            <a:pPr algn="ctr"/>
            <a:endParaRPr lang="es-ES" b="1" i="1" dirty="0">
              <a:solidFill>
                <a:srgbClr val="080808"/>
              </a:solidFill>
              <a:latin typeface="Calibri" panose="020F0502020204030204" pitchFamily="34" charset="0"/>
            </a:endParaRPr>
          </a:p>
        </p:txBody>
      </p:sp>
    </p:spTree>
    <p:extLst>
      <p:ext uri="{BB962C8B-B14F-4D97-AF65-F5344CB8AC3E}">
        <p14:creationId xmlns:p14="http://schemas.microsoft.com/office/powerpoint/2010/main" val="179180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052736"/>
            <a:ext cx="4713288" cy="2865438"/>
          </a:xfrm>
          <a:prstGeom prst="rect">
            <a:avLst/>
          </a:prstGeom>
          <a:noFill/>
          <a:ln w="25400">
            <a:solidFill>
              <a:schemeClr val="accent6">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2" descr="C:\Users\eterrade\AppData\Local\Temp\201303-DRZ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424" y="3284984"/>
            <a:ext cx="4390120" cy="3292590"/>
          </a:xfrm>
          <a:prstGeom prst="rect">
            <a:avLst/>
          </a:prstGeom>
          <a:noFill/>
          <a:ln w="25400">
            <a:solidFill>
              <a:schemeClr val="accent6">
                <a:lumMod val="50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3" name="2 Conector recto de flecha"/>
          <p:cNvCxnSpPr/>
          <p:nvPr/>
        </p:nvCxnSpPr>
        <p:spPr>
          <a:xfrm>
            <a:off x="2881928" y="2780928"/>
            <a:ext cx="1502608" cy="1043283"/>
          </a:xfrm>
          <a:prstGeom prst="straightConnector1">
            <a:avLst/>
          </a:prstGeom>
          <a:ln w="508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5612880" y="2485455"/>
            <a:ext cx="3199184" cy="646331"/>
          </a:xfrm>
          <a:prstGeom prst="rect">
            <a:avLst/>
          </a:prstGeom>
        </p:spPr>
        <p:txBody>
          <a:bodyPr wrap="square">
            <a:spAutoFit/>
          </a:bodyPr>
          <a:lstStyle/>
          <a:p>
            <a:pPr algn="r" defTabSz="974136">
              <a:lnSpc>
                <a:spcPct val="90000"/>
              </a:lnSpc>
              <a:spcBef>
                <a:spcPct val="20000"/>
              </a:spcBef>
            </a:pPr>
            <a:r>
              <a:rPr lang="en-GB" b="1" dirty="0" smtClean="0">
                <a:latin typeface="Calibri" panose="020F0502020204030204" pitchFamily="34" charset="0"/>
              </a:rPr>
              <a:t>AGADEZ SOUTH, Niger</a:t>
            </a:r>
          </a:p>
          <a:p>
            <a:pPr algn="r" defTabSz="974136">
              <a:lnSpc>
                <a:spcPct val="90000"/>
              </a:lnSpc>
              <a:spcBef>
                <a:spcPct val="20000"/>
              </a:spcBef>
            </a:pPr>
            <a:r>
              <a:rPr lang="en-GB" b="1" dirty="0" smtClean="0">
                <a:latin typeface="Calibri" panose="020F0502020204030204" pitchFamily="34" charset="0"/>
              </a:rPr>
              <a:t>March 2013</a:t>
            </a:r>
          </a:p>
        </p:txBody>
      </p:sp>
      <p:sp>
        <p:nvSpPr>
          <p:cNvPr id="11" name="10 Rectángulo"/>
          <p:cNvSpPr/>
          <p:nvPr/>
        </p:nvSpPr>
        <p:spPr>
          <a:xfrm>
            <a:off x="878444" y="4005064"/>
            <a:ext cx="3477532" cy="657097"/>
          </a:xfrm>
          <a:prstGeom prst="rect">
            <a:avLst/>
          </a:prstGeom>
          <a:ln/>
        </p:spPr>
        <p:style>
          <a:lnRef idx="1">
            <a:schemeClr val="accent6"/>
          </a:lnRef>
          <a:fillRef idx="2">
            <a:schemeClr val="accent6"/>
          </a:fillRef>
          <a:effectRef idx="1">
            <a:schemeClr val="accent6"/>
          </a:effectRef>
          <a:fontRef idx="minor">
            <a:schemeClr val="dk1"/>
          </a:fontRef>
        </p:style>
        <p:txBody>
          <a:bodyPr lIns="60204" tIns="72000" rIns="60204" bIns="30102">
            <a:spAutoFit/>
          </a:bodyPr>
          <a:lstStyle/>
          <a:p>
            <a:pPr defTabSz="974136" fontAlgn="auto">
              <a:lnSpc>
                <a:spcPct val="90000"/>
              </a:lnSpc>
              <a:spcBef>
                <a:spcPct val="20000"/>
              </a:spcBef>
              <a:spcAft>
                <a:spcPts val="0"/>
              </a:spcAft>
            </a:pPr>
            <a:r>
              <a:rPr lang="es-ES" dirty="0">
                <a:solidFill>
                  <a:schemeClr val="dk1"/>
                </a:solidFill>
                <a:latin typeface="Calibri" panose="020F0502020204030204" pitchFamily="34" charset="0"/>
              </a:rPr>
              <a:t>PM</a:t>
            </a:r>
            <a:r>
              <a:rPr lang="es-ES" baseline="-25000" dirty="0">
                <a:solidFill>
                  <a:schemeClr val="dk1"/>
                </a:solidFill>
                <a:latin typeface="Calibri" panose="020F0502020204030204" pitchFamily="34" charset="0"/>
              </a:rPr>
              <a:t>10</a:t>
            </a:r>
            <a:r>
              <a:rPr lang="es-ES" dirty="0">
                <a:solidFill>
                  <a:schemeClr val="dk1"/>
                </a:solidFill>
                <a:latin typeface="Calibri" panose="020F0502020204030204" pitchFamily="34" charset="0"/>
              </a:rPr>
              <a:t> = 1339.84 V</a:t>
            </a:r>
            <a:r>
              <a:rPr lang="es-ES" baseline="30000" dirty="0">
                <a:solidFill>
                  <a:schemeClr val="dk1"/>
                </a:solidFill>
                <a:latin typeface="Calibri" panose="020F0502020204030204" pitchFamily="34" charset="0"/>
              </a:rPr>
              <a:t>-0.67</a:t>
            </a:r>
          </a:p>
          <a:p>
            <a:pPr defTabSz="974136" fontAlgn="auto">
              <a:lnSpc>
                <a:spcPct val="90000"/>
              </a:lnSpc>
              <a:spcBef>
                <a:spcPct val="20000"/>
              </a:spcBef>
              <a:spcAft>
                <a:spcPts val="0"/>
              </a:spcAft>
            </a:pPr>
            <a:r>
              <a:rPr lang="es-ES_tradnl" dirty="0">
                <a:solidFill>
                  <a:schemeClr val="dk1"/>
                </a:solidFill>
                <a:latin typeface="Calibri" panose="020F0502020204030204" pitchFamily="34" charset="0"/>
              </a:rPr>
              <a:t>Ben Mohamed et al. (1992)</a:t>
            </a:r>
          </a:p>
        </p:txBody>
      </p:sp>
      <p:sp>
        <p:nvSpPr>
          <p:cNvPr id="2" name="1 Marcador de número de diapositiva"/>
          <p:cNvSpPr>
            <a:spLocks noGrp="1"/>
          </p:cNvSpPr>
          <p:nvPr>
            <p:ph type="sldNum" sz="quarter" idx="4294967295"/>
          </p:nvPr>
        </p:nvSpPr>
        <p:spPr>
          <a:xfrm>
            <a:off x="8604448" y="6357553"/>
            <a:ext cx="442392" cy="412838"/>
          </a:xfrm>
          <a:prstGeom prst="rect">
            <a:avLst/>
          </a:prstGeom>
        </p:spPr>
        <p:txBody>
          <a:bodyPr/>
          <a:lstStyle/>
          <a:p>
            <a:pPr>
              <a:defRPr/>
            </a:pPr>
            <a:fld id="{52061378-4D88-4D7A-AE1E-4DC568188EF0}" type="slidenum">
              <a:rPr lang="es-ES" smtClean="0">
                <a:latin typeface="Calibri" panose="020F0502020204030204" pitchFamily="34" charset="0"/>
              </a:rPr>
              <a:pPr>
                <a:defRPr/>
              </a:pPr>
              <a:t>32</a:t>
            </a:fld>
            <a:endParaRPr lang="es-ES" dirty="0">
              <a:latin typeface="Calibri" panose="020F0502020204030204" pitchFamily="34" charset="0"/>
            </a:endParaRPr>
          </a:p>
        </p:txBody>
      </p:sp>
      <p:sp>
        <p:nvSpPr>
          <p:cNvPr id="10"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SDS-WAS: </a:t>
            </a:r>
            <a:r>
              <a:rPr lang="es-ES_tradnl" sz="2800" b="1" dirty="0" err="1" smtClean="0">
                <a:latin typeface="Calibri" panose="020F0502020204030204" pitchFamily="34" charset="0"/>
              </a:rPr>
              <a:t>Evaluation</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using</a:t>
            </a:r>
            <a:r>
              <a:rPr lang="es-ES_tradnl" sz="2800" b="1" dirty="0" smtClean="0">
                <a:latin typeface="Calibri" panose="020F0502020204030204" pitchFamily="34" charset="0"/>
              </a:rPr>
              <a:t> VISIBILITY data</a:t>
            </a:r>
            <a:endParaRPr lang="en-GB" sz="2800" dirty="0">
              <a:latin typeface="Calibri" panose="020F0502020204030204" pitchFamily="34" charset="0"/>
            </a:endParaRPr>
          </a:p>
        </p:txBody>
      </p:sp>
      <p:sp>
        <p:nvSpPr>
          <p:cNvPr id="9" name="8 Rectángulo"/>
          <p:cNvSpPr/>
          <p:nvPr/>
        </p:nvSpPr>
        <p:spPr>
          <a:xfrm>
            <a:off x="83136" y="5445224"/>
            <a:ext cx="4128824" cy="657097"/>
          </a:xfrm>
          <a:prstGeom prst="rect">
            <a:avLst/>
          </a:prstGeom>
          <a:ln/>
        </p:spPr>
        <p:style>
          <a:lnRef idx="1">
            <a:schemeClr val="accent6"/>
          </a:lnRef>
          <a:fillRef idx="2">
            <a:schemeClr val="accent6"/>
          </a:fillRef>
          <a:effectRef idx="1">
            <a:schemeClr val="accent6"/>
          </a:effectRef>
          <a:fontRef idx="minor">
            <a:schemeClr val="dk1"/>
          </a:fontRef>
        </p:style>
        <p:txBody>
          <a:bodyPr lIns="60204" tIns="72000" rIns="60204" bIns="30102">
            <a:spAutoFit/>
          </a:bodyPr>
          <a:lstStyle/>
          <a:p>
            <a:pPr defTabSz="974136" fontAlgn="auto">
              <a:lnSpc>
                <a:spcPct val="90000"/>
              </a:lnSpc>
              <a:spcBef>
                <a:spcPct val="20000"/>
              </a:spcBef>
              <a:spcAft>
                <a:spcPts val="0"/>
              </a:spcAft>
            </a:pPr>
            <a:r>
              <a:rPr lang="es-ES" dirty="0">
                <a:solidFill>
                  <a:schemeClr val="dk1"/>
                </a:solidFill>
                <a:latin typeface="Calibri" panose="020F0502020204030204" pitchFamily="34" charset="0"/>
              </a:rPr>
              <a:t>PM</a:t>
            </a:r>
            <a:r>
              <a:rPr lang="es-ES" baseline="-25000" dirty="0">
                <a:solidFill>
                  <a:schemeClr val="dk1"/>
                </a:solidFill>
                <a:latin typeface="Calibri" panose="020F0502020204030204" pitchFamily="34" charset="0"/>
              </a:rPr>
              <a:t>10</a:t>
            </a:r>
            <a:r>
              <a:rPr lang="es-ES" dirty="0">
                <a:solidFill>
                  <a:schemeClr val="dk1"/>
                </a:solidFill>
                <a:latin typeface="Calibri" panose="020F0502020204030204" pitchFamily="34" charset="0"/>
              </a:rPr>
              <a:t> = 1772.24 V</a:t>
            </a:r>
            <a:r>
              <a:rPr lang="es-ES" baseline="30000" dirty="0">
                <a:solidFill>
                  <a:schemeClr val="dk1"/>
                </a:solidFill>
                <a:latin typeface="Calibri" panose="020F0502020204030204" pitchFamily="34" charset="0"/>
              </a:rPr>
              <a:t>-1.1</a:t>
            </a:r>
          </a:p>
          <a:p>
            <a:pPr defTabSz="974136" fontAlgn="auto">
              <a:lnSpc>
                <a:spcPct val="90000"/>
              </a:lnSpc>
              <a:spcBef>
                <a:spcPct val="20000"/>
              </a:spcBef>
              <a:spcAft>
                <a:spcPts val="0"/>
              </a:spcAft>
            </a:pPr>
            <a:r>
              <a:rPr lang="es-ES_tradnl" dirty="0">
                <a:solidFill>
                  <a:schemeClr val="dk1"/>
                </a:solidFill>
                <a:latin typeface="Calibri" panose="020F0502020204030204" pitchFamily="34" charset="0"/>
              </a:rPr>
              <a:t>Camino et al. (2014, </a:t>
            </a:r>
            <a:r>
              <a:rPr lang="es-ES_tradnl" dirty="0" err="1">
                <a:solidFill>
                  <a:schemeClr val="dk1"/>
                </a:solidFill>
                <a:latin typeface="Calibri" panose="020F0502020204030204" pitchFamily="34" charset="0"/>
              </a:rPr>
              <a:t>Aeolian</a:t>
            </a:r>
            <a:r>
              <a:rPr lang="es-ES_tradnl" dirty="0">
                <a:solidFill>
                  <a:schemeClr val="dk1"/>
                </a:solidFill>
                <a:latin typeface="Calibri" panose="020F0502020204030204" pitchFamily="34" charset="0"/>
              </a:rPr>
              <a:t> Res.)</a:t>
            </a:r>
          </a:p>
        </p:txBody>
      </p:sp>
      <p:cxnSp>
        <p:nvCxnSpPr>
          <p:cNvPr id="13" name="12 Conector recto de flecha"/>
          <p:cNvCxnSpPr/>
          <p:nvPr/>
        </p:nvCxnSpPr>
        <p:spPr>
          <a:xfrm>
            <a:off x="2283024" y="4751479"/>
            <a:ext cx="0" cy="693745"/>
          </a:xfrm>
          <a:prstGeom prst="straightConnector1">
            <a:avLst/>
          </a:prstGeom>
          <a:ln w="508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572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5" name="Line 4"/>
          <p:cNvSpPr>
            <a:spLocks noChangeShapeType="1"/>
          </p:cNvSpPr>
          <p:nvPr/>
        </p:nvSpPr>
        <p:spPr bwMode="auto">
          <a:xfrm flipH="1">
            <a:off x="2339975" y="3141663"/>
            <a:ext cx="71438" cy="0"/>
          </a:xfrm>
          <a:prstGeom prst="line">
            <a:avLst/>
          </a:prstGeom>
          <a:noFill/>
          <a:ln w="9525">
            <a:noFill/>
            <a:round/>
            <a:headEnd/>
            <a:tailEnd type="triangle" w="med" len="med"/>
          </a:ln>
        </p:spPr>
        <p:txBody>
          <a:bodyPr/>
          <a:lstStyle/>
          <a:p>
            <a:endParaRPr lang="en-GB"/>
          </a:p>
        </p:txBody>
      </p:sp>
      <p:sp>
        <p:nvSpPr>
          <p:cNvPr id="79877" name="Text Box 8"/>
          <p:cNvSpPr txBox="1">
            <a:spLocks noChangeArrowheads="1"/>
          </p:cNvSpPr>
          <p:nvPr/>
        </p:nvSpPr>
        <p:spPr bwMode="auto">
          <a:xfrm>
            <a:off x="3400425" y="2584450"/>
            <a:ext cx="184150" cy="457200"/>
          </a:xfrm>
          <a:prstGeom prst="rect">
            <a:avLst/>
          </a:prstGeom>
          <a:noFill/>
          <a:ln w="9525">
            <a:noFill/>
            <a:miter lim="800000"/>
            <a:headEnd/>
            <a:tailEnd/>
          </a:ln>
        </p:spPr>
        <p:txBody>
          <a:bodyPr wrap="none">
            <a:spAutoFit/>
          </a:bodyPr>
          <a:lstStyle/>
          <a:p>
            <a:pPr algn="ctr"/>
            <a:endParaRPr lang="es-ES">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98984"/>
            <a:ext cx="6063653" cy="5382344"/>
          </a:xfrm>
          <a:prstGeom prst="rect">
            <a:avLst/>
          </a:prstGeom>
          <a:noFill/>
          <a:ln w="25400">
            <a:solidFill>
              <a:schemeClr val="accent6">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2 Marcador de número de diapositiva"/>
          <p:cNvSpPr>
            <a:spLocks noGrp="1"/>
          </p:cNvSpPr>
          <p:nvPr>
            <p:ph type="sldNum" sz="quarter" idx="11"/>
          </p:nvPr>
        </p:nvSpPr>
        <p:spPr/>
        <p:txBody>
          <a:bodyPr/>
          <a:lstStyle/>
          <a:p>
            <a:pPr>
              <a:defRPr/>
            </a:pPr>
            <a:fld id="{F497B4B0-C506-4972-A9DA-8AFAF5CDBB4C}" type="slidenum">
              <a:rPr lang="es-ES" smtClean="0"/>
              <a:pPr>
                <a:defRPr/>
              </a:pPr>
              <a:t>33</a:t>
            </a:fld>
            <a:endParaRPr lang="es-ES" dirty="0"/>
          </a:p>
        </p:txBody>
      </p:sp>
      <p:sp>
        <p:nvSpPr>
          <p:cNvPr id="10" name="1 Título"/>
          <p:cNvSpPr>
            <a:spLocks noGrp="1"/>
          </p:cNvSpPr>
          <p:nvPr>
            <p:ph type="title"/>
          </p:nvPr>
        </p:nvSpPr>
        <p:spPr/>
        <p:txBody>
          <a:bodyPr/>
          <a:lstStyle/>
          <a:p>
            <a:r>
              <a:rPr lang="es-ES_tradnl" sz="2800" b="1" dirty="0" smtClean="0">
                <a:latin typeface="Calibri" panose="020F0502020204030204" pitchFamily="34" charset="0"/>
              </a:rPr>
              <a:t>SDS-WAS: </a:t>
            </a:r>
            <a:r>
              <a:rPr lang="es-ES_tradnl" sz="2800" b="1" dirty="0" err="1" smtClean="0">
                <a:latin typeface="Calibri" panose="020F0502020204030204" pitchFamily="34" charset="0"/>
              </a:rPr>
              <a:t>Asian</a:t>
            </a:r>
            <a:r>
              <a:rPr lang="es-ES_tradnl" sz="2800" b="1" dirty="0" smtClean="0">
                <a:latin typeface="Calibri" panose="020F0502020204030204" pitchFamily="34" charset="0"/>
              </a:rPr>
              <a:t> RC (http://www.sds.cma.gov.cn)</a:t>
            </a:r>
            <a:endParaRPr lang="en-GB" sz="2800" b="1" dirty="0">
              <a:latin typeface="Calibri" panose="020F0502020204030204" pitchFamily="34" charset="0"/>
            </a:endParaRPr>
          </a:p>
        </p:txBody>
      </p:sp>
    </p:spTree>
    <p:extLst>
      <p:ext uri="{BB962C8B-B14F-4D97-AF65-F5344CB8AC3E}">
        <p14:creationId xmlns:p14="http://schemas.microsoft.com/office/powerpoint/2010/main" val="401015840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z="2800" b="1" dirty="0" smtClean="0">
                <a:latin typeface="Calibri" panose="020F0502020204030204" pitchFamily="34" charset="0"/>
              </a:rPr>
              <a:t>SDS-WAS: </a:t>
            </a:r>
            <a:r>
              <a:rPr lang="es-ES_tradnl" sz="2800" b="1" dirty="0" err="1" smtClean="0">
                <a:latin typeface="Calibri" panose="020F0502020204030204" pitchFamily="34" charset="0"/>
              </a:rPr>
              <a:t>Model</a:t>
            </a:r>
            <a:r>
              <a:rPr lang="es-ES_tradnl" sz="2800" b="1" dirty="0" smtClean="0">
                <a:latin typeface="Calibri" panose="020F0502020204030204" pitchFamily="34" charset="0"/>
              </a:rPr>
              <a:t> intercomparison</a:t>
            </a:r>
            <a:endParaRPr lang="en-GB" sz="2800" b="1" dirty="0">
              <a:latin typeface="Calibri" panose="020F0502020204030204" pitchFamily="34" charset="0"/>
            </a:endParaRPr>
          </a:p>
        </p:txBody>
      </p:sp>
      <p:sp>
        <p:nvSpPr>
          <p:cNvPr id="3" name="2 Marcador de número de diapositiva"/>
          <p:cNvSpPr>
            <a:spLocks noGrp="1"/>
          </p:cNvSpPr>
          <p:nvPr>
            <p:ph type="sldNum" sz="quarter" idx="11"/>
          </p:nvPr>
        </p:nvSpPr>
        <p:spPr/>
        <p:txBody>
          <a:bodyPr/>
          <a:lstStyle/>
          <a:p>
            <a:fld id="{4A490C5D-AEA8-4823-B9B3-806910A0ECF7}" type="slidenum">
              <a:rPr lang="es-ES" smtClean="0"/>
              <a:pPr/>
              <a:t>34</a:t>
            </a:fld>
            <a:endParaRPr lang="es-ES" dirty="0"/>
          </a:p>
        </p:txBody>
      </p:sp>
      <p:sp>
        <p:nvSpPr>
          <p:cNvPr id="7" name="6 CuadroTexto"/>
          <p:cNvSpPr txBox="1"/>
          <p:nvPr/>
        </p:nvSpPr>
        <p:spPr>
          <a:xfrm>
            <a:off x="5436096" y="6174596"/>
            <a:ext cx="3168352" cy="369332"/>
          </a:xfrm>
          <a:prstGeom prst="rect">
            <a:avLst/>
          </a:prstGeom>
          <a:noFill/>
        </p:spPr>
        <p:txBody>
          <a:bodyPr wrap="square" rtlCol="0">
            <a:spAutoFit/>
          </a:bodyPr>
          <a:lstStyle/>
          <a:p>
            <a:pPr algn="ctr"/>
            <a:r>
              <a:rPr lang="es-ES_tradnl" b="1" i="1" dirty="0" smtClean="0">
                <a:latin typeface="Calibri" panose="020F0502020204030204" pitchFamily="34" charset="0"/>
              </a:rPr>
              <a:t>http://sds-was.aemet.es</a:t>
            </a:r>
            <a:endParaRPr lang="en-GB" b="1" i="1" dirty="0">
              <a:latin typeface="Calibri" panose="020F0502020204030204" pitchFamily="34" charset="0"/>
            </a:endParaRP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16138" t="9680" r="17713" b="4640"/>
          <a:stretch/>
        </p:blipFill>
        <p:spPr>
          <a:xfrm>
            <a:off x="1547664" y="1149003"/>
            <a:ext cx="6048672" cy="4896544"/>
          </a:xfrm>
          <a:prstGeom prst="rect">
            <a:avLst/>
          </a:prstGeom>
        </p:spPr>
      </p:pic>
    </p:spTree>
    <p:extLst>
      <p:ext uri="{BB962C8B-B14F-4D97-AF65-F5344CB8AC3E}">
        <p14:creationId xmlns:p14="http://schemas.microsoft.com/office/powerpoint/2010/main" val="2528728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z="2800" b="1" dirty="0" smtClean="0">
                <a:latin typeface="Calibri" panose="020F0502020204030204" pitchFamily="34" charset="0"/>
              </a:rPr>
              <a:t>SDS-WAS: </a:t>
            </a:r>
            <a:r>
              <a:rPr lang="es-ES_tradnl" sz="2800" b="1" dirty="0" err="1" smtClean="0">
                <a:latin typeface="Calibri" panose="020F0502020204030204" pitchFamily="34" charset="0"/>
              </a:rPr>
              <a:t>Forecast</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Evaluation</a:t>
            </a:r>
            <a:endParaRPr lang="en-GB" sz="2800" b="1" dirty="0">
              <a:latin typeface="Calibri" panose="020F0502020204030204" pitchFamily="34" charset="0"/>
            </a:endParaRPr>
          </a:p>
        </p:txBody>
      </p:sp>
      <p:sp>
        <p:nvSpPr>
          <p:cNvPr id="3" name="2 Marcador de número de diapositiva"/>
          <p:cNvSpPr>
            <a:spLocks noGrp="1"/>
          </p:cNvSpPr>
          <p:nvPr>
            <p:ph type="sldNum" sz="quarter" idx="11"/>
          </p:nvPr>
        </p:nvSpPr>
        <p:spPr/>
        <p:txBody>
          <a:bodyPr/>
          <a:lstStyle/>
          <a:p>
            <a:fld id="{4A490C5D-AEA8-4823-B9B3-806910A0ECF7}" type="slidenum">
              <a:rPr lang="es-ES" smtClean="0"/>
              <a:pPr/>
              <a:t>35</a:t>
            </a:fld>
            <a:endParaRPr lang="es-ES" dirty="0"/>
          </a:p>
        </p:txBody>
      </p:sp>
      <p:sp>
        <p:nvSpPr>
          <p:cNvPr id="7" name="6 CuadroTexto"/>
          <p:cNvSpPr txBox="1"/>
          <p:nvPr/>
        </p:nvSpPr>
        <p:spPr>
          <a:xfrm>
            <a:off x="4946888" y="6174596"/>
            <a:ext cx="3657560" cy="461665"/>
          </a:xfrm>
          <a:prstGeom prst="rect">
            <a:avLst/>
          </a:prstGeom>
          <a:noFill/>
        </p:spPr>
        <p:txBody>
          <a:bodyPr wrap="square" rtlCol="0">
            <a:spAutoFit/>
          </a:bodyPr>
          <a:lstStyle/>
          <a:p>
            <a:pPr algn="ctr"/>
            <a:r>
              <a:rPr lang="es-ES_tradnl" sz="2400" b="1" i="1" dirty="0" smtClean="0">
                <a:latin typeface="Calibri" panose="020F0502020204030204" pitchFamily="34" charset="0"/>
              </a:rPr>
              <a:t>http://sds-was.aemet.es</a:t>
            </a:r>
            <a:endParaRPr lang="en-GB" sz="2400" b="1" i="1" dirty="0">
              <a:latin typeface="Calibri" panose="020F0502020204030204"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04" t="11693" r="18103" b="5698"/>
          <a:stretch/>
        </p:blipFill>
        <p:spPr bwMode="auto">
          <a:xfrm>
            <a:off x="1700094" y="985068"/>
            <a:ext cx="5894302" cy="474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a:off x="5364088" y="4225941"/>
            <a:ext cx="2160240" cy="1800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5746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8" name="Picture 4" descr="AEME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235746"/>
            <a:ext cx="4164013" cy="63976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BSC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9438" y="2114302"/>
            <a:ext cx="3286125" cy="8826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ampu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706093"/>
            <a:ext cx="3683000" cy="2452878"/>
          </a:xfrm>
          <a:prstGeom prst="rect">
            <a:avLst/>
          </a:prstGeom>
          <a:ln w="25400">
            <a:solidFill>
              <a:schemeClr val="accent6">
                <a:lumMod val="50000"/>
              </a:schemeClr>
            </a:solidFill>
          </a:ln>
          <a:extLst/>
        </p:spPr>
        <p:style>
          <a:lnRef idx="1">
            <a:schemeClr val="accent6"/>
          </a:lnRef>
          <a:fillRef idx="3">
            <a:schemeClr val="accent6"/>
          </a:fillRef>
          <a:effectRef idx="2">
            <a:schemeClr val="accent6"/>
          </a:effectRef>
          <a:fontRef idx="minor">
            <a:schemeClr val="lt1"/>
          </a:fontRef>
        </p:style>
      </p:pic>
      <p:pic>
        <p:nvPicPr>
          <p:cNvPr id="6155" name="Picture 11" descr="36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690948"/>
            <a:ext cx="4191000" cy="2483168"/>
          </a:xfrm>
          <a:prstGeom prst="rect">
            <a:avLst/>
          </a:prstGeom>
          <a:ln w="25400">
            <a:solidFill>
              <a:schemeClr val="accent6">
                <a:lumMod val="50000"/>
              </a:schemeClr>
            </a:solidFill>
          </a:ln>
          <a:extLst/>
        </p:spPr>
        <p:style>
          <a:lnRef idx="1">
            <a:schemeClr val="accent6"/>
          </a:lnRef>
          <a:fillRef idx="3">
            <a:schemeClr val="accent6"/>
          </a:fillRef>
          <a:effectRef idx="2">
            <a:schemeClr val="accent6"/>
          </a:effectRef>
          <a:fontRef idx="minor">
            <a:schemeClr val="lt1"/>
          </a:fontRef>
        </p:style>
      </p:pic>
      <p:sp>
        <p:nvSpPr>
          <p:cNvPr id="6156" name="Text Box 12"/>
          <p:cNvSpPr txBox="1">
            <a:spLocks noChangeArrowheads="1"/>
          </p:cNvSpPr>
          <p:nvPr/>
        </p:nvSpPr>
        <p:spPr bwMode="auto">
          <a:xfrm>
            <a:off x="964746" y="3212976"/>
            <a:ext cx="31206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a-ES" sz="2000" b="1" dirty="0" err="1" smtClean="0">
                <a:latin typeface="Calibri" panose="020F0502020204030204" pitchFamily="34" charset="0"/>
              </a:rPr>
              <a:t>Nexus</a:t>
            </a:r>
            <a:r>
              <a:rPr lang="ca-ES" sz="2000" b="1" dirty="0" smtClean="0">
                <a:latin typeface="Calibri" panose="020F0502020204030204" pitchFamily="34" charset="0"/>
              </a:rPr>
              <a:t> II Building. Barcelona</a:t>
            </a:r>
            <a:endParaRPr lang="ca-ES" sz="2000" b="1" dirty="0">
              <a:latin typeface="Calibri" panose="020F0502020204030204" pitchFamily="34" charset="0"/>
            </a:endParaRPr>
          </a:p>
        </p:txBody>
      </p:sp>
      <p:sp>
        <p:nvSpPr>
          <p:cNvPr id="6157" name="Text Box 13"/>
          <p:cNvSpPr txBox="1">
            <a:spLocks noChangeArrowheads="1"/>
          </p:cNvSpPr>
          <p:nvPr/>
        </p:nvSpPr>
        <p:spPr bwMode="auto">
          <a:xfrm>
            <a:off x="4716016" y="3217267"/>
            <a:ext cx="37868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a-ES" sz="2000" b="1" dirty="0" err="1" smtClean="0">
                <a:latin typeface="Calibri" panose="020F0502020204030204" pitchFamily="34" charset="0"/>
              </a:rPr>
              <a:t>MareNostrum</a:t>
            </a:r>
            <a:r>
              <a:rPr lang="ca-ES" sz="2000" b="1" dirty="0" smtClean="0">
                <a:latin typeface="Calibri" panose="020F0502020204030204" pitchFamily="34" charset="0"/>
              </a:rPr>
              <a:t> </a:t>
            </a:r>
            <a:r>
              <a:rPr lang="ca-ES" sz="2000" b="1" dirty="0" err="1" smtClean="0">
                <a:latin typeface="Calibri" panose="020F0502020204030204" pitchFamily="34" charset="0"/>
              </a:rPr>
              <a:t>supercomputer</a:t>
            </a:r>
            <a:endParaRPr lang="ca-ES" sz="2000" b="1" dirty="0">
              <a:latin typeface="Calibri" panose="020F0502020204030204" pitchFamily="34" charset="0"/>
            </a:endParaRPr>
          </a:p>
        </p:txBody>
      </p:sp>
      <p:sp>
        <p:nvSpPr>
          <p:cNvPr id="15" name="14 Rectángulo"/>
          <p:cNvSpPr/>
          <p:nvPr/>
        </p:nvSpPr>
        <p:spPr>
          <a:xfrm>
            <a:off x="744802" y="1052736"/>
            <a:ext cx="7859646" cy="830997"/>
          </a:xfrm>
          <a:prstGeom prst="rect">
            <a:avLst/>
          </a:prstGeom>
          <a:gradFill>
            <a:gsLst>
              <a:gs pos="100000">
                <a:schemeClr val="accent6">
                  <a:lumMod val="50000"/>
                </a:schemeClr>
              </a:gs>
              <a:gs pos="100000">
                <a:schemeClr val="accent6">
                  <a:shade val="94000"/>
                  <a:satMod val="135000"/>
                </a:schemeClr>
              </a:gs>
            </a:gsLst>
          </a:gradFill>
          <a:ln>
            <a:noFill/>
          </a:ln>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ca-ES" sz="2400" b="1" dirty="0" err="1" smtClean="0">
                <a:latin typeface="Calibri" panose="020F0502020204030204" pitchFamily="34" charset="0"/>
              </a:rPr>
              <a:t>The</a:t>
            </a:r>
            <a:r>
              <a:rPr lang="ca-ES" sz="2400" b="1" dirty="0" smtClean="0">
                <a:latin typeface="Calibri" panose="020F0502020204030204" pitchFamily="34" charset="0"/>
              </a:rPr>
              <a:t> </a:t>
            </a:r>
            <a:r>
              <a:rPr lang="ca-ES" sz="2400" b="1" dirty="0" err="1" smtClean="0">
                <a:latin typeface="Calibri" panose="020F0502020204030204" pitchFamily="34" charset="0"/>
              </a:rPr>
              <a:t>Center</a:t>
            </a:r>
            <a:r>
              <a:rPr lang="ca-ES" sz="2400" b="1" dirty="0" smtClean="0">
                <a:latin typeface="Calibri" panose="020F0502020204030204" pitchFamily="34" charset="0"/>
              </a:rPr>
              <a:t> is </a:t>
            </a:r>
            <a:r>
              <a:rPr lang="ca-ES" sz="2400" b="1" dirty="0" err="1" smtClean="0">
                <a:latin typeface="Calibri" panose="020F0502020204030204" pitchFamily="34" charset="0"/>
              </a:rPr>
              <a:t>managed</a:t>
            </a:r>
            <a:r>
              <a:rPr lang="ca-ES" sz="2400" b="1" dirty="0" smtClean="0">
                <a:latin typeface="Calibri" panose="020F0502020204030204" pitchFamily="34" charset="0"/>
              </a:rPr>
              <a:t> </a:t>
            </a:r>
            <a:r>
              <a:rPr lang="ca-ES" sz="2400" b="1" dirty="0" err="1" smtClean="0">
                <a:latin typeface="Calibri" panose="020F0502020204030204" pitchFamily="34" charset="0"/>
              </a:rPr>
              <a:t>by</a:t>
            </a:r>
            <a:r>
              <a:rPr lang="ca-ES" sz="2400" b="1" dirty="0" smtClean="0">
                <a:latin typeface="Calibri" panose="020F0502020204030204" pitchFamily="34" charset="0"/>
              </a:rPr>
              <a:t> a </a:t>
            </a:r>
            <a:r>
              <a:rPr lang="ca-ES" sz="2400" b="1" dirty="0" err="1" smtClean="0">
                <a:latin typeface="Calibri" panose="020F0502020204030204" pitchFamily="34" charset="0"/>
              </a:rPr>
              <a:t>consortium</a:t>
            </a:r>
            <a:r>
              <a:rPr lang="ca-ES" sz="2400" b="1" dirty="0" smtClean="0">
                <a:latin typeface="Calibri" panose="020F0502020204030204" pitchFamily="34" charset="0"/>
              </a:rPr>
              <a:t> of </a:t>
            </a:r>
            <a:r>
              <a:rPr lang="en-GB" sz="2400" b="1" dirty="0" smtClean="0">
                <a:latin typeface="Calibri" panose="020F0502020204030204" pitchFamily="34" charset="0"/>
              </a:rPr>
              <a:t>AEMET and the </a:t>
            </a:r>
            <a:r>
              <a:rPr lang="en-GB" sz="2400" b="1" dirty="0">
                <a:latin typeface="Calibri" panose="020F0502020204030204" pitchFamily="34" charset="0"/>
              </a:rPr>
              <a:t>Barcelona Supercomputing </a:t>
            </a:r>
            <a:r>
              <a:rPr lang="en-GB" sz="2400" b="1" dirty="0" err="1">
                <a:latin typeface="Calibri" panose="020F0502020204030204" pitchFamily="34" charset="0"/>
              </a:rPr>
              <a:t>Center</a:t>
            </a:r>
            <a:r>
              <a:rPr lang="en-GB" sz="2400" b="1" dirty="0">
                <a:latin typeface="Calibri" panose="020F0502020204030204" pitchFamily="34" charset="0"/>
              </a:rPr>
              <a:t> (BSC-CNS)</a:t>
            </a:r>
            <a:r>
              <a:rPr lang="ca-ES" sz="2400" b="1" dirty="0">
                <a:latin typeface="Calibri" panose="020F0502020204030204" pitchFamily="34" charset="0"/>
              </a:rPr>
              <a:t> </a:t>
            </a:r>
          </a:p>
        </p:txBody>
      </p:sp>
      <p:sp>
        <p:nvSpPr>
          <p:cNvPr id="2" name="1 Marcador de número de diapositiva"/>
          <p:cNvSpPr>
            <a:spLocks noGrp="1"/>
          </p:cNvSpPr>
          <p:nvPr>
            <p:ph type="sldNum" sz="quarter" idx="11"/>
          </p:nvPr>
        </p:nvSpPr>
        <p:spPr>
          <a:xfrm>
            <a:off x="8388226" y="5835654"/>
            <a:ext cx="442913" cy="412750"/>
          </a:xfrm>
        </p:spPr>
        <p:txBody>
          <a:bodyPr/>
          <a:lstStyle/>
          <a:p>
            <a:pPr>
              <a:defRPr/>
            </a:pPr>
            <a:fld id="{52061378-4D88-4D7A-AE1E-4DC568188EF0}" type="slidenum">
              <a:rPr lang="es-ES" smtClean="0">
                <a:latin typeface="Calibri" panose="020F0502020204030204" pitchFamily="34" charset="0"/>
              </a:rPr>
              <a:pPr>
                <a:defRPr/>
              </a:pPr>
              <a:t>36</a:t>
            </a:fld>
            <a:endParaRPr lang="es-ES" dirty="0">
              <a:latin typeface="Calibri" panose="020F0502020204030204" pitchFamily="34" charset="0"/>
            </a:endParaRPr>
          </a:p>
        </p:txBody>
      </p:sp>
      <p:sp>
        <p:nvSpPr>
          <p:cNvPr id="12" name="1 Título"/>
          <p:cNvSpPr>
            <a:spLocks noGrp="1"/>
          </p:cNvSpPr>
          <p:nvPr>
            <p:ph type="title"/>
          </p:nvPr>
        </p:nvSpPr>
        <p:spPr/>
        <p:txBody>
          <a:bodyPr/>
          <a:lstStyle/>
          <a:p>
            <a:r>
              <a:rPr lang="es-ES_tradnl" sz="2800" b="1" dirty="0" smtClean="0">
                <a:latin typeface="Calibri" panose="020F0502020204030204" pitchFamily="34" charset="0"/>
              </a:rPr>
              <a:t>SDS-WAS: </a:t>
            </a:r>
            <a:r>
              <a:rPr lang="es-ES_tradnl" sz="2800" b="1" dirty="0">
                <a:latin typeface="Calibri" panose="020F0502020204030204" pitchFamily="34" charset="0"/>
              </a:rPr>
              <a:t>NA-ME-E </a:t>
            </a:r>
            <a:r>
              <a:rPr lang="es-ES_tradnl" sz="2800" b="1" dirty="0" smtClean="0">
                <a:latin typeface="Calibri" panose="020F0502020204030204" pitchFamily="34" charset="0"/>
              </a:rPr>
              <a:t>RC (http</a:t>
            </a:r>
            <a:r>
              <a:rPr lang="es-ES_tradnl" sz="2800" b="1" dirty="0">
                <a:latin typeface="Calibri" panose="020F0502020204030204" pitchFamily="34" charset="0"/>
              </a:rPr>
              <a:t>://</a:t>
            </a:r>
            <a:r>
              <a:rPr lang="es-ES_tradnl" sz="2800" b="1" dirty="0" smtClean="0">
                <a:latin typeface="Calibri" panose="020F0502020204030204" pitchFamily="34" charset="0"/>
              </a:rPr>
              <a:t>sds-was.aemet.es)</a:t>
            </a:r>
            <a:endParaRPr lang="en-GB" sz="2800" b="1" dirty="0">
              <a:latin typeface="Calibri" panose="020F0502020204030204" pitchFamily="34" charset="0"/>
            </a:endParaRPr>
          </a:p>
        </p:txBody>
      </p:sp>
    </p:spTree>
    <p:extLst>
      <p:ext uri="{BB962C8B-B14F-4D97-AF65-F5344CB8AC3E}">
        <p14:creationId xmlns:p14="http://schemas.microsoft.com/office/powerpoint/2010/main" val="1526416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204" tIns="30102" rIns="60204" bIns="3010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p>
        </p:txBody>
      </p:sp>
      <p:pic>
        <p:nvPicPr>
          <p:cNvPr id="47110" name="Picture 6" descr="SahelWi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731" y="989921"/>
            <a:ext cx="2953960" cy="1661603"/>
          </a:xfrm>
          <a:prstGeom prst="rect">
            <a:avLst/>
          </a:prstGeom>
          <a:noFill/>
          <a:extLst>
            <a:ext uri="{909E8E84-426E-40DD-AFC4-6F175D3DCCD1}">
              <a14:hiddenFill xmlns:a14="http://schemas.microsoft.com/office/drawing/2010/main">
                <a:solidFill>
                  <a:srgbClr val="FFFFFF"/>
                </a:solidFill>
              </a14:hiddenFill>
            </a:ext>
          </a:extLst>
        </p:spPr>
      </p:pic>
      <p:sp>
        <p:nvSpPr>
          <p:cNvPr id="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PM10 </a:t>
            </a:r>
            <a:r>
              <a:rPr lang="es-ES_tradnl" sz="2800" b="1" dirty="0" err="1" smtClean="0">
                <a:latin typeface="Calibri" panose="020F0502020204030204" pitchFamily="34" charset="0"/>
              </a:rPr>
              <a:t>evaluation</a:t>
            </a:r>
            <a:r>
              <a:rPr lang="es-ES_tradnl" sz="2800" b="1" dirty="0">
                <a:latin typeface="Calibri" panose="020F0502020204030204" pitchFamily="34" charset="0"/>
              </a:rPr>
              <a:t> </a:t>
            </a:r>
            <a:r>
              <a:rPr lang="es-ES_tradnl" sz="2800" b="1" dirty="0" err="1" smtClean="0">
                <a:latin typeface="Calibri" panose="020F0502020204030204" pitchFamily="34" charset="0"/>
              </a:rPr>
              <a:t>using</a:t>
            </a:r>
            <a:r>
              <a:rPr lang="es-ES_tradnl" sz="2800" b="1" dirty="0" smtClean="0">
                <a:latin typeface="Calibri" panose="020F0502020204030204" pitchFamily="34" charset="0"/>
              </a:rPr>
              <a:t> AMMA </a:t>
            </a:r>
            <a:r>
              <a:rPr lang="es-ES_tradnl" sz="2800" b="1" dirty="0" err="1" smtClean="0">
                <a:latin typeface="Calibri" panose="020F0502020204030204" pitchFamily="34" charset="0"/>
              </a:rPr>
              <a:t>sites</a:t>
            </a:r>
            <a:r>
              <a:rPr lang="es-ES_tradnl" sz="2800" b="1" dirty="0" smtClean="0">
                <a:latin typeface="Calibri" panose="020F0502020204030204" pitchFamily="34" charset="0"/>
              </a:rPr>
              <a:t>: 2013 </a:t>
            </a:r>
            <a:endParaRPr lang="en-GB" sz="2800" dirty="0">
              <a:latin typeface="Calibri" panose="020F0502020204030204" pitchFamily="34" charset="0"/>
            </a:endParaRPr>
          </a:p>
        </p:txBody>
      </p:sp>
      <p:sp>
        <p:nvSpPr>
          <p:cNvPr id="3" name="Rectangle 2"/>
          <p:cNvSpPr/>
          <p:nvPr/>
        </p:nvSpPr>
        <p:spPr>
          <a:xfrm>
            <a:off x="5212051" y="6322012"/>
            <a:ext cx="3913892" cy="369332"/>
          </a:xfrm>
          <a:prstGeom prst="rect">
            <a:avLst/>
          </a:prstGeom>
        </p:spPr>
        <p:txBody>
          <a:bodyPr wrap="none">
            <a:spAutoFit/>
          </a:bodyPr>
          <a:lstStyle/>
          <a:p>
            <a:r>
              <a:rPr lang="en-US" b="1" i="1" dirty="0">
                <a:latin typeface="Calibri" panose="020F0502020204030204" pitchFamily="34" charset="0"/>
              </a:rPr>
              <a:t>AMMA </a:t>
            </a:r>
            <a:r>
              <a:rPr lang="en-US" b="1" i="1" dirty="0" smtClean="0">
                <a:latin typeface="Calibri" panose="020F0502020204030204" pitchFamily="34" charset="0"/>
              </a:rPr>
              <a:t>sites (</a:t>
            </a:r>
            <a:r>
              <a:rPr lang="en-US" b="1" i="1" dirty="0" err="1">
                <a:latin typeface="Calibri" panose="020F0502020204030204" pitchFamily="34" charset="0"/>
              </a:rPr>
              <a:t>Marticorena</a:t>
            </a:r>
            <a:r>
              <a:rPr lang="en-US" b="1" i="1" dirty="0">
                <a:latin typeface="Calibri" panose="020F0502020204030204" pitchFamily="34" charset="0"/>
              </a:rPr>
              <a:t> et al., 2010) </a:t>
            </a:r>
          </a:p>
        </p:txBody>
      </p:sp>
      <p:pic>
        <p:nvPicPr>
          <p:cNvPr id="2" name="Imagen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7824" y="2932685"/>
            <a:ext cx="3240000" cy="3240000"/>
          </a:xfrm>
          <a:prstGeom prst="rect">
            <a:avLst/>
          </a:prstGeom>
        </p:spPr>
      </p:pic>
      <p:pic>
        <p:nvPicPr>
          <p:cNvPr id="4" name="Imagen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932685"/>
            <a:ext cx="3240000" cy="3240000"/>
          </a:xfrm>
          <a:prstGeom prst="rect">
            <a:avLst/>
          </a:prstGeom>
        </p:spPr>
      </p:pic>
      <p:pic>
        <p:nvPicPr>
          <p:cNvPr id="5" name="Imagen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22256" y="2915356"/>
            <a:ext cx="3240000" cy="3240000"/>
          </a:xfrm>
          <a:prstGeom prst="rect">
            <a:avLst/>
          </a:prstGeom>
        </p:spPr>
      </p:pic>
      <p:sp>
        <p:nvSpPr>
          <p:cNvPr id="7" name="CuadroTexto 6"/>
          <p:cNvSpPr txBox="1"/>
          <p:nvPr/>
        </p:nvSpPr>
        <p:spPr>
          <a:xfrm>
            <a:off x="683568" y="2852936"/>
            <a:ext cx="1872208" cy="369332"/>
          </a:xfrm>
          <a:prstGeom prst="rect">
            <a:avLst/>
          </a:prstGeom>
          <a:noFill/>
        </p:spPr>
        <p:txBody>
          <a:bodyPr wrap="square" rtlCol="0">
            <a:spAutoFit/>
          </a:bodyPr>
          <a:lstStyle/>
          <a:p>
            <a:pPr algn="ctr"/>
            <a:r>
              <a:rPr lang="es-ES" b="1" dirty="0" err="1" smtClean="0">
                <a:latin typeface="Calibri" panose="020F0502020204030204" pitchFamily="34" charset="0"/>
              </a:rPr>
              <a:t>M’Bour</a:t>
            </a:r>
            <a:r>
              <a:rPr lang="es-ES" b="1" dirty="0" smtClean="0">
                <a:latin typeface="Calibri" panose="020F0502020204030204" pitchFamily="34" charset="0"/>
              </a:rPr>
              <a:t>-Senegal</a:t>
            </a:r>
            <a:endParaRPr lang="es-ES" b="1" dirty="0">
              <a:latin typeface="Calibri" panose="020F0502020204030204" pitchFamily="34" charset="0"/>
            </a:endParaRPr>
          </a:p>
        </p:txBody>
      </p:sp>
      <p:sp>
        <p:nvSpPr>
          <p:cNvPr id="10" name="CuadroTexto 9"/>
          <p:cNvSpPr txBox="1"/>
          <p:nvPr/>
        </p:nvSpPr>
        <p:spPr>
          <a:xfrm>
            <a:off x="3635896" y="2852936"/>
            <a:ext cx="1872208" cy="369332"/>
          </a:xfrm>
          <a:prstGeom prst="rect">
            <a:avLst/>
          </a:prstGeom>
          <a:noFill/>
        </p:spPr>
        <p:txBody>
          <a:bodyPr wrap="square" rtlCol="0">
            <a:spAutoFit/>
          </a:bodyPr>
          <a:lstStyle/>
          <a:p>
            <a:pPr algn="ctr"/>
            <a:r>
              <a:rPr lang="es-ES" b="1" dirty="0" err="1" smtClean="0">
                <a:latin typeface="Calibri" panose="020F0502020204030204" pitchFamily="34" charset="0"/>
              </a:rPr>
              <a:t>Cinzana</a:t>
            </a:r>
            <a:r>
              <a:rPr lang="es-ES" b="1" dirty="0" smtClean="0">
                <a:latin typeface="Calibri" panose="020F0502020204030204" pitchFamily="34" charset="0"/>
              </a:rPr>
              <a:t>-Mali</a:t>
            </a:r>
            <a:endParaRPr lang="es-ES" b="1" dirty="0">
              <a:latin typeface="Calibri" panose="020F0502020204030204" pitchFamily="34" charset="0"/>
            </a:endParaRPr>
          </a:p>
        </p:txBody>
      </p:sp>
      <p:sp>
        <p:nvSpPr>
          <p:cNvPr id="11" name="CuadroTexto 10"/>
          <p:cNvSpPr txBox="1"/>
          <p:nvPr/>
        </p:nvSpPr>
        <p:spPr>
          <a:xfrm>
            <a:off x="6426608" y="2852936"/>
            <a:ext cx="2249848" cy="369332"/>
          </a:xfrm>
          <a:prstGeom prst="rect">
            <a:avLst/>
          </a:prstGeom>
          <a:noFill/>
        </p:spPr>
        <p:txBody>
          <a:bodyPr wrap="square" rtlCol="0">
            <a:spAutoFit/>
          </a:bodyPr>
          <a:lstStyle/>
          <a:p>
            <a:pPr algn="ctr"/>
            <a:r>
              <a:rPr lang="es-ES" b="1" dirty="0" err="1" smtClean="0">
                <a:latin typeface="Calibri" panose="020F0502020204030204" pitchFamily="34" charset="0"/>
              </a:rPr>
              <a:t>Banizoumbou-Niger</a:t>
            </a:r>
            <a:endParaRPr lang="es-ES" b="1" dirty="0">
              <a:latin typeface="Calibri" panose="020F0502020204030204" pitchFamily="34" charset="0"/>
            </a:endParaRPr>
          </a:p>
        </p:txBody>
      </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45120" t="40148" r="45008" b="40371"/>
          <a:stretch/>
        </p:blipFill>
        <p:spPr>
          <a:xfrm>
            <a:off x="7452319" y="980728"/>
            <a:ext cx="1368153" cy="1800201"/>
          </a:xfrm>
          <a:prstGeom prst="rect">
            <a:avLst/>
          </a:prstGeom>
        </p:spPr>
      </p:pic>
    </p:spTree>
    <p:extLst>
      <p:ext uri="{BB962C8B-B14F-4D97-AF65-F5344CB8AC3E}">
        <p14:creationId xmlns:p14="http://schemas.microsoft.com/office/powerpoint/2010/main" val="163777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z="2800" b="1" dirty="0" smtClean="0">
                <a:latin typeface="Calibri" panose="020F0502020204030204" pitchFamily="34" charset="0"/>
              </a:rPr>
              <a:t>SDS-WAS NA-ME-E RC (http</a:t>
            </a:r>
            <a:r>
              <a:rPr lang="es-ES_tradnl" sz="2800" b="1" dirty="0">
                <a:latin typeface="Calibri" panose="020F0502020204030204" pitchFamily="34" charset="0"/>
              </a:rPr>
              <a:t>://</a:t>
            </a:r>
            <a:r>
              <a:rPr lang="es-ES_tradnl" sz="2800" b="1" dirty="0" smtClean="0">
                <a:latin typeface="Calibri" panose="020F0502020204030204" pitchFamily="34" charset="0"/>
              </a:rPr>
              <a:t>sds-was.aemet.es)</a:t>
            </a:r>
            <a:endParaRPr lang="en-GB" sz="2800" b="1" dirty="0">
              <a:latin typeface="Calibri" panose="020F0502020204030204" pitchFamily="34" charset="0"/>
            </a:endParaRPr>
          </a:p>
        </p:txBody>
      </p:sp>
      <p:sp>
        <p:nvSpPr>
          <p:cNvPr id="3" name="2 Marcador de número de diapositiva"/>
          <p:cNvSpPr>
            <a:spLocks noGrp="1"/>
          </p:cNvSpPr>
          <p:nvPr>
            <p:ph type="sldNum" sz="quarter" idx="11"/>
          </p:nvPr>
        </p:nvSpPr>
        <p:spPr/>
        <p:txBody>
          <a:bodyPr/>
          <a:lstStyle/>
          <a:p>
            <a:fld id="{4A490C5D-AEA8-4823-B9B3-806910A0ECF7}" type="slidenum">
              <a:rPr lang="es-ES" smtClean="0"/>
              <a:pPr/>
              <a:t>4</a:t>
            </a:fld>
            <a:endParaRPr lang="es-E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69" t="8630" r="16986" b="5013"/>
          <a:stretch/>
        </p:blipFill>
        <p:spPr bwMode="auto">
          <a:xfrm>
            <a:off x="537447" y="1062625"/>
            <a:ext cx="6266801" cy="4978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5220072" y="6135916"/>
            <a:ext cx="3168352" cy="461665"/>
          </a:xfrm>
          <a:prstGeom prst="rect">
            <a:avLst/>
          </a:prstGeom>
          <a:noFill/>
        </p:spPr>
        <p:txBody>
          <a:bodyPr wrap="square" rtlCol="0">
            <a:spAutoFit/>
          </a:bodyPr>
          <a:lstStyle/>
          <a:p>
            <a:pPr algn="ctr"/>
            <a:r>
              <a:rPr lang="es-ES_tradnl" sz="2400" b="1" i="1" dirty="0" smtClean="0">
                <a:latin typeface="Calibri" panose="020F0502020204030204" pitchFamily="34" charset="0"/>
              </a:rPr>
              <a:t>sdswas@aemet.es</a:t>
            </a:r>
            <a:endParaRPr lang="en-GB" sz="2400" b="1" i="1" dirty="0">
              <a:latin typeface="Calibri" panose="020F0502020204030204" pitchFamily="34" charset="0"/>
            </a:endParaRPr>
          </a:p>
        </p:txBody>
      </p:sp>
      <p:sp>
        <p:nvSpPr>
          <p:cNvPr id="8" name="Rectangle 11"/>
          <p:cNvSpPr>
            <a:spLocks noChangeArrowheads="1"/>
          </p:cNvSpPr>
          <p:nvPr/>
        </p:nvSpPr>
        <p:spPr bwMode="auto">
          <a:xfrm>
            <a:off x="2843808" y="1556792"/>
            <a:ext cx="6035576" cy="4187538"/>
          </a:xfrm>
          <a:prstGeom prst="rect">
            <a:avLst/>
          </a:prstGeom>
          <a:ln/>
          <a:extLst/>
        </p:spPr>
        <p:style>
          <a:lnRef idx="1">
            <a:schemeClr val="accent5"/>
          </a:lnRef>
          <a:fillRef idx="3">
            <a:schemeClr val="accent5"/>
          </a:fillRef>
          <a:effectRef idx="2">
            <a:schemeClr val="accent5"/>
          </a:effectRef>
          <a:fontRef idx="minor">
            <a:schemeClr val="lt1"/>
          </a:fontRef>
        </p:style>
        <p:txBody>
          <a:bodyPr wrap="square" lIns="108000" tIns="72000" rIns="60204" bIns="72000">
            <a:spAutoFit/>
          </a:bodyPr>
          <a:lstStyle/>
          <a:p>
            <a:pPr>
              <a:spcBef>
                <a:spcPct val="40000"/>
              </a:spcBef>
            </a:pPr>
            <a:r>
              <a:rPr lang="es-ES_tradnl" sz="2400" b="1" dirty="0" smtClean="0">
                <a:solidFill>
                  <a:schemeClr val="bg1"/>
                </a:solidFill>
                <a:latin typeface="Calibri" panose="020F0502020204030204" pitchFamily="34" charset="0"/>
              </a:rPr>
              <a:t>FORECAST AND PRODUCTS</a:t>
            </a:r>
            <a:endParaRPr lang="en-GB" sz="2400" b="1" dirty="0">
              <a:solidFill>
                <a:schemeClr val="bg1"/>
              </a:solidFill>
              <a:latin typeface="Calibri" panose="020F0502020204030204" pitchFamily="34" charset="0"/>
            </a:endParaRPr>
          </a:p>
          <a:p>
            <a:pPr marL="342900" indent="-342900">
              <a:spcBef>
                <a:spcPts val="700"/>
              </a:spcBef>
              <a:buFont typeface="Arial" charset="0"/>
              <a:buChar char="•"/>
            </a:pPr>
            <a:r>
              <a:rPr lang="en-GB" sz="2400" dirty="0">
                <a:solidFill>
                  <a:schemeClr val="bg1"/>
                </a:solidFill>
                <a:latin typeface="Calibri" panose="020F0502020204030204" pitchFamily="34" charset="0"/>
              </a:rPr>
              <a:t>Data exchange</a:t>
            </a:r>
          </a:p>
          <a:p>
            <a:pPr marL="342900" indent="-342900">
              <a:spcBef>
                <a:spcPts val="700"/>
              </a:spcBef>
              <a:buFont typeface="Arial" charset="0"/>
              <a:buChar char="•"/>
            </a:pPr>
            <a:r>
              <a:rPr lang="en-GB" sz="2400" dirty="0">
                <a:solidFill>
                  <a:schemeClr val="bg1"/>
                </a:solidFill>
                <a:latin typeface="Calibri" panose="020F0502020204030204" pitchFamily="34" charset="0"/>
              </a:rPr>
              <a:t>Joint visualization</a:t>
            </a:r>
          </a:p>
          <a:p>
            <a:pPr marL="342900" indent="-342900">
              <a:spcBef>
                <a:spcPts val="700"/>
              </a:spcBef>
              <a:buFont typeface="Arial" charset="0"/>
              <a:buChar char="•"/>
            </a:pPr>
            <a:r>
              <a:rPr lang="en-GB" sz="2400" dirty="0">
                <a:solidFill>
                  <a:schemeClr val="bg1"/>
                </a:solidFill>
                <a:latin typeface="Calibri" panose="020F0502020204030204" pitchFamily="34" charset="0"/>
              </a:rPr>
              <a:t>Common forecast evaluation</a:t>
            </a:r>
          </a:p>
          <a:p>
            <a:pPr marL="342900" indent="-342900">
              <a:spcBef>
                <a:spcPts val="700"/>
              </a:spcBef>
              <a:buFont typeface="Arial" charset="0"/>
              <a:buChar char="•"/>
            </a:pPr>
            <a:r>
              <a:rPr lang="en-GB" sz="2400" dirty="0">
                <a:solidFill>
                  <a:schemeClr val="bg1"/>
                </a:solidFill>
                <a:latin typeface="Calibri" panose="020F0502020204030204" pitchFamily="34" charset="0"/>
              </a:rPr>
              <a:t>Generation of </a:t>
            </a:r>
            <a:r>
              <a:rPr lang="en-GB" sz="2400" dirty="0" smtClean="0">
                <a:solidFill>
                  <a:schemeClr val="bg1"/>
                </a:solidFill>
                <a:latin typeface="Calibri" panose="020F0502020204030204" pitchFamily="34" charset="0"/>
              </a:rPr>
              <a:t>multi-model </a:t>
            </a:r>
            <a:r>
              <a:rPr lang="en-GB" sz="2400" dirty="0">
                <a:solidFill>
                  <a:schemeClr val="bg1"/>
                </a:solidFill>
                <a:latin typeface="Calibri" panose="020F0502020204030204" pitchFamily="34" charset="0"/>
              </a:rPr>
              <a:t>products</a:t>
            </a:r>
          </a:p>
          <a:p>
            <a:pPr marL="342900" indent="-342900">
              <a:spcBef>
                <a:spcPts val="700"/>
              </a:spcBef>
              <a:buFont typeface="Arial" charset="0"/>
              <a:buChar char="•"/>
            </a:pPr>
            <a:r>
              <a:rPr lang="en-GB" sz="2400" dirty="0">
                <a:solidFill>
                  <a:schemeClr val="bg1"/>
                </a:solidFill>
                <a:latin typeface="Calibri" panose="020F0502020204030204" pitchFamily="34" charset="0"/>
              </a:rPr>
              <a:t>Calculation of monthly evaluation metrics</a:t>
            </a:r>
          </a:p>
          <a:p>
            <a:pPr marL="342900" indent="-342900">
              <a:spcBef>
                <a:spcPts val="700"/>
              </a:spcBef>
              <a:buFont typeface="Arial" charset="0"/>
              <a:buChar char="•"/>
            </a:pPr>
            <a:r>
              <a:rPr lang="en-GB" sz="2400" dirty="0">
                <a:solidFill>
                  <a:schemeClr val="bg1"/>
                </a:solidFill>
                <a:latin typeface="Calibri" panose="020F0502020204030204" pitchFamily="34" charset="0"/>
              </a:rPr>
              <a:t>New sources of data for model evaluation</a:t>
            </a:r>
          </a:p>
          <a:p>
            <a:pPr marL="342900" indent="-342900">
              <a:spcBef>
                <a:spcPts val="700"/>
              </a:spcBef>
              <a:buFont typeface="Arial" charset="0"/>
              <a:buChar char="•"/>
            </a:pPr>
            <a:r>
              <a:rPr lang="en-GB" sz="2400" dirty="0">
                <a:solidFill>
                  <a:schemeClr val="bg1"/>
                </a:solidFill>
                <a:latin typeface="Calibri" panose="020F0502020204030204" pitchFamily="34" charset="0"/>
              </a:rPr>
              <a:t>Sharing model output data files</a:t>
            </a:r>
          </a:p>
          <a:p>
            <a:pPr marL="342900" indent="-342900">
              <a:spcBef>
                <a:spcPts val="700"/>
              </a:spcBef>
              <a:buFont typeface="Arial" charset="0"/>
              <a:buChar char="•"/>
            </a:pPr>
            <a:r>
              <a:rPr lang="en-GB" sz="2400" dirty="0">
                <a:solidFill>
                  <a:schemeClr val="bg1"/>
                </a:solidFill>
                <a:latin typeface="Calibri" panose="020F0502020204030204" pitchFamily="34" charset="0"/>
              </a:rPr>
              <a:t>Time-averaged products</a:t>
            </a:r>
          </a:p>
        </p:txBody>
      </p:sp>
    </p:spTree>
    <p:extLst>
      <p:ext uri="{BB962C8B-B14F-4D97-AF65-F5344CB8AC3E}">
        <p14:creationId xmlns:p14="http://schemas.microsoft.com/office/powerpoint/2010/main" val="155321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8520" y="1695184"/>
            <a:ext cx="7488832" cy="547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número de diapositiva 2"/>
          <p:cNvSpPr>
            <a:spLocks noGrp="1"/>
          </p:cNvSpPr>
          <p:nvPr>
            <p:ph type="sldNum" sz="quarter" idx="11"/>
          </p:nvPr>
        </p:nvSpPr>
        <p:spPr/>
        <p:txBody>
          <a:bodyPr/>
          <a:lstStyle/>
          <a:p>
            <a:pPr>
              <a:defRPr/>
            </a:pPr>
            <a:fld id="{733C1F21-9B8C-4F48-90D5-5899F6D1929C}" type="slidenum">
              <a:rPr lang="es-ES" smtClean="0"/>
              <a:pPr>
                <a:defRPr/>
              </a:pPr>
              <a:t>5</a:t>
            </a:fld>
            <a:endParaRPr lang="es-ES" dirty="0"/>
          </a:p>
        </p:txBody>
      </p:sp>
      <p:sp>
        <p:nvSpPr>
          <p:cNvPr id="7" name="1 Título"/>
          <p:cNvSpPr txBox="1">
            <a:spLocks/>
          </p:cNvSpPr>
          <p:nvPr/>
        </p:nvSpPr>
        <p:spPr bwMode="auto">
          <a:xfrm>
            <a:off x="119063" y="60549"/>
            <a:ext cx="89281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err="1" smtClean="0">
                <a:latin typeface="Calibri" panose="020F0502020204030204" pitchFamily="34" charset="0"/>
              </a:rPr>
              <a:t>Dust</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Forecasts</a:t>
            </a:r>
            <a:endParaRPr lang="en-GB" sz="2800" b="1" dirty="0">
              <a:latin typeface="Calibri" panose="020F0502020204030204" pitchFamily="34" charset="0"/>
            </a:endParaRPr>
          </a:p>
        </p:txBody>
      </p:sp>
      <p:sp>
        <p:nvSpPr>
          <p:cNvPr id="9" name="9 CuadroTexto"/>
          <p:cNvSpPr txBox="1">
            <a:spLocks noChangeArrowheads="1"/>
          </p:cNvSpPr>
          <p:nvPr/>
        </p:nvSpPr>
        <p:spPr bwMode="auto">
          <a:xfrm>
            <a:off x="323528" y="1018371"/>
            <a:ext cx="8280722" cy="106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928" tIns="39964" rIns="79928" bIns="39964" numCol="1" spcCol="720000">
            <a:spAutoFit/>
          </a:bodyPr>
          <a:lstStyle>
            <a:lvl1pPr eaLnBrk="0" hangingPunct="0">
              <a:defRPr sz="3000">
                <a:solidFill>
                  <a:schemeClr val="tx1"/>
                </a:solidFill>
                <a:latin typeface="Arial" charset="0"/>
              </a:defRPr>
            </a:lvl1pPr>
            <a:lvl2pPr marL="742950" indent="-285750" eaLnBrk="0" hangingPunct="0">
              <a:defRPr sz="3000">
                <a:solidFill>
                  <a:schemeClr val="tx1"/>
                </a:solidFill>
                <a:latin typeface="Arial" charset="0"/>
              </a:defRPr>
            </a:lvl2pPr>
            <a:lvl3pPr marL="1143000" indent="-228600" eaLnBrk="0" hangingPunct="0">
              <a:defRPr sz="3000">
                <a:solidFill>
                  <a:schemeClr val="tx1"/>
                </a:solidFill>
                <a:latin typeface="Arial" charset="0"/>
              </a:defRPr>
            </a:lvl3pPr>
            <a:lvl4pPr marL="1600200" indent="-228600" eaLnBrk="0" hangingPunct="0">
              <a:defRPr sz="3000">
                <a:solidFill>
                  <a:schemeClr val="tx1"/>
                </a:solidFill>
                <a:latin typeface="Arial" charset="0"/>
              </a:defRPr>
            </a:lvl4pPr>
            <a:lvl5pPr marL="2057400" indent="-228600" eaLnBrk="0" hangingPunct="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pPr>
              <a:spcBef>
                <a:spcPts val="600"/>
              </a:spcBef>
              <a:spcAft>
                <a:spcPts val="600"/>
              </a:spcAft>
            </a:pPr>
            <a:r>
              <a:rPr lang="en-US" sz="1800" dirty="0" smtClean="0"/>
              <a:t>Dust </a:t>
            </a:r>
            <a:r>
              <a:rPr lang="en-US" sz="1800" dirty="0"/>
              <a:t>prediction </a:t>
            </a:r>
            <a:r>
              <a:rPr lang="en-US" sz="1800" dirty="0" smtClean="0"/>
              <a:t>models provide 72 hours (at 3-hourly basis) of dust forecast </a:t>
            </a:r>
            <a:r>
              <a:rPr lang="en-US" sz="1800" dirty="0"/>
              <a:t>(AOD </a:t>
            </a:r>
            <a:r>
              <a:rPr lang="en-US" sz="1800" dirty="0" smtClean="0"/>
              <a:t>at 550nm and </a:t>
            </a:r>
            <a:r>
              <a:rPr lang="en-US" sz="1800" dirty="0"/>
              <a:t>surface concentration) </a:t>
            </a:r>
            <a:r>
              <a:rPr lang="en-US" sz="1800" dirty="0" smtClean="0"/>
              <a:t>covering the NAMEE region.</a:t>
            </a:r>
          </a:p>
          <a:p>
            <a:pPr>
              <a:spcBef>
                <a:spcPts val="600"/>
              </a:spcBef>
              <a:spcAft>
                <a:spcPts val="600"/>
              </a:spcAft>
            </a:pPr>
            <a:endParaRPr lang="en-GB" sz="1800" dirty="0"/>
          </a:p>
        </p:txBody>
      </p:sp>
      <p:pic>
        <p:nvPicPr>
          <p:cNvPr id="4" name="Imagen 3"/>
          <p:cNvPicPr>
            <a:picLocks noChangeAspect="1"/>
          </p:cNvPicPr>
          <p:nvPr/>
        </p:nvPicPr>
        <p:blipFill>
          <a:blip r:embed="rId2"/>
          <a:stretch>
            <a:fillRect/>
          </a:stretch>
        </p:blipFill>
        <p:spPr>
          <a:xfrm>
            <a:off x="323528" y="1563436"/>
            <a:ext cx="6880840" cy="5105924"/>
          </a:xfrm>
          <a:prstGeom prst="rect">
            <a:avLst/>
          </a:prstGeom>
        </p:spPr>
      </p:pic>
    </p:spTree>
    <p:extLst>
      <p:ext uri="{BB962C8B-B14F-4D97-AF65-F5344CB8AC3E}">
        <p14:creationId xmlns:p14="http://schemas.microsoft.com/office/powerpoint/2010/main" val="2022222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547664" y="1087476"/>
            <a:ext cx="5466526" cy="547199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5834141" y="5169966"/>
            <a:ext cx="2842315" cy="9233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ES_tradnl" b="1" dirty="0" smtClean="0"/>
              <a:t>AOD at 550nm</a:t>
            </a:r>
            <a:endParaRPr lang="es-ES_tradnl" dirty="0" smtClean="0"/>
          </a:p>
          <a:p>
            <a:pPr algn="ctr"/>
            <a:r>
              <a:rPr lang="es-ES_tradnl" dirty="0" err="1" smtClean="0"/>
              <a:t>from</a:t>
            </a:r>
            <a:r>
              <a:rPr lang="es-ES_tradnl" dirty="0" smtClean="0"/>
              <a:t> 6-Apr-2016 </a:t>
            </a:r>
            <a:r>
              <a:rPr lang="es-ES_tradnl" dirty="0"/>
              <a:t>12:00 to 9</a:t>
            </a:r>
            <a:r>
              <a:rPr lang="es-ES_tradnl" dirty="0" smtClean="0"/>
              <a:t>-Apr-2016 </a:t>
            </a:r>
            <a:r>
              <a:rPr lang="es-ES_tradnl" dirty="0"/>
              <a:t>00:00</a:t>
            </a:r>
            <a:endParaRPr lang="en-GB" dirty="0"/>
          </a:p>
        </p:txBody>
      </p:sp>
      <p:sp>
        <p:nvSpPr>
          <p:cNvPr id="4" name="3 Título"/>
          <p:cNvSpPr>
            <a:spLocks noGrp="1"/>
          </p:cNvSpPr>
          <p:nvPr>
            <p:ph type="title"/>
          </p:nvPr>
        </p:nvSpPr>
        <p:spPr/>
        <p:txBody>
          <a:bodyPr/>
          <a:lstStyle/>
          <a:p>
            <a:r>
              <a:rPr lang="es-ES_tradnl" sz="2800" b="1" dirty="0" smtClean="0">
                <a:latin typeface="Calibri" panose="020F0502020204030204" pitchFamily="34" charset="0"/>
              </a:rPr>
              <a:t>DOD </a:t>
            </a:r>
            <a:r>
              <a:rPr lang="es-ES_tradnl" sz="2800" b="1" dirty="0" err="1" smtClean="0">
                <a:latin typeface="Calibri" panose="020F0502020204030204" pitchFamily="34" charset="0"/>
              </a:rPr>
              <a:t>joint</a:t>
            </a:r>
            <a:r>
              <a:rPr lang="es-ES_tradnl" sz="2800" b="1" dirty="0" smtClean="0">
                <a:latin typeface="Calibri" panose="020F0502020204030204" pitchFamily="34" charset="0"/>
              </a:rPr>
              <a:t> </a:t>
            </a:r>
            <a:r>
              <a:rPr lang="es-ES_tradnl" sz="2800" b="1" dirty="0" err="1">
                <a:latin typeface="Calibri" panose="020F0502020204030204" pitchFamily="34" charset="0"/>
              </a:rPr>
              <a:t>visualization</a:t>
            </a:r>
            <a:endParaRPr lang="en-GB" sz="2800" dirty="0"/>
          </a:p>
        </p:txBody>
      </p:sp>
      <p:sp>
        <p:nvSpPr>
          <p:cNvPr id="3" name="2 Marcador de número de diapositiva"/>
          <p:cNvSpPr>
            <a:spLocks noGrp="1"/>
          </p:cNvSpPr>
          <p:nvPr>
            <p:ph type="sldNum" sz="quarter" idx="11"/>
          </p:nvPr>
        </p:nvSpPr>
        <p:spPr/>
        <p:txBody>
          <a:bodyPr/>
          <a:lstStyle/>
          <a:p>
            <a:pPr>
              <a:defRPr/>
            </a:pPr>
            <a:fld id="{733C1F21-9B8C-4F48-90D5-5899F6D1929C}" type="slidenum">
              <a:rPr lang="es-ES" smtClean="0"/>
              <a:pPr>
                <a:defRPr/>
              </a:pPr>
              <a:t>6</a:t>
            </a:fld>
            <a:endParaRPr lang="es-ES" dirty="0"/>
          </a:p>
        </p:txBody>
      </p:sp>
    </p:spTree>
    <p:extLst>
      <p:ext uri="{BB962C8B-B14F-4D97-AF65-F5344CB8AC3E}">
        <p14:creationId xmlns:p14="http://schemas.microsoft.com/office/powerpoint/2010/main" val="856523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z="2800" b="1" dirty="0" smtClean="0">
                <a:latin typeface="Calibri" panose="020F0502020204030204" pitchFamily="34" charset="0"/>
              </a:rPr>
              <a:t>Surface </a:t>
            </a:r>
            <a:r>
              <a:rPr lang="es-ES_tradnl" sz="2800" b="1" dirty="0" err="1" smtClean="0">
                <a:latin typeface="Calibri" panose="020F0502020204030204" pitchFamily="34" charset="0"/>
              </a:rPr>
              <a:t>concentration</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joint</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visualization</a:t>
            </a:r>
            <a:endParaRPr lang="en-GB" sz="2800" b="1" dirty="0">
              <a:latin typeface="Calibri" panose="020F0502020204030204" pitchFamily="34" charset="0"/>
            </a:endParaRPr>
          </a:p>
        </p:txBody>
      </p:sp>
      <p:sp>
        <p:nvSpPr>
          <p:cNvPr id="3" name="2 Marcador de número de diapositiva"/>
          <p:cNvSpPr>
            <a:spLocks noGrp="1"/>
          </p:cNvSpPr>
          <p:nvPr>
            <p:ph type="sldNum" sz="quarter" idx="11"/>
          </p:nvPr>
        </p:nvSpPr>
        <p:spPr/>
        <p:txBody>
          <a:bodyPr/>
          <a:lstStyle/>
          <a:p>
            <a:pPr>
              <a:defRPr/>
            </a:pPr>
            <a:fld id="{733C1F21-9B8C-4F48-90D5-5899F6D1929C}" type="slidenum">
              <a:rPr lang="es-ES" smtClean="0"/>
              <a:pPr>
                <a:defRPr/>
              </a:pPr>
              <a:t>7</a:t>
            </a:fld>
            <a:endParaRPr lang="es-ES" dirty="0"/>
          </a:p>
        </p:txBody>
      </p:sp>
      <p:pic>
        <p:nvPicPr>
          <p:cNvPr id="3074"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546565" y="1124744"/>
            <a:ext cx="5467134" cy="547260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5906149" y="5301208"/>
            <a:ext cx="2914323" cy="9233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ES_tradnl" b="1" dirty="0" err="1" smtClean="0"/>
              <a:t>Surface</a:t>
            </a:r>
            <a:r>
              <a:rPr lang="es-ES_tradnl" b="1" dirty="0" smtClean="0"/>
              <a:t> </a:t>
            </a:r>
            <a:r>
              <a:rPr lang="es-ES_tradnl" b="1" dirty="0" err="1" smtClean="0"/>
              <a:t>concentration</a:t>
            </a:r>
            <a:r>
              <a:rPr lang="es-ES_tradnl" dirty="0"/>
              <a:t> </a:t>
            </a:r>
            <a:endParaRPr lang="es-ES_tradnl" dirty="0" smtClean="0"/>
          </a:p>
          <a:p>
            <a:pPr algn="ctr"/>
            <a:r>
              <a:rPr lang="es-ES_tradnl" dirty="0" err="1" smtClean="0"/>
              <a:t>from</a:t>
            </a:r>
            <a:r>
              <a:rPr lang="es-ES_tradnl" dirty="0" smtClean="0"/>
              <a:t> 6-Apr-2016 12:00 to </a:t>
            </a:r>
            <a:r>
              <a:rPr lang="es-ES_tradnl" dirty="0"/>
              <a:t>9</a:t>
            </a:r>
            <a:r>
              <a:rPr lang="es-ES_tradnl" dirty="0" smtClean="0"/>
              <a:t>-Apr-2016 00:00</a:t>
            </a:r>
            <a:endParaRPr lang="en-GB" dirty="0"/>
          </a:p>
        </p:txBody>
      </p:sp>
    </p:spTree>
    <p:extLst>
      <p:ext uri="{BB962C8B-B14F-4D97-AF65-F5344CB8AC3E}">
        <p14:creationId xmlns:p14="http://schemas.microsoft.com/office/powerpoint/2010/main" val="1075378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8604448" y="6357553"/>
            <a:ext cx="442392" cy="412838"/>
          </a:xfrm>
          <a:prstGeom prst="rect">
            <a:avLst/>
          </a:prstGeom>
        </p:spPr>
        <p:txBody>
          <a:bodyPr/>
          <a:lstStyle/>
          <a:p>
            <a:pPr>
              <a:defRPr/>
            </a:pPr>
            <a:fld id="{52061378-4D88-4D7A-AE1E-4DC568188EF0}" type="slidenum">
              <a:rPr lang="es-ES" smtClean="0">
                <a:latin typeface="Calibri" panose="020F0502020204030204" pitchFamily="34" charset="0"/>
              </a:rPr>
              <a:pPr>
                <a:defRPr/>
              </a:pPr>
              <a:t>8</a:t>
            </a:fld>
            <a:endParaRPr lang="es-ES" dirty="0">
              <a:latin typeface="Calibri" panose="020F0502020204030204" pitchFamily="34" charset="0"/>
            </a:endParaRPr>
          </a:p>
        </p:txBody>
      </p:sp>
      <p:sp>
        <p:nvSpPr>
          <p:cNvPr id="11" name="1 Título"/>
          <p:cNvSpPr>
            <a:spLocks noGrp="1"/>
          </p:cNvSpPr>
          <p:nvPr>
            <p:ph type="title"/>
          </p:nvPr>
        </p:nvSpPr>
        <p:spPr/>
        <p:txBody>
          <a:bodyPr/>
          <a:lstStyle/>
          <a:p>
            <a:r>
              <a:rPr lang="es-ES_tradnl" sz="2800" b="1" dirty="0" err="1" smtClean="0">
                <a:latin typeface="Calibri" panose="020F0502020204030204" pitchFamily="34" charset="0"/>
              </a:rPr>
              <a:t>Generation</a:t>
            </a:r>
            <a:r>
              <a:rPr lang="es-ES_tradnl" sz="2800" b="1" dirty="0" smtClean="0">
                <a:latin typeface="Calibri" panose="020F0502020204030204" pitchFamily="34" charset="0"/>
              </a:rPr>
              <a:t> of </a:t>
            </a:r>
            <a:r>
              <a:rPr lang="es-ES_tradnl" sz="2800" b="1" dirty="0" err="1" smtClean="0">
                <a:latin typeface="Calibri" panose="020F0502020204030204" pitchFamily="34" charset="0"/>
              </a:rPr>
              <a:t>multi-model</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products</a:t>
            </a:r>
            <a:endParaRPr lang="en-GB" sz="2800" b="1" dirty="0">
              <a:latin typeface="Calibri" panose="020F0502020204030204" pitchFamily="34" charset="0"/>
            </a:endParaRPr>
          </a:p>
        </p:txBody>
      </p:sp>
      <p:sp>
        <p:nvSpPr>
          <p:cNvPr id="12" name="11 CuadroTexto"/>
          <p:cNvSpPr txBox="1"/>
          <p:nvPr/>
        </p:nvSpPr>
        <p:spPr>
          <a:xfrm>
            <a:off x="5380213" y="1052736"/>
            <a:ext cx="2842315" cy="369332"/>
          </a:xfrm>
          <a:prstGeom prst="rect">
            <a:avLst/>
          </a:prstGeom>
          <a:noFill/>
        </p:spPr>
        <p:txBody>
          <a:bodyPr wrap="square" rtlCol="0">
            <a:spAutoFit/>
          </a:bodyPr>
          <a:lstStyle/>
          <a:p>
            <a:pPr algn="ctr"/>
            <a:r>
              <a:rPr lang="es-ES_tradnl" b="1" dirty="0">
                <a:latin typeface="Calibri" panose="020F0502020204030204" pitchFamily="34" charset="0"/>
              </a:rPr>
              <a:t>D</a:t>
            </a:r>
            <a:r>
              <a:rPr lang="es-ES_tradnl" b="1" dirty="0" smtClean="0">
                <a:latin typeface="Calibri" panose="020F0502020204030204" pitchFamily="34" charset="0"/>
              </a:rPr>
              <a:t>OD </a:t>
            </a:r>
            <a:r>
              <a:rPr lang="es-ES_tradnl" b="1" dirty="0" smtClean="0">
                <a:latin typeface="Calibri" panose="020F0502020204030204" pitchFamily="34" charset="0"/>
              </a:rPr>
              <a:t>at 550nm</a:t>
            </a:r>
            <a:endParaRPr lang="es-ES_tradnl" dirty="0" smtClean="0">
              <a:latin typeface="Calibri" panose="020F0502020204030204" pitchFamily="34" charset="0"/>
            </a:endParaRPr>
          </a:p>
        </p:txBody>
      </p:sp>
      <p:pic>
        <p:nvPicPr>
          <p:cNvPr id="5122" name="Picture 2"/>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4644009" y="1484784"/>
            <a:ext cx="4314725" cy="3240358"/>
          </a:xfrm>
          <a:prstGeom prst="rect">
            <a:avLst/>
          </a:prstGeom>
          <a:noFill/>
          <a:ln w="1905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noCrop="1"/>
          </p:cNvPicPr>
          <p:nvPr/>
        </p:nvPicPr>
        <p:blipFill>
          <a:blip r:embed="rId4">
            <a:extLst>
              <a:ext uri="{28A0092B-C50C-407E-A947-70E740481C1C}">
                <a14:useLocalDpi xmlns:a14="http://schemas.microsoft.com/office/drawing/2010/main" val="0"/>
              </a:ext>
            </a:extLst>
          </a:blip>
          <a:stretch>
            <a:fillRect/>
          </a:stretch>
        </p:blipFill>
        <p:spPr bwMode="auto">
          <a:xfrm>
            <a:off x="251520" y="1486278"/>
            <a:ext cx="4314246" cy="3239999"/>
          </a:xfrm>
          <a:prstGeom prst="rect">
            <a:avLst/>
          </a:prstGeom>
          <a:noFill/>
          <a:ln w="1905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1835696" y="4797152"/>
            <a:ext cx="5256584" cy="646331"/>
          </a:xfrm>
          <a:prstGeom prst="rect">
            <a:avLst/>
          </a:prstGeom>
          <a:noFill/>
        </p:spPr>
        <p:txBody>
          <a:bodyPr wrap="square" rtlCol="0">
            <a:spAutoFit/>
          </a:bodyPr>
          <a:lstStyle/>
          <a:p>
            <a:pPr algn="ctr"/>
            <a:r>
              <a:rPr lang="es-ES_tradnl" dirty="0" err="1" smtClean="0">
                <a:latin typeface="Calibri" panose="020F0502020204030204" pitchFamily="34" charset="0"/>
              </a:rPr>
              <a:t>from</a:t>
            </a:r>
            <a:r>
              <a:rPr lang="es-ES_tradnl" dirty="0" smtClean="0">
                <a:latin typeface="Calibri" panose="020F0502020204030204" pitchFamily="34" charset="0"/>
              </a:rPr>
              <a:t> </a:t>
            </a:r>
            <a:r>
              <a:rPr lang="en-US" dirty="0" smtClean="0">
                <a:latin typeface="Calibri" panose="020F0502020204030204" pitchFamily="34" charset="0"/>
              </a:rPr>
              <a:t>6-Apr-2016 </a:t>
            </a:r>
            <a:r>
              <a:rPr lang="en-US" dirty="0">
                <a:latin typeface="Calibri" panose="020F0502020204030204" pitchFamily="34" charset="0"/>
              </a:rPr>
              <a:t>12:00 to </a:t>
            </a:r>
            <a:r>
              <a:rPr lang="en-US" dirty="0" smtClean="0">
                <a:latin typeface="Calibri" panose="020F0502020204030204" pitchFamily="34" charset="0"/>
              </a:rPr>
              <a:t>9-Apr-2016 </a:t>
            </a:r>
            <a:r>
              <a:rPr lang="en-US" dirty="0">
                <a:latin typeface="Calibri" panose="020F0502020204030204" pitchFamily="34" charset="0"/>
              </a:rPr>
              <a:t>00:00</a:t>
            </a:r>
          </a:p>
          <a:p>
            <a:pPr algn="ctr"/>
            <a:endParaRPr lang="en-GB" dirty="0">
              <a:latin typeface="Calibri" panose="020F0502020204030204" pitchFamily="34" charset="0"/>
            </a:endParaRPr>
          </a:p>
        </p:txBody>
      </p:sp>
      <p:sp>
        <p:nvSpPr>
          <p:cNvPr id="17" name="16 CuadroTexto"/>
          <p:cNvSpPr txBox="1"/>
          <p:nvPr/>
        </p:nvSpPr>
        <p:spPr>
          <a:xfrm>
            <a:off x="987486" y="1052736"/>
            <a:ext cx="2842315" cy="369332"/>
          </a:xfrm>
          <a:prstGeom prst="rect">
            <a:avLst/>
          </a:prstGeom>
          <a:noFill/>
        </p:spPr>
        <p:txBody>
          <a:bodyPr wrap="square" rtlCol="0">
            <a:spAutoFit/>
          </a:bodyPr>
          <a:lstStyle/>
          <a:p>
            <a:pPr algn="ctr"/>
            <a:r>
              <a:rPr lang="es-ES_tradnl" b="1" dirty="0" err="1" smtClean="0">
                <a:latin typeface="Calibri" panose="020F0502020204030204" pitchFamily="34" charset="0"/>
              </a:rPr>
              <a:t>Surface</a:t>
            </a:r>
            <a:r>
              <a:rPr lang="es-ES_tradnl" b="1" dirty="0" smtClean="0">
                <a:latin typeface="Calibri" panose="020F0502020204030204" pitchFamily="34" charset="0"/>
              </a:rPr>
              <a:t> </a:t>
            </a:r>
            <a:r>
              <a:rPr lang="es-ES_tradnl" b="1" dirty="0" err="1" smtClean="0">
                <a:latin typeface="Calibri" panose="020F0502020204030204" pitchFamily="34" charset="0"/>
              </a:rPr>
              <a:t>concentration</a:t>
            </a:r>
            <a:endParaRPr lang="es-ES_tradnl" dirty="0" smtClean="0">
              <a:latin typeface="Calibri" panose="020F0502020204030204" pitchFamily="34" charset="0"/>
            </a:endParaRPr>
          </a:p>
        </p:txBody>
      </p:sp>
      <p:sp>
        <p:nvSpPr>
          <p:cNvPr id="19" name="Rectangle 11"/>
          <p:cNvSpPr>
            <a:spLocks noChangeArrowheads="1"/>
          </p:cNvSpPr>
          <p:nvPr/>
        </p:nvSpPr>
        <p:spPr bwMode="auto">
          <a:xfrm>
            <a:off x="395536" y="5301208"/>
            <a:ext cx="8344719" cy="1080119"/>
          </a:xfrm>
          <a:prstGeom prst="rect">
            <a:avLst/>
          </a:prstGeom>
          <a:ln/>
          <a:extLst/>
        </p:spPr>
        <p:style>
          <a:lnRef idx="1">
            <a:schemeClr val="accent5"/>
          </a:lnRef>
          <a:fillRef idx="3">
            <a:schemeClr val="accent5"/>
          </a:fillRef>
          <a:effectRef idx="2">
            <a:schemeClr val="accent5"/>
          </a:effectRef>
          <a:fontRef idx="minor">
            <a:schemeClr val="lt1"/>
          </a:fontRef>
        </p:style>
        <p:txBody>
          <a:bodyPr lIns="60204" tIns="72000" rIns="60204" bIns="30102"/>
          <a:lstStyle/>
          <a:p>
            <a:pPr defTabSz="974136" fontAlgn="auto">
              <a:lnSpc>
                <a:spcPct val="90000"/>
              </a:lnSpc>
              <a:spcBef>
                <a:spcPct val="20000"/>
              </a:spcBef>
              <a:spcAft>
                <a:spcPts val="0"/>
              </a:spcAft>
              <a:defRPr/>
            </a:pPr>
            <a:r>
              <a:rPr lang="en-GB" sz="1600" dirty="0" smtClean="0">
                <a:latin typeface="Calibri" panose="020F0502020204030204" pitchFamily="34" charset="0"/>
              </a:rPr>
              <a:t>Model </a:t>
            </a:r>
            <a:r>
              <a:rPr lang="en-GB" sz="1600" dirty="0">
                <a:latin typeface="Calibri" panose="020F0502020204030204" pitchFamily="34" charset="0"/>
              </a:rPr>
              <a:t>outputs are bi-linearly interpolated to a common </a:t>
            </a:r>
            <a:r>
              <a:rPr lang="en-GB" sz="1600" dirty="0" smtClean="0">
                <a:latin typeface="Calibri" panose="020F0502020204030204" pitchFamily="34" charset="0"/>
              </a:rPr>
              <a:t>0.5ºx0.5º </a:t>
            </a:r>
            <a:r>
              <a:rPr lang="en-GB" sz="1600" dirty="0">
                <a:latin typeface="Calibri" panose="020F0502020204030204" pitchFamily="34" charset="0"/>
              </a:rPr>
              <a:t>grid mesh. </a:t>
            </a:r>
            <a:r>
              <a:rPr lang="en-GB" sz="1600" dirty="0" smtClean="0">
                <a:latin typeface="Calibri" panose="020F0502020204030204" pitchFamily="34" charset="0"/>
              </a:rPr>
              <a:t>Then, different </a:t>
            </a:r>
            <a:r>
              <a:rPr lang="en-GB" sz="1600" dirty="0">
                <a:latin typeface="Calibri" panose="020F0502020204030204" pitchFamily="34" charset="0"/>
              </a:rPr>
              <a:t>multi-model products are </a:t>
            </a:r>
            <a:r>
              <a:rPr lang="en-GB" sz="1600" dirty="0" smtClean="0">
                <a:latin typeface="Calibri" panose="020F0502020204030204" pitchFamily="34" charset="0"/>
              </a:rPr>
              <a:t>generated</a:t>
            </a:r>
            <a:r>
              <a:rPr lang="en-GB" sz="1600" dirty="0">
                <a:latin typeface="Calibri" panose="020F0502020204030204" pitchFamily="34" charset="0"/>
              </a:rPr>
              <a:t>:</a:t>
            </a:r>
          </a:p>
          <a:p>
            <a:pPr defTabSz="974136" fontAlgn="auto">
              <a:lnSpc>
                <a:spcPct val="90000"/>
              </a:lnSpc>
              <a:spcBef>
                <a:spcPct val="20000"/>
              </a:spcBef>
              <a:spcAft>
                <a:spcPts val="0"/>
              </a:spcAft>
              <a:defRPr/>
            </a:pPr>
            <a:r>
              <a:rPr lang="en-GB" sz="1600" b="1" dirty="0">
                <a:latin typeface="Calibri" panose="020F0502020204030204" pitchFamily="34" charset="0"/>
              </a:rPr>
              <a:t>CENTRALITY</a:t>
            </a:r>
            <a:r>
              <a:rPr lang="en-GB" sz="1600" dirty="0">
                <a:latin typeface="Calibri" panose="020F0502020204030204" pitchFamily="34" charset="0"/>
              </a:rPr>
              <a:t>: median - mean</a:t>
            </a:r>
          </a:p>
          <a:p>
            <a:pPr defTabSz="974136" fontAlgn="auto">
              <a:lnSpc>
                <a:spcPct val="90000"/>
              </a:lnSpc>
              <a:spcBef>
                <a:spcPct val="20000"/>
              </a:spcBef>
              <a:spcAft>
                <a:spcPts val="0"/>
              </a:spcAft>
              <a:defRPr/>
            </a:pPr>
            <a:r>
              <a:rPr lang="en-GB" sz="1600" b="1" dirty="0">
                <a:latin typeface="Calibri" panose="020F0502020204030204" pitchFamily="34" charset="0"/>
              </a:rPr>
              <a:t>SPREAD: </a:t>
            </a:r>
            <a:r>
              <a:rPr lang="en-GB" sz="1600" dirty="0">
                <a:latin typeface="Calibri" panose="020F0502020204030204" pitchFamily="34" charset="0"/>
              </a:rPr>
              <a:t>standard deviation – range of variation</a:t>
            </a:r>
          </a:p>
          <a:p>
            <a:pPr defTabSz="974136" fontAlgn="auto">
              <a:lnSpc>
                <a:spcPct val="90000"/>
              </a:lnSpc>
              <a:spcBef>
                <a:spcPct val="20000"/>
              </a:spcBef>
              <a:spcAft>
                <a:spcPts val="0"/>
              </a:spcAft>
              <a:defRPr/>
            </a:pPr>
            <a:endParaRPr lang="en-GB" sz="1400" dirty="0">
              <a:latin typeface="Calibri" panose="020F0502020204030204" pitchFamily="34" charset="0"/>
            </a:endParaRPr>
          </a:p>
        </p:txBody>
      </p:sp>
    </p:spTree>
    <p:extLst>
      <p:ext uri="{BB962C8B-B14F-4D97-AF65-F5344CB8AC3E}">
        <p14:creationId xmlns:p14="http://schemas.microsoft.com/office/powerpoint/2010/main" val="4111832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ChangeArrowheads="1"/>
          </p:cNvSpPr>
          <p:nvPr/>
        </p:nvSpPr>
        <p:spPr bwMode="auto">
          <a:xfrm>
            <a:off x="0" y="0"/>
            <a:ext cx="9144000" cy="6858000"/>
          </a:xfrm>
          <a:prstGeom prst="rect">
            <a:avLst/>
          </a:prstGeom>
          <a:noFill/>
          <a:ln w="1016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0204" tIns="30102" rIns="60204" bIns="30102" anchor="ctr"/>
          <a:lstStyle/>
          <a:p>
            <a:endParaRPr lang="es-ES"/>
          </a:p>
        </p:txBody>
      </p:sp>
      <p:sp>
        <p:nvSpPr>
          <p:cNvPr id="2" name="1 Marcador de número de diapositiva"/>
          <p:cNvSpPr>
            <a:spLocks noGrp="1"/>
          </p:cNvSpPr>
          <p:nvPr>
            <p:ph type="sldNum" sz="quarter" idx="4294967295"/>
          </p:nvPr>
        </p:nvSpPr>
        <p:spPr>
          <a:xfrm>
            <a:off x="8604448" y="6357553"/>
            <a:ext cx="442392" cy="412838"/>
          </a:xfrm>
          <a:prstGeom prst="rect">
            <a:avLst/>
          </a:prstGeom>
        </p:spPr>
        <p:txBody>
          <a:bodyPr/>
          <a:lstStyle/>
          <a:p>
            <a:pPr>
              <a:defRPr/>
            </a:pPr>
            <a:fld id="{52061378-4D88-4D7A-AE1E-4DC568188EF0}" type="slidenum">
              <a:rPr lang="es-ES" smtClean="0"/>
              <a:pPr>
                <a:defRPr/>
              </a:pPr>
              <a:t>9</a:t>
            </a:fld>
            <a:endParaRPr lang="es-ES" dirty="0"/>
          </a:p>
        </p:txBody>
      </p:sp>
      <p:sp>
        <p:nvSpPr>
          <p:cNvPr id="16" name="4 Título"/>
          <p:cNvSpPr txBox="1">
            <a:spLocks/>
          </p:cNvSpPr>
          <p:nvPr/>
        </p:nvSpPr>
        <p:spPr bwMode="auto">
          <a:xfrm>
            <a:off x="83136" y="0"/>
            <a:ext cx="892899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ts val="3000"/>
              </a:lnSpc>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r>
              <a:rPr lang="es-ES_tradnl" sz="2800" b="1" dirty="0" smtClean="0">
                <a:latin typeface="Calibri" panose="020F0502020204030204" pitchFamily="34" charset="0"/>
              </a:rPr>
              <a:t>DOD </a:t>
            </a:r>
            <a:r>
              <a:rPr lang="es-ES_tradnl" sz="2800" b="1" dirty="0" err="1">
                <a:latin typeface="Calibri" panose="020F0502020204030204" pitchFamily="34" charset="0"/>
              </a:rPr>
              <a:t>c</a:t>
            </a:r>
            <a:r>
              <a:rPr lang="es-ES_tradnl" sz="2800" b="1" dirty="0" err="1" smtClean="0">
                <a:latin typeface="Calibri" panose="020F0502020204030204" pitchFamily="34" charset="0"/>
              </a:rPr>
              <a:t>omparison</a:t>
            </a:r>
            <a:r>
              <a:rPr lang="es-ES_tradnl" sz="2800" b="1" dirty="0" smtClean="0">
                <a:latin typeface="Calibri" panose="020F0502020204030204" pitchFamily="34" charset="0"/>
              </a:rPr>
              <a:t> </a:t>
            </a:r>
            <a:r>
              <a:rPr lang="es-ES_tradnl" sz="2800" b="1" dirty="0" err="1" smtClean="0">
                <a:latin typeface="Calibri" panose="020F0502020204030204" pitchFamily="34" charset="0"/>
              </a:rPr>
              <a:t>with</a:t>
            </a:r>
            <a:r>
              <a:rPr lang="es-ES_tradnl" sz="2800" b="1" dirty="0" smtClean="0">
                <a:latin typeface="Calibri" panose="020F0502020204030204" pitchFamily="34" charset="0"/>
              </a:rPr>
              <a:t> </a:t>
            </a:r>
            <a:r>
              <a:rPr lang="en-US" sz="2800" b="1" dirty="0" smtClean="0">
                <a:latin typeface="Calibri" panose="020F0502020204030204" pitchFamily="34" charset="0"/>
              </a:rPr>
              <a:t>ICAP-MME model</a:t>
            </a:r>
            <a:endParaRPr lang="en-GB" sz="2800" dirty="0">
              <a:latin typeface="Calibri" panose="020F0502020204030204" pitchFamily="34" charset="0"/>
            </a:endParaRPr>
          </a:p>
        </p:txBody>
      </p:sp>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1" y="1582028"/>
            <a:ext cx="6714418" cy="2520000"/>
          </a:xfrm>
          <a:prstGeom prst="rect">
            <a:avLst/>
          </a:prstGeom>
        </p:spPr>
      </p:pic>
      <p:pic>
        <p:nvPicPr>
          <p:cNvPr id="22" name="Imagen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349" y="4077352"/>
            <a:ext cx="6714418" cy="2520000"/>
          </a:xfrm>
          <a:prstGeom prst="rect">
            <a:avLst/>
          </a:prstGeom>
        </p:spPr>
      </p:pic>
      <p:sp>
        <p:nvSpPr>
          <p:cNvPr id="27" name="22 Rectángulo"/>
          <p:cNvSpPr/>
          <p:nvPr/>
        </p:nvSpPr>
        <p:spPr>
          <a:xfrm>
            <a:off x="1835696" y="861862"/>
            <a:ext cx="2412604" cy="369332"/>
          </a:xfrm>
          <a:prstGeom prst="rect">
            <a:avLst/>
          </a:prstGeom>
        </p:spPr>
        <p:txBody>
          <a:bodyPr wrap="square">
            <a:spAutoFit/>
          </a:bodyPr>
          <a:lstStyle/>
          <a:p>
            <a:pPr algn="ctr" defTabSz="974136">
              <a:lnSpc>
                <a:spcPct val="90000"/>
              </a:lnSpc>
              <a:spcBef>
                <a:spcPct val="20000"/>
              </a:spcBef>
            </a:pPr>
            <a:r>
              <a:rPr lang="en-GB" sz="2000" b="1" dirty="0" smtClean="0">
                <a:latin typeface="Calibri" panose="020F0502020204030204" pitchFamily="34" charset="0"/>
              </a:rPr>
              <a:t>SDS-WAS</a:t>
            </a:r>
          </a:p>
        </p:txBody>
      </p:sp>
      <p:sp>
        <p:nvSpPr>
          <p:cNvPr id="28" name="22 Rectángulo"/>
          <p:cNvSpPr/>
          <p:nvPr/>
        </p:nvSpPr>
        <p:spPr>
          <a:xfrm>
            <a:off x="5076056" y="861862"/>
            <a:ext cx="3936072" cy="369332"/>
          </a:xfrm>
          <a:prstGeom prst="rect">
            <a:avLst/>
          </a:prstGeom>
        </p:spPr>
        <p:txBody>
          <a:bodyPr wrap="square">
            <a:spAutoFit/>
          </a:bodyPr>
          <a:lstStyle/>
          <a:p>
            <a:pPr algn="ctr" defTabSz="974136">
              <a:lnSpc>
                <a:spcPct val="90000"/>
              </a:lnSpc>
              <a:spcBef>
                <a:spcPct val="20000"/>
              </a:spcBef>
            </a:pPr>
            <a:r>
              <a:rPr lang="en-GB" sz="2000" b="1" dirty="0" smtClean="0">
                <a:latin typeface="Calibri" panose="020F0502020204030204" pitchFamily="34" charset="0"/>
              </a:rPr>
              <a:t>ICAP-MME (</a:t>
            </a:r>
            <a:r>
              <a:rPr lang="en-GB" sz="2000" b="1" i="1" dirty="0">
                <a:latin typeface="Calibri" panose="020F0502020204030204" pitchFamily="34" charset="0"/>
              </a:rPr>
              <a:t>Only </a:t>
            </a:r>
            <a:r>
              <a:rPr lang="en-GB" sz="2000" b="1" dirty="0" smtClean="0">
                <a:latin typeface="Calibri" panose="020F0502020204030204" pitchFamily="34" charset="0"/>
              </a:rPr>
              <a:t>g</a:t>
            </a:r>
            <a:r>
              <a:rPr lang="en-GB" sz="2000" b="1" i="1" dirty="0" smtClean="0">
                <a:latin typeface="Calibri" panose="020F0502020204030204" pitchFamily="34" charset="0"/>
              </a:rPr>
              <a:t>lobal models</a:t>
            </a:r>
            <a:r>
              <a:rPr lang="en-GB" sz="2000" b="1" dirty="0" smtClean="0">
                <a:latin typeface="Calibri" panose="020F0502020204030204" pitchFamily="34" charset="0"/>
              </a:rPr>
              <a:t>)</a:t>
            </a:r>
          </a:p>
        </p:txBody>
      </p:sp>
      <p:sp>
        <p:nvSpPr>
          <p:cNvPr id="29" name="4 CuadroTexto"/>
          <p:cNvSpPr txBox="1"/>
          <p:nvPr/>
        </p:nvSpPr>
        <p:spPr>
          <a:xfrm>
            <a:off x="3162381" y="6474822"/>
            <a:ext cx="5709132" cy="338554"/>
          </a:xfrm>
          <a:prstGeom prst="rect">
            <a:avLst/>
          </a:prstGeom>
          <a:noFill/>
        </p:spPr>
        <p:txBody>
          <a:bodyPr wrap="square" rtlCol="0">
            <a:spAutoFit/>
          </a:bodyPr>
          <a:lstStyle/>
          <a:p>
            <a:pPr algn="r"/>
            <a:r>
              <a:rPr lang="es-ES_tradnl" sz="1600" b="1" i="1" dirty="0" smtClean="0">
                <a:latin typeface="Calibri" panose="020F0502020204030204" pitchFamily="34" charset="0"/>
              </a:rPr>
              <a:t>ICAP-MME (</a:t>
            </a:r>
            <a:r>
              <a:rPr lang="es-ES_tradnl" sz="1600" b="1" i="1" dirty="0" err="1" smtClean="0">
                <a:latin typeface="Calibri" panose="020F0502020204030204" pitchFamily="34" charset="0"/>
              </a:rPr>
              <a:t>Sessions</a:t>
            </a:r>
            <a:r>
              <a:rPr lang="es-ES_tradnl" sz="1600" b="1" i="1" dirty="0" smtClean="0">
                <a:latin typeface="Calibri" panose="020F0502020204030204" pitchFamily="34" charset="0"/>
              </a:rPr>
              <a:t> et al., 2014, ACP)</a:t>
            </a:r>
            <a:endParaRPr lang="en-GB" sz="1600" b="1" i="1" dirty="0">
              <a:latin typeface="Calibri" panose="020F0502020204030204" pitchFamily="34" charset="0"/>
            </a:endParaRPr>
          </a:p>
        </p:txBody>
      </p:sp>
      <p:sp>
        <p:nvSpPr>
          <p:cNvPr id="10" name="4 CuadroTexto"/>
          <p:cNvSpPr txBox="1"/>
          <p:nvPr/>
        </p:nvSpPr>
        <p:spPr>
          <a:xfrm>
            <a:off x="1403648" y="1212832"/>
            <a:ext cx="6562363" cy="36933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S_tradnl" dirty="0" err="1" smtClean="0"/>
              <a:t>from</a:t>
            </a:r>
            <a:r>
              <a:rPr lang="es-ES_tradnl" dirty="0" smtClean="0"/>
              <a:t> 6-Apr-2016 </a:t>
            </a:r>
            <a:r>
              <a:rPr lang="es-ES_tradnl" dirty="0"/>
              <a:t>12:00 to 9</a:t>
            </a:r>
            <a:r>
              <a:rPr lang="es-ES_tradnl" dirty="0" smtClean="0"/>
              <a:t>-Apr-2016 </a:t>
            </a:r>
            <a:r>
              <a:rPr lang="es-ES_tradnl" dirty="0"/>
              <a:t>00:00</a:t>
            </a:r>
            <a:endParaRPr lang="en-GB" dirty="0"/>
          </a:p>
        </p:txBody>
      </p:sp>
    </p:spTree>
    <p:extLst>
      <p:ext uri="{BB962C8B-B14F-4D97-AF65-F5344CB8AC3E}">
        <p14:creationId xmlns:p14="http://schemas.microsoft.com/office/powerpoint/2010/main" val="3076617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bsc">
  <a:themeElements>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BSC-C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bsc</Template>
  <TotalTime>8081</TotalTime>
  <Words>1426</Words>
  <Application>Microsoft Office PowerPoint</Application>
  <PresentationFormat>Presentación en pantalla (4:3)</PresentationFormat>
  <Paragraphs>213</Paragraphs>
  <Slides>37</Slides>
  <Notes>28</Notes>
  <HiddenSlides>7</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37</vt:i4>
      </vt:variant>
    </vt:vector>
  </HeadingPairs>
  <TitlesOfParts>
    <vt:vector size="46" baseType="lpstr">
      <vt:lpstr>ＭＳ Ｐゴシック</vt:lpstr>
      <vt:lpstr>宋体</vt:lpstr>
      <vt:lpstr>Arial</vt:lpstr>
      <vt:lpstr>Arial Narrow</vt:lpstr>
      <vt:lpstr>Calibri</vt:lpstr>
      <vt:lpstr>Symbol</vt:lpstr>
      <vt:lpstr>Times New Roman</vt:lpstr>
      <vt:lpstr>Wingdings</vt:lpstr>
      <vt:lpstr>bsc</vt:lpstr>
      <vt:lpstr>WMO SDS-WAS: TOWARDS CONTINUOUS EVALUATION OF DUST MODELS IN NORTHERN AFRICA</vt:lpstr>
      <vt:lpstr>SDS-WAS (http://www.wmo.int/sdswas)</vt:lpstr>
      <vt:lpstr>SDS-WAS Regional Centers</vt:lpstr>
      <vt:lpstr>SDS-WAS NA-ME-E RC (http://sds-was.aemet.es)</vt:lpstr>
      <vt:lpstr>Presentación de PowerPoint</vt:lpstr>
      <vt:lpstr>DOD joint visualization</vt:lpstr>
      <vt:lpstr>Surface concentration joint visualization</vt:lpstr>
      <vt:lpstr>Generation of multi-model products</vt:lpstr>
      <vt:lpstr>Presentación de PowerPoint</vt:lpstr>
      <vt:lpstr>NRT Evaluation using AERONET</vt:lpstr>
      <vt:lpstr>Evaluation using AERONET</vt:lpstr>
      <vt:lpstr>Evaluation using MODIS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Thank you! </vt:lpstr>
      <vt:lpstr>Presentación de PowerPoint</vt:lpstr>
      <vt:lpstr>Presentación de PowerPoint</vt:lpstr>
      <vt:lpstr>Presentación de PowerPoint</vt:lpstr>
      <vt:lpstr>SDS-WAS: Asian RC (http://www.sds.cma.gov.cn)</vt:lpstr>
      <vt:lpstr>SDS-WAS: Model intercomparison</vt:lpstr>
      <vt:lpstr>SDS-WAS: Forecast Evaluation</vt:lpstr>
      <vt:lpstr>SDS-WAS: NA-ME-E RC (http://sds-was.aemet.es)</vt:lpstr>
      <vt:lpstr>Presentación de PowerPoint</vt:lpstr>
    </vt:vector>
  </TitlesOfParts>
  <Company>BSC-CNS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Mª Baldasano</dc:creator>
  <cp:lastModifiedBy>BSC</cp:lastModifiedBy>
  <cp:revision>271</cp:revision>
  <cp:lastPrinted>2012-05-07T11:18:57Z</cp:lastPrinted>
  <dcterms:created xsi:type="dcterms:W3CDTF">2012-03-28T13:27:03Z</dcterms:created>
  <dcterms:modified xsi:type="dcterms:W3CDTF">2016-05-04T08:28:37Z</dcterms:modified>
</cp:coreProperties>
</file>