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7" r:id="rId3"/>
    <p:sldId id="360" r:id="rId4"/>
    <p:sldId id="367" r:id="rId5"/>
    <p:sldId id="366" r:id="rId6"/>
    <p:sldId id="354" r:id="rId7"/>
    <p:sldId id="355" r:id="rId8"/>
    <p:sldId id="370" r:id="rId9"/>
    <p:sldId id="357" r:id="rId10"/>
    <p:sldId id="371" r:id="rId11"/>
    <p:sldId id="335" r:id="rId12"/>
    <p:sldId id="349" r:id="rId13"/>
    <p:sldId id="350" r:id="rId14"/>
    <p:sldId id="352" r:id="rId15"/>
    <p:sldId id="362" r:id="rId16"/>
    <p:sldId id="363" r:id="rId17"/>
    <p:sldId id="364" r:id="rId18"/>
    <p:sldId id="353" r:id="rId19"/>
    <p:sldId id="33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8C"/>
    <a:srgbClr val="E9EBF5"/>
    <a:srgbClr val="124484"/>
    <a:srgbClr val="203864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80" autoAdjust="0"/>
  </p:normalViewPr>
  <p:slideViewPr>
    <p:cSldViewPr snapToGrid="0" showGuides="1">
      <p:cViewPr varScale="1">
        <p:scale>
          <a:sx n="104" d="100"/>
          <a:sy n="104" d="100"/>
        </p:scale>
        <p:origin x="870" y="108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821EB-3B67-45F9-B193-ACF956537AF8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FB1CB-F256-4C11-923F-BA7EF7191D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Name</a:t>
            </a:r>
            <a:endParaRPr lang="es-ES" dirty="0"/>
          </a:p>
          <a:p>
            <a:r>
              <a:rPr lang="es-ES" dirty="0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YourEmail@bsc.es</a:t>
            </a:r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eulalia.baulenas@bsc.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7422" y="1614797"/>
            <a:ext cx="6702593" cy="2998826"/>
          </a:xfrm>
        </p:spPr>
        <p:txBody>
          <a:bodyPr/>
          <a:lstStyle/>
          <a:p>
            <a:r>
              <a:rPr lang="es-ES" sz="4400" b="0" noProof="0" dirty="0">
                <a:solidFill>
                  <a:schemeClr val="tx1"/>
                </a:solidFill>
              </a:rPr>
              <a:t>Escenarios plurales para la transición energética hacia las renovables</a:t>
            </a:r>
            <a:endParaRPr lang="es-ES" b="0" noProof="0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noProof="0" dirty="0"/>
              <a:t>Jueves, 23 Enero 2025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400" noProof="0" dirty="0"/>
              <a:t>Sesión 17: </a:t>
            </a:r>
            <a:r>
              <a:rPr lang="es-ES" noProof="0" dirty="0"/>
              <a:t>Cambio climático y (geo)política 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53D346E9-4028-3467-9952-9AB79AB13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489" y="4157353"/>
            <a:ext cx="6702593" cy="1085850"/>
          </a:xfrm>
        </p:spPr>
        <p:txBody>
          <a:bodyPr/>
          <a:lstStyle/>
          <a:p>
            <a:r>
              <a:rPr lang="es-ES" sz="1800" b="1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Eulàlia Baulenas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, D. 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Bojovic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, M. 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Veerman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, E. Dolores-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Tesillos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, , A. 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Lacima-Nadolnik</a:t>
            </a:r>
            <a:r>
              <a:rPr lang="es-ES" sz="1800" dirty="0">
                <a:solidFill>
                  <a:srgbClr val="1154CC"/>
                </a:solidFill>
                <a:latin typeface="Calibri" panose="020F0502020204030204" pitchFamily="34" charset="0"/>
              </a:rPr>
              <a:t>, 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K. 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Haslehner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, A. Kumar, C. Delgado-Torres, A. </a:t>
            </a:r>
            <a:r>
              <a:rPr lang="es-ES" sz="1800" b="0" i="0" u="none" strike="noStrike" baseline="0" noProof="0" dirty="0" err="1">
                <a:solidFill>
                  <a:srgbClr val="1154CC"/>
                </a:solidFill>
                <a:latin typeface="Calibri" panose="020F0502020204030204" pitchFamily="34" charset="0"/>
              </a:rPr>
              <a:t>Soret</a:t>
            </a:r>
            <a:r>
              <a:rPr lang="es-ES" sz="1800" b="0" i="0" u="none" strike="noStrike" baseline="0" noProof="0" dirty="0">
                <a:solidFill>
                  <a:srgbClr val="1154CC"/>
                </a:solidFill>
                <a:latin typeface="Calibri" panose="020F0502020204030204" pitchFamily="34" charset="0"/>
              </a:rPr>
              <a:t> 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F2D61-A96A-E1A8-8174-831EC5151776}"/>
              </a:ext>
            </a:extLst>
          </p:cNvPr>
          <p:cNvSpPr txBox="1"/>
          <p:nvPr/>
        </p:nvSpPr>
        <p:spPr>
          <a:xfrm>
            <a:off x="4963888" y="51723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750"/>
              </a:spcAft>
            </a:pPr>
            <a:r>
              <a:rPr lang="es-ES" b="1" i="0" noProof="0" dirty="0">
                <a:solidFill>
                  <a:srgbClr val="333333"/>
                </a:solidFill>
                <a:effectLst/>
                <a:latin typeface="Helvetica Neue"/>
              </a:rPr>
              <a:t>XIII Congreso Internacional de la AEC </a:t>
            </a:r>
            <a:br>
              <a:rPr lang="es-ES" b="1" i="0" noProof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s-ES" i="0" noProof="0" dirty="0">
                <a:solidFill>
                  <a:srgbClr val="333333"/>
                </a:solidFill>
                <a:effectLst/>
                <a:latin typeface="Helvetica Neue"/>
              </a:rPr>
              <a:t>Cambio Climático y Sociedad: </a:t>
            </a:r>
            <a:br>
              <a:rPr lang="es-ES" i="0" noProof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s-ES" i="0" noProof="0" dirty="0">
                <a:solidFill>
                  <a:srgbClr val="333333"/>
                </a:solidFill>
                <a:effectLst/>
                <a:latin typeface="Helvetica Neue"/>
              </a:rPr>
              <a:t>de la Ciencia Básica a los Servicios Climáticos</a:t>
            </a:r>
          </a:p>
        </p:txBody>
      </p:sp>
    </p:spTree>
    <p:extLst>
      <p:ext uri="{BB962C8B-B14F-4D97-AF65-F5344CB8AC3E}">
        <p14:creationId xmlns:p14="http://schemas.microsoft.com/office/powerpoint/2010/main" val="1272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4B48-46FF-F8D7-B44F-33AA4756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D455B-9CFE-CEF2-D254-228EFCA3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1" y="1622789"/>
            <a:ext cx="10603347" cy="71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/>
              <a:t>El caso de estudio que utilizamos es partiendo del </a:t>
            </a:r>
            <a:r>
              <a:rPr lang="es-ES" b="1" noProof="0" dirty="0"/>
              <a:t>Plan Nacional Integrado de Energía y Clima </a:t>
            </a:r>
            <a:r>
              <a:rPr lang="es-ES" noProof="0" dirty="0"/>
              <a:t>(PNIEC)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1B146D0-1CA7-206E-2B1B-F3B21147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 err="1"/>
              <a:t>Metodogía</a:t>
            </a:r>
            <a:r>
              <a:rPr lang="es-ES" noProof="0" dirty="0"/>
              <a:t> </a:t>
            </a:r>
            <a:br>
              <a:rPr lang="es-ES" noProof="0" dirty="0"/>
            </a:br>
            <a:r>
              <a:rPr lang="es-ES" dirty="0">
                <a:solidFill>
                  <a:srgbClr val="00B0F0"/>
                </a:solidFill>
              </a:rPr>
              <a:t>Caso de estudio</a:t>
            </a:r>
            <a:endParaRPr lang="es-ES" noProof="0" dirty="0">
              <a:solidFill>
                <a:srgbClr val="00B0F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227A39-D1B2-4991-C804-9A2CBB59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F1B47985-2BB0-07DE-FC07-6283D916720F}"/>
              </a:ext>
            </a:extLst>
          </p:cNvPr>
          <p:cNvSpPr/>
          <p:nvPr/>
        </p:nvSpPr>
        <p:spPr>
          <a:xfrm>
            <a:off x="7957950" y="2861215"/>
            <a:ext cx="2572537" cy="173204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C4FFF0B3-EC20-A49C-8437-36C8B1AC20AB}"/>
              </a:ext>
            </a:extLst>
          </p:cNvPr>
          <p:cNvSpPr/>
          <p:nvPr/>
        </p:nvSpPr>
        <p:spPr>
          <a:xfrm rot="20334202">
            <a:off x="7903712" y="3142632"/>
            <a:ext cx="2441070" cy="1486414"/>
          </a:xfrm>
          <a:prstGeom prst="rightArrow">
            <a:avLst>
              <a:gd name="adj1" fmla="val 54845"/>
              <a:gd name="adj2" fmla="val 48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B1C66B2-6CA2-9D9B-C9A7-F32D61C0DFFD}"/>
              </a:ext>
            </a:extLst>
          </p:cNvPr>
          <p:cNvSpPr txBox="1"/>
          <p:nvPr/>
        </p:nvSpPr>
        <p:spPr>
          <a:xfrm>
            <a:off x="1494364" y="2614327"/>
            <a:ext cx="27831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Discourse-analytical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approaches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argumentative </a:t>
            </a:r>
            <a:r>
              <a:rPr lang="es-ES" sz="900" noProof="0" dirty="0" err="1"/>
              <a:t>discourse</a:t>
            </a:r>
            <a:r>
              <a:rPr lang="es-ES" sz="900" noProof="0" dirty="0"/>
              <a:t> </a:t>
            </a:r>
            <a:r>
              <a:rPr lang="es-ES" sz="900" noProof="0" dirty="0" err="1"/>
              <a:t>analysis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7A25714-E691-EC4B-40D6-6ED5A03643DA}"/>
              </a:ext>
            </a:extLst>
          </p:cNvPr>
          <p:cNvSpPr txBox="1"/>
          <p:nvPr/>
        </p:nvSpPr>
        <p:spPr>
          <a:xfrm>
            <a:off x="4927923" y="2613554"/>
            <a:ext cx="21344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Physical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climate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storylines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extreme </a:t>
            </a:r>
            <a:r>
              <a:rPr lang="es-ES" sz="900" noProof="0" dirty="0" err="1"/>
              <a:t>events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044D2F6-6DCA-3B69-C6B5-46683A878261}"/>
              </a:ext>
            </a:extLst>
          </p:cNvPr>
          <p:cNvSpPr txBox="1"/>
          <p:nvPr/>
        </p:nvSpPr>
        <p:spPr>
          <a:xfrm>
            <a:off x="8584024" y="2613554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Scenario-based</a:t>
            </a:r>
            <a:endParaRPr lang="es-ES" sz="1400" b="1" noProof="0" dirty="0"/>
          </a:p>
          <a:p>
            <a:pPr algn="ctr"/>
            <a:endParaRPr lang="es-ES" sz="1400" noProof="0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9AB7AE4F-433F-F2A3-B7C1-82AB6B6C93C5}"/>
              </a:ext>
            </a:extLst>
          </p:cNvPr>
          <p:cNvSpPr/>
          <p:nvPr/>
        </p:nvSpPr>
        <p:spPr>
          <a:xfrm>
            <a:off x="7933074" y="3746922"/>
            <a:ext cx="692450" cy="26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noProof="0" dirty="0" err="1"/>
              <a:t>Storyline</a:t>
            </a:r>
            <a:endParaRPr lang="es-ES" sz="600" noProof="0" dirty="0"/>
          </a:p>
        </p:txBody>
      </p:sp>
      <p:sp>
        <p:nvSpPr>
          <p:cNvPr id="56" name="Signo más 55">
            <a:extLst>
              <a:ext uri="{FF2B5EF4-FFF2-40B4-BE49-F238E27FC236}">
                <a16:creationId xmlns:a16="http://schemas.microsoft.com/office/drawing/2014/main" id="{215BDCCA-437B-174E-D571-88C04EE01BC7}"/>
              </a:ext>
            </a:extLst>
          </p:cNvPr>
          <p:cNvSpPr/>
          <p:nvPr/>
        </p:nvSpPr>
        <p:spPr>
          <a:xfrm>
            <a:off x="8476312" y="3860440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5667776-4FB5-B575-99E9-791C7AFC5610}"/>
              </a:ext>
            </a:extLst>
          </p:cNvPr>
          <p:cNvSpPr txBox="1"/>
          <p:nvPr/>
        </p:nvSpPr>
        <p:spPr>
          <a:xfrm>
            <a:off x="8572677" y="3792159"/>
            <a:ext cx="657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Quantitative</a:t>
            </a:r>
            <a:r>
              <a:rPr lang="es-ES" sz="700" noProof="0" dirty="0"/>
              <a:t> </a:t>
            </a:r>
            <a:r>
              <a:rPr lang="es-ES" sz="700" noProof="0" dirty="0" err="1"/>
              <a:t>components</a:t>
            </a:r>
            <a:r>
              <a:rPr lang="es-ES" sz="700" noProof="0" dirty="0"/>
              <a:t> (</a:t>
            </a:r>
            <a:r>
              <a:rPr lang="es-ES" sz="700" noProof="0" dirty="0" err="1"/>
              <a:t>e.g</a:t>
            </a:r>
            <a:r>
              <a:rPr lang="es-ES" sz="700" noProof="0" dirty="0"/>
              <a:t>. GDP)</a:t>
            </a:r>
          </a:p>
        </p:txBody>
      </p:sp>
      <p:sp>
        <p:nvSpPr>
          <p:cNvPr id="58" name="Signo más 57">
            <a:extLst>
              <a:ext uri="{FF2B5EF4-FFF2-40B4-BE49-F238E27FC236}">
                <a16:creationId xmlns:a16="http://schemas.microsoft.com/office/drawing/2014/main" id="{A94D2028-47D3-2B29-284D-31C8474B99B3}"/>
              </a:ext>
            </a:extLst>
          </p:cNvPr>
          <p:cNvSpPr/>
          <p:nvPr/>
        </p:nvSpPr>
        <p:spPr>
          <a:xfrm>
            <a:off x="8334385" y="4193329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3F8D3FB-30B6-C0E8-B0A7-71C8AB927563}"/>
              </a:ext>
            </a:extLst>
          </p:cNvPr>
          <p:cNvSpPr txBox="1"/>
          <p:nvPr/>
        </p:nvSpPr>
        <p:spPr>
          <a:xfrm>
            <a:off x="8005706" y="4325444"/>
            <a:ext cx="901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Climate</a:t>
            </a:r>
            <a:r>
              <a:rPr lang="es-ES" sz="700" noProof="0" dirty="0"/>
              <a:t> variables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2DFAE6B-C166-0D83-C794-F1179FE144F9}"/>
              </a:ext>
            </a:extLst>
          </p:cNvPr>
          <p:cNvSpPr txBox="1"/>
          <p:nvPr/>
        </p:nvSpPr>
        <p:spPr>
          <a:xfrm>
            <a:off x="9503508" y="3362397"/>
            <a:ext cx="705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noProof="0" dirty="0" err="1"/>
              <a:t>Expected</a:t>
            </a:r>
            <a:r>
              <a:rPr lang="es-ES" sz="700" noProof="0" dirty="0"/>
              <a:t> </a:t>
            </a:r>
            <a:r>
              <a:rPr lang="es-ES" sz="700" noProof="0" dirty="0" err="1"/>
              <a:t>concentration</a:t>
            </a:r>
            <a:r>
              <a:rPr lang="es-ES" sz="700" noProof="0" dirty="0"/>
              <a:t> </a:t>
            </a:r>
            <a:r>
              <a:rPr lang="es-ES" sz="700" noProof="0" dirty="0" err="1"/>
              <a:t>end-points</a:t>
            </a:r>
            <a:endParaRPr lang="es-ES" sz="700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3F2747-5FEA-1F5D-96E4-E754608F0B23}"/>
              </a:ext>
            </a:extLst>
          </p:cNvPr>
          <p:cNvSpPr/>
          <p:nvPr/>
        </p:nvSpPr>
        <p:spPr>
          <a:xfrm>
            <a:off x="1320799" y="2458151"/>
            <a:ext cx="9485745" cy="2770970"/>
          </a:xfrm>
          <a:prstGeom prst="rect">
            <a:avLst/>
          </a:prstGeom>
          <a:noFill/>
          <a:ln>
            <a:solidFill>
              <a:srgbClr val="1244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B72AD8D-FBA0-2DBC-CBAF-90FBDBF1DC17}"/>
              </a:ext>
            </a:extLst>
          </p:cNvPr>
          <p:cNvSpPr/>
          <p:nvPr/>
        </p:nvSpPr>
        <p:spPr>
          <a:xfrm>
            <a:off x="8208192" y="5094444"/>
            <a:ext cx="2001103" cy="3033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Integración</a:t>
            </a:r>
            <a:r>
              <a:rPr lang="en-GB" dirty="0"/>
              <a:t> (soft)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4D51B4-D448-B11C-6808-0D499E760E20}"/>
              </a:ext>
            </a:extLst>
          </p:cNvPr>
          <p:cNvSpPr txBox="1"/>
          <p:nvPr/>
        </p:nvSpPr>
        <p:spPr>
          <a:xfrm>
            <a:off x="1795033" y="4419008"/>
            <a:ext cx="240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noProof="0" dirty="0" err="1"/>
              <a:t>Stakeholder</a:t>
            </a:r>
            <a:r>
              <a:rPr lang="es-ES" sz="1200" b="1" noProof="0" dirty="0"/>
              <a:t> </a:t>
            </a:r>
            <a:r>
              <a:rPr lang="es-ES" sz="1200" b="1" noProof="0" dirty="0" err="1"/>
              <a:t>mapping</a:t>
            </a:r>
            <a:r>
              <a:rPr lang="es-ES" sz="1200" b="1" dirty="0"/>
              <a:t> </a:t>
            </a:r>
            <a:r>
              <a:rPr lang="es-ES" sz="1200" dirty="0"/>
              <a:t>representative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energy</a:t>
            </a:r>
            <a:r>
              <a:rPr lang="es-ES" sz="1200" dirty="0"/>
              <a:t> sector </a:t>
            </a:r>
            <a:r>
              <a:rPr lang="es-ES" sz="1200" noProof="0" dirty="0" err="1"/>
              <a:t>but</a:t>
            </a:r>
            <a:r>
              <a:rPr lang="es-ES" sz="1200" noProof="0" dirty="0"/>
              <a:t> </a:t>
            </a:r>
            <a:r>
              <a:rPr lang="es-ES" sz="1200" noProof="0" dirty="0" err="1"/>
              <a:t>also</a:t>
            </a:r>
            <a:r>
              <a:rPr lang="es-ES" sz="1200" noProof="0" dirty="0"/>
              <a:t> </a:t>
            </a:r>
            <a:r>
              <a:rPr lang="es-ES" sz="1200" noProof="0" dirty="0" err="1"/>
              <a:t>of</a:t>
            </a:r>
            <a:r>
              <a:rPr lang="es-ES" sz="1200" noProof="0" dirty="0"/>
              <a:t> </a:t>
            </a:r>
            <a:r>
              <a:rPr lang="es-ES" sz="1200" noProof="0" dirty="0" err="1"/>
              <a:t>the</a:t>
            </a:r>
            <a:r>
              <a:rPr lang="es-ES" sz="1200" noProof="0" dirty="0"/>
              <a:t> </a:t>
            </a:r>
            <a:r>
              <a:rPr lang="es-ES" sz="1200" noProof="0" dirty="0" err="1"/>
              <a:t>different</a:t>
            </a:r>
            <a:r>
              <a:rPr lang="es-ES" sz="1200" noProof="0" dirty="0"/>
              <a:t> </a:t>
            </a:r>
            <a:r>
              <a:rPr lang="es-ES" sz="1200" noProof="0" dirty="0" err="1"/>
              <a:t>discourses</a:t>
            </a:r>
            <a:endParaRPr lang="es-ES" sz="1200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74CF71-C6FB-B3AA-81DC-FA3051F8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46" y="3059830"/>
            <a:ext cx="1698598" cy="200994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B4CC927-540C-D488-7741-94445891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5" y="3166850"/>
            <a:ext cx="1698598" cy="11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4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22033E5-352A-4B5A-3D19-557C627F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Resultados</a:t>
            </a:r>
            <a:br>
              <a:rPr lang="es-ES" noProof="0" dirty="0"/>
            </a:br>
            <a:r>
              <a:rPr lang="es-ES" noProof="0" dirty="0" err="1">
                <a:solidFill>
                  <a:schemeClr val="accent1"/>
                </a:solidFill>
              </a:rPr>
              <a:t>Storylines</a:t>
            </a:r>
            <a:r>
              <a:rPr lang="es-ES" noProof="0" dirty="0">
                <a:solidFill>
                  <a:schemeClr val="accent1"/>
                </a:solidFill>
              </a:rPr>
              <a:t> basadas en discursos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8BAB45-F456-9F5E-6A02-D73FED4D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6501AC-991F-5D7E-1CE5-D95C55739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153" y="3494615"/>
            <a:ext cx="2266950" cy="2219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411E6E-7655-3AA9-130C-BC5DD2FCF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479" y="231326"/>
            <a:ext cx="3127521" cy="260325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918021F-0665-A121-26DF-B1C6F2820B72}"/>
              </a:ext>
            </a:extLst>
          </p:cNvPr>
          <p:cNvCxnSpPr/>
          <p:nvPr/>
        </p:nvCxnSpPr>
        <p:spPr>
          <a:xfrm flipV="1">
            <a:off x="9509144" y="1707407"/>
            <a:ext cx="167951" cy="165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DC345E2A-966D-B491-25EF-5668FEC7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68" y="1879201"/>
            <a:ext cx="2639335" cy="1154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050" b="1" noProof="0" dirty="0"/>
              <a:t>Actual: </a:t>
            </a:r>
            <a:r>
              <a:rPr lang="es-ES" sz="1050" noProof="0" dirty="0"/>
              <a:t>Enfocada en la rápida expansión de energía renovable a través de macro parques, basada en la legislación vigente y los objetivos de descarbonización.</a:t>
            </a:r>
          </a:p>
          <a:p>
            <a:pPr algn="just"/>
            <a:endParaRPr lang="es-ES" sz="900" noProof="0" dirty="0"/>
          </a:p>
          <a:p>
            <a:r>
              <a:rPr lang="es-ES" sz="900" b="1" noProof="0" dirty="0"/>
              <a:t>Discursos Clave:</a:t>
            </a:r>
            <a:r>
              <a:rPr lang="es-ES" sz="900" noProof="0" dirty="0"/>
              <a:t> </a:t>
            </a:r>
            <a:br>
              <a:rPr lang="es-ES" sz="900" noProof="0" dirty="0"/>
            </a:br>
            <a:r>
              <a:rPr lang="es-ES" sz="900" noProof="0" dirty="0"/>
              <a:t>Optimismo tecnocrático, modernización ecológica.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8FD389-FEEA-35A3-C410-8E9785951E1F}"/>
              </a:ext>
            </a:extLst>
          </p:cNvPr>
          <p:cNvSpPr txBox="1"/>
          <p:nvPr/>
        </p:nvSpPr>
        <p:spPr>
          <a:xfrm>
            <a:off x="3127521" y="1879201"/>
            <a:ext cx="2478945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050" b="1" noProof="0" dirty="0"/>
              <a:t>Integrada: </a:t>
            </a:r>
            <a:r>
              <a:rPr lang="es-ES" sz="1050" noProof="0" dirty="0"/>
              <a:t>Equilibra la adopción de ER con la protección de la biodiversidad y una planificación espacial sostenible.</a:t>
            </a:r>
          </a:p>
          <a:p>
            <a:endParaRPr lang="es-ES" sz="900" noProof="0" dirty="0"/>
          </a:p>
          <a:p>
            <a:r>
              <a:rPr lang="es-ES" sz="900" b="1" noProof="0" dirty="0"/>
              <a:t>Discursos Clave:</a:t>
            </a:r>
            <a:r>
              <a:rPr lang="es-ES" sz="900" noProof="0" dirty="0"/>
              <a:t> </a:t>
            </a:r>
          </a:p>
          <a:p>
            <a:r>
              <a:rPr lang="es-ES" sz="900" noProof="0" dirty="0"/>
              <a:t>Desarrollo sostenible, racionalismo administrativo.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951D50-249F-8B12-CBD3-0469C0692BFF}"/>
              </a:ext>
            </a:extLst>
          </p:cNvPr>
          <p:cNvSpPr txBox="1"/>
          <p:nvPr/>
        </p:nvSpPr>
        <p:spPr>
          <a:xfrm>
            <a:off x="5674571" y="1879201"/>
            <a:ext cx="2847260" cy="1154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050" b="1" noProof="0" dirty="0"/>
              <a:t>Distribuida:</a:t>
            </a:r>
            <a:r>
              <a:rPr lang="es-ES" sz="1050" noProof="0" dirty="0"/>
              <a:t> Enfatiza la producción de energía descentralizada a través de comunidades energéticas y una menor dependencia de macro proyectos.</a:t>
            </a:r>
          </a:p>
          <a:p>
            <a:endParaRPr lang="es-ES" sz="900" noProof="0" dirty="0"/>
          </a:p>
          <a:p>
            <a:r>
              <a:rPr lang="es-ES" sz="900" b="1" noProof="0" dirty="0"/>
              <a:t>Discursos Clave:</a:t>
            </a:r>
            <a:r>
              <a:rPr lang="es-ES" sz="900" noProof="0" dirty="0"/>
              <a:t> </a:t>
            </a:r>
          </a:p>
          <a:p>
            <a:r>
              <a:rPr lang="es-ES" sz="900" noProof="0" dirty="0"/>
              <a:t>Pragmatismo democrático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84473D9-B267-A74F-31FD-3AA73800C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59" y="3727668"/>
            <a:ext cx="4606374" cy="1986272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A4EF3B5-BCF3-D353-6B49-5B414E081695}"/>
              </a:ext>
            </a:extLst>
          </p:cNvPr>
          <p:cNvCxnSpPr>
            <a:cxnSpLocks/>
          </p:cNvCxnSpPr>
          <p:nvPr/>
        </p:nvCxnSpPr>
        <p:spPr>
          <a:xfrm flipV="1">
            <a:off x="3971636" y="3130332"/>
            <a:ext cx="0" cy="50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68409282-BCB0-E5BB-B75A-1B6E623D0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080" y="3734400"/>
            <a:ext cx="3816114" cy="197954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76D85A7-F336-7C3B-55FD-92A55027010D}"/>
              </a:ext>
            </a:extLst>
          </p:cNvPr>
          <p:cNvCxnSpPr>
            <a:cxnSpLocks/>
          </p:cNvCxnSpPr>
          <p:nvPr/>
        </p:nvCxnSpPr>
        <p:spPr>
          <a:xfrm flipV="1">
            <a:off x="7208981" y="3138220"/>
            <a:ext cx="0" cy="50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9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D8EB-01C1-275D-EBAE-4DB584CE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9DF299C-99AD-F593-91D2-DE358DAE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82" y="4042517"/>
            <a:ext cx="1210154" cy="143197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CE5F0F3-1D01-8153-70D6-24FEA6D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Resultados</a:t>
            </a:r>
            <a:br>
              <a:rPr lang="es-ES" noProof="0" dirty="0"/>
            </a:br>
            <a:r>
              <a:rPr lang="es-ES" noProof="0" dirty="0" err="1">
                <a:solidFill>
                  <a:schemeClr val="accent1"/>
                </a:solidFill>
              </a:rPr>
              <a:t>Storylines</a:t>
            </a:r>
            <a:r>
              <a:rPr lang="es-ES" noProof="0" dirty="0">
                <a:solidFill>
                  <a:schemeClr val="accent1"/>
                </a:solidFill>
              </a:rPr>
              <a:t> basadas en modelos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2C7392-7F06-A506-3852-D7CFB36A65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5E59E4-BE24-16D2-D26A-71717BDB5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479" y="231326"/>
            <a:ext cx="3127521" cy="260325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F9B945B-7AD7-05E5-F759-9A04B3C4F180}"/>
              </a:ext>
            </a:extLst>
          </p:cNvPr>
          <p:cNvCxnSpPr>
            <a:cxnSpLocks/>
          </p:cNvCxnSpPr>
          <p:nvPr/>
        </p:nvCxnSpPr>
        <p:spPr>
          <a:xfrm flipV="1">
            <a:off x="9509144" y="2105891"/>
            <a:ext cx="207511" cy="1261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4.png">
            <a:extLst>
              <a:ext uri="{FF2B5EF4-FFF2-40B4-BE49-F238E27FC236}">
                <a16:creationId xmlns:a16="http://schemas.microsoft.com/office/drawing/2014/main" id="{9DB73246-6EDA-74F2-9531-613577E83B6A}"/>
              </a:ext>
            </a:extLst>
          </p:cNvPr>
          <p:cNvPicPr/>
          <p:nvPr/>
        </p:nvPicPr>
        <p:blipFill rotWithShape="1">
          <a:blip r:embed="rId5"/>
          <a:srcRect b="69185"/>
          <a:stretch/>
        </p:blipFill>
        <p:spPr>
          <a:xfrm>
            <a:off x="9442318" y="3505064"/>
            <a:ext cx="2212124" cy="537453"/>
          </a:xfrm>
          <a:prstGeom prst="rect">
            <a:avLst/>
          </a:prstGeom>
          <a:ln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1FFF5C-EDDC-68FB-9574-B6D629D11C77}"/>
              </a:ext>
            </a:extLst>
          </p:cNvPr>
          <p:cNvSpPr/>
          <p:nvPr/>
        </p:nvSpPr>
        <p:spPr>
          <a:xfrm>
            <a:off x="9347417" y="3505064"/>
            <a:ext cx="2378685" cy="6689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078F9-3591-63D8-ABFF-2E9E58BB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8" y="1652320"/>
            <a:ext cx="7726757" cy="40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6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0458F-3017-BECF-0DBD-1301E5E3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34E6AE0-BCC7-0AC5-1164-324E0987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82" y="4042517"/>
            <a:ext cx="1210154" cy="143197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28639CE-9634-D419-6508-26AD86D6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Resultados</a:t>
            </a:r>
            <a:br>
              <a:rPr lang="es-ES" noProof="0" dirty="0"/>
            </a:br>
            <a:r>
              <a:rPr lang="es-ES" noProof="0" dirty="0" err="1">
                <a:solidFill>
                  <a:schemeClr val="accent1"/>
                </a:solidFill>
              </a:rPr>
              <a:t>Storylines</a:t>
            </a:r>
            <a:r>
              <a:rPr lang="es-ES" noProof="0" dirty="0">
                <a:solidFill>
                  <a:schemeClr val="accent1"/>
                </a:solidFill>
              </a:rPr>
              <a:t> basadas en modelos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426E62-D7CB-ACB9-BF6F-D2748EB98D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655007-EBFE-C058-1C4A-84B03E1E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479" y="231326"/>
            <a:ext cx="3127521" cy="260325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A3FA6D3-5797-7390-3D57-B0577F2A87BB}"/>
              </a:ext>
            </a:extLst>
          </p:cNvPr>
          <p:cNvCxnSpPr>
            <a:cxnSpLocks/>
          </p:cNvCxnSpPr>
          <p:nvPr/>
        </p:nvCxnSpPr>
        <p:spPr>
          <a:xfrm flipV="1">
            <a:off x="9509144" y="2105891"/>
            <a:ext cx="207511" cy="1261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4.png">
            <a:extLst>
              <a:ext uri="{FF2B5EF4-FFF2-40B4-BE49-F238E27FC236}">
                <a16:creationId xmlns:a16="http://schemas.microsoft.com/office/drawing/2014/main" id="{87EA2BAA-30F9-883F-0CD9-C3080003D0C8}"/>
              </a:ext>
            </a:extLst>
          </p:cNvPr>
          <p:cNvPicPr/>
          <p:nvPr/>
        </p:nvPicPr>
        <p:blipFill rotWithShape="1">
          <a:blip r:embed="rId5"/>
          <a:srcRect b="69185"/>
          <a:stretch/>
        </p:blipFill>
        <p:spPr>
          <a:xfrm>
            <a:off x="9442318" y="3505064"/>
            <a:ext cx="2212124" cy="537453"/>
          </a:xfrm>
          <a:prstGeom prst="rect">
            <a:avLst/>
          </a:prstGeom>
          <a:ln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6578D58-5F87-8571-229B-C7AE4190839F}"/>
              </a:ext>
            </a:extLst>
          </p:cNvPr>
          <p:cNvSpPr/>
          <p:nvPr/>
        </p:nvSpPr>
        <p:spPr>
          <a:xfrm>
            <a:off x="9347417" y="3505064"/>
            <a:ext cx="2378685" cy="6689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9B29E2-593B-4E5C-2C5D-C08050DB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" y="1660408"/>
            <a:ext cx="7774194" cy="18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813964D-3A5D-E6C9-FCCD-1864040D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" y="3563101"/>
            <a:ext cx="7774194" cy="18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6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D302-EDCD-54FE-6684-7130F86D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B1F09A2-A6B6-1EB7-A8D8-6ADA13A1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Siguientes pasos</a:t>
            </a:r>
            <a:br>
              <a:rPr lang="es-ES" noProof="0" dirty="0"/>
            </a:br>
            <a:r>
              <a:rPr lang="es-ES" noProof="0" dirty="0">
                <a:solidFill>
                  <a:schemeClr val="accent1"/>
                </a:solidFill>
              </a:rPr>
              <a:t>Integración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218025-259A-C299-D1DC-37C16426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46B379-B3BA-1B1C-2FD2-CE2529D4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2" y="2246040"/>
            <a:ext cx="3127521" cy="26032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DAE237-C547-65B2-D28D-39ACDFEA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91" y="600093"/>
            <a:ext cx="5106921" cy="56578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CEDEF4-4A7E-5F77-E9E9-39137CCD1C6F}"/>
              </a:ext>
            </a:extLst>
          </p:cNvPr>
          <p:cNvSpPr txBox="1"/>
          <p:nvPr/>
        </p:nvSpPr>
        <p:spPr>
          <a:xfrm rot="16200000">
            <a:off x="9526111" y="1971206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C. Gallego-Castillo et al. (2024)</a:t>
            </a:r>
          </a:p>
        </p:txBody>
      </p:sp>
    </p:spTree>
    <p:extLst>
      <p:ext uri="{BB962C8B-B14F-4D97-AF65-F5344CB8AC3E}">
        <p14:creationId xmlns:p14="http://schemas.microsoft.com/office/powerpoint/2010/main" val="325085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69C33-4D82-445E-6452-DA695D7E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F62C30F-7098-71FD-FE68-3265A4C9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Siguientes pasos</a:t>
            </a:r>
            <a:br>
              <a:rPr lang="es-ES" noProof="0" dirty="0"/>
            </a:br>
            <a:r>
              <a:rPr lang="es-ES" noProof="0" dirty="0">
                <a:solidFill>
                  <a:schemeClr val="accent1"/>
                </a:solidFill>
              </a:rPr>
              <a:t>Integración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048C41-D506-C6CC-DF66-49F2D33C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2530FA-8893-BB8A-5860-ACE571CC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91" y="600093"/>
            <a:ext cx="5106921" cy="56578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DC631A-4250-02E8-69BA-2CA1D76321E3}"/>
              </a:ext>
            </a:extLst>
          </p:cNvPr>
          <p:cNvSpPr txBox="1"/>
          <p:nvPr/>
        </p:nvSpPr>
        <p:spPr>
          <a:xfrm rot="16200000">
            <a:off x="9526111" y="1971206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C. Gallego-Castillo et al. (2024)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498288-D2B8-0160-10A4-58EC783C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28" y="1514475"/>
            <a:ext cx="4767380" cy="466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/>
              <a:t>Partiendo de la toma de decisiones de cada actor:</a:t>
            </a:r>
          </a:p>
          <a:p>
            <a:r>
              <a:rPr lang="es-ES" noProof="0" dirty="0"/>
              <a:t>¿Qué decisiones (no) cambian independientemente de hacia dónde sople el viento (literal)?</a:t>
            </a:r>
          </a:p>
          <a:p>
            <a:r>
              <a:rPr lang="es-ES" noProof="0" dirty="0"/>
              <a:t>¿De qué otros ámbitos (actores) depende la decisión?</a:t>
            </a:r>
            <a:br>
              <a:rPr lang="es-ES" noProof="0" dirty="0"/>
            </a:br>
            <a:r>
              <a:rPr lang="es-ES" noProof="0" dirty="0"/>
              <a:t>(otros factores de incertidumbre)</a:t>
            </a:r>
          </a:p>
          <a:p>
            <a:pPr lvl="1"/>
            <a:r>
              <a:rPr lang="es-ES" dirty="0"/>
              <a:t>Regulatorio</a:t>
            </a:r>
          </a:p>
          <a:p>
            <a:pPr lvl="1"/>
            <a:r>
              <a:rPr lang="es-ES" dirty="0"/>
              <a:t>Sistémico </a:t>
            </a:r>
          </a:p>
          <a:p>
            <a:pPr lvl="1"/>
            <a:r>
              <a:rPr lang="es-ES" noProof="0" dirty="0"/>
              <a:t>…</a:t>
            </a:r>
          </a:p>
          <a:p>
            <a:r>
              <a:rPr lang="es-ES" noProof="0" dirty="0"/>
              <a:t>¿Son compatibles los objetivos de la ley con </a:t>
            </a:r>
            <a:r>
              <a:rPr lang="es-ES" noProof="0" dirty="0" err="1"/>
              <a:t>e.g</a:t>
            </a:r>
            <a:r>
              <a:rPr lang="es-ES" noProof="0" dirty="0"/>
              <a:t>. biodiversidad, sociales, en todos los escenarios?</a:t>
            </a:r>
          </a:p>
        </p:txBody>
      </p:sp>
    </p:spTree>
    <p:extLst>
      <p:ext uri="{BB962C8B-B14F-4D97-AF65-F5344CB8AC3E}">
        <p14:creationId xmlns:p14="http://schemas.microsoft.com/office/powerpoint/2010/main" val="400841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5429-F0FA-6794-FB11-C7D48E6DB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E92E2C1-1EA8-5B92-CEB1-66877B2E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Siguientes pasos</a:t>
            </a:r>
            <a:br>
              <a:rPr lang="es-ES" noProof="0" dirty="0"/>
            </a:br>
            <a:r>
              <a:rPr lang="es-ES" noProof="0" dirty="0">
                <a:solidFill>
                  <a:schemeClr val="accent1"/>
                </a:solidFill>
              </a:rPr>
              <a:t>Integración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244DB0-4E3C-2D01-B67B-AA364A7A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FC8C-E4AA-0C34-5700-393D96A3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28" y="1514475"/>
            <a:ext cx="4767380" cy="466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/>
              <a:t>Partiendo de la toma de </a:t>
            </a:r>
            <a:r>
              <a:rPr lang="es-ES" b="1" noProof="0" dirty="0"/>
              <a:t>decisiones</a:t>
            </a:r>
            <a:r>
              <a:rPr lang="es-ES" noProof="0" dirty="0"/>
              <a:t> de cada actor:</a:t>
            </a:r>
          </a:p>
          <a:p>
            <a:r>
              <a:rPr lang="es-ES" noProof="0" dirty="0"/>
              <a:t>¿Qué decisiones (no) cambian independientemente de hacia dónde sople el viento (literal)?</a:t>
            </a:r>
          </a:p>
          <a:p>
            <a:r>
              <a:rPr lang="es-ES" noProof="0" dirty="0"/>
              <a:t>¿De qué otros ámbitos (actores) depende la decisión?</a:t>
            </a:r>
            <a:br>
              <a:rPr lang="es-ES" noProof="0" dirty="0"/>
            </a:br>
            <a:r>
              <a:rPr lang="es-ES" noProof="0" dirty="0"/>
              <a:t>(otros factores de incertidumbre)</a:t>
            </a:r>
          </a:p>
          <a:p>
            <a:pPr lvl="1"/>
            <a:r>
              <a:rPr lang="es-ES" dirty="0"/>
              <a:t>Regulatorio</a:t>
            </a:r>
          </a:p>
          <a:p>
            <a:pPr lvl="1"/>
            <a:r>
              <a:rPr lang="es-ES" dirty="0"/>
              <a:t>Sistémico </a:t>
            </a:r>
          </a:p>
          <a:p>
            <a:pPr lvl="1"/>
            <a:r>
              <a:rPr lang="es-ES" noProof="0" dirty="0"/>
              <a:t>…</a:t>
            </a:r>
          </a:p>
          <a:p>
            <a:r>
              <a:rPr lang="es-ES" noProof="0" dirty="0"/>
              <a:t>¿Son compatibles los objetivos de la ley con </a:t>
            </a:r>
            <a:r>
              <a:rPr lang="es-ES" noProof="0" dirty="0" err="1"/>
              <a:t>e.g</a:t>
            </a:r>
            <a:r>
              <a:rPr lang="es-ES" noProof="0" dirty="0"/>
              <a:t>. biodiversidad, sociales, en todos los escenarios?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DC408C4-F97F-2D9C-6ECC-D822B2EA972F}"/>
              </a:ext>
            </a:extLst>
          </p:cNvPr>
          <p:cNvCxnSpPr/>
          <p:nvPr/>
        </p:nvCxnSpPr>
        <p:spPr>
          <a:xfrm>
            <a:off x="4993008" y="1687368"/>
            <a:ext cx="1102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B72D4-D1E4-CB2D-A779-6207824C9447}"/>
              </a:ext>
            </a:extLst>
          </p:cNvPr>
          <p:cNvSpPr txBox="1"/>
          <p:nvPr/>
        </p:nvSpPr>
        <p:spPr>
          <a:xfrm>
            <a:off x="6289964" y="1514475"/>
            <a:ext cx="459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noProof="0" dirty="0"/>
              <a:t>Ejemplos</a:t>
            </a:r>
            <a:endParaRPr lang="es-E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Dónde instalar un parque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Integrar variables climáticas a un modelo sectorial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Implementar subvenciones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Reducir el impacto de los eventos extremos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Minimizar costes (de mantener la red, la infraestructura,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0" dirty="0"/>
              <a:t>Incorporar los movimientos NIMBY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05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656B7-AC7A-6F96-51E4-0190C459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B54229-8D54-9323-DCF1-7422388B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28" y="299991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Siguientes pasos</a:t>
            </a:r>
            <a:br>
              <a:rPr lang="es-ES" noProof="0" dirty="0"/>
            </a:br>
            <a:r>
              <a:rPr lang="es-ES" noProof="0" dirty="0">
                <a:solidFill>
                  <a:schemeClr val="accent1"/>
                </a:solidFill>
              </a:rPr>
              <a:t>Integración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797CAD-A98A-7C71-0625-A644B138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5657A-5833-D681-269A-0E999991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28" y="1514475"/>
            <a:ext cx="4767380" cy="466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/>
              <a:t>Partiendo de la toma de decisiones de cada actor:</a:t>
            </a:r>
          </a:p>
          <a:p>
            <a:r>
              <a:rPr lang="es-ES" noProof="0" dirty="0"/>
              <a:t>¿Qué decisiones (no) cambian independientemente de hacia dónde sople el viento (literal)?</a:t>
            </a:r>
          </a:p>
          <a:p>
            <a:r>
              <a:rPr lang="es-ES" noProof="0" dirty="0"/>
              <a:t>¿De qué otros ámbitos (actores) depende la decisión?</a:t>
            </a:r>
            <a:br>
              <a:rPr lang="es-ES" noProof="0" dirty="0"/>
            </a:br>
            <a:r>
              <a:rPr lang="es-ES" noProof="0" dirty="0"/>
              <a:t>(otros factores de incertidumbre)</a:t>
            </a:r>
          </a:p>
          <a:p>
            <a:pPr lvl="1"/>
            <a:r>
              <a:rPr lang="es-ES" dirty="0"/>
              <a:t>Regulatorio</a:t>
            </a:r>
          </a:p>
          <a:p>
            <a:pPr lvl="1"/>
            <a:r>
              <a:rPr lang="es-ES" dirty="0"/>
              <a:t>Sistémico </a:t>
            </a:r>
          </a:p>
          <a:p>
            <a:pPr lvl="1"/>
            <a:r>
              <a:rPr lang="es-ES" noProof="0" dirty="0"/>
              <a:t>…</a:t>
            </a:r>
          </a:p>
          <a:p>
            <a:r>
              <a:rPr lang="es-ES" noProof="0" dirty="0"/>
              <a:t>¿Son compatibles los objetivos de la ley con </a:t>
            </a:r>
            <a:r>
              <a:rPr lang="es-ES" noProof="0" dirty="0" err="1"/>
              <a:t>e.g</a:t>
            </a:r>
            <a:r>
              <a:rPr lang="es-ES" noProof="0" dirty="0"/>
              <a:t>. biodiversidad, sociales, en todos los escenarios?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D7D4A5-159B-2420-3797-3B7D34EC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23" y="2554532"/>
            <a:ext cx="4606374" cy="19862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6552F4-3800-6ABA-EF02-B2013A57F9A8}"/>
              </a:ext>
            </a:extLst>
          </p:cNvPr>
          <p:cNvSpPr txBox="1"/>
          <p:nvPr/>
        </p:nvSpPr>
        <p:spPr>
          <a:xfrm>
            <a:off x="5870864" y="2152650"/>
            <a:ext cx="459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noProof="0" dirty="0"/>
              <a:t>Ejemplo</a:t>
            </a:r>
            <a:endParaRPr lang="es-ES" noProof="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2A4BD95E-2EFC-9B21-1320-DB0CD0101A3F}"/>
              </a:ext>
            </a:extLst>
          </p:cNvPr>
          <p:cNvSpPr/>
          <p:nvPr/>
        </p:nvSpPr>
        <p:spPr>
          <a:xfrm>
            <a:off x="5069208" y="2085975"/>
            <a:ext cx="687895" cy="4090988"/>
          </a:xfrm>
          <a:prstGeom prst="rightBrace">
            <a:avLst>
              <a:gd name="adj1" fmla="val 338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7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F5C40-B45B-1034-9A81-9A9E55C1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0B44FD6-ADF8-9DA6-B720-65C71374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Discusión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A8CB4C-7E6C-8CEF-8184-8E3E2059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93FA7D63-2697-E2A5-351E-FFC05E104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57" y="1514475"/>
            <a:ext cx="9790638" cy="466248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Para servicios climáticos:</a:t>
            </a:r>
          </a:p>
          <a:p>
            <a:r>
              <a:rPr lang="es-ES" noProof="0" dirty="0"/>
              <a:t>Incluir una perspectiva del discurso puede contribuir a la pluralidad de opciones</a:t>
            </a:r>
          </a:p>
          <a:p>
            <a:pPr lvl="1"/>
            <a:r>
              <a:rPr lang="es-ES" dirty="0"/>
              <a:t>Representatividad (?)</a:t>
            </a:r>
            <a:endParaRPr lang="es-ES" noProof="0" dirty="0"/>
          </a:p>
          <a:p>
            <a:r>
              <a:rPr lang="es-ES" noProof="0" dirty="0"/>
              <a:t>Los usuarios son variados y </a:t>
            </a:r>
            <a:r>
              <a:rPr lang="es-ES" dirty="0"/>
              <a:t>su toma de decisión es:</a:t>
            </a:r>
          </a:p>
          <a:p>
            <a:pPr lvl="1"/>
            <a:r>
              <a:rPr lang="es-ES" noProof="0" dirty="0"/>
              <a:t>Interdependiente</a:t>
            </a:r>
          </a:p>
          <a:p>
            <a:pPr lvl="1"/>
            <a:r>
              <a:rPr lang="es-ES" noProof="0" dirty="0"/>
              <a:t>Variablemente afectada por el clima</a:t>
            </a:r>
          </a:p>
          <a:p>
            <a:r>
              <a:rPr lang="es-ES" dirty="0"/>
              <a:t>Más allá de información climática, un servicio puede aportar:</a:t>
            </a:r>
          </a:p>
          <a:p>
            <a:pPr lvl="1"/>
            <a:r>
              <a:rPr lang="es-ES" dirty="0" err="1"/>
              <a:t>Networking</a:t>
            </a:r>
            <a:r>
              <a:rPr lang="es-ES" dirty="0"/>
              <a:t>: poner en contacto los distintos actores</a:t>
            </a:r>
          </a:p>
          <a:p>
            <a:pPr lvl="1"/>
            <a:r>
              <a:rPr lang="es-ES" noProof="0" dirty="0"/>
              <a:t>Reflexión de las interdependencias</a:t>
            </a:r>
          </a:p>
          <a:p>
            <a:pPr lvl="1"/>
            <a:r>
              <a:rPr lang="es-ES" dirty="0"/>
              <a:t>Información sobre los avances en ciencia climática</a:t>
            </a:r>
          </a:p>
          <a:p>
            <a:pPr lvl="2"/>
            <a:r>
              <a:rPr lang="es-ES" noProof="0" dirty="0"/>
              <a:t>Que sin estar apunto ya pueden se</a:t>
            </a:r>
            <a:r>
              <a:rPr lang="es-ES" dirty="0" err="1"/>
              <a:t>rvir</a:t>
            </a:r>
            <a:r>
              <a:rPr lang="es-ES" dirty="0"/>
              <a:t> para la toma de decisiones</a:t>
            </a:r>
          </a:p>
          <a:p>
            <a:pPr lvl="2"/>
            <a:r>
              <a:rPr lang="es-ES" noProof="0" dirty="0"/>
              <a:t>Que cuando es</a:t>
            </a:r>
            <a:r>
              <a:rPr lang="es-ES" dirty="0"/>
              <a:t>ten apunto, se podrán beneficiar</a:t>
            </a:r>
          </a:p>
          <a:p>
            <a:pPr marL="0" indent="0">
              <a:buNone/>
            </a:pPr>
            <a:endParaRPr lang="es-ES" noProof="0" dirty="0"/>
          </a:p>
          <a:p>
            <a:pPr lvl="2"/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6880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02279F21-7299-D5ED-0E28-621EF5198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82" y="533044"/>
            <a:ext cx="2540000" cy="2654573"/>
          </a:xfrm>
          <a:prstGeom prst="rect">
            <a:avLst/>
          </a:prstGeom>
          <a:solidFill>
            <a:srgbClr val="E9EBF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238C"/>
                </a:solidFill>
                <a:effectLst/>
                <a:latin typeface="+mj-lt"/>
                <a:cs typeface="Times New Roman" panose="02020603050405020304" pitchFamily="18" charset="0"/>
              </a:rPr>
              <a:t>This project has received funding from the European Union’s Horizon Europe – the Framework </a:t>
            </a:r>
            <a:r>
              <a:rPr kumimoji="0" lang="en-US" altLang="en-US" sz="1050" b="1" i="0" u="none" strike="noStrike" cap="none" normalizeH="0" baseline="0" dirty="0" err="1">
                <a:ln>
                  <a:noFill/>
                </a:ln>
                <a:solidFill>
                  <a:srgbClr val="00238C"/>
                </a:solidFill>
                <a:effectLst/>
                <a:latin typeface="+mj-lt"/>
                <a:cs typeface="Times New Roman" panose="02020603050405020304" pitchFamily="18" charset="0"/>
              </a:rPr>
              <a:t>Programme</a:t>
            </a: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238C"/>
                </a:solidFill>
                <a:effectLst/>
                <a:latin typeface="+mj-lt"/>
                <a:cs typeface="Times New Roman" panose="02020603050405020304" pitchFamily="18" charset="0"/>
              </a:rPr>
              <a:t> for Research and Innovation (2021-2027) under grant agreement No. 101003470.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238C"/>
              </a:solidFill>
              <a:effectLst/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1539545"/>
          </a:xfrm>
        </p:spPr>
        <p:txBody>
          <a:bodyPr/>
          <a:lstStyle/>
          <a:p>
            <a:r>
              <a:rPr lang="es-ES" noProof="0" dirty="0"/>
              <a:t>Gracias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3955" y="2579010"/>
            <a:ext cx="6702593" cy="822742"/>
          </a:xfrm>
        </p:spPr>
        <p:txBody>
          <a:bodyPr/>
          <a:lstStyle/>
          <a:p>
            <a:r>
              <a:rPr lang="es-ES" noProof="0" dirty="0"/>
              <a:t>Y seguimos en contacto! </a:t>
            </a:r>
            <a:r>
              <a:rPr lang="es-ES" noProof="0" dirty="0">
                <a:sym typeface="Wingdings" panose="05000000000000000000" pitchFamily="2" charset="2"/>
              </a:rPr>
              <a:t>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4334932" y="6298885"/>
            <a:ext cx="7441616" cy="487533"/>
          </a:xfrm>
        </p:spPr>
        <p:txBody>
          <a:bodyPr>
            <a:normAutofit/>
          </a:bodyPr>
          <a:lstStyle/>
          <a:p>
            <a:pPr algn="ctr"/>
            <a:r>
              <a:rPr lang="es-ES" noProof="0" dirty="0">
                <a:hlinkClick r:id="rId2"/>
              </a:rPr>
              <a:t>eulalia.baulenas@bsc.es</a:t>
            </a:r>
            <a:endParaRPr lang="es-ES" noProof="0" dirty="0"/>
          </a:p>
          <a:p>
            <a:pPr algn="ctr"/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2033DF-BC3C-DB7F-FBA8-A75931617839}"/>
              </a:ext>
            </a:extLst>
          </p:cNvPr>
          <p:cNvSpPr txBox="1"/>
          <p:nvPr/>
        </p:nvSpPr>
        <p:spPr>
          <a:xfrm>
            <a:off x="4578154" y="5406001"/>
            <a:ext cx="670259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Este estudio </a:t>
            </a:r>
            <a:r>
              <a:rPr lang="es-ES" sz="1400" dirty="0"/>
              <a:t>es parte de la ayuda JDC2022-050017-I, financiada por MCIN/AEI/10.13039/501100011033 y por la Unión Europea “</a:t>
            </a:r>
            <a:r>
              <a:rPr lang="es-ES" sz="1400" dirty="0" err="1"/>
              <a:t>NextGenerationEU</a:t>
            </a:r>
            <a:r>
              <a:rPr lang="es-ES" sz="1400" dirty="0"/>
              <a:t>”/PRTR”</a:t>
            </a:r>
            <a:br>
              <a:rPr lang="es-ES" b="1" dirty="0"/>
            </a:br>
            <a:endParaRPr lang="es-ES" dirty="0"/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E940A15-9C4C-FDAC-E7E0-A4BFA5A36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2" y="4182682"/>
            <a:ext cx="7047345" cy="11306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143636-D085-A964-AE33-22A31CD0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113" y="695832"/>
            <a:ext cx="1668587" cy="773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87E796-AA9E-B89C-2D40-B75702FA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3" y="1631730"/>
            <a:ext cx="1925696" cy="4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9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E489F-E326-2560-DAEC-2F363EE7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Contexto</a:t>
            </a:r>
          </a:p>
          <a:p>
            <a:r>
              <a:rPr lang="es-ES" noProof="0" dirty="0"/>
              <a:t>Objetivos de la investigación</a:t>
            </a:r>
          </a:p>
          <a:p>
            <a:r>
              <a:rPr lang="es-ES" noProof="0" dirty="0"/>
              <a:t>Metodología</a:t>
            </a:r>
          </a:p>
          <a:p>
            <a:r>
              <a:rPr lang="es-ES" noProof="0" dirty="0"/>
              <a:t>Caso de estudio</a:t>
            </a:r>
          </a:p>
          <a:p>
            <a:r>
              <a:rPr lang="es-ES" noProof="0" dirty="0"/>
              <a:t>Resultados</a:t>
            </a:r>
          </a:p>
          <a:p>
            <a:r>
              <a:rPr lang="es-ES" noProof="0" dirty="0"/>
              <a:t>Siguientes pasos</a:t>
            </a:r>
          </a:p>
          <a:p>
            <a:r>
              <a:rPr lang="es-ES" noProof="0" dirty="0"/>
              <a:t>Discusión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22033E5-352A-4B5A-3D19-557C627F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Índice temático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8BAB45-F456-9F5E-6A02-D73FED4D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FB1FD-CD5C-EE84-C974-85B928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D102BFA-F7E8-3D22-1935-591A32CC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Contexto</a:t>
            </a:r>
            <a:br>
              <a:rPr lang="es-ES" noProof="0" dirty="0"/>
            </a:br>
            <a:r>
              <a:rPr lang="es-ES" noProof="0" dirty="0">
                <a:solidFill>
                  <a:srgbClr val="00B0F0"/>
                </a:solidFill>
              </a:rPr>
              <a:t>Orígenes del estudio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DF3E46-0B67-045A-0206-6DE82D46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C47552-B7FC-9ED8-84D0-F64F092A4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1736787"/>
            <a:ext cx="2860161" cy="3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4C24-0AC5-0F6F-97AC-9ADA3A5F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21DC7D6-299E-A396-AD1D-83AFF54F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Contexto</a:t>
            </a:r>
            <a:br>
              <a:rPr lang="es-ES" noProof="0" dirty="0"/>
            </a:br>
            <a:r>
              <a:rPr lang="es-ES" noProof="0" dirty="0">
                <a:solidFill>
                  <a:srgbClr val="00B0F0"/>
                </a:solidFill>
              </a:rPr>
              <a:t>Orígenes del estudio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A171C6-B813-F835-87D3-F19B7C9AAC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C131CE0-75EE-5C79-A7E2-0A7973BA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1736787"/>
            <a:ext cx="2860161" cy="33844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77C33F-B39B-8DDB-4311-277549B1812D}"/>
              </a:ext>
            </a:extLst>
          </p:cNvPr>
          <p:cNvSpPr txBox="1"/>
          <p:nvPr/>
        </p:nvSpPr>
        <p:spPr>
          <a:xfrm>
            <a:off x="5237145" y="2690336"/>
            <a:ext cx="473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¿Cómo optimizar el diseño de un sistema regional de energía renovable y cuál es la mejor manera de extraer esta información de los modelos globales de resolución de “nubes”?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455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169D1-F782-764E-208A-6A4E4D4C3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36B7F64-96C0-0C80-E8CB-88B0A693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Contexto</a:t>
            </a:r>
            <a:br>
              <a:rPr lang="es-ES" noProof="0" dirty="0"/>
            </a:br>
            <a:r>
              <a:rPr lang="es-ES" noProof="0" dirty="0">
                <a:solidFill>
                  <a:srgbClr val="00B0F0"/>
                </a:solidFill>
              </a:rPr>
              <a:t>Orígenes del estudio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4E5C33-826A-A650-69FD-1640E9AE72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602D655-DF84-A08B-EEA8-4655FD2D3BDD}"/>
              </a:ext>
            </a:extLst>
          </p:cNvPr>
          <p:cNvSpPr txBox="1"/>
          <p:nvPr/>
        </p:nvSpPr>
        <p:spPr>
          <a:xfrm>
            <a:off x="4525818" y="2844225"/>
            <a:ext cx="236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STORYLINES</a:t>
            </a:r>
          </a:p>
        </p:txBody>
      </p:sp>
    </p:spTree>
    <p:extLst>
      <p:ext uri="{BB962C8B-B14F-4D97-AF65-F5344CB8AC3E}">
        <p14:creationId xmlns:p14="http://schemas.microsoft.com/office/powerpoint/2010/main" val="402756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C6DBB-68FF-C1D5-44A0-86E2C7C25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C1099-F674-5285-F417-666B9671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1" y="1622789"/>
            <a:ext cx="10603347" cy="71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noProof="0" dirty="0"/>
              <a:t>Se han identificado varios enfoques de “</a:t>
            </a:r>
            <a:r>
              <a:rPr lang="es-ES" b="1" noProof="0" dirty="0" err="1"/>
              <a:t>storylines</a:t>
            </a:r>
            <a:r>
              <a:rPr lang="es-ES" noProof="0" dirty="0"/>
              <a:t>” en la ciencia relacionada con el </a:t>
            </a:r>
            <a:r>
              <a:rPr lang="es-ES" b="1" noProof="0" dirty="0"/>
              <a:t>clima</a:t>
            </a:r>
            <a:r>
              <a:rPr lang="es-ES" noProof="0" dirty="0"/>
              <a:t>, todas ellas hablando de las historias que contamos sobre su evolución: en el pasado, el presente y el futuro.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A06E017-E62C-3590-8829-B27E4EE3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Contexto </a:t>
            </a:r>
            <a:br>
              <a:rPr lang="es-ES" noProof="0" dirty="0"/>
            </a:br>
            <a:r>
              <a:rPr lang="es-ES" dirty="0">
                <a:solidFill>
                  <a:srgbClr val="00B0F0"/>
                </a:solidFill>
              </a:rPr>
              <a:t>S</a:t>
            </a:r>
            <a:r>
              <a:rPr lang="es-ES" noProof="0" dirty="0" err="1">
                <a:solidFill>
                  <a:srgbClr val="00B0F0"/>
                </a:solidFill>
              </a:rPr>
              <a:t>torylines</a:t>
            </a:r>
            <a:r>
              <a:rPr lang="es-ES" noProof="0" dirty="0">
                <a:solidFill>
                  <a:srgbClr val="00B0F0"/>
                </a:solidFill>
              </a:rPr>
              <a:t> en la ciencia relacionada con el clima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92EA44-09CF-5D30-8C34-2F8E7A77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2795FE3C-C9FD-2DAD-85E7-AC23D012C073}"/>
              </a:ext>
            </a:extLst>
          </p:cNvPr>
          <p:cNvSpPr/>
          <p:nvPr/>
        </p:nvSpPr>
        <p:spPr>
          <a:xfrm>
            <a:off x="7957950" y="2861215"/>
            <a:ext cx="2572537" cy="173204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4A309A68-8985-2399-9206-A0270EC0AE66}"/>
              </a:ext>
            </a:extLst>
          </p:cNvPr>
          <p:cNvSpPr/>
          <p:nvPr/>
        </p:nvSpPr>
        <p:spPr>
          <a:xfrm rot="20334202">
            <a:off x="7903712" y="3142632"/>
            <a:ext cx="2441070" cy="1486414"/>
          </a:xfrm>
          <a:prstGeom prst="rightArrow">
            <a:avLst>
              <a:gd name="adj1" fmla="val 54845"/>
              <a:gd name="adj2" fmla="val 48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32AA27A-4078-EF4D-D831-45C56C989E21}"/>
              </a:ext>
            </a:extLst>
          </p:cNvPr>
          <p:cNvSpPr/>
          <p:nvPr/>
        </p:nvSpPr>
        <p:spPr>
          <a:xfrm>
            <a:off x="2034734" y="3860440"/>
            <a:ext cx="1535474" cy="7598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r>
              <a:rPr lang="es-ES" sz="600" noProof="0" dirty="0" err="1"/>
              <a:t>Complex</a:t>
            </a:r>
            <a:r>
              <a:rPr lang="es-ES" sz="600" noProof="0" dirty="0"/>
              <a:t> narratives</a:t>
            </a:r>
            <a:endParaRPr lang="es-ES" sz="700" noProof="0" dirty="0"/>
          </a:p>
          <a:p>
            <a:pPr algn="ctr"/>
            <a:endParaRPr lang="es-ES" sz="700" noProof="0" dirty="0"/>
          </a:p>
          <a:p>
            <a:pPr algn="ctr"/>
            <a:endParaRPr lang="es-ES" sz="700" noProof="0" dirty="0"/>
          </a:p>
          <a:p>
            <a:pPr algn="ctr"/>
            <a:endParaRPr lang="es-ES" sz="700" noProof="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E8984AB2-BA74-E3A8-3356-145B0A4A5838}"/>
              </a:ext>
            </a:extLst>
          </p:cNvPr>
          <p:cNvSpPr/>
          <p:nvPr/>
        </p:nvSpPr>
        <p:spPr>
          <a:xfrm>
            <a:off x="2215283" y="3927797"/>
            <a:ext cx="1174377" cy="460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Storyline</a:t>
            </a:r>
            <a:endParaRPr lang="es-ES" sz="1000" noProof="0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180182B-8406-8AE9-DAFF-228ABF7EC935}"/>
              </a:ext>
            </a:extLst>
          </p:cNvPr>
          <p:cNvSpPr/>
          <p:nvPr/>
        </p:nvSpPr>
        <p:spPr>
          <a:xfrm>
            <a:off x="1817258" y="3074295"/>
            <a:ext cx="1984280" cy="174413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Discourse</a:t>
            </a:r>
            <a:r>
              <a:rPr lang="es-ES" sz="1000" noProof="0" dirty="0"/>
              <a:t>(s)</a:t>
            </a:r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C6B9143-9FA8-FDDB-7B0D-3D7A3B1AB249}"/>
              </a:ext>
            </a:extLst>
          </p:cNvPr>
          <p:cNvSpPr txBox="1"/>
          <p:nvPr/>
        </p:nvSpPr>
        <p:spPr>
          <a:xfrm>
            <a:off x="1494364" y="2614327"/>
            <a:ext cx="27831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Discourse-analytical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approaches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argumentative </a:t>
            </a:r>
            <a:r>
              <a:rPr lang="es-ES" sz="900" noProof="0" dirty="0" err="1"/>
              <a:t>discourse</a:t>
            </a:r>
            <a:r>
              <a:rPr lang="es-ES" sz="900" noProof="0" dirty="0"/>
              <a:t> </a:t>
            </a:r>
            <a:r>
              <a:rPr lang="es-ES" sz="900" noProof="0" dirty="0" err="1"/>
              <a:t>analysis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9C97259-19FB-7C82-52F5-B5E0B6940BF3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2184960" y="3777895"/>
            <a:ext cx="202307" cy="21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A53CB42-2C49-6197-7291-9085199C6EB0}"/>
              </a:ext>
            </a:extLst>
          </p:cNvPr>
          <p:cNvSpPr txBox="1"/>
          <p:nvPr/>
        </p:nvSpPr>
        <p:spPr>
          <a:xfrm>
            <a:off x="1928745" y="3545939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noProof="0" dirty="0" err="1"/>
              <a:t>Actors</a:t>
            </a:r>
            <a:endParaRPr lang="es-ES" sz="1000" noProof="0" dirty="0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7250E5D-B116-2084-14A1-105F28A8B9D4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3220036" y="3777895"/>
            <a:ext cx="170987" cy="19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ADB2033-1358-8C89-84F7-8AA5E71896C6}"/>
              </a:ext>
            </a:extLst>
          </p:cNvPr>
          <p:cNvSpPr txBox="1"/>
          <p:nvPr/>
        </p:nvSpPr>
        <p:spPr>
          <a:xfrm>
            <a:off x="3065453" y="3531674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noProof="0" dirty="0" err="1"/>
              <a:t>Practices</a:t>
            </a:r>
            <a:endParaRPr lang="es-ES" sz="1000" noProof="0" dirty="0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F314AD3-9F2D-573E-20A0-6B7A0DDCE7C5}"/>
              </a:ext>
            </a:extLst>
          </p:cNvPr>
          <p:cNvCxnSpPr>
            <a:cxnSpLocks/>
          </p:cNvCxnSpPr>
          <p:nvPr/>
        </p:nvCxnSpPr>
        <p:spPr>
          <a:xfrm>
            <a:off x="2542662" y="3660669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4.png">
            <a:extLst>
              <a:ext uri="{FF2B5EF4-FFF2-40B4-BE49-F238E27FC236}">
                <a16:creationId xmlns:a16="http://schemas.microsoft.com/office/drawing/2014/main" id="{23986132-442A-67FF-D92E-B0891B0F2B1C}"/>
              </a:ext>
            </a:extLst>
          </p:cNvPr>
          <p:cNvPicPr/>
          <p:nvPr/>
        </p:nvPicPr>
        <p:blipFill rotWithShape="1">
          <a:blip r:embed="rId3"/>
          <a:srcRect b="69185"/>
          <a:stretch/>
        </p:blipFill>
        <p:spPr>
          <a:xfrm>
            <a:off x="4934968" y="3123216"/>
            <a:ext cx="2212124" cy="537453"/>
          </a:xfrm>
          <a:prstGeom prst="rect">
            <a:avLst/>
          </a:prstGeom>
          <a:ln/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46C33DDF-348A-66FE-FA5F-DB5D6B22CA98}"/>
              </a:ext>
            </a:extLst>
          </p:cNvPr>
          <p:cNvSpPr txBox="1"/>
          <p:nvPr/>
        </p:nvSpPr>
        <p:spPr>
          <a:xfrm>
            <a:off x="1710577" y="4819551"/>
            <a:ext cx="365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noProof="0" dirty="0" err="1"/>
              <a:t>Definition</a:t>
            </a:r>
            <a:r>
              <a:rPr lang="es-ES" sz="800" noProof="0" dirty="0"/>
              <a:t>: “</a:t>
            </a:r>
            <a:r>
              <a:rPr lang="es-ES" sz="800" i="1" noProof="0" dirty="0" err="1"/>
              <a:t>condensed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statement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summarising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complex</a:t>
            </a:r>
            <a:r>
              <a:rPr lang="es-ES" sz="800" i="1" noProof="0" dirty="0"/>
              <a:t> narratives” (Hajer, 1995; 2005). </a:t>
            </a:r>
            <a:r>
              <a:rPr lang="es-ES" sz="800" noProof="0" dirty="0" err="1"/>
              <a:t>E.g</a:t>
            </a:r>
            <a:r>
              <a:rPr lang="es-ES" sz="800" noProof="0" dirty="0"/>
              <a:t>. </a:t>
            </a:r>
            <a:r>
              <a:rPr lang="es-ES" sz="800" noProof="0" dirty="0" err="1"/>
              <a:t>The</a:t>
            </a:r>
            <a:r>
              <a:rPr lang="es-ES" sz="800" noProof="0" dirty="0"/>
              <a:t> </a:t>
            </a:r>
            <a:r>
              <a:rPr lang="es-ES" sz="800" noProof="0" dirty="0" err="1"/>
              <a:t>statement</a:t>
            </a:r>
            <a:r>
              <a:rPr lang="es-ES" sz="800" noProof="0" dirty="0"/>
              <a:t> “nuclear </a:t>
            </a:r>
            <a:r>
              <a:rPr lang="es-ES" sz="800" noProof="0" dirty="0" err="1"/>
              <a:t>energy</a:t>
            </a:r>
            <a:r>
              <a:rPr lang="es-ES" sz="800" noProof="0" dirty="0"/>
              <a:t> </a:t>
            </a:r>
            <a:r>
              <a:rPr lang="es-ES" sz="800" noProof="0" dirty="0" err="1"/>
              <a:t>is</a:t>
            </a:r>
            <a:r>
              <a:rPr lang="es-ES" sz="800" noProof="0" dirty="0"/>
              <a:t> </a:t>
            </a:r>
            <a:r>
              <a:rPr lang="es-ES" sz="800" noProof="0" dirty="0" err="1"/>
              <a:t>the</a:t>
            </a:r>
            <a:r>
              <a:rPr lang="es-ES" sz="800" noProof="0" dirty="0"/>
              <a:t> </a:t>
            </a:r>
            <a:r>
              <a:rPr lang="es-ES" sz="800" noProof="0" dirty="0" err="1"/>
              <a:t>solution</a:t>
            </a:r>
            <a:r>
              <a:rPr lang="es-ES" sz="800" noProof="0" dirty="0"/>
              <a:t>”, </a:t>
            </a:r>
            <a:r>
              <a:rPr lang="es-ES" sz="800" noProof="0" dirty="0" err="1"/>
              <a:t>implies</a:t>
            </a:r>
            <a:r>
              <a:rPr lang="es-ES" sz="800" noProof="0" dirty="0"/>
              <a:t> a narrative </a:t>
            </a:r>
            <a:r>
              <a:rPr lang="es-ES" sz="800" noProof="0" dirty="0" err="1"/>
              <a:t>preferencing</a:t>
            </a:r>
            <a:r>
              <a:rPr lang="es-ES" sz="800" noProof="0" dirty="0"/>
              <a:t> </a:t>
            </a:r>
            <a:r>
              <a:rPr lang="es-ES" sz="800" noProof="0" dirty="0" err="1"/>
              <a:t>e.g</a:t>
            </a:r>
            <a:r>
              <a:rPr lang="es-ES" sz="800" noProof="0" dirty="0"/>
              <a:t>., </a:t>
            </a:r>
            <a:r>
              <a:rPr lang="es-ES" sz="800" noProof="0" dirty="0" err="1"/>
              <a:t>technological</a:t>
            </a:r>
            <a:r>
              <a:rPr lang="es-ES" sz="800" noProof="0" dirty="0"/>
              <a:t> </a:t>
            </a:r>
            <a:r>
              <a:rPr lang="es-ES" sz="800" noProof="0" dirty="0" err="1"/>
              <a:t>advancements</a:t>
            </a:r>
            <a:r>
              <a:rPr lang="es-ES" sz="800" noProof="0" dirty="0"/>
              <a:t> </a:t>
            </a:r>
            <a:r>
              <a:rPr lang="es-ES" sz="800" noProof="0" dirty="0" err="1"/>
              <a:t>rather</a:t>
            </a:r>
            <a:r>
              <a:rPr lang="es-ES" sz="800" noProof="0" dirty="0"/>
              <a:t> </a:t>
            </a:r>
            <a:r>
              <a:rPr lang="es-ES" sz="800" noProof="0" dirty="0" err="1"/>
              <a:t>than</a:t>
            </a:r>
            <a:r>
              <a:rPr lang="es-ES" sz="800" noProof="0" dirty="0"/>
              <a:t> </a:t>
            </a:r>
            <a:r>
              <a:rPr lang="es-ES" sz="800" noProof="0" dirty="0" err="1"/>
              <a:t>changing</a:t>
            </a:r>
            <a:r>
              <a:rPr lang="es-ES" sz="800" noProof="0" dirty="0"/>
              <a:t> </a:t>
            </a:r>
            <a:r>
              <a:rPr lang="es-ES" sz="800" noProof="0" dirty="0" err="1"/>
              <a:t>energy</a:t>
            </a:r>
            <a:r>
              <a:rPr lang="es-ES" sz="800" noProof="0" dirty="0"/>
              <a:t> </a:t>
            </a:r>
            <a:r>
              <a:rPr lang="es-ES" sz="800" noProof="0" dirty="0" err="1"/>
              <a:t>consumption</a:t>
            </a:r>
            <a:r>
              <a:rPr lang="es-ES" sz="800" noProof="0" dirty="0"/>
              <a:t> </a:t>
            </a:r>
            <a:r>
              <a:rPr lang="es-ES" sz="800" noProof="0" dirty="0" err="1"/>
              <a:t>patterns</a:t>
            </a:r>
            <a:r>
              <a:rPr lang="es-ES" sz="800" noProof="0" dirty="0"/>
              <a:t>, </a:t>
            </a:r>
            <a:r>
              <a:rPr lang="es-ES" sz="800" noProof="0" dirty="0" err="1"/>
              <a:t>which</a:t>
            </a:r>
            <a:r>
              <a:rPr lang="es-ES" sz="800" noProof="0" dirty="0"/>
              <a:t> </a:t>
            </a:r>
            <a:r>
              <a:rPr lang="es-ES" sz="800" noProof="0" dirty="0" err="1"/>
              <a:t>is</a:t>
            </a:r>
            <a:r>
              <a:rPr lang="es-ES" sz="800" noProof="0" dirty="0"/>
              <a:t> </a:t>
            </a:r>
            <a:r>
              <a:rPr lang="es-ES" sz="800" noProof="0" dirty="0" err="1"/>
              <a:t>within</a:t>
            </a:r>
            <a:r>
              <a:rPr lang="es-ES" sz="800" noProof="0" dirty="0"/>
              <a:t> a </a:t>
            </a:r>
            <a:r>
              <a:rPr lang="es-ES" sz="800" noProof="0" dirty="0" err="1"/>
              <a:t>certain</a:t>
            </a:r>
            <a:r>
              <a:rPr lang="es-ES" sz="800" noProof="0" dirty="0"/>
              <a:t> </a:t>
            </a:r>
            <a:r>
              <a:rPr lang="es-ES" sz="800" noProof="0" dirty="0" err="1"/>
              <a:t>discourse</a:t>
            </a:r>
            <a:r>
              <a:rPr lang="es-ES" sz="800" noProof="0" dirty="0"/>
              <a:t> (</a:t>
            </a:r>
            <a:r>
              <a:rPr lang="es-ES" sz="800" noProof="0" dirty="0" err="1"/>
              <a:t>see</a:t>
            </a:r>
            <a:r>
              <a:rPr lang="es-ES" sz="800" noProof="0" dirty="0"/>
              <a:t> ‘</a:t>
            </a:r>
            <a:r>
              <a:rPr lang="es-ES" sz="800" noProof="0" dirty="0" err="1"/>
              <a:t>Results</a:t>
            </a:r>
            <a:r>
              <a:rPr lang="es-ES" sz="800" noProof="0" dirty="0"/>
              <a:t>’).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4E32C18-0DDE-1D54-331E-ABA7FDD3449E}"/>
              </a:ext>
            </a:extLst>
          </p:cNvPr>
          <p:cNvSpPr txBox="1"/>
          <p:nvPr/>
        </p:nvSpPr>
        <p:spPr>
          <a:xfrm>
            <a:off x="4927923" y="2613554"/>
            <a:ext cx="21344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Physical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climate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storylines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extreme </a:t>
            </a:r>
            <a:r>
              <a:rPr lang="es-ES" sz="900" noProof="0" dirty="0" err="1"/>
              <a:t>events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EEDB49A-0E86-4E1D-B474-AD6251317982}"/>
              </a:ext>
            </a:extLst>
          </p:cNvPr>
          <p:cNvSpPr/>
          <p:nvPr/>
        </p:nvSpPr>
        <p:spPr>
          <a:xfrm>
            <a:off x="4840067" y="3123216"/>
            <a:ext cx="2378685" cy="6689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0E42453C-8185-0508-5776-0F409A88C751}"/>
              </a:ext>
            </a:extLst>
          </p:cNvPr>
          <p:cNvSpPr/>
          <p:nvPr/>
        </p:nvSpPr>
        <p:spPr>
          <a:xfrm>
            <a:off x="4951502" y="3697137"/>
            <a:ext cx="1010520" cy="26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Storyline</a:t>
            </a:r>
            <a:endParaRPr lang="es-ES" sz="1000" noProof="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A0C0AC8-370C-1420-C3CD-BA09F3231669}"/>
              </a:ext>
            </a:extLst>
          </p:cNvPr>
          <p:cNvSpPr txBox="1"/>
          <p:nvPr/>
        </p:nvSpPr>
        <p:spPr>
          <a:xfrm>
            <a:off x="4761862" y="3995283"/>
            <a:ext cx="25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noProof="0" dirty="0" err="1"/>
              <a:t>Definition</a:t>
            </a:r>
            <a:r>
              <a:rPr lang="es-ES" sz="800" noProof="0" dirty="0"/>
              <a:t>: “</a:t>
            </a:r>
            <a:r>
              <a:rPr lang="es-ES" sz="800" i="1" noProof="0" dirty="0" err="1"/>
              <a:t>physically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self-consistent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unfolding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of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past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events</a:t>
            </a:r>
            <a:r>
              <a:rPr lang="es-ES" sz="800" i="1" noProof="0" dirty="0"/>
              <a:t>, </a:t>
            </a:r>
            <a:r>
              <a:rPr lang="es-ES" sz="800" i="1" noProof="0" dirty="0" err="1"/>
              <a:t>or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of</a:t>
            </a:r>
            <a:r>
              <a:rPr lang="es-ES" sz="800" i="1" noProof="0" dirty="0"/>
              <a:t> plausible future </a:t>
            </a:r>
            <a:r>
              <a:rPr lang="es-ES" sz="800" i="1" noProof="0" dirty="0" err="1"/>
              <a:t>events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or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pathways</a:t>
            </a:r>
            <a:r>
              <a:rPr lang="es-ES" sz="800" i="1" noProof="0" dirty="0"/>
              <a:t>”. </a:t>
            </a:r>
            <a:br>
              <a:rPr lang="es-ES" sz="800" i="1" noProof="0" dirty="0"/>
            </a:br>
            <a:r>
              <a:rPr lang="es-ES" sz="800" noProof="0" dirty="0" err="1"/>
              <a:t>See</a:t>
            </a:r>
            <a:r>
              <a:rPr lang="es-ES" sz="800" noProof="0" dirty="0"/>
              <a:t> Figure 5 </a:t>
            </a:r>
            <a:r>
              <a:rPr lang="es-ES" sz="800" noProof="0" dirty="0" err="1"/>
              <a:t>for</a:t>
            </a:r>
            <a:r>
              <a:rPr lang="es-ES" sz="800" noProof="0" dirty="0"/>
              <a:t> </a:t>
            </a:r>
            <a:r>
              <a:rPr lang="es-ES" sz="800" noProof="0" dirty="0" err="1"/>
              <a:t>reference</a:t>
            </a:r>
            <a:r>
              <a:rPr lang="es-ES" sz="800" noProof="0" dirty="0"/>
              <a:t>.</a:t>
            </a:r>
          </a:p>
          <a:p>
            <a:pPr algn="ctr"/>
            <a:endParaRPr lang="es-ES" sz="800" noProof="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F798F8C-9C1C-9DA0-726C-89B089AC79DD}"/>
              </a:ext>
            </a:extLst>
          </p:cNvPr>
          <p:cNvSpPr txBox="1"/>
          <p:nvPr/>
        </p:nvSpPr>
        <p:spPr>
          <a:xfrm>
            <a:off x="8584024" y="2613554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Scenario-based</a:t>
            </a:r>
            <a:endParaRPr lang="es-ES" sz="1400" b="1" noProof="0" dirty="0"/>
          </a:p>
          <a:p>
            <a:pPr algn="ctr"/>
            <a:endParaRPr lang="es-ES" sz="1400" noProof="0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88B18FAE-9FFF-F532-73D5-DEEEDBCB3A28}"/>
              </a:ext>
            </a:extLst>
          </p:cNvPr>
          <p:cNvSpPr/>
          <p:nvPr/>
        </p:nvSpPr>
        <p:spPr>
          <a:xfrm>
            <a:off x="7933074" y="3746922"/>
            <a:ext cx="692450" cy="26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noProof="0" dirty="0" err="1"/>
              <a:t>Storyline</a:t>
            </a:r>
            <a:endParaRPr lang="es-ES" sz="600" noProof="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297E637-312B-D7C9-31E1-4729581B0FAF}"/>
              </a:ext>
            </a:extLst>
          </p:cNvPr>
          <p:cNvSpPr txBox="1"/>
          <p:nvPr/>
        </p:nvSpPr>
        <p:spPr>
          <a:xfrm>
            <a:off x="7714194" y="3090641"/>
            <a:ext cx="141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noProof="0" dirty="0" err="1"/>
              <a:t>Definition</a:t>
            </a:r>
            <a:r>
              <a:rPr lang="es-ES" sz="800" noProof="0" dirty="0"/>
              <a:t>: “</a:t>
            </a:r>
            <a:r>
              <a:rPr lang="es-ES" sz="800" i="1" noProof="0" dirty="0" err="1"/>
              <a:t>qualitative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descriptions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of</a:t>
            </a:r>
            <a:r>
              <a:rPr lang="es-ES" sz="800" i="1" noProof="0" dirty="0"/>
              <a:t> plausible future </a:t>
            </a:r>
            <a:r>
              <a:rPr lang="es-ES" sz="800" i="1" noProof="0" dirty="0" err="1"/>
              <a:t>world</a:t>
            </a:r>
            <a:r>
              <a:rPr lang="es-ES" sz="800" i="1" noProof="0" dirty="0"/>
              <a:t> </a:t>
            </a:r>
            <a:r>
              <a:rPr lang="es-ES" sz="800" i="1" noProof="0" dirty="0" err="1"/>
              <a:t>evolutions</a:t>
            </a:r>
            <a:r>
              <a:rPr lang="es-ES" sz="800" i="1" noProof="0" dirty="0"/>
              <a:t>”</a:t>
            </a:r>
          </a:p>
          <a:p>
            <a:pPr algn="ctr"/>
            <a:endParaRPr lang="es-ES" sz="800" noProof="0" dirty="0"/>
          </a:p>
        </p:txBody>
      </p:sp>
      <p:sp>
        <p:nvSpPr>
          <p:cNvPr id="56" name="Signo más 55">
            <a:extLst>
              <a:ext uri="{FF2B5EF4-FFF2-40B4-BE49-F238E27FC236}">
                <a16:creationId xmlns:a16="http://schemas.microsoft.com/office/drawing/2014/main" id="{6E8FE4D7-0EA3-7C84-18BC-4A1FDF932674}"/>
              </a:ext>
            </a:extLst>
          </p:cNvPr>
          <p:cNvSpPr/>
          <p:nvPr/>
        </p:nvSpPr>
        <p:spPr>
          <a:xfrm>
            <a:off x="8476312" y="3860440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2182305-FCC2-1A8F-66DB-9CB9BB67A56E}"/>
              </a:ext>
            </a:extLst>
          </p:cNvPr>
          <p:cNvSpPr txBox="1"/>
          <p:nvPr/>
        </p:nvSpPr>
        <p:spPr>
          <a:xfrm>
            <a:off x="8572677" y="3792159"/>
            <a:ext cx="657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Quantitative</a:t>
            </a:r>
            <a:r>
              <a:rPr lang="es-ES" sz="700" noProof="0" dirty="0"/>
              <a:t> </a:t>
            </a:r>
            <a:r>
              <a:rPr lang="es-ES" sz="700" noProof="0" dirty="0" err="1"/>
              <a:t>components</a:t>
            </a:r>
            <a:r>
              <a:rPr lang="es-ES" sz="700" noProof="0" dirty="0"/>
              <a:t> (</a:t>
            </a:r>
            <a:r>
              <a:rPr lang="es-ES" sz="700" noProof="0" dirty="0" err="1"/>
              <a:t>e.g</a:t>
            </a:r>
            <a:r>
              <a:rPr lang="es-ES" sz="700" noProof="0" dirty="0"/>
              <a:t>. GDP)</a:t>
            </a:r>
          </a:p>
        </p:txBody>
      </p:sp>
      <p:sp>
        <p:nvSpPr>
          <p:cNvPr id="58" name="Signo más 57">
            <a:extLst>
              <a:ext uri="{FF2B5EF4-FFF2-40B4-BE49-F238E27FC236}">
                <a16:creationId xmlns:a16="http://schemas.microsoft.com/office/drawing/2014/main" id="{3FF9E219-AF6D-016D-4939-15FB529D4FCE}"/>
              </a:ext>
            </a:extLst>
          </p:cNvPr>
          <p:cNvSpPr/>
          <p:nvPr/>
        </p:nvSpPr>
        <p:spPr>
          <a:xfrm>
            <a:off x="8334385" y="4193329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1FF5AD2-C5E6-B21A-BD29-D1390B805FD3}"/>
              </a:ext>
            </a:extLst>
          </p:cNvPr>
          <p:cNvSpPr txBox="1"/>
          <p:nvPr/>
        </p:nvSpPr>
        <p:spPr>
          <a:xfrm>
            <a:off x="8005706" y="4325444"/>
            <a:ext cx="901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Climate</a:t>
            </a:r>
            <a:r>
              <a:rPr lang="es-ES" sz="700" noProof="0" dirty="0"/>
              <a:t> variables</a:t>
            </a:r>
          </a:p>
        </p:txBody>
      </p:sp>
      <p:sp>
        <p:nvSpPr>
          <p:cNvPr id="60" name="Cerrar llave 59">
            <a:extLst>
              <a:ext uri="{FF2B5EF4-FFF2-40B4-BE49-F238E27FC236}">
                <a16:creationId xmlns:a16="http://schemas.microsoft.com/office/drawing/2014/main" id="{F37CD719-E9A1-52CE-843E-31A6DD7B2EAD}"/>
              </a:ext>
            </a:extLst>
          </p:cNvPr>
          <p:cNvSpPr/>
          <p:nvPr/>
        </p:nvSpPr>
        <p:spPr>
          <a:xfrm rot="5400000">
            <a:off x="9040926" y="3403114"/>
            <a:ext cx="299412" cy="2679709"/>
          </a:xfrm>
          <a:prstGeom prst="rightBrace">
            <a:avLst>
              <a:gd name="adj1" fmla="val 394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290FA91-D751-E92E-5DB5-C6653DA6B486}"/>
              </a:ext>
            </a:extLst>
          </p:cNvPr>
          <p:cNvSpPr txBox="1"/>
          <p:nvPr/>
        </p:nvSpPr>
        <p:spPr>
          <a:xfrm>
            <a:off x="8383809" y="4863911"/>
            <a:ext cx="170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i="1" noProof="0" dirty="0" err="1"/>
              <a:t>Scenario</a:t>
            </a:r>
            <a:r>
              <a:rPr lang="es-ES" sz="700" noProof="0" dirty="0"/>
              <a:t> (</a:t>
            </a:r>
            <a:r>
              <a:rPr lang="es-ES" sz="700" noProof="0" dirty="0" err="1"/>
              <a:t>or</a:t>
            </a:r>
            <a:r>
              <a:rPr lang="es-ES" sz="700" noProof="0" dirty="0"/>
              <a:t> </a:t>
            </a:r>
            <a:r>
              <a:rPr lang="es-ES" sz="700" noProof="0" dirty="0" err="1"/>
              <a:t>scenario</a:t>
            </a:r>
            <a:r>
              <a:rPr lang="es-ES" sz="700" noProof="0" dirty="0"/>
              <a:t> </a:t>
            </a:r>
            <a:r>
              <a:rPr lang="es-ES" sz="700" noProof="0" dirty="0" err="1"/>
              <a:t>storylines</a:t>
            </a:r>
            <a:r>
              <a:rPr lang="es-ES" sz="700" noProof="0" dirty="0"/>
              <a:t>), </a:t>
            </a:r>
            <a:br>
              <a:rPr lang="es-ES" sz="700" noProof="0" dirty="0"/>
            </a:br>
            <a:r>
              <a:rPr lang="es-ES" sz="700" noProof="0" dirty="0" err="1"/>
              <a:t>also</a:t>
            </a:r>
            <a:r>
              <a:rPr lang="es-ES" sz="700" noProof="0" dirty="0"/>
              <a:t> </a:t>
            </a:r>
            <a:r>
              <a:rPr lang="es-ES" sz="700" noProof="0" dirty="0" err="1"/>
              <a:t>called</a:t>
            </a:r>
            <a:r>
              <a:rPr lang="es-ES" sz="700" noProof="0" dirty="0"/>
              <a:t> </a:t>
            </a:r>
            <a:r>
              <a:rPr lang="es-ES" sz="700" i="1" noProof="0" dirty="0"/>
              <a:t>narrative</a:t>
            </a:r>
          </a:p>
        </p:txBody>
      </p:sp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D71FEA8E-B7BB-0B6D-3C4F-A024223CEE8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11107" y="4453815"/>
            <a:ext cx="457356" cy="2718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7BB045F-D7FB-FE43-2779-FBFE1DF7AC7E}"/>
              </a:ext>
            </a:extLst>
          </p:cNvPr>
          <p:cNvSpPr txBox="1"/>
          <p:nvPr/>
        </p:nvSpPr>
        <p:spPr>
          <a:xfrm>
            <a:off x="9503508" y="3362397"/>
            <a:ext cx="705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noProof="0" dirty="0" err="1"/>
              <a:t>Expected</a:t>
            </a:r>
            <a:r>
              <a:rPr lang="es-ES" sz="700" noProof="0" dirty="0"/>
              <a:t> </a:t>
            </a:r>
            <a:r>
              <a:rPr lang="es-ES" sz="700" noProof="0" dirty="0" err="1"/>
              <a:t>concentration</a:t>
            </a:r>
            <a:r>
              <a:rPr lang="es-ES" sz="700" noProof="0" dirty="0"/>
              <a:t> </a:t>
            </a:r>
            <a:r>
              <a:rPr lang="es-ES" sz="700" noProof="0" dirty="0" err="1"/>
              <a:t>end-points</a:t>
            </a:r>
            <a:endParaRPr lang="es-ES" sz="700" noProof="0" dirty="0"/>
          </a:p>
        </p:txBody>
      </p:sp>
      <p:cxnSp>
        <p:nvCxnSpPr>
          <p:cNvPr id="64" name="Conector: curvado 63">
            <a:extLst>
              <a:ext uri="{FF2B5EF4-FFF2-40B4-BE49-F238E27FC236}">
                <a16:creationId xmlns:a16="http://schemas.microsoft.com/office/drawing/2014/main" id="{CE5FAA56-F7B4-A5CE-D260-CD5F26CA3247}"/>
              </a:ext>
            </a:extLst>
          </p:cNvPr>
          <p:cNvCxnSpPr/>
          <p:nvPr/>
        </p:nvCxnSpPr>
        <p:spPr>
          <a:xfrm rot="5400000">
            <a:off x="7986237" y="3594948"/>
            <a:ext cx="253575" cy="342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3ECE882-E320-1929-03C1-98F2DAE09CB9}"/>
              </a:ext>
            </a:extLst>
          </p:cNvPr>
          <p:cNvSpPr txBox="1"/>
          <p:nvPr/>
        </p:nvSpPr>
        <p:spPr>
          <a:xfrm>
            <a:off x="3570208" y="6133403"/>
            <a:ext cx="491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Fuente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Baulenas, E.,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Versteeg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G., Terrado, M., Mindlin, J., &amp;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Bojovic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(2023).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Assembling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story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use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storyline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approaches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climate‐related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s-ES" sz="800" b="0" i="1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Global </a:t>
            </a:r>
            <a:r>
              <a:rPr lang="es-ES" sz="800" b="0" i="1" noProof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sz="800" b="0" i="1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s-ES" sz="800" b="0" i="0" noProof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2200183.</a:t>
            </a:r>
            <a:endParaRPr lang="es-ES" sz="800" i="1" noProof="0" dirty="0">
              <a:solidFill>
                <a:srgbClr val="1244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8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9E2F6-305C-71FB-C4EE-A679124BD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748CD-A997-62C9-973B-EB15D78F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1" y="1622789"/>
            <a:ext cx="10603347" cy="718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Ejemplos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endParaRPr lang="es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2810E3-1A76-31A8-2B36-2B69EF9968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2050" name="Picture 2" descr="'I don't think science knows': Trump denies climate change link to US  wildfires | Facebook">
            <a:extLst>
              <a:ext uri="{FF2B5EF4-FFF2-40B4-BE49-F238E27FC236}">
                <a16:creationId xmlns:a16="http://schemas.microsoft.com/office/drawing/2014/main" id="{3D9C228B-E2B1-81A4-2F80-5D5D0622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9" y="2194364"/>
            <a:ext cx="2992555" cy="2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B939D807-65BB-D799-BCFE-9D839BA26AF4}"/>
              </a:ext>
            </a:extLst>
          </p:cNvPr>
          <p:cNvSpPr txBox="1"/>
          <p:nvPr/>
        </p:nvSpPr>
        <p:spPr>
          <a:xfrm>
            <a:off x="449039" y="5186919"/>
            <a:ext cx="326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noProof="0" dirty="0"/>
              <a:t>(</a:t>
            </a:r>
            <a:r>
              <a:rPr lang="es-ES" sz="900" noProof="0" dirty="0" err="1"/>
              <a:t>The</a:t>
            </a:r>
            <a:r>
              <a:rPr lang="es-ES" sz="900" noProof="0" dirty="0"/>
              <a:t> Guardian)</a:t>
            </a:r>
            <a:endParaRPr lang="es-ES" sz="1400" noProof="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D2A5301B-B076-976B-BF39-8A5A0294BAAA}"/>
              </a:ext>
            </a:extLst>
          </p:cNvPr>
          <p:cNvSpPr txBox="1">
            <a:spLocks/>
          </p:cNvSpPr>
          <p:nvPr/>
        </p:nvSpPr>
        <p:spPr>
          <a:xfrm>
            <a:off x="603656" y="256068"/>
            <a:ext cx="11588343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2448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noProof="0" dirty="0"/>
              <a:t>Contexto </a:t>
            </a:r>
            <a:br>
              <a:rPr lang="es-ES" noProof="0" dirty="0"/>
            </a:br>
            <a:r>
              <a:rPr lang="es-ES" dirty="0">
                <a:solidFill>
                  <a:srgbClr val="00B0F0"/>
                </a:solidFill>
              </a:rPr>
              <a:t>S</a:t>
            </a:r>
            <a:r>
              <a:rPr lang="es-ES" noProof="0" dirty="0" err="1">
                <a:solidFill>
                  <a:srgbClr val="00B0F0"/>
                </a:solidFill>
              </a:rPr>
              <a:t>torylines</a:t>
            </a:r>
            <a:r>
              <a:rPr lang="es-ES" noProof="0" dirty="0">
                <a:solidFill>
                  <a:srgbClr val="00B0F0"/>
                </a:solidFill>
              </a:rPr>
              <a:t> en la ciencia relacionada con el clima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212EDF-7341-996C-C8BD-10CBD97DCADA}"/>
              </a:ext>
            </a:extLst>
          </p:cNvPr>
          <p:cNvSpPr txBox="1"/>
          <p:nvPr/>
        </p:nvSpPr>
        <p:spPr>
          <a:xfrm>
            <a:off x="3953291" y="4771420"/>
            <a:ext cx="326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noProof="0" dirty="0"/>
              <a:t>Shepherd, T. G., Boyd, E., </a:t>
            </a:r>
            <a:r>
              <a:rPr lang="en-US" sz="900" noProof="0" dirty="0" err="1"/>
              <a:t>Calel</a:t>
            </a:r>
            <a:r>
              <a:rPr lang="en-US" sz="900" noProof="0" dirty="0"/>
              <a:t>, R. A., Chapman, S. C., </a:t>
            </a:r>
            <a:r>
              <a:rPr lang="en-US" sz="900" noProof="0" dirty="0" err="1"/>
              <a:t>Dessai</a:t>
            </a:r>
            <a:r>
              <a:rPr lang="en-US" sz="900" noProof="0" dirty="0"/>
              <a:t>, S., Dima-West, I. M., ... &amp; </a:t>
            </a:r>
            <a:r>
              <a:rPr lang="en-US" sz="900" noProof="0" dirty="0" err="1"/>
              <a:t>Zenghelis</a:t>
            </a:r>
            <a:r>
              <a:rPr lang="en-US" sz="900" noProof="0" dirty="0"/>
              <a:t>, D. A. (2018). Storylines: an alternative approach to representing uncertainty in physical aspects of climate change. Climatic change, 151, 555-571.</a:t>
            </a:r>
            <a:endParaRPr lang="es-ES" sz="1400" noProof="0" dirty="0"/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550786D0-199E-8DED-74D8-760A0643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91" y="2203514"/>
            <a:ext cx="32623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ere do the five new IPCC scenarios come from? - I4CE">
            <a:extLst>
              <a:ext uri="{FF2B5EF4-FFF2-40B4-BE49-F238E27FC236}">
                <a16:creationId xmlns:a16="http://schemas.microsoft.com/office/drawing/2014/main" id="{A5D4B3C4-C59F-0DC4-E39D-F4BB6056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83" y="2194364"/>
            <a:ext cx="4737099" cy="24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4C8E505-01E7-E79D-B0A2-BDBF8C6BD51C}"/>
              </a:ext>
            </a:extLst>
          </p:cNvPr>
          <p:cNvSpPr txBox="1"/>
          <p:nvPr/>
        </p:nvSpPr>
        <p:spPr>
          <a:xfrm>
            <a:off x="8010791" y="4533448"/>
            <a:ext cx="326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noProof="0" dirty="0"/>
              <a:t>IPCC AR6 in </a:t>
            </a:r>
            <a:r>
              <a:rPr lang="en-US" sz="900" noProof="0" dirty="0" err="1"/>
              <a:t>WeAdapt</a:t>
            </a:r>
            <a:r>
              <a:rPr lang="en-US" sz="900" noProof="0" dirty="0"/>
              <a:t> platform: </a:t>
            </a:r>
            <a:r>
              <a:rPr lang="en-US" sz="900" i="1" noProof="0" dirty="0"/>
              <a:t>https://weadapt.org/knowledge-base/climate-services/10-things-ipcc-scenarios/</a:t>
            </a:r>
            <a:r>
              <a:rPr lang="en-US" sz="900" noProof="0" dirty="0"/>
              <a:t>)</a:t>
            </a:r>
            <a:endParaRPr lang="es-ES" sz="1400" noProof="0" dirty="0"/>
          </a:p>
        </p:txBody>
      </p:sp>
    </p:spTree>
    <p:extLst>
      <p:ext uri="{BB962C8B-B14F-4D97-AF65-F5344CB8AC3E}">
        <p14:creationId xmlns:p14="http://schemas.microsoft.com/office/powerpoint/2010/main" val="127394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ADF0-42AA-5F53-F20F-DB161BDF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E0F0067-33B6-9755-CA6C-CC65E120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noProof="0" dirty="0"/>
              <a:t>Objetivo </a:t>
            </a:r>
            <a:br>
              <a:rPr lang="es-ES" noProof="0" dirty="0"/>
            </a:br>
            <a:r>
              <a:rPr lang="es-ES" noProof="0" dirty="0" err="1">
                <a:solidFill>
                  <a:srgbClr val="00B0F0"/>
                </a:solidFill>
              </a:rPr>
              <a:t>Cocktail</a:t>
            </a:r>
            <a:r>
              <a:rPr lang="es-ES" noProof="0" dirty="0">
                <a:solidFill>
                  <a:srgbClr val="00B0F0"/>
                </a:solidFill>
              </a:rPr>
              <a:t> de </a:t>
            </a:r>
            <a:r>
              <a:rPr lang="es-ES" noProof="0" dirty="0" err="1">
                <a:solidFill>
                  <a:srgbClr val="00B0F0"/>
                </a:solidFill>
              </a:rPr>
              <a:t>storylines</a:t>
            </a:r>
            <a:endParaRPr lang="es-ES" noProof="0" dirty="0">
              <a:solidFill>
                <a:srgbClr val="00B0F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B07DC4-987F-2402-B0EE-CA9D56422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CB78E5F4-CA4C-3203-2045-F2D16998C294}"/>
              </a:ext>
            </a:extLst>
          </p:cNvPr>
          <p:cNvSpPr/>
          <p:nvPr/>
        </p:nvSpPr>
        <p:spPr>
          <a:xfrm>
            <a:off x="7957950" y="2316272"/>
            <a:ext cx="2572537" cy="173204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934ABA1E-849A-0FAF-CDF0-3A4C737096EC}"/>
              </a:ext>
            </a:extLst>
          </p:cNvPr>
          <p:cNvSpPr/>
          <p:nvPr/>
        </p:nvSpPr>
        <p:spPr>
          <a:xfrm rot="20334202">
            <a:off x="7903712" y="2597689"/>
            <a:ext cx="2441070" cy="1486414"/>
          </a:xfrm>
          <a:prstGeom prst="rightArrow">
            <a:avLst>
              <a:gd name="adj1" fmla="val 54845"/>
              <a:gd name="adj2" fmla="val 48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6337AD4-0D2F-BBE9-9F95-B2EF13BD6C02}"/>
              </a:ext>
            </a:extLst>
          </p:cNvPr>
          <p:cNvSpPr/>
          <p:nvPr/>
        </p:nvSpPr>
        <p:spPr>
          <a:xfrm>
            <a:off x="2034734" y="3315497"/>
            <a:ext cx="1535474" cy="7598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endParaRPr lang="es-ES" sz="600" noProof="0" dirty="0"/>
          </a:p>
          <a:p>
            <a:pPr algn="ctr"/>
            <a:r>
              <a:rPr lang="es-ES" sz="600" noProof="0" dirty="0" err="1"/>
              <a:t>Complex</a:t>
            </a:r>
            <a:r>
              <a:rPr lang="es-ES" sz="600" noProof="0" dirty="0"/>
              <a:t> narratives</a:t>
            </a:r>
            <a:endParaRPr lang="es-ES" sz="700" noProof="0" dirty="0"/>
          </a:p>
          <a:p>
            <a:pPr algn="ctr"/>
            <a:endParaRPr lang="es-ES" sz="700" noProof="0" dirty="0"/>
          </a:p>
          <a:p>
            <a:pPr algn="ctr"/>
            <a:endParaRPr lang="es-ES" sz="700" noProof="0" dirty="0"/>
          </a:p>
          <a:p>
            <a:pPr algn="ctr"/>
            <a:endParaRPr lang="es-ES" sz="700" noProof="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9E60E978-FDFF-5ACE-13ED-3C9BAEF9F7B5}"/>
              </a:ext>
            </a:extLst>
          </p:cNvPr>
          <p:cNvSpPr/>
          <p:nvPr/>
        </p:nvSpPr>
        <p:spPr>
          <a:xfrm>
            <a:off x="2215283" y="3382854"/>
            <a:ext cx="1174377" cy="460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Storyline</a:t>
            </a:r>
            <a:endParaRPr lang="es-ES" sz="1000" noProof="0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5214B0A-9F2B-24F4-D95E-63C4AF986DA8}"/>
              </a:ext>
            </a:extLst>
          </p:cNvPr>
          <p:cNvSpPr/>
          <p:nvPr/>
        </p:nvSpPr>
        <p:spPr>
          <a:xfrm>
            <a:off x="1817258" y="2529352"/>
            <a:ext cx="1984280" cy="174413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Discourse</a:t>
            </a:r>
            <a:r>
              <a:rPr lang="es-ES" sz="1000" noProof="0" dirty="0"/>
              <a:t>(s)</a:t>
            </a:r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  <a:p>
            <a:pPr algn="ctr"/>
            <a:endParaRPr lang="es-ES" sz="1000" noProof="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F7C9526-0CF8-D735-7DD7-4326964ADBFB}"/>
              </a:ext>
            </a:extLst>
          </p:cNvPr>
          <p:cNvSpPr txBox="1"/>
          <p:nvPr/>
        </p:nvSpPr>
        <p:spPr>
          <a:xfrm>
            <a:off x="1494364" y="2069384"/>
            <a:ext cx="27831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Discourse-analytical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approaches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argumentative </a:t>
            </a:r>
            <a:r>
              <a:rPr lang="es-ES" sz="900" noProof="0" dirty="0" err="1"/>
              <a:t>discourse</a:t>
            </a:r>
            <a:r>
              <a:rPr lang="es-ES" sz="900" noProof="0" dirty="0"/>
              <a:t> </a:t>
            </a:r>
            <a:r>
              <a:rPr lang="es-ES" sz="900" noProof="0" dirty="0" err="1"/>
              <a:t>analysis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41EE1A6-C47E-2EE2-3A7A-4B3D2CC1E78D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2184960" y="3232952"/>
            <a:ext cx="202307" cy="21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290F4A2-966B-C378-96EC-4A583FEF1196}"/>
              </a:ext>
            </a:extLst>
          </p:cNvPr>
          <p:cNvSpPr txBox="1"/>
          <p:nvPr/>
        </p:nvSpPr>
        <p:spPr>
          <a:xfrm>
            <a:off x="1928745" y="3000996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noProof="0" dirty="0" err="1"/>
              <a:t>Actors</a:t>
            </a:r>
            <a:endParaRPr lang="es-ES" sz="1000" noProof="0" dirty="0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AAAE8FF-2F07-228A-4E4F-50141A8B92EA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3220036" y="3232952"/>
            <a:ext cx="170987" cy="19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23B5E43-234F-27BF-2F4D-A3DB735F5AB3}"/>
              </a:ext>
            </a:extLst>
          </p:cNvPr>
          <p:cNvSpPr txBox="1"/>
          <p:nvPr/>
        </p:nvSpPr>
        <p:spPr>
          <a:xfrm>
            <a:off x="3065453" y="2986731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noProof="0" dirty="0" err="1"/>
              <a:t>Practices</a:t>
            </a:r>
            <a:endParaRPr lang="es-ES" sz="1000" noProof="0" dirty="0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D552892-04B7-4997-807F-8206818433D6}"/>
              </a:ext>
            </a:extLst>
          </p:cNvPr>
          <p:cNvCxnSpPr>
            <a:cxnSpLocks/>
          </p:cNvCxnSpPr>
          <p:nvPr/>
        </p:nvCxnSpPr>
        <p:spPr>
          <a:xfrm>
            <a:off x="2542662" y="3115726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4.png">
            <a:extLst>
              <a:ext uri="{FF2B5EF4-FFF2-40B4-BE49-F238E27FC236}">
                <a16:creationId xmlns:a16="http://schemas.microsoft.com/office/drawing/2014/main" id="{703C8BFA-9408-61C7-9209-62C65607A742}"/>
              </a:ext>
            </a:extLst>
          </p:cNvPr>
          <p:cNvPicPr/>
          <p:nvPr/>
        </p:nvPicPr>
        <p:blipFill rotWithShape="1">
          <a:blip r:embed="rId3"/>
          <a:srcRect b="69185"/>
          <a:stretch/>
        </p:blipFill>
        <p:spPr>
          <a:xfrm>
            <a:off x="4934968" y="2578273"/>
            <a:ext cx="2212124" cy="537453"/>
          </a:xfrm>
          <a:prstGeom prst="rect">
            <a:avLst/>
          </a:prstGeom>
          <a:ln/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2E54F4AC-0D79-2907-80D3-2CEF8AC44B13}"/>
              </a:ext>
            </a:extLst>
          </p:cNvPr>
          <p:cNvSpPr txBox="1"/>
          <p:nvPr/>
        </p:nvSpPr>
        <p:spPr>
          <a:xfrm>
            <a:off x="4927923" y="2068611"/>
            <a:ext cx="21344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Physical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climate</a:t>
            </a:r>
            <a:r>
              <a:rPr lang="es-ES" sz="1400" b="1" noProof="0" dirty="0"/>
              <a:t> </a:t>
            </a:r>
            <a:r>
              <a:rPr lang="es-ES" sz="1400" b="1" noProof="0" dirty="0" err="1"/>
              <a:t>storylines</a:t>
            </a:r>
            <a:br>
              <a:rPr lang="es-ES" sz="1400" b="1" noProof="0" dirty="0"/>
            </a:br>
            <a:r>
              <a:rPr lang="es-ES" sz="900" noProof="0" dirty="0"/>
              <a:t>(</a:t>
            </a:r>
            <a:r>
              <a:rPr lang="es-ES" sz="900" noProof="0" dirty="0" err="1"/>
              <a:t>illustrated</a:t>
            </a:r>
            <a:r>
              <a:rPr lang="es-ES" sz="900" noProof="0" dirty="0"/>
              <a:t> </a:t>
            </a:r>
            <a:r>
              <a:rPr lang="es-ES" sz="900" noProof="0" dirty="0" err="1"/>
              <a:t>here</a:t>
            </a:r>
            <a:r>
              <a:rPr lang="es-ES" sz="900" noProof="0" dirty="0"/>
              <a:t> </a:t>
            </a:r>
            <a:r>
              <a:rPr lang="es-ES" sz="900" noProof="0" dirty="0" err="1"/>
              <a:t>only</a:t>
            </a:r>
            <a:r>
              <a:rPr lang="es-ES" sz="900" noProof="0" dirty="0"/>
              <a:t> extreme </a:t>
            </a:r>
            <a:r>
              <a:rPr lang="es-ES" sz="900" noProof="0" dirty="0" err="1"/>
              <a:t>events</a:t>
            </a:r>
            <a:r>
              <a:rPr lang="es-ES" sz="900" noProof="0" dirty="0"/>
              <a:t>)</a:t>
            </a:r>
            <a:endParaRPr lang="es-ES" sz="1400" noProof="0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7893FFC-3EDF-08DF-4765-62CC2DCEDCFB}"/>
              </a:ext>
            </a:extLst>
          </p:cNvPr>
          <p:cNvSpPr/>
          <p:nvPr/>
        </p:nvSpPr>
        <p:spPr>
          <a:xfrm>
            <a:off x="4840067" y="2578273"/>
            <a:ext cx="2378685" cy="6689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C1D0055-E462-9190-6DD8-C99BFAFE6B08}"/>
              </a:ext>
            </a:extLst>
          </p:cNvPr>
          <p:cNvSpPr/>
          <p:nvPr/>
        </p:nvSpPr>
        <p:spPr>
          <a:xfrm>
            <a:off x="4951502" y="3152194"/>
            <a:ext cx="1010520" cy="26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noProof="0" dirty="0" err="1"/>
              <a:t>Storyline</a:t>
            </a:r>
            <a:endParaRPr lang="es-ES" sz="1000" noProof="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89A49AD-F59C-7125-0DC2-D52AC3FA6024}"/>
              </a:ext>
            </a:extLst>
          </p:cNvPr>
          <p:cNvSpPr txBox="1"/>
          <p:nvPr/>
        </p:nvSpPr>
        <p:spPr>
          <a:xfrm>
            <a:off x="8584024" y="2068611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noProof="0" dirty="0" err="1"/>
              <a:t>Scenario-based</a:t>
            </a:r>
            <a:endParaRPr lang="es-ES" sz="1400" b="1" noProof="0" dirty="0"/>
          </a:p>
          <a:p>
            <a:pPr algn="ctr"/>
            <a:endParaRPr lang="es-ES" sz="1400" noProof="0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DBF27978-A6E9-FE8A-7FF3-676ECFB221E2}"/>
              </a:ext>
            </a:extLst>
          </p:cNvPr>
          <p:cNvSpPr/>
          <p:nvPr/>
        </p:nvSpPr>
        <p:spPr>
          <a:xfrm>
            <a:off x="7933074" y="3201979"/>
            <a:ext cx="692450" cy="261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noProof="0" dirty="0" err="1"/>
              <a:t>Storyline</a:t>
            </a:r>
            <a:endParaRPr lang="es-ES" sz="600" noProof="0" dirty="0"/>
          </a:p>
        </p:txBody>
      </p:sp>
      <p:sp>
        <p:nvSpPr>
          <p:cNvPr id="56" name="Signo más 55">
            <a:extLst>
              <a:ext uri="{FF2B5EF4-FFF2-40B4-BE49-F238E27FC236}">
                <a16:creationId xmlns:a16="http://schemas.microsoft.com/office/drawing/2014/main" id="{B620AD05-F5AA-81ED-23D0-215B994B4318}"/>
              </a:ext>
            </a:extLst>
          </p:cNvPr>
          <p:cNvSpPr/>
          <p:nvPr/>
        </p:nvSpPr>
        <p:spPr>
          <a:xfrm>
            <a:off x="8476312" y="3315497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F429076-40B2-7F3F-571B-F60CFCD21988}"/>
              </a:ext>
            </a:extLst>
          </p:cNvPr>
          <p:cNvSpPr txBox="1"/>
          <p:nvPr/>
        </p:nvSpPr>
        <p:spPr>
          <a:xfrm>
            <a:off x="8572677" y="3247216"/>
            <a:ext cx="657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Quantitative</a:t>
            </a:r>
            <a:r>
              <a:rPr lang="es-ES" sz="700" noProof="0" dirty="0"/>
              <a:t> </a:t>
            </a:r>
            <a:r>
              <a:rPr lang="es-ES" sz="700" noProof="0" dirty="0" err="1"/>
              <a:t>components</a:t>
            </a:r>
            <a:r>
              <a:rPr lang="es-ES" sz="700" noProof="0" dirty="0"/>
              <a:t> (</a:t>
            </a:r>
            <a:r>
              <a:rPr lang="es-ES" sz="700" noProof="0" dirty="0" err="1"/>
              <a:t>e.g</a:t>
            </a:r>
            <a:r>
              <a:rPr lang="es-ES" sz="700" noProof="0" dirty="0"/>
              <a:t>. GDP)</a:t>
            </a:r>
          </a:p>
        </p:txBody>
      </p:sp>
      <p:sp>
        <p:nvSpPr>
          <p:cNvPr id="58" name="Signo más 57">
            <a:extLst>
              <a:ext uri="{FF2B5EF4-FFF2-40B4-BE49-F238E27FC236}">
                <a16:creationId xmlns:a16="http://schemas.microsoft.com/office/drawing/2014/main" id="{F6B2465C-8019-ECC2-049E-9CA6B03FDBB6}"/>
              </a:ext>
            </a:extLst>
          </p:cNvPr>
          <p:cNvSpPr/>
          <p:nvPr/>
        </p:nvSpPr>
        <p:spPr>
          <a:xfrm>
            <a:off x="8334385" y="3648386"/>
            <a:ext cx="141927" cy="156260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D37B268-4D8E-A134-DC7C-ED9C5119D643}"/>
              </a:ext>
            </a:extLst>
          </p:cNvPr>
          <p:cNvSpPr txBox="1"/>
          <p:nvPr/>
        </p:nvSpPr>
        <p:spPr>
          <a:xfrm>
            <a:off x="8005706" y="3780501"/>
            <a:ext cx="901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noProof="0" dirty="0" err="1"/>
              <a:t>Climate</a:t>
            </a:r>
            <a:r>
              <a:rPr lang="es-ES" sz="700" noProof="0" dirty="0"/>
              <a:t> variables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F8BD5F9-B902-E905-582F-487FDE3410C5}"/>
              </a:ext>
            </a:extLst>
          </p:cNvPr>
          <p:cNvSpPr txBox="1"/>
          <p:nvPr/>
        </p:nvSpPr>
        <p:spPr>
          <a:xfrm>
            <a:off x="9503508" y="2817454"/>
            <a:ext cx="705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noProof="0" dirty="0" err="1"/>
              <a:t>Expected</a:t>
            </a:r>
            <a:r>
              <a:rPr lang="es-ES" sz="700" noProof="0" dirty="0"/>
              <a:t> </a:t>
            </a:r>
            <a:r>
              <a:rPr lang="es-ES" sz="700" noProof="0" dirty="0" err="1"/>
              <a:t>concentration</a:t>
            </a:r>
            <a:r>
              <a:rPr lang="es-ES" sz="700" noProof="0" dirty="0"/>
              <a:t> </a:t>
            </a:r>
            <a:r>
              <a:rPr lang="es-ES" sz="700" noProof="0" dirty="0" err="1"/>
              <a:t>end-points</a:t>
            </a:r>
            <a:endParaRPr lang="es-ES" sz="700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D4E1F3-A7A9-B8AF-634A-EBEF8381C52E}"/>
              </a:ext>
            </a:extLst>
          </p:cNvPr>
          <p:cNvSpPr/>
          <p:nvPr/>
        </p:nvSpPr>
        <p:spPr>
          <a:xfrm>
            <a:off x="1320799" y="1913208"/>
            <a:ext cx="9485745" cy="2770970"/>
          </a:xfrm>
          <a:prstGeom prst="rect">
            <a:avLst/>
          </a:prstGeom>
          <a:noFill/>
          <a:ln>
            <a:solidFill>
              <a:srgbClr val="12448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D55397-7EED-5781-0555-A29BA15F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81" y="4059671"/>
            <a:ext cx="2657876" cy="12327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BC1B47-9499-4D02-5F85-51F648151A2F}"/>
              </a:ext>
            </a:extLst>
          </p:cNvPr>
          <p:cNvSpPr txBox="1"/>
          <p:nvPr/>
        </p:nvSpPr>
        <p:spPr>
          <a:xfrm>
            <a:off x="4054765" y="5326346"/>
            <a:ext cx="3972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(al </a:t>
            </a:r>
            <a:r>
              <a:rPr lang="en-GB" sz="1000" dirty="0" err="1"/>
              <a:t>igual</a:t>
            </a:r>
            <a:r>
              <a:rPr lang="en-GB" sz="1000" dirty="0"/>
              <a:t> mal </a:t>
            </a:r>
            <a:r>
              <a:rPr lang="en-GB" sz="1000" dirty="0" err="1"/>
              <a:t>ejemplo</a:t>
            </a:r>
            <a:r>
              <a:rPr lang="en-GB" sz="1000" dirty="0"/>
              <a:t> </a:t>
            </a:r>
            <a:r>
              <a:rPr lang="en-GB" sz="1000" dirty="0" err="1"/>
              <a:t>porque</a:t>
            </a:r>
            <a:r>
              <a:rPr lang="en-GB" sz="1000" dirty="0"/>
              <a:t> </a:t>
            </a:r>
            <a:r>
              <a:rPr lang="en-GB" sz="1000" dirty="0" err="1"/>
              <a:t>el</a:t>
            </a:r>
            <a:r>
              <a:rPr lang="en-GB" sz="1000" dirty="0"/>
              <a:t> </a:t>
            </a:r>
            <a:r>
              <a:rPr lang="en-GB" sz="1000" dirty="0" err="1"/>
              <a:t>flameado</a:t>
            </a:r>
            <a:r>
              <a:rPr lang="en-GB" sz="1000" dirty="0"/>
              <a:t> de Moe era un </a:t>
            </a:r>
            <a:r>
              <a:rPr lang="en-GB" sz="1000" dirty="0" err="1"/>
              <a:t>plagio</a:t>
            </a:r>
            <a:r>
              <a:rPr lang="en-GB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880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744F-6BB4-CB0E-29BD-45142B09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94D546D-5ED0-1913-BF31-F7699E76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56" y="256068"/>
            <a:ext cx="11588343" cy="800945"/>
          </a:xfrm>
        </p:spPr>
        <p:txBody>
          <a:bodyPr/>
          <a:lstStyle/>
          <a:p>
            <a:pPr algn="l"/>
            <a:r>
              <a:rPr lang="es-ES" dirty="0"/>
              <a:t>O</a:t>
            </a:r>
            <a:r>
              <a:rPr lang="es-ES" noProof="0" dirty="0" err="1"/>
              <a:t>bjetivo</a:t>
            </a:r>
            <a:r>
              <a:rPr lang="es-ES" noProof="0" dirty="0"/>
              <a:t> </a:t>
            </a:r>
            <a:br>
              <a:rPr lang="es-ES" noProof="0" dirty="0"/>
            </a:br>
            <a:r>
              <a:rPr lang="es-ES" noProof="0" dirty="0">
                <a:solidFill>
                  <a:srgbClr val="00B0F0"/>
                </a:solidFill>
              </a:rPr>
              <a:t>Dar apoyo a la toma de decisiones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2748AF-1073-283B-F986-6CAE68D55C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4295" y="5994400"/>
            <a:ext cx="1668587" cy="773112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1DD35C0E-7636-6E59-3733-F75800AE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595438"/>
            <a:ext cx="49434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4E861A-547F-7733-4BDD-40A3DB482722}"/>
              </a:ext>
            </a:extLst>
          </p:cNvPr>
          <p:cNvSpPr txBox="1"/>
          <p:nvPr/>
        </p:nvSpPr>
        <p:spPr>
          <a:xfrm>
            <a:off x="4739913" y="6134735"/>
            <a:ext cx="1683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Foto</a:t>
            </a:r>
            <a:r>
              <a:rPr lang="en-GB" sz="1000" dirty="0"/>
              <a:t>: Wikipedia (five helices)</a:t>
            </a:r>
          </a:p>
        </p:txBody>
      </p:sp>
    </p:spTree>
    <p:extLst>
      <p:ext uri="{BB962C8B-B14F-4D97-AF65-F5344CB8AC3E}">
        <p14:creationId xmlns:p14="http://schemas.microsoft.com/office/powerpoint/2010/main" val="36212449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9525</TotalTime>
  <Words>1204</Words>
  <Application>Microsoft Office PowerPoint</Application>
  <PresentationFormat>Panorámica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Wingdings</vt:lpstr>
      <vt:lpstr>Diseño personalizado</vt:lpstr>
      <vt:lpstr>Escenarios plurales para la transición energética hacia las renovables</vt:lpstr>
      <vt:lpstr>Índice temático</vt:lpstr>
      <vt:lpstr>Contexto Orígenes del estudio</vt:lpstr>
      <vt:lpstr>Contexto Orígenes del estudio</vt:lpstr>
      <vt:lpstr>Contexto Orígenes del estudio</vt:lpstr>
      <vt:lpstr>Contexto  Storylines en la ciencia relacionada con el clima</vt:lpstr>
      <vt:lpstr>Presentación de PowerPoint</vt:lpstr>
      <vt:lpstr>Objetivo  Cocktail de storylines</vt:lpstr>
      <vt:lpstr>Objetivo  Dar apoyo a la toma de decisiones</vt:lpstr>
      <vt:lpstr>Metodogía  Caso de estudio</vt:lpstr>
      <vt:lpstr>Resultados Storylines basadas en discursos</vt:lpstr>
      <vt:lpstr>Resultados Storylines basadas en modelos</vt:lpstr>
      <vt:lpstr>Resultados Storylines basadas en modelos</vt:lpstr>
      <vt:lpstr>Siguientes pasos Integración</vt:lpstr>
      <vt:lpstr>Siguientes pasos Integración</vt:lpstr>
      <vt:lpstr>Siguientes pasos Integración</vt:lpstr>
      <vt:lpstr>Siguientes pasos Integración</vt:lpstr>
      <vt:lpstr>Discusión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Ribas</dc:creator>
  <cp:lastModifiedBy>Eulalia Baulenas Serra</cp:lastModifiedBy>
  <cp:revision>171</cp:revision>
  <dcterms:created xsi:type="dcterms:W3CDTF">2019-06-06T09:57:11Z</dcterms:created>
  <dcterms:modified xsi:type="dcterms:W3CDTF">2025-01-27T08:47:38Z</dcterms:modified>
</cp:coreProperties>
</file>