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58"/>
  </p:notesMasterIdLst>
  <p:handoutMasterIdLst>
    <p:handoutMasterId r:id="rId59"/>
  </p:handoutMasterIdLst>
  <p:sldIdLst>
    <p:sldId id="256" r:id="rId2"/>
    <p:sldId id="396" r:id="rId3"/>
    <p:sldId id="437" r:id="rId4"/>
    <p:sldId id="415" r:id="rId5"/>
    <p:sldId id="416" r:id="rId6"/>
    <p:sldId id="468" r:id="rId7"/>
    <p:sldId id="469" r:id="rId8"/>
    <p:sldId id="419" r:id="rId9"/>
    <p:sldId id="430" r:id="rId10"/>
    <p:sldId id="421" r:id="rId11"/>
    <p:sldId id="422" r:id="rId12"/>
    <p:sldId id="450" r:id="rId13"/>
    <p:sldId id="427" r:id="rId14"/>
    <p:sldId id="470" r:id="rId15"/>
    <p:sldId id="428" r:id="rId16"/>
    <p:sldId id="489" r:id="rId17"/>
    <p:sldId id="429" r:id="rId18"/>
    <p:sldId id="431" r:id="rId19"/>
    <p:sldId id="432" r:id="rId20"/>
    <p:sldId id="434" r:id="rId21"/>
    <p:sldId id="471" r:id="rId22"/>
    <p:sldId id="451" r:id="rId23"/>
    <p:sldId id="452" r:id="rId24"/>
    <p:sldId id="443" r:id="rId25"/>
    <p:sldId id="472" r:id="rId26"/>
    <p:sldId id="473" r:id="rId27"/>
    <p:sldId id="474" r:id="rId28"/>
    <p:sldId id="476" r:id="rId29"/>
    <p:sldId id="475" r:id="rId30"/>
    <p:sldId id="477" r:id="rId31"/>
    <p:sldId id="478" r:id="rId32"/>
    <p:sldId id="446" r:id="rId33"/>
    <p:sldId id="453" r:id="rId34"/>
    <p:sldId id="454" r:id="rId35"/>
    <p:sldId id="455" r:id="rId36"/>
    <p:sldId id="479" r:id="rId37"/>
    <p:sldId id="480" r:id="rId38"/>
    <p:sldId id="457" r:id="rId39"/>
    <p:sldId id="458" r:id="rId40"/>
    <p:sldId id="481" r:id="rId41"/>
    <p:sldId id="459" r:id="rId42"/>
    <p:sldId id="388" r:id="rId43"/>
    <p:sldId id="494" r:id="rId44"/>
    <p:sldId id="495" r:id="rId45"/>
    <p:sldId id="496" r:id="rId46"/>
    <p:sldId id="485" r:id="rId47"/>
    <p:sldId id="486" r:id="rId48"/>
    <p:sldId id="362" r:id="rId49"/>
    <p:sldId id="395" r:id="rId50"/>
    <p:sldId id="491" r:id="rId51"/>
    <p:sldId id="492" r:id="rId52"/>
    <p:sldId id="493" r:id="rId53"/>
    <p:sldId id="435" r:id="rId54"/>
    <p:sldId id="436" r:id="rId55"/>
    <p:sldId id="487" r:id="rId56"/>
    <p:sldId id="490" r:id="rId57"/>
  </p:sldIdLst>
  <p:sldSz cx="9144000" cy="7019925"/>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94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5" d="100"/>
          <a:sy n="85" d="100"/>
        </p:scale>
        <p:origin x="-1672" y="-80"/>
      </p:cViewPr>
      <p:guideLst>
        <p:guide orient="horz" pos="2211"/>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13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mn-ea"/>
                <a:cs typeface="DejaVu Sans" pitchFamily="34"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DejaVu Sans" charset="0"/>
              </a:defRPr>
            </a:lvl1pPr>
          </a:lstStyle>
          <a:p>
            <a:pPr>
              <a:defRPr/>
            </a:pPr>
            <a:fld id="{F261FAF5-C8F3-C141-9DD7-94BB85F4EAAC}" type="datetimeFigureOut">
              <a:rPr lang="en-US"/>
              <a:pPr>
                <a:defRPr/>
              </a:pPr>
              <a:t>12/05/16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mn-ea"/>
                <a:cs typeface="DejaVu Sans" pitchFamily="34"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DejaVu Sans" charset="0"/>
              </a:defRPr>
            </a:lvl1pPr>
          </a:lstStyle>
          <a:p>
            <a:pPr>
              <a:defRPr/>
            </a:pPr>
            <a:fld id="{8F9A422C-1648-FE42-9901-03B970BD372B}" type="slidenum">
              <a:rPr lang="en-US"/>
              <a:pPr>
                <a:defRPr/>
              </a:pPr>
              <a:t>‹Nr.›</a:t>
            </a:fld>
            <a:endParaRPr lang="en-US"/>
          </a:p>
        </p:txBody>
      </p:sp>
    </p:spTree>
    <p:extLst>
      <p:ext uri="{BB962C8B-B14F-4D97-AF65-F5344CB8AC3E}">
        <p14:creationId xmlns:p14="http://schemas.microsoft.com/office/powerpoint/2010/main" val="115258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ea typeface="+mn-ea"/>
                <a:cs typeface="DejaVu Sans"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DejaVu Sans" charset="0"/>
              </a:defRPr>
            </a:lvl1pPr>
          </a:lstStyle>
          <a:p>
            <a:pPr>
              <a:defRPr/>
            </a:pPr>
            <a:fld id="{D1AAF845-2D60-8B49-8BF8-473F17C5D249}" type="datetimeFigureOut">
              <a:rPr lang="en-US"/>
              <a:pPr>
                <a:defRPr/>
              </a:pPr>
              <a:t>12/05/16</a:t>
            </a:fld>
            <a:endParaRPr lang="en-US"/>
          </a:p>
        </p:txBody>
      </p:sp>
      <p:sp>
        <p:nvSpPr>
          <p:cNvPr id="4" name="Slide Image Placeholder 3"/>
          <p:cNvSpPr>
            <a:spLocks noGrp="1" noRot="1" noChangeAspect="1"/>
          </p:cNvSpPr>
          <p:nvPr>
            <p:ph type="sldImg" idx="2"/>
          </p:nvPr>
        </p:nvSpPr>
        <p:spPr>
          <a:xfrm>
            <a:off x="1195388" y="685800"/>
            <a:ext cx="4467225"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ea typeface="+mn-ea"/>
                <a:cs typeface="DejaVu Sans"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DejaVu Sans" charset="0"/>
              </a:defRPr>
            </a:lvl1pPr>
          </a:lstStyle>
          <a:p>
            <a:pPr>
              <a:defRPr/>
            </a:pPr>
            <a:fld id="{222E382D-5D66-1947-9223-96AF29FDC881}" type="slidenum">
              <a:rPr lang="en-US"/>
              <a:pPr>
                <a:defRPr/>
              </a:pPr>
              <a:t>‹Nr.›</a:t>
            </a:fld>
            <a:endParaRPr lang="en-US"/>
          </a:p>
        </p:txBody>
      </p:sp>
    </p:spTree>
    <p:extLst>
      <p:ext uri="{BB962C8B-B14F-4D97-AF65-F5344CB8AC3E}">
        <p14:creationId xmlns:p14="http://schemas.microsoft.com/office/powerpoint/2010/main" val="3320329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5363"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2076A7-D035-8B48-8195-726F2FFF5535}" type="slidenum">
              <a:rPr lang="en-US" sz="1200">
                <a:cs typeface="DejaVu Sans" charset="0"/>
              </a:rPr>
              <a:pPr eaLnBrk="1" hangingPunct="1"/>
              <a:t>1</a:t>
            </a:fld>
            <a:endParaRPr lang="en-US" sz="1200">
              <a:cs typeface="DejaVu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C13AAD-0DAA-1445-888D-3BE6B9F2A9A5}" type="slidenum">
              <a:rPr lang="en-US" sz="1200">
                <a:cs typeface="DejaVu Sans" charset="0"/>
              </a:rPr>
              <a:pPr eaLnBrk="1" hangingPunct="1"/>
              <a:t>10</a:t>
            </a:fld>
            <a:endParaRPr lang="en-US" sz="1200">
              <a:cs typeface="DejaVu San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72687-7AFD-D444-A529-D15896215AB1}" type="slidenum">
              <a:rPr lang="en-US" sz="1200">
                <a:cs typeface="DejaVu Sans" charset="0"/>
              </a:rPr>
              <a:pPr eaLnBrk="1" hangingPunct="1"/>
              <a:t>11</a:t>
            </a:fld>
            <a:endParaRPr lang="en-US" sz="1200">
              <a:cs typeface="DejaVu San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64773C-9E70-4B4E-A1F8-5FBE60EFCADC}" type="slidenum">
              <a:rPr lang="en-US" sz="1200">
                <a:cs typeface="DejaVu Sans" charset="0"/>
              </a:rPr>
              <a:pPr eaLnBrk="1" hangingPunct="1"/>
              <a:t>12</a:t>
            </a:fld>
            <a:endParaRPr lang="en-US" sz="1200">
              <a:cs typeface="DejaVu San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3993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C80161-7ED2-E141-BD5C-B3252EAD5A27}" type="slidenum">
              <a:rPr lang="en-US" sz="1200">
                <a:cs typeface="DejaVu Sans" charset="0"/>
              </a:rPr>
              <a:pPr eaLnBrk="1" hangingPunct="1"/>
              <a:t>13</a:t>
            </a:fld>
            <a:endParaRPr lang="en-US" sz="1200">
              <a:cs typeface="DejaVu San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39AF46-E513-CB45-810D-5F538204B76F}" type="slidenum">
              <a:rPr lang="en-US" sz="1200">
                <a:cs typeface="DejaVu Sans" charset="0"/>
              </a:rPr>
              <a:pPr eaLnBrk="1" hangingPunct="1"/>
              <a:t>14</a:t>
            </a:fld>
            <a:endParaRPr lang="en-US" sz="1200">
              <a:cs typeface="DejaVu San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C04E49-2866-6545-B867-F354492282C7}" type="slidenum">
              <a:rPr lang="en-US" sz="1200">
                <a:cs typeface="DejaVu Sans" charset="0"/>
              </a:rPr>
              <a:pPr eaLnBrk="1" hangingPunct="1"/>
              <a:t>15</a:t>
            </a:fld>
            <a:endParaRPr lang="en-US" sz="1200">
              <a:cs typeface="DejaVu San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473BCC-383C-DD47-ABC3-412D98D146A9}" type="slidenum">
              <a:rPr lang="en-US" sz="1200">
                <a:cs typeface="DejaVu Sans" charset="0"/>
              </a:rPr>
              <a:pPr eaLnBrk="1" hangingPunct="1"/>
              <a:t>16</a:t>
            </a:fld>
            <a:endParaRPr lang="en-US" sz="1200">
              <a:cs typeface="DejaVu San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ABBD53-761F-1F4A-B57D-F2FF3FDB695E}" type="slidenum">
              <a:rPr lang="en-US" sz="1200">
                <a:cs typeface="DejaVu Sans" charset="0"/>
              </a:rPr>
              <a:pPr eaLnBrk="1" hangingPunct="1"/>
              <a:t>17</a:t>
            </a:fld>
            <a:endParaRPr lang="en-US" sz="1200">
              <a:cs typeface="DejaVu San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818209-33C6-3D46-AAB4-0766D9EA638F}" type="slidenum">
              <a:rPr lang="en-US" sz="1200">
                <a:cs typeface="DejaVu Sans" charset="0"/>
              </a:rPr>
              <a:pPr eaLnBrk="1" hangingPunct="1"/>
              <a:t>18</a:t>
            </a:fld>
            <a:endParaRPr lang="en-US" sz="1200">
              <a:cs typeface="DejaVu San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FECA28-48A6-834A-8AE4-BC9849618B99}" type="slidenum">
              <a:rPr lang="en-US" sz="1200">
                <a:cs typeface="DejaVu Sans" charset="0"/>
              </a:rPr>
              <a:pPr eaLnBrk="1" hangingPunct="1"/>
              <a:t>19</a:t>
            </a:fld>
            <a:endParaRPr lang="en-US" sz="1200">
              <a:cs typeface="DejaVu San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7411"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96CA0B-5D74-D249-B712-E516B277DC6E}" type="slidenum">
              <a:rPr lang="en-US" sz="1200">
                <a:cs typeface="DejaVu Sans" charset="0"/>
              </a:rPr>
              <a:pPr eaLnBrk="1" hangingPunct="1"/>
              <a:t>2</a:t>
            </a:fld>
            <a:endParaRPr lang="en-US" sz="1200">
              <a:cs typeface="DejaVu San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54275"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C74A29-894A-4B4F-A1AF-CA956C1C41EC}" type="slidenum">
              <a:rPr lang="en-US" sz="1200">
                <a:cs typeface="DejaVu Sans" charset="0"/>
              </a:rPr>
              <a:pPr eaLnBrk="1" hangingPunct="1"/>
              <a:t>20</a:t>
            </a:fld>
            <a:endParaRPr lang="en-US" sz="1200">
              <a:cs typeface="DejaVu San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56323"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96F9D0-DFC5-4F45-86EE-BB70E6247082}" type="slidenum">
              <a:rPr lang="en-US" sz="1200">
                <a:cs typeface="DejaVu Sans" charset="0"/>
              </a:rPr>
              <a:pPr eaLnBrk="1" hangingPunct="1"/>
              <a:t>21</a:t>
            </a:fld>
            <a:endParaRPr lang="en-US" sz="1200">
              <a:cs typeface="DejaVu San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58371"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F3D17A-649C-9E40-B064-6920617CB952}" type="slidenum">
              <a:rPr lang="en-US" sz="1200">
                <a:cs typeface="DejaVu Sans" charset="0"/>
              </a:rPr>
              <a:pPr eaLnBrk="1" hangingPunct="1"/>
              <a:t>22</a:t>
            </a:fld>
            <a:endParaRPr lang="en-US" sz="1200">
              <a:cs typeface="DejaVu San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6041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AD0E61-88D9-5F45-80CE-6251C82748EB}" type="slidenum">
              <a:rPr lang="en-US" sz="1200">
                <a:cs typeface="DejaVu Sans" charset="0"/>
              </a:rPr>
              <a:pPr eaLnBrk="1" hangingPunct="1"/>
              <a:t>23</a:t>
            </a:fld>
            <a:endParaRPr lang="en-US" sz="1200">
              <a:cs typeface="DejaVu San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62467"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DFAD63-84F6-3847-A285-0DBB69D55075}" type="slidenum">
              <a:rPr lang="en-US" sz="1200">
                <a:cs typeface="DejaVu Sans" charset="0"/>
              </a:rPr>
              <a:pPr eaLnBrk="1" hangingPunct="1"/>
              <a:t>24</a:t>
            </a:fld>
            <a:endParaRPr lang="en-US" sz="1200">
              <a:cs typeface="DejaVu San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64515"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9AACC7-FC7A-D046-920E-D347C805386B}" type="slidenum">
              <a:rPr lang="en-US" sz="1200">
                <a:cs typeface="DejaVu Sans" charset="0"/>
              </a:rPr>
              <a:pPr eaLnBrk="1" hangingPunct="1"/>
              <a:t>25</a:t>
            </a:fld>
            <a:endParaRPr lang="en-US" sz="1200">
              <a:cs typeface="DejaVu San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66563"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DCE692-81E7-E844-920F-A80777CD3693}" type="slidenum">
              <a:rPr lang="en-US" sz="1200">
                <a:cs typeface="DejaVu Sans" charset="0"/>
              </a:rPr>
              <a:pPr eaLnBrk="1" hangingPunct="1"/>
              <a:t>26</a:t>
            </a:fld>
            <a:endParaRPr lang="en-US" sz="1200">
              <a:cs typeface="DejaVu San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68611"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27354C-5EE5-5543-88D1-B0634A974E63}" type="slidenum">
              <a:rPr lang="en-US" sz="1200">
                <a:cs typeface="DejaVu Sans" charset="0"/>
              </a:rPr>
              <a:pPr eaLnBrk="1" hangingPunct="1"/>
              <a:t>27</a:t>
            </a:fld>
            <a:endParaRPr lang="en-US" sz="1200">
              <a:cs typeface="DejaVu San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706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87A870-1BF4-FE4F-A1B9-E12C59043B2A}" type="slidenum">
              <a:rPr lang="en-US" sz="1200">
                <a:cs typeface="DejaVu Sans" charset="0"/>
              </a:rPr>
              <a:pPr eaLnBrk="1" hangingPunct="1"/>
              <a:t>28</a:t>
            </a:fld>
            <a:endParaRPr lang="en-US" sz="1200">
              <a:cs typeface="DejaVu San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72707"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63733E-7642-1345-986F-F041DAFC92E1}" type="slidenum">
              <a:rPr lang="en-US" sz="1200">
                <a:cs typeface="DejaVu Sans" charset="0"/>
              </a:rPr>
              <a:pPr eaLnBrk="1" hangingPunct="1"/>
              <a:t>29</a:t>
            </a:fld>
            <a:endParaRPr lang="en-US" sz="1200">
              <a:cs typeface="DejaVu San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945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6F00B-2E7D-0C4B-8136-4119CEA293E9}" type="slidenum">
              <a:rPr lang="en-US" sz="1200">
                <a:cs typeface="DejaVu Sans" charset="0"/>
              </a:rPr>
              <a:pPr eaLnBrk="1" hangingPunct="1"/>
              <a:t>3</a:t>
            </a:fld>
            <a:endParaRPr lang="en-US" sz="1200">
              <a:cs typeface="DejaVu San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74755"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C676BB-6140-F54A-AD04-EC71139DA58D}" type="slidenum">
              <a:rPr lang="en-US" sz="1200">
                <a:cs typeface="DejaVu Sans" charset="0"/>
              </a:rPr>
              <a:pPr eaLnBrk="1" hangingPunct="1"/>
              <a:t>30</a:t>
            </a:fld>
            <a:endParaRPr lang="en-US" sz="1200">
              <a:cs typeface="DejaVu San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23372D-0915-4743-9924-788EEBB049F0}" type="slidenum">
              <a:rPr lang="en-US" sz="1200">
                <a:cs typeface="DejaVu Sans" charset="0"/>
              </a:rPr>
              <a:pPr eaLnBrk="1" hangingPunct="1"/>
              <a:t>31</a:t>
            </a:fld>
            <a:endParaRPr lang="en-US" sz="1200">
              <a:cs typeface="DejaVu San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A15514-ADAD-2F46-BE4F-88C86BEBDAD7}" type="slidenum">
              <a:rPr lang="en-US" sz="1200">
                <a:cs typeface="DejaVu Sans" charset="0"/>
              </a:rPr>
              <a:pPr eaLnBrk="1" hangingPunct="1"/>
              <a:t>32</a:t>
            </a:fld>
            <a:endParaRPr lang="en-US" sz="1200">
              <a:cs typeface="DejaVu San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42843F-6D65-D744-AD72-0D7E2AEB15E9}" type="slidenum">
              <a:rPr lang="en-US" sz="1200">
                <a:cs typeface="DejaVu Sans" charset="0"/>
              </a:rPr>
              <a:pPr eaLnBrk="1" hangingPunct="1"/>
              <a:t>33</a:t>
            </a:fld>
            <a:endParaRPr lang="en-US" sz="1200">
              <a:cs typeface="DejaVu San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8AEE96-F3E1-1840-BA17-36B21DBCD4B5}" type="slidenum">
              <a:rPr lang="en-US" sz="1200">
                <a:cs typeface="DejaVu Sans" charset="0"/>
              </a:rPr>
              <a:pPr eaLnBrk="1" hangingPunct="1"/>
              <a:t>34</a:t>
            </a:fld>
            <a:endParaRPr lang="en-US" sz="1200">
              <a:cs typeface="DejaVu San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2EDA52-B40F-D64B-9CAF-EC2A3EC99AF1}" type="slidenum">
              <a:rPr lang="en-US" sz="1200">
                <a:cs typeface="DejaVu Sans" charset="0"/>
              </a:rPr>
              <a:pPr eaLnBrk="1" hangingPunct="1"/>
              <a:t>35</a:t>
            </a:fld>
            <a:endParaRPr lang="en-US" sz="1200">
              <a:cs typeface="DejaVu San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en-GB">
                <a:latin typeface="Calibri" charset="0"/>
              </a:rPr>
              <a:t>Here a cross-validation is applied, in which a moving window of 1 year is used as the validation data, and the remaining observations as the training data. </a:t>
            </a:r>
            <a:endParaRPr lang="en-GB">
              <a:latin typeface="Arial" charset="0"/>
              <a:cs typeface="Arial" charset="0"/>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999010-B099-A347-813D-9A77B3BA9EDF}" type="slidenum">
              <a:rPr lang="en-US" sz="1200">
                <a:cs typeface="DejaVu Sans" charset="0"/>
              </a:rPr>
              <a:pPr eaLnBrk="1" hangingPunct="1"/>
              <a:t>36</a:t>
            </a:fld>
            <a:endParaRPr lang="en-US" sz="1200">
              <a:cs typeface="DejaVu San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3E92D5-179B-BB4E-9D3C-6088769F4B0E}" type="slidenum">
              <a:rPr lang="en-US" sz="1200">
                <a:cs typeface="DejaVu Sans" charset="0"/>
              </a:rPr>
              <a:pPr eaLnBrk="1" hangingPunct="1"/>
              <a:t>37</a:t>
            </a:fld>
            <a:endParaRPr lang="en-US" sz="1200">
              <a:cs typeface="DejaVu San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B8B621-5236-BA41-82A4-07758CE8D75B}" type="slidenum">
              <a:rPr lang="en-US" sz="1200">
                <a:cs typeface="DejaVu Sans" charset="0"/>
              </a:rPr>
              <a:pPr eaLnBrk="1" hangingPunct="1"/>
              <a:t>38</a:t>
            </a:fld>
            <a:endParaRPr lang="en-US" sz="1200">
              <a:cs typeface="DejaVu San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BC9E41-E426-4446-A754-5EECF7E46F41}" type="slidenum">
              <a:rPr lang="en-US" sz="1200">
                <a:cs typeface="DejaVu Sans" charset="0"/>
              </a:rPr>
              <a:pPr eaLnBrk="1" hangingPunct="1"/>
              <a:t>39</a:t>
            </a:fld>
            <a:endParaRPr lang="en-US" sz="1200">
              <a:cs typeface="DejaVu San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21507"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19B23D-39A4-9249-BAA9-16C51BE09089}" type="slidenum">
              <a:rPr lang="en-US" sz="1200">
                <a:cs typeface="DejaVu Sans" charset="0"/>
              </a:rPr>
              <a:pPr eaLnBrk="1" hangingPunct="1"/>
              <a:t>4</a:t>
            </a:fld>
            <a:endParaRPr lang="en-US" sz="1200">
              <a:cs typeface="DejaVu San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A0484C-EE28-4547-97B1-B137BD8930FC}" type="slidenum">
              <a:rPr lang="en-US" sz="1200">
                <a:cs typeface="DejaVu Sans" charset="0"/>
              </a:rPr>
              <a:pPr eaLnBrk="1" hangingPunct="1"/>
              <a:t>40</a:t>
            </a:fld>
            <a:endParaRPr lang="en-US" sz="1200">
              <a:cs typeface="DejaVu San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b="1">
              <a:latin typeface="Calibri" charset="0"/>
            </a:endParaRPr>
          </a:p>
        </p:txBody>
      </p:sp>
      <p:sp>
        <p:nvSpPr>
          <p:cNvPr id="97283"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AE6809-2789-4143-A0A1-025FC6DC119A}" type="slidenum">
              <a:rPr lang="en-US" sz="1200">
                <a:cs typeface="DejaVu Sans" charset="0"/>
              </a:rPr>
              <a:pPr eaLnBrk="1" hangingPunct="1"/>
              <a:t>41</a:t>
            </a:fld>
            <a:endParaRPr lang="en-US" sz="1200">
              <a:cs typeface="DejaVu San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b="1">
              <a:latin typeface="Calibri" charset="0"/>
            </a:endParaRPr>
          </a:p>
        </p:txBody>
      </p:sp>
      <p:sp>
        <p:nvSpPr>
          <p:cNvPr id="99331"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157B0D-D890-2140-8348-D060FF2724C5}" type="slidenum">
              <a:rPr lang="en-US" sz="1200">
                <a:cs typeface="DejaVu Sans" charset="0"/>
              </a:rPr>
              <a:pPr eaLnBrk="1" hangingPunct="1"/>
              <a:t>42</a:t>
            </a:fld>
            <a:endParaRPr lang="en-US" sz="1200">
              <a:cs typeface="DejaVu San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b="1">
              <a:latin typeface="Calibri" charset="0"/>
            </a:endParaRPr>
          </a:p>
        </p:txBody>
      </p:sp>
      <p:sp>
        <p:nvSpPr>
          <p:cNvPr id="101379"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4C6613-1398-BB46-9721-93E0492895F3}" type="slidenum">
              <a:rPr lang="en-US" sz="1200">
                <a:cs typeface="DejaVu Sans" charset="0"/>
              </a:rPr>
              <a:pPr eaLnBrk="1" hangingPunct="1"/>
              <a:t>43</a:t>
            </a:fld>
            <a:endParaRPr lang="en-US" sz="1200">
              <a:cs typeface="DejaVu San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b="1">
              <a:latin typeface="Calibri" charset="0"/>
            </a:endParaRPr>
          </a:p>
        </p:txBody>
      </p:sp>
      <p:sp>
        <p:nvSpPr>
          <p:cNvPr id="103427"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38852B-3BE0-5644-A2D3-29048CB83E8C}" type="slidenum">
              <a:rPr lang="en-US" sz="1200">
                <a:cs typeface="DejaVu Sans" charset="0"/>
              </a:rPr>
              <a:pPr eaLnBrk="1" hangingPunct="1"/>
              <a:t>44</a:t>
            </a:fld>
            <a:endParaRPr lang="en-US" sz="1200">
              <a:cs typeface="DejaVu San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2F4481-B320-5244-A33A-AAB97401B308}" type="slidenum">
              <a:rPr lang="en-US" sz="1200">
                <a:cs typeface="DejaVu Sans" charset="0"/>
              </a:rPr>
              <a:pPr eaLnBrk="1" hangingPunct="1"/>
              <a:t>45</a:t>
            </a:fld>
            <a:endParaRPr lang="en-US" sz="1200">
              <a:cs typeface="DejaVu San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3EAA83-5644-6441-B158-01F6E78E1AF8}" type="slidenum">
              <a:rPr lang="en-US" sz="1200">
                <a:cs typeface="DejaVu Sans" charset="0"/>
              </a:rPr>
              <a:pPr eaLnBrk="1" hangingPunct="1"/>
              <a:t>46</a:t>
            </a:fld>
            <a:endParaRPr lang="en-US" sz="1200">
              <a:cs typeface="DejaVu San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10595"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DDB339-9598-1E46-8653-BBE527B69753}" type="slidenum">
              <a:rPr lang="en-US" sz="1200">
                <a:cs typeface="DejaVu Sans" charset="0"/>
              </a:rPr>
              <a:pPr eaLnBrk="1" hangingPunct="1"/>
              <a:t>48</a:t>
            </a:fld>
            <a:endParaRPr lang="en-US" sz="1200">
              <a:cs typeface="DejaVu San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1126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034FB2-9F6D-3341-A3AA-D6900E6EFC6B}" type="slidenum">
              <a:rPr lang="en-US" sz="1200">
                <a:cs typeface="DejaVu Sans" charset="0"/>
              </a:rPr>
              <a:pPr eaLnBrk="1" hangingPunct="1"/>
              <a:t>49</a:t>
            </a:fld>
            <a:endParaRPr lang="en-US" sz="1200">
              <a:cs typeface="DejaVu Sans"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114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F34AA3-C3F3-F141-B93A-677BFC5B542E}" type="slidenum">
              <a:rPr lang="en-US" sz="1200">
                <a:cs typeface="DejaVu Sans" charset="0"/>
              </a:rPr>
              <a:pPr eaLnBrk="1" hangingPunct="1"/>
              <a:t>50</a:t>
            </a:fld>
            <a:endParaRPr lang="en-US" sz="1200">
              <a:cs typeface="DejaVu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23555"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BBDDBA-2F50-8942-9197-939C3446F422}" type="slidenum">
              <a:rPr lang="en-US" sz="1200">
                <a:cs typeface="DejaVu Sans" charset="0"/>
              </a:rPr>
              <a:pPr eaLnBrk="1" hangingPunct="1"/>
              <a:t>5</a:t>
            </a:fld>
            <a:endParaRPr lang="en-US" sz="1200">
              <a:cs typeface="DejaVu Sans"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D6D01F-BC2E-FA4E-A29E-3716C66D317C}" type="slidenum">
              <a:rPr lang="en-US" sz="1200">
                <a:cs typeface="DejaVu Sans" charset="0"/>
              </a:rPr>
              <a:pPr eaLnBrk="1" hangingPunct="1"/>
              <a:t>51</a:t>
            </a:fld>
            <a:endParaRPr lang="en-US" sz="1200">
              <a:cs typeface="DejaVu San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18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4D4D98-06E3-4344-BE3D-4181A07A747E}" type="slidenum">
              <a:rPr lang="en-US" sz="1200">
                <a:cs typeface="DejaVu Sans" charset="0"/>
              </a:rPr>
              <a:pPr eaLnBrk="1" hangingPunct="1"/>
              <a:t>52</a:t>
            </a:fld>
            <a:endParaRPr lang="en-US" sz="1200">
              <a:cs typeface="DejaVu Sans"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120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53C994-6DB3-1545-B1A0-C9108E483B96}" type="slidenum">
              <a:rPr lang="en-US" sz="1200">
                <a:cs typeface="DejaVu Sans" charset="0"/>
              </a:rPr>
              <a:pPr eaLnBrk="1" hangingPunct="1"/>
              <a:t>53</a:t>
            </a:fld>
            <a:endParaRPr lang="en-US" sz="1200">
              <a:cs typeface="DejaVu Sans"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observed categorical probabilities are 100% in the observed</a:t>
            </a:r>
          </a:p>
          <a:p>
            <a:r>
              <a:rPr lang="en-US">
                <a:latin typeface="Calibri" charset="0"/>
              </a:rPr>
              <a:t>category, and 0% in all other categories.</a:t>
            </a:r>
          </a:p>
          <a:p>
            <a:endParaRPr lang="es-ES">
              <a:latin typeface="Calibri" charset="0"/>
            </a:endParaRPr>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B062E9-1405-FD48-949E-98AC1CD89796}" type="slidenum">
              <a:rPr lang="en-US" sz="1200">
                <a:cs typeface="DejaVu Sans" charset="0"/>
              </a:rPr>
              <a:pPr eaLnBrk="1" hangingPunct="1"/>
              <a:t>54</a:t>
            </a:fld>
            <a:endParaRPr lang="en-US" sz="1200">
              <a:cs typeface="DejaVu Sans"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atin typeface="Calibri" charset="0"/>
              </a:rPr>
              <a:t> It can be used for determining the onset, duration and magnitude of drought conditions</a:t>
            </a:r>
          </a:p>
        </p:txBody>
      </p:sp>
      <p:sp>
        <p:nvSpPr>
          <p:cNvPr id="1249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0D36B5-6C39-9C42-8B27-0C03BBE56B39}" type="slidenum">
              <a:rPr lang="en-US" sz="1200">
                <a:cs typeface="DejaVu Sans" charset="0"/>
              </a:rPr>
              <a:pPr eaLnBrk="1" hangingPunct="1"/>
              <a:t>55</a:t>
            </a:fld>
            <a:endParaRPr lang="en-US" sz="1200">
              <a:cs typeface="DejaVu San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25603"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7AEB0B-2983-8A47-8609-822A544F3D77}" type="slidenum">
              <a:rPr lang="en-US" sz="1200">
                <a:cs typeface="DejaVu Sans" charset="0"/>
              </a:rPr>
              <a:pPr eaLnBrk="1" hangingPunct="1"/>
              <a:t>6</a:t>
            </a:fld>
            <a:endParaRPr lang="en-US" sz="1200">
              <a:cs typeface="DejaVu San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FB055D-CAA3-1B48-822B-6BFD46F79CE8}" type="slidenum">
              <a:rPr lang="en-US" sz="1200">
                <a:cs typeface="DejaVu Sans" charset="0"/>
              </a:rPr>
              <a:pPr eaLnBrk="1" hangingPunct="1"/>
              <a:t>7</a:t>
            </a:fld>
            <a:endParaRPr lang="en-US" sz="1200">
              <a:cs typeface="DejaVu San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410022-CE1A-3D44-9EE1-C2B054A457E2}" type="slidenum">
              <a:rPr lang="en-US" sz="1200">
                <a:cs typeface="DejaVu Sans" charset="0"/>
              </a:rPr>
              <a:pPr eaLnBrk="1" hangingPunct="1"/>
              <a:t>8</a:t>
            </a:fld>
            <a:endParaRPr lang="en-US" sz="1200">
              <a:cs typeface="DejaVu San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C60398-C210-3249-AEC8-E9D5C0039DB8}" type="slidenum">
              <a:rPr lang="en-US" sz="1200">
                <a:cs typeface="DejaVu Sans" charset="0"/>
              </a:rPr>
              <a:pPr eaLnBrk="1" hangingPunct="1"/>
              <a:t>9</a:t>
            </a:fld>
            <a:endParaRPr lang="en-US" sz="1200">
              <a:cs typeface="DejaVu San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hyperlink" Target="https://www.youtube.com/user/BSCCNS" TargetMode="External"/><Relationship Id="rId12"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www.linkedin.com/company/barcelona-supercomputing-center" TargetMode="External"/><Relationship Id="rId6" Type="http://schemas.openxmlformats.org/officeDocument/2006/relationships/image" Target="../media/image4.png"/><Relationship Id="rId7" Type="http://schemas.openxmlformats.org/officeDocument/2006/relationships/hyperlink" Target="https://www.facebook.com/BSCCNS" TargetMode="External"/><Relationship Id="rId8" Type="http://schemas.openxmlformats.org/officeDocument/2006/relationships/image" Target="../media/image5.png"/><Relationship Id="rId9" Type="http://schemas.openxmlformats.org/officeDocument/2006/relationships/hyperlink" Target="https://twitter.com/bsc_cns" TargetMode="External"/><Relationship Id="rId10"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5"/>
          <p:cNvSpPr txBox="1">
            <a:spLocks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smtClean="0">
                <a:solidFill>
                  <a:srgbClr val="FFFFFF"/>
                </a:solidFill>
                <a:ea typeface="+mn-ea"/>
                <a:cs typeface="DejaVu Sans" pitchFamily="34" charset="0"/>
              </a:rPr>
              <a:t>www.bsc.es</a:t>
            </a:r>
            <a:endParaRPr lang="en-US" altLang="en-US" sz="1800" smtClean="0">
              <a:latin typeface="Calibri" pitchFamily="34" charset="0"/>
              <a:ea typeface="+mn-ea"/>
              <a:cs typeface="DejaVu Sans" pitchFamily="34" charset="0"/>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9800" y="830263"/>
            <a:ext cx="46037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38825" y="1025525"/>
            <a:ext cx="1012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5"/>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538788" y="6386513"/>
            <a:ext cx="4254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7"/>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227763" y="6389688"/>
            <a:ext cx="3937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9"/>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878638" y="6386513"/>
            <a:ext cx="4476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11"/>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480300" y="6386513"/>
            <a:ext cx="76358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37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DejaVu Sans" charset="0"/>
              </a:defRPr>
            </a:lvl1pPr>
            <a:lvl2pPr marL="742950" indent="-285750" eaLnBrk="0" hangingPunct="0">
              <a:defRPr>
                <a:solidFill>
                  <a:schemeClr val="tx1"/>
                </a:solidFill>
                <a:latin typeface="Arial" charset="0"/>
                <a:ea typeface="DejaVu Sans" charset="0"/>
                <a:cs typeface="DejaVu Sans" charset="0"/>
              </a:defRPr>
            </a:lvl2pPr>
            <a:lvl3pPr marL="1143000" indent="-228600" eaLnBrk="0" hangingPunct="0">
              <a:defRPr>
                <a:solidFill>
                  <a:schemeClr val="tx1"/>
                </a:solidFill>
                <a:latin typeface="Arial" charset="0"/>
                <a:ea typeface="DejaVu Sans" charset="0"/>
                <a:cs typeface="DejaVu Sans" charset="0"/>
              </a:defRPr>
            </a:lvl3pPr>
            <a:lvl4pPr marL="1600200" indent="-228600" eaLnBrk="0" hangingPunct="0">
              <a:defRPr>
                <a:solidFill>
                  <a:schemeClr val="tx1"/>
                </a:solidFill>
                <a:latin typeface="Arial" charset="0"/>
                <a:ea typeface="DejaVu Sans" charset="0"/>
                <a:cs typeface="DejaVu Sans" charset="0"/>
              </a:defRPr>
            </a:lvl4pPr>
            <a:lvl5pPr marL="2057400" indent="-228600" eaLnBrk="0" hangingPunct="0">
              <a:defRPr>
                <a:solidFill>
                  <a:schemeClr val="tx1"/>
                </a:solidFill>
                <a:latin typeface="Arial" charset="0"/>
                <a:ea typeface="DejaVu Sans" charset="0"/>
                <a:cs typeface="DejaVu Sans" charset="0"/>
              </a:defRPr>
            </a:lvl5pPr>
            <a:lvl6pPr marL="2514600" indent="-228600" eaLnBrk="0" fontAlgn="base" hangingPunct="0">
              <a:spcBef>
                <a:spcPct val="0"/>
              </a:spcBef>
              <a:spcAft>
                <a:spcPct val="0"/>
              </a:spcAft>
              <a:defRPr>
                <a:solidFill>
                  <a:schemeClr val="tx1"/>
                </a:solidFill>
                <a:latin typeface="Arial" charset="0"/>
                <a:ea typeface="DejaVu Sans" charset="0"/>
                <a:cs typeface="DejaVu Sans" charset="0"/>
              </a:defRPr>
            </a:lvl6pPr>
            <a:lvl7pPr marL="2971800" indent="-228600" eaLnBrk="0" fontAlgn="base" hangingPunct="0">
              <a:spcBef>
                <a:spcPct val="0"/>
              </a:spcBef>
              <a:spcAft>
                <a:spcPct val="0"/>
              </a:spcAft>
              <a:defRPr>
                <a:solidFill>
                  <a:schemeClr val="tx1"/>
                </a:solidFill>
                <a:latin typeface="Arial" charset="0"/>
                <a:ea typeface="DejaVu Sans" charset="0"/>
                <a:cs typeface="DejaVu Sans" charset="0"/>
              </a:defRPr>
            </a:lvl7pPr>
            <a:lvl8pPr marL="3429000" indent="-228600" eaLnBrk="0" fontAlgn="base" hangingPunct="0">
              <a:spcBef>
                <a:spcPct val="0"/>
              </a:spcBef>
              <a:spcAft>
                <a:spcPct val="0"/>
              </a:spcAft>
              <a:defRPr>
                <a:solidFill>
                  <a:schemeClr val="tx1"/>
                </a:solidFill>
                <a:latin typeface="Arial" charset="0"/>
                <a:ea typeface="DejaVu Sans" charset="0"/>
                <a:cs typeface="DejaVu Sans" charset="0"/>
              </a:defRPr>
            </a:lvl8pPr>
            <a:lvl9pPr marL="3886200" indent="-228600" eaLnBrk="0" fontAlgn="base" hangingPunct="0">
              <a:spcBef>
                <a:spcPct val="0"/>
              </a:spcBef>
              <a:spcAft>
                <a:spcPct val="0"/>
              </a:spcAft>
              <a:defRPr>
                <a:solidFill>
                  <a:schemeClr val="tx1"/>
                </a:solidFill>
                <a:latin typeface="Arial" charset="0"/>
                <a:ea typeface="DejaVu Sans" charset="0"/>
                <a:cs typeface="DejaVu Sans" charset="0"/>
              </a:defRPr>
            </a:lvl9pPr>
          </a:lstStyle>
          <a:p>
            <a:pPr algn="r" eaLnBrk="1" hangingPunct="1">
              <a:defRPr/>
            </a:pPr>
            <a:fld id="{F8E40C15-64DA-A249-9BFD-644AE904A461}" type="slidenum">
              <a:rPr lang="en-US" sz="1000" smtClean="0">
                <a:solidFill>
                  <a:srgbClr val="23589C"/>
                </a:solidFill>
              </a:rPr>
              <a:pPr algn="r" eaLnBrk="1" hangingPunct="1">
                <a:defRPr/>
              </a:pPr>
              <a:t>‹Nr.›</a:t>
            </a:fld>
            <a:endParaRPr lang="en-US" smtClean="0">
              <a:latin typeface="Calibri" charset="0"/>
            </a:endParaRPr>
          </a:p>
        </p:txBody>
      </p:sp>
      <p:pic>
        <p:nvPicPr>
          <p:cNvPr id="6"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7393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graphics">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DejaVu Sans" charset="0"/>
              </a:defRPr>
            </a:lvl1pPr>
            <a:lvl2pPr marL="742950" indent="-285750" eaLnBrk="0" hangingPunct="0">
              <a:defRPr>
                <a:solidFill>
                  <a:schemeClr val="tx1"/>
                </a:solidFill>
                <a:latin typeface="Arial" charset="0"/>
                <a:ea typeface="DejaVu Sans" charset="0"/>
                <a:cs typeface="DejaVu Sans" charset="0"/>
              </a:defRPr>
            </a:lvl2pPr>
            <a:lvl3pPr marL="1143000" indent="-228600" eaLnBrk="0" hangingPunct="0">
              <a:defRPr>
                <a:solidFill>
                  <a:schemeClr val="tx1"/>
                </a:solidFill>
                <a:latin typeface="Arial" charset="0"/>
                <a:ea typeface="DejaVu Sans" charset="0"/>
                <a:cs typeface="DejaVu Sans" charset="0"/>
              </a:defRPr>
            </a:lvl3pPr>
            <a:lvl4pPr marL="1600200" indent="-228600" eaLnBrk="0" hangingPunct="0">
              <a:defRPr>
                <a:solidFill>
                  <a:schemeClr val="tx1"/>
                </a:solidFill>
                <a:latin typeface="Arial" charset="0"/>
                <a:ea typeface="DejaVu Sans" charset="0"/>
                <a:cs typeface="DejaVu Sans" charset="0"/>
              </a:defRPr>
            </a:lvl4pPr>
            <a:lvl5pPr marL="2057400" indent="-228600" eaLnBrk="0" hangingPunct="0">
              <a:defRPr>
                <a:solidFill>
                  <a:schemeClr val="tx1"/>
                </a:solidFill>
                <a:latin typeface="Arial" charset="0"/>
                <a:ea typeface="DejaVu Sans" charset="0"/>
                <a:cs typeface="DejaVu Sans" charset="0"/>
              </a:defRPr>
            </a:lvl5pPr>
            <a:lvl6pPr marL="2514600" indent="-228600" eaLnBrk="0" fontAlgn="base" hangingPunct="0">
              <a:spcBef>
                <a:spcPct val="0"/>
              </a:spcBef>
              <a:spcAft>
                <a:spcPct val="0"/>
              </a:spcAft>
              <a:defRPr>
                <a:solidFill>
                  <a:schemeClr val="tx1"/>
                </a:solidFill>
                <a:latin typeface="Arial" charset="0"/>
                <a:ea typeface="DejaVu Sans" charset="0"/>
                <a:cs typeface="DejaVu Sans" charset="0"/>
              </a:defRPr>
            </a:lvl6pPr>
            <a:lvl7pPr marL="2971800" indent="-228600" eaLnBrk="0" fontAlgn="base" hangingPunct="0">
              <a:spcBef>
                <a:spcPct val="0"/>
              </a:spcBef>
              <a:spcAft>
                <a:spcPct val="0"/>
              </a:spcAft>
              <a:defRPr>
                <a:solidFill>
                  <a:schemeClr val="tx1"/>
                </a:solidFill>
                <a:latin typeface="Arial" charset="0"/>
                <a:ea typeface="DejaVu Sans" charset="0"/>
                <a:cs typeface="DejaVu Sans" charset="0"/>
              </a:defRPr>
            </a:lvl7pPr>
            <a:lvl8pPr marL="3429000" indent="-228600" eaLnBrk="0" fontAlgn="base" hangingPunct="0">
              <a:spcBef>
                <a:spcPct val="0"/>
              </a:spcBef>
              <a:spcAft>
                <a:spcPct val="0"/>
              </a:spcAft>
              <a:defRPr>
                <a:solidFill>
                  <a:schemeClr val="tx1"/>
                </a:solidFill>
                <a:latin typeface="Arial" charset="0"/>
                <a:ea typeface="DejaVu Sans" charset="0"/>
                <a:cs typeface="DejaVu Sans" charset="0"/>
              </a:defRPr>
            </a:lvl8pPr>
            <a:lvl9pPr marL="3886200" indent="-228600" eaLnBrk="0" fontAlgn="base" hangingPunct="0">
              <a:spcBef>
                <a:spcPct val="0"/>
              </a:spcBef>
              <a:spcAft>
                <a:spcPct val="0"/>
              </a:spcAft>
              <a:defRPr>
                <a:solidFill>
                  <a:schemeClr val="tx1"/>
                </a:solidFill>
                <a:latin typeface="Arial" charset="0"/>
                <a:ea typeface="DejaVu Sans" charset="0"/>
                <a:cs typeface="DejaVu Sans" charset="0"/>
              </a:defRPr>
            </a:lvl9pPr>
          </a:lstStyle>
          <a:p>
            <a:pPr algn="r" eaLnBrk="1" hangingPunct="1">
              <a:defRPr/>
            </a:pPr>
            <a:fld id="{C3E4D035-D899-A447-BC98-AEB5331AC9B2}" type="slidenum">
              <a:rPr lang="en-US" sz="1000" smtClean="0">
                <a:solidFill>
                  <a:srgbClr val="23589C"/>
                </a:solidFill>
              </a:rPr>
              <a:pPr algn="r" eaLnBrk="1" hangingPunct="1">
                <a:defRPr/>
              </a:pPr>
              <a:t>‹Nr.›</a:t>
            </a:fld>
            <a:endParaRPr lang="en-US" smtClean="0">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noChangeAspect="1"/>
          </p:cNvSpPr>
          <p:nvPr>
            <p:ph type="chart" sz="quarter" idx="11"/>
          </p:nvPr>
        </p:nvSpPr>
        <p:spPr>
          <a:xfrm>
            <a:off x="4572000" y="1997794"/>
            <a:ext cx="4152900" cy="4608512"/>
          </a:xfrm>
          <a:prstGeom prst="rect">
            <a:avLst/>
          </a:prstGeom>
        </p:spPr>
        <p:txBody>
          <a:bodyPr/>
          <a:lstStyle>
            <a:lvl1pPr marL="0" indent="0">
              <a:buNone/>
              <a:defRPr sz="1200"/>
            </a:lvl1pPr>
          </a:lstStyle>
          <a:p>
            <a:pPr lvl="0"/>
            <a:r>
              <a:rPr lang="en-US" noProof="0" smtClean="0"/>
              <a:t>Click icon to add chart</a:t>
            </a:r>
            <a:endParaRPr lang="es-ES" noProof="0" dirty="0" smtClean="0"/>
          </a:p>
        </p:txBody>
      </p:sp>
    </p:spTree>
    <p:extLst>
      <p:ext uri="{BB962C8B-B14F-4D97-AF65-F5344CB8AC3E}">
        <p14:creationId xmlns:p14="http://schemas.microsoft.com/office/powerpoint/2010/main" val="69170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DejaVu Sans" charset="0"/>
              </a:defRPr>
            </a:lvl1pPr>
            <a:lvl2pPr marL="742950" indent="-285750" eaLnBrk="0" hangingPunct="0">
              <a:defRPr>
                <a:solidFill>
                  <a:schemeClr val="tx1"/>
                </a:solidFill>
                <a:latin typeface="Arial" charset="0"/>
                <a:ea typeface="DejaVu Sans" charset="0"/>
                <a:cs typeface="DejaVu Sans" charset="0"/>
              </a:defRPr>
            </a:lvl2pPr>
            <a:lvl3pPr marL="1143000" indent="-228600" eaLnBrk="0" hangingPunct="0">
              <a:defRPr>
                <a:solidFill>
                  <a:schemeClr val="tx1"/>
                </a:solidFill>
                <a:latin typeface="Arial" charset="0"/>
                <a:ea typeface="DejaVu Sans" charset="0"/>
                <a:cs typeface="DejaVu Sans" charset="0"/>
              </a:defRPr>
            </a:lvl3pPr>
            <a:lvl4pPr marL="1600200" indent="-228600" eaLnBrk="0" hangingPunct="0">
              <a:defRPr>
                <a:solidFill>
                  <a:schemeClr val="tx1"/>
                </a:solidFill>
                <a:latin typeface="Arial" charset="0"/>
                <a:ea typeface="DejaVu Sans" charset="0"/>
                <a:cs typeface="DejaVu Sans" charset="0"/>
              </a:defRPr>
            </a:lvl4pPr>
            <a:lvl5pPr marL="2057400" indent="-228600" eaLnBrk="0" hangingPunct="0">
              <a:defRPr>
                <a:solidFill>
                  <a:schemeClr val="tx1"/>
                </a:solidFill>
                <a:latin typeface="Arial" charset="0"/>
                <a:ea typeface="DejaVu Sans" charset="0"/>
                <a:cs typeface="DejaVu Sans" charset="0"/>
              </a:defRPr>
            </a:lvl5pPr>
            <a:lvl6pPr marL="2514600" indent="-228600" eaLnBrk="0" fontAlgn="base" hangingPunct="0">
              <a:spcBef>
                <a:spcPct val="0"/>
              </a:spcBef>
              <a:spcAft>
                <a:spcPct val="0"/>
              </a:spcAft>
              <a:defRPr>
                <a:solidFill>
                  <a:schemeClr val="tx1"/>
                </a:solidFill>
                <a:latin typeface="Arial" charset="0"/>
                <a:ea typeface="DejaVu Sans" charset="0"/>
                <a:cs typeface="DejaVu Sans" charset="0"/>
              </a:defRPr>
            </a:lvl6pPr>
            <a:lvl7pPr marL="2971800" indent="-228600" eaLnBrk="0" fontAlgn="base" hangingPunct="0">
              <a:spcBef>
                <a:spcPct val="0"/>
              </a:spcBef>
              <a:spcAft>
                <a:spcPct val="0"/>
              </a:spcAft>
              <a:defRPr>
                <a:solidFill>
                  <a:schemeClr val="tx1"/>
                </a:solidFill>
                <a:latin typeface="Arial" charset="0"/>
                <a:ea typeface="DejaVu Sans" charset="0"/>
                <a:cs typeface="DejaVu Sans" charset="0"/>
              </a:defRPr>
            </a:lvl7pPr>
            <a:lvl8pPr marL="3429000" indent="-228600" eaLnBrk="0" fontAlgn="base" hangingPunct="0">
              <a:spcBef>
                <a:spcPct val="0"/>
              </a:spcBef>
              <a:spcAft>
                <a:spcPct val="0"/>
              </a:spcAft>
              <a:defRPr>
                <a:solidFill>
                  <a:schemeClr val="tx1"/>
                </a:solidFill>
                <a:latin typeface="Arial" charset="0"/>
                <a:ea typeface="DejaVu Sans" charset="0"/>
                <a:cs typeface="DejaVu Sans" charset="0"/>
              </a:defRPr>
            </a:lvl8pPr>
            <a:lvl9pPr marL="3886200" indent="-228600" eaLnBrk="0" fontAlgn="base" hangingPunct="0">
              <a:spcBef>
                <a:spcPct val="0"/>
              </a:spcBef>
              <a:spcAft>
                <a:spcPct val="0"/>
              </a:spcAft>
              <a:defRPr>
                <a:solidFill>
                  <a:schemeClr val="tx1"/>
                </a:solidFill>
                <a:latin typeface="Arial" charset="0"/>
                <a:ea typeface="DejaVu Sans" charset="0"/>
                <a:cs typeface="DejaVu Sans" charset="0"/>
              </a:defRPr>
            </a:lvl9pPr>
          </a:lstStyle>
          <a:p>
            <a:pPr algn="r" eaLnBrk="1" hangingPunct="1">
              <a:defRPr/>
            </a:pPr>
            <a:fld id="{33BE5916-4277-7049-9B42-6F2CAC3F53A8}" type="slidenum">
              <a:rPr lang="en-US" sz="1000" smtClean="0">
                <a:solidFill>
                  <a:srgbClr val="23589C"/>
                </a:solidFill>
              </a:rPr>
              <a:pPr algn="r" eaLnBrk="1" hangingPunct="1">
                <a:defRPr/>
              </a:pPr>
              <a:t>‹Nr.›</a:t>
            </a:fld>
            <a:endParaRPr lang="en-US" smtClean="0">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4463"/>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5" y="125413"/>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221930"/>
            <a:ext cx="4152900" cy="3384376"/>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589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smtClean="0">
                <a:solidFill>
                  <a:srgbClr val="FFFFFF"/>
                </a:solidFill>
                <a:ea typeface="+mn-ea"/>
                <a:cs typeface="DejaVu Sans" pitchFamily="34" charset="0"/>
              </a:rPr>
              <a:t>FUTURE PLANS</a:t>
            </a:r>
            <a:endParaRPr lang="en-US" altLang="en-US" sz="1800" smtClean="0">
              <a:latin typeface="Calibri" pitchFamily="34" charset="0"/>
              <a:ea typeface="+mn-ea"/>
              <a:cs typeface="DejaVu Sans"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dirty="0" smtClean="0">
                <a:solidFill>
                  <a:srgbClr val="FFFFFF"/>
                </a:solidFill>
                <a:ea typeface="+mn-ea"/>
                <a:cs typeface="DejaVu Sans" pitchFamily="34" charset="0"/>
              </a:rPr>
              <a:t>MAIN RESEARCH LINES &amp; RESULTS</a:t>
            </a:r>
            <a:endParaRPr lang="en-US" altLang="en-US" sz="1800" dirty="0" smtClean="0">
              <a:latin typeface="Calibri" pitchFamily="34" charset="0"/>
              <a:ea typeface="+mn-ea"/>
              <a:cs typeface="DejaVu Sans" pitchFamily="34" charset="0"/>
            </a:endParaRPr>
          </a:p>
        </p:txBody>
      </p:sp>
    </p:spTree>
    <p:extLst>
      <p:ext uri="{BB962C8B-B14F-4D97-AF65-F5344CB8AC3E}">
        <p14:creationId xmlns:p14="http://schemas.microsoft.com/office/powerpoint/2010/main" val="357755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812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smtClean="0">
                <a:solidFill>
                  <a:srgbClr val="FFFFFF"/>
                </a:solidFill>
                <a:ea typeface="+mn-ea"/>
                <a:cs typeface="DejaVu Sans" pitchFamily="34" charset="0"/>
              </a:rPr>
              <a:t>FUTURE PLANS</a:t>
            </a:r>
            <a:endParaRPr lang="en-US" altLang="en-US" sz="1800" smtClean="0">
              <a:latin typeface="Calibri" pitchFamily="34" charset="0"/>
              <a:ea typeface="+mn-ea"/>
              <a:cs typeface="DejaVu Sans"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333625"/>
            <a:ext cx="7772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es-ES" altLang="en-US" sz="2800" dirty="0" smtClean="0">
                <a:solidFill>
                  <a:srgbClr val="FFFFFF"/>
                </a:solidFill>
                <a:ea typeface="+mn-ea"/>
                <a:cs typeface="DejaVu Sans" pitchFamily="34" charset="0"/>
              </a:rPr>
              <a:t>FUTURE PLANS</a:t>
            </a:r>
            <a:endParaRPr lang="en-US" altLang="en-US" sz="1800" dirty="0" smtClean="0">
              <a:latin typeface="Calibri" pitchFamily="34" charset="0"/>
              <a:ea typeface="+mn-ea"/>
              <a:cs typeface="DejaVu Sans" pitchFamily="34" charset="0"/>
            </a:endParaRPr>
          </a:p>
        </p:txBody>
      </p:sp>
    </p:spTree>
    <p:extLst>
      <p:ext uri="{BB962C8B-B14F-4D97-AF65-F5344CB8AC3E}">
        <p14:creationId xmlns:p14="http://schemas.microsoft.com/office/powerpoint/2010/main" val="3797805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cs typeface="DejaVu Sans" pitchFamily="34" charset="0"/>
              </a:rPr>
              <a:t>www.bsc.es</a:t>
            </a:r>
            <a:endParaRPr lang="en-US" altLang="en-US" sz="1800" dirty="0" smtClean="0">
              <a:latin typeface="Calibri" pitchFamily="34" charset="0"/>
              <a:ea typeface="+mn-ea"/>
              <a:cs typeface="DejaVu Sans" pitchFamily="34" charset="0"/>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5" y="185738"/>
            <a:ext cx="3306763"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3" y="176213"/>
            <a:ext cx="830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76996"/>
            <a:ext cx="8229600" cy="665931"/>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249963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1584325"/>
            <a:ext cx="6191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75" y="1690688"/>
            <a:ext cx="15557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cs typeface="DejaVu Sans" pitchFamily="34" charset="0"/>
              </a:rPr>
              <a:t>www.bsc.es</a:t>
            </a:r>
            <a:endParaRPr lang="en-US" altLang="en-US" sz="1800" dirty="0" smtClean="0">
              <a:latin typeface="Calibri" pitchFamily="34" charset="0"/>
              <a:ea typeface="+mn-ea"/>
              <a:cs typeface="DejaVu Sans" pitchFamily="34" charset="0"/>
            </a:endParaRPr>
          </a:p>
        </p:txBody>
      </p:sp>
      <p:sp>
        <p:nvSpPr>
          <p:cNvPr id="9" name="8 Título"/>
          <p:cNvSpPr>
            <a:spLocks noGrp="1" noChangeAspect="1"/>
          </p:cNvSpPr>
          <p:nvPr>
            <p:ph type="title"/>
          </p:nvPr>
        </p:nvSpPr>
        <p:spPr>
          <a:xfrm>
            <a:off x="3819339" y="4806106"/>
            <a:ext cx="4762872" cy="72008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729693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3"/>
          <p:cNvSpPr txBox="1">
            <a:spLocks noChangeAspect="1" noChangeArrowheads="1"/>
          </p:cNvSpPr>
          <p:nvPr userDrawn="1"/>
        </p:nvSpPr>
        <p:spPr bwMode="auto">
          <a:xfrm>
            <a:off x="76200" y="182563"/>
            <a:ext cx="16002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cs typeface="DejaVu Sans" pitchFamily="34" charset="0"/>
              </a:rPr>
              <a:t>www.bsc.es</a:t>
            </a:r>
            <a:endParaRPr lang="en-US" altLang="en-US" sz="1800" dirty="0" smtClean="0">
              <a:latin typeface="Calibri" pitchFamily="34" charset="0"/>
              <a:ea typeface="+mn-ea"/>
              <a:cs typeface="DejaVu Sans" pitchFamily="34" charset="0"/>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3213" y="2016125"/>
            <a:ext cx="330676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35600" y="2006600"/>
            <a:ext cx="8302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257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329" r:id="rId1"/>
    <p:sldLayoutId id="2147485330" r:id="rId2"/>
    <p:sldLayoutId id="2147485331" r:id="rId3"/>
    <p:sldLayoutId id="2147485332" r:id="rId4"/>
    <p:sldLayoutId id="2147485333" r:id="rId5"/>
    <p:sldLayoutId id="2147485334" r:id="rId6"/>
    <p:sldLayoutId id="2147485335" r:id="rId7"/>
    <p:sldLayoutId id="2147485336" r:id="rId8"/>
    <p:sldLayoutId id="2147485337" r:id="rId9"/>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7.gif"/></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23.gif"/><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38.emf"/><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51.emf"/><Relationship Id="rId8" Type="http://schemas.openxmlformats.org/officeDocument/2006/relationships/image" Target="../media/image52.emf"/><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5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5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5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68.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3.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6.emf"/></Relationships>
</file>

<file path=ppt/slides/_rels/slide45.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80.gif"/><Relationship Id="rId5" Type="http://schemas.openxmlformats.org/officeDocument/2006/relationships/image" Target="../media/image81.png"/><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82.gif"/><Relationship Id="rId4" Type="http://schemas.openxmlformats.org/officeDocument/2006/relationships/image" Target="../media/image83.gif"/><Relationship Id="rId5" Type="http://schemas.openxmlformats.org/officeDocument/2006/relationships/image" Target="../media/image84.png"/><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Shape 1"/>
          <p:cNvSpPr txBox="1">
            <a:spLocks noChangeArrowheads="1"/>
          </p:cNvSpPr>
          <p:nvPr/>
        </p:nvSpPr>
        <p:spPr bwMode="auto">
          <a:xfrm>
            <a:off x="6548438" y="196850"/>
            <a:ext cx="2447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err="1">
                <a:solidFill>
                  <a:srgbClr val="FFFFFF"/>
                </a:solidFill>
                <a:cs typeface="Arial" charset="0"/>
              </a:rPr>
              <a:t>Ispra</a:t>
            </a:r>
            <a:r>
              <a:rPr lang="en-US" sz="1400">
                <a:solidFill>
                  <a:srgbClr val="FFFFFF"/>
                </a:solidFill>
                <a:cs typeface="Arial" charset="0"/>
              </a:rPr>
              <a:t>, </a:t>
            </a:r>
            <a:r>
              <a:rPr lang="en-US" sz="1400" smtClean="0">
                <a:solidFill>
                  <a:srgbClr val="FFFFFF"/>
                </a:solidFill>
                <a:cs typeface="Arial" charset="0"/>
              </a:rPr>
              <a:t>5 </a:t>
            </a:r>
            <a:r>
              <a:rPr lang="en-US" sz="1400">
                <a:solidFill>
                  <a:srgbClr val="FFFFFF"/>
                </a:solidFill>
                <a:cs typeface="Arial" charset="0"/>
              </a:rPr>
              <a:t>May 2016</a:t>
            </a:r>
            <a:endParaRPr lang="en-US" sz="1800">
              <a:cs typeface="Arial" charset="0"/>
            </a:endParaRPr>
          </a:p>
        </p:txBody>
      </p:sp>
      <p:sp>
        <p:nvSpPr>
          <p:cNvPr id="13315" name="TextShape 2"/>
          <p:cNvSpPr txBox="1">
            <a:spLocks noChangeArrowheads="1"/>
          </p:cNvSpPr>
          <p:nvPr/>
        </p:nvSpPr>
        <p:spPr bwMode="auto">
          <a:xfrm>
            <a:off x="684213" y="2286000"/>
            <a:ext cx="77724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3200" dirty="0">
                <a:solidFill>
                  <a:schemeClr val="accent1"/>
                </a:solidFill>
              </a:rPr>
              <a:t>Toward seasonal </a:t>
            </a:r>
            <a:r>
              <a:rPr lang="en-GB" sz="3200" dirty="0">
                <a:solidFill>
                  <a:schemeClr val="accent1"/>
                </a:solidFill>
                <a:cs typeface="Arial" charset="0"/>
              </a:rPr>
              <a:t>forecasts </a:t>
            </a:r>
          </a:p>
          <a:p>
            <a:pPr algn="ctr" eaLnBrk="1" hangingPunct="1"/>
            <a:r>
              <a:rPr lang="en-GB" sz="3200" dirty="0">
                <a:solidFill>
                  <a:schemeClr val="accent1"/>
                </a:solidFill>
                <a:cs typeface="Arial" charset="0"/>
              </a:rPr>
              <a:t>for MARS Crop Yield Forecasting System</a:t>
            </a:r>
            <a:endParaRPr lang="en-GB" sz="3200" dirty="0">
              <a:solidFill>
                <a:schemeClr val="accent1"/>
              </a:solidFill>
            </a:endParaRPr>
          </a:p>
        </p:txBody>
      </p:sp>
      <p:sp>
        <p:nvSpPr>
          <p:cNvPr id="13316" name="TextShape 4"/>
          <p:cNvSpPr txBox="1">
            <a:spLocks noChangeArrowheads="1"/>
          </p:cNvSpPr>
          <p:nvPr/>
        </p:nvSpPr>
        <p:spPr bwMode="auto">
          <a:xfrm>
            <a:off x="1403350" y="5165725"/>
            <a:ext cx="6480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s-ES" sz="1800">
                <a:solidFill>
                  <a:srgbClr val="FFFFFF"/>
                </a:solidFill>
                <a:cs typeface="Arial" charset="0"/>
              </a:rPr>
              <a:t>Marco Turco</a:t>
            </a:r>
          </a:p>
        </p:txBody>
      </p:sp>
    </p:spTree>
  </p:cSld>
  <p:clrMapOvr>
    <a:masterClrMapping/>
  </p:clrMapOvr>
  <p:timing>
    <p:tnLst>
      <p:par>
        <p:cTn xmlns:p14="http://schemas.microsoft.com/office/powerpoint/2010/main" id="1" dur="indefinite" restart="never" nodeType="tmRoot">
          <p:childTnLst>
            <p:seq>
              <p:cTn id="2"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en-US" altLang="en-US" dirty="0">
                <a:latin typeface="Arial" charset="0"/>
                <a:cs typeface="Arial" charset="0"/>
              </a:rPr>
              <a:t>Skill of seasonal </a:t>
            </a:r>
            <a:r>
              <a:rPr lang="en-US" altLang="en-US" dirty="0" smtClean="0">
                <a:latin typeface="Arial" charset="0"/>
                <a:cs typeface="Arial" charset="0"/>
              </a:rPr>
              <a:t>precipitation </a:t>
            </a:r>
            <a:r>
              <a:rPr lang="en-US" altLang="en-US" dirty="0">
                <a:latin typeface="Arial" charset="0"/>
                <a:cs typeface="Arial" charset="0"/>
              </a:rPr>
              <a:t>forecasts </a:t>
            </a:r>
            <a:r>
              <a:rPr lang="en-US" altLang="en-US" dirty="0">
                <a:ea typeface="ＭＳ Ｐゴシック" pitchFamily="34" charset="-128"/>
                <a:cs typeface="Arial" pitchFamily="34" charset="0"/>
              </a:rPr>
              <a:t>of ECMWF-System4</a:t>
            </a:r>
            <a:endParaRPr lang="en-US" altLang="en-US" dirty="0" smtClean="0">
              <a:ea typeface="ＭＳ Ｐゴシック" pitchFamily="34" charset="-128"/>
              <a:cs typeface="Arial" pitchFamily="34" charset="0"/>
            </a:endParaRPr>
          </a:p>
        </p:txBody>
      </p:sp>
      <p:pic>
        <p:nvPicPr>
          <p:cNvPr id="30722" name="Imagen 1" descr="cor_gpcp_cfs_sd_05_lt_1.eps"/>
          <p:cNvPicPr>
            <a:picLocks noChangeAspect="1"/>
          </p:cNvPicPr>
          <p:nvPr/>
        </p:nvPicPr>
        <p:blipFill>
          <a:blip r:embed="rId3">
            <a:extLst>
              <a:ext uri="{28A0092B-C50C-407E-A947-70E740481C1C}">
                <a14:useLocalDpi xmlns:a14="http://schemas.microsoft.com/office/drawing/2010/main" val="0"/>
              </a:ext>
            </a:extLst>
          </a:blip>
          <a:srcRect l="12323"/>
          <a:stretch>
            <a:fillRect/>
          </a:stretch>
        </p:blipFill>
        <p:spPr bwMode="auto">
          <a:xfrm rot="5400000">
            <a:off x="5341144" y="1831181"/>
            <a:ext cx="29273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Imagen 4" descr="cor_gpcp_s4_sd_05_lt_1.eps"/>
          <p:cNvPicPr>
            <a:picLocks noChangeAspect="1"/>
          </p:cNvPicPr>
          <p:nvPr/>
        </p:nvPicPr>
        <p:blipFill>
          <a:blip r:embed="rId4">
            <a:extLst>
              <a:ext uri="{28A0092B-C50C-407E-A947-70E740481C1C}">
                <a14:useLocalDpi xmlns:a14="http://schemas.microsoft.com/office/drawing/2010/main" val="0"/>
              </a:ext>
            </a:extLst>
          </a:blip>
          <a:srcRect l="11876"/>
          <a:stretch>
            <a:fillRect/>
          </a:stretch>
        </p:blipFill>
        <p:spPr bwMode="auto">
          <a:xfrm rot="5400000">
            <a:off x="1084263" y="1824038"/>
            <a:ext cx="294163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ángulo 1"/>
          <p:cNvSpPr>
            <a:spLocks noChangeArrowheads="1"/>
          </p:cNvSpPr>
          <p:nvPr/>
        </p:nvSpPr>
        <p:spPr bwMode="auto">
          <a:xfrm>
            <a:off x="611188" y="5094288"/>
            <a:ext cx="79930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just">
              <a:buFont typeface="Arial" charset="0"/>
              <a:buChar char="•"/>
            </a:pPr>
            <a:r>
              <a:rPr lang="en-GB" sz="2400"/>
              <a:t>Precipitation forecast skill lower than that of temperature</a:t>
            </a:r>
          </a:p>
          <a:p>
            <a:pPr marL="342900" indent="-342900" algn="just">
              <a:buFont typeface="Arial" charset="0"/>
              <a:buChar char="•"/>
            </a:pPr>
            <a:r>
              <a:rPr lang="en-GB" sz="2400"/>
              <a:t>ECMWF System4 and CFSv2 in general perform similarly</a:t>
            </a:r>
          </a:p>
        </p:txBody>
      </p:sp>
      <p:sp>
        <p:nvSpPr>
          <p:cNvPr id="30725" name="Rectángulo 1"/>
          <p:cNvSpPr>
            <a:spLocks noChangeArrowheads="1"/>
          </p:cNvSpPr>
          <p:nvPr/>
        </p:nvSpPr>
        <p:spPr bwMode="auto">
          <a:xfrm>
            <a:off x="611188" y="1062038"/>
            <a:ext cx="7993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a:cs typeface="Arial" charset="0"/>
              </a:rPr>
              <a:t>Correlation of temperature forecasts </a:t>
            </a:r>
          </a:p>
          <a:p>
            <a:pPr algn="ctr"/>
            <a:r>
              <a:rPr lang="en-GB" sz="2400">
                <a:cs typeface="Arial" charset="0"/>
              </a:rPr>
              <a:t>wrt ERA-Interim over 1982-2014</a:t>
            </a:r>
          </a:p>
        </p:txBody>
      </p:sp>
      <p:sp>
        <p:nvSpPr>
          <p:cNvPr id="30726" name="Rectángulo 7"/>
          <p:cNvSpPr>
            <a:spLocks noChangeArrowheads="1"/>
          </p:cNvSpPr>
          <p:nvPr/>
        </p:nvSpPr>
        <p:spPr bwMode="auto">
          <a:xfrm rot="-5400000">
            <a:off x="-595313" y="3422651"/>
            <a:ext cx="177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June (May init.)</a:t>
            </a:r>
          </a:p>
        </p:txBody>
      </p:sp>
      <p:sp>
        <p:nvSpPr>
          <p:cNvPr id="30727" name="Rectángulo 8"/>
          <p:cNvSpPr>
            <a:spLocks noChangeArrowheads="1"/>
          </p:cNvSpPr>
          <p:nvPr/>
        </p:nvSpPr>
        <p:spPr bwMode="auto">
          <a:xfrm>
            <a:off x="1387475" y="2205038"/>
            <a:ext cx="209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ECMWF-System 4</a:t>
            </a:r>
          </a:p>
        </p:txBody>
      </p:sp>
      <p:sp>
        <p:nvSpPr>
          <p:cNvPr id="30728" name="Rectángulo 9"/>
          <p:cNvSpPr>
            <a:spLocks noChangeArrowheads="1"/>
          </p:cNvSpPr>
          <p:nvPr/>
        </p:nvSpPr>
        <p:spPr bwMode="auto">
          <a:xfrm>
            <a:off x="6110288" y="2205038"/>
            <a:ext cx="89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CFSv2</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en-GB" altLang="en-US" dirty="0" smtClean="0">
                <a:latin typeface="Arial" charset="0"/>
                <a:cs typeface="Arial" charset="0"/>
              </a:rPr>
              <a:t>Lead time </a:t>
            </a:r>
            <a:r>
              <a:rPr lang="en-US" altLang="en-US" dirty="0">
                <a:latin typeface="Arial" charset="0"/>
                <a:cs typeface="Arial" charset="0"/>
              </a:rPr>
              <a:t>s</a:t>
            </a:r>
            <a:r>
              <a:rPr lang="en-US" altLang="en-US" dirty="0" smtClean="0">
                <a:latin typeface="Arial" charset="0"/>
                <a:cs typeface="Arial" charset="0"/>
              </a:rPr>
              <a:t>kill </a:t>
            </a:r>
            <a:r>
              <a:rPr lang="en-US" altLang="en-US" dirty="0" smtClean="0">
                <a:ea typeface="ＭＳ Ｐゴシック" pitchFamily="34" charset="-128"/>
                <a:cs typeface="Arial" pitchFamily="34" charset="0"/>
              </a:rPr>
              <a:t>evolution</a:t>
            </a:r>
          </a:p>
        </p:txBody>
      </p:sp>
      <p:pic>
        <p:nvPicPr>
          <p:cNvPr id="32770" name="Imagen 1" descr="animated_s4.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430463"/>
            <a:ext cx="67881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ángulo 1"/>
          <p:cNvSpPr>
            <a:spLocks noChangeArrowheads="1"/>
          </p:cNvSpPr>
          <p:nvPr/>
        </p:nvSpPr>
        <p:spPr bwMode="auto">
          <a:xfrm>
            <a:off x="611188" y="1349375"/>
            <a:ext cx="7993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a:cs typeface="Arial" charset="0"/>
              </a:rPr>
              <a:t>Lead times: from 0 to 6 months ahead</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skill</a:t>
            </a:r>
            <a:r>
              <a:rPr lang="it-IT" altLang="en-US" dirty="0" smtClean="0">
                <a:latin typeface="Arial" charset="0"/>
                <a:cs typeface="Arial" charset="0"/>
              </a:rPr>
              <a:t> </a:t>
            </a:r>
            <a:r>
              <a:rPr lang="it-IT" altLang="en-US" dirty="0" err="1" smtClean="0">
                <a:latin typeface="Arial" charset="0"/>
                <a:cs typeface="Arial" charset="0"/>
              </a:rPr>
              <a:t>dependence</a:t>
            </a:r>
            <a:r>
              <a:rPr lang="it-IT" altLang="en-US" dirty="0" smtClean="0">
                <a:latin typeface="Arial" charset="0"/>
                <a:cs typeface="Arial" charset="0"/>
              </a:rPr>
              <a:t> on the </a:t>
            </a:r>
            <a:r>
              <a:rPr lang="it-IT" altLang="en-US" dirty="0" err="1" smtClean="0">
                <a:latin typeface="Arial" charset="0"/>
                <a:cs typeface="Arial" charset="0"/>
              </a:rPr>
              <a:t>seasons</a:t>
            </a:r>
            <a:endParaRPr lang="en-US" altLang="en-US" dirty="0" smtClean="0">
              <a:ea typeface="ＭＳ Ｐゴシック" pitchFamily="34" charset="-128"/>
              <a:cs typeface="Arial" pitchFamily="34" charset="0"/>
            </a:endParaRPr>
          </a:p>
        </p:txBody>
      </p:sp>
      <p:pic>
        <p:nvPicPr>
          <p:cNvPr id="34818" name="Imagen 1" descr="cor_erai_s4_sd_05_lt_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86376" y="336550"/>
            <a:ext cx="2747962" cy="4319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19" name="Imagen 2" descr="cor_erai_s4_sd_02_lt_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36638" y="347662"/>
            <a:ext cx="2749550" cy="4321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20" name="Imagen 3" descr="cor_erai_s4_sd_08_lt_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64407" y="3156744"/>
            <a:ext cx="27495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agen 4" descr="cor_erai_s4_sd_11_lt_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286376" y="3155950"/>
            <a:ext cx="2747962" cy="43195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bias</a:t>
            </a:r>
            <a:r>
              <a:rPr lang="it-IT" altLang="en-US" dirty="0" smtClean="0">
                <a:latin typeface="Arial" charset="0"/>
                <a:cs typeface="Arial" charset="0"/>
              </a:rPr>
              <a:t> and </a:t>
            </a:r>
            <a:r>
              <a:rPr lang="it-IT" altLang="en-US" dirty="0" err="1" smtClean="0">
                <a:latin typeface="Arial" charset="0"/>
                <a:cs typeface="Arial" charset="0"/>
              </a:rPr>
              <a:t>drift</a:t>
            </a:r>
            <a:endParaRPr lang="en-US" altLang="en-US" dirty="0" smtClean="0">
              <a:ea typeface="ＭＳ Ｐゴシック" pitchFamily="34" charset="-128"/>
              <a:cs typeface="Arial" pitchFamily="34" charset="0"/>
            </a:endParaRPr>
          </a:p>
        </p:txBody>
      </p:sp>
      <p:sp>
        <p:nvSpPr>
          <p:cNvPr id="36866" name="Rectángulo 1"/>
          <p:cNvSpPr>
            <a:spLocks noChangeArrowheads="1"/>
          </p:cNvSpPr>
          <p:nvPr/>
        </p:nvSpPr>
        <p:spPr bwMode="auto">
          <a:xfrm>
            <a:off x="539750" y="1133475"/>
            <a:ext cx="7993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sz="2400">
                <a:cs typeface="Arial" charset="0"/>
              </a:rPr>
              <a:t>Bias of ECMWF-System 4 seasonal forecasts (lead times: from 0 to six month ahead) of temperature wrt ERA-Interim over 1982-2014</a:t>
            </a:r>
          </a:p>
        </p:txBody>
      </p:sp>
      <p:pic>
        <p:nvPicPr>
          <p:cNvPr id="36867" name="Imagen 2" descr="animated_s4_ls_bia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33700"/>
            <a:ext cx="45259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Imagen 3" descr="animated_s4_bia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2933700"/>
            <a:ext cx="45259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ángulo 1"/>
          <p:cNvSpPr>
            <a:spLocks noChangeArrowheads="1"/>
          </p:cNvSpPr>
          <p:nvPr/>
        </p:nvSpPr>
        <p:spPr bwMode="auto">
          <a:xfrm>
            <a:off x="1116013" y="2573338"/>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sz="2400">
                <a:cs typeface="Arial" charset="0"/>
              </a:rPr>
              <a:t>RAW DATA</a:t>
            </a:r>
          </a:p>
        </p:txBody>
      </p:sp>
      <p:sp>
        <p:nvSpPr>
          <p:cNvPr id="36870" name="Rectángulo 1"/>
          <p:cNvSpPr>
            <a:spLocks noChangeArrowheads="1"/>
          </p:cNvSpPr>
          <p:nvPr/>
        </p:nvSpPr>
        <p:spPr bwMode="auto">
          <a:xfrm>
            <a:off x="4787900" y="2573338"/>
            <a:ext cx="3887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sz="2400">
                <a:cs typeface="Arial" charset="0"/>
              </a:rPr>
              <a:t>BIAS CORRECTED DATA</a:t>
            </a:r>
          </a:p>
        </p:txBody>
      </p:sp>
      <p:sp>
        <p:nvSpPr>
          <p:cNvPr id="5" name="Elipse 4"/>
          <p:cNvSpPr/>
          <p:nvPr/>
        </p:nvSpPr>
        <p:spPr>
          <a:xfrm>
            <a:off x="8243888" y="5022850"/>
            <a:ext cx="900112" cy="86360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36872" name="Rectángulo 1"/>
          <p:cNvSpPr>
            <a:spLocks noChangeArrowheads="1"/>
          </p:cNvSpPr>
          <p:nvPr/>
        </p:nvSpPr>
        <p:spPr bwMode="auto">
          <a:xfrm>
            <a:off x="468313" y="6062663"/>
            <a:ext cx="7991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sz="2400">
                <a:cs typeface="Arial" charset="0"/>
              </a:rPr>
              <a:t>Bias correction: simple linear scaling performed in a leave-one-out cross validation mode</a:t>
            </a:r>
          </a:p>
        </p:txBody>
      </p:sp>
      <p:sp>
        <p:nvSpPr>
          <p:cNvPr id="11" name="Elipse 10"/>
          <p:cNvSpPr/>
          <p:nvPr/>
        </p:nvSpPr>
        <p:spPr>
          <a:xfrm>
            <a:off x="3600450" y="5022850"/>
            <a:ext cx="900113" cy="86360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smtClean="0"/>
              <a:t>Toward seasonal forecast for MARS</a:t>
            </a:r>
            <a:br>
              <a:rPr lang="en-GB" dirty="0" smtClean="0"/>
            </a:br>
            <a:endParaRPr lang="en-GB" dirty="0"/>
          </a:p>
        </p:txBody>
      </p:sp>
      <p:sp>
        <p:nvSpPr>
          <p:cNvPr id="64514" name="Marcador de texto 3"/>
          <p:cNvSpPr>
            <a:spLocks noGrp="1"/>
          </p:cNvSpPr>
          <p:nvPr>
            <p:ph type="body" sz="quarter" idx="10"/>
          </p:nvPr>
        </p:nvSpPr>
        <p:spPr bwMode="auto">
          <a:xfrm>
            <a:off x="179388" y="985838"/>
            <a:ext cx="8964612" cy="5519737"/>
          </a:xfrm>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FontTx/>
              <a:buNone/>
              <a:defRPr/>
            </a:pPr>
            <a:endParaRPr lang="en-GB" sz="2800" dirty="0">
              <a:latin typeface="Arial" charset="0"/>
            </a:endParaRPr>
          </a:p>
          <a:p>
            <a:pPr>
              <a:defRPr/>
            </a:pPr>
            <a:endParaRPr lang="en-GB" sz="2200" dirty="0" smtClean="0">
              <a:latin typeface="Arial" charset="0"/>
            </a:endParaRPr>
          </a:p>
          <a:p>
            <a:pPr>
              <a:defRPr/>
            </a:pPr>
            <a:r>
              <a:rPr lang="en-GB" sz="2800" dirty="0" smtClean="0">
                <a:latin typeface="Arial" charset="0"/>
              </a:rPr>
              <a:t>Evaluation </a:t>
            </a:r>
            <a:r>
              <a:rPr lang="en-GB" sz="2800" dirty="0">
                <a:latin typeface="Arial" charset="0"/>
              </a:rPr>
              <a:t>of the forecast quality of the S4 reforecasts</a:t>
            </a:r>
          </a:p>
          <a:p>
            <a:pPr lvl="1">
              <a:defRPr/>
            </a:pPr>
            <a:r>
              <a:rPr lang="en-GB" dirty="0" smtClean="0">
                <a:latin typeface="Arial" charset="0"/>
              </a:rPr>
              <a:t>Monthly averages</a:t>
            </a:r>
          </a:p>
          <a:p>
            <a:pPr lvl="1">
              <a:defRPr/>
            </a:pPr>
            <a:r>
              <a:rPr lang="en-GB" dirty="0" smtClean="0">
                <a:latin typeface="Arial" charset="0"/>
              </a:rPr>
              <a:t>Daily indices</a:t>
            </a:r>
            <a:endParaRPr lang="en-GB" dirty="0">
              <a:latin typeface="Arial" charset="0"/>
            </a:endParaRPr>
          </a:p>
        </p:txBody>
      </p:sp>
      <p:sp>
        <p:nvSpPr>
          <p:cNvPr id="3" name="Rectángulo 2"/>
          <p:cNvSpPr/>
          <p:nvPr/>
        </p:nvSpPr>
        <p:spPr>
          <a:xfrm>
            <a:off x="539750" y="3222625"/>
            <a:ext cx="2663825" cy="35877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smtClean="0">
                <a:latin typeface="Arial" charset="0"/>
                <a:cs typeface="Arial" charset="0"/>
              </a:rPr>
              <a:t>2010 </a:t>
            </a:r>
            <a:r>
              <a:rPr lang="it-IT" altLang="en-US" dirty="0" err="1" smtClean="0">
                <a:latin typeface="Arial" charset="0"/>
                <a:cs typeface="Arial" charset="0"/>
              </a:rPr>
              <a:t>heatwave</a:t>
            </a:r>
            <a:endParaRPr lang="en-US" altLang="en-US" dirty="0" smtClean="0">
              <a:ea typeface="ＭＳ Ｐゴシック" pitchFamily="34" charset="-128"/>
              <a:cs typeface="Arial" pitchFamily="34" charset="0"/>
            </a:endParaRPr>
          </a:p>
        </p:txBody>
      </p:sp>
      <p:pic>
        <p:nvPicPr>
          <p:cNvPr id="40962" name="Imagen 1" descr="tx90p_GHCND_201007.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315744" y="354807"/>
            <a:ext cx="33369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Imagen 5" descr="txx_GHCND_201007.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42950" y="354013"/>
            <a:ext cx="33369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smtClean="0">
                <a:latin typeface="Arial" charset="0"/>
                <a:cs typeface="Arial" charset="0"/>
              </a:rPr>
              <a:t>2010 </a:t>
            </a:r>
            <a:r>
              <a:rPr lang="it-IT" altLang="en-US" dirty="0" err="1" smtClean="0">
                <a:latin typeface="Arial" charset="0"/>
                <a:cs typeface="Arial" charset="0"/>
              </a:rPr>
              <a:t>heatwave</a:t>
            </a:r>
            <a:endParaRPr lang="en-US" altLang="en-US" dirty="0" smtClean="0">
              <a:ea typeface="ＭＳ Ｐゴシック" pitchFamily="34" charset="-128"/>
              <a:cs typeface="Arial" pitchFamily="34" charset="0"/>
            </a:endParaRPr>
          </a:p>
        </p:txBody>
      </p:sp>
      <p:pic>
        <p:nvPicPr>
          <p:cNvPr id="43010" name="Imagen 1" descr="tx90p_GHCND_201007.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315744" y="354807"/>
            <a:ext cx="33369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Imagen 5" descr="txx_GHCND_201007.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42950" y="354013"/>
            <a:ext cx="33369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Imagen 8" descr="txx_erai_201007.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42950" y="3163888"/>
            <a:ext cx="3338513"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Imagen 10" descr="tx90p_erai_201007.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279231" y="3163094"/>
            <a:ext cx="333851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smtClean="0">
                <a:latin typeface="Arial" charset="0"/>
                <a:cs typeface="Arial" charset="0"/>
              </a:rPr>
              <a:t>Preliminary results: </a:t>
            </a:r>
            <a:br>
              <a:rPr lang="en-GB" altLang="en-US" smtClean="0">
                <a:latin typeface="Arial" charset="0"/>
                <a:cs typeface="Arial" charset="0"/>
              </a:rPr>
            </a:br>
            <a:r>
              <a:rPr lang="en-GB" altLang="en-US" smtClean="0">
                <a:latin typeface="Arial" charset="0"/>
                <a:cs typeface="Arial" charset="0"/>
              </a:rPr>
              <a:t>TXx assessment at global scale</a:t>
            </a:r>
            <a:endParaRPr lang="en-GB" altLang="en-US" smtClean="0">
              <a:ea typeface="ＭＳ Ｐゴシック" pitchFamily="34" charset="-128"/>
              <a:cs typeface="Arial" pitchFamily="34" charset="0"/>
            </a:endParaRPr>
          </a:p>
        </p:txBody>
      </p:sp>
      <p:pic>
        <p:nvPicPr>
          <p:cNvPr id="45058" name="Imagen 2" descr="cor_TXx_ghcnd_erai_month_01.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75544" y="545307"/>
            <a:ext cx="33369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Imagen 3" descr="cor_TXx_jma_erai_month_01.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52256" y="545307"/>
            <a:ext cx="33369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Imagen 4" descr="cor_TXx_merra_erai_month_0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646737" y="3071813"/>
            <a:ext cx="274796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ángulo 6"/>
          <p:cNvSpPr>
            <a:spLocks noChangeArrowheads="1"/>
          </p:cNvSpPr>
          <p:nvPr/>
        </p:nvSpPr>
        <p:spPr bwMode="auto">
          <a:xfrm>
            <a:off x="395288" y="4373563"/>
            <a:ext cx="41052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cs typeface="Arial" charset="0"/>
              </a:rPr>
              <a:t>Generally high agreement among the datasets but caution is required over poor station covered regions</a:t>
            </a:r>
          </a:p>
          <a:p>
            <a:pPr algn="just"/>
            <a:endParaRPr lang="en-GB">
              <a:cs typeface="Arial" charset="0"/>
            </a:endParaRPr>
          </a:p>
          <a:p>
            <a:pPr algn="just"/>
            <a:endParaRPr lang="en-GB">
              <a:cs typeface="Arial" charset="0"/>
            </a:endParaRPr>
          </a:p>
          <a:p>
            <a:pPr algn="just"/>
            <a:endParaRPr lang="en-GB">
              <a:cs typeface="Arial" charset="0"/>
            </a:endParaRPr>
          </a:p>
          <a:p>
            <a:pPr algn="just"/>
            <a:r>
              <a:rPr lang="en-GB">
                <a:cs typeface="Arial" charset="0"/>
              </a:rPr>
              <a:t>TXx= Monthly maximum of daily maximum temperatures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en-GB" altLang="en-US" dirty="0">
                <a:latin typeface="Arial" charset="0"/>
                <a:cs typeface="Arial" charset="0"/>
              </a:rPr>
              <a:t>C</a:t>
            </a:r>
            <a:r>
              <a:rPr lang="en-GB" altLang="en-US" dirty="0" smtClean="0">
                <a:latin typeface="Arial" charset="0"/>
                <a:cs typeface="Arial" charset="0"/>
              </a:rPr>
              <a:t>old </a:t>
            </a:r>
            <a:r>
              <a:rPr lang="it-IT" altLang="en-US" dirty="0" err="1" smtClean="0">
                <a:latin typeface="Arial" charset="0"/>
                <a:cs typeface="Arial" charset="0"/>
              </a:rPr>
              <a:t>extremes</a:t>
            </a:r>
            <a:endParaRPr lang="en-US" altLang="en-US" dirty="0" smtClean="0">
              <a:ea typeface="ＭＳ Ｐゴシック" pitchFamily="34" charset="-128"/>
              <a:cs typeface="Arial" pitchFamily="34" charset="0"/>
            </a:endParaRPr>
          </a:p>
        </p:txBody>
      </p:sp>
      <p:sp>
        <p:nvSpPr>
          <p:cNvPr id="47106" name="Rectángulo 6"/>
          <p:cNvSpPr>
            <a:spLocks noChangeArrowheads="1"/>
          </p:cNvSpPr>
          <p:nvPr/>
        </p:nvSpPr>
        <p:spPr bwMode="auto">
          <a:xfrm>
            <a:off x="827088" y="4448175"/>
            <a:ext cx="3889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cs typeface="Arial" charset="0"/>
              </a:rPr>
              <a:t>Generally similar results as for hot extremes</a:t>
            </a:r>
          </a:p>
          <a:p>
            <a:pPr algn="just"/>
            <a:endParaRPr lang="en-GB">
              <a:cs typeface="Arial" charset="0"/>
            </a:endParaRPr>
          </a:p>
          <a:p>
            <a:pPr algn="just"/>
            <a:endParaRPr lang="en-GB">
              <a:cs typeface="Arial" charset="0"/>
            </a:endParaRPr>
          </a:p>
          <a:p>
            <a:pPr algn="just"/>
            <a:endParaRPr lang="en-GB">
              <a:cs typeface="Arial" charset="0"/>
            </a:endParaRPr>
          </a:p>
          <a:p>
            <a:pPr algn="just"/>
            <a:r>
              <a:rPr lang="en-GB">
                <a:cs typeface="Arial" charset="0"/>
              </a:rPr>
              <a:t>TNn= Monthly minimum of daily minimum temperatures</a:t>
            </a:r>
          </a:p>
          <a:p>
            <a:pPr algn="just"/>
            <a:endParaRPr lang="en-GB">
              <a:cs typeface="Arial" charset="0"/>
            </a:endParaRPr>
          </a:p>
        </p:txBody>
      </p:sp>
      <p:pic>
        <p:nvPicPr>
          <p:cNvPr id="47107" name="Imagen 1" descr="cor_TNn_merra_erai_month_0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46737" y="3071813"/>
            <a:ext cx="274796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Imagen 5" descr="cor_TNn_jma_erai_month_0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45945" y="262731"/>
            <a:ext cx="274796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Imagen 7" descr="cor_TNn_ghcnd_erai_month_0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470026" y="263525"/>
            <a:ext cx="274796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07950"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en-GB" altLang="en-US" dirty="0">
                <a:latin typeface="Arial" charset="0"/>
                <a:cs typeface="Arial" charset="0"/>
              </a:rPr>
              <a:t>H</a:t>
            </a:r>
            <a:r>
              <a:rPr lang="en-GB" altLang="en-US" dirty="0" smtClean="0">
                <a:latin typeface="Arial" charset="0"/>
                <a:cs typeface="Arial" charset="0"/>
              </a:rPr>
              <a:t>eat stress index </a:t>
            </a:r>
            <a:endParaRPr lang="en-US" altLang="en-US" dirty="0" smtClean="0">
              <a:ea typeface="ＭＳ Ｐゴシック" pitchFamily="34" charset="-128"/>
              <a:cs typeface="Arial" pitchFamily="34" charset="0"/>
            </a:endParaRPr>
          </a:p>
        </p:txBody>
      </p:sp>
      <p:sp>
        <p:nvSpPr>
          <p:cNvPr id="49154" name="Rectángulo 1"/>
          <p:cNvSpPr>
            <a:spLocks noChangeArrowheads="1"/>
          </p:cNvSpPr>
          <p:nvPr/>
        </p:nvSpPr>
        <p:spPr bwMode="auto">
          <a:xfrm>
            <a:off x="539750" y="989013"/>
            <a:ext cx="79930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sz="2400">
                <a:cs typeface="Arial" charset="0"/>
              </a:rPr>
              <a:t>HD30 (Hot Days Index): Number of days when maximum temperature is above 30°C (masked where the observed average is &lt; 5 days)</a:t>
            </a:r>
          </a:p>
          <a:p>
            <a:pPr algn="just"/>
            <a:endParaRPr lang="en-GB" sz="2400">
              <a:cs typeface="Arial" charset="0"/>
            </a:endParaRPr>
          </a:p>
          <a:p>
            <a:pPr algn="just"/>
            <a:r>
              <a:rPr lang="en-GB" sz="2400">
                <a:cs typeface="Arial" charset="0"/>
              </a:rPr>
              <a:t>Correlation of HD30 forecasts wrt ERA-Interim over 1982-2014</a:t>
            </a:r>
          </a:p>
          <a:p>
            <a:pPr algn="just"/>
            <a:endParaRPr lang="en-GB" sz="2400">
              <a:cs typeface="Arial" charset="0"/>
            </a:endParaRPr>
          </a:p>
        </p:txBody>
      </p:sp>
      <p:pic>
        <p:nvPicPr>
          <p:cNvPr id="49155" name="Imagen 3" descr="cor_erai_s4_hd30_sd_05_jja.pdf"/>
          <p:cNvPicPr>
            <a:picLocks noChangeAspect="1"/>
          </p:cNvPicPr>
          <p:nvPr/>
        </p:nvPicPr>
        <p:blipFill>
          <a:blip r:embed="rId3">
            <a:extLst>
              <a:ext uri="{28A0092B-C50C-407E-A947-70E740481C1C}">
                <a14:useLocalDpi xmlns:a14="http://schemas.microsoft.com/office/drawing/2010/main" val="0"/>
              </a:ext>
            </a:extLst>
          </a:blip>
          <a:srcRect l="15041"/>
          <a:stretch>
            <a:fillRect/>
          </a:stretch>
        </p:blipFill>
        <p:spPr bwMode="auto">
          <a:xfrm rot="5400000">
            <a:off x="1386682" y="2918619"/>
            <a:ext cx="23368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Imagen 4" descr="cor_erai_s4_hd30_sd_05_jja_detrended.pdf"/>
          <p:cNvPicPr>
            <a:picLocks noChangeAspect="1"/>
          </p:cNvPicPr>
          <p:nvPr/>
        </p:nvPicPr>
        <p:blipFill>
          <a:blip r:embed="rId4">
            <a:extLst>
              <a:ext uri="{28A0092B-C50C-407E-A947-70E740481C1C}">
                <a14:useLocalDpi xmlns:a14="http://schemas.microsoft.com/office/drawing/2010/main" val="0"/>
              </a:ext>
            </a:extLst>
          </a:blip>
          <a:srcRect l="15041"/>
          <a:stretch>
            <a:fillRect/>
          </a:stretch>
        </p:blipFill>
        <p:spPr bwMode="auto">
          <a:xfrm rot="5400000">
            <a:off x="5563394" y="2918619"/>
            <a:ext cx="23368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ángulo 7"/>
          <p:cNvSpPr>
            <a:spLocks noChangeArrowheads="1"/>
          </p:cNvSpPr>
          <p:nvPr/>
        </p:nvSpPr>
        <p:spPr bwMode="auto">
          <a:xfrm rot="-5400000">
            <a:off x="-595313" y="4814888"/>
            <a:ext cx="177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June (May init.)</a:t>
            </a:r>
          </a:p>
        </p:txBody>
      </p:sp>
      <p:sp>
        <p:nvSpPr>
          <p:cNvPr id="49158" name="Rectángulo 8"/>
          <p:cNvSpPr>
            <a:spLocks noChangeArrowheads="1"/>
          </p:cNvSpPr>
          <p:nvPr/>
        </p:nvSpPr>
        <p:spPr bwMode="auto">
          <a:xfrm>
            <a:off x="1855788" y="3535363"/>
            <a:ext cx="115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Raw data</a:t>
            </a:r>
          </a:p>
        </p:txBody>
      </p:sp>
      <p:sp>
        <p:nvSpPr>
          <p:cNvPr id="49159" name="Rectángulo 9"/>
          <p:cNvSpPr>
            <a:spLocks noChangeArrowheads="1"/>
          </p:cNvSpPr>
          <p:nvPr/>
        </p:nvSpPr>
        <p:spPr bwMode="auto">
          <a:xfrm>
            <a:off x="5667375" y="3535363"/>
            <a:ext cx="1776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Detrended data</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a:t>Toward seasonal forecast for </a:t>
            </a:r>
            <a:r>
              <a:rPr lang="en-GB" dirty="0" smtClean="0"/>
              <a:t>MARS</a:t>
            </a:r>
            <a:br>
              <a:rPr lang="en-GB" dirty="0" smtClean="0"/>
            </a:br>
            <a:endParaRPr lang="en-GB" dirty="0"/>
          </a:p>
        </p:txBody>
      </p:sp>
      <p:sp>
        <p:nvSpPr>
          <p:cNvPr id="64514" name="Marcador de texto 3"/>
          <p:cNvSpPr>
            <a:spLocks noGrp="1"/>
          </p:cNvSpPr>
          <p:nvPr>
            <p:ph type="body" sz="quarter" idx="10"/>
          </p:nvPr>
        </p:nvSpPr>
        <p:spPr bwMode="auto">
          <a:xfrm>
            <a:off x="179388" y="985838"/>
            <a:ext cx="8964612" cy="55197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defRPr/>
            </a:pPr>
            <a:r>
              <a:rPr lang="en-GB" sz="2800" dirty="0" smtClean="0">
                <a:solidFill>
                  <a:srgbClr val="FF0000"/>
                </a:solidFill>
                <a:latin typeface="Arial" charset="0"/>
              </a:rPr>
              <a:t>Objective: </a:t>
            </a:r>
            <a:r>
              <a:rPr lang="en-GB" sz="2800" dirty="0" smtClean="0"/>
              <a:t>Exploring </a:t>
            </a:r>
            <a:r>
              <a:rPr lang="en-GB" sz="2800" dirty="0"/>
              <a:t>h</a:t>
            </a:r>
            <a:r>
              <a:rPr lang="en-GB" sz="2800" dirty="0" smtClean="0"/>
              <a:t>ow </a:t>
            </a:r>
            <a:r>
              <a:rPr lang="en-GB" sz="2800" dirty="0"/>
              <a:t>to best exploit existing seasonal forecasts for crop management decision </a:t>
            </a:r>
          </a:p>
          <a:p>
            <a:pPr>
              <a:defRPr/>
            </a:pPr>
            <a:endParaRPr lang="en-GB" sz="2200" dirty="0" smtClean="0">
              <a:latin typeface="Arial" charset="0"/>
            </a:endParaRPr>
          </a:p>
          <a:p>
            <a:pPr>
              <a:defRPr/>
            </a:pPr>
            <a:r>
              <a:rPr lang="en-GB" sz="2800" dirty="0">
                <a:latin typeface="Arial" charset="0"/>
              </a:rPr>
              <a:t>Review of current methodologies </a:t>
            </a:r>
          </a:p>
          <a:p>
            <a:pPr>
              <a:defRPr/>
            </a:pPr>
            <a:r>
              <a:rPr lang="en-GB" sz="2800" dirty="0">
                <a:latin typeface="Arial" charset="0"/>
              </a:rPr>
              <a:t>Evaluation of the forecast quality of the </a:t>
            </a:r>
            <a:r>
              <a:rPr lang="en-GB" sz="2800" dirty="0" smtClean="0">
                <a:latin typeface="Arial" charset="0"/>
              </a:rPr>
              <a:t>seasonal (re)forecasts</a:t>
            </a:r>
            <a:endParaRPr lang="en-GB" sz="2800" dirty="0">
              <a:latin typeface="Arial" charset="0"/>
            </a:endParaRPr>
          </a:p>
          <a:p>
            <a:pPr>
              <a:defRPr/>
            </a:pPr>
            <a:r>
              <a:rPr lang="en-GB" sz="2800" dirty="0">
                <a:latin typeface="Arial" charset="0"/>
              </a:rPr>
              <a:t>Forecast for 2016 using April start </a:t>
            </a:r>
            <a:r>
              <a:rPr lang="en-GB" sz="2800" dirty="0" smtClean="0">
                <a:latin typeface="Arial" charset="0"/>
              </a:rPr>
              <a:t>date</a:t>
            </a:r>
          </a:p>
          <a:p>
            <a:pPr>
              <a:defRPr/>
            </a:pPr>
            <a:r>
              <a:rPr lang="en-GB" sz="2800" dirty="0" smtClean="0">
                <a:latin typeface="Arial" charset="0"/>
              </a:rPr>
              <a:t>Alternative approaches to produce seasonal forecasts</a:t>
            </a:r>
            <a:endParaRPr lang="en-GB" sz="2800" dirty="0">
              <a:latin typeface="Arial" charset="0"/>
            </a:endParaRPr>
          </a:p>
          <a:p>
            <a:pPr>
              <a:defRPr/>
            </a:pPr>
            <a:endParaRPr lang="en-GB" sz="28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07950"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en-GB" altLang="en-US" dirty="0" smtClean="0">
                <a:latin typeface="Arial" charset="0"/>
                <a:cs typeface="Arial" charset="0"/>
              </a:rPr>
              <a:t>heat stress index </a:t>
            </a:r>
            <a:endParaRPr lang="en-US" altLang="en-US" dirty="0" smtClean="0">
              <a:ea typeface="ＭＳ Ｐゴシック" pitchFamily="34" charset="-128"/>
              <a:cs typeface="Arial" pitchFamily="34" charset="0"/>
            </a:endParaRPr>
          </a:p>
        </p:txBody>
      </p:sp>
      <p:sp>
        <p:nvSpPr>
          <p:cNvPr id="51202" name="Rectángulo 1"/>
          <p:cNvSpPr>
            <a:spLocks noChangeArrowheads="1"/>
          </p:cNvSpPr>
          <p:nvPr/>
        </p:nvSpPr>
        <p:spPr bwMode="auto">
          <a:xfrm rot="-5400000">
            <a:off x="-927100" y="5114926"/>
            <a:ext cx="2376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sz="2400">
                <a:cs typeface="Arial" charset="0"/>
              </a:rPr>
              <a:t>Bias corrected</a:t>
            </a:r>
            <a:endParaRPr lang="en-GB" sz="2400" b="1" u="sng">
              <a:cs typeface="Arial" charset="0"/>
            </a:endParaRPr>
          </a:p>
        </p:txBody>
      </p:sp>
      <p:pic>
        <p:nvPicPr>
          <p:cNvPr id="51203" name="Imagen 3" descr="cor_erai_s4_hd30_sd_05_jja.pdf"/>
          <p:cNvPicPr>
            <a:picLocks noChangeAspect="1"/>
          </p:cNvPicPr>
          <p:nvPr/>
        </p:nvPicPr>
        <p:blipFill>
          <a:blip r:embed="rId3">
            <a:extLst>
              <a:ext uri="{28A0092B-C50C-407E-A947-70E740481C1C}">
                <a14:useLocalDpi xmlns:a14="http://schemas.microsoft.com/office/drawing/2010/main" val="0"/>
              </a:ext>
            </a:extLst>
          </a:blip>
          <a:srcRect l="14742"/>
          <a:stretch>
            <a:fillRect/>
          </a:stretch>
        </p:blipFill>
        <p:spPr bwMode="auto">
          <a:xfrm rot="5400000">
            <a:off x="5848350" y="969963"/>
            <a:ext cx="234473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Imagen 1" descr="cor_erai_s4_hd30_ls_sd_05_jja.pdf"/>
          <p:cNvPicPr>
            <a:picLocks noChangeAspect="1"/>
          </p:cNvPicPr>
          <p:nvPr/>
        </p:nvPicPr>
        <p:blipFill>
          <a:blip r:embed="rId4">
            <a:extLst>
              <a:ext uri="{28A0092B-C50C-407E-A947-70E740481C1C}">
                <a14:useLocalDpi xmlns:a14="http://schemas.microsoft.com/office/drawing/2010/main" val="0"/>
              </a:ext>
            </a:extLst>
          </a:blip>
          <a:srcRect l="15221"/>
          <a:stretch>
            <a:fillRect/>
          </a:stretch>
        </p:blipFill>
        <p:spPr bwMode="auto">
          <a:xfrm rot="5400000">
            <a:off x="5855494" y="3353594"/>
            <a:ext cx="23304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Imagen 2" descr="bias_erai_s4_hd30_ls_sd_05_jja.pdf"/>
          <p:cNvPicPr>
            <a:picLocks noChangeAspect="1"/>
          </p:cNvPicPr>
          <p:nvPr/>
        </p:nvPicPr>
        <p:blipFill>
          <a:blip r:embed="rId5">
            <a:extLst>
              <a:ext uri="{28A0092B-C50C-407E-A947-70E740481C1C}">
                <a14:useLocalDpi xmlns:a14="http://schemas.microsoft.com/office/drawing/2010/main" val="0"/>
              </a:ext>
            </a:extLst>
          </a:blip>
          <a:srcRect l="14758"/>
          <a:stretch>
            <a:fillRect/>
          </a:stretch>
        </p:blipFill>
        <p:spPr bwMode="auto">
          <a:xfrm rot="5400000">
            <a:off x="1527969" y="3359944"/>
            <a:ext cx="23431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Imagen 5" descr="bias_erai_s4_hd30_sd_05_jja.pdf"/>
          <p:cNvPicPr>
            <a:picLocks noChangeAspect="1"/>
          </p:cNvPicPr>
          <p:nvPr/>
        </p:nvPicPr>
        <p:blipFill>
          <a:blip r:embed="rId6">
            <a:extLst>
              <a:ext uri="{28A0092B-C50C-407E-A947-70E740481C1C}">
                <a14:useLocalDpi xmlns:a14="http://schemas.microsoft.com/office/drawing/2010/main" val="0"/>
              </a:ext>
            </a:extLst>
          </a:blip>
          <a:srcRect l="14198"/>
          <a:stretch>
            <a:fillRect/>
          </a:stretch>
        </p:blipFill>
        <p:spPr bwMode="auto">
          <a:xfrm rot="5400000">
            <a:off x="1520031" y="962819"/>
            <a:ext cx="23590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ángulo 1"/>
          <p:cNvSpPr>
            <a:spLocks noChangeArrowheads="1"/>
          </p:cNvSpPr>
          <p:nvPr/>
        </p:nvSpPr>
        <p:spPr bwMode="auto">
          <a:xfrm rot="-5400000">
            <a:off x="-922337" y="2438400"/>
            <a:ext cx="2376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sz="2400">
                <a:cs typeface="Arial" charset="0"/>
              </a:rPr>
              <a:t>Raw data</a:t>
            </a:r>
            <a:endParaRPr lang="en-GB" sz="2400" b="1" u="sng">
              <a:cs typeface="Arial" charset="0"/>
            </a:endParaRPr>
          </a:p>
        </p:txBody>
      </p:sp>
      <p:sp>
        <p:nvSpPr>
          <p:cNvPr id="51208" name="Rectángulo 8"/>
          <p:cNvSpPr>
            <a:spLocks noChangeArrowheads="1"/>
          </p:cNvSpPr>
          <p:nvPr/>
        </p:nvSpPr>
        <p:spPr bwMode="auto">
          <a:xfrm>
            <a:off x="2406650" y="1624013"/>
            <a:ext cx="633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Bias</a:t>
            </a:r>
          </a:p>
        </p:txBody>
      </p:sp>
      <p:sp>
        <p:nvSpPr>
          <p:cNvPr id="51209" name="Rectángulo 9"/>
          <p:cNvSpPr>
            <a:spLocks noChangeArrowheads="1"/>
          </p:cNvSpPr>
          <p:nvPr/>
        </p:nvSpPr>
        <p:spPr bwMode="auto">
          <a:xfrm>
            <a:off x="6103938" y="1624013"/>
            <a:ext cx="131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Correlation</a:t>
            </a:r>
          </a:p>
        </p:txBody>
      </p:sp>
      <p:sp>
        <p:nvSpPr>
          <p:cNvPr id="51210" name="Rectángulo 1"/>
          <p:cNvSpPr>
            <a:spLocks noChangeArrowheads="1"/>
          </p:cNvSpPr>
          <p:nvPr/>
        </p:nvSpPr>
        <p:spPr bwMode="auto">
          <a:xfrm>
            <a:off x="468313" y="1123950"/>
            <a:ext cx="849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cs typeface="Arial" charset="0"/>
              </a:rPr>
              <a:t>Correlation of HD30 June (May init.) forecasts wrt ERA-Interim over 1982-2014</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smtClean="0"/>
              <a:t>Toward seasonal forecast for MARS</a:t>
            </a:r>
            <a:br>
              <a:rPr lang="en-GB" dirty="0" smtClean="0"/>
            </a:br>
            <a:endParaRPr lang="en-GB" dirty="0"/>
          </a:p>
        </p:txBody>
      </p:sp>
      <p:sp>
        <p:nvSpPr>
          <p:cNvPr id="64514" name="Marcador de texto 3"/>
          <p:cNvSpPr>
            <a:spLocks noGrp="1"/>
          </p:cNvSpPr>
          <p:nvPr>
            <p:ph type="body" sz="quarter" idx="10"/>
          </p:nvPr>
        </p:nvSpPr>
        <p:spPr bwMode="auto">
          <a:xfrm>
            <a:off x="179388" y="985838"/>
            <a:ext cx="8964612" cy="5519737"/>
          </a:xfrm>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FontTx/>
              <a:buNone/>
              <a:defRPr/>
            </a:pPr>
            <a:endParaRPr lang="en-GB" sz="2800" dirty="0">
              <a:latin typeface="Arial" charset="0"/>
            </a:endParaRPr>
          </a:p>
          <a:p>
            <a:pPr>
              <a:defRPr/>
            </a:pPr>
            <a:endParaRPr lang="en-GB" sz="2200" dirty="0" smtClean="0">
              <a:latin typeface="Arial" charset="0"/>
            </a:endParaRPr>
          </a:p>
          <a:p>
            <a:pPr>
              <a:defRPr/>
            </a:pPr>
            <a:r>
              <a:rPr lang="en-GB" sz="2800" dirty="0">
                <a:latin typeface="Arial" charset="0"/>
              </a:rPr>
              <a:t>Review of current methodologies </a:t>
            </a:r>
          </a:p>
          <a:p>
            <a:pPr>
              <a:defRPr/>
            </a:pPr>
            <a:r>
              <a:rPr lang="en-GB" sz="2800" dirty="0">
                <a:latin typeface="Arial" charset="0"/>
              </a:rPr>
              <a:t>Evaluation of the forecast quality of the S4 reforecasts</a:t>
            </a:r>
          </a:p>
          <a:p>
            <a:pPr>
              <a:defRPr/>
            </a:pPr>
            <a:r>
              <a:rPr lang="en-GB" sz="2800" dirty="0">
                <a:latin typeface="Arial" charset="0"/>
              </a:rPr>
              <a:t>Forecast for 2016 using April start </a:t>
            </a:r>
            <a:r>
              <a:rPr lang="en-GB" sz="2800" dirty="0" smtClean="0">
                <a:latin typeface="Arial" charset="0"/>
              </a:rPr>
              <a:t>date</a:t>
            </a:r>
          </a:p>
          <a:p>
            <a:pPr>
              <a:defRPr/>
            </a:pPr>
            <a:r>
              <a:rPr lang="en-GB" sz="2800" dirty="0" smtClean="0">
                <a:latin typeface="Arial" charset="0"/>
              </a:rPr>
              <a:t>Alternative approaches to produce seasonal forecasts</a:t>
            </a:r>
            <a:endParaRPr lang="en-GB" sz="2800" dirty="0">
              <a:latin typeface="Arial" charset="0"/>
            </a:endParaRPr>
          </a:p>
          <a:p>
            <a:pPr>
              <a:defRPr/>
            </a:pPr>
            <a:endParaRPr lang="en-GB" sz="2800" dirty="0">
              <a:latin typeface="Arial" charset="0"/>
            </a:endParaRPr>
          </a:p>
        </p:txBody>
      </p:sp>
      <p:sp>
        <p:nvSpPr>
          <p:cNvPr id="3" name="Rectángulo 2"/>
          <p:cNvSpPr/>
          <p:nvPr/>
        </p:nvSpPr>
        <p:spPr>
          <a:xfrm>
            <a:off x="179388" y="3365500"/>
            <a:ext cx="7416800" cy="50482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925" y="196850"/>
            <a:ext cx="6588125" cy="2827338"/>
          </a:xfrm>
        </p:spPr>
        <p:txBody>
          <a:bodyPr/>
          <a:lstStyle/>
          <a:p>
            <a:pPr>
              <a:defRPr/>
            </a:pPr>
            <a:r>
              <a:rPr lang="en-GB" dirty="0" smtClean="0"/>
              <a:t>Temperature forecasts, April 2016 init.</a:t>
            </a:r>
            <a:endParaRPr lang="en-GB" dirty="0"/>
          </a:p>
        </p:txBody>
      </p:sp>
      <p:pic>
        <p:nvPicPr>
          <p:cNvPr id="55298" name="Imagen 5" descr="tas_2016_lt_1_s4_april.eps"/>
          <p:cNvPicPr>
            <a:picLocks noChangeAspect="1"/>
          </p:cNvPicPr>
          <p:nvPr/>
        </p:nvPicPr>
        <p:blipFill>
          <a:blip r:embed="rId3">
            <a:extLst>
              <a:ext uri="{28A0092B-C50C-407E-A947-70E740481C1C}">
                <a14:useLocalDpi xmlns:a14="http://schemas.microsoft.com/office/drawing/2010/main" val="0"/>
              </a:ext>
            </a:extLst>
          </a:blip>
          <a:srcRect l="12698"/>
          <a:stretch>
            <a:fillRect/>
          </a:stretch>
        </p:blipFill>
        <p:spPr bwMode="auto">
          <a:xfrm rot="5400000">
            <a:off x="1169988" y="908050"/>
            <a:ext cx="291623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Imagen 6" descr="tas_2016_lt_2_s4_april.eps"/>
          <p:cNvPicPr>
            <a:picLocks noChangeAspect="1"/>
          </p:cNvPicPr>
          <p:nvPr/>
        </p:nvPicPr>
        <p:blipFill>
          <a:blip r:embed="rId4">
            <a:extLst>
              <a:ext uri="{28A0092B-C50C-407E-A947-70E740481C1C}">
                <a14:useLocalDpi xmlns:a14="http://schemas.microsoft.com/office/drawing/2010/main" val="0"/>
              </a:ext>
            </a:extLst>
          </a:blip>
          <a:srcRect l="11816"/>
          <a:stretch>
            <a:fillRect/>
          </a:stretch>
        </p:blipFill>
        <p:spPr bwMode="auto">
          <a:xfrm rot="5400000">
            <a:off x="1155701" y="3333750"/>
            <a:ext cx="29448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Imagen 2" descr="txx_2016_lt_1_s4_april.eps"/>
          <p:cNvPicPr>
            <a:picLocks noChangeAspect="1"/>
          </p:cNvPicPr>
          <p:nvPr/>
        </p:nvPicPr>
        <p:blipFill>
          <a:blip r:embed="rId5">
            <a:extLst>
              <a:ext uri="{28A0092B-C50C-407E-A947-70E740481C1C}">
                <a14:useLocalDpi xmlns:a14="http://schemas.microsoft.com/office/drawing/2010/main" val="0"/>
              </a:ext>
            </a:extLst>
          </a:blip>
          <a:srcRect l="12210"/>
          <a:stretch>
            <a:fillRect/>
          </a:stretch>
        </p:blipFill>
        <p:spPr bwMode="auto">
          <a:xfrm rot="5400000">
            <a:off x="5410994" y="900907"/>
            <a:ext cx="29305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Imagen 3" descr="txx_2016_lt_2_s4_april.eps"/>
          <p:cNvPicPr>
            <a:picLocks noChangeAspect="1"/>
          </p:cNvPicPr>
          <p:nvPr/>
        </p:nvPicPr>
        <p:blipFill>
          <a:blip r:embed="rId6">
            <a:extLst>
              <a:ext uri="{28A0092B-C50C-407E-A947-70E740481C1C}">
                <a14:useLocalDpi xmlns:a14="http://schemas.microsoft.com/office/drawing/2010/main" val="0"/>
              </a:ext>
            </a:extLst>
          </a:blip>
          <a:srcRect l="11775"/>
          <a:stretch>
            <a:fillRect/>
          </a:stretch>
        </p:blipFill>
        <p:spPr bwMode="auto">
          <a:xfrm rot="5400000">
            <a:off x="5403851" y="3333750"/>
            <a:ext cx="29448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ángulo 6"/>
          <p:cNvSpPr>
            <a:spLocks noChangeArrowheads="1"/>
          </p:cNvSpPr>
          <p:nvPr/>
        </p:nvSpPr>
        <p:spPr bwMode="auto">
          <a:xfrm rot="-5400000">
            <a:off x="-18256" y="2563019"/>
            <a:ext cx="620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May</a:t>
            </a:r>
          </a:p>
        </p:txBody>
      </p:sp>
      <p:sp>
        <p:nvSpPr>
          <p:cNvPr id="55303" name="Rectángulo 7"/>
          <p:cNvSpPr>
            <a:spLocks noChangeArrowheads="1"/>
          </p:cNvSpPr>
          <p:nvPr/>
        </p:nvSpPr>
        <p:spPr bwMode="auto">
          <a:xfrm>
            <a:off x="1416050" y="1212850"/>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Mean temperature</a:t>
            </a:r>
          </a:p>
        </p:txBody>
      </p:sp>
      <p:sp>
        <p:nvSpPr>
          <p:cNvPr id="55304" name="Rectángulo 9"/>
          <p:cNvSpPr>
            <a:spLocks noChangeArrowheads="1"/>
          </p:cNvSpPr>
          <p:nvPr/>
        </p:nvSpPr>
        <p:spPr bwMode="auto">
          <a:xfrm>
            <a:off x="6318250" y="1212850"/>
            <a:ext cx="59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TXx</a:t>
            </a:r>
          </a:p>
        </p:txBody>
      </p:sp>
      <p:sp>
        <p:nvSpPr>
          <p:cNvPr id="55305" name="Rectángulo 10"/>
          <p:cNvSpPr>
            <a:spLocks noChangeArrowheads="1"/>
          </p:cNvSpPr>
          <p:nvPr/>
        </p:nvSpPr>
        <p:spPr bwMode="auto">
          <a:xfrm rot="-5400000">
            <a:off x="22226" y="4930775"/>
            <a:ext cx="684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June</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925" y="198438"/>
            <a:ext cx="6481763" cy="2879725"/>
          </a:xfrm>
        </p:spPr>
        <p:txBody>
          <a:bodyPr/>
          <a:lstStyle/>
          <a:p>
            <a:pPr>
              <a:defRPr/>
            </a:pPr>
            <a:r>
              <a:rPr lang="en-GB" dirty="0"/>
              <a:t>Temperature forecasts, April 2016 init.</a:t>
            </a:r>
          </a:p>
        </p:txBody>
      </p:sp>
      <p:pic>
        <p:nvPicPr>
          <p:cNvPr id="57346" name="Imagen 7" descr="tas_2016_lt_3_s4_april.eps"/>
          <p:cNvPicPr>
            <a:picLocks noChangeAspect="1"/>
          </p:cNvPicPr>
          <p:nvPr/>
        </p:nvPicPr>
        <p:blipFill>
          <a:blip r:embed="rId3">
            <a:extLst>
              <a:ext uri="{28A0092B-C50C-407E-A947-70E740481C1C}">
                <a14:useLocalDpi xmlns:a14="http://schemas.microsoft.com/office/drawing/2010/main" val="0"/>
              </a:ext>
            </a:extLst>
          </a:blip>
          <a:srcRect l="12125"/>
          <a:stretch>
            <a:fillRect/>
          </a:stretch>
        </p:blipFill>
        <p:spPr bwMode="auto">
          <a:xfrm rot="5400000">
            <a:off x="1162844" y="892969"/>
            <a:ext cx="29305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Imagen 8" descr="tas_2016_lt_4_s4_april.eps"/>
          <p:cNvPicPr>
            <a:picLocks noChangeAspect="1"/>
          </p:cNvPicPr>
          <p:nvPr/>
        </p:nvPicPr>
        <p:blipFill>
          <a:blip r:embed="rId4">
            <a:extLst>
              <a:ext uri="{28A0092B-C50C-407E-A947-70E740481C1C}">
                <a14:useLocalDpi xmlns:a14="http://schemas.microsoft.com/office/drawing/2010/main" val="0"/>
              </a:ext>
            </a:extLst>
          </a:blip>
          <a:srcRect l="12628"/>
          <a:stretch>
            <a:fillRect/>
          </a:stretch>
        </p:blipFill>
        <p:spPr bwMode="auto">
          <a:xfrm rot="5400000">
            <a:off x="1169988" y="3333750"/>
            <a:ext cx="291623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Imagen 2" descr="txx_2016_lt_3_s4_april.eps"/>
          <p:cNvPicPr>
            <a:picLocks noChangeAspect="1"/>
          </p:cNvPicPr>
          <p:nvPr/>
        </p:nvPicPr>
        <p:blipFill>
          <a:blip r:embed="rId5">
            <a:extLst>
              <a:ext uri="{28A0092B-C50C-407E-A947-70E740481C1C}">
                <a14:useLocalDpi xmlns:a14="http://schemas.microsoft.com/office/drawing/2010/main" val="0"/>
              </a:ext>
            </a:extLst>
          </a:blip>
          <a:srcRect l="11761"/>
          <a:stretch>
            <a:fillRect/>
          </a:stretch>
        </p:blipFill>
        <p:spPr bwMode="auto">
          <a:xfrm rot="5400000">
            <a:off x="5403057" y="878681"/>
            <a:ext cx="29464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Imagen 3" descr="txx_2016_lt_4_s4_april.eps"/>
          <p:cNvPicPr>
            <a:picLocks noChangeAspect="1"/>
          </p:cNvPicPr>
          <p:nvPr/>
        </p:nvPicPr>
        <p:blipFill>
          <a:blip r:embed="rId6">
            <a:extLst>
              <a:ext uri="{28A0092B-C50C-407E-A947-70E740481C1C}">
                <a14:useLocalDpi xmlns:a14="http://schemas.microsoft.com/office/drawing/2010/main" val="0"/>
              </a:ext>
            </a:extLst>
          </a:blip>
          <a:srcRect l="12222"/>
          <a:stretch>
            <a:fillRect/>
          </a:stretch>
        </p:blipFill>
        <p:spPr bwMode="auto">
          <a:xfrm rot="5400000">
            <a:off x="5410994" y="3340894"/>
            <a:ext cx="29305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ángulo 6"/>
          <p:cNvSpPr>
            <a:spLocks noChangeArrowheads="1"/>
          </p:cNvSpPr>
          <p:nvPr/>
        </p:nvSpPr>
        <p:spPr bwMode="auto">
          <a:xfrm rot="-5400000">
            <a:off x="-5556" y="2563019"/>
            <a:ext cx="595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July</a:t>
            </a:r>
          </a:p>
        </p:txBody>
      </p:sp>
      <p:sp>
        <p:nvSpPr>
          <p:cNvPr id="57351" name="Rectángulo 7"/>
          <p:cNvSpPr>
            <a:spLocks noChangeArrowheads="1"/>
          </p:cNvSpPr>
          <p:nvPr/>
        </p:nvSpPr>
        <p:spPr bwMode="auto">
          <a:xfrm>
            <a:off x="1416050" y="1212850"/>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Mean temperature</a:t>
            </a:r>
          </a:p>
        </p:txBody>
      </p:sp>
      <p:sp>
        <p:nvSpPr>
          <p:cNvPr id="57352" name="Rectángulo 8"/>
          <p:cNvSpPr>
            <a:spLocks noChangeArrowheads="1"/>
          </p:cNvSpPr>
          <p:nvPr/>
        </p:nvSpPr>
        <p:spPr bwMode="auto">
          <a:xfrm>
            <a:off x="6318250" y="1212850"/>
            <a:ext cx="59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TXx</a:t>
            </a:r>
          </a:p>
        </p:txBody>
      </p:sp>
      <p:sp>
        <p:nvSpPr>
          <p:cNvPr id="57353" name="Rectángulo 9"/>
          <p:cNvSpPr>
            <a:spLocks noChangeArrowheads="1"/>
          </p:cNvSpPr>
          <p:nvPr/>
        </p:nvSpPr>
        <p:spPr bwMode="auto">
          <a:xfrm rot="-5400000">
            <a:off x="-93662" y="4930775"/>
            <a:ext cx="91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August</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2879725"/>
          </a:xfrm>
        </p:spPr>
        <p:txBody>
          <a:bodyPr/>
          <a:lstStyle/>
          <a:p>
            <a:pPr>
              <a:defRPr/>
            </a:pPr>
            <a:r>
              <a:rPr lang="en-GB" dirty="0" smtClean="0"/>
              <a:t>Precipitation forecasts</a:t>
            </a:r>
            <a:endParaRPr lang="en-GB" dirty="0"/>
          </a:p>
        </p:txBody>
      </p:sp>
      <p:pic>
        <p:nvPicPr>
          <p:cNvPr id="59394" name="Imagen 2" descr="prlr_perc_2016_lt_6_s4_apri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55582" y="3261519"/>
            <a:ext cx="22240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Imagen 3" descr="prlr_perc_2016_lt_5_s4_april.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9163" y="3254375"/>
            <a:ext cx="22256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Imagen 4" descr="prlr_perc_2016_lt_4_s4_april.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34975" y="3254375"/>
            <a:ext cx="22256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Imagen 11" descr="prlr_perc_2016_lt_3_s4_april.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554788" y="1238250"/>
            <a:ext cx="22256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Imagen 12" descr="prlr_perc_2016_lt_2_s4_april.ep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459163" y="1238250"/>
            <a:ext cx="22256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Imagen 13" descr="prlr_perc_2016_lt_1_s4_apri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434975" y="1238250"/>
            <a:ext cx="22256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2879725"/>
          </a:xfrm>
        </p:spPr>
        <p:txBody>
          <a:bodyPr/>
          <a:lstStyle/>
          <a:p>
            <a:pPr>
              <a:defRPr/>
            </a:pPr>
            <a:r>
              <a:rPr lang="en-GB" dirty="0" smtClean="0"/>
              <a:t>Probabilistic forecasts: precipitation</a:t>
            </a:r>
            <a:endParaRPr lang="en-GB" dirty="0"/>
          </a:p>
        </p:txBody>
      </p:sp>
      <p:pic>
        <p:nvPicPr>
          <p:cNvPr id="61442" name="Imagen 2" descr="forecast_s4_prlr_sd_04_MJJA_2016.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917575"/>
            <a:ext cx="671988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395536" y="5417010"/>
            <a:ext cx="8424936" cy="1477328"/>
          </a:xfrm>
          <a:prstGeom prst="rect">
            <a:avLst/>
          </a:prstGeom>
        </p:spPr>
        <p:txBody>
          <a:bodyPr>
            <a:spAutoFit/>
          </a:bodyPr>
          <a:lstStyle/>
          <a:p>
            <a:pPr>
              <a:defRPr/>
            </a:pPr>
            <a:r>
              <a:rPr lang="es-ES" dirty="0"/>
              <a:t>ECMWF S4 </a:t>
            </a:r>
            <a:r>
              <a:rPr lang="es-ES" dirty="0" err="1"/>
              <a:t>precipitation</a:t>
            </a:r>
            <a:r>
              <a:rPr lang="es-ES" dirty="0"/>
              <a:t> </a:t>
            </a:r>
            <a:r>
              <a:rPr lang="es-ES" dirty="0" err="1"/>
              <a:t>forecast</a:t>
            </a:r>
            <a:r>
              <a:rPr lang="es-ES" dirty="0"/>
              <a:t> </a:t>
            </a:r>
            <a:r>
              <a:rPr lang="es-ES" dirty="0" err="1"/>
              <a:t>for</a:t>
            </a:r>
            <a:r>
              <a:rPr lang="es-ES" dirty="0"/>
              <a:t> MJJA 2016 (</a:t>
            </a:r>
            <a:r>
              <a:rPr lang="es-ES" dirty="0" err="1"/>
              <a:t>init</a:t>
            </a:r>
            <a:r>
              <a:rPr lang="es-ES" dirty="0"/>
              <a:t>. </a:t>
            </a:r>
            <a:r>
              <a:rPr lang="es-ES" dirty="0" err="1"/>
              <a:t>April</a:t>
            </a:r>
            <a:r>
              <a:rPr lang="es-ES" dirty="0"/>
              <a:t>). </a:t>
            </a:r>
          </a:p>
          <a:p>
            <a:pPr>
              <a:defRPr/>
            </a:pPr>
            <a:r>
              <a:rPr lang="es-ES" dirty="0" err="1"/>
              <a:t>The</a:t>
            </a:r>
            <a:r>
              <a:rPr lang="es-ES" dirty="0"/>
              <a:t> </a:t>
            </a:r>
            <a:r>
              <a:rPr lang="es-ES" dirty="0" err="1"/>
              <a:t>most</a:t>
            </a:r>
            <a:r>
              <a:rPr lang="es-ES" dirty="0"/>
              <a:t> </a:t>
            </a:r>
            <a:r>
              <a:rPr lang="es-ES" dirty="0" err="1"/>
              <a:t>likely</a:t>
            </a:r>
            <a:r>
              <a:rPr lang="es-ES" dirty="0"/>
              <a:t> </a:t>
            </a:r>
            <a:r>
              <a:rPr lang="es-ES" dirty="0" err="1"/>
              <a:t>precipitation</a:t>
            </a:r>
            <a:r>
              <a:rPr lang="es-ES" dirty="0"/>
              <a:t> </a:t>
            </a:r>
            <a:r>
              <a:rPr lang="es-ES" dirty="0" err="1"/>
              <a:t>category</a:t>
            </a:r>
            <a:r>
              <a:rPr lang="es-ES" dirty="0"/>
              <a:t> (</a:t>
            </a:r>
            <a:r>
              <a:rPr lang="es-ES" dirty="0" err="1">
                <a:solidFill>
                  <a:srgbClr val="FF0000"/>
                </a:solidFill>
              </a:rPr>
              <a:t>below</a:t>
            </a:r>
            <a:r>
              <a:rPr lang="es-ES" dirty="0">
                <a:solidFill>
                  <a:srgbClr val="FF0000"/>
                </a:solidFill>
              </a:rPr>
              <a:t>-normal</a:t>
            </a:r>
            <a:r>
              <a:rPr lang="es-ES" dirty="0"/>
              <a:t>, </a:t>
            </a:r>
            <a:r>
              <a:rPr lang="es-ES" dirty="0">
                <a:solidFill>
                  <a:srgbClr val="FF6600"/>
                </a:solidFill>
              </a:rPr>
              <a:t>normal</a:t>
            </a:r>
            <a:r>
              <a:rPr lang="es-ES" dirty="0"/>
              <a:t> </a:t>
            </a:r>
            <a:r>
              <a:rPr lang="es-ES" dirty="0" err="1"/>
              <a:t>or</a:t>
            </a:r>
            <a:r>
              <a:rPr lang="es-ES" dirty="0"/>
              <a:t> </a:t>
            </a:r>
            <a:r>
              <a:rPr lang="es-ES" dirty="0" err="1">
                <a:solidFill>
                  <a:schemeClr val="accent2">
                    <a:lumMod val="50000"/>
                  </a:schemeClr>
                </a:solidFill>
              </a:rPr>
              <a:t>above</a:t>
            </a:r>
            <a:r>
              <a:rPr lang="es-ES" dirty="0">
                <a:solidFill>
                  <a:schemeClr val="accent2">
                    <a:lumMod val="50000"/>
                  </a:schemeClr>
                </a:solidFill>
              </a:rPr>
              <a:t> normal</a:t>
            </a:r>
            <a:r>
              <a:rPr lang="es-ES" dirty="0"/>
              <a:t>) and </a:t>
            </a:r>
            <a:r>
              <a:rPr lang="es-ES" dirty="0" err="1"/>
              <a:t>its</a:t>
            </a:r>
            <a:r>
              <a:rPr lang="es-ES" dirty="0"/>
              <a:t> </a:t>
            </a:r>
            <a:r>
              <a:rPr lang="es-ES" dirty="0" err="1"/>
              <a:t>percentage</a:t>
            </a:r>
            <a:r>
              <a:rPr lang="es-ES" dirty="0"/>
              <a:t> </a:t>
            </a:r>
            <a:r>
              <a:rPr lang="es-ES" dirty="0" err="1"/>
              <a:t>probability</a:t>
            </a:r>
            <a:r>
              <a:rPr lang="es-ES" dirty="0"/>
              <a:t> </a:t>
            </a:r>
            <a:r>
              <a:rPr lang="es-ES" dirty="0" err="1"/>
              <a:t>to</a:t>
            </a:r>
            <a:r>
              <a:rPr lang="es-ES" dirty="0"/>
              <a:t> </a:t>
            </a:r>
            <a:r>
              <a:rPr lang="es-ES" dirty="0" err="1"/>
              <a:t>occur</a:t>
            </a:r>
            <a:r>
              <a:rPr lang="es-ES" dirty="0"/>
              <a:t> </a:t>
            </a:r>
            <a:r>
              <a:rPr lang="es-ES" dirty="0" err="1"/>
              <a:t>is</a:t>
            </a:r>
            <a:r>
              <a:rPr lang="es-ES" dirty="0"/>
              <a:t> </a:t>
            </a:r>
            <a:r>
              <a:rPr lang="es-ES" dirty="0" err="1"/>
              <a:t>shown</a:t>
            </a:r>
            <a:r>
              <a:rPr lang="es-ES" dirty="0"/>
              <a:t>. </a:t>
            </a:r>
          </a:p>
          <a:p>
            <a:pPr>
              <a:defRPr/>
            </a:pPr>
            <a:r>
              <a:rPr lang="es-E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White </a:t>
            </a:r>
            <a:r>
              <a:rPr lang="es-ES"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areas</a:t>
            </a:r>
            <a:r>
              <a:rPr lang="es-ES" dirty="0"/>
              <a:t> (</a:t>
            </a:r>
            <a:r>
              <a:rPr lang="es-ES" dirty="0" err="1"/>
              <a:t>over</a:t>
            </a:r>
            <a:r>
              <a:rPr lang="es-ES" dirty="0"/>
              <a:t> </a:t>
            </a:r>
            <a:r>
              <a:rPr lang="es-ES" dirty="0" err="1"/>
              <a:t>land</a:t>
            </a:r>
            <a:r>
              <a:rPr lang="es-ES" dirty="0"/>
              <a:t>) show </a:t>
            </a:r>
            <a:r>
              <a:rPr lang="es-ES" dirty="0" err="1"/>
              <a:t>where</a:t>
            </a:r>
            <a:r>
              <a:rPr lang="es-ES" dirty="0"/>
              <a:t> </a:t>
            </a:r>
            <a:r>
              <a:rPr lang="es-ES" dirty="0" err="1"/>
              <a:t>the</a:t>
            </a:r>
            <a:r>
              <a:rPr lang="es-ES" dirty="0"/>
              <a:t> </a:t>
            </a:r>
            <a:r>
              <a:rPr lang="es-ES" dirty="0" err="1"/>
              <a:t>probability</a:t>
            </a:r>
            <a:r>
              <a:rPr lang="es-ES" dirty="0"/>
              <a:t> </a:t>
            </a:r>
            <a:r>
              <a:rPr lang="es-ES" dirty="0" err="1"/>
              <a:t>is</a:t>
            </a:r>
            <a:r>
              <a:rPr lang="es-ES" dirty="0"/>
              <a:t> </a:t>
            </a:r>
            <a:r>
              <a:rPr lang="es-ES" dirty="0" err="1"/>
              <a:t>less</a:t>
            </a:r>
            <a:r>
              <a:rPr lang="es-ES" dirty="0"/>
              <a:t> </a:t>
            </a:r>
            <a:r>
              <a:rPr lang="es-ES" dirty="0" err="1"/>
              <a:t>than</a:t>
            </a:r>
            <a:r>
              <a:rPr lang="es-ES" dirty="0"/>
              <a:t> 40 % and </a:t>
            </a:r>
            <a:r>
              <a:rPr lang="es-ES" dirty="0" err="1"/>
              <a:t>approximately</a:t>
            </a:r>
            <a:r>
              <a:rPr lang="es-ES" dirty="0"/>
              <a:t> </a:t>
            </a:r>
            <a:r>
              <a:rPr lang="es-ES" dirty="0" err="1"/>
              <a:t>equal</a:t>
            </a:r>
            <a:r>
              <a:rPr lang="es-ES" dirty="0"/>
              <a:t> </a:t>
            </a:r>
            <a:r>
              <a:rPr lang="es-ES" dirty="0" err="1"/>
              <a:t>for</a:t>
            </a:r>
            <a:r>
              <a:rPr lang="es-ES" dirty="0"/>
              <a:t> </a:t>
            </a:r>
            <a:r>
              <a:rPr lang="es-ES" dirty="0" err="1"/>
              <a:t>all</a:t>
            </a:r>
            <a:r>
              <a:rPr lang="es-ES" dirty="0"/>
              <a:t> </a:t>
            </a:r>
            <a:r>
              <a:rPr lang="es-ES" dirty="0" err="1"/>
              <a:t>three</a:t>
            </a:r>
            <a:r>
              <a:rPr lang="es-ES" dirty="0"/>
              <a:t> </a:t>
            </a:r>
            <a:r>
              <a:rPr lang="es-ES" dirty="0" err="1"/>
              <a:t>categories</a:t>
            </a:r>
            <a:r>
              <a:rPr lang="es-ES" dirty="0"/>
              <a:t>. </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agen 5" descr="forecast_s4_prlr_sd_04_MJJA_2016_masked.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917575"/>
            <a:ext cx="671988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396875" y="144463"/>
            <a:ext cx="6191250" cy="2879725"/>
          </a:xfrm>
        </p:spPr>
        <p:txBody>
          <a:bodyPr/>
          <a:lstStyle/>
          <a:p>
            <a:pPr>
              <a:defRPr/>
            </a:pPr>
            <a:r>
              <a:rPr lang="en-GB" dirty="0" smtClean="0"/>
              <a:t>Probabilistic forecasts: precipitation</a:t>
            </a:r>
            <a:endParaRPr lang="en-GB" dirty="0"/>
          </a:p>
        </p:txBody>
      </p:sp>
      <p:sp>
        <p:nvSpPr>
          <p:cNvPr id="4" name="Rectángulo 3"/>
          <p:cNvSpPr/>
          <p:nvPr/>
        </p:nvSpPr>
        <p:spPr>
          <a:xfrm>
            <a:off x="395536" y="5022130"/>
            <a:ext cx="8424936" cy="2308324"/>
          </a:xfrm>
          <a:prstGeom prst="rect">
            <a:avLst/>
          </a:prstGeom>
        </p:spPr>
        <p:txBody>
          <a:bodyPr>
            <a:spAutoFit/>
          </a:bodyPr>
          <a:lstStyle/>
          <a:p>
            <a:pPr>
              <a:defRPr/>
            </a:pPr>
            <a:r>
              <a:rPr lang="es-ES" dirty="0"/>
              <a:t>ECMWF S4 </a:t>
            </a:r>
            <a:r>
              <a:rPr lang="es-ES" dirty="0" err="1"/>
              <a:t>precipitation</a:t>
            </a:r>
            <a:r>
              <a:rPr lang="es-ES" dirty="0"/>
              <a:t> </a:t>
            </a:r>
            <a:r>
              <a:rPr lang="es-ES" dirty="0" err="1"/>
              <a:t>forecast</a:t>
            </a:r>
            <a:r>
              <a:rPr lang="es-ES" dirty="0"/>
              <a:t> </a:t>
            </a:r>
            <a:r>
              <a:rPr lang="es-ES" dirty="0" err="1"/>
              <a:t>for</a:t>
            </a:r>
            <a:r>
              <a:rPr lang="es-ES" dirty="0"/>
              <a:t> MJJA 2016 (</a:t>
            </a:r>
            <a:r>
              <a:rPr lang="es-ES" dirty="0" err="1"/>
              <a:t>init</a:t>
            </a:r>
            <a:r>
              <a:rPr lang="es-ES" dirty="0"/>
              <a:t>. </a:t>
            </a:r>
            <a:r>
              <a:rPr lang="es-ES" dirty="0" err="1"/>
              <a:t>April</a:t>
            </a:r>
            <a:r>
              <a:rPr lang="es-ES" dirty="0"/>
              <a:t>). </a:t>
            </a:r>
          </a:p>
          <a:p>
            <a:pPr>
              <a:defRPr/>
            </a:pPr>
            <a:r>
              <a:rPr lang="es-ES" dirty="0" err="1"/>
              <a:t>The</a:t>
            </a:r>
            <a:r>
              <a:rPr lang="es-ES" dirty="0"/>
              <a:t> </a:t>
            </a:r>
            <a:r>
              <a:rPr lang="es-ES" dirty="0" err="1"/>
              <a:t>most</a:t>
            </a:r>
            <a:r>
              <a:rPr lang="es-ES" dirty="0"/>
              <a:t> </a:t>
            </a:r>
            <a:r>
              <a:rPr lang="es-ES" dirty="0" err="1"/>
              <a:t>likely</a:t>
            </a:r>
            <a:r>
              <a:rPr lang="es-ES" dirty="0"/>
              <a:t> </a:t>
            </a:r>
            <a:r>
              <a:rPr lang="es-ES" dirty="0" err="1"/>
              <a:t>precipitation</a:t>
            </a:r>
            <a:r>
              <a:rPr lang="es-ES" dirty="0"/>
              <a:t> </a:t>
            </a:r>
            <a:r>
              <a:rPr lang="es-ES" dirty="0" err="1"/>
              <a:t>category</a:t>
            </a:r>
            <a:r>
              <a:rPr lang="es-ES" dirty="0"/>
              <a:t> (</a:t>
            </a:r>
            <a:r>
              <a:rPr lang="es-ES" dirty="0" err="1">
                <a:solidFill>
                  <a:srgbClr val="FF0000"/>
                </a:solidFill>
              </a:rPr>
              <a:t>below</a:t>
            </a:r>
            <a:r>
              <a:rPr lang="es-ES" dirty="0">
                <a:solidFill>
                  <a:srgbClr val="FF0000"/>
                </a:solidFill>
              </a:rPr>
              <a:t>-normal</a:t>
            </a:r>
            <a:r>
              <a:rPr lang="es-ES" dirty="0"/>
              <a:t>, </a:t>
            </a:r>
            <a:r>
              <a:rPr lang="es-ES" dirty="0">
                <a:solidFill>
                  <a:srgbClr val="FF6600"/>
                </a:solidFill>
              </a:rPr>
              <a:t>normal</a:t>
            </a:r>
            <a:r>
              <a:rPr lang="es-ES" dirty="0"/>
              <a:t> </a:t>
            </a:r>
            <a:r>
              <a:rPr lang="es-ES" dirty="0" err="1"/>
              <a:t>or</a:t>
            </a:r>
            <a:r>
              <a:rPr lang="es-ES" dirty="0"/>
              <a:t> </a:t>
            </a:r>
            <a:r>
              <a:rPr lang="es-ES" dirty="0" err="1">
                <a:solidFill>
                  <a:schemeClr val="accent2">
                    <a:lumMod val="50000"/>
                  </a:schemeClr>
                </a:solidFill>
              </a:rPr>
              <a:t>above</a:t>
            </a:r>
            <a:r>
              <a:rPr lang="es-ES" dirty="0">
                <a:solidFill>
                  <a:schemeClr val="accent2">
                    <a:lumMod val="50000"/>
                  </a:schemeClr>
                </a:solidFill>
              </a:rPr>
              <a:t> normal</a:t>
            </a:r>
            <a:r>
              <a:rPr lang="es-ES" dirty="0"/>
              <a:t>) and </a:t>
            </a:r>
            <a:r>
              <a:rPr lang="es-ES" dirty="0" err="1"/>
              <a:t>its</a:t>
            </a:r>
            <a:r>
              <a:rPr lang="es-ES" dirty="0"/>
              <a:t> </a:t>
            </a:r>
            <a:r>
              <a:rPr lang="es-ES" dirty="0" err="1"/>
              <a:t>percentage</a:t>
            </a:r>
            <a:r>
              <a:rPr lang="es-ES" dirty="0"/>
              <a:t> </a:t>
            </a:r>
            <a:r>
              <a:rPr lang="es-ES" dirty="0" err="1"/>
              <a:t>probability</a:t>
            </a:r>
            <a:r>
              <a:rPr lang="es-ES" dirty="0"/>
              <a:t> </a:t>
            </a:r>
            <a:r>
              <a:rPr lang="es-ES" dirty="0" err="1"/>
              <a:t>to</a:t>
            </a:r>
            <a:r>
              <a:rPr lang="es-ES" dirty="0"/>
              <a:t> </a:t>
            </a:r>
            <a:r>
              <a:rPr lang="es-ES" dirty="0" err="1"/>
              <a:t>occur</a:t>
            </a:r>
            <a:r>
              <a:rPr lang="es-ES" dirty="0"/>
              <a:t> </a:t>
            </a:r>
            <a:r>
              <a:rPr lang="es-ES" dirty="0" err="1"/>
              <a:t>is</a:t>
            </a:r>
            <a:r>
              <a:rPr lang="es-ES" dirty="0"/>
              <a:t> </a:t>
            </a:r>
            <a:r>
              <a:rPr lang="es-ES" dirty="0" err="1"/>
              <a:t>shown</a:t>
            </a:r>
            <a:r>
              <a:rPr lang="es-ES" dirty="0"/>
              <a:t>. </a:t>
            </a:r>
          </a:p>
          <a:p>
            <a:pPr>
              <a:defRPr/>
            </a:pPr>
            <a:r>
              <a:rPr lang="es-E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White </a:t>
            </a:r>
            <a:r>
              <a:rPr lang="es-ES" b="1" dirty="0" err="1">
                <a:ln w="18000">
                  <a:solidFill>
                    <a:schemeClr val="accent2">
                      <a:satMod val="140000"/>
                    </a:schemeClr>
                  </a:solidFill>
                  <a:prstDash val="solid"/>
                  <a:miter lim="800000"/>
                </a:ln>
                <a:noFill/>
                <a:effectLst>
                  <a:outerShdw blurRad="25500" dist="23000" dir="7020000" algn="tl">
                    <a:srgbClr val="000000">
                      <a:alpha val="50000"/>
                    </a:srgbClr>
                  </a:outerShdw>
                </a:effectLst>
              </a:rPr>
              <a:t>areas</a:t>
            </a:r>
            <a:r>
              <a:rPr lang="es-ES" dirty="0"/>
              <a:t> (</a:t>
            </a:r>
            <a:r>
              <a:rPr lang="es-ES" dirty="0" err="1"/>
              <a:t>over</a:t>
            </a:r>
            <a:r>
              <a:rPr lang="es-ES" dirty="0"/>
              <a:t> </a:t>
            </a:r>
            <a:r>
              <a:rPr lang="es-ES" dirty="0" err="1"/>
              <a:t>land</a:t>
            </a:r>
            <a:r>
              <a:rPr lang="es-ES" dirty="0"/>
              <a:t>) show </a:t>
            </a:r>
            <a:r>
              <a:rPr lang="es-ES" dirty="0" err="1"/>
              <a:t>where</a:t>
            </a:r>
            <a:r>
              <a:rPr lang="es-ES" dirty="0"/>
              <a:t> </a:t>
            </a:r>
            <a:r>
              <a:rPr lang="es-ES" dirty="0" err="1"/>
              <a:t>the</a:t>
            </a:r>
            <a:r>
              <a:rPr lang="es-ES" dirty="0"/>
              <a:t> </a:t>
            </a:r>
            <a:r>
              <a:rPr lang="es-ES" dirty="0" err="1"/>
              <a:t>probability</a:t>
            </a:r>
            <a:r>
              <a:rPr lang="es-ES" dirty="0"/>
              <a:t> </a:t>
            </a:r>
            <a:r>
              <a:rPr lang="es-ES" dirty="0" err="1"/>
              <a:t>is</a:t>
            </a:r>
            <a:r>
              <a:rPr lang="es-ES" dirty="0"/>
              <a:t> </a:t>
            </a:r>
            <a:r>
              <a:rPr lang="es-ES" dirty="0" err="1"/>
              <a:t>less</a:t>
            </a:r>
            <a:r>
              <a:rPr lang="es-ES" dirty="0"/>
              <a:t> </a:t>
            </a:r>
            <a:r>
              <a:rPr lang="es-ES" dirty="0" err="1"/>
              <a:t>than</a:t>
            </a:r>
            <a:r>
              <a:rPr lang="es-ES" dirty="0"/>
              <a:t> 40 % and </a:t>
            </a:r>
            <a:r>
              <a:rPr lang="es-ES" dirty="0" err="1"/>
              <a:t>approximately</a:t>
            </a:r>
            <a:r>
              <a:rPr lang="es-ES" dirty="0"/>
              <a:t> </a:t>
            </a:r>
            <a:r>
              <a:rPr lang="es-ES" dirty="0" err="1"/>
              <a:t>equal</a:t>
            </a:r>
            <a:r>
              <a:rPr lang="es-ES" dirty="0"/>
              <a:t> </a:t>
            </a:r>
            <a:r>
              <a:rPr lang="es-ES" dirty="0" err="1"/>
              <a:t>for</a:t>
            </a:r>
            <a:r>
              <a:rPr lang="es-ES" dirty="0"/>
              <a:t> </a:t>
            </a:r>
            <a:r>
              <a:rPr lang="es-ES" dirty="0" err="1"/>
              <a:t>all</a:t>
            </a:r>
            <a:r>
              <a:rPr lang="es-ES" dirty="0"/>
              <a:t> </a:t>
            </a:r>
            <a:r>
              <a:rPr lang="es-ES" dirty="0" err="1"/>
              <a:t>three</a:t>
            </a:r>
            <a:r>
              <a:rPr lang="es-ES" dirty="0"/>
              <a:t> </a:t>
            </a:r>
            <a:r>
              <a:rPr lang="es-ES" dirty="0" err="1"/>
              <a:t>categories</a:t>
            </a:r>
            <a:r>
              <a:rPr lang="es-ES" dirty="0"/>
              <a:t>. </a:t>
            </a:r>
          </a:p>
          <a:p>
            <a:pPr>
              <a:defRPr/>
            </a:pPr>
            <a:r>
              <a:rPr lang="es-ES" b="1" dirty="0">
                <a:ln w="18000">
                  <a:solidFill>
                    <a:schemeClr val="accent2">
                      <a:satMod val="140000"/>
                    </a:schemeClr>
                  </a:solidFill>
                  <a:prstDash val="solid"/>
                  <a:miter lim="800000"/>
                </a:ln>
                <a:solidFill>
                  <a:srgbClr val="949494"/>
                </a:solidFill>
                <a:effectLst>
                  <a:outerShdw blurRad="25500" dist="23000" dir="7020000" algn="tl">
                    <a:srgbClr val="000000">
                      <a:alpha val="50000"/>
                    </a:srgbClr>
                  </a:outerShdw>
                </a:effectLst>
              </a:rPr>
              <a:t>Grey </a:t>
            </a:r>
            <a:r>
              <a:rPr lang="es-ES" b="1" dirty="0" err="1">
                <a:ln w="18000">
                  <a:solidFill>
                    <a:schemeClr val="accent2">
                      <a:satMod val="140000"/>
                    </a:schemeClr>
                  </a:solidFill>
                  <a:prstDash val="solid"/>
                  <a:miter lim="800000"/>
                </a:ln>
                <a:solidFill>
                  <a:srgbClr val="949494"/>
                </a:solidFill>
                <a:effectLst>
                  <a:outerShdw blurRad="25500" dist="23000" dir="7020000" algn="tl">
                    <a:srgbClr val="000000">
                      <a:alpha val="50000"/>
                    </a:srgbClr>
                  </a:outerShdw>
                </a:effectLst>
              </a:rPr>
              <a:t>areas</a:t>
            </a:r>
            <a:r>
              <a:rPr lang="es-ES" dirty="0"/>
              <a:t> show </a:t>
            </a:r>
            <a:r>
              <a:rPr lang="es-ES" dirty="0" err="1"/>
              <a:t>where</a:t>
            </a:r>
            <a:r>
              <a:rPr lang="es-ES" dirty="0"/>
              <a:t> </a:t>
            </a:r>
            <a:r>
              <a:rPr lang="es-ES" dirty="0" err="1"/>
              <a:t>the</a:t>
            </a:r>
            <a:r>
              <a:rPr lang="es-ES" dirty="0"/>
              <a:t> </a:t>
            </a:r>
            <a:r>
              <a:rPr lang="es-ES" dirty="0" err="1"/>
              <a:t>climate</a:t>
            </a:r>
            <a:r>
              <a:rPr lang="es-ES" dirty="0"/>
              <a:t> </a:t>
            </a:r>
            <a:r>
              <a:rPr lang="es-ES" dirty="0" err="1"/>
              <a:t>prediction</a:t>
            </a:r>
            <a:r>
              <a:rPr lang="es-ES" dirty="0"/>
              <a:t> </a:t>
            </a:r>
            <a:r>
              <a:rPr lang="es-ES" dirty="0" err="1"/>
              <a:t>model</a:t>
            </a:r>
            <a:r>
              <a:rPr lang="es-ES" dirty="0"/>
              <a:t> </a:t>
            </a:r>
            <a:r>
              <a:rPr lang="es-ES" dirty="0" err="1"/>
              <a:t>doesn’t</a:t>
            </a:r>
            <a:r>
              <a:rPr lang="es-ES" dirty="0"/>
              <a:t> </a:t>
            </a:r>
            <a:r>
              <a:rPr lang="es-ES" dirty="0" err="1"/>
              <a:t>improve</a:t>
            </a:r>
            <a:r>
              <a:rPr lang="es-ES" dirty="0"/>
              <a:t> </a:t>
            </a:r>
            <a:r>
              <a:rPr lang="es-ES" dirty="0" err="1"/>
              <a:t>the</a:t>
            </a:r>
            <a:r>
              <a:rPr lang="es-ES" dirty="0"/>
              <a:t> </a:t>
            </a:r>
            <a:r>
              <a:rPr lang="es-ES" dirty="0" err="1"/>
              <a:t>climatology</a:t>
            </a:r>
            <a:r>
              <a:rPr lang="es-ES" dirty="0"/>
              <a:t>.</a:t>
            </a:r>
          </a:p>
          <a:p>
            <a:pPr>
              <a:defRPr/>
            </a:pPr>
            <a:endParaRPr lang="es-ES" dirty="0"/>
          </a:p>
        </p:txBody>
      </p:sp>
      <p:sp>
        <p:nvSpPr>
          <p:cNvPr id="63492" name="Rectángulo 4"/>
          <p:cNvSpPr>
            <a:spLocks noChangeArrowheads="1"/>
          </p:cNvSpPr>
          <p:nvPr/>
        </p:nvSpPr>
        <p:spPr bwMode="auto">
          <a:xfrm>
            <a:off x="-2916238" y="2070100"/>
            <a:ext cx="457200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s-E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2879725"/>
          </a:xfrm>
        </p:spPr>
        <p:txBody>
          <a:bodyPr/>
          <a:lstStyle/>
          <a:p>
            <a:pPr>
              <a:defRPr/>
            </a:pPr>
            <a:r>
              <a:rPr lang="en-GB" dirty="0" smtClean="0"/>
              <a:t>Probabilistic forecasts: temperature</a:t>
            </a:r>
            <a:endParaRPr lang="en-GB" dirty="0"/>
          </a:p>
        </p:txBody>
      </p:sp>
      <p:sp>
        <p:nvSpPr>
          <p:cNvPr id="65538" name="Rectángulo 3"/>
          <p:cNvSpPr>
            <a:spLocks noChangeArrowheads="1"/>
          </p:cNvSpPr>
          <p:nvPr/>
        </p:nvSpPr>
        <p:spPr bwMode="auto">
          <a:xfrm>
            <a:off x="395288" y="6102350"/>
            <a:ext cx="842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t>ECMWF S4 temperature forecast for MJJA 2016 (init. April). </a:t>
            </a:r>
          </a:p>
        </p:txBody>
      </p:sp>
      <p:pic>
        <p:nvPicPr>
          <p:cNvPr id="65539" name="Imagen 4" descr="forecast_s4_tas_sd_04_MJJA_2016.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22400"/>
            <a:ext cx="67198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2879725"/>
          </a:xfrm>
        </p:spPr>
        <p:txBody>
          <a:bodyPr/>
          <a:lstStyle/>
          <a:p>
            <a:pPr>
              <a:defRPr/>
            </a:pPr>
            <a:r>
              <a:rPr lang="en-GB" dirty="0" smtClean="0"/>
              <a:t>Probabilistic forecasts: temperature</a:t>
            </a:r>
            <a:endParaRPr lang="en-GB" dirty="0"/>
          </a:p>
        </p:txBody>
      </p:sp>
      <p:sp>
        <p:nvSpPr>
          <p:cNvPr id="67586" name="Rectángulo 3"/>
          <p:cNvSpPr>
            <a:spLocks noChangeArrowheads="1"/>
          </p:cNvSpPr>
          <p:nvPr/>
        </p:nvSpPr>
        <p:spPr bwMode="auto">
          <a:xfrm>
            <a:off x="395288" y="6102350"/>
            <a:ext cx="842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t>ECMWF S4 temperature forecast for MJJA 2016 (init. April). </a:t>
            </a:r>
          </a:p>
        </p:txBody>
      </p:sp>
      <p:pic>
        <p:nvPicPr>
          <p:cNvPr id="67587" name="Imagen 2" descr="forecast_s4_tas_sd_04_MJJA_2016_masked.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22400"/>
            <a:ext cx="67198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2879725"/>
          </a:xfrm>
        </p:spPr>
        <p:txBody>
          <a:bodyPr/>
          <a:lstStyle/>
          <a:p>
            <a:pPr>
              <a:defRPr/>
            </a:pPr>
            <a:r>
              <a:rPr lang="en-GB" dirty="0" smtClean="0"/>
              <a:t>Probabilistic forecasts: </a:t>
            </a:r>
            <a:r>
              <a:rPr lang="en-GB" dirty="0" err="1" smtClean="0"/>
              <a:t>TXx</a:t>
            </a:r>
            <a:endParaRPr lang="en-GB" dirty="0"/>
          </a:p>
        </p:txBody>
      </p:sp>
      <p:sp>
        <p:nvSpPr>
          <p:cNvPr id="69634" name="Rectángulo 3"/>
          <p:cNvSpPr>
            <a:spLocks noChangeArrowheads="1"/>
          </p:cNvSpPr>
          <p:nvPr/>
        </p:nvSpPr>
        <p:spPr bwMode="auto">
          <a:xfrm>
            <a:off x="395288" y="6102350"/>
            <a:ext cx="842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t>ECMWF S4 TXx forecast for MJJA 2016 (init. April). </a:t>
            </a:r>
          </a:p>
        </p:txBody>
      </p:sp>
      <p:pic>
        <p:nvPicPr>
          <p:cNvPr id="69635" name="Imagen 2" descr="forecast_s4_txx_sd_04_MJJA_2016.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22400"/>
            <a:ext cx="67198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a:t>Toward seasonal forecast for MARS</a:t>
            </a:r>
            <a:br>
              <a:rPr lang="en-GB" dirty="0"/>
            </a:br>
            <a:endParaRPr lang="en-GB" dirty="0"/>
          </a:p>
        </p:txBody>
      </p:sp>
      <p:sp>
        <p:nvSpPr>
          <p:cNvPr id="64514" name="Marcador de texto 3"/>
          <p:cNvSpPr>
            <a:spLocks noGrp="1"/>
          </p:cNvSpPr>
          <p:nvPr>
            <p:ph type="body" sz="quarter" idx="10"/>
          </p:nvPr>
        </p:nvSpPr>
        <p:spPr bwMode="auto">
          <a:xfrm>
            <a:off x="179388" y="985838"/>
            <a:ext cx="8964612" cy="5519737"/>
          </a:xfrm>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FontTx/>
              <a:buNone/>
              <a:defRPr/>
            </a:pPr>
            <a:endParaRPr lang="en-GB" sz="2800" dirty="0">
              <a:latin typeface="Arial" charset="0"/>
            </a:endParaRPr>
          </a:p>
          <a:p>
            <a:pPr>
              <a:defRPr/>
            </a:pPr>
            <a:endParaRPr lang="en-GB" sz="2200" dirty="0" smtClean="0">
              <a:latin typeface="Arial" charset="0"/>
            </a:endParaRPr>
          </a:p>
          <a:p>
            <a:pPr>
              <a:defRPr/>
            </a:pPr>
            <a:r>
              <a:rPr lang="en-GB" sz="2800" dirty="0">
                <a:latin typeface="Arial" charset="0"/>
              </a:rPr>
              <a:t>Review of current methodologies </a:t>
            </a:r>
          </a:p>
          <a:p>
            <a:pPr>
              <a:defRPr/>
            </a:pPr>
            <a:r>
              <a:rPr lang="en-GB" sz="2800" dirty="0">
                <a:latin typeface="Arial" charset="0"/>
              </a:rPr>
              <a:t>Evaluation of the forecast quality of the </a:t>
            </a:r>
            <a:r>
              <a:rPr lang="en-GB" sz="2800" dirty="0" smtClean="0">
                <a:latin typeface="Arial" charset="0"/>
              </a:rPr>
              <a:t>seasonal (re)forecasts</a:t>
            </a:r>
            <a:endParaRPr lang="en-GB" sz="2800" dirty="0">
              <a:latin typeface="Arial" charset="0"/>
            </a:endParaRPr>
          </a:p>
          <a:p>
            <a:pPr>
              <a:defRPr/>
            </a:pPr>
            <a:r>
              <a:rPr lang="en-GB" sz="2800" dirty="0">
                <a:latin typeface="Arial" charset="0"/>
              </a:rPr>
              <a:t>Forecast for 2016 using April start </a:t>
            </a:r>
            <a:r>
              <a:rPr lang="en-GB" sz="2800" dirty="0" smtClean="0">
                <a:latin typeface="Arial" charset="0"/>
              </a:rPr>
              <a:t>date</a:t>
            </a:r>
          </a:p>
          <a:p>
            <a:pPr>
              <a:defRPr/>
            </a:pPr>
            <a:r>
              <a:rPr lang="en-GB" sz="2800" dirty="0" smtClean="0">
                <a:latin typeface="Arial" charset="0"/>
              </a:rPr>
              <a:t>Alternative approaches to produce seasonal forecasts</a:t>
            </a:r>
            <a:endParaRPr lang="en-GB" sz="2800" dirty="0">
              <a:latin typeface="Arial" charset="0"/>
            </a:endParaRPr>
          </a:p>
          <a:p>
            <a:pPr>
              <a:defRPr/>
            </a:pPr>
            <a:endParaRPr lang="en-GB" sz="2800" dirty="0">
              <a:latin typeface="Arial" charset="0"/>
            </a:endParaRPr>
          </a:p>
        </p:txBody>
      </p:sp>
      <p:sp>
        <p:nvSpPr>
          <p:cNvPr id="3" name="Rectángulo 2"/>
          <p:cNvSpPr/>
          <p:nvPr/>
        </p:nvSpPr>
        <p:spPr>
          <a:xfrm>
            <a:off x="179388" y="1854200"/>
            <a:ext cx="7416800" cy="576263"/>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2879725"/>
          </a:xfrm>
        </p:spPr>
        <p:txBody>
          <a:bodyPr/>
          <a:lstStyle/>
          <a:p>
            <a:pPr>
              <a:defRPr/>
            </a:pPr>
            <a:r>
              <a:rPr lang="en-GB" dirty="0" smtClean="0"/>
              <a:t>Probabilistic forecasts: </a:t>
            </a:r>
            <a:r>
              <a:rPr lang="en-GB" dirty="0" err="1" smtClean="0"/>
              <a:t>TXx</a:t>
            </a:r>
            <a:endParaRPr lang="en-GB" dirty="0"/>
          </a:p>
        </p:txBody>
      </p:sp>
      <p:sp>
        <p:nvSpPr>
          <p:cNvPr id="71682" name="Rectángulo 3"/>
          <p:cNvSpPr>
            <a:spLocks noChangeArrowheads="1"/>
          </p:cNvSpPr>
          <p:nvPr/>
        </p:nvSpPr>
        <p:spPr bwMode="auto">
          <a:xfrm>
            <a:off x="395288" y="6102350"/>
            <a:ext cx="8424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t>ECMWF S4 TXx forecast for MJJA 2016 (init. April). </a:t>
            </a:r>
          </a:p>
        </p:txBody>
      </p:sp>
      <p:pic>
        <p:nvPicPr>
          <p:cNvPr id="71683" name="Imagen 4" descr="forecast_s4_txx_sd_04_MJJA_2016_masked.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22400"/>
            <a:ext cx="67198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smtClean="0"/>
              <a:t>Toward seasonal forecast for MARS</a:t>
            </a:r>
            <a:br>
              <a:rPr lang="en-GB" dirty="0" smtClean="0"/>
            </a:br>
            <a:endParaRPr lang="en-GB" dirty="0"/>
          </a:p>
        </p:txBody>
      </p:sp>
      <p:sp>
        <p:nvSpPr>
          <p:cNvPr id="64514" name="Marcador de texto 3"/>
          <p:cNvSpPr>
            <a:spLocks noGrp="1"/>
          </p:cNvSpPr>
          <p:nvPr>
            <p:ph type="body" sz="quarter" idx="10"/>
          </p:nvPr>
        </p:nvSpPr>
        <p:spPr bwMode="auto">
          <a:xfrm>
            <a:off x="179388" y="985838"/>
            <a:ext cx="8964612" cy="5519737"/>
          </a:xfrm>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FontTx/>
              <a:buNone/>
              <a:defRPr/>
            </a:pPr>
            <a:endParaRPr lang="en-GB" sz="2800" dirty="0">
              <a:latin typeface="Arial" charset="0"/>
            </a:endParaRPr>
          </a:p>
          <a:p>
            <a:pPr>
              <a:defRPr/>
            </a:pPr>
            <a:endParaRPr lang="en-GB" sz="2200" dirty="0" smtClean="0">
              <a:latin typeface="Arial" charset="0"/>
            </a:endParaRPr>
          </a:p>
          <a:p>
            <a:pPr>
              <a:defRPr/>
            </a:pPr>
            <a:r>
              <a:rPr lang="en-GB" sz="2800" dirty="0">
                <a:latin typeface="Arial" charset="0"/>
              </a:rPr>
              <a:t>Review of current methodologies </a:t>
            </a:r>
          </a:p>
          <a:p>
            <a:pPr>
              <a:defRPr/>
            </a:pPr>
            <a:r>
              <a:rPr lang="en-GB" sz="2800" dirty="0">
                <a:latin typeface="Arial" charset="0"/>
              </a:rPr>
              <a:t>Evaluation of the forecast quality of the S4 reforecasts</a:t>
            </a:r>
          </a:p>
          <a:p>
            <a:pPr>
              <a:defRPr/>
            </a:pPr>
            <a:r>
              <a:rPr lang="en-GB" sz="2800" dirty="0">
                <a:latin typeface="Arial" charset="0"/>
              </a:rPr>
              <a:t>Forecast for 2016 using April start </a:t>
            </a:r>
            <a:r>
              <a:rPr lang="en-GB" sz="2800" dirty="0" smtClean="0">
                <a:latin typeface="Arial" charset="0"/>
              </a:rPr>
              <a:t>date</a:t>
            </a:r>
          </a:p>
          <a:p>
            <a:pPr>
              <a:defRPr/>
            </a:pPr>
            <a:r>
              <a:rPr lang="en-GB" sz="2800" dirty="0" smtClean="0">
                <a:latin typeface="Arial" charset="0"/>
              </a:rPr>
              <a:t>Alternative approaches to produce seasonal forecasts</a:t>
            </a:r>
            <a:endParaRPr lang="en-GB" sz="2800" dirty="0">
              <a:latin typeface="Arial" charset="0"/>
            </a:endParaRPr>
          </a:p>
          <a:p>
            <a:pPr>
              <a:defRPr/>
            </a:pPr>
            <a:endParaRPr lang="en-GB" sz="2800" dirty="0">
              <a:latin typeface="Arial" charset="0"/>
            </a:endParaRPr>
          </a:p>
        </p:txBody>
      </p:sp>
      <p:sp>
        <p:nvSpPr>
          <p:cNvPr id="3" name="Rectángulo 2"/>
          <p:cNvSpPr/>
          <p:nvPr/>
        </p:nvSpPr>
        <p:spPr>
          <a:xfrm>
            <a:off x="179388" y="3941763"/>
            <a:ext cx="7632700" cy="93662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pic>
        <p:nvPicPr>
          <p:cNvPr id="75778" name="Imagen 3" descr="SPEI6_obs_200306.eps"/>
          <p:cNvPicPr>
            <a:picLocks noChangeAspect="1"/>
          </p:cNvPicPr>
          <p:nvPr/>
        </p:nvPicPr>
        <p:blipFill>
          <a:blip r:embed="rId3">
            <a:extLst>
              <a:ext uri="{28A0092B-C50C-407E-A947-70E740481C1C}">
                <a14:useLocalDpi xmlns:a14="http://schemas.microsoft.com/office/drawing/2010/main" val="0"/>
              </a:ext>
            </a:extLst>
          </a:blip>
          <a:srcRect l="11835"/>
          <a:stretch>
            <a:fillRect/>
          </a:stretch>
        </p:blipFill>
        <p:spPr bwMode="auto">
          <a:xfrm rot="5400000">
            <a:off x="2480469" y="489744"/>
            <a:ext cx="367982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ángulo 4"/>
          <p:cNvSpPr>
            <a:spLocks noChangeArrowheads="1"/>
          </p:cNvSpPr>
          <p:nvPr/>
        </p:nvSpPr>
        <p:spPr bwMode="auto">
          <a:xfrm>
            <a:off x="250825" y="4586288"/>
            <a:ext cx="86407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t>The </a:t>
            </a:r>
            <a:r>
              <a:rPr lang="es-ES" u="sng"/>
              <a:t>Standardised Precipitation-Evapotranspiration Index </a:t>
            </a:r>
            <a:r>
              <a:rPr lang="es-ES"/>
              <a:t>(SPEI) is a multiscalar drought index based on the simultaneous use of precipitation and temperature fields: SPEI=f(P-PET)</a:t>
            </a:r>
          </a:p>
          <a:p>
            <a:endParaRPr lang="es-ES"/>
          </a:p>
          <a:p>
            <a:r>
              <a:rPr lang="es-ES"/>
              <a:t>While both SPI and SPEI have the advantage of providing a temporal multi-scalar character (being computed from 1 month up to 24 months), the SPEI holds the additional advantage of including the </a:t>
            </a:r>
            <a:r>
              <a:rPr lang="es-ES" u="sng"/>
              <a:t>effects of temperature </a:t>
            </a:r>
            <a:r>
              <a:rPr lang="es-ES"/>
              <a:t>variability on drought assessment.</a:t>
            </a:r>
          </a:p>
        </p:txBody>
      </p:sp>
      <p:sp>
        <p:nvSpPr>
          <p:cNvPr id="75780" name="CuadroTexto 2"/>
          <p:cNvSpPr txBox="1">
            <a:spLocks noChangeArrowheads="1"/>
          </p:cNvSpPr>
          <p:nvPr/>
        </p:nvSpPr>
        <p:spPr bwMode="auto">
          <a:xfrm>
            <a:off x="2843213" y="989013"/>
            <a:ext cx="2316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SPEI6 for June 2003</a:t>
            </a:r>
          </a:p>
        </p:txBody>
      </p:sp>
      <p:sp>
        <p:nvSpPr>
          <p:cNvPr id="75781" name="CuadroTexto 3"/>
          <p:cNvSpPr txBox="1">
            <a:spLocks noChangeArrowheads="1"/>
          </p:cNvSpPr>
          <p:nvPr/>
        </p:nvSpPr>
        <p:spPr bwMode="auto">
          <a:xfrm>
            <a:off x="7235825" y="2070100"/>
            <a:ext cx="557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wet</a:t>
            </a:r>
          </a:p>
        </p:txBody>
      </p:sp>
      <p:sp>
        <p:nvSpPr>
          <p:cNvPr id="75782" name="CuadroTexto 9"/>
          <p:cNvSpPr txBox="1">
            <a:spLocks noChangeArrowheads="1"/>
          </p:cNvSpPr>
          <p:nvPr/>
        </p:nvSpPr>
        <p:spPr bwMode="auto">
          <a:xfrm>
            <a:off x="7235825" y="3149600"/>
            <a:ext cx="506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dry</a:t>
            </a:r>
          </a:p>
        </p:txBody>
      </p:sp>
      <p:cxnSp>
        <p:nvCxnSpPr>
          <p:cNvPr id="6" name="Conector recto de flecha 5"/>
          <p:cNvCxnSpPr/>
          <p:nvPr/>
        </p:nvCxnSpPr>
        <p:spPr>
          <a:xfrm>
            <a:off x="7092950" y="2933700"/>
            <a:ext cx="0" cy="72072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flipH="1" flipV="1">
            <a:off x="7092950" y="1781175"/>
            <a:ext cx="7938" cy="8016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sp>
        <p:nvSpPr>
          <p:cNvPr id="77826" name="CuadroTexto 2"/>
          <p:cNvSpPr txBox="1">
            <a:spLocks noChangeArrowheads="1"/>
          </p:cNvSpPr>
          <p:nvPr/>
        </p:nvSpPr>
        <p:spPr bwMode="auto">
          <a:xfrm>
            <a:off x="1763713" y="6462713"/>
            <a:ext cx="5878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More details of the SPEI index at http://sac.csic.es/spei/</a:t>
            </a:r>
          </a:p>
        </p:txBody>
      </p:sp>
      <p:sp>
        <p:nvSpPr>
          <p:cNvPr id="77827" name="Rectángulo 4"/>
          <p:cNvSpPr>
            <a:spLocks noChangeArrowheads="1"/>
          </p:cNvSpPr>
          <p:nvPr/>
        </p:nvSpPr>
        <p:spPr bwMode="auto">
          <a:xfrm>
            <a:off x="323850" y="917575"/>
            <a:ext cx="86407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2800"/>
              <a:t>Procedure to calculate the observed SPEI6 for June</a:t>
            </a:r>
          </a:p>
          <a:p>
            <a:endParaRPr lang="es-ES" sz="2800"/>
          </a:p>
        </p:txBody>
      </p:sp>
      <p:sp>
        <p:nvSpPr>
          <p:cNvPr id="77828" name="CuadroTexto 5"/>
          <p:cNvSpPr txBox="1">
            <a:spLocks noChangeArrowheads="1"/>
          </p:cNvSpPr>
          <p:nvPr/>
        </p:nvSpPr>
        <p:spPr bwMode="auto">
          <a:xfrm>
            <a:off x="3563938" y="22764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O1</a:t>
            </a:r>
          </a:p>
        </p:txBody>
      </p:sp>
      <p:sp>
        <p:nvSpPr>
          <p:cNvPr id="77829" name="CuadroTexto 7"/>
          <p:cNvSpPr txBox="1">
            <a:spLocks noChangeArrowheads="1"/>
          </p:cNvSpPr>
          <p:nvPr/>
        </p:nvSpPr>
        <p:spPr bwMode="auto">
          <a:xfrm>
            <a:off x="4151313" y="22764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O2</a:t>
            </a:r>
          </a:p>
        </p:txBody>
      </p:sp>
      <p:sp>
        <p:nvSpPr>
          <p:cNvPr id="77830" name="CuadroTexto 8"/>
          <p:cNvSpPr txBox="1">
            <a:spLocks noChangeArrowheads="1"/>
          </p:cNvSpPr>
          <p:nvPr/>
        </p:nvSpPr>
        <p:spPr bwMode="auto">
          <a:xfrm>
            <a:off x="4727575" y="22764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O3</a:t>
            </a:r>
          </a:p>
        </p:txBody>
      </p:sp>
      <p:sp>
        <p:nvSpPr>
          <p:cNvPr id="77831" name="CuadroTexto 9"/>
          <p:cNvSpPr txBox="1">
            <a:spLocks noChangeArrowheads="1"/>
          </p:cNvSpPr>
          <p:nvPr/>
        </p:nvSpPr>
        <p:spPr bwMode="auto">
          <a:xfrm>
            <a:off x="5292725" y="22764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O4</a:t>
            </a:r>
          </a:p>
        </p:txBody>
      </p:sp>
      <p:sp>
        <p:nvSpPr>
          <p:cNvPr id="77832" name="CuadroTexto 10"/>
          <p:cNvSpPr txBox="1">
            <a:spLocks noChangeArrowheads="1"/>
          </p:cNvSpPr>
          <p:nvPr/>
        </p:nvSpPr>
        <p:spPr bwMode="auto">
          <a:xfrm>
            <a:off x="5880100" y="22764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O5</a:t>
            </a:r>
          </a:p>
        </p:txBody>
      </p:sp>
      <p:sp>
        <p:nvSpPr>
          <p:cNvPr id="77833" name="CuadroTexto 11"/>
          <p:cNvSpPr txBox="1">
            <a:spLocks noChangeArrowheads="1"/>
          </p:cNvSpPr>
          <p:nvPr/>
        </p:nvSpPr>
        <p:spPr bwMode="auto">
          <a:xfrm>
            <a:off x="6456363" y="22764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O6</a:t>
            </a:r>
          </a:p>
        </p:txBody>
      </p:sp>
      <p:sp>
        <p:nvSpPr>
          <p:cNvPr id="77834" name="CuadroTexto 18"/>
          <p:cNvSpPr txBox="1">
            <a:spLocks noChangeArrowheads="1"/>
          </p:cNvSpPr>
          <p:nvPr/>
        </p:nvSpPr>
        <p:spPr bwMode="auto">
          <a:xfrm>
            <a:off x="684213" y="22764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O1</a:t>
            </a:r>
          </a:p>
        </p:txBody>
      </p:sp>
      <p:sp>
        <p:nvSpPr>
          <p:cNvPr id="77835" name="CuadroTexto 19"/>
          <p:cNvSpPr txBox="1">
            <a:spLocks noChangeArrowheads="1"/>
          </p:cNvSpPr>
          <p:nvPr/>
        </p:nvSpPr>
        <p:spPr bwMode="auto">
          <a:xfrm>
            <a:off x="1331913" y="2276475"/>
            <a:ext cx="4159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a:t>
            </a:r>
          </a:p>
        </p:txBody>
      </p:sp>
      <p:sp>
        <p:nvSpPr>
          <p:cNvPr id="77836" name="CuadroTexto 20"/>
          <p:cNvSpPr txBox="1">
            <a:spLocks noChangeArrowheads="1"/>
          </p:cNvSpPr>
          <p:nvPr/>
        </p:nvSpPr>
        <p:spPr bwMode="auto">
          <a:xfrm>
            <a:off x="2422525" y="2276475"/>
            <a:ext cx="425450"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11</a:t>
            </a:r>
          </a:p>
        </p:txBody>
      </p:sp>
      <p:sp>
        <p:nvSpPr>
          <p:cNvPr id="77837" name="CuadroTexto 21"/>
          <p:cNvSpPr txBox="1">
            <a:spLocks noChangeArrowheads="1"/>
          </p:cNvSpPr>
          <p:nvPr/>
        </p:nvSpPr>
        <p:spPr bwMode="auto">
          <a:xfrm>
            <a:off x="2987675" y="2276475"/>
            <a:ext cx="4413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12</a:t>
            </a:r>
          </a:p>
        </p:txBody>
      </p:sp>
      <p:sp>
        <p:nvSpPr>
          <p:cNvPr id="77838" name="CuadroTexto 23"/>
          <p:cNvSpPr txBox="1">
            <a:spLocks noChangeArrowheads="1"/>
          </p:cNvSpPr>
          <p:nvPr/>
        </p:nvSpPr>
        <p:spPr bwMode="auto">
          <a:xfrm>
            <a:off x="1908175" y="2286000"/>
            <a:ext cx="414338"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a:t>
            </a:r>
          </a:p>
        </p:txBody>
      </p:sp>
      <p:cxnSp>
        <p:nvCxnSpPr>
          <p:cNvPr id="25" name="Conector recto 24"/>
          <p:cNvCxnSpPr/>
          <p:nvPr/>
        </p:nvCxnSpPr>
        <p:spPr>
          <a:xfrm>
            <a:off x="3492500" y="1854200"/>
            <a:ext cx="0" cy="122396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7" name="Conector recto 26"/>
          <p:cNvCxnSpPr/>
          <p:nvPr/>
        </p:nvCxnSpPr>
        <p:spPr>
          <a:xfrm>
            <a:off x="7019925" y="1854200"/>
            <a:ext cx="0" cy="122396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77841" name="CuadroTexto 25"/>
          <p:cNvSpPr txBox="1">
            <a:spLocks noChangeArrowheads="1"/>
          </p:cNvSpPr>
          <p:nvPr/>
        </p:nvSpPr>
        <p:spPr bwMode="auto">
          <a:xfrm>
            <a:off x="395288" y="3925888"/>
            <a:ext cx="85836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800"/>
              <a:t>O</a:t>
            </a:r>
            <a:r>
              <a:rPr lang="es-ES" sz="2800" baseline="-25000"/>
              <a:t>i</a:t>
            </a:r>
            <a:r>
              <a:rPr lang="es-ES" sz="2800"/>
              <a:t>= P</a:t>
            </a:r>
            <a:r>
              <a:rPr lang="es-ES" sz="2800" baseline="-25000"/>
              <a:t>i</a:t>
            </a:r>
            <a:r>
              <a:rPr lang="es-ES" sz="2800"/>
              <a:t>-PET</a:t>
            </a:r>
            <a:r>
              <a:rPr lang="es-ES" sz="2800" baseline="-25000"/>
              <a:t>i</a:t>
            </a:r>
          </a:p>
          <a:p>
            <a:pPr eaLnBrk="1" hangingPunct="1"/>
            <a:r>
              <a:rPr lang="es-ES" sz="2800"/>
              <a:t>A6</a:t>
            </a:r>
            <a:r>
              <a:rPr lang="es-ES" sz="2800" baseline="-25000"/>
              <a:t>2003</a:t>
            </a:r>
            <a:r>
              <a:rPr lang="es-ES" sz="2800"/>
              <a:t>= O1+O2+O3+O4+O5+O6</a:t>
            </a:r>
          </a:p>
          <a:p>
            <a:pPr eaLnBrk="1" hangingPunct="1"/>
            <a:r>
              <a:rPr lang="es-ES" sz="2800"/>
              <a:t>SPEI6</a:t>
            </a:r>
            <a:r>
              <a:rPr lang="es-ES" sz="2800" baseline="-25000"/>
              <a:t>2003</a:t>
            </a:r>
            <a:r>
              <a:rPr lang="es-ES" sz="2800"/>
              <a:t>=Standardization(A6</a:t>
            </a:r>
            <a:r>
              <a:rPr lang="es-ES" sz="2800" baseline="-25000"/>
              <a:t>2003</a:t>
            </a:r>
            <a:r>
              <a:rPr lang="es-ES" sz="2800"/>
              <a:t>+A6</a:t>
            </a:r>
            <a:r>
              <a:rPr lang="es-ES" sz="2800" baseline="-25000"/>
              <a:t>2002</a:t>
            </a:r>
            <a:r>
              <a:rPr lang="es-ES" sz="2800"/>
              <a:t>+…+A6</a:t>
            </a:r>
            <a:r>
              <a:rPr lang="es-ES" sz="2800" baseline="-25000"/>
              <a:t>1981</a:t>
            </a:r>
            <a:r>
              <a:rPr lang="es-ES" sz="2800"/>
              <a:t>)</a:t>
            </a:r>
          </a:p>
        </p:txBody>
      </p:sp>
      <p:cxnSp>
        <p:nvCxnSpPr>
          <p:cNvPr id="29" name="Conector recto de flecha 28"/>
          <p:cNvCxnSpPr/>
          <p:nvPr/>
        </p:nvCxnSpPr>
        <p:spPr>
          <a:xfrm>
            <a:off x="3563938" y="3149600"/>
            <a:ext cx="1223962"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77843" name="Rectángulo 29"/>
          <p:cNvSpPr>
            <a:spLocks noChangeArrowheads="1"/>
          </p:cNvSpPr>
          <p:nvPr/>
        </p:nvSpPr>
        <p:spPr bwMode="auto">
          <a:xfrm>
            <a:off x="3924300" y="322262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t>2003</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sp>
        <p:nvSpPr>
          <p:cNvPr id="79874" name="Rectángulo 4"/>
          <p:cNvSpPr>
            <a:spLocks noChangeArrowheads="1"/>
          </p:cNvSpPr>
          <p:nvPr/>
        </p:nvSpPr>
        <p:spPr bwMode="auto">
          <a:xfrm>
            <a:off x="179388" y="917575"/>
            <a:ext cx="8820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2800"/>
              <a:t>Procedure to calculate the </a:t>
            </a:r>
            <a:r>
              <a:rPr lang="es-ES" sz="2800" b="1" u="sng"/>
              <a:t>forecasted</a:t>
            </a:r>
            <a:r>
              <a:rPr lang="es-ES" sz="2800"/>
              <a:t> SPEI6 for June</a:t>
            </a:r>
          </a:p>
          <a:p>
            <a:endParaRPr lang="es-ES" sz="2800"/>
          </a:p>
        </p:txBody>
      </p:sp>
      <p:sp>
        <p:nvSpPr>
          <p:cNvPr id="79875" name="CuadroTexto 5"/>
          <p:cNvSpPr txBox="1">
            <a:spLocks noChangeArrowheads="1"/>
          </p:cNvSpPr>
          <p:nvPr/>
        </p:nvSpPr>
        <p:spPr bwMode="auto">
          <a:xfrm>
            <a:off x="3563938" y="22764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O1</a:t>
            </a:r>
          </a:p>
        </p:txBody>
      </p:sp>
      <p:sp>
        <p:nvSpPr>
          <p:cNvPr id="79876" name="CuadroTexto 7"/>
          <p:cNvSpPr txBox="1">
            <a:spLocks noChangeArrowheads="1"/>
          </p:cNvSpPr>
          <p:nvPr/>
        </p:nvSpPr>
        <p:spPr bwMode="auto">
          <a:xfrm>
            <a:off x="4151313" y="22764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O2</a:t>
            </a:r>
          </a:p>
        </p:txBody>
      </p:sp>
      <p:sp>
        <p:nvSpPr>
          <p:cNvPr id="79877" name="CuadroTexto 8"/>
          <p:cNvSpPr txBox="1">
            <a:spLocks noChangeArrowheads="1"/>
          </p:cNvSpPr>
          <p:nvPr/>
        </p:nvSpPr>
        <p:spPr bwMode="auto">
          <a:xfrm>
            <a:off x="4727575" y="22764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O3</a:t>
            </a:r>
          </a:p>
        </p:txBody>
      </p:sp>
      <p:sp>
        <p:nvSpPr>
          <p:cNvPr id="79878" name="CuadroTexto 9"/>
          <p:cNvSpPr txBox="1">
            <a:spLocks noChangeArrowheads="1"/>
          </p:cNvSpPr>
          <p:nvPr/>
        </p:nvSpPr>
        <p:spPr bwMode="auto">
          <a:xfrm>
            <a:off x="5292725" y="2276475"/>
            <a:ext cx="4540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F4</a:t>
            </a:r>
          </a:p>
        </p:txBody>
      </p:sp>
      <p:sp>
        <p:nvSpPr>
          <p:cNvPr id="79879" name="CuadroTexto 10"/>
          <p:cNvSpPr txBox="1">
            <a:spLocks noChangeArrowheads="1"/>
          </p:cNvSpPr>
          <p:nvPr/>
        </p:nvSpPr>
        <p:spPr bwMode="auto">
          <a:xfrm>
            <a:off x="5880100" y="2276475"/>
            <a:ext cx="4540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F5</a:t>
            </a:r>
          </a:p>
        </p:txBody>
      </p:sp>
      <p:sp>
        <p:nvSpPr>
          <p:cNvPr id="79880" name="CuadroTexto 11"/>
          <p:cNvSpPr txBox="1">
            <a:spLocks noChangeArrowheads="1"/>
          </p:cNvSpPr>
          <p:nvPr/>
        </p:nvSpPr>
        <p:spPr bwMode="auto">
          <a:xfrm>
            <a:off x="6456363" y="2276475"/>
            <a:ext cx="4540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F6</a:t>
            </a:r>
          </a:p>
        </p:txBody>
      </p:sp>
      <p:sp>
        <p:nvSpPr>
          <p:cNvPr id="79881" name="CuadroTexto 18"/>
          <p:cNvSpPr txBox="1">
            <a:spLocks noChangeArrowheads="1"/>
          </p:cNvSpPr>
          <p:nvPr/>
        </p:nvSpPr>
        <p:spPr bwMode="auto">
          <a:xfrm>
            <a:off x="684213" y="22764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O1</a:t>
            </a:r>
          </a:p>
        </p:txBody>
      </p:sp>
      <p:sp>
        <p:nvSpPr>
          <p:cNvPr id="79882" name="CuadroTexto 19"/>
          <p:cNvSpPr txBox="1">
            <a:spLocks noChangeArrowheads="1"/>
          </p:cNvSpPr>
          <p:nvPr/>
        </p:nvSpPr>
        <p:spPr bwMode="auto">
          <a:xfrm>
            <a:off x="1331913" y="2276475"/>
            <a:ext cx="4159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a:t>
            </a:r>
          </a:p>
        </p:txBody>
      </p:sp>
      <p:sp>
        <p:nvSpPr>
          <p:cNvPr id="79883" name="CuadroTexto 20"/>
          <p:cNvSpPr txBox="1">
            <a:spLocks noChangeArrowheads="1"/>
          </p:cNvSpPr>
          <p:nvPr/>
        </p:nvSpPr>
        <p:spPr bwMode="auto">
          <a:xfrm>
            <a:off x="2422525" y="2276475"/>
            <a:ext cx="425450"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11</a:t>
            </a:r>
          </a:p>
        </p:txBody>
      </p:sp>
      <p:sp>
        <p:nvSpPr>
          <p:cNvPr id="79884" name="CuadroTexto 21"/>
          <p:cNvSpPr txBox="1">
            <a:spLocks noChangeArrowheads="1"/>
          </p:cNvSpPr>
          <p:nvPr/>
        </p:nvSpPr>
        <p:spPr bwMode="auto">
          <a:xfrm>
            <a:off x="2987675" y="2276475"/>
            <a:ext cx="4413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12</a:t>
            </a:r>
          </a:p>
        </p:txBody>
      </p:sp>
      <p:sp>
        <p:nvSpPr>
          <p:cNvPr id="79885" name="CuadroTexto 23"/>
          <p:cNvSpPr txBox="1">
            <a:spLocks noChangeArrowheads="1"/>
          </p:cNvSpPr>
          <p:nvPr/>
        </p:nvSpPr>
        <p:spPr bwMode="auto">
          <a:xfrm>
            <a:off x="1908175" y="2286000"/>
            <a:ext cx="414338"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a:t>
            </a:r>
          </a:p>
        </p:txBody>
      </p:sp>
      <p:cxnSp>
        <p:nvCxnSpPr>
          <p:cNvPr id="25" name="Conector recto 24"/>
          <p:cNvCxnSpPr/>
          <p:nvPr/>
        </p:nvCxnSpPr>
        <p:spPr>
          <a:xfrm>
            <a:off x="3492500" y="1854200"/>
            <a:ext cx="0" cy="122396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7" name="Conector recto 26"/>
          <p:cNvCxnSpPr/>
          <p:nvPr/>
        </p:nvCxnSpPr>
        <p:spPr>
          <a:xfrm>
            <a:off x="7019925" y="1854200"/>
            <a:ext cx="0" cy="122396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79888" name="CuadroTexto 25"/>
          <p:cNvSpPr txBox="1">
            <a:spLocks noChangeArrowheads="1"/>
          </p:cNvSpPr>
          <p:nvPr/>
        </p:nvSpPr>
        <p:spPr bwMode="auto">
          <a:xfrm>
            <a:off x="339725" y="3925888"/>
            <a:ext cx="8439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800"/>
              <a:t>F</a:t>
            </a:r>
            <a:r>
              <a:rPr lang="es-ES" sz="2800" baseline="-25000"/>
              <a:t>i</a:t>
            </a:r>
            <a:r>
              <a:rPr lang="es-ES" sz="2800"/>
              <a:t>= bias corrected Prec and Tmean</a:t>
            </a:r>
          </a:p>
          <a:p>
            <a:pPr eaLnBrk="1" hangingPunct="1"/>
            <a:r>
              <a:rPr lang="es-ES" sz="2800"/>
              <a:t>A6</a:t>
            </a:r>
            <a:r>
              <a:rPr lang="es-ES" sz="2800" baseline="-25000"/>
              <a:t>2003</a:t>
            </a:r>
            <a:r>
              <a:rPr lang="es-ES" sz="2800" baseline="30000"/>
              <a:t>*</a:t>
            </a:r>
            <a:r>
              <a:rPr lang="es-ES" sz="2800"/>
              <a:t>= O1+O2+O3+F4+F5+F6</a:t>
            </a:r>
          </a:p>
          <a:p>
            <a:pPr eaLnBrk="1" hangingPunct="1"/>
            <a:r>
              <a:rPr lang="es-ES" sz="2800"/>
              <a:t>SPEI6</a:t>
            </a:r>
            <a:r>
              <a:rPr lang="es-ES" sz="2800" baseline="-25000"/>
              <a:t>2003</a:t>
            </a:r>
            <a:r>
              <a:rPr lang="es-ES" sz="2800" baseline="30000"/>
              <a:t>*</a:t>
            </a:r>
            <a:r>
              <a:rPr lang="es-ES" sz="2800"/>
              <a:t>=Standardization(A6</a:t>
            </a:r>
            <a:r>
              <a:rPr lang="es-ES" sz="2800" baseline="-25000"/>
              <a:t>2003</a:t>
            </a:r>
            <a:r>
              <a:rPr lang="es-ES" sz="2800" baseline="30000"/>
              <a:t>*</a:t>
            </a:r>
            <a:r>
              <a:rPr lang="es-ES" sz="2800"/>
              <a:t>,A6</a:t>
            </a:r>
            <a:r>
              <a:rPr lang="es-ES" sz="2800" baseline="-25000"/>
              <a:t>2002</a:t>
            </a:r>
            <a:r>
              <a:rPr lang="es-ES" sz="2800"/>
              <a:t>,…,A6</a:t>
            </a:r>
            <a:r>
              <a:rPr lang="es-ES" sz="2800" baseline="-25000"/>
              <a:t>1981</a:t>
            </a:r>
            <a:r>
              <a:rPr lang="es-ES" sz="2800"/>
              <a:t>)</a:t>
            </a:r>
          </a:p>
        </p:txBody>
      </p:sp>
      <p:cxnSp>
        <p:nvCxnSpPr>
          <p:cNvPr id="29" name="Conector recto de flecha 28"/>
          <p:cNvCxnSpPr/>
          <p:nvPr/>
        </p:nvCxnSpPr>
        <p:spPr>
          <a:xfrm>
            <a:off x="5219700" y="3149600"/>
            <a:ext cx="1223963"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79890" name="Rectángulo 29"/>
          <p:cNvSpPr>
            <a:spLocks noChangeArrowheads="1"/>
          </p:cNvSpPr>
          <p:nvPr/>
        </p:nvSpPr>
        <p:spPr bwMode="auto">
          <a:xfrm>
            <a:off x="5219700" y="3222625"/>
            <a:ext cx="2379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t>Suppose we are here</a:t>
            </a:r>
          </a:p>
        </p:txBody>
      </p:sp>
      <p:cxnSp>
        <p:nvCxnSpPr>
          <p:cNvPr id="23" name="Conector recto 22"/>
          <p:cNvCxnSpPr/>
          <p:nvPr/>
        </p:nvCxnSpPr>
        <p:spPr>
          <a:xfrm>
            <a:off x="5364163" y="1854200"/>
            <a:ext cx="0" cy="1223963"/>
          </a:xfrm>
          <a:prstGeom prst="line">
            <a:avLst/>
          </a:prstGeom>
          <a:ln>
            <a:solidFill>
              <a:srgbClr val="000090"/>
            </a:solidFill>
            <a:prstDash val="sysDash"/>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pic>
        <p:nvPicPr>
          <p:cNvPr id="81922" name="Imagen 3" descr="SPEI6_obs_200306.eps"/>
          <p:cNvPicPr>
            <a:picLocks noChangeAspect="1"/>
          </p:cNvPicPr>
          <p:nvPr/>
        </p:nvPicPr>
        <p:blipFill>
          <a:blip r:embed="rId3">
            <a:extLst>
              <a:ext uri="{28A0092B-C50C-407E-A947-70E740481C1C}">
                <a14:useLocalDpi xmlns:a14="http://schemas.microsoft.com/office/drawing/2010/main" val="0"/>
              </a:ext>
            </a:extLst>
          </a:blip>
          <a:srcRect l="11790"/>
          <a:stretch>
            <a:fillRect/>
          </a:stretch>
        </p:blipFill>
        <p:spPr bwMode="auto">
          <a:xfrm rot="5400000">
            <a:off x="1011237" y="2106613"/>
            <a:ext cx="294481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Imagen 5" descr="spei6_s4_200306.eps"/>
          <p:cNvPicPr>
            <a:picLocks noChangeAspect="1"/>
          </p:cNvPicPr>
          <p:nvPr/>
        </p:nvPicPr>
        <p:blipFill>
          <a:blip r:embed="rId4">
            <a:extLst>
              <a:ext uri="{28A0092B-C50C-407E-A947-70E740481C1C}">
                <a14:useLocalDpi xmlns:a14="http://schemas.microsoft.com/office/drawing/2010/main" val="0"/>
              </a:ext>
            </a:extLst>
          </a:blip>
          <a:srcRect l="12231"/>
          <a:stretch>
            <a:fillRect/>
          </a:stretch>
        </p:blipFill>
        <p:spPr bwMode="auto">
          <a:xfrm rot="5400000">
            <a:off x="5555456" y="1234282"/>
            <a:ext cx="2930525" cy="4319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1924" name="CuadroTexto 6"/>
          <p:cNvSpPr txBox="1">
            <a:spLocks noChangeArrowheads="1"/>
          </p:cNvSpPr>
          <p:nvPr/>
        </p:nvSpPr>
        <p:spPr bwMode="auto">
          <a:xfrm>
            <a:off x="2843213" y="917575"/>
            <a:ext cx="3025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a:t>SPEI6 for June 2003</a:t>
            </a:r>
          </a:p>
        </p:txBody>
      </p:sp>
      <p:sp>
        <p:nvSpPr>
          <p:cNvPr id="81925" name="CuadroTexto 7"/>
          <p:cNvSpPr txBox="1">
            <a:spLocks noChangeArrowheads="1"/>
          </p:cNvSpPr>
          <p:nvPr/>
        </p:nvSpPr>
        <p:spPr bwMode="auto">
          <a:xfrm>
            <a:off x="1585913" y="2430463"/>
            <a:ext cx="1185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Observed</a:t>
            </a:r>
          </a:p>
        </p:txBody>
      </p:sp>
      <p:sp>
        <p:nvSpPr>
          <p:cNvPr id="81926" name="CuadroTexto 8"/>
          <p:cNvSpPr txBox="1">
            <a:spLocks noChangeArrowheads="1"/>
          </p:cNvSpPr>
          <p:nvPr/>
        </p:nvSpPr>
        <p:spPr bwMode="auto">
          <a:xfrm>
            <a:off x="5219700" y="1565275"/>
            <a:ext cx="326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Forecasted - Ensemble mean</a:t>
            </a:r>
          </a:p>
        </p:txBody>
      </p:sp>
      <p:pic>
        <p:nvPicPr>
          <p:cNvPr id="81927" name="Imagen 2" descr="SPEI6_s4prob_200306.eps"/>
          <p:cNvPicPr>
            <a:picLocks noChangeAspect="1"/>
          </p:cNvPicPr>
          <p:nvPr/>
        </p:nvPicPr>
        <p:blipFill>
          <a:blip r:embed="rId5">
            <a:extLst>
              <a:ext uri="{28A0092B-C50C-407E-A947-70E740481C1C}">
                <a14:useLocalDpi xmlns:a14="http://schemas.microsoft.com/office/drawing/2010/main" val="0"/>
              </a:ext>
            </a:extLst>
          </a:blip>
          <a:srcRect l="11742" r="15092"/>
          <a:stretch>
            <a:fillRect/>
          </a:stretch>
        </p:blipFill>
        <p:spPr bwMode="auto">
          <a:xfrm rot="5400000">
            <a:off x="5797551" y="3657600"/>
            <a:ext cx="2443162" cy="4319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1928" name="CuadroTexto 10"/>
          <p:cNvSpPr txBox="1">
            <a:spLocks noChangeArrowheads="1"/>
          </p:cNvSpPr>
          <p:nvPr/>
        </p:nvSpPr>
        <p:spPr bwMode="auto">
          <a:xfrm>
            <a:off x="5076825" y="4230688"/>
            <a:ext cx="4065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Forecasted - Probability SPEI6 &lt; -0.8</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pic>
        <p:nvPicPr>
          <p:cNvPr id="83970" name="Imagen 3" descr="SPEI6_obs_200306.eps"/>
          <p:cNvPicPr>
            <a:picLocks noChangeAspect="1"/>
          </p:cNvPicPr>
          <p:nvPr/>
        </p:nvPicPr>
        <p:blipFill>
          <a:blip r:embed="rId3">
            <a:extLst>
              <a:ext uri="{28A0092B-C50C-407E-A947-70E740481C1C}">
                <a14:useLocalDpi xmlns:a14="http://schemas.microsoft.com/office/drawing/2010/main" val="0"/>
              </a:ext>
            </a:extLst>
          </a:blip>
          <a:srcRect l="11790"/>
          <a:stretch>
            <a:fillRect/>
          </a:stretch>
        </p:blipFill>
        <p:spPr bwMode="auto">
          <a:xfrm rot="5400000">
            <a:off x="1011237" y="2106613"/>
            <a:ext cx="2944813"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Imagen 5" descr="spei6_s4_200306.eps"/>
          <p:cNvPicPr>
            <a:picLocks noChangeAspect="1"/>
          </p:cNvPicPr>
          <p:nvPr/>
        </p:nvPicPr>
        <p:blipFill>
          <a:blip r:embed="rId4">
            <a:extLst>
              <a:ext uri="{28A0092B-C50C-407E-A947-70E740481C1C}">
                <a14:useLocalDpi xmlns:a14="http://schemas.microsoft.com/office/drawing/2010/main" val="0"/>
              </a:ext>
            </a:extLst>
          </a:blip>
          <a:srcRect l="12231"/>
          <a:stretch>
            <a:fillRect/>
          </a:stretch>
        </p:blipFill>
        <p:spPr bwMode="auto">
          <a:xfrm rot="5400000">
            <a:off x="5555456" y="1234282"/>
            <a:ext cx="2930525" cy="4319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3972" name="CuadroTexto 6"/>
          <p:cNvSpPr txBox="1">
            <a:spLocks noChangeArrowheads="1"/>
          </p:cNvSpPr>
          <p:nvPr/>
        </p:nvSpPr>
        <p:spPr bwMode="auto">
          <a:xfrm>
            <a:off x="2843213" y="917575"/>
            <a:ext cx="3025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a:t>SPEI6 for June 2003</a:t>
            </a:r>
          </a:p>
        </p:txBody>
      </p:sp>
      <p:sp>
        <p:nvSpPr>
          <p:cNvPr id="83973" name="CuadroTexto 7"/>
          <p:cNvSpPr txBox="1">
            <a:spLocks noChangeArrowheads="1"/>
          </p:cNvSpPr>
          <p:nvPr/>
        </p:nvSpPr>
        <p:spPr bwMode="auto">
          <a:xfrm>
            <a:off x="1585913" y="2430463"/>
            <a:ext cx="1185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Observed</a:t>
            </a:r>
          </a:p>
        </p:txBody>
      </p:sp>
      <p:sp>
        <p:nvSpPr>
          <p:cNvPr id="83974" name="CuadroTexto 8"/>
          <p:cNvSpPr txBox="1">
            <a:spLocks noChangeArrowheads="1"/>
          </p:cNvSpPr>
          <p:nvPr/>
        </p:nvSpPr>
        <p:spPr bwMode="auto">
          <a:xfrm>
            <a:off x="5219700" y="1565275"/>
            <a:ext cx="326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Forecasted - Ensemble mean</a:t>
            </a:r>
          </a:p>
        </p:txBody>
      </p:sp>
      <p:pic>
        <p:nvPicPr>
          <p:cNvPr id="83975" name="Imagen 2" descr="SPEI6_s4prob_200306.eps"/>
          <p:cNvPicPr>
            <a:picLocks noChangeAspect="1"/>
          </p:cNvPicPr>
          <p:nvPr/>
        </p:nvPicPr>
        <p:blipFill>
          <a:blip r:embed="rId5">
            <a:extLst>
              <a:ext uri="{28A0092B-C50C-407E-A947-70E740481C1C}">
                <a14:useLocalDpi xmlns:a14="http://schemas.microsoft.com/office/drawing/2010/main" val="0"/>
              </a:ext>
            </a:extLst>
          </a:blip>
          <a:srcRect l="11742" r="15092"/>
          <a:stretch>
            <a:fillRect/>
          </a:stretch>
        </p:blipFill>
        <p:spPr bwMode="auto">
          <a:xfrm rot="5400000">
            <a:off x="5797551" y="3657600"/>
            <a:ext cx="2443162" cy="4319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3976" name="CuadroTexto 10"/>
          <p:cNvSpPr txBox="1">
            <a:spLocks noChangeArrowheads="1"/>
          </p:cNvSpPr>
          <p:nvPr/>
        </p:nvSpPr>
        <p:spPr bwMode="auto">
          <a:xfrm>
            <a:off x="5076825" y="4230688"/>
            <a:ext cx="4065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Forecasted - Probability SPEI6 &lt; -0.8</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sp>
        <p:nvSpPr>
          <p:cNvPr id="86018" name="Rectángulo 7"/>
          <p:cNvSpPr>
            <a:spLocks noChangeArrowheads="1"/>
          </p:cNvSpPr>
          <p:nvPr/>
        </p:nvSpPr>
        <p:spPr bwMode="auto">
          <a:xfrm>
            <a:off x="179388" y="917575"/>
            <a:ext cx="8820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2800"/>
              <a:t>Leave one out cross validation</a:t>
            </a:r>
          </a:p>
          <a:p>
            <a:endParaRPr lang="es-ES" sz="2800"/>
          </a:p>
        </p:txBody>
      </p:sp>
      <p:pic>
        <p:nvPicPr>
          <p:cNvPr id="86019" name="50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4897438"/>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4 Imagen" descr="sferarossa.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4263" y="165417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14 CuadroTexto"/>
          <p:cNvSpPr txBox="1">
            <a:spLocks noChangeArrowheads="1"/>
          </p:cNvSpPr>
          <p:nvPr/>
        </p:nvSpPr>
        <p:spPr bwMode="auto">
          <a:xfrm>
            <a:off x="1838325" y="1676400"/>
            <a:ext cx="12144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cs typeface="Arial" charset="0"/>
              </a:rPr>
              <a:t>1-st FOLD</a:t>
            </a:r>
          </a:p>
        </p:txBody>
      </p:sp>
      <p:sp>
        <p:nvSpPr>
          <p:cNvPr id="14" name="16 Cerrar llave"/>
          <p:cNvSpPr/>
          <p:nvPr/>
        </p:nvSpPr>
        <p:spPr>
          <a:xfrm rot="16200000" flipH="1">
            <a:off x="3742531" y="1953419"/>
            <a:ext cx="169863" cy="3079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200">
              <a:latin typeface="Arial" pitchFamily="34" charset="0"/>
              <a:cs typeface="Arial" pitchFamily="34" charset="0"/>
            </a:endParaRPr>
          </a:p>
        </p:txBody>
      </p:sp>
      <p:sp>
        <p:nvSpPr>
          <p:cNvPr id="86023" name="17 CuadroTexto"/>
          <p:cNvSpPr txBox="1">
            <a:spLocks noChangeArrowheads="1"/>
          </p:cNvSpPr>
          <p:nvPr/>
        </p:nvSpPr>
        <p:spPr bwMode="auto">
          <a:xfrm>
            <a:off x="3606800" y="2181225"/>
            <a:ext cx="50006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cs typeface="Arial" charset="0"/>
              </a:rPr>
              <a:t>Test</a:t>
            </a:r>
          </a:p>
        </p:txBody>
      </p:sp>
      <p:pic>
        <p:nvPicPr>
          <p:cNvPr id="86024" name="25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4263" y="33496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27 Imagen" descr="sferarossa.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1450" y="33496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28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8638" y="33496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29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33496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8" name="31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7388" y="33496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9" name="32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33496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33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1763" y="33496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1" name="34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33496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2" name="35 CuadroTexto"/>
          <p:cNvSpPr txBox="1">
            <a:spLocks noChangeArrowheads="1"/>
          </p:cNvSpPr>
          <p:nvPr/>
        </p:nvSpPr>
        <p:spPr bwMode="auto">
          <a:xfrm>
            <a:off x="1838325" y="3332163"/>
            <a:ext cx="12144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cs typeface="Arial" charset="0"/>
              </a:rPr>
              <a:t>2-nd FOLD</a:t>
            </a:r>
          </a:p>
        </p:txBody>
      </p:sp>
      <p:sp>
        <p:nvSpPr>
          <p:cNvPr id="25" name="36 Cerrar llave"/>
          <p:cNvSpPr/>
          <p:nvPr/>
        </p:nvSpPr>
        <p:spPr>
          <a:xfrm rot="16200000" flipH="1">
            <a:off x="3742532" y="3555206"/>
            <a:ext cx="169862" cy="3079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200">
              <a:latin typeface="Arial" pitchFamily="34" charset="0"/>
              <a:cs typeface="Arial" pitchFamily="34" charset="0"/>
            </a:endParaRPr>
          </a:p>
        </p:txBody>
      </p:sp>
      <p:sp>
        <p:nvSpPr>
          <p:cNvPr id="86034" name="40 CuadroTexto"/>
          <p:cNvSpPr txBox="1">
            <a:spLocks noChangeArrowheads="1"/>
          </p:cNvSpPr>
          <p:nvPr/>
        </p:nvSpPr>
        <p:spPr bwMode="auto">
          <a:xfrm>
            <a:off x="3409950" y="3770313"/>
            <a:ext cx="10001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cs typeface="Arial" charset="0"/>
              </a:rPr>
              <a:t>Train-set</a:t>
            </a:r>
          </a:p>
        </p:txBody>
      </p:sp>
      <p:sp>
        <p:nvSpPr>
          <p:cNvPr id="86035" name="41 CuadroTexto"/>
          <p:cNvSpPr txBox="1">
            <a:spLocks noChangeArrowheads="1"/>
          </p:cNvSpPr>
          <p:nvPr/>
        </p:nvSpPr>
        <p:spPr bwMode="auto">
          <a:xfrm>
            <a:off x="5334000" y="3770313"/>
            <a:ext cx="10001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cs typeface="Arial" charset="0"/>
              </a:rPr>
              <a:t>Train-set</a:t>
            </a:r>
          </a:p>
        </p:txBody>
      </p:sp>
      <p:sp>
        <p:nvSpPr>
          <p:cNvPr id="28" name="42 Cerrar llave"/>
          <p:cNvSpPr/>
          <p:nvPr/>
        </p:nvSpPr>
        <p:spPr>
          <a:xfrm rot="16200000" flipH="1">
            <a:off x="5687219" y="2356644"/>
            <a:ext cx="149225" cy="272573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200">
              <a:latin typeface="Arial" pitchFamily="34" charset="0"/>
              <a:cs typeface="Arial" pitchFamily="34" charset="0"/>
            </a:endParaRPr>
          </a:p>
        </p:txBody>
      </p:sp>
      <p:sp>
        <p:nvSpPr>
          <p:cNvPr id="29" name="45 Cerrar llave"/>
          <p:cNvSpPr/>
          <p:nvPr/>
        </p:nvSpPr>
        <p:spPr>
          <a:xfrm rot="16200000">
            <a:off x="4087019" y="3102769"/>
            <a:ext cx="146050" cy="35718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200">
              <a:latin typeface="Arial" pitchFamily="34" charset="0"/>
              <a:cs typeface="Arial" pitchFamily="34" charset="0"/>
            </a:endParaRPr>
          </a:p>
        </p:txBody>
      </p:sp>
      <p:sp>
        <p:nvSpPr>
          <p:cNvPr id="86038" name="46 CuadroTexto"/>
          <p:cNvSpPr txBox="1">
            <a:spLocks noChangeArrowheads="1"/>
          </p:cNvSpPr>
          <p:nvPr/>
        </p:nvSpPr>
        <p:spPr bwMode="auto">
          <a:xfrm>
            <a:off x="3910013" y="2894013"/>
            <a:ext cx="50006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cs typeface="Arial" charset="0"/>
              </a:rPr>
              <a:t>Test</a:t>
            </a:r>
          </a:p>
        </p:txBody>
      </p:sp>
      <p:pic>
        <p:nvPicPr>
          <p:cNvPr id="86039" name="47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1088" y="4897438"/>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0" name="49 Imagen" descr="sferarossa.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8638" y="4897438"/>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1" name="51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4897438"/>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2" name="53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4213" y="4897438"/>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3" name="54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4897438"/>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4" name="55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8588" y="4897438"/>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5" name="56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775" y="4897438"/>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46" name="57 CuadroTexto"/>
          <p:cNvSpPr txBox="1">
            <a:spLocks noChangeArrowheads="1"/>
          </p:cNvSpPr>
          <p:nvPr/>
        </p:nvSpPr>
        <p:spPr bwMode="auto">
          <a:xfrm>
            <a:off x="1835150" y="4867275"/>
            <a:ext cx="121443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cs typeface="Arial" charset="0"/>
              </a:rPr>
              <a:t>3-rd FOLD</a:t>
            </a:r>
          </a:p>
        </p:txBody>
      </p:sp>
      <p:sp>
        <p:nvSpPr>
          <p:cNvPr id="39" name="58 Cerrar llave"/>
          <p:cNvSpPr/>
          <p:nvPr/>
        </p:nvSpPr>
        <p:spPr>
          <a:xfrm rot="16200000" flipH="1">
            <a:off x="3930650" y="4922838"/>
            <a:ext cx="147637" cy="66833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200">
              <a:latin typeface="Arial" pitchFamily="34" charset="0"/>
              <a:cs typeface="Arial" pitchFamily="34" charset="0"/>
            </a:endParaRPr>
          </a:p>
        </p:txBody>
      </p:sp>
      <p:sp>
        <p:nvSpPr>
          <p:cNvPr id="86048" name="61 CuadroTexto"/>
          <p:cNvSpPr txBox="1">
            <a:spLocks noChangeArrowheads="1"/>
          </p:cNvSpPr>
          <p:nvPr/>
        </p:nvSpPr>
        <p:spPr bwMode="auto">
          <a:xfrm>
            <a:off x="3543300" y="5307013"/>
            <a:ext cx="10001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cs typeface="Arial" charset="0"/>
              </a:rPr>
              <a:t>Train-set</a:t>
            </a:r>
          </a:p>
        </p:txBody>
      </p:sp>
      <p:sp>
        <p:nvSpPr>
          <p:cNvPr id="86049" name="62 CuadroTexto"/>
          <p:cNvSpPr txBox="1">
            <a:spLocks noChangeArrowheads="1"/>
          </p:cNvSpPr>
          <p:nvPr/>
        </p:nvSpPr>
        <p:spPr bwMode="auto">
          <a:xfrm>
            <a:off x="5478463" y="5307013"/>
            <a:ext cx="10001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cs typeface="Arial" charset="0"/>
              </a:rPr>
              <a:t>Train-set</a:t>
            </a:r>
          </a:p>
        </p:txBody>
      </p:sp>
      <p:sp>
        <p:nvSpPr>
          <p:cNvPr id="42" name="63 Cerrar llave"/>
          <p:cNvSpPr/>
          <p:nvPr/>
        </p:nvSpPr>
        <p:spPr>
          <a:xfrm rot="16200000" flipH="1">
            <a:off x="5866606" y="4085432"/>
            <a:ext cx="147637" cy="23622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200">
              <a:latin typeface="Arial" pitchFamily="34" charset="0"/>
              <a:cs typeface="Arial" pitchFamily="34" charset="0"/>
            </a:endParaRPr>
          </a:p>
        </p:txBody>
      </p:sp>
      <p:sp>
        <p:nvSpPr>
          <p:cNvPr id="43" name="66 Cerrar llave"/>
          <p:cNvSpPr/>
          <p:nvPr/>
        </p:nvSpPr>
        <p:spPr>
          <a:xfrm rot="16200000">
            <a:off x="4443413" y="4638675"/>
            <a:ext cx="147638" cy="3571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200">
              <a:latin typeface="Arial" pitchFamily="34" charset="0"/>
              <a:cs typeface="Arial" pitchFamily="34" charset="0"/>
            </a:endParaRPr>
          </a:p>
        </p:txBody>
      </p:sp>
      <p:sp>
        <p:nvSpPr>
          <p:cNvPr id="86052" name="67 CuadroTexto"/>
          <p:cNvSpPr txBox="1">
            <a:spLocks noChangeArrowheads="1"/>
          </p:cNvSpPr>
          <p:nvPr/>
        </p:nvSpPr>
        <p:spPr bwMode="auto">
          <a:xfrm>
            <a:off x="4267200" y="4429125"/>
            <a:ext cx="50006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cs typeface="Arial" charset="0"/>
              </a:rPr>
              <a:t>Test</a:t>
            </a:r>
          </a:p>
        </p:txBody>
      </p:sp>
      <p:sp>
        <p:nvSpPr>
          <p:cNvPr id="86053" name="78 CuadroTexto"/>
          <p:cNvSpPr txBox="1">
            <a:spLocks noChangeArrowheads="1"/>
          </p:cNvSpPr>
          <p:nvPr/>
        </p:nvSpPr>
        <p:spPr bwMode="auto">
          <a:xfrm>
            <a:off x="1838325" y="6403975"/>
            <a:ext cx="12144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cs typeface="Arial" charset="0"/>
              </a:rPr>
              <a:t>n-th FOLD</a:t>
            </a:r>
          </a:p>
        </p:txBody>
      </p:sp>
      <p:pic>
        <p:nvPicPr>
          <p:cNvPr id="86054" name="91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63722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5" name="92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1088" y="63722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6" name="94 Imagen" descr="sferarossa.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775" y="63722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7" name="95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63722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8" name="97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4213" y="63722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59" name="98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63722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0" name="99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8588" y="63722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1" name="100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5463" y="63722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109 Cerrar llave"/>
          <p:cNvSpPr/>
          <p:nvPr/>
        </p:nvSpPr>
        <p:spPr>
          <a:xfrm rot="16200000">
            <a:off x="6944519" y="6174581"/>
            <a:ext cx="146050" cy="35718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200">
              <a:latin typeface="Arial" pitchFamily="34" charset="0"/>
              <a:cs typeface="Arial" pitchFamily="34" charset="0"/>
            </a:endParaRPr>
          </a:p>
        </p:txBody>
      </p:sp>
      <p:sp>
        <p:nvSpPr>
          <p:cNvPr id="86063" name="110 CuadroTexto"/>
          <p:cNvSpPr txBox="1">
            <a:spLocks noChangeArrowheads="1"/>
          </p:cNvSpPr>
          <p:nvPr/>
        </p:nvSpPr>
        <p:spPr bwMode="auto">
          <a:xfrm>
            <a:off x="6767513" y="5964238"/>
            <a:ext cx="5000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cs typeface="Arial" charset="0"/>
              </a:rPr>
              <a:t>Test</a:t>
            </a:r>
          </a:p>
        </p:txBody>
      </p:sp>
      <p:pic>
        <p:nvPicPr>
          <p:cNvPr id="86064" name="29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6663" y="33496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5" name="29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7025" y="33496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6" name="28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7163" y="1654175"/>
            <a:ext cx="35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7" name="29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5938" y="165417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8" name="31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7025" y="165417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69" name="32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7388" y="1654175"/>
            <a:ext cx="358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70" name="33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6163" y="165417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71" name="34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6525" y="165417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72" name="41 CuadroTexto"/>
          <p:cNvSpPr txBox="1">
            <a:spLocks noChangeArrowheads="1"/>
          </p:cNvSpPr>
          <p:nvPr/>
        </p:nvSpPr>
        <p:spPr bwMode="auto">
          <a:xfrm>
            <a:off x="5191125" y="2170113"/>
            <a:ext cx="10001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cs typeface="Arial" charset="0"/>
              </a:rPr>
              <a:t>Train-set</a:t>
            </a:r>
          </a:p>
        </p:txBody>
      </p:sp>
      <p:sp>
        <p:nvSpPr>
          <p:cNvPr id="65" name="42 Cerrar llave"/>
          <p:cNvSpPr/>
          <p:nvPr/>
        </p:nvSpPr>
        <p:spPr>
          <a:xfrm rot="16200000" flipH="1">
            <a:off x="5505450" y="541338"/>
            <a:ext cx="149225" cy="310832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200">
              <a:latin typeface="Arial" pitchFamily="34" charset="0"/>
              <a:cs typeface="Arial" pitchFamily="34" charset="0"/>
            </a:endParaRPr>
          </a:p>
        </p:txBody>
      </p:sp>
      <p:pic>
        <p:nvPicPr>
          <p:cNvPr id="86074" name="29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65417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75" name="29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6663" y="165417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76" name="34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6888" y="165417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77" name="51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6663" y="4897438"/>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78" name="51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7025" y="4897438"/>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79" name="95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6663" y="6372225"/>
            <a:ext cx="360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80" name="95 Imagen" descr="sferaverd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7025" y="6372225"/>
            <a:ext cx="360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sp>
        <p:nvSpPr>
          <p:cNvPr id="88066" name="Rectángulo 7"/>
          <p:cNvSpPr>
            <a:spLocks noChangeArrowheads="1"/>
          </p:cNvSpPr>
          <p:nvPr/>
        </p:nvSpPr>
        <p:spPr bwMode="auto">
          <a:xfrm>
            <a:off x="179388" y="917575"/>
            <a:ext cx="88201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800">
                <a:cs typeface="Arial" charset="0"/>
              </a:rPr>
              <a:t>Correlation of drought S4 forecasts </a:t>
            </a:r>
          </a:p>
          <a:p>
            <a:pPr algn="ctr"/>
            <a:r>
              <a:rPr lang="en-GB" sz="2800">
                <a:cs typeface="Arial" charset="0"/>
              </a:rPr>
              <a:t>wrt observed droughts over 1981-2014</a:t>
            </a:r>
          </a:p>
          <a:p>
            <a:endParaRPr lang="es-ES" sz="2800"/>
          </a:p>
          <a:p>
            <a:endParaRPr lang="es-ES" sz="2800"/>
          </a:p>
        </p:txBody>
      </p:sp>
      <p:pic>
        <p:nvPicPr>
          <p:cNvPr id="88067" name="Imagen 1" descr="cor_s4_spei3_sd_4_tm_6.eps"/>
          <p:cNvPicPr>
            <a:picLocks noChangeAspect="1"/>
          </p:cNvPicPr>
          <p:nvPr/>
        </p:nvPicPr>
        <p:blipFill>
          <a:blip r:embed="rId3">
            <a:extLst>
              <a:ext uri="{28A0092B-C50C-407E-A947-70E740481C1C}">
                <a14:useLocalDpi xmlns:a14="http://schemas.microsoft.com/office/drawing/2010/main" val="0"/>
              </a:ext>
            </a:extLst>
          </a:blip>
          <a:srcRect l="11909"/>
          <a:stretch>
            <a:fillRect/>
          </a:stretch>
        </p:blipFill>
        <p:spPr bwMode="auto">
          <a:xfrm rot="5400000">
            <a:off x="767557" y="2391569"/>
            <a:ext cx="318611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Imagen 3" descr="cor_s4_spei6_sd_4_tm_6.eps"/>
          <p:cNvPicPr>
            <a:picLocks noChangeAspect="1"/>
          </p:cNvPicPr>
          <p:nvPr/>
        </p:nvPicPr>
        <p:blipFill>
          <a:blip r:embed="rId4">
            <a:extLst>
              <a:ext uri="{28A0092B-C50C-407E-A947-70E740481C1C}">
                <a14:useLocalDpi xmlns:a14="http://schemas.microsoft.com/office/drawing/2010/main" val="0"/>
              </a:ext>
            </a:extLst>
          </a:blip>
          <a:srcRect l="11935"/>
          <a:stretch>
            <a:fillRect/>
          </a:stretch>
        </p:blipFill>
        <p:spPr bwMode="auto">
          <a:xfrm rot="5400000">
            <a:off x="5235575" y="2376488"/>
            <a:ext cx="31845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CuadroTexto 6"/>
          <p:cNvSpPr txBox="1">
            <a:spLocks noChangeArrowheads="1"/>
          </p:cNvSpPr>
          <p:nvPr/>
        </p:nvSpPr>
        <p:spPr bwMode="auto">
          <a:xfrm>
            <a:off x="1763713" y="2717800"/>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SPEI3 for June</a:t>
            </a:r>
          </a:p>
        </p:txBody>
      </p:sp>
      <p:sp>
        <p:nvSpPr>
          <p:cNvPr id="88070" name="CuadroTexto 6"/>
          <p:cNvSpPr txBox="1">
            <a:spLocks noChangeArrowheads="1"/>
          </p:cNvSpPr>
          <p:nvPr/>
        </p:nvSpPr>
        <p:spPr bwMode="auto">
          <a:xfrm>
            <a:off x="5795963" y="2717800"/>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SPEI6 for June</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sp>
        <p:nvSpPr>
          <p:cNvPr id="90114" name="Rectángulo 4"/>
          <p:cNvSpPr>
            <a:spLocks noChangeArrowheads="1"/>
          </p:cNvSpPr>
          <p:nvPr/>
        </p:nvSpPr>
        <p:spPr bwMode="auto">
          <a:xfrm>
            <a:off x="179388" y="917575"/>
            <a:ext cx="88201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2800"/>
              <a:t>Procedure to calculate the forecasted SPEI6 for June:</a:t>
            </a:r>
          </a:p>
          <a:p>
            <a:r>
              <a:rPr lang="es-ES" sz="2800"/>
              <a:t>Ensemble streamflow prediction (ESP), a benchmark</a:t>
            </a:r>
          </a:p>
          <a:p>
            <a:endParaRPr lang="es-ES" sz="2800"/>
          </a:p>
        </p:txBody>
      </p:sp>
      <p:sp>
        <p:nvSpPr>
          <p:cNvPr id="90115" name="CuadroTexto 5"/>
          <p:cNvSpPr txBox="1">
            <a:spLocks noChangeArrowheads="1"/>
          </p:cNvSpPr>
          <p:nvPr/>
        </p:nvSpPr>
        <p:spPr bwMode="auto">
          <a:xfrm>
            <a:off x="3563938" y="31400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O1</a:t>
            </a:r>
          </a:p>
        </p:txBody>
      </p:sp>
      <p:sp>
        <p:nvSpPr>
          <p:cNvPr id="90116" name="CuadroTexto 7"/>
          <p:cNvSpPr txBox="1">
            <a:spLocks noChangeArrowheads="1"/>
          </p:cNvSpPr>
          <p:nvPr/>
        </p:nvSpPr>
        <p:spPr bwMode="auto">
          <a:xfrm>
            <a:off x="4151313" y="31400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O2</a:t>
            </a:r>
          </a:p>
        </p:txBody>
      </p:sp>
      <p:sp>
        <p:nvSpPr>
          <p:cNvPr id="90117" name="CuadroTexto 8"/>
          <p:cNvSpPr txBox="1">
            <a:spLocks noChangeArrowheads="1"/>
          </p:cNvSpPr>
          <p:nvPr/>
        </p:nvSpPr>
        <p:spPr bwMode="auto">
          <a:xfrm>
            <a:off x="4727575" y="31400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O3</a:t>
            </a:r>
          </a:p>
        </p:txBody>
      </p:sp>
      <p:sp>
        <p:nvSpPr>
          <p:cNvPr id="90118" name="CuadroTexto 9"/>
          <p:cNvSpPr txBox="1">
            <a:spLocks noChangeArrowheads="1"/>
          </p:cNvSpPr>
          <p:nvPr/>
        </p:nvSpPr>
        <p:spPr bwMode="auto">
          <a:xfrm>
            <a:off x="5292725" y="3140075"/>
            <a:ext cx="4540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F4</a:t>
            </a:r>
          </a:p>
        </p:txBody>
      </p:sp>
      <p:sp>
        <p:nvSpPr>
          <p:cNvPr id="90119" name="CuadroTexto 10"/>
          <p:cNvSpPr txBox="1">
            <a:spLocks noChangeArrowheads="1"/>
          </p:cNvSpPr>
          <p:nvPr/>
        </p:nvSpPr>
        <p:spPr bwMode="auto">
          <a:xfrm>
            <a:off x="5880100" y="3140075"/>
            <a:ext cx="4540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F5</a:t>
            </a:r>
          </a:p>
        </p:txBody>
      </p:sp>
      <p:sp>
        <p:nvSpPr>
          <p:cNvPr id="90120" name="CuadroTexto 11"/>
          <p:cNvSpPr txBox="1">
            <a:spLocks noChangeArrowheads="1"/>
          </p:cNvSpPr>
          <p:nvPr/>
        </p:nvSpPr>
        <p:spPr bwMode="auto">
          <a:xfrm>
            <a:off x="6456363" y="3140075"/>
            <a:ext cx="4540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F6</a:t>
            </a:r>
          </a:p>
        </p:txBody>
      </p:sp>
      <p:sp>
        <p:nvSpPr>
          <p:cNvPr id="90121" name="CuadroTexto 18"/>
          <p:cNvSpPr txBox="1">
            <a:spLocks noChangeArrowheads="1"/>
          </p:cNvSpPr>
          <p:nvPr/>
        </p:nvSpPr>
        <p:spPr bwMode="auto">
          <a:xfrm>
            <a:off x="684213" y="3140075"/>
            <a:ext cx="4921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O1</a:t>
            </a:r>
          </a:p>
        </p:txBody>
      </p:sp>
      <p:sp>
        <p:nvSpPr>
          <p:cNvPr id="90122" name="CuadroTexto 19"/>
          <p:cNvSpPr txBox="1">
            <a:spLocks noChangeArrowheads="1"/>
          </p:cNvSpPr>
          <p:nvPr/>
        </p:nvSpPr>
        <p:spPr bwMode="auto">
          <a:xfrm>
            <a:off x="1331913" y="3140075"/>
            <a:ext cx="4159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a:t>
            </a:r>
          </a:p>
        </p:txBody>
      </p:sp>
      <p:sp>
        <p:nvSpPr>
          <p:cNvPr id="90123" name="CuadroTexto 20"/>
          <p:cNvSpPr txBox="1">
            <a:spLocks noChangeArrowheads="1"/>
          </p:cNvSpPr>
          <p:nvPr/>
        </p:nvSpPr>
        <p:spPr bwMode="auto">
          <a:xfrm>
            <a:off x="2422525" y="3140075"/>
            <a:ext cx="425450"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11</a:t>
            </a:r>
          </a:p>
        </p:txBody>
      </p:sp>
      <p:sp>
        <p:nvSpPr>
          <p:cNvPr id="90124" name="CuadroTexto 21"/>
          <p:cNvSpPr txBox="1">
            <a:spLocks noChangeArrowheads="1"/>
          </p:cNvSpPr>
          <p:nvPr/>
        </p:nvSpPr>
        <p:spPr bwMode="auto">
          <a:xfrm>
            <a:off x="2987675" y="3140075"/>
            <a:ext cx="441325"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12</a:t>
            </a:r>
          </a:p>
        </p:txBody>
      </p:sp>
      <p:sp>
        <p:nvSpPr>
          <p:cNvPr id="90125" name="CuadroTexto 23"/>
          <p:cNvSpPr txBox="1">
            <a:spLocks noChangeArrowheads="1"/>
          </p:cNvSpPr>
          <p:nvPr/>
        </p:nvSpPr>
        <p:spPr bwMode="auto">
          <a:xfrm>
            <a:off x="1908175" y="3149600"/>
            <a:ext cx="414338" cy="369888"/>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a:t>
            </a:r>
          </a:p>
        </p:txBody>
      </p:sp>
      <p:cxnSp>
        <p:nvCxnSpPr>
          <p:cNvPr id="25" name="Conector recto 24"/>
          <p:cNvCxnSpPr/>
          <p:nvPr/>
        </p:nvCxnSpPr>
        <p:spPr>
          <a:xfrm>
            <a:off x="3492500" y="2717800"/>
            <a:ext cx="0" cy="122396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7" name="Conector recto 26"/>
          <p:cNvCxnSpPr/>
          <p:nvPr/>
        </p:nvCxnSpPr>
        <p:spPr>
          <a:xfrm>
            <a:off x="7019925" y="2717800"/>
            <a:ext cx="0" cy="122396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90128" name="CuadroTexto 25"/>
          <p:cNvSpPr txBox="1">
            <a:spLocks noChangeArrowheads="1"/>
          </p:cNvSpPr>
          <p:nvPr/>
        </p:nvSpPr>
        <p:spPr bwMode="auto">
          <a:xfrm>
            <a:off x="339725" y="4860925"/>
            <a:ext cx="84391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800"/>
              <a:t>F</a:t>
            </a:r>
            <a:r>
              <a:rPr lang="es-ES" sz="2800" baseline="-25000"/>
              <a:t>i</a:t>
            </a:r>
            <a:r>
              <a:rPr lang="es-ES" sz="2800"/>
              <a:t>= resampling of past observations</a:t>
            </a:r>
          </a:p>
          <a:p>
            <a:pPr eaLnBrk="1" hangingPunct="1"/>
            <a:r>
              <a:rPr lang="es-ES" sz="2800"/>
              <a:t>A6</a:t>
            </a:r>
            <a:r>
              <a:rPr lang="es-ES" sz="2800" baseline="-25000"/>
              <a:t>2003</a:t>
            </a:r>
            <a:r>
              <a:rPr lang="es-ES" sz="2800" baseline="30000"/>
              <a:t>*</a:t>
            </a:r>
            <a:r>
              <a:rPr lang="es-ES" sz="2800"/>
              <a:t>= O1+O2+O3+F4+F5+F6</a:t>
            </a:r>
          </a:p>
          <a:p>
            <a:pPr eaLnBrk="1" hangingPunct="1"/>
            <a:r>
              <a:rPr lang="es-ES" sz="2800"/>
              <a:t>SPEI6</a:t>
            </a:r>
            <a:r>
              <a:rPr lang="es-ES" sz="2800" baseline="-25000"/>
              <a:t>2003</a:t>
            </a:r>
            <a:r>
              <a:rPr lang="es-ES" sz="2800" baseline="30000"/>
              <a:t>*</a:t>
            </a:r>
            <a:r>
              <a:rPr lang="es-ES" sz="2800"/>
              <a:t>=Standardization(A6</a:t>
            </a:r>
            <a:r>
              <a:rPr lang="es-ES" sz="2800" baseline="-25000"/>
              <a:t>2003</a:t>
            </a:r>
            <a:r>
              <a:rPr lang="es-ES" sz="2800" baseline="30000"/>
              <a:t>*</a:t>
            </a:r>
            <a:r>
              <a:rPr lang="es-ES" sz="2800"/>
              <a:t>,A6</a:t>
            </a:r>
            <a:r>
              <a:rPr lang="es-ES" sz="2800" baseline="-25000"/>
              <a:t>2002</a:t>
            </a:r>
            <a:r>
              <a:rPr lang="es-ES" sz="2800"/>
              <a:t>,…,A6</a:t>
            </a:r>
            <a:r>
              <a:rPr lang="es-ES" sz="2800" baseline="-25000"/>
              <a:t>1981</a:t>
            </a:r>
            <a:r>
              <a:rPr lang="es-ES" sz="2800"/>
              <a:t>)</a:t>
            </a:r>
          </a:p>
        </p:txBody>
      </p:sp>
      <p:cxnSp>
        <p:nvCxnSpPr>
          <p:cNvPr id="29" name="Conector recto de flecha 28"/>
          <p:cNvCxnSpPr/>
          <p:nvPr/>
        </p:nvCxnSpPr>
        <p:spPr>
          <a:xfrm>
            <a:off x="5219700" y="4014788"/>
            <a:ext cx="1223963"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90130" name="Rectángulo 29"/>
          <p:cNvSpPr>
            <a:spLocks noChangeArrowheads="1"/>
          </p:cNvSpPr>
          <p:nvPr/>
        </p:nvSpPr>
        <p:spPr bwMode="auto">
          <a:xfrm>
            <a:off x="5219700" y="4086225"/>
            <a:ext cx="2379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t>Suppose we are here</a:t>
            </a:r>
          </a:p>
        </p:txBody>
      </p:sp>
      <p:cxnSp>
        <p:nvCxnSpPr>
          <p:cNvPr id="23" name="Conector recto 22"/>
          <p:cNvCxnSpPr/>
          <p:nvPr/>
        </p:nvCxnSpPr>
        <p:spPr>
          <a:xfrm>
            <a:off x="5364163" y="2717800"/>
            <a:ext cx="0" cy="1223963"/>
          </a:xfrm>
          <a:prstGeom prst="line">
            <a:avLst/>
          </a:prstGeom>
          <a:ln>
            <a:solidFill>
              <a:srgbClr val="000090"/>
            </a:solidFill>
            <a:prstDash val="sysDash"/>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smtClean="0"/>
              <a:t>Literature review: skill</a:t>
            </a:r>
            <a:br>
              <a:rPr lang="en-GB" dirty="0" smtClean="0"/>
            </a:br>
            <a:endParaRPr lang="en-GB" dirty="0"/>
          </a:p>
        </p:txBody>
      </p:sp>
      <p:sp>
        <p:nvSpPr>
          <p:cNvPr id="64514" name="Marcador de texto 3"/>
          <p:cNvSpPr>
            <a:spLocks noGrp="1"/>
          </p:cNvSpPr>
          <p:nvPr>
            <p:ph type="body" sz="quarter" idx="10"/>
          </p:nvPr>
        </p:nvSpPr>
        <p:spPr bwMode="auto">
          <a:xfrm>
            <a:off x="395288" y="985838"/>
            <a:ext cx="8329612" cy="55197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defRPr/>
            </a:pPr>
            <a:r>
              <a:rPr lang="en-GB" sz="2800" dirty="0" smtClean="0"/>
              <a:t>Seasonal </a:t>
            </a:r>
            <a:r>
              <a:rPr lang="en-GB" sz="2800" dirty="0"/>
              <a:t>predictability of weather events is spatially as well as seasonally highly </a:t>
            </a:r>
            <a:r>
              <a:rPr lang="en-GB" sz="2800" dirty="0" smtClean="0"/>
              <a:t>variable</a:t>
            </a:r>
          </a:p>
          <a:p>
            <a:pPr marL="0" indent="0">
              <a:buFontTx/>
              <a:buNone/>
              <a:defRPr/>
            </a:pPr>
            <a:endParaRPr lang="en-GB" sz="2800" dirty="0"/>
          </a:p>
          <a:p>
            <a:pPr marL="0" indent="0">
              <a:buFontTx/>
              <a:buNone/>
              <a:defRPr/>
            </a:pPr>
            <a:r>
              <a:rPr lang="en-GB" sz="2800" u="sng" dirty="0"/>
              <a:t>The skill is high over the </a:t>
            </a:r>
            <a:r>
              <a:rPr lang="en-GB" sz="2800" u="sng" dirty="0" smtClean="0"/>
              <a:t>tropics</a:t>
            </a:r>
            <a:r>
              <a:rPr lang="en-GB" sz="2800" dirty="0" smtClean="0"/>
              <a:t> while </a:t>
            </a:r>
            <a:r>
              <a:rPr lang="en-GB" sz="2800" dirty="0"/>
              <a:t>over the </a:t>
            </a:r>
            <a:r>
              <a:rPr lang="en-GB" sz="2800" dirty="0" smtClean="0"/>
              <a:t>extra-tropics </a:t>
            </a:r>
            <a:r>
              <a:rPr lang="en-GB" sz="2800" dirty="0"/>
              <a:t>it is very limited </a:t>
            </a:r>
          </a:p>
          <a:p>
            <a:pPr marL="0" indent="0">
              <a:buFontTx/>
              <a:buNone/>
              <a:defRPr/>
            </a:pPr>
            <a:endParaRPr lang="en-GB" sz="2800" dirty="0"/>
          </a:p>
          <a:p>
            <a:pPr marL="0" indent="0">
              <a:buFontTx/>
              <a:buNone/>
              <a:defRPr/>
            </a:pPr>
            <a:r>
              <a:rPr lang="en-GB" sz="2800" u="sng" dirty="0" smtClean="0"/>
              <a:t>Poor </a:t>
            </a:r>
            <a:r>
              <a:rPr lang="en-GB" sz="2800" u="sng" dirty="0"/>
              <a:t>forecast skill is currently observed over Europe</a:t>
            </a:r>
            <a:r>
              <a:rPr lang="en-GB" sz="2800" dirty="0"/>
              <a:t>, especially regarding the seasonal rainfall </a:t>
            </a:r>
            <a:r>
              <a:rPr lang="en-GB" sz="2800" dirty="0" smtClean="0"/>
              <a:t>forecasts</a:t>
            </a:r>
            <a:endParaRPr lang="en-GB" sz="2800" dirty="0"/>
          </a:p>
          <a:p>
            <a:pPr>
              <a:defRPr/>
            </a:pPr>
            <a:endParaRPr lang="en-GB" sz="2800" dirty="0"/>
          </a:p>
          <a:p>
            <a:pPr marL="0" indent="0">
              <a:buFontTx/>
              <a:buNone/>
              <a:defRPr/>
            </a:pPr>
            <a:endParaRPr lang="en-GB" sz="2800" dirty="0" smtClean="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sp>
        <p:nvSpPr>
          <p:cNvPr id="92162" name="Rectángulo 7"/>
          <p:cNvSpPr>
            <a:spLocks noChangeArrowheads="1"/>
          </p:cNvSpPr>
          <p:nvPr/>
        </p:nvSpPr>
        <p:spPr bwMode="auto">
          <a:xfrm>
            <a:off x="179388" y="917575"/>
            <a:ext cx="88201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800">
                <a:cs typeface="Arial" charset="0"/>
              </a:rPr>
              <a:t>Correlation of drought ESP forecasts </a:t>
            </a:r>
          </a:p>
          <a:p>
            <a:pPr algn="ctr"/>
            <a:r>
              <a:rPr lang="en-GB" sz="2800">
                <a:cs typeface="Arial" charset="0"/>
              </a:rPr>
              <a:t>wrt drought observation over 1981-2014</a:t>
            </a:r>
          </a:p>
          <a:p>
            <a:endParaRPr lang="es-ES" sz="2800"/>
          </a:p>
          <a:p>
            <a:endParaRPr lang="es-ES" sz="2800"/>
          </a:p>
        </p:txBody>
      </p:sp>
      <p:sp>
        <p:nvSpPr>
          <p:cNvPr id="92163" name="CuadroTexto 6"/>
          <p:cNvSpPr txBox="1">
            <a:spLocks noChangeArrowheads="1"/>
          </p:cNvSpPr>
          <p:nvPr/>
        </p:nvSpPr>
        <p:spPr bwMode="auto">
          <a:xfrm>
            <a:off x="1763713" y="2717800"/>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SPEI3 for June</a:t>
            </a:r>
          </a:p>
        </p:txBody>
      </p:sp>
      <p:sp>
        <p:nvSpPr>
          <p:cNvPr id="92164" name="CuadroTexto 6"/>
          <p:cNvSpPr txBox="1">
            <a:spLocks noChangeArrowheads="1"/>
          </p:cNvSpPr>
          <p:nvPr/>
        </p:nvSpPr>
        <p:spPr bwMode="auto">
          <a:xfrm>
            <a:off x="5795963" y="2717800"/>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SPEI6 for June</a:t>
            </a:r>
          </a:p>
        </p:txBody>
      </p:sp>
      <p:pic>
        <p:nvPicPr>
          <p:cNvPr id="92165" name="Imagen 3" descr="cor_esp_spei3_sd_4_tm_6.eps"/>
          <p:cNvPicPr>
            <a:picLocks noChangeAspect="1"/>
          </p:cNvPicPr>
          <p:nvPr/>
        </p:nvPicPr>
        <p:blipFill>
          <a:blip r:embed="rId3">
            <a:extLst>
              <a:ext uri="{28A0092B-C50C-407E-A947-70E740481C1C}">
                <a14:useLocalDpi xmlns:a14="http://schemas.microsoft.com/office/drawing/2010/main" val="0"/>
              </a:ext>
            </a:extLst>
          </a:blip>
          <a:srcRect l="11639" r="18102"/>
          <a:stretch>
            <a:fillRect/>
          </a:stretch>
        </p:blipFill>
        <p:spPr bwMode="auto">
          <a:xfrm rot="5400000">
            <a:off x="1078706" y="1999457"/>
            <a:ext cx="2560637"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Imagen 2" descr="cor_esp_spei6_sd_4_tm_6.eps"/>
          <p:cNvPicPr>
            <a:picLocks noChangeAspect="1"/>
          </p:cNvPicPr>
          <p:nvPr/>
        </p:nvPicPr>
        <p:blipFill>
          <a:blip r:embed="rId4">
            <a:extLst>
              <a:ext uri="{28A0092B-C50C-407E-A947-70E740481C1C}">
                <a14:useLocalDpi xmlns:a14="http://schemas.microsoft.com/office/drawing/2010/main" val="0"/>
              </a:ext>
            </a:extLst>
          </a:blip>
          <a:srcRect l="11632" r="18971"/>
          <a:stretch>
            <a:fillRect/>
          </a:stretch>
        </p:blipFill>
        <p:spPr bwMode="auto">
          <a:xfrm rot="5400000">
            <a:off x="5591970" y="1986756"/>
            <a:ext cx="2519362"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pic>
        <p:nvPicPr>
          <p:cNvPr id="94210" name="Imagen 1" descr="cor_s4-esp_spei6_sd_4_tm_6.eps"/>
          <p:cNvPicPr>
            <a:picLocks noChangeAspect="1"/>
          </p:cNvPicPr>
          <p:nvPr/>
        </p:nvPicPr>
        <p:blipFill>
          <a:blip r:embed="rId3">
            <a:extLst>
              <a:ext uri="{28A0092B-C50C-407E-A947-70E740481C1C}">
                <a14:useLocalDpi xmlns:a14="http://schemas.microsoft.com/office/drawing/2010/main" val="0"/>
              </a:ext>
            </a:extLst>
          </a:blip>
          <a:srcRect l="12244"/>
          <a:stretch>
            <a:fillRect/>
          </a:stretch>
        </p:blipFill>
        <p:spPr bwMode="auto">
          <a:xfrm rot="5400000">
            <a:off x="2632076" y="1498600"/>
            <a:ext cx="36639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ángulo 1"/>
          <p:cNvSpPr>
            <a:spLocks noChangeArrowheads="1"/>
          </p:cNvSpPr>
          <p:nvPr/>
        </p:nvSpPr>
        <p:spPr bwMode="auto">
          <a:xfrm>
            <a:off x="323850" y="1062038"/>
            <a:ext cx="849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2400"/>
              <a:t>Difference of correlation of the ensemble mean between the S4 and ESP forecast for SPEI6 in June </a:t>
            </a:r>
          </a:p>
        </p:txBody>
      </p:sp>
      <p:sp>
        <p:nvSpPr>
          <p:cNvPr id="94212" name="Rectángulo 2"/>
          <p:cNvSpPr>
            <a:spLocks noChangeArrowheads="1"/>
          </p:cNvSpPr>
          <p:nvPr/>
        </p:nvSpPr>
        <p:spPr bwMode="auto">
          <a:xfrm>
            <a:off x="395288" y="6032500"/>
            <a:ext cx="82089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t>The </a:t>
            </a:r>
            <a:r>
              <a:rPr lang="es-ES" i="1"/>
              <a:t>dots </a:t>
            </a:r>
            <a:r>
              <a:rPr lang="es-ES"/>
              <a:t>mark the areas where the difference of correlation is significant at the 95 % confidence level</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1 Título"/>
          <p:cNvSpPr>
            <a:spLocks noGrp="1"/>
          </p:cNvSpPr>
          <p:nvPr>
            <p:ph type="title"/>
          </p:nvPr>
        </p:nvSpPr>
        <p:spPr bwMode="auto">
          <a:xfrm>
            <a:off x="396875" y="144463"/>
            <a:ext cx="6191250" cy="696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atin typeface="Arial" charset="0"/>
                <a:cs typeface="Arial" charset="0"/>
              </a:rPr>
              <a:t>Summary</a:t>
            </a:r>
            <a:endParaRPr lang="es-ES">
              <a:latin typeface="Arial" charset="0"/>
              <a:cs typeface="Arial" charset="0"/>
            </a:endParaRPr>
          </a:p>
        </p:txBody>
      </p:sp>
      <p:sp>
        <p:nvSpPr>
          <p:cNvPr id="102402" name="Rectangle 2"/>
          <p:cNvSpPr>
            <a:spLocks noGrp="1" noChangeArrowheads="1"/>
          </p:cNvSpPr>
          <p:nvPr>
            <p:ph type="body" idx="4294967295"/>
          </p:nvPr>
        </p:nvSpPr>
        <p:spPr bwMode="auto">
          <a:xfrm>
            <a:off x="44450" y="884238"/>
            <a:ext cx="9059863" cy="12001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0"/>
              </a:spcBef>
              <a:defRPr/>
            </a:pPr>
            <a:endParaRPr lang="en-GB" sz="2400" kern="1200" dirty="0" smtClean="0">
              <a:latin typeface="Arial" charset="0"/>
            </a:endParaRPr>
          </a:p>
          <a:p>
            <a:pPr eaLnBrk="1" hangingPunct="1">
              <a:spcBef>
                <a:spcPct val="0"/>
              </a:spcBef>
              <a:defRPr/>
            </a:pPr>
            <a:r>
              <a:rPr lang="en-GB" sz="2400" b="1" u="sng" kern="1200" dirty="0" smtClean="0">
                <a:latin typeface="Arial" charset="0"/>
              </a:rPr>
              <a:t>Seasonal forecasts have some skill</a:t>
            </a:r>
            <a:r>
              <a:rPr lang="en-GB" sz="2400" kern="1200" dirty="0">
                <a:latin typeface="Arial" charset="0"/>
              </a:rPr>
              <a:t>.</a:t>
            </a:r>
            <a:r>
              <a:rPr lang="en-GB" sz="2400" kern="1200" dirty="0" smtClean="0">
                <a:latin typeface="Arial" charset="0"/>
              </a:rPr>
              <a:t> Probabilistic seasonal predictions can be used as a tool to inform agriculture users </a:t>
            </a:r>
          </a:p>
        </p:txBody>
      </p:sp>
      <p:sp>
        <p:nvSpPr>
          <p:cNvPr id="96259" name="Rectángulo 6"/>
          <p:cNvSpPr>
            <a:spLocks noChangeArrowheads="1"/>
          </p:cNvSpPr>
          <p:nvPr/>
        </p:nvSpPr>
        <p:spPr bwMode="auto">
          <a:xfrm rot="-5400000">
            <a:off x="995362" y="4351338"/>
            <a:ext cx="1762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June (May init.)</a:t>
            </a:r>
          </a:p>
        </p:txBody>
      </p:sp>
      <p:sp>
        <p:nvSpPr>
          <p:cNvPr id="96260" name="Rectángulo 7"/>
          <p:cNvSpPr>
            <a:spLocks noChangeArrowheads="1"/>
          </p:cNvSpPr>
          <p:nvPr/>
        </p:nvSpPr>
        <p:spPr bwMode="auto">
          <a:xfrm>
            <a:off x="2124075" y="2717800"/>
            <a:ext cx="522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Correlation for t2m forecasts against ERA-Interim</a:t>
            </a:r>
          </a:p>
        </p:txBody>
      </p:sp>
      <p:pic>
        <p:nvPicPr>
          <p:cNvPr id="96261" name="Imagen 1" descr="cor_erai_s4_sd_05_lt_1.pdf"/>
          <p:cNvPicPr>
            <a:picLocks noChangeAspect="1"/>
          </p:cNvPicPr>
          <p:nvPr/>
        </p:nvPicPr>
        <p:blipFill>
          <a:blip r:embed="rId3">
            <a:extLst>
              <a:ext uri="{28A0092B-C50C-407E-A947-70E740481C1C}">
                <a14:useLocalDpi xmlns:a14="http://schemas.microsoft.com/office/drawing/2010/main" val="0"/>
              </a:ext>
            </a:extLst>
          </a:blip>
          <a:srcRect l="15175"/>
          <a:stretch>
            <a:fillRect/>
          </a:stretch>
        </p:blipFill>
        <p:spPr bwMode="auto">
          <a:xfrm rot="5400000">
            <a:off x="3366294" y="1907381"/>
            <a:ext cx="2914650" cy="5399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1 Título"/>
          <p:cNvSpPr>
            <a:spLocks noGrp="1"/>
          </p:cNvSpPr>
          <p:nvPr>
            <p:ph type="title"/>
          </p:nvPr>
        </p:nvSpPr>
        <p:spPr bwMode="auto">
          <a:xfrm>
            <a:off x="396875" y="144463"/>
            <a:ext cx="6191250" cy="696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atin typeface="Arial" charset="0"/>
                <a:cs typeface="Arial" charset="0"/>
              </a:rPr>
              <a:t>Summary</a:t>
            </a:r>
            <a:endParaRPr lang="es-ES">
              <a:latin typeface="Arial" charset="0"/>
              <a:cs typeface="Arial" charset="0"/>
            </a:endParaRPr>
          </a:p>
        </p:txBody>
      </p:sp>
      <p:sp>
        <p:nvSpPr>
          <p:cNvPr id="102402" name="Rectangle 2"/>
          <p:cNvSpPr>
            <a:spLocks noGrp="1" noChangeArrowheads="1"/>
          </p:cNvSpPr>
          <p:nvPr>
            <p:ph type="body" idx="4294967295"/>
          </p:nvPr>
        </p:nvSpPr>
        <p:spPr bwMode="auto">
          <a:xfrm>
            <a:off x="44450" y="884238"/>
            <a:ext cx="9059863" cy="15700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0"/>
              </a:spcBef>
              <a:defRPr/>
            </a:pPr>
            <a:endParaRPr lang="en-GB" sz="2400" kern="1200" dirty="0" smtClean="0">
              <a:latin typeface="Arial" charset="0"/>
            </a:endParaRPr>
          </a:p>
          <a:p>
            <a:pPr eaLnBrk="1" hangingPunct="1">
              <a:spcBef>
                <a:spcPct val="0"/>
              </a:spcBef>
              <a:defRPr/>
            </a:pPr>
            <a:r>
              <a:rPr lang="en-GB" sz="2400" b="1" u="sng" kern="1200" dirty="0" smtClean="0">
                <a:latin typeface="Arial" charset="0"/>
              </a:rPr>
              <a:t>Systematic errors</a:t>
            </a:r>
            <a:r>
              <a:rPr lang="en-GB" sz="2400" kern="1200" dirty="0" smtClean="0">
                <a:latin typeface="Arial" charset="0"/>
              </a:rPr>
              <a:t>. Model drift is typically comparable to signal: mean biases are often comparable in magnitude to the anomalies which we seek to predict</a:t>
            </a:r>
          </a:p>
        </p:txBody>
      </p:sp>
      <p:pic>
        <p:nvPicPr>
          <p:cNvPr id="98307" name="Imagen 3" descr="animated_s4_bia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2573338"/>
            <a:ext cx="56578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1 Título"/>
          <p:cNvSpPr>
            <a:spLocks noGrp="1"/>
          </p:cNvSpPr>
          <p:nvPr>
            <p:ph type="title"/>
          </p:nvPr>
        </p:nvSpPr>
        <p:spPr bwMode="auto">
          <a:xfrm>
            <a:off x="396875" y="144463"/>
            <a:ext cx="6191250" cy="696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atin typeface="Arial" charset="0"/>
                <a:cs typeface="Arial" charset="0"/>
              </a:rPr>
              <a:t>Summary</a:t>
            </a:r>
            <a:endParaRPr lang="es-ES">
              <a:latin typeface="Arial" charset="0"/>
              <a:cs typeface="Arial" charset="0"/>
            </a:endParaRPr>
          </a:p>
        </p:txBody>
      </p:sp>
      <p:sp>
        <p:nvSpPr>
          <p:cNvPr id="102402" name="Rectangle 2"/>
          <p:cNvSpPr>
            <a:spLocks noGrp="1" noChangeArrowheads="1"/>
          </p:cNvSpPr>
          <p:nvPr>
            <p:ph type="body" idx="4294967295"/>
          </p:nvPr>
        </p:nvSpPr>
        <p:spPr bwMode="auto">
          <a:xfrm>
            <a:off x="44450" y="884238"/>
            <a:ext cx="9059863" cy="15700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0"/>
              </a:spcBef>
              <a:defRPr/>
            </a:pPr>
            <a:endParaRPr lang="en-GB" sz="2400" kern="1200" dirty="0" smtClean="0">
              <a:latin typeface="Arial" charset="0"/>
            </a:endParaRPr>
          </a:p>
          <a:p>
            <a:pPr eaLnBrk="1" hangingPunct="1">
              <a:spcBef>
                <a:spcPct val="0"/>
              </a:spcBef>
              <a:defRPr/>
            </a:pPr>
            <a:r>
              <a:rPr lang="en-GB" sz="2400" kern="1200" dirty="0" smtClean="0">
                <a:latin typeface="Arial" charset="0"/>
              </a:rPr>
              <a:t>Forecast quality assessment. There is the need to </a:t>
            </a:r>
            <a:r>
              <a:rPr lang="en-GB" sz="2400" b="1" u="sng" kern="1200" dirty="0">
                <a:latin typeface="Arial" charset="0"/>
              </a:rPr>
              <a:t>e</a:t>
            </a:r>
            <a:r>
              <a:rPr lang="en-GB" sz="2400" b="1" u="sng" kern="1200" dirty="0" smtClean="0">
                <a:latin typeface="Arial" charset="0"/>
              </a:rPr>
              <a:t>xtract climate information from climate data</a:t>
            </a:r>
            <a:r>
              <a:rPr lang="en-GB" sz="2400" kern="1200" dirty="0" smtClean="0">
                <a:latin typeface="Arial" charset="0"/>
              </a:rPr>
              <a:t> and to define scores closer to the user through a process-based verification</a:t>
            </a:r>
          </a:p>
        </p:txBody>
      </p:sp>
      <p:sp>
        <p:nvSpPr>
          <p:cNvPr id="4" name="Rectángulo 3"/>
          <p:cNvSpPr>
            <a:spLocks noChangeArrowheads="1"/>
          </p:cNvSpPr>
          <p:nvPr/>
        </p:nvSpPr>
        <p:spPr bwMode="auto">
          <a:xfrm>
            <a:off x="395288" y="5886226"/>
            <a:ext cx="84248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s-ES" dirty="0"/>
              <a:t>ECMWF S4 </a:t>
            </a:r>
            <a:r>
              <a:rPr lang="es-ES" dirty="0" err="1"/>
              <a:t>temperature</a:t>
            </a:r>
            <a:r>
              <a:rPr lang="es-ES" dirty="0"/>
              <a:t> </a:t>
            </a:r>
            <a:r>
              <a:rPr lang="es-ES" dirty="0" err="1"/>
              <a:t>forecast</a:t>
            </a:r>
            <a:r>
              <a:rPr lang="es-ES" dirty="0"/>
              <a:t> </a:t>
            </a:r>
            <a:r>
              <a:rPr lang="es-ES" dirty="0" err="1"/>
              <a:t>for</a:t>
            </a:r>
            <a:r>
              <a:rPr lang="es-ES" dirty="0"/>
              <a:t> MJJA 2016 (</a:t>
            </a:r>
            <a:r>
              <a:rPr lang="es-ES" dirty="0" err="1"/>
              <a:t>init</a:t>
            </a:r>
            <a:r>
              <a:rPr lang="es-ES" dirty="0"/>
              <a:t>. </a:t>
            </a:r>
            <a:r>
              <a:rPr lang="es-ES" dirty="0" err="1"/>
              <a:t>April</a:t>
            </a:r>
            <a:r>
              <a:rPr lang="es-ES" dirty="0"/>
              <a:t>).</a:t>
            </a:r>
          </a:p>
          <a:p>
            <a:pPr>
              <a:defRPr/>
            </a:pPr>
            <a:r>
              <a:rPr lang="es-ES" b="1" dirty="0">
                <a:ln w="18000">
                  <a:solidFill>
                    <a:schemeClr val="accent2">
                      <a:satMod val="140000"/>
                    </a:schemeClr>
                  </a:solidFill>
                  <a:prstDash val="solid"/>
                  <a:miter lim="800000"/>
                </a:ln>
                <a:solidFill>
                  <a:srgbClr val="949494"/>
                </a:solidFill>
                <a:effectLst>
                  <a:outerShdw blurRad="25500" dist="23000" dir="7020000" algn="tl">
                    <a:srgbClr val="000000">
                      <a:alpha val="50000"/>
                    </a:srgbClr>
                  </a:outerShdw>
                </a:effectLst>
              </a:rPr>
              <a:t>Grey </a:t>
            </a:r>
            <a:r>
              <a:rPr lang="es-ES" b="1" dirty="0" err="1">
                <a:ln w="18000">
                  <a:solidFill>
                    <a:schemeClr val="accent2">
                      <a:satMod val="140000"/>
                    </a:schemeClr>
                  </a:solidFill>
                  <a:prstDash val="solid"/>
                  <a:miter lim="800000"/>
                </a:ln>
                <a:solidFill>
                  <a:srgbClr val="949494"/>
                </a:solidFill>
                <a:effectLst>
                  <a:outerShdw blurRad="25500" dist="23000" dir="7020000" algn="tl">
                    <a:srgbClr val="000000">
                      <a:alpha val="50000"/>
                    </a:srgbClr>
                  </a:outerShdw>
                </a:effectLst>
              </a:rPr>
              <a:t>areas</a:t>
            </a:r>
            <a:r>
              <a:rPr lang="es-ES" dirty="0"/>
              <a:t> show </a:t>
            </a:r>
            <a:r>
              <a:rPr lang="es-ES" dirty="0" err="1"/>
              <a:t>where</a:t>
            </a:r>
            <a:r>
              <a:rPr lang="es-ES" dirty="0"/>
              <a:t> </a:t>
            </a:r>
            <a:r>
              <a:rPr lang="es-ES" dirty="0" err="1"/>
              <a:t>the</a:t>
            </a:r>
            <a:r>
              <a:rPr lang="es-ES" dirty="0"/>
              <a:t> </a:t>
            </a:r>
            <a:r>
              <a:rPr lang="es-ES" dirty="0" err="1"/>
              <a:t>climate</a:t>
            </a:r>
            <a:r>
              <a:rPr lang="es-ES" dirty="0"/>
              <a:t> </a:t>
            </a:r>
            <a:r>
              <a:rPr lang="es-ES" dirty="0" err="1"/>
              <a:t>prediction</a:t>
            </a:r>
            <a:r>
              <a:rPr lang="es-ES" dirty="0"/>
              <a:t> </a:t>
            </a:r>
            <a:r>
              <a:rPr lang="es-ES" dirty="0" err="1"/>
              <a:t>model</a:t>
            </a:r>
            <a:r>
              <a:rPr lang="es-ES" dirty="0"/>
              <a:t> </a:t>
            </a:r>
            <a:r>
              <a:rPr lang="es-ES" dirty="0" err="1"/>
              <a:t>doesn’t</a:t>
            </a:r>
            <a:r>
              <a:rPr lang="es-ES" dirty="0"/>
              <a:t> </a:t>
            </a:r>
            <a:r>
              <a:rPr lang="es-ES" dirty="0" err="1"/>
              <a:t>improve</a:t>
            </a:r>
            <a:r>
              <a:rPr lang="es-ES" dirty="0"/>
              <a:t> </a:t>
            </a:r>
            <a:r>
              <a:rPr lang="es-ES" dirty="0" err="1"/>
              <a:t>the</a:t>
            </a:r>
            <a:r>
              <a:rPr lang="es-ES" dirty="0"/>
              <a:t> </a:t>
            </a:r>
            <a:r>
              <a:rPr lang="es-ES" dirty="0" err="1"/>
              <a:t>climatology</a:t>
            </a:r>
            <a:r>
              <a:rPr lang="es-ES" dirty="0"/>
              <a:t>. </a:t>
            </a:r>
          </a:p>
        </p:txBody>
      </p:sp>
      <p:pic>
        <p:nvPicPr>
          <p:cNvPr id="100356" name="Imagen 2" descr="forecast_s4_tas_sd_04_MJJA_2016_masked.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2638" y="2646363"/>
            <a:ext cx="5040312"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1 Título"/>
          <p:cNvSpPr>
            <a:spLocks noGrp="1"/>
          </p:cNvSpPr>
          <p:nvPr>
            <p:ph type="title"/>
          </p:nvPr>
        </p:nvSpPr>
        <p:spPr bwMode="auto">
          <a:xfrm>
            <a:off x="396875" y="144463"/>
            <a:ext cx="6191250" cy="696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atin typeface="Arial" charset="0"/>
                <a:cs typeface="Arial" charset="0"/>
              </a:rPr>
              <a:t>Summary</a:t>
            </a:r>
            <a:endParaRPr lang="es-ES">
              <a:latin typeface="Arial" charset="0"/>
              <a:cs typeface="Arial" charset="0"/>
            </a:endParaRPr>
          </a:p>
        </p:txBody>
      </p:sp>
      <p:sp>
        <p:nvSpPr>
          <p:cNvPr id="102402" name="Rectangle 2"/>
          <p:cNvSpPr>
            <a:spLocks noGrp="1" noChangeArrowheads="1"/>
          </p:cNvSpPr>
          <p:nvPr>
            <p:ph type="body" idx="4294967295"/>
          </p:nvPr>
        </p:nvSpPr>
        <p:spPr bwMode="auto">
          <a:xfrm>
            <a:off x="44450" y="884238"/>
            <a:ext cx="9059863" cy="15700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eaLnBrk="1" hangingPunct="1">
              <a:spcBef>
                <a:spcPct val="0"/>
              </a:spcBef>
              <a:buFontTx/>
              <a:buNone/>
              <a:defRPr/>
            </a:pPr>
            <a:endParaRPr lang="en-GB" sz="2400" kern="1200" dirty="0" smtClean="0">
              <a:latin typeface="Arial" charset="0"/>
            </a:endParaRPr>
          </a:p>
          <a:p>
            <a:pPr eaLnBrk="1" hangingPunct="1">
              <a:spcBef>
                <a:spcPct val="0"/>
              </a:spcBef>
              <a:defRPr/>
            </a:pPr>
            <a:r>
              <a:rPr lang="en-GB" sz="2400" kern="1200" dirty="0" smtClean="0">
                <a:latin typeface="Arial" charset="0"/>
              </a:rPr>
              <a:t>Windows of opportunity </a:t>
            </a:r>
            <a:r>
              <a:rPr lang="en-GB" sz="2400" kern="1200" dirty="0" smtClean="0">
                <a:latin typeface="Arial" charset="0"/>
                <a:sym typeface="Wingdings" charset="0"/>
              </a:rPr>
              <a:t>for </a:t>
            </a:r>
            <a:r>
              <a:rPr lang="en-GB" sz="2400" kern="1200" dirty="0" smtClean="0">
                <a:latin typeface="Arial" charset="0"/>
              </a:rPr>
              <a:t>hybrid </a:t>
            </a:r>
            <a:r>
              <a:rPr lang="en-GB" sz="2400" b="1" u="sng" kern="1200" dirty="0" smtClean="0">
                <a:latin typeface="Arial" charset="0"/>
              </a:rPr>
              <a:t>dynamical–statistical </a:t>
            </a:r>
            <a:r>
              <a:rPr lang="en-GB" sz="2400" b="1" u="sng" kern="1200" dirty="0" smtClean="0">
                <a:latin typeface="Arial" charset="0"/>
                <a:sym typeface="Wingdings" charset="0"/>
              </a:rPr>
              <a:t>prediction models</a:t>
            </a:r>
            <a:r>
              <a:rPr lang="en-GB" sz="2400" kern="1200" dirty="0" smtClean="0">
                <a:latin typeface="Arial" charset="0"/>
                <a:sym typeface="Wingdings" charset="0"/>
              </a:rPr>
              <a:t> related to a </a:t>
            </a:r>
            <a:r>
              <a:rPr lang="en-GB" sz="2400" kern="1200" dirty="0" smtClean="0">
                <a:latin typeface="Arial" charset="0"/>
              </a:rPr>
              <a:t>better use of current benchmarks</a:t>
            </a:r>
            <a:r>
              <a:rPr lang="en-GB" sz="2400" kern="1200" dirty="0" smtClean="0">
                <a:latin typeface="Arial" charset="0"/>
                <a:sym typeface="Wingdings" charset="0"/>
              </a:rPr>
              <a:t> </a:t>
            </a:r>
            <a:endParaRPr lang="en-GB" sz="2400" kern="1200" dirty="0">
              <a:latin typeface="Arial" charset="0"/>
            </a:endParaRPr>
          </a:p>
        </p:txBody>
      </p:sp>
      <p:sp>
        <p:nvSpPr>
          <p:cNvPr id="102403" name="Rectángulo 7"/>
          <p:cNvSpPr>
            <a:spLocks noChangeArrowheads="1"/>
          </p:cNvSpPr>
          <p:nvPr/>
        </p:nvSpPr>
        <p:spPr bwMode="auto">
          <a:xfrm>
            <a:off x="179388" y="2573338"/>
            <a:ext cx="882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000">
                <a:cs typeface="Arial" charset="0"/>
              </a:rPr>
              <a:t>Correlation of drought S4 forecasts </a:t>
            </a:r>
          </a:p>
          <a:p>
            <a:pPr algn="ctr"/>
            <a:r>
              <a:rPr lang="en-GB" sz="2000">
                <a:cs typeface="Arial" charset="0"/>
              </a:rPr>
              <a:t>wrt observed droughts over 1981-2014</a:t>
            </a:r>
          </a:p>
        </p:txBody>
      </p:sp>
      <p:pic>
        <p:nvPicPr>
          <p:cNvPr id="102404" name="Imagen 1" descr="cor_s4_spei3_sd_4_tm_6.eps"/>
          <p:cNvPicPr>
            <a:picLocks noChangeAspect="1"/>
          </p:cNvPicPr>
          <p:nvPr/>
        </p:nvPicPr>
        <p:blipFill>
          <a:blip r:embed="rId3">
            <a:extLst>
              <a:ext uri="{28A0092B-C50C-407E-A947-70E740481C1C}">
                <a14:useLocalDpi xmlns:a14="http://schemas.microsoft.com/office/drawing/2010/main" val="0"/>
              </a:ext>
            </a:extLst>
          </a:blip>
          <a:srcRect l="11909"/>
          <a:stretch>
            <a:fillRect/>
          </a:stretch>
        </p:blipFill>
        <p:spPr bwMode="auto">
          <a:xfrm rot="5400000">
            <a:off x="767557" y="3064669"/>
            <a:ext cx="318611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Imagen 3" descr="cor_s4_spei6_sd_4_tm_6.eps"/>
          <p:cNvPicPr>
            <a:picLocks noChangeAspect="1"/>
          </p:cNvPicPr>
          <p:nvPr/>
        </p:nvPicPr>
        <p:blipFill>
          <a:blip r:embed="rId4">
            <a:extLst>
              <a:ext uri="{28A0092B-C50C-407E-A947-70E740481C1C}">
                <a14:useLocalDpi xmlns:a14="http://schemas.microsoft.com/office/drawing/2010/main" val="0"/>
              </a:ext>
            </a:extLst>
          </a:blip>
          <a:srcRect l="11935"/>
          <a:stretch>
            <a:fillRect/>
          </a:stretch>
        </p:blipFill>
        <p:spPr bwMode="auto">
          <a:xfrm rot="5400000">
            <a:off x="5235575" y="3049588"/>
            <a:ext cx="31845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CuadroTexto 6"/>
          <p:cNvSpPr txBox="1">
            <a:spLocks noChangeArrowheads="1"/>
          </p:cNvSpPr>
          <p:nvPr/>
        </p:nvSpPr>
        <p:spPr bwMode="auto">
          <a:xfrm>
            <a:off x="1763713" y="3438525"/>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SPEI3 for June</a:t>
            </a:r>
          </a:p>
        </p:txBody>
      </p:sp>
      <p:sp>
        <p:nvSpPr>
          <p:cNvPr id="102407" name="CuadroTexto 6"/>
          <p:cNvSpPr txBox="1">
            <a:spLocks noChangeArrowheads="1"/>
          </p:cNvSpPr>
          <p:nvPr/>
        </p:nvSpPr>
        <p:spPr bwMode="auto">
          <a:xfrm>
            <a:off x="5795963" y="3438525"/>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SPEI6 for June</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Footer Placeholder 4"/>
          <p:cNvSpPr txBox="1">
            <a:spLocks/>
          </p:cNvSpPr>
          <p:nvPr/>
        </p:nvSpPr>
        <p:spPr bwMode="auto">
          <a:xfrm>
            <a:off x="1649413" y="6513513"/>
            <a:ext cx="659288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900">
                <a:solidFill>
                  <a:srgbClr val="FFFFFF"/>
                </a:solidFill>
                <a:latin typeface="Century Gothic" charset="0"/>
              </a:rPr>
              <a:t>C3S Climate Projections Workshop: Near-term predictions and projections, 21 April 2015</a:t>
            </a:r>
          </a:p>
        </p:txBody>
      </p:sp>
      <p:sp>
        <p:nvSpPr>
          <p:cNvPr id="104450" name="TextBox 4"/>
          <p:cNvSpPr txBox="1">
            <a:spLocks noChangeArrowheads="1"/>
          </p:cNvSpPr>
          <p:nvPr/>
        </p:nvSpPr>
        <p:spPr bwMode="auto">
          <a:xfrm>
            <a:off x="169863" y="1277938"/>
            <a:ext cx="89550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endParaRPr lang="en-US"/>
          </a:p>
          <a:p>
            <a:pPr eaLnBrk="1" hangingPunct="1">
              <a:buFont typeface="Arial" charset="0"/>
              <a:buChar char="•"/>
            </a:pPr>
            <a:r>
              <a:rPr lang="en-US"/>
              <a:t>Analyses of mechanisms leading to model bias and development of </a:t>
            </a:r>
            <a:r>
              <a:rPr lang="en-US" b="1" u="sng"/>
              <a:t>bias correction techniques</a:t>
            </a:r>
            <a:r>
              <a:rPr lang="en-US"/>
              <a:t> accounting for sensitivity of bias to prediction start date</a:t>
            </a:r>
          </a:p>
          <a:p>
            <a:pPr eaLnBrk="1" hangingPunct="1">
              <a:buFont typeface="Arial" charset="0"/>
              <a:buChar char="•"/>
            </a:pPr>
            <a:endParaRPr lang="en-US"/>
          </a:p>
          <a:p>
            <a:pPr eaLnBrk="1" hangingPunct="1">
              <a:buFont typeface="Arial" charset="0"/>
              <a:buChar char="•"/>
            </a:pPr>
            <a:r>
              <a:rPr lang="en-US" b="1" u="sng"/>
              <a:t>Improvement of forecast systems</a:t>
            </a:r>
            <a:r>
              <a:rPr lang="en-US"/>
              <a:t> through better process representation : inclusion of new parameterizations, new model components, high resolution, parameter calibration</a:t>
            </a:r>
          </a:p>
          <a:p>
            <a:pPr eaLnBrk="1" hangingPunct="1">
              <a:buFont typeface="Arial" charset="0"/>
              <a:buChar char="•"/>
            </a:pPr>
            <a:endParaRPr lang="en-US"/>
          </a:p>
          <a:p>
            <a:pPr eaLnBrk="1" hangingPunct="1">
              <a:buFont typeface="Arial" charset="0"/>
              <a:buChar char="•"/>
            </a:pPr>
            <a:r>
              <a:rPr lang="en-US"/>
              <a:t>Identifying </a:t>
            </a:r>
            <a:r>
              <a:rPr lang="en-US" b="1" u="sng"/>
              <a:t>sources of skill</a:t>
            </a:r>
            <a:r>
              <a:rPr lang="en-US"/>
              <a:t> such as </a:t>
            </a:r>
            <a:r>
              <a:rPr lang="en-US" b="1" u="sng"/>
              <a:t>soil moisture</a:t>
            </a:r>
            <a:r>
              <a:rPr lang="en-US"/>
              <a:t>, sea ice thickness, aerosols, biogeochemistry through multi-faceted forecast quality assessment and sensitivity experiments</a:t>
            </a:r>
          </a:p>
        </p:txBody>
      </p:sp>
      <p:sp>
        <p:nvSpPr>
          <p:cNvPr id="6" name="Title 1"/>
          <p:cNvSpPr>
            <a:spLocks noGrp="1"/>
          </p:cNvSpPr>
          <p:nvPr>
            <p:ph type="title"/>
          </p:nvPr>
        </p:nvSpPr>
        <p:spPr>
          <a:xfrm>
            <a:off x="115888" y="144463"/>
            <a:ext cx="6472237" cy="696912"/>
          </a:xfrm>
        </p:spPr>
        <p:txBody>
          <a:bodyPr/>
          <a:lstStyle/>
          <a:p>
            <a:pPr>
              <a:defRPr/>
            </a:pPr>
            <a:r>
              <a:rPr lang="en-US" dirty="0" smtClean="0"/>
              <a:t>Climate prediction and service activities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Placeholder 4"/>
          <p:cNvSpPr>
            <a:spLocks noGrp="1"/>
          </p:cNvSpPr>
          <p:nvPr>
            <p:ph type="body" sz="quarter" idx="10"/>
          </p:nvPr>
        </p:nvSpPr>
        <p:spPr bwMode="auto">
          <a:xfrm>
            <a:off x="71438" y="846138"/>
            <a:ext cx="8964612" cy="551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800"/>
              </a:spcBef>
              <a:buFontTx/>
              <a:buNone/>
            </a:pPr>
            <a:r>
              <a:rPr lang="en-GB">
                <a:latin typeface="Calibri" charset="0"/>
              </a:rPr>
              <a:t>JJA near-surface temperature anomalies in 2010 from ERAInt (left) and odds ratio from experiments with a climatological (centre) and a realistic (right) land-surface initialisation. Results for EC-Earth2.3 started in May with initial conditions from ERAInt, ORAS4 and a sea-ice reconstruction over 1979-2010.</a:t>
            </a:r>
          </a:p>
        </p:txBody>
      </p:sp>
      <p:sp>
        <p:nvSpPr>
          <p:cNvPr id="3" name="2 Título"/>
          <p:cNvSpPr>
            <a:spLocks noGrp="1"/>
          </p:cNvSpPr>
          <p:nvPr>
            <p:ph type="title"/>
          </p:nvPr>
        </p:nvSpPr>
        <p:spPr>
          <a:xfrm>
            <a:off x="396875" y="144463"/>
            <a:ext cx="6191250" cy="696912"/>
          </a:xfrm>
        </p:spPr>
        <p:txBody>
          <a:bodyPr/>
          <a:lstStyle/>
          <a:p>
            <a:pPr>
              <a:defRPr/>
            </a:pPr>
            <a:r>
              <a:rPr lang="en-US" dirty="0" smtClean="0"/>
              <a:t>Impact of land surface initialization</a:t>
            </a:r>
            <a:endParaRPr lang="en-US" dirty="0"/>
          </a:p>
        </p:txBody>
      </p:sp>
      <p:sp>
        <p:nvSpPr>
          <p:cNvPr id="106499" name="Footer Placeholder 4"/>
          <p:cNvSpPr txBox="1">
            <a:spLocks/>
          </p:cNvSpPr>
          <p:nvPr/>
        </p:nvSpPr>
        <p:spPr bwMode="auto">
          <a:xfrm>
            <a:off x="1649413" y="6513513"/>
            <a:ext cx="6592887"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Tx/>
              <a:buChar char="•"/>
            </a:pPr>
            <a:r>
              <a:rPr lang="en-US" sz="900">
                <a:solidFill>
                  <a:srgbClr val="FFFFFF"/>
                </a:solidFill>
                <a:latin typeface="Century Gothic" charset="0"/>
              </a:rPr>
              <a:t>C3S Climate Projections Workshop: Near-term predictions and projections, 21 April 2015</a:t>
            </a:r>
          </a:p>
        </p:txBody>
      </p:sp>
      <p:pic>
        <p:nvPicPr>
          <p:cNvPr id="106500"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13038"/>
            <a:ext cx="91440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12"/>
          <p:cNvSpPr txBox="1">
            <a:spLocks noChangeArrowheads="1"/>
          </p:cNvSpPr>
          <p:nvPr/>
        </p:nvSpPr>
        <p:spPr bwMode="auto">
          <a:xfrm>
            <a:off x="12700" y="6232525"/>
            <a:ext cx="3949700" cy="3444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6895" tIns="43448" rIns="86895" bIns="43448">
            <a:spAutoFit/>
          </a:bodyPr>
          <a:lstStyle>
            <a:lvl1pPr defTabSz="868363" eaLnBrk="0" hangingPunct="0">
              <a:defRPr>
                <a:solidFill>
                  <a:schemeClr val="tx1"/>
                </a:solidFill>
                <a:latin typeface="Arial" charset="0"/>
                <a:ea typeface="ＭＳ Ｐゴシック" charset="0"/>
                <a:cs typeface="ＭＳ Ｐゴシック" charset="0"/>
              </a:defRPr>
            </a:lvl1pPr>
            <a:lvl2pPr marL="742950" indent="-285750" defTabSz="868363" eaLnBrk="0" hangingPunct="0">
              <a:defRPr>
                <a:solidFill>
                  <a:schemeClr val="tx1"/>
                </a:solidFill>
                <a:latin typeface="Arial" charset="0"/>
                <a:ea typeface="ＭＳ Ｐゴシック" charset="0"/>
              </a:defRPr>
            </a:lvl2pPr>
            <a:lvl3pPr marL="1143000" indent="-228600" defTabSz="868363" eaLnBrk="0" hangingPunct="0">
              <a:defRPr>
                <a:solidFill>
                  <a:schemeClr val="tx1"/>
                </a:solidFill>
                <a:latin typeface="Arial" charset="0"/>
                <a:ea typeface="ＭＳ Ｐゴシック" charset="0"/>
              </a:defRPr>
            </a:lvl3pPr>
            <a:lvl4pPr marL="1600200" indent="-228600" defTabSz="868363" eaLnBrk="0" hangingPunct="0">
              <a:defRPr>
                <a:solidFill>
                  <a:schemeClr val="tx1"/>
                </a:solidFill>
                <a:latin typeface="Arial" charset="0"/>
                <a:ea typeface="ＭＳ Ｐゴシック" charset="0"/>
              </a:defRPr>
            </a:lvl4pPr>
            <a:lvl5pPr marL="2057400" indent="-228600" defTabSz="868363" eaLnBrk="0" hangingPunct="0">
              <a:defRPr>
                <a:solidFill>
                  <a:schemeClr val="tx1"/>
                </a:solidFill>
                <a:latin typeface="Arial" charset="0"/>
                <a:ea typeface="ＭＳ Ｐゴシック" charset="0"/>
              </a:defRPr>
            </a:lvl5pPr>
            <a:lvl6pPr marL="2514600" indent="-228600" defTabSz="868363" eaLnBrk="0" fontAlgn="base" hangingPunct="0">
              <a:spcBef>
                <a:spcPct val="0"/>
              </a:spcBef>
              <a:spcAft>
                <a:spcPct val="0"/>
              </a:spcAft>
              <a:defRPr>
                <a:solidFill>
                  <a:schemeClr val="tx1"/>
                </a:solidFill>
                <a:latin typeface="Arial" charset="0"/>
                <a:ea typeface="ＭＳ Ｐゴシック" charset="0"/>
              </a:defRPr>
            </a:lvl6pPr>
            <a:lvl7pPr marL="2971800" indent="-228600" defTabSz="868363" eaLnBrk="0" fontAlgn="base" hangingPunct="0">
              <a:spcBef>
                <a:spcPct val="0"/>
              </a:spcBef>
              <a:spcAft>
                <a:spcPct val="0"/>
              </a:spcAft>
              <a:defRPr>
                <a:solidFill>
                  <a:schemeClr val="tx1"/>
                </a:solidFill>
                <a:latin typeface="Arial" charset="0"/>
                <a:ea typeface="ＭＳ Ｐゴシック" charset="0"/>
              </a:defRPr>
            </a:lvl7pPr>
            <a:lvl8pPr marL="3429000" indent="-228600" defTabSz="868363" eaLnBrk="0" fontAlgn="base" hangingPunct="0">
              <a:spcBef>
                <a:spcPct val="0"/>
              </a:spcBef>
              <a:spcAft>
                <a:spcPct val="0"/>
              </a:spcAft>
              <a:defRPr>
                <a:solidFill>
                  <a:schemeClr val="tx1"/>
                </a:solidFill>
                <a:latin typeface="Arial" charset="0"/>
                <a:ea typeface="ＭＳ Ｐゴシック" charset="0"/>
              </a:defRPr>
            </a:lvl8pPr>
            <a:lvl9pPr marL="3886200" indent="-228600" defTabSz="868363" eaLnBrk="0" fontAlgn="base" hangingPunct="0">
              <a:spcBef>
                <a:spcPct val="0"/>
              </a:spcBef>
              <a:spcAft>
                <a:spcPct val="0"/>
              </a:spcAft>
              <a:defRPr>
                <a:solidFill>
                  <a:schemeClr val="tx1"/>
                </a:solidFill>
                <a:latin typeface="Arial" charset="0"/>
                <a:ea typeface="ＭＳ Ｐゴシック" charset="0"/>
              </a:defRPr>
            </a:lvl9pPr>
          </a:lstStyle>
          <a:p>
            <a:pPr eaLnBrk="1">
              <a:lnSpc>
                <a:spcPct val="104000"/>
              </a:lnSpc>
              <a:spcBef>
                <a:spcPct val="50000"/>
              </a:spcBef>
              <a:buClr>
                <a:srgbClr val="000000"/>
              </a:buClr>
              <a:buSzPct val="100000"/>
              <a:buFont typeface="Times New Roman" charset="0"/>
              <a:buNone/>
              <a:defRPr/>
            </a:pPr>
            <a:r>
              <a:rPr lang="en-GB" sz="1600" smtClean="0">
                <a:latin typeface="Calibri" charset="0"/>
              </a:rPr>
              <a:t>Prodhomme et al. (2015, Clim. Dyn.)</a:t>
            </a:r>
            <a:endParaRPr lang="en-US" sz="1600" smtClean="0">
              <a:latin typeface="Calibri" charset="0"/>
            </a:endParaRPr>
          </a:p>
        </p:txBody>
      </p:sp>
      <p:pic>
        <p:nvPicPr>
          <p:cNvPr id="1065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5670550"/>
            <a:ext cx="1882775" cy="128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2438" y="5670550"/>
            <a:ext cx="1873250" cy="128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4"/>
          <p:cNvSpPr txBox="1">
            <a:spLocks/>
          </p:cNvSpPr>
          <p:nvPr/>
        </p:nvSpPr>
        <p:spPr bwMode="auto">
          <a:xfrm>
            <a:off x="71438" y="5221288"/>
            <a:ext cx="8964612" cy="665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4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18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14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a:lstStyle>
          <a:p>
            <a:pPr marL="0" indent="0">
              <a:spcBef>
                <a:spcPts val="800"/>
              </a:spcBef>
              <a:buFontTx/>
              <a:buNone/>
              <a:defRPr/>
            </a:pPr>
            <a:r>
              <a:rPr lang="en-GB" altLang="en-US" kern="0" dirty="0" smtClean="0">
                <a:solidFill>
                  <a:srgbClr val="FF0000"/>
                </a:solidFill>
                <a:latin typeface="Calibri" pitchFamily="34" charset="0"/>
                <a:ea typeface="ＭＳ Ｐゴシック" pitchFamily="34" charset="-128"/>
              </a:rPr>
              <a:t>Similar results found for EC-Earth3 and high resolution (25 km).</a:t>
            </a:r>
          </a:p>
        </p:txBody>
      </p:sp>
      <p:cxnSp>
        <p:nvCxnSpPr>
          <p:cNvPr id="5" name="Straight Arrow Connector 4"/>
          <p:cNvCxnSpPr/>
          <p:nvPr/>
        </p:nvCxnSpPr>
        <p:spPr>
          <a:xfrm>
            <a:off x="5867400" y="6315075"/>
            <a:ext cx="863600" cy="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Shape 3"/>
          <p:cNvSpPr txBox="1">
            <a:spLocks noChangeAspect="1" noChangeArrowheads="1"/>
          </p:cNvSpPr>
          <p:nvPr/>
        </p:nvSpPr>
        <p:spPr bwMode="auto">
          <a:xfrm>
            <a:off x="1371600" y="3654425"/>
            <a:ext cx="6400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3200">
                <a:solidFill>
                  <a:srgbClr val="FFFFFF"/>
                </a:solidFill>
                <a:cs typeface="Arial" charset="0"/>
              </a:rPr>
              <a:t>Thank you!</a:t>
            </a:r>
          </a:p>
          <a:p>
            <a:pPr algn="ctr" eaLnBrk="1" hangingPunct="1"/>
            <a:endParaRPr lang="en-US">
              <a:cs typeface="Arial" charset="0"/>
            </a:endParaRPr>
          </a:p>
        </p:txBody>
      </p:sp>
      <p:sp>
        <p:nvSpPr>
          <p:cNvPr id="108546" name="TextShape 4"/>
          <p:cNvSpPr txBox="1">
            <a:spLocks noChangeArrowheads="1"/>
          </p:cNvSpPr>
          <p:nvPr/>
        </p:nvSpPr>
        <p:spPr bwMode="auto">
          <a:xfrm>
            <a:off x="1350963" y="4325938"/>
            <a:ext cx="64801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a:solidFill>
                  <a:srgbClr val="FFFFFF"/>
                </a:solidFill>
                <a:cs typeface="Arial" charset="0"/>
              </a:rPr>
              <a:t>For further information please contact:</a:t>
            </a:r>
          </a:p>
          <a:p>
            <a:pPr algn="ctr" eaLnBrk="1" hangingPunct="1"/>
            <a:endParaRPr lang="es-ES">
              <a:solidFill>
                <a:srgbClr val="FFFFFF"/>
              </a:solidFill>
              <a:cs typeface="Arial" charset="0"/>
            </a:endParaRPr>
          </a:p>
          <a:p>
            <a:pPr algn="ctr" eaLnBrk="1" hangingPunct="1"/>
            <a:endParaRPr lang="es-ES">
              <a:solidFill>
                <a:srgbClr val="FFFFFF"/>
              </a:solidFill>
              <a:cs typeface="Arial" charset="0"/>
            </a:endParaRPr>
          </a:p>
          <a:p>
            <a:pPr algn="ctr" eaLnBrk="1" hangingPunct="1"/>
            <a:r>
              <a:rPr lang="es-ES_tradnl" b="1">
                <a:solidFill>
                  <a:srgbClr val="FFFFFF"/>
                </a:solidFill>
                <a:cs typeface="Arial" charset="0"/>
              </a:rPr>
              <a:t>info-services-es@bsc.es</a:t>
            </a:r>
          </a:p>
          <a:p>
            <a:pPr algn="ctr" eaLnBrk="1" hangingPunct="1"/>
            <a:r>
              <a:rPr lang="en-US" b="1">
                <a:solidFill>
                  <a:srgbClr val="FFFFFF"/>
                </a:solidFill>
                <a:cs typeface="Arial" charset="0"/>
              </a:rPr>
              <a:t>marco.turco@bsc.es</a:t>
            </a:r>
          </a:p>
          <a:p>
            <a:pPr algn="ctr" eaLnBrk="1" hangingPunct="1"/>
            <a:endParaRPr lang="es-ES_tradnl" b="1">
              <a:solidFill>
                <a:srgbClr val="FFFFFF"/>
              </a:solidFill>
              <a:cs typeface="Arial" charset="0"/>
            </a:endParaRPr>
          </a:p>
          <a:p>
            <a:pPr algn="ctr" eaLnBrk="1" hangingPunct="1"/>
            <a:endParaRPr lang="es-ES" b="1">
              <a:solidFill>
                <a:srgbClr val="FFFFFF"/>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1 Título"/>
          <p:cNvSpPr>
            <a:spLocks noGrp="1"/>
          </p:cNvSpPr>
          <p:nvPr>
            <p:ph type="title"/>
          </p:nvPr>
        </p:nvSpPr>
        <p:spPr bwMode="auto">
          <a:xfrm>
            <a:off x="457200" y="3176588"/>
            <a:ext cx="8229600" cy="66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a:latin typeface="Arial" charset="0"/>
              </a:rPr>
              <a:t>EXTRA SLIDES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smtClean="0"/>
              <a:t>Literature review: next steps</a:t>
            </a:r>
            <a:br>
              <a:rPr lang="en-GB" dirty="0" smtClean="0"/>
            </a:br>
            <a:endParaRPr lang="en-GB" dirty="0"/>
          </a:p>
        </p:txBody>
      </p:sp>
      <p:sp>
        <p:nvSpPr>
          <p:cNvPr id="20482" name="Marcador de texto 3"/>
          <p:cNvSpPr>
            <a:spLocks noGrp="1"/>
          </p:cNvSpPr>
          <p:nvPr>
            <p:ph type="body" sz="quarter" idx="10"/>
          </p:nvPr>
        </p:nvSpPr>
        <p:spPr bwMode="auto">
          <a:xfrm>
            <a:off x="395288" y="917575"/>
            <a:ext cx="8329612" cy="551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en-GB" sz="2800">
                <a:latin typeface="Arial" charset="0"/>
              </a:rPr>
              <a:t>Two strategies have been identified  to integrate seasonal forecast in the current operational MCFYS:</a:t>
            </a:r>
          </a:p>
          <a:p>
            <a:pPr marL="0" indent="0">
              <a:buFontTx/>
              <a:buNone/>
            </a:pPr>
            <a:endParaRPr lang="en-GB" sz="2800">
              <a:latin typeface="Arial" charset="0"/>
            </a:endParaRPr>
          </a:p>
          <a:p>
            <a:pPr marL="0" indent="0">
              <a:buFontTx/>
              <a:buAutoNum type="arabicPeriod"/>
            </a:pPr>
            <a:r>
              <a:rPr lang="en-GB" sz="2800">
                <a:latin typeface="Arial" charset="0"/>
              </a:rPr>
              <a:t> Implementation of a test environment based on a suite of climatic indicators at global scale </a:t>
            </a:r>
          </a:p>
          <a:p>
            <a:pPr marL="0" indent="0">
              <a:buFontTx/>
              <a:buAutoNum type="arabicPeriod"/>
            </a:pPr>
            <a:endParaRPr lang="en-GB" sz="2800">
              <a:latin typeface="Arial" charset="0"/>
            </a:endParaRPr>
          </a:p>
          <a:p>
            <a:pPr marL="0" indent="0">
              <a:buFontTx/>
              <a:buAutoNum type="arabicPeriod"/>
            </a:pPr>
            <a:r>
              <a:rPr lang="en-GB" sz="2800">
                <a:latin typeface="Arial" charset="0"/>
              </a:rPr>
              <a:t> Exploration of new approaches to achieve crop yield estimation for Europe based on seasonal forecasts by evaluating the potential for an empirical model to achieve crop yield estimation based on seasonal forecasts</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sp>
        <p:nvSpPr>
          <p:cNvPr id="111618" name="Rectángulo 1"/>
          <p:cNvSpPr>
            <a:spLocks noChangeArrowheads="1"/>
          </p:cNvSpPr>
          <p:nvPr/>
        </p:nvSpPr>
        <p:spPr bwMode="auto">
          <a:xfrm>
            <a:off x="323850" y="989013"/>
            <a:ext cx="8496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sz="2400"/>
              <a:t>Grain maize anomalies = f[SPEI</a:t>
            </a:r>
            <a:r>
              <a:rPr lang="es-ES" sz="2400" baseline="-25000"/>
              <a:t>x</a:t>
            </a:r>
            <a:r>
              <a:rPr lang="es-ES" sz="2400"/>
              <a:t>(y)]</a:t>
            </a:r>
          </a:p>
        </p:txBody>
      </p:sp>
      <p:pic>
        <p:nvPicPr>
          <p:cNvPr id="111619" name="Imagen 1" descr="map_sc_yield_spei.png"/>
          <p:cNvPicPr>
            <a:picLocks noChangeAspect="1"/>
          </p:cNvPicPr>
          <p:nvPr/>
        </p:nvPicPr>
        <p:blipFill>
          <a:blip r:embed="rId3">
            <a:extLst>
              <a:ext uri="{28A0092B-C50C-407E-A947-70E740481C1C}">
                <a14:useLocalDpi xmlns:a14="http://schemas.microsoft.com/office/drawing/2010/main" val="0"/>
              </a:ext>
            </a:extLst>
          </a:blip>
          <a:srcRect l="34474" t="30952" r="2289" b="33948"/>
          <a:stretch>
            <a:fillRect/>
          </a:stretch>
        </p:blipFill>
        <p:spPr bwMode="auto">
          <a:xfrm>
            <a:off x="107950" y="2214563"/>
            <a:ext cx="42386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Imagen 2" descr="map_time_yield_spei.png"/>
          <p:cNvPicPr>
            <a:picLocks noChangeAspect="1"/>
          </p:cNvPicPr>
          <p:nvPr/>
        </p:nvPicPr>
        <p:blipFill>
          <a:blip r:embed="rId4">
            <a:extLst>
              <a:ext uri="{28A0092B-C50C-407E-A947-70E740481C1C}">
                <a14:useLocalDpi xmlns:a14="http://schemas.microsoft.com/office/drawing/2010/main" val="0"/>
              </a:ext>
            </a:extLst>
          </a:blip>
          <a:srcRect l="28197" t="31499" r="1633" b="35307"/>
          <a:stretch>
            <a:fillRect/>
          </a:stretch>
        </p:blipFill>
        <p:spPr bwMode="auto">
          <a:xfrm>
            <a:off x="4295775" y="2214563"/>
            <a:ext cx="48736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Rectángulo 4"/>
          <p:cNvSpPr>
            <a:spLocks noChangeArrowheads="1"/>
          </p:cNvSpPr>
          <p:nvPr/>
        </p:nvSpPr>
        <p:spPr bwMode="auto">
          <a:xfrm>
            <a:off x="1547813" y="1854200"/>
            <a:ext cx="30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t>x</a:t>
            </a:r>
          </a:p>
        </p:txBody>
      </p:sp>
      <p:sp>
        <p:nvSpPr>
          <p:cNvPr id="111622" name="Rectángulo 14"/>
          <p:cNvSpPr>
            <a:spLocks noChangeArrowheads="1"/>
          </p:cNvSpPr>
          <p:nvPr/>
        </p:nvSpPr>
        <p:spPr bwMode="auto">
          <a:xfrm>
            <a:off x="6011863" y="1854200"/>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t>y</a:t>
            </a:r>
          </a:p>
        </p:txBody>
      </p:sp>
      <p:pic>
        <p:nvPicPr>
          <p:cNvPr id="111623" name="Imagen 5" descr="map_r2_yield_spei.png"/>
          <p:cNvPicPr>
            <a:picLocks noChangeAspect="1"/>
          </p:cNvPicPr>
          <p:nvPr/>
        </p:nvPicPr>
        <p:blipFill>
          <a:blip r:embed="rId5">
            <a:extLst>
              <a:ext uri="{28A0092B-C50C-407E-A947-70E740481C1C}">
                <a14:useLocalDpi xmlns:a14="http://schemas.microsoft.com/office/drawing/2010/main" val="0"/>
              </a:ext>
            </a:extLst>
          </a:blip>
          <a:srcRect l="11671" t="27388" r="3671" b="33977"/>
          <a:stretch>
            <a:fillRect/>
          </a:stretch>
        </p:blipFill>
        <p:spPr bwMode="auto">
          <a:xfrm>
            <a:off x="1403350" y="4268788"/>
            <a:ext cx="620077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sp>
        <p:nvSpPr>
          <p:cNvPr id="113666" name="Rectángulo 1"/>
          <p:cNvSpPr>
            <a:spLocks noChangeArrowheads="1"/>
          </p:cNvSpPr>
          <p:nvPr/>
        </p:nvSpPr>
        <p:spPr bwMode="auto">
          <a:xfrm>
            <a:off x="323850" y="1062038"/>
            <a:ext cx="849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s-ES" sz="2400"/>
          </a:p>
          <a:p>
            <a:pPr algn="ctr"/>
            <a:r>
              <a:rPr lang="es-ES" sz="2400"/>
              <a:t>Grain maize anomalies=f(drought)</a:t>
            </a:r>
          </a:p>
        </p:txBody>
      </p:sp>
      <p:sp>
        <p:nvSpPr>
          <p:cNvPr id="113667" name="Rectángulo 1"/>
          <p:cNvSpPr>
            <a:spLocks noChangeArrowheads="1"/>
          </p:cNvSpPr>
          <p:nvPr/>
        </p:nvSpPr>
        <p:spPr bwMode="auto">
          <a:xfrm>
            <a:off x="539750" y="6524625"/>
            <a:ext cx="7561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baseline="30000"/>
              <a:t>The orange</a:t>
            </a:r>
            <a:r>
              <a:rPr lang="es-ES"/>
              <a:t> </a:t>
            </a:r>
            <a:r>
              <a:rPr lang="es-ES" baseline="30000"/>
              <a:t>shaded band includes 90 % of the members of 1000 different bootstrap replicates</a:t>
            </a:r>
            <a:endParaRPr lang="es-ES"/>
          </a:p>
        </p:txBody>
      </p:sp>
      <p:pic>
        <p:nvPicPr>
          <p:cNvPr id="113668" name="Imagen 2" descr="mlr_yield_spei3_FR.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933700"/>
            <a:ext cx="3556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Imagen 4" descr="mlr_yield_spei6_FR.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933700"/>
            <a:ext cx="355441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CuadroTexto 5"/>
          <p:cNvSpPr txBox="1">
            <a:spLocks noChangeArrowheads="1"/>
          </p:cNvSpPr>
          <p:nvPr/>
        </p:nvSpPr>
        <p:spPr bwMode="auto">
          <a:xfrm>
            <a:off x="1763713" y="2781300"/>
            <a:ext cx="2085975"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SPEI3(8), R</a:t>
            </a:r>
            <a:r>
              <a:rPr lang="es-ES" sz="1800" baseline="30000"/>
              <a:t>2</a:t>
            </a:r>
            <a:r>
              <a:rPr lang="es-ES" sz="1800"/>
              <a:t>=0.49</a:t>
            </a:r>
          </a:p>
        </p:txBody>
      </p:sp>
      <p:sp>
        <p:nvSpPr>
          <p:cNvPr id="113671" name="CuadroTexto 8"/>
          <p:cNvSpPr txBox="1">
            <a:spLocks noChangeArrowheads="1"/>
          </p:cNvSpPr>
          <p:nvPr/>
        </p:nvSpPr>
        <p:spPr bwMode="auto">
          <a:xfrm>
            <a:off x="5724525" y="2781300"/>
            <a:ext cx="2085975"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SPEI6(8), R</a:t>
            </a:r>
            <a:r>
              <a:rPr lang="es-ES" sz="1800" baseline="30000"/>
              <a:t>2</a:t>
            </a:r>
            <a:r>
              <a:rPr lang="es-ES" sz="1800"/>
              <a:t>=0.14</a:t>
            </a:r>
          </a:p>
        </p:txBody>
      </p:sp>
      <p:sp>
        <p:nvSpPr>
          <p:cNvPr id="113672" name="CuadroTexto 9"/>
          <p:cNvSpPr txBox="1">
            <a:spLocks noChangeArrowheads="1"/>
          </p:cNvSpPr>
          <p:nvPr/>
        </p:nvSpPr>
        <p:spPr bwMode="auto">
          <a:xfrm rot="-5400000">
            <a:off x="-15875" y="4176713"/>
            <a:ext cx="903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France</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Imagen 6" descr="mlr_yield_spei3_R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862263"/>
            <a:ext cx="3556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4" name="Imagen 3" descr="mlr_yield_spei6_RO.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862263"/>
            <a:ext cx="3556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sp>
        <p:nvSpPr>
          <p:cNvPr id="115716" name="Rectángulo 1"/>
          <p:cNvSpPr>
            <a:spLocks noChangeArrowheads="1"/>
          </p:cNvSpPr>
          <p:nvPr/>
        </p:nvSpPr>
        <p:spPr bwMode="auto">
          <a:xfrm>
            <a:off x="323850" y="1062038"/>
            <a:ext cx="8496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s-ES" sz="2400"/>
          </a:p>
          <a:p>
            <a:pPr algn="ctr"/>
            <a:r>
              <a:rPr lang="es-ES" sz="2400"/>
              <a:t>Grain maize anomalies=f(drought)</a:t>
            </a:r>
          </a:p>
        </p:txBody>
      </p:sp>
      <p:sp>
        <p:nvSpPr>
          <p:cNvPr id="115717" name="Rectángulo 1"/>
          <p:cNvSpPr>
            <a:spLocks noChangeArrowheads="1"/>
          </p:cNvSpPr>
          <p:nvPr/>
        </p:nvSpPr>
        <p:spPr bwMode="auto">
          <a:xfrm>
            <a:off x="539750" y="6524625"/>
            <a:ext cx="7561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baseline="30000"/>
              <a:t>The orange</a:t>
            </a:r>
            <a:r>
              <a:rPr lang="es-ES"/>
              <a:t> </a:t>
            </a:r>
            <a:r>
              <a:rPr lang="es-ES" baseline="30000"/>
              <a:t>shaded band includes 90 % of the members of 1000 different bootstrap replicates</a:t>
            </a:r>
            <a:endParaRPr lang="es-ES"/>
          </a:p>
        </p:txBody>
      </p:sp>
      <p:sp>
        <p:nvSpPr>
          <p:cNvPr id="115718" name="CuadroTexto 5"/>
          <p:cNvSpPr txBox="1">
            <a:spLocks noChangeArrowheads="1"/>
          </p:cNvSpPr>
          <p:nvPr/>
        </p:nvSpPr>
        <p:spPr bwMode="auto">
          <a:xfrm>
            <a:off x="1763713" y="2781300"/>
            <a:ext cx="2085975"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SPEI3(8), R</a:t>
            </a:r>
            <a:r>
              <a:rPr lang="es-ES" sz="1800" baseline="30000"/>
              <a:t>2</a:t>
            </a:r>
            <a:r>
              <a:rPr lang="es-ES" sz="1800"/>
              <a:t>=0.58</a:t>
            </a:r>
          </a:p>
        </p:txBody>
      </p:sp>
      <p:sp>
        <p:nvSpPr>
          <p:cNvPr id="115719" name="CuadroTexto 8"/>
          <p:cNvSpPr txBox="1">
            <a:spLocks noChangeArrowheads="1"/>
          </p:cNvSpPr>
          <p:nvPr/>
        </p:nvSpPr>
        <p:spPr bwMode="auto">
          <a:xfrm>
            <a:off x="5724525" y="2781300"/>
            <a:ext cx="2085975"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SPEI6(8), R</a:t>
            </a:r>
            <a:r>
              <a:rPr lang="es-ES" sz="1800" baseline="30000"/>
              <a:t>2</a:t>
            </a:r>
            <a:r>
              <a:rPr lang="es-ES" sz="1800"/>
              <a:t>=0.40</a:t>
            </a:r>
          </a:p>
        </p:txBody>
      </p:sp>
      <p:sp>
        <p:nvSpPr>
          <p:cNvPr id="115720" name="CuadroTexto 9"/>
          <p:cNvSpPr txBox="1">
            <a:spLocks noChangeArrowheads="1"/>
          </p:cNvSpPr>
          <p:nvPr/>
        </p:nvSpPr>
        <p:spPr bwMode="auto">
          <a:xfrm rot="-5400000">
            <a:off x="-118269" y="4177507"/>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Romania</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smtClean="0">
                <a:latin typeface="Arial" charset="0"/>
                <a:cs typeface="Arial" charset="0"/>
              </a:rPr>
              <a:t>NAO-&gt;</a:t>
            </a:r>
            <a:r>
              <a:rPr lang="it-IT" altLang="en-US" dirty="0" err="1" smtClean="0">
                <a:latin typeface="Arial" charset="0"/>
                <a:cs typeface="Arial" charset="0"/>
              </a:rPr>
              <a:t>local</a:t>
            </a:r>
            <a:r>
              <a:rPr lang="it-IT" altLang="en-US" dirty="0" smtClean="0">
                <a:latin typeface="Arial" charset="0"/>
                <a:cs typeface="Arial" charset="0"/>
              </a:rPr>
              <a:t> </a:t>
            </a:r>
            <a:r>
              <a:rPr lang="it-IT" altLang="en-US" dirty="0" err="1" smtClean="0">
                <a:latin typeface="Arial" charset="0"/>
                <a:cs typeface="Arial" charset="0"/>
              </a:rPr>
              <a:t>climate</a:t>
            </a:r>
            <a:r>
              <a:rPr lang="it-IT" altLang="en-US" dirty="0" smtClean="0">
                <a:latin typeface="Arial" charset="0"/>
                <a:cs typeface="Arial" charset="0"/>
                <a:sym typeface="Wingdings"/>
              </a:rPr>
              <a:t> </a:t>
            </a:r>
            <a:r>
              <a:rPr lang="it-IT" altLang="en-US" dirty="0" err="1" smtClean="0">
                <a:latin typeface="Arial" charset="0"/>
                <a:cs typeface="Arial" charset="0"/>
                <a:sym typeface="Wingdings"/>
              </a:rPr>
              <a:t>crop</a:t>
            </a:r>
            <a:r>
              <a:rPr lang="it-IT" altLang="en-US" dirty="0" smtClean="0">
                <a:latin typeface="Arial" charset="0"/>
                <a:cs typeface="Arial" charset="0"/>
                <a:sym typeface="Wingdings"/>
              </a:rPr>
              <a:t> </a:t>
            </a:r>
            <a:r>
              <a:rPr lang="it-IT" altLang="en-US" dirty="0" err="1" smtClean="0">
                <a:latin typeface="Arial" charset="0"/>
                <a:cs typeface="Arial" charset="0"/>
                <a:sym typeface="Wingdings"/>
              </a:rPr>
              <a:t>yields</a:t>
            </a:r>
            <a:endParaRPr lang="en-US" altLang="en-US" dirty="0" smtClean="0">
              <a:ea typeface="ＭＳ Ｐゴシック" pitchFamily="34" charset="-128"/>
              <a:cs typeface="Arial" pitchFamily="34" charset="0"/>
            </a:endParaRPr>
          </a:p>
        </p:txBody>
      </p:sp>
      <p:pic>
        <p:nvPicPr>
          <p:cNvPr id="117762" name="Imagen 1" descr="animated_nao_pre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8038" y="846138"/>
            <a:ext cx="45259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Imagen 4" descr="animated_NAO_tmea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3" y="917575"/>
            <a:ext cx="45259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Imagen 2" descr="cor_NAO_DJF_ndvi3g_M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213351" y="3287712"/>
            <a:ext cx="27495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Rectángulo 3"/>
          <p:cNvSpPr>
            <a:spLocks noChangeArrowheads="1"/>
          </p:cNvSpPr>
          <p:nvPr/>
        </p:nvSpPr>
        <p:spPr bwMode="auto">
          <a:xfrm>
            <a:off x="250825" y="4303713"/>
            <a:ext cx="3960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cs typeface="Arial" charset="0"/>
              </a:rPr>
              <a:t>Correlation of NAO and Tmean and Prec month by month</a:t>
            </a:r>
            <a:endParaRPr lang="en-GB" b="1" u="sng">
              <a:cs typeface="Arial" charset="0"/>
            </a:endParaRPr>
          </a:p>
        </p:txBody>
      </p:sp>
      <p:cxnSp>
        <p:nvCxnSpPr>
          <p:cNvPr id="8" name="Conector recto de flecha 7"/>
          <p:cNvCxnSpPr>
            <a:stCxn id="117765" idx="0"/>
            <a:endCxn id="117763" idx="2"/>
          </p:cNvCxnSpPr>
          <p:nvPr/>
        </p:nvCxnSpPr>
        <p:spPr>
          <a:xfrm flipV="1">
            <a:off x="2232025" y="3797300"/>
            <a:ext cx="49213" cy="506413"/>
          </a:xfrm>
          <a:prstGeom prst="straightConnector1">
            <a:avLst/>
          </a:prstGeom>
          <a:ln>
            <a:solidFill>
              <a:srgbClr val="004990"/>
            </a:solidFill>
            <a:tailEnd type="arrow"/>
          </a:ln>
          <a:effectLst/>
        </p:spPr>
        <p:style>
          <a:lnRef idx="2">
            <a:schemeClr val="accent1"/>
          </a:lnRef>
          <a:fillRef idx="0">
            <a:schemeClr val="accent1"/>
          </a:fillRef>
          <a:effectRef idx="1">
            <a:schemeClr val="accent1"/>
          </a:effectRef>
          <a:fontRef idx="minor">
            <a:schemeClr val="tx1"/>
          </a:fontRef>
        </p:style>
      </p:cxnSp>
      <p:sp>
        <p:nvSpPr>
          <p:cNvPr id="117767" name="Rectángulo 14"/>
          <p:cNvSpPr>
            <a:spLocks noChangeArrowheads="1"/>
          </p:cNvSpPr>
          <p:nvPr/>
        </p:nvSpPr>
        <p:spPr bwMode="auto">
          <a:xfrm>
            <a:off x="323850" y="5383213"/>
            <a:ext cx="39608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cs typeface="Arial" charset="0"/>
              </a:rPr>
              <a:t>Correlation of NAO in winter and NDVI in spring</a:t>
            </a:r>
            <a:endParaRPr lang="en-GB" b="1" u="sng">
              <a:cs typeface="Arial" charset="0"/>
            </a:endParaRPr>
          </a:p>
        </p:txBody>
      </p:sp>
      <p:cxnSp>
        <p:nvCxnSpPr>
          <p:cNvPr id="16" name="Conector recto de flecha 15"/>
          <p:cNvCxnSpPr/>
          <p:nvPr/>
        </p:nvCxnSpPr>
        <p:spPr>
          <a:xfrm flipV="1">
            <a:off x="3276600" y="5816600"/>
            <a:ext cx="1008063" cy="71438"/>
          </a:xfrm>
          <a:prstGeom prst="straightConnector1">
            <a:avLst/>
          </a:prstGeom>
          <a:ln>
            <a:solidFill>
              <a:srgbClr val="004990"/>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smtClean="0">
                <a:latin typeface="Arial" charset="0"/>
                <a:cs typeface="Arial" charset="0"/>
              </a:rPr>
              <a:t>NAO-&gt;</a:t>
            </a:r>
            <a:r>
              <a:rPr lang="it-IT" altLang="en-US" dirty="0" err="1" smtClean="0">
                <a:latin typeface="Arial" charset="0"/>
                <a:cs typeface="Arial" charset="0"/>
              </a:rPr>
              <a:t>local</a:t>
            </a:r>
            <a:r>
              <a:rPr lang="it-IT" altLang="en-US" dirty="0" smtClean="0">
                <a:latin typeface="Arial" charset="0"/>
                <a:cs typeface="Arial" charset="0"/>
              </a:rPr>
              <a:t> </a:t>
            </a:r>
            <a:r>
              <a:rPr lang="it-IT" altLang="en-US" dirty="0" err="1" smtClean="0">
                <a:latin typeface="Arial" charset="0"/>
                <a:cs typeface="Arial" charset="0"/>
              </a:rPr>
              <a:t>climate</a:t>
            </a:r>
            <a:r>
              <a:rPr lang="it-IT" altLang="en-US" dirty="0" smtClean="0">
                <a:latin typeface="Arial" charset="0"/>
                <a:cs typeface="Arial" charset="0"/>
                <a:sym typeface="Wingdings"/>
              </a:rPr>
              <a:t> </a:t>
            </a:r>
            <a:r>
              <a:rPr lang="it-IT" altLang="en-US" dirty="0" err="1" smtClean="0">
                <a:latin typeface="Arial" charset="0"/>
                <a:cs typeface="Arial" charset="0"/>
                <a:sym typeface="Wingdings"/>
              </a:rPr>
              <a:t>crop</a:t>
            </a:r>
            <a:r>
              <a:rPr lang="it-IT" altLang="en-US" dirty="0" smtClean="0">
                <a:latin typeface="Arial" charset="0"/>
                <a:cs typeface="Arial" charset="0"/>
                <a:sym typeface="Wingdings"/>
              </a:rPr>
              <a:t> </a:t>
            </a:r>
            <a:r>
              <a:rPr lang="it-IT" altLang="en-US" dirty="0" err="1" smtClean="0">
                <a:latin typeface="Arial" charset="0"/>
                <a:cs typeface="Arial" charset="0"/>
                <a:sym typeface="Wingdings"/>
              </a:rPr>
              <a:t>yields</a:t>
            </a:r>
            <a:endParaRPr lang="en-US" altLang="en-US" dirty="0" smtClean="0">
              <a:ea typeface="ＭＳ Ｐゴシック" pitchFamily="34" charset="-128"/>
              <a:cs typeface="Arial" pitchFamily="34" charset="0"/>
            </a:endParaRPr>
          </a:p>
        </p:txBody>
      </p:sp>
      <p:sp>
        <p:nvSpPr>
          <p:cNvPr id="119810" name="Rectángulo 3"/>
          <p:cNvSpPr>
            <a:spLocks noChangeArrowheads="1"/>
          </p:cNvSpPr>
          <p:nvPr/>
        </p:nvSpPr>
        <p:spPr bwMode="auto">
          <a:xfrm>
            <a:off x="250825" y="4303713"/>
            <a:ext cx="3960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cs typeface="Arial" charset="0"/>
              </a:rPr>
              <a:t>Correlation of NAO and Tmean and Prec month by month</a:t>
            </a:r>
            <a:endParaRPr lang="en-GB" b="1" u="sng">
              <a:cs typeface="Arial" charset="0"/>
            </a:endParaRPr>
          </a:p>
        </p:txBody>
      </p:sp>
      <p:cxnSp>
        <p:nvCxnSpPr>
          <p:cNvPr id="8" name="Conector recto de flecha 7"/>
          <p:cNvCxnSpPr>
            <a:stCxn id="119810" idx="0"/>
          </p:cNvCxnSpPr>
          <p:nvPr/>
        </p:nvCxnSpPr>
        <p:spPr>
          <a:xfrm flipV="1">
            <a:off x="2232025" y="3797300"/>
            <a:ext cx="49213" cy="506413"/>
          </a:xfrm>
          <a:prstGeom prst="straightConnector1">
            <a:avLst/>
          </a:prstGeom>
          <a:ln>
            <a:solidFill>
              <a:srgbClr val="004990"/>
            </a:solidFill>
            <a:tailEnd type="arrow"/>
          </a:ln>
          <a:effectLst/>
        </p:spPr>
        <p:style>
          <a:lnRef idx="2">
            <a:schemeClr val="accent1"/>
          </a:lnRef>
          <a:fillRef idx="0">
            <a:schemeClr val="accent1"/>
          </a:fillRef>
          <a:effectRef idx="1">
            <a:schemeClr val="accent1"/>
          </a:effectRef>
          <a:fontRef idx="minor">
            <a:schemeClr val="tx1"/>
          </a:fontRef>
        </p:style>
      </p:cxnSp>
      <p:sp>
        <p:nvSpPr>
          <p:cNvPr id="119812" name="Rectángulo 14"/>
          <p:cNvSpPr>
            <a:spLocks noChangeArrowheads="1"/>
          </p:cNvSpPr>
          <p:nvPr/>
        </p:nvSpPr>
        <p:spPr bwMode="auto">
          <a:xfrm>
            <a:off x="323850" y="5383213"/>
            <a:ext cx="39608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GB">
                <a:cs typeface="Arial" charset="0"/>
              </a:rPr>
              <a:t>Correlation of NAO in winter and NDVI in spring</a:t>
            </a:r>
            <a:endParaRPr lang="en-GB" b="1" u="sng">
              <a:cs typeface="Arial" charset="0"/>
            </a:endParaRPr>
          </a:p>
        </p:txBody>
      </p:sp>
      <p:cxnSp>
        <p:nvCxnSpPr>
          <p:cNvPr id="16" name="Conector recto de flecha 15"/>
          <p:cNvCxnSpPr/>
          <p:nvPr/>
        </p:nvCxnSpPr>
        <p:spPr>
          <a:xfrm flipV="1">
            <a:off x="3276600" y="5816600"/>
            <a:ext cx="1008063" cy="71438"/>
          </a:xfrm>
          <a:prstGeom prst="straightConnector1">
            <a:avLst/>
          </a:prstGeom>
          <a:ln>
            <a:solidFill>
              <a:srgbClr val="004990"/>
            </a:solidFill>
            <a:tailEnd type="arrow"/>
          </a:ln>
          <a:effectLst/>
        </p:spPr>
        <p:style>
          <a:lnRef idx="2">
            <a:schemeClr val="accent1"/>
          </a:lnRef>
          <a:fillRef idx="0">
            <a:schemeClr val="accent1"/>
          </a:fillRef>
          <a:effectRef idx="1">
            <a:schemeClr val="accent1"/>
          </a:effectRef>
          <a:fontRef idx="minor">
            <a:schemeClr val="tx1"/>
          </a:fontRef>
        </p:style>
      </p:cxnSp>
      <p:pic>
        <p:nvPicPr>
          <p:cNvPr id="119814" name="Imagen 5" descr="animated_SCA_pre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917575"/>
            <a:ext cx="45259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Imagen 6" descr="animated_SCA_tmea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17575"/>
            <a:ext cx="45259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Imagen 8" descr="cor_SCA_DJF_ndvi3g_M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213351" y="2998787"/>
            <a:ext cx="27495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2 Título"/>
          <p:cNvSpPr>
            <a:spLocks noGrp="1"/>
          </p:cNvSpPr>
          <p:nvPr>
            <p:ph type="title"/>
          </p:nvPr>
        </p:nvSpPr>
        <p:spPr bwMode="auto">
          <a:xfrm>
            <a:off x="111125" y="149225"/>
            <a:ext cx="6551613" cy="696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pPr>
            <a:r>
              <a:rPr lang="en-US">
                <a:latin typeface="Arial" charset="0"/>
                <a:cs typeface="Arial" charset="0"/>
              </a:rPr>
              <a:t>Verification of Probabilistic Forecasts</a:t>
            </a:r>
          </a:p>
        </p:txBody>
      </p:sp>
      <p:sp>
        <p:nvSpPr>
          <p:cNvPr id="10" name="Text Box 4"/>
          <p:cNvSpPr txBox="1">
            <a:spLocks noChangeArrowheads="1"/>
          </p:cNvSpPr>
          <p:nvPr/>
        </p:nvSpPr>
        <p:spPr bwMode="auto">
          <a:xfrm>
            <a:off x="508000" y="1031875"/>
            <a:ext cx="81041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dirty="0">
                <a:cs typeface="Arial" charset="0"/>
              </a:rPr>
              <a:t>The Ranked Probability Skill Score (RPSS; Epstein 1969)</a:t>
            </a:r>
          </a:p>
        </p:txBody>
      </p:sp>
      <p:sp>
        <p:nvSpPr>
          <p:cNvPr id="11" name="Text Box 6"/>
          <p:cNvSpPr txBox="1">
            <a:spLocks noChangeArrowheads="1"/>
          </p:cNvSpPr>
          <p:nvPr/>
        </p:nvSpPr>
        <p:spPr bwMode="auto">
          <a:xfrm>
            <a:off x="611188" y="1565275"/>
            <a:ext cx="8064500"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dirty="0"/>
          </a:p>
          <a:p>
            <a:pPr>
              <a:defRPr/>
            </a:pPr>
            <a:r>
              <a:rPr lang="en-US" dirty="0"/>
              <a:t>RPSS measures cumulative squared error between categorical forecast probabilities and the observed categorical probabilities relative to a reference forecast (e.g. climatology)</a:t>
            </a:r>
          </a:p>
          <a:p>
            <a:pPr>
              <a:defRPr/>
            </a:pPr>
            <a:endParaRPr lang="en-US" dirty="0"/>
          </a:p>
        </p:txBody>
      </p:sp>
      <p:pic>
        <p:nvPicPr>
          <p:cNvPr id="121860"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717800"/>
            <a:ext cx="3683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581400"/>
            <a:ext cx="56324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Rectángulo 4"/>
          <p:cNvSpPr>
            <a:spLocks noChangeArrowheads="1"/>
          </p:cNvSpPr>
          <p:nvPr/>
        </p:nvSpPr>
        <p:spPr bwMode="auto">
          <a:xfrm>
            <a:off x="684213" y="4662488"/>
            <a:ext cx="777557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t>Where:</a:t>
            </a:r>
          </a:p>
          <a:p>
            <a:r>
              <a:rPr lang="es-ES"/>
              <a:t>M is the number of forecast categories (3 for tercile forecasts)</a:t>
            </a:r>
          </a:p>
          <a:p>
            <a:r>
              <a:rPr lang="es-ES"/>
              <a:t>pk is the predicted probability in forecast category k</a:t>
            </a:r>
          </a:p>
          <a:p>
            <a:r>
              <a:rPr lang="es-ES"/>
              <a:t>ok is an indicator (0=no, 1=yes) for the observation in category</a:t>
            </a:r>
          </a:p>
          <a:p>
            <a:endParaRPr lang="es-ES"/>
          </a:p>
          <a:p>
            <a:r>
              <a:rPr lang="es-ES"/>
              <a:t>Range: minus infinity to 1; 0 indicates no skill when compared to the reference forecast. Perfect score: 1</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it-IT" altLang="en-US" dirty="0" err="1" smtClean="0">
                <a:latin typeface="Arial" charset="0"/>
                <a:cs typeface="Arial" charset="0"/>
              </a:rPr>
              <a:t>drought</a:t>
            </a:r>
            <a:r>
              <a:rPr lang="it-IT" altLang="en-US" dirty="0" smtClean="0">
                <a:latin typeface="Arial" charset="0"/>
                <a:cs typeface="Arial" charset="0"/>
              </a:rPr>
              <a:t> </a:t>
            </a:r>
            <a:r>
              <a:rPr lang="it-IT" altLang="en-US" dirty="0" err="1" smtClean="0">
                <a:latin typeface="Arial" charset="0"/>
                <a:cs typeface="Arial" charset="0"/>
              </a:rPr>
              <a:t>prediction</a:t>
            </a:r>
            <a:endParaRPr lang="en-US" altLang="en-US" dirty="0" smtClean="0">
              <a:ea typeface="ＭＳ Ｐゴシック" pitchFamily="34" charset="-128"/>
              <a:cs typeface="Arial" pitchFamily="34" charset="0"/>
            </a:endParaRPr>
          </a:p>
        </p:txBody>
      </p:sp>
      <p:sp>
        <p:nvSpPr>
          <p:cNvPr id="123906" name="Rectángulo 7"/>
          <p:cNvSpPr>
            <a:spLocks noChangeArrowheads="1"/>
          </p:cNvSpPr>
          <p:nvPr/>
        </p:nvSpPr>
        <p:spPr bwMode="auto">
          <a:xfrm>
            <a:off x="179388" y="917575"/>
            <a:ext cx="8820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sz="2800"/>
              <a:t>Leave one out cross validation</a:t>
            </a:r>
          </a:p>
          <a:p>
            <a:endParaRPr lang="es-ES" sz="2800"/>
          </a:p>
        </p:txBody>
      </p:sp>
      <p:sp>
        <p:nvSpPr>
          <p:cNvPr id="123907" name="CuadroTexto 2"/>
          <p:cNvSpPr txBox="1">
            <a:spLocks noChangeArrowheads="1"/>
          </p:cNvSpPr>
          <p:nvPr/>
        </p:nvSpPr>
        <p:spPr bwMode="auto">
          <a:xfrm>
            <a:off x="1835150" y="2281238"/>
            <a:ext cx="698500" cy="369887"/>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1981</a:t>
            </a:r>
          </a:p>
        </p:txBody>
      </p:sp>
      <p:sp>
        <p:nvSpPr>
          <p:cNvPr id="123908" name="CuadroTexto 24"/>
          <p:cNvSpPr txBox="1">
            <a:spLocks noChangeArrowheads="1"/>
          </p:cNvSpPr>
          <p:nvPr/>
        </p:nvSpPr>
        <p:spPr bwMode="auto">
          <a:xfrm>
            <a:off x="2649538" y="2281238"/>
            <a:ext cx="698500" cy="369887"/>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1982</a:t>
            </a:r>
          </a:p>
        </p:txBody>
      </p:sp>
      <p:sp>
        <p:nvSpPr>
          <p:cNvPr id="123909" name="CuadroTexto 25"/>
          <p:cNvSpPr txBox="1">
            <a:spLocks noChangeArrowheads="1"/>
          </p:cNvSpPr>
          <p:nvPr/>
        </p:nvSpPr>
        <p:spPr bwMode="auto">
          <a:xfrm>
            <a:off x="3492500" y="2281238"/>
            <a:ext cx="414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a:t>
            </a:r>
          </a:p>
        </p:txBody>
      </p:sp>
      <p:sp>
        <p:nvSpPr>
          <p:cNvPr id="123910" name="CuadroTexto 26"/>
          <p:cNvSpPr txBox="1">
            <a:spLocks noChangeArrowheads="1"/>
          </p:cNvSpPr>
          <p:nvPr/>
        </p:nvSpPr>
        <p:spPr bwMode="auto">
          <a:xfrm>
            <a:off x="4838700" y="2281238"/>
            <a:ext cx="696913" cy="369887"/>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2013</a:t>
            </a:r>
          </a:p>
        </p:txBody>
      </p:sp>
      <p:sp>
        <p:nvSpPr>
          <p:cNvPr id="123911" name="CuadroTexto 27"/>
          <p:cNvSpPr txBox="1">
            <a:spLocks noChangeArrowheads="1"/>
          </p:cNvSpPr>
          <p:nvPr/>
        </p:nvSpPr>
        <p:spPr bwMode="auto">
          <a:xfrm>
            <a:off x="5651500" y="2281238"/>
            <a:ext cx="698500" cy="369887"/>
          </a:xfrm>
          <a:prstGeom prst="rect">
            <a:avLst/>
          </a:prstGeom>
          <a:noFill/>
          <a:ln w="9525">
            <a:solidFill>
              <a:srgbClr val="00009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2014</a:t>
            </a:r>
          </a:p>
        </p:txBody>
      </p:sp>
      <p:sp>
        <p:nvSpPr>
          <p:cNvPr id="123912" name="CuadroTexto 4"/>
          <p:cNvSpPr txBox="1">
            <a:spLocks noChangeArrowheads="1"/>
          </p:cNvSpPr>
          <p:nvPr/>
        </p:nvSpPr>
        <p:spPr bwMode="auto">
          <a:xfrm>
            <a:off x="323850" y="2930525"/>
            <a:ext cx="8496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pPr>
            <a:r>
              <a:rPr lang="es-ES" sz="1800"/>
              <a:t>Select test year, the training period is the whole period without the test period</a:t>
            </a:r>
          </a:p>
          <a:p>
            <a:pPr eaLnBrk="1" hangingPunct="1">
              <a:buFontTx/>
              <a:buAutoNum type="arabicPeriod"/>
            </a:pPr>
            <a:r>
              <a:rPr lang="es-ES" sz="1800"/>
              <a:t>Calculate the observed and forecasted average over the training period: &lt;O&gt;, &lt;F&gt;</a:t>
            </a:r>
          </a:p>
          <a:p>
            <a:pPr eaLnBrk="1" hangingPunct="1">
              <a:buFontTx/>
              <a:buAutoNum type="arabicPeriod"/>
            </a:pPr>
            <a:r>
              <a:rPr lang="es-ES" sz="1800"/>
              <a:t>Bias correcting the forecasts: P*=P*(&lt;O&gt;/&lt;F&gt;); T*=T-(&lt;F&gt;-&lt;O&gt;)</a:t>
            </a:r>
          </a:p>
          <a:p>
            <a:pPr eaLnBrk="1" hangingPunct="1">
              <a:buFontTx/>
              <a:buAutoNum type="arabicPeriod"/>
            </a:pPr>
            <a:r>
              <a:rPr lang="es-ES" sz="1800"/>
              <a:t>Calculate A6</a:t>
            </a:r>
            <a:r>
              <a:rPr lang="es-ES" sz="1800" baseline="-25000"/>
              <a:t>test</a:t>
            </a:r>
            <a:r>
              <a:rPr lang="es-ES" sz="1800" baseline="30000"/>
              <a:t>*</a:t>
            </a:r>
            <a:r>
              <a:rPr lang="es-ES" sz="1800"/>
              <a:t>= O1+O2+O3+F4+F5+F6</a:t>
            </a:r>
          </a:p>
          <a:p>
            <a:pPr eaLnBrk="1" hangingPunct="1">
              <a:buFontTx/>
              <a:buAutoNum type="arabicPeriod"/>
            </a:pPr>
            <a:r>
              <a:rPr lang="es-ES" sz="1800"/>
              <a:t>Calculate SPEI6</a:t>
            </a:r>
            <a:r>
              <a:rPr lang="es-ES" sz="1800" baseline="-25000"/>
              <a:t>test</a:t>
            </a:r>
            <a:r>
              <a:rPr lang="es-ES" sz="1800" baseline="30000"/>
              <a:t>*</a:t>
            </a:r>
            <a:r>
              <a:rPr lang="es-ES" sz="1800"/>
              <a:t>=Standardization(A6</a:t>
            </a:r>
            <a:r>
              <a:rPr lang="es-ES" sz="1800" baseline="-25000"/>
              <a:t>test</a:t>
            </a:r>
            <a:r>
              <a:rPr lang="es-ES" sz="1800" baseline="30000"/>
              <a:t>*</a:t>
            </a:r>
            <a:r>
              <a:rPr lang="es-ES" sz="1800"/>
              <a:t>,A</a:t>
            </a:r>
            <a:r>
              <a:rPr lang="es-ES" sz="1800" baseline="-25000"/>
              <a:t>training_1</a:t>
            </a:r>
            <a:r>
              <a:rPr lang="es-ES" sz="1800"/>
              <a:t>+…+A</a:t>
            </a:r>
            <a:r>
              <a:rPr lang="es-ES" sz="1800" baseline="-25000"/>
              <a:t>training_n-1</a:t>
            </a:r>
            <a:r>
              <a:rPr lang="es-ES" sz="1800"/>
              <a:t>); (n=number of years)</a:t>
            </a:r>
          </a:p>
          <a:p>
            <a:pPr eaLnBrk="1" hangingPunct="1">
              <a:buFontTx/>
              <a:buAutoNum type="arabicPeriod"/>
            </a:pPr>
            <a:endParaRPr lang="es-ES" sz="1800"/>
          </a:p>
        </p:txBody>
      </p:sp>
      <p:sp>
        <p:nvSpPr>
          <p:cNvPr id="123913" name="CuadroTexto 30"/>
          <p:cNvSpPr txBox="1">
            <a:spLocks noChangeArrowheads="1"/>
          </p:cNvSpPr>
          <p:nvPr/>
        </p:nvSpPr>
        <p:spPr bwMode="auto">
          <a:xfrm>
            <a:off x="4284663" y="2273300"/>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smtClean="0"/>
              <a:t>Toward seasonal forecast for MARS</a:t>
            </a:r>
            <a:br>
              <a:rPr lang="en-GB" dirty="0" smtClean="0"/>
            </a:br>
            <a:endParaRPr lang="en-GB" dirty="0"/>
          </a:p>
        </p:txBody>
      </p:sp>
      <p:sp>
        <p:nvSpPr>
          <p:cNvPr id="64514" name="Marcador de texto 3"/>
          <p:cNvSpPr>
            <a:spLocks noGrp="1"/>
          </p:cNvSpPr>
          <p:nvPr>
            <p:ph type="body" sz="quarter" idx="10"/>
          </p:nvPr>
        </p:nvSpPr>
        <p:spPr bwMode="auto">
          <a:xfrm>
            <a:off x="179388" y="985838"/>
            <a:ext cx="8964612" cy="5519737"/>
          </a:xfrm>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FontTx/>
              <a:buNone/>
              <a:defRPr/>
            </a:pPr>
            <a:endParaRPr lang="en-GB" sz="2800" dirty="0">
              <a:latin typeface="Arial" charset="0"/>
            </a:endParaRPr>
          </a:p>
          <a:p>
            <a:pPr>
              <a:defRPr/>
            </a:pPr>
            <a:endParaRPr lang="en-GB" sz="2200" dirty="0" smtClean="0">
              <a:latin typeface="Arial" charset="0"/>
            </a:endParaRPr>
          </a:p>
          <a:p>
            <a:pPr>
              <a:defRPr/>
            </a:pPr>
            <a:r>
              <a:rPr lang="en-GB" sz="2800" dirty="0">
                <a:latin typeface="Arial" charset="0"/>
              </a:rPr>
              <a:t>Review of current methodologies </a:t>
            </a:r>
          </a:p>
          <a:p>
            <a:pPr>
              <a:defRPr/>
            </a:pPr>
            <a:r>
              <a:rPr lang="en-GB" sz="2800" dirty="0">
                <a:latin typeface="Arial" charset="0"/>
              </a:rPr>
              <a:t>Evaluation of the forecast quality of the </a:t>
            </a:r>
            <a:r>
              <a:rPr lang="en-GB" sz="2800" dirty="0" smtClean="0">
                <a:latin typeface="Arial" charset="0"/>
              </a:rPr>
              <a:t>seasonal (re)forecasts</a:t>
            </a:r>
            <a:endParaRPr lang="en-GB" sz="2800" dirty="0">
              <a:latin typeface="Arial" charset="0"/>
            </a:endParaRPr>
          </a:p>
          <a:p>
            <a:pPr>
              <a:defRPr/>
            </a:pPr>
            <a:r>
              <a:rPr lang="en-GB" sz="2800" dirty="0">
                <a:latin typeface="Arial" charset="0"/>
              </a:rPr>
              <a:t>Forecast for 2016 using April start </a:t>
            </a:r>
            <a:r>
              <a:rPr lang="en-GB" sz="2800" dirty="0" smtClean="0">
                <a:latin typeface="Arial" charset="0"/>
              </a:rPr>
              <a:t>date</a:t>
            </a:r>
          </a:p>
          <a:p>
            <a:pPr>
              <a:defRPr/>
            </a:pPr>
            <a:r>
              <a:rPr lang="en-GB" sz="2800" dirty="0" smtClean="0">
                <a:latin typeface="Arial" charset="0"/>
              </a:rPr>
              <a:t>Alternative approaches to produce seasonal forecasts</a:t>
            </a:r>
            <a:endParaRPr lang="en-GB" sz="2800" dirty="0">
              <a:latin typeface="Arial" charset="0"/>
            </a:endParaRPr>
          </a:p>
          <a:p>
            <a:pPr>
              <a:defRPr/>
            </a:pPr>
            <a:endParaRPr lang="en-GB" sz="2800" dirty="0">
              <a:latin typeface="Arial" charset="0"/>
            </a:endParaRPr>
          </a:p>
        </p:txBody>
      </p:sp>
      <p:sp>
        <p:nvSpPr>
          <p:cNvPr id="3" name="Rectángulo 2"/>
          <p:cNvSpPr/>
          <p:nvPr/>
        </p:nvSpPr>
        <p:spPr>
          <a:xfrm>
            <a:off x="179388" y="2430463"/>
            <a:ext cx="8208962" cy="93503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6875" y="144463"/>
            <a:ext cx="6191250" cy="696912"/>
          </a:xfrm>
        </p:spPr>
        <p:txBody>
          <a:bodyPr/>
          <a:lstStyle/>
          <a:p>
            <a:pPr>
              <a:defRPr/>
            </a:pPr>
            <a:r>
              <a:rPr lang="en-GB" dirty="0" smtClean="0"/>
              <a:t>Toward seasonal forecast for MARS</a:t>
            </a:r>
            <a:br>
              <a:rPr lang="en-GB" dirty="0" smtClean="0"/>
            </a:br>
            <a:endParaRPr lang="en-GB" dirty="0"/>
          </a:p>
        </p:txBody>
      </p:sp>
      <p:sp>
        <p:nvSpPr>
          <p:cNvPr id="64514" name="Marcador de texto 3"/>
          <p:cNvSpPr>
            <a:spLocks noGrp="1"/>
          </p:cNvSpPr>
          <p:nvPr>
            <p:ph type="body" sz="quarter" idx="10"/>
          </p:nvPr>
        </p:nvSpPr>
        <p:spPr bwMode="auto">
          <a:xfrm>
            <a:off x="179388" y="985838"/>
            <a:ext cx="8964612" cy="5519737"/>
          </a:xfrm>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buFontTx/>
              <a:buNone/>
              <a:defRPr/>
            </a:pPr>
            <a:endParaRPr lang="en-GB" sz="2800" dirty="0">
              <a:latin typeface="Arial" charset="0"/>
            </a:endParaRPr>
          </a:p>
          <a:p>
            <a:pPr>
              <a:defRPr/>
            </a:pPr>
            <a:endParaRPr lang="en-GB" sz="2200" dirty="0" smtClean="0">
              <a:latin typeface="Arial" charset="0"/>
            </a:endParaRPr>
          </a:p>
          <a:p>
            <a:pPr>
              <a:defRPr/>
            </a:pPr>
            <a:r>
              <a:rPr lang="en-GB" sz="2800" dirty="0" smtClean="0">
                <a:latin typeface="Arial" charset="0"/>
              </a:rPr>
              <a:t>Evaluation </a:t>
            </a:r>
            <a:r>
              <a:rPr lang="en-GB" sz="2800" dirty="0">
                <a:latin typeface="Arial" charset="0"/>
              </a:rPr>
              <a:t>of the forecast quality of the </a:t>
            </a:r>
            <a:r>
              <a:rPr lang="en-GB" sz="2800" dirty="0" smtClean="0">
                <a:latin typeface="Arial" charset="0"/>
              </a:rPr>
              <a:t>seasonal (re)forecasts</a:t>
            </a:r>
            <a:endParaRPr lang="en-GB" sz="2800" dirty="0">
              <a:latin typeface="Arial" charset="0"/>
            </a:endParaRPr>
          </a:p>
          <a:p>
            <a:pPr lvl="1">
              <a:defRPr/>
            </a:pPr>
            <a:r>
              <a:rPr lang="en-GB" dirty="0" smtClean="0">
                <a:latin typeface="Arial" charset="0"/>
              </a:rPr>
              <a:t>Monthly averages</a:t>
            </a:r>
          </a:p>
          <a:p>
            <a:pPr lvl="1">
              <a:defRPr/>
            </a:pPr>
            <a:r>
              <a:rPr lang="en-GB" dirty="0" smtClean="0">
                <a:latin typeface="Arial" charset="0"/>
              </a:rPr>
              <a:t>Daily indices</a:t>
            </a:r>
            <a:endParaRPr lang="en-GB" dirty="0">
              <a:latin typeface="Arial" charset="0"/>
            </a:endParaRPr>
          </a:p>
        </p:txBody>
      </p:sp>
      <p:sp>
        <p:nvSpPr>
          <p:cNvPr id="3" name="Rectángulo 2"/>
          <p:cNvSpPr/>
          <p:nvPr/>
        </p:nvSpPr>
        <p:spPr>
          <a:xfrm>
            <a:off x="539750" y="2862263"/>
            <a:ext cx="2663825" cy="360362"/>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en-US" altLang="en-US" dirty="0">
                <a:latin typeface="Arial" charset="0"/>
                <a:cs typeface="Arial" charset="0"/>
              </a:rPr>
              <a:t>Skill of seasonal temperature forecasts </a:t>
            </a:r>
            <a:r>
              <a:rPr lang="en-US" altLang="en-US" dirty="0">
                <a:ea typeface="ＭＳ Ｐゴシック" pitchFamily="34" charset="-128"/>
                <a:cs typeface="Arial" pitchFamily="34" charset="0"/>
              </a:rPr>
              <a:t>of ECMWF-System4</a:t>
            </a:r>
            <a:endParaRPr lang="en-US" altLang="en-US" dirty="0" smtClean="0">
              <a:ea typeface="ＭＳ Ｐゴシック" pitchFamily="34" charset="-128"/>
              <a:cs typeface="Arial" pitchFamily="34" charset="0"/>
            </a:endParaRPr>
          </a:p>
        </p:txBody>
      </p:sp>
      <p:sp>
        <p:nvSpPr>
          <p:cNvPr id="26626" name="Rectángulo 1"/>
          <p:cNvSpPr>
            <a:spLocks noChangeArrowheads="1"/>
          </p:cNvSpPr>
          <p:nvPr/>
        </p:nvSpPr>
        <p:spPr bwMode="auto">
          <a:xfrm>
            <a:off x="611188" y="1062038"/>
            <a:ext cx="7993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a:cs typeface="Arial" charset="0"/>
              </a:rPr>
              <a:t>Correlation of temperature forecasts </a:t>
            </a:r>
          </a:p>
          <a:p>
            <a:pPr algn="ctr"/>
            <a:r>
              <a:rPr lang="en-GB" sz="2400">
                <a:cs typeface="Arial" charset="0"/>
              </a:rPr>
              <a:t>wrt ERA-Interim over 1982-2014</a:t>
            </a:r>
          </a:p>
        </p:txBody>
      </p:sp>
      <p:sp>
        <p:nvSpPr>
          <p:cNvPr id="26627" name="Rectángulo 1"/>
          <p:cNvSpPr>
            <a:spLocks noChangeArrowheads="1"/>
          </p:cNvSpPr>
          <p:nvPr/>
        </p:nvSpPr>
        <p:spPr bwMode="auto">
          <a:xfrm>
            <a:off x="611188" y="5454650"/>
            <a:ext cx="79930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just">
              <a:buFont typeface="Arial" charset="0"/>
              <a:buChar char="•"/>
            </a:pPr>
            <a:r>
              <a:rPr lang="en-GB" sz="2400"/>
              <a:t>High forecast skill over tropical regions</a:t>
            </a:r>
          </a:p>
          <a:p>
            <a:pPr marL="342900" indent="-342900" algn="just">
              <a:buFont typeface="Arial" charset="0"/>
              <a:buChar char="•"/>
            </a:pPr>
            <a:r>
              <a:rPr lang="en-GB" sz="2400"/>
              <a:t>ECMWF-System4 generally (also looking other other start dates/lead times) better than CFSv2</a:t>
            </a:r>
          </a:p>
        </p:txBody>
      </p:sp>
      <p:grpSp>
        <p:nvGrpSpPr>
          <p:cNvPr id="26628" name="Agrupar 1"/>
          <p:cNvGrpSpPr>
            <a:grpSpLocks/>
          </p:cNvGrpSpPr>
          <p:nvPr/>
        </p:nvGrpSpPr>
        <p:grpSpPr bwMode="auto">
          <a:xfrm>
            <a:off x="107950" y="2189163"/>
            <a:ext cx="8856663" cy="3265487"/>
            <a:chOff x="107950" y="2070100"/>
            <a:chExt cx="8856663" cy="3265488"/>
          </a:xfrm>
        </p:grpSpPr>
        <p:pic>
          <p:nvPicPr>
            <p:cNvPr id="26629" name="Imagen 2" descr="cor_erai_s4_sd_05_lt_1.eps"/>
            <p:cNvPicPr>
              <a:picLocks noChangeAspect="1"/>
            </p:cNvPicPr>
            <p:nvPr/>
          </p:nvPicPr>
          <p:blipFill>
            <a:blip r:embed="rId3">
              <a:extLst>
                <a:ext uri="{28A0092B-C50C-407E-A947-70E740481C1C}">
                  <a14:useLocalDpi xmlns:a14="http://schemas.microsoft.com/office/drawing/2010/main" val="0"/>
                </a:ext>
              </a:extLst>
            </a:blip>
            <a:srcRect l="12357"/>
            <a:stretch>
              <a:fillRect/>
            </a:stretch>
          </p:blipFill>
          <p:spPr bwMode="auto">
            <a:xfrm rot="5400000">
              <a:off x="1092994" y="1712119"/>
              <a:ext cx="292576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Imagen 3" descr="cor_erai_cfs_sd_05_lt_1.eps"/>
            <p:cNvPicPr>
              <a:picLocks noChangeAspect="1"/>
            </p:cNvPicPr>
            <p:nvPr/>
          </p:nvPicPr>
          <p:blipFill>
            <a:blip r:embed="rId4">
              <a:extLst>
                <a:ext uri="{28A0092B-C50C-407E-A947-70E740481C1C}">
                  <a14:useLocalDpi xmlns:a14="http://schemas.microsoft.com/office/drawing/2010/main" val="0"/>
                </a:ext>
              </a:extLst>
            </a:blip>
            <a:srcRect l="11809"/>
            <a:stretch>
              <a:fillRect/>
            </a:stretch>
          </p:blipFill>
          <p:spPr bwMode="auto">
            <a:xfrm rot="5400000">
              <a:off x="5333206" y="1704182"/>
              <a:ext cx="29432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ángulo 1"/>
            <p:cNvSpPr>
              <a:spLocks noChangeArrowheads="1"/>
            </p:cNvSpPr>
            <p:nvPr/>
          </p:nvSpPr>
          <p:spPr bwMode="auto">
            <a:xfrm rot="-5400000">
              <a:off x="-595313" y="3349626"/>
              <a:ext cx="177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June (May init.)</a:t>
              </a:r>
            </a:p>
          </p:txBody>
        </p:sp>
        <p:sp>
          <p:nvSpPr>
            <p:cNvPr id="26632" name="Rectángulo 7"/>
            <p:cNvSpPr>
              <a:spLocks noChangeArrowheads="1"/>
            </p:cNvSpPr>
            <p:nvPr/>
          </p:nvSpPr>
          <p:spPr bwMode="auto">
            <a:xfrm>
              <a:off x="1387475" y="2070100"/>
              <a:ext cx="209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ECMWF-System 4</a:t>
              </a:r>
            </a:p>
          </p:txBody>
        </p:sp>
        <p:sp>
          <p:nvSpPr>
            <p:cNvPr id="26633" name="Rectángulo 8"/>
            <p:cNvSpPr>
              <a:spLocks noChangeArrowheads="1"/>
            </p:cNvSpPr>
            <p:nvPr/>
          </p:nvSpPr>
          <p:spPr bwMode="auto">
            <a:xfrm>
              <a:off x="6110288" y="2070100"/>
              <a:ext cx="89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CFSv2</a:t>
              </a:r>
            </a:p>
          </p:txBody>
        </p: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2 Título"/>
          <p:cNvSpPr>
            <a:spLocks noGrp="1"/>
          </p:cNvSpPr>
          <p:nvPr>
            <p:ph type="title"/>
          </p:nvPr>
        </p:nvSpPr>
        <p:spPr bwMode="auto">
          <a:xfrm>
            <a:off x="111125" y="0"/>
            <a:ext cx="6551613" cy="696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ts val="3200"/>
              </a:lnSpc>
              <a:defRPr/>
            </a:pPr>
            <a:r>
              <a:rPr lang="en-GB" altLang="en-US" dirty="0">
                <a:latin typeface="Arial" charset="0"/>
                <a:cs typeface="Arial" charset="0"/>
              </a:rPr>
              <a:t>Preliminary results: </a:t>
            </a:r>
            <a:br>
              <a:rPr lang="en-GB" altLang="en-US" dirty="0">
                <a:latin typeface="Arial" charset="0"/>
                <a:cs typeface="Arial" charset="0"/>
              </a:rPr>
            </a:br>
            <a:r>
              <a:rPr lang="en-US" altLang="en-US" dirty="0">
                <a:latin typeface="Arial" charset="0"/>
                <a:cs typeface="Arial" charset="0"/>
              </a:rPr>
              <a:t>Skill of seasonal temperature forecasts </a:t>
            </a:r>
            <a:r>
              <a:rPr lang="en-US" altLang="en-US" dirty="0">
                <a:ea typeface="ＭＳ Ｐゴシック" pitchFamily="34" charset="-128"/>
                <a:cs typeface="Arial" pitchFamily="34" charset="0"/>
              </a:rPr>
              <a:t>of ECMWF-System4</a:t>
            </a:r>
            <a:endParaRPr lang="en-US" altLang="en-US" dirty="0" smtClean="0">
              <a:ea typeface="ＭＳ Ｐゴシック" pitchFamily="34" charset="-128"/>
              <a:cs typeface="Arial" pitchFamily="34" charset="0"/>
            </a:endParaRPr>
          </a:p>
        </p:txBody>
      </p:sp>
      <p:sp>
        <p:nvSpPr>
          <p:cNvPr id="28674" name="Rectángulo 1"/>
          <p:cNvSpPr>
            <a:spLocks noChangeArrowheads="1"/>
          </p:cNvSpPr>
          <p:nvPr/>
        </p:nvSpPr>
        <p:spPr bwMode="auto">
          <a:xfrm>
            <a:off x="539750" y="1062038"/>
            <a:ext cx="7993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a:cs typeface="Arial" charset="0"/>
              </a:rPr>
              <a:t>Correlation of temperature forecasts </a:t>
            </a:r>
          </a:p>
          <a:p>
            <a:pPr algn="ctr"/>
            <a:r>
              <a:rPr lang="en-GB" sz="2400">
                <a:cs typeface="Arial" charset="0"/>
              </a:rPr>
              <a:t>wrt ERA-Interim over 1982-2014. </a:t>
            </a:r>
            <a:r>
              <a:rPr lang="en-GB" sz="2400" b="1" u="sng">
                <a:cs typeface="Arial" charset="0"/>
              </a:rPr>
              <a:t>Detrended Data</a:t>
            </a:r>
          </a:p>
        </p:txBody>
      </p:sp>
      <p:pic>
        <p:nvPicPr>
          <p:cNvPr id="28675" name="Imagen 1" descr="cor_erai_cfs_sd_05_lt_1_detrended.eps"/>
          <p:cNvPicPr>
            <a:picLocks noChangeAspect="1"/>
          </p:cNvPicPr>
          <p:nvPr/>
        </p:nvPicPr>
        <p:blipFill>
          <a:blip r:embed="rId3">
            <a:extLst>
              <a:ext uri="{28A0092B-C50C-407E-A947-70E740481C1C}">
                <a14:useLocalDpi xmlns:a14="http://schemas.microsoft.com/office/drawing/2010/main" val="0"/>
              </a:ext>
            </a:extLst>
          </a:blip>
          <a:srcRect l="12323"/>
          <a:stretch>
            <a:fillRect/>
          </a:stretch>
        </p:blipFill>
        <p:spPr bwMode="auto">
          <a:xfrm rot="5400000">
            <a:off x="5339557" y="1831181"/>
            <a:ext cx="29273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Imagen 4" descr="cor_erai_s4_sd_05_lt_1_detrended.eps"/>
          <p:cNvPicPr>
            <a:picLocks noChangeAspect="1"/>
          </p:cNvPicPr>
          <p:nvPr/>
        </p:nvPicPr>
        <p:blipFill>
          <a:blip r:embed="rId4">
            <a:extLst>
              <a:ext uri="{28A0092B-C50C-407E-A947-70E740481C1C}">
                <a14:useLocalDpi xmlns:a14="http://schemas.microsoft.com/office/drawing/2010/main" val="0"/>
              </a:ext>
            </a:extLst>
          </a:blip>
          <a:srcRect l="11876"/>
          <a:stretch>
            <a:fillRect/>
          </a:stretch>
        </p:blipFill>
        <p:spPr bwMode="auto">
          <a:xfrm rot="5400000">
            <a:off x="1084263" y="1824038"/>
            <a:ext cx="294163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ángulo 5"/>
          <p:cNvSpPr>
            <a:spLocks noChangeArrowheads="1"/>
          </p:cNvSpPr>
          <p:nvPr/>
        </p:nvSpPr>
        <p:spPr bwMode="auto">
          <a:xfrm>
            <a:off x="-23813" y="5670550"/>
            <a:ext cx="9167813"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nSpc>
                <a:spcPct val="90000"/>
              </a:lnSpc>
            </a:pPr>
            <a:r>
              <a:rPr lang="en-GB" sz="2400">
                <a:cs typeface="Arial" charset="0"/>
              </a:rPr>
              <a:t>Climate change is an important source of predictability, manly in mid-latitudes</a:t>
            </a:r>
          </a:p>
        </p:txBody>
      </p:sp>
      <p:sp>
        <p:nvSpPr>
          <p:cNvPr id="28678" name="Rectángulo 6"/>
          <p:cNvSpPr>
            <a:spLocks noChangeArrowheads="1"/>
          </p:cNvSpPr>
          <p:nvPr/>
        </p:nvSpPr>
        <p:spPr bwMode="auto">
          <a:xfrm rot="-5400000">
            <a:off x="-596106" y="3420269"/>
            <a:ext cx="1776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June (May init.)</a:t>
            </a:r>
          </a:p>
        </p:txBody>
      </p:sp>
      <p:sp>
        <p:nvSpPr>
          <p:cNvPr id="28679" name="Rectángulo 7"/>
          <p:cNvSpPr>
            <a:spLocks noChangeArrowheads="1"/>
          </p:cNvSpPr>
          <p:nvPr/>
        </p:nvSpPr>
        <p:spPr bwMode="auto">
          <a:xfrm>
            <a:off x="1387475" y="2205038"/>
            <a:ext cx="209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ECMWF-System 4</a:t>
            </a:r>
          </a:p>
        </p:txBody>
      </p:sp>
      <p:sp>
        <p:nvSpPr>
          <p:cNvPr id="28680" name="Rectángulo 8"/>
          <p:cNvSpPr>
            <a:spLocks noChangeArrowheads="1"/>
          </p:cNvSpPr>
          <p:nvPr/>
        </p:nvSpPr>
        <p:spPr bwMode="auto">
          <a:xfrm>
            <a:off x="6091238" y="2205038"/>
            <a:ext cx="89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GB"/>
              <a:t>CFSv2</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2682</TotalTime>
  <Words>2426</Words>
  <Application>Microsoft Macintosh PowerPoint</Application>
  <PresentationFormat>Personalizado</PresentationFormat>
  <Paragraphs>404</Paragraphs>
  <Slides>56</Slides>
  <Notes>54</Notes>
  <HiddenSlides>0</HiddenSlides>
  <MMClips>0</MMClips>
  <ScaleCrop>false</ScaleCrop>
  <HeadingPairs>
    <vt:vector size="4" baseType="variant">
      <vt:variant>
        <vt:lpstr>Tema</vt:lpstr>
      </vt:variant>
      <vt:variant>
        <vt:i4>1</vt:i4>
      </vt:variant>
      <vt:variant>
        <vt:lpstr>Títulos de diapositiva</vt:lpstr>
      </vt:variant>
      <vt:variant>
        <vt:i4>56</vt:i4>
      </vt:variant>
    </vt:vector>
  </HeadingPairs>
  <TitlesOfParts>
    <vt:vector size="57" baseType="lpstr">
      <vt:lpstr>Office Theme</vt:lpstr>
      <vt:lpstr>Presentación de PowerPoint</vt:lpstr>
      <vt:lpstr>Toward seasonal forecast for MARS </vt:lpstr>
      <vt:lpstr>Toward seasonal forecast for MARS </vt:lpstr>
      <vt:lpstr>Literature review: skill </vt:lpstr>
      <vt:lpstr>Literature review: next steps </vt:lpstr>
      <vt:lpstr>Toward seasonal forecast for MARS </vt:lpstr>
      <vt:lpstr>Toward seasonal forecast for MARS </vt:lpstr>
      <vt:lpstr>Preliminary results:  Skill of seasonal temperature forecasts of ECMWF-System4</vt:lpstr>
      <vt:lpstr>Preliminary results:  Skill of seasonal temperature forecasts of ECMWF-System4</vt:lpstr>
      <vt:lpstr>Preliminary results:  Skill of seasonal precipitation forecasts of ECMWF-System4</vt:lpstr>
      <vt:lpstr>Preliminary results:  Lead time skill evolution</vt:lpstr>
      <vt:lpstr>Preliminary results:  skill dependence on the seasons</vt:lpstr>
      <vt:lpstr>Preliminary results:  bias and drift</vt:lpstr>
      <vt:lpstr>Toward seasonal forecast for MARS </vt:lpstr>
      <vt:lpstr>Preliminary results:  2010 heatwave</vt:lpstr>
      <vt:lpstr>Preliminary results:  2010 heatwave</vt:lpstr>
      <vt:lpstr>Preliminary results:  TXx assessment at global scale</vt:lpstr>
      <vt:lpstr>Preliminary results:  Cold extremes</vt:lpstr>
      <vt:lpstr>Preliminary results:  Heat stress index </vt:lpstr>
      <vt:lpstr>Preliminary results:  heat stress index </vt:lpstr>
      <vt:lpstr>Toward seasonal forecast for MARS </vt:lpstr>
      <vt:lpstr>Temperature forecasts, April 2016 init.</vt:lpstr>
      <vt:lpstr>Temperature forecasts, April 2016 init.</vt:lpstr>
      <vt:lpstr>Precipitation forecasts</vt:lpstr>
      <vt:lpstr>Probabilistic forecasts: precipitation</vt:lpstr>
      <vt:lpstr>Probabilistic forecasts: precipitation</vt:lpstr>
      <vt:lpstr>Probabilistic forecasts: temperature</vt:lpstr>
      <vt:lpstr>Probabilistic forecasts: temperature</vt:lpstr>
      <vt:lpstr>Probabilistic forecasts: TXx</vt:lpstr>
      <vt:lpstr>Probabilistic forecasts: TXx</vt:lpstr>
      <vt:lpstr>Toward seasonal forecast for MARS </vt:lpstr>
      <vt:lpstr>Preliminary results:  drought prediction</vt:lpstr>
      <vt:lpstr>Preliminary results:  drought prediction</vt:lpstr>
      <vt:lpstr>Preliminary results:  drought prediction</vt:lpstr>
      <vt:lpstr>Preliminary results:  drought prediction</vt:lpstr>
      <vt:lpstr>Preliminary results:  drought prediction</vt:lpstr>
      <vt:lpstr>Preliminary results:  drought prediction</vt:lpstr>
      <vt:lpstr>Preliminary results:  drought prediction</vt:lpstr>
      <vt:lpstr>Preliminary results:  drought prediction</vt:lpstr>
      <vt:lpstr>Preliminary results:  drought prediction</vt:lpstr>
      <vt:lpstr>Preliminary results:  drought prediction</vt:lpstr>
      <vt:lpstr>Summary</vt:lpstr>
      <vt:lpstr>Summary</vt:lpstr>
      <vt:lpstr>Summary</vt:lpstr>
      <vt:lpstr>Summary</vt:lpstr>
      <vt:lpstr>Climate prediction and service activities</vt:lpstr>
      <vt:lpstr>Impact of land surface initialization</vt:lpstr>
      <vt:lpstr>Presentación de PowerPoint</vt:lpstr>
      <vt:lpstr>EXTRA SLIDES</vt:lpstr>
      <vt:lpstr>Preliminary results:  drought prediction</vt:lpstr>
      <vt:lpstr>Preliminary results:  drought prediction</vt:lpstr>
      <vt:lpstr>Preliminary results:  drought prediction</vt:lpstr>
      <vt:lpstr>Preliminary results:  NAO-&gt;local climate crop yields</vt:lpstr>
      <vt:lpstr>Preliminary results:  NAO-&gt;local climate crop yields</vt:lpstr>
      <vt:lpstr>Verification of Probabilistic Forecasts</vt:lpstr>
      <vt:lpstr>Preliminary results:  drought prediction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lbermude</dc:creator>
  <cp:lastModifiedBy>a a</cp:lastModifiedBy>
  <cp:revision>312</cp:revision>
  <dcterms:modified xsi:type="dcterms:W3CDTF">2016-05-12T09:50:28Z</dcterms:modified>
</cp:coreProperties>
</file>