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_rels/presentation.xml.rels" ContentType="application/vnd.openxmlformats-package.relationships+xml"/>
  <Override PartName="/ppt/media/image12.png" ContentType="image/png"/>
  <Override PartName="/ppt/media/image11.png" ContentType="image/png"/>
  <Override PartName="/ppt/media/image10.png" ContentType="image/png"/>
  <Override PartName="/ppt/media/image9.png" ContentType="image/png"/>
  <Override PartName="/ppt/media/image8.png" ContentType="image/png"/>
  <Override PartName="/ppt/media/image7.png" ContentType="image/png"/>
  <Override PartName="/ppt/media/image2.png" ContentType="image/png"/>
  <Override PartName="/ppt/media/image1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entation.xml" ContentType="application/vnd.openxmlformats-officedocument.presentationml.presentation.main+xml"/>
  <Override PartName="/ppt/theme/theme2.xml" ContentType="application/vnd.openxmlformats-officedocument.theme+xml"/>
  <Override PartName="/ppt/theme/theme1.xml" ContentType="application/vnd.openxmlformats-officedocument.theme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6.xml.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s/_rels/slide10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0080625" cy="5670550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latin typeface="Arial"/>
              </a:rPr>
              <a:t>Click to edit the title text format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roup 1"/>
          <p:cNvGrpSpPr/>
          <p:nvPr/>
        </p:nvGrpSpPr>
        <p:grpSpPr>
          <a:xfrm>
            <a:off x="429480" y="599760"/>
            <a:ext cx="8878320" cy="4470120"/>
            <a:chOff x="429480" y="599760"/>
            <a:chExt cx="8878320" cy="4470120"/>
          </a:xfrm>
        </p:grpSpPr>
        <p:grpSp>
          <p:nvGrpSpPr>
            <p:cNvPr id="77" name="Group 2"/>
            <p:cNvGrpSpPr/>
            <p:nvPr/>
          </p:nvGrpSpPr>
          <p:grpSpPr>
            <a:xfrm>
              <a:off x="908640" y="2138040"/>
              <a:ext cx="3738240" cy="2889000"/>
              <a:chOff x="908640" y="2138040"/>
              <a:chExt cx="3738240" cy="2889000"/>
            </a:xfrm>
          </p:grpSpPr>
          <p:sp>
            <p:nvSpPr>
              <p:cNvPr id="78" name="CustomShape 3"/>
              <p:cNvSpPr/>
              <p:nvPr/>
            </p:nvSpPr>
            <p:spPr>
              <a:xfrm>
                <a:off x="972000" y="2138040"/>
                <a:ext cx="3674880" cy="25477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>
                <a:noAutofit/>
              </a:bodyPr>
              <a:p>
                <a:pPr>
                  <a:lnSpc>
                    <a:spcPct val="100000"/>
                  </a:lnSpc>
                </a:pPr>
                <a:r>
                  <a:rPr b="1" lang="en-US" sz="1800" spc="-1" strike="noStrike">
                    <a:solidFill>
                      <a:srgbClr val="004990"/>
                    </a:solidFill>
                    <a:latin typeface="Arial"/>
                    <a:ea typeface="ＭＳ Ｐゴシック"/>
                  </a:rPr>
                  <a:t>IFS</a:t>
                </a:r>
                <a:r>
                  <a:rPr b="0" lang="en-US" sz="1800" spc="-1" strike="noStrike">
                    <a:solidFill>
                      <a:srgbClr val="004990"/>
                    </a:solidFill>
                    <a:latin typeface="Arial"/>
                    <a:ea typeface="ＭＳ Ｐゴシック"/>
                  </a:rPr>
                  <a:t> (Atmospheric Model):</a:t>
                </a:r>
                <a:endParaRPr b="0" lang="en-US" sz="1800" spc="-1" strike="noStrike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r>
                  <a:rPr b="0" lang="en-US" sz="1800" spc="-1" strike="noStrike">
                    <a:solidFill>
                      <a:srgbClr val="004990"/>
                    </a:solidFill>
                    <a:latin typeface="Arial"/>
                    <a:ea typeface="ＭＳ Ｐゴシック"/>
                  </a:rPr>
                  <a:t>      </a:t>
                </a:r>
                <a:r>
                  <a:rPr b="0" lang="en-US" sz="1700" spc="-1" strike="noStrike">
                    <a:solidFill>
                      <a:srgbClr val="000000"/>
                    </a:solidFill>
                    <a:latin typeface="Arial"/>
                    <a:ea typeface="ＭＳ Ｐゴシック"/>
                  </a:rPr>
                  <a:t>T255 (0.75º) ~80km</a:t>
                </a:r>
                <a:endParaRPr b="0" lang="en-US" sz="1700" spc="-1" strike="noStrike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r>
                  <a:rPr b="0" lang="en-US" sz="1700" spc="-1" strike="noStrike">
                    <a:solidFill>
                      <a:srgbClr val="000000"/>
                    </a:solidFill>
                    <a:latin typeface="Arial"/>
                    <a:ea typeface="ＭＳ Ｐゴシック"/>
                  </a:rPr>
                  <a:t>      </a:t>
                </a:r>
                <a:r>
                  <a:rPr b="0" lang="en-US" sz="1700" spc="-1" strike="noStrike">
                    <a:solidFill>
                      <a:srgbClr val="000000"/>
                    </a:solidFill>
                    <a:latin typeface="Arial"/>
                    <a:ea typeface="ＭＳ Ｐゴシック"/>
                  </a:rPr>
                  <a:t>L91 (top 0.01hPa) ~mesosphere</a:t>
                </a:r>
                <a:endParaRPr b="0" lang="en-US" sz="1700" spc="-1" strike="noStrike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r>
                  <a:rPr b="0" i="1" lang="en-US" sz="1700" spc="-1" strike="noStrike">
                    <a:solidFill>
                      <a:srgbClr val="000000"/>
                    </a:solidFill>
                    <a:latin typeface="Arial"/>
                    <a:ea typeface="ＭＳ Ｐゴシック"/>
                  </a:rPr>
                  <a:t>      </a:t>
                </a:r>
                <a:r>
                  <a:rPr b="0" i="1" lang="en-US" sz="1700" spc="-1" strike="noStrike">
                    <a:solidFill>
                      <a:srgbClr val="000000"/>
                    </a:solidFill>
                    <a:latin typeface="Arial"/>
                    <a:ea typeface="ＭＳ Ｐゴシック"/>
                  </a:rPr>
                  <a:t>IFS-HTESSEL (Land Model)</a:t>
                </a:r>
                <a:endParaRPr b="0" lang="en-US" sz="1700" spc="-1" strike="noStrike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endParaRPr b="0" lang="en-US" sz="1700" spc="-1" strike="noStrike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r>
                  <a:rPr b="1" lang="en-US" sz="1800" spc="-1" strike="noStrike">
                    <a:solidFill>
                      <a:srgbClr val="004990"/>
                    </a:solidFill>
                    <a:latin typeface="Arial"/>
                    <a:ea typeface="ＭＳ Ｐゴシック"/>
                  </a:rPr>
                  <a:t>NEMO</a:t>
                </a:r>
                <a:r>
                  <a:rPr b="0" lang="en-US" sz="1800" spc="-1" strike="noStrike">
                    <a:solidFill>
                      <a:srgbClr val="004990"/>
                    </a:solidFill>
                    <a:latin typeface="Arial"/>
                    <a:ea typeface="ＭＳ Ｐゴシック"/>
                  </a:rPr>
                  <a:t> (Ocean Model):</a:t>
                </a:r>
                <a:endParaRPr b="0" lang="en-US" sz="1800" spc="-1" strike="noStrike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r>
                  <a:rPr b="0" lang="en-US" sz="1800" spc="-1" strike="noStrike">
                    <a:solidFill>
                      <a:srgbClr val="000000"/>
                    </a:solidFill>
                    <a:latin typeface="Arial"/>
                    <a:ea typeface="ＭＳ Ｐゴシック"/>
                  </a:rPr>
                  <a:t>      </a:t>
                </a:r>
                <a:r>
                  <a:rPr b="0" lang="en-US" sz="1700" spc="-1" strike="noStrike">
                    <a:solidFill>
                      <a:srgbClr val="000000"/>
                    </a:solidFill>
                    <a:latin typeface="Arial"/>
                    <a:ea typeface="ＭＳ Ｐゴシック"/>
                  </a:rPr>
                  <a:t>Nominal 1° Resolution</a:t>
                </a:r>
                <a:r>
                  <a:rPr b="0" lang="en-US" sz="1700" spc="-1" strike="noStrike">
                    <a:solidFill>
                      <a:srgbClr val="000000"/>
                    </a:solidFill>
                    <a:latin typeface="Arial"/>
                    <a:ea typeface="ＭＳ Ｐゴシック"/>
                  </a:rPr>
                  <a:t>	</a:t>
                </a:r>
                <a:endParaRPr b="0" lang="en-US" sz="1700" spc="-1" strike="noStrike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r>
                  <a:rPr b="0" lang="en-US" sz="1700" spc="-1" strike="noStrike">
                    <a:solidFill>
                      <a:srgbClr val="000000"/>
                    </a:solidFill>
                    <a:latin typeface="Arial"/>
                    <a:ea typeface="ＭＳ Ｐゴシック"/>
                  </a:rPr>
                  <a:t>      </a:t>
                </a:r>
                <a:r>
                  <a:rPr b="0" lang="en-US" sz="1700" spc="-1" strike="noStrike">
                    <a:solidFill>
                      <a:srgbClr val="000000"/>
                    </a:solidFill>
                    <a:latin typeface="Arial"/>
                    <a:ea typeface="ＭＳ Ｐゴシック"/>
                  </a:rPr>
                  <a:t>L75 levels (thousands km deep)</a:t>
                </a:r>
                <a:endParaRPr b="0" lang="en-US" sz="1700" spc="-1" strike="noStrike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endParaRPr b="0" lang="en-US" sz="1700" spc="-1" strike="noStrike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r>
                  <a:rPr b="1" lang="en-US" sz="1800" spc="-1" strike="noStrike">
                    <a:solidFill>
                      <a:srgbClr val="004990"/>
                    </a:solidFill>
                    <a:latin typeface="Arial"/>
                    <a:ea typeface="ＭＳ Ｐゴシック"/>
                  </a:rPr>
                  <a:t>LIM</a:t>
                </a:r>
                <a:r>
                  <a:rPr b="0" lang="en-US" sz="1800" spc="-1" strike="noStrike">
                    <a:solidFill>
                      <a:srgbClr val="004990"/>
                    </a:solidFill>
                    <a:latin typeface="Arial"/>
                    <a:ea typeface="ＭＳ Ｐゴシック"/>
                  </a:rPr>
                  <a:t> (Sea-ice Model):</a:t>
                </a:r>
                <a:endParaRPr b="0" lang="en-US" sz="1800" spc="-1" strike="noStrike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r>
                  <a:rPr b="0" lang="en-US" sz="1700" spc="-1" strike="noStrike">
                    <a:solidFill>
                      <a:srgbClr val="000000"/>
                    </a:solidFill>
                    <a:latin typeface="Arial"/>
                    <a:ea typeface="ＭＳ Ｐゴシック"/>
                  </a:rPr>
                  <a:t>      </a:t>
                </a:r>
                <a:r>
                  <a:rPr b="0" lang="en-US" sz="1700" spc="-1" strike="noStrike">
                    <a:solidFill>
                      <a:srgbClr val="000000"/>
                    </a:solidFill>
                    <a:latin typeface="Arial"/>
                    <a:ea typeface="ＭＳ Ｐゴシック"/>
                  </a:rPr>
                  <a:t>Multiple (5) ice category</a:t>
                </a:r>
                <a:endParaRPr b="0" lang="en-US" sz="1700" spc="-1" strike="noStrike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endParaRPr b="0" lang="en-US" sz="1700" spc="-1" strike="noStrike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endParaRPr b="0" lang="en-US" sz="1700" spc="-1" strike="noStrike">
                  <a:latin typeface="Arial"/>
                </a:endParaRPr>
              </a:p>
            </p:txBody>
          </p:sp>
          <p:sp>
            <p:nvSpPr>
              <p:cNvPr id="79" name="CustomShape 4"/>
              <p:cNvSpPr/>
              <p:nvPr/>
            </p:nvSpPr>
            <p:spPr>
              <a:xfrm>
                <a:off x="908640" y="2138040"/>
                <a:ext cx="3701520" cy="2889000"/>
              </a:xfrm>
              <a:prstGeom prst="rect">
                <a:avLst/>
              </a:prstGeom>
              <a:noFill/>
              <a:ln w="381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sp>
          <p:nvSpPr>
            <p:cNvPr id="80" name="CustomShape 5"/>
            <p:cNvSpPr/>
            <p:nvPr/>
          </p:nvSpPr>
          <p:spPr>
            <a:xfrm rot="16200000">
              <a:off x="-741600" y="3348000"/>
              <a:ext cx="2771280" cy="42876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>
              <a:spAutoFit/>
            </a:bodyPr>
            <a:p>
              <a:pPr>
                <a:lnSpc>
                  <a:spcPct val="100000"/>
                </a:lnSpc>
              </a:pPr>
              <a:r>
                <a:rPr b="1" lang="en-US" sz="22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Model Components</a:t>
              </a:r>
              <a:endParaRPr b="0" lang="en-US" sz="2200" spc="-1" strike="noStrike">
                <a:latin typeface="Arial"/>
              </a:endParaRPr>
            </a:p>
          </p:txBody>
        </p:sp>
        <p:sp>
          <p:nvSpPr>
            <p:cNvPr id="81" name="CustomShape 6"/>
            <p:cNvSpPr/>
            <p:nvPr/>
          </p:nvSpPr>
          <p:spPr>
            <a:xfrm>
              <a:off x="3454200" y="599760"/>
              <a:ext cx="2849040" cy="76392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>
              <a:spAutoFit/>
            </a:bodyPr>
            <a:p>
              <a:pPr algn="ctr">
                <a:lnSpc>
                  <a:spcPct val="100000"/>
                </a:lnSpc>
              </a:pPr>
              <a:r>
                <a:rPr b="1" lang="en-US" sz="22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EC-Earth3-ESM</a:t>
              </a:r>
              <a:endParaRPr b="0" lang="en-US" sz="2200" spc="-1" strike="noStrike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b="1" lang="en-US" sz="22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Earth System Model</a:t>
              </a:r>
              <a:endParaRPr b="0" lang="en-US" sz="2200" spc="-1" strike="noStrike">
                <a:latin typeface="Arial"/>
              </a:endParaRPr>
            </a:p>
          </p:txBody>
        </p:sp>
        <p:grpSp>
          <p:nvGrpSpPr>
            <p:cNvPr id="82" name="Group 7"/>
            <p:cNvGrpSpPr/>
            <p:nvPr/>
          </p:nvGrpSpPr>
          <p:grpSpPr>
            <a:xfrm>
              <a:off x="4839120" y="2145960"/>
              <a:ext cx="4468680" cy="2923920"/>
              <a:chOff x="4839120" y="2145960"/>
              <a:chExt cx="4468680" cy="2923920"/>
            </a:xfrm>
          </p:grpSpPr>
          <p:sp>
            <p:nvSpPr>
              <p:cNvPr id="83" name="CustomShape 8"/>
              <p:cNvSpPr/>
              <p:nvPr/>
            </p:nvSpPr>
            <p:spPr>
              <a:xfrm>
                <a:off x="4850280" y="2145960"/>
                <a:ext cx="4457520" cy="2889000"/>
              </a:xfrm>
              <a:prstGeom prst="rect">
                <a:avLst/>
              </a:prstGeom>
              <a:noFill/>
              <a:ln w="38160">
                <a:solidFill>
                  <a:srgbClr val="000000"/>
                </a:solidFill>
                <a:miter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84" name="CustomShape 9"/>
              <p:cNvSpPr/>
              <p:nvPr/>
            </p:nvSpPr>
            <p:spPr>
              <a:xfrm>
                <a:off x="4839120" y="2384280"/>
                <a:ext cx="4468680" cy="2685600"/>
              </a:xfrm>
              <a:custGeom>
                <a:avLst/>
                <a:gdLst/>
                <a:ahLst/>
                <a:rect l="l" t="t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rIns="90000" tIns="45000" bIns="45000">
                <a:noAutofit/>
              </a:bodyPr>
              <a:p>
                <a:pPr>
                  <a:lnSpc>
                    <a:spcPct val="100000"/>
                  </a:lnSpc>
                </a:pPr>
                <a:r>
                  <a:rPr b="1" lang="en-US" sz="1700" spc="-1" strike="noStrike">
                    <a:solidFill>
                      <a:srgbClr val="004990"/>
                    </a:solidFill>
                    <a:latin typeface="Arial"/>
                    <a:ea typeface="ＭＳ Ｐゴシック"/>
                  </a:rPr>
                  <a:t>PISCESv2 </a:t>
                </a:r>
                <a:r>
                  <a:rPr b="0" lang="en-US" sz="1700" spc="-1" strike="noStrike">
                    <a:solidFill>
                      <a:srgbClr val="004990"/>
                    </a:solidFill>
                    <a:latin typeface="Arial"/>
                    <a:ea typeface="ＭＳ Ｐゴシック"/>
                  </a:rPr>
                  <a:t>(Ocean Biogeochemical Model</a:t>
                </a:r>
                <a:r>
                  <a:rPr b="0" i="1" lang="en-US" sz="1700" spc="-1" strike="noStrike">
                    <a:solidFill>
                      <a:srgbClr val="004990"/>
                    </a:solidFill>
                    <a:latin typeface="Arial"/>
                    <a:ea typeface="ＭＳ Ｐゴシック"/>
                  </a:rPr>
                  <a:t>):</a:t>
                </a:r>
                <a:endParaRPr b="0" lang="en-US" sz="1700" spc="-1" strike="noStrike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r>
                  <a:rPr b="1" i="1" lang="en-US" sz="1700" spc="-1" strike="noStrike">
                    <a:solidFill>
                      <a:srgbClr val="004990"/>
                    </a:solidFill>
                    <a:latin typeface="Arial"/>
                    <a:ea typeface="ＭＳ Ｐゴシック"/>
                  </a:rPr>
                  <a:t>   </a:t>
                </a:r>
                <a:r>
                  <a:rPr b="0" lang="en-US" sz="1700" spc="-1" strike="noStrike">
                    <a:solidFill>
                      <a:srgbClr val="000000"/>
                    </a:solidFill>
                    <a:latin typeface="Arial"/>
                    <a:ea typeface="ＭＳ Ｐゴシック"/>
                  </a:rPr>
                  <a:t>Lower trophic levels of marine ecosystems</a:t>
                </a:r>
                <a:endParaRPr b="0" lang="en-US" sz="1700" spc="-1" strike="noStrike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endParaRPr b="0" lang="en-US" sz="1700" spc="-1" strike="noStrike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r>
                  <a:rPr b="1" lang="en-US" sz="1700" spc="-1" strike="noStrike">
                    <a:solidFill>
                      <a:srgbClr val="004990"/>
                    </a:solidFill>
                    <a:latin typeface="Arial"/>
                    <a:ea typeface="ＭＳ Ｐゴシック"/>
                  </a:rPr>
                  <a:t>LPJ-GUESS</a:t>
                </a:r>
                <a:r>
                  <a:rPr b="0" lang="en-US" sz="1700" spc="-1" strike="noStrike">
                    <a:solidFill>
                      <a:srgbClr val="004990"/>
                    </a:solidFill>
                    <a:latin typeface="Arial"/>
                    <a:ea typeface="ＭＳ Ｐゴシック"/>
                  </a:rPr>
                  <a:t> (Dyn. Glob. Vegetation Model): </a:t>
                </a:r>
                <a:endParaRPr b="0" lang="en-US" sz="1700" spc="-1" strike="noStrike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r>
                  <a:rPr b="0" lang="en-US" sz="1700" spc="-1" strike="noStrike">
                    <a:solidFill>
                      <a:srgbClr val="004990"/>
                    </a:solidFill>
                    <a:latin typeface="Arial"/>
                    <a:ea typeface="ＭＳ Ｐゴシック"/>
                  </a:rPr>
                  <a:t>     </a:t>
                </a:r>
                <a:r>
                  <a:rPr b="0" lang="en-US" sz="1700" spc="-1" strike="noStrike">
                    <a:solidFill>
                      <a:srgbClr val="000000"/>
                    </a:solidFill>
                    <a:latin typeface="Arial"/>
                    <a:ea typeface="ＭＳ Ｐゴシック"/>
                  </a:rPr>
                  <a:t> </a:t>
                </a:r>
                <a:r>
                  <a:rPr b="0" lang="en-US" sz="1700" spc="-1" strike="noStrike">
                    <a:solidFill>
                      <a:srgbClr val="000000"/>
                    </a:solidFill>
                    <a:latin typeface="Arial"/>
                    <a:ea typeface="ＭＳ Ｐゴシック"/>
                  </a:rPr>
                  <a:t>Process-based, plant functional types</a:t>
                </a:r>
                <a:endParaRPr b="0" lang="en-US" sz="1700" spc="-1" strike="noStrike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endParaRPr b="0" lang="en-US" sz="1700" spc="-1" strike="noStrike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r>
                  <a:rPr b="1" lang="en-US" sz="1700" spc="-1" strike="noStrike">
                    <a:solidFill>
                      <a:srgbClr val="004990"/>
                    </a:solidFill>
                    <a:latin typeface="Arial"/>
                    <a:ea typeface="ＭＳ Ｐゴシック"/>
                  </a:rPr>
                  <a:t>TM5-CO2</a:t>
                </a:r>
                <a:r>
                  <a:rPr b="0" lang="en-US" sz="1700" spc="-1" strike="noStrike">
                    <a:solidFill>
                      <a:srgbClr val="004990"/>
                    </a:solidFill>
                    <a:latin typeface="Arial"/>
                    <a:ea typeface="ＭＳ Ｐゴシック"/>
                  </a:rPr>
                  <a:t> (Atm. Chem. Transport Model): </a:t>
                </a:r>
                <a:endParaRPr b="0" lang="en-US" sz="1700" spc="-1" strike="noStrike">
                  <a:latin typeface="Arial"/>
                </a:endParaRPr>
              </a:p>
              <a:p>
                <a:pPr>
                  <a:lnSpc>
                    <a:spcPct val="100000"/>
                  </a:lnSpc>
                </a:pPr>
                <a:r>
                  <a:rPr b="0" lang="en-US" sz="1700" spc="-1" strike="noStrike">
                    <a:solidFill>
                      <a:srgbClr val="004990"/>
                    </a:solidFill>
                    <a:latin typeface="Arial"/>
                    <a:ea typeface="ＭＳ Ｐゴシック"/>
                  </a:rPr>
                  <a:t>     </a:t>
                </a:r>
                <a:r>
                  <a:rPr b="0" lang="en-US" sz="1700" spc="-1" strike="noStrike">
                    <a:solidFill>
                      <a:srgbClr val="000000"/>
                    </a:solidFill>
                    <a:latin typeface="Arial"/>
                    <a:ea typeface="ＭＳ Ｐゴシック"/>
                  </a:rPr>
                  <a:t> </a:t>
                </a:r>
                <a:r>
                  <a:rPr b="0" lang="en-US" sz="1700" spc="-1" strike="noStrike">
                    <a:solidFill>
                      <a:srgbClr val="000000"/>
                    </a:solidFill>
                    <a:latin typeface="Arial"/>
                    <a:ea typeface="ＭＳ Ｐゴシック"/>
                  </a:rPr>
                  <a:t>34 layers, single-tracer version (CO2)</a:t>
                </a:r>
                <a:endParaRPr b="0" lang="en-US" sz="1700" spc="-1" strike="noStrike">
                  <a:latin typeface="Arial"/>
                </a:endParaRPr>
              </a:p>
            </p:txBody>
          </p:sp>
        </p:grpSp>
        <p:sp>
          <p:nvSpPr>
            <p:cNvPr id="85" name="CustomShape 10"/>
            <p:cNvSpPr/>
            <p:nvPr/>
          </p:nvSpPr>
          <p:spPr>
            <a:xfrm>
              <a:off x="1221840" y="1634760"/>
              <a:ext cx="3019680" cy="42876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>
              <a:spAutoFit/>
            </a:bodyPr>
            <a:p>
              <a:pPr>
                <a:lnSpc>
                  <a:spcPct val="100000"/>
                </a:lnSpc>
              </a:pPr>
              <a:r>
                <a:rPr b="1" lang="en-US" sz="22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Global Climate Model</a:t>
              </a:r>
              <a:endParaRPr b="0" lang="en-US" sz="2200" spc="-1" strike="noStrike">
                <a:latin typeface="Arial"/>
              </a:endParaRPr>
            </a:p>
          </p:txBody>
        </p:sp>
        <p:sp>
          <p:nvSpPr>
            <p:cNvPr id="86" name="CustomShape 11"/>
            <p:cNvSpPr/>
            <p:nvPr/>
          </p:nvSpPr>
          <p:spPr>
            <a:xfrm>
              <a:off x="5081760" y="1653840"/>
              <a:ext cx="3888360" cy="42876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>
              <a:spAutoFit/>
            </a:bodyPr>
            <a:p>
              <a:pPr>
                <a:lnSpc>
                  <a:spcPct val="100000"/>
                </a:lnSpc>
              </a:pPr>
              <a:r>
                <a:rPr b="1" lang="en-US" sz="22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Global Carbon Cycle Model </a:t>
              </a:r>
              <a:endParaRPr b="0" lang="en-US" sz="2200" spc="-1" strike="noStrike">
                <a:latin typeface="Arial"/>
              </a:endParaRPr>
            </a:p>
          </p:txBody>
        </p:sp>
        <p:grpSp>
          <p:nvGrpSpPr>
            <p:cNvPr id="87" name="Group 12"/>
            <p:cNvGrpSpPr/>
            <p:nvPr/>
          </p:nvGrpSpPr>
          <p:grpSpPr>
            <a:xfrm>
              <a:off x="2737440" y="1396440"/>
              <a:ext cx="4378680" cy="446040"/>
              <a:chOff x="2737440" y="1396440"/>
              <a:chExt cx="4378680" cy="446040"/>
            </a:xfrm>
          </p:grpSpPr>
          <p:sp>
            <p:nvSpPr>
              <p:cNvPr id="88" name="Line 13"/>
              <p:cNvSpPr/>
              <p:nvPr/>
            </p:nvSpPr>
            <p:spPr>
              <a:xfrm flipV="1">
                <a:off x="2737440" y="1396440"/>
                <a:ext cx="360" cy="365040"/>
              </a:xfrm>
              <a:prstGeom prst="line">
                <a:avLst/>
              </a:prstGeom>
              <a:ln w="1908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89" name="Line 14"/>
              <p:cNvSpPr/>
              <p:nvPr/>
            </p:nvSpPr>
            <p:spPr>
              <a:xfrm>
                <a:off x="2737440" y="1407240"/>
                <a:ext cx="4368960" cy="360"/>
              </a:xfrm>
              <a:prstGeom prst="line">
                <a:avLst/>
              </a:prstGeom>
              <a:ln w="1908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90" name="Line 15"/>
              <p:cNvSpPr/>
              <p:nvPr/>
            </p:nvSpPr>
            <p:spPr>
              <a:xfrm>
                <a:off x="7115760" y="1407240"/>
                <a:ext cx="360" cy="435240"/>
              </a:xfrm>
              <a:prstGeom prst="line">
                <a:avLst/>
              </a:prstGeom>
              <a:ln w="19080">
                <a:solidFill>
                  <a:srgbClr val="00000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</p:sp>
        </p:grp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" descr=""/>
          <p:cNvPicPr/>
          <p:nvPr/>
        </p:nvPicPr>
        <p:blipFill>
          <a:blip r:embed="rId1"/>
          <a:stretch/>
        </p:blipFill>
        <p:spPr>
          <a:xfrm>
            <a:off x="510120" y="2160"/>
            <a:ext cx="9070560" cy="56685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9" dur="indefinite" restart="never" nodeType="tmRoot">
          <p:childTnLst>
            <p:seq>
              <p:cTn id="2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ustomShape 1"/>
          <p:cNvSpPr/>
          <p:nvPr/>
        </p:nvSpPr>
        <p:spPr>
          <a:xfrm>
            <a:off x="686520" y="-30600"/>
            <a:ext cx="1463040" cy="364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TRIATLAS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92" name="" descr=""/>
          <p:cNvPicPr/>
          <p:nvPr/>
        </p:nvPicPr>
        <p:blipFill>
          <a:blip r:embed="rId1"/>
          <a:stretch/>
        </p:blipFill>
        <p:spPr>
          <a:xfrm>
            <a:off x="470520" y="304560"/>
            <a:ext cx="1710720" cy="953280"/>
          </a:xfrm>
          <a:prstGeom prst="rect">
            <a:avLst/>
          </a:prstGeom>
          <a:ln>
            <a:noFill/>
          </a:ln>
        </p:spPr>
      </p:pic>
      <p:grpSp>
        <p:nvGrpSpPr>
          <p:cNvPr id="93" name="Group 2"/>
          <p:cNvGrpSpPr/>
          <p:nvPr/>
        </p:nvGrpSpPr>
        <p:grpSpPr>
          <a:xfrm>
            <a:off x="7785720" y="-49680"/>
            <a:ext cx="1448640" cy="1293120"/>
            <a:chOff x="7785720" y="-49680"/>
            <a:chExt cx="1448640" cy="1293120"/>
          </a:xfrm>
        </p:grpSpPr>
        <p:sp>
          <p:nvSpPr>
            <p:cNvPr id="94" name="CustomShape 3"/>
            <p:cNvSpPr/>
            <p:nvPr/>
          </p:nvSpPr>
          <p:spPr>
            <a:xfrm>
              <a:off x="7785720" y="-49680"/>
              <a:ext cx="1448640" cy="350280"/>
            </a:xfrm>
            <a:custGeom>
              <a:avLst/>
              <a:gdLst/>
              <a:ahLst/>
              <a:rect l="l" t="t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>
                <a:lnSpc>
                  <a:spcPct val="100000"/>
                </a:lnSpc>
              </a:pPr>
              <a:r>
                <a:rPr b="1" lang="en-US" sz="1800" spc="-1" strike="noStrike">
                  <a:solidFill>
                    <a:srgbClr val="000000"/>
                  </a:solidFill>
                  <a:latin typeface="Arial"/>
                  <a:ea typeface="DejaVu Sans"/>
                </a:rPr>
                <a:t>NeTNPPAO</a:t>
              </a:r>
              <a:endParaRPr b="0" lang="en-US" sz="1800" spc="-1" strike="noStrike">
                <a:latin typeface="Arial"/>
              </a:endParaRPr>
            </a:p>
          </p:txBody>
        </p:sp>
        <p:pic>
          <p:nvPicPr>
            <p:cNvPr id="95" name="" descr=""/>
            <p:cNvPicPr/>
            <p:nvPr/>
          </p:nvPicPr>
          <p:blipFill>
            <a:blip r:embed="rId2"/>
            <a:srcRect l="18705" t="5741" r="21935" b="5060"/>
            <a:stretch/>
          </p:blipFill>
          <p:spPr>
            <a:xfrm>
              <a:off x="7931880" y="252000"/>
              <a:ext cx="991440" cy="99144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96" name="CustomShape 4"/>
          <p:cNvSpPr/>
          <p:nvPr/>
        </p:nvSpPr>
        <p:spPr>
          <a:xfrm>
            <a:off x="2336040" y="183960"/>
            <a:ext cx="5393520" cy="9118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Investigating mechanisms of predictability of ocean biogeochemical properties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97" name="" descr=""/>
          <p:cNvPicPr/>
          <p:nvPr/>
        </p:nvPicPr>
        <p:blipFill>
          <a:blip r:embed="rId3"/>
          <a:stretch/>
        </p:blipFill>
        <p:spPr>
          <a:xfrm>
            <a:off x="4004280" y="1083960"/>
            <a:ext cx="5431680" cy="2642400"/>
          </a:xfrm>
          <a:prstGeom prst="rect">
            <a:avLst/>
          </a:prstGeom>
          <a:ln>
            <a:noFill/>
          </a:ln>
        </p:spPr>
      </p:pic>
      <p:sp>
        <p:nvSpPr>
          <p:cNvPr id="98" name="CustomShape 5"/>
          <p:cNvSpPr/>
          <p:nvPr/>
        </p:nvSpPr>
        <p:spPr>
          <a:xfrm>
            <a:off x="5796720" y="4420800"/>
            <a:ext cx="3564720" cy="1318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Retrospective decadal predictions using different initializations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99" name="" descr=""/>
          <p:cNvPicPr/>
          <p:nvPr/>
        </p:nvPicPr>
        <p:blipFill>
          <a:blip r:embed="rId4"/>
          <a:stretch/>
        </p:blipFill>
        <p:spPr>
          <a:xfrm>
            <a:off x="307080" y="2512800"/>
            <a:ext cx="4974480" cy="3145680"/>
          </a:xfrm>
          <a:prstGeom prst="rect">
            <a:avLst/>
          </a:prstGeom>
          <a:ln>
            <a:noFill/>
          </a:ln>
        </p:spPr>
      </p:pic>
      <p:sp>
        <p:nvSpPr>
          <p:cNvPr id="100" name="Line 6"/>
          <p:cNvSpPr/>
          <p:nvPr/>
        </p:nvSpPr>
        <p:spPr>
          <a:xfrm flipV="1">
            <a:off x="7420680" y="3804480"/>
            <a:ext cx="1440" cy="630360"/>
          </a:xfrm>
          <a:prstGeom prst="line">
            <a:avLst/>
          </a:prstGeom>
          <a:ln w="9360">
            <a:solidFill>
              <a:srgbClr val="000000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01" name="CustomShape 7"/>
          <p:cNvSpPr/>
          <p:nvPr/>
        </p:nvSpPr>
        <p:spPr>
          <a:xfrm>
            <a:off x="562680" y="1533240"/>
            <a:ext cx="3291840" cy="3643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Validation using satellite obs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02" name="Line 8"/>
          <p:cNvSpPr/>
          <p:nvPr/>
        </p:nvSpPr>
        <p:spPr>
          <a:xfrm>
            <a:off x="2116800" y="1898280"/>
            <a:ext cx="365040" cy="1830600"/>
          </a:xfrm>
          <a:prstGeom prst="line">
            <a:avLst/>
          </a:prstGeom>
          <a:ln w="19080">
            <a:solidFill>
              <a:srgbClr val="ff00ff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03" name="Line 9"/>
          <p:cNvSpPr/>
          <p:nvPr/>
        </p:nvSpPr>
        <p:spPr>
          <a:xfrm>
            <a:off x="2413800" y="1893600"/>
            <a:ext cx="342720" cy="2475000"/>
          </a:xfrm>
          <a:prstGeom prst="line">
            <a:avLst/>
          </a:prstGeom>
          <a:ln w="19080">
            <a:solidFill>
              <a:srgbClr val="ff00ff"/>
            </a:solidFill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" dur="indefinite" restart="never" nodeType="tmRoot">
          <p:childTnLst>
            <p:seq>
              <p:cTn id="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CustomShape 1"/>
          <p:cNvSpPr/>
          <p:nvPr/>
        </p:nvSpPr>
        <p:spPr>
          <a:xfrm>
            <a:off x="608760" y="78840"/>
            <a:ext cx="1463040" cy="3646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CCiCC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05" name="CustomShape 2"/>
          <p:cNvSpPr/>
          <p:nvPr/>
        </p:nvSpPr>
        <p:spPr>
          <a:xfrm>
            <a:off x="2689920" y="293400"/>
            <a:ext cx="5393520" cy="9118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Towards a near-term prediction of the climate and carbon cycle interactions in response to Paris Agreement emission trajectories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06" name="CustomShape 3"/>
          <p:cNvSpPr/>
          <p:nvPr/>
        </p:nvSpPr>
        <p:spPr>
          <a:xfrm>
            <a:off x="5333040" y="1650600"/>
            <a:ext cx="3839400" cy="9122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Testing different ocean biogeochemical reconstructions as initial conditions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07" name="CustomShape 4"/>
          <p:cNvSpPr/>
          <p:nvPr/>
        </p:nvSpPr>
        <p:spPr>
          <a:xfrm>
            <a:off x="5333040" y="2947680"/>
            <a:ext cx="3839400" cy="6390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Retrospective decadal predictions of ocean and land carbon uptake 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108" name="" descr=""/>
          <p:cNvPicPr/>
          <p:nvPr/>
        </p:nvPicPr>
        <p:blipFill>
          <a:blip r:embed="rId1"/>
          <a:stretch/>
        </p:blipFill>
        <p:spPr>
          <a:xfrm>
            <a:off x="321480" y="414000"/>
            <a:ext cx="1710360" cy="953280"/>
          </a:xfrm>
          <a:prstGeom prst="rect">
            <a:avLst/>
          </a:prstGeom>
          <a:ln>
            <a:noFill/>
          </a:ln>
        </p:spPr>
      </p:pic>
      <p:sp>
        <p:nvSpPr>
          <p:cNvPr id="109" name="CustomShape 5"/>
          <p:cNvSpPr/>
          <p:nvPr/>
        </p:nvSpPr>
        <p:spPr>
          <a:xfrm>
            <a:off x="5298120" y="4100040"/>
            <a:ext cx="3999960" cy="118692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Idealized perfect-model experiments to investigate mechanisms of C uptake predictability in the ocean.</a:t>
            </a:r>
            <a:endParaRPr b="0" lang="en-US" sz="1800" spc="-1" strike="noStrike">
              <a:latin typeface="Arial"/>
            </a:endParaRPr>
          </a:p>
        </p:txBody>
      </p:sp>
      <p:pic>
        <p:nvPicPr>
          <p:cNvPr id="110" name="" descr=""/>
          <p:cNvPicPr/>
          <p:nvPr/>
        </p:nvPicPr>
        <p:blipFill>
          <a:blip r:embed="rId2"/>
          <a:stretch/>
        </p:blipFill>
        <p:spPr>
          <a:xfrm>
            <a:off x="191880" y="2047320"/>
            <a:ext cx="4753800" cy="3520440"/>
          </a:xfrm>
          <a:prstGeom prst="rect">
            <a:avLst/>
          </a:prstGeom>
          <a:ln>
            <a:noFill/>
          </a:ln>
        </p:spPr>
      </p:pic>
      <p:sp>
        <p:nvSpPr>
          <p:cNvPr id="111" name="CustomShape 6"/>
          <p:cNvSpPr/>
          <p:nvPr/>
        </p:nvSpPr>
        <p:spPr>
          <a:xfrm>
            <a:off x="667440" y="1425960"/>
            <a:ext cx="4388760" cy="63936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Variability in atm CO2 growth rate is mostly due to natural variability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" dur="indefinite" restart="never" nodeType="tmRoot">
          <p:childTnLst>
            <p:seq>
              <p:cTn id="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CustomShape 1"/>
          <p:cNvSpPr/>
          <p:nvPr/>
        </p:nvSpPr>
        <p:spPr>
          <a:xfrm>
            <a:off x="407520" y="629280"/>
            <a:ext cx="4163760" cy="5027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800" spc="-1" strike="noStrike" u="sng">
                <a:solidFill>
                  <a:srgbClr val="000000"/>
                </a:solidFill>
                <a:uFillTx/>
                <a:latin typeface="Arial"/>
                <a:ea typeface="DejaVu Sans"/>
              </a:rPr>
              <a:t>DECK (CO2-concentration-driven)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-piControl (500 years)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-historical (165 years, 1850 - 2014)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-1pctCO2  (141 years)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800" spc="-1" strike="noStrike" u="sng">
                <a:solidFill>
                  <a:srgbClr val="000000"/>
                </a:solidFill>
                <a:uFillTx/>
                <a:latin typeface="Arial"/>
                <a:ea typeface="DejaVu Sans"/>
              </a:rPr>
              <a:t>DECK (CO2 emission-driven)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ff0000"/>
                </a:solidFill>
                <a:latin typeface="Arial"/>
                <a:ea typeface="DejaVu Sans"/>
              </a:rPr>
              <a:t>-esm-piControl (500 years)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ff0000"/>
                </a:solidFill>
                <a:latin typeface="Arial"/>
                <a:ea typeface="DejaVu Sans"/>
              </a:rPr>
              <a:t>-ems-hist (165 years, 1850-2014)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800" spc="-1" strike="noStrike" u="sng">
                <a:solidFill>
                  <a:srgbClr val="ff0000"/>
                </a:solidFill>
                <a:uFillTx/>
                <a:latin typeface="Arial"/>
                <a:ea typeface="DejaVu Sans"/>
              </a:rPr>
              <a:t>Tier 1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ff0000"/>
                </a:solidFill>
                <a:latin typeface="Arial"/>
                <a:ea typeface="DejaVu Sans"/>
              </a:rPr>
              <a:t>-1pctCO2-bgc (141 years)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ff0000"/>
                </a:solidFill>
                <a:latin typeface="Arial"/>
                <a:ea typeface="DejaVu Sans"/>
              </a:rPr>
              <a:t>-esm-ssp585 (86 years, 2015-2100)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  <p:sp>
        <p:nvSpPr>
          <p:cNvPr id="113" name="CustomShape 2"/>
          <p:cNvSpPr/>
          <p:nvPr/>
        </p:nvSpPr>
        <p:spPr>
          <a:xfrm>
            <a:off x="5095440" y="1272600"/>
            <a:ext cx="3931200" cy="638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EC-Earth + PISCES + LPJ-GUESS 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non-interactive mode (no TM5)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14" name="CustomShape 3"/>
          <p:cNvSpPr/>
          <p:nvPr/>
        </p:nvSpPr>
        <p:spPr>
          <a:xfrm>
            <a:off x="5095440" y="3432600"/>
            <a:ext cx="4388400" cy="638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1800" spc="-1" strike="noStrike">
                <a:solidFill>
                  <a:srgbClr val="ff0000"/>
                </a:solidFill>
                <a:latin typeface="Arial"/>
                <a:ea typeface="DejaVu Sans"/>
              </a:rPr>
              <a:t>EC-Earth-CC : IFS+NEMO+PISCES+LPJ-GUESS+TM5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15" name="CustomShape 4"/>
          <p:cNvSpPr/>
          <p:nvPr/>
        </p:nvSpPr>
        <p:spPr>
          <a:xfrm>
            <a:off x="5699520" y="4180680"/>
            <a:ext cx="1498320" cy="437400"/>
          </a:xfrm>
          <a:prstGeom prst="rect">
            <a:avLst/>
          </a:prstGeom>
          <a:noFill/>
          <a:ln w="126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>
            <a:spAutoFit/>
          </a:bodyPr>
          <a:p>
            <a:pPr>
              <a:lnSpc>
                <a:spcPct val="100000"/>
              </a:lnSpc>
            </a:pPr>
            <a:r>
              <a:rPr b="1" lang="en-US" sz="2200" spc="-1" strike="noStrike">
                <a:solidFill>
                  <a:srgbClr val="ff0000"/>
                </a:solidFill>
                <a:latin typeface="Arial"/>
                <a:ea typeface="DejaVu Sans"/>
              </a:rPr>
              <a:t>751 years</a:t>
            </a:r>
            <a:endParaRPr b="0" lang="en-US" sz="2200" spc="-1" strike="noStrike">
              <a:latin typeface="Arial"/>
            </a:endParaRPr>
          </a:p>
        </p:txBody>
      </p:sp>
      <p:sp>
        <p:nvSpPr>
          <p:cNvPr id="116" name="CustomShape 5"/>
          <p:cNvSpPr/>
          <p:nvPr/>
        </p:nvSpPr>
        <p:spPr>
          <a:xfrm>
            <a:off x="5699520" y="2092680"/>
            <a:ext cx="1589760" cy="437400"/>
          </a:xfrm>
          <a:prstGeom prst="rect">
            <a:avLst/>
          </a:prstGeom>
          <a:noFill/>
          <a:ln w="126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>
            <a:spAutoFit/>
          </a:bodyPr>
          <a:p>
            <a:pPr>
              <a:lnSpc>
                <a:spcPct val="100000"/>
              </a:lnSpc>
            </a:pPr>
            <a:r>
              <a:rPr b="1" lang="en-US" sz="2200" spc="-1" strike="noStrike">
                <a:solidFill>
                  <a:srgbClr val="000000"/>
                </a:solidFill>
                <a:latin typeface="Arial"/>
                <a:ea typeface="DejaVu Sans"/>
              </a:rPr>
              <a:t>947 years</a:t>
            </a:r>
            <a:endParaRPr b="0" lang="en-US" sz="2200" spc="-1" strike="noStrike">
              <a:latin typeface="Arial"/>
            </a:endParaRPr>
          </a:p>
        </p:txBody>
      </p:sp>
      <p:sp>
        <p:nvSpPr>
          <p:cNvPr id="117" name="CustomShape 6"/>
          <p:cNvSpPr/>
          <p:nvPr/>
        </p:nvSpPr>
        <p:spPr>
          <a:xfrm>
            <a:off x="1920240" y="182880"/>
            <a:ext cx="6765840" cy="424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2200" spc="-1" strike="noStrike">
                <a:solidFill>
                  <a:srgbClr val="000000"/>
                </a:solidFill>
                <a:latin typeface="Arial"/>
                <a:ea typeface="DejaVu Sans"/>
              </a:rPr>
              <a:t>C4MIP requirements</a:t>
            </a:r>
            <a:endParaRPr b="0" lang="en-US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" dur="indefinite" restart="never" nodeType="tmRoot">
          <p:childTnLst>
            <p:seq>
              <p:cTn id="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" descr=""/>
          <p:cNvPicPr/>
          <p:nvPr/>
        </p:nvPicPr>
        <p:blipFill>
          <a:blip r:embed="rId1"/>
          <a:srcRect l="5153" t="1857" r="6083" b="3124"/>
          <a:stretch/>
        </p:blipFill>
        <p:spPr>
          <a:xfrm>
            <a:off x="2936880" y="182880"/>
            <a:ext cx="6491160" cy="5211000"/>
          </a:xfrm>
          <a:prstGeom prst="rect">
            <a:avLst/>
          </a:prstGeom>
          <a:ln>
            <a:noFill/>
          </a:ln>
        </p:spPr>
      </p:pic>
      <p:sp>
        <p:nvSpPr>
          <p:cNvPr id="119" name="CustomShape 1"/>
          <p:cNvSpPr/>
          <p:nvPr/>
        </p:nvSpPr>
        <p:spPr>
          <a:xfrm>
            <a:off x="548640" y="548640"/>
            <a:ext cx="2285280" cy="4478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C4MIP status: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- spinup concentration-driven almost completed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- extension of spinup for emission-driven starting soon.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Actual C4MIP production to start in September with publication on ESGF early November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" dur="indefinite" restart="never" nodeType="tmRoot">
          <p:childTnLst>
            <p:seq>
              <p:cTn id="1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" descr=""/>
          <p:cNvPicPr/>
          <p:nvPr/>
        </p:nvPicPr>
        <p:blipFill>
          <a:blip r:embed="rId1"/>
          <a:srcRect l="8028" t="7503" r="19646" b="58083"/>
          <a:stretch/>
        </p:blipFill>
        <p:spPr>
          <a:xfrm>
            <a:off x="1143000" y="457200"/>
            <a:ext cx="7725960" cy="4754160"/>
          </a:xfrm>
          <a:prstGeom prst="rect">
            <a:avLst/>
          </a:prstGeom>
          <a:ln>
            <a:noFill/>
          </a:ln>
        </p:spPr>
      </p:pic>
      <p:sp>
        <p:nvSpPr>
          <p:cNvPr id="121" name="CustomShape 1"/>
          <p:cNvSpPr/>
          <p:nvPr/>
        </p:nvSpPr>
        <p:spPr>
          <a:xfrm>
            <a:off x="1280160" y="91440"/>
            <a:ext cx="740592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  <a:ea typeface="DejaVu Sans"/>
              </a:rPr>
              <a:t>Ocean BGC reconstructions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" dur="indefinite" restart="never" nodeType="tmRoot">
          <p:childTnLst>
            <p:seq>
              <p:cTn id="1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" descr=""/>
          <p:cNvPicPr/>
          <p:nvPr/>
        </p:nvPicPr>
        <p:blipFill>
          <a:blip r:embed="rId1"/>
          <a:stretch/>
        </p:blipFill>
        <p:spPr>
          <a:xfrm>
            <a:off x="84960" y="2160"/>
            <a:ext cx="9920880" cy="56685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" dur="indefinite" restart="never" nodeType="tmRoot">
          <p:childTnLst>
            <p:seq>
              <p:cTn id="1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" descr=""/>
          <p:cNvPicPr/>
          <p:nvPr/>
        </p:nvPicPr>
        <p:blipFill>
          <a:blip r:embed="rId1"/>
          <a:stretch/>
        </p:blipFill>
        <p:spPr>
          <a:xfrm>
            <a:off x="510120" y="2160"/>
            <a:ext cx="9070560" cy="56685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" dur="indefinite" restart="never" nodeType="tmRoot">
          <p:childTnLst>
            <p:seq>
              <p:cTn id="1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" descr=""/>
          <p:cNvPicPr/>
          <p:nvPr/>
        </p:nvPicPr>
        <p:blipFill>
          <a:blip r:embed="rId1"/>
          <a:stretch/>
        </p:blipFill>
        <p:spPr>
          <a:xfrm>
            <a:off x="510120" y="2160"/>
            <a:ext cx="9070560" cy="56685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7" dur="indefinite" restart="never" nodeType="tmRoot">
          <p:childTnLst>
            <p:seq>
              <p:cTn id="1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</TotalTime>
  <Application>LibreOffice/6.1.5.2$Linux_X86_64 LibreOffice_project/10$Build-2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2019-08-27T16:39:02Z</dcterms:created>
  <dc:creator/>
  <dc:description/>
  <dc:language>en-US</dc:language>
  <cp:lastModifiedBy/>
  <dcterms:modified xsi:type="dcterms:W3CDTF">2019-08-28T10:57:54Z</dcterms:modified>
  <cp:revision>12</cp:revision>
  <dc:subject/>
  <dc:title/>
</cp:coreProperties>
</file>