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1"/>
          <p:cNvGrpSpPr/>
          <p:nvPr/>
        </p:nvGrpSpPr>
        <p:grpSpPr>
          <a:xfrm>
            <a:off x="429480" y="599760"/>
            <a:ext cx="8878320" cy="4470120"/>
            <a:chOff x="429480" y="599760"/>
            <a:chExt cx="8878320" cy="4470120"/>
          </a:xfrm>
        </p:grpSpPr>
        <p:grpSp>
          <p:nvGrpSpPr>
            <p:cNvPr id="77" name="Group 2"/>
            <p:cNvGrpSpPr/>
            <p:nvPr/>
          </p:nvGrpSpPr>
          <p:grpSpPr>
            <a:xfrm>
              <a:off x="908640" y="2138040"/>
              <a:ext cx="3738240" cy="2889000"/>
              <a:chOff x="908640" y="2138040"/>
              <a:chExt cx="3738240" cy="2889000"/>
            </a:xfrm>
          </p:grpSpPr>
          <p:sp>
            <p:nvSpPr>
              <p:cNvPr id="78" name="CustomShape 3"/>
              <p:cNvSpPr/>
              <p:nvPr/>
            </p:nvSpPr>
            <p:spPr>
              <a:xfrm>
                <a:off x="972000" y="2138040"/>
                <a:ext cx="3674880" cy="2547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1" lang="en-US" sz="18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IFS</a:t>
                </a:r>
                <a:r>
                  <a:rPr b="0" lang="en-US" sz="18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 (Atmospheric Model):</a:t>
                </a:r>
                <a:endParaRPr b="0" lang="en-US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      </a:t>
                </a: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T255 (0.75º) ~80km</a:t>
                </a: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     </a:t>
                </a: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L91 (top 0.01hPa) ~mesosphere</a:t>
                </a: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i="1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     </a:t>
                </a:r>
                <a:r>
                  <a:rPr b="0" i="1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IFS-HTESSEL (Land Model)</a:t>
                </a: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1" lang="en-US" sz="18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NEMO</a:t>
                </a:r>
                <a:r>
                  <a:rPr b="0" lang="en-US" sz="18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 (Ocean Model):</a:t>
                </a:r>
                <a:endParaRPr b="0" lang="en-US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     </a:t>
                </a: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Nominal 1° Resolution</a:t>
                </a: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	</a:t>
                </a: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     </a:t>
                </a: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L75 levels (thousands km deep)</a:t>
                </a: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1" lang="en-US" sz="18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LIM</a:t>
                </a:r>
                <a:r>
                  <a:rPr b="0" lang="en-US" sz="18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 (Sea-ice Model):</a:t>
                </a:r>
                <a:endParaRPr b="0" lang="en-US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     </a:t>
                </a: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Multiple (5) ice category</a:t>
                </a: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en-US" sz="1700" spc="-1" strike="noStrike">
                  <a:latin typeface="Arial"/>
                </a:endParaRPr>
              </a:p>
            </p:txBody>
          </p:sp>
          <p:sp>
            <p:nvSpPr>
              <p:cNvPr id="79" name="CustomShape 4"/>
              <p:cNvSpPr/>
              <p:nvPr/>
            </p:nvSpPr>
            <p:spPr>
              <a:xfrm>
                <a:off x="908640" y="2138040"/>
                <a:ext cx="3701520" cy="2889000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0" name="CustomShape 5"/>
            <p:cNvSpPr/>
            <p:nvPr/>
          </p:nvSpPr>
          <p:spPr>
            <a:xfrm rot="16200000">
              <a:off x="-741600" y="3348000"/>
              <a:ext cx="2771280" cy="428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2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Model Components</a:t>
              </a:r>
              <a:endParaRPr b="0" lang="en-US" sz="2200" spc="-1" strike="noStrike">
                <a:latin typeface="Arial"/>
              </a:endParaRPr>
            </a:p>
          </p:txBody>
        </p:sp>
        <p:sp>
          <p:nvSpPr>
            <p:cNvPr id="81" name="CustomShape 6"/>
            <p:cNvSpPr/>
            <p:nvPr/>
          </p:nvSpPr>
          <p:spPr>
            <a:xfrm>
              <a:off x="3454200" y="599760"/>
              <a:ext cx="2849040" cy="763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EC-Earth3-ESM</a:t>
              </a:r>
              <a:endParaRPr b="0" lang="en-US" sz="2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Earth System Model</a:t>
              </a:r>
              <a:endParaRPr b="0" lang="en-US" sz="2200" spc="-1" strike="noStrike">
                <a:latin typeface="Arial"/>
              </a:endParaRPr>
            </a:p>
          </p:txBody>
        </p:sp>
        <p:grpSp>
          <p:nvGrpSpPr>
            <p:cNvPr id="82" name="Group 7"/>
            <p:cNvGrpSpPr/>
            <p:nvPr/>
          </p:nvGrpSpPr>
          <p:grpSpPr>
            <a:xfrm>
              <a:off x="4839120" y="2145960"/>
              <a:ext cx="4468680" cy="2923920"/>
              <a:chOff x="4839120" y="2145960"/>
              <a:chExt cx="4468680" cy="2923920"/>
            </a:xfrm>
          </p:grpSpPr>
          <p:sp>
            <p:nvSpPr>
              <p:cNvPr id="83" name="CustomShape 8"/>
              <p:cNvSpPr/>
              <p:nvPr/>
            </p:nvSpPr>
            <p:spPr>
              <a:xfrm>
                <a:off x="4850280" y="2145960"/>
                <a:ext cx="4457520" cy="2889000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4" name="CustomShape 9"/>
              <p:cNvSpPr/>
              <p:nvPr/>
            </p:nvSpPr>
            <p:spPr>
              <a:xfrm>
                <a:off x="4839120" y="2384280"/>
                <a:ext cx="4468680" cy="26856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1" lang="en-US" sz="17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PISCESv2 </a:t>
                </a:r>
                <a:r>
                  <a:rPr b="0" lang="en-US" sz="17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(Ocean Biogeochemical Model</a:t>
                </a:r>
                <a:r>
                  <a:rPr b="0" i="1" lang="en-US" sz="17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):</a:t>
                </a: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1" i="1" lang="en-US" sz="17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   </a:t>
                </a: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Lower trophic levels of marine ecosystems</a:t>
                </a: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1" lang="en-US" sz="17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LPJ-GUESS</a:t>
                </a:r>
                <a:r>
                  <a:rPr b="0" lang="en-US" sz="17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 (Dyn. Glob. Vegetation Model): </a:t>
                </a: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7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     </a:t>
                </a: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</a:t>
                </a: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Process-based, plant functional types</a:t>
                </a: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1" lang="en-US" sz="17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TM5-CO2</a:t>
                </a:r>
                <a:r>
                  <a:rPr b="0" lang="en-US" sz="17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 (Atm. Chem. Transport Model): </a:t>
                </a:r>
                <a:endParaRPr b="0" lang="en-US" sz="17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700" spc="-1" strike="noStrike">
                    <a:solidFill>
                      <a:srgbClr val="004990"/>
                    </a:solidFill>
                    <a:latin typeface="Arial"/>
                    <a:ea typeface="ＭＳ Ｐゴシック"/>
                  </a:rPr>
                  <a:t>     </a:t>
                </a: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</a:t>
                </a:r>
                <a:r>
                  <a:rPr b="0" lang="en-US" sz="17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34 layers, single-tracer version (CO2)</a:t>
                </a:r>
                <a:endParaRPr b="0" lang="en-US" sz="1700" spc="-1" strike="noStrike">
                  <a:latin typeface="Arial"/>
                </a:endParaRPr>
              </a:p>
            </p:txBody>
          </p:sp>
        </p:grpSp>
        <p:sp>
          <p:nvSpPr>
            <p:cNvPr id="85" name="CustomShape 10"/>
            <p:cNvSpPr/>
            <p:nvPr/>
          </p:nvSpPr>
          <p:spPr>
            <a:xfrm>
              <a:off x="1221840" y="1634760"/>
              <a:ext cx="3019680" cy="428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2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Global Climate Model</a:t>
              </a:r>
              <a:endParaRPr b="0" lang="en-US" sz="2200" spc="-1" strike="noStrike">
                <a:latin typeface="Arial"/>
              </a:endParaRPr>
            </a:p>
          </p:txBody>
        </p:sp>
        <p:sp>
          <p:nvSpPr>
            <p:cNvPr id="86" name="CustomShape 11"/>
            <p:cNvSpPr/>
            <p:nvPr/>
          </p:nvSpPr>
          <p:spPr>
            <a:xfrm>
              <a:off x="5081760" y="1653840"/>
              <a:ext cx="3888360" cy="428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2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Global Carbon Cycle Model </a:t>
              </a:r>
              <a:endParaRPr b="0" lang="en-US" sz="2200" spc="-1" strike="noStrike">
                <a:latin typeface="Arial"/>
              </a:endParaRPr>
            </a:p>
          </p:txBody>
        </p:sp>
        <p:grpSp>
          <p:nvGrpSpPr>
            <p:cNvPr id="87" name="Group 12"/>
            <p:cNvGrpSpPr/>
            <p:nvPr/>
          </p:nvGrpSpPr>
          <p:grpSpPr>
            <a:xfrm>
              <a:off x="2737440" y="1396440"/>
              <a:ext cx="4378680" cy="446040"/>
              <a:chOff x="2737440" y="1396440"/>
              <a:chExt cx="4378680" cy="446040"/>
            </a:xfrm>
          </p:grpSpPr>
          <p:sp>
            <p:nvSpPr>
              <p:cNvPr id="88" name="Line 13"/>
              <p:cNvSpPr/>
              <p:nvPr/>
            </p:nvSpPr>
            <p:spPr>
              <a:xfrm flipV="1">
                <a:off x="2737440" y="1396440"/>
                <a:ext cx="360" cy="365040"/>
              </a:xfrm>
              <a:prstGeom prst="line">
                <a:avLst/>
              </a:prstGeom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9" name="Line 14"/>
              <p:cNvSpPr/>
              <p:nvPr/>
            </p:nvSpPr>
            <p:spPr>
              <a:xfrm>
                <a:off x="2737440" y="1407240"/>
                <a:ext cx="4368960" cy="360"/>
              </a:xfrm>
              <a:prstGeom prst="line">
                <a:avLst/>
              </a:prstGeom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" name="Line 15"/>
              <p:cNvSpPr/>
              <p:nvPr/>
            </p:nvSpPr>
            <p:spPr>
              <a:xfrm>
                <a:off x="7115760" y="1407240"/>
                <a:ext cx="360" cy="435240"/>
              </a:xfrm>
              <a:prstGeom prst="line">
                <a:avLst/>
              </a:prstGeom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510120" y="2160"/>
            <a:ext cx="9070560" cy="566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686520" y="-30600"/>
            <a:ext cx="1463040" cy="36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TRIATLAS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470520" y="304560"/>
            <a:ext cx="1710720" cy="953280"/>
          </a:xfrm>
          <a:prstGeom prst="rect">
            <a:avLst/>
          </a:prstGeom>
          <a:ln>
            <a:noFill/>
          </a:ln>
        </p:spPr>
      </p:pic>
      <p:grpSp>
        <p:nvGrpSpPr>
          <p:cNvPr id="93" name="Group 2"/>
          <p:cNvGrpSpPr/>
          <p:nvPr/>
        </p:nvGrpSpPr>
        <p:grpSpPr>
          <a:xfrm>
            <a:off x="7785720" y="-49680"/>
            <a:ext cx="1448640" cy="1293120"/>
            <a:chOff x="7785720" y="-49680"/>
            <a:chExt cx="1448640" cy="1293120"/>
          </a:xfrm>
        </p:grpSpPr>
        <p:sp>
          <p:nvSpPr>
            <p:cNvPr id="94" name="CustomShape 3"/>
            <p:cNvSpPr/>
            <p:nvPr/>
          </p:nvSpPr>
          <p:spPr>
            <a:xfrm>
              <a:off x="7785720" y="-49680"/>
              <a:ext cx="1448640" cy="350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NeTNPPAO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95" name="" descr=""/>
            <p:cNvPicPr/>
            <p:nvPr/>
          </p:nvPicPr>
          <p:blipFill>
            <a:blip r:embed="rId2"/>
            <a:srcRect l="18705" t="5741" r="21935" b="5060"/>
            <a:stretch/>
          </p:blipFill>
          <p:spPr>
            <a:xfrm>
              <a:off x="7931880" y="252000"/>
              <a:ext cx="991440" cy="9914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6" name="CustomShape 4"/>
          <p:cNvSpPr/>
          <p:nvPr/>
        </p:nvSpPr>
        <p:spPr>
          <a:xfrm>
            <a:off x="2336040" y="183960"/>
            <a:ext cx="5393520" cy="91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Investigating mechanisms of predictability of ocean biogeochemical properties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4004280" y="1083960"/>
            <a:ext cx="5431680" cy="2642400"/>
          </a:xfrm>
          <a:prstGeom prst="rect">
            <a:avLst/>
          </a:prstGeom>
          <a:ln>
            <a:noFill/>
          </a:ln>
        </p:spPr>
      </p:pic>
      <p:sp>
        <p:nvSpPr>
          <p:cNvPr id="98" name="CustomShape 5"/>
          <p:cNvSpPr/>
          <p:nvPr/>
        </p:nvSpPr>
        <p:spPr>
          <a:xfrm>
            <a:off x="5796720" y="4420800"/>
            <a:ext cx="3564720" cy="131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Retrospective decadal predictions using different initializations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4"/>
          <a:stretch/>
        </p:blipFill>
        <p:spPr>
          <a:xfrm>
            <a:off x="307080" y="2512800"/>
            <a:ext cx="4974480" cy="3145680"/>
          </a:xfrm>
          <a:prstGeom prst="rect">
            <a:avLst/>
          </a:prstGeom>
          <a:ln>
            <a:noFill/>
          </a:ln>
        </p:spPr>
      </p:pic>
      <p:sp>
        <p:nvSpPr>
          <p:cNvPr id="100" name="Line 6"/>
          <p:cNvSpPr/>
          <p:nvPr/>
        </p:nvSpPr>
        <p:spPr>
          <a:xfrm flipV="1">
            <a:off x="7420680" y="3804480"/>
            <a:ext cx="1440" cy="630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7"/>
          <p:cNvSpPr/>
          <p:nvPr/>
        </p:nvSpPr>
        <p:spPr>
          <a:xfrm>
            <a:off x="562680" y="1533240"/>
            <a:ext cx="3291840" cy="36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Validation using satellite obs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2" name="Line 8"/>
          <p:cNvSpPr/>
          <p:nvPr/>
        </p:nvSpPr>
        <p:spPr>
          <a:xfrm>
            <a:off x="2116800" y="1898280"/>
            <a:ext cx="365040" cy="1830600"/>
          </a:xfrm>
          <a:prstGeom prst="line">
            <a:avLst/>
          </a:prstGeom>
          <a:ln w="19080">
            <a:solidFill>
              <a:srgbClr val="ff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Line 9"/>
          <p:cNvSpPr/>
          <p:nvPr/>
        </p:nvSpPr>
        <p:spPr>
          <a:xfrm>
            <a:off x="2413800" y="1893600"/>
            <a:ext cx="342720" cy="2475000"/>
          </a:xfrm>
          <a:prstGeom prst="line">
            <a:avLst/>
          </a:prstGeom>
          <a:ln w="19080">
            <a:solidFill>
              <a:srgbClr val="ff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608760" y="78840"/>
            <a:ext cx="1463040" cy="36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CCiCC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2689920" y="293400"/>
            <a:ext cx="5393520" cy="91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Towards a near-term prediction of the climate and carbon cycle interactions in response to Paris Agreement emission trajectories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5333040" y="1650600"/>
            <a:ext cx="3839400" cy="91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Testing different ocean biogeochemical reconstructions as initial conditions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5333040" y="2947680"/>
            <a:ext cx="3839400" cy="63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Retrospective decadal predictions of ocean and land carbon uptake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321480" y="414000"/>
            <a:ext cx="1710360" cy="953280"/>
          </a:xfrm>
          <a:prstGeom prst="rect">
            <a:avLst/>
          </a:prstGeom>
          <a:ln>
            <a:noFill/>
          </a:ln>
        </p:spPr>
      </p:pic>
      <p:sp>
        <p:nvSpPr>
          <p:cNvPr id="109" name="CustomShape 5"/>
          <p:cNvSpPr/>
          <p:nvPr/>
        </p:nvSpPr>
        <p:spPr>
          <a:xfrm>
            <a:off x="5298120" y="4100040"/>
            <a:ext cx="3999960" cy="118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Idealized perfect-model experiments to investigate mechanisms of C uptake predictability in the ocean.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191880" y="2047320"/>
            <a:ext cx="4753800" cy="3520440"/>
          </a:xfrm>
          <a:prstGeom prst="rect">
            <a:avLst/>
          </a:prstGeom>
          <a:ln>
            <a:noFill/>
          </a:ln>
        </p:spPr>
      </p:pic>
      <p:sp>
        <p:nvSpPr>
          <p:cNvPr id="111" name="CustomShape 6"/>
          <p:cNvSpPr/>
          <p:nvPr/>
        </p:nvSpPr>
        <p:spPr>
          <a:xfrm>
            <a:off x="667440" y="1425960"/>
            <a:ext cx="4388760" cy="63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Variability in atm CO2 growth rate is mostly due to natural variability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07520" y="629280"/>
            <a:ext cx="4163760" cy="50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DECK (CO2-concentration-driven)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-piControl (500 years)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-historical (165 years, 1850 - 2014)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-1pctCO2  (141 years)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DECK (CO2 emission-driven)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-esm-piControl (500 years)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-ems-hist (165 years, 1850-2014)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ff0000"/>
                </a:solidFill>
                <a:uFillTx/>
                <a:latin typeface="Arial"/>
                <a:ea typeface="DejaVu Sans"/>
              </a:rPr>
              <a:t>Tier 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-1pctCO2-bgc (141 years)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-esm-ssp585 (86 years, 2015-2100)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5095440" y="1272600"/>
            <a:ext cx="39312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EC-Earth + PISCES + LPJ-GUESS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non-interactive mode (no TM5)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5095440" y="3432600"/>
            <a:ext cx="43884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EC-Earth-CC : IFS+NEMO+PISCES+LPJ-GUESS+TM5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5699520" y="4180680"/>
            <a:ext cx="1498320" cy="437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ff0000"/>
                </a:solidFill>
                <a:latin typeface="Arial"/>
                <a:ea typeface="DejaVu Sans"/>
              </a:rPr>
              <a:t>751 years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5699520" y="2092680"/>
            <a:ext cx="1589760" cy="4374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947 years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1920240" y="182880"/>
            <a:ext cx="6765840" cy="4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C4MIP requirements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" descr=""/>
          <p:cNvPicPr/>
          <p:nvPr/>
        </p:nvPicPr>
        <p:blipFill>
          <a:blip r:embed="rId1"/>
          <a:srcRect l="5153" t="1857" r="6083" b="3124"/>
          <a:stretch/>
        </p:blipFill>
        <p:spPr>
          <a:xfrm>
            <a:off x="2936880" y="182880"/>
            <a:ext cx="6491160" cy="521100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548640" y="548640"/>
            <a:ext cx="228528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C4MIP status: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spinup concentration-driven almost completed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extension of spinup for emission-driven starting soon.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Actual C4MIP production to start in September with publication on ESGF early November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rcRect l="8028" t="7503" r="19646" b="58083"/>
          <a:stretch/>
        </p:blipFill>
        <p:spPr>
          <a:xfrm>
            <a:off x="1143000" y="457200"/>
            <a:ext cx="7725960" cy="475416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1280160" y="91440"/>
            <a:ext cx="74059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Ocean BGC reconstructions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84960" y="2160"/>
            <a:ext cx="9920880" cy="566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510120" y="2160"/>
            <a:ext cx="9070560" cy="566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510120" y="2160"/>
            <a:ext cx="9070560" cy="566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2019-08-27T16:39:02Z</dcterms:created>
  <dc:creator/>
  <dc:description/>
  <dc:language>en-US</dc:language>
  <cp:lastModifiedBy/>
  <dcterms:modified xsi:type="dcterms:W3CDTF">2019-08-28T10:57:54Z</dcterms:modified>
  <cp:revision>12</cp:revision>
  <dc:subject/>
  <dc:title/>
</cp:coreProperties>
</file>