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handoutMasterIdLst>
    <p:handoutMasterId r:id="rId32"/>
  </p:handoutMasterIdLst>
  <p:sldIdLst>
    <p:sldId id="274" r:id="rId2"/>
    <p:sldId id="275" r:id="rId3"/>
    <p:sldId id="276" r:id="rId4"/>
    <p:sldId id="277" r:id="rId5"/>
    <p:sldId id="278" r:id="rId6"/>
    <p:sldId id="279" r:id="rId7"/>
    <p:sldId id="283" r:id="rId8"/>
    <p:sldId id="286" r:id="rId9"/>
    <p:sldId id="281" r:id="rId10"/>
    <p:sldId id="287" r:id="rId11"/>
    <p:sldId id="285" r:id="rId12"/>
    <p:sldId id="280" r:id="rId13"/>
    <p:sldId id="284" r:id="rId14"/>
    <p:sldId id="288" r:id="rId15"/>
    <p:sldId id="289" r:id="rId16"/>
    <p:sldId id="298" r:id="rId17"/>
    <p:sldId id="293" r:id="rId18"/>
    <p:sldId id="290" r:id="rId19"/>
    <p:sldId id="299" r:id="rId20"/>
    <p:sldId id="294" r:id="rId21"/>
    <p:sldId id="291" r:id="rId22"/>
    <p:sldId id="292" r:id="rId23"/>
    <p:sldId id="297" r:id="rId24"/>
    <p:sldId id="295" r:id="rId25"/>
    <p:sldId id="303" r:id="rId26"/>
    <p:sldId id="302" r:id="rId27"/>
    <p:sldId id="300" r:id="rId28"/>
    <p:sldId id="304" r:id="rId29"/>
    <p:sldId id="259" r:id="rId30"/>
    <p:sldId id="306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Bahnschrift SemiBold SemiConden" panose="020B0502040204020203" pitchFamily="34" charset="0"/>
      <p:bold r:id="rId37"/>
    </p:embeddedFont>
    <p:embeddedFont>
      <p:font typeface="Ebrima" panose="02000000000000000000" pitchFamily="2" charset="0"/>
      <p:regular r:id="rId38"/>
      <p:bold r:id="rId3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55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484"/>
    <a:srgbClr val="941333"/>
    <a:srgbClr val="203864"/>
    <a:srgbClr val="E9EBF5"/>
    <a:srgbClr val="00238C"/>
    <a:srgbClr val="090C3D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3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33" y="62"/>
      </p:cViewPr>
      <p:guideLst>
        <p:guide pos="2547"/>
        <p:guide pos="5155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 smtClean="0"/>
              <a:t>Name</a:t>
            </a:r>
            <a:endParaRPr lang="es-ES" dirty="0" smtClean="0"/>
          </a:p>
          <a:p>
            <a:r>
              <a:rPr lang="es-ES" dirty="0" smtClean="0"/>
              <a:t>Position</a:t>
            </a:r>
            <a:endParaRPr lang="es-ES" dirty="0"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 smtClean="0"/>
              <a:t>Subtítulo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</a:t>
            </a:r>
            <a:r>
              <a:rPr lang="es-ES" dirty="0"/>
              <a:t>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YourEmail@bsc.es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s://s2s4e.eu/dst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easonalhurricanepredictions.org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limate.copernicus.eu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bit.ly/2WNMbYY" TargetMode="External"/><Relationship Id="rId7" Type="http://schemas.openxmlformats.org/officeDocument/2006/relationships/image" Target="../media/image30.png"/><Relationship Id="rId2" Type="http://schemas.openxmlformats.org/officeDocument/2006/relationships/hyperlink" Target="https://www.loop11.com/ui/?l11_uid=6617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hyperlink" Target="mailto:Isadora.Jimenez@bsc.es" TargetMode="External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963889" y="1473779"/>
            <a:ext cx="6702593" cy="1833301"/>
          </a:xfrm>
        </p:spPr>
        <p:txBody>
          <a:bodyPr>
            <a:normAutofit/>
          </a:bodyPr>
          <a:lstStyle/>
          <a:p>
            <a:r>
              <a:rPr lang="es-ES" dirty="0" err="1" smtClean="0"/>
              <a:t>Visualisation</a:t>
            </a:r>
            <a:r>
              <a:rPr lang="es-ES" dirty="0" smtClean="0"/>
              <a:t> in </a:t>
            </a: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963889" y="3307080"/>
            <a:ext cx="6702593" cy="1085850"/>
          </a:xfrm>
        </p:spPr>
        <p:txBody>
          <a:bodyPr/>
          <a:lstStyle/>
          <a:p>
            <a:r>
              <a:rPr lang="es-ES" dirty="0" smtClean="0"/>
              <a:t>Isadora </a:t>
            </a:r>
            <a:r>
              <a:rPr lang="es-ES" dirty="0" err="1" smtClean="0"/>
              <a:t>Christel</a:t>
            </a:r>
            <a:r>
              <a:rPr lang="es-ES" dirty="0" smtClean="0"/>
              <a:t> Jiménez</a:t>
            </a:r>
          </a:p>
          <a:p>
            <a:r>
              <a:rPr lang="es-ES" sz="2000" dirty="0" smtClean="0"/>
              <a:t>Head of </a:t>
            </a:r>
            <a:r>
              <a:rPr lang="es-ES" sz="2000" dirty="0" err="1"/>
              <a:t>K</a:t>
            </a:r>
            <a:r>
              <a:rPr lang="es-ES" sz="2000" dirty="0" err="1" smtClean="0"/>
              <a:t>nowledge</a:t>
            </a:r>
            <a:r>
              <a:rPr lang="es-ES" sz="2000" dirty="0" smtClean="0"/>
              <a:t> Transfer </a:t>
            </a:r>
            <a:r>
              <a:rPr lang="es-ES" sz="2000" dirty="0" err="1" smtClean="0"/>
              <a:t>team</a:t>
            </a:r>
            <a:r>
              <a:rPr lang="es-ES" sz="2000" dirty="0" smtClean="0"/>
              <a:t>, </a:t>
            </a:r>
            <a:r>
              <a:rPr lang="es-ES" sz="2000" dirty="0" err="1" smtClean="0"/>
              <a:t>Earth</a:t>
            </a:r>
            <a:r>
              <a:rPr lang="es-ES" sz="2000" dirty="0" smtClean="0"/>
              <a:t> </a:t>
            </a:r>
            <a:r>
              <a:rPr lang="es-ES" sz="2000" dirty="0" err="1" smtClean="0"/>
              <a:t>Sciences</a:t>
            </a:r>
            <a:r>
              <a:rPr lang="es-ES" sz="2000" dirty="0" smtClean="0"/>
              <a:t> </a:t>
            </a:r>
            <a:r>
              <a:rPr lang="es-ES" sz="2000" dirty="0" err="1" smtClean="0"/>
              <a:t>Department</a:t>
            </a:r>
            <a:endParaRPr lang="es-ES" sz="20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 smtClean="0"/>
              <a:t>14/5/2020</a:t>
            </a:r>
            <a:endParaRPr lang="es-ES" b="1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692065" y="5738385"/>
            <a:ext cx="3056975" cy="479536"/>
          </a:xfrm>
        </p:spPr>
        <p:txBody>
          <a:bodyPr/>
          <a:lstStyle/>
          <a:p>
            <a:r>
              <a:rPr lang="es-ES" b="1" dirty="0" err="1" smtClean="0">
                <a:solidFill>
                  <a:schemeClr val="bg1"/>
                </a:solidFill>
              </a:rPr>
              <a:t>Climateurope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webinar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8" name="Rectangle 23">
            <a:extLst/>
          </p:cNvPr>
          <p:cNvSpPr/>
          <p:nvPr/>
        </p:nvSpPr>
        <p:spPr>
          <a:xfrm>
            <a:off x="5874685" y="5656173"/>
            <a:ext cx="589071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S2S4E project has received funding from the Horizon 2020 programme under grant agreement </a:t>
            </a:r>
            <a:r>
              <a:rPr lang="fr-FR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es-E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research leading to these results is part of the Copernicus Climate Change Service (C3S) (Contract number: C3S_429g_BSC), a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programme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being implemented by the European Centre for Medium-Range Weather Forecasts (ECMWF) on behalf of the European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Commission.The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content of this presentation reflects only the author’s view. The European Commission is not responsible for any use that may be made of the information it contains.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738" y="5672772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56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127519" y="4581525"/>
            <a:ext cx="4043362" cy="1446550"/>
            <a:chOff x="4105276" y="4456711"/>
            <a:chExt cx="4043362" cy="1446550"/>
          </a:xfrm>
        </p:grpSpPr>
        <p:sp>
          <p:nvSpPr>
            <p:cNvPr id="6" name="Rectángulo 5"/>
            <p:cNvSpPr/>
            <p:nvPr/>
          </p:nvSpPr>
          <p:spPr>
            <a:xfrm>
              <a:off x="4645503" y="4569106"/>
              <a:ext cx="2971800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4493103" y="5261901"/>
              <a:ext cx="3322320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4105276" y="4456711"/>
              <a:ext cx="404336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ACTIONABLE INFORMATION</a:t>
              </a:r>
              <a:endPara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</p:grpSp>
      <p:sp>
        <p:nvSpPr>
          <p:cNvPr id="3" name="CuadroTexto 2"/>
          <p:cNvSpPr txBox="1"/>
          <p:nvPr/>
        </p:nvSpPr>
        <p:spPr>
          <a:xfrm>
            <a:off x="2181162" y="904625"/>
            <a:ext cx="55841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Engage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them</a:t>
            </a:r>
            <a:endParaRPr lang="ca-ES" sz="4400" dirty="0" smtClean="0"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Raise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Awareness</a:t>
            </a:r>
            <a:endParaRPr lang="ca-ES" sz="4400" dirty="0" smtClean="0"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Trigger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6146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129">
            <a:off x="5183361" y="2393398"/>
            <a:ext cx="1931679" cy="194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49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Rectángulo 5"/>
          <p:cNvSpPr/>
          <p:nvPr/>
        </p:nvSpPr>
        <p:spPr>
          <a:xfrm>
            <a:off x="7078288" y="2104994"/>
            <a:ext cx="4676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Lourenço</a:t>
            </a:r>
            <a:r>
              <a:rPr lang="ca-ES" sz="2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et al. (2016) </a:t>
            </a:r>
            <a:r>
              <a:rPr lang="ca-ES" sz="2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Nature</a:t>
            </a:r>
            <a:r>
              <a:rPr lang="ca-ES" sz="2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2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Climate</a:t>
            </a:r>
            <a:r>
              <a:rPr lang="ca-ES" sz="2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2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Change</a:t>
            </a:r>
            <a:endParaRPr lang="ca-ES" sz="2000" dirty="0">
              <a:solidFill>
                <a:schemeClr val="bg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0" y="707557"/>
            <a:ext cx="4848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Climate</a:t>
            </a:r>
            <a:endParaRPr lang="ca-ES" sz="60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Services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981" y="2755618"/>
            <a:ext cx="6127618" cy="36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5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4164" y="654970"/>
            <a:ext cx="6374384" cy="55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454" y="2554931"/>
            <a:ext cx="10984684" cy="1758689"/>
          </a:xfrm>
        </p:spPr>
        <p:txBody>
          <a:bodyPr/>
          <a:lstStyle/>
          <a:p>
            <a:r>
              <a:rPr lang="ca-ES" sz="6000" dirty="0" err="1" smtClean="0">
                <a:latin typeface="Bahnschrift SemiBold SemiConden" panose="020B0502040204020203" pitchFamily="34" charset="0"/>
              </a:rPr>
              <a:t>Three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examples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of </a:t>
            </a:r>
            <a:br>
              <a:rPr lang="ca-ES" sz="6000" dirty="0" smtClean="0">
                <a:latin typeface="Bahnschrift SemiBold SemiConden" panose="020B0502040204020203" pitchFamily="34" charset="0"/>
              </a:rPr>
            </a:br>
            <a:r>
              <a:rPr lang="ca-ES" sz="6000" dirty="0" err="1" smtClean="0">
                <a:latin typeface="Bahnschrift SemiBold SemiConden" panose="020B0502040204020203" pitchFamily="34" charset="0"/>
              </a:rPr>
              <a:t>visualisations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for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climate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services</a:t>
            </a:r>
            <a:endParaRPr lang="ca-ES" sz="60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75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93539" y="1514475"/>
            <a:ext cx="10799180" cy="8467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Marcador de contenido 3"/>
          <p:cNvSpPr txBox="1">
            <a:spLocks noGrp="1"/>
          </p:cNvSpPr>
          <p:nvPr>
            <p:ph idx="1"/>
          </p:nvPr>
        </p:nvSpPr>
        <p:spPr>
          <a:xfrm>
            <a:off x="603657" y="1514475"/>
            <a:ext cx="10984685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Can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we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add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more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information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?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latin typeface="Bahnschrift SemiBold SemiConden" panose="020B0502040204020203" pitchFamily="34" charset="0"/>
              </a:rPr>
              <a:t>WOW factor 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err="1" smtClean="0">
                <a:latin typeface="Bahnschrift SemiBold SemiConden" panose="020B0502040204020203" pitchFamily="34" charset="0"/>
              </a:rPr>
              <a:t>Let’s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be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practical</a:t>
            </a:r>
            <a:endParaRPr lang="ca-ES" sz="60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5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5709920"/>
            <a:ext cx="3078480" cy="103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68" y="287750"/>
            <a:ext cx="2994923" cy="107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840" y="1817044"/>
            <a:ext cx="9418320" cy="445869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679894" y="563413"/>
            <a:ext cx="283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  <a:hlinkClick r:id="rId4"/>
              </a:rPr>
              <a:t>www.s2s4e.eu/dst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9387209" y="563413"/>
            <a:ext cx="141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@S2S4E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955" y="563413"/>
            <a:ext cx="526851" cy="52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592318" y="765288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Something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learned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2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129">
            <a:off x="5409784" y="666486"/>
            <a:ext cx="1931679" cy="194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2061004" y="2582267"/>
            <a:ext cx="8415408" cy="3477875"/>
            <a:chOff x="1196908" y="3363145"/>
            <a:chExt cx="8415408" cy="3477875"/>
          </a:xfrm>
        </p:grpSpPr>
        <p:sp>
          <p:nvSpPr>
            <p:cNvPr id="8" name="Rectángulo 7"/>
            <p:cNvSpPr/>
            <p:nvPr/>
          </p:nvSpPr>
          <p:spPr>
            <a:xfrm>
              <a:off x="1196908" y="3489243"/>
              <a:ext cx="7779682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accent2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283700" y="3363145"/>
              <a:ext cx="8328616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Interacting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with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information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is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key</a:t>
              </a:r>
              <a:endPara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  <a:p>
              <a:endParaRPr lang="ca-ES" sz="4400" dirty="0" smtClean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  <a:p>
              <a:r>
                <a:rPr lang="ca-ES" sz="4400" dirty="0" err="1" smtClean="0">
                  <a:latin typeface="Bahnschrift SemiBold SemiConden" panose="020B0502040204020203" pitchFamily="34" charset="0"/>
                </a:rPr>
                <a:t>There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is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still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a lot to do to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make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information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really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actionable</a:t>
              </a:r>
              <a:endParaRPr lang="ca-ES" sz="4400" dirty="0" smtClean="0">
                <a:latin typeface="Bahnschrift SemiBold SemiConden" panose="020B0502040204020203" pitchFamily="34" charset="0"/>
              </a:endParaRPr>
            </a:p>
            <a:p>
              <a:pPr algn="ctr"/>
              <a:endParaRPr lang="ca-ES" sz="4400" dirty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72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36879" y="2489835"/>
            <a:ext cx="10755839" cy="8467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Marcador de contenido 3"/>
          <p:cNvSpPr txBox="1">
            <a:spLocks noGrp="1"/>
          </p:cNvSpPr>
          <p:nvPr>
            <p:ph idx="1"/>
          </p:nvPr>
        </p:nvSpPr>
        <p:spPr>
          <a:xfrm>
            <a:off x="603657" y="1514475"/>
            <a:ext cx="10984685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latin typeface="Bahnschrift SemiBold SemiConden" panose="020B0502040204020203" pitchFamily="34" charset="0"/>
              </a:rPr>
              <a:t>Can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add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more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information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?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WOW factor 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err="1" smtClean="0">
                <a:latin typeface="Bahnschrift SemiBold SemiConden" panose="020B0502040204020203" pitchFamily="34" charset="0"/>
              </a:rPr>
              <a:t>Let’s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make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it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simple</a:t>
            </a:r>
            <a:endParaRPr lang="ca-ES" sz="60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1" y="2346813"/>
            <a:ext cx="9123485" cy="425377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" r="1153" b="18109"/>
          <a:stretch/>
        </p:blipFill>
        <p:spPr>
          <a:xfrm>
            <a:off x="5951915" y="202339"/>
            <a:ext cx="6029069" cy="408965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39588" y="938555"/>
            <a:ext cx="5812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solidFill>
                  <a:schemeClr val="bg1"/>
                </a:solidFill>
                <a:latin typeface="Bahnschrift SemiBold SemiConden" panose="020B0502040204020203" pitchFamily="34" charset="0"/>
                <a:hlinkClick r:id="rId4"/>
              </a:rPr>
              <a:t>www.seasonalhurricanepredictions.org</a:t>
            </a:r>
            <a:endParaRPr lang="ca-ES" sz="2800" u="sng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16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592318" y="765288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Something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learned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2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129">
            <a:off x="5409784" y="666486"/>
            <a:ext cx="1931679" cy="194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2061004" y="2582267"/>
            <a:ext cx="9678150" cy="4154984"/>
            <a:chOff x="1196908" y="3363145"/>
            <a:chExt cx="9678150" cy="4154984"/>
          </a:xfrm>
        </p:grpSpPr>
        <p:sp>
          <p:nvSpPr>
            <p:cNvPr id="8" name="Rectángulo 7"/>
            <p:cNvSpPr/>
            <p:nvPr/>
          </p:nvSpPr>
          <p:spPr>
            <a:xfrm>
              <a:off x="1196908" y="3489243"/>
              <a:ext cx="7779682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accent2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283700" y="3363145"/>
              <a:ext cx="959135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Colors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also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matter</a:t>
              </a:r>
              <a:endPara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  <a:p>
              <a:endParaRPr lang="ca-ES" sz="4400" dirty="0" smtClean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  <a:p>
              <a:r>
                <a:rPr lang="ca-ES" sz="4400" dirty="0" smtClean="0">
                  <a:latin typeface="Bahnschrift SemiBold SemiConden" panose="020B0502040204020203" pitchFamily="34" charset="0"/>
                </a:rPr>
                <a:t>A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service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sometimes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can be as simple as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gathering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all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relevant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information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</a:p>
            <a:p>
              <a:r>
                <a:rPr lang="ca-ES" sz="4400" dirty="0" smtClean="0">
                  <a:latin typeface="Bahnschrift SemiBold SemiConden" panose="020B0502040204020203" pitchFamily="34" charset="0"/>
                </a:rPr>
                <a:t>in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the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same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place</a:t>
              </a:r>
              <a:endParaRPr lang="ca-ES" sz="4400" dirty="0" smtClean="0">
                <a:latin typeface="Bahnschrift SemiBold SemiConden" panose="020B0502040204020203" pitchFamily="34" charset="0"/>
              </a:endParaRPr>
            </a:p>
            <a:p>
              <a:pPr algn="ctr"/>
              <a:endParaRPr lang="ca-ES" sz="4400" dirty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104" y="412159"/>
            <a:ext cx="776287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36879" y="3434715"/>
            <a:ext cx="10755839" cy="8467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Marcador de contenido 3"/>
          <p:cNvSpPr txBox="1">
            <a:spLocks noGrp="1"/>
          </p:cNvSpPr>
          <p:nvPr>
            <p:ph idx="1"/>
          </p:nvPr>
        </p:nvSpPr>
        <p:spPr>
          <a:xfrm>
            <a:off x="603657" y="1514475"/>
            <a:ext cx="10984685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latin typeface="Bahnschrift SemiBold SemiConden" panose="020B0502040204020203" pitchFamily="34" charset="0"/>
              </a:rPr>
              <a:t>Can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add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more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latin typeface="Bahnschrift SemiBold SemiConden" panose="020B0502040204020203" pitchFamily="34" charset="0"/>
              </a:rPr>
              <a:t>information</a:t>
            </a:r>
            <a:r>
              <a:rPr lang="ca-ES" sz="6000" dirty="0" smtClean="0">
                <a:latin typeface="Bahnschrift SemiBold SemiConden" panose="020B0502040204020203" pitchFamily="34" charset="0"/>
              </a:rPr>
              <a:t>?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smtClean="0">
                <a:latin typeface="Bahnschrift SemiBold SemiConden" panose="020B0502040204020203" pitchFamily="34" charset="0"/>
              </a:rPr>
              <a:t>WOW factor </a:t>
            </a:r>
          </a:p>
          <a:p>
            <a:pPr marL="1143000" indent="-1143000">
              <a:buFont typeface="+mj-lt"/>
              <a:buAutoNum type="arabicPeriod"/>
            </a:pP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Let’s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make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it</a:t>
            </a:r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simple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bworldonline.com/wp-content/uploads/2019/03/Copernicus-0314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1" r="2284"/>
          <a:stretch/>
        </p:blipFill>
        <p:spPr bwMode="auto">
          <a:xfrm>
            <a:off x="-30480" y="0"/>
            <a:ext cx="12268200" cy="691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1071708" y="1345521"/>
            <a:ext cx="3489960" cy="3489960"/>
            <a:chOff x="-4658532" y="-1443399"/>
            <a:chExt cx="3489960" cy="3489960"/>
          </a:xfrm>
        </p:grpSpPr>
        <p:sp>
          <p:nvSpPr>
            <p:cNvPr id="5" name="Elipse 4"/>
            <p:cNvSpPr/>
            <p:nvPr/>
          </p:nvSpPr>
          <p:spPr>
            <a:xfrm>
              <a:off x="-4658532" y="-1443399"/>
              <a:ext cx="3489960" cy="3489960"/>
            </a:xfrm>
            <a:prstGeom prst="ellipse">
              <a:avLst/>
            </a:prstGeom>
            <a:solidFill>
              <a:srgbClr val="941333"/>
            </a:solidFill>
            <a:ln>
              <a:noFill/>
            </a:ln>
            <a:effectLst>
              <a:glow rad="215900">
                <a:schemeClr val="accent1">
                  <a:lumMod val="50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" name="Picture 2" descr="S:\F15015_Copernicus\3_Work\330_Work-in-process\SC4_BackgroundMat\PPT\item Copernicus\Icon-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226560" y="-1367199"/>
              <a:ext cx="2595537" cy="2176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16"/>
            <p:cNvSpPr txBox="1"/>
            <p:nvPr/>
          </p:nvSpPr>
          <p:spPr>
            <a:xfrm>
              <a:off x="-4226560" y="652292"/>
              <a:ext cx="25396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Copernicus</a:t>
              </a:r>
              <a:r>
                <a:rPr lang="es-ES" sz="2400" b="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es-ES" sz="2400" b="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Climate</a:t>
              </a:r>
              <a:r>
                <a:rPr lang="es-ES" sz="2400" b="0" baseline="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es-ES" sz="2400" b="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Change</a:t>
              </a:r>
              <a:r>
                <a:rPr lang="es-ES" sz="2400" b="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es-ES" sz="2400" b="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Service</a:t>
              </a:r>
              <a:endParaRPr lang="en-US" sz="2400" b="0" dirty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</p:grpSp>
      <p:cxnSp>
        <p:nvCxnSpPr>
          <p:cNvPr id="10" name="Conector recto 9"/>
          <p:cNvCxnSpPr/>
          <p:nvPr/>
        </p:nvCxnSpPr>
        <p:spPr>
          <a:xfrm flipH="1">
            <a:off x="4846320" y="3291840"/>
            <a:ext cx="2941320" cy="0"/>
          </a:xfrm>
          <a:prstGeom prst="line">
            <a:avLst/>
          </a:prstGeom>
          <a:ln w="76200">
            <a:solidFill>
              <a:srgbClr val="941333"/>
            </a:solidFill>
            <a:prstDash val="sysDash"/>
            <a:headEnd type="oval" w="lg" len="lg"/>
            <a:tailEnd type="oval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5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5"/>
          <a:stretch/>
        </p:blipFill>
        <p:spPr>
          <a:xfrm>
            <a:off x="5184248" y="653646"/>
            <a:ext cx="5998630" cy="433257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935112" y="5460547"/>
            <a:ext cx="4897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u="sng" dirty="0">
                <a:latin typeface="Bahnschrift SemiBold SemiConden" panose="020B0502040204020203" pitchFamily="34" charset="0"/>
              </a:rPr>
              <a:t>https://cds.climate.copernicus.eu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40382" y="653646"/>
            <a:ext cx="41137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6000" dirty="0" err="1">
                <a:latin typeface="Bahnschrift SemiBold SemiConden" panose="020B0502040204020203" pitchFamily="34" charset="0"/>
              </a:rPr>
              <a:t>Climate</a:t>
            </a:r>
            <a:r>
              <a:rPr lang="ca-ES" sz="6000" b="1" dirty="0" smtClean="0">
                <a:latin typeface="Bahnschrift SemiBold SemiConden" panose="020B0502040204020203" pitchFamily="34" charset="0"/>
              </a:rPr>
              <a:t> Data Store</a:t>
            </a:r>
          </a:p>
        </p:txBody>
      </p:sp>
    </p:spTree>
    <p:extLst>
      <p:ext uri="{BB962C8B-B14F-4D97-AF65-F5344CB8AC3E}">
        <p14:creationId xmlns:p14="http://schemas.microsoft.com/office/powerpoint/2010/main" val="393863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CuadroTexto 7"/>
          <p:cNvSpPr txBox="1"/>
          <p:nvPr/>
        </p:nvSpPr>
        <p:spPr>
          <a:xfrm>
            <a:off x="1027612" y="673833"/>
            <a:ext cx="5442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User</a:t>
            </a:r>
            <a:r>
              <a:rPr lang="ca-ES" sz="6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Experience</a:t>
            </a:r>
            <a:endParaRPr lang="ca-ES" sz="60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research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504"/>
            <a:ext cx="11948160" cy="583991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3165868" y="3282772"/>
            <a:ext cx="3448291" cy="29503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6342016" y="5992423"/>
            <a:ext cx="5704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... Data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was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their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priority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2560" y="5831840"/>
            <a:ext cx="3098800" cy="904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uadroTexto 11"/>
          <p:cNvSpPr txBox="1"/>
          <p:nvPr/>
        </p:nvSpPr>
        <p:spPr>
          <a:xfrm>
            <a:off x="764101" y="964820"/>
            <a:ext cx="967667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latin typeface="Bahnschrift SemiBold SemiConden" panose="020B0502040204020203" pitchFamily="34" charset="0"/>
              </a:rPr>
              <a:t>Want to test it?</a:t>
            </a:r>
          </a:p>
          <a:p>
            <a:r>
              <a:rPr lang="en-GB" sz="2800" dirty="0" smtClean="0">
                <a:latin typeface="Bahnschrift SemiBold SemiConden" panose="020B0502040204020203" pitchFamily="34" charset="0"/>
              </a:rPr>
              <a:t>It takes 15 minutes</a:t>
            </a:r>
          </a:p>
          <a:p>
            <a:endParaRPr lang="es-ES" u="sng" dirty="0" smtClean="0">
              <a:hlinkClick r:id="rId2"/>
            </a:endParaRPr>
          </a:p>
          <a:p>
            <a:r>
              <a:rPr lang="es-ES" sz="2400" u="sng" dirty="0">
                <a:latin typeface="Bahnschrift SemiBold SemiConden" panose="020B0502040204020203" pitchFamily="34" charset="0"/>
                <a:hlinkClick r:id="rId3"/>
              </a:rPr>
              <a:t>https://</a:t>
            </a:r>
            <a:r>
              <a:rPr lang="es-ES" sz="2400" u="sng" dirty="0" smtClean="0">
                <a:latin typeface="Bahnschrift SemiBold SemiConden" panose="020B0502040204020203" pitchFamily="34" charset="0"/>
                <a:hlinkClick r:id="rId3"/>
              </a:rPr>
              <a:t>bit.ly/2WNMbYY</a:t>
            </a:r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endParaRPr lang="es-ES" sz="2400" u="sng" dirty="0">
              <a:latin typeface="Bahnschrift SemiBold SemiConden" panose="020B0502040204020203" pitchFamily="34" charset="0"/>
            </a:endParaRPr>
          </a:p>
          <a:p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endParaRPr lang="es-ES" sz="2400" u="sng" dirty="0">
              <a:latin typeface="Bahnschrift SemiBold SemiConden" panose="020B0502040204020203" pitchFamily="34" charset="0"/>
            </a:endParaRPr>
          </a:p>
          <a:p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endParaRPr lang="es-ES" sz="2400" u="sng" dirty="0">
              <a:latin typeface="Bahnschrift SemiBold SemiConden" panose="020B0502040204020203" pitchFamily="34" charset="0"/>
            </a:endParaRPr>
          </a:p>
          <a:p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endParaRPr lang="es-ES" sz="2400" u="sng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Or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write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me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if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you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want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to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provide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more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feedback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during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development</a:t>
            </a:r>
            <a:endParaRPr lang="es-ES" sz="2400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smtClean="0">
                <a:latin typeface="Bahnschrift SemiBold SemiConden" panose="020B0502040204020203" pitchFamily="34" charset="0"/>
                <a:hlinkClick r:id="rId4"/>
              </a:rPr>
              <a:t>Isadora.Jimenez@bsc.es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/ @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isadorachristel</a:t>
            </a:r>
            <a:endParaRPr lang="en-GB" sz="4400" dirty="0" smtClean="0">
              <a:latin typeface="Bahnschrift SemiBold SemiConden" panose="020B0502040204020203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8971070" y="800935"/>
            <a:ext cx="2461295" cy="4269258"/>
            <a:chOff x="5196367" y="858685"/>
            <a:chExt cx="2761615" cy="4828264"/>
          </a:xfrm>
        </p:grpSpPr>
        <p:pic>
          <p:nvPicPr>
            <p:cNvPr id="6" name="image24.png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858685"/>
              <a:ext cx="2761615" cy="45751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image24.png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5432307"/>
              <a:ext cx="2761615" cy="254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" name="image20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0605" y="725273"/>
            <a:ext cx="2672958" cy="433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upo 8"/>
          <p:cNvGrpSpPr/>
          <p:nvPr/>
        </p:nvGrpSpPr>
        <p:grpSpPr>
          <a:xfrm>
            <a:off x="7252613" y="189787"/>
            <a:ext cx="2437744" cy="4654959"/>
            <a:chOff x="-15702806" y="-3636282"/>
            <a:chExt cx="3960295" cy="7622450"/>
          </a:xfrm>
        </p:grpSpPr>
        <p:pic>
          <p:nvPicPr>
            <p:cNvPr id="10" name="Picture 2" descr="https://lh5.googleusercontent.com/u3qM_JcxFb1PsXS21nN8LBudu3COcXK6WqSmyeH3qscQp_UzOHgzj63P58k4h6Dpb00OIDg2TJC7F25DSEKej0vwPyodqMKG3zAG0_aEmlS4sPWRcmHa_uqPGfO4JUr1ZrUUdnKI9OA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3636282"/>
              <a:ext cx="3933716" cy="42260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https://lh3.googleusercontent.com/7YV0LQJnvyRlVMN9J5PDHg44NM_BQh7RZM7kSP3iaC5Jg6_27xqceFu3e-wVialDX_HD7nmPxIQClpYiB2t0LkoMXeCvSradgSqrx-16OQrrLIz2iYjD-_tDewX3j2HGk8Uhpu2Ktd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87088"/>
              <a:ext cx="3960295" cy="4073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84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98808" y="943704"/>
            <a:ext cx="4792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Bahnschrift SemiBold SemiConden" panose="020B0502040204020203" pitchFamily="34" charset="0"/>
              </a:rPr>
              <a:t>Finding ideas for articles by exploring by topic</a:t>
            </a:r>
          </a:p>
        </p:txBody>
      </p:sp>
      <p:pic>
        <p:nvPicPr>
          <p:cNvPr id="4" name="Picture 4" descr="https://lh4.googleusercontent.com/FciHBXZdRghBLJqntB3FPEPVPqmTA4dAWUEV56DXslRVFcONXPaXENK0YD8h73eiQQQcL7xnqa8RKjm9OXxyPIYSieIBMEFS5zjNGlZVsd7A4Mwttygf7xInOFKvkxhCPjA8Y-4bp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626" y="2508796"/>
            <a:ext cx="7590407" cy="228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lh3.googleusercontent.com/RJ1dasOPWvDP4I96ERTDcJ49PaJBpRsXqJ0ilNcx1Q_rNekITuUiEMNNCQ2ttQng6gEgE6pN-MB89Em11rew2mAf1r5PXvcKlu06UV-gIV5soxjY2ITCkJOfSQeoVbT-up2WhdNyPh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4888" y="1001546"/>
            <a:ext cx="4582847" cy="530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32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98808" y="943704"/>
            <a:ext cx="4792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Bahnschrift SemiBold SemiConden" panose="020B0502040204020203" pitchFamily="34" charset="0"/>
              </a:rPr>
              <a:t>Exploring visually a selected topic</a:t>
            </a:r>
            <a:endParaRPr lang="en-GB" sz="3600" dirty="0">
              <a:latin typeface="Bahnschrift SemiBold SemiConden" panose="020B0502040204020203" pitchFamily="34" charset="0"/>
            </a:endParaRPr>
          </a:p>
        </p:txBody>
      </p:sp>
      <p:pic>
        <p:nvPicPr>
          <p:cNvPr id="7" name="Picture 2" descr="https://lh6.googleusercontent.com/Si25OnO6DNOkbl7HkEZyO4WNSSN0YOlrykMK725TXkway5sHzvVGLuDrgVN-rjzaHDG4kicEEVnNPbycuXoUva-DLspWEIK1hQ926sp3uSpc1rW6mb3e0wx6Wkftfw8JXit9EjlIk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2" y="627825"/>
            <a:ext cx="4957809" cy="5276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998808" y="2759443"/>
            <a:ext cx="3745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Bahnschrift SemiBold SemiConden" panose="020B0502040204020203" pitchFamily="34" charset="0"/>
              </a:rPr>
              <a:t>Downloading BOTH </a:t>
            </a:r>
          </a:p>
          <a:p>
            <a:r>
              <a:rPr lang="en-GB" sz="3600" dirty="0" smtClean="0">
                <a:latin typeface="Bahnschrift SemiBold SemiConden" panose="020B0502040204020203" pitchFamily="34" charset="0"/>
              </a:rPr>
              <a:t>graphics or data</a:t>
            </a:r>
            <a:endParaRPr lang="en-GB" sz="36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0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592318" y="765288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latin typeface="Bahnschrift SemiBold SemiConden" panose="020B0502040204020203" pitchFamily="34" charset="0"/>
              </a:rPr>
              <a:t>Something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learned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2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129">
            <a:off x="5409784" y="666486"/>
            <a:ext cx="1931679" cy="194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2061004" y="2582267"/>
            <a:ext cx="9678150" cy="3477875"/>
            <a:chOff x="1196908" y="3363145"/>
            <a:chExt cx="9678150" cy="3477875"/>
          </a:xfrm>
        </p:grpSpPr>
        <p:sp>
          <p:nvSpPr>
            <p:cNvPr id="8" name="Rectángulo 7"/>
            <p:cNvSpPr/>
            <p:nvPr/>
          </p:nvSpPr>
          <p:spPr>
            <a:xfrm>
              <a:off x="1196908" y="3489243"/>
              <a:ext cx="8048196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accent2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283700" y="3363145"/>
              <a:ext cx="9591358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Try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control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your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preconceived</a:t>
              </a:r>
              <a:r>
                <a:rPr lang="ca-ES" sz="44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ideas</a:t>
              </a:r>
              <a:endPara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  <a:p>
              <a:endParaRPr lang="ca-ES" sz="4400" dirty="0" smtClean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  <a:p>
              <a:r>
                <a:rPr lang="ca-ES" sz="4400" dirty="0" err="1" smtClean="0">
                  <a:latin typeface="Bahnschrift SemiBold SemiConden" panose="020B0502040204020203" pitchFamily="34" charset="0"/>
                </a:rPr>
                <a:t>User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research</a:t>
              </a:r>
              <a:r>
                <a:rPr lang="ca-ES" sz="4400" dirty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and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testing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functionalities</a:t>
              </a:r>
              <a:endParaRPr lang="ca-ES" sz="4400" dirty="0" smtClean="0">
                <a:latin typeface="Bahnschrift SemiBold SemiConden" panose="020B0502040204020203" pitchFamily="34" charset="0"/>
              </a:endParaRPr>
            </a:p>
            <a:p>
              <a:r>
                <a:rPr lang="ca-ES" sz="4400" dirty="0">
                  <a:latin typeface="Bahnschrift SemiBold SemiConden" panose="020B0502040204020203" pitchFamily="34" charset="0"/>
                </a:rPr>
                <a:t>h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as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priority</a:t>
              </a:r>
              <a:r>
                <a:rPr lang="ca-ES" sz="4400" dirty="0" smtClean="0">
                  <a:latin typeface="Bahnschrift SemiBold SemiConden" panose="020B0502040204020203" pitchFamily="34" charset="0"/>
                </a:rPr>
                <a:t> over </a:t>
              </a:r>
              <a:r>
                <a:rPr lang="ca-ES" sz="4400" dirty="0" err="1" smtClean="0">
                  <a:latin typeface="Bahnschrift SemiBold SemiConden" panose="020B0502040204020203" pitchFamily="34" charset="0"/>
                </a:rPr>
                <a:t>design</a:t>
              </a:r>
              <a:endParaRPr lang="ca-ES" sz="4400" dirty="0" smtClean="0">
                <a:latin typeface="Bahnschrift SemiBold SemiConden" panose="020B0502040204020203" pitchFamily="34" charset="0"/>
              </a:endParaRPr>
            </a:p>
            <a:p>
              <a:pPr algn="ctr"/>
              <a:endParaRPr lang="ca-ES" sz="4400" dirty="0">
                <a:solidFill>
                  <a:schemeClr val="accent2"/>
                </a:solidFill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71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43363" y="4338733"/>
            <a:ext cx="8148636" cy="1581102"/>
          </a:xfrm>
        </p:spPr>
        <p:txBody>
          <a:bodyPr>
            <a:noAutofit/>
          </a:bodyPr>
          <a:lstStyle/>
          <a:p>
            <a:pPr algn="ctr"/>
            <a:r>
              <a:rPr lang="es-ES" sz="4000" b="0" dirty="0" smtClean="0">
                <a:latin typeface="Bahnschrift SemiBold SemiConden" panose="020B0502040204020203" pitchFamily="34" charset="0"/>
              </a:rPr>
              <a:t>Isadora Ch. Jiménez</a:t>
            </a:r>
            <a:br>
              <a:rPr lang="es-ES" sz="4000" b="0" dirty="0" smtClean="0">
                <a:latin typeface="Bahnschrift SemiBold SemiConden" panose="020B0502040204020203" pitchFamily="34" charset="0"/>
              </a:rPr>
            </a:br>
            <a:r>
              <a:rPr lang="es-ES" sz="3200" b="0" dirty="0" smtClean="0">
                <a:latin typeface="Bahnschrift SemiBold SemiConden" panose="020B0502040204020203" pitchFamily="34" charset="0"/>
              </a:rPr>
              <a:t>@</a:t>
            </a:r>
            <a:r>
              <a:rPr lang="es-ES" sz="3200" b="0" dirty="0" err="1" smtClean="0">
                <a:latin typeface="Bahnschrift SemiBold SemiConden" panose="020B0502040204020203" pitchFamily="34" charset="0"/>
              </a:rPr>
              <a:t>isadorachristel</a:t>
            </a:r>
            <a:r>
              <a:rPr lang="es-ES" sz="3200" b="0" dirty="0" smtClean="0">
                <a:latin typeface="Bahnschrift SemiBold SemiConden" panose="020B0502040204020203" pitchFamily="34" charset="0"/>
              </a:rPr>
              <a:t> </a:t>
            </a:r>
            <a:endParaRPr lang="es-ES" sz="4000" b="0" dirty="0">
              <a:latin typeface="Bahnschrift SemiBold SemiConden" panose="020B0502040204020203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898588" y="609200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Isadora.jimenez@bsc.es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4184444" y="1393547"/>
            <a:ext cx="8415408" cy="736978"/>
            <a:chOff x="1196908" y="3363145"/>
            <a:chExt cx="8415408" cy="736978"/>
          </a:xfrm>
        </p:grpSpPr>
        <p:sp>
          <p:nvSpPr>
            <p:cNvPr id="7" name="Rectángulo 6"/>
            <p:cNvSpPr/>
            <p:nvPr/>
          </p:nvSpPr>
          <p:spPr>
            <a:xfrm>
              <a:off x="1196908" y="3489243"/>
              <a:ext cx="7779682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sz="1600">
                <a:solidFill>
                  <a:schemeClr val="accent2"/>
                </a:solidFill>
              </a:endParaRP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1283700" y="3363145"/>
              <a:ext cx="83286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Interacting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with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information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is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key</a:t>
              </a:r>
              <a:endParaRPr lang="ca-ES" sz="4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4184444" y="2231985"/>
            <a:ext cx="7810361" cy="736978"/>
            <a:chOff x="1196908" y="3363145"/>
            <a:chExt cx="9439816" cy="736978"/>
          </a:xfrm>
        </p:grpSpPr>
        <p:sp>
          <p:nvSpPr>
            <p:cNvPr id="10" name="Rectángulo 9"/>
            <p:cNvSpPr/>
            <p:nvPr/>
          </p:nvSpPr>
          <p:spPr>
            <a:xfrm>
              <a:off x="1196908" y="3489243"/>
              <a:ext cx="9439816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sz="1600">
                <a:solidFill>
                  <a:schemeClr val="accent2"/>
                </a:solidFill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1283701" y="3363145"/>
              <a:ext cx="71047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Colors</a:t>
              </a:r>
              <a:r>
                <a:rPr lang="en-GB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also matter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4184444" y="3095061"/>
            <a:ext cx="8007556" cy="736978"/>
            <a:chOff x="1196908" y="3363145"/>
            <a:chExt cx="8251396" cy="736978"/>
          </a:xfrm>
        </p:grpSpPr>
        <p:sp>
          <p:nvSpPr>
            <p:cNvPr id="13" name="Rectángulo 12"/>
            <p:cNvSpPr/>
            <p:nvPr/>
          </p:nvSpPr>
          <p:spPr>
            <a:xfrm>
              <a:off x="1196908" y="3489243"/>
              <a:ext cx="8048196" cy="610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sz="1600">
                <a:solidFill>
                  <a:schemeClr val="accent2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1283700" y="3363145"/>
              <a:ext cx="81646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Try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control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your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preconceived</a:t>
              </a:r>
              <a:r>
                <a:rPr lang="ca-ES" sz="4000" dirty="0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ca-ES" sz="4000" dirty="0" err="1" smtClean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ideas</a:t>
              </a:r>
              <a:endParaRPr lang="ca-ES" sz="4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</p:grpSp>
      <p:sp>
        <p:nvSpPr>
          <p:cNvPr id="15" name="Título 3"/>
          <p:cNvSpPr txBox="1">
            <a:spLocks/>
          </p:cNvSpPr>
          <p:nvPr/>
        </p:nvSpPr>
        <p:spPr>
          <a:xfrm>
            <a:off x="146686" y="1945497"/>
            <a:ext cx="3896677" cy="1581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kern="1200" baseline="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ES" sz="60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THANK YOU</a:t>
            </a:r>
          </a:p>
          <a:p>
            <a:pPr algn="ctr"/>
            <a:r>
              <a:rPr lang="es-ES" sz="32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and </a:t>
            </a:r>
            <a:r>
              <a:rPr lang="es-ES" sz="3200" b="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remember</a:t>
            </a:r>
            <a:r>
              <a:rPr lang="es-ES" sz="32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…</a:t>
            </a:r>
            <a:endParaRPr lang="es-ES" sz="3200" b="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3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104" y="412159"/>
            <a:ext cx="7762875" cy="526732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442" y="366437"/>
            <a:ext cx="4219355" cy="6102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cdn.clipart.email/6581b61ef137340cf87241263fbeeb72_arrow-png-no-background-drawn-arrow-tran-779422-png-images-pngio_2825-285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0" t="45621"/>
          <a:stretch/>
        </p:blipFill>
        <p:spPr bwMode="auto">
          <a:xfrm rot="2910846">
            <a:off x="9683116" y="330961"/>
            <a:ext cx="1397954" cy="105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7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43363" y="4338733"/>
            <a:ext cx="8148636" cy="1581102"/>
          </a:xfrm>
        </p:spPr>
        <p:txBody>
          <a:bodyPr>
            <a:noAutofit/>
          </a:bodyPr>
          <a:lstStyle/>
          <a:p>
            <a:pPr algn="ctr"/>
            <a:r>
              <a:rPr lang="es-ES" sz="4000" b="0" dirty="0" smtClean="0">
                <a:latin typeface="Bahnschrift SemiBold SemiConden" panose="020B0502040204020203" pitchFamily="34" charset="0"/>
              </a:rPr>
              <a:t>Isadora Ch. Jiménez</a:t>
            </a:r>
            <a:br>
              <a:rPr lang="es-ES" sz="4000" b="0" dirty="0" smtClean="0">
                <a:latin typeface="Bahnschrift SemiBold SemiConden" panose="020B0502040204020203" pitchFamily="34" charset="0"/>
              </a:rPr>
            </a:br>
            <a:r>
              <a:rPr lang="es-ES" sz="3200" b="0" dirty="0" smtClean="0">
                <a:latin typeface="Bahnschrift SemiBold SemiConden" panose="020B0502040204020203" pitchFamily="34" charset="0"/>
              </a:rPr>
              <a:t>@</a:t>
            </a:r>
            <a:r>
              <a:rPr lang="es-ES" sz="3200" b="0" dirty="0" err="1" smtClean="0">
                <a:latin typeface="Bahnschrift SemiBold SemiConden" panose="020B0502040204020203" pitchFamily="34" charset="0"/>
              </a:rPr>
              <a:t>isadorachristel</a:t>
            </a:r>
            <a:r>
              <a:rPr lang="es-ES" sz="3200" b="0" dirty="0" smtClean="0">
                <a:latin typeface="Bahnschrift SemiBold SemiConden" panose="020B0502040204020203" pitchFamily="34" charset="0"/>
              </a:rPr>
              <a:t> </a:t>
            </a:r>
            <a:endParaRPr lang="es-ES" sz="4000" b="0" dirty="0">
              <a:latin typeface="Bahnschrift SemiBold SemiConden" panose="020B0502040204020203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898588" y="609200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Isadora.jimenez@bsc.es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15" name="Título 3"/>
          <p:cNvSpPr txBox="1">
            <a:spLocks/>
          </p:cNvSpPr>
          <p:nvPr/>
        </p:nvSpPr>
        <p:spPr>
          <a:xfrm>
            <a:off x="146686" y="1945497"/>
            <a:ext cx="3896677" cy="1581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kern="1200" baseline="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ES" sz="60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THANK YOU</a:t>
            </a:r>
          </a:p>
          <a:p>
            <a:pPr algn="ctr"/>
            <a:r>
              <a:rPr lang="es-ES" sz="32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and </a:t>
            </a:r>
            <a:r>
              <a:rPr lang="es-ES" sz="3200" b="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remember</a:t>
            </a:r>
            <a:r>
              <a:rPr lang="es-ES" sz="32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…</a:t>
            </a:r>
            <a:endParaRPr lang="es-ES" sz="3200" b="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4541520" y="1310075"/>
            <a:ext cx="7193280" cy="2937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angle 23">
            <a:extLst/>
          </p:cNvPr>
          <p:cNvSpPr/>
          <p:nvPr/>
        </p:nvSpPr>
        <p:spPr>
          <a:xfrm>
            <a:off x="5645963" y="1497747"/>
            <a:ext cx="58907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S2S4E project has received funding from the Horizon 2020 programme under grant agreement </a:t>
            </a:r>
            <a:r>
              <a:rPr lang="fr-FR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es-E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 </a:t>
            </a:r>
            <a:endParaRPr lang="es-ES" sz="1400" i="1" dirty="0" smtClean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14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research leading to 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some 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results is part of the Copernicus Climate Change Service (C3S) (Contract number: C3S_429g_BSC), a </a:t>
            </a:r>
            <a:r>
              <a:rPr lang="en-US" sz="140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programme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being implemented by the European Centre for Medium-Range Weather Forecasts (ECMWF) on behalf of the European Commission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en-US" sz="14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he 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8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016" y="1514346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27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 this climate change thing could be a probl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70" y="0"/>
            <a:ext cx="111120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1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50" name="Picture 2" descr="white and black 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0"/>
            <a:ext cx="10287000" cy="68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42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19909" r="20938" b="20276"/>
          <a:stretch/>
        </p:blipFill>
        <p:spPr>
          <a:xfrm>
            <a:off x="0" y="-15240"/>
            <a:ext cx="5364480" cy="690372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501640" y="1768643"/>
            <a:ext cx="669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NARRATIVES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5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/>
          <p:cNvSpPr txBox="1"/>
          <p:nvPr/>
        </p:nvSpPr>
        <p:spPr>
          <a:xfrm>
            <a:off x="0" y="707557"/>
            <a:ext cx="48489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903" y="2160269"/>
            <a:ext cx="6916388" cy="389001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848903" y="707557"/>
            <a:ext cx="6916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#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ShowYourStripes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1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655320" y="1507034"/>
            <a:ext cx="448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only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for </a:t>
            </a:r>
          </a:p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broad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audiences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...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7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2"/>
          <a:stretch/>
        </p:blipFill>
        <p:spPr>
          <a:xfrm>
            <a:off x="5584188" y="1203960"/>
            <a:ext cx="2948940" cy="3886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48" b="1505"/>
          <a:stretch/>
        </p:blipFill>
        <p:spPr>
          <a:xfrm>
            <a:off x="8533128" y="1203960"/>
            <a:ext cx="3658872" cy="388429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8892" y="331305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Policy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makers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77840" y="331305"/>
            <a:ext cx="2940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Industry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533128" y="331305"/>
            <a:ext cx="365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Civil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protection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47864" y="5509081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...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and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many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more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3080" name="Picture 8" descr="https://www.cleanenergywire.org/sites/default/files/styles/gallery_image/public/cop25_plenarybaker.jpg?itok=fAkloE1-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"/>
          <a:stretch/>
        </p:blipFill>
        <p:spPr bwMode="auto">
          <a:xfrm>
            <a:off x="8709" y="1203960"/>
            <a:ext cx="5577840" cy="388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9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6329</TotalTime>
  <Words>436</Words>
  <Application>Microsoft Office PowerPoint</Application>
  <PresentationFormat>Panorámica</PresentationFormat>
  <Paragraphs>89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5" baseType="lpstr">
      <vt:lpstr>Arial</vt:lpstr>
      <vt:lpstr>Calibri</vt:lpstr>
      <vt:lpstr>Bahnschrift SemiBold SemiConden</vt:lpstr>
      <vt:lpstr>Ebrima</vt:lpstr>
      <vt:lpstr>Diseño personalizado</vt:lpstr>
      <vt:lpstr>Visualisation in climate services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Three examples of  visualisations for climate services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 Ch. Jiménez @isadorachristel </vt:lpstr>
      <vt:lpstr>Isadora Ch. Jiménez @isadorachristel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Isadora Jimenez (BSC)</cp:lastModifiedBy>
  <cp:revision>165</cp:revision>
  <dcterms:created xsi:type="dcterms:W3CDTF">2019-06-06T09:57:11Z</dcterms:created>
  <dcterms:modified xsi:type="dcterms:W3CDTF">2020-05-14T15:47:16Z</dcterms:modified>
</cp:coreProperties>
</file>