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1" r:id="rId1"/>
  </p:sldMasterIdLst>
  <p:handoutMasterIdLst>
    <p:handoutMasterId r:id="rId32"/>
  </p:handoutMasterIdLst>
  <p:sldIdLst>
    <p:sldId id="274" r:id="rId2"/>
    <p:sldId id="275" r:id="rId3"/>
    <p:sldId id="276" r:id="rId4"/>
    <p:sldId id="277" r:id="rId5"/>
    <p:sldId id="278" r:id="rId6"/>
    <p:sldId id="279" r:id="rId7"/>
    <p:sldId id="283" r:id="rId8"/>
    <p:sldId id="286" r:id="rId9"/>
    <p:sldId id="281" r:id="rId10"/>
    <p:sldId id="287" r:id="rId11"/>
    <p:sldId id="285" r:id="rId12"/>
    <p:sldId id="280" r:id="rId13"/>
    <p:sldId id="284" r:id="rId14"/>
    <p:sldId id="288" r:id="rId15"/>
    <p:sldId id="289" r:id="rId16"/>
    <p:sldId id="298" r:id="rId17"/>
    <p:sldId id="293" r:id="rId18"/>
    <p:sldId id="290" r:id="rId19"/>
    <p:sldId id="299" r:id="rId20"/>
    <p:sldId id="294" r:id="rId21"/>
    <p:sldId id="291" r:id="rId22"/>
    <p:sldId id="292" r:id="rId23"/>
    <p:sldId id="297" r:id="rId24"/>
    <p:sldId id="295" r:id="rId25"/>
    <p:sldId id="303" r:id="rId26"/>
    <p:sldId id="302" r:id="rId27"/>
    <p:sldId id="300" r:id="rId28"/>
    <p:sldId id="304" r:id="rId29"/>
    <p:sldId id="259" r:id="rId30"/>
    <p:sldId id="306" r:id="rId31"/>
  </p:sldIdLst>
  <p:sldSz cx="12192000" cy="6858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Bahnschrift SemiBold SemiConden" panose="020B0502040204020203" pitchFamily="34" charset="0"/>
      <p:bold r:id="rId37"/>
    </p:embeddedFont>
    <p:embeddedFont>
      <p:font typeface="Ebrima" panose="02000000000000000000" pitchFamily="2" charset="0"/>
      <p:regular r:id="rId38"/>
      <p:bold r:id="rId39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547" userDrawn="1">
          <p15:clr>
            <a:srgbClr val="FBAE40"/>
          </p15:clr>
        </p15:guide>
        <p15:guide id="3" pos="5155" userDrawn="1">
          <p15:clr>
            <a:srgbClr val="FBAE40"/>
          </p15:clr>
        </p15:guide>
        <p15:guide id="4" orient="horz" pos="1434" userDrawn="1">
          <p15:clr>
            <a:srgbClr val="FBAE40"/>
          </p15:clr>
        </p15:guide>
        <p15:guide id="5" orient="horz" pos="2886" userDrawn="1">
          <p15:clr>
            <a:srgbClr val="FBAE40"/>
          </p15:clr>
        </p15:guide>
        <p15:guide id="6" pos="257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4484"/>
    <a:srgbClr val="941333"/>
    <a:srgbClr val="203864"/>
    <a:srgbClr val="E9EBF5"/>
    <a:srgbClr val="00238C"/>
    <a:srgbClr val="090C3D"/>
    <a:srgbClr val="0C5ACC"/>
    <a:srgbClr val="001D7A"/>
    <a:srgbClr val="00208A"/>
    <a:srgbClr val="0005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53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533" y="62"/>
      </p:cViewPr>
      <p:guideLst>
        <p:guide pos="2547"/>
        <p:guide pos="5155"/>
        <p:guide orient="horz" pos="1434"/>
        <p:guide orient="horz" pos="2886"/>
        <p:guide pos="257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2928" y="96"/>
      </p:cViewPr>
      <p:guideLst/>
    </p:cSldViewPr>
  </p:notesViewPr>
  <p:gridSpacing cx="120000" cy="12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8F00F2-8E3E-4EF9-ABA6-FD0A0C1B3085}" type="datetimeFigureOut">
              <a:rPr lang="es-ES" smtClean="0"/>
              <a:t>14/05/2020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FA8D5D-EC9E-40FC-98EC-CD281E4E88A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76991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963889" y="1631730"/>
            <a:ext cx="6702593" cy="29988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2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63889" y="4762500"/>
            <a:ext cx="6702593" cy="1085850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err="1" smtClean="0"/>
              <a:t>Name</a:t>
            </a:r>
            <a:endParaRPr lang="es-ES" dirty="0" smtClean="0"/>
          </a:p>
          <a:p>
            <a:r>
              <a:rPr lang="es-ES" dirty="0" smtClean="0"/>
              <a:t>Position</a:t>
            </a:r>
            <a:endParaRPr lang="es-ES" dirty="0"/>
          </a:p>
        </p:txBody>
      </p:sp>
      <p:sp>
        <p:nvSpPr>
          <p:cNvPr id="8" name="Marcador de texto 14"/>
          <p:cNvSpPr>
            <a:spLocks noGrp="1"/>
          </p:cNvSpPr>
          <p:nvPr>
            <p:ph type="body" sz="quarter" idx="10" hasCustomPrompt="1"/>
          </p:nvPr>
        </p:nvSpPr>
        <p:spPr>
          <a:xfrm>
            <a:off x="325968" y="6095686"/>
            <a:ext cx="3255433" cy="4875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err="1"/>
              <a:t>day</a:t>
            </a:r>
            <a:r>
              <a:rPr lang="es-ES" dirty="0"/>
              <a:t>/</a:t>
            </a:r>
            <a:r>
              <a:rPr lang="es-ES" dirty="0" err="1"/>
              <a:t>month</a:t>
            </a:r>
            <a:r>
              <a:rPr lang="es-ES" dirty="0"/>
              <a:t>/</a:t>
            </a:r>
            <a:r>
              <a:rPr lang="es-ES" dirty="0" err="1"/>
              <a:t>year</a:t>
            </a:r>
            <a:endParaRPr lang="es-ES" dirty="0"/>
          </a:p>
        </p:txBody>
      </p:sp>
      <p:sp>
        <p:nvSpPr>
          <p:cNvPr id="9" name="Marcador de texto 16"/>
          <p:cNvSpPr>
            <a:spLocks noGrp="1"/>
          </p:cNvSpPr>
          <p:nvPr>
            <p:ph type="body" sz="quarter" idx="11" hasCustomPrompt="1"/>
          </p:nvPr>
        </p:nvSpPr>
        <p:spPr>
          <a:xfrm>
            <a:off x="4963888" y="6095685"/>
            <a:ext cx="6702595" cy="4875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s-ES" dirty="0" err="1"/>
              <a:t>Venue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16231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ítulo 1"/>
          <p:cNvSpPr>
            <a:spLocks noGrp="1"/>
          </p:cNvSpPr>
          <p:nvPr>
            <p:ph type="title"/>
          </p:nvPr>
        </p:nvSpPr>
        <p:spPr>
          <a:xfrm>
            <a:off x="0" y="256068"/>
            <a:ext cx="12192000" cy="8009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b="1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Marcador de texto 2"/>
          <p:cNvSpPr>
            <a:spLocks noGrp="1"/>
          </p:cNvSpPr>
          <p:nvPr>
            <p:ph idx="1"/>
          </p:nvPr>
        </p:nvSpPr>
        <p:spPr>
          <a:xfrm>
            <a:off x="603657" y="1514475"/>
            <a:ext cx="10984685" cy="4662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dirty="0" smtClean="0"/>
              <a:t>Editar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17565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, sub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595618" y="1569411"/>
            <a:ext cx="10996916" cy="456627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dirty="0" smtClean="0"/>
              <a:t>Editar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057275"/>
            <a:ext cx="12192000" cy="5127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s-ES" dirty="0" smtClean="0"/>
              <a:t>Subtítulo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17291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3658" y="3028528"/>
            <a:ext cx="10984684" cy="800945"/>
          </a:xfrm>
        </p:spPr>
        <p:txBody>
          <a:bodyPr/>
          <a:lstStyle>
            <a:lvl1pPr>
              <a:defRPr/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67924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4064000" y="6095686"/>
            <a:ext cx="8128000" cy="48753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63889" y="1631730"/>
            <a:ext cx="6702593" cy="29988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 err="1" smtClean="0"/>
              <a:t>Thank</a:t>
            </a:r>
            <a:r>
              <a:rPr lang="es-ES" dirty="0" smtClean="0"/>
              <a:t> </a:t>
            </a:r>
            <a:r>
              <a:rPr lang="es-ES" dirty="0" err="1" smtClean="0"/>
              <a:t>you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63889" y="4900141"/>
            <a:ext cx="6702593" cy="822742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</a:t>
            </a:r>
            <a:r>
              <a:rPr lang="es-ES" dirty="0" err="1" smtClean="0"/>
              <a:t>click</a:t>
            </a:r>
            <a:r>
              <a:rPr lang="es-ES" dirty="0" smtClean="0"/>
              <a:t> aquí </a:t>
            </a:r>
            <a:r>
              <a:rPr lang="es-ES" dirty="0"/>
              <a:t>para modificar el subtítulo</a:t>
            </a:r>
          </a:p>
        </p:txBody>
      </p:sp>
      <p:sp>
        <p:nvSpPr>
          <p:cNvPr id="13" name="Rectángulo 12"/>
          <p:cNvSpPr/>
          <p:nvPr userDrawn="1"/>
        </p:nvSpPr>
        <p:spPr>
          <a:xfrm>
            <a:off x="1" y="6095686"/>
            <a:ext cx="4064000" cy="487533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>
              <a:solidFill>
                <a:schemeClr val="bg1"/>
              </a:solidFill>
            </a:endParaRPr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1" hasCustomPrompt="1"/>
          </p:nvPr>
        </p:nvSpPr>
        <p:spPr>
          <a:xfrm>
            <a:off x="4963888" y="6095685"/>
            <a:ext cx="6702595" cy="4875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s-ES" dirty="0" smtClean="0"/>
              <a:t>YourEmail@bsc.es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15161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0" y="256068"/>
            <a:ext cx="12192000" cy="8009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3657" y="1514475"/>
            <a:ext cx="10984685" cy="4662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Editar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63962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4" r:id="rId2"/>
    <p:sldLayoutId id="2147483677" r:id="rId3"/>
    <p:sldLayoutId id="2147483675" r:id="rId4"/>
    <p:sldLayoutId id="2147483673" r:id="rId5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 baseline="0">
          <a:solidFill>
            <a:srgbClr val="124484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hyperlink" Target="https://s2s4e.eu/dst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easonalhurricanepredictions.org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limate.copernicus.eu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hyperlink" Target="https://bit.ly/2WNMbYY" TargetMode="External"/><Relationship Id="rId7" Type="http://schemas.openxmlformats.org/officeDocument/2006/relationships/image" Target="../media/image30.png"/><Relationship Id="rId2" Type="http://schemas.openxmlformats.org/officeDocument/2006/relationships/hyperlink" Target="https://www.loop11.com/ui/?l11_uid=66175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hyperlink" Target="mailto:Isadora.Jimenez@bsc.es" TargetMode="External"/><Relationship Id="rId9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4963889" y="1473779"/>
            <a:ext cx="6702593" cy="1833301"/>
          </a:xfrm>
        </p:spPr>
        <p:txBody>
          <a:bodyPr>
            <a:normAutofit/>
          </a:bodyPr>
          <a:lstStyle/>
          <a:p>
            <a:r>
              <a:rPr lang="es-ES" dirty="0" err="1" smtClean="0"/>
              <a:t>Visualisation</a:t>
            </a:r>
            <a:r>
              <a:rPr lang="es-ES" dirty="0" smtClean="0"/>
              <a:t> in </a:t>
            </a:r>
            <a:r>
              <a:rPr lang="es-ES" dirty="0" err="1" smtClean="0"/>
              <a:t>climate</a:t>
            </a:r>
            <a:r>
              <a:rPr lang="es-ES" dirty="0" smtClean="0"/>
              <a:t> </a:t>
            </a:r>
            <a:r>
              <a:rPr lang="es-ES" dirty="0" err="1" smtClean="0"/>
              <a:t>services</a:t>
            </a:r>
            <a:endParaRPr lang="es-ES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4963889" y="3307080"/>
            <a:ext cx="6702593" cy="1085850"/>
          </a:xfrm>
        </p:spPr>
        <p:txBody>
          <a:bodyPr/>
          <a:lstStyle/>
          <a:p>
            <a:r>
              <a:rPr lang="es-ES" dirty="0" smtClean="0"/>
              <a:t>Isadora </a:t>
            </a:r>
            <a:r>
              <a:rPr lang="es-ES" dirty="0" err="1" smtClean="0"/>
              <a:t>Christel</a:t>
            </a:r>
            <a:r>
              <a:rPr lang="es-ES" dirty="0" smtClean="0"/>
              <a:t> Jiménez</a:t>
            </a:r>
          </a:p>
          <a:p>
            <a:r>
              <a:rPr lang="es-ES" sz="2000" dirty="0" smtClean="0"/>
              <a:t>Head of </a:t>
            </a:r>
            <a:r>
              <a:rPr lang="es-ES" sz="2000" dirty="0" err="1"/>
              <a:t>K</a:t>
            </a:r>
            <a:r>
              <a:rPr lang="es-ES" sz="2000" dirty="0" err="1" smtClean="0"/>
              <a:t>nowledge</a:t>
            </a:r>
            <a:r>
              <a:rPr lang="es-ES" sz="2000" dirty="0" smtClean="0"/>
              <a:t> Transfer </a:t>
            </a:r>
            <a:r>
              <a:rPr lang="es-ES" sz="2000" dirty="0" err="1" smtClean="0"/>
              <a:t>team</a:t>
            </a:r>
            <a:r>
              <a:rPr lang="es-ES" sz="2000" dirty="0" smtClean="0"/>
              <a:t>, </a:t>
            </a:r>
            <a:r>
              <a:rPr lang="es-ES" sz="2000" dirty="0" err="1" smtClean="0"/>
              <a:t>Earth</a:t>
            </a:r>
            <a:r>
              <a:rPr lang="es-ES" sz="2000" dirty="0" smtClean="0"/>
              <a:t> </a:t>
            </a:r>
            <a:r>
              <a:rPr lang="es-ES" sz="2000" dirty="0" err="1" smtClean="0"/>
              <a:t>Sciences</a:t>
            </a:r>
            <a:r>
              <a:rPr lang="es-ES" sz="2000" dirty="0" smtClean="0"/>
              <a:t> </a:t>
            </a:r>
            <a:r>
              <a:rPr lang="es-ES" sz="2000" dirty="0" err="1" smtClean="0"/>
              <a:t>Department</a:t>
            </a:r>
            <a:endParaRPr lang="es-ES" sz="2000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b="1" dirty="0" smtClean="0"/>
              <a:t>14/5/2020</a:t>
            </a:r>
            <a:endParaRPr lang="es-ES" b="1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11"/>
          </p:nvPr>
        </p:nvSpPr>
        <p:spPr>
          <a:xfrm>
            <a:off x="692065" y="5738385"/>
            <a:ext cx="3056975" cy="479536"/>
          </a:xfrm>
        </p:spPr>
        <p:txBody>
          <a:bodyPr/>
          <a:lstStyle/>
          <a:p>
            <a:r>
              <a:rPr lang="es-ES" b="1" dirty="0" err="1" smtClean="0">
                <a:solidFill>
                  <a:schemeClr val="bg1"/>
                </a:solidFill>
              </a:rPr>
              <a:t>Climateurope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webinar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8" name="Rectangle 23">
            <a:extLst/>
          </p:cNvPr>
          <p:cNvSpPr/>
          <p:nvPr/>
        </p:nvSpPr>
        <p:spPr>
          <a:xfrm>
            <a:off x="5874685" y="5656173"/>
            <a:ext cx="5890717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050" i="1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S2S4E project has received funding from the Horizon 2020 programme under grant agreement </a:t>
            </a:r>
            <a:r>
              <a:rPr lang="fr-FR" sz="1050" i="1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n°776787</a:t>
            </a:r>
            <a:r>
              <a:rPr lang="es-ES" sz="1050" i="1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. </a:t>
            </a:r>
            <a:r>
              <a:rPr lang="en-US" sz="1050" i="1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The research leading to these results is part of the Copernicus Climate Change Service (C3S) (Contract number: C3S_429g_BSC), a </a:t>
            </a:r>
            <a:r>
              <a:rPr lang="en-US" sz="1050" i="1" dirty="0" err="1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programme</a:t>
            </a:r>
            <a:r>
              <a:rPr lang="en-US" sz="1050" i="1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 being implemented by the European Centre for Medium-Range Weather Forecasts (ECMWF) on behalf of the European </a:t>
            </a:r>
            <a:r>
              <a:rPr lang="en-US" sz="1050" i="1" dirty="0" err="1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Commission.The</a:t>
            </a:r>
            <a:r>
              <a:rPr lang="en-US" sz="1050" i="1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 content of this presentation reflects only the author’s view. The European Commission is not responsible for any use that may be made of the information it contains.</a:t>
            </a:r>
            <a:endParaRPr lang="fr-FR" sz="1050" i="1" dirty="0">
              <a:latin typeface="Arial" panose="020B0604020202020204" pitchFamily="34" charset="0"/>
              <a:ea typeface="Ebrima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9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5738" y="5672772"/>
            <a:ext cx="634371" cy="422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456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4127519" y="4581525"/>
            <a:ext cx="4043362" cy="1446550"/>
            <a:chOff x="4105276" y="4456711"/>
            <a:chExt cx="4043362" cy="1446550"/>
          </a:xfrm>
        </p:grpSpPr>
        <p:sp>
          <p:nvSpPr>
            <p:cNvPr id="6" name="Rectángulo 5"/>
            <p:cNvSpPr/>
            <p:nvPr/>
          </p:nvSpPr>
          <p:spPr>
            <a:xfrm>
              <a:off x="4645503" y="4569106"/>
              <a:ext cx="2971800" cy="61088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7" name="Rectángulo 6"/>
            <p:cNvSpPr/>
            <p:nvPr/>
          </p:nvSpPr>
          <p:spPr>
            <a:xfrm>
              <a:off x="4493103" y="5261901"/>
              <a:ext cx="3322320" cy="61088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5" name="CuadroTexto 4"/>
            <p:cNvSpPr txBox="1"/>
            <p:nvPr/>
          </p:nvSpPr>
          <p:spPr>
            <a:xfrm>
              <a:off x="4105276" y="4456711"/>
              <a:ext cx="404336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a-ES" sz="4400" dirty="0" smtClean="0">
                  <a:solidFill>
                    <a:schemeClr val="bg1"/>
                  </a:solidFill>
                  <a:latin typeface="Bahnschrift SemiBold SemiConden" panose="020B0502040204020203" pitchFamily="34" charset="0"/>
                </a:rPr>
                <a:t>ACTIONABLE INFORMATION</a:t>
              </a:r>
              <a:endParaRPr lang="ca-ES" sz="4400" dirty="0">
                <a:solidFill>
                  <a:schemeClr val="bg1"/>
                </a:solidFill>
                <a:latin typeface="Bahnschrift SemiBold SemiConden" panose="020B0502040204020203" pitchFamily="34" charset="0"/>
              </a:endParaRPr>
            </a:p>
          </p:txBody>
        </p:sp>
      </p:grpSp>
      <p:sp>
        <p:nvSpPr>
          <p:cNvPr id="3" name="CuadroTexto 2"/>
          <p:cNvSpPr txBox="1"/>
          <p:nvPr/>
        </p:nvSpPr>
        <p:spPr>
          <a:xfrm>
            <a:off x="2181162" y="904625"/>
            <a:ext cx="55841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400" dirty="0" err="1" smtClean="0">
                <a:latin typeface="Bahnschrift SemiBold SemiConden" panose="020B0502040204020203" pitchFamily="34" charset="0"/>
              </a:rPr>
              <a:t>Engage</a:t>
            </a:r>
            <a:r>
              <a:rPr lang="ca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latin typeface="Bahnschrift SemiBold SemiConden" panose="020B0502040204020203" pitchFamily="34" charset="0"/>
              </a:rPr>
              <a:t>them</a:t>
            </a:r>
            <a:endParaRPr lang="ca-ES" sz="4400" dirty="0" smtClean="0">
              <a:latin typeface="Bahnschrift SemiBold SemiConden" panose="020B0502040204020203" pitchFamily="34" charset="0"/>
            </a:endParaRPr>
          </a:p>
          <a:p>
            <a:r>
              <a:rPr lang="ca-ES" sz="4400" dirty="0" err="1" smtClean="0">
                <a:latin typeface="Bahnschrift SemiBold SemiConden" panose="020B0502040204020203" pitchFamily="34" charset="0"/>
              </a:rPr>
              <a:t>Raise</a:t>
            </a:r>
            <a:r>
              <a:rPr lang="ca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latin typeface="Bahnschrift SemiBold SemiConden" panose="020B0502040204020203" pitchFamily="34" charset="0"/>
              </a:rPr>
              <a:t>Awareness</a:t>
            </a:r>
            <a:endParaRPr lang="ca-ES" sz="4400" dirty="0" smtClean="0">
              <a:latin typeface="Bahnschrift SemiBold SemiConden" panose="020B0502040204020203" pitchFamily="34" charset="0"/>
            </a:endParaRPr>
          </a:p>
          <a:p>
            <a:r>
              <a:rPr lang="ca-ES" sz="4400" dirty="0" err="1" smtClean="0">
                <a:latin typeface="Bahnschrift SemiBold SemiConden" panose="020B0502040204020203" pitchFamily="34" charset="0"/>
              </a:rPr>
              <a:t>Trigger</a:t>
            </a:r>
            <a:r>
              <a:rPr lang="ca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latin typeface="Bahnschrift SemiBold SemiConden" panose="020B0502040204020203" pitchFamily="34" charset="0"/>
              </a:rPr>
              <a:t>action</a:t>
            </a:r>
            <a:endParaRPr lang="ca-ES" sz="4400" dirty="0">
              <a:latin typeface="Bahnschrift SemiBold SemiConden" panose="020B0502040204020203" pitchFamily="34" charset="0"/>
            </a:endParaRPr>
          </a:p>
        </p:txBody>
      </p:sp>
      <p:pic>
        <p:nvPicPr>
          <p:cNvPr id="6146" name="Picture 2" descr="https://cdn.clipart.email/6581b61ef137340cf87241263fbeeb72_arrow-png-no-background-drawn-arrow-tran-779422-png-images-pngio_2825-285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5129">
            <a:off x="5183361" y="2393398"/>
            <a:ext cx="1931679" cy="194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49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6" name="Rectángulo 5"/>
          <p:cNvSpPr/>
          <p:nvPr/>
        </p:nvSpPr>
        <p:spPr>
          <a:xfrm>
            <a:off x="7078288" y="2104994"/>
            <a:ext cx="46762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0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Lourenço</a:t>
            </a:r>
            <a:r>
              <a:rPr lang="ca-ES" sz="20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et al. (2016) </a:t>
            </a:r>
            <a:r>
              <a:rPr lang="ca-ES" sz="20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Nature</a:t>
            </a:r>
            <a:r>
              <a:rPr lang="ca-ES" sz="20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20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Climate</a:t>
            </a:r>
            <a:r>
              <a:rPr lang="ca-ES" sz="20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20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Change</a:t>
            </a:r>
            <a:endParaRPr lang="ca-ES" sz="2000" dirty="0">
              <a:solidFill>
                <a:schemeClr val="bg1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0" y="707557"/>
            <a:ext cx="48489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60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Climate</a:t>
            </a:r>
            <a:endParaRPr lang="ca-ES" sz="6000" dirty="0" smtClean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  <a:p>
            <a:pPr algn="ctr"/>
            <a:r>
              <a:rPr lang="ca-ES" sz="60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Services</a:t>
            </a:r>
            <a:endParaRPr lang="ca-ES" sz="60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6981" y="2755618"/>
            <a:ext cx="6127618" cy="365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5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4164" y="654970"/>
            <a:ext cx="6374384" cy="5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23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8454" y="2554931"/>
            <a:ext cx="10984684" cy="1758689"/>
          </a:xfrm>
        </p:spPr>
        <p:txBody>
          <a:bodyPr/>
          <a:lstStyle/>
          <a:p>
            <a:r>
              <a:rPr lang="ca-ES" sz="6000" dirty="0" err="1" smtClean="0">
                <a:latin typeface="Bahnschrift SemiBold SemiConden" panose="020B0502040204020203" pitchFamily="34" charset="0"/>
              </a:rPr>
              <a:t>Three</a:t>
            </a:r>
            <a:r>
              <a:rPr lang="ca-ES" sz="6000" dirty="0" smtClean="0">
                <a:latin typeface="Bahnschrift SemiBold SemiConden" panose="020B0502040204020203" pitchFamily="34" charset="0"/>
              </a:rPr>
              <a:t> </a:t>
            </a:r>
            <a:r>
              <a:rPr lang="ca-ES" sz="6000" dirty="0" err="1" smtClean="0">
                <a:latin typeface="Bahnschrift SemiBold SemiConden" panose="020B0502040204020203" pitchFamily="34" charset="0"/>
              </a:rPr>
              <a:t>examples</a:t>
            </a:r>
            <a:r>
              <a:rPr lang="ca-ES" sz="6000" dirty="0" smtClean="0">
                <a:latin typeface="Bahnschrift SemiBold SemiConden" panose="020B0502040204020203" pitchFamily="34" charset="0"/>
              </a:rPr>
              <a:t> of </a:t>
            </a:r>
            <a:br>
              <a:rPr lang="ca-ES" sz="6000" dirty="0" smtClean="0">
                <a:latin typeface="Bahnschrift SemiBold SemiConden" panose="020B0502040204020203" pitchFamily="34" charset="0"/>
              </a:rPr>
            </a:br>
            <a:r>
              <a:rPr lang="ca-ES" sz="6000" dirty="0" err="1" smtClean="0">
                <a:latin typeface="Bahnschrift SemiBold SemiConden" panose="020B0502040204020203" pitchFamily="34" charset="0"/>
              </a:rPr>
              <a:t>visualisations</a:t>
            </a:r>
            <a:r>
              <a:rPr lang="ca-ES" sz="6000" dirty="0" smtClean="0">
                <a:latin typeface="Bahnschrift SemiBold SemiConden" panose="020B0502040204020203" pitchFamily="34" charset="0"/>
              </a:rPr>
              <a:t> for </a:t>
            </a:r>
            <a:r>
              <a:rPr lang="ca-ES" sz="6000" dirty="0" err="1" smtClean="0">
                <a:latin typeface="Bahnschrift SemiBold SemiConden" panose="020B0502040204020203" pitchFamily="34" charset="0"/>
              </a:rPr>
              <a:t>climate</a:t>
            </a:r>
            <a:r>
              <a:rPr lang="ca-ES" sz="6000" dirty="0" smtClean="0">
                <a:latin typeface="Bahnschrift SemiBold SemiConden" panose="020B0502040204020203" pitchFamily="34" charset="0"/>
              </a:rPr>
              <a:t> </a:t>
            </a:r>
            <a:r>
              <a:rPr lang="ca-ES" sz="6000" dirty="0" err="1" smtClean="0">
                <a:latin typeface="Bahnschrift SemiBold SemiConden" panose="020B0502040204020203" pitchFamily="34" charset="0"/>
              </a:rPr>
              <a:t>services</a:t>
            </a:r>
            <a:endParaRPr lang="ca-ES" sz="6000" dirty="0"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75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393539" y="1514475"/>
            <a:ext cx="10799180" cy="8467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" name="Marcador de contenido 3"/>
          <p:cNvSpPr txBox="1">
            <a:spLocks noGrp="1"/>
          </p:cNvSpPr>
          <p:nvPr>
            <p:ph idx="1"/>
          </p:nvPr>
        </p:nvSpPr>
        <p:spPr>
          <a:xfrm>
            <a:off x="603657" y="1514475"/>
            <a:ext cx="10984685" cy="2841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>
              <a:buFont typeface="+mj-lt"/>
              <a:buAutoNum type="arabicPeriod"/>
            </a:pPr>
            <a:r>
              <a:rPr lang="ca-ES" sz="60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Can </a:t>
            </a:r>
            <a:r>
              <a:rPr lang="ca-ES" sz="60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we</a:t>
            </a:r>
            <a:r>
              <a:rPr lang="ca-ES" sz="60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60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add</a:t>
            </a:r>
            <a:r>
              <a:rPr lang="ca-ES" sz="60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60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more</a:t>
            </a:r>
            <a:r>
              <a:rPr lang="ca-ES" sz="60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60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information</a:t>
            </a:r>
            <a:r>
              <a:rPr lang="ca-ES" sz="60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?</a:t>
            </a:r>
          </a:p>
          <a:p>
            <a:pPr marL="1143000" indent="-1143000">
              <a:buFont typeface="+mj-lt"/>
              <a:buAutoNum type="arabicPeriod"/>
            </a:pPr>
            <a:r>
              <a:rPr lang="ca-ES" sz="6000" dirty="0" smtClean="0">
                <a:latin typeface="Bahnschrift SemiBold SemiConden" panose="020B0502040204020203" pitchFamily="34" charset="0"/>
              </a:rPr>
              <a:t>WOW factor </a:t>
            </a:r>
          </a:p>
          <a:p>
            <a:pPr marL="1143000" indent="-1143000">
              <a:buFont typeface="+mj-lt"/>
              <a:buAutoNum type="arabicPeriod"/>
            </a:pPr>
            <a:r>
              <a:rPr lang="ca-ES" sz="6000" dirty="0" err="1" smtClean="0">
                <a:latin typeface="Bahnschrift SemiBold SemiConden" panose="020B0502040204020203" pitchFamily="34" charset="0"/>
              </a:rPr>
              <a:t>Let’s</a:t>
            </a:r>
            <a:r>
              <a:rPr lang="ca-ES" sz="6000" dirty="0" smtClean="0">
                <a:latin typeface="Bahnschrift SemiBold SemiConden" panose="020B0502040204020203" pitchFamily="34" charset="0"/>
              </a:rPr>
              <a:t> be </a:t>
            </a:r>
            <a:r>
              <a:rPr lang="ca-ES" sz="6000" dirty="0" err="1" smtClean="0">
                <a:latin typeface="Bahnschrift SemiBold SemiConden" panose="020B0502040204020203" pitchFamily="34" charset="0"/>
              </a:rPr>
              <a:t>practical</a:t>
            </a:r>
            <a:endParaRPr lang="ca-ES" sz="6000" dirty="0"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5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0" y="5709920"/>
            <a:ext cx="3078480" cy="1036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4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68" y="287750"/>
            <a:ext cx="2994923" cy="1074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840" y="1817044"/>
            <a:ext cx="9418320" cy="445869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679894" y="563413"/>
            <a:ext cx="2832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u="sng" dirty="0" smtClean="0">
                <a:latin typeface="Bahnschrift SemiBold SemiConden" panose="020B0502040204020203" pitchFamily="34" charset="0"/>
                <a:hlinkClick r:id="rId4"/>
              </a:rPr>
              <a:t>www.s2s4e.eu/dst</a:t>
            </a:r>
            <a:endParaRPr lang="ca-ES" sz="2800" u="sng" dirty="0">
              <a:latin typeface="Bahnschrift SemiBold SemiConden" panose="020B0502040204020203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387209" y="563413"/>
            <a:ext cx="1417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u="sng" dirty="0" smtClean="0">
                <a:latin typeface="Bahnschrift SemiBold SemiConden" panose="020B0502040204020203" pitchFamily="34" charset="0"/>
              </a:rPr>
              <a:t>@S2S4E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955" y="563413"/>
            <a:ext cx="526851" cy="52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51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/>
          <p:cNvSpPr txBox="1"/>
          <p:nvPr/>
        </p:nvSpPr>
        <p:spPr>
          <a:xfrm>
            <a:off x="592318" y="765288"/>
            <a:ext cx="55841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400" dirty="0" err="1" smtClean="0">
                <a:latin typeface="Bahnschrift SemiBold SemiConden" panose="020B0502040204020203" pitchFamily="34" charset="0"/>
              </a:rPr>
              <a:t>Something</a:t>
            </a:r>
            <a:r>
              <a:rPr lang="ca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latin typeface="Bahnschrift SemiBold SemiConden" panose="020B0502040204020203" pitchFamily="34" charset="0"/>
              </a:rPr>
              <a:t>we</a:t>
            </a:r>
            <a:r>
              <a:rPr lang="ca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latin typeface="Bahnschrift SemiBold SemiConden" panose="020B0502040204020203" pitchFamily="34" charset="0"/>
              </a:rPr>
              <a:t>learned</a:t>
            </a:r>
            <a:endParaRPr lang="ca-ES" sz="4400" dirty="0">
              <a:latin typeface="Bahnschrift SemiBold SemiConden" panose="020B0502040204020203" pitchFamily="34" charset="0"/>
            </a:endParaRPr>
          </a:p>
        </p:txBody>
      </p:sp>
      <p:pic>
        <p:nvPicPr>
          <p:cNvPr id="12" name="Picture 2" descr="https://cdn.clipart.email/6581b61ef137340cf87241263fbeeb72_arrow-png-no-background-drawn-arrow-tran-779422-png-images-pngio_2825-285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5129">
            <a:off x="5409784" y="666486"/>
            <a:ext cx="1931679" cy="194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o 6"/>
          <p:cNvGrpSpPr/>
          <p:nvPr/>
        </p:nvGrpSpPr>
        <p:grpSpPr>
          <a:xfrm>
            <a:off x="2061004" y="2582267"/>
            <a:ext cx="8415408" cy="3477875"/>
            <a:chOff x="1196908" y="3363145"/>
            <a:chExt cx="8415408" cy="3477875"/>
          </a:xfrm>
        </p:grpSpPr>
        <p:sp>
          <p:nvSpPr>
            <p:cNvPr id="8" name="Rectángulo 7"/>
            <p:cNvSpPr/>
            <p:nvPr/>
          </p:nvSpPr>
          <p:spPr>
            <a:xfrm>
              <a:off x="1196908" y="3489243"/>
              <a:ext cx="7779682" cy="61088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chemeClr val="accent2"/>
                </a:solidFill>
              </a:endParaRPr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1283700" y="3363145"/>
              <a:ext cx="8328616" cy="347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4400" dirty="0" err="1" smtClean="0">
                  <a:solidFill>
                    <a:schemeClr val="bg1"/>
                  </a:solidFill>
                  <a:latin typeface="Bahnschrift SemiBold SemiConden" panose="020B0502040204020203" pitchFamily="34" charset="0"/>
                </a:rPr>
                <a:t>Interacting</a:t>
              </a:r>
              <a:r>
                <a:rPr lang="ca-ES" sz="4400" dirty="0" smtClean="0">
                  <a:solidFill>
                    <a:schemeClr val="bg1"/>
                  </a:solidFill>
                  <a:latin typeface="Bahnschrift SemiBold SemiConden" panose="020B0502040204020203" pitchFamily="34" charset="0"/>
                </a:rPr>
                <a:t> </a:t>
              </a:r>
              <a:r>
                <a:rPr lang="ca-ES" sz="4400" dirty="0" err="1" smtClean="0">
                  <a:solidFill>
                    <a:schemeClr val="bg1"/>
                  </a:solidFill>
                  <a:latin typeface="Bahnschrift SemiBold SemiConden" panose="020B0502040204020203" pitchFamily="34" charset="0"/>
                </a:rPr>
                <a:t>with</a:t>
              </a:r>
              <a:r>
                <a:rPr lang="ca-ES" sz="4400" dirty="0" smtClean="0">
                  <a:solidFill>
                    <a:schemeClr val="bg1"/>
                  </a:solidFill>
                  <a:latin typeface="Bahnschrift SemiBold SemiConden" panose="020B0502040204020203" pitchFamily="34" charset="0"/>
                </a:rPr>
                <a:t> </a:t>
              </a:r>
              <a:r>
                <a:rPr lang="ca-ES" sz="4400" dirty="0" err="1" smtClean="0">
                  <a:solidFill>
                    <a:schemeClr val="bg1"/>
                  </a:solidFill>
                  <a:latin typeface="Bahnschrift SemiBold SemiConden" panose="020B0502040204020203" pitchFamily="34" charset="0"/>
                </a:rPr>
                <a:t>information</a:t>
              </a:r>
              <a:r>
                <a:rPr lang="ca-ES" sz="4400" dirty="0" smtClean="0">
                  <a:solidFill>
                    <a:schemeClr val="bg1"/>
                  </a:solidFill>
                  <a:latin typeface="Bahnschrift SemiBold SemiConden" panose="020B0502040204020203" pitchFamily="34" charset="0"/>
                </a:rPr>
                <a:t> is </a:t>
              </a:r>
              <a:r>
                <a:rPr lang="ca-ES" sz="4400" dirty="0" err="1" smtClean="0">
                  <a:solidFill>
                    <a:schemeClr val="bg1"/>
                  </a:solidFill>
                  <a:latin typeface="Bahnschrift SemiBold SemiConden" panose="020B0502040204020203" pitchFamily="34" charset="0"/>
                </a:rPr>
                <a:t>key</a:t>
              </a:r>
              <a:endParaRPr lang="ca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endParaRPr>
            </a:p>
            <a:p>
              <a:endParaRPr lang="ca-ES" sz="4400" dirty="0" smtClean="0">
                <a:solidFill>
                  <a:schemeClr val="accent2"/>
                </a:solidFill>
                <a:latin typeface="Bahnschrift SemiBold SemiConden" panose="020B0502040204020203" pitchFamily="34" charset="0"/>
              </a:endParaRPr>
            </a:p>
            <a:p>
              <a:r>
                <a:rPr lang="ca-ES" sz="4400" dirty="0" err="1" smtClean="0">
                  <a:latin typeface="Bahnschrift SemiBold SemiConden" panose="020B0502040204020203" pitchFamily="34" charset="0"/>
                </a:rPr>
                <a:t>There</a:t>
              </a:r>
              <a:r>
                <a:rPr lang="ca-ES" sz="4400" dirty="0" smtClean="0">
                  <a:latin typeface="Bahnschrift SemiBold SemiConden" panose="020B0502040204020203" pitchFamily="34" charset="0"/>
                </a:rPr>
                <a:t> is </a:t>
              </a:r>
              <a:r>
                <a:rPr lang="ca-ES" sz="4400" dirty="0" err="1" smtClean="0">
                  <a:latin typeface="Bahnschrift SemiBold SemiConden" panose="020B0502040204020203" pitchFamily="34" charset="0"/>
                </a:rPr>
                <a:t>still</a:t>
              </a:r>
              <a:r>
                <a:rPr lang="ca-ES" sz="4400" dirty="0" smtClean="0">
                  <a:latin typeface="Bahnschrift SemiBold SemiConden" panose="020B0502040204020203" pitchFamily="34" charset="0"/>
                </a:rPr>
                <a:t> a lot to do to </a:t>
              </a:r>
              <a:r>
                <a:rPr lang="ca-ES" sz="4400" dirty="0" err="1" smtClean="0">
                  <a:latin typeface="Bahnschrift SemiBold SemiConden" panose="020B0502040204020203" pitchFamily="34" charset="0"/>
                </a:rPr>
                <a:t>make</a:t>
              </a:r>
              <a:r>
                <a:rPr lang="ca-ES" sz="4400" dirty="0" smtClean="0">
                  <a:latin typeface="Bahnschrift SemiBold SemiConden" panose="020B0502040204020203" pitchFamily="34" charset="0"/>
                </a:rPr>
                <a:t> </a:t>
              </a:r>
              <a:r>
                <a:rPr lang="ca-ES" sz="4400" dirty="0" err="1" smtClean="0">
                  <a:latin typeface="Bahnschrift SemiBold SemiConden" panose="020B0502040204020203" pitchFamily="34" charset="0"/>
                </a:rPr>
                <a:t>information</a:t>
              </a:r>
              <a:r>
                <a:rPr lang="ca-ES" sz="4400" dirty="0" smtClean="0">
                  <a:latin typeface="Bahnschrift SemiBold SemiConden" panose="020B0502040204020203" pitchFamily="34" charset="0"/>
                </a:rPr>
                <a:t> </a:t>
              </a:r>
              <a:r>
                <a:rPr lang="ca-ES" sz="4400" dirty="0" err="1" smtClean="0">
                  <a:latin typeface="Bahnschrift SemiBold SemiConden" panose="020B0502040204020203" pitchFamily="34" charset="0"/>
                </a:rPr>
                <a:t>really</a:t>
              </a:r>
              <a:r>
                <a:rPr lang="ca-ES" sz="4400" dirty="0" smtClean="0">
                  <a:latin typeface="Bahnschrift SemiBold SemiConden" panose="020B0502040204020203" pitchFamily="34" charset="0"/>
                </a:rPr>
                <a:t> </a:t>
              </a:r>
              <a:r>
                <a:rPr lang="ca-ES" sz="4400" dirty="0" err="1" smtClean="0">
                  <a:latin typeface="Bahnschrift SemiBold SemiConden" panose="020B0502040204020203" pitchFamily="34" charset="0"/>
                </a:rPr>
                <a:t>actionable</a:t>
              </a:r>
              <a:endParaRPr lang="ca-ES" sz="4400" dirty="0" smtClean="0">
                <a:latin typeface="Bahnschrift SemiBold SemiConden" panose="020B0502040204020203" pitchFamily="34" charset="0"/>
              </a:endParaRPr>
            </a:p>
            <a:p>
              <a:pPr algn="ctr"/>
              <a:endParaRPr lang="ca-ES" sz="4400" dirty="0">
                <a:solidFill>
                  <a:schemeClr val="accent2"/>
                </a:solidFill>
                <a:latin typeface="Bahnschrift SemiBold SemiConden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172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436879" y="2489835"/>
            <a:ext cx="10755839" cy="8467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" name="Marcador de contenido 3"/>
          <p:cNvSpPr txBox="1">
            <a:spLocks noGrp="1"/>
          </p:cNvSpPr>
          <p:nvPr>
            <p:ph idx="1"/>
          </p:nvPr>
        </p:nvSpPr>
        <p:spPr>
          <a:xfrm>
            <a:off x="603657" y="1514475"/>
            <a:ext cx="10984685" cy="2841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>
              <a:buFont typeface="+mj-lt"/>
              <a:buAutoNum type="arabicPeriod"/>
            </a:pPr>
            <a:r>
              <a:rPr lang="ca-ES" sz="6000" dirty="0" smtClean="0">
                <a:latin typeface="Bahnschrift SemiBold SemiConden" panose="020B0502040204020203" pitchFamily="34" charset="0"/>
              </a:rPr>
              <a:t>Can </a:t>
            </a:r>
            <a:r>
              <a:rPr lang="ca-ES" sz="6000" dirty="0" err="1" smtClean="0">
                <a:latin typeface="Bahnschrift SemiBold SemiConden" panose="020B0502040204020203" pitchFamily="34" charset="0"/>
              </a:rPr>
              <a:t>we</a:t>
            </a:r>
            <a:r>
              <a:rPr lang="ca-ES" sz="6000" dirty="0" smtClean="0">
                <a:latin typeface="Bahnschrift SemiBold SemiConden" panose="020B0502040204020203" pitchFamily="34" charset="0"/>
              </a:rPr>
              <a:t> </a:t>
            </a:r>
            <a:r>
              <a:rPr lang="ca-ES" sz="6000" dirty="0" err="1" smtClean="0">
                <a:latin typeface="Bahnschrift SemiBold SemiConden" panose="020B0502040204020203" pitchFamily="34" charset="0"/>
              </a:rPr>
              <a:t>add</a:t>
            </a:r>
            <a:r>
              <a:rPr lang="ca-ES" sz="6000" dirty="0" smtClean="0">
                <a:latin typeface="Bahnschrift SemiBold SemiConden" panose="020B0502040204020203" pitchFamily="34" charset="0"/>
              </a:rPr>
              <a:t> </a:t>
            </a:r>
            <a:r>
              <a:rPr lang="ca-ES" sz="6000" dirty="0" err="1" smtClean="0">
                <a:latin typeface="Bahnschrift SemiBold SemiConden" panose="020B0502040204020203" pitchFamily="34" charset="0"/>
              </a:rPr>
              <a:t>more</a:t>
            </a:r>
            <a:r>
              <a:rPr lang="ca-ES" sz="6000" dirty="0" smtClean="0">
                <a:latin typeface="Bahnschrift SemiBold SemiConden" panose="020B0502040204020203" pitchFamily="34" charset="0"/>
              </a:rPr>
              <a:t> </a:t>
            </a:r>
            <a:r>
              <a:rPr lang="ca-ES" sz="6000" dirty="0" err="1" smtClean="0">
                <a:latin typeface="Bahnschrift SemiBold SemiConden" panose="020B0502040204020203" pitchFamily="34" charset="0"/>
              </a:rPr>
              <a:t>information</a:t>
            </a:r>
            <a:r>
              <a:rPr lang="ca-ES" sz="6000" dirty="0" smtClean="0">
                <a:latin typeface="Bahnschrift SemiBold SemiConden" panose="020B0502040204020203" pitchFamily="34" charset="0"/>
              </a:rPr>
              <a:t>?</a:t>
            </a:r>
          </a:p>
          <a:p>
            <a:pPr marL="1143000" indent="-1143000">
              <a:buFont typeface="+mj-lt"/>
              <a:buAutoNum type="arabicPeriod"/>
            </a:pPr>
            <a:r>
              <a:rPr lang="ca-ES" sz="60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WOW factor </a:t>
            </a:r>
          </a:p>
          <a:p>
            <a:pPr marL="1143000" indent="-1143000">
              <a:buFont typeface="+mj-lt"/>
              <a:buAutoNum type="arabicPeriod"/>
            </a:pPr>
            <a:r>
              <a:rPr lang="ca-ES" sz="6000" dirty="0" err="1" smtClean="0">
                <a:latin typeface="Bahnschrift SemiBold SemiConden" panose="020B0502040204020203" pitchFamily="34" charset="0"/>
              </a:rPr>
              <a:t>Let’s</a:t>
            </a:r>
            <a:r>
              <a:rPr lang="ca-ES" sz="6000" dirty="0" smtClean="0">
                <a:latin typeface="Bahnschrift SemiBold SemiConden" panose="020B0502040204020203" pitchFamily="34" charset="0"/>
              </a:rPr>
              <a:t> </a:t>
            </a:r>
            <a:r>
              <a:rPr lang="ca-ES" sz="6000" dirty="0" err="1" smtClean="0">
                <a:latin typeface="Bahnschrift SemiBold SemiConden" panose="020B0502040204020203" pitchFamily="34" charset="0"/>
              </a:rPr>
              <a:t>make</a:t>
            </a:r>
            <a:r>
              <a:rPr lang="ca-ES" sz="6000" dirty="0" smtClean="0">
                <a:latin typeface="Bahnschrift SemiBold SemiConden" panose="020B0502040204020203" pitchFamily="34" charset="0"/>
              </a:rPr>
              <a:t> </a:t>
            </a:r>
            <a:r>
              <a:rPr lang="ca-ES" sz="6000" dirty="0" err="1" smtClean="0">
                <a:latin typeface="Bahnschrift SemiBold SemiConden" panose="020B0502040204020203" pitchFamily="34" charset="0"/>
              </a:rPr>
              <a:t>it</a:t>
            </a:r>
            <a:r>
              <a:rPr lang="ca-ES" sz="6000" dirty="0" smtClean="0">
                <a:latin typeface="Bahnschrift SemiBold SemiConden" panose="020B0502040204020203" pitchFamily="34" charset="0"/>
              </a:rPr>
              <a:t> simple</a:t>
            </a:r>
            <a:endParaRPr lang="ca-ES" sz="6000" dirty="0"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8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461" y="2346813"/>
            <a:ext cx="9123485" cy="425377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1" r="1153" b="18109"/>
          <a:stretch/>
        </p:blipFill>
        <p:spPr>
          <a:xfrm>
            <a:off x="5951915" y="202339"/>
            <a:ext cx="6029069" cy="408965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39588" y="938555"/>
            <a:ext cx="5812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u="sng" dirty="0" smtClean="0">
                <a:solidFill>
                  <a:schemeClr val="bg1"/>
                </a:solidFill>
                <a:latin typeface="Bahnschrift SemiBold SemiConden" panose="020B0502040204020203" pitchFamily="34" charset="0"/>
                <a:hlinkClick r:id="rId4"/>
              </a:rPr>
              <a:t>www.seasonalhurricanepredictions.org</a:t>
            </a:r>
            <a:endParaRPr lang="ca-ES" sz="2800" u="sng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16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/>
          <p:cNvSpPr txBox="1"/>
          <p:nvPr/>
        </p:nvSpPr>
        <p:spPr>
          <a:xfrm>
            <a:off x="592318" y="765288"/>
            <a:ext cx="55841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400" dirty="0" err="1" smtClean="0">
                <a:latin typeface="Bahnschrift SemiBold SemiConden" panose="020B0502040204020203" pitchFamily="34" charset="0"/>
              </a:rPr>
              <a:t>Something</a:t>
            </a:r>
            <a:r>
              <a:rPr lang="ca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latin typeface="Bahnschrift SemiBold SemiConden" panose="020B0502040204020203" pitchFamily="34" charset="0"/>
              </a:rPr>
              <a:t>we</a:t>
            </a:r>
            <a:r>
              <a:rPr lang="ca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latin typeface="Bahnschrift SemiBold SemiConden" panose="020B0502040204020203" pitchFamily="34" charset="0"/>
              </a:rPr>
              <a:t>learned</a:t>
            </a:r>
            <a:endParaRPr lang="ca-ES" sz="4400" dirty="0">
              <a:latin typeface="Bahnschrift SemiBold SemiConden" panose="020B0502040204020203" pitchFamily="34" charset="0"/>
            </a:endParaRPr>
          </a:p>
        </p:txBody>
      </p:sp>
      <p:pic>
        <p:nvPicPr>
          <p:cNvPr id="12" name="Picture 2" descr="https://cdn.clipart.email/6581b61ef137340cf87241263fbeeb72_arrow-png-no-background-drawn-arrow-tran-779422-png-images-pngio_2825-285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5129">
            <a:off x="5409784" y="666486"/>
            <a:ext cx="1931679" cy="194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o 6"/>
          <p:cNvGrpSpPr/>
          <p:nvPr/>
        </p:nvGrpSpPr>
        <p:grpSpPr>
          <a:xfrm>
            <a:off x="2061004" y="2582267"/>
            <a:ext cx="9678150" cy="4154984"/>
            <a:chOff x="1196908" y="3363145"/>
            <a:chExt cx="9678150" cy="4154984"/>
          </a:xfrm>
        </p:grpSpPr>
        <p:sp>
          <p:nvSpPr>
            <p:cNvPr id="8" name="Rectángulo 7"/>
            <p:cNvSpPr/>
            <p:nvPr/>
          </p:nvSpPr>
          <p:spPr>
            <a:xfrm>
              <a:off x="1196908" y="3489243"/>
              <a:ext cx="7779682" cy="61088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chemeClr val="accent2"/>
                </a:solidFill>
              </a:endParaRPr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1283700" y="3363145"/>
              <a:ext cx="9591358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4400" dirty="0" smtClean="0">
                  <a:solidFill>
                    <a:schemeClr val="bg1"/>
                  </a:solidFill>
                  <a:latin typeface="Bahnschrift SemiBold SemiConden" panose="020B0502040204020203" pitchFamily="34" charset="0"/>
                </a:rPr>
                <a:t>Colors </a:t>
              </a:r>
              <a:r>
                <a:rPr lang="ca-ES" sz="4400" dirty="0" err="1" smtClean="0">
                  <a:solidFill>
                    <a:schemeClr val="bg1"/>
                  </a:solidFill>
                  <a:latin typeface="Bahnschrift SemiBold SemiConden" panose="020B0502040204020203" pitchFamily="34" charset="0"/>
                </a:rPr>
                <a:t>also</a:t>
              </a:r>
              <a:r>
                <a:rPr lang="ca-ES" sz="4400" dirty="0" smtClean="0">
                  <a:solidFill>
                    <a:schemeClr val="bg1"/>
                  </a:solidFill>
                  <a:latin typeface="Bahnschrift SemiBold SemiConden" panose="020B0502040204020203" pitchFamily="34" charset="0"/>
                </a:rPr>
                <a:t> </a:t>
              </a:r>
              <a:r>
                <a:rPr lang="ca-ES" sz="4400" dirty="0" err="1" smtClean="0">
                  <a:solidFill>
                    <a:schemeClr val="bg1"/>
                  </a:solidFill>
                  <a:latin typeface="Bahnschrift SemiBold SemiConden" panose="020B0502040204020203" pitchFamily="34" charset="0"/>
                </a:rPr>
                <a:t>matter</a:t>
              </a:r>
              <a:endParaRPr lang="ca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endParaRPr>
            </a:p>
            <a:p>
              <a:endParaRPr lang="ca-ES" sz="4400" dirty="0" smtClean="0">
                <a:solidFill>
                  <a:schemeClr val="accent2"/>
                </a:solidFill>
                <a:latin typeface="Bahnschrift SemiBold SemiConden" panose="020B0502040204020203" pitchFamily="34" charset="0"/>
              </a:endParaRPr>
            </a:p>
            <a:p>
              <a:r>
                <a:rPr lang="ca-ES" sz="4400" dirty="0" smtClean="0">
                  <a:latin typeface="Bahnschrift SemiBold SemiConden" panose="020B0502040204020203" pitchFamily="34" charset="0"/>
                </a:rPr>
                <a:t>A </a:t>
              </a:r>
              <a:r>
                <a:rPr lang="ca-ES" sz="4400" dirty="0" err="1" smtClean="0">
                  <a:latin typeface="Bahnschrift SemiBold SemiConden" panose="020B0502040204020203" pitchFamily="34" charset="0"/>
                </a:rPr>
                <a:t>service</a:t>
              </a:r>
              <a:r>
                <a:rPr lang="ca-ES" sz="4400" dirty="0" smtClean="0">
                  <a:latin typeface="Bahnschrift SemiBold SemiConden" panose="020B0502040204020203" pitchFamily="34" charset="0"/>
                </a:rPr>
                <a:t> </a:t>
              </a:r>
              <a:r>
                <a:rPr lang="ca-ES" sz="4400" dirty="0" err="1" smtClean="0">
                  <a:latin typeface="Bahnschrift SemiBold SemiConden" panose="020B0502040204020203" pitchFamily="34" charset="0"/>
                </a:rPr>
                <a:t>sometimes</a:t>
              </a:r>
              <a:r>
                <a:rPr lang="ca-ES" sz="4400" dirty="0" smtClean="0">
                  <a:latin typeface="Bahnschrift SemiBold SemiConden" panose="020B0502040204020203" pitchFamily="34" charset="0"/>
                </a:rPr>
                <a:t> can be as simple as </a:t>
              </a:r>
              <a:r>
                <a:rPr lang="ca-ES" sz="4400" dirty="0" err="1" smtClean="0">
                  <a:latin typeface="Bahnschrift SemiBold SemiConden" panose="020B0502040204020203" pitchFamily="34" charset="0"/>
                </a:rPr>
                <a:t>gathering</a:t>
              </a:r>
              <a:r>
                <a:rPr lang="ca-ES" sz="4400" dirty="0" smtClean="0">
                  <a:latin typeface="Bahnschrift SemiBold SemiConden" panose="020B0502040204020203" pitchFamily="34" charset="0"/>
                </a:rPr>
                <a:t> all </a:t>
              </a:r>
              <a:r>
                <a:rPr lang="ca-ES" sz="4400" dirty="0" err="1" smtClean="0">
                  <a:latin typeface="Bahnschrift SemiBold SemiConden" panose="020B0502040204020203" pitchFamily="34" charset="0"/>
                </a:rPr>
                <a:t>relevant</a:t>
              </a:r>
              <a:r>
                <a:rPr lang="ca-ES" sz="4400" dirty="0" smtClean="0">
                  <a:latin typeface="Bahnschrift SemiBold SemiConden" panose="020B0502040204020203" pitchFamily="34" charset="0"/>
                </a:rPr>
                <a:t> </a:t>
              </a:r>
              <a:r>
                <a:rPr lang="ca-ES" sz="4400" dirty="0" err="1" smtClean="0">
                  <a:latin typeface="Bahnschrift SemiBold SemiConden" panose="020B0502040204020203" pitchFamily="34" charset="0"/>
                </a:rPr>
                <a:t>information</a:t>
              </a:r>
              <a:r>
                <a:rPr lang="ca-ES" sz="4400" dirty="0" smtClean="0">
                  <a:latin typeface="Bahnschrift SemiBold SemiConden" panose="020B0502040204020203" pitchFamily="34" charset="0"/>
                </a:rPr>
                <a:t> </a:t>
              </a:r>
            </a:p>
            <a:p>
              <a:r>
                <a:rPr lang="ca-ES" sz="4400" dirty="0" smtClean="0">
                  <a:latin typeface="Bahnschrift SemiBold SemiConden" panose="020B0502040204020203" pitchFamily="34" charset="0"/>
                </a:rPr>
                <a:t>in </a:t>
              </a:r>
              <a:r>
                <a:rPr lang="ca-ES" sz="4400" dirty="0" err="1" smtClean="0">
                  <a:latin typeface="Bahnschrift SemiBold SemiConden" panose="020B0502040204020203" pitchFamily="34" charset="0"/>
                </a:rPr>
                <a:t>the</a:t>
              </a:r>
              <a:r>
                <a:rPr lang="ca-ES" sz="4400" dirty="0" smtClean="0">
                  <a:latin typeface="Bahnschrift SemiBold SemiConden" panose="020B0502040204020203" pitchFamily="34" charset="0"/>
                </a:rPr>
                <a:t> </a:t>
              </a:r>
              <a:r>
                <a:rPr lang="ca-ES" sz="4400" dirty="0" err="1" smtClean="0">
                  <a:latin typeface="Bahnschrift SemiBold SemiConden" panose="020B0502040204020203" pitchFamily="34" charset="0"/>
                </a:rPr>
                <a:t>same</a:t>
              </a:r>
              <a:r>
                <a:rPr lang="ca-ES" sz="4400" dirty="0" smtClean="0">
                  <a:latin typeface="Bahnschrift SemiBold SemiConden" panose="020B0502040204020203" pitchFamily="34" charset="0"/>
                </a:rPr>
                <a:t> </a:t>
              </a:r>
              <a:r>
                <a:rPr lang="ca-ES" sz="4400" dirty="0" err="1" smtClean="0">
                  <a:latin typeface="Bahnschrift SemiBold SemiConden" panose="020B0502040204020203" pitchFamily="34" charset="0"/>
                </a:rPr>
                <a:t>place</a:t>
              </a:r>
              <a:endParaRPr lang="ca-ES" sz="4400" dirty="0" smtClean="0">
                <a:latin typeface="Bahnschrift SemiBold SemiConden" panose="020B0502040204020203" pitchFamily="34" charset="0"/>
              </a:endParaRPr>
            </a:p>
            <a:p>
              <a:pPr algn="ctr"/>
              <a:endParaRPr lang="ca-ES" sz="4400" dirty="0">
                <a:solidFill>
                  <a:schemeClr val="accent2"/>
                </a:solidFill>
                <a:latin typeface="Bahnschrift SemiBold SemiConden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161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8104" y="412159"/>
            <a:ext cx="7762875" cy="5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10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436879" y="3434715"/>
            <a:ext cx="10755839" cy="8467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" name="Marcador de contenido 3"/>
          <p:cNvSpPr txBox="1">
            <a:spLocks noGrp="1"/>
          </p:cNvSpPr>
          <p:nvPr>
            <p:ph idx="1"/>
          </p:nvPr>
        </p:nvSpPr>
        <p:spPr>
          <a:xfrm>
            <a:off x="603657" y="1514475"/>
            <a:ext cx="10984685" cy="2841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>
              <a:buFont typeface="+mj-lt"/>
              <a:buAutoNum type="arabicPeriod"/>
            </a:pPr>
            <a:r>
              <a:rPr lang="ca-ES" sz="6000" dirty="0" smtClean="0">
                <a:latin typeface="Bahnschrift SemiBold SemiConden" panose="020B0502040204020203" pitchFamily="34" charset="0"/>
              </a:rPr>
              <a:t>Can </a:t>
            </a:r>
            <a:r>
              <a:rPr lang="ca-ES" sz="6000" dirty="0" err="1" smtClean="0">
                <a:latin typeface="Bahnschrift SemiBold SemiConden" panose="020B0502040204020203" pitchFamily="34" charset="0"/>
              </a:rPr>
              <a:t>we</a:t>
            </a:r>
            <a:r>
              <a:rPr lang="ca-ES" sz="6000" dirty="0" smtClean="0">
                <a:latin typeface="Bahnschrift SemiBold SemiConden" panose="020B0502040204020203" pitchFamily="34" charset="0"/>
              </a:rPr>
              <a:t> </a:t>
            </a:r>
            <a:r>
              <a:rPr lang="ca-ES" sz="6000" dirty="0" err="1" smtClean="0">
                <a:latin typeface="Bahnschrift SemiBold SemiConden" panose="020B0502040204020203" pitchFamily="34" charset="0"/>
              </a:rPr>
              <a:t>add</a:t>
            </a:r>
            <a:r>
              <a:rPr lang="ca-ES" sz="6000" dirty="0" smtClean="0">
                <a:latin typeface="Bahnschrift SemiBold SemiConden" panose="020B0502040204020203" pitchFamily="34" charset="0"/>
              </a:rPr>
              <a:t> </a:t>
            </a:r>
            <a:r>
              <a:rPr lang="ca-ES" sz="6000" dirty="0" err="1" smtClean="0">
                <a:latin typeface="Bahnschrift SemiBold SemiConden" panose="020B0502040204020203" pitchFamily="34" charset="0"/>
              </a:rPr>
              <a:t>more</a:t>
            </a:r>
            <a:r>
              <a:rPr lang="ca-ES" sz="6000" dirty="0" smtClean="0">
                <a:latin typeface="Bahnschrift SemiBold SemiConden" panose="020B0502040204020203" pitchFamily="34" charset="0"/>
              </a:rPr>
              <a:t> </a:t>
            </a:r>
            <a:r>
              <a:rPr lang="ca-ES" sz="6000" dirty="0" err="1" smtClean="0">
                <a:latin typeface="Bahnschrift SemiBold SemiConden" panose="020B0502040204020203" pitchFamily="34" charset="0"/>
              </a:rPr>
              <a:t>information</a:t>
            </a:r>
            <a:r>
              <a:rPr lang="ca-ES" sz="6000" dirty="0" smtClean="0">
                <a:latin typeface="Bahnschrift SemiBold SemiConden" panose="020B0502040204020203" pitchFamily="34" charset="0"/>
              </a:rPr>
              <a:t>?</a:t>
            </a:r>
          </a:p>
          <a:p>
            <a:pPr marL="1143000" indent="-1143000">
              <a:buFont typeface="+mj-lt"/>
              <a:buAutoNum type="arabicPeriod"/>
            </a:pPr>
            <a:r>
              <a:rPr lang="ca-ES" sz="6000" dirty="0" smtClean="0">
                <a:latin typeface="Bahnschrift SemiBold SemiConden" panose="020B0502040204020203" pitchFamily="34" charset="0"/>
              </a:rPr>
              <a:t>WOW factor </a:t>
            </a:r>
          </a:p>
          <a:p>
            <a:pPr marL="1143000" indent="-1143000">
              <a:buFont typeface="+mj-lt"/>
              <a:buAutoNum type="arabicPeriod"/>
            </a:pPr>
            <a:r>
              <a:rPr lang="ca-ES" sz="60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Let’s</a:t>
            </a:r>
            <a:r>
              <a:rPr lang="ca-ES" sz="60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60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make</a:t>
            </a:r>
            <a:r>
              <a:rPr lang="ca-ES" sz="60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60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it</a:t>
            </a:r>
            <a:r>
              <a:rPr lang="ca-ES" sz="60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simple</a:t>
            </a:r>
            <a:endParaRPr lang="ca-ES" sz="60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79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www.bworldonline.com/wp-content/uploads/2019/03/Copernicus-03141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1" r="2284"/>
          <a:stretch/>
        </p:blipFill>
        <p:spPr bwMode="auto">
          <a:xfrm>
            <a:off x="-30480" y="0"/>
            <a:ext cx="12268200" cy="691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o 6"/>
          <p:cNvGrpSpPr/>
          <p:nvPr/>
        </p:nvGrpSpPr>
        <p:grpSpPr>
          <a:xfrm>
            <a:off x="1071708" y="1345521"/>
            <a:ext cx="3489960" cy="3489960"/>
            <a:chOff x="-4658532" y="-1443399"/>
            <a:chExt cx="3489960" cy="3489960"/>
          </a:xfrm>
        </p:grpSpPr>
        <p:sp>
          <p:nvSpPr>
            <p:cNvPr id="5" name="Elipse 4"/>
            <p:cNvSpPr/>
            <p:nvPr/>
          </p:nvSpPr>
          <p:spPr>
            <a:xfrm>
              <a:off x="-4658532" y="-1443399"/>
              <a:ext cx="3489960" cy="3489960"/>
            </a:xfrm>
            <a:prstGeom prst="ellipse">
              <a:avLst/>
            </a:prstGeom>
            <a:solidFill>
              <a:srgbClr val="941333"/>
            </a:solidFill>
            <a:ln>
              <a:noFill/>
            </a:ln>
            <a:effectLst>
              <a:glow rad="215900">
                <a:schemeClr val="accent1">
                  <a:lumMod val="50000"/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pic>
          <p:nvPicPr>
            <p:cNvPr id="3" name="Picture 2" descr="S:\F15015_Copernicus\3_Work\330_Work-in-process\SC4_BackgroundMat\PPT\item Copernicus\Icon-01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4226560" y="-1367199"/>
              <a:ext cx="2595537" cy="2176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16"/>
            <p:cNvSpPr txBox="1"/>
            <p:nvPr/>
          </p:nvSpPr>
          <p:spPr>
            <a:xfrm>
              <a:off x="-4226560" y="652292"/>
              <a:ext cx="25396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b="0" dirty="0" err="1" smtClean="0">
                  <a:solidFill>
                    <a:schemeClr val="bg1"/>
                  </a:solidFill>
                  <a:latin typeface="Bahnschrift SemiBold SemiConden" panose="020B0502040204020203" pitchFamily="34" charset="0"/>
                </a:rPr>
                <a:t>Copernicus</a:t>
              </a:r>
              <a:r>
                <a:rPr lang="es-ES" sz="2400" b="0" dirty="0" smtClean="0">
                  <a:solidFill>
                    <a:schemeClr val="bg1"/>
                  </a:solidFill>
                  <a:latin typeface="Bahnschrift SemiBold SemiConden" panose="020B0502040204020203" pitchFamily="34" charset="0"/>
                </a:rPr>
                <a:t> </a:t>
              </a:r>
              <a:r>
                <a:rPr lang="es-ES" sz="2400" b="0" dirty="0" err="1" smtClean="0">
                  <a:solidFill>
                    <a:schemeClr val="bg1"/>
                  </a:solidFill>
                  <a:latin typeface="Bahnschrift SemiBold SemiConden" panose="020B0502040204020203" pitchFamily="34" charset="0"/>
                </a:rPr>
                <a:t>Climate</a:t>
              </a:r>
              <a:r>
                <a:rPr lang="es-ES" sz="2400" b="0" baseline="0" dirty="0" smtClean="0">
                  <a:solidFill>
                    <a:schemeClr val="bg1"/>
                  </a:solidFill>
                  <a:latin typeface="Bahnschrift SemiBold SemiConden" panose="020B0502040204020203" pitchFamily="34" charset="0"/>
                </a:rPr>
                <a:t> </a:t>
              </a:r>
              <a:r>
                <a:rPr lang="es-ES" sz="2400" b="0" dirty="0" err="1" smtClean="0">
                  <a:solidFill>
                    <a:schemeClr val="bg1"/>
                  </a:solidFill>
                  <a:latin typeface="Bahnschrift SemiBold SemiConden" panose="020B0502040204020203" pitchFamily="34" charset="0"/>
                </a:rPr>
                <a:t>Change</a:t>
              </a:r>
              <a:r>
                <a:rPr lang="es-ES" sz="2400" b="0" dirty="0" smtClean="0">
                  <a:solidFill>
                    <a:schemeClr val="bg1"/>
                  </a:solidFill>
                  <a:latin typeface="Bahnschrift SemiBold SemiConden" panose="020B0502040204020203" pitchFamily="34" charset="0"/>
                </a:rPr>
                <a:t> </a:t>
              </a:r>
              <a:r>
                <a:rPr lang="es-ES" sz="2400" b="0" dirty="0" err="1" smtClean="0">
                  <a:solidFill>
                    <a:schemeClr val="bg1"/>
                  </a:solidFill>
                  <a:latin typeface="Bahnschrift SemiBold SemiConden" panose="020B0502040204020203" pitchFamily="34" charset="0"/>
                </a:rPr>
                <a:t>Service</a:t>
              </a:r>
              <a:endParaRPr lang="en-US" sz="2400" b="0" dirty="0">
                <a:solidFill>
                  <a:schemeClr val="bg1"/>
                </a:solidFill>
                <a:latin typeface="Bahnschrift SemiBold SemiConden" panose="020B0502040204020203" pitchFamily="34" charset="0"/>
              </a:endParaRPr>
            </a:p>
          </p:txBody>
        </p:sp>
      </p:grpSp>
      <p:cxnSp>
        <p:nvCxnSpPr>
          <p:cNvPr id="10" name="Conector recto 9"/>
          <p:cNvCxnSpPr/>
          <p:nvPr/>
        </p:nvCxnSpPr>
        <p:spPr>
          <a:xfrm flipH="1">
            <a:off x="4846320" y="3291840"/>
            <a:ext cx="2941320" cy="0"/>
          </a:xfrm>
          <a:prstGeom prst="line">
            <a:avLst/>
          </a:prstGeom>
          <a:ln w="76200">
            <a:solidFill>
              <a:srgbClr val="941333"/>
            </a:solidFill>
            <a:prstDash val="sysDash"/>
            <a:headEnd type="oval" w="lg" len="lg"/>
            <a:tailEnd type="oval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85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35"/>
          <a:stretch/>
        </p:blipFill>
        <p:spPr>
          <a:xfrm>
            <a:off x="5184248" y="653646"/>
            <a:ext cx="5998630" cy="4332575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5935112" y="5460547"/>
            <a:ext cx="48974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u="sng" dirty="0">
                <a:latin typeface="Bahnschrift SemiBold SemiConden" panose="020B0502040204020203" pitchFamily="34" charset="0"/>
              </a:rPr>
              <a:t>https://cds.climate.copernicus.eu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  <a:hlinkClick r:id="rId3"/>
              </a:rPr>
              <a:t>/</a:t>
            </a:r>
            <a:endParaRPr lang="es-E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40382" y="653646"/>
            <a:ext cx="41137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6000" dirty="0" err="1">
                <a:latin typeface="Bahnschrift SemiBold SemiConden" panose="020B0502040204020203" pitchFamily="34" charset="0"/>
              </a:rPr>
              <a:t>Climate</a:t>
            </a:r>
            <a:r>
              <a:rPr lang="ca-ES" sz="6000" b="1" dirty="0" smtClean="0">
                <a:latin typeface="Bahnschrift SemiBold SemiConden" panose="020B0502040204020203" pitchFamily="34" charset="0"/>
              </a:rPr>
              <a:t> Data Store</a:t>
            </a:r>
          </a:p>
        </p:txBody>
      </p:sp>
    </p:spTree>
    <p:extLst>
      <p:ext uri="{BB962C8B-B14F-4D97-AF65-F5344CB8AC3E}">
        <p14:creationId xmlns:p14="http://schemas.microsoft.com/office/powerpoint/2010/main" val="393863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8" name="CuadroTexto 7"/>
          <p:cNvSpPr txBox="1"/>
          <p:nvPr/>
        </p:nvSpPr>
        <p:spPr>
          <a:xfrm>
            <a:off x="1027612" y="673833"/>
            <a:ext cx="54428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60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User</a:t>
            </a:r>
            <a:r>
              <a:rPr lang="ca-ES" sz="60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60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Experience</a:t>
            </a:r>
            <a:endParaRPr lang="ca-ES" sz="6000" dirty="0" smtClean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  <a:p>
            <a:r>
              <a:rPr lang="ca-ES" sz="60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research</a:t>
            </a:r>
            <a:endParaRPr lang="ca-ES" sz="60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08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504"/>
            <a:ext cx="11948160" cy="5839919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3165868" y="3282772"/>
            <a:ext cx="3448291" cy="29503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uadroTexto 15"/>
          <p:cNvSpPr txBox="1"/>
          <p:nvPr/>
        </p:nvSpPr>
        <p:spPr>
          <a:xfrm>
            <a:off x="6342016" y="5992423"/>
            <a:ext cx="57041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4400" dirty="0" smtClean="0">
                <a:latin typeface="Bahnschrift SemiBold SemiConden" panose="020B0502040204020203" pitchFamily="34" charset="0"/>
              </a:rPr>
              <a:t>... Data </a:t>
            </a:r>
            <a:r>
              <a:rPr lang="ca-ES" sz="4400" dirty="0" err="1" smtClean="0">
                <a:latin typeface="Bahnschrift SemiBold SemiConden" panose="020B0502040204020203" pitchFamily="34" charset="0"/>
              </a:rPr>
              <a:t>was</a:t>
            </a:r>
            <a:r>
              <a:rPr lang="ca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latin typeface="Bahnschrift SemiBold SemiConden" panose="020B0502040204020203" pitchFamily="34" charset="0"/>
              </a:rPr>
              <a:t>their</a:t>
            </a:r>
            <a:r>
              <a:rPr lang="ca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latin typeface="Bahnschrift SemiBold SemiConden" panose="020B0502040204020203" pitchFamily="34" charset="0"/>
              </a:rPr>
              <a:t>priority</a:t>
            </a:r>
            <a:endParaRPr lang="ca-ES" sz="4400" dirty="0"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5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62560" y="5831840"/>
            <a:ext cx="3098800" cy="904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CuadroTexto 11"/>
          <p:cNvSpPr txBox="1"/>
          <p:nvPr/>
        </p:nvSpPr>
        <p:spPr>
          <a:xfrm>
            <a:off x="764101" y="964820"/>
            <a:ext cx="9676674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latin typeface="Bahnschrift SemiBold SemiConden" panose="020B0502040204020203" pitchFamily="34" charset="0"/>
              </a:rPr>
              <a:t>Want to test it?</a:t>
            </a:r>
          </a:p>
          <a:p>
            <a:r>
              <a:rPr lang="en-GB" sz="2800" dirty="0" smtClean="0">
                <a:latin typeface="Bahnschrift SemiBold SemiConden" panose="020B0502040204020203" pitchFamily="34" charset="0"/>
              </a:rPr>
              <a:t>It takes 15 minutes</a:t>
            </a:r>
          </a:p>
          <a:p>
            <a:endParaRPr lang="es-ES" u="sng" dirty="0" smtClean="0">
              <a:hlinkClick r:id="rId2"/>
            </a:endParaRPr>
          </a:p>
          <a:p>
            <a:r>
              <a:rPr lang="es-ES" sz="2400" u="sng" dirty="0">
                <a:latin typeface="Bahnschrift SemiBold SemiConden" panose="020B0502040204020203" pitchFamily="34" charset="0"/>
                <a:hlinkClick r:id="rId3"/>
              </a:rPr>
              <a:t>https://</a:t>
            </a:r>
            <a:r>
              <a:rPr lang="es-ES" sz="2400" u="sng" dirty="0" smtClean="0">
                <a:latin typeface="Bahnschrift SemiBold SemiConden" panose="020B0502040204020203" pitchFamily="34" charset="0"/>
                <a:hlinkClick r:id="rId3"/>
              </a:rPr>
              <a:t>bit.ly/2WNMbYY</a:t>
            </a:r>
            <a:endParaRPr lang="es-ES" sz="2400" u="sng" dirty="0" smtClean="0">
              <a:latin typeface="Bahnschrift SemiBold SemiConden" panose="020B0502040204020203" pitchFamily="34" charset="0"/>
            </a:endParaRPr>
          </a:p>
          <a:p>
            <a:endParaRPr lang="es-ES" sz="2400" u="sng" dirty="0">
              <a:latin typeface="Bahnschrift SemiBold SemiConden" panose="020B0502040204020203" pitchFamily="34" charset="0"/>
            </a:endParaRPr>
          </a:p>
          <a:p>
            <a:endParaRPr lang="es-ES" sz="2400" u="sng" dirty="0" smtClean="0">
              <a:latin typeface="Bahnschrift SemiBold SemiConden" panose="020B0502040204020203" pitchFamily="34" charset="0"/>
            </a:endParaRPr>
          </a:p>
          <a:p>
            <a:endParaRPr lang="es-ES" sz="2400" u="sng" dirty="0" smtClean="0">
              <a:latin typeface="Bahnschrift SemiBold SemiConden" panose="020B0502040204020203" pitchFamily="34" charset="0"/>
            </a:endParaRPr>
          </a:p>
          <a:p>
            <a:endParaRPr lang="es-ES" sz="2400" u="sng" dirty="0">
              <a:latin typeface="Bahnschrift SemiBold SemiConden" panose="020B0502040204020203" pitchFamily="34" charset="0"/>
            </a:endParaRPr>
          </a:p>
          <a:p>
            <a:endParaRPr lang="es-ES" sz="2400" u="sng" dirty="0" smtClean="0">
              <a:latin typeface="Bahnschrift SemiBold SemiConden" panose="020B0502040204020203" pitchFamily="34" charset="0"/>
            </a:endParaRPr>
          </a:p>
          <a:p>
            <a:endParaRPr lang="es-ES" sz="2400" u="sng" dirty="0">
              <a:latin typeface="Bahnschrift SemiBold SemiConden" panose="020B0502040204020203" pitchFamily="34" charset="0"/>
            </a:endParaRPr>
          </a:p>
          <a:p>
            <a:endParaRPr lang="es-ES" sz="2400" u="sng" dirty="0" smtClean="0">
              <a:latin typeface="Bahnschrift SemiBold SemiConden" panose="020B0502040204020203" pitchFamily="34" charset="0"/>
            </a:endParaRPr>
          </a:p>
          <a:p>
            <a:endParaRPr lang="es-ES" sz="2400" u="sng" dirty="0" smtClean="0">
              <a:latin typeface="Bahnschrift SemiBold SemiConden" panose="020B0502040204020203" pitchFamily="34" charset="0"/>
            </a:endParaRPr>
          </a:p>
          <a:p>
            <a:r>
              <a:rPr lang="es-ES" sz="2400" dirty="0" err="1" smtClean="0">
                <a:latin typeface="Bahnschrift SemiBold SemiConden" panose="020B0502040204020203" pitchFamily="34" charset="0"/>
              </a:rPr>
              <a:t>Or</a:t>
            </a:r>
            <a:r>
              <a:rPr lang="es-ES" sz="2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2400" dirty="0" err="1" smtClean="0">
                <a:latin typeface="Bahnschrift SemiBold SemiConden" panose="020B0502040204020203" pitchFamily="34" charset="0"/>
              </a:rPr>
              <a:t>write</a:t>
            </a:r>
            <a:r>
              <a:rPr lang="es-ES" sz="2400" dirty="0" smtClean="0">
                <a:latin typeface="Bahnschrift SemiBold SemiConden" panose="020B0502040204020203" pitchFamily="34" charset="0"/>
              </a:rPr>
              <a:t> me </a:t>
            </a:r>
            <a:r>
              <a:rPr lang="es-ES" sz="2400" dirty="0" err="1" smtClean="0">
                <a:latin typeface="Bahnschrift SemiBold SemiConden" panose="020B0502040204020203" pitchFamily="34" charset="0"/>
              </a:rPr>
              <a:t>if</a:t>
            </a:r>
            <a:r>
              <a:rPr lang="es-ES" sz="2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2400" dirty="0" err="1" smtClean="0">
                <a:latin typeface="Bahnschrift SemiBold SemiConden" panose="020B0502040204020203" pitchFamily="34" charset="0"/>
              </a:rPr>
              <a:t>you</a:t>
            </a:r>
            <a:r>
              <a:rPr lang="es-ES" sz="2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2400" dirty="0" err="1" smtClean="0">
                <a:latin typeface="Bahnschrift SemiBold SemiConden" panose="020B0502040204020203" pitchFamily="34" charset="0"/>
              </a:rPr>
              <a:t>want</a:t>
            </a:r>
            <a:r>
              <a:rPr lang="es-ES" sz="2400" dirty="0" smtClean="0">
                <a:latin typeface="Bahnschrift SemiBold SemiConden" panose="020B0502040204020203" pitchFamily="34" charset="0"/>
              </a:rPr>
              <a:t> to </a:t>
            </a:r>
            <a:r>
              <a:rPr lang="es-ES" sz="2400" dirty="0" err="1" smtClean="0">
                <a:latin typeface="Bahnschrift SemiBold SemiConden" panose="020B0502040204020203" pitchFamily="34" charset="0"/>
              </a:rPr>
              <a:t>provide</a:t>
            </a:r>
            <a:r>
              <a:rPr lang="es-ES" sz="2400" dirty="0" smtClean="0">
                <a:latin typeface="Bahnschrift SemiBold SemiConden" panose="020B0502040204020203" pitchFamily="34" charset="0"/>
              </a:rPr>
              <a:t> more </a:t>
            </a:r>
            <a:r>
              <a:rPr lang="es-ES" sz="2400" dirty="0" err="1" smtClean="0">
                <a:latin typeface="Bahnschrift SemiBold SemiConden" panose="020B0502040204020203" pitchFamily="34" charset="0"/>
              </a:rPr>
              <a:t>feedback</a:t>
            </a:r>
            <a:r>
              <a:rPr lang="es-ES" sz="2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2400" dirty="0" err="1" smtClean="0">
                <a:latin typeface="Bahnschrift SemiBold SemiConden" panose="020B0502040204020203" pitchFamily="34" charset="0"/>
              </a:rPr>
              <a:t>during</a:t>
            </a:r>
            <a:r>
              <a:rPr lang="es-ES" sz="2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2400" dirty="0" err="1" smtClean="0">
                <a:latin typeface="Bahnschrift SemiBold SemiConden" panose="020B0502040204020203" pitchFamily="34" charset="0"/>
              </a:rPr>
              <a:t>the</a:t>
            </a:r>
            <a:r>
              <a:rPr lang="es-ES" sz="2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2400" dirty="0" err="1" smtClean="0">
                <a:latin typeface="Bahnschrift SemiBold SemiConden" panose="020B0502040204020203" pitchFamily="34" charset="0"/>
              </a:rPr>
              <a:t>development</a:t>
            </a:r>
            <a:endParaRPr lang="es-ES" sz="2400" dirty="0" smtClean="0">
              <a:latin typeface="Bahnschrift SemiBold SemiConden" panose="020B0502040204020203" pitchFamily="34" charset="0"/>
            </a:endParaRPr>
          </a:p>
          <a:p>
            <a:r>
              <a:rPr lang="es-ES" sz="2400" dirty="0" smtClean="0">
                <a:latin typeface="Bahnschrift SemiBold SemiConden" panose="020B0502040204020203" pitchFamily="34" charset="0"/>
                <a:hlinkClick r:id="rId4"/>
              </a:rPr>
              <a:t>Isadora.Jimenez@bsc.es</a:t>
            </a:r>
            <a:r>
              <a:rPr lang="es-ES" sz="2400" dirty="0" smtClean="0">
                <a:latin typeface="Bahnschrift SemiBold SemiConden" panose="020B0502040204020203" pitchFamily="34" charset="0"/>
              </a:rPr>
              <a:t> / @</a:t>
            </a:r>
            <a:r>
              <a:rPr lang="es-ES" sz="2400" dirty="0" err="1" smtClean="0">
                <a:latin typeface="Bahnschrift SemiBold SemiConden" panose="020B0502040204020203" pitchFamily="34" charset="0"/>
              </a:rPr>
              <a:t>isadorachristel</a:t>
            </a:r>
            <a:endParaRPr lang="en-GB" sz="4400" dirty="0" smtClean="0">
              <a:latin typeface="Bahnschrift SemiBold SemiConden" panose="020B0502040204020203" pitchFamily="34" charset="0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8971070" y="800935"/>
            <a:ext cx="2461295" cy="4269258"/>
            <a:chOff x="5196367" y="858685"/>
            <a:chExt cx="2761615" cy="4828264"/>
          </a:xfrm>
        </p:grpSpPr>
        <p:pic>
          <p:nvPicPr>
            <p:cNvPr id="6" name="image24.png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96367" y="858685"/>
              <a:ext cx="2761615" cy="45751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image24.png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96367" y="5432307"/>
              <a:ext cx="2761615" cy="2546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8" name="image20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10605" y="725273"/>
            <a:ext cx="2672958" cy="4334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Grupo 8"/>
          <p:cNvGrpSpPr/>
          <p:nvPr/>
        </p:nvGrpSpPr>
        <p:grpSpPr>
          <a:xfrm>
            <a:off x="7252613" y="189787"/>
            <a:ext cx="2437744" cy="4654959"/>
            <a:chOff x="-15702806" y="-3636282"/>
            <a:chExt cx="3960295" cy="7622450"/>
          </a:xfrm>
        </p:grpSpPr>
        <p:pic>
          <p:nvPicPr>
            <p:cNvPr id="10" name="Picture 2" descr="https://lh5.googleusercontent.com/u3qM_JcxFb1PsXS21nN8LBudu3COcXK6WqSmyeH3qscQp_UzOHgzj63P58k4h6Dpb00OIDg2TJC7F25DSEKej0vwPyodqMKG3zAG0_aEmlS4sPWRcmHa_uqPGfO4JUr1ZrUUdnKI9OA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702806" y="-3636282"/>
              <a:ext cx="3933716" cy="42260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3" descr="https://lh3.googleusercontent.com/7YV0LQJnvyRlVMN9J5PDHg44NM_BQh7RZM7kSP3iaC5Jg6_27xqceFu3e-wVialDX_HD7nmPxIQClpYiB2t0LkoMXeCvSradgSqrx-16OQrrLIz2iYjD-_tDewX3j2HGk8Uhpu2Ktd0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702806" y="-87088"/>
              <a:ext cx="3960295" cy="40732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8449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998808" y="943704"/>
            <a:ext cx="47923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Bahnschrift SemiBold SemiConden" panose="020B0502040204020203" pitchFamily="34" charset="0"/>
              </a:rPr>
              <a:t>Finding ideas for articles by exploring by topic</a:t>
            </a:r>
          </a:p>
        </p:txBody>
      </p:sp>
      <p:pic>
        <p:nvPicPr>
          <p:cNvPr id="4" name="Picture 4" descr="https://lh4.googleusercontent.com/FciHBXZdRghBLJqntB3FPEPVPqmTA4dAWUEV56DXslRVFcONXPaXENK0YD8h73eiQQQcL7xnqa8RKjm9OXxyPIYSieIBMEFS5zjNGlZVsd7A4Mwttygf7xInOFKvkxhCPjA8Y-4bpa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626" y="2508796"/>
            <a:ext cx="7590407" cy="2289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lh3.googleusercontent.com/RJ1dasOPWvDP4I96ERTDcJ49PaJBpRsXqJ0ilNcx1Q_rNekITuUiEMNNCQ2ttQng6gEgE6pN-MB89Em11rew2mAf1r5PXvcKlu06UV-gIV5soxjY2ITCkJOfSQeoVbT-up2WhdNyPh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64888" y="1001546"/>
            <a:ext cx="4582847" cy="5304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32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998808" y="943704"/>
            <a:ext cx="47923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Bahnschrift SemiBold SemiConden" panose="020B0502040204020203" pitchFamily="34" charset="0"/>
              </a:rPr>
              <a:t>Exploring visually a selected topic</a:t>
            </a:r>
            <a:endParaRPr lang="en-GB" sz="3600" dirty="0">
              <a:latin typeface="Bahnschrift SemiBold SemiConden" panose="020B0502040204020203" pitchFamily="34" charset="0"/>
            </a:endParaRPr>
          </a:p>
        </p:txBody>
      </p:sp>
      <p:pic>
        <p:nvPicPr>
          <p:cNvPr id="7" name="Picture 2" descr="https://lh6.googleusercontent.com/Si25OnO6DNOkbl7HkEZyO4WNSSN0YOlrykMK725TXkway5sHzvVGLuDrgVN-rjzaHDG4kicEEVnNPbycuXoUva-DLspWEIK1hQ926sp3uSpc1rW6mb3e0wx6Wkftfw8JXit9EjlIkD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2" y="627825"/>
            <a:ext cx="4957809" cy="5276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998808" y="2759443"/>
            <a:ext cx="3745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Bahnschrift SemiBold SemiConden" panose="020B0502040204020203" pitchFamily="34" charset="0"/>
              </a:rPr>
              <a:t>Downloading BOTH </a:t>
            </a:r>
          </a:p>
          <a:p>
            <a:r>
              <a:rPr lang="en-GB" sz="3600" dirty="0" smtClean="0">
                <a:latin typeface="Bahnschrift SemiBold SemiConden" panose="020B0502040204020203" pitchFamily="34" charset="0"/>
              </a:rPr>
              <a:t>graphics or data</a:t>
            </a:r>
            <a:endParaRPr lang="en-GB" sz="3600" dirty="0"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04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/>
          <p:cNvSpPr txBox="1"/>
          <p:nvPr/>
        </p:nvSpPr>
        <p:spPr>
          <a:xfrm>
            <a:off x="592318" y="765288"/>
            <a:ext cx="55841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400" dirty="0" err="1" smtClean="0">
                <a:latin typeface="Bahnschrift SemiBold SemiConden" panose="020B0502040204020203" pitchFamily="34" charset="0"/>
              </a:rPr>
              <a:t>Something</a:t>
            </a:r>
            <a:r>
              <a:rPr lang="ca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latin typeface="Bahnschrift SemiBold SemiConden" panose="020B0502040204020203" pitchFamily="34" charset="0"/>
              </a:rPr>
              <a:t>we</a:t>
            </a:r>
            <a:r>
              <a:rPr lang="ca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latin typeface="Bahnschrift SemiBold SemiConden" panose="020B0502040204020203" pitchFamily="34" charset="0"/>
              </a:rPr>
              <a:t>learned</a:t>
            </a:r>
            <a:endParaRPr lang="ca-ES" sz="4400" dirty="0">
              <a:latin typeface="Bahnschrift SemiBold SemiConden" panose="020B0502040204020203" pitchFamily="34" charset="0"/>
            </a:endParaRPr>
          </a:p>
        </p:txBody>
      </p:sp>
      <p:pic>
        <p:nvPicPr>
          <p:cNvPr id="12" name="Picture 2" descr="https://cdn.clipart.email/6581b61ef137340cf87241263fbeeb72_arrow-png-no-background-drawn-arrow-tran-779422-png-images-pngio_2825-285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5129">
            <a:off x="5409784" y="666486"/>
            <a:ext cx="1931679" cy="194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o 6"/>
          <p:cNvGrpSpPr/>
          <p:nvPr/>
        </p:nvGrpSpPr>
        <p:grpSpPr>
          <a:xfrm>
            <a:off x="2061004" y="2582267"/>
            <a:ext cx="9678150" cy="3477875"/>
            <a:chOff x="1196908" y="3363145"/>
            <a:chExt cx="9678150" cy="3477875"/>
          </a:xfrm>
        </p:grpSpPr>
        <p:sp>
          <p:nvSpPr>
            <p:cNvPr id="8" name="Rectángulo 7"/>
            <p:cNvSpPr/>
            <p:nvPr/>
          </p:nvSpPr>
          <p:spPr>
            <a:xfrm>
              <a:off x="1196908" y="3489243"/>
              <a:ext cx="8048196" cy="61088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chemeClr val="accent2"/>
                </a:solidFill>
              </a:endParaRPr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1283700" y="3363145"/>
              <a:ext cx="9591358" cy="347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4400" dirty="0" err="1" smtClean="0">
                  <a:solidFill>
                    <a:schemeClr val="bg1"/>
                  </a:solidFill>
                  <a:latin typeface="Bahnschrift SemiBold SemiConden" panose="020B0502040204020203" pitchFamily="34" charset="0"/>
                </a:rPr>
                <a:t>Try</a:t>
              </a:r>
              <a:r>
                <a:rPr lang="ca-ES" sz="4400" dirty="0" smtClean="0">
                  <a:solidFill>
                    <a:schemeClr val="bg1"/>
                  </a:solidFill>
                  <a:latin typeface="Bahnschrift SemiBold SemiConden" panose="020B0502040204020203" pitchFamily="34" charset="0"/>
                </a:rPr>
                <a:t> control </a:t>
              </a:r>
              <a:r>
                <a:rPr lang="ca-ES" sz="4400" dirty="0" err="1" smtClean="0">
                  <a:solidFill>
                    <a:schemeClr val="bg1"/>
                  </a:solidFill>
                  <a:latin typeface="Bahnschrift SemiBold SemiConden" panose="020B0502040204020203" pitchFamily="34" charset="0"/>
                </a:rPr>
                <a:t>your</a:t>
              </a:r>
              <a:r>
                <a:rPr lang="ca-ES" sz="4400" dirty="0" smtClean="0">
                  <a:solidFill>
                    <a:schemeClr val="bg1"/>
                  </a:solidFill>
                  <a:latin typeface="Bahnschrift SemiBold SemiConden" panose="020B0502040204020203" pitchFamily="34" charset="0"/>
                </a:rPr>
                <a:t> </a:t>
              </a:r>
              <a:r>
                <a:rPr lang="ca-ES" sz="4400" dirty="0" err="1" smtClean="0">
                  <a:solidFill>
                    <a:schemeClr val="bg1"/>
                  </a:solidFill>
                  <a:latin typeface="Bahnschrift SemiBold SemiConden" panose="020B0502040204020203" pitchFamily="34" charset="0"/>
                </a:rPr>
                <a:t>preconceived</a:t>
              </a:r>
              <a:r>
                <a:rPr lang="ca-ES" sz="4400" dirty="0" smtClean="0">
                  <a:solidFill>
                    <a:schemeClr val="bg1"/>
                  </a:solidFill>
                  <a:latin typeface="Bahnschrift SemiBold SemiConden" panose="020B0502040204020203" pitchFamily="34" charset="0"/>
                </a:rPr>
                <a:t> </a:t>
              </a:r>
              <a:r>
                <a:rPr lang="ca-ES" sz="4400" dirty="0" err="1" smtClean="0">
                  <a:solidFill>
                    <a:schemeClr val="bg1"/>
                  </a:solidFill>
                  <a:latin typeface="Bahnschrift SemiBold SemiConden" panose="020B0502040204020203" pitchFamily="34" charset="0"/>
                </a:rPr>
                <a:t>ideas</a:t>
              </a:r>
              <a:endParaRPr lang="ca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endParaRPr>
            </a:p>
            <a:p>
              <a:endParaRPr lang="ca-ES" sz="4400" dirty="0" smtClean="0">
                <a:solidFill>
                  <a:schemeClr val="accent2"/>
                </a:solidFill>
                <a:latin typeface="Bahnschrift SemiBold SemiConden" panose="020B0502040204020203" pitchFamily="34" charset="0"/>
              </a:endParaRPr>
            </a:p>
            <a:p>
              <a:r>
                <a:rPr lang="ca-ES" sz="4400" dirty="0" err="1" smtClean="0">
                  <a:latin typeface="Bahnschrift SemiBold SemiConden" panose="020B0502040204020203" pitchFamily="34" charset="0"/>
                </a:rPr>
                <a:t>User</a:t>
              </a:r>
              <a:r>
                <a:rPr lang="ca-ES" sz="4400" dirty="0" smtClean="0">
                  <a:latin typeface="Bahnschrift SemiBold SemiConden" panose="020B0502040204020203" pitchFamily="34" charset="0"/>
                </a:rPr>
                <a:t> </a:t>
              </a:r>
              <a:r>
                <a:rPr lang="ca-ES" sz="4400" dirty="0" err="1" smtClean="0">
                  <a:latin typeface="Bahnschrift SemiBold SemiConden" panose="020B0502040204020203" pitchFamily="34" charset="0"/>
                </a:rPr>
                <a:t>research</a:t>
              </a:r>
              <a:r>
                <a:rPr lang="ca-ES" sz="4400" dirty="0">
                  <a:latin typeface="Bahnschrift SemiBold SemiConden" panose="020B0502040204020203" pitchFamily="34" charset="0"/>
                </a:rPr>
                <a:t> </a:t>
              </a:r>
              <a:r>
                <a:rPr lang="ca-ES" sz="4400" dirty="0" err="1" smtClean="0">
                  <a:latin typeface="Bahnschrift SemiBold SemiConden" panose="020B0502040204020203" pitchFamily="34" charset="0"/>
                </a:rPr>
                <a:t>and</a:t>
              </a:r>
              <a:r>
                <a:rPr lang="ca-ES" sz="4400" dirty="0" smtClean="0">
                  <a:latin typeface="Bahnschrift SemiBold SemiConden" panose="020B0502040204020203" pitchFamily="34" charset="0"/>
                </a:rPr>
                <a:t> </a:t>
              </a:r>
              <a:r>
                <a:rPr lang="ca-ES" sz="4400" dirty="0" err="1" smtClean="0">
                  <a:latin typeface="Bahnschrift SemiBold SemiConden" panose="020B0502040204020203" pitchFamily="34" charset="0"/>
                </a:rPr>
                <a:t>testing</a:t>
              </a:r>
              <a:r>
                <a:rPr lang="ca-ES" sz="4400" dirty="0" smtClean="0">
                  <a:latin typeface="Bahnschrift SemiBold SemiConden" panose="020B0502040204020203" pitchFamily="34" charset="0"/>
                </a:rPr>
                <a:t> </a:t>
              </a:r>
              <a:r>
                <a:rPr lang="ca-ES" sz="4400" dirty="0" err="1" smtClean="0">
                  <a:latin typeface="Bahnschrift SemiBold SemiConden" panose="020B0502040204020203" pitchFamily="34" charset="0"/>
                </a:rPr>
                <a:t>functionalities</a:t>
              </a:r>
              <a:endParaRPr lang="ca-ES" sz="4400" dirty="0" smtClean="0">
                <a:latin typeface="Bahnschrift SemiBold SemiConden" panose="020B0502040204020203" pitchFamily="34" charset="0"/>
              </a:endParaRPr>
            </a:p>
            <a:p>
              <a:r>
                <a:rPr lang="ca-ES" sz="4400" dirty="0">
                  <a:latin typeface="Bahnschrift SemiBold SemiConden" panose="020B0502040204020203" pitchFamily="34" charset="0"/>
                </a:rPr>
                <a:t>h</a:t>
              </a:r>
              <a:r>
                <a:rPr lang="ca-ES" sz="4400" dirty="0" smtClean="0">
                  <a:latin typeface="Bahnschrift SemiBold SemiConden" panose="020B0502040204020203" pitchFamily="34" charset="0"/>
                </a:rPr>
                <a:t>as </a:t>
              </a:r>
              <a:r>
                <a:rPr lang="ca-ES" sz="4400" dirty="0" err="1" smtClean="0">
                  <a:latin typeface="Bahnschrift SemiBold SemiConden" panose="020B0502040204020203" pitchFamily="34" charset="0"/>
                </a:rPr>
                <a:t>priority</a:t>
              </a:r>
              <a:r>
                <a:rPr lang="ca-ES" sz="4400" dirty="0" smtClean="0">
                  <a:latin typeface="Bahnschrift SemiBold SemiConden" panose="020B0502040204020203" pitchFamily="34" charset="0"/>
                </a:rPr>
                <a:t> over </a:t>
              </a:r>
              <a:r>
                <a:rPr lang="ca-ES" sz="4400" dirty="0" err="1" smtClean="0">
                  <a:latin typeface="Bahnschrift SemiBold SemiConden" panose="020B0502040204020203" pitchFamily="34" charset="0"/>
                </a:rPr>
                <a:t>design</a:t>
              </a:r>
              <a:endParaRPr lang="ca-ES" sz="4400" dirty="0" smtClean="0">
                <a:latin typeface="Bahnschrift SemiBold SemiConden" panose="020B0502040204020203" pitchFamily="34" charset="0"/>
              </a:endParaRPr>
            </a:p>
            <a:p>
              <a:pPr algn="ctr"/>
              <a:endParaRPr lang="ca-ES" sz="4400" dirty="0">
                <a:solidFill>
                  <a:schemeClr val="accent2"/>
                </a:solidFill>
                <a:latin typeface="Bahnschrift SemiBold SemiConden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371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4043363" y="4338733"/>
            <a:ext cx="8148636" cy="1581102"/>
          </a:xfrm>
        </p:spPr>
        <p:txBody>
          <a:bodyPr>
            <a:noAutofit/>
          </a:bodyPr>
          <a:lstStyle/>
          <a:p>
            <a:pPr algn="ctr"/>
            <a:r>
              <a:rPr lang="es-ES" sz="4000" b="0" dirty="0" smtClean="0">
                <a:latin typeface="Bahnschrift SemiBold SemiConden" panose="020B0502040204020203" pitchFamily="34" charset="0"/>
              </a:rPr>
              <a:t>Isadora Ch. Jiménez</a:t>
            </a:r>
            <a:br>
              <a:rPr lang="es-ES" sz="4000" b="0" dirty="0" smtClean="0">
                <a:latin typeface="Bahnschrift SemiBold SemiConden" panose="020B0502040204020203" pitchFamily="34" charset="0"/>
              </a:rPr>
            </a:br>
            <a:r>
              <a:rPr lang="es-ES" sz="3200" b="0" dirty="0" smtClean="0">
                <a:latin typeface="Bahnschrift SemiBold SemiConden" panose="020B0502040204020203" pitchFamily="34" charset="0"/>
              </a:rPr>
              <a:t>@</a:t>
            </a:r>
            <a:r>
              <a:rPr lang="es-ES" sz="3200" b="0" dirty="0" err="1" smtClean="0">
                <a:latin typeface="Bahnschrift SemiBold SemiConden" panose="020B0502040204020203" pitchFamily="34" charset="0"/>
              </a:rPr>
              <a:t>isadorachristel</a:t>
            </a:r>
            <a:r>
              <a:rPr lang="es-ES" sz="3200" b="0" dirty="0" smtClean="0">
                <a:latin typeface="Bahnschrift SemiBold SemiConden" panose="020B0502040204020203" pitchFamily="34" charset="0"/>
              </a:rPr>
              <a:t> </a:t>
            </a:r>
            <a:endParaRPr lang="es-ES" sz="4000" b="0" dirty="0">
              <a:latin typeface="Bahnschrift SemiBold SemiConden" panose="020B0502040204020203" pitchFamily="34" charset="0"/>
            </a:endParaRPr>
          </a:p>
        </p:txBody>
      </p:sp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>
          <a:xfrm>
            <a:off x="5898588" y="6092002"/>
            <a:ext cx="4569950" cy="464416"/>
          </a:xfrm>
        </p:spPr>
        <p:txBody>
          <a:bodyPr/>
          <a:lstStyle/>
          <a:p>
            <a:pPr algn="ctr"/>
            <a:r>
              <a:rPr lang="es-ES" sz="2800" dirty="0" smtClean="0">
                <a:solidFill>
                  <a:srgbClr val="004890"/>
                </a:solidFill>
                <a:ea typeface="+mj-ea"/>
                <a:cs typeface="+mj-cs"/>
              </a:rPr>
              <a:t>Isadora.jimenez@bsc.es</a:t>
            </a:r>
            <a:endParaRPr lang="es-ES" sz="2800" dirty="0">
              <a:solidFill>
                <a:srgbClr val="004890"/>
              </a:solidFill>
              <a:ea typeface="+mj-ea"/>
              <a:cs typeface="+mj-cs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4184444" y="1393547"/>
            <a:ext cx="8415408" cy="736978"/>
            <a:chOff x="1196908" y="3363145"/>
            <a:chExt cx="8415408" cy="736978"/>
          </a:xfrm>
        </p:grpSpPr>
        <p:sp>
          <p:nvSpPr>
            <p:cNvPr id="7" name="Rectángulo 6"/>
            <p:cNvSpPr/>
            <p:nvPr/>
          </p:nvSpPr>
          <p:spPr>
            <a:xfrm>
              <a:off x="1196908" y="3489243"/>
              <a:ext cx="7779682" cy="61088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sz="1600">
                <a:solidFill>
                  <a:schemeClr val="accent2"/>
                </a:solidFill>
              </a:endParaRPr>
            </a:p>
          </p:txBody>
        </p:sp>
        <p:sp>
          <p:nvSpPr>
            <p:cNvPr id="8" name="CuadroTexto 7"/>
            <p:cNvSpPr txBox="1"/>
            <p:nvPr/>
          </p:nvSpPr>
          <p:spPr>
            <a:xfrm>
              <a:off x="1283700" y="3363145"/>
              <a:ext cx="83286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4000" dirty="0" err="1" smtClean="0">
                  <a:solidFill>
                    <a:schemeClr val="bg1"/>
                  </a:solidFill>
                  <a:latin typeface="Bahnschrift SemiBold SemiConden" panose="020B0502040204020203" pitchFamily="34" charset="0"/>
                </a:rPr>
                <a:t>Interacting</a:t>
              </a:r>
              <a:r>
                <a:rPr lang="ca-ES" sz="4000" dirty="0" smtClean="0">
                  <a:solidFill>
                    <a:schemeClr val="bg1"/>
                  </a:solidFill>
                  <a:latin typeface="Bahnschrift SemiBold SemiConden" panose="020B0502040204020203" pitchFamily="34" charset="0"/>
                </a:rPr>
                <a:t> </a:t>
              </a:r>
              <a:r>
                <a:rPr lang="ca-ES" sz="4000" dirty="0" err="1" smtClean="0">
                  <a:solidFill>
                    <a:schemeClr val="bg1"/>
                  </a:solidFill>
                  <a:latin typeface="Bahnschrift SemiBold SemiConden" panose="020B0502040204020203" pitchFamily="34" charset="0"/>
                </a:rPr>
                <a:t>with</a:t>
              </a:r>
              <a:r>
                <a:rPr lang="ca-ES" sz="4000" dirty="0" smtClean="0">
                  <a:solidFill>
                    <a:schemeClr val="bg1"/>
                  </a:solidFill>
                  <a:latin typeface="Bahnschrift SemiBold SemiConden" panose="020B0502040204020203" pitchFamily="34" charset="0"/>
                </a:rPr>
                <a:t> </a:t>
              </a:r>
              <a:r>
                <a:rPr lang="ca-ES" sz="4000" dirty="0" err="1" smtClean="0">
                  <a:solidFill>
                    <a:schemeClr val="bg1"/>
                  </a:solidFill>
                  <a:latin typeface="Bahnschrift SemiBold SemiConden" panose="020B0502040204020203" pitchFamily="34" charset="0"/>
                </a:rPr>
                <a:t>information</a:t>
              </a:r>
              <a:r>
                <a:rPr lang="ca-ES" sz="4000" dirty="0" smtClean="0">
                  <a:solidFill>
                    <a:schemeClr val="bg1"/>
                  </a:solidFill>
                  <a:latin typeface="Bahnschrift SemiBold SemiConden" panose="020B0502040204020203" pitchFamily="34" charset="0"/>
                </a:rPr>
                <a:t> is </a:t>
              </a:r>
              <a:r>
                <a:rPr lang="ca-ES" sz="4000" dirty="0" err="1" smtClean="0">
                  <a:solidFill>
                    <a:schemeClr val="bg1"/>
                  </a:solidFill>
                  <a:latin typeface="Bahnschrift SemiBold SemiConden" panose="020B0502040204020203" pitchFamily="34" charset="0"/>
                </a:rPr>
                <a:t>key</a:t>
              </a:r>
              <a:endParaRPr lang="ca-ES" sz="4000" dirty="0" smtClean="0">
                <a:solidFill>
                  <a:schemeClr val="bg1"/>
                </a:solidFill>
                <a:latin typeface="Bahnschrift SemiBold SemiConden" panose="020B0502040204020203" pitchFamily="34" charset="0"/>
              </a:endParaRPr>
            </a:p>
          </p:txBody>
        </p:sp>
      </p:grpSp>
      <p:grpSp>
        <p:nvGrpSpPr>
          <p:cNvPr id="9" name="Grupo 8"/>
          <p:cNvGrpSpPr/>
          <p:nvPr/>
        </p:nvGrpSpPr>
        <p:grpSpPr>
          <a:xfrm>
            <a:off x="4184444" y="2231985"/>
            <a:ext cx="7810361" cy="736978"/>
            <a:chOff x="1196908" y="3363145"/>
            <a:chExt cx="9439816" cy="736978"/>
          </a:xfrm>
        </p:grpSpPr>
        <p:sp>
          <p:nvSpPr>
            <p:cNvPr id="10" name="Rectángulo 9"/>
            <p:cNvSpPr/>
            <p:nvPr/>
          </p:nvSpPr>
          <p:spPr>
            <a:xfrm>
              <a:off x="1196908" y="3489243"/>
              <a:ext cx="9439816" cy="61088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sz="1600">
                <a:solidFill>
                  <a:schemeClr val="accent2"/>
                </a:solidFill>
              </a:endParaRPr>
            </a:p>
          </p:txBody>
        </p:sp>
        <p:sp>
          <p:nvSpPr>
            <p:cNvPr id="11" name="CuadroTexto 10"/>
            <p:cNvSpPr txBox="1"/>
            <p:nvPr/>
          </p:nvSpPr>
          <p:spPr>
            <a:xfrm>
              <a:off x="1283701" y="3363145"/>
              <a:ext cx="71047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dirty="0" err="1" smtClean="0">
                  <a:solidFill>
                    <a:schemeClr val="bg1"/>
                  </a:solidFill>
                  <a:latin typeface="Bahnschrift SemiBold SemiConden" panose="020B0502040204020203" pitchFamily="34" charset="0"/>
                </a:rPr>
                <a:t>Colors</a:t>
              </a:r>
              <a:r>
                <a:rPr lang="en-GB" sz="4000" dirty="0" smtClean="0">
                  <a:solidFill>
                    <a:schemeClr val="bg1"/>
                  </a:solidFill>
                  <a:latin typeface="Bahnschrift SemiBold SemiConden" panose="020B0502040204020203" pitchFamily="34" charset="0"/>
                </a:rPr>
                <a:t> also matter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4184444" y="3095061"/>
            <a:ext cx="8007556" cy="736978"/>
            <a:chOff x="1196908" y="3363145"/>
            <a:chExt cx="8251396" cy="736978"/>
          </a:xfrm>
        </p:grpSpPr>
        <p:sp>
          <p:nvSpPr>
            <p:cNvPr id="13" name="Rectángulo 12"/>
            <p:cNvSpPr/>
            <p:nvPr/>
          </p:nvSpPr>
          <p:spPr>
            <a:xfrm>
              <a:off x="1196908" y="3489243"/>
              <a:ext cx="8048196" cy="61088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sz="1600">
                <a:solidFill>
                  <a:schemeClr val="accent2"/>
                </a:solidFill>
              </a:endParaRPr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1283700" y="3363145"/>
              <a:ext cx="81646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4000" dirty="0" err="1" smtClean="0">
                  <a:solidFill>
                    <a:schemeClr val="bg1"/>
                  </a:solidFill>
                  <a:latin typeface="Bahnschrift SemiBold SemiConden" panose="020B0502040204020203" pitchFamily="34" charset="0"/>
                </a:rPr>
                <a:t>Try</a:t>
              </a:r>
              <a:r>
                <a:rPr lang="ca-ES" sz="4000" dirty="0" smtClean="0">
                  <a:solidFill>
                    <a:schemeClr val="bg1"/>
                  </a:solidFill>
                  <a:latin typeface="Bahnschrift SemiBold SemiConden" panose="020B0502040204020203" pitchFamily="34" charset="0"/>
                </a:rPr>
                <a:t> control </a:t>
              </a:r>
              <a:r>
                <a:rPr lang="ca-ES" sz="4000" dirty="0" err="1" smtClean="0">
                  <a:solidFill>
                    <a:schemeClr val="bg1"/>
                  </a:solidFill>
                  <a:latin typeface="Bahnschrift SemiBold SemiConden" panose="020B0502040204020203" pitchFamily="34" charset="0"/>
                </a:rPr>
                <a:t>your</a:t>
              </a:r>
              <a:r>
                <a:rPr lang="ca-ES" sz="4000" dirty="0" smtClean="0">
                  <a:solidFill>
                    <a:schemeClr val="bg1"/>
                  </a:solidFill>
                  <a:latin typeface="Bahnschrift SemiBold SemiConden" panose="020B0502040204020203" pitchFamily="34" charset="0"/>
                </a:rPr>
                <a:t> </a:t>
              </a:r>
              <a:r>
                <a:rPr lang="ca-ES" sz="4000" dirty="0" err="1" smtClean="0">
                  <a:solidFill>
                    <a:schemeClr val="bg1"/>
                  </a:solidFill>
                  <a:latin typeface="Bahnschrift SemiBold SemiConden" panose="020B0502040204020203" pitchFamily="34" charset="0"/>
                </a:rPr>
                <a:t>preconceived</a:t>
              </a:r>
              <a:r>
                <a:rPr lang="ca-ES" sz="4000" dirty="0" smtClean="0">
                  <a:solidFill>
                    <a:schemeClr val="bg1"/>
                  </a:solidFill>
                  <a:latin typeface="Bahnschrift SemiBold SemiConden" panose="020B0502040204020203" pitchFamily="34" charset="0"/>
                </a:rPr>
                <a:t> </a:t>
              </a:r>
              <a:r>
                <a:rPr lang="ca-ES" sz="4000" dirty="0" err="1" smtClean="0">
                  <a:solidFill>
                    <a:schemeClr val="bg1"/>
                  </a:solidFill>
                  <a:latin typeface="Bahnschrift SemiBold SemiConden" panose="020B0502040204020203" pitchFamily="34" charset="0"/>
                </a:rPr>
                <a:t>ideas</a:t>
              </a:r>
              <a:endParaRPr lang="ca-ES" sz="4000" dirty="0" smtClean="0">
                <a:solidFill>
                  <a:schemeClr val="bg1"/>
                </a:solidFill>
                <a:latin typeface="Bahnschrift SemiBold SemiConden" panose="020B0502040204020203" pitchFamily="34" charset="0"/>
              </a:endParaRPr>
            </a:p>
          </p:txBody>
        </p:sp>
      </p:grpSp>
      <p:sp>
        <p:nvSpPr>
          <p:cNvPr id="15" name="Título 3"/>
          <p:cNvSpPr txBox="1">
            <a:spLocks/>
          </p:cNvSpPr>
          <p:nvPr/>
        </p:nvSpPr>
        <p:spPr>
          <a:xfrm>
            <a:off x="146686" y="1945497"/>
            <a:ext cx="3896677" cy="15811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1" kern="1200" baseline="0">
                <a:solidFill>
                  <a:srgbClr val="00489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s-ES" sz="6000" b="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THANK YOU</a:t>
            </a:r>
          </a:p>
          <a:p>
            <a:pPr algn="ctr"/>
            <a:r>
              <a:rPr lang="es-ES" sz="3200" b="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and </a:t>
            </a:r>
            <a:r>
              <a:rPr lang="es-ES" sz="3200" b="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remember</a:t>
            </a:r>
            <a:r>
              <a:rPr lang="es-ES" sz="3200" b="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…</a:t>
            </a:r>
            <a:endParaRPr lang="es-ES" sz="3200" b="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03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8104" y="412159"/>
            <a:ext cx="7762875" cy="526732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6442" y="366437"/>
            <a:ext cx="4219355" cy="6102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https://cdn.clipart.email/6581b61ef137340cf87241263fbeeb72_arrow-png-no-background-drawn-arrow-tran-779422-png-images-pngio_2825-2850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0" t="45621"/>
          <a:stretch/>
        </p:blipFill>
        <p:spPr bwMode="auto">
          <a:xfrm rot="2910846">
            <a:off x="9683116" y="330961"/>
            <a:ext cx="1397954" cy="105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70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4043363" y="4338733"/>
            <a:ext cx="8148636" cy="1581102"/>
          </a:xfrm>
        </p:spPr>
        <p:txBody>
          <a:bodyPr>
            <a:noAutofit/>
          </a:bodyPr>
          <a:lstStyle/>
          <a:p>
            <a:pPr algn="ctr"/>
            <a:r>
              <a:rPr lang="es-ES" sz="4000" b="0" dirty="0" smtClean="0">
                <a:latin typeface="Bahnschrift SemiBold SemiConden" panose="020B0502040204020203" pitchFamily="34" charset="0"/>
              </a:rPr>
              <a:t>Isadora Ch. Jiménez</a:t>
            </a:r>
            <a:br>
              <a:rPr lang="es-ES" sz="4000" b="0" dirty="0" smtClean="0">
                <a:latin typeface="Bahnschrift SemiBold SemiConden" panose="020B0502040204020203" pitchFamily="34" charset="0"/>
              </a:rPr>
            </a:br>
            <a:r>
              <a:rPr lang="es-ES" sz="3200" b="0" dirty="0" smtClean="0">
                <a:latin typeface="Bahnschrift SemiBold SemiConden" panose="020B0502040204020203" pitchFamily="34" charset="0"/>
              </a:rPr>
              <a:t>@</a:t>
            </a:r>
            <a:r>
              <a:rPr lang="es-ES" sz="3200" b="0" dirty="0" err="1" smtClean="0">
                <a:latin typeface="Bahnschrift SemiBold SemiConden" panose="020B0502040204020203" pitchFamily="34" charset="0"/>
              </a:rPr>
              <a:t>isadorachristel</a:t>
            </a:r>
            <a:r>
              <a:rPr lang="es-ES" sz="3200" b="0" dirty="0" smtClean="0">
                <a:latin typeface="Bahnschrift SemiBold SemiConden" panose="020B0502040204020203" pitchFamily="34" charset="0"/>
              </a:rPr>
              <a:t> </a:t>
            </a:r>
            <a:endParaRPr lang="es-ES" sz="4000" b="0" dirty="0">
              <a:latin typeface="Bahnschrift SemiBold SemiConden" panose="020B0502040204020203" pitchFamily="34" charset="0"/>
            </a:endParaRPr>
          </a:p>
        </p:txBody>
      </p:sp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>
          <a:xfrm>
            <a:off x="5898588" y="6092002"/>
            <a:ext cx="4569950" cy="464416"/>
          </a:xfrm>
        </p:spPr>
        <p:txBody>
          <a:bodyPr/>
          <a:lstStyle/>
          <a:p>
            <a:pPr algn="ctr"/>
            <a:r>
              <a:rPr lang="es-ES" sz="2800" dirty="0" smtClean="0">
                <a:solidFill>
                  <a:srgbClr val="004890"/>
                </a:solidFill>
                <a:ea typeface="+mj-ea"/>
                <a:cs typeface="+mj-cs"/>
              </a:rPr>
              <a:t>Isadora.jimenez@bsc.es</a:t>
            </a:r>
            <a:endParaRPr lang="es-ES" sz="2800" dirty="0">
              <a:solidFill>
                <a:srgbClr val="004890"/>
              </a:solidFill>
              <a:ea typeface="+mj-ea"/>
              <a:cs typeface="+mj-cs"/>
            </a:endParaRPr>
          </a:p>
        </p:txBody>
      </p:sp>
      <p:sp>
        <p:nvSpPr>
          <p:cNvPr id="15" name="Título 3"/>
          <p:cNvSpPr txBox="1">
            <a:spLocks/>
          </p:cNvSpPr>
          <p:nvPr/>
        </p:nvSpPr>
        <p:spPr>
          <a:xfrm>
            <a:off x="146686" y="1945497"/>
            <a:ext cx="3896677" cy="15811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1" kern="1200" baseline="0">
                <a:solidFill>
                  <a:srgbClr val="00489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s-ES" sz="6000" b="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THANK YOU</a:t>
            </a:r>
          </a:p>
          <a:p>
            <a:pPr algn="ctr"/>
            <a:r>
              <a:rPr lang="es-ES" sz="3200" b="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and </a:t>
            </a:r>
            <a:r>
              <a:rPr lang="es-ES" sz="3200" b="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remember</a:t>
            </a:r>
            <a:r>
              <a:rPr lang="es-ES" sz="3200" b="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…</a:t>
            </a:r>
            <a:endParaRPr lang="es-ES" sz="3200" b="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4541520" y="1310075"/>
            <a:ext cx="7193280" cy="2937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7" name="Rectangle 23">
            <a:extLst/>
          </p:cNvPr>
          <p:cNvSpPr/>
          <p:nvPr/>
        </p:nvSpPr>
        <p:spPr>
          <a:xfrm>
            <a:off x="5645963" y="1497747"/>
            <a:ext cx="589071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400" i="1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S2S4E project has received funding from the Horizon 2020 programme under grant agreement </a:t>
            </a:r>
            <a:r>
              <a:rPr lang="fr-FR" sz="1400" i="1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n°776787</a:t>
            </a:r>
            <a:r>
              <a:rPr lang="es-ES" sz="1400" i="1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. </a:t>
            </a:r>
            <a:endParaRPr lang="es-ES" sz="1400" i="1" dirty="0" smtClean="0">
              <a:latin typeface="Arial" panose="020B0604020202020204" pitchFamily="34" charset="0"/>
              <a:ea typeface="Ebrima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endParaRPr lang="es-ES" sz="1400" i="1" dirty="0">
              <a:latin typeface="Arial" panose="020B0604020202020204" pitchFamily="34" charset="0"/>
              <a:ea typeface="Ebrima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400" i="1" dirty="0" smtClean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The </a:t>
            </a:r>
            <a:r>
              <a:rPr lang="en-US" sz="1400" i="1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research leading to </a:t>
            </a:r>
            <a:r>
              <a:rPr lang="en-US" sz="1400" i="1" dirty="0" smtClean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some </a:t>
            </a:r>
            <a:r>
              <a:rPr lang="en-US" sz="1400" i="1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results is part of the Copernicus Climate Change Service (C3S) (Contract number: C3S_429g_BSC), a </a:t>
            </a:r>
            <a:r>
              <a:rPr lang="en-US" sz="1400" i="1" dirty="0" err="1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programme</a:t>
            </a:r>
            <a:r>
              <a:rPr lang="en-US" sz="1400" i="1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 being implemented by the European Centre for Medium-Range Weather Forecasts (ECMWF) on behalf of the European Commission</a:t>
            </a:r>
            <a:r>
              <a:rPr lang="en-US" sz="1400" i="1" dirty="0" smtClean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.</a:t>
            </a:r>
          </a:p>
          <a:p>
            <a:pPr>
              <a:defRPr/>
            </a:pPr>
            <a:endParaRPr lang="en-US" sz="1400" i="1" dirty="0">
              <a:latin typeface="Arial" panose="020B0604020202020204" pitchFamily="34" charset="0"/>
              <a:ea typeface="Ebrima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400" i="1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T</a:t>
            </a:r>
            <a:r>
              <a:rPr lang="en-US" sz="1400" i="1" dirty="0" smtClean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he </a:t>
            </a:r>
            <a:r>
              <a:rPr lang="en-US" sz="1400" i="1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content of this presentation reflects only the author’s view. The European Commission is not responsible for any use that may be made of the information it contains</a:t>
            </a:r>
            <a:r>
              <a:rPr lang="en-US" sz="1050" i="1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.</a:t>
            </a:r>
            <a:endParaRPr lang="fr-FR" sz="1050" i="1" dirty="0">
              <a:latin typeface="Arial" panose="020B0604020202020204" pitchFamily="34" charset="0"/>
              <a:ea typeface="Ebrima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8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7016" y="1514346"/>
            <a:ext cx="634371" cy="422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427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o this climate change thing could be a probl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70" y="0"/>
            <a:ext cx="11112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17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2050" name="Picture 2" descr="white and black po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" y="0"/>
            <a:ext cx="10287000" cy="686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42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3" t="19909" r="20938" b="20276"/>
          <a:stretch/>
        </p:blipFill>
        <p:spPr>
          <a:xfrm>
            <a:off x="0" y="-15240"/>
            <a:ext cx="5364480" cy="690372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501640" y="1768643"/>
            <a:ext cx="6690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60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NARRATIVES</a:t>
            </a:r>
            <a:endParaRPr lang="ca-ES" sz="60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65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5" name="CuadroTexto 4"/>
          <p:cNvSpPr txBox="1"/>
          <p:nvPr/>
        </p:nvSpPr>
        <p:spPr>
          <a:xfrm>
            <a:off x="0" y="707557"/>
            <a:ext cx="48489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60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VISUALS</a:t>
            </a:r>
            <a:endParaRPr lang="ca-ES" sz="60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903" y="2160269"/>
            <a:ext cx="6916388" cy="389001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848903" y="707557"/>
            <a:ext cx="69163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60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#</a:t>
            </a:r>
            <a:r>
              <a:rPr lang="ca-ES" sz="60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ShowYourStripes</a:t>
            </a:r>
            <a:endParaRPr lang="ca-ES" sz="60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41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7" name="CuadroTexto 6"/>
          <p:cNvSpPr txBox="1"/>
          <p:nvPr/>
        </p:nvSpPr>
        <p:spPr>
          <a:xfrm>
            <a:off x="655320" y="1507034"/>
            <a:ext cx="44805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Not</a:t>
            </a:r>
            <a:r>
              <a:rPr lang="ca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only</a:t>
            </a:r>
            <a:r>
              <a:rPr lang="ca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for </a:t>
            </a:r>
          </a:p>
          <a:p>
            <a:r>
              <a:rPr lang="ca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broad</a:t>
            </a:r>
            <a:r>
              <a:rPr lang="ca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audiences</a:t>
            </a:r>
            <a:r>
              <a:rPr lang="ca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...</a:t>
            </a:r>
            <a:endParaRPr lang="ca-ES" sz="44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47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2"/>
          <a:stretch/>
        </p:blipFill>
        <p:spPr>
          <a:xfrm>
            <a:off x="5584188" y="1203960"/>
            <a:ext cx="2948940" cy="38862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148" b="1505"/>
          <a:stretch/>
        </p:blipFill>
        <p:spPr>
          <a:xfrm>
            <a:off x="8533128" y="1203960"/>
            <a:ext cx="3658872" cy="3884295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8892" y="331305"/>
            <a:ext cx="55841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4400" dirty="0" err="1" smtClean="0">
                <a:latin typeface="Bahnschrift SemiBold SemiConden" panose="020B0502040204020203" pitchFamily="34" charset="0"/>
              </a:rPr>
              <a:t>Policy</a:t>
            </a:r>
            <a:r>
              <a:rPr lang="ca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latin typeface="Bahnschrift SemiBold SemiConden" panose="020B0502040204020203" pitchFamily="34" charset="0"/>
              </a:rPr>
              <a:t>makers</a:t>
            </a:r>
            <a:endParaRPr lang="ca-ES" sz="4400" dirty="0">
              <a:latin typeface="Bahnschrift SemiBold SemiConden" panose="020B0502040204020203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5577840" y="331305"/>
            <a:ext cx="29400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4400" dirty="0" err="1" smtClean="0">
                <a:latin typeface="Bahnschrift SemiBold SemiConden" panose="020B0502040204020203" pitchFamily="34" charset="0"/>
              </a:rPr>
              <a:t>Industry</a:t>
            </a:r>
            <a:endParaRPr lang="ca-ES" sz="4400" dirty="0">
              <a:latin typeface="Bahnschrift SemiBold SemiConden" panose="020B0502040204020203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8533128" y="331305"/>
            <a:ext cx="3658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4400" dirty="0" smtClean="0">
                <a:latin typeface="Bahnschrift SemiBold SemiConden" panose="020B0502040204020203" pitchFamily="34" charset="0"/>
              </a:rPr>
              <a:t>Civil </a:t>
            </a:r>
            <a:r>
              <a:rPr lang="ca-ES" sz="4400" dirty="0" err="1" smtClean="0">
                <a:latin typeface="Bahnschrift SemiBold SemiConden" panose="020B0502040204020203" pitchFamily="34" charset="0"/>
              </a:rPr>
              <a:t>protection</a:t>
            </a:r>
            <a:endParaRPr lang="ca-ES" sz="4400" dirty="0">
              <a:latin typeface="Bahnschrift SemiBold SemiConden" panose="020B0502040204020203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7047864" y="5509081"/>
            <a:ext cx="472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4400" dirty="0" smtClean="0">
                <a:latin typeface="Bahnschrift SemiBold SemiConden" panose="020B0502040204020203" pitchFamily="34" charset="0"/>
              </a:rPr>
              <a:t>... </a:t>
            </a:r>
            <a:r>
              <a:rPr lang="ca-ES" sz="4400" dirty="0" err="1" smtClean="0">
                <a:latin typeface="Bahnschrift SemiBold SemiConden" panose="020B0502040204020203" pitchFamily="34" charset="0"/>
              </a:rPr>
              <a:t>and</a:t>
            </a:r>
            <a:r>
              <a:rPr lang="ca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latin typeface="Bahnschrift SemiBold SemiConden" panose="020B0502040204020203" pitchFamily="34" charset="0"/>
              </a:rPr>
              <a:t>many</a:t>
            </a:r>
            <a:r>
              <a:rPr lang="ca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latin typeface="Bahnschrift SemiBold SemiConden" panose="020B0502040204020203" pitchFamily="34" charset="0"/>
              </a:rPr>
              <a:t>more</a:t>
            </a:r>
            <a:endParaRPr lang="ca-ES" sz="4400" dirty="0">
              <a:latin typeface="Bahnschrift SemiBold SemiConden" panose="020B0502040204020203" pitchFamily="34" charset="0"/>
            </a:endParaRPr>
          </a:p>
        </p:txBody>
      </p:sp>
      <p:pic>
        <p:nvPicPr>
          <p:cNvPr id="3080" name="Picture 8" descr="https://www.cleanenergywire.org/sites/default/files/styles/gallery_image/public/cop25_plenarybaker.jpg?itok=fAkloE1-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82"/>
          <a:stretch/>
        </p:blipFill>
        <p:spPr bwMode="auto">
          <a:xfrm>
            <a:off x="8709" y="1203960"/>
            <a:ext cx="5577840" cy="388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92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6329</TotalTime>
  <Words>436</Words>
  <Application>Microsoft Office PowerPoint</Application>
  <PresentationFormat>Panorámica</PresentationFormat>
  <Paragraphs>89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5" baseType="lpstr">
      <vt:lpstr>Arial</vt:lpstr>
      <vt:lpstr>Calibri</vt:lpstr>
      <vt:lpstr>Bahnschrift SemiBold SemiConden</vt:lpstr>
      <vt:lpstr>Ebrima</vt:lpstr>
      <vt:lpstr>Diseño personalizado</vt:lpstr>
      <vt:lpstr>Visualisation in climate services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Three examples of  visualisations for climate services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Isadora Ch. Jiménez @isadorachristel </vt:lpstr>
      <vt:lpstr>Isadora Ch. Jiménez @isadorachristel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Gemma Ribas</dc:creator>
  <cp:lastModifiedBy>Isadora Jimenez (BSC)</cp:lastModifiedBy>
  <cp:revision>165</cp:revision>
  <dcterms:created xsi:type="dcterms:W3CDTF">2019-06-06T09:57:11Z</dcterms:created>
  <dcterms:modified xsi:type="dcterms:W3CDTF">2020-05-14T15:47:16Z</dcterms:modified>
</cp:coreProperties>
</file>