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25" r:id="rId2"/>
    <p:sldId id="377" r:id="rId3"/>
    <p:sldId id="369" r:id="rId4"/>
    <p:sldId id="367" r:id="rId5"/>
    <p:sldId id="378" r:id="rId6"/>
    <p:sldId id="380" r:id="rId7"/>
    <p:sldId id="411" r:id="rId8"/>
    <p:sldId id="370" r:id="rId9"/>
    <p:sldId id="404" r:id="rId10"/>
    <p:sldId id="408" r:id="rId11"/>
    <p:sldId id="382" r:id="rId12"/>
    <p:sldId id="373" r:id="rId13"/>
    <p:sldId id="398" r:id="rId14"/>
    <p:sldId id="413" r:id="rId15"/>
    <p:sldId id="401" r:id="rId16"/>
    <p:sldId id="402" r:id="rId17"/>
    <p:sldId id="256" r:id="rId18"/>
    <p:sldId id="412" r:id="rId19"/>
    <p:sldId id="383" r:id="rId20"/>
    <p:sldId id="405" r:id="rId21"/>
    <p:sldId id="406" r:id="rId22"/>
    <p:sldId id="407" r:id="rId23"/>
    <p:sldId id="409" r:id="rId2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5"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ube González" initials="NG" lastIdx="2" clrIdx="0">
    <p:extLst>
      <p:ext uri="{19B8F6BF-5375-455C-9EA6-DF929625EA0E}">
        <p15:presenceInfo xmlns:p15="http://schemas.microsoft.com/office/powerpoint/2012/main" xmlns="" userId="9588a37a2b43c94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6268" autoAdjust="0"/>
  </p:normalViewPr>
  <p:slideViewPr>
    <p:cSldViewPr>
      <p:cViewPr varScale="1">
        <p:scale>
          <a:sx n="105" d="100"/>
          <a:sy n="105" d="100"/>
        </p:scale>
        <p:origin x="-1792" y="-112"/>
      </p:cViewPr>
      <p:guideLst>
        <p:guide orient="horz" pos="2115"/>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 Id="rId2" Type="http://schemas.microsoft.com/office/2011/relationships/chartStyle" Target="style2.xml"/><Relationship Id="rId3" Type="http://schemas.microsoft.com/office/2011/relationships/chartColorStyle" Target="colors2.xm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4.xlsx"/><Relationship Id="rId2" Type="http://schemas.microsoft.com/office/2011/relationships/chartStyle" Target="style3.xml"/><Relationship Id="rId3" Type="http://schemas.microsoft.com/office/2011/relationships/chartColorStyle" Target="colors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600" dirty="0"/>
              <a:t>Temperature for next month</a:t>
            </a:r>
          </a:p>
        </c:rich>
      </c:tx>
      <c:layout/>
      <c:overlay val="0"/>
      <c:spPr>
        <a:noFill/>
        <a:ln>
          <a:noFill/>
        </a:ln>
        <a:effectLst/>
      </c:spPr>
    </c:title>
    <c:autoTitleDeleted val="0"/>
    <c:plotArea>
      <c:layout/>
      <c:barChart>
        <c:barDir val="col"/>
        <c:grouping val="stacked"/>
        <c:varyColors val="0"/>
        <c:ser>
          <c:idx val="0"/>
          <c:order val="0"/>
          <c:tx>
            <c:strRef>
              <c:f>Sheet1!$B$1</c:f>
              <c:strCache>
                <c:ptCount val="1"/>
                <c:pt idx="0">
                  <c:v>Probability (%)</c:v>
                </c:pt>
              </c:strCache>
            </c:strRef>
          </c:tx>
          <c:spPr>
            <a:solidFill>
              <a:schemeClr val="tx2">
                <a:lumMod val="40000"/>
                <a:lumOff val="60000"/>
              </a:schemeClr>
            </a:solidFill>
            <a:ln>
              <a:noFill/>
            </a:ln>
            <a:effectLst/>
          </c:spPr>
          <c:invertIfNegative val="0"/>
          <c:dLbls>
            <c:dLbl>
              <c:idx val="0"/>
              <c:tx>
                <c:rich>
                  <a:bodyPr/>
                  <a:lstStyle/>
                  <a:p>
                    <a:fld id="{1ADB05EC-0073-4EC0-AAF0-2BCFDF1989D5}" type="VALUE">
                      <a:rPr lang="en-US">
                        <a:solidFill>
                          <a:schemeClr val="tx1"/>
                        </a:solidFill>
                      </a:rPr>
                      <a:pPr/>
                      <a:t>[VALUE]</a:t>
                    </a:fld>
                    <a:endParaRPr lang="en-GB"/>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5-9E54-4AED-84A6-6A8AA0746C36}"/>
                </c:ext>
              </c:extLst>
            </c:dLbl>
            <c:dLbl>
              <c:idx val="1"/>
              <c:tx>
                <c:rich>
                  <a:bodyPr/>
                  <a:lstStyle/>
                  <a:p>
                    <a:fld id="{B9856CC8-A5A9-4B76-AC32-DF8CB5623ED8}" type="VALUE">
                      <a:rPr lang="en-US">
                        <a:solidFill>
                          <a:schemeClr val="tx1"/>
                        </a:solidFill>
                      </a:rPr>
                      <a:pPr/>
                      <a:t>[VALUE]</a:t>
                    </a:fld>
                    <a:endParaRPr lang="en-GB"/>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4-9E54-4AED-84A6-6A8AA0746C36}"/>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E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Below normal</c:v>
                </c:pt>
                <c:pt idx="1">
                  <c:v>Normal</c:v>
                </c:pt>
                <c:pt idx="2">
                  <c:v>Above normal</c:v>
                </c:pt>
              </c:strCache>
            </c:strRef>
          </c:cat>
          <c:val>
            <c:numRef>
              <c:f>Sheet1!$B$2:$B$5</c:f>
              <c:numCache>
                <c:formatCode>General</c:formatCode>
                <c:ptCount val="3"/>
                <c:pt idx="0">
                  <c:v>80.0</c:v>
                </c:pt>
                <c:pt idx="1">
                  <c:v>12.0</c:v>
                </c:pt>
                <c:pt idx="2">
                  <c:v>8.0</c:v>
                </c:pt>
              </c:numCache>
            </c:numRef>
          </c:val>
          <c:extLst xmlns:c16r2="http://schemas.microsoft.com/office/drawing/2015/06/chart">
            <c:ext xmlns:c16="http://schemas.microsoft.com/office/drawing/2014/chart" uri="{C3380CC4-5D6E-409C-BE32-E72D297353CC}">
              <c16:uniqueId val="{00000000-9E54-4AED-84A6-6A8AA0746C36}"/>
            </c:ext>
          </c:extLst>
        </c:ser>
        <c:dLbls>
          <c:dLblPos val="ctr"/>
          <c:showLegendKey val="0"/>
          <c:showVal val="1"/>
          <c:showCatName val="0"/>
          <c:showSerName val="0"/>
          <c:showPercent val="0"/>
          <c:showBubbleSize val="0"/>
        </c:dLbls>
        <c:gapWidth val="79"/>
        <c:overlap val="100"/>
        <c:axId val="2112024120"/>
        <c:axId val="2112015192"/>
      </c:barChart>
      <c:catAx>
        <c:axId val="21120241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i="1" dirty="0" err="1" smtClean="0"/>
                  <a:t>Tercile</a:t>
                </a:r>
                <a:r>
                  <a:rPr lang="en-GB" i="1" dirty="0" smtClean="0"/>
                  <a:t> category</a:t>
                </a:r>
                <a:endParaRPr lang="en-GB" i="1"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ES"/>
          </a:p>
        </c:txPr>
        <c:crossAx val="2112015192"/>
        <c:crosses val="autoZero"/>
        <c:auto val="1"/>
        <c:lblAlgn val="ctr"/>
        <c:lblOffset val="100"/>
        <c:noMultiLvlLbl val="0"/>
      </c:catAx>
      <c:valAx>
        <c:axId val="2112015192"/>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i="1" dirty="0" smtClean="0"/>
                  <a:t>probability</a:t>
                </a:r>
                <a:endParaRPr lang="en-GB" i="1" dirty="0"/>
              </a:p>
            </c:rich>
          </c:tx>
          <c:layout/>
          <c:overlay val="0"/>
          <c:spPr>
            <a:noFill/>
            <a:ln>
              <a:noFill/>
            </a:ln>
            <a:effectLst/>
          </c:spPr>
        </c:title>
        <c:numFmt formatCode="General" sourceLinked="1"/>
        <c:majorTickMark val="none"/>
        <c:minorTickMark val="none"/>
        <c:tickLblPos val="nextTo"/>
        <c:crossAx val="211202412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600" dirty="0"/>
              <a:t>Temperature for next month</a:t>
            </a:r>
          </a:p>
        </c:rich>
      </c:tx>
      <c:layout/>
      <c:overlay val="0"/>
      <c:spPr>
        <a:noFill/>
        <a:ln>
          <a:noFill/>
        </a:ln>
        <a:effectLst/>
      </c:spPr>
    </c:title>
    <c:autoTitleDeleted val="0"/>
    <c:plotArea>
      <c:layout/>
      <c:barChart>
        <c:barDir val="col"/>
        <c:grouping val="stacked"/>
        <c:varyColors val="0"/>
        <c:ser>
          <c:idx val="0"/>
          <c:order val="0"/>
          <c:tx>
            <c:strRef>
              <c:f>Sheet1!$B$1</c:f>
              <c:strCache>
                <c:ptCount val="1"/>
                <c:pt idx="0">
                  <c:v>Probability (%)</c:v>
                </c:pt>
              </c:strCache>
            </c:strRef>
          </c:tx>
          <c:spPr>
            <a:solidFill>
              <a:schemeClr val="tx2">
                <a:lumMod val="40000"/>
                <a:lumOff val="60000"/>
              </a:schemeClr>
            </a:solidFill>
            <a:ln>
              <a:noFill/>
            </a:ln>
            <a:effectLst/>
          </c:spPr>
          <c:invertIfNegative val="0"/>
          <c:dLbls>
            <c:dLbl>
              <c:idx val="0"/>
              <c:tx>
                <c:rich>
                  <a:bodyPr/>
                  <a:lstStyle/>
                  <a:p>
                    <a:fld id="{1ADB05EC-0073-4EC0-AAF0-2BCFDF1989D5}" type="VALUE">
                      <a:rPr lang="en-US">
                        <a:solidFill>
                          <a:schemeClr val="tx1"/>
                        </a:solidFill>
                      </a:rPr>
                      <a:pPr/>
                      <a:t>[VALUE]</a:t>
                    </a:fld>
                    <a:endParaRPr lang="en-GB"/>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5-9E54-4AED-84A6-6A8AA0746C36}"/>
                </c:ext>
              </c:extLst>
            </c:dLbl>
            <c:dLbl>
              <c:idx val="1"/>
              <c:tx>
                <c:rich>
                  <a:bodyPr/>
                  <a:lstStyle/>
                  <a:p>
                    <a:fld id="{B9856CC8-A5A9-4B76-AC32-DF8CB5623ED8}" type="VALUE">
                      <a:rPr lang="en-US">
                        <a:solidFill>
                          <a:schemeClr val="tx1"/>
                        </a:solidFill>
                      </a:rPr>
                      <a:pPr/>
                      <a:t>[VALUE]</a:t>
                    </a:fld>
                    <a:endParaRPr lang="en-GB"/>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4-9E54-4AED-84A6-6A8AA0746C36}"/>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E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Below normal</c:v>
                </c:pt>
                <c:pt idx="1">
                  <c:v>Normal</c:v>
                </c:pt>
                <c:pt idx="2">
                  <c:v>Above normal</c:v>
                </c:pt>
              </c:strCache>
            </c:strRef>
          </c:cat>
          <c:val>
            <c:numRef>
              <c:f>Sheet1!$B$2:$B$5</c:f>
              <c:numCache>
                <c:formatCode>General</c:formatCode>
                <c:ptCount val="3"/>
                <c:pt idx="0">
                  <c:v>80.0</c:v>
                </c:pt>
                <c:pt idx="1">
                  <c:v>12.0</c:v>
                </c:pt>
                <c:pt idx="2">
                  <c:v>8.0</c:v>
                </c:pt>
              </c:numCache>
            </c:numRef>
          </c:val>
          <c:extLst xmlns:c16r2="http://schemas.microsoft.com/office/drawing/2015/06/chart">
            <c:ext xmlns:c16="http://schemas.microsoft.com/office/drawing/2014/chart" uri="{C3380CC4-5D6E-409C-BE32-E72D297353CC}">
              <c16:uniqueId val="{00000000-9E54-4AED-84A6-6A8AA0746C36}"/>
            </c:ext>
          </c:extLst>
        </c:ser>
        <c:dLbls>
          <c:dLblPos val="ctr"/>
          <c:showLegendKey val="0"/>
          <c:showVal val="1"/>
          <c:showCatName val="0"/>
          <c:showSerName val="0"/>
          <c:showPercent val="0"/>
          <c:showBubbleSize val="0"/>
        </c:dLbls>
        <c:gapWidth val="79"/>
        <c:overlap val="100"/>
        <c:axId val="2129019608"/>
        <c:axId val="2074411256"/>
      </c:barChart>
      <c:catAx>
        <c:axId val="2129019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i="1" dirty="0" err="1" smtClean="0"/>
                  <a:t>Tercile</a:t>
                </a:r>
                <a:r>
                  <a:rPr lang="en-GB" i="1" dirty="0" smtClean="0"/>
                  <a:t> category</a:t>
                </a:r>
                <a:endParaRPr lang="en-GB" i="1"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ES"/>
          </a:p>
        </c:txPr>
        <c:crossAx val="2074411256"/>
        <c:crosses val="autoZero"/>
        <c:auto val="1"/>
        <c:lblAlgn val="ctr"/>
        <c:lblOffset val="100"/>
        <c:noMultiLvlLbl val="0"/>
      </c:catAx>
      <c:valAx>
        <c:axId val="2074411256"/>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i="1" dirty="0" smtClean="0"/>
                  <a:t>probability</a:t>
                </a:r>
                <a:endParaRPr lang="en-GB" i="1" dirty="0"/>
              </a:p>
            </c:rich>
          </c:tx>
          <c:layout/>
          <c:overlay val="0"/>
          <c:spPr>
            <a:noFill/>
            <a:ln>
              <a:noFill/>
            </a:ln>
            <a:effectLst/>
          </c:spPr>
        </c:title>
        <c:numFmt formatCode="General" sourceLinked="1"/>
        <c:majorTickMark val="none"/>
        <c:minorTickMark val="none"/>
        <c:tickLblPos val="nextTo"/>
        <c:crossAx val="21290196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600" dirty="0"/>
              <a:t>Temperature for next month</a:t>
            </a:r>
          </a:p>
        </c:rich>
      </c:tx>
      <c:layout/>
      <c:overlay val="0"/>
      <c:spPr>
        <a:noFill/>
        <a:ln>
          <a:noFill/>
        </a:ln>
        <a:effectLst/>
      </c:spPr>
    </c:title>
    <c:autoTitleDeleted val="0"/>
    <c:plotArea>
      <c:layout/>
      <c:barChart>
        <c:barDir val="col"/>
        <c:grouping val="stacked"/>
        <c:varyColors val="0"/>
        <c:ser>
          <c:idx val="0"/>
          <c:order val="0"/>
          <c:tx>
            <c:strRef>
              <c:f>Sheet1!$B$1</c:f>
              <c:strCache>
                <c:ptCount val="1"/>
                <c:pt idx="0">
                  <c:v>Probability (%)</c:v>
                </c:pt>
              </c:strCache>
            </c:strRef>
          </c:tx>
          <c:spPr>
            <a:solidFill>
              <a:schemeClr val="tx2">
                <a:lumMod val="40000"/>
                <a:lumOff val="60000"/>
              </a:schemeClr>
            </a:solidFill>
            <a:ln>
              <a:noFill/>
            </a:ln>
            <a:effectLst/>
          </c:spPr>
          <c:invertIfNegative val="0"/>
          <c:dLbls>
            <c:dLbl>
              <c:idx val="0"/>
              <c:tx>
                <c:rich>
                  <a:bodyPr/>
                  <a:lstStyle/>
                  <a:p>
                    <a:fld id="{1ADB05EC-0073-4EC0-AAF0-2BCFDF1989D5}" type="VALUE">
                      <a:rPr lang="en-US">
                        <a:solidFill>
                          <a:schemeClr val="tx1"/>
                        </a:solidFill>
                      </a:rPr>
                      <a:pPr/>
                      <a:t>[VALUE]</a:t>
                    </a:fld>
                    <a:endParaRPr lang="en-GB"/>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5-9E54-4AED-84A6-6A8AA0746C36}"/>
                </c:ext>
              </c:extLst>
            </c:dLbl>
            <c:dLbl>
              <c:idx val="1"/>
              <c:tx>
                <c:rich>
                  <a:bodyPr/>
                  <a:lstStyle/>
                  <a:p>
                    <a:fld id="{B9856CC8-A5A9-4B76-AC32-DF8CB5623ED8}" type="VALUE">
                      <a:rPr lang="en-US">
                        <a:solidFill>
                          <a:schemeClr val="tx1"/>
                        </a:solidFill>
                      </a:rPr>
                      <a:pPr/>
                      <a:t>[VALUE]</a:t>
                    </a:fld>
                    <a:endParaRPr lang="en-GB"/>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4-9E54-4AED-84A6-6A8AA0746C36}"/>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E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Below normal</c:v>
                </c:pt>
                <c:pt idx="1">
                  <c:v>Normal</c:v>
                </c:pt>
                <c:pt idx="2">
                  <c:v>Above normal</c:v>
                </c:pt>
              </c:strCache>
            </c:strRef>
          </c:cat>
          <c:val>
            <c:numRef>
              <c:f>Sheet1!$B$2:$B$5</c:f>
              <c:numCache>
                <c:formatCode>General</c:formatCode>
                <c:ptCount val="3"/>
                <c:pt idx="0">
                  <c:v>80.0</c:v>
                </c:pt>
                <c:pt idx="1">
                  <c:v>12.0</c:v>
                </c:pt>
                <c:pt idx="2">
                  <c:v>8.0</c:v>
                </c:pt>
              </c:numCache>
            </c:numRef>
          </c:val>
          <c:extLst xmlns:c16r2="http://schemas.microsoft.com/office/drawing/2015/06/chart">
            <c:ext xmlns:c16="http://schemas.microsoft.com/office/drawing/2014/chart" uri="{C3380CC4-5D6E-409C-BE32-E72D297353CC}">
              <c16:uniqueId val="{00000000-9E54-4AED-84A6-6A8AA0746C36}"/>
            </c:ext>
          </c:extLst>
        </c:ser>
        <c:dLbls>
          <c:dLblPos val="ctr"/>
          <c:showLegendKey val="0"/>
          <c:showVal val="1"/>
          <c:showCatName val="0"/>
          <c:showSerName val="0"/>
          <c:showPercent val="0"/>
          <c:showBubbleSize val="0"/>
        </c:dLbls>
        <c:gapWidth val="79"/>
        <c:overlap val="100"/>
        <c:axId val="2128916648"/>
        <c:axId val="2111945032"/>
      </c:barChart>
      <c:catAx>
        <c:axId val="21289166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i="1" dirty="0" err="1" smtClean="0"/>
                  <a:t>Tercile</a:t>
                </a:r>
                <a:r>
                  <a:rPr lang="en-GB" i="1" dirty="0" smtClean="0"/>
                  <a:t> category</a:t>
                </a:r>
                <a:endParaRPr lang="en-GB" i="1"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ES"/>
          </a:p>
        </c:txPr>
        <c:crossAx val="2111945032"/>
        <c:crosses val="autoZero"/>
        <c:auto val="1"/>
        <c:lblAlgn val="ctr"/>
        <c:lblOffset val="100"/>
        <c:noMultiLvlLbl val="0"/>
      </c:catAx>
      <c:valAx>
        <c:axId val="2111945032"/>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i="1" dirty="0" smtClean="0"/>
                  <a:t>probability</a:t>
                </a:r>
                <a:endParaRPr lang="en-GB" i="1" dirty="0"/>
              </a:p>
            </c:rich>
          </c:tx>
          <c:layout/>
          <c:overlay val="0"/>
          <c:spPr>
            <a:noFill/>
            <a:ln>
              <a:noFill/>
            </a:ln>
            <a:effectLst/>
          </c:spPr>
        </c:title>
        <c:numFmt formatCode="General" sourceLinked="1"/>
        <c:majorTickMark val="none"/>
        <c:minorTickMark val="none"/>
        <c:tickLblPos val="nextTo"/>
        <c:crossAx val="212891664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600" dirty="0"/>
              <a:t>Temperature for next month</a:t>
            </a:r>
          </a:p>
        </c:rich>
      </c:tx>
      <c:layout/>
      <c:overlay val="0"/>
      <c:spPr>
        <a:noFill/>
        <a:ln>
          <a:noFill/>
        </a:ln>
        <a:effectLst/>
      </c:spPr>
    </c:title>
    <c:autoTitleDeleted val="0"/>
    <c:plotArea>
      <c:layout/>
      <c:barChart>
        <c:barDir val="col"/>
        <c:grouping val="stacked"/>
        <c:varyColors val="0"/>
        <c:ser>
          <c:idx val="0"/>
          <c:order val="0"/>
          <c:tx>
            <c:strRef>
              <c:f>Sheet1!$B$1</c:f>
              <c:strCache>
                <c:ptCount val="1"/>
                <c:pt idx="0">
                  <c:v>Probability (%)</c:v>
                </c:pt>
              </c:strCache>
            </c:strRef>
          </c:tx>
          <c:spPr>
            <a:solidFill>
              <a:schemeClr val="tx2">
                <a:lumMod val="40000"/>
                <a:lumOff val="60000"/>
              </a:schemeClr>
            </a:solidFill>
            <a:ln>
              <a:noFill/>
            </a:ln>
            <a:effectLst/>
          </c:spPr>
          <c:invertIfNegative val="0"/>
          <c:dLbls>
            <c:dLbl>
              <c:idx val="0"/>
              <c:tx>
                <c:rich>
                  <a:bodyPr/>
                  <a:lstStyle/>
                  <a:p>
                    <a:fld id="{1ADB05EC-0073-4EC0-AAF0-2BCFDF1989D5}" type="VALUE">
                      <a:rPr lang="en-US">
                        <a:solidFill>
                          <a:schemeClr val="tx1"/>
                        </a:solidFill>
                      </a:rPr>
                      <a:pPr/>
                      <a:t>[VALUE]</a:t>
                    </a:fld>
                    <a:endParaRPr lang="en-GB"/>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5-9E54-4AED-84A6-6A8AA0746C36}"/>
                </c:ext>
              </c:extLst>
            </c:dLbl>
            <c:dLbl>
              <c:idx val="1"/>
              <c:tx>
                <c:rich>
                  <a:bodyPr/>
                  <a:lstStyle/>
                  <a:p>
                    <a:fld id="{B9856CC8-A5A9-4B76-AC32-DF8CB5623ED8}" type="VALUE">
                      <a:rPr lang="en-US">
                        <a:solidFill>
                          <a:schemeClr val="tx1"/>
                        </a:solidFill>
                      </a:rPr>
                      <a:pPr/>
                      <a:t>[VALUE]</a:t>
                    </a:fld>
                    <a:endParaRPr lang="en-GB"/>
                  </a:p>
                </c:rich>
              </c:tx>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4-9E54-4AED-84A6-6A8AA0746C36}"/>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E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Below normal</c:v>
                </c:pt>
                <c:pt idx="1">
                  <c:v>Normal</c:v>
                </c:pt>
                <c:pt idx="2">
                  <c:v>Above normal</c:v>
                </c:pt>
              </c:strCache>
            </c:strRef>
          </c:cat>
          <c:val>
            <c:numRef>
              <c:f>Sheet1!$B$2:$B$5</c:f>
              <c:numCache>
                <c:formatCode>General</c:formatCode>
                <c:ptCount val="3"/>
                <c:pt idx="0">
                  <c:v>80.0</c:v>
                </c:pt>
                <c:pt idx="1">
                  <c:v>12.0</c:v>
                </c:pt>
                <c:pt idx="2">
                  <c:v>8.0</c:v>
                </c:pt>
              </c:numCache>
            </c:numRef>
          </c:val>
          <c:extLst xmlns:c16r2="http://schemas.microsoft.com/office/drawing/2015/06/chart">
            <c:ext xmlns:c16="http://schemas.microsoft.com/office/drawing/2014/chart" uri="{C3380CC4-5D6E-409C-BE32-E72D297353CC}">
              <c16:uniqueId val="{00000000-9E54-4AED-84A6-6A8AA0746C36}"/>
            </c:ext>
          </c:extLst>
        </c:ser>
        <c:dLbls>
          <c:dLblPos val="ctr"/>
          <c:showLegendKey val="0"/>
          <c:showVal val="1"/>
          <c:showCatName val="0"/>
          <c:showSerName val="0"/>
          <c:showPercent val="0"/>
          <c:showBubbleSize val="0"/>
        </c:dLbls>
        <c:gapWidth val="79"/>
        <c:overlap val="100"/>
        <c:axId val="2112000424"/>
        <c:axId val="2128628696"/>
      </c:barChart>
      <c:catAx>
        <c:axId val="21120004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i="1" dirty="0" err="1" smtClean="0"/>
                  <a:t>Tercile</a:t>
                </a:r>
                <a:r>
                  <a:rPr lang="en-GB" i="1" dirty="0" smtClean="0"/>
                  <a:t> category</a:t>
                </a:r>
                <a:endParaRPr lang="en-GB" i="1"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ES"/>
          </a:p>
        </c:txPr>
        <c:crossAx val="2128628696"/>
        <c:crosses val="autoZero"/>
        <c:auto val="1"/>
        <c:lblAlgn val="ctr"/>
        <c:lblOffset val="100"/>
        <c:noMultiLvlLbl val="0"/>
      </c:catAx>
      <c:valAx>
        <c:axId val="2128628696"/>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GB" i="1" dirty="0" smtClean="0"/>
                  <a:t>probability</a:t>
                </a:r>
                <a:endParaRPr lang="en-GB" i="1" dirty="0"/>
              </a:p>
            </c:rich>
          </c:tx>
          <c:layout/>
          <c:overlay val="0"/>
          <c:spPr>
            <a:noFill/>
            <a:ln>
              <a:noFill/>
            </a:ln>
            <a:effectLst/>
          </c:spPr>
        </c:title>
        <c:numFmt formatCode="General" sourceLinked="1"/>
        <c:majorTickMark val="none"/>
        <c:minorTickMark val="none"/>
        <c:tickLblPos val="nextTo"/>
        <c:crossAx val="211200042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53BAE-46C4-48B7-8FD3-ABE0B09F4860}"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pt-PT"/>
        </a:p>
      </dgm:t>
    </dgm:pt>
    <dgm:pt modelId="{CBDA0435-2BA6-4BE5-8E69-B594A615ADEE}">
      <dgm:prSet phldrT="[Texto]"/>
      <dgm:spPr>
        <a:solidFill>
          <a:schemeClr val="accent3">
            <a:lumMod val="50000"/>
          </a:schemeClr>
        </a:solidFill>
      </dgm:spPr>
      <dgm:t>
        <a:bodyPr/>
        <a:lstStyle/>
        <a:p>
          <a:r>
            <a:rPr lang="pt-PT" dirty="0" err="1"/>
            <a:t>Strategy</a:t>
          </a:r>
          <a:endParaRPr lang="pt-PT" dirty="0"/>
        </a:p>
      </dgm:t>
    </dgm:pt>
    <dgm:pt modelId="{308377D2-2C92-42C1-B155-B05723B4BCB0}" type="parTrans" cxnId="{D031BA53-1366-4603-A852-5A311C20160F}">
      <dgm:prSet/>
      <dgm:spPr/>
      <dgm:t>
        <a:bodyPr/>
        <a:lstStyle/>
        <a:p>
          <a:endParaRPr lang="pt-PT"/>
        </a:p>
      </dgm:t>
    </dgm:pt>
    <dgm:pt modelId="{1CCA26C6-8577-42BA-80E8-6B7BBF15F2D3}" type="sibTrans" cxnId="{D031BA53-1366-4603-A852-5A311C20160F}">
      <dgm:prSet/>
      <dgm:spPr/>
      <dgm:t>
        <a:bodyPr/>
        <a:lstStyle/>
        <a:p>
          <a:endParaRPr lang="pt-PT"/>
        </a:p>
      </dgm:t>
    </dgm:pt>
    <dgm:pt modelId="{05EEE249-FEA7-4DAD-8F0B-4C9185C6376F}">
      <dgm:prSet phldrT="[Texto]" custT="1"/>
      <dgm:spPr>
        <a:ln>
          <a:solidFill>
            <a:schemeClr val="accent3"/>
          </a:solidFill>
        </a:ln>
      </dgm:spPr>
      <dgm:t>
        <a:bodyPr anchor="ctr"/>
        <a:lstStyle/>
        <a:p>
          <a:pPr algn="just"/>
          <a:endParaRPr lang="pt-PT" sz="1600" dirty="0"/>
        </a:p>
      </dgm:t>
    </dgm:pt>
    <dgm:pt modelId="{91AD4119-465D-4F20-AD44-D9FA801301B4}" type="parTrans" cxnId="{9939134B-4BFF-49C1-BA14-7054AE559530}">
      <dgm:prSet/>
      <dgm:spPr/>
      <dgm:t>
        <a:bodyPr/>
        <a:lstStyle/>
        <a:p>
          <a:endParaRPr lang="pt-PT"/>
        </a:p>
      </dgm:t>
    </dgm:pt>
    <dgm:pt modelId="{E9B775B9-074A-4303-B10E-83E5E3AA821D}" type="sibTrans" cxnId="{9939134B-4BFF-49C1-BA14-7054AE559530}">
      <dgm:prSet/>
      <dgm:spPr/>
      <dgm:t>
        <a:bodyPr/>
        <a:lstStyle/>
        <a:p>
          <a:endParaRPr lang="pt-PT"/>
        </a:p>
      </dgm:t>
    </dgm:pt>
    <dgm:pt modelId="{A2234750-C125-40C2-9072-B0BBBC494820}">
      <dgm:prSet phldrT="[Texto]"/>
      <dgm:spPr>
        <a:solidFill>
          <a:schemeClr val="accent3">
            <a:lumMod val="75000"/>
          </a:schemeClr>
        </a:solidFill>
      </dgm:spPr>
      <dgm:t>
        <a:bodyPr/>
        <a:lstStyle/>
        <a:p>
          <a:r>
            <a:rPr lang="pt-PT" dirty="0" err="1"/>
            <a:t>Viticulture</a:t>
          </a:r>
          <a:r>
            <a:rPr lang="pt-PT" dirty="0"/>
            <a:t> Management </a:t>
          </a:r>
        </a:p>
      </dgm:t>
    </dgm:pt>
    <dgm:pt modelId="{425E7B38-EA85-4AEC-9EDB-C050337E468E}" type="parTrans" cxnId="{1155E901-3725-4654-A80E-FF4203F9E716}">
      <dgm:prSet/>
      <dgm:spPr/>
      <dgm:t>
        <a:bodyPr/>
        <a:lstStyle/>
        <a:p>
          <a:endParaRPr lang="pt-PT"/>
        </a:p>
      </dgm:t>
    </dgm:pt>
    <dgm:pt modelId="{7916EAF5-05C0-473B-81F6-FA03599F1062}" type="sibTrans" cxnId="{1155E901-3725-4654-A80E-FF4203F9E716}">
      <dgm:prSet/>
      <dgm:spPr/>
      <dgm:t>
        <a:bodyPr/>
        <a:lstStyle/>
        <a:p>
          <a:endParaRPr lang="pt-PT"/>
        </a:p>
      </dgm:t>
    </dgm:pt>
    <dgm:pt modelId="{5F559D12-44D6-45B8-B1D6-6566B73886EA}">
      <dgm:prSet phldrT="[Texto]" custT="1"/>
      <dgm:spPr>
        <a:ln>
          <a:solidFill>
            <a:schemeClr val="accent3"/>
          </a:solidFill>
        </a:ln>
      </dgm:spPr>
      <dgm:t>
        <a:bodyPr/>
        <a:lstStyle/>
        <a:p>
          <a:pPr algn="l"/>
          <a:r>
            <a:rPr lang="en-US" sz="1600" dirty="0"/>
            <a:t>Choice of grapevine’s rootstock and clone for planting</a:t>
          </a:r>
          <a:endParaRPr lang="pt-PT" sz="1600" dirty="0"/>
        </a:p>
      </dgm:t>
    </dgm:pt>
    <dgm:pt modelId="{379D43EC-B6CF-4A0F-9039-683C0A3A2EFC}" type="parTrans" cxnId="{C7B98C46-3DDF-4381-933F-4A429FB5BC8B}">
      <dgm:prSet/>
      <dgm:spPr/>
      <dgm:t>
        <a:bodyPr/>
        <a:lstStyle/>
        <a:p>
          <a:endParaRPr lang="pt-PT"/>
        </a:p>
      </dgm:t>
    </dgm:pt>
    <dgm:pt modelId="{0BDB6D04-8453-4468-BB39-C2EBBD34E82F}" type="sibTrans" cxnId="{C7B98C46-3DDF-4381-933F-4A429FB5BC8B}">
      <dgm:prSet/>
      <dgm:spPr/>
      <dgm:t>
        <a:bodyPr/>
        <a:lstStyle/>
        <a:p>
          <a:endParaRPr lang="pt-PT"/>
        </a:p>
      </dgm:t>
    </dgm:pt>
    <dgm:pt modelId="{B4F565F1-8E2C-4A84-BB69-60642EA0D97F}">
      <dgm:prSet phldrT="[Texto]"/>
      <dgm:spPr>
        <a:solidFill>
          <a:schemeClr val="accent3"/>
        </a:solidFill>
      </dgm:spPr>
      <dgm:t>
        <a:bodyPr/>
        <a:lstStyle/>
        <a:p>
          <a:r>
            <a:rPr lang="pt-PT" dirty="0" err="1"/>
            <a:t>Oenological</a:t>
          </a:r>
          <a:r>
            <a:rPr lang="pt-PT" dirty="0"/>
            <a:t> Management </a:t>
          </a:r>
        </a:p>
      </dgm:t>
    </dgm:pt>
    <dgm:pt modelId="{85036E5A-89AE-4673-BBBC-E3815E88A930}" type="parTrans" cxnId="{C57BB471-6F26-48BB-BE56-48A9A17CA95E}">
      <dgm:prSet/>
      <dgm:spPr/>
      <dgm:t>
        <a:bodyPr/>
        <a:lstStyle/>
        <a:p>
          <a:endParaRPr lang="pt-PT"/>
        </a:p>
      </dgm:t>
    </dgm:pt>
    <dgm:pt modelId="{716F93A9-2100-4270-9E40-CFDD88B9F829}" type="sibTrans" cxnId="{C57BB471-6F26-48BB-BE56-48A9A17CA95E}">
      <dgm:prSet/>
      <dgm:spPr/>
      <dgm:t>
        <a:bodyPr/>
        <a:lstStyle/>
        <a:p>
          <a:endParaRPr lang="pt-PT"/>
        </a:p>
      </dgm:t>
    </dgm:pt>
    <dgm:pt modelId="{746AC71D-EE10-429C-983F-26DCF5282FB2}">
      <dgm:prSet phldrT="[Texto]" custT="1"/>
      <dgm:spPr>
        <a:ln>
          <a:solidFill>
            <a:schemeClr val="accent3"/>
          </a:solidFill>
        </a:ln>
      </dgm:spPr>
      <dgm:t>
        <a:bodyPr anchor="t"/>
        <a:lstStyle/>
        <a:p>
          <a:pPr algn="l"/>
          <a:r>
            <a:rPr lang="pt-PT" sz="1600" dirty="0" err="1" smtClean="0"/>
            <a:t>Maturation</a:t>
          </a:r>
          <a:r>
            <a:rPr lang="pt-PT" sz="1600" dirty="0" smtClean="0"/>
            <a:t> </a:t>
          </a:r>
          <a:r>
            <a:rPr lang="pt-PT" sz="1600" dirty="0" err="1"/>
            <a:t>control</a:t>
          </a:r>
          <a:r>
            <a:rPr lang="pt-PT" sz="1600" dirty="0"/>
            <a:t> </a:t>
          </a:r>
          <a:r>
            <a:rPr lang="pt-PT" sz="1600" dirty="0" err="1"/>
            <a:t>planning</a:t>
          </a:r>
          <a:endParaRPr lang="pt-PT" sz="1600" dirty="0"/>
        </a:p>
      </dgm:t>
    </dgm:pt>
    <dgm:pt modelId="{A0565C7D-50CB-4EC7-8C12-565207A0D15E}" type="parTrans" cxnId="{2CA783FF-8008-47FD-92F0-1C70393A1F3F}">
      <dgm:prSet/>
      <dgm:spPr/>
      <dgm:t>
        <a:bodyPr/>
        <a:lstStyle/>
        <a:p>
          <a:endParaRPr lang="pt-PT"/>
        </a:p>
      </dgm:t>
    </dgm:pt>
    <dgm:pt modelId="{E935FE76-85AA-44F3-BC30-19192A985C91}" type="sibTrans" cxnId="{2CA783FF-8008-47FD-92F0-1C70393A1F3F}">
      <dgm:prSet/>
      <dgm:spPr/>
      <dgm:t>
        <a:bodyPr/>
        <a:lstStyle/>
        <a:p>
          <a:endParaRPr lang="pt-PT"/>
        </a:p>
      </dgm:t>
    </dgm:pt>
    <dgm:pt modelId="{D0355A28-5DFA-4E9E-A9A3-8F001980B339}">
      <dgm:prSet phldrT="[Texto]"/>
      <dgm:spPr>
        <a:solidFill>
          <a:schemeClr val="accent3">
            <a:lumMod val="60000"/>
            <a:lumOff val="40000"/>
          </a:schemeClr>
        </a:solidFill>
      </dgm:spPr>
      <dgm:t>
        <a:bodyPr/>
        <a:lstStyle/>
        <a:p>
          <a:r>
            <a:rPr lang="pt-PT" dirty="0"/>
            <a:t>Stocks Management </a:t>
          </a:r>
        </a:p>
      </dgm:t>
    </dgm:pt>
    <dgm:pt modelId="{0867EF69-5408-44CC-8783-0E1B03119149}" type="parTrans" cxnId="{3244BBF5-5942-4D14-9FC2-97CD06D76B36}">
      <dgm:prSet/>
      <dgm:spPr/>
      <dgm:t>
        <a:bodyPr/>
        <a:lstStyle/>
        <a:p>
          <a:endParaRPr lang="pt-PT"/>
        </a:p>
      </dgm:t>
    </dgm:pt>
    <dgm:pt modelId="{067D13D5-737E-41AA-A027-0F4F9E8081C6}" type="sibTrans" cxnId="{3244BBF5-5942-4D14-9FC2-97CD06D76B36}">
      <dgm:prSet/>
      <dgm:spPr/>
      <dgm:t>
        <a:bodyPr/>
        <a:lstStyle/>
        <a:p>
          <a:endParaRPr lang="pt-PT"/>
        </a:p>
      </dgm:t>
    </dgm:pt>
    <dgm:pt modelId="{A4C4D270-B90A-44AA-9E10-EAD2089E9464}">
      <dgm:prSet phldrT="[Texto]" custT="1"/>
      <dgm:spPr>
        <a:ln>
          <a:solidFill>
            <a:schemeClr val="accent3"/>
          </a:solidFill>
        </a:ln>
      </dgm:spPr>
      <dgm:t>
        <a:bodyPr/>
        <a:lstStyle/>
        <a:p>
          <a:pPr algn="l"/>
          <a:r>
            <a:rPr lang="en-US" sz="1600" dirty="0" smtClean="0"/>
            <a:t>Stock </a:t>
          </a:r>
          <a:r>
            <a:rPr lang="en-US" sz="1600" dirty="0"/>
            <a:t>Management (products and consumables for viticulture </a:t>
          </a:r>
          <a:r>
            <a:rPr lang="pt-PT" sz="1600" dirty="0" err="1"/>
            <a:t>and</a:t>
          </a:r>
          <a:r>
            <a:rPr lang="pt-PT" sz="1600" dirty="0"/>
            <a:t> </a:t>
          </a:r>
          <a:r>
            <a:rPr lang="pt-PT" sz="1600" dirty="0" err="1"/>
            <a:t>winemaking</a:t>
          </a:r>
          <a:r>
            <a:rPr lang="pt-PT" sz="1600" dirty="0"/>
            <a:t>) </a:t>
          </a:r>
        </a:p>
      </dgm:t>
    </dgm:pt>
    <dgm:pt modelId="{0F3B20EF-009C-4E10-803D-C9CE7668D1CC}" type="parTrans" cxnId="{BD3B749A-DEDE-438A-9340-3F5A18C22204}">
      <dgm:prSet/>
      <dgm:spPr/>
      <dgm:t>
        <a:bodyPr/>
        <a:lstStyle/>
        <a:p>
          <a:endParaRPr lang="pt-PT"/>
        </a:p>
      </dgm:t>
    </dgm:pt>
    <dgm:pt modelId="{BDCE1447-196E-4F0C-BD35-BF7778852030}" type="sibTrans" cxnId="{BD3B749A-DEDE-438A-9340-3F5A18C22204}">
      <dgm:prSet/>
      <dgm:spPr/>
      <dgm:t>
        <a:bodyPr/>
        <a:lstStyle/>
        <a:p>
          <a:endParaRPr lang="pt-PT"/>
        </a:p>
      </dgm:t>
    </dgm:pt>
    <dgm:pt modelId="{52BAEC25-8458-4083-A589-BB086E3C98FF}">
      <dgm:prSet custT="1"/>
      <dgm:spPr>
        <a:ln>
          <a:solidFill>
            <a:schemeClr val="accent3"/>
          </a:solidFill>
        </a:ln>
      </dgm:spPr>
      <dgm:t>
        <a:bodyPr anchor="ctr"/>
        <a:lstStyle/>
        <a:p>
          <a:pPr algn="l"/>
          <a:r>
            <a:rPr lang="en-US" sz="1600" dirty="0" smtClean="0"/>
            <a:t>Choice </a:t>
          </a:r>
          <a:r>
            <a:rPr lang="en-US" sz="1600" dirty="0"/>
            <a:t>of region and site for establishment of new vineyards</a:t>
          </a:r>
          <a:endParaRPr lang="pt-PT" sz="1600" dirty="0"/>
        </a:p>
      </dgm:t>
    </dgm:pt>
    <dgm:pt modelId="{4BF4E130-6005-490B-9317-B1EF9F7F29CB}" type="parTrans" cxnId="{D037D291-8154-468C-8B5B-98B9203E9E69}">
      <dgm:prSet/>
      <dgm:spPr/>
      <dgm:t>
        <a:bodyPr/>
        <a:lstStyle/>
        <a:p>
          <a:endParaRPr lang="pt-PT"/>
        </a:p>
      </dgm:t>
    </dgm:pt>
    <dgm:pt modelId="{0DE7E26C-3837-4302-974C-2DC15AFCC0AD}" type="sibTrans" cxnId="{D037D291-8154-468C-8B5B-98B9203E9E69}">
      <dgm:prSet/>
      <dgm:spPr/>
      <dgm:t>
        <a:bodyPr/>
        <a:lstStyle/>
        <a:p>
          <a:endParaRPr lang="pt-PT"/>
        </a:p>
      </dgm:t>
    </dgm:pt>
    <dgm:pt modelId="{A7006F5F-1BD7-4FC8-8380-F3435C355AE9}">
      <dgm:prSet custT="1"/>
      <dgm:spPr>
        <a:ln>
          <a:solidFill>
            <a:schemeClr val="accent3"/>
          </a:solidFill>
        </a:ln>
      </dgm:spPr>
      <dgm:t>
        <a:bodyPr anchor="ctr"/>
        <a:lstStyle/>
        <a:p>
          <a:pPr algn="l"/>
          <a:r>
            <a:rPr lang="en-US" sz="1600" dirty="0"/>
            <a:t>Choices of grapes varieties for planting </a:t>
          </a:r>
          <a:endParaRPr lang="pt-PT" sz="1600" dirty="0"/>
        </a:p>
      </dgm:t>
    </dgm:pt>
    <dgm:pt modelId="{B1DB387A-566D-46DF-8215-1FFD27AECC98}" type="parTrans" cxnId="{3D19C475-B8B8-47B3-9BA1-CE822922D596}">
      <dgm:prSet/>
      <dgm:spPr/>
      <dgm:t>
        <a:bodyPr/>
        <a:lstStyle/>
        <a:p>
          <a:endParaRPr lang="pt-PT"/>
        </a:p>
      </dgm:t>
    </dgm:pt>
    <dgm:pt modelId="{64E26144-97A7-4DEE-91DB-478155ECBC26}" type="sibTrans" cxnId="{3D19C475-B8B8-47B3-9BA1-CE822922D596}">
      <dgm:prSet/>
      <dgm:spPr/>
      <dgm:t>
        <a:bodyPr/>
        <a:lstStyle/>
        <a:p>
          <a:endParaRPr lang="pt-PT"/>
        </a:p>
      </dgm:t>
    </dgm:pt>
    <dgm:pt modelId="{B09200E5-8104-4583-92AC-A79FDA58728C}">
      <dgm:prSet custT="1"/>
      <dgm:spPr>
        <a:ln>
          <a:solidFill>
            <a:schemeClr val="accent3"/>
          </a:solidFill>
        </a:ln>
      </dgm:spPr>
      <dgm:t>
        <a:bodyPr/>
        <a:lstStyle/>
        <a:p>
          <a:pPr algn="l"/>
          <a:r>
            <a:rPr lang="en-US" sz="1600" dirty="0"/>
            <a:t>Definition of training and pruning system</a:t>
          </a:r>
          <a:endParaRPr lang="pt-PT" sz="1600" dirty="0"/>
        </a:p>
      </dgm:t>
    </dgm:pt>
    <dgm:pt modelId="{D353267B-7007-4BE7-A461-8B4AEA505A8F}" type="parTrans" cxnId="{4363D5B2-FFF8-4054-8A3C-FD839337DE21}">
      <dgm:prSet/>
      <dgm:spPr/>
      <dgm:t>
        <a:bodyPr/>
        <a:lstStyle/>
        <a:p>
          <a:endParaRPr lang="pt-PT"/>
        </a:p>
      </dgm:t>
    </dgm:pt>
    <dgm:pt modelId="{12A50562-4C69-4B5D-BFF8-0A8E92DEB8C6}" type="sibTrans" cxnId="{4363D5B2-FFF8-4054-8A3C-FD839337DE21}">
      <dgm:prSet/>
      <dgm:spPr/>
      <dgm:t>
        <a:bodyPr/>
        <a:lstStyle/>
        <a:p>
          <a:endParaRPr lang="pt-PT"/>
        </a:p>
      </dgm:t>
    </dgm:pt>
    <dgm:pt modelId="{E507C068-BC0A-433D-80D9-D89B9E43461C}">
      <dgm:prSet custT="1"/>
      <dgm:spPr>
        <a:ln>
          <a:solidFill>
            <a:schemeClr val="accent3"/>
          </a:solidFill>
        </a:ln>
      </dgm:spPr>
      <dgm:t>
        <a:bodyPr/>
        <a:lstStyle/>
        <a:p>
          <a:pPr algn="l"/>
          <a:r>
            <a:rPr lang="en-US" sz="1600" dirty="0"/>
            <a:t>Cropping operations’ planning and management</a:t>
          </a:r>
          <a:endParaRPr lang="pt-PT" sz="1600" dirty="0"/>
        </a:p>
      </dgm:t>
    </dgm:pt>
    <dgm:pt modelId="{EB6FFC32-4F9A-4CB4-ACD5-7B26B454F20A}" type="parTrans" cxnId="{F93F5FB0-979F-4F35-BA8A-F73CA6C63E33}">
      <dgm:prSet/>
      <dgm:spPr/>
      <dgm:t>
        <a:bodyPr/>
        <a:lstStyle/>
        <a:p>
          <a:endParaRPr lang="pt-PT"/>
        </a:p>
      </dgm:t>
    </dgm:pt>
    <dgm:pt modelId="{84951F86-C24F-495E-8DBA-8FCD86302D58}" type="sibTrans" cxnId="{F93F5FB0-979F-4F35-BA8A-F73CA6C63E33}">
      <dgm:prSet/>
      <dgm:spPr/>
      <dgm:t>
        <a:bodyPr/>
        <a:lstStyle/>
        <a:p>
          <a:endParaRPr lang="pt-PT"/>
        </a:p>
      </dgm:t>
    </dgm:pt>
    <dgm:pt modelId="{6DDA659E-3074-4F7F-9597-649A60EC8891}">
      <dgm:prSet custT="1"/>
      <dgm:spPr>
        <a:ln>
          <a:solidFill>
            <a:schemeClr val="accent3"/>
          </a:solidFill>
        </a:ln>
      </dgm:spPr>
      <dgm:t>
        <a:bodyPr/>
        <a:lstStyle/>
        <a:p>
          <a:pPr algn="l"/>
          <a:r>
            <a:rPr lang="en-US" sz="1600" dirty="0"/>
            <a:t>Management of agricultural machinery according to </a:t>
          </a:r>
          <a:r>
            <a:rPr lang="pt-PT" sz="1600" dirty="0" err="1"/>
            <a:t>operational</a:t>
          </a:r>
          <a:r>
            <a:rPr lang="pt-PT" sz="1600" dirty="0"/>
            <a:t> </a:t>
          </a:r>
          <a:r>
            <a:rPr lang="pt-PT" sz="1600" dirty="0" err="1"/>
            <a:t>planning</a:t>
          </a:r>
          <a:r>
            <a:rPr lang="pt-PT" sz="1600" dirty="0"/>
            <a:t> </a:t>
          </a:r>
        </a:p>
      </dgm:t>
    </dgm:pt>
    <dgm:pt modelId="{A52765E0-D4A5-4079-8684-9E6F8D6F30C3}" type="parTrans" cxnId="{A5625EDA-4BFC-4D09-9A07-E9B5B40F802C}">
      <dgm:prSet/>
      <dgm:spPr/>
      <dgm:t>
        <a:bodyPr/>
        <a:lstStyle/>
        <a:p>
          <a:endParaRPr lang="pt-PT"/>
        </a:p>
      </dgm:t>
    </dgm:pt>
    <dgm:pt modelId="{2B060E07-2535-4AD9-951A-A9B3CF30C087}" type="sibTrans" cxnId="{A5625EDA-4BFC-4D09-9A07-E9B5B40F802C}">
      <dgm:prSet/>
      <dgm:spPr/>
      <dgm:t>
        <a:bodyPr/>
        <a:lstStyle/>
        <a:p>
          <a:endParaRPr lang="pt-PT"/>
        </a:p>
      </dgm:t>
    </dgm:pt>
    <dgm:pt modelId="{8BFEE292-1263-41D3-8BDD-1E972FA09CFD}">
      <dgm:prSet custT="1"/>
      <dgm:spPr>
        <a:ln>
          <a:solidFill>
            <a:schemeClr val="accent3"/>
          </a:solidFill>
        </a:ln>
      </dgm:spPr>
      <dgm:t>
        <a:bodyPr anchor="t"/>
        <a:lstStyle/>
        <a:p>
          <a:pPr algn="l"/>
          <a:r>
            <a:rPr lang="pt-PT" sz="1600" dirty="0" err="1" smtClean="0"/>
            <a:t>Setting</a:t>
          </a:r>
          <a:r>
            <a:rPr lang="pt-PT" sz="1600" dirty="0" smtClean="0"/>
            <a:t> </a:t>
          </a:r>
          <a:r>
            <a:rPr lang="pt-PT" sz="1600" dirty="0"/>
            <a:t>harvest dates </a:t>
          </a:r>
        </a:p>
      </dgm:t>
    </dgm:pt>
    <dgm:pt modelId="{2A60CD3A-FE32-47D6-A67C-9B63831CA9F7}" type="parTrans" cxnId="{CF169BDE-9331-4DE7-ADD8-36FA4DACEB48}">
      <dgm:prSet/>
      <dgm:spPr/>
      <dgm:t>
        <a:bodyPr/>
        <a:lstStyle/>
        <a:p>
          <a:endParaRPr lang="pt-PT"/>
        </a:p>
      </dgm:t>
    </dgm:pt>
    <dgm:pt modelId="{B6D70913-5E00-4B73-8AFF-359C17A24D94}" type="sibTrans" cxnId="{CF169BDE-9331-4DE7-ADD8-36FA4DACEB48}">
      <dgm:prSet/>
      <dgm:spPr/>
      <dgm:t>
        <a:bodyPr/>
        <a:lstStyle/>
        <a:p>
          <a:endParaRPr lang="pt-PT"/>
        </a:p>
      </dgm:t>
    </dgm:pt>
    <dgm:pt modelId="{FE22EFDD-38D6-4CCF-9E9B-399822BEC26C}" type="pres">
      <dgm:prSet presAssocID="{01353BAE-46C4-48B7-8FD3-ABE0B09F4860}" presName="cycleMatrixDiagram" presStyleCnt="0">
        <dgm:presLayoutVars>
          <dgm:chMax val="1"/>
          <dgm:dir/>
          <dgm:animLvl val="lvl"/>
          <dgm:resizeHandles val="exact"/>
        </dgm:presLayoutVars>
      </dgm:prSet>
      <dgm:spPr/>
      <dgm:t>
        <a:bodyPr/>
        <a:lstStyle/>
        <a:p>
          <a:endParaRPr lang="pt-PT"/>
        </a:p>
      </dgm:t>
    </dgm:pt>
    <dgm:pt modelId="{2DC5A40C-D6E0-432C-BED0-423010CE5198}" type="pres">
      <dgm:prSet presAssocID="{01353BAE-46C4-48B7-8FD3-ABE0B09F4860}" presName="children" presStyleCnt="0"/>
      <dgm:spPr/>
      <dgm:t>
        <a:bodyPr/>
        <a:lstStyle/>
        <a:p>
          <a:endParaRPr lang="en-GB"/>
        </a:p>
      </dgm:t>
    </dgm:pt>
    <dgm:pt modelId="{3AEDEF5E-DD83-4720-99DC-1596FA7A326F}" type="pres">
      <dgm:prSet presAssocID="{01353BAE-46C4-48B7-8FD3-ABE0B09F4860}" presName="child1group" presStyleCnt="0"/>
      <dgm:spPr/>
      <dgm:t>
        <a:bodyPr/>
        <a:lstStyle/>
        <a:p>
          <a:endParaRPr lang="en-GB"/>
        </a:p>
      </dgm:t>
    </dgm:pt>
    <dgm:pt modelId="{06BA3367-A2E6-4CE4-B733-88D15215E707}" type="pres">
      <dgm:prSet presAssocID="{01353BAE-46C4-48B7-8FD3-ABE0B09F4860}" presName="child1" presStyleLbl="bgAcc1" presStyleIdx="0" presStyleCnt="4" custScaleX="136481" custScaleY="165004" custLinFactNeighborX="-20416" custLinFactNeighborY="8574"/>
      <dgm:spPr/>
      <dgm:t>
        <a:bodyPr/>
        <a:lstStyle/>
        <a:p>
          <a:endParaRPr lang="pt-PT"/>
        </a:p>
      </dgm:t>
    </dgm:pt>
    <dgm:pt modelId="{8FC8BCE9-C435-457F-B52B-9E9B9EA1142B}" type="pres">
      <dgm:prSet presAssocID="{01353BAE-46C4-48B7-8FD3-ABE0B09F4860}" presName="child1Text" presStyleLbl="bgAcc1" presStyleIdx="0" presStyleCnt="4">
        <dgm:presLayoutVars>
          <dgm:bulletEnabled val="1"/>
        </dgm:presLayoutVars>
      </dgm:prSet>
      <dgm:spPr/>
      <dgm:t>
        <a:bodyPr/>
        <a:lstStyle/>
        <a:p>
          <a:endParaRPr lang="pt-PT"/>
        </a:p>
      </dgm:t>
    </dgm:pt>
    <dgm:pt modelId="{BD4162A8-DFAA-4CF9-802C-3424A41B3EB5}" type="pres">
      <dgm:prSet presAssocID="{01353BAE-46C4-48B7-8FD3-ABE0B09F4860}" presName="child2group" presStyleCnt="0"/>
      <dgm:spPr/>
      <dgm:t>
        <a:bodyPr/>
        <a:lstStyle/>
        <a:p>
          <a:endParaRPr lang="en-GB"/>
        </a:p>
      </dgm:t>
    </dgm:pt>
    <dgm:pt modelId="{E3530E9C-8FB5-48BD-BC0D-F7DB111BDBF5}" type="pres">
      <dgm:prSet presAssocID="{01353BAE-46C4-48B7-8FD3-ABE0B09F4860}" presName="child2" presStyleLbl="bgAcc1" presStyleIdx="1" presStyleCnt="4" custScaleX="154571" custScaleY="165120" custLinFactNeighborX="23121" custLinFactNeighborY="8846"/>
      <dgm:spPr/>
      <dgm:t>
        <a:bodyPr/>
        <a:lstStyle/>
        <a:p>
          <a:endParaRPr lang="pt-PT"/>
        </a:p>
      </dgm:t>
    </dgm:pt>
    <dgm:pt modelId="{E11C5B64-1EFB-41AD-B2D3-36A498113D0E}" type="pres">
      <dgm:prSet presAssocID="{01353BAE-46C4-48B7-8FD3-ABE0B09F4860}" presName="child2Text" presStyleLbl="bgAcc1" presStyleIdx="1" presStyleCnt="4">
        <dgm:presLayoutVars>
          <dgm:bulletEnabled val="1"/>
        </dgm:presLayoutVars>
      </dgm:prSet>
      <dgm:spPr/>
      <dgm:t>
        <a:bodyPr/>
        <a:lstStyle/>
        <a:p>
          <a:endParaRPr lang="pt-PT"/>
        </a:p>
      </dgm:t>
    </dgm:pt>
    <dgm:pt modelId="{69943F06-0FF0-4AE5-AF08-171065C02C54}" type="pres">
      <dgm:prSet presAssocID="{01353BAE-46C4-48B7-8FD3-ABE0B09F4860}" presName="child3group" presStyleCnt="0"/>
      <dgm:spPr/>
      <dgm:t>
        <a:bodyPr/>
        <a:lstStyle/>
        <a:p>
          <a:endParaRPr lang="en-GB"/>
        </a:p>
      </dgm:t>
    </dgm:pt>
    <dgm:pt modelId="{EA2AA39A-36D6-40B1-BCC1-3A3A1FEBAC6C}" type="pres">
      <dgm:prSet presAssocID="{01353BAE-46C4-48B7-8FD3-ABE0B09F4860}" presName="child3" presStyleLbl="bgAcc1" presStyleIdx="2" presStyleCnt="4" custScaleX="150076" custScaleY="103666" custLinFactNeighborX="23857" custLinFactNeighborY="-60320"/>
      <dgm:spPr/>
      <dgm:t>
        <a:bodyPr/>
        <a:lstStyle/>
        <a:p>
          <a:endParaRPr lang="pt-PT"/>
        </a:p>
      </dgm:t>
    </dgm:pt>
    <dgm:pt modelId="{EB7A53B4-A86E-4ABF-8CEA-FBBFA34DD198}" type="pres">
      <dgm:prSet presAssocID="{01353BAE-46C4-48B7-8FD3-ABE0B09F4860}" presName="child3Text" presStyleLbl="bgAcc1" presStyleIdx="2" presStyleCnt="4">
        <dgm:presLayoutVars>
          <dgm:bulletEnabled val="1"/>
        </dgm:presLayoutVars>
      </dgm:prSet>
      <dgm:spPr/>
      <dgm:t>
        <a:bodyPr/>
        <a:lstStyle/>
        <a:p>
          <a:endParaRPr lang="pt-PT"/>
        </a:p>
      </dgm:t>
    </dgm:pt>
    <dgm:pt modelId="{7305F2F9-F16C-4CA4-865A-DACF6BCAA2AB}" type="pres">
      <dgm:prSet presAssocID="{01353BAE-46C4-48B7-8FD3-ABE0B09F4860}" presName="child4group" presStyleCnt="0"/>
      <dgm:spPr/>
      <dgm:t>
        <a:bodyPr/>
        <a:lstStyle/>
        <a:p>
          <a:endParaRPr lang="en-GB"/>
        </a:p>
      </dgm:t>
    </dgm:pt>
    <dgm:pt modelId="{AB80D5A2-3464-464A-B364-ABD12234C201}" type="pres">
      <dgm:prSet presAssocID="{01353BAE-46C4-48B7-8FD3-ABE0B09F4860}" presName="child4" presStyleLbl="bgAcc1" presStyleIdx="3" presStyleCnt="4" custScaleX="137185" custScaleY="99909" custLinFactNeighborX="-21609" custLinFactNeighborY="-59851"/>
      <dgm:spPr/>
      <dgm:t>
        <a:bodyPr/>
        <a:lstStyle/>
        <a:p>
          <a:endParaRPr lang="pt-PT"/>
        </a:p>
      </dgm:t>
    </dgm:pt>
    <dgm:pt modelId="{CF4B0199-65A1-4484-BA1B-CB4582B09C94}" type="pres">
      <dgm:prSet presAssocID="{01353BAE-46C4-48B7-8FD3-ABE0B09F4860}" presName="child4Text" presStyleLbl="bgAcc1" presStyleIdx="3" presStyleCnt="4">
        <dgm:presLayoutVars>
          <dgm:bulletEnabled val="1"/>
        </dgm:presLayoutVars>
      </dgm:prSet>
      <dgm:spPr/>
      <dgm:t>
        <a:bodyPr/>
        <a:lstStyle/>
        <a:p>
          <a:endParaRPr lang="pt-PT"/>
        </a:p>
      </dgm:t>
    </dgm:pt>
    <dgm:pt modelId="{48EFAD3D-B08D-4E0D-884A-DD985FC2560B}" type="pres">
      <dgm:prSet presAssocID="{01353BAE-46C4-48B7-8FD3-ABE0B09F4860}" presName="childPlaceholder" presStyleCnt="0"/>
      <dgm:spPr/>
      <dgm:t>
        <a:bodyPr/>
        <a:lstStyle/>
        <a:p>
          <a:endParaRPr lang="en-GB"/>
        </a:p>
      </dgm:t>
    </dgm:pt>
    <dgm:pt modelId="{47BC33AC-15B0-4A45-B2E4-60D6126FD33F}" type="pres">
      <dgm:prSet presAssocID="{01353BAE-46C4-48B7-8FD3-ABE0B09F4860}" presName="circle" presStyleCnt="0"/>
      <dgm:spPr/>
      <dgm:t>
        <a:bodyPr/>
        <a:lstStyle/>
        <a:p>
          <a:endParaRPr lang="en-GB"/>
        </a:p>
      </dgm:t>
    </dgm:pt>
    <dgm:pt modelId="{9354E371-E16D-498E-97F1-4D47D8CB3D52}" type="pres">
      <dgm:prSet presAssocID="{01353BAE-46C4-48B7-8FD3-ABE0B09F4860}" presName="quadrant1" presStyleLbl="node1" presStyleIdx="0" presStyleCnt="4" custLinFactNeighborX="-14109" custLinFactNeighborY="3252">
        <dgm:presLayoutVars>
          <dgm:chMax val="1"/>
          <dgm:bulletEnabled val="1"/>
        </dgm:presLayoutVars>
      </dgm:prSet>
      <dgm:spPr/>
      <dgm:t>
        <a:bodyPr/>
        <a:lstStyle/>
        <a:p>
          <a:endParaRPr lang="pt-PT"/>
        </a:p>
      </dgm:t>
    </dgm:pt>
    <dgm:pt modelId="{7962ECEF-57E4-42A8-B707-7482BBBA8E1F}" type="pres">
      <dgm:prSet presAssocID="{01353BAE-46C4-48B7-8FD3-ABE0B09F4860}" presName="quadrant2" presStyleLbl="node1" presStyleIdx="1" presStyleCnt="4" custLinFactNeighborX="-14109" custLinFactNeighborY="3252">
        <dgm:presLayoutVars>
          <dgm:chMax val="1"/>
          <dgm:bulletEnabled val="1"/>
        </dgm:presLayoutVars>
      </dgm:prSet>
      <dgm:spPr/>
      <dgm:t>
        <a:bodyPr/>
        <a:lstStyle/>
        <a:p>
          <a:endParaRPr lang="pt-PT"/>
        </a:p>
      </dgm:t>
    </dgm:pt>
    <dgm:pt modelId="{8391F0EB-CF6C-449D-B0C6-89A0BF5A4457}" type="pres">
      <dgm:prSet presAssocID="{01353BAE-46C4-48B7-8FD3-ABE0B09F4860}" presName="quadrant3" presStyleLbl="node1" presStyleIdx="2" presStyleCnt="4" custLinFactNeighborX="-14109" custLinFactNeighborY="3252">
        <dgm:presLayoutVars>
          <dgm:chMax val="1"/>
          <dgm:bulletEnabled val="1"/>
        </dgm:presLayoutVars>
      </dgm:prSet>
      <dgm:spPr/>
      <dgm:t>
        <a:bodyPr/>
        <a:lstStyle/>
        <a:p>
          <a:endParaRPr lang="pt-PT"/>
        </a:p>
      </dgm:t>
    </dgm:pt>
    <dgm:pt modelId="{E2EF5F0C-3643-448E-B288-E989BC93FE42}" type="pres">
      <dgm:prSet presAssocID="{01353BAE-46C4-48B7-8FD3-ABE0B09F4860}" presName="quadrant4" presStyleLbl="node1" presStyleIdx="3" presStyleCnt="4" custLinFactNeighborX="-14109" custLinFactNeighborY="3252">
        <dgm:presLayoutVars>
          <dgm:chMax val="1"/>
          <dgm:bulletEnabled val="1"/>
        </dgm:presLayoutVars>
      </dgm:prSet>
      <dgm:spPr/>
      <dgm:t>
        <a:bodyPr/>
        <a:lstStyle/>
        <a:p>
          <a:endParaRPr lang="pt-PT"/>
        </a:p>
      </dgm:t>
    </dgm:pt>
    <dgm:pt modelId="{C8ACEC46-DB74-42E2-89A7-02D35E337366}" type="pres">
      <dgm:prSet presAssocID="{01353BAE-46C4-48B7-8FD3-ABE0B09F4860}" presName="quadrantPlaceholder" presStyleCnt="0"/>
      <dgm:spPr/>
      <dgm:t>
        <a:bodyPr/>
        <a:lstStyle/>
        <a:p>
          <a:endParaRPr lang="en-GB"/>
        </a:p>
      </dgm:t>
    </dgm:pt>
    <dgm:pt modelId="{B625420E-9C01-4279-8072-AC8F6BD8E870}" type="pres">
      <dgm:prSet presAssocID="{01353BAE-46C4-48B7-8FD3-ABE0B09F4860}" presName="center1" presStyleLbl="fgShp" presStyleIdx="0" presStyleCnt="2" custLinFactNeighborX="-40859" custLinFactNeighborY="10835"/>
      <dgm:spPr>
        <a:solidFill>
          <a:srgbClr val="008000"/>
        </a:solidFill>
      </dgm:spPr>
      <dgm:t>
        <a:bodyPr/>
        <a:lstStyle/>
        <a:p>
          <a:endParaRPr lang="en-GB"/>
        </a:p>
      </dgm:t>
    </dgm:pt>
    <dgm:pt modelId="{B533ACE8-FCC1-4B94-9439-8F08642BF3E0}" type="pres">
      <dgm:prSet presAssocID="{01353BAE-46C4-48B7-8FD3-ABE0B09F4860}" presName="center2" presStyleLbl="fgShp" presStyleIdx="1" presStyleCnt="2" custLinFactNeighborX="-40859" custLinFactNeighborY="10835"/>
      <dgm:spPr>
        <a:solidFill>
          <a:srgbClr val="008000"/>
        </a:solidFill>
      </dgm:spPr>
      <dgm:t>
        <a:bodyPr/>
        <a:lstStyle/>
        <a:p>
          <a:endParaRPr lang="en-GB"/>
        </a:p>
      </dgm:t>
    </dgm:pt>
  </dgm:ptLst>
  <dgm:cxnLst>
    <dgm:cxn modelId="{DF45ACC3-5EC9-1643-BF1B-E04427E738CB}" type="presOf" srcId="{05EEE249-FEA7-4DAD-8F0B-4C9185C6376F}" destId="{06BA3367-A2E6-4CE4-B733-88D15215E707}" srcOrd="0" destOrd="0" presId="urn:microsoft.com/office/officeart/2005/8/layout/cycle4"/>
    <dgm:cxn modelId="{CF169BDE-9331-4DE7-ADD8-36FA4DACEB48}" srcId="{B4F565F1-8E2C-4A84-BB69-60642EA0D97F}" destId="{8BFEE292-1263-41D3-8BDD-1E972FA09CFD}" srcOrd="1" destOrd="0" parTransId="{2A60CD3A-FE32-47D6-A67C-9B63831CA9F7}" sibTransId="{B6D70913-5E00-4B73-8AFF-359C17A24D94}"/>
    <dgm:cxn modelId="{1F9ABEDF-A7CE-D14E-8517-8E0B5309431D}" type="presOf" srcId="{A4C4D270-B90A-44AA-9E10-EAD2089E9464}" destId="{CF4B0199-65A1-4484-BA1B-CB4582B09C94}" srcOrd="1" destOrd="0" presId="urn:microsoft.com/office/officeart/2005/8/layout/cycle4"/>
    <dgm:cxn modelId="{DEBB586C-5882-BF4E-AA15-5ECD8299D603}" type="presOf" srcId="{CBDA0435-2BA6-4BE5-8E69-B594A615ADEE}" destId="{9354E371-E16D-498E-97F1-4D47D8CB3D52}" srcOrd="0" destOrd="0" presId="urn:microsoft.com/office/officeart/2005/8/layout/cycle4"/>
    <dgm:cxn modelId="{F93F5FB0-979F-4F35-BA8A-F73CA6C63E33}" srcId="{A2234750-C125-40C2-9072-B0BBBC494820}" destId="{E507C068-BC0A-433D-80D9-D89B9E43461C}" srcOrd="2" destOrd="0" parTransId="{EB6FFC32-4F9A-4CB4-ACD5-7B26B454F20A}" sibTransId="{84951F86-C24F-495E-8DBA-8FCD86302D58}"/>
    <dgm:cxn modelId="{E54722AC-B3B1-1346-AB3E-A773D83F002F}" type="presOf" srcId="{E507C068-BC0A-433D-80D9-D89B9E43461C}" destId="{E3530E9C-8FB5-48BD-BC0D-F7DB111BDBF5}" srcOrd="0" destOrd="2" presId="urn:microsoft.com/office/officeart/2005/8/layout/cycle4"/>
    <dgm:cxn modelId="{07220619-8F58-9F47-A3CC-28FC38C55357}" type="presOf" srcId="{52BAEC25-8458-4083-A589-BB086E3C98FF}" destId="{06BA3367-A2E6-4CE4-B733-88D15215E707}" srcOrd="0" destOrd="1" presId="urn:microsoft.com/office/officeart/2005/8/layout/cycle4"/>
    <dgm:cxn modelId="{C7B98C46-3DDF-4381-933F-4A429FB5BC8B}" srcId="{A2234750-C125-40C2-9072-B0BBBC494820}" destId="{5F559D12-44D6-45B8-B1D6-6566B73886EA}" srcOrd="0" destOrd="0" parTransId="{379D43EC-B6CF-4A0F-9039-683C0A3A2EFC}" sibTransId="{0BDB6D04-8453-4468-BB39-C2EBBD34E82F}"/>
    <dgm:cxn modelId="{3BD8A927-6719-C941-A3FB-534A54445367}" type="presOf" srcId="{05EEE249-FEA7-4DAD-8F0B-4C9185C6376F}" destId="{8FC8BCE9-C435-457F-B52B-9E9B9EA1142B}" srcOrd="1" destOrd="0" presId="urn:microsoft.com/office/officeart/2005/8/layout/cycle4"/>
    <dgm:cxn modelId="{3D19C475-B8B8-47B3-9BA1-CE822922D596}" srcId="{CBDA0435-2BA6-4BE5-8E69-B594A615ADEE}" destId="{A7006F5F-1BD7-4FC8-8380-F3435C355AE9}" srcOrd="2" destOrd="0" parTransId="{B1DB387A-566D-46DF-8215-1FFD27AECC98}" sibTransId="{64E26144-97A7-4DEE-91DB-478155ECBC26}"/>
    <dgm:cxn modelId="{EEFDA5E3-4803-614F-B828-08C403CC460A}" type="presOf" srcId="{01353BAE-46C4-48B7-8FD3-ABE0B09F4860}" destId="{FE22EFDD-38D6-4CCF-9E9B-399822BEC26C}" srcOrd="0" destOrd="0" presId="urn:microsoft.com/office/officeart/2005/8/layout/cycle4"/>
    <dgm:cxn modelId="{BD3B749A-DEDE-438A-9340-3F5A18C22204}" srcId="{D0355A28-5DFA-4E9E-A9A3-8F001980B339}" destId="{A4C4D270-B90A-44AA-9E10-EAD2089E9464}" srcOrd="0" destOrd="0" parTransId="{0F3B20EF-009C-4E10-803D-C9CE7668D1CC}" sibTransId="{BDCE1447-196E-4F0C-BD35-BF7778852030}"/>
    <dgm:cxn modelId="{DB1643D0-A053-9444-9769-ADBE3FDAE798}" type="presOf" srcId="{5F559D12-44D6-45B8-B1D6-6566B73886EA}" destId="{E3530E9C-8FB5-48BD-BC0D-F7DB111BDBF5}" srcOrd="0" destOrd="0" presId="urn:microsoft.com/office/officeart/2005/8/layout/cycle4"/>
    <dgm:cxn modelId="{81796108-7E47-8E4E-9690-3A46002D46B7}" type="presOf" srcId="{6DDA659E-3074-4F7F-9597-649A60EC8891}" destId="{E3530E9C-8FB5-48BD-BC0D-F7DB111BDBF5}" srcOrd="0" destOrd="3" presId="urn:microsoft.com/office/officeart/2005/8/layout/cycle4"/>
    <dgm:cxn modelId="{3244BBF5-5942-4D14-9FC2-97CD06D76B36}" srcId="{01353BAE-46C4-48B7-8FD3-ABE0B09F4860}" destId="{D0355A28-5DFA-4E9E-A9A3-8F001980B339}" srcOrd="3" destOrd="0" parTransId="{0867EF69-5408-44CC-8783-0E1B03119149}" sibTransId="{067D13D5-737E-41AA-A027-0F4F9E8081C6}"/>
    <dgm:cxn modelId="{4363D5B2-FFF8-4054-8A3C-FD839337DE21}" srcId="{A2234750-C125-40C2-9072-B0BBBC494820}" destId="{B09200E5-8104-4583-92AC-A79FDA58728C}" srcOrd="1" destOrd="0" parTransId="{D353267B-7007-4BE7-A461-8B4AEA505A8F}" sibTransId="{12A50562-4C69-4B5D-BFF8-0A8E92DEB8C6}"/>
    <dgm:cxn modelId="{1E0C7999-A9B8-1740-8FA4-A7BD6987D430}" type="presOf" srcId="{5F559D12-44D6-45B8-B1D6-6566B73886EA}" destId="{E11C5B64-1EFB-41AD-B2D3-36A498113D0E}" srcOrd="1" destOrd="0" presId="urn:microsoft.com/office/officeart/2005/8/layout/cycle4"/>
    <dgm:cxn modelId="{D037D291-8154-468C-8B5B-98B9203E9E69}" srcId="{CBDA0435-2BA6-4BE5-8E69-B594A615ADEE}" destId="{52BAEC25-8458-4083-A589-BB086E3C98FF}" srcOrd="1" destOrd="0" parTransId="{4BF4E130-6005-490B-9317-B1EF9F7F29CB}" sibTransId="{0DE7E26C-3837-4302-974C-2DC15AFCC0AD}"/>
    <dgm:cxn modelId="{87649608-1397-064C-88C5-DA78AE1AB83E}" type="presOf" srcId="{A4C4D270-B90A-44AA-9E10-EAD2089E9464}" destId="{AB80D5A2-3464-464A-B364-ABD12234C201}" srcOrd="0" destOrd="0" presId="urn:microsoft.com/office/officeart/2005/8/layout/cycle4"/>
    <dgm:cxn modelId="{890CAF94-68BA-B74C-BED7-E12BEC940290}" type="presOf" srcId="{A7006F5F-1BD7-4FC8-8380-F3435C355AE9}" destId="{06BA3367-A2E6-4CE4-B733-88D15215E707}" srcOrd="0" destOrd="2" presId="urn:microsoft.com/office/officeart/2005/8/layout/cycle4"/>
    <dgm:cxn modelId="{1155E901-3725-4654-A80E-FF4203F9E716}" srcId="{01353BAE-46C4-48B7-8FD3-ABE0B09F4860}" destId="{A2234750-C125-40C2-9072-B0BBBC494820}" srcOrd="1" destOrd="0" parTransId="{425E7B38-EA85-4AEC-9EDB-C050337E468E}" sibTransId="{7916EAF5-05C0-473B-81F6-FA03599F1062}"/>
    <dgm:cxn modelId="{B2E694CC-D572-F142-AE08-5CE0197E614C}" type="presOf" srcId="{746AC71D-EE10-429C-983F-26DCF5282FB2}" destId="{EB7A53B4-A86E-4ABF-8CEA-FBBFA34DD198}" srcOrd="1" destOrd="0" presId="urn:microsoft.com/office/officeart/2005/8/layout/cycle4"/>
    <dgm:cxn modelId="{74977A2B-3C31-AC46-833A-CC3A03AF8A15}" type="presOf" srcId="{A2234750-C125-40C2-9072-B0BBBC494820}" destId="{7962ECEF-57E4-42A8-B707-7482BBBA8E1F}" srcOrd="0" destOrd="0" presId="urn:microsoft.com/office/officeart/2005/8/layout/cycle4"/>
    <dgm:cxn modelId="{E9D5D5A5-1740-5844-AC01-A95FD030AAEA}" type="presOf" srcId="{8BFEE292-1263-41D3-8BDD-1E972FA09CFD}" destId="{EA2AA39A-36D6-40B1-BCC1-3A3A1FEBAC6C}" srcOrd="0" destOrd="1" presId="urn:microsoft.com/office/officeart/2005/8/layout/cycle4"/>
    <dgm:cxn modelId="{789B6D09-FDAA-474E-8BFF-E2DF659B651B}" type="presOf" srcId="{8BFEE292-1263-41D3-8BDD-1E972FA09CFD}" destId="{EB7A53B4-A86E-4ABF-8CEA-FBBFA34DD198}" srcOrd="1" destOrd="1" presId="urn:microsoft.com/office/officeart/2005/8/layout/cycle4"/>
    <dgm:cxn modelId="{C57BB471-6F26-48BB-BE56-48A9A17CA95E}" srcId="{01353BAE-46C4-48B7-8FD3-ABE0B09F4860}" destId="{B4F565F1-8E2C-4A84-BB69-60642EA0D97F}" srcOrd="2" destOrd="0" parTransId="{85036E5A-89AE-4673-BBBC-E3815E88A930}" sibTransId="{716F93A9-2100-4270-9E40-CFDD88B9F829}"/>
    <dgm:cxn modelId="{56947829-FC79-7247-91FE-621C95FD7A4C}" type="presOf" srcId="{746AC71D-EE10-429C-983F-26DCF5282FB2}" destId="{EA2AA39A-36D6-40B1-BCC1-3A3A1FEBAC6C}" srcOrd="0" destOrd="0" presId="urn:microsoft.com/office/officeart/2005/8/layout/cycle4"/>
    <dgm:cxn modelId="{15ACD70A-F860-B742-8ACC-129FA8F647DD}" type="presOf" srcId="{52BAEC25-8458-4083-A589-BB086E3C98FF}" destId="{8FC8BCE9-C435-457F-B52B-9E9B9EA1142B}" srcOrd="1" destOrd="1" presId="urn:microsoft.com/office/officeart/2005/8/layout/cycle4"/>
    <dgm:cxn modelId="{D031BA53-1366-4603-A852-5A311C20160F}" srcId="{01353BAE-46C4-48B7-8FD3-ABE0B09F4860}" destId="{CBDA0435-2BA6-4BE5-8E69-B594A615ADEE}" srcOrd="0" destOrd="0" parTransId="{308377D2-2C92-42C1-B155-B05723B4BCB0}" sibTransId="{1CCA26C6-8577-42BA-80E8-6B7BBF15F2D3}"/>
    <dgm:cxn modelId="{31B08CB5-27A7-6243-AB32-E9A38860B6D0}" type="presOf" srcId="{D0355A28-5DFA-4E9E-A9A3-8F001980B339}" destId="{E2EF5F0C-3643-448E-B288-E989BC93FE42}" srcOrd="0" destOrd="0" presId="urn:microsoft.com/office/officeart/2005/8/layout/cycle4"/>
    <dgm:cxn modelId="{1449CE74-B998-AD4D-9B75-A49DEA463339}" type="presOf" srcId="{B4F565F1-8E2C-4A84-BB69-60642EA0D97F}" destId="{8391F0EB-CF6C-449D-B0C6-89A0BF5A4457}" srcOrd="0" destOrd="0" presId="urn:microsoft.com/office/officeart/2005/8/layout/cycle4"/>
    <dgm:cxn modelId="{0007122C-F4F2-1943-B98F-945E629794F8}" type="presOf" srcId="{B09200E5-8104-4583-92AC-A79FDA58728C}" destId="{E3530E9C-8FB5-48BD-BC0D-F7DB111BDBF5}" srcOrd="0" destOrd="1" presId="urn:microsoft.com/office/officeart/2005/8/layout/cycle4"/>
    <dgm:cxn modelId="{27964585-2093-004F-B858-A8817F8F1AD7}" type="presOf" srcId="{6DDA659E-3074-4F7F-9597-649A60EC8891}" destId="{E11C5B64-1EFB-41AD-B2D3-36A498113D0E}" srcOrd="1" destOrd="3" presId="urn:microsoft.com/office/officeart/2005/8/layout/cycle4"/>
    <dgm:cxn modelId="{BCA04B51-EE28-C449-B59D-4BCEE8F3D342}" type="presOf" srcId="{A7006F5F-1BD7-4FC8-8380-F3435C355AE9}" destId="{8FC8BCE9-C435-457F-B52B-9E9B9EA1142B}" srcOrd="1" destOrd="2" presId="urn:microsoft.com/office/officeart/2005/8/layout/cycle4"/>
    <dgm:cxn modelId="{0B90AB5B-6114-2341-8106-A5E8FEDD5AC2}" type="presOf" srcId="{B09200E5-8104-4583-92AC-A79FDA58728C}" destId="{E11C5B64-1EFB-41AD-B2D3-36A498113D0E}" srcOrd="1" destOrd="1" presId="urn:microsoft.com/office/officeart/2005/8/layout/cycle4"/>
    <dgm:cxn modelId="{A5625EDA-4BFC-4D09-9A07-E9B5B40F802C}" srcId="{A2234750-C125-40C2-9072-B0BBBC494820}" destId="{6DDA659E-3074-4F7F-9597-649A60EC8891}" srcOrd="3" destOrd="0" parTransId="{A52765E0-D4A5-4079-8684-9E6F8D6F30C3}" sibTransId="{2B060E07-2535-4AD9-951A-A9B3CF30C087}"/>
    <dgm:cxn modelId="{2CA783FF-8008-47FD-92F0-1C70393A1F3F}" srcId="{B4F565F1-8E2C-4A84-BB69-60642EA0D97F}" destId="{746AC71D-EE10-429C-983F-26DCF5282FB2}" srcOrd="0" destOrd="0" parTransId="{A0565C7D-50CB-4EC7-8C12-565207A0D15E}" sibTransId="{E935FE76-85AA-44F3-BC30-19192A985C91}"/>
    <dgm:cxn modelId="{9939134B-4BFF-49C1-BA14-7054AE559530}" srcId="{CBDA0435-2BA6-4BE5-8E69-B594A615ADEE}" destId="{05EEE249-FEA7-4DAD-8F0B-4C9185C6376F}" srcOrd="0" destOrd="0" parTransId="{91AD4119-465D-4F20-AD44-D9FA801301B4}" sibTransId="{E9B775B9-074A-4303-B10E-83E5E3AA821D}"/>
    <dgm:cxn modelId="{EF780BD5-C717-4F4E-BDB8-E0ADDEE3D8ED}" type="presOf" srcId="{E507C068-BC0A-433D-80D9-D89B9E43461C}" destId="{E11C5B64-1EFB-41AD-B2D3-36A498113D0E}" srcOrd="1" destOrd="2" presId="urn:microsoft.com/office/officeart/2005/8/layout/cycle4"/>
    <dgm:cxn modelId="{6DAC673F-3CAE-724B-A7A6-E1280F62C2CA}" type="presParOf" srcId="{FE22EFDD-38D6-4CCF-9E9B-399822BEC26C}" destId="{2DC5A40C-D6E0-432C-BED0-423010CE5198}" srcOrd="0" destOrd="0" presId="urn:microsoft.com/office/officeart/2005/8/layout/cycle4"/>
    <dgm:cxn modelId="{F758FDA7-DE40-7C4E-9A9C-05853768CFAC}" type="presParOf" srcId="{2DC5A40C-D6E0-432C-BED0-423010CE5198}" destId="{3AEDEF5E-DD83-4720-99DC-1596FA7A326F}" srcOrd="0" destOrd="0" presId="urn:microsoft.com/office/officeart/2005/8/layout/cycle4"/>
    <dgm:cxn modelId="{93B2312F-96C0-0A46-B0C6-CDA202844A27}" type="presParOf" srcId="{3AEDEF5E-DD83-4720-99DC-1596FA7A326F}" destId="{06BA3367-A2E6-4CE4-B733-88D15215E707}" srcOrd="0" destOrd="0" presId="urn:microsoft.com/office/officeart/2005/8/layout/cycle4"/>
    <dgm:cxn modelId="{9C34E060-D663-994A-9DFB-024C05E01295}" type="presParOf" srcId="{3AEDEF5E-DD83-4720-99DC-1596FA7A326F}" destId="{8FC8BCE9-C435-457F-B52B-9E9B9EA1142B}" srcOrd="1" destOrd="0" presId="urn:microsoft.com/office/officeart/2005/8/layout/cycle4"/>
    <dgm:cxn modelId="{3E27EE6A-3498-4C4C-946D-3209EC563CD3}" type="presParOf" srcId="{2DC5A40C-D6E0-432C-BED0-423010CE5198}" destId="{BD4162A8-DFAA-4CF9-802C-3424A41B3EB5}" srcOrd="1" destOrd="0" presId="urn:microsoft.com/office/officeart/2005/8/layout/cycle4"/>
    <dgm:cxn modelId="{8AEEA879-F57B-434A-8BD8-EFF6634E1504}" type="presParOf" srcId="{BD4162A8-DFAA-4CF9-802C-3424A41B3EB5}" destId="{E3530E9C-8FB5-48BD-BC0D-F7DB111BDBF5}" srcOrd="0" destOrd="0" presId="urn:microsoft.com/office/officeart/2005/8/layout/cycle4"/>
    <dgm:cxn modelId="{88842D47-30B6-BD44-AD58-7D191452FDC4}" type="presParOf" srcId="{BD4162A8-DFAA-4CF9-802C-3424A41B3EB5}" destId="{E11C5B64-1EFB-41AD-B2D3-36A498113D0E}" srcOrd="1" destOrd="0" presId="urn:microsoft.com/office/officeart/2005/8/layout/cycle4"/>
    <dgm:cxn modelId="{8914B0DD-90FD-824F-BC25-6BFB4A0A99E7}" type="presParOf" srcId="{2DC5A40C-D6E0-432C-BED0-423010CE5198}" destId="{69943F06-0FF0-4AE5-AF08-171065C02C54}" srcOrd="2" destOrd="0" presId="urn:microsoft.com/office/officeart/2005/8/layout/cycle4"/>
    <dgm:cxn modelId="{52FA6A67-5F19-7E44-B36C-92474C673F30}" type="presParOf" srcId="{69943F06-0FF0-4AE5-AF08-171065C02C54}" destId="{EA2AA39A-36D6-40B1-BCC1-3A3A1FEBAC6C}" srcOrd="0" destOrd="0" presId="urn:microsoft.com/office/officeart/2005/8/layout/cycle4"/>
    <dgm:cxn modelId="{7004F979-F212-0F4F-AF28-4B4DE139E1CA}" type="presParOf" srcId="{69943F06-0FF0-4AE5-AF08-171065C02C54}" destId="{EB7A53B4-A86E-4ABF-8CEA-FBBFA34DD198}" srcOrd="1" destOrd="0" presId="urn:microsoft.com/office/officeart/2005/8/layout/cycle4"/>
    <dgm:cxn modelId="{879E7B14-5D12-F542-B1C6-6F2EF01F1256}" type="presParOf" srcId="{2DC5A40C-D6E0-432C-BED0-423010CE5198}" destId="{7305F2F9-F16C-4CA4-865A-DACF6BCAA2AB}" srcOrd="3" destOrd="0" presId="urn:microsoft.com/office/officeart/2005/8/layout/cycle4"/>
    <dgm:cxn modelId="{7EB78546-2693-AB48-9AFC-BB31C74D4CAB}" type="presParOf" srcId="{7305F2F9-F16C-4CA4-865A-DACF6BCAA2AB}" destId="{AB80D5A2-3464-464A-B364-ABD12234C201}" srcOrd="0" destOrd="0" presId="urn:microsoft.com/office/officeart/2005/8/layout/cycle4"/>
    <dgm:cxn modelId="{9D75EDCC-7515-1148-BED5-270435D59CD9}" type="presParOf" srcId="{7305F2F9-F16C-4CA4-865A-DACF6BCAA2AB}" destId="{CF4B0199-65A1-4484-BA1B-CB4582B09C94}" srcOrd="1" destOrd="0" presId="urn:microsoft.com/office/officeart/2005/8/layout/cycle4"/>
    <dgm:cxn modelId="{0A633871-74FD-D845-BC58-2BB06CF6EB77}" type="presParOf" srcId="{2DC5A40C-D6E0-432C-BED0-423010CE5198}" destId="{48EFAD3D-B08D-4E0D-884A-DD985FC2560B}" srcOrd="4" destOrd="0" presId="urn:microsoft.com/office/officeart/2005/8/layout/cycle4"/>
    <dgm:cxn modelId="{32FACBD3-4E1B-CE4E-8471-5AA03F5A289B}" type="presParOf" srcId="{FE22EFDD-38D6-4CCF-9E9B-399822BEC26C}" destId="{47BC33AC-15B0-4A45-B2E4-60D6126FD33F}" srcOrd="1" destOrd="0" presId="urn:microsoft.com/office/officeart/2005/8/layout/cycle4"/>
    <dgm:cxn modelId="{EAF13E25-2454-F04B-8BF4-C6AD63DAE08A}" type="presParOf" srcId="{47BC33AC-15B0-4A45-B2E4-60D6126FD33F}" destId="{9354E371-E16D-498E-97F1-4D47D8CB3D52}" srcOrd="0" destOrd="0" presId="urn:microsoft.com/office/officeart/2005/8/layout/cycle4"/>
    <dgm:cxn modelId="{D4128088-4D91-5846-843E-DF9D071C48B1}" type="presParOf" srcId="{47BC33AC-15B0-4A45-B2E4-60D6126FD33F}" destId="{7962ECEF-57E4-42A8-B707-7482BBBA8E1F}" srcOrd="1" destOrd="0" presId="urn:microsoft.com/office/officeart/2005/8/layout/cycle4"/>
    <dgm:cxn modelId="{4565CFFC-A563-4142-A18F-38F5090A3270}" type="presParOf" srcId="{47BC33AC-15B0-4A45-B2E4-60D6126FD33F}" destId="{8391F0EB-CF6C-449D-B0C6-89A0BF5A4457}" srcOrd="2" destOrd="0" presId="urn:microsoft.com/office/officeart/2005/8/layout/cycle4"/>
    <dgm:cxn modelId="{839BB0B1-C1DD-1340-A8F8-A9D580DDB573}" type="presParOf" srcId="{47BC33AC-15B0-4A45-B2E4-60D6126FD33F}" destId="{E2EF5F0C-3643-448E-B288-E989BC93FE42}" srcOrd="3" destOrd="0" presId="urn:microsoft.com/office/officeart/2005/8/layout/cycle4"/>
    <dgm:cxn modelId="{6D1DAB13-7A0F-1746-9374-901F49805349}" type="presParOf" srcId="{47BC33AC-15B0-4A45-B2E4-60D6126FD33F}" destId="{C8ACEC46-DB74-42E2-89A7-02D35E337366}" srcOrd="4" destOrd="0" presId="urn:microsoft.com/office/officeart/2005/8/layout/cycle4"/>
    <dgm:cxn modelId="{A05C6E6E-432C-B841-9625-204703376965}" type="presParOf" srcId="{FE22EFDD-38D6-4CCF-9E9B-399822BEC26C}" destId="{B625420E-9C01-4279-8072-AC8F6BD8E870}" srcOrd="2" destOrd="0" presId="urn:microsoft.com/office/officeart/2005/8/layout/cycle4"/>
    <dgm:cxn modelId="{CA820FD0-FFD4-F64D-8F8F-565412F6ACD5}" type="presParOf" srcId="{FE22EFDD-38D6-4CCF-9E9B-399822BEC26C}" destId="{B533ACE8-FCC1-4B94-9439-8F08642BF3E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6C60-9C56-3049-9110-F3C8473D6BC5}" type="doc">
      <dgm:prSet loTypeId="urn:microsoft.com/office/officeart/2005/8/layout/vList5" loCatId="" qsTypeId="urn:microsoft.com/office/officeart/2005/8/quickstyle/simple2" qsCatId="simple" csTypeId="urn:microsoft.com/office/officeart/2005/8/colors/accent1_2" csCatId="accent1" phldr="1"/>
      <dgm:spPr/>
      <dgm:t>
        <a:bodyPr/>
        <a:lstStyle/>
        <a:p>
          <a:endParaRPr lang="en-GB"/>
        </a:p>
      </dgm:t>
    </dgm:pt>
    <dgm:pt modelId="{2B42DF24-394D-0742-A494-3644D8BD2C99}">
      <dgm:prSet phldrT="[Texto]"/>
      <dgm:spPr>
        <a:solidFill>
          <a:schemeClr val="accent3"/>
        </a:solidFill>
        <a:ln w="76200" cmpd="sng">
          <a:solidFill>
            <a:schemeClr val="bg1"/>
          </a:solidFill>
        </a:ln>
        <a:effectLst/>
      </dgm:spPr>
      <dgm:t>
        <a:bodyPr/>
        <a:lstStyle/>
        <a:p>
          <a:r>
            <a:rPr lang="en-GB" dirty="0" err="1" smtClean="0"/>
            <a:t>SprR</a:t>
          </a:r>
          <a:endParaRPr lang="en-GB" dirty="0"/>
        </a:p>
      </dgm:t>
    </dgm:pt>
    <dgm:pt modelId="{EAFAD23F-343B-6B41-B9C6-A5E2649A6757}" type="parTrans" cxnId="{F4AE35E1-340F-D94D-BAD2-8F931DE14D34}">
      <dgm:prSet/>
      <dgm:spPr/>
      <dgm:t>
        <a:bodyPr/>
        <a:lstStyle/>
        <a:p>
          <a:endParaRPr lang="en-GB"/>
        </a:p>
      </dgm:t>
    </dgm:pt>
    <dgm:pt modelId="{AF120BC5-9285-354A-B779-612B5CF142D1}" type="sibTrans" cxnId="{F4AE35E1-340F-D94D-BAD2-8F931DE14D34}">
      <dgm:prSet/>
      <dgm:spPr/>
      <dgm:t>
        <a:bodyPr/>
        <a:lstStyle/>
        <a:p>
          <a:endParaRPr lang="en-GB"/>
        </a:p>
      </dgm:t>
    </dgm:pt>
    <dgm:pt modelId="{CC724290-76BF-BC45-8219-F216F1CEF0BA}">
      <dgm:prSet phldrT="[Texto]"/>
      <dgm:spPr>
        <a:noFill/>
        <a:ln>
          <a:solidFill>
            <a:srgbClr val="9BBB59">
              <a:alpha val="90000"/>
            </a:srgbClr>
          </a:solidFill>
        </a:ln>
      </dgm:spPr>
      <dgm:t>
        <a:bodyPr/>
        <a:lstStyle/>
        <a:p>
          <a:r>
            <a:rPr lang="en-US" b="0" dirty="0" smtClean="0"/>
            <a:t>Spring total Rainfall</a:t>
          </a:r>
          <a:endParaRPr lang="en-GB" b="0" dirty="0"/>
        </a:p>
      </dgm:t>
    </dgm:pt>
    <dgm:pt modelId="{5B86BD92-CA02-E74D-B9F3-610301056996}" type="parTrans" cxnId="{7CB9DB71-718D-CA45-93AC-2DF14BE344DB}">
      <dgm:prSet/>
      <dgm:spPr/>
      <dgm:t>
        <a:bodyPr/>
        <a:lstStyle/>
        <a:p>
          <a:endParaRPr lang="en-GB"/>
        </a:p>
      </dgm:t>
    </dgm:pt>
    <dgm:pt modelId="{7A3200CA-53A8-7D4B-8472-51B7B15C8859}" type="sibTrans" cxnId="{7CB9DB71-718D-CA45-93AC-2DF14BE344DB}">
      <dgm:prSet/>
      <dgm:spPr/>
      <dgm:t>
        <a:bodyPr/>
        <a:lstStyle/>
        <a:p>
          <a:endParaRPr lang="en-GB"/>
        </a:p>
      </dgm:t>
    </dgm:pt>
    <dgm:pt modelId="{EF94EDF9-DBA7-634A-B52F-F8A926F31842}">
      <dgm:prSet phldrT="[Texto]"/>
      <dgm:spPr>
        <a:solidFill>
          <a:srgbClr val="9BBB59"/>
        </a:solidFill>
        <a:ln w="76200" cmpd="sng">
          <a:solidFill>
            <a:schemeClr val="bg1"/>
          </a:solidFill>
        </a:ln>
        <a:effectLst/>
      </dgm:spPr>
      <dgm:t>
        <a:bodyPr/>
        <a:lstStyle/>
        <a:p>
          <a:r>
            <a:rPr lang="en-GB" dirty="0" smtClean="0"/>
            <a:t>GST</a:t>
          </a:r>
          <a:endParaRPr lang="en-GB" dirty="0"/>
        </a:p>
      </dgm:t>
    </dgm:pt>
    <dgm:pt modelId="{A9CC8696-E28C-2240-9742-C11C2C1DC319}" type="parTrans" cxnId="{27DFD6DA-AED6-0542-8942-C8904AC664DB}">
      <dgm:prSet/>
      <dgm:spPr/>
      <dgm:t>
        <a:bodyPr/>
        <a:lstStyle/>
        <a:p>
          <a:endParaRPr lang="en-GB"/>
        </a:p>
      </dgm:t>
    </dgm:pt>
    <dgm:pt modelId="{68F33A8A-8072-9840-8088-93617378A53A}" type="sibTrans" cxnId="{27DFD6DA-AED6-0542-8942-C8904AC664DB}">
      <dgm:prSet/>
      <dgm:spPr/>
      <dgm:t>
        <a:bodyPr/>
        <a:lstStyle/>
        <a:p>
          <a:endParaRPr lang="en-GB"/>
        </a:p>
      </dgm:t>
    </dgm:pt>
    <dgm:pt modelId="{7E07112E-B336-D345-A328-7A51821BDA8D}">
      <dgm:prSet phldrT="[Texto]"/>
      <dgm:spPr>
        <a:noFill/>
        <a:ln>
          <a:solidFill>
            <a:srgbClr val="9BBB59">
              <a:alpha val="90000"/>
            </a:srgbClr>
          </a:solidFill>
        </a:ln>
      </dgm:spPr>
      <dgm:t>
        <a:bodyPr/>
        <a:lstStyle/>
        <a:p>
          <a:r>
            <a:rPr lang="en-US" b="0" dirty="0" smtClean="0"/>
            <a:t>Growing Season mean Temperature</a:t>
          </a:r>
          <a:endParaRPr lang="en-GB" b="0" dirty="0"/>
        </a:p>
      </dgm:t>
    </dgm:pt>
    <dgm:pt modelId="{1E850F24-78F4-4F42-AAD7-235AD5E9F9DF}" type="parTrans" cxnId="{C200AF3E-94F7-3644-9965-9A6DEEBD31C1}">
      <dgm:prSet/>
      <dgm:spPr/>
      <dgm:t>
        <a:bodyPr/>
        <a:lstStyle/>
        <a:p>
          <a:endParaRPr lang="en-GB"/>
        </a:p>
      </dgm:t>
    </dgm:pt>
    <dgm:pt modelId="{B9281A2E-1C74-3240-BBAE-496D4A2C88F1}" type="sibTrans" cxnId="{C200AF3E-94F7-3644-9965-9A6DEEBD31C1}">
      <dgm:prSet/>
      <dgm:spPr/>
      <dgm:t>
        <a:bodyPr/>
        <a:lstStyle/>
        <a:p>
          <a:endParaRPr lang="en-GB"/>
        </a:p>
      </dgm:t>
    </dgm:pt>
    <dgm:pt modelId="{35EC766F-A891-0842-99EA-BF26E4E8D01F}">
      <dgm:prSet phldrT="[Texto]"/>
      <dgm:spPr>
        <a:noFill/>
        <a:ln>
          <a:solidFill>
            <a:srgbClr val="9BBB59">
              <a:alpha val="90000"/>
            </a:srgbClr>
          </a:solidFill>
        </a:ln>
      </dgm:spPr>
      <dgm:t>
        <a:bodyPr/>
        <a:lstStyle/>
        <a:p>
          <a:r>
            <a:rPr lang="en-US" dirty="0" smtClean="0"/>
            <a:t>Warm Spell Duration Index</a:t>
          </a:r>
          <a:endParaRPr lang="en-GB" dirty="0"/>
        </a:p>
      </dgm:t>
    </dgm:pt>
    <dgm:pt modelId="{8E085280-0784-DA4C-BF76-06BD7A607304}" type="parTrans" cxnId="{7D61562D-6E55-9A40-9B6A-F7EC5AC0F614}">
      <dgm:prSet/>
      <dgm:spPr/>
      <dgm:t>
        <a:bodyPr/>
        <a:lstStyle/>
        <a:p>
          <a:endParaRPr lang="en-GB"/>
        </a:p>
      </dgm:t>
    </dgm:pt>
    <dgm:pt modelId="{17F7F5F2-4EF8-0744-87DE-466E1F4781EC}" type="sibTrans" cxnId="{7D61562D-6E55-9A40-9B6A-F7EC5AC0F614}">
      <dgm:prSet/>
      <dgm:spPr/>
      <dgm:t>
        <a:bodyPr/>
        <a:lstStyle/>
        <a:p>
          <a:endParaRPr lang="en-GB"/>
        </a:p>
      </dgm:t>
    </dgm:pt>
    <dgm:pt modelId="{85C6B7AC-D658-7846-8223-3CE41B83D69A}">
      <dgm:prSet phldrT="[Texto]"/>
      <dgm:spPr>
        <a:noFill/>
        <a:ln>
          <a:solidFill>
            <a:srgbClr val="9BBB59">
              <a:alpha val="90000"/>
            </a:srgbClr>
          </a:solidFill>
        </a:ln>
      </dgm:spPr>
      <dgm:t>
        <a:bodyPr/>
        <a:lstStyle/>
        <a:p>
          <a:r>
            <a:rPr lang="en-US" dirty="0" smtClean="0"/>
            <a:t>Growing Degree-Days</a:t>
          </a:r>
          <a:endParaRPr lang="en-GB" dirty="0"/>
        </a:p>
      </dgm:t>
    </dgm:pt>
    <dgm:pt modelId="{7DB7425A-5DCC-3547-AE86-06FE509207D4}" type="parTrans" cxnId="{070DEE2B-8858-7B45-96AD-52F87A81FC6F}">
      <dgm:prSet/>
      <dgm:spPr/>
      <dgm:t>
        <a:bodyPr/>
        <a:lstStyle/>
        <a:p>
          <a:endParaRPr lang="en-GB"/>
        </a:p>
      </dgm:t>
    </dgm:pt>
    <dgm:pt modelId="{63188D39-3509-FC40-83B6-D6C379A384C0}" type="sibTrans" cxnId="{070DEE2B-8858-7B45-96AD-52F87A81FC6F}">
      <dgm:prSet/>
      <dgm:spPr/>
      <dgm:t>
        <a:bodyPr/>
        <a:lstStyle/>
        <a:p>
          <a:endParaRPr lang="en-GB"/>
        </a:p>
      </dgm:t>
    </dgm:pt>
    <dgm:pt modelId="{79D9F413-9B45-A64C-9C38-8BABF3ECA8E7}">
      <dgm:prSet phldrT="[Texto]"/>
      <dgm:spPr>
        <a:solidFill>
          <a:srgbClr val="9BBB59"/>
        </a:solidFill>
        <a:ln w="76200" cmpd="sng">
          <a:solidFill>
            <a:schemeClr val="bg1"/>
          </a:solidFill>
        </a:ln>
        <a:effectLst/>
      </dgm:spPr>
      <dgm:t>
        <a:bodyPr/>
        <a:lstStyle/>
        <a:p>
          <a:r>
            <a:rPr lang="en-GB" dirty="0" smtClean="0"/>
            <a:t>GDD</a:t>
          </a:r>
          <a:endParaRPr lang="en-GB" dirty="0"/>
        </a:p>
      </dgm:t>
    </dgm:pt>
    <dgm:pt modelId="{BC296417-4341-7449-8CD2-CD5514B35167}" type="parTrans" cxnId="{110D5FAB-3832-AD47-97CF-EFA4F83AB10D}">
      <dgm:prSet/>
      <dgm:spPr/>
      <dgm:t>
        <a:bodyPr/>
        <a:lstStyle/>
        <a:p>
          <a:endParaRPr lang="en-GB"/>
        </a:p>
      </dgm:t>
    </dgm:pt>
    <dgm:pt modelId="{CECFB092-019F-FA4F-84C3-4A4697786035}" type="sibTrans" cxnId="{110D5FAB-3832-AD47-97CF-EFA4F83AB10D}">
      <dgm:prSet/>
      <dgm:spPr/>
      <dgm:t>
        <a:bodyPr/>
        <a:lstStyle/>
        <a:p>
          <a:endParaRPr lang="en-GB"/>
        </a:p>
      </dgm:t>
    </dgm:pt>
    <dgm:pt modelId="{9EB4A62C-AF0C-FF47-B568-F26C04BBA2D4}">
      <dgm:prSet phldrT="[Texto]"/>
      <dgm:spPr>
        <a:solidFill>
          <a:srgbClr val="9BBB59"/>
        </a:solidFill>
        <a:ln w="76200" cmpd="sng">
          <a:solidFill>
            <a:schemeClr val="bg1"/>
          </a:solidFill>
        </a:ln>
        <a:effectLst/>
      </dgm:spPr>
      <dgm:t>
        <a:bodyPr/>
        <a:lstStyle/>
        <a:p>
          <a:r>
            <a:rPr lang="en-GB" dirty="0" smtClean="0"/>
            <a:t>SU35</a:t>
          </a:r>
          <a:endParaRPr lang="en-GB" dirty="0"/>
        </a:p>
      </dgm:t>
    </dgm:pt>
    <dgm:pt modelId="{1712489C-C1D1-D044-A837-1290758B9655}" type="parTrans" cxnId="{6E779CBA-399A-A74C-898D-ADDEA425D0C9}">
      <dgm:prSet/>
      <dgm:spPr/>
      <dgm:t>
        <a:bodyPr/>
        <a:lstStyle/>
        <a:p>
          <a:endParaRPr lang="en-GB"/>
        </a:p>
      </dgm:t>
    </dgm:pt>
    <dgm:pt modelId="{7BF6BA82-BFD5-FC44-BD32-21F088D06A99}" type="sibTrans" cxnId="{6E779CBA-399A-A74C-898D-ADDEA425D0C9}">
      <dgm:prSet/>
      <dgm:spPr/>
      <dgm:t>
        <a:bodyPr/>
        <a:lstStyle/>
        <a:p>
          <a:endParaRPr lang="en-GB"/>
        </a:p>
      </dgm:t>
    </dgm:pt>
    <dgm:pt modelId="{AC7C7285-8052-D24D-AF4F-CB3534B7ED7C}">
      <dgm:prSet phldrT="[Texto]"/>
      <dgm:spPr>
        <a:noFill/>
        <a:ln>
          <a:solidFill>
            <a:srgbClr val="9BBB59">
              <a:alpha val="90000"/>
            </a:srgbClr>
          </a:solidFill>
        </a:ln>
      </dgm:spPr>
      <dgm:t>
        <a:bodyPr/>
        <a:lstStyle/>
        <a:p>
          <a:r>
            <a:rPr lang="en-US" dirty="0" smtClean="0"/>
            <a:t>Number of heat stress days</a:t>
          </a:r>
          <a:endParaRPr lang="en-GB" dirty="0"/>
        </a:p>
      </dgm:t>
    </dgm:pt>
    <dgm:pt modelId="{3A95E8EB-14C9-D746-AA41-BA9034685CCA}" type="parTrans" cxnId="{FD364730-A2FB-5F41-B84E-EC572E83EA9D}">
      <dgm:prSet/>
      <dgm:spPr/>
      <dgm:t>
        <a:bodyPr/>
        <a:lstStyle/>
        <a:p>
          <a:endParaRPr lang="en-GB"/>
        </a:p>
      </dgm:t>
    </dgm:pt>
    <dgm:pt modelId="{A4C78B3C-4154-AC4B-971A-190BFC9229E5}" type="sibTrans" cxnId="{FD364730-A2FB-5F41-B84E-EC572E83EA9D}">
      <dgm:prSet/>
      <dgm:spPr/>
      <dgm:t>
        <a:bodyPr/>
        <a:lstStyle/>
        <a:p>
          <a:endParaRPr lang="en-GB"/>
        </a:p>
      </dgm:t>
    </dgm:pt>
    <dgm:pt modelId="{A26B2B8F-4320-F747-9BBA-A97314F2A242}">
      <dgm:prSet phldrT="[Texto]"/>
      <dgm:spPr>
        <a:solidFill>
          <a:srgbClr val="9BBB59"/>
        </a:solidFill>
        <a:ln w="76200" cmpd="sng">
          <a:solidFill>
            <a:schemeClr val="bg1"/>
          </a:solidFill>
        </a:ln>
        <a:effectLst/>
      </dgm:spPr>
      <dgm:t>
        <a:bodyPr/>
        <a:lstStyle/>
        <a:p>
          <a:r>
            <a:rPr lang="en-GB" dirty="0" smtClean="0"/>
            <a:t>WSDI</a:t>
          </a:r>
          <a:endParaRPr lang="en-GB" dirty="0"/>
        </a:p>
      </dgm:t>
    </dgm:pt>
    <dgm:pt modelId="{B502B2E5-C096-7343-A1DA-7DDC546BB21F}" type="parTrans" cxnId="{0195BFBE-3B11-8E42-B8D8-06E9B1BD697B}">
      <dgm:prSet/>
      <dgm:spPr/>
      <dgm:t>
        <a:bodyPr/>
        <a:lstStyle/>
        <a:p>
          <a:endParaRPr lang="en-GB"/>
        </a:p>
      </dgm:t>
    </dgm:pt>
    <dgm:pt modelId="{6FA40D7D-5B6B-8542-991A-60F60707B88F}" type="sibTrans" cxnId="{0195BFBE-3B11-8E42-B8D8-06E9B1BD697B}">
      <dgm:prSet/>
      <dgm:spPr/>
      <dgm:t>
        <a:bodyPr/>
        <a:lstStyle/>
        <a:p>
          <a:endParaRPr lang="en-GB"/>
        </a:p>
      </dgm:t>
    </dgm:pt>
    <dgm:pt modelId="{C2E0AEF2-E031-1941-BC0F-612044B1BA58}" type="pres">
      <dgm:prSet presAssocID="{F9526C60-9C56-3049-9110-F3C8473D6BC5}" presName="Name0" presStyleCnt="0">
        <dgm:presLayoutVars>
          <dgm:dir/>
          <dgm:animLvl val="lvl"/>
          <dgm:resizeHandles val="exact"/>
        </dgm:presLayoutVars>
      </dgm:prSet>
      <dgm:spPr/>
      <dgm:t>
        <a:bodyPr/>
        <a:lstStyle/>
        <a:p>
          <a:endParaRPr lang="en-US"/>
        </a:p>
      </dgm:t>
    </dgm:pt>
    <dgm:pt modelId="{AD2E52DE-7821-B248-9FEF-0025D021C57A}" type="pres">
      <dgm:prSet presAssocID="{2B42DF24-394D-0742-A494-3644D8BD2C99}" presName="linNode" presStyleCnt="0"/>
      <dgm:spPr/>
    </dgm:pt>
    <dgm:pt modelId="{AF4A7591-A176-914E-BC80-F9658F5CAEB3}" type="pres">
      <dgm:prSet presAssocID="{2B42DF24-394D-0742-A494-3644D8BD2C99}" presName="parentText" presStyleLbl="node1" presStyleIdx="0" presStyleCnt="5">
        <dgm:presLayoutVars>
          <dgm:chMax val="1"/>
          <dgm:bulletEnabled val="1"/>
        </dgm:presLayoutVars>
      </dgm:prSet>
      <dgm:spPr/>
      <dgm:t>
        <a:bodyPr/>
        <a:lstStyle/>
        <a:p>
          <a:endParaRPr lang="en-US"/>
        </a:p>
      </dgm:t>
    </dgm:pt>
    <dgm:pt modelId="{5838AECE-6689-B64F-83D2-C3AD585E324C}" type="pres">
      <dgm:prSet presAssocID="{2B42DF24-394D-0742-A494-3644D8BD2C99}" presName="descendantText" presStyleLbl="alignAccFollowNode1" presStyleIdx="0" presStyleCnt="5">
        <dgm:presLayoutVars>
          <dgm:bulletEnabled val="1"/>
        </dgm:presLayoutVars>
      </dgm:prSet>
      <dgm:spPr/>
      <dgm:t>
        <a:bodyPr/>
        <a:lstStyle/>
        <a:p>
          <a:endParaRPr lang="en-GB"/>
        </a:p>
      </dgm:t>
    </dgm:pt>
    <dgm:pt modelId="{B8A30BFD-7B52-AD4A-83D4-8C0A592AA0E5}" type="pres">
      <dgm:prSet presAssocID="{AF120BC5-9285-354A-B779-612B5CF142D1}" presName="sp" presStyleCnt="0"/>
      <dgm:spPr/>
    </dgm:pt>
    <dgm:pt modelId="{1776411D-21AB-AB4F-84EF-DC95D6B357E0}" type="pres">
      <dgm:prSet presAssocID="{EF94EDF9-DBA7-634A-B52F-F8A926F31842}" presName="linNode" presStyleCnt="0"/>
      <dgm:spPr/>
    </dgm:pt>
    <dgm:pt modelId="{AF6912AB-C7C7-1944-893B-2A5FF60C85E9}" type="pres">
      <dgm:prSet presAssocID="{EF94EDF9-DBA7-634A-B52F-F8A926F31842}" presName="parentText" presStyleLbl="node1" presStyleIdx="1" presStyleCnt="5">
        <dgm:presLayoutVars>
          <dgm:chMax val="1"/>
          <dgm:bulletEnabled val="1"/>
        </dgm:presLayoutVars>
      </dgm:prSet>
      <dgm:spPr/>
      <dgm:t>
        <a:bodyPr/>
        <a:lstStyle/>
        <a:p>
          <a:endParaRPr lang="en-GB"/>
        </a:p>
      </dgm:t>
    </dgm:pt>
    <dgm:pt modelId="{62675403-9255-304E-8EB2-4C7F86388526}" type="pres">
      <dgm:prSet presAssocID="{EF94EDF9-DBA7-634A-B52F-F8A926F31842}" presName="descendantText" presStyleLbl="alignAccFollowNode1" presStyleIdx="1" presStyleCnt="5">
        <dgm:presLayoutVars>
          <dgm:bulletEnabled val="1"/>
        </dgm:presLayoutVars>
      </dgm:prSet>
      <dgm:spPr/>
      <dgm:t>
        <a:bodyPr/>
        <a:lstStyle/>
        <a:p>
          <a:endParaRPr lang="en-GB"/>
        </a:p>
      </dgm:t>
    </dgm:pt>
    <dgm:pt modelId="{7CC6ED97-F8BD-8E4D-A5D3-39C3DF878047}" type="pres">
      <dgm:prSet presAssocID="{68F33A8A-8072-9840-8088-93617378A53A}" presName="sp" presStyleCnt="0"/>
      <dgm:spPr/>
    </dgm:pt>
    <dgm:pt modelId="{872A3F96-7D4F-BF4C-A02C-DAB1BA3BC2CD}" type="pres">
      <dgm:prSet presAssocID="{9EB4A62C-AF0C-FF47-B568-F26C04BBA2D4}" presName="linNode" presStyleCnt="0"/>
      <dgm:spPr/>
    </dgm:pt>
    <dgm:pt modelId="{EBCC264A-2A82-8040-8C53-D4DC676EADC7}" type="pres">
      <dgm:prSet presAssocID="{9EB4A62C-AF0C-FF47-B568-F26C04BBA2D4}" presName="parentText" presStyleLbl="node1" presStyleIdx="2" presStyleCnt="5">
        <dgm:presLayoutVars>
          <dgm:chMax val="1"/>
          <dgm:bulletEnabled val="1"/>
        </dgm:presLayoutVars>
      </dgm:prSet>
      <dgm:spPr/>
      <dgm:t>
        <a:bodyPr/>
        <a:lstStyle/>
        <a:p>
          <a:endParaRPr lang="en-US"/>
        </a:p>
      </dgm:t>
    </dgm:pt>
    <dgm:pt modelId="{4E7F9226-EBEA-2E45-9B9B-C8236844E79B}" type="pres">
      <dgm:prSet presAssocID="{9EB4A62C-AF0C-FF47-B568-F26C04BBA2D4}" presName="descendantText" presStyleLbl="alignAccFollowNode1" presStyleIdx="2" presStyleCnt="5">
        <dgm:presLayoutVars>
          <dgm:bulletEnabled val="1"/>
        </dgm:presLayoutVars>
      </dgm:prSet>
      <dgm:spPr/>
      <dgm:t>
        <a:bodyPr/>
        <a:lstStyle/>
        <a:p>
          <a:endParaRPr lang="en-GB"/>
        </a:p>
      </dgm:t>
    </dgm:pt>
    <dgm:pt modelId="{142B730E-4545-5B46-BCAF-09F268CCB554}" type="pres">
      <dgm:prSet presAssocID="{7BF6BA82-BFD5-FC44-BD32-21F088D06A99}" presName="sp" presStyleCnt="0"/>
      <dgm:spPr/>
    </dgm:pt>
    <dgm:pt modelId="{F5D1027A-8A4F-3E4A-AFB4-9A3FD57047AB}" type="pres">
      <dgm:prSet presAssocID="{79D9F413-9B45-A64C-9C38-8BABF3ECA8E7}" presName="linNode" presStyleCnt="0"/>
      <dgm:spPr/>
    </dgm:pt>
    <dgm:pt modelId="{E320D668-8648-FF45-AA13-EB73ED747818}" type="pres">
      <dgm:prSet presAssocID="{79D9F413-9B45-A64C-9C38-8BABF3ECA8E7}" presName="parentText" presStyleLbl="node1" presStyleIdx="3" presStyleCnt="5">
        <dgm:presLayoutVars>
          <dgm:chMax val="1"/>
          <dgm:bulletEnabled val="1"/>
        </dgm:presLayoutVars>
      </dgm:prSet>
      <dgm:spPr/>
      <dgm:t>
        <a:bodyPr/>
        <a:lstStyle/>
        <a:p>
          <a:endParaRPr lang="en-GB"/>
        </a:p>
      </dgm:t>
    </dgm:pt>
    <dgm:pt modelId="{E7DAA66C-7B28-D343-81DF-F3D60E211FF4}" type="pres">
      <dgm:prSet presAssocID="{79D9F413-9B45-A64C-9C38-8BABF3ECA8E7}" presName="descendantText" presStyleLbl="alignAccFollowNode1" presStyleIdx="3" presStyleCnt="5">
        <dgm:presLayoutVars>
          <dgm:bulletEnabled val="1"/>
        </dgm:presLayoutVars>
      </dgm:prSet>
      <dgm:spPr/>
      <dgm:t>
        <a:bodyPr/>
        <a:lstStyle/>
        <a:p>
          <a:endParaRPr lang="en-GB"/>
        </a:p>
      </dgm:t>
    </dgm:pt>
    <dgm:pt modelId="{E4B95BA0-69E1-3544-A887-0913C7DEF817}" type="pres">
      <dgm:prSet presAssocID="{CECFB092-019F-FA4F-84C3-4A4697786035}" presName="sp" presStyleCnt="0"/>
      <dgm:spPr/>
    </dgm:pt>
    <dgm:pt modelId="{EAD99D12-316D-2C4F-9102-AC34A062B822}" type="pres">
      <dgm:prSet presAssocID="{A26B2B8F-4320-F747-9BBA-A97314F2A242}" presName="linNode" presStyleCnt="0"/>
      <dgm:spPr/>
    </dgm:pt>
    <dgm:pt modelId="{12852F05-79CC-F54C-B0DD-DC0534164B64}" type="pres">
      <dgm:prSet presAssocID="{A26B2B8F-4320-F747-9BBA-A97314F2A242}" presName="parentText" presStyleLbl="node1" presStyleIdx="4" presStyleCnt="5">
        <dgm:presLayoutVars>
          <dgm:chMax val="1"/>
          <dgm:bulletEnabled val="1"/>
        </dgm:presLayoutVars>
      </dgm:prSet>
      <dgm:spPr/>
      <dgm:t>
        <a:bodyPr/>
        <a:lstStyle/>
        <a:p>
          <a:endParaRPr lang="en-US"/>
        </a:p>
      </dgm:t>
    </dgm:pt>
    <dgm:pt modelId="{D9200F00-7BD0-3741-85F3-0D084E23E59A}" type="pres">
      <dgm:prSet presAssocID="{A26B2B8F-4320-F747-9BBA-A97314F2A242}" presName="descendantText" presStyleLbl="alignAccFollowNode1" presStyleIdx="4" presStyleCnt="5">
        <dgm:presLayoutVars>
          <dgm:bulletEnabled val="1"/>
        </dgm:presLayoutVars>
      </dgm:prSet>
      <dgm:spPr/>
      <dgm:t>
        <a:bodyPr/>
        <a:lstStyle/>
        <a:p>
          <a:endParaRPr lang="en-GB"/>
        </a:p>
      </dgm:t>
    </dgm:pt>
  </dgm:ptLst>
  <dgm:cxnLst>
    <dgm:cxn modelId="{72046F01-14E6-E14B-BEC9-CCA3A2AC9362}" type="presOf" srcId="{7E07112E-B336-D345-A328-7A51821BDA8D}" destId="{62675403-9255-304E-8EB2-4C7F86388526}" srcOrd="0" destOrd="0" presId="urn:microsoft.com/office/officeart/2005/8/layout/vList5"/>
    <dgm:cxn modelId="{2C4AFC87-BC46-C243-A8D4-BBE47BE39E01}" type="presOf" srcId="{79D9F413-9B45-A64C-9C38-8BABF3ECA8E7}" destId="{E320D668-8648-FF45-AA13-EB73ED747818}" srcOrd="0" destOrd="0" presId="urn:microsoft.com/office/officeart/2005/8/layout/vList5"/>
    <dgm:cxn modelId="{3BA616F5-443D-1D4A-8E57-93F7B0A5D3AB}" type="presOf" srcId="{2B42DF24-394D-0742-A494-3644D8BD2C99}" destId="{AF4A7591-A176-914E-BC80-F9658F5CAEB3}" srcOrd="0" destOrd="0" presId="urn:microsoft.com/office/officeart/2005/8/layout/vList5"/>
    <dgm:cxn modelId="{0276DD26-D3B0-ED40-A7E1-A1F9C80FAD57}" type="presOf" srcId="{AC7C7285-8052-D24D-AF4F-CB3534B7ED7C}" destId="{4E7F9226-EBEA-2E45-9B9B-C8236844E79B}" srcOrd="0" destOrd="0" presId="urn:microsoft.com/office/officeart/2005/8/layout/vList5"/>
    <dgm:cxn modelId="{C200AF3E-94F7-3644-9965-9A6DEEBD31C1}" srcId="{EF94EDF9-DBA7-634A-B52F-F8A926F31842}" destId="{7E07112E-B336-D345-A328-7A51821BDA8D}" srcOrd="0" destOrd="0" parTransId="{1E850F24-78F4-4F42-AAD7-235AD5E9F9DF}" sibTransId="{B9281A2E-1C74-3240-BBAE-496D4A2C88F1}"/>
    <dgm:cxn modelId="{0195BFBE-3B11-8E42-B8D8-06E9B1BD697B}" srcId="{F9526C60-9C56-3049-9110-F3C8473D6BC5}" destId="{A26B2B8F-4320-F747-9BBA-A97314F2A242}" srcOrd="4" destOrd="0" parTransId="{B502B2E5-C096-7343-A1DA-7DDC546BB21F}" sibTransId="{6FA40D7D-5B6B-8542-991A-60F60707B88F}"/>
    <dgm:cxn modelId="{9F1B10DF-5460-2D49-82B7-F1ED28EE43FA}" type="presOf" srcId="{85C6B7AC-D658-7846-8223-3CE41B83D69A}" destId="{E7DAA66C-7B28-D343-81DF-F3D60E211FF4}" srcOrd="0" destOrd="0" presId="urn:microsoft.com/office/officeart/2005/8/layout/vList5"/>
    <dgm:cxn modelId="{873137EE-032A-BB4B-8EBD-23ADF5345805}" type="presOf" srcId="{A26B2B8F-4320-F747-9BBA-A97314F2A242}" destId="{12852F05-79CC-F54C-B0DD-DC0534164B64}" srcOrd="0" destOrd="0" presId="urn:microsoft.com/office/officeart/2005/8/layout/vList5"/>
    <dgm:cxn modelId="{F4AE35E1-340F-D94D-BAD2-8F931DE14D34}" srcId="{F9526C60-9C56-3049-9110-F3C8473D6BC5}" destId="{2B42DF24-394D-0742-A494-3644D8BD2C99}" srcOrd="0" destOrd="0" parTransId="{EAFAD23F-343B-6B41-B9C6-A5E2649A6757}" sibTransId="{AF120BC5-9285-354A-B779-612B5CF142D1}"/>
    <dgm:cxn modelId="{7CB9DB71-718D-CA45-93AC-2DF14BE344DB}" srcId="{2B42DF24-394D-0742-A494-3644D8BD2C99}" destId="{CC724290-76BF-BC45-8219-F216F1CEF0BA}" srcOrd="0" destOrd="0" parTransId="{5B86BD92-CA02-E74D-B9F3-610301056996}" sibTransId="{7A3200CA-53A8-7D4B-8472-51B7B15C8859}"/>
    <dgm:cxn modelId="{110D5FAB-3832-AD47-97CF-EFA4F83AB10D}" srcId="{F9526C60-9C56-3049-9110-F3C8473D6BC5}" destId="{79D9F413-9B45-A64C-9C38-8BABF3ECA8E7}" srcOrd="3" destOrd="0" parTransId="{BC296417-4341-7449-8CD2-CD5514B35167}" sibTransId="{CECFB092-019F-FA4F-84C3-4A4697786035}"/>
    <dgm:cxn modelId="{27DFD6DA-AED6-0542-8942-C8904AC664DB}" srcId="{F9526C60-9C56-3049-9110-F3C8473D6BC5}" destId="{EF94EDF9-DBA7-634A-B52F-F8A926F31842}" srcOrd="1" destOrd="0" parTransId="{A9CC8696-E28C-2240-9742-C11C2C1DC319}" sibTransId="{68F33A8A-8072-9840-8088-93617378A53A}"/>
    <dgm:cxn modelId="{6E779CBA-399A-A74C-898D-ADDEA425D0C9}" srcId="{F9526C60-9C56-3049-9110-F3C8473D6BC5}" destId="{9EB4A62C-AF0C-FF47-B568-F26C04BBA2D4}" srcOrd="2" destOrd="0" parTransId="{1712489C-C1D1-D044-A837-1290758B9655}" sibTransId="{7BF6BA82-BFD5-FC44-BD32-21F088D06A99}"/>
    <dgm:cxn modelId="{FD364730-A2FB-5F41-B84E-EC572E83EA9D}" srcId="{9EB4A62C-AF0C-FF47-B568-F26C04BBA2D4}" destId="{AC7C7285-8052-D24D-AF4F-CB3534B7ED7C}" srcOrd="0" destOrd="0" parTransId="{3A95E8EB-14C9-D746-AA41-BA9034685CCA}" sibTransId="{A4C78B3C-4154-AC4B-971A-190BFC9229E5}"/>
    <dgm:cxn modelId="{477806DC-6653-654C-9150-CE5A861DDE47}" type="presOf" srcId="{35EC766F-A891-0842-99EA-BF26E4E8D01F}" destId="{D9200F00-7BD0-3741-85F3-0D084E23E59A}" srcOrd="0" destOrd="0" presId="urn:microsoft.com/office/officeart/2005/8/layout/vList5"/>
    <dgm:cxn modelId="{7D61562D-6E55-9A40-9B6A-F7EC5AC0F614}" srcId="{A26B2B8F-4320-F747-9BBA-A97314F2A242}" destId="{35EC766F-A891-0842-99EA-BF26E4E8D01F}" srcOrd="0" destOrd="0" parTransId="{8E085280-0784-DA4C-BF76-06BD7A607304}" sibTransId="{17F7F5F2-4EF8-0744-87DE-466E1F4781EC}"/>
    <dgm:cxn modelId="{B142411C-C26F-E543-B2F3-E695F304925F}" type="presOf" srcId="{9EB4A62C-AF0C-FF47-B568-F26C04BBA2D4}" destId="{EBCC264A-2A82-8040-8C53-D4DC676EADC7}" srcOrd="0" destOrd="0" presId="urn:microsoft.com/office/officeart/2005/8/layout/vList5"/>
    <dgm:cxn modelId="{68160841-AF82-AA40-8D41-9609405411C1}" type="presOf" srcId="{F9526C60-9C56-3049-9110-F3C8473D6BC5}" destId="{C2E0AEF2-E031-1941-BC0F-612044B1BA58}" srcOrd="0" destOrd="0" presId="urn:microsoft.com/office/officeart/2005/8/layout/vList5"/>
    <dgm:cxn modelId="{070DEE2B-8858-7B45-96AD-52F87A81FC6F}" srcId="{79D9F413-9B45-A64C-9C38-8BABF3ECA8E7}" destId="{85C6B7AC-D658-7846-8223-3CE41B83D69A}" srcOrd="0" destOrd="0" parTransId="{7DB7425A-5DCC-3547-AE86-06FE509207D4}" sibTransId="{63188D39-3509-FC40-83B6-D6C379A384C0}"/>
    <dgm:cxn modelId="{3855BB33-B935-DD48-AB11-8952FFC3A15E}" type="presOf" srcId="{EF94EDF9-DBA7-634A-B52F-F8A926F31842}" destId="{AF6912AB-C7C7-1944-893B-2A5FF60C85E9}" srcOrd="0" destOrd="0" presId="urn:microsoft.com/office/officeart/2005/8/layout/vList5"/>
    <dgm:cxn modelId="{9A4CD743-1538-E74B-A8BF-8F5AB4278ABF}" type="presOf" srcId="{CC724290-76BF-BC45-8219-F216F1CEF0BA}" destId="{5838AECE-6689-B64F-83D2-C3AD585E324C}" srcOrd="0" destOrd="0" presId="urn:microsoft.com/office/officeart/2005/8/layout/vList5"/>
    <dgm:cxn modelId="{73983D9A-A9BF-9741-B7B9-6A6B5CF7DAE0}" type="presParOf" srcId="{C2E0AEF2-E031-1941-BC0F-612044B1BA58}" destId="{AD2E52DE-7821-B248-9FEF-0025D021C57A}" srcOrd="0" destOrd="0" presId="urn:microsoft.com/office/officeart/2005/8/layout/vList5"/>
    <dgm:cxn modelId="{6C476E9F-2439-B94C-8DCA-4A157690BB56}" type="presParOf" srcId="{AD2E52DE-7821-B248-9FEF-0025D021C57A}" destId="{AF4A7591-A176-914E-BC80-F9658F5CAEB3}" srcOrd="0" destOrd="0" presId="urn:microsoft.com/office/officeart/2005/8/layout/vList5"/>
    <dgm:cxn modelId="{4EE1F52A-B8C6-BA44-A64E-3DAEA39CFBDC}" type="presParOf" srcId="{AD2E52DE-7821-B248-9FEF-0025D021C57A}" destId="{5838AECE-6689-B64F-83D2-C3AD585E324C}" srcOrd="1" destOrd="0" presId="urn:microsoft.com/office/officeart/2005/8/layout/vList5"/>
    <dgm:cxn modelId="{348D4261-9D61-954D-9B60-DA81A263B604}" type="presParOf" srcId="{C2E0AEF2-E031-1941-BC0F-612044B1BA58}" destId="{B8A30BFD-7B52-AD4A-83D4-8C0A592AA0E5}" srcOrd="1" destOrd="0" presId="urn:microsoft.com/office/officeart/2005/8/layout/vList5"/>
    <dgm:cxn modelId="{E946FFB8-8638-2C40-ABD0-FE8583D11060}" type="presParOf" srcId="{C2E0AEF2-E031-1941-BC0F-612044B1BA58}" destId="{1776411D-21AB-AB4F-84EF-DC95D6B357E0}" srcOrd="2" destOrd="0" presId="urn:microsoft.com/office/officeart/2005/8/layout/vList5"/>
    <dgm:cxn modelId="{199B992B-476C-1C46-9957-6F496C1BD0DE}" type="presParOf" srcId="{1776411D-21AB-AB4F-84EF-DC95D6B357E0}" destId="{AF6912AB-C7C7-1944-893B-2A5FF60C85E9}" srcOrd="0" destOrd="0" presId="urn:microsoft.com/office/officeart/2005/8/layout/vList5"/>
    <dgm:cxn modelId="{3BE0D6FD-5B5B-714D-98C5-06C52B2F26B8}" type="presParOf" srcId="{1776411D-21AB-AB4F-84EF-DC95D6B357E0}" destId="{62675403-9255-304E-8EB2-4C7F86388526}" srcOrd="1" destOrd="0" presId="urn:microsoft.com/office/officeart/2005/8/layout/vList5"/>
    <dgm:cxn modelId="{DBCF4CF5-90F2-7F4E-95D7-D6072DD27722}" type="presParOf" srcId="{C2E0AEF2-E031-1941-BC0F-612044B1BA58}" destId="{7CC6ED97-F8BD-8E4D-A5D3-39C3DF878047}" srcOrd="3" destOrd="0" presId="urn:microsoft.com/office/officeart/2005/8/layout/vList5"/>
    <dgm:cxn modelId="{9290C9AE-DA3F-104F-A1E0-6256A610B3A7}" type="presParOf" srcId="{C2E0AEF2-E031-1941-BC0F-612044B1BA58}" destId="{872A3F96-7D4F-BF4C-A02C-DAB1BA3BC2CD}" srcOrd="4" destOrd="0" presId="urn:microsoft.com/office/officeart/2005/8/layout/vList5"/>
    <dgm:cxn modelId="{78E181EA-2352-FD48-BE3E-7AA47283263E}" type="presParOf" srcId="{872A3F96-7D4F-BF4C-A02C-DAB1BA3BC2CD}" destId="{EBCC264A-2A82-8040-8C53-D4DC676EADC7}" srcOrd="0" destOrd="0" presId="urn:microsoft.com/office/officeart/2005/8/layout/vList5"/>
    <dgm:cxn modelId="{0CF1D973-1A43-DC40-8F85-15085BEE40D4}" type="presParOf" srcId="{872A3F96-7D4F-BF4C-A02C-DAB1BA3BC2CD}" destId="{4E7F9226-EBEA-2E45-9B9B-C8236844E79B}" srcOrd="1" destOrd="0" presId="urn:microsoft.com/office/officeart/2005/8/layout/vList5"/>
    <dgm:cxn modelId="{D8039A51-A909-D14A-A570-B5C73105C7BC}" type="presParOf" srcId="{C2E0AEF2-E031-1941-BC0F-612044B1BA58}" destId="{142B730E-4545-5B46-BCAF-09F268CCB554}" srcOrd="5" destOrd="0" presId="urn:microsoft.com/office/officeart/2005/8/layout/vList5"/>
    <dgm:cxn modelId="{EBEC2096-E1C9-2D4E-8390-FCC272FC9A19}" type="presParOf" srcId="{C2E0AEF2-E031-1941-BC0F-612044B1BA58}" destId="{F5D1027A-8A4F-3E4A-AFB4-9A3FD57047AB}" srcOrd="6" destOrd="0" presId="urn:microsoft.com/office/officeart/2005/8/layout/vList5"/>
    <dgm:cxn modelId="{BA129C75-2F9A-3F4E-B069-50E1C8BE72C9}" type="presParOf" srcId="{F5D1027A-8A4F-3E4A-AFB4-9A3FD57047AB}" destId="{E320D668-8648-FF45-AA13-EB73ED747818}" srcOrd="0" destOrd="0" presId="urn:microsoft.com/office/officeart/2005/8/layout/vList5"/>
    <dgm:cxn modelId="{24ABEB46-9736-994E-973A-57BA0392046E}" type="presParOf" srcId="{F5D1027A-8A4F-3E4A-AFB4-9A3FD57047AB}" destId="{E7DAA66C-7B28-D343-81DF-F3D60E211FF4}" srcOrd="1" destOrd="0" presId="urn:microsoft.com/office/officeart/2005/8/layout/vList5"/>
    <dgm:cxn modelId="{84ED2A8A-2EF4-5644-A59E-C6E1EC3133F4}" type="presParOf" srcId="{C2E0AEF2-E031-1941-BC0F-612044B1BA58}" destId="{E4B95BA0-69E1-3544-A887-0913C7DEF817}" srcOrd="7" destOrd="0" presId="urn:microsoft.com/office/officeart/2005/8/layout/vList5"/>
    <dgm:cxn modelId="{3E40B910-EBA4-0540-8333-B1A81831A0B8}" type="presParOf" srcId="{C2E0AEF2-E031-1941-BC0F-612044B1BA58}" destId="{EAD99D12-316D-2C4F-9102-AC34A062B822}" srcOrd="8" destOrd="0" presId="urn:microsoft.com/office/officeart/2005/8/layout/vList5"/>
    <dgm:cxn modelId="{71A29662-B65F-2E44-BD64-1D4C6E72B833}" type="presParOf" srcId="{EAD99D12-316D-2C4F-9102-AC34A062B822}" destId="{12852F05-79CC-F54C-B0DD-DC0534164B64}" srcOrd="0" destOrd="0" presId="urn:microsoft.com/office/officeart/2005/8/layout/vList5"/>
    <dgm:cxn modelId="{BF36A99A-2806-AF4F-BC92-41D5A645B730}" type="presParOf" srcId="{EAD99D12-316D-2C4F-9102-AC34A062B822}" destId="{D9200F00-7BD0-3741-85F3-0D084E23E59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34A222-097B-493C-AED7-96DE76F7108E}" type="doc">
      <dgm:prSet loTypeId="urn:microsoft.com/office/officeart/2005/8/layout/vList6" loCatId="process" qsTypeId="urn:microsoft.com/office/officeart/2005/8/quickstyle/simple2" qsCatId="simple" csTypeId="urn:microsoft.com/office/officeart/2005/8/colors/accent5_5" csCatId="accent5" phldr="1"/>
      <dgm:spPr/>
      <dgm:t>
        <a:bodyPr/>
        <a:lstStyle/>
        <a:p>
          <a:endParaRPr lang="pt-PT"/>
        </a:p>
      </dgm:t>
    </dgm:pt>
    <dgm:pt modelId="{FF8D6C72-75C1-417C-896C-BE9DC641D418}">
      <dgm:prSet phldrT="[Texto]" custT="1"/>
      <dgm:spPr>
        <a:solidFill>
          <a:schemeClr val="accent3"/>
        </a:solidFill>
      </dgm:spPr>
      <dgm:t>
        <a:bodyPr/>
        <a:lstStyle/>
        <a:p>
          <a:pPr rtl="0"/>
          <a:r>
            <a:rPr lang="pt-PT" sz="2600" dirty="0" err="1"/>
            <a:t>Seasonal</a:t>
          </a:r>
          <a:r>
            <a:rPr lang="pt-PT" sz="2600" dirty="0"/>
            <a:t> </a:t>
          </a:r>
          <a:r>
            <a:rPr lang="pt-PT" sz="2600" dirty="0" err="1" smtClean="0"/>
            <a:t>predictions</a:t>
          </a:r>
          <a:r>
            <a:rPr lang="pt-PT" sz="2600" dirty="0" smtClean="0"/>
            <a:t> </a:t>
          </a:r>
          <a:endParaRPr lang="pt-PT" sz="2600" dirty="0"/>
        </a:p>
        <a:p>
          <a:pPr rtl="0"/>
          <a:r>
            <a:rPr lang="pt-PT" sz="2600" dirty="0"/>
            <a:t>( 6 </a:t>
          </a:r>
          <a:r>
            <a:rPr lang="pt-PT" sz="2600" dirty="0" err="1"/>
            <a:t>months</a:t>
          </a:r>
          <a:r>
            <a:rPr lang="pt-PT" sz="2600" dirty="0"/>
            <a:t>)</a:t>
          </a:r>
        </a:p>
      </dgm:t>
    </dgm:pt>
    <dgm:pt modelId="{B309685E-5D0E-4B4E-984E-F072FA96FAE4}" type="parTrans" cxnId="{ADF9AE83-0D46-41C0-8954-79F6A2D82A65}">
      <dgm:prSet/>
      <dgm:spPr/>
      <dgm:t>
        <a:bodyPr/>
        <a:lstStyle/>
        <a:p>
          <a:endParaRPr lang="pt-PT"/>
        </a:p>
      </dgm:t>
    </dgm:pt>
    <dgm:pt modelId="{207C2450-B671-4116-AF78-F79819DB1699}" type="sibTrans" cxnId="{ADF9AE83-0D46-41C0-8954-79F6A2D82A65}">
      <dgm:prSet/>
      <dgm:spPr/>
      <dgm:t>
        <a:bodyPr/>
        <a:lstStyle/>
        <a:p>
          <a:endParaRPr lang="pt-PT"/>
        </a:p>
      </dgm:t>
    </dgm:pt>
    <dgm:pt modelId="{1F224758-C3AF-452F-85E9-D073ECFE4681}">
      <dgm:prSet phldrT="[Texto]" custT="1"/>
      <dgm:spPr>
        <a:solidFill>
          <a:schemeClr val="accent3">
            <a:lumMod val="40000"/>
            <a:lumOff val="60000"/>
            <a:alpha val="90000"/>
          </a:schemeClr>
        </a:solidFill>
      </dgm:spPr>
      <dgm:t>
        <a:bodyPr/>
        <a:lstStyle/>
        <a:p>
          <a:pPr algn="l"/>
          <a:r>
            <a:rPr lang="en-GB" sz="2000" noProof="0" dirty="0" smtClean="0"/>
            <a:t>Weekly resolution and updates (but monthly could be also good).</a:t>
          </a:r>
          <a:endParaRPr lang="en-GB" sz="2000" noProof="0" dirty="0"/>
        </a:p>
      </dgm:t>
    </dgm:pt>
    <dgm:pt modelId="{789D64B5-BDF6-4F6C-81FD-54B92D273EFE}" type="parTrans" cxnId="{7408E7B3-5AEF-4ABA-89DB-89AD7FBA1A77}">
      <dgm:prSet/>
      <dgm:spPr/>
      <dgm:t>
        <a:bodyPr/>
        <a:lstStyle/>
        <a:p>
          <a:endParaRPr lang="pt-PT"/>
        </a:p>
      </dgm:t>
    </dgm:pt>
    <dgm:pt modelId="{EA2D0167-9AD9-4EE7-9054-0CD5D548BE35}" type="sibTrans" cxnId="{7408E7B3-5AEF-4ABA-89DB-89AD7FBA1A77}">
      <dgm:prSet/>
      <dgm:spPr/>
      <dgm:t>
        <a:bodyPr/>
        <a:lstStyle/>
        <a:p>
          <a:endParaRPr lang="pt-PT"/>
        </a:p>
      </dgm:t>
    </dgm:pt>
    <dgm:pt modelId="{90600EC3-0023-4005-8DFB-554DF6E2A39B}">
      <dgm:prSet phldrT="[Texto]" custT="1"/>
      <dgm:spPr>
        <a:solidFill>
          <a:schemeClr val="accent3"/>
        </a:solidFill>
      </dgm:spPr>
      <dgm:t>
        <a:bodyPr/>
        <a:lstStyle/>
        <a:p>
          <a:pPr rtl="0"/>
          <a:r>
            <a:rPr lang="pt-PT" sz="2600" dirty="0" err="1" smtClean="0"/>
            <a:t>Climate</a:t>
          </a:r>
          <a:r>
            <a:rPr lang="pt-PT" sz="2600" dirty="0" smtClean="0"/>
            <a:t> </a:t>
          </a:r>
          <a:r>
            <a:rPr lang="pt-PT" sz="2600" dirty="0" err="1" smtClean="0"/>
            <a:t>projections</a:t>
          </a:r>
          <a:endParaRPr lang="pt-PT" sz="2600" dirty="0"/>
        </a:p>
      </dgm:t>
    </dgm:pt>
    <dgm:pt modelId="{ED07C50A-00C1-4686-9418-488ABDEE6992}" type="parTrans" cxnId="{5F1EB1B3-E2D8-44C2-8882-4125FE8608CA}">
      <dgm:prSet/>
      <dgm:spPr/>
      <dgm:t>
        <a:bodyPr/>
        <a:lstStyle/>
        <a:p>
          <a:endParaRPr lang="pt-PT"/>
        </a:p>
      </dgm:t>
    </dgm:pt>
    <dgm:pt modelId="{F2EFAEDB-648F-40E2-8BB9-1F8FEA364948}" type="sibTrans" cxnId="{5F1EB1B3-E2D8-44C2-8882-4125FE8608CA}">
      <dgm:prSet/>
      <dgm:spPr/>
      <dgm:t>
        <a:bodyPr/>
        <a:lstStyle/>
        <a:p>
          <a:endParaRPr lang="pt-PT"/>
        </a:p>
      </dgm:t>
    </dgm:pt>
    <dgm:pt modelId="{1DB97BFE-3CA3-4537-9AE9-1200AE16A4EC}">
      <dgm:prSet phldrT="[Texto]" custT="1"/>
      <dgm:spPr>
        <a:solidFill>
          <a:schemeClr val="accent3">
            <a:lumMod val="40000"/>
            <a:lumOff val="60000"/>
            <a:alpha val="90000"/>
          </a:schemeClr>
        </a:solidFill>
      </dgm:spPr>
      <dgm:t>
        <a:bodyPr/>
        <a:lstStyle/>
        <a:p>
          <a:r>
            <a:rPr lang="en-GB" sz="2000" noProof="0" dirty="0" smtClean="0"/>
            <a:t>Quarterly resolution and updates.</a:t>
          </a:r>
          <a:endParaRPr lang="en-GB" sz="2000" u="sng" noProof="0" dirty="0"/>
        </a:p>
      </dgm:t>
    </dgm:pt>
    <dgm:pt modelId="{0CB6DD78-04D4-4D04-B255-69A3163C5B40}" type="parTrans" cxnId="{BDE4DCD1-CC1E-491E-B8F8-F8EA39D1BC3F}">
      <dgm:prSet/>
      <dgm:spPr/>
      <dgm:t>
        <a:bodyPr/>
        <a:lstStyle/>
        <a:p>
          <a:endParaRPr lang="pt-PT"/>
        </a:p>
      </dgm:t>
    </dgm:pt>
    <dgm:pt modelId="{24C0E235-5D37-4BEE-B15D-24C0DA1D4EB8}" type="sibTrans" cxnId="{BDE4DCD1-CC1E-491E-B8F8-F8EA39D1BC3F}">
      <dgm:prSet/>
      <dgm:spPr/>
      <dgm:t>
        <a:bodyPr/>
        <a:lstStyle/>
        <a:p>
          <a:endParaRPr lang="pt-PT"/>
        </a:p>
      </dgm:t>
    </dgm:pt>
    <dgm:pt modelId="{1A042DD8-551C-42D0-A948-BE5092733D44}">
      <dgm:prSet phldrT="[Texto]" custT="1"/>
      <dgm:spPr>
        <a:solidFill>
          <a:schemeClr val="accent3">
            <a:lumMod val="40000"/>
            <a:lumOff val="60000"/>
            <a:alpha val="90000"/>
          </a:schemeClr>
        </a:solidFill>
      </dgm:spPr>
      <dgm:t>
        <a:bodyPr/>
        <a:lstStyle/>
        <a:p>
          <a:pPr algn="l"/>
          <a:r>
            <a:rPr lang="en-GB" sz="2000" noProof="0" dirty="0" smtClean="0"/>
            <a:t>Probability &gt; 70 %</a:t>
          </a:r>
          <a:endParaRPr lang="en-GB" sz="2000" noProof="0" dirty="0"/>
        </a:p>
      </dgm:t>
    </dgm:pt>
    <dgm:pt modelId="{512165C2-2EE9-40AD-BCD8-ED68DE667A0D}" type="parTrans" cxnId="{C52DC591-2CB2-411B-8BA5-814513B8259C}">
      <dgm:prSet/>
      <dgm:spPr/>
      <dgm:t>
        <a:bodyPr/>
        <a:lstStyle/>
        <a:p>
          <a:endParaRPr lang="pt-PT"/>
        </a:p>
      </dgm:t>
    </dgm:pt>
    <dgm:pt modelId="{8475D338-CE95-4F90-BB63-0D0F51A77729}" type="sibTrans" cxnId="{C52DC591-2CB2-411B-8BA5-814513B8259C}">
      <dgm:prSet/>
      <dgm:spPr/>
      <dgm:t>
        <a:bodyPr/>
        <a:lstStyle/>
        <a:p>
          <a:endParaRPr lang="pt-PT"/>
        </a:p>
      </dgm:t>
    </dgm:pt>
    <dgm:pt modelId="{90C95428-7D24-D14C-A1F5-1C26C6FF84E4}">
      <dgm:prSet phldrT="[Texto]" custT="1"/>
      <dgm:spPr>
        <a:solidFill>
          <a:schemeClr val="accent3">
            <a:lumMod val="40000"/>
            <a:lumOff val="60000"/>
            <a:alpha val="90000"/>
          </a:schemeClr>
        </a:solidFill>
      </dgm:spPr>
      <dgm:t>
        <a:bodyPr/>
        <a:lstStyle/>
        <a:p>
          <a:endParaRPr lang="en-GB" sz="2000" noProof="0" dirty="0"/>
        </a:p>
      </dgm:t>
    </dgm:pt>
    <dgm:pt modelId="{3064F518-2D1D-B74E-BB0F-4C0E724DDFE6}" type="parTrans" cxnId="{96DA81F5-9FAA-8F4E-9171-BBFC9BA3A501}">
      <dgm:prSet/>
      <dgm:spPr/>
      <dgm:t>
        <a:bodyPr/>
        <a:lstStyle/>
        <a:p>
          <a:endParaRPr lang="en-GB"/>
        </a:p>
      </dgm:t>
    </dgm:pt>
    <dgm:pt modelId="{A37608B4-96EC-A249-B895-AB4008E58F79}" type="sibTrans" cxnId="{96DA81F5-9FAA-8F4E-9171-BBFC9BA3A501}">
      <dgm:prSet/>
      <dgm:spPr/>
      <dgm:t>
        <a:bodyPr/>
        <a:lstStyle/>
        <a:p>
          <a:endParaRPr lang="en-GB"/>
        </a:p>
      </dgm:t>
    </dgm:pt>
    <dgm:pt modelId="{E5E2D53C-4DAA-45E9-9525-6134CF27B365}">
      <dgm:prSet phldrT="[Texto]" custT="1"/>
      <dgm:spPr>
        <a:solidFill>
          <a:schemeClr val="accent3">
            <a:lumMod val="40000"/>
            <a:lumOff val="60000"/>
            <a:alpha val="90000"/>
          </a:schemeClr>
        </a:solidFill>
      </dgm:spPr>
      <dgm:t>
        <a:bodyPr/>
        <a:lstStyle/>
        <a:p>
          <a:pPr algn="l"/>
          <a:endParaRPr lang="en-GB" sz="2000" noProof="0" dirty="0"/>
        </a:p>
      </dgm:t>
    </dgm:pt>
    <dgm:pt modelId="{FBDFAEA8-003B-4D79-9123-ECAC80FEA6C5}" type="parTrans" cxnId="{5A9537E7-7C53-4F79-8C57-1757D4195084}">
      <dgm:prSet/>
      <dgm:spPr/>
      <dgm:t>
        <a:bodyPr/>
        <a:lstStyle/>
        <a:p>
          <a:endParaRPr lang="en-US"/>
        </a:p>
      </dgm:t>
    </dgm:pt>
    <dgm:pt modelId="{CAF44BFB-1177-4379-8BFC-0A7E7C07308E}" type="sibTrans" cxnId="{5A9537E7-7C53-4F79-8C57-1757D4195084}">
      <dgm:prSet/>
      <dgm:spPr/>
      <dgm:t>
        <a:bodyPr/>
        <a:lstStyle/>
        <a:p>
          <a:endParaRPr lang="en-US"/>
        </a:p>
      </dgm:t>
    </dgm:pt>
    <dgm:pt modelId="{FB13E0EA-0F34-4411-B0C4-A93AC3D1728B}">
      <dgm:prSet phldrT="[Texto]" custT="1"/>
      <dgm:spPr>
        <a:solidFill>
          <a:schemeClr val="accent3">
            <a:lumMod val="40000"/>
            <a:lumOff val="60000"/>
            <a:alpha val="90000"/>
          </a:schemeClr>
        </a:solidFill>
      </dgm:spPr>
      <dgm:t>
        <a:bodyPr/>
        <a:lstStyle/>
        <a:p>
          <a:r>
            <a:rPr lang="en-GB" sz="2000" noProof="0" dirty="0" smtClean="0"/>
            <a:t>Probability &gt; 80 %</a:t>
          </a:r>
          <a:endParaRPr lang="en-GB" sz="2000" u="sng" noProof="0" dirty="0"/>
        </a:p>
      </dgm:t>
    </dgm:pt>
    <dgm:pt modelId="{B73871E9-C230-473F-BAC4-288E383368A5}" type="parTrans" cxnId="{81A552B2-DCA5-4294-BC37-084519FB74DC}">
      <dgm:prSet/>
      <dgm:spPr/>
      <dgm:t>
        <a:bodyPr/>
        <a:lstStyle/>
        <a:p>
          <a:endParaRPr lang="en-US"/>
        </a:p>
      </dgm:t>
    </dgm:pt>
    <dgm:pt modelId="{1106EEBA-272E-4A32-AC83-F234AA44DF0E}" type="sibTrans" cxnId="{81A552B2-DCA5-4294-BC37-084519FB74DC}">
      <dgm:prSet/>
      <dgm:spPr/>
      <dgm:t>
        <a:bodyPr/>
        <a:lstStyle/>
        <a:p>
          <a:endParaRPr lang="en-US"/>
        </a:p>
      </dgm:t>
    </dgm:pt>
    <dgm:pt modelId="{2FFE5A18-FE75-441F-A5E8-909F70188F28}" type="pres">
      <dgm:prSet presAssocID="{BB34A222-097B-493C-AED7-96DE76F7108E}" presName="Name0" presStyleCnt="0">
        <dgm:presLayoutVars>
          <dgm:dir/>
          <dgm:animLvl val="lvl"/>
          <dgm:resizeHandles/>
        </dgm:presLayoutVars>
      </dgm:prSet>
      <dgm:spPr/>
      <dgm:t>
        <a:bodyPr/>
        <a:lstStyle/>
        <a:p>
          <a:endParaRPr lang="pt-PT"/>
        </a:p>
      </dgm:t>
    </dgm:pt>
    <dgm:pt modelId="{5329CEA3-36D6-4035-8A2D-C98D51A04B5B}" type="pres">
      <dgm:prSet presAssocID="{FF8D6C72-75C1-417C-896C-BE9DC641D418}" presName="linNode" presStyleCnt="0"/>
      <dgm:spPr/>
      <dgm:t>
        <a:bodyPr/>
        <a:lstStyle/>
        <a:p>
          <a:endParaRPr lang="en-GB"/>
        </a:p>
      </dgm:t>
    </dgm:pt>
    <dgm:pt modelId="{F79BEBBA-C536-42A7-8DF6-DD0DB2FD92E4}" type="pres">
      <dgm:prSet presAssocID="{FF8D6C72-75C1-417C-896C-BE9DC641D418}" presName="parentShp" presStyleLbl="node1" presStyleIdx="0" presStyleCnt="2">
        <dgm:presLayoutVars>
          <dgm:bulletEnabled val="1"/>
        </dgm:presLayoutVars>
      </dgm:prSet>
      <dgm:spPr/>
      <dgm:t>
        <a:bodyPr/>
        <a:lstStyle/>
        <a:p>
          <a:endParaRPr lang="pt-PT"/>
        </a:p>
      </dgm:t>
    </dgm:pt>
    <dgm:pt modelId="{4A43F68E-A0C5-4C95-A243-A6F0C00EDD7B}" type="pres">
      <dgm:prSet presAssocID="{FF8D6C72-75C1-417C-896C-BE9DC641D418}" presName="childShp" presStyleLbl="bgAccFollowNode1" presStyleIdx="0" presStyleCnt="2" custScaleX="85270">
        <dgm:presLayoutVars>
          <dgm:bulletEnabled val="1"/>
        </dgm:presLayoutVars>
      </dgm:prSet>
      <dgm:spPr/>
      <dgm:t>
        <a:bodyPr/>
        <a:lstStyle/>
        <a:p>
          <a:endParaRPr lang="pt-PT"/>
        </a:p>
      </dgm:t>
    </dgm:pt>
    <dgm:pt modelId="{454AE1DC-6F91-4AA0-9DDA-02331C3E18AF}" type="pres">
      <dgm:prSet presAssocID="{207C2450-B671-4116-AF78-F79819DB1699}" presName="spacing" presStyleCnt="0"/>
      <dgm:spPr/>
      <dgm:t>
        <a:bodyPr/>
        <a:lstStyle/>
        <a:p>
          <a:endParaRPr lang="en-GB"/>
        </a:p>
      </dgm:t>
    </dgm:pt>
    <dgm:pt modelId="{216638AC-F26B-455B-B4AF-4C68FC00D8FD}" type="pres">
      <dgm:prSet presAssocID="{90600EC3-0023-4005-8DFB-554DF6E2A39B}" presName="linNode" presStyleCnt="0"/>
      <dgm:spPr/>
      <dgm:t>
        <a:bodyPr/>
        <a:lstStyle/>
        <a:p>
          <a:endParaRPr lang="en-GB"/>
        </a:p>
      </dgm:t>
    </dgm:pt>
    <dgm:pt modelId="{91F6036F-DCB0-4D96-AC98-006B9920CDBA}" type="pres">
      <dgm:prSet presAssocID="{90600EC3-0023-4005-8DFB-554DF6E2A39B}" presName="parentShp" presStyleLbl="node1" presStyleIdx="1" presStyleCnt="2">
        <dgm:presLayoutVars>
          <dgm:bulletEnabled val="1"/>
        </dgm:presLayoutVars>
      </dgm:prSet>
      <dgm:spPr/>
      <dgm:t>
        <a:bodyPr/>
        <a:lstStyle/>
        <a:p>
          <a:endParaRPr lang="pt-PT"/>
        </a:p>
      </dgm:t>
    </dgm:pt>
    <dgm:pt modelId="{8E9332E7-EC5B-4120-A52B-CFC01F775F3B}" type="pres">
      <dgm:prSet presAssocID="{90600EC3-0023-4005-8DFB-554DF6E2A39B}" presName="childShp" presStyleLbl="bgAccFollowNode1" presStyleIdx="1" presStyleCnt="2" custScaleX="85270" custLinFactNeighborY="2035">
        <dgm:presLayoutVars>
          <dgm:bulletEnabled val="1"/>
        </dgm:presLayoutVars>
      </dgm:prSet>
      <dgm:spPr/>
      <dgm:t>
        <a:bodyPr/>
        <a:lstStyle/>
        <a:p>
          <a:endParaRPr lang="pt-PT"/>
        </a:p>
      </dgm:t>
    </dgm:pt>
  </dgm:ptLst>
  <dgm:cxnLst>
    <dgm:cxn modelId="{5F1EB1B3-E2D8-44C2-8882-4125FE8608CA}" srcId="{BB34A222-097B-493C-AED7-96DE76F7108E}" destId="{90600EC3-0023-4005-8DFB-554DF6E2A39B}" srcOrd="1" destOrd="0" parTransId="{ED07C50A-00C1-4686-9418-488ABDEE6992}" sibTransId="{F2EFAEDB-648F-40E2-8BB9-1F8FEA364948}"/>
    <dgm:cxn modelId="{96DA81F5-9FAA-8F4E-9171-BBFC9BA3A501}" srcId="{90600EC3-0023-4005-8DFB-554DF6E2A39B}" destId="{90C95428-7D24-D14C-A1F5-1C26C6FF84E4}" srcOrd="0" destOrd="0" parTransId="{3064F518-2D1D-B74E-BB0F-4C0E724DDFE6}" sibTransId="{A37608B4-96EC-A249-B895-AB4008E58F79}"/>
    <dgm:cxn modelId="{39F3AE8D-BAB2-7C45-9AE4-1384210974D6}" type="presOf" srcId="{90600EC3-0023-4005-8DFB-554DF6E2A39B}" destId="{91F6036F-DCB0-4D96-AC98-006B9920CDBA}" srcOrd="0" destOrd="0" presId="urn:microsoft.com/office/officeart/2005/8/layout/vList6"/>
    <dgm:cxn modelId="{A416B789-631D-5746-87FA-D1B23E600E67}" type="presOf" srcId="{1DB97BFE-3CA3-4537-9AE9-1200AE16A4EC}" destId="{8E9332E7-EC5B-4120-A52B-CFC01F775F3B}" srcOrd="0" destOrd="1" presId="urn:microsoft.com/office/officeart/2005/8/layout/vList6"/>
    <dgm:cxn modelId="{254B4842-62CD-4D5A-AE5A-DA4C7DCBA7F7}" type="presOf" srcId="{E5E2D53C-4DAA-45E9-9525-6134CF27B365}" destId="{4A43F68E-A0C5-4C95-A243-A6F0C00EDD7B}" srcOrd="0" destOrd="0" presId="urn:microsoft.com/office/officeart/2005/8/layout/vList6"/>
    <dgm:cxn modelId="{080A326A-D94E-564D-A0CC-F958E07507E0}" type="presOf" srcId="{FF8D6C72-75C1-417C-896C-BE9DC641D418}" destId="{F79BEBBA-C536-42A7-8DF6-DD0DB2FD92E4}" srcOrd="0" destOrd="0" presId="urn:microsoft.com/office/officeart/2005/8/layout/vList6"/>
    <dgm:cxn modelId="{7408E7B3-5AEF-4ABA-89DB-89AD7FBA1A77}" srcId="{FF8D6C72-75C1-417C-896C-BE9DC641D418}" destId="{1F224758-C3AF-452F-85E9-D073ECFE4681}" srcOrd="1" destOrd="0" parTransId="{789D64B5-BDF6-4F6C-81FD-54B92D273EFE}" sibTransId="{EA2D0167-9AD9-4EE7-9054-0CD5D548BE35}"/>
    <dgm:cxn modelId="{2FEBB4D2-9F1F-864D-87D2-2B1AEAA1B972}" type="presOf" srcId="{1A042DD8-551C-42D0-A948-BE5092733D44}" destId="{4A43F68E-A0C5-4C95-A243-A6F0C00EDD7B}" srcOrd="0" destOrd="2" presId="urn:microsoft.com/office/officeart/2005/8/layout/vList6"/>
    <dgm:cxn modelId="{4577B11B-871A-A54E-9B38-7B40F72E2242}" type="presOf" srcId="{90C95428-7D24-D14C-A1F5-1C26C6FF84E4}" destId="{8E9332E7-EC5B-4120-A52B-CFC01F775F3B}" srcOrd="0" destOrd="0" presId="urn:microsoft.com/office/officeart/2005/8/layout/vList6"/>
    <dgm:cxn modelId="{BDE4DCD1-CC1E-491E-B8F8-F8EA39D1BC3F}" srcId="{90600EC3-0023-4005-8DFB-554DF6E2A39B}" destId="{1DB97BFE-3CA3-4537-9AE9-1200AE16A4EC}" srcOrd="1" destOrd="0" parTransId="{0CB6DD78-04D4-4D04-B255-69A3163C5B40}" sibTransId="{24C0E235-5D37-4BEE-B15D-24C0DA1D4EB8}"/>
    <dgm:cxn modelId="{81A552B2-DCA5-4294-BC37-084519FB74DC}" srcId="{90600EC3-0023-4005-8DFB-554DF6E2A39B}" destId="{FB13E0EA-0F34-4411-B0C4-A93AC3D1728B}" srcOrd="2" destOrd="0" parTransId="{B73871E9-C230-473F-BAC4-288E383368A5}" sibTransId="{1106EEBA-272E-4A32-AC83-F234AA44DF0E}"/>
    <dgm:cxn modelId="{C52DC591-2CB2-411B-8BA5-814513B8259C}" srcId="{FF8D6C72-75C1-417C-896C-BE9DC641D418}" destId="{1A042DD8-551C-42D0-A948-BE5092733D44}" srcOrd="2" destOrd="0" parTransId="{512165C2-2EE9-40AD-BCD8-ED68DE667A0D}" sibTransId="{8475D338-CE95-4F90-BB63-0D0F51A77729}"/>
    <dgm:cxn modelId="{F60C1668-D39C-D148-B4AF-98EED30F22BB}" type="presOf" srcId="{BB34A222-097B-493C-AED7-96DE76F7108E}" destId="{2FFE5A18-FE75-441F-A5E8-909F70188F28}" srcOrd="0" destOrd="0" presId="urn:microsoft.com/office/officeart/2005/8/layout/vList6"/>
    <dgm:cxn modelId="{C89A60DF-DC5F-4104-A666-E5838BC4D13D}" type="presOf" srcId="{FB13E0EA-0F34-4411-B0C4-A93AC3D1728B}" destId="{8E9332E7-EC5B-4120-A52B-CFC01F775F3B}" srcOrd="0" destOrd="2" presId="urn:microsoft.com/office/officeart/2005/8/layout/vList6"/>
    <dgm:cxn modelId="{CE72B2D2-AA5B-F647-887B-9538649518F6}" type="presOf" srcId="{1F224758-C3AF-452F-85E9-D073ECFE4681}" destId="{4A43F68E-A0C5-4C95-A243-A6F0C00EDD7B}" srcOrd="0" destOrd="1" presId="urn:microsoft.com/office/officeart/2005/8/layout/vList6"/>
    <dgm:cxn modelId="{5A9537E7-7C53-4F79-8C57-1757D4195084}" srcId="{FF8D6C72-75C1-417C-896C-BE9DC641D418}" destId="{E5E2D53C-4DAA-45E9-9525-6134CF27B365}" srcOrd="0" destOrd="0" parTransId="{FBDFAEA8-003B-4D79-9123-ECAC80FEA6C5}" sibTransId="{CAF44BFB-1177-4379-8BFC-0A7E7C07308E}"/>
    <dgm:cxn modelId="{ADF9AE83-0D46-41C0-8954-79F6A2D82A65}" srcId="{BB34A222-097B-493C-AED7-96DE76F7108E}" destId="{FF8D6C72-75C1-417C-896C-BE9DC641D418}" srcOrd="0" destOrd="0" parTransId="{B309685E-5D0E-4B4E-984E-F072FA96FAE4}" sibTransId="{207C2450-B671-4116-AF78-F79819DB1699}"/>
    <dgm:cxn modelId="{7E835532-389E-A047-B85C-6AEF20EE5032}" type="presParOf" srcId="{2FFE5A18-FE75-441F-A5E8-909F70188F28}" destId="{5329CEA3-36D6-4035-8A2D-C98D51A04B5B}" srcOrd="0" destOrd="0" presId="urn:microsoft.com/office/officeart/2005/8/layout/vList6"/>
    <dgm:cxn modelId="{3A925AFA-55C3-E74C-AFC7-B9DDD76FDEC7}" type="presParOf" srcId="{5329CEA3-36D6-4035-8A2D-C98D51A04B5B}" destId="{F79BEBBA-C536-42A7-8DF6-DD0DB2FD92E4}" srcOrd="0" destOrd="0" presId="urn:microsoft.com/office/officeart/2005/8/layout/vList6"/>
    <dgm:cxn modelId="{D3D353EB-E788-B946-9B49-B5FA615E695A}" type="presParOf" srcId="{5329CEA3-36D6-4035-8A2D-C98D51A04B5B}" destId="{4A43F68E-A0C5-4C95-A243-A6F0C00EDD7B}" srcOrd="1" destOrd="0" presId="urn:microsoft.com/office/officeart/2005/8/layout/vList6"/>
    <dgm:cxn modelId="{21C1675E-19B5-7D4A-B707-2096131E6F26}" type="presParOf" srcId="{2FFE5A18-FE75-441F-A5E8-909F70188F28}" destId="{454AE1DC-6F91-4AA0-9DDA-02331C3E18AF}" srcOrd="1" destOrd="0" presId="urn:microsoft.com/office/officeart/2005/8/layout/vList6"/>
    <dgm:cxn modelId="{50878406-1B42-E640-9DCA-3C22071C060B}" type="presParOf" srcId="{2FFE5A18-FE75-441F-A5E8-909F70188F28}" destId="{216638AC-F26B-455B-B4AF-4C68FC00D8FD}" srcOrd="2" destOrd="0" presId="urn:microsoft.com/office/officeart/2005/8/layout/vList6"/>
    <dgm:cxn modelId="{BC9A4DAC-8FFF-D346-833A-61CE8145D489}" type="presParOf" srcId="{216638AC-F26B-455B-B4AF-4C68FC00D8FD}" destId="{91F6036F-DCB0-4D96-AC98-006B9920CDBA}" srcOrd="0" destOrd="0" presId="urn:microsoft.com/office/officeart/2005/8/layout/vList6"/>
    <dgm:cxn modelId="{56127454-81DF-634C-B2A4-60513513E364}" type="presParOf" srcId="{216638AC-F26B-455B-B4AF-4C68FC00D8FD}" destId="{8E9332E7-EC5B-4120-A52B-CFC01F775F3B}"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E3BA72-8696-C448-8B54-AF45C3E9AE8A}" type="doc">
      <dgm:prSet loTypeId="urn:microsoft.com/office/officeart/2008/layout/AlternatingHexagons" loCatId="" qsTypeId="urn:microsoft.com/office/officeart/2005/8/quickstyle/simple4" qsCatId="simple" csTypeId="urn:microsoft.com/office/officeart/2005/8/colors/accent1_2" csCatId="accent1" phldr="1"/>
      <dgm:spPr/>
      <dgm:t>
        <a:bodyPr/>
        <a:lstStyle/>
        <a:p>
          <a:endParaRPr lang="en-GB"/>
        </a:p>
      </dgm:t>
    </dgm:pt>
    <dgm:pt modelId="{B9567FE4-FD76-614F-AED0-DF375A3BA504}">
      <dgm:prSet phldrT="[Texto]"/>
      <dgm:spPr>
        <a:solidFill>
          <a:schemeClr val="accent6"/>
        </a:solidFill>
      </dgm:spPr>
      <dgm:t>
        <a:bodyPr/>
        <a:lstStyle/>
        <a:p>
          <a:r>
            <a:rPr lang="en-GB" dirty="0" smtClean="0"/>
            <a:t>1993</a:t>
          </a:r>
          <a:endParaRPr lang="en-GB" dirty="0"/>
        </a:p>
      </dgm:t>
    </dgm:pt>
    <dgm:pt modelId="{D6CE9118-A804-FB49-A203-B77A07D738D8}" type="parTrans" cxnId="{F924C8A5-B038-EA4C-82E3-8FE32D83E758}">
      <dgm:prSet/>
      <dgm:spPr/>
      <dgm:t>
        <a:bodyPr/>
        <a:lstStyle/>
        <a:p>
          <a:endParaRPr lang="en-GB"/>
        </a:p>
      </dgm:t>
    </dgm:pt>
    <dgm:pt modelId="{E2DA19B7-E330-8F41-804B-E3DD936E4D8A}" type="sibTrans" cxnId="{F924C8A5-B038-EA4C-82E3-8FE32D83E758}">
      <dgm:prSet/>
      <dgm:spPr>
        <a:solidFill>
          <a:schemeClr val="accent6">
            <a:lumMod val="60000"/>
            <a:lumOff val="40000"/>
          </a:schemeClr>
        </a:solidFill>
      </dgm:spPr>
      <dgm:t>
        <a:bodyPr/>
        <a:lstStyle/>
        <a:p>
          <a:endParaRPr lang="en-GB"/>
        </a:p>
      </dgm:t>
    </dgm:pt>
    <dgm:pt modelId="{4D05C2A8-D182-E941-878F-8A33FFACEF23}">
      <dgm:prSet phldrT="[Texto]"/>
      <dgm:spPr/>
      <dgm:t>
        <a:bodyPr/>
        <a:lstStyle/>
        <a:p>
          <a:r>
            <a:rPr lang="en-GB" dirty="0" smtClean="0"/>
            <a:t>Bad year</a:t>
          </a:r>
          <a:endParaRPr lang="en-GB" dirty="0"/>
        </a:p>
      </dgm:t>
    </dgm:pt>
    <dgm:pt modelId="{7EC40ADA-6CFC-FC45-A27D-A1A3D6D2C7D6}" type="parTrans" cxnId="{7CA37758-C697-8845-A3DC-D277B81B4728}">
      <dgm:prSet/>
      <dgm:spPr/>
      <dgm:t>
        <a:bodyPr/>
        <a:lstStyle/>
        <a:p>
          <a:endParaRPr lang="en-GB"/>
        </a:p>
      </dgm:t>
    </dgm:pt>
    <dgm:pt modelId="{0ABBFCF9-C7D4-E245-98C0-15C2BC08930E}" type="sibTrans" cxnId="{7CA37758-C697-8845-A3DC-D277B81B4728}">
      <dgm:prSet/>
      <dgm:spPr/>
      <dgm:t>
        <a:bodyPr/>
        <a:lstStyle/>
        <a:p>
          <a:endParaRPr lang="en-GB"/>
        </a:p>
      </dgm:t>
    </dgm:pt>
    <dgm:pt modelId="{5DF6C7C9-F972-FA46-AA04-35B6606C8E79}">
      <dgm:prSet phldrT="[Texto]"/>
      <dgm:spPr>
        <a:solidFill>
          <a:schemeClr val="accent6"/>
        </a:solidFill>
      </dgm:spPr>
      <dgm:t>
        <a:bodyPr/>
        <a:lstStyle/>
        <a:p>
          <a:r>
            <a:rPr lang="en-GB" dirty="0" smtClean="0"/>
            <a:t>2002</a:t>
          </a:r>
          <a:endParaRPr lang="en-GB" dirty="0"/>
        </a:p>
      </dgm:t>
    </dgm:pt>
    <dgm:pt modelId="{429D1B03-B395-B248-93A1-28621E734793}" type="parTrans" cxnId="{174D4A02-6CE7-5341-AA35-104BFC3C3AFF}">
      <dgm:prSet/>
      <dgm:spPr/>
      <dgm:t>
        <a:bodyPr/>
        <a:lstStyle/>
        <a:p>
          <a:endParaRPr lang="en-GB"/>
        </a:p>
      </dgm:t>
    </dgm:pt>
    <dgm:pt modelId="{9F5746C7-B894-1546-9DCA-E78F1D34D02E}" type="sibTrans" cxnId="{174D4A02-6CE7-5341-AA35-104BFC3C3AFF}">
      <dgm:prSet/>
      <dgm:spPr>
        <a:solidFill>
          <a:schemeClr val="accent6">
            <a:lumMod val="60000"/>
            <a:lumOff val="40000"/>
          </a:schemeClr>
        </a:solidFill>
      </dgm:spPr>
      <dgm:t>
        <a:bodyPr/>
        <a:lstStyle/>
        <a:p>
          <a:endParaRPr lang="en-GB"/>
        </a:p>
      </dgm:t>
    </dgm:pt>
    <dgm:pt modelId="{94D4DA9A-99CF-2340-BAD3-0DC8B6612CE6}">
      <dgm:prSet phldrT="[Texto]"/>
      <dgm:spPr/>
      <dgm:t>
        <a:bodyPr/>
        <a:lstStyle/>
        <a:p>
          <a:r>
            <a:rPr lang="en-GB" dirty="0" smtClean="0"/>
            <a:t>Bad year</a:t>
          </a:r>
          <a:endParaRPr lang="en-GB" dirty="0"/>
        </a:p>
      </dgm:t>
    </dgm:pt>
    <dgm:pt modelId="{596F7D15-03C2-4344-B549-B71BEC0503B6}" type="parTrans" cxnId="{A35C38CD-4DB6-ED4D-8F26-7F881319DEB2}">
      <dgm:prSet/>
      <dgm:spPr/>
      <dgm:t>
        <a:bodyPr/>
        <a:lstStyle/>
        <a:p>
          <a:endParaRPr lang="en-GB"/>
        </a:p>
      </dgm:t>
    </dgm:pt>
    <dgm:pt modelId="{6F614578-6D25-0043-AF4C-FDE6D4E8B723}" type="sibTrans" cxnId="{A35C38CD-4DB6-ED4D-8F26-7F881319DEB2}">
      <dgm:prSet/>
      <dgm:spPr/>
      <dgm:t>
        <a:bodyPr/>
        <a:lstStyle/>
        <a:p>
          <a:endParaRPr lang="en-GB"/>
        </a:p>
      </dgm:t>
    </dgm:pt>
    <dgm:pt modelId="{A3B2E345-355A-2940-BC7F-32F6F07B36EA}">
      <dgm:prSet phldrT="[Texto]"/>
      <dgm:spPr>
        <a:solidFill>
          <a:schemeClr val="accent3"/>
        </a:solidFill>
      </dgm:spPr>
      <dgm:t>
        <a:bodyPr/>
        <a:lstStyle/>
        <a:p>
          <a:r>
            <a:rPr lang="en-GB" dirty="0" smtClean="0"/>
            <a:t>2007</a:t>
          </a:r>
          <a:endParaRPr lang="en-GB" dirty="0"/>
        </a:p>
      </dgm:t>
    </dgm:pt>
    <dgm:pt modelId="{6716624D-391B-8947-A5D6-5F159FC9BAB4}" type="parTrans" cxnId="{4EF9F82D-A35E-CC42-8B5E-43D76FB3737B}">
      <dgm:prSet/>
      <dgm:spPr/>
      <dgm:t>
        <a:bodyPr/>
        <a:lstStyle/>
        <a:p>
          <a:endParaRPr lang="en-GB"/>
        </a:p>
      </dgm:t>
    </dgm:pt>
    <dgm:pt modelId="{DBE91BE3-E9F4-1B45-A182-0875691B1B6D}" type="sibTrans" cxnId="{4EF9F82D-A35E-CC42-8B5E-43D76FB3737B}">
      <dgm:prSet/>
      <dgm:spPr>
        <a:solidFill>
          <a:schemeClr val="accent3">
            <a:lumMod val="60000"/>
            <a:lumOff val="40000"/>
          </a:schemeClr>
        </a:solidFill>
      </dgm:spPr>
      <dgm:t>
        <a:bodyPr/>
        <a:lstStyle/>
        <a:p>
          <a:endParaRPr lang="en-GB"/>
        </a:p>
      </dgm:t>
    </dgm:pt>
    <dgm:pt modelId="{DBCF006A-B885-F943-8A8A-2D1E72020845}">
      <dgm:prSet phldrT="[Texto]"/>
      <dgm:spPr/>
      <dgm:t>
        <a:bodyPr/>
        <a:lstStyle/>
        <a:p>
          <a:r>
            <a:rPr lang="en-GB" dirty="0" smtClean="0"/>
            <a:t>Good year</a:t>
          </a:r>
          <a:endParaRPr lang="en-GB" dirty="0"/>
        </a:p>
      </dgm:t>
    </dgm:pt>
    <dgm:pt modelId="{E24D475C-3E3C-CD46-8C0A-E05FA57D0BBB}" type="parTrans" cxnId="{85615C2E-2744-434D-893A-8C156BF3C90F}">
      <dgm:prSet/>
      <dgm:spPr/>
      <dgm:t>
        <a:bodyPr/>
        <a:lstStyle/>
        <a:p>
          <a:endParaRPr lang="en-GB"/>
        </a:p>
      </dgm:t>
    </dgm:pt>
    <dgm:pt modelId="{410D3804-EEF3-AB4D-8A8B-6DF6A9106F19}" type="sibTrans" cxnId="{85615C2E-2744-434D-893A-8C156BF3C90F}">
      <dgm:prSet/>
      <dgm:spPr/>
      <dgm:t>
        <a:bodyPr/>
        <a:lstStyle/>
        <a:p>
          <a:endParaRPr lang="en-GB"/>
        </a:p>
      </dgm:t>
    </dgm:pt>
    <dgm:pt modelId="{C3AD6519-A87E-2943-8E5D-FB3677807241}">
      <dgm:prSet phldrT="[Texto]"/>
      <dgm:spPr>
        <a:solidFill>
          <a:schemeClr val="accent3"/>
        </a:solidFill>
      </dgm:spPr>
      <dgm:t>
        <a:bodyPr/>
        <a:lstStyle/>
        <a:p>
          <a:r>
            <a:rPr lang="en-GB" dirty="0" smtClean="0"/>
            <a:t>2011</a:t>
          </a:r>
          <a:endParaRPr lang="en-GB" dirty="0"/>
        </a:p>
      </dgm:t>
    </dgm:pt>
    <dgm:pt modelId="{6D94F0E4-1663-6046-83F1-8F7592FF71F4}" type="parTrans" cxnId="{139A0B7B-41AF-A043-898D-9E9DB0159D94}">
      <dgm:prSet/>
      <dgm:spPr/>
      <dgm:t>
        <a:bodyPr/>
        <a:lstStyle/>
        <a:p>
          <a:endParaRPr lang="en-GB"/>
        </a:p>
      </dgm:t>
    </dgm:pt>
    <dgm:pt modelId="{8EA1334F-9438-2F4C-AC66-BEDF6D3C5A55}" type="sibTrans" cxnId="{139A0B7B-41AF-A043-898D-9E9DB0159D94}">
      <dgm:prSet/>
      <dgm:spPr>
        <a:solidFill>
          <a:schemeClr val="accent3">
            <a:lumMod val="60000"/>
            <a:lumOff val="40000"/>
          </a:schemeClr>
        </a:solidFill>
      </dgm:spPr>
      <dgm:t>
        <a:bodyPr/>
        <a:lstStyle/>
        <a:p>
          <a:endParaRPr lang="en-GB"/>
        </a:p>
      </dgm:t>
    </dgm:pt>
    <dgm:pt modelId="{B9E59AEF-674C-8340-AFB5-2C85D6F76F69}">
      <dgm:prSet phldrT="[Texto]"/>
      <dgm:spPr/>
      <dgm:t>
        <a:bodyPr/>
        <a:lstStyle/>
        <a:p>
          <a:r>
            <a:rPr lang="en-GB" dirty="0" smtClean="0"/>
            <a:t>Good year</a:t>
          </a:r>
          <a:endParaRPr lang="en-GB" dirty="0"/>
        </a:p>
      </dgm:t>
    </dgm:pt>
    <dgm:pt modelId="{4CB0FD10-571F-4A4E-AEA4-1804BF1AD1EA}" type="parTrans" cxnId="{E9CDFAAE-A001-F747-8CAD-D995E5DC775D}">
      <dgm:prSet/>
      <dgm:spPr/>
      <dgm:t>
        <a:bodyPr/>
        <a:lstStyle/>
        <a:p>
          <a:endParaRPr lang="en-GB"/>
        </a:p>
      </dgm:t>
    </dgm:pt>
    <dgm:pt modelId="{38C1F158-8E74-1F49-B550-EECF0AC3D35D}" type="sibTrans" cxnId="{E9CDFAAE-A001-F747-8CAD-D995E5DC775D}">
      <dgm:prSet/>
      <dgm:spPr/>
      <dgm:t>
        <a:bodyPr/>
        <a:lstStyle/>
        <a:p>
          <a:endParaRPr lang="en-GB"/>
        </a:p>
      </dgm:t>
    </dgm:pt>
    <dgm:pt modelId="{3341A0F9-8AF1-C749-8CD4-3BE1B77CC8A2}" type="pres">
      <dgm:prSet presAssocID="{4DE3BA72-8696-C448-8B54-AF45C3E9AE8A}" presName="Name0" presStyleCnt="0">
        <dgm:presLayoutVars>
          <dgm:chMax/>
          <dgm:chPref/>
          <dgm:dir/>
          <dgm:animLvl val="lvl"/>
        </dgm:presLayoutVars>
      </dgm:prSet>
      <dgm:spPr/>
      <dgm:t>
        <a:bodyPr/>
        <a:lstStyle/>
        <a:p>
          <a:endParaRPr lang="en-US"/>
        </a:p>
      </dgm:t>
    </dgm:pt>
    <dgm:pt modelId="{F1CA0A1B-9CF4-854F-BF38-E4C6E8097A1B}" type="pres">
      <dgm:prSet presAssocID="{B9567FE4-FD76-614F-AED0-DF375A3BA504}" presName="composite" presStyleCnt="0"/>
      <dgm:spPr/>
    </dgm:pt>
    <dgm:pt modelId="{56944C1F-C76E-8D41-AC14-252B47D2659A}" type="pres">
      <dgm:prSet presAssocID="{B9567FE4-FD76-614F-AED0-DF375A3BA504}" presName="Parent1" presStyleLbl="node1" presStyleIdx="0" presStyleCnt="8">
        <dgm:presLayoutVars>
          <dgm:chMax val="1"/>
          <dgm:chPref val="1"/>
          <dgm:bulletEnabled val="1"/>
        </dgm:presLayoutVars>
      </dgm:prSet>
      <dgm:spPr/>
      <dgm:t>
        <a:bodyPr/>
        <a:lstStyle/>
        <a:p>
          <a:endParaRPr lang="en-GB"/>
        </a:p>
      </dgm:t>
    </dgm:pt>
    <dgm:pt modelId="{85809898-046F-7841-AE65-2610A192AFBD}" type="pres">
      <dgm:prSet presAssocID="{B9567FE4-FD76-614F-AED0-DF375A3BA504}" presName="Childtext1" presStyleLbl="revTx" presStyleIdx="0" presStyleCnt="4">
        <dgm:presLayoutVars>
          <dgm:chMax val="0"/>
          <dgm:chPref val="0"/>
          <dgm:bulletEnabled val="1"/>
        </dgm:presLayoutVars>
      </dgm:prSet>
      <dgm:spPr/>
      <dgm:t>
        <a:bodyPr/>
        <a:lstStyle/>
        <a:p>
          <a:endParaRPr lang="en-GB"/>
        </a:p>
      </dgm:t>
    </dgm:pt>
    <dgm:pt modelId="{E73D57D8-29C5-E04D-8969-8E78587D2BB6}" type="pres">
      <dgm:prSet presAssocID="{B9567FE4-FD76-614F-AED0-DF375A3BA504}" presName="BalanceSpacing" presStyleCnt="0"/>
      <dgm:spPr/>
    </dgm:pt>
    <dgm:pt modelId="{03D93252-315C-174C-BD91-75EA827CB0AA}" type="pres">
      <dgm:prSet presAssocID="{B9567FE4-FD76-614F-AED0-DF375A3BA504}" presName="BalanceSpacing1" presStyleCnt="0"/>
      <dgm:spPr/>
    </dgm:pt>
    <dgm:pt modelId="{57CBC6C9-BDCC-CD48-A7A1-20A41DF2ABF4}" type="pres">
      <dgm:prSet presAssocID="{E2DA19B7-E330-8F41-804B-E3DD936E4D8A}" presName="Accent1Text" presStyleLbl="node1" presStyleIdx="1" presStyleCnt="8"/>
      <dgm:spPr/>
      <dgm:t>
        <a:bodyPr/>
        <a:lstStyle/>
        <a:p>
          <a:endParaRPr lang="en-US"/>
        </a:p>
      </dgm:t>
    </dgm:pt>
    <dgm:pt modelId="{04E9A783-F70C-D146-B6F6-C120DB999335}" type="pres">
      <dgm:prSet presAssocID="{E2DA19B7-E330-8F41-804B-E3DD936E4D8A}" presName="spaceBetweenRectangles" presStyleCnt="0"/>
      <dgm:spPr/>
    </dgm:pt>
    <dgm:pt modelId="{86A98CC8-3239-AC4C-B532-AB22E17CD496}" type="pres">
      <dgm:prSet presAssocID="{5DF6C7C9-F972-FA46-AA04-35B6606C8E79}" presName="composite" presStyleCnt="0"/>
      <dgm:spPr/>
    </dgm:pt>
    <dgm:pt modelId="{321CB979-7821-8140-A6C1-98293B41BC32}" type="pres">
      <dgm:prSet presAssocID="{5DF6C7C9-F972-FA46-AA04-35B6606C8E79}" presName="Parent1" presStyleLbl="node1" presStyleIdx="2" presStyleCnt="8">
        <dgm:presLayoutVars>
          <dgm:chMax val="1"/>
          <dgm:chPref val="1"/>
          <dgm:bulletEnabled val="1"/>
        </dgm:presLayoutVars>
      </dgm:prSet>
      <dgm:spPr/>
      <dgm:t>
        <a:bodyPr/>
        <a:lstStyle/>
        <a:p>
          <a:endParaRPr lang="en-GB"/>
        </a:p>
      </dgm:t>
    </dgm:pt>
    <dgm:pt modelId="{0143E1EC-A3B1-144A-AB67-D3C2025AFEA8}" type="pres">
      <dgm:prSet presAssocID="{5DF6C7C9-F972-FA46-AA04-35B6606C8E79}" presName="Childtext1" presStyleLbl="revTx" presStyleIdx="1" presStyleCnt="4">
        <dgm:presLayoutVars>
          <dgm:chMax val="0"/>
          <dgm:chPref val="0"/>
          <dgm:bulletEnabled val="1"/>
        </dgm:presLayoutVars>
      </dgm:prSet>
      <dgm:spPr/>
      <dgm:t>
        <a:bodyPr/>
        <a:lstStyle/>
        <a:p>
          <a:endParaRPr lang="en-GB"/>
        </a:p>
      </dgm:t>
    </dgm:pt>
    <dgm:pt modelId="{CC722F6B-4A9E-9D40-8316-0C90633A089E}" type="pres">
      <dgm:prSet presAssocID="{5DF6C7C9-F972-FA46-AA04-35B6606C8E79}" presName="BalanceSpacing" presStyleCnt="0"/>
      <dgm:spPr/>
    </dgm:pt>
    <dgm:pt modelId="{5A06C2E2-BB7B-3E49-A94C-B0B953C2AB35}" type="pres">
      <dgm:prSet presAssocID="{5DF6C7C9-F972-FA46-AA04-35B6606C8E79}" presName="BalanceSpacing1" presStyleCnt="0"/>
      <dgm:spPr/>
    </dgm:pt>
    <dgm:pt modelId="{63B8EF0E-3AA0-6343-91F8-3726B9B01637}" type="pres">
      <dgm:prSet presAssocID="{9F5746C7-B894-1546-9DCA-E78F1D34D02E}" presName="Accent1Text" presStyleLbl="node1" presStyleIdx="3" presStyleCnt="8"/>
      <dgm:spPr/>
      <dgm:t>
        <a:bodyPr/>
        <a:lstStyle/>
        <a:p>
          <a:endParaRPr lang="en-US"/>
        </a:p>
      </dgm:t>
    </dgm:pt>
    <dgm:pt modelId="{3E279A85-013F-8349-AF85-42C4D7EFCD2D}" type="pres">
      <dgm:prSet presAssocID="{9F5746C7-B894-1546-9DCA-E78F1D34D02E}" presName="spaceBetweenRectangles" presStyleCnt="0"/>
      <dgm:spPr/>
    </dgm:pt>
    <dgm:pt modelId="{3B1F5AF3-6D9D-A448-81A6-E3DD10FB7F53}" type="pres">
      <dgm:prSet presAssocID="{A3B2E345-355A-2940-BC7F-32F6F07B36EA}" presName="composite" presStyleCnt="0"/>
      <dgm:spPr/>
    </dgm:pt>
    <dgm:pt modelId="{0719AD26-C06D-9246-86B1-4F0388DD2D26}" type="pres">
      <dgm:prSet presAssocID="{A3B2E345-355A-2940-BC7F-32F6F07B36EA}" presName="Parent1" presStyleLbl="node1" presStyleIdx="4" presStyleCnt="8">
        <dgm:presLayoutVars>
          <dgm:chMax val="1"/>
          <dgm:chPref val="1"/>
          <dgm:bulletEnabled val="1"/>
        </dgm:presLayoutVars>
      </dgm:prSet>
      <dgm:spPr/>
      <dgm:t>
        <a:bodyPr/>
        <a:lstStyle/>
        <a:p>
          <a:endParaRPr lang="en-GB"/>
        </a:p>
      </dgm:t>
    </dgm:pt>
    <dgm:pt modelId="{8714DEF9-B620-C448-A2AE-907A5602EFBE}" type="pres">
      <dgm:prSet presAssocID="{A3B2E345-355A-2940-BC7F-32F6F07B36EA}" presName="Childtext1" presStyleLbl="revTx" presStyleIdx="2" presStyleCnt="4">
        <dgm:presLayoutVars>
          <dgm:chMax val="0"/>
          <dgm:chPref val="0"/>
          <dgm:bulletEnabled val="1"/>
        </dgm:presLayoutVars>
      </dgm:prSet>
      <dgm:spPr/>
      <dgm:t>
        <a:bodyPr/>
        <a:lstStyle/>
        <a:p>
          <a:endParaRPr lang="en-GB"/>
        </a:p>
      </dgm:t>
    </dgm:pt>
    <dgm:pt modelId="{F7336985-4FB9-154E-8883-F64A1CF17AD2}" type="pres">
      <dgm:prSet presAssocID="{A3B2E345-355A-2940-BC7F-32F6F07B36EA}" presName="BalanceSpacing" presStyleCnt="0"/>
      <dgm:spPr/>
    </dgm:pt>
    <dgm:pt modelId="{14A63F18-E0E9-3441-8101-C519B58F7F7E}" type="pres">
      <dgm:prSet presAssocID="{A3B2E345-355A-2940-BC7F-32F6F07B36EA}" presName="BalanceSpacing1" presStyleCnt="0"/>
      <dgm:spPr/>
    </dgm:pt>
    <dgm:pt modelId="{47CCECC0-D090-A444-81E0-A137C87C35DF}" type="pres">
      <dgm:prSet presAssocID="{DBE91BE3-E9F4-1B45-A182-0875691B1B6D}" presName="Accent1Text" presStyleLbl="node1" presStyleIdx="5" presStyleCnt="8"/>
      <dgm:spPr/>
      <dgm:t>
        <a:bodyPr/>
        <a:lstStyle/>
        <a:p>
          <a:endParaRPr lang="en-US"/>
        </a:p>
      </dgm:t>
    </dgm:pt>
    <dgm:pt modelId="{6E38EED2-8E88-1644-9088-D7A4E1C6AB42}" type="pres">
      <dgm:prSet presAssocID="{DBE91BE3-E9F4-1B45-A182-0875691B1B6D}" presName="spaceBetweenRectangles" presStyleCnt="0"/>
      <dgm:spPr/>
    </dgm:pt>
    <dgm:pt modelId="{EADC911B-B816-E64C-AAAD-392500F13578}" type="pres">
      <dgm:prSet presAssocID="{C3AD6519-A87E-2943-8E5D-FB3677807241}" presName="composite" presStyleCnt="0"/>
      <dgm:spPr/>
    </dgm:pt>
    <dgm:pt modelId="{E8E8DB2D-130B-A64B-A4E2-61FDA7D30A30}" type="pres">
      <dgm:prSet presAssocID="{C3AD6519-A87E-2943-8E5D-FB3677807241}" presName="Parent1" presStyleLbl="node1" presStyleIdx="6" presStyleCnt="8">
        <dgm:presLayoutVars>
          <dgm:chMax val="1"/>
          <dgm:chPref val="1"/>
          <dgm:bulletEnabled val="1"/>
        </dgm:presLayoutVars>
      </dgm:prSet>
      <dgm:spPr/>
      <dgm:t>
        <a:bodyPr/>
        <a:lstStyle/>
        <a:p>
          <a:endParaRPr lang="en-GB"/>
        </a:p>
      </dgm:t>
    </dgm:pt>
    <dgm:pt modelId="{56244EB3-8E3E-3F4D-AAFA-3A68908DD311}" type="pres">
      <dgm:prSet presAssocID="{C3AD6519-A87E-2943-8E5D-FB3677807241}" presName="Childtext1" presStyleLbl="revTx" presStyleIdx="3" presStyleCnt="4">
        <dgm:presLayoutVars>
          <dgm:chMax val="0"/>
          <dgm:chPref val="0"/>
          <dgm:bulletEnabled val="1"/>
        </dgm:presLayoutVars>
      </dgm:prSet>
      <dgm:spPr/>
      <dgm:t>
        <a:bodyPr/>
        <a:lstStyle/>
        <a:p>
          <a:endParaRPr lang="en-GB"/>
        </a:p>
      </dgm:t>
    </dgm:pt>
    <dgm:pt modelId="{F55D0BEA-961D-1C4E-8C8D-2070788AB6F7}" type="pres">
      <dgm:prSet presAssocID="{C3AD6519-A87E-2943-8E5D-FB3677807241}" presName="BalanceSpacing" presStyleCnt="0"/>
      <dgm:spPr/>
    </dgm:pt>
    <dgm:pt modelId="{473029E3-909E-EA4E-8119-8F2AEFBECF44}" type="pres">
      <dgm:prSet presAssocID="{C3AD6519-A87E-2943-8E5D-FB3677807241}" presName="BalanceSpacing1" presStyleCnt="0"/>
      <dgm:spPr/>
    </dgm:pt>
    <dgm:pt modelId="{E91384A5-1FE0-C14F-AB4D-9AD4782501C5}" type="pres">
      <dgm:prSet presAssocID="{8EA1334F-9438-2F4C-AC66-BEDF6D3C5A55}" presName="Accent1Text" presStyleLbl="node1" presStyleIdx="7" presStyleCnt="8"/>
      <dgm:spPr/>
      <dgm:t>
        <a:bodyPr/>
        <a:lstStyle/>
        <a:p>
          <a:endParaRPr lang="en-US"/>
        </a:p>
      </dgm:t>
    </dgm:pt>
  </dgm:ptLst>
  <dgm:cxnLst>
    <dgm:cxn modelId="{4D516026-F2CB-4F4D-B2DE-B3E8B8584377}" type="presOf" srcId="{E2DA19B7-E330-8F41-804B-E3DD936E4D8A}" destId="{57CBC6C9-BDCC-CD48-A7A1-20A41DF2ABF4}" srcOrd="0" destOrd="0" presId="urn:microsoft.com/office/officeart/2008/layout/AlternatingHexagons"/>
    <dgm:cxn modelId="{4EF9F82D-A35E-CC42-8B5E-43D76FB3737B}" srcId="{4DE3BA72-8696-C448-8B54-AF45C3E9AE8A}" destId="{A3B2E345-355A-2940-BC7F-32F6F07B36EA}" srcOrd="2" destOrd="0" parTransId="{6716624D-391B-8947-A5D6-5F159FC9BAB4}" sibTransId="{DBE91BE3-E9F4-1B45-A182-0875691B1B6D}"/>
    <dgm:cxn modelId="{884A64A2-7862-754B-984D-667350F5424C}" type="presOf" srcId="{4DE3BA72-8696-C448-8B54-AF45C3E9AE8A}" destId="{3341A0F9-8AF1-C749-8CD4-3BE1B77CC8A2}" srcOrd="0" destOrd="0" presId="urn:microsoft.com/office/officeart/2008/layout/AlternatingHexagons"/>
    <dgm:cxn modelId="{85615C2E-2744-434D-893A-8C156BF3C90F}" srcId="{A3B2E345-355A-2940-BC7F-32F6F07B36EA}" destId="{DBCF006A-B885-F943-8A8A-2D1E72020845}" srcOrd="0" destOrd="0" parTransId="{E24D475C-3E3C-CD46-8C0A-E05FA57D0BBB}" sibTransId="{410D3804-EEF3-AB4D-8A8B-6DF6A9106F19}"/>
    <dgm:cxn modelId="{1B71CB2A-2D06-6249-B523-1FDB8CC89C44}" type="presOf" srcId="{9F5746C7-B894-1546-9DCA-E78F1D34D02E}" destId="{63B8EF0E-3AA0-6343-91F8-3726B9B01637}" srcOrd="0" destOrd="0" presId="urn:microsoft.com/office/officeart/2008/layout/AlternatingHexagons"/>
    <dgm:cxn modelId="{F924C8A5-B038-EA4C-82E3-8FE32D83E758}" srcId="{4DE3BA72-8696-C448-8B54-AF45C3E9AE8A}" destId="{B9567FE4-FD76-614F-AED0-DF375A3BA504}" srcOrd="0" destOrd="0" parTransId="{D6CE9118-A804-FB49-A203-B77A07D738D8}" sibTransId="{E2DA19B7-E330-8F41-804B-E3DD936E4D8A}"/>
    <dgm:cxn modelId="{139A0B7B-41AF-A043-898D-9E9DB0159D94}" srcId="{4DE3BA72-8696-C448-8B54-AF45C3E9AE8A}" destId="{C3AD6519-A87E-2943-8E5D-FB3677807241}" srcOrd="3" destOrd="0" parTransId="{6D94F0E4-1663-6046-83F1-8F7592FF71F4}" sibTransId="{8EA1334F-9438-2F4C-AC66-BEDF6D3C5A55}"/>
    <dgm:cxn modelId="{072EA9F2-C067-6241-A734-2FCFAB4E2D7B}" type="presOf" srcId="{A3B2E345-355A-2940-BC7F-32F6F07B36EA}" destId="{0719AD26-C06D-9246-86B1-4F0388DD2D26}" srcOrd="0" destOrd="0" presId="urn:microsoft.com/office/officeart/2008/layout/AlternatingHexagons"/>
    <dgm:cxn modelId="{71AACDC7-68F0-A044-BD20-DE48B9064DDB}" type="presOf" srcId="{4D05C2A8-D182-E941-878F-8A33FFACEF23}" destId="{85809898-046F-7841-AE65-2610A192AFBD}" srcOrd="0" destOrd="0" presId="urn:microsoft.com/office/officeart/2008/layout/AlternatingHexagons"/>
    <dgm:cxn modelId="{FAF12077-6AD5-634D-9189-0E8B96F23A68}" type="presOf" srcId="{5DF6C7C9-F972-FA46-AA04-35B6606C8E79}" destId="{321CB979-7821-8140-A6C1-98293B41BC32}" srcOrd="0" destOrd="0" presId="urn:microsoft.com/office/officeart/2008/layout/AlternatingHexagons"/>
    <dgm:cxn modelId="{7CA37758-C697-8845-A3DC-D277B81B4728}" srcId="{B9567FE4-FD76-614F-AED0-DF375A3BA504}" destId="{4D05C2A8-D182-E941-878F-8A33FFACEF23}" srcOrd="0" destOrd="0" parTransId="{7EC40ADA-6CFC-FC45-A27D-A1A3D6D2C7D6}" sibTransId="{0ABBFCF9-C7D4-E245-98C0-15C2BC08930E}"/>
    <dgm:cxn modelId="{EF714F2F-8DC5-9A44-81F5-FD25D471EEC1}" type="presOf" srcId="{DBCF006A-B885-F943-8A8A-2D1E72020845}" destId="{8714DEF9-B620-C448-A2AE-907A5602EFBE}" srcOrd="0" destOrd="0" presId="urn:microsoft.com/office/officeart/2008/layout/AlternatingHexagons"/>
    <dgm:cxn modelId="{51A8BC6F-3B1B-1A46-BE0B-9DEA2DC97B66}" type="presOf" srcId="{B9567FE4-FD76-614F-AED0-DF375A3BA504}" destId="{56944C1F-C76E-8D41-AC14-252B47D2659A}" srcOrd="0" destOrd="0" presId="urn:microsoft.com/office/officeart/2008/layout/AlternatingHexagons"/>
    <dgm:cxn modelId="{8ABE1C8D-72F3-BE4D-BF9B-E35861E1773C}" type="presOf" srcId="{DBE91BE3-E9F4-1B45-A182-0875691B1B6D}" destId="{47CCECC0-D090-A444-81E0-A137C87C35DF}" srcOrd="0" destOrd="0" presId="urn:microsoft.com/office/officeart/2008/layout/AlternatingHexagons"/>
    <dgm:cxn modelId="{B35C93BC-9F62-EB48-AC99-53A570773DD2}" type="presOf" srcId="{B9E59AEF-674C-8340-AFB5-2C85D6F76F69}" destId="{56244EB3-8E3E-3F4D-AAFA-3A68908DD311}" srcOrd="0" destOrd="0" presId="urn:microsoft.com/office/officeart/2008/layout/AlternatingHexagons"/>
    <dgm:cxn modelId="{2E91E065-EA4F-304B-8945-6D66359EEC8D}" type="presOf" srcId="{94D4DA9A-99CF-2340-BAD3-0DC8B6612CE6}" destId="{0143E1EC-A3B1-144A-AB67-D3C2025AFEA8}" srcOrd="0" destOrd="0" presId="urn:microsoft.com/office/officeart/2008/layout/AlternatingHexagons"/>
    <dgm:cxn modelId="{99031049-F55C-5F45-A897-741FA6973A8D}" type="presOf" srcId="{C3AD6519-A87E-2943-8E5D-FB3677807241}" destId="{E8E8DB2D-130B-A64B-A4E2-61FDA7D30A30}" srcOrd="0" destOrd="0" presId="urn:microsoft.com/office/officeart/2008/layout/AlternatingHexagons"/>
    <dgm:cxn modelId="{BFDB172C-2FF3-2740-B264-6021696D6509}" type="presOf" srcId="{8EA1334F-9438-2F4C-AC66-BEDF6D3C5A55}" destId="{E91384A5-1FE0-C14F-AB4D-9AD4782501C5}" srcOrd="0" destOrd="0" presId="urn:microsoft.com/office/officeart/2008/layout/AlternatingHexagons"/>
    <dgm:cxn modelId="{A35C38CD-4DB6-ED4D-8F26-7F881319DEB2}" srcId="{5DF6C7C9-F972-FA46-AA04-35B6606C8E79}" destId="{94D4DA9A-99CF-2340-BAD3-0DC8B6612CE6}" srcOrd="0" destOrd="0" parTransId="{596F7D15-03C2-4344-B549-B71BEC0503B6}" sibTransId="{6F614578-6D25-0043-AF4C-FDE6D4E8B723}"/>
    <dgm:cxn modelId="{E9CDFAAE-A001-F747-8CAD-D995E5DC775D}" srcId="{C3AD6519-A87E-2943-8E5D-FB3677807241}" destId="{B9E59AEF-674C-8340-AFB5-2C85D6F76F69}" srcOrd="0" destOrd="0" parTransId="{4CB0FD10-571F-4A4E-AEA4-1804BF1AD1EA}" sibTransId="{38C1F158-8E74-1F49-B550-EECF0AC3D35D}"/>
    <dgm:cxn modelId="{174D4A02-6CE7-5341-AA35-104BFC3C3AFF}" srcId="{4DE3BA72-8696-C448-8B54-AF45C3E9AE8A}" destId="{5DF6C7C9-F972-FA46-AA04-35B6606C8E79}" srcOrd="1" destOrd="0" parTransId="{429D1B03-B395-B248-93A1-28621E734793}" sibTransId="{9F5746C7-B894-1546-9DCA-E78F1D34D02E}"/>
    <dgm:cxn modelId="{D12AA9AA-FCF4-2248-9C94-0C2FFEC49AA1}" type="presParOf" srcId="{3341A0F9-8AF1-C749-8CD4-3BE1B77CC8A2}" destId="{F1CA0A1B-9CF4-854F-BF38-E4C6E8097A1B}" srcOrd="0" destOrd="0" presId="urn:microsoft.com/office/officeart/2008/layout/AlternatingHexagons"/>
    <dgm:cxn modelId="{63A3E438-39D7-744B-AD65-39A497507820}" type="presParOf" srcId="{F1CA0A1B-9CF4-854F-BF38-E4C6E8097A1B}" destId="{56944C1F-C76E-8D41-AC14-252B47D2659A}" srcOrd="0" destOrd="0" presId="urn:microsoft.com/office/officeart/2008/layout/AlternatingHexagons"/>
    <dgm:cxn modelId="{843EB7E3-BBA7-A643-8CAD-070F27E20EE4}" type="presParOf" srcId="{F1CA0A1B-9CF4-854F-BF38-E4C6E8097A1B}" destId="{85809898-046F-7841-AE65-2610A192AFBD}" srcOrd="1" destOrd="0" presId="urn:microsoft.com/office/officeart/2008/layout/AlternatingHexagons"/>
    <dgm:cxn modelId="{8A4B3175-6AFE-0B45-B363-5A4C4BE99FAE}" type="presParOf" srcId="{F1CA0A1B-9CF4-854F-BF38-E4C6E8097A1B}" destId="{E73D57D8-29C5-E04D-8969-8E78587D2BB6}" srcOrd="2" destOrd="0" presId="urn:microsoft.com/office/officeart/2008/layout/AlternatingHexagons"/>
    <dgm:cxn modelId="{F2DA56DE-83D3-0F4F-9DFE-69420AF1D4E7}" type="presParOf" srcId="{F1CA0A1B-9CF4-854F-BF38-E4C6E8097A1B}" destId="{03D93252-315C-174C-BD91-75EA827CB0AA}" srcOrd="3" destOrd="0" presId="urn:microsoft.com/office/officeart/2008/layout/AlternatingHexagons"/>
    <dgm:cxn modelId="{ADC976B3-64F6-2649-A3B2-E4041D5DC7D3}" type="presParOf" srcId="{F1CA0A1B-9CF4-854F-BF38-E4C6E8097A1B}" destId="{57CBC6C9-BDCC-CD48-A7A1-20A41DF2ABF4}" srcOrd="4" destOrd="0" presId="urn:microsoft.com/office/officeart/2008/layout/AlternatingHexagons"/>
    <dgm:cxn modelId="{0DB80460-56EB-0544-836D-031FA07FC76A}" type="presParOf" srcId="{3341A0F9-8AF1-C749-8CD4-3BE1B77CC8A2}" destId="{04E9A783-F70C-D146-B6F6-C120DB999335}" srcOrd="1" destOrd="0" presId="urn:microsoft.com/office/officeart/2008/layout/AlternatingHexagons"/>
    <dgm:cxn modelId="{C5A16694-EF36-194D-8D8E-C8A5CE2D598D}" type="presParOf" srcId="{3341A0F9-8AF1-C749-8CD4-3BE1B77CC8A2}" destId="{86A98CC8-3239-AC4C-B532-AB22E17CD496}" srcOrd="2" destOrd="0" presId="urn:microsoft.com/office/officeart/2008/layout/AlternatingHexagons"/>
    <dgm:cxn modelId="{2D17C12A-2D45-E245-8C99-554B1896F476}" type="presParOf" srcId="{86A98CC8-3239-AC4C-B532-AB22E17CD496}" destId="{321CB979-7821-8140-A6C1-98293B41BC32}" srcOrd="0" destOrd="0" presId="urn:microsoft.com/office/officeart/2008/layout/AlternatingHexagons"/>
    <dgm:cxn modelId="{36D18A70-4EDF-FF4C-B9E1-D5D335152F28}" type="presParOf" srcId="{86A98CC8-3239-AC4C-B532-AB22E17CD496}" destId="{0143E1EC-A3B1-144A-AB67-D3C2025AFEA8}" srcOrd="1" destOrd="0" presId="urn:microsoft.com/office/officeart/2008/layout/AlternatingHexagons"/>
    <dgm:cxn modelId="{71C9A850-905A-7147-AB1A-11E123D59250}" type="presParOf" srcId="{86A98CC8-3239-AC4C-B532-AB22E17CD496}" destId="{CC722F6B-4A9E-9D40-8316-0C90633A089E}" srcOrd="2" destOrd="0" presId="urn:microsoft.com/office/officeart/2008/layout/AlternatingHexagons"/>
    <dgm:cxn modelId="{1C655D06-64B9-BC49-A2D7-AD69501BA072}" type="presParOf" srcId="{86A98CC8-3239-AC4C-B532-AB22E17CD496}" destId="{5A06C2E2-BB7B-3E49-A94C-B0B953C2AB35}" srcOrd="3" destOrd="0" presId="urn:microsoft.com/office/officeart/2008/layout/AlternatingHexagons"/>
    <dgm:cxn modelId="{7D3CEDCE-EB2D-1044-BF5D-4551FF219FCA}" type="presParOf" srcId="{86A98CC8-3239-AC4C-B532-AB22E17CD496}" destId="{63B8EF0E-3AA0-6343-91F8-3726B9B01637}" srcOrd="4" destOrd="0" presId="urn:microsoft.com/office/officeart/2008/layout/AlternatingHexagons"/>
    <dgm:cxn modelId="{8CBC4FAE-9B77-C940-A67B-5E932FE81366}" type="presParOf" srcId="{3341A0F9-8AF1-C749-8CD4-3BE1B77CC8A2}" destId="{3E279A85-013F-8349-AF85-42C4D7EFCD2D}" srcOrd="3" destOrd="0" presId="urn:microsoft.com/office/officeart/2008/layout/AlternatingHexagons"/>
    <dgm:cxn modelId="{5C10B8DF-A1FD-234A-9BE1-D4C8C73C8836}" type="presParOf" srcId="{3341A0F9-8AF1-C749-8CD4-3BE1B77CC8A2}" destId="{3B1F5AF3-6D9D-A448-81A6-E3DD10FB7F53}" srcOrd="4" destOrd="0" presId="urn:microsoft.com/office/officeart/2008/layout/AlternatingHexagons"/>
    <dgm:cxn modelId="{CA02A546-4612-984C-B3E0-F063F5BA8B2A}" type="presParOf" srcId="{3B1F5AF3-6D9D-A448-81A6-E3DD10FB7F53}" destId="{0719AD26-C06D-9246-86B1-4F0388DD2D26}" srcOrd="0" destOrd="0" presId="urn:microsoft.com/office/officeart/2008/layout/AlternatingHexagons"/>
    <dgm:cxn modelId="{F708030D-A2AD-834E-A418-EA01B90D585B}" type="presParOf" srcId="{3B1F5AF3-6D9D-A448-81A6-E3DD10FB7F53}" destId="{8714DEF9-B620-C448-A2AE-907A5602EFBE}" srcOrd="1" destOrd="0" presId="urn:microsoft.com/office/officeart/2008/layout/AlternatingHexagons"/>
    <dgm:cxn modelId="{BB800643-0AA9-914F-8C5F-F2C104801F5C}" type="presParOf" srcId="{3B1F5AF3-6D9D-A448-81A6-E3DD10FB7F53}" destId="{F7336985-4FB9-154E-8883-F64A1CF17AD2}" srcOrd="2" destOrd="0" presId="urn:microsoft.com/office/officeart/2008/layout/AlternatingHexagons"/>
    <dgm:cxn modelId="{3C448448-FD26-674C-AB1D-D2734B7B146F}" type="presParOf" srcId="{3B1F5AF3-6D9D-A448-81A6-E3DD10FB7F53}" destId="{14A63F18-E0E9-3441-8101-C519B58F7F7E}" srcOrd="3" destOrd="0" presId="urn:microsoft.com/office/officeart/2008/layout/AlternatingHexagons"/>
    <dgm:cxn modelId="{22CA3C77-C1FC-0742-B708-F7255F2EC9CE}" type="presParOf" srcId="{3B1F5AF3-6D9D-A448-81A6-E3DD10FB7F53}" destId="{47CCECC0-D090-A444-81E0-A137C87C35DF}" srcOrd="4" destOrd="0" presId="urn:microsoft.com/office/officeart/2008/layout/AlternatingHexagons"/>
    <dgm:cxn modelId="{D31F6616-F3CA-1046-B719-D2767EFAE79E}" type="presParOf" srcId="{3341A0F9-8AF1-C749-8CD4-3BE1B77CC8A2}" destId="{6E38EED2-8E88-1644-9088-D7A4E1C6AB42}" srcOrd="5" destOrd="0" presId="urn:microsoft.com/office/officeart/2008/layout/AlternatingHexagons"/>
    <dgm:cxn modelId="{F1FE4530-E875-744F-BF8F-956255A15B76}" type="presParOf" srcId="{3341A0F9-8AF1-C749-8CD4-3BE1B77CC8A2}" destId="{EADC911B-B816-E64C-AAAD-392500F13578}" srcOrd="6" destOrd="0" presId="urn:microsoft.com/office/officeart/2008/layout/AlternatingHexagons"/>
    <dgm:cxn modelId="{B830B652-DAD7-5E43-B9F2-3A4FCA572005}" type="presParOf" srcId="{EADC911B-B816-E64C-AAAD-392500F13578}" destId="{E8E8DB2D-130B-A64B-A4E2-61FDA7D30A30}" srcOrd="0" destOrd="0" presId="urn:microsoft.com/office/officeart/2008/layout/AlternatingHexagons"/>
    <dgm:cxn modelId="{AAC197D1-EA32-AC40-8E0B-5EB5B8A8AC4B}" type="presParOf" srcId="{EADC911B-B816-E64C-AAAD-392500F13578}" destId="{56244EB3-8E3E-3F4D-AAFA-3A68908DD311}" srcOrd="1" destOrd="0" presId="urn:microsoft.com/office/officeart/2008/layout/AlternatingHexagons"/>
    <dgm:cxn modelId="{CC118EFA-463D-E044-828F-B48D67F0A495}" type="presParOf" srcId="{EADC911B-B816-E64C-AAAD-392500F13578}" destId="{F55D0BEA-961D-1C4E-8C8D-2070788AB6F7}" srcOrd="2" destOrd="0" presId="urn:microsoft.com/office/officeart/2008/layout/AlternatingHexagons"/>
    <dgm:cxn modelId="{7F9AA9BD-C06F-F047-92D7-77039AA20F4F}" type="presParOf" srcId="{EADC911B-B816-E64C-AAAD-392500F13578}" destId="{473029E3-909E-EA4E-8119-8F2AEFBECF44}" srcOrd="3" destOrd="0" presId="urn:microsoft.com/office/officeart/2008/layout/AlternatingHexagons"/>
    <dgm:cxn modelId="{0423ACF0-AC4A-FC4B-B8FC-3364E36C78CE}" type="presParOf" srcId="{EADC911B-B816-E64C-AAAD-392500F13578}" destId="{E91384A5-1FE0-C14F-AB4D-9AD4782501C5}"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AA39A-36D6-40B1-BCC1-3A3A1FEBAC6C}">
      <dsp:nvSpPr>
        <dsp:cNvPr id="0" name=""/>
        <dsp:cNvSpPr/>
      </dsp:nvSpPr>
      <dsp:spPr>
        <a:xfrm>
          <a:off x="5055085" y="2808319"/>
          <a:ext cx="3752364" cy="1679009"/>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pt-PT" sz="1600" kern="1200" dirty="0" err="1" smtClean="0"/>
            <a:t>Maturation</a:t>
          </a:r>
          <a:r>
            <a:rPr lang="pt-PT" sz="1600" kern="1200" dirty="0" smtClean="0"/>
            <a:t> </a:t>
          </a:r>
          <a:r>
            <a:rPr lang="pt-PT" sz="1600" kern="1200" dirty="0" err="1"/>
            <a:t>control</a:t>
          </a:r>
          <a:r>
            <a:rPr lang="pt-PT" sz="1600" kern="1200" dirty="0"/>
            <a:t> </a:t>
          </a:r>
          <a:r>
            <a:rPr lang="pt-PT" sz="1600" kern="1200" dirty="0" err="1"/>
            <a:t>planning</a:t>
          </a:r>
          <a:endParaRPr lang="pt-PT" sz="1600" kern="1200" dirty="0"/>
        </a:p>
        <a:p>
          <a:pPr marL="171450" lvl="1" indent="-171450" algn="l" defTabSz="711200">
            <a:lnSpc>
              <a:spcPct val="90000"/>
            </a:lnSpc>
            <a:spcBef>
              <a:spcPct val="0"/>
            </a:spcBef>
            <a:spcAft>
              <a:spcPct val="15000"/>
            </a:spcAft>
            <a:buChar char="••"/>
          </a:pPr>
          <a:r>
            <a:rPr lang="pt-PT" sz="1600" kern="1200" dirty="0" err="1" smtClean="0"/>
            <a:t>Setting</a:t>
          </a:r>
          <a:r>
            <a:rPr lang="pt-PT" sz="1600" kern="1200" dirty="0" smtClean="0"/>
            <a:t> </a:t>
          </a:r>
          <a:r>
            <a:rPr lang="pt-PT" sz="1600" kern="1200" dirty="0"/>
            <a:t>harvest dates </a:t>
          </a:r>
        </a:p>
      </dsp:txBody>
      <dsp:txXfrm>
        <a:off x="6217676" y="3264953"/>
        <a:ext cx="2552891" cy="1185493"/>
      </dsp:txXfrm>
    </dsp:sp>
    <dsp:sp modelId="{AB80D5A2-3464-464A-B364-ABD12234C201}">
      <dsp:nvSpPr>
        <dsp:cNvPr id="0" name=""/>
        <dsp:cNvSpPr/>
      </dsp:nvSpPr>
      <dsp:spPr>
        <a:xfrm>
          <a:off x="5" y="2846340"/>
          <a:ext cx="3430049" cy="1618159"/>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Stock </a:t>
          </a:r>
          <a:r>
            <a:rPr lang="en-US" sz="1600" kern="1200" dirty="0"/>
            <a:t>Management (products and consumables for viticulture </a:t>
          </a:r>
          <a:r>
            <a:rPr lang="pt-PT" sz="1600" kern="1200" dirty="0" err="1"/>
            <a:t>and</a:t>
          </a:r>
          <a:r>
            <a:rPr lang="pt-PT" sz="1600" kern="1200" dirty="0"/>
            <a:t> </a:t>
          </a:r>
          <a:r>
            <a:rPr lang="pt-PT" sz="1600" kern="1200" dirty="0" err="1"/>
            <a:t>winemaking</a:t>
          </a:r>
          <a:r>
            <a:rPr lang="pt-PT" sz="1600" kern="1200" dirty="0"/>
            <a:t>) </a:t>
          </a:r>
        </a:p>
      </dsp:txBody>
      <dsp:txXfrm>
        <a:off x="35551" y="3286426"/>
        <a:ext cx="2329942" cy="1142527"/>
      </dsp:txXfrm>
    </dsp:sp>
    <dsp:sp modelId="{E3530E9C-8FB5-48BD-BC0D-F7DB111BDBF5}">
      <dsp:nvSpPr>
        <dsp:cNvPr id="0" name=""/>
        <dsp:cNvSpPr/>
      </dsp:nvSpPr>
      <dsp:spPr>
        <a:xfrm>
          <a:off x="4942696" y="-10831"/>
          <a:ext cx="3864753" cy="2674339"/>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Choice of grapevine’s rootstock and clone for planting</a:t>
          </a:r>
          <a:endParaRPr lang="pt-PT" sz="1600" kern="1200" dirty="0"/>
        </a:p>
        <a:p>
          <a:pPr marL="171450" lvl="1" indent="-171450" algn="l" defTabSz="711200">
            <a:lnSpc>
              <a:spcPct val="90000"/>
            </a:lnSpc>
            <a:spcBef>
              <a:spcPct val="0"/>
            </a:spcBef>
            <a:spcAft>
              <a:spcPct val="15000"/>
            </a:spcAft>
            <a:buChar char="••"/>
          </a:pPr>
          <a:r>
            <a:rPr lang="en-US" sz="1600" kern="1200" dirty="0"/>
            <a:t>Definition of training and pruning system</a:t>
          </a:r>
          <a:endParaRPr lang="pt-PT" sz="1600" kern="1200" dirty="0"/>
        </a:p>
        <a:p>
          <a:pPr marL="171450" lvl="1" indent="-171450" algn="l" defTabSz="711200">
            <a:lnSpc>
              <a:spcPct val="90000"/>
            </a:lnSpc>
            <a:spcBef>
              <a:spcPct val="0"/>
            </a:spcBef>
            <a:spcAft>
              <a:spcPct val="15000"/>
            </a:spcAft>
            <a:buChar char="••"/>
          </a:pPr>
          <a:r>
            <a:rPr lang="en-US" sz="1600" kern="1200" dirty="0"/>
            <a:t>Cropping operations’ planning and management</a:t>
          </a:r>
          <a:endParaRPr lang="pt-PT" sz="1600" kern="1200" dirty="0"/>
        </a:p>
        <a:p>
          <a:pPr marL="171450" lvl="1" indent="-171450" algn="l" defTabSz="711200">
            <a:lnSpc>
              <a:spcPct val="90000"/>
            </a:lnSpc>
            <a:spcBef>
              <a:spcPct val="0"/>
            </a:spcBef>
            <a:spcAft>
              <a:spcPct val="15000"/>
            </a:spcAft>
            <a:buChar char="••"/>
          </a:pPr>
          <a:r>
            <a:rPr lang="en-US" sz="1600" kern="1200" dirty="0"/>
            <a:t>Management of agricultural machinery according to </a:t>
          </a:r>
          <a:r>
            <a:rPr lang="pt-PT" sz="1600" kern="1200" dirty="0" err="1"/>
            <a:t>operational</a:t>
          </a:r>
          <a:r>
            <a:rPr lang="pt-PT" sz="1600" kern="1200" dirty="0"/>
            <a:t> </a:t>
          </a:r>
          <a:r>
            <a:rPr lang="pt-PT" sz="1600" kern="1200" dirty="0" err="1"/>
            <a:t>planning</a:t>
          </a:r>
          <a:r>
            <a:rPr lang="pt-PT" sz="1600" kern="1200" dirty="0"/>
            <a:t> </a:t>
          </a:r>
        </a:p>
      </dsp:txBody>
      <dsp:txXfrm>
        <a:off x="6160869" y="47916"/>
        <a:ext cx="2587833" cy="1888260"/>
      </dsp:txXfrm>
    </dsp:sp>
    <dsp:sp modelId="{06BA3367-A2E6-4CE4-B733-88D15215E707}">
      <dsp:nvSpPr>
        <dsp:cNvPr id="0" name=""/>
        <dsp:cNvSpPr/>
      </dsp:nvSpPr>
      <dsp:spPr>
        <a:xfrm>
          <a:off x="38635" y="-14297"/>
          <a:ext cx="3412447" cy="2672460"/>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just" defTabSz="711200">
            <a:lnSpc>
              <a:spcPct val="90000"/>
            </a:lnSpc>
            <a:spcBef>
              <a:spcPct val="0"/>
            </a:spcBef>
            <a:spcAft>
              <a:spcPct val="15000"/>
            </a:spcAft>
            <a:buChar char="••"/>
          </a:pPr>
          <a:endParaRPr lang="pt-PT" sz="1600" kern="1200" dirty="0"/>
        </a:p>
        <a:p>
          <a:pPr marL="171450" lvl="1" indent="-171450" algn="l" defTabSz="711200">
            <a:lnSpc>
              <a:spcPct val="90000"/>
            </a:lnSpc>
            <a:spcBef>
              <a:spcPct val="0"/>
            </a:spcBef>
            <a:spcAft>
              <a:spcPct val="15000"/>
            </a:spcAft>
            <a:buChar char="••"/>
          </a:pPr>
          <a:r>
            <a:rPr lang="en-US" sz="1600" kern="1200" dirty="0" smtClean="0"/>
            <a:t>Choice </a:t>
          </a:r>
          <a:r>
            <a:rPr lang="en-US" sz="1600" kern="1200" dirty="0"/>
            <a:t>of region and site for establishment of new vineyards</a:t>
          </a:r>
          <a:endParaRPr lang="pt-PT" sz="1600" kern="1200" dirty="0"/>
        </a:p>
        <a:p>
          <a:pPr marL="171450" lvl="1" indent="-171450" algn="l" defTabSz="711200">
            <a:lnSpc>
              <a:spcPct val="90000"/>
            </a:lnSpc>
            <a:spcBef>
              <a:spcPct val="0"/>
            </a:spcBef>
            <a:spcAft>
              <a:spcPct val="15000"/>
            </a:spcAft>
            <a:buChar char="••"/>
          </a:pPr>
          <a:r>
            <a:rPr lang="en-US" sz="1600" kern="1200" dirty="0"/>
            <a:t>Choices of grapes varieties for planting </a:t>
          </a:r>
          <a:endParaRPr lang="pt-PT" sz="1600" kern="1200" dirty="0"/>
        </a:p>
      </dsp:txBody>
      <dsp:txXfrm>
        <a:off x="97340" y="44408"/>
        <a:ext cx="2271303" cy="1886935"/>
      </dsp:txXfrm>
    </dsp:sp>
    <dsp:sp modelId="{9354E371-E16D-498E-97F1-4D47D8CB3D52}">
      <dsp:nvSpPr>
        <dsp:cNvPr id="0" name=""/>
        <dsp:cNvSpPr/>
      </dsp:nvSpPr>
      <dsp:spPr>
        <a:xfrm>
          <a:off x="1852336" y="484183"/>
          <a:ext cx="2191566" cy="2191566"/>
        </a:xfrm>
        <a:prstGeom prst="pieWedge">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PT" sz="1800" kern="1200" dirty="0" err="1"/>
            <a:t>Strategy</a:t>
          </a:r>
          <a:endParaRPr lang="pt-PT" sz="1800" kern="1200" dirty="0"/>
        </a:p>
      </dsp:txBody>
      <dsp:txXfrm>
        <a:off x="2494231" y="1126078"/>
        <a:ext cx="1549671" cy="1549671"/>
      </dsp:txXfrm>
    </dsp:sp>
    <dsp:sp modelId="{7962ECEF-57E4-42A8-B707-7482BBBA8E1F}">
      <dsp:nvSpPr>
        <dsp:cNvPr id="0" name=""/>
        <dsp:cNvSpPr/>
      </dsp:nvSpPr>
      <dsp:spPr>
        <a:xfrm rot="5400000">
          <a:off x="4145130" y="484183"/>
          <a:ext cx="2191566" cy="2191566"/>
        </a:xfrm>
        <a:prstGeom prst="pieWedg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PT" sz="1800" kern="1200" dirty="0" err="1"/>
            <a:t>Viticulture</a:t>
          </a:r>
          <a:r>
            <a:rPr lang="pt-PT" sz="1800" kern="1200" dirty="0"/>
            <a:t> Management </a:t>
          </a:r>
        </a:p>
      </dsp:txBody>
      <dsp:txXfrm rot="-5400000">
        <a:off x="4145130" y="1126078"/>
        <a:ext cx="1549671" cy="1549671"/>
      </dsp:txXfrm>
    </dsp:sp>
    <dsp:sp modelId="{8391F0EB-CF6C-449D-B0C6-89A0BF5A4457}">
      <dsp:nvSpPr>
        <dsp:cNvPr id="0" name=""/>
        <dsp:cNvSpPr/>
      </dsp:nvSpPr>
      <dsp:spPr>
        <a:xfrm rot="10800000">
          <a:off x="4145130" y="2776977"/>
          <a:ext cx="2191566" cy="2191566"/>
        </a:xfrm>
        <a:prstGeom prst="pieWedg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PT" sz="1800" kern="1200" dirty="0" err="1"/>
            <a:t>Oenological</a:t>
          </a:r>
          <a:r>
            <a:rPr lang="pt-PT" sz="1800" kern="1200" dirty="0"/>
            <a:t> Management </a:t>
          </a:r>
        </a:p>
      </dsp:txBody>
      <dsp:txXfrm rot="10800000">
        <a:off x="4145130" y="2776977"/>
        <a:ext cx="1549671" cy="1549671"/>
      </dsp:txXfrm>
    </dsp:sp>
    <dsp:sp modelId="{E2EF5F0C-3643-448E-B288-E989BC93FE42}">
      <dsp:nvSpPr>
        <dsp:cNvPr id="0" name=""/>
        <dsp:cNvSpPr/>
      </dsp:nvSpPr>
      <dsp:spPr>
        <a:xfrm rot="16200000">
          <a:off x="1852336" y="2776977"/>
          <a:ext cx="2191566" cy="2191566"/>
        </a:xfrm>
        <a:prstGeom prst="pieWedg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pt-PT" sz="1800" kern="1200" dirty="0"/>
            <a:t>Stocks Management </a:t>
          </a:r>
        </a:p>
      </dsp:txBody>
      <dsp:txXfrm rot="5400000">
        <a:off x="2494231" y="2776977"/>
        <a:ext cx="1549671" cy="1549671"/>
      </dsp:txXfrm>
    </dsp:sp>
    <dsp:sp modelId="{B625420E-9C01-4279-8072-AC8F6BD8E870}">
      <dsp:nvSpPr>
        <dsp:cNvPr id="0" name=""/>
        <dsp:cNvSpPr/>
      </dsp:nvSpPr>
      <dsp:spPr>
        <a:xfrm>
          <a:off x="3716219" y="2270863"/>
          <a:ext cx="756672" cy="657976"/>
        </a:xfrm>
        <a:prstGeom prst="circularArrow">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33ACE8-FCC1-4B94-9439-8F08642BF3E0}">
      <dsp:nvSpPr>
        <dsp:cNvPr id="0" name=""/>
        <dsp:cNvSpPr/>
      </dsp:nvSpPr>
      <dsp:spPr>
        <a:xfrm rot="10800000">
          <a:off x="3716219" y="2523931"/>
          <a:ext cx="756672" cy="657976"/>
        </a:xfrm>
        <a:prstGeom prst="circularArrow">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8AECE-6689-B64F-83D2-C3AD585E324C}">
      <dsp:nvSpPr>
        <dsp:cNvPr id="0" name=""/>
        <dsp:cNvSpPr/>
      </dsp:nvSpPr>
      <dsp:spPr>
        <a:xfrm rot="5400000">
          <a:off x="3841078" y="-1555552"/>
          <a:ext cx="641968" cy="3917235"/>
        </a:xfrm>
        <a:prstGeom prst="round2SameRect">
          <a:avLst/>
        </a:prstGeom>
        <a:noFill/>
        <a:ln w="25400" cap="flat" cmpd="sng" algn="ctr">
          <a:solidFill>
            <a:srgbClr val="9BBB5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smtClean="0"/>
            <a:t>Spring total Rainfall</a:t>
          </a:r>
          <a:endParaRPr lang="en-GB" sz="1900" b="0" kern="1200" dirty="0"/>
        </a:p>
      </dsp:txBody>
      <dsp:txXfrm rot="-5400000">
        <a:off x="2203445" y="113419"/>
        <a:ext cx="3885897" cy="579292"/>
      </dsp:txXfrm>
    </dsp:sp>
    <dsp:sp modelId="{AF4A7591-A176-914E-BC80-F9658F5CAEB3}">
      <dsp:nvSpPr>
        <dsp:cNvPr id="0" name=""/>
        <dsp:cNvSpPr/>
      </dsp:nvSpPr>
      <dsp:spPr>
        <a:xfrm>
          <a:off x="0" y="1835"/>
          <a:ext cx="2203444" cy="802460"/>
        </a:xfrm>
        <a:prstGeom prst="roundRect">
          <a:avLst/>
        </a:prstGeom>
        <a:solidFill>
          <a:schemeClr val="accent3"/>
        </a:solidFill>
        <a:ln w="7620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GB" sz="4000" kern="1200" dirty="0" err="1" smtClean="0"/>
            <a:t>SprR</a:t>
          </a:r>
          <a:endParaRPr lang="en-GB" sz="4000" kern="1200" dirty="0"/>
        </a:p>
      </dsp:txBody>
      <dsp:txXfrm>
        <a:off x="39173" y="41008"/>
        <a:ext cx="2125098" cy="724114"/>
      </dsp:txXfrm>
    </dsp:sp>
    <dsp:sp modelId="{62675403-9255-304E-8EB2-4C7F86388526}">
      <dsp:nvSpPr>
        <dsp:cNvPr id="0" name=""/>
        <dsp:cNvSpPr/>
      </dsp:nvSpPr>
      <dsp:spPr>
        <a:xfrm rot="5400000">
          <a:off x="3841078" y="-712968"/>
          <a:ext cx="641968" cy="3917235"/>
        </a:xfrm>
        <a:prstGeom prst="round2SameRect">
          <a:avLst/>
        </a:prstGeom>
        <a:noFill/>
        <a:ln w="25400" cap="flat" cmpd="sng" algn="ctr">
          <a:solidFill>
            <a:srgbClr val="9BBB5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smtClean="0"/>
            <a:t>Growing Season mean Temperature</a:t>
          </a:r>
          <a:endParaRPr lang="en-GB" sz="1900" b="0" kern="1200" dirty="0"/>
        </a:p>
      </dsp:txBody>
      <dsp:txXfrm rot="-5400000">
        <a:off x="2203445" y="956003"/>
        <a:ext cx="3885897" cy="579292"/>
      </dsp:txXfrm>
    </dsp:sp>
    <dsp:sp modelId="{AF6912AB-C7C7-1944-893B-2A5FF60C85E9}">
      <dsp:nvSpPr>
        <dsp:cNvPr id="0" name=""/>
        <dsp:cNvSpPr/>
      </dsp:nvSpPr>
      <dsp:spPr>
        <a:xfrm>
          <a:off x="0" y="844418"/>
          <a:ext cx="2203444" cy="802460"/>
        </a:xfrm>
        <a:prstGeom prst="roundRect">
          <a:avLst/>
        </a:prstGeom>
        <a:solidFill>
          <a:srgbClr val="9BBB59"/>
        </a:solidFill>
        <a:ln w="7620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GB" sz="4000" kern="1200" dirty="0" smtClean="0"/>
            <a:t>GST</a:t>
          </a:r>
          <a:endParaRPr lang="en-GB" sz="4000" kern="1200" dirty="0"/>
        </a:p>
      </dsp:txBody>
      <dsp:txXfrm>
        <a:off x="39173" y="883591"/>
        <a:ext cx="2125098" cy="724114"/>
      </dsp:txXfrm>
    </dsp:sp>
    <dsp:sp modelId="{4E7F9226-EBEA-2E45-9B9B-C8236844E79B}">
      <dsp:nvSpPr>
        <dsp:cNvPr id="0" name=""/>
        <dsp:cNvSpPr/>
      </dsp:nvSpPr>
      <dsp:spPr>
        <a:xfrm rot="5400000">
          <a:off x="3841078" y="129614"/>
          <a:ext cx="641968" cy="3917235"/>
        </a:xfrm>
        <a:prstGeom prst="round2SameRect">
          <a:avLst/>
        </a:prstGeom>
        <a:noFill/>
        <a:ln w="25400" cap="flat" cmpd="sng" algn="ctr">
          <a:solidFill>
            <a:srgbClr val="9BBB5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Number of heat stress days</a:t>
          </a:r>
          <a:endParaRPr lang="en-GB" sz="1900" kern="1200" dirty="0"/>
        </a:p>
      </dsp:txBody>
      <dsp:txXfrm rot="-5400000">
        <a:off x="2203445" y="1798585"/>
        <a:ext cx="3885897" cy="579292"/>
      </dsp:txXfrm>
    </dsp:sp>
    <dsp:sp modelId="{EBCC264A-2A82-8040-8C53-D4DC676EADC7}">
      <dsp:nvSpPr>
        <dsp:cNvPr id="0" name=""/>
        <dsp:cNvSpPr/>
      </dsp:nvSpPr>
      <dsp:spPr>
        <a:xfrm>
          <a:off x="0" y="1687001"/>
          <a:ext cx="2203444" cy="802460"/>
        </a:xfrm>
        <a:prstGeom prst="roundRect">
          <a:avLst/>
        </a:prstGeom>
        <a:solidFill>
          <a:srgbClr val="9BBB59"/>
        </a:solidFill>
        <a:ln w="7620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GB" sz="4000" kern="1200" dirty="0" smtClean="0"/>
            <a:t>SU35</a:t>
          </a:r>
          <a:endParaRPr lang="en-GB" sz="4000" kern="1200" dirty="0"/>
        </a:p>
      </dsp:txBody>
      <dsp:txXfrm>
        <a:off x="39173" y="1726174"/>
        <a:ext cx="2125098" cy="724114"/>
      </dsp:txXfrm>
    </dsp:sp>
    <dsp:sp modelId="{E7DAA66C-7B28-D343-81DF-F3D60E211FF4}">
      <dsp:nvSpPr>
        <dsp:cNvPr id="0" name=""/>
        <dsp:cNvSpPr/>
      </dsp:nvSpPr>
      <dsp:spPr>
        <a:xfrm rot="5400000">
          <a:off x="3841078" y="972197"/>
          <a:ext cx="641968" cy="3917235"/>
        </a:xfrm>
        <a:prstGeom prst="round2SameRect">
          <a:avLst/>
        </a:prstGeom>
        <a:noFill/>
        <a:ln w="25400" cap="flat" cmpd="sng" algn="ctr">
          <a:solidFill>
            <a:srgbClr val="9BBB5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Growing Degree-Days</a:t>
          </a:r>
          <a:endParaRPr lang="en-GB" sz="1900" kern="1200" dirty="0"/>
        </a:p>
      </dsp:txBody>
      <dsp:txXfrm rot="-5400000">
        <a:off x="2203445" y="2641168"/>
        <a:ext cx="3885897" cy="579292"/>
      </dsp:txXfrm>
    </dsp:sp>
    <dsp:sp modelId="{E320D668-8648-FF45-AA13-EB73ED747818}">
      <dsp:nvSpPr>
        <dsp:cNvPr id="0" name=""/>
        <dsp:cNvSpPr/>
      </dsp:nvSpPr>
      <dsp:spPr>
        <a:xfrm>
          <a:off x="0" y="2529585"/>
          <a:ext cx="2203444" cy="802460"/>
        </a:xfrm>
        <a:prstGeom prst="roundRect">
          <a:avLst/>
        </a:prstGeom>
        <a:solidFill>
          <a:srgbClr val="9BBB59"/>
        </a:solidFill>
        <a:ln w="7620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GB" sz="4000" kern="1200" dirty="0" smtClean="0"/>
            <a:t>GDD</a:t>
          </a:r>
          <a:endParaRPr lang="en-GB" sz="4000" kern="1200" dirty="0"/>
        </a:p>
      </dsp:txBody>
      <dsp:txXfrm>
        <a:off x="39173" y="2568758"/>
        <a:ext cx="2125098" cy="724114"/>
      </dsp:txXfrm>
    </dsp:sp>
    <dsp:sp modelId="{D9200F00-7BD0-3741-85F3-0D084E23E59A}">
      <dsp:nvSpPr>
        <dsp:cNvPr id="0" name=""/>
        <dsp:cNvSpPr/>
      </dsp:nvSpPr>
      <dsp:spPr>
        <a:xfrm rot="5400000">
          <a:off x="3841078" y="1814780"/>
          <a:ext cx="641968" cy="3917235"/>
        </a:xfrm>
        <a:prstGeom prst="round2SameRect">
          <a:avLst/>
        </a:prstGeom>
        <a:noFill/>
        <a:ln w="25400" cap="flat" cmpd="sng" algn="ctr">
          <a:solidFill>
            <a:srgbClr val="9BBB59">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Warm Spell Duration Index</a:t>
          </a:r>
          <a:endParaRPr lang="en-GB" sz="1900" kern="1200" dirty="0"/>
        </a:p>
      </dsp:txBody>
      <dsp:txXfrm rot="-5400000">
        <a:off x="2203445" y="3483751"/>
        <a:ext cx="3885897" cy="579292"/>
      </dsp:txXfrm>
    </dsp:sp>
    <dsp:sp modelId="{12852F05-79CC-F54C-B0DD-DC0534164B64}">
      <dsp:nvSpPr>
        <dsp:cNvPr id="0" name=""/>
        <dsp:cNvSpPr/>
      </dsp:nvSpPr>
      <dsp:spPr>
        <a:xfrm>
          <a:off x="0" y="3372168"/>
          <a:ext cx="2203444" cy="802460"/>
        </a:xfrm>
        <a:prstGeom prst="roundRect">
          <a:avLst/>
        </a:prstGeom>
        <a:solidFill>
          <a:srgbClr val="9BBB59"/>
        </a:solidFill>
        <a:ln w="7620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GB" sz="4000" kern="1200" dirty="0" smtClean="0"/>
            <a:t>WSDI</a:t>
          </a:r>
          <a:endParaRPr lang="en-GB" sz="4000" kern="1200" dirty="0"/>
        </a:p>
      </dsp:txBody>
      <dsp:txXfrm>
        <a:off x="39173" y="3411341"/>
        <a:ext cx="2125098" cy="724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3F68E-A0C5-4C95-A243-A6F0C00EDD7B}">
      <dsp:nvSpPr>
        <dsp:cNvPr id="0" name=""/>
        <dsp:cNvSpPr/>
      </dsp:nvSpPr>
      <dsp:spPr>
        <a:xfrm>
          <a:off x="3503193" y="531"/>
          <a:ext cx="4034993" cy="2071559"/>
        </a:xfrm>
        <a:prstGeom prst="rightArrow">
          <a:avLst>
            <a:gd name="adj1" fmla="val 75000"/>
            <a:gd name="adj2" fmla="val 50000"/>
          </a:avLst>
        </a:prstGeom>
        <a:solidFill>
          <a:schemeClr val="accent3">
            <a:lumMod val="40000"/>
            <a:lumOff val="60000"/>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endParaRPr lang="en-GB" sz="2000" kern="1200" noProof="0" dirty="0"/>
        </a:p>
        <a:p>
          <a:pPr marL="228600" lvl="1" indent="-228600" algn="l" defTabSz="889000">
            <a:lnSpc>
              <a:spcPct val="90000"/>
            </a:lnSpc>
            <a:spcBef>
              <a:spcPct val="0"/>
            </a:spcBef>
            <a:spcAft>
              <a:spcPct val="15000"/>
            </a:spcAft>
            <a:buChar char="••"/>
          </a:pPr>
          <a:r>
            <a:rPr lang="en-GB" sz="2000" kern="1200" noProof="0" dirty="0" smtClean="0"/>
            <a:t>Weekly resolution and updates (but monthly could be also good).</a:t>
          </a:r>
          <a:endParaRPr lang="en-GB" sz="2000" kern="1200" noProof="0" dirty="0"/>
        </a:p>
        <a:p>
          <a:pPr marL="228600" lvl="1" indent="-228600" algn="l" defTabSz="889000">
            <a:lnSpc>
              <a:spcPct val="90000"/>
            </a:lnSpc>
            <a:spcBef>
              <a:spcPct val="0"/>
            </a:spcBef>
            <a:spcAft>
              <a:spcPct val="15000"/>
            </a:spcAft>
            <a:buChar char="••"/>
          </a:pPr>
          <a:r>
            <a:rPr lang="en-GB" sz="2000" kern="1200" noProof="0" dirty="0" smtClean="0"/>
            <a:t>Probability &gt; 70 %</a:t>
          </a:r>
          <a:endParaRPr lang="en-GB" sz="2000" kern="1200" noProof="0" dirty="0"/>
        </a:p>
      </dsp:txBody>
      <dsp:txXfrm>
        <a:off x="3503193" y="259476"/>
        <a:ext cx="3258158" cy="1553669"/>
      </dsp:txXfrm>
    </dsp:sp>
    <dsp:sp modelId="{F79BEBBA-C536-42A7-8DF6-DD0DB2FD92E4}">
      <dsp:nvSpPr>
        <dsp:cNvPr id="0" name=""/>
        <dsp:cNvSpPr/>
      </dsp:nvSpPr>
      <dsp:spPr>
        <a:xfrm>
          <a:off x="348513" y="531"/>
          <a:ext cx="3154680" cy="2071559"/>
        </a:xfrm>
        <a:prstGeom prst="roundRect">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0">
            <a:lnSpc>
              <a:spcPct val="90000"/>
            </a:lnSpc>
            <a:spcBef>
              <a:spcPct val="0"/>
            </a:spcBef>
            <a:spcAft>
              <a:spcPct val="35000"/>
            </a:spcAft>
          </a:pPr>
          <a:r>
            <a:rPr lang="pt-PT" sz="2600" kern="1200" dirty="0" err="1"/>
            <a:t>Seasonal</a:t>
          </a:r>
          <a:r>
            <a:rPr lang="pt-PT" sz="2600" kern="1200" dirty="0"/>
            <a:t> </a:t>
          </a:r>
          <a:r>
            <a:rPr lang="pt-PT" sz="2600" kern="1200" dirty="0" err="1" smtClean="0"/>
            <a:t>predictions</a:t>
          </a:r>
          <a:r>
            <a:rPr lang="pt-PT" sz="2600" kern="1200" dirty="0" smtClean="0"/>
            <a:t> </a:t>
          </a:r>
          <a:endParaRPr lang="pt-PT" sz="2600" kern="1200" dirty="0"/>
        </a:p>
        <a:p>
          <a:pPr lvl="0" algn="ctr" defTabSz="1155700" rtl="0">
            <a:lnSpc>
              <a:spcPct val="90000"/>
            </a:lnSpc>
            <a:spcBef>
              <a:spcPct val="0"/>
            </a:spcBef>
            <a:spcAft>
              <a:spcPct val="35000"/>
            </a:spcAft>
          </a:pPr>
          <a:r>
            <a:rPr lang="pt-PT" sz="2600" kern="1200" dirty="0"/>
            <a:t>( 6 </a:t>
          </a:r>
          <a:r>
            <a:rPr lang="pt-PT" sz="2600" kern="1200" dirty="0" err="1"/>
            <a:t>months</a:t>
          </a:r>
          <a:r>
            <a:rPr lang="pt-PT" sz="2600" kern="1200" dirty="0"/>
            <a:t>)</a:t>
          </a:r>
        </a:p>
      </dsp:txBody>
      <dsp:txXfrm>
        <a:off x="449638" y="101656"/>
        <a:ext cx="2952430" cy="1869309"/>
      </dsp:txXfrm>
    </dsp:sp>
    <dsp:sp modelId="{8E9332E7-EC5B-4120-A52B-CFC01F775F3B}">
      <dsp:nvSpPr>
        <dsp:cNvPr id="0" name=""/>
        <dsp:cNvSpPr/>
      </dsp:nvSpPr>
      <dsp:spPr>
        <a:xfrm>
          <a:off x="3503193" y="2279777"/>
          <a:ext cx="4034993" cy="2071559"/>
        </a:xfrm>
        <a:prstGeom prst="rightArrow">
          <a:avLst>
            <a:gd name="adj1" fmla="val 75000"/>
            <a:gd name="adj2" fmla="val 50000"/>
          </a:avLst>
        </a:prstGeom>
        <a:solidFill>
          <a:schemeClr val="accent3">
            <a:lumMod val="40000"/>
            <a:lumOff val="60000"/>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endParaRPr lang="en-GB" sz="2000" kern="1200" noProof="0" dirty="0"/>
        </a:p>
        <a:p>
          <a:pPr marL="228600" lvl="1" indent="-228600" algn="l" defTabSz="889000">
            <a:lnSpc>
              <a:spcPct val="90000"/>
            </a:lnSpc>
            <a:spcBef>
              <a:spcPct val="0"/>
            </a:spcBef>
            <a:spcAft>
              <a:spcPct val="15000"/>
            </a:spcAft>
            <a:buChar char="••"/>
          </a:pPr>
          <a:r>
            <a:rPr lang="en-GB" sz="2000" kern="1200" noProof="0" dirty="0" smtClean="0"/>
            <a:t>Quarterly resolution and updates.</a:t>
          </a:r>
          <a:endParaRPr lang="en-GB" sz="2000" u="sng" kern="1200" noProof="0" dirty="0"/>
        </a:p>
        <a:p>
          <a:pPr marL="228600" lvl="1" indent="-228600" algn="l" defTabSz="889000">
            <a:lnSpc>
              <a:spcPct val="90000"/>
            </a:lnSpc>
            <a:spcBef>
              <a:spcPct val="0"/>
            </a:spcBef>
            <a:spcAft>
              <a:spcPct val="15000"/>
            </a:spcAft>
            <a:buChar char="••"/>
          </a:pPr>
          <a:r>
            <a:rPr lang="en-GB" sz="2000" kern="1200" noProof="0" dirty="0" smtClean="0"/>
            <a:t>Probability &gt; 80 %</a:t>
          </a:r>
          <a:endParaRPr lang="en-GB" sz="2000" u="sng" kern="1200" noProof="0" dirty="0"/>
        </a:p>
      </dsp:txBody>
      <dsp:txXfrm>
        <a:off x="3503193" y="2538722"/>
        <a:ext cx="3258158" cy="1553669"/>
      </dsp:txXfrm>
    </dsp:sp>
    <dsp:sp modelId="{91F6036F-DCB0-4D96-AC98-006B9920CDBA}">
      <dsp:nvSpPr>
        <dsp:cNvPr id="0" name=""/>
        <dsp:cNvSpPr/>
      </dsp:nvSpPr>
      <dsp:spPr>
        <a:xfrm>
          <a:off x="348513" y="2279246"/>
          <a:ext cx="3154680" cy="2071559"/>
        </a:xfrm>
        <a:prstGeom prst="roundRect">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0">
            <a:lnSpc>
              <a:spcPct val="90000"/>
            </a:lnSpc>
            <a:spcBef>
              <a:spcPct val="0"/>
            </a:spcBef>
            <a:spcAft>
              <a:spcPct val="35000"/>
            </a:spcAft>
          </a:pPr>
          <a:r>
            <a:rPr lang="pt-PT" sz="2600" kern="1200" dirty="0" err="1" smtClean="0"/>
            <a:t>Climate</a:t>
          </a:r>
          <a:r>
            <a:rPr lang="pt-PT" sz="2600" kern="1200" dirty="0" smtClean="0"/>
            <a:t> </a:t>
          </a:r>
          <a:r>
            <a:rPr lang="pt-PT" sz="2600" kern="1200" dirty="0" err="1" smtClean="0"/>
            <a:t>projections</a:t>
          </a:r>
          <a:endParaRPr lang="pt-PT" sz="2600" kern="1200" dirty="0"/>
        </a:p>
      </dsp:txBody>
      <dsp:txXfrm>
        <a:off x="449638" y="2380371"/>
        <a:ext cx="2952430" cy="18693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44C1F-C76E-8D41-AC14-252B47D2659A}">
      <dsp:nvSpPr>
        <dsp:cNvPr id="0" name=""/>
        <dsp:cNvSpPr/>
      </dsp:nvSpPr>
      <dsp:spPr>
        <a:xfrm rot="5400000">
          <a:off x="3589778" y="80710"/>
          <a:ext cx="1225947" cy="1066574"/>
        </a:xfrm>
        <a:prstGeom prst="hexagon">
          <a:avLst>
            <a:gd name="adj" fmla="val 25000"/>
            <a:gd name="vf" fmla="val 115470"/>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1993</a:t>
          </a:r>
          <a:endParaRPr lang="en-GB" sz="2200" kern="1200" dirty="0"/>
        </a:p>
      </dsp:txBody>
      <dsp:txXfrm rot="-5400000">
        <a:off x="3835672" y="192067"/>
        <a:ext cx="734158" cy="843861"/>
      </dsp:txXfrm>
    </dsp:sp>
    <dsp:sp modelId="{85809898-046F-7841-AE65-2610A192AFBD}">
      <dsp:nvSpPr>
        <dsp:cNvPr id="0" name=""/>
        <dsp:cNvSpPr/>
      </dsp:nvSpPr>
      <dsp:spPr>
        <a:xfrm>
          <a:off x="4768404" y="246213"/>
          <a:ext cx="1368157" cy="73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kern="1200" dirty="0" smtClean="0"/>
            <a:t>Bad year</a:t>
          </a:r>
          <a:endParaRPr lang="en-GB" sz="2100" kern="1200" dirty="0"/>
        </a:p>
      </dsp:txBody>
      <dsp:txXfrm>
        <a:off x="4768404" y="246213"/>
        <a:ext cx="1368157" cy="735568"/>
      </dsp:txXfrm>
    </dsp:sp>
    <dsp:sp modelId="{57CBC6C9-BDCC-CD48-A7A1-20A41DF2ABF4}">
      <dsp:nvSpPr>
        <dsp:cNvPr id="0" name=""/>
        <dsp:cNvSpPr/>
      </dsp:nvSpPr>
      <dsp:spPr>
        <a:xfrm rot="5400000">
          <a:off x="2437877" y="80710"/>
          <a:ext cx="1225947" cy="1066574"/>
        </a:xfrm>
        <a:prstGeom prst="hexagon">
          <a:avLst>
            <a:gd name="adj" fmla="val 25000"/>
            <a:gd name="vf" fmla="val 11547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2683771" y="192067"/>
        <a:ext cx="734158" cy="843861"/>
      </dsp:txXfrm>
    </dsp:sp>
    <dsp:sp modelId="{321CB979-7821-8140-A6C1-98293B41BC32}">
      <dsp:nvSpPr>
        <dsp:cNvPr id="0" name=""/>
        <dsp:cNvSpPr/>
      </dsp:nvSpPr>
      <dsp:spPr>
        <a:xfrm rot="5400000">
          <a:off x="3011621" y="1121295"/>
          <a:ext cx="1225947" cy="1066574"/>
        </a:xfrm>
        <a:prstGeom prst="hexagon">
          <a:avLst>
            <a:gd name="adj" fmla="val 25000"/>
            <a:gd name="vf" fmla="val 115470"/>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2002</a:t>
          </a:r>
          <a:endParaRPr lang="en-GB" sz="2200" kern="1200" dirty="0"/>
        </a:p>
      </dsp:txBody>
      <dsp:txXfrm rot="-5400000">
        <a:off x="3257515" y="1232652"/>
        <a:ext cx="734158" cy="843861"/>
      </dsp:txXfrm>
    </dsp:sp>
    <dsp:sp modelId="{0143E1EC-A3B1-144A-AB67-D3C2025AFEA8}">
      <dsp:nvSpPr>
        <dsp:cNvPr id="0" name=""/>
        <dsp:cNvSpPr/>
      </dsp:nvSpPr>
      <dsp:spPr>
        <a:xfrm>
          <a:off x="1723149" y="1286798"/>
          <a:ext cx="1324023" cy="73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r" defTabSz="933450">
            <a:lnSpc>
              <a:spcPct val="90000"/>
            </a:lnSpc>
            <a:spcBef>
              <a:spcPct val="0"/>
            </a:spcBef>
            <a:spcAft>
              <a:spcPct val="35000"/>
            </a:spcAft>
          </a:pPr>
          <a:r>
            <a:rPr lang="en-GB" sz="2100" kern="1200" dirty="0" smtClean="0"/>
            <a:t>Bad year</a:t>
          </a:r>
          <a:endParaRPr lang="en-GB" sz="2100" kern="1200" dirty="0"/>
        </a:p>
      </dsp:txBody>
      <dsp:txXfrm>
        <a:off x="1723149" y="1286798"/>
        <a:ext cx="1324023" cy="735568"/>
      </dsp:txXfrm>
    </dsp:sp>
    <dsp:sp modelId="{63B8EF0E-3AA0-6343-91F8-3726B9B01637}">
      <dsp:nvSpPr>
        <dsp:cNvPr id="0" name=""/>
        <dsp:cNvSpPr/>
      </dsp:nvSpPr>
      <dsp:spPr>
        <a:xfrm rot="5400000">
          <a:off x="4163521" y="1121295"/>
          <a:ext cx="1225947" cy="1066574"/>
        </a:xfrm>
        <a:prstGeom prst="hexagon">
          <a:avLst>
            <a:gd name="adj" fmla="val 25000"/>
            <a:gd name="vf" fmla="val 11547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4409415" y="1232652"/>
        <a:ext cx="734158" cy="843861"/>
      </dsp:txXfrm>
    </dsp:sp>
    <dsp:sp modelId="{0719AD26-C06D-9246-86B1-4F0388DD2D26}">
      <dsp:nvSpPr>
        <dsp:cNvPr id="0" name=""/>
        <dsp:cNvSpPr/>
      </dsp:nvSpPr>
      <dsp:spPr>
        <a:xfrm rot="5400000">
          <a:off x="3589778" y="2161879"/>
          <a:ext cx="1225947" cy="1066574"/>
        </a:xfrm>
        <a:prstGeom prst="hexagon">
          <a:avLst>
            <a:gd name="adj" fmla="val 25000"/>
            <a:gd name="vf" fmla="val 11547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2007</a:t>
          </a:r>
          <a:endParaRPr lang="en-GB" sz="2200" kern="1200" dirty="0"/>
        </a:p>
      </dsp:txBody>
      <dsp:txXfrm rot="-5400000">
        <a:off x="3835672" y="2273236"/>
        <a:ext cx="734158" cy="843861"/>
      </dsp:txXfrm>
    </dsp:sp>
    <dsp:sp modelId="{8714DEF9-B620-C448-A2AE-907A5602EFBE}">
      <dsp:nvSpPr>
        <dsp:cNvPr id="0" name=""/>
        <dsp:cNvSpPr/>
      </dsp:nvSpPr>
      <dsp:spPr>
        <a:xfrm>
          <a:off x="4768404" y="2327382"/>
          <a:ext cx="1368157" cy="73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kern="1200" dirty="0" smtClean="0"/>
            <a:t>Good year</a:t>
          </a:r>
          <a:endParaRPr lang="en-GB" sz="2100" kern="1200" dirty="0"/>
        </a:p>
      </dsp:txBody>
      <dsp:txXfrm>
        <a:off x="4768404" y="2327382"/>
        <a:ext cx="1368157" cy="735568"/>
      </dsp:txXfrm>
    </dsp:sp>
    <dsp:sp modelId="{47CCECC0-D090-A444-81E0-A137C87C35DF}">
      <dsp:nvSpPr>
        <dsp:cNvPr id="0" name=""/>
        <dsp:cNvSpPr/>
      </dsp:nvSpPr>
      <dsp:spPr>
        <a:xfrm rot="5400000">
          <a:off x="2437877" y="2161879"/>
          <a:ext cx="1225947" cy="1066574"/>
        </a:xfrm>
        <a:prstGeom prst="hexagon">
          <a:avLst>
            <a:gd name="adj" fmla="val 25000"/>
            <a:gd name="vf" fmla="val 11547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2683771" y="2273236"/>
        <a:ext cx="734158" cy="843861"/>
      </dsp:txXfrm>
    </dsp:sp>
    <dsp:sp modelId="{E8E8DB2D-130B-A64B-A4E2-61FDA7D30A30}">
      <dsp:nvSpPr>
        <dsp:cNvPr id="0" name=""/>
        <dsp:cNvSpPr/>
      </dsp:nvSpPr>
      <dsp:spPr>
        <a:xfrm rot="5400000">
          <a:off x="3011621" y="3202464"/>
          <a:ext cx="1225947" cy="1066574"/>
        </a:xfrm>
        <a:prstGeom prst="hexagon">
          <a:avLst>
            <a:gd name="adj" fmla="val 25000"/>
            <a:gd name="vf" fmla="val 11547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2011</a:t>
          </a:r>
          <a:endParaRPr lang="en-GB" sz="2200" kern="1200" dirty="0"/>
        </a:p>
      </dsp:txBody>
      <dsp:txXfrm rot="-5400000">
        <a:off x="3257515" y="3313821"/>
        <a:ext cx="734158" cy="843861"/>
      </dsp:txXfrm>
    </dsp:sp>
    <dsp:sp modelId="{56244EB3-8E3E-3F4D-AAFA-3A68908DD311}">
      <dsp:nvSpPr>
        <dsp:cNvPr id="0" name=""/>
        <dsp:cNvSpPr/>
      </dsp:nvSpPr>
      <dsp:spPr>
        <a:xfrm>
          <a:off x="1723149" y="3367967"/>
          <a:ext cx="1324023" cy="735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r" defTabSz="933450">
            <a:lnSpc>
              <a:spcPct val="90000"/>
            </a:lnSpc>
            <a:spcBef>
              <a:spcPct val="0"/>
            </a:spcBef>
            <a:spcAft>
              <a:spcPct val="35000"/>
            </a:spcAft>
          </a:pPr>
          <a:r>
            <a:rPr lang="en-GB" sz="2100" kern="1200" dirty="0" smtClean="0"/>
            <a:t>Good year</a:t>
          </a:r>
          <a:endParaRPr lang="en-GB" sz="2100" kern="1200" dirty="0"/>
        </a:p>
      </dsp:txBody>
      <dsp:txXfrm>
        <a:off x="1723149" y="3367967"/>
        <a:ext cx="1324023" cy="735568"/>
      </dsp:txXfrm>
    </dsp:sp>
    <dsp:sp modelId="{E91384A5-1FE0-C14F-AB4D-9AD4782501C5}">
      <dsp:nvSpPr>
        <dsp:cNvPr id="0" name=""/>
        <dsp:cNvSpPr/>
      </dsp:nvSpPr>
      <dsp:spPr>
        <a:xfrm rot="5400000">
          <a:off x="4163521" y="3202464"/>
          <a:ext cx="1225947" cy="1066574"/>
        </a:xfrm>
        <a:prstGeom prst="hexagon">
          <a:avLst>
            <a:gd name="adj" fmla="val 25000"/>
            <a:gd name="vf" fmla="val 11547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4409415" y="3313821"/>
        <a:ext cx="734158" cy="843861"/>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CA976-FE4D-447C-B1DE-35ECE3E898F2}" type="datetimeFigureOut">
              <a:rPr lang="it-IT" smtClean="0"/>
              <a:pPr/>
              <a:t>29/10/18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A65DF-24FC-4C05-8F74-D892003EEED2}" type="slidenum">
              <a:rPr lang="it-IT" smtClean="0"/>
              <a:pPr/>
              <a:t>‹Nr.›</a:t>
            </a:fld>
            <a:endParaRPr lang="it-IT"/>
          </a:p>
        </p:txBody>
      </p:sp>
    </p:spTree>
    <p:extLst>
      <p:ext uri="{BB962C8B-B14F-4D97-AF65-F5344CB8AC3E}">
        <p14:creationId xmlns:p14="http://schemas.microsoft.com/office/powerpoint/2010/main" val="2611673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10EC59-92A8-49D9-A266-1F666DA847F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16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anose="020B0600070205080204"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C7BCCC6-3330-4DFB-BC81-7CE516113537}" type="slidenum">
              <a:rPr lang="en-US" altLang="es-ES">
                <a:latin typeface="Arial" panose="020B0604020202020204" pitchFamily="34" charset="0"/>
                <a:cs typeface="DejaVu Sans" pitchFamily="34" charset="0"/>
              </a:rPr>
              <a:pPr eaLnBrk="1" hangingPunct="1">
                <a:spcBef>
                  <a:spcPct val="0"/>
                </a:spcBef>
              </a:pPr>
              <a:t>23</a:t>
            </a:fld>
            <a:endParaRPr lang="en-US" altLang="es-ES">
              <a:latin typeface="Arial" panose="020B0604020202020204" pitchFamily="34" charset="0"/>
              <a:cs typeface="DejaVu Sans" pitchFamily="34" charset="0"/>
            </a:endParaRPr>
          </a:p>
        </p:txBody>
      </p:sp>
    </p:spTree>
    <p:extLst>
      <p:ext uri="{BB962C8B-B14F-4D97-AF65-F5344CB8AC3E}">
        <p14:creationId xmlns:p14="http://schemas.microsoft.com/office/powerpoint/2010/main" val="425701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evolution of climate in the near term, out to a decade or two ahead, is the combination of natural climate variability and human-forced climate change (see Figure). Changes in natural variability are large enough from one decade to the next to temporarily exacerbate or counter underlying anthropogenic trends. To take these different underlying drivers into account, researchers need to combine practices for climate projections with those for initialized climate predictions (see Figure).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Climate projections </a:t>
            </a:r>
            <a:r>
              <a:rPr lang="en-US" dirty="0" smtClean="0"/>
              <a:t>out to a century ahead provide the mean, long-term, globally-averaged path of the </a:t>
            </a:r>
            <a:r>
              <a:rPr lang="en-US" dirty="0" err="1" smtClean="0"/>
              <a:t>anthropogenically</a:t>
            </a:r>
            <a:r>
              <a:rPr lang="en-US" dirty="0" smtClean="0"/>
              <a:t>-forced climate within a wide envelope of uncertainty that the internal variability might fall within.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Initialized climate predictions </a:t>
            </a:r>
            <a:r>
              <a:rPr lang="en-US" dirty="0" smtClean="0"/>
              <a:t>on the other hand start up climate models with data describing the current climate system, in order to enable multi-year to decadal climate predictions and regionally-specific information. Such information is urgently needed by a broad range of communities and decision makers who are engaged in near-term planning activities (e.g. in agriculture, urban planning, health, etc.).</a:t>
            </a:r>
            <a:endParaRPr lang="en-GB"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8</a:t>
            </a:fld>
            <a:endParaRPr lang="fr-FR"/>
          </a:p>
        </p:txBody>
      </p:sp>
    </p:spTree>
    <p:extLst>
      <p:ext uri="{BB962C8B-B14F-4D97-AF65-F5344CB8AC3E}">
        <p14:creationId xmlns:p14="http://schemas.microsoft.com/office/powerpoint/2010/main" val="264659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anose="020B0600070205080204"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7FE2C032-B565-42F7-8641-82B23D890E2A}" type="slidenum">
              <a:rPr lang="en-US" altLang="es-ES">
                <a:latin typeface="Arial" panose="020B0604020202020204" pitchFamily="34" charset="0"/>
                <a:cs typeface="DejaVu Sans" pitchFamily="34" charset="0"/>
              </a:rPr>
              <a:pPr eaLnBrk="1" hangingPunct="1">
                <a:spcBef>
                  <a:spcPct val="0"/>
                </a:spcBef>
              </a:pPr>
              <a:t>9</a:t>
            </a:fld>
            <a:endParaRPr lang="en-US" altLang="es-ES">
              <a:latin typeface="Arial" panose="020B0604020202020204" pitchFamily="34" charset="0"/>
              <a:cs typeface="DejaVu Sans" pitchFamily="34" charset="0"/>
            </a:endParaRPr>
          </a:p>
        </p:txBody>
      </p:sp>
    </p:spTree>
    <p:extLst>
      <p:ext uri="{BB962C8B-B14F-4D97-AF65-F5344CB8AC3E}">
        <p14:creationId xmlns:p14="http://schemas.microsoft.com/office/powerpoint/2010/main" val="3016185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anose="020B0600070205080204"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C7686112-9934-4DE2-8B8C-4E1FE68FD507}" type="slidenum">
              <a:rPr lang="en-US" altLang="es-ES">
                <a:latin typeface="Arial" panose="020B0604020202020204" pitchFamily="34" charset="0"/>
                <a:cs typeface="DejaVu Sans" pitchFamily="34" charset="0"/>
              </a:rPr>
              <a:pPr eaLnBrk="1" hangingPunct="1">
                <a:spcBef>
                  <a:spcPct val="0"/>
                </a:spcBef>
              </a:pPr>
              <a:t>10</a:t>
            </a:fld>
            <a:endParaRPr lang="en-US" altLang="es-ES">
              <a:latin typeface="Arial" panose="020B0604020202020204" pitchFamily="34" charset="0"/>
              <a:cs typeface="DejaVu Sans" pitchFamily="34" charset="0"/>
            </a:endParaRPr>
          </a:p>
        </p:txBody>
      </p:sp>
    </p:spTree>
    <p:extLst>
      <p:ext uri="{BB962C8B-B14F-4D97-AF65-F5344CB8AC3E}">
        <p14:creationId xmlns:p14="http://schemas.microsoft.com/office/powerpoint/2010/main" val="262438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2AA65DF-24FC-4C05-8F74-D892003EEED2}" type="slidenum">
              <a:rPr lang="it-IT" smtClean="0"/>
              <a:pPr/>
              <a:t>17</a:t>
            </a:fld>
            <a:endParaRPr lang="it-IT"/>
          </a:p>
        </p:txBody>
      </p:sp>
    </p:spTree>
    <p:extLst>
      <p:ext uri="{BB962C8B-B14F-4D97-AF65-F5344CB8AC3E}">
        <p14:creationId xmlns:p14="http://schemas.microsoft.com/office/powerpoint/2010/main" val="266233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ea typeface="ＭＳ Ｐゴシック" pitchFamily="34" charset="-128"/>
            </a:endParaRPr>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4BEC1D0-683C-4E74-BD9B-82C22D8E4FC7}" type="slidenum">
              <a:rPr lang="en-US" altLang="es-ES" smtClean="0"/>
              <a:pPr eaLnBrk="1" hangingPunct="1"/>
              <a:t>19</a:t>
            </a:fld>
            <a:endParaRPr lang="en-US" altLang="es-ES" smtClean="0"/>
          </a:p>
        </p:txBody>
      </p:sp>
    </p:spTree>
    <p:extLst>
      <p:ext uri="{BB962C8B-B14F-4D97-AF65-F5344CB8AC3E}">
        <p14:creationId xmlns:p14="http://schemas.microsoft.com/office/powerpoint/2010/main" val="869020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anose="020B0600070205080204"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877F6368-8D31-4E82-AC35-CCF75C0814D8}" type="slidenum">
              <a:rPr lang="en-US" altLang="es-ES">
                <a:latin typeface="Arial" panose="020B0604020202020204" pitchFamily="34" charset="0"/>
                <a:cs typeface="DejaVu Sans" pitchFamily="34" charset="0"/>
              </a:rPr>
              <a:pPr eaLnBrk="1" hangingPunct="1">
                <a:spcBef>
                  <a:spcPct val="0"/>
                </a:spcBef>
              </a:pPr>
              <a:t>20</a:t>
            </a:fld>
            <a:endParaRPr lang="en-US" altLang="es-ES">
              <a:latin typeface="Arial" panose="020B0604020202020204" pitchFamily="34" charset="0"/>
              <a:cs typeface="DejaVu Sans" pitchFamily="34" charset="0"/>
            </a:endParaRPr>
          </a:p>
        </p:txBody>
      </p:sp>
    </p:spTree>
    <p:extLst>
      <p:ext uri="{BB962C8B-B14F-4D97-AF65-F5344CB8AC3E}">
        <p14:creationId xmlns:p14="http://schemas.microsoft.com/office/powerpoint/2010/main" val="431869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F5AF4E45-05BE-4016-8D93-D14F797ECF98}" type="slidenum">
              <a:rPr lang="en-US" altLang="es-ES">
                <a:latin typeface="Arial" panose="020B0604020202020204" pitchFamily="34" charset="0"/>
                <a:cs typeface="DejaVu Sans" pitchFamily="34" charset="0"/>
              </a:rPr>
              <a:pPr eaLnBrk="1" hangingPunct="1">
                <a:spcBef>
                  <a:spcPct val="0"/>
                </a:spcBef>
              </a:pPr>
              <a:t>21</a:t>
            </a:fld>
            <a:endParaRPr lang="en-US" altLang="es-ES">
              <a:latin typeface="Arial" panose="020B0604020202020204" pitchFamily="34" charset="0"/>
              <a:cs typeface="DejaVu Sans" pitchFamily="34" charset="0"/>
            </a:endParaRPr>
          </a:p>
        </p:txBody>
      </p:sp>
    </p:spTree>
    <p:extLst>
      <p:ext uri="{BB962C8B-B14F-4D97-AF65-F5344CB8AC3E}">
        <p14:creationId xmlns:p14="http://schemas.microsoft.com/office/powerpoint/2010/main" val="140475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ea typeface="ＭＳ Ｐゴシック" panose="020B0600070205080204"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19681EB6-8759-43E7-8E34-7C512CC7B1EF}" type="slidenum">
              <a:rPr lang="en-US" altLang="es-ES">
                <a:latin typeface="Arial" panose="020B0604020202020204" pitchFamily="34" charset="0"/>
                <a:cs typeface="DejaVu Sans" pitchFamily="34" charset="0"/>
              </a:rPr>
              <a:pPr eaLnBrk="1" hangingPunct="1">
                <a:spcBef>
                  <a:spcPct val="0"/>
                </a:spcBef>
              </a:pPr>
              <a:t>22</a:t>
            </a:fld>
            <a:endParaRPr lang="en-US" altLang="es-ES">
              <a:latin typeface="Arial" panose="020B0604020202020204" pitchFamily="34" charset="0"/>
              <a:cs typeface="DejaVu Sans" pitchFamily="34" charset="0"/>
            </a:endParaRPr>
          </a:p>
        </p:txBody>
      </p:sp>
    </p:spTree>
    <p:extLst>
      <p:ext uri="{BB962C8B-B14F-4D97-AF65-F5344CB8AC3E}">
        <p14:creationId xmlns:p14="http://schemas.microsoft.com/office/powerpoint/2010/main" val="250073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7" name="Segnaposto data 6"/>
          <p:cNvSpPr>
            <a:spLocks noGrp="1"/>
          </p:cNvSpPr>
          <p:nvPr>
            <p:ph type="dt" sz="half" idx="10"/>
          </p:nvPr>
        </p:nvSpPr>
        <p:spPr/>
        <p:txBody>
          <a:bodyPr/>
          <a:lstStyle/>
          <a:p>
            <a:fld id="{128D7CB1-2EF8-420D-8BA9-84EE9BE7AC0A}" type="datetimeFigureOut">
              <a:rPr lang="it-IT" smtClean="0"/>
              <a:pPr/>
              <a:t>29/10/18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93F6A68-3478-45D3-81D4-E37D87BE0CF4}" type="slidenum">
              <a:rPr lang="it-IT" smtClean="0"/>
              <a:pPr/>
              <a:t>‹Nr.›</a:t>
            </a:fld>
            <a:endParaRPr lang="it-IT"/>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65"/>
            <a:ext cx="877898" cy="938863"/>
          </a:xfrm>
          <a:prstGeom prst="rect">
            <a:avLst/>
          </a:prstGeom>
        </p:spPr>
      </p:pic>
    </p:spTree>
    <p:extLst>
      <p:ext uri="{BB962C8B-B14F-4D97-AF65-F5344CB8AC3E}">
        <p14:creationId xmlns:p14="http://schemas.microsoft.com/office/powerpoint/2010/main" val="4111496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defRPr/>
            </a:pPr>
            <a:fld id="{973318F9-024A-43ED-9338-6C2CF7267CB8}" type="slidenum">
              <a:rPr lang="en-US" sz="977" smtClean="0">
                <a:solidFill>
                  <a:srgbClr val="23589C"/>
                </a:solidFill>
              </a:rPr>
              <a:pPr algn="r" eaLnBrk="1" hangingPunct="1">
                <a:defRPr/>
              </a:pPr>
              <a:t>‹Nr.›</a:t>
            </a:fld>
            <a:endParaRPr lang="en-US" sz="1758" smtClean="0">
              <a:latin typeface="Calibri" pitchFamily="34" charset="0"/>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735"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6" y="962661"/>
            <a:ext cx="8329365" cy="5392853"/>
          </a:xfrm>
          <a:prstGeom prst="rect">
            <a:avLst/>
          </a:prstGeom>
        </p:spPr>
        <p:txBody>
          <a:bodyPr/>
          <a:lstStyle>
            <a:lvl1pPr>
              <a:defRPr sz="2345"/>
            </a:lvl1pPr>
            <a:lvl2pPr>
              <a:defRPr sz="1954"/>
            </a:lvl2pPr>
            <a:lvl3pPr>
              <a:defRPr sz="1758"/>
            </a:lvl3pPr>
            <a:lvl4pPr>
              <a:defRPr sz="1563"/>
            </a:lvl4pPr>
            <a:lvl5pPr>
              <a:defRPr sz="1368"/>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83581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B131FBE0-7AF3-4AC9-AABD-C9DC0B5F9836}" type="slidenum">
              <a:rPr lang="en-US" altLang="en-US" sz="977">
                <a:solidFill>
                  <a:srgbClr val="23589C"/>
                </a:solidFill>
              </a:rPr>
              <a:pPr algn="r" eaLnBrk="1" hangingPunct="1"/>
              <a:t>‹Nr.›</a:t>
            </a:fld>
            <a:endParaRPr lang="en-US" altLang="en-US" sz="1758">
              <a:latin typeface="Calibri" panose="020F0502020204030204"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735"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172"/>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8" y="962661"/>
            <a:ext cx="8329365" cy="5392853"/>
          </a:xfrm>
          <a:prstGeom prst="rect">
            <a:avLst/>
          </a:prstGeom>
        </p:spPr>
        <p:txBody>
          <a:bodyPr/>
          <a:lstStyle>
            <a:lvl1pPr>
              <a:defRPr sz="2345"/>
            </a:lvl1pPr>
            <a:lvl2pPr>
              <a:defRPr sz="1954"/>
            </a:lvl2pPr>
            <a:lvl3pPr>
              <a:defRPr sz="1758"/>
            </a:lvl3pPr>
            <a:lvl4pPr>
              <a:defRPr sz="1563"/>
            </a:lvl4pPr>
            <a:lvl5pPr>
              <a:defRPr sz="1368"/>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66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827584" y="274638"/>
            <a:ext cx="7859216" cy="1143000"/>
          </a:xfrm>
        </p:spPr>
        <p:txBody>
          <a:bodyPr/>
          <a:lstStyle/>
          <a:p>
            <a:r>
              <a:rPr lang="it-IT" dirty="0"/>
              <a:t>Fare clic per modificare lo stile del titolo</a:t>
            </a:r>
          </a:p>
        </p:txBody>
      </p:sp>
      <p:sp>
        <p:nvSpPr>
          <p:cNvPr id="3" name="Segnaposto contenuto 2"/>
          <p:cNvSpPr>
            <a:spLocks noGrp="1"/>
          </p:cNvSpPr>
          <p:nvPr>
            <p:ph idx="1"/>
          </p:nvPr>
        </p:nvSpPr>
        <p:spPr>
          <a:xfrm>
            <a:off x="827584" y="1600201"/>
            <a:ext cx="7859216" cy="4349080"/>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fld id="{128D7CB1-2EF8-420D-8BA9-84EE9BE7AC0A}" type="datetimeFigureOut">
              <a:rPr lang="it-IT" smtClean="0"/>
              <a:pPr/>
              <a:t>29/10/18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3F6A68-3478-45D3-81D4-E37D87BE0CF4}" type="slidenum">
              <a:rPr lang="it-IT" smtClean="0"/>
              <a:pPr/>
              <a:t>‹Nr.›</a:t>
            </a:fld>
            <a:endParaRPr lang="it-IT"/>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65"/>
            <a:ext cx="877898" cy="938863"/>
          </a:xfrm>
          <a:prstGeom prst="rect">
            <a:avLst/>
          </a:prstGeom>
        </p:spPr>
      </p:pic>
    </p:spTree>
    <p:extLst>
      <p:ext uri="{BB962C8B-B14F-4D97-AF65-F5344CB8AC3E}">
        <p14:creationId xmlns:p14="http://schemas.microsoft.com/office/powerpoint/2010/main" val="290360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128D7CB1-2EF8-420D-8BA9-84EE9BE7AC0A}" type="datetimeFigureOut">
              <a:rPr lang="it-IT" smtClean="0"/>
              <a:pPr/>
              <a:t>29/10/18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3F6A68-3478-45D3-81D4-E37D87BE0CF4}" type="slidenum">
              <a:rPr lang="it-IT" smtClean="0"/>
              <a:pPr/>
              <a:t>‹Nr.›</a:t>
            </a:fld>
            <a:endParaRPr lang="it-IT"/>
          </a:p>
        </p:txBody>
      </p:sp>
      <p:pic>
        <p:nvPicPr>
          <p:cNvPr id="26" name="Immagin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65"/>
            <a:ext cx="877898" cy="938863"/>
          </a:xfrm>
          <a:prstGeom prst="rect">
            <a:avLst/>
          </a:prstGeom>
        </p:spPr>
      </p:pic>
    </p:spTree>
    <p:extLst>
      <p:ext uri="{BB962C8B-B14F-4D97-AF65-F5344CB8AC3E}">
        <p14:creationId xmlns:p14="http://schemas.microsoft.com/office/powerpoint/2010/main" val="371152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827584" y="274638"/>
            <a:ext cx="7859216" cy="1143000"/>
          </a:xfrm>
        </p:spPr>
        <p:txBody>
          <a:bodyPr/>
          <a:lstStyle/>
          <a:p>
            <a:r>
              <a:rPr lang="it-IT" dirty="0"/>
              <a:t>Fare clic per modificare lo stile del titolo</a:t>
            </a:r>
          </a:p>
        </p:txBody>
      </p:sp>
      <p:sp>
        <p:nvSpPr>
          <p:cNvPr id="3" name="Segnaposto contenuto 2"/>
          <p:cNvSpPr>
            <a:spLocks noGrp="1"/>
          </p:cNvSpPr>
          <p:nvPr>
            <p:ph sz="half" idx="1"/>
          </p:nvPr>
        </p:nvSpPr>
        <p:spPr>
          <a:xfrm>
            <a:off x="827584" y="1600201"/>
            <a:ext cx="3816424"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88024" y="1600201"/>
            <a:ext cx="3898776"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28D7CB1-2EF8-420D-8BA9-84EE9BE7AC0A}" type="datetimeFigureOut">
              <a:rPr lang="it-IT" smtClean="0"/>
              <a:pPr/>
              <a:t>29/10/18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93F6A68-3478-45D3-81D4-E37D87BE0CF4}" type="slidenum">
              <a:rPr lang="it-IT" smtClean="0"/>
              <a:pPr/>
              <a:t>‹Nr.›</a:t>
            </a:fld>
            <a:endParaRPr lang="it-IT"/>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65"/>
            <a:ext cx="877898" cy="938863"/>
          </a:xfrm>
          <a:prstGeom prst="rect">
            <a:avLst/>
          </a:prstGeom>
        </p:spPr>
      </p:pic>
    </p:spTree>
    <p:extLst>
      <p:ext uri="{BB962C8B-B14F-4D97-AF65-F5344CB8AC3E}">
        <p14:creationId xmlns:p14="http://schemas.microsoft.com/office/powerpoint/2010/main" val="20118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99592" y="274638"/>
            <a:ext cx="7787208" cy="1143000"/>
          </a:xfrm>
        </p:spPr>
        <p:txBody>
          <a:bodyPr/>
          <a:lstStyle>
            <a:lvl1pPr>
              <a:defRPr/>
            </a:lvl1pPr>
          </a:lstStyle>
          <a:p>
            <a:r>
              <a:rPr lang="it-IT" dirty="0"/>
              <a:t>Fare clic per modificare lo stile del titolo</a:t>
            </a:r>
          </a:p>
        </p:txBody>
      </p:sp>
      <p:sp>
        <p:nvSpPr>
          <p:cNvPr id="3" name="Segnaposto testo 2"/>
          <p:cNvSpPr>
            <a:spLocks noGrp="1"/>
          </p:cNvSpPr>
          <p:nvPr>
            <p:ph type="body" idx="1"/>
          </p:nvPr>
        </p:nvSpPr>
        <p:spPr>
          <a:xfrm>
            <a:off x="899592" y="1535113"/>
            <a:ext cx="38164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4" name="Segnaposto contenuto 3"/>
          <p:cNvSpPr>
            <a:spLocks noGrp="1"/>
          </p:cNvSpPr>
          <p:nvPr>
            <p:ph sz="half" idx="2"/>
          </p:nvPr>
        </p:nvSpPr>
        <p:spPr>
          <a:xfrm>
            <a:off x="899592" y="2174875"/>
            <a:ext cx="3816424"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860032" y="1535113"/>
            <a:ext cx="382676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6" name="Segnaposto contenuto 5"/>
          <p:cNvSpPr>
            <a:spLocks noGrp="1"/>
          </p:cNvSpPr>
          <p:nvPr>
            <p:ph sz="quarter" idx="4"/>
          </p:nvPr>
        </p:nvSpPr>
        <p:spPr>
          <a:xfrm>
            <a:off x="4860032" y="2174875"/>
            <a:ext cx="3826768"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Segnaposto data 6"/>
          <p:cNvSpPr>
            <a:spLocks noGrp="1"/>
          </p:cNvSpPr>
          <p:nvPr>
            <p:ph type="dt" sz="half" idx="10"/>
          </p:nvPr>
        </p:nvSpPr>
        <p:spPr/>
        <p:txBody>
          <a:bodyPr/>
          <a:lstStyle/>
          <a:p>
            <a:fld id="{128D7CB1-2EF8-420D-8BA9-84EE9BE7AC0A}" type="datetimeFigureOut">
              <a:rPr lang="it-IT" smtClean="0"/>
              <a:pPr/>
              <a:t>29/10/18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93F6A68-3478-45D3-81D4-E37D87BE0CF4}" type="slidenum">
              <a:rPr lang="it-IT" smtClean="0"/>
              <a:pPr/>
              <a:t>‹Nr.›</a:t>
            </a:fld>
            <a:endParaRPr lang="it-IT"/>
          </a:p>
        </p:txBody>
      </p:sp>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65"/>
            <a:ext cx="877898" cy="938863"/>
          </a:xfrm>
          <a:prstGeom prst="rect">
            <a:avLst/>
          </a:prstGeom>
        </p:spPr>
      </p:pic>
    </p:spTree>
    <p:extLst>
      <p:ext uri="{BB962C8B-B14F-4D97-AF65-F5344CB8AC3E}">
        <p14:creationId xmlns:p14="http://schemas.microsoft.com/office/powerpoint/2010/main" val="174065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99592" y="274638"/>
            <a:ext cx="7787208" cy="1143000"/>
          </a:xfrm>
        </p:spPr>
        <p:txBody>
          <a:bodyPr/>
          <a:lstStyle/>
          <a:p>
            <a:r>
              <a:rPr lang="it-IT" dirty="0"/>
              <a:t>Fare clic per modificare lo stile del titolo</a:t>
            </a:r>
          </a:p>
        </p:txBody>
      </p:sp>
      <p:sp>
        <p:nvSpPr>
          <p:cNvPr id="3" name="Segnaposto data 2"/>
          <p:cNvSpPr>
            <a:spLocks noGrp="1"/>
          </p:cNvSpPr>
          <p:nvPr>
            <p:ph type="dt" sz="half" idx="10"/>
          </p:nvPr>
        </p:nvSpPr>
        <p:spPr/>
        <p:txBody>
          <a:bodyPr/>
          <a:lstStyle/>
          <a:p>
            <a:fld id="{128D7CB1-2EF8-420D-8BA9-84EE9BE7AC0A}" type="datetimeFigureOut">
              <a:rPr lang="it-IT" smtClean="0"/>
              <a:pPr/>
              <a:t>29/10/18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93F6A68-3478-45D3-81D4-E37D87BE0CF4}" type="slidenum">
              <a:rPr lang="it-IT" smtClean="0"/>
              <a:pPr/>
              <a:t>‹Nr.›</a:t>
            </a:fld>
            <a:endParaRPr lang="it-IT"/>
          </a:p>
        </p:txBody>
      </p:sp>
      <p:pic>
        <p:nvPicPr>
          <p:cNvPr id="24" name="Immagin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65"/>
            <a:ext cx="877898" cy="938863"/>
          </a:xfrm>
          <a:prstGeom prst="rect">
            <a:avLst/>
          </a:prstGeom>
        </p:spPr>
      </p:pic>
    </p:spTree>
    <p:extLst>
      <p:ext uri="{BB962C8B-B14F-4D97-AF65-F5344CB8AC3E}">
        <p14:creationId xmlns:p14="http://schemas.microsoft.com/office/powerpoint/2010/main" val="28482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876256" y="6356350"/>
            <a:ext cx="2133600" cy="365125"/>
          </a:xfrm>
        </p:spPr>
        <p:txBody>
          <a:bodyPr/>
          <a:lstStyle/>
          <a:p>
            <a:fld id="{128D7CB1-2EF8-420D-8BA9-84EE9BE7AC0A}" type="datetimeFigureOut">
              <a:rPr lang="it-IT" smtClean="0"/>
              <a:pPr/>
              <a:t>29/10/18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a:xfrm>
            <a:off x="6300192" y="6356350"/>
            <a:ext cx="477416" cy="365125"/>
          </a:xfrm>
        </p:spPr>
        <p:txBody>
          <a:bodyPr/>
          <a:lstStyle/>
          <a:p>
            <a:fld id="{C93F6A68-3478-45D3-81D4-E37D87BE0CF4}" type="slidenum">
              <a:rPr lang="it-IT" smtClean="0"/>
              <a:pPr/>
              <a:t>‹Nr.›</a:t>
            </a:fld>
            <a:endParaRPr lang="it-IT"/>
          </a:p>
        </p:txBody>
      </p:sp>
      <p:pic>
        <p:nvPicPr>
          <p:cNvPr id="36" name="Immagine 3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65"/>
            <a:ext cx="877898" cy="938863"/>
          </a:xfrm>
          <a:prstGeom prst="rect">
            <a:avLst/>
          </a:prstGeom>
        </p:spPr>
      </p:pic>
    </p:spTree>
    <p:extLst>
      <p:ext uri="{BB962C8B-B14F-4D97-AF65-F5344CB8AC3E}">
        <p14:creationId xmlns:p14="http://schemas.microsoft.com/office/powerpoint/2010/main" val="327903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376465"/>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18864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94320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28D7CB1-2EF8-420D-8BA9-84EE9BE7AC0A}" type="datetimeFigureOut">
              <a:rPr lang="it-IT" smtClean="0"/>
              <a:pPr/>
              <a:t>29/10/18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93F6A68-3478-45D3-81D4-E37D87BE0CF4}" type="slidenum">
              <a:rPr lang="it-IT" smtClean="0"/>
              <a:pPr/>
              <a:t>‹Nr.›</a:t>
            </a:fld>
            <a:endParaRPr lang="it-IT"/>
          </a:p>
        </p:txBody>
      </p:sp>
      <p:pic>
        <p:nvPicPr>
          <p:cNvPr id="26" name="Immagin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1865"/>
            <a:ext cx="877898" cy="938863"/>
          </a:xfrm>
          <a:prstGeom prst="rect">
            <a:avLst/>
          </a:prstGeom>
        </p:spPr>
      </p:pic>
    </p:spTree>
    <p:extLst>
      <p:ext uri="{BB962C8B-B14F-4D97-AF65-F5344CB8AC3E}">
        <p14:creationId xmlns:p14="http://schemas.microsoft.com/office/powerpoint/2010/main" val="775365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36811530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925300" y="63484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D7CB1-2EF8-420D-8BA9-84EE9BE7AC0A}" type="datetimeFigureOut">
              <a:rPr lang="it-IT" smtClean="0"/>
              <a:pPr/>
              <a:t>29/10/18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209742" y="6348462"/>
            <a:ext cx="6110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F6A68-3478-45D3-81D4-E37D87BE0CF4}" type="slidenum">
              <a:rPr lang="it-IT" smtClean="0"/>
              <a:pPr/>
              <a:t>‹Nr.›</a:t>
            </a:fld>
            <a:endParaRPr lang="it-IT"/>
          </a:p>
        </p:txBody>
      </p:sp>
      <p:sp>
        <p:nvSpPr>
          <p:cNvPr id="10" name="CasellaDiTesto 9"/>
          <p:cNvSpPr txBox="1"/>
          <p:nvPr userDrawn="1"/>
        </p:nvSpPr>
        <p:spPr>
          <a:xfrm>
            <a:off x="8843067" y="6101981"/>
            <a:ext cx="184730" cy="584775"/>
          </a:xfrm>
          <a:prstGeom prst="rect">
            <a:avLst/>
          </a:prstGeom>
          <a:noFill/>
        </p:spPr>
        <p:txBody>
          <a:bodyPr wrap="none" rtlCol="0">
            <a:spAutoFit/>
          </a:bodyPr>
          <a:lstStyle/>
          <a:p>
            <a:pPr algn="r"/>
            <a:endParaRPr lang="it-IT" sz="1600" dirty="0">
              <a:solidFill>
                <a:schemeClr val="tx1">
                  <a:lumMod val="75000"/>
                  <a:lumOff val="25000"/>
                </a:schemeClr>
              </a:solidFill>
            </a:endParaRPr>
          </a:p>
          <a:p>
            <a:pPr algn="r"/>
            <a:endParaRPr lang="it-IT" sz="1600" dirty="0">
              <a:solidFill>
                <a:schemeClr val="tx1">
                  <a:lumMod val="75000"/>
                  <a:lumOff val="25000"/>
                </a:schemeClr>
              </a:solidFill>
            </a:endParaRPr>
          </a:p>
        </p:txBody>
      </p:sp>
      <p:pic>
        <p:nvPicPr>
          <p:cNvPr id="11" name="Immagin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504" y="6025037"/>
            <a:ext cx="1080433" cy="722089"/>
          </a:xfrm>
          <a:prstGeom prst="rect">
            <a:avLst/>
          </a:prstGeom>
        </p:spPr>
      </p:pic>
      <p:sp>
        <p:nvSpPr>
          <p:cNvPr id="12" name="CasellaDiTesto 11"/>
          <p:cNvSpPr txBox="1"/>
          <p:nvPr userDrawn="1"/>
        </p:nvSpPr>
        <p:spPr>
          <a:xfrm>
            <a:off x="1164592" y="6260118"/>
            <a:ext cx="5760640" cy="461665"/>
          </a:xfrm>
          <a:prstGeom prst="rect">
            <a:avLst/>
          </a:prstGeom>
          <a:noFill/>
        </p:spPr>
        <p:txBody>
          <a:bodyPr wrap="square" rtlCol="0">
            <a:spAutoFit/>
          </a:bodyPr>
          <a:lstStyle/>
          <a:p>
            <a:r>
              <a:rPr lang="en-GB" sz="1200" kern="1200" dirty="0">
                <a:solidFill>
                  <a:schemeClr val="tx1"/>
                </a:solidFill>
                <a:latin typeface="+mn-lt"/>
                <a:ea typeface="+mn-ea"/>
                <a:cs typeface="+mn-cs"/>
              </a:rPr>
              <a:t>This project has received funding from the European Union’s Horizon 2020 research and innovation programme under grant agreement No 776467</a:t>
            </a:r>
            <a:endParaRPr lang="it-IT" sz="1050" dirty="0"/>
          </a:p>
        </p:txBody>
      </p:sp>
      <p:cxnSp>
        <p:nvCxnSpPr>
          <p:cNvPr id="14" name="Connettore 1 13"/>
          <p:cNvCxnSpPr/>
          <p:nvPr userDrawn="1"/>
        </p:nvCxnSpPr>
        <p:spPr>
          <a:xfrm>
            <a:off x="1835696" y="6237312"/>
            <a:ext cx="5976664"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696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t="7246" b="10145"/>
          <a:stretch/>
        </p:blipFill>
        <p:spPr>
          <a:xfrm>
            <a:off x="0" y="1340768"/>
            <a:ext cx="9144000" cy="4104456"/>
          </a:xfrm>
          <a:prstGeom prst="rect">
            <a:avLst/>
          </a:prstGeom>
          <a:effectLst/>
        </p:spPr>
      </p:pic>
      <p:sp>
        <p:nvSpPr>
          <p:cNvPr id="6" name="Title 5">
            <a:extLst>
              <a:ext uri="{FF2B5EF4-FFF2-40B4-BE49-F238E27FC236}">
                <a16:creationId xmlns:a16="http://schemas.microsoft.com/office/drawing/2014/main" xmlns="" id="{450E569E-7A7D-B541-A426-27F37580DEEF}"/>
              </a:ext>
            </a:extLst>
          </p:cNvPr>
          <p:cNvSpPr>
            <a:spLocks noGrp="1"/>
          </p:cNvSpPr>
          <p:nvPr>
            <p:ph type="ctrTitle"/>
          </p:nvPr>
        </p:nvSpPr>
        <p:spPr/>
        <p:txBody>
          <a:bodyPr/>
          <a:lstStyle/>
          <a:p>
            <a:r>
              <a:rPr lang="es-ES" b="1" dirty="0" smtClean="0"/>
              <a:t>WP3 Status of </a:t>
            </a:r>
            <a:r>
              <a:rPr lang="es-ES" b="1" dirty="0" err="1" smtClean="0"/>
              <a:t>co-design</a:t>
            </a:r>
            <a:r>
              <a:rPr lang="es-ES" b="1" dirty="0" smtClean="0"/>
              <a:t>: </a:t>
            </a:r>
            <a:r>
              <a:rPr lang="es-ES" b="1" dirty="0" err="1" smtClean="0"/>
              <a:t>pilot</a:t>
            </a:r>
            <a:r>
              <a:rPr lang="es-ES" b="1" dirty="0" smtClean="0"/>
              <a:t> </a:t>
            </a:r>
            <a:r>
              <a:rPr lang="es-ES" b="1" dirty="0" err="1" smtClean="0"/>
              <a:t>service</a:t>
            </a:r>
            <a:r>
              <a:rPr lang="es-ES" b="1" dirty="0" smtClean="0"/>
              <a:t> </a:t>
            </a:r>
            <a:r>
              <a:rPr lang="es-ES" b="1" dirty="0" err="1" smtClean="0"/>
              <a:t>on</a:t>
            </a:r>
            <a:r>
              <a:rPr lang="es-ES" b="1" dirty="0" smtClean="0"/>
              <a:t> grape/</a:t>
            </a:r>
            <a:r>
              <a:rPr lang="es-ES" b="1" dirty="0" err="1" smtClean="0"/>
              <a:t>wine</a:t>
            </a:r>
            <a:endParaRPr lang="es-ES" b="1" dirty="0"/>
          </a:p>
        </p:txBody>
      </p:sp>
      <p:sp>
        <p:nvSpPr>
          <p:cNvPr id="7" name="Subtitle 6">
            <a:extLst>
              <a:ext uri="{FF2B5EF4-FFF2-40B4-BE49-F238E27FC236}">
                <a16:creationId xmlns:a16="http://schemas.microsoft.com/office/drawing/2014/main" xmlns="" id="{E5979E8D-8623-F645-B4E1-C269258794B5}"/>
              </a:ext>
            </a:extLst>
          </p:cNvPr>
          <p:cNvSpPr>
            <a:spLocks noGrp="1"/>
          </p:cNvSpPr>
          <p:nvPr>
            <p:ph type="subTitle" idx="1"/>
          </p:nvPr>
        </p:nvSpPr>
        <p:spPr/>
        <p:txBody>
          <a:bodyPr>
            <a:normAutofit/>
          </a:bodyPr>
          <a:lstStyle/>
          <a:p>
            <a:r>
              <a:rPr lang="es-ES" sz="2400" b="1" dirty="0" smtClean="0">
                <a:solidFill>
                  <a:schemeClr val="tx1">
                    <a:lumMod val="75000"/>
                    <a:lumOff val="25000"/>
                  </a:schemeClr>
                </a:solidFill>
              </a:rPr>
              <a:t>Nube </a:t>
            </a:r>
            <a:r>
              <a:rPr lang="es-ES" sz="2400" b="1" dirty="0" err="1" smtClean="0">
                <a:solidFill>
                  <a:schemeClr val="tx1">
                    <a:lumMod val="75000"/>
                    <a:lumOff val="25000"/>
                  </a:schemeClr>
                </a:solidFill>
              </a:rPr>
              <a:t>Gonzalez-Reviriego</a:t>
            </a:r>
            <a:r>
              <a:rPr lang="es-ES" sz="2400" dirty="0" smtClean="0">
                <a:solidFill>
                  <a:schemeClr val="tx1">
                    <a:lumMod val="75000"/>
                    <a:lumOff val="25000"/>
                  </a:schemeClr>
                </a:solidFill>
              </a:rPr>
              <a:t>, A. </a:t>
            </a:r>
            <a:r>
              <a:rPr lang="es-ES" sz="2400" dirty="0" err="1" smtClean="0">
                <a:solidFill>
                  <a:schemeClr val="tx1">
                    <a:lumMod val="75000"/>
                    <a:lumOff val="25000"/>
                  </a:schemeClr>
                </a:solidFill>
              </a:rPr>
              <a:t>Graça</a:t>
            </a:r>
            <a:r>
              <a:rPr lang="es-ES" sz="2400" dirty="0" smtClean="0">
                <a:solidFill>
                  <a:schemeClr val="tx1">
                    <a:lumMod val="75000"/>
                    <a:lumOff val="25000"/>
                  </a:schemeClr>
                </a:solidFill>
              </a:rPr>
              <a:t>, M. </a:t>
            </a:r>
            <a:r>
              <a:rPr lang="es-ES" sz="2400" dirty="0" err="1" smtClean="0">
                <a:solidFill>
                  <a:schemeClr val="tx1">
                    <a:lumMod val="75000"/>
                    <a:lumOff val="25000"/>
                  </a:schemeClr>
                </a:solidFill>
              </a:rPr>
              <a:t>Texeira</a:t>
            </a:r>
            <a:r>
              <a:rPr lang="es-ES" sz="2400" dirty="0" smtClean="0">
                <a:solidFill>
                  <a:schemeClr val="tx1">
                    <a:lumMod val="75000"/>
                    <a:lumOff val="25000"/>
                  </a:schemeClr>
                </a:solidFill>
              </a:rPr>
              <a:t>, R. Marcos, M. Terrado, N. </a:t>
            </a:r>
            <a:r>
              <a:rPr lang="es-ES" sz="2400" dirty="0" err="1" smtClean="0">
                <a:solidFill>
                  <a:schemeClr val="tx1">
                    <a:lumMod val="75000"/>
                    <a:lumOff val="25000"/>
                  </a:schemeClr>
                </a:solidFill>
              </a:rPr>
              <a:t>Fontes</a:t>
            </a:r>
            <a:r>
              <a:rPr lang="es-ES" sz="2400" dirty="0" smtClean="0">
                <a:solidFill>
                  <a:schemeClr val="tx1">
                    <a:lumMod val="75000"/>
                    <a:lumOff val="25000"/>
                  </a:schemeClr>
                </a:solidFill>
              </a:rPr>
              <a:t>, P. </a:t>
            </a:r>
            <a:r>
              <a:rPr lang="es-ES" sz="2400" dirty="0" err="1" smtClean="0">
                <a:solidFill>
                  <a:schemeClr val="tx1">
                    <a:lumMod val="75000"/>
                    <a:lumOff val="25000"/>
                  </a:schemeClr>
                </a:solidFill>
              </a:rPr>
              <a:t>Jha</a:t>
            </a:r>
            <a:r>
              <a:rPr lang="es-ES" sz="2400" dirty="0" smtClean="0">
                <a:solidFill>
                  <a:schemeClr val="tx1">
                    <a:lumMod val="75000"/>
                    <a:lumOff val="25000"/>
                  </a:schemeClr>
                </a:solidFill>
              </a:rPr>
              <a:t>, A. </a:t>
            </a:r>
            <a:r>
              <a:rPr lang="es-ES" sz="2400" dirty="0" err="1" smtClean="0">
                <a:solidFill>
                  <a:schemeClr val="tx1">
                    <a:lumMod val="75000"/>
                    <a:lumOff val="25000"/>
                  </a:schemeClr>
                </a:solidFill>
              </a:rPr>
              <a:t>Soret</a:t>
            </a:r>
            <a:r>
              <a:rPr lang="es-ES" sz="2400" dirty="0" smtClean="0">
                <a:solidFill>
                  <a:schemeClr val="tx1">
                    <a:lumMod val="75000"/>
                    <a:lumOff val="25000"/>
                  </a:schemeClr>
                </a:solidFill>
              </a:rPr>
              <a:t> </a:t>
            </a:r>
          </a:p>
          <a:p>
            <a:r>
              <a:rPr lang="es-ES" sz="2400" dirty="0" smtClean="0">
                <a:solidFill>
                  <a:schemeClr val="tx1">
                    <a:lumMod val="75000"/>
                    <a:lumOff val="25000"/>
                  </a:schemeClr>
                </a:solidFill>
              </a:rPr>
              <a:t> mail: </a:t>
            </a:r>
            <a:r>
              <a:rPr lang="es-ES" sz="2400" dirty="0" err="1" smtClean="0">
                <a:solidFill>
                  <a:schemeClr val="tx1">
                    <a:lumMod val="75000"/>
                    <a:lumOff val="25000"/>
                  </a:schemeClr>
                </a:solidFill>
              </a:rPr>
              <a:t>nube.gonzalez@bsc.es</a:t>
            </a:r>
            <a:endParaRPr lang="es-ES" sz="2400" dirty="0">
              <a:solidFill>
                <a:schemeClr val="tx1">
                  <a:lumMod val="75000"/>
                  <a:lumOff val="25000"/>
                </a:schemeClr>
              </a:solidFill>
            </a:endParaRPr>
          </a:p>
        </p:txBody>
      </p:sp>
    </p:spTree>
    <p:extLst>
      <p:ext uri="{BB962C8B-B14F-4D97-AF65-F5344CB8AC3E}">
        <p14:creationId xmlns:p14="http://schemas.microsoft.com/office/powerpoint/2010/main" val="33196763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Freeform 3"/>
          <p:cNvSpPr>
            <a:spLocks/>
          </p:cNvSpPr>
          <p:nvPr/>
        </p:nvSpPr>
        <p:spPr bwMode="auto">
          <a:xfrm>
            <a:off x="561419" y="2206906"/>
            <a:ext cx="8232081"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57" name="Text Box 9"/>
          <p:cNvSpPr txBox="1">
            <a:spLocks noChangeArrowheads="1"/>
          </p:cNvSpPr>
          <p:nvPr/>
        </p:nvSpPr>
        <p:spPr bwMode="auto">
          <a:xfrm>
            <a:off x="3798111" y="5935226"/>
            <a:ext cx="189983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Observations</a:t>
            </a:r>
            <a:endParaRPr lang="en-US" altLang="en-US" sz="1758">
              <a:solidFill>
                <a:srgbClr val="000308"/>
              </a:solidFill>
            </a:endParaRPr>
          </a:p>
        </p:txBody>
      </p:sp>
      <p:sp>
        <p:nvSpPr>
          <p:cNvPr id="23558" name="Text Box 12"/>
          <p:cNvSpPr txBox="1">
            <a:spLocks noChangeArrowheads="1"/>
          </p:cNvSpPr>
          <p:nvPr/>
        </p:nvSpPr>
        <p:spPr bwMode="auto">
          <a:xfrm>
            <a:off x="210920" y="5725857"/>
            <a:ext cx="91347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t> </a:t>
            </a:r>
            <a:r>
              <a:rPr lang="en-GB" altLang="en-US" sz="1758">
                <a:solidFill>
                  <a:srgbClr val="000308"/>
                </a:solidFill>
              </a:rPr>
              <a:t>1980</a:t>
            </a:r>
            <a:endParaRPr lang="en-US" altLang="en-US" sz="1758">
              <a:solidFill>
                <a:srgbClr val="000308"/>
              </a:solidFill>
            </a:endParaRPr>
          </a:p>
        </p:txBody>
      </p:sp>
      <p:sp>
        <p:nvSpPr>
          <p:cNvPr id="23559" name="Text Box 29"/>
          <p:cNvSpPr txBox="1">
            <a:spLocks noChangeArrowheads="1"/>
          </p:cNvSpPr>
          <p:nvPr/>
        </p:nvSpPr>
        <p:spPr bwMode="auto">
          <a:xfrm>
            <a:off x="7880032" y="5725857"/>
            <a:ext cx="913469"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 2017</a:t>
            </a:r>
            <a:endParaRPr lang="en-US" altLang="en-US" sz="1758">
              <a:solidFill>
                <a:srgbClr val="000308"/>
              </a:solidFill>
            </a:endParaRPr>
          </a:p>
        </p:txBody>
      </p:sp>
      <p:sp>
        <p:nvSpPr>
          <p:cNvPr id="23560" name="Text Box 37"/>
          <p:cNvSpPr txBox="1">
            <a:spLocks noChangeArrowheads="1"/>
          </p:cNvSpPr>
          <p:nvPr/>
        </p:nvSpPr>
        <p:spPr bwMode="auto">
          <a:xfrm>
            <a:off x="5767731" y="938285"/>
            <a:ext cx="1828489" cy="1174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dirty="0" smtClean="0">
                <a:solidFill>
                  <a:srgbClr val="990099"/>
                </a:solidFill>
              </a:rPr>
              <a:t>Ensemble prediction </a:t>
            </a:r>
            <a:r>
              <a:rPr lang="en-GB" altLang="en-US" sz="1758" dirty="0">
                <a:solidFill>
                  <a:srgbClr val="990099"/>
                </a:solidFill>
              </a:rPr>
              <a:t>started 1 Nov 2017</a:t>
            </a:r>
            <a:endParaRPr lang="en-US" altLang="en-US" sz="1758" dirty="0">
              <a:solidFill>
                <a:srgbClr val="990099"/>
              </a:solidFill>
            </a:endParaRPr>
          </a:p>
        </p:txBody>
      </p:sp>
      <p:sp>
        <p:nvSpPr>
          <p:cNvPr id="23561" name="Line 10"/>
          <p:cNvSpPr>
            <a:spLocks noChangeShapeType="1"/>
          </p:cNvSpPr>
          <p:nvPr/>
        </p:nvSpPr>
        <p:spPr bwMode="auto">
          <a:xfrm flipV="1">
            <a:off x="4713131" y="4402955"/>
            <a:ext cx="21092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62" name="Text Box 28"/>
          <p:cNvSpPr txBox="1">
            <a:spLocks noChangeArrowheads="1"/>
          </p:cNvSpPr>
          <p:nvPr/>
        </p:nvSpPr>
        <p:spPr bwMode="auto">
          <a:xfrm>
            <a:off x="3304930" y="2487615"/>
            <a:ext cx="1828489" cy="1174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dirty="0" smtClean="0">
                <a:solidFill>
                  <a:srgbClr val="009900"/>
                </a:solidFill>
              </a:rPr>
              <a:t>Ensemble prediction </a:t>
            </a:r>
            <a:r>
              <a:rPr lang="en-GB" altLang="en-US" sz="1758" dirty="0">
                <a:solidFill>
                  <a:srgbClr val="009900"/>
                </a:solidFill>
              </a:rPr>
              <a:t>started 1 Nov 1983</a:t>
            </a:r>
            <a:endParaRPr lang="en-US" altLang="en-US" sz="1758" dirty="0">
              <a:solidFill>
                <a:srgbClr val="009900"/>
              </a:solidFill>
            </a:endParaRPr>
          </a:p>
        </p:txBody>
      </p:sp>
      <p:sp>
        <p:nvSpPr>
          <p:cNvPr id="23563" name="Text Box 17"/>
          <p:cNvSpPr txBox="1">
            <a:spLocks noChangeArrowheads="1"/>
          </p:cNvSpPr>
          <p:nvPr/>
        </p:nvSpPr>
        <p:spPr bwMode="auto">
          <a:xfrm>
            <a:off x="1687360" y="2687679"/>
            <a:ext cx="1828490" cy="1174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dirty="0" smtClean="0">
                <a:solidFill>
                  <a:srgbClr val="CC0000"/>
                </a:solidFill>
              </a:rPr>
              <a:t>Ensemble </a:t>
            </a:r>
            <a:r>
              <a:rPr lang="en-GB" altLang="en-US" sz="1758" dirty="0">
                <a:solidFill>
                  <a:srgbClr val="CC0000"/>
                </a:solidFill>
              </a:rPr>
              <a:t>prediction started 1 Nov 1982</a:t>
            </a:r>
            <a:endParaRPr lang="en-US" altLang="en-US" sz="1758" dirty="0">
              <a:solidFill>
                <a:srgbClr val="CC0000"/>
              </a:solidFill>
            </a:endParaRPr>
          </a:p>
        </p:txBody>
      </p:sp>
      <p:sp>
        <p:nvSpPr>
          <p:cNvPr id="23564" name="Text Box 11"/>
          <p:cNvSpPr txBox="1">
            <a:spLocks noChangeArrowheads="1"/>
          </p:cNvSpPr>
          <p:nvPr/>
        </p:nvSpPr>
        <p:spPr bwMode="auto">
          <a:xfrm>
            <a:off x="1" y="3387127"/>
            <a:ext cx="1828490" cy="1174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dirty="0" smtClean="0">
                <a:solidFill>
                  <a:srgbClr val="0070C0"/>
                </a:solidFill>
              </a:rPr>
              <a:t>Ensemble </a:t>
            </a:r>
            <a:r>
              <a:rPr lang="en-GB" altLang="en-US" sz="1758" dirty="0">
                <a:solidFill>
                  <a:srgbClr val="0070C0"/>
                </a:solidFill>
              </a:rPr>
              <a:t>prediction started 1 Nov 1981</a:t>
            </a:r>
            <a:endParaRPr lang="en-US" altLang="en-US" sz="1758" dirty="0">
              <a:solidFill>
                <a:srgbClr val="0070C0"/>
              </a:solidFill>
            </a:endParaRPr>
          </a:p>
        </p:txBody>
      </p:sp>
      <p:sp>
        <p:nvSpPr>
          <p:cNvPr id="23565" name="Freeform 6"/>
          <p:cNvSpPr>
            <a:spLocks/>
          </p:cNvSpPr>
          <p:nvPr/>
        </p:nvSpPr>
        <p:spPr bwMode="auto">
          <a:xfrm>
            <a:off x="769237" y="4680563"/>
            <a:ext cx="1129042"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66" name="Freeform 7"/>
          <p:cNvSpPr>
            <a:spLocks/>
          </p:cNvSpPr>
          <p:nvPr/>
        </p:nvSpPr>
        <p:spPr bwMode="auto">
          <a:xfrm>
            <a:off x="769238" y="5248185"/>
            <a:ext cx="1121288"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67" name="Freeform 8"/>
          <p:cNvSpPr>
            <a:spLocks/>
          </p:cNvSpPr>
          <p:nvPr/>
        </p:nvSpPr>
        <p:spPr bwMode="auto">
          <a:xfrm>
            <a:off x="769238" y="4404505"/>
            <a:ext cx="1121288"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68" name="Freeform 18"/>
          <p:cNvSpPr>
            <a:spLocks/>
          </p:cNvSpPr>
          <p:nvPr/>
        </p:nvSpPr>
        <p:spPr bwMode="auto">
          <a:xfrm>
            <a:off x="769238" y="4665054"/>
            <a:ext cx="1121288"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69" name="Freeform 19"/>
          <p:cNvSpPr>
            <a:spLocks/>
          </p:cNvSpPr>
          <p:nvPr/>
        </p:nvSpPr>
        <p:spPr bwMode="auto">
          <a:xfrm>
            <a:off x="769237" y="4680562"/>
            <a:ext cx="1129042"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0" name="Freeform 13"/>
          <p:cNvSpPr>
            <a:spLocks/>
          </p:cNvSpPr>
          <p:nvPr/>
        </p:nvSpPr>
        <p:spPr bwMode="auto">
          <a:xfrm>
            <a:off x="2320120" y="4264926"/>
            <a:ext cx="915020"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1" name="Freeform 14"/>
          <p:cNvSpPr>
            <a:spLocks/>
          </p:cNvSpPr>
          <p:nvPr/>
        </p:nvSpPr>
        <p:spPr bwMode="auto">
          <a:xfrm>
            <a:off x="2320120" y="4444828"/>
            <a:ext cx="915020"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2" name="Freeform 15"/>
          <p:cNvSpPr>
            <a:spLocks/>
          </p:cNvSpPr>
          <p:nvPr/>
        </p:nvSpPr>
        <p:spPr bwMode="auto">
          <a:xfrm>
            <a:off x="2320120" y="4897686"/>
            <a:ext cx="915020"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3" name="Freeform 20"/>
          <p:cNvSpPr>
            <a:spLocks/>
          </p:cNvSpPr>
          <p:nvPr/>
        </p:nvSpPr>
        <p:spPr bwMode="auto">
          <a:xfrm>
            <a:off x="2320120" y="4365734"/>
            <a:ext cx="897961"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4" name="Freeform 31"/>
          <p:cNvSpPr>
            <a:spLocks/>
          </p:cNvSpPr>
          <p:nvPr/>
        </p:nvSpPr>
        <p:spPr bwMode="auto">
          <a:xfrm>
            <a:off x="2320120" y="4640240"/>
            <a:ext cx="915020"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5" name="Freeform 22"/>
          <p:cNvSpPr>
            <a:spLocks/>
          </p:cNvSpPr>
          <p:nvPr/>
        </p:nvSpPr>
        <p:spPr bwMode="auto">
          <a:xfrm>
            <a:off x="3763991" y="4071067"/>
            <a:ext cx="1018929"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6" name="Freeform 23"/>
          <p:cNvSpPr>
            <a:spLocks/>
          </p:cNvSpPr>
          <p:nvPr/>
        </p:nvSpPr>
        <p:spPr bwMode="auto">
          <a:xfrm>
            <a:off x="3763991" y="5001596"/>
            <a:ext cx="984810"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7" name="Freeform 24"/>
          <p:cNvSpPr>
            <a:spLocks/>
          </p:cNvSpPr>
          <p:nvPr/>
        </p:nvSpPr>
        <p:spPr bwMode="auto">
          <a:xfrm>
            <a:off x="3622860" y="4779819"/>
            <a:ext cx="10546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8" name="Freeform 25"/>
          <p:cNvSpPr>
            <a:spLocks/>
          </p:cNvSpPr>
          <p:nvPr/>
        </p:nvSpPr>
        <p:spPr bwMode="auto">
          <a:xfrm>
            <a:off x="3622860" y="4398302"/>
            <a:ext cx="10546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79" name="Freeform 26"/>
          <p:cNvSpPr>
            <a:spLocks/>
          </p:cNvSpPr>
          <p:nvPr/>
        </p:nvSpPr>
        <p:spPr bwMode="auto">
          <a:xfrm>
            <a:off x="3622861" y="4917848"/>
            <a:ext cx="1020480"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80" name="Freeform 32"/>
          <p:cNvSpPr>
            <a:spLocks/>
          </p:cNvSpPr>
          <p:nvPr/>
        </p:nvSpPr>
        <p:spPr bwMode="auto">
          <a:xfrm>
            <a:off x="7878480" y="1239155"/>
            <a:ext cx="84368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81" name="Freeform 33"/>
          <p:cNvSpPr>
            <a:spLocks/>
          </p:cNvSpPr>
          <p:nvPr/>
        </p:nvSpPr>
        <p:spPr bwMode="auto">
          <a:xfrm>
            <a:off x="7948271" y="2134015"/>
            <a:ext cx="821967"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82" name="Freeform 34"/>
          <p:cNvSpPr>
            <a:spLocks/>
          </p:cNvSpPr>
          <p:nvPr/>
        </p:nvSpPr>
        <p:spPr bwMode="auto">
          <a:xfrm>
            <a:off x="7878480" y="1941705"/>
            <a:ext cx="84368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83" name="Freeform 35"/>
          <p:cNvSpPr>
            <a:spLocks/>
          </p:cNvSpPr>
          <p:nvPr/>
        </p:nvSpPr>
        <p:spPr bwMode="auto">
          <a:xfrm>
            <a:off x="7878481" y="1518314"/>
            <a:ext cx="896410"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84" name="Freeform 36"/>
          <p:cNvSpPr>
            <a:spLocks/>
          </p:cNvSpPr>
          <p:nvPr/>
        </p:nvSpPr>
        <p:spPr bwMode="auto">
          <a:xfrm>
            <a:off x="7878480" y="2504675"/>
            <a:ext cx="84368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3585" name="Text Box 38"/>
          <p:cNvSpPr txBox="1">
            <a:spLocks noChangeArrowheads="1"/>
          </p:cNvSpPr>
          <p:nvPr/>
        </p:nvSpPr>
        <p:spPr bwMode="auto">
          <a:xfrm>
            <a:off x="4993840" y="2417826"/>
            <a:ext cx="2532591"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dirty="0"/>
              <a:t>… every </a:t>
            </a:r>
            <a:r>
              <a:rPr lang="en-GB" altLang="en-US" sz="1758" dirty="0" smtClean="0"/>
              <a:t>year </a:t>
            </a:r>
            <a:r>
              <a:rPr lang="en-GB" altLang="en-US" sz="1758" dirty="0"/>
              <a:t>…</a:t>
            </a:r>
            <a:endParaRPr lang="en-US" altLang="en-US" sz="1758" dirty="0"/>
          </a:p>
        </p:txBody>
      </p:sp>
      <p:sp>
        <p:nvSpPr>
          <p:cNvPr id="35" name="2 Título"/>
          <p:cNvSpPr txBox="1">
            <a:spLocks/>
          </p:cNvSpPr>
          <p:nvPr/>
        </p:nvSpPr>
        <p:spPr>
          <a:xfrm>
            <a:off x="899592" y="-27384"/>
            <a:ext cx="77872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t>Climate predictions</a:t>
            </a:r>
            <a:endParaRPr lang="en-US" sz="3600" b="1" dirty="0"/>
          </a:p>
        </p:txBody>
      </p:sp>
    </p:spTree>
    <p:extLst>
      <p:ext uri="{BB962C8B-B14F-4D97-AF65-F5344CB8AC3E}">
        <p14:creationId xmlns:p14="http://schemas.microsoft.com/office/powerpoint/2010/main" val="29888489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4624"/>
            <a:ext cx="7787208" cy="1143000"/>
          </a:xfrm>
        </p:spPr>
        <p:txBody>
          <a:bodyPr>
            <a:normAutofit/>
          </a:bodyPr>
          <a:lstStyle/>
          <a:p>
            <a:r>
              <a:rPr lang="en-GB" sz="3600" b="1" dirty="0" smtClean="0"/>
              <a:t>Climate projections</a:t>
            </a:r>
            <a:endParaRPr lang="en-GB" sz="3600" b="1" dirty="0"/>
          </a:p>
        </p:txBody>
      </p:sp>
      <p:grpSp>
        <p:nvGrpSpPr>
          <p:cNvPr id="17" name="Group 16"/>
          <p:cNvGrpSpPr/>
          <p:nvPr/>
        </p:nvGrpSpPr>
        <p:grpSpPr>
          <a:xfrm>
            <a:off x="899592" y="980728"/>
            <a:ext cx="7311133" cy="4464000"/>
            <a:chOff x="899592" y="1412776"/>
            <a:chExt cx="7311133" cy="4464000"/>
          </a:xfrm>
        </p:grpSpPr>
        <p:pic>
          <p:nvPicPr>
            <p:cNvPr id="3"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412776"/>
              <a:ext cx="7311133" cy="4464000"/>
            </a:xfrm>
            <a:prstGeom prst="rect">
              <a:avLst/>
            </a:prstGeom>
          </p:spPr>
        </p:pic>
        <p:sp>
          <p:nvSpPr>
            <p:cNvPr id="16" name="Rectangle 15"/>
            <p:cNvSpPr/>
            <p:nvPr/>
          </p:nvSpPr>
          <p:spPr>
            <a:xfrm>
              <a:off x="1043608" y="1700808"/>
              <a:ext cx="423239"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397530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44624"/>
            <a:ext cx="7992888" cy="1143000"/>
          </a:xfrm>
        </p:spPr>
        <p:txBody>
          <a:bodyPr>
            <a:normAutofit/>
          </a:bodyPr>
          <a:lstStyle/>
          <a:p>
            <a:r>
              <a:rPr lang="en-GB" sz="3600" b="1" dirty="0" smtClean="0"/>
              <a:t>From climate data to climate services</a:t>
            </a:r>
            <a:endParaRPr lang="en-GB" sz="3600" b="1" dirty="0"/>
          </a:p>
        </p:txBody>
      </p:sp>
      <p:sp>
        <p:nvSpPr>
          <p:cNvPr id="4" name="Freeform: Shape 64">
            <a:extLst>
              <a:ext uri="{FF2B5EF4-FFF2-40B4-BE49-F238E27FC236}">
                <a16:creationId xmlns:a16="http://schemas.microsoft.com/office/drawing/2014/main" xmlns="" id="{BD76D34C-7EFA-4F1B-AEFA-D7B99840976E}"/>
              </a:ext>
            </a:extLst>
          </p:cNvPr>
          <p:cNvSpPr>
            <a:spLocks/>
          </p:cNvSpPr>
          <p:nvPr/>
        </p:nvSpPr>
        <p:spPr bwMode="auto">
          <a:xfrm flipH="1">
            <a:off x="1967066" y="2213885"/>
            <a:ext cx="5283841" cy="3459477"/>
          </a:xfrm>
          <a:custGeom>
            <a:avLst/>
            <a:gdLst>
              <a:gd name="connsiteX0" fmla="*/ 6179391 w 7045121"/>
              <a:gd name="connsiteY0" fmla="*/ 4215649 h 4625336"/>
              <a:gd name="connsiteX1" fmla="*/ 6179391 w 7045121"/>
              <a:gd name="connsiteY1" fmla="*/ 4215841 h 4625336"/>
              <a:gd name="connsiteX2" fmla="*/ 6095552 w 7045121"/>
              <a:gd name="connsiteY2" fmla="*/ 4284949 h 4625336"/>
              <a:gd name="connsiteX3" fmla="*/ 428110 w 7045121"/>
              <a:gd name="connsiteY3" fmla="*/ 0 h 4625336"/>
              <a:gd name="connsiteX4" fmla="*/ 0 w 7045121"/>
              <a:gd name="connsiteY4" fmla="*/ 1172478 h 4625336"/>
              <a:gd name="connsiteX5" fmla="*/ 98425 w 7045121"/>
              <a:gd name="connsiteY5" fmla="*/ 1223278 h 4625336"/>
              <a:gd name="connsiteX6" fmla="*/ 204745 w 7045121"/>
              <a:gd name="connsiteY6" fmla="*/ 1136726 h 4625336"/>
              <a:gd name="connsiteX7" fmla="*/ 204745 w 7045121"/>
              <a:gd name="connsiteY7" fmla="*/ 1605859 h 4625336"/>
              <a:gd name="connsiteX8" fmla="*/ 204745 w 7045121"/>
              <a:gd name="connsiteY8" fmla="*/ 1605860 h 4625336"/>
              <a:gd name="connsiteX9" fmla="*/ 204746 w 7045121"/>
              <a:gd name="connsiteY9" fmla="*/ 1605859 h 4625336"/>
              <a:gd name="connsiteX10" fmla="*/ 1383577 w 7045121"/>
              <a:gd name="connsiteY10" fmla="*/ 1756652 h 4625336"/>
              <a:gd name="connsiteX11" fmla="*/ 1472447 w 7045121"/>
              <a:gd name="connsiteY11" fmla="*/ 1682885 h 4625336"/>
              <a:gd name="connsiteX12" fmla="*/ 1472447 w 7045121"/>
              <a:gd name="connsiteY12" fmla="*/ 1682886 h 4625336"/>
              <a:gd name="connsiteX13" fmla="*/ 1383577 w 7045121"/>
              <a:gd name="connsiteY13" fmla="*/ 1756653 h 4625336"/>
              <a:gd name="connsiteX14" fmla="*/ 1383577 w 7045121"/>
              <a:gd name="connsiteY14" fmla="*/ 2240866 h 4625336"/>
              <a:gd name="connsiteX15" fmla="*/ 1481476 w 7045121"/>
              <a:gd name="connsiteY15" fmla="*/ 2161177 h 4625336"/>
              <a:gd name="connsiteX16" fmla="*/ 1383579 w 7045121"/>
              <a:gd name="connsiteY16" fmla="*/ 2240865 h 4625336"/>
              <a:gd name="connsiteX17" fmla="*/ 2562409 w 7045121"/>
              <a:gd name="connsiteY17" fmla="*/ 2391658 h 4625336"/>
              <a:gd name="connsiteX18" fmla="*/ 2562409 w 7045121"/>
              <a:gd name="connsiteY18" fmla="*/ 2875870 h 4625336"/>
              <a:gd name="connsiteX19" fmla="*/ 2562410 w 7045121"/>
              <a:gd name="connsiteY19" fmla="*/ 2879220 h 4625336"/>
              <a:gd name="connsiteX20" fmla="*/ 3737888 w 7045121"/>
              <a:gd name="connsiteY20" fmla="*/ 3030013 h 4625336"/>
              <a:gd name="connsiteX21" fmla="*/ 3826759 w 7045121"/>
              <a:gd name="connsiteY21" fmla="*/ 2956704 h 4625336"/>
              <a:gd name="connsiteX22" fmla="*/ 3826759 w 7045121"/>
              <a:gd name="connsiteY22" fmla="*/ 2956706 h 4625336"/>
              <a:gd name="connsiteX23" fmla="*/ 3737889 w 7045121"/>
              <a:gd name="connsiteY23" fmla="*/ 3030014 h 4625336"/>
              <a:gd name="connsiteX24" fmla="*/ 3737889 w 7045121"/>
              <a:gd name="connsiteY24" fmla="*/ 3507526 h 4625336"/>
              <a:gd name="connsiteX25" fmla="*/ 3737889 w 7045121"/>
              <a:gd name="connsiteY25" fmla="*/ 3510876 h 4625336"/>
              <a:gd name="connsiteX26" fmla="*/ 3741445 w 7045121"/>
              <a:gd name="connsiteY26" fmla="*/ 3507981 h 4625336"/>
              <a:gd name="connsiteX27" fmla="*/ 4916719 w 7045121"/>
              <a:gd name="connsiteY27" fmla="*/ 3658319 h 4625336"/>
              <a:gd name="connsiteX28" fmla="*/ 4916719 w 7045121"/>
              <a:gd name="connsiteY28" fmla="*/ 4137506 h 4625336"/>
              <a:gd name="connsiteX29" fmla="*/ 4920271 w 7045121"/>
              <a:gd name="connsiteY29" fmla="*/ 4134610 h 4625336"/>
              <a:gd name="connsiteX30" fmla="*/ 6090521 w 7045121"/>
              <a:gd name="connsiteY30" fmla="*/ 4284306 h 4625336"/>
              <a:gd name="connsiteX31" fmla="*/ 6089650 w 7045121"/>
              <a:gd name="connsiteY31" fmla="*/ 4531628 h 4625336"/>
              <a:gd name="connsiteX32" fmla="*/ 6089886 w 7045121"/>
              <a:gd name="connsiteY32" fmla="*/ 4576193 h 4625336"/>
              <a:gd name="connsiteX33" fmla="*/ 6181844 w 7045121"/>
              <a:gd name="connsiteY33" fmla="*/ 4625336 h 4625336"/>
              <a:gd name="connsiteX34" fmla="*/ 6188075 w 7045121"/>
              <a:gd name="connsiteY34" fmla="*/ 4620528 h 4625336"/>
              <a:gd name="connsiteX35" fmla="*/ 6955781 w 7045121"/>
              <a:gd name="connsiteY35" fmla="*/ 3947572 h 4625336"/>
              <a:gd name="connsiteX36" fmla="*/ 6955786 w 7045121"/>
              <a:gd name="connsiteY36" fmla="*/ 3943576 h 4625336"/>
              <a:gd name="connsiteX37" fmla="*/ 7044651 w 7045121"/>
              <a:gd name="connsiteY37" fmla="*/ 3866729 h 4625336"/>
              <a:gd name="connsiteX38" fmla="*/ 7045121 w 7045121"/>
              <a:gd name="connsiteY38" fmla="*/ 3494630 h 4625336"/>
              <a:gd name="connsiteX39" fmla="*/ 6947985 w 7045121"/>
              <a:gd name="connsiteY39" fmla="*/ 3574700 h 4625336"/>
              <a:gd name="connsiteX40" fmla="*/ 6946161 w 7045121"/>
              <a:gd name="connsiteY40" fmla="*/ 3574460 h 4625336"/>
              <a:gd name="connsiteX41" fmla="*/ 7042740 w 7045121"/>
              <a:gd name="connsiteY41" fmla="*/ 3494629 h 4625336"/>
              <a:gd name="connsiteX42" fmla="*/ 5874203 w 7045121"/>
              <a:gd name="connsiteY42" fmla="*/ 3341236 h 4625336"/>
              <a:gd name="connsiteX43" fmla="*/ 5870774 w 7045121"/>
              <a:gd name="connsiteY43" fmla="*/ 3344046 h 4625336"/>
              <a:gd name="connsiteX44" fmla="*/ 5865818 w 7045121"/>
              <a:gd name="connsiteY44" fmla="*/ 2862049 h 4625336"/>
              <a:gd name="connsiteX45" fmla="*/ 5865820 w 7045121"/>
              <a:gd name="connsiteY45" fmla="*/ 2862048 h 4625336"/>
              <a:gd name="connsiteX46" fmla="*/ 4695372 w 7045121"/>
              <a:gd name="connsiteY46" fmla="*/ 2714606 h 4625336"/>
              <a:gd name="connsiteX47" fmla="*/ 4695315 w 7045121"/>
              <a:gd name="connsiteY47" fmla="*/ 2714652 h 4625336"/>
              <a:gd name="connsiteX48" fmla="*/ 4692019 w 7045121"/>
              <a:gd name="connsiteY48" fmla="*/ 2235419 h 4625336"/>
              <a:gd name="connsiteX49" fmla="*/ 4595222 w 7045121"/>
              <a:gd name="connsiteY49" fmla="*/ 2315267 h 4625336"/>
              <a:gd name="connsiteX50" fmla="*/ 4595220 w 7045121"/>
              <a:gd name="connsiteY50" fmla="*/ 2315267 h 4625336"/>
              <a:gd name="connsiteX51" fmla="*/ 4692018 w 7045121"/>
              <a:gd name="connsiteY51" fmla="*/ 2235418 h 4625336"/>
              <a:gd name="connsiteX52" fmla="*/ 3516539 w 7045121"/>
              <a:gd name="connsiteY52" fmla="*/ 2087976 h 4625336"/>
              <a:gd name="connsiteX53" fmla="*/ 3513185 w 7045121"/>
              <a:gd name="connsiteY53" fmla="*/ 1600415 h 4625336"/>
              <a:gd name="connsiteX54" fmla="*/ 3513187 w 7045121"/>
              <a:gd name="connsiteY54" fmla="*/ 1600414 h 4625336"/>
              <a:gd name="connsiteX55" fmla="*/ 3513185 w 7045121"/>
              <a:gd name="connsiteY55" fmla="*/ 1600413 h 4625336"/>
              <a:gd name="connsiteX56" fmla="*/ 3513184 w 7045121"/>
              <a:gd name="connsiteY56" fmla="*/ 1600413 h 4625336"/>
              <a:gd name="connsiteX57" fmla="*/ 2341062 w 7045121"/>
              <a:gd name="connsiteY57" fmla="*/ 1452972 h 4625336"/>
              <a:gd name="connsiteX58" fmla="*/ 2252077 w 7045121"/>
              <a:gd name="connsiteY58" fmla="*/ 1525406 h 4625336"/>
              <a:gd name="connsiteX59" fmla="*/ 2341061 w 7045121"/>
              <a:gd name="connsiteY59" fmla="*/ 1452972 h 4625336"/>
              <a:gd name="connsiteX60" fmla="*/ 2334353 w 7045121"/>
              <a:gd name="connsiteY60" fmla="*/ 960382 h 4625336"/>
              <a:gd name="connsiteX61" fmla="*/ 2238070 w 7045121"/>
              <a:gd name="connsiteY61" fmla="*/ 1040302 h 4625336"/>
              <a:gd name="connsiteX62" fmla="*/ 2238069 w 7045121"/>
              <a:gd name="connsiteY62" fmla="*/ 1040302 h 4625336"/>
              <a:gd name="connsiteX63" fmla="*/ 2334353 w 7045121"/>
              <a:gd name="connsiteY63" fmla="*/ 960381 h 4625336"/>
              <a:gd name="connsiteX64" fmla="*/ 1162228 w 7045121"/>
              <a:gd name="connsiteY64" fmla="*/ 814615 h 4625336"/>
              <a:gd name="connsiteX65" fmla="*/ 1133653 w 7045121"/>
              <a:gd name="connsiteY65" fmla="*/ 341986 h 4625336"/>
              <a:gd name="connsiteX66" fmla="*/ 1274578 w 7045121"/>
              <a:gd name="connsiteY66" fmla="*/ 270085 h 4625336"/>
              <a:gd name="connsiteX0" fmla="*/ 6179391 w 7045121"/>
              <a:gd name="connsiteY0" fmla="*/ 4215649 h 4625336"/>
              <a:gd name="connsiteX1" fmla="*/ 6179391 w 7045121"/>
              <a:gd name="connsiteY1" fmla="*/ 4215841 h 4625336"/>
              <a:gd name="connsiteX2" fmla="*/ 6095552 w 7045121"/>
              <a:gd name="connsiteY2" fmla="*/ 4284949 h 4625336"/>
              <a:gd name="connsiteX3" fmla="*/ 6179391 w 7045121"/>
              <a:gd name="connsiteY3" fmla="*/ 4215649 h 4625336"/>
              <a:gd name="connsiteX4" fmla="*/ 428110 w 7045121"/>
              <a:gd name="connsiteY4" fmla="*/ 0 h 4625336"/>
              <a:gd name="connsiteX5" fmla="*/ 0 w 7045121"/>
              <a:gd name="connsiteY5" fmla="*/ 1172478 h 4625336"/>
              <a:gd name="connsiteX6" fmla="*/ 98425 w 7045121"/>
              <a:gd name="connsiteY6" fmla="*/ 1223278 h 4625336"/>
              <a:gd name="connsiteX7" fmla="*/ 204745 w 7045121"/>
              <a:gd name="connsiteY7" fmla="*/ 1136726 h 4625336"/>
              <a:gd name="connsiteX8" fmla="*/ 204745 w 7045121"/>
              <a:gd name="connsiteY8" fmla="*/ 1605859 h 4625336"/>
              <a:gd name="connsiteX9" fmla="*/ 204745 w 7045121"/>
              <a:gd name="connsiteY9" fmla="*/ 1605860 h 4625336"/>
              <a:gd name="connsiteX10" fmla="*/ 204746 w 7045121"/>
              <a:gd name="connsiteY10" fmla="*/ 1605859 h 4625336"/>
              <a:gd name="connsiteX11" fmla="*/ 1383577 w 7045121"/>
              <a:gd name="connsiteY11" fmla="*/ 1756652 h 4625336"/>
              <a:gd name="connsiteX12" fmla="*/ 1472447 w 7045121"/>
              <a:gd name="connsiteY12" fmla="*/ 1682885 h 4625336"/>
              <a:gd name="connsiteX13" fmla="*/ 1472447 w 7045121"/>
              <a:gd name="connsiteY13" fmla="*/ 1682886 h 4625336"/>
              <a:gd name="connsiteX14" fmla="*/ 1383577 w 7045121"/>
              <a:gd name="connsiteY14" fmla="*/ 1756653 h 4625336"/>
              <a:gd name="connsiteX15" fmla="*/ 1383577 w 7045121"/>
              <a:gd name="connsiteY15" fmla="*/ 2240866 h 4625336"/>
              <a:gd name="connsiteX16" fmla="*/ 1481476 w 7045121"/>
              <a:gd name="connsiteY16" fmla="*/ 2161177 h 4625336"/>
              <a:gd name="connsiteX17" fmla="*/ 1383579 w 7045121"/>
              <a:gd name="connsiteY17" fmla="*/ 2240865 h 4625336"/>
              <a:gd name="connsiteX18" fmla="*/ 2562409 w 7045121"/>
              <a:gd name="connsiteY18" fmla="*/ 2391658 h 4625336"/>
              <a:gd name="connsiteX19" fmla="*/ 2562409 w 7045121"/>
              <a:gd name="connsiteY19" fmla="*/ 2875870 h 4625336"/>
              <a:gd name="connsiteX20" fmla="*/ 2562410 w 7045121"/>
              <a:gd name="connsiteY20" fmla="*/ 2879220 h 4625336"/>
              <a:gd name="connsiteX21" fmla="*/ 3737888 w 7045121"/>
              <a:gd name="connsiteY21" fmla="*/ 3030013 h 4625336"/>
              <a:gd name="connsiteX22" fmla="*/ 3826759 w 7045121"/>
              <a:gd name="connsiteY22" fmla="*/ 2956704 h 4625336"/>
              <a:gd name="connsiteX23" fmla="*/ 3826759 w 7045121"/>
              <a:gd name="connsiteY23" fmla="*/ 2956706 h 4625336"/>
              <a:gd name="connsiteX24" fmla="*/ 3737889 w 7045121"/>
              <a:gd name="connsiteY24" fmla="*/ 3030014 h 4625336"/>
              <a:gd name="connsiteX25" fmla="*/ 3737889 w 7045121"/>
              <a:gd name="connsiteY25" fmla="*/ 3507526 h 4625336"/>
              <a:gd name="connsiteX26" fmla="*/ 3737889 w 7045121"/>
              <a:gd name="connsiteY26" fmla="*/ 3510876 h 4625336"/>
              <a:gd name="connsiteX27" fmla="*/ 3741445 w 7045121"/>
              <a:gd name="connsiteY27" fmla="*/ 3507981 h 4625336"/>
              <a:gd name="connsiteX28" fmla="*/ 4916719 w 7045121"/>
              <a:gd name="connsiteY28" fmla="*/ 3658319 h 4625336"/>
              <a:gd name="connsiteX29" fmla="*/ 4916719 w 7045121"/>
              <a:gd name="connsiteY29" fmla="*/ 4137506 h 4625336"/>
              <a:gd name="connsiteX30" fmla="*/ 4920271 w 7045121"/>
              <a:gd name="connsiteY30" fmla="*/ 4134610 h 4625336"/>
              <a:gd name="connsiteX31" fmla="*/ 6090521 w 7045121"/>
              <a:gd name="connsiteY31" fmla="*/ 4284306 h 4625336"/>
              <a:gd name="connsiteX32" fmla="*/ 6089650 w 7045121"/>
              <a:gd name="connsiteY32" fmla="*/ 4531628 h 4625336"/>
              <a:gd name="connsiteX33" fmla="*/ 6089886 w 7045121"/>
              <a:gd name="connsiteY33" fmla="*/ 4576193 h 4625336"/>
              <a:gd name="connsiteX34" fmla="*/ 6181844 w 7045121"/>
              <a:gd name="connsiteY34" fmla="*/ 4625336 h 4625336"/>
              <a:gd name="connsiteX35" fmla="*/ 6184900 w 7045121"/>
              <a:gd name="connsiteY35" fmla="*/ 4598303 h 4625336"/>
              <a:gd name="connsiteX36" fmla="*/ 6955781 w 7045121"/>
              <a:gd name="connsiteY36" fmla="*/ 3947572 h 4625336"/>
              <a:gd name="connsiteX37" fmla="*/ 6955786 w 7045121"/>
              <a:gd name="connsiteY37" fmla="*/ 3943576 h 4625336"/>
              <a:gd name="connsiteX38" fmla="*/ 7044651 w 7045121"/>
              <a:gd name="connsiteY38" fmla="*/ 3866729 h 4625336"/>
              <a:gd name="connsiteX39" fmla="*/ 7045121 w 7045121"/>
              <a:gd name="connsiteY39" fmla="*/ 3494630 h 4625336"/>
              <a:gd name="connsiteX40" fmla="*/ 6947985 w 7045121"/>
              <a:gd name="connsiteY40" fmla="*/ 3574700 h 4625336"/>
              <a:gd name="connsiteX41" fmla="*/ 6946161 w 7045121"/>
              <a:gd name="connsiteY41" fmla="*/ 3574460 h 4625336"/>
              <a:gd name="connsiteX42" fmla="*/ 7042740 w 7045121"/>
              <a:gd name="connsiteY42" fmla="*/ 3494629 h 4625336"/>
              <a:gd name="connsiteX43" fmla="*/ 5874203 w 7045121"/>
              <a:gd name="connsiteY43" fmla="*/ 3341236 h 4625336"/>
              <a:gd name="connsiteX44" fmla="*/ 5870774 w 7045121"/>
              <a:gd name="connsiteY44" fmla="*/ 3344046 h 4625336"/>
              <a:gd name="connsiteX45" fmla="*/ 5865818 w 7045121"/>
              <a:gd name="connsiteY45" fmla="*/ 2862049 h 4625336"/>
              <a:gd name="connsiteX46" fmla="*/ 5865820 w 7045121"/>
              <a:gd name="connsiteY46" fmla="*/ 2862048 h 4625336"/>
              <a:gd name="connsiteX47" fmla="*/ 4695372 w 7045121"/>
              <a:gd name="connsiteY47" fmla="*/ 2714606 h 4625336"/>
              <a:gd name="connsiteX48" fmla="*/ 4695315 w 7045121"/>
              <a:gd name="connsiteY48" fmla="*/ 2714652 h 4625336"/>
              <a:gd name="connsiteX49" fmla="*/ 4692019 w 7045121"/>
              <a:gd name="connsiteY49" fmla="*/ 2235419 h 4625336"/>
              <a:gd name="connsiteX50" fmla="*/ 4595222 w 7045121"/>
              <a:gd name="connsiteY50" fmla="*/ 2315267 h 4625336"/>
              <a:gd name="connsiteX51" fmla="*/ 4595220 w 7045121"/>
              <a:gd name="connsiteY51" fmla="*/ 2315267 h 4625336"/>
              <a:gd name="connsiteX52" fmla="*/ 4692018 w 7045121"/>
              <a:gd name="connsiteY52" fmla="*/ 2235418 h 4625336"/>
              <a:gd name="connsiteX53" fmla="*/ 3516539 w 7045121"/>
              <a:gd name="connsiteY53" fmla="*/ 2087976 h 4625336"/>
              <a:gd name="connsiteX54" fmla="*/ 3513185 w 7045121"/>
              <a:gd name="connsiteY54" fmla="*/ 1600415 h 4625336"/>
              <a:gd name="connsiteX55" fmla="*/ 3513187 w 7045121"/>
              <a:gd name="connsiteY55" fmla="*/ 1600414 h 4625336"/>
              <a:gd name="connsiteX56" fmla="*/ 3513185 w 7045121"/>
              <a:gd name="connsiteY56" fmla="*/ 1600413 h 4625336"/>
              <a:gd name="connsiteX57" fmla="*/ 3513184 w 7045121"/>
              <a:gd name="connsiteY57" fmla="*/ 1600413 h 4625336"/>
              <a:gd name="connsiteX58" fmla="*/ 2341062 w 7045121"/>
              <a:gd name="connsiteY58" fmla="*/ 1452972 h 4625336"/>
              <a:gd name="connsiteX59" fmla="*/ 2252077 w 7045121"/>
              <a:gd name="connsiteY59" fmla="*/ 1525406 h 4625336"/>
              <a:gd name="connsiteX60" fmla="*/ 2341061 w 7045121"/>
              <a:gd name="connsiteY60" fmla="*/ 1452972 h 4625336"/>
              <a:gd name="connsiteX61" fmla="*/ 2334353 w 7045121"/>
              <a:gd name="connsiteY61" fmla="*/ 960382 h 4625336"/>
              <a:gd name="connsiteX62" fmla="*/ 2238070 w 7045121"/>
              <a:gd name="connsiteY62" fmla="*/ 1040302 h 4625336"/>
              <a:gd name="connsiteX63" fmla="*/ 2238069 w 7045121"/>
              <a:gd name="connsiteY63" fmla="*/ 1040302 h 4625336"/>
              <a:gd name="connsiteX64" fmla="*/ 2334353 w 7045121"/>
              <a:gd name="connsiteY64" fmla="*/ 960381 h 4625336"/>
              <a:gd name="connsiteX65" fmla="*/ 1162228 w 7045121"/>
              <a:gd name="connsiteY65" fmla="*/ 814615 h 4625336"/>
              <a:gd name="connsiteX66" fmla="*/ 1133653 w 7045121"/>
              <a:gd name="connsiteY66" fmla="*/ 341986 h 4625336"/>
              <a:gd name="connsiteX67" fmla="*/ 1274578 w 7045121"/>
              <a:gd name="connsiteY67" fmla="*/ 270085 h 4625336"/>
              <a:gd name="connsiteX68" fmla="*/ 428110 w 7045121"/>
              <a:gd name="connsiteY68" fmla="*/ 0 h 46253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76193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88099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97624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045121" h="4612636">
                <a:moveTo>
                  <a:pt x="6179391" y="4215649"/>
                </a:moveTo>
                <a:lnTo>
                  <a:pt x="6179391" y="4215841"/>
                </a:lnTo>
                <a:lnTo>
                  <a:pt x="6095552" y="4284949"/>
                </a:lnTo>
                <a:lnTo>
                  <a:pt x="6179391" y="4215649"/>
                </a:lnTo>
                <a:close/>
                <a:moveTo>
                  <a:pt x="428110" y="0"/>
                </a:moveTo>
                <a:lnTo>
                  <a:pt x="0" y="1172478"/>
                </a:lnTo>
                <a:lnTo>
                  <a:pt x="98425" y="1223278"/>
                </a:lnTo>
                <a:lnTo>
                  <a:pt x="204745" y="1136726"/>
                </a:lnTo>
                <a:lnTo>
                  <a:pt x="204745" y="1605859"/>
                </a:lnTo>
                <a:lnTo>
                  <a:pt x="204745" y="1605860"/>
                </a:lnTo>
                <a:lnTo>
                  <a:pt x="204746" y="1605859"/>
                </a:lnTo>
                <a:lnTo>
                  <a:pt x="1383577" y="1756652"/>
                </a:lnTo>
                <a:lnTo>
                  <a:pt x="1472447" y="1682885"/>
                </a:lnTo>
                <a:lnTo>
                  <a:pt x="1472447" y="1682886"/>
                </a:lnTo>
                <a:lnTo>
                  <a:pt x="1383577" y="1756653"/>
                </a:lnTo>
                <a:lnTo>
                  <a:pt x="1383577" y="2240866"/>
                </a:lnTo>
                <a:lnTo>
                  <a:pt x="1481476" y="2161177"/>
                </a:lnTo>
                <a:lnTo>
                  <a:pt x="1383579" y="2240865"/>
                </a:lnTo>
                <a:lnTo>
                  <a:pt x="2562409" y="2391658"/>
                </a:lnTo>
                <a:lnTo>
                  <a:pt x="2562409" y="2875870"/>
                </a:lnTo>
                <a:cubicBezTo>
                  <a:pt x="2562409" y="2876987"/>
                  <a:pt x="2562410" y="2878103"/>
                  <a:pt x="2562410" y="2879220"/>
                </a:cubicBezTo>
                <a:lnTo>
                  <a:pt x="3737888" y="3030013"/>
                </a:lnTo>
                <a:lnTo>
                  <a:pt x="3826759" y="2956704"/>
                </a:lnTo>
                <a:lnTo>
                  <a:pt x="3826759" y="2956706"/>
                </a:lnTo>
                <a:lnTo>
                  <a:pt x="3737889" y="3030014"/>
                </a:lnTo>
                <a:lnTo>
                  <a:pt x="3737889" y="3507526"/>
                </a:lnTo>
                <a:lnTo>
                  <a:pt x="3737889" y="3510876"/>
                </a:lnTo>
                <a:lnTo>
                  <a:pt x="3741445" y="3507981"/>
                </a:lnTo>
                <a:lnTo>
                  <a:pt x="4916719" y="3658319"/>
                </a:lnTo>
                <a:lnTo>
                  <a:pt x="4916719" y="4137506"/>
                </a:lnTo>
                <a:lnTo>
                  <a:pt x="4920271" y="4134610"/>
                </a:lnTo>
                <a:lnTo>
                  <a:pt x="6090521" y="4284306"/>
                </a:lnTo>
                <a:cubicBezTo>
                  <a:pt x="6090231" y="4366747"/>
                  <a:pt x="6089940" y="4449187"/>
                  <a:pt x="6089650" y="4531628"/>
                </a:cubicBezTo>
                <a:cubicBezTo>
                  <a:pt x="6089729" y="4546483"/>
                  <a:pt x="6089807" y="4582769"/>
                  <a:pt x="6089886" y="4597624"/>
                </a:cubicBezTo>
                <a:lnTo>
                  <a:pt x="6181844" y="4612636"/>
                </a:lnTo>
                <a:lnTo>
                  <a:pt x="6184900" y="4598303"/>
                </a:lnTo>
                <a:cubicBezTo>
                  <a:pt x="6440802" y="4373984"/>
                  <a:pt x="6699879" y="4171891"/>
                  <a:pt x="6955781" y="3947572"/>
                </a:cubicBezTo>
                <a:cubicBezTo>
                  <a:pt x="6955783" y="3946240"/>
                  <a:pt x="6955784" y="3944908"/>
                  <a:pt x="6955786" y="3943576"/>
                </a:cubicBezTo>
                <a:lnTo>
                  <a:pt x="7044651" y="3866729"/>
                </a:lnTo>
                <a:cubicBezTo>
                  <a:pt x="7044808" y="3727615"/>
                  <a:pt x="7044964" y="3633744"/>
                  <a:pt x="7045121" y="3494630"/>
                </a:cubicBezTo>
                <a:lnTo>
                  <a:pt x="6947985" y="3574700"/>
                </a:lnTo>
                <a:lnTo>
                  <a:pt x="6946161" y="3574460"/>
                </a:lnTo>
                <a:lnTo>
                  <a:pt x="7042740" y="3494629"/>
                </a:lnTo>
                <a:lnTo>
                  <a:pt x="5874203" y="3341236"/>
                </a:lnTo>
                <a:lnTo>
                  <a:pt x="5870774" y="3344046"/>
                </a:lnTo>
                <a:lnTo>
                  <a:pt x="5865818" y="2862049"/>
                </a:lnTo>
                <a:cubicBezTo>
                  <a:pt x="5865819" y="2862049"/>
                  <a:pt x="5865819" y="2862048"/>
                  <a:pt x="5865820" y="2862048"/>
                </a:cubicBezTo>
                <a:lnTo>
                  <a:pt x="4695372" y="2714606"/>
                </a:lnTo>
                <a:cubicBezTo>
                  <a:pt x="4695353" y="2714621"/>
                  <a:pt x="4695334" y="2714637"/>
                  <a:pt x="4695315" y="2714652"/>
                </a:cubicBezTo>
                <a:cubicBezTo>
                  <a:pt x="4694216" y="2554908"/>
                  <a:pt x="4693118" y="2395163"/>
                  <a:pt x="4692019" y="2235419"/>
                </a:cubicBezTo>
                <a:lnTo>
                  <a:pt x="4595222" y="2315267"/>
                </a:lnTo>
                <a:lnTo>
                  <a:pt x="4595220" y="2315267"/>
                </a:lnTo>
                <a:lnTo>
                  <a:pt x="4692018" y="2235418"/>
                </a:lnTo>
                <a:lnTo>
                  <a:pt x="3516539" y="2087976"/>
                </a:lnTo>
                <a:lnTo>
                  <a:pt x="3513185" y="1600415"/>
                </a:lnTo>
                <a:cubicBezTo>
                  <a:pt x="3513186" y="1600415"/>
                  <a:pt x="3513186" y="1600414"/>
                  <a:pt x="3513187" y="1600414"/>
                </a:cubicBezTo>
                <a:cubicBezTo>
                  <a:pt x="3513186" y="1600414"/>
                  <a:pt x="3513186" y="1600413"/>
                  <a:pt x="3513185" y="1600413"/>
                </a:cubicBezTo>
                <a:lnTo>
                  <a:pt x="3513184" y="1600413"/>
                </a:lnTo>
                <a:lnTo>
                  <a:pt x="2341062" y="1452972"/>
                </a:lnTo>
                <a:lnTo>
                  <a:pt x="2252077" y="1525406"/>
                </a:lnTo>
                <a:lnTo>
                  <a:pt x="2341061" y="1452972"/>
                </a:lnTo>
                <a:lnTo>
                  <a:pt x="2334353" y="960382"/>
                </a:lnTo>
                <a:lnTo>
                  <a:pt x="2238070" y="1040302"/>
                </a:lnTo>
                <a:lnTo>
                  <a:pt x="2238069" y="1040302"/>
                </a:lnTo>
                <a:lnTo>
                  <a:pt x="2334353" y="960381"/>
                </a:lnTo>
                <a:lnTo>
                  <a:pt x="1162228" y="814615"/>
                </a:lnTo>
                <a:lnTo>
                  <a:pt x="1133653" y="341986"/>
                </a:lnTo>
                <a:lnTo>
                  <a:pt x="1274578" y="270085"/>
                </a:lnTo>
                <a:lnTo>
                  <a:pt x="428110" y="0"/>
                </a:lnTo>
                <a:close/>
              </a:path>
            </a:pathLst>
          </a:custGeom>
          <a:solidFill>
            <a:schemeClr val="tx1">
              <a:lumMod val="60000"/>
              <a:lumOff val="40000"/>
              <a:alpha val="58000"/>
            </a:schemeClr>
          </a:solidFill>
          <a:ln>
            <a:noFill/>
          </a:ln>
          <a:effectLst/>
        </p:spPr>
        <p:txBody>
          <a:bodyPr vert="horz" wrap="square" lIns="68580" tIns="34290" rIns="68580" bIns="34290" numCol="1" anchor="t" anchorCtr="0" compatLnSpc="1">
            <a:prstTxWarp prst="textNoShape">
              <a:avLst/>
            </a:prstTxWarp>
            <a:noAutofit/>
          </a:bodyPr>
          <a:lstStyle/>
          <a:p>
            <a:endParaRPr lang="en-GB" sz="1350" baseline="-25000">
              <a:solidFill>
                <a:prstClr val="black"/>
              </a:solidFill>
              <a:latin typeface="Calibri"/>
            </a:endParaRPr>
          </a:p>
        </p:txBody>
      </p:sp>
      <p:sp>
        <p:nvSpPr>
          <p:cNvPr id="5" name="Freeform: Shape 77">
            <a:extLst>
              <a:ext uri="{FF2B5EF4-FFF2-40B4-BE49-F238E27FC236}">
                <a16:creationId xmlns:a16="http://schemas.microsoft.com/office/drawing/2014/main" xmlns="" id="{325012F9-307F-4D62-838C-9D034E92793E}"/>
              </a:ext>
            </a:extLst>
          </p:cNvPr>
          <p:cNvSpPr>
            <a:spLocks/>
          </p:cNvSpPr>
          <p:nvPr/>
        </p:nvSpPr>
        <p:spPr bwMode="auto">
          <a:xfrm flipH="1">
            <a:off x="5495110" y="2234242"/>
            <a:ext cx="1681472" cy="1599662"/>
          </a:xfrm>
          <a:custGeom>
            <a:avLst/>
            <a:gdLst>
              <a:gd name="connsiteX0" fmla="*/ 2235255 w 2241962"/>
              <a:gd name="connsiteY0" fmla="*/ 933241 h 2132882"/>
              <a:gd name="connsiteX1" fmla="*/ 1373348 w 2241962"/>
              <a:gd name="connsiteY1" fmla="*/ 1648670 h 2132882"/>
              <a:gd name="connsiteX2" fmla="*/ 1373348 w 2241962"/>
              <a:gd name="connsiteY2" fmla="*/ 2132882 h 2132882"/>
              <a:gd name="connsiteX3" fmla="*/ 2241962 w 2241962"/>
              <a:gd name="connsiteY3" fmla="*/ 1425831 h 2132882"/>
              <a:gd name="connsiteX4" fmla="*/ 424246 w 2241962"/>
              <a:gd name="connsiteY4" fmla="*/ 0 h 2132882"/>
              <a:gd name="connsiteX5" fmla="*/ 0 w 2241962"/>
              <a:gd name="connsiteY5" fmla="*/ 1196290 h 2132882"/>
              <a:gd name="connsiteX6" fmla="*/ 194516 w 2241962"/>
              <a:gd name="connsiteY6" fmla="*/ 1028743 h 2132882"/>
              <a:gd name="connsiteX7" fmla="*/ 194516 w 2241962"/>
              <a:gd name="connsiteY7" fmla="*/ 1497875 h 2132882"/>
              <a:gd name="connsiteX8" fmla="*/ 194516 w 2241962"/>
              <a:gd name="connsiteY8" fmla="*/ 1497876 h 2132882"/>
              <a:gd name="connsiteX9" fmla="*/ 194517 w 2241962"/>
              <a:gd name="connsiteY9" fmla="*/ 1497875 h 2132882"/>
              <a:gd name="connsiteX10" fmla="*/ 1373348 w 2241962"/>
              <a:gd name="connsiteY10" fmla="*/ 1648668 h 2132882"/>
              <a:gd name="connsiteX11" fmla="*/ 2235254 w 2241962"/>
              <a:gd name="connsiteY11" fmla="*/ 933241 h 2132882"/>
              <a:gd name="connsiteX12" fmla="*/ 1063129 w 2241962"/>
              <a:gd name="connsiteY12" fmla="*/ 787474 h 2132882"/>
              <a:gd name="connsiteX13" fmla="*/ 1063129 w 2241962"/>
              <a:gd name="connsiteY13" fmla="*/ 321692 h 2132882"/>
              <a:gd name="connsiteX14" fmla="*/ 1175479 w 2241962"/>
              <a:gd name="connsiteY14" fmla="*/ 242944 h 213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1962" h="2132882">
                <a:moveTo>
                  <a:pt x="2235255" y="933241"/>
                </a:moveTo>
                <a:lnTo>
                  <a:pt x="1373348" y="1648670"/>
                </a:lnTo>
                <a:lnTo>
                  <a:pt x="1373348" y="2132882"/>
                </a:lnTo>
                <a:lnTo>
                  <a:pt x="2241962" y="1425831"/>
                </a:lnTo>
                <a:close/>
                <a:moveTo>
                  <a:pt x="424246" y="0"/>
                </a:moveTo>
                <a:lnTo>
                  <a:pt x="0" y="1196290"/>
                </a:lnTo>
                <a:lnTo>
                  <a:pt x="194516" y="1028743"/>
                </a:lnTo>
                <a:lnTo>
                  <a:pt x="194516" y="1497875"/>
                </a:lnTo>
                <a:lnTo>
                  <a:pt x="194516" y="1497876"/>
                </a:lnTo>
                <a:lnTo>
                  <a:pt x="194517" y="1497875"/>
                </a:lnTo>
                <a:lnTo>
                  <a:pt x="1373348" y="1648668"/>
                </a:lnTo>
                <a:lnTo>
                  <a:pt x="2235254" y="933241"/>
                </a:lnTo>
                <a:lnTo>
                  <a:pt x="1063129" y="787474"/>
                </a:lnTo>
                <a:lnTo>
                  <a:pt x="1063129" y="321692"/>
                </a:lnTo>
                <a:lnTo>
                  <a:pt x="1175479" y="242944"/>
                </a:lnTo>
                <a:close/>
              </a:path>
            </a:pathLst>
          </a:custGeom>
          <a:solidFill>
            <a:schemeClr val="accent2">
              <a:lumMod val="75000"/>
            </a:schemeClr>
          </a:solidFill>
          <a:ln>
            <a:noFill/>
          </a:ln>
          <a:effectLst/>
        </p:spPr>
        <p:txBody>
          <a:bodyPr vert="horz" wrap="square" lIns="68580" tIns="34290" rIns="68580" bIns="34290" numCol="1" anchor="t" anchorCtr="0" compatLnSpc="1">
            <a:prstTxWarp prst="textNoShape">
              <a:avLst/>
            </a:prstTxWarp>
            <a:noAutofit/>
          </a:bodyPr>
          <a:lstStyle/>
          <a:p>
            <a:endParaRPr lang="en-GB" sz="1350" baseline="-25000">
              <a:solidFill>
                <a:prstClr val="black"/>
              </a:solidFill>
              <a:latin typeface="Calibri"/>
            </a:endParaRPr>
          </a:p>
        </p:txBody>
      </p:sp>
      <p:sp>
        <p:nvSpPr>
          <p:cNvPr id="6" name="Freeform 12">
            <a:extLst>
              <a:ext uri="{FF2B5EF4-FFF2-40B4-BE49-F238E27FC236}">
                <a16:creationId xmlns:a16="http://schemas.microsoft.com/office/drawing/2014/main" xmlns="" id="{9E8DBBAA-A67C-4248-96DE-C7A13DB248D2}"/>
              </a:ext>
            </a:extLst>
          </p:cNvPr>
          <p:cNvSpPr>
            <a:spLocks/>
          </p:cNvSpPr>
          <p:nvPr/>
        </p:nvSpPr>
        <p:spPr bwMode="auto">
          <a:xfrm flipH="1">
            <a:off x="5500141" y="2824847"/>
            <a:ext cx="1530554" cy="645896"/>
          </a:xfrm>
          <a:custGeom>
            <a:avLst/>
            <a:gdLst>
              <a:gd name="T0" fmla="*/ 518 w 1217"/>
              <a:gd name="T1" fmla="*/ 0 h 514"/>
              <a:gd name="T2" fmla="*/ 1217 w 1217"/>
              <a:gd name="T3" fmla="*/ 87 h 514"/>
              <a:gd name="T4" fmla="*/ 703 w 1217"/>
              <a:gd name="T5" fmla="*/ 514 h 514"/>
              <a:gd name="T6" fmla="*/ 0 w 1217"/>
              <a:gd name="T7" fmla="*/ 424 h 514"/>
              <a:gd name="T8" fmla="*/ 518 w 1217"/>
              <a:gd name="T9" fmla="*/ 0 h 514"/>
              <a:gd name="T10" fmla="*/ 518 w 1217"/>
              <a:gd name="T11" fmla="*/ 0 h 514"/>
              <a:gd name="T12" fmla="*/ 518 w 1217"/>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1217" h="514">
                <a:moveTo>
                  <a:pt x="518" y="0"/>
                </a:moveTo>
                <a:lnTo>
                  <a:pt x="1217" y="87"/>
                </a:lnTo>
                <a:lnTo>
                  <a:pt x="703" y="514"/>
                </a:lnTo>
                <a:lnTo>
                  <a:pt x="0" y="424"/>
                </a:lnTo>
                <a:lnTo>
                  <a:pt x="518" y="0"/>
                </a:lnTo>
                <a:lnTo>
                  <a:pt x="518" y="0"/>
                </a:lnTo>
                <a:lnTo>
                  <a:pt x="518" y="0"/>
                </a:lnTo>
                <a:close/>
              </a:path>
            </a:pathLst>
          </a:custGeom>
          <a:solidFill>
            <a:schemeClr val="accent2"/>
          </a:solidFill>
          <a:ln>
            <a:noFill/>
          </a:ln>
          <a:effectLst/>
        </p:spPr>
        <p:txBody>
          <a:bodyPr vert="horz" wrap="square" lIns="68580" tIns="34290" rIns="68580" bIns="34290" numCol="1" anchor="t" anchorCtr="0" compatLnSpc="1">
            <a:prstTxWarp prst="textNoShape">
              <a:avLst/>
            </a:prstTxWarp>
          </a:bodyPr>
          <a:lstStyle/>
          <a:p>
            <a:endParaRPr lang="en-GB" sz="1350" baseline="-25000">
              <a:solidFill>
                <a:prstClr val="black"/>
              </a:solidFill>
              <a:latin typeface="Calibri"/>
            </a:endParaRPr>
          </a:p>
        </p:txBody>
      </p:sp>
      <p:sp>
        <p:nvSpPr>
          <p:cNvPr id="7" name="Freeform 14">
            <a:extLst>
              <a:ext uri="{FF2B5EF4-FFF2-40B4-BE49-F238E27FC236}">
                <a16:creationId xmlns:a16="http://schemas.microsoft.com/office/drawing/2014/main" xmlns="" id="{FEA72C94-A75B-4F45-B64B-E6E4B0E01E93}"/>
              </a:ext>
            </a:extLst>
          </p:cNvPr>
          <p:cNvSpPr>
            <a:spLocks/>
          </p:cNvSpPr>
          <p:nvPr/>
        </p:nvSpPr>
        <p:spPr bwMode="auto">
          <a:xfrm flipH="1">
            <a:off x="3731893" y="3779868"/>
            <a:ext cx="1530554" cy="645896"/>
          </a:xfrm>
          <a:custGeom>
            <a:avLst/>
            <a:gdLst>
              <a:gd name="T0" fmla="*/ 516 w 1217"/>
              <a:gd name="T1" fmla="*/ 0 h 514"/>
              <a:gd name="T2" fmla="*/ 1217 w 1217"/>
              <a:gd name="T3" fmla="*/ 88 h 514"/>
              <a:gd name="T4" fmla="*/ 701 w 1217"/>
              <a:gd name="T5" fmla="*/ 514 h 514"/>
              <a:gd name="T6" fmla="*/ 0 w 1217"/>
              <a:gd name="T7" fmla="*/ 424 h 514"/>
              <a:gd name="T8" fmla="*/ 516 w 1217"/>
              <a:gd name="T9" fmla="*/ 0 h 514"/>
              <a:gd name="T10" fmla="*/ 516 w 1217"/>
              <a:gd name="T11" fmla="*/ 0 h 514"/>
              <a:gd name="T12" fmla="*/ 516 w 1217"/>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1217" h="514">
                <a:moveTo>
                  <a:pt x="516" y="0"/>
                </a:moveTo>
                <a:lnTo>
                  <a:pt x="1217" y="88"/>
                </a:lnTo>
                <a:lnTo>
                  <a:pt x="701" y="514"/>
                </a:lnTo>
                <a:lnTo>
                  <a:pt x="0" y="424"/>
                </a:lnTo>
                <a:lnTo>
                  <a:pt x="516" y="0"/>
                </a:lnTo>
                <a:lnTo>
                  <a:pt x="516" y="0"/>
                </a:lnTo>
                <a:lnTo>
                  <a:pt x="516" y="0"/>
                </a:lnTo>
                <a:close/>
              </a:path>
            </a:pathLst>
          </a:custGeom>
          <a:solidFill>
            <a:schemeClr val="accent3"/>
          </a:solidFill>
          <a:ln>
            <a:noFill/>
          </a:ln>
          <a:effectLst/>
        </p:spPr>
        <p:txBody>
          <a:bodyPr vert="horz" wrap="square" lIns="68580" tIns="34290" rIns="68580" bIns="34290" numCol="1" anchor="t" anchorCtr="0" compatLnSpc="1">
            <a:prstTxWarp prst="textNoShape">
              <a:avLst/>
            </a:prstTxWarp>
          </a:bodyPr>
          <a:lstStyle/>
          <a:p>
            <a:endParaRPr lang="en-GB" sz="1350" baseline="-25000">
              <a:solidFill>
                <a:prstClr val="black"/>
              </a:solidFill>
              <a:latin typeface="Calibri"/>
            </a:endParaRPr>
          </a:p>
        </p:txBody>
      </p:sp>
      <p:sp>
        <p:nvSpPr>
          <p:cNvPr id="8" name="Freeform 15">
            <a:extLst>
              <a:ext uri="{FF2B5EF4-FFF2-40B4-BE49-F238E27FC236}">
                <a16:creationId xmlns:a16="http://schemas.microsoft.com/office/drawing/2014/main" xmlns="" id="{01773E98-F9A4-42B0-9AA8-10C697A32432}"/>
              </a:ext>
            </a:extLst>
          </p:cNvPr>
          <p:cNvSpPr>
            <a:spLocks/>
          </p:cNvSpPr>
          <p:nvPr/>
        </p:nvSpPr>
        <p:spPr bwMode="auto">
          <a:xfrm flipH="1">
            <a:off x="3729376" y="3890450"/>
            <a:ext cx="651461" cy="895961"/>
          </a:xfrm>
          <a:custGeom>
            <a:avLst/>
            <a:gdLst>
              <a:gd name="T0" fmla="*/ 516 w 518"/>
              <a:gd name="T1" fmla="*/ 0 h 713"/>
              <a:gd name="T2" fmla="*/ 0 w 518"/>
              <a:gd name="T3" fmla="*/ 426 h 713"/>
              <a:gd name="T4" fmla="*/ 0 w 518"/>
              <a:gd name="T5" fmla="*/ 713 h 713"/>
              <a:gd name="T6" fmla="*/ 518 w 518"/>
              <a:gd name="T7" fmla="*/ 291 h 713"/>
              <a:gd name="T8" fmla="*/ 516 w 518"/>
              <a:gd name="T9" fmla="*/ 0 h 713"/>
              <a:gd name="T10" fmla="*/ 516 w 518"/>
              <a:gd name="T11" fmla="*/ 0 h 713"/>
              <a:gd name="T12" fmla="*/ 516 w 518"/>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8" h="713">
                <a:moveTo>
                  <a:pt x="516" y="0"/>
                </a:moveTo>
                <a:lnTo>
                  <a:pt x="0" y="426"/>
                </a:lnTo>
                <a:lnTo>
                  <a:pt x="0" y="713"/>
                </a:lnTo>
                <a:lnTo>
                  <a:pt x="518" y="291"/>
                </a:lnTo>
                <a:lnTo>
                  <a:pt x="516" y="0"/>
                </a:lnTo>
                <a:lnTo>
                  <a:pt x="516" y="0"/>
                </a:lnTo>
                <a:lnTo>
                  <a:pt x="516" y="0"/>
                </a:lnTo>
                <a:close/>
              </a:path>
            </a:pathLst>
          </a:custGeom>
          <a:solidFill>
            <a:schemeClr val="accent3">
              <a:lumMod val="75000"/>
            </a:schemeClr>
          </a:solidFill>
          <a:ln>
            <a:noFill/>
          </a:ln>
          <a:effectLst/>
        </p:spPr>
        <p:txBody>
          <a:bodyPr vert="horz" wrap="square" lIns="68580" tIns="34290" rIns="68580" bIns="34290" numCol="1" anchor="t" anchorCtr="0" compatLnSpc="1">
            <a:prstTxWarp prst="textNoShape">
              <a:avLst/>
            </a:prstTxWarp>
          </a:bodyPr>
          <a:lstStyle/>
          <a:p>
            <a:endParaRPr lang="en-GB" sz="1350" baseline="-25000">
              <a:solidFill>
                <a:prstClr val="black"/>
              </a:solidFill>
              <a:latin typeface="Calibri"/>
            </a:endParaRPr>
          </a:p>
        </p:txBody>
      </p:sp>
      <p:sp>
        <p:nvSpPr>
          <p:cNvPr id="9" name="Freeform 16">
            <a:extLst>
              <a:ext uri="{FF2B5EF4-FFF2-40B4-BE49-F238E27FC236}">
                <a16:creationId xmlns:a16="http://schemas.microsoft.com/office/drawing/2014/main" xmlns="" id="{4BE9FD70-FF8E-46DE-8753-EA094E39EAE1}"/>
              </a:ext>
            </a:extLst>
          </p:cNvPr>
          <p:cNvSpPr>
            <a:spLocks/>
          </p:cNvSpPr>
          <p:nvPr/>
        </p:nvSpPr>
        <p:spPr bwMode="auto">
          <a:xfrm flipH="1">
            <a:off x="2851542" y="4249840"/>
            <a:ext cx="1529296" cy="647153"/>
          </a:xfrm>
          <a:custGeom>
            <a:avLst/>
            <a:gdLst>
              <a:gd name="T0" fmla="*/ 518 w 1216"/>
              <a:gd name="T1" fmla="*/ 0 h 515"/>
              <a:gd name="T2" fmla="*/ 1216 w 1216"/>
              <a:gd name="T3" fmla="*/ 88 h 515"/>
              <a:gd name="T4" fmla="*/ 703 w 1216"/>
              <a:gd name="T5" fmla="*/ 515 h 515"/>
              <a:gd name="T6" fmla="*/ 0 w 1216"/>
              <a:gd name="T7" fmla="*/ 425 h 515"/>
              <a:gd name="T8" fmla="*/ 518 w 1216"/>
              <a:gd name="T9" fmla="*/ 0 h 515"/>
              <a:gd name="T10" fmla="*/ 518 w 1216"/>
              <a:gd name="T11" fmla="*/ 0 h 515"/>
              <a:gd name="T12" fmla="*/ 518 w 1216"/>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1216" h="515">
                <a:moveTo>
                  <a:pt x="518" y="0"/>
                </a:moveTo>
                <a:lnTo>
                  <a:pt x="1216" y="88"/>
                </a:lnTo>
                <a:lnTo>
                  <a:pt x="703" y="515"/>
                </a:lnTo>
                <a:lnTo>
                  <a:pt x="0" y="425"/>
                </a:lnTo>
                <a:lnTo>
                  <a:pt x="518" y="0"/>
                </a:lnTo>
                <a:lnTo>
                  <a:pt x="518" y="0"/>
                </a:lnTo>
                <a:lnTo>
                  <a:pt x="518" y="0"/>
                </a:lnTo>
                <a:close/>
              </a:path>
            </a:pathLst>
          </a:custGeom>
          <a:solidFill>
            <a:schemeClr val="accent5"/>
          </a:solidFill>
          <a:ln>
            <a:noFill/>
          </a:ln>
          <a:effectLst/>
        </p:spPr>
        <p:txBody>
          <a:bodyPr vert="horz" wrap="square" lIns="68580" tIns="34290" rIns="68580" bIns="34290" numCol="1" anchor="t" anchorCtr="0" compatLnSpc="1">
            <a:prstTxWarp prst="textNoShape">
              <a:avLst/>
            </a:prstTxWarp>
          </a:bodyPr>
          <a:lstStyle/>
          <a:p>
            <a:endParaRPr lang="en-GB" sz="1350" baseline="-25000">
              <a:solidFill>
                <a:prstClr val="black"/>
              </a:solidFill>
              <a:latin typeface="Calibri"/>
            </a:endParaRPr>
          </a:p>
        </p:txBody>
      </p:sp>
      <p:sp>
        <p:nvSpPr>
          <p:cNvPr id="10" name="Freeform 17">
            <a:extLst>
              <a:ext uri="{FF2B5EF4-FFF2-40B4-BE49-F238E27FC236}">
                <a16:creationId xmlns:a16="http://schemas.microsoft.com/office/drawing/2014/main" xmlns="" id="{649A8B9D-22BA-40AB-A44B-6F55C8D14ACB}"/>
              </a:ext>
            </a:extLst>
          </p:cNvPr>
          <p:cNvSpPr>
            <a:spLocks/>
          </p:cNvSpPr>
          <p:nvPr/>
        </p:nvSpPr>
        <p:spPr bwMode="auto">
          <a:xfrm flipH="1">
            <a:off x="2847770" y="4360423"/>
            <a:ext cx="648945" cy="895961"/>
          </a:xfrm>
          <a:custGeom>
            <a:avLst/>
            <a:gdLst>
              <a:gd name="T0" fmla="*/ 513 w 516"/>
              <a:gd name="T1" fmla="*/ 0 h 713"/>
              <a:gd name="T2" fmla="*/ 0 w 516"/>
              <a:gd name="T3" fmla="*/ 424 h 713"/>
              <a:gd name="T4" fmla="*/ 0 w 516"/>
              <a:gd name="T5" fmla="*/ 713 h 713"/>
              <a:gd name="T6" fmla="*/ 516 w 516"/>
              <a:gd name="T7" fmla="*/ 292 h 713"/>
              <a:gd name="T8" fmla="*/ 513 w 516"/>
              <a:gd name="T9" fmla="*/ 0 h 713"/>
              <a:gd name="T10" fmla="*/ 513 w 516"/>
              <a:gd name="T11" fmla="*/ 0 h 713"/>
              <a:gd name="T12" fmla="*/ 513 w 516"/>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6" h="713">
                <a:moveTo>
                  <a:pt x="513" y="0"/>
                </a:moveTo>
                <a:lnTo>
                  <a:pt x="0" y="424"/>
                </a:lnTo>
                <a:lnTo>
                  <a:pt x="0" y="713"/>
                </a:lnTo>
                <a:lnTo>
                  <a:pt x="516" y="292"/>
                </a:lnTo>
                <a:lnTo>
                  <a:pt x="513" y="0"/>
                </a:lnTo>
                <a:lnTo>
                  <a:pt x="513" y="0"/>
                </a:lnTo>
                <a:lnTo>
                  <a:pt x="513" y="0"/>
                </a:lnTo>
                <a:close/>
              </a:path>
            </a:pathLst>
          </a:custGeom>
          <a:solidFill>
            <a:schemeClr val="accent5">
              <a:lumMod val="75000"/>
            </a:schemeClr>
          </a:solidFill>
          <a:ln>
            <a:noFill/>
          </a:ln>
          <a:effectLst/>
        </p:spPr>
        <p:txBody>
          <a:bodyPr vert="horz" wrap="square" lIns="68580" tIns="34290" rIns="68580" bIns="34290" numCol="1" anchor="t" anchorCtr="0" compatLnSpc="1">
            <a:prstTxWarp prst="textNoShape">
              <a:avLst/>
            </a:prstTxWarp>
          </a:bodyPr>
          <a:lstStyle/>
          <a:p>
            <a:endParaRPr lang="en-GB" sz="1350" baseline="-25000">
              <a:solidFill>
                <a:prstClr val="black"/>
              </a:solidFill>
              <a:latin typeface="Calibri"/>
            </a:endParaRPr>
          </a:p>
        </p:txBody>
      </p:sp>
      <p:sp>
        <p:nvSpPr>
          <p:cNvPr id="11" name="Freeform 18">
            <a:extLst>
              <a:ext uri="{FF2B5EF4-FFF2-40B4-BE49-F238E27FC236}">
                <a16:creationId xmlns:a16="http://schemas.microsoft.com/office/drawing/2014/main" xmlns="" id="{12787747-B451-4A44-94A1-308D8F13E526}"/>
              </a:ext>
            </a:extLst>
          </p:cNvPr>
          <p:cNvSpPr>
            <a:spLocks/>
          </p:cNvSpPr>
          <p:nvPr/>
        </p:nvSpPr>
        <p:spPr bwMode="auto">
          <a:xfrm flipH="1">
            <a:off x="4616016" y="3303616"/>
            <a:ext cx="1530554" cy="643382"/>
          </a:xfrm>
          <a:custGeom>
            <a:avLst/>
            <a:gdLst>
              <a:gd name="T0" fmla="*/ 518 w 1217"/>
              <a:gd name="T1" fmla="*/ 0 h 512"/>
              <a:gd name="T2" fmla="*/ 1217 w 1217"/>
              <a:gd name="T3" fmla="*/ 88 h 512"/>
              <a:gd name="T4" fmla="*/ 703 w 1217"/>
              <a:gd name="T5" fmla="*/ 512 h 512"/>
              <a:gd name="T6" fmla="*/ 0 w 1217"/>
              <a:gd name="T7" fmla="*/ 422 h 512"/>
              <a:gd name="T8" fmla="*/ 518 w 1217"/>
              <a:gd name="T9" fmla="*/ 0 h 512"/>
              <a:gd name="T10" fmla="*/ 518 w 1217"/>
              <a:gd name="T11" fmla="*/ 0 h 512"/>
              <a:gd name="T12" fmla="*/ 518 w 1217"/>
              <a:gd name="T13" fmla="*/ 0 h 512"/>
            </a:gdLst>
            <a:ahLst/>
            <a:cxnLst>
              <a:cxn ang="0">
                <a:pos x="T0" y="T1"/>
              </a:cxn>
              <a:cxn ang="0">
                <a:pos x="T2" y="T3"/>
              </a:cxn>
              <a:cxn ang="0">
                <a:pos x="T4" y="T5"/>
              </a:cxn>
              <a:cxn ang="0">
                <a:pos x="T6" y="T7"/>
              </a:cxn>
              <a:cxn ang="0">
                <a:pos x="T8" y="T9"/>
              </a:cxn>
              <a:cxn ang="0">
                <a:pos x="T10" y="T11"/>
              </a:cxn>
              <a:cxn ang="0">
                <a:pos x="T12" y="T13"/>
              </a:cxn>
            </a:cxnLst>
            <a:rect l="0" t="0" r="r" b="b"/>
            <a:pathLst>
              <a:path w="1217" h="512">
                <a:moveTo>
                  <a:pt x="518" y="0"/>
                </a:moveTo>
                <a:lnTo>
                  <a:pt x="1217" y="88"/>
                </a:lnTo>
                <a:lnTo>
                  <a:pt x="703" y="512"/>
                </a:lnTo>
                <a:lnTo>
                  <a:pt x="0" y="422"/>
                </a:lnTo>
                <a:lnTo>
                  <a:pt x="518" y="0"/>
                </a:lnTo>
                <a:lnTo>
                  <a:pt x="518" y="0"/>
                </a:lnTo>
                <a:lnTo>
                  <a:pt x="518" y="0"/>
                </a:lnTo>
                <a:close/>
              </a:path>
            </a:pathLst>
          </a:custGeom>
          <a:solidFill>
            <a:schemeClr val="accent6"/>
          </a:solidFill>
          <a:ln>
            <a:noFill/>
          </a:ln>
          <a:effectLst/>
        </p:spPr>
        <p:txBody>
          <a:bodyPr vert="horz" wrap="square" lIns="68580" tIns="34290" rIns="68580" bIns="34290" numCol="1" anchor="t" anchorCtr="0" compatLnSpc="1">
            <a:prstTxWarp prst="textNoShape">
              <a:avLst/>
            </a:prstTxWarp>
          </a:bodyPr>
          <a:lstStyle/>
          <a:p>
            <a:endParaRPr lang="en-GB" sz="1350" baseline="-25000">
              <a:solidFill>
                <a:prstClr val="black"/>
              </a:solidFill>
              <a:latin typeface="Calibri"/>
            </a:endParaRPr>
          </a:p>
        </p:txBody>
      </p:sp>
      <p:sp>
        <p:nvSpPr>
          <p:cNvPr id="12" name="Freeform 19">
            <a:extLst>
              <a:ext uri="{FF2B5EF4-FFF2-40B4-BE49-F238E27FC236}">
                <a16:creationId xmlns:a16="http://schemas.microsoft.com/office/drawing/2014/main" xmlns="" id="{8F534D86-0590-4CE2-8D95-F14E84B48B1E}"/>
              </a:ext>
            </a:extLst>
          </p:cNvPr>
          <p:cNvSpPr>
            <a:spLocks/>
          </p:cNvSpPr>
          <p:nvPr/>
        </p:nvSpPr>
        <p:spPr bwMode="auto">
          <a:xfrm flipH="1">
            <a:off x="4613502" y="3414196"/>
            <a:ext cx="648945" cy="895961"/>
          </a:xfrm>
          <a:custGeom>
            <a:avLst/>
            <a:gdLst>
              <a:gd name="T0" fmla="*/ 514 w 516"/>
              <a:gd name="T1" fmla="*/ 0 h 713"/>
              <a:gd name="T2" fmla="*/ 0 w 516"/>
              <a:gd name="T3" fmla="*/ 424 h 713"/>
              <a:gd name="T4" fmla="*/ 0 w 516"/>
              <a:gd name="T5" fmla="*/ 713 h 713"/>
              <a:gd name="T6" fmla="*/ 516 w 516"/>
              <a:gd name="T7" fmla="*/ 291 h 713"/>
              <a:gd name="T8" fmla="*/ 514 w 516"/>
              <a:gd name="T9" fmla="*/ 0 h 713"/>
              <a:gd name="T10" fmla="*/ 514 w 516"/>
              <a:gd name="T11" fmla="*/ 0 h 713"/>
              <a:gd name="T12" fmla="*/ 514 w 516"/>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6" h="713">
                <a:moveTo>
                  <a:pt x="514" y="0"/>
                </a:moveTo>
                <a:lnTo>
                  <a:pt x="0" y="424"/>
                </a:lnTo>
                <a:lnTo>
                  <a:pt x="0" y="713"/>
                </a:lnTo>
                <a:lnTo>
                  <a:pt x="516" y="291"/>
                </a:lnTo>
                <a:lnTo>
                  <a:pt x="514" y="0"/>
                </a:lnTo>
                <a:lnTo>
                  <a:pt x="514" y="0"/>
                </a:lnTo>
                <a:lnTo>
                  <a:pt x="514" y="0"/>
                </a:lnTo>
                <a:close/>
              </a:path>
            </a:pathLst>
          </a:custGeom>
          <a:solidFill>
            <a:schemeClr val="accent6">
              <a:lumMod val="75000"/>
            </a:schemeClr>
          </a:solidFill>
          <a:ln>
            <a:noFill/>
          </a:ln>
          <a:effectLst/>
        </p:spPr>
        <p:txBody>
          <a:bodyPr vert="horz" wrap="square" lIns="68580" tIns="34290" rIns="68580" bIns="34290" numCol="1" anchor="t" anchorCtr="0" compatLnSpc="1">
            <a:prstTxWarp prst="textNoShape">
              <a:avLst/>
            </a:prstTxWarp>
          </a:bodyPr>
          <a:lstStyle/>
          <a:p>
            <a:endParaRPr lang="en-GB" sz="1350" baseline="-25000">
              <a:solidFill>
                <a:prstClr val="black"/>
              </a:solidFill>
              <a:latin typeface="Calibri"/>
            </a:endParaRPr>
          </a:p>
        </p:txBody>
      </p:sp>
      <p:sp>
        <p:nvSpPr>
          <p:cNvPr id="13" name="Freeform: Shape 66">
            <a:extLst>
              <a:ext uri="{FF2B5EF4-FFF2-40B4-BE49-F238E27FC236}">
                <a16:creationId xmlns:a16="http://schemas.microsoft.com/office/drawing/2014/main" xmlns="" id="{730E1AC3-6279-490D-B465-FC26D5C85A70}"/>
              </a:ext>
            </a:extLst>
          </p:cNvPr>
          <p:cNvSpPr>
            <a:spLocks/>
          </p:cNvSpPr>
          <p:nvPr/>
        </p:nvSpPr>
        <p:spPr bwMode="auto">
          <a:xfrm flipH="1">
            <a:off x="1967066" y="4719813"/>
            <a:ext cx="1529648" cy="955298"/>
          </a:xfrm>
          <a:custGeom>
            <a:avLst/>
            <a:gdLst>
              <a:gd name="connsiteX0" fmla="*/ 1374597 w 2039531"/>
              <a:gd name="connsiteY0" fmla="*/ 701053 h 1273730"/>
              <a:gd name="connsiteX1" fmla="*/ 1374597 w 2039531"/>
              <a:gd name="connsiteY1" fmla="*/ 701501 h 1273730"/>
              <a:gd name="connsiteX2" fmla="*/ 1178832 w 2039531"/>
              <a:gd name="connsiteY2" fmla="*/ 862870 h 1273730"/>
              <a:gd name="connsiteX3" fmla="*/ 868613 w 2039531"/>
              <a:gd name="connsiteY3" fmla="*/ 0 h 1273730"/>
              <a:gd name="connsiteX4" fmla="*/ 0 w 2039531"/>
              <a:gd name="connsiteY4" fmla="*/ 712077 h 1273730"/>
              <a:gd name="connsiteX5" fmla="*/ 1173801 w 2039531"/>
              <a:gd name="connsiteY5" fmla="*/ 862227 h 1273730"/>
              <a:gd name="connsiteX6" fmla="*/ 1173801 w 2039531"/>
              <a:gd name="connsiteY6" fmla="*/ 1273730 h 1273730"/>
              <a:gd name="connsiteX7" fmla="*/ 2039061 w 2039531"/>
              <a:gd name="connsiteY7" fmla="*/ 525493 h 1273730"/>
              <a:gd name="connsiteX8" fmla="*/ 2039531 w 2039531"/>
              <a:gd name="connsiteY8" fmla="*/ 153394 h 1273730"/>
              <a:gd name="connsiteX9" fmla="*/ 1662629 w 2039531"/>
              <a:gd name="connsiteY9" fmla="*/ 464075 h 1273730"/>
              <a:gd name="connsiteX10" fmla="*/ 1662629 w 2039531"/>
              <a:gd name="connsiteY10" fmla="*/ 462969 h 1273730"/>
              <a:gd name="connsiteX11" fmla="*/ 2037150 w 2039531"/>
              <a:gd name="connsiteY11" fmla="*/ 153393 h 1273730"/>
              <a:gd name="connsiteX0" fmla="*/ 1374597 w 2039531"/>
              <a:gd name="connsiteY0" fmla="*/ 701053 h 1273730"/>
              <a:gd name="connsiteX1" fmla="*/ 1374597 w 2039531"/>
              <a:gd name="connsiteY1" fmla="*/ 701501 h 1273730"/>
              <a:gd name="connsiteX2" fmla="*/ 1178832 w 2039531"/>
              <a:gd name="connsiteY2" fmla="*/ 862870 h 1273730"/>
              <a:gd name="connsiteX3" fmla="*/ 1374597 w 2039531"/>
              <a:gd name="connsiteY3" fmla="*/ 701053 h 1273730"/>
              <a:gd name="connsiteX4" fmla="*/ 868613 w 2039531"/>
              <a:gd name="connsiteY4" fmla="*/ 0 h 1273730"/>
              <a:gd name="connsiteX5" fmla="*/ 0 w 2039531"/>
              <a:gd name="connsiteY5" fmla="*/ 712077 h 1273730"/>
              <a:gd name="connsiteX6" fmla="*/ 1173801 w 2039531"/>
              <a:gd name="connsiteY6" fmla="*/ 862227 h 1273730"/>
              <a:gd name="connsiteX7" fmla="*/ 1173801 w 2039531"/>
              <a:gd name="connsiteY7" fmla="*/ 1273730 h 1273730"/>
              <a:gd name="connsiteX8" fmla="*/ 2039061 w 2039531"/>
              <a:gd name="connsiteY8" fmla="*/ 525493 h 1273730"/>
              <a:gd name="connsiteX9" fmla="*/ 2039531 w 2039531"/>
              <a:gd name="connsiteY9" fmla="*/ 153394 h 1273730"/>
              <a:gd name="connsiteX10" fmla="*/ 1662629 w 2039531"/>
              <a:gd name="connsiteY10" fmla="*/ 464075 h 1273730"/>
              <a:gd name="connsiteX11" fmla="*/ 2037150 w 2039531"/>
              <a:gd name="connsiteY11" fmla="*/ 153393 h 1273730"/>
              <a:gd name="connsiteX12" fmla="*/ 868613 w 2039531"/>
              <a:gd name="connsiteY12" fmla="*/ 0 h 1273730"/>
              <a:gd name="connsiteX0" fmla="*/ 1374597 w 2039531"/>
              <a:gd name="connsiteY0" fmla="*/ 701053 h 1273730"/>
              <a:gd name="connsiteX1" fmla="*/ 1374597 w 2039531"/>
              <a:gd name="connsiteY1" fmla="*/ 701501 h 1273730"/>
              <a:gd name="connsiteX2" fmla="*/ 1178832 w 2039531"/>
              <a:gd name="connsiteY2" fmla="*/ 862870 h 1273730"/>
              <a:gd name="connsiteX3" fmla="*/ 1374597 w 2039531"/>
              <a:gd name="connsiteY3" fmla="*/ 701053 h 1273730"/>
              <a:gd name="connsiteX4" fmla="*/ 868613 w 2039531"/>
              <a:gd name="connsiteY4" fmla="*/ 0 h 1273730"/>
              <a:gd name="connsiteX5" fmla="*/ 0 w 2039531"/>
              <a:gd name="connsiteY5" fmla="*/ 712077 h 1273730"/>
              <a:gd name="connsiteX6" fmla="*/ 1173801 w 2039531"/>
              <a:gd name="connsiteY6" fmla="*/ 862227 h 1273730"/>
              <a:gd name="connsiteX7" fmla="*/ 1173801 w 2039531"/>
              <a:gd name="connsiteY7" fmla="*/ 1273730 h 1273730"/>
              <a:gd name="connsiteX8" fmla="*/ 2039061 w 2039531"/>
              <a:gd name="connsiteY8" fmla="*/ 525493 h 1273730"/>
              <a:gd name="connsiteX9" fmla="*/ 2039531 w 2039531"/>
              <a:gd name="connsiteY9" fmla="*/ 153394 h 1273730"/>
              <a:gd name="connsiteX10" fmla="*/ 2037150 w 2039531"/>
              <a:gd name="connsiteY10" fmla="*/ 153393 h 1273730"/>
              <a:gd name="connsiteX11" fmla="*/ 868613 w 2039531"/>
              <a:gd name="connsiteY11" fmla="*/ 0 h 1273730"/>
              <a:gd name="connsiteX0" fmla="*/ 1178832 w 2039531"/>
              <a:gd name="connsiteY0" fmla="*/ 862870 h 1273730"/>
              <a:gd name="connsiteX1" fmla="*/ 1374597 w 2039531"/>
              <a:gd name="connsiteY1" fmla="*/ 701501 h 1273730"/>
              <a:gd name="connsiteX2" fmla="*/ 1178832 w 2039531"/>
              <a:gd name="connsiteY2" fmla="*/ 862870 h 1273730"/>
              <a:gd name="connsiteX3" fmla="*/ 868613 w 2039531"/>
              <a:gd name="connsiteY3" fmla="*/ 0 h 1273730"/>
              <a:gd name="connsiteX4" fmla="*/ 0 w 2039531"/>
              <a:gd name="connsiteY4" fmla="*/ 712077 h 1273730"/>
              <a:gd name="connsiteX5" fmla="*/ 1173801 w 2039531"/>
              <a:gd name="connsiteY5" fmla="*/ 862227 h 1273730"/>
              <a:gd name="connsiteX6" fmla="*/ 1173801 w 2039531"/>
              <a:gd name="connsiteY6" fmla="*/ 1273730 h 1273730"/>
              <a:gd name="connsiteX7" fmla="*/ 2039061 w 2039531"/>
              <a:gd name="connsiteY7" fmla="*/ 525493 h 1273730"/>
              <a:gd name="connsiteX8" fmla="*/ 2039531 w 2039531"/>
              <a:gd name="connsiteY8" fmla="*/ 153394 h 1273730"/>
              <a:gd name="connsiteX9" fmla="*/ 2037150 w 2039531"/>
              <a:gd name="connsiteY9" fmla="*/ 153393 h 1273730"/>
              <a:gd name="connsiteX10" fmla="*/ 868613 w 2039531"/>
              <a:gd name="connsiteY10" fmla="*/ 0 h 1273730"/>
              <a:gd name="connsiteX0" fmla="*/ 868613 w 2039531"/>
              <a:gd name="connsiteY0" fmla="*/ 0 h 1273730"/>
              <a:gd name="connsiteX1" fmla="*/ 0 w 2039531"/>
              <a:gd name="connsiteY1" fmla="*/ 712077 h 1273730"/>
              <a:gd name="connsiteX2" fmla="*/ 1173801 w 2039531"/>
              <a:gd name="connsiteY2" fmla="*/ 862227 h 1273730"/>
              <a:gd name="connsiteX3" fmla="*/ 1173801 w 2039531"/>
              <a:gd name="connsiteY3" fmla="*/ 1273730 h 1273730"/>
              <a:gd name="connsiteX4" fmla="*/ 2039061 w 2039531"/>
              <a:gd name="connsiteY4" fmla="*/ 525493 h 1273730"/>
              <a:gd name="connsiteX5" fmla="*/ 2039531 w 2039531"/>
              <a:gd name="connsiteY5" fmla="*/ 153394 h 1273730"/>
              <a:gd name="connsiteX6" fmla="*/ 2037150 w 2039531"/>
              <a:gd name="connsiteY6" fmla="*/ 153393 h 1273730"/>
              <a:gd name="connsiteX7" fmla="*/ 868613 w 2039531"/>
              <a:gd name="connsiteY7" fmla="*/ 0 h 127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9531" h="1273730">
                <a:moveTo>
                  <a:pt x="868613" y="0"/>
                </a:moveTo>
                <a:lnTo>
                  <a:pt x="0" y="712077"/>
                </a:lnTo>
                <a:lnTo>
                  <a:pt x="1173801" y="862227"/>
                </a:lnTo>
                <a:lnTo>
                  <a:pt x="1173801" y="1273730"/>
                </a:lnTo>
                <a:lnTo>
                  <a:pt x="2039061" y="525493"/>
                </a:lnTo>
                <a:cubicBezTo>
                  <a:pt x="2039218" y="386379"/>
                  <a:pt x="2039374" y="292508"/>
                  <a:pt x="2039531" y="153394"/>
                </a:cubicBezTo>
                <a:lnTo>
                  <a:pt x="2037150" y="153393"/>
                </a:lnTo>
                <a:lnTo>
                  <a:pt x="868613" y="0"/>
                </a:lnTo>
                <a:close/>
              </a:path>
            </a:pathLst>
          </a:custGeom>
          <a:solidFill>
            <a:schemeClr val="accent1">
              <a:lumMod val="75000"/>
            </a:schemeClr>
          </a:solidFill>
          <a:ln>
            <a:noFill/>
          </a:ln>
          <a:effectLst/>
        </p:spPr>
        <p:txBody>
          <a:bodyPr vert="horz" wrap="square" lIns="68580" tIns="34290" rIns="68580" bIns="34290" numCol="1" anchor="t" anchorCtr="0" compatLnSpc="1">
            <a:prstTxWarp prst="textNoShape">
              <a:avLst/>
            </a:prstTxWarp>
            <a:noAutofit/>
          </a:bodyPr>
          <a:lstStyle/>
          <a:p>
            <a:endParaRPr lang="en-GB" sz="1350" baseline="-25000">
              <a:solidFill>
                <a:prstClr val="black"/>
              </a:solidFill>
              <a:latin typeface="Calibri"/>
            </a:endParaRPr>
          </a:p>
        </p:txBody>
      </p:sp>
      <p:sp>
        <p:nvSpPr>
          <p:cNvPr id="14" name="Freeform: Shape 67">
            <a:extLst>
              <a:ext uri="{FF2B5EF4-FFF2-40B4-BE49-F238E27FC236}">
                <a16:creationId xmlns:a16="http://schemas.microsoft.com/office/drawing/2014/main" xmlns="" id="{8C1607AB-40EE-4D7E-A8BD-53C6CDB0646D}"/>
              </a:ext>
            </a:extLst>
          </p:cNvPr>
          <p:cNvSpPr>
            <a:spLocks/>
          </p:cNvSpPr>
          <p:nvPr/>
        </p:nvSpPr>
        <p:spPr bwMode="auto">
          <a:xfrm flipH="1">
            <a:off x="1968851" y="4719813"/>
            <a:ext cx="1527863" cy="647153"/>
          </a:xfrm>
          <a:custGeom>
            <a:avLst/>
            <a:gdLst>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2034727 w 2034769"/>
              <a:gd name="connsiteY5" fmla="*/ 146896 h 862870"/>
              <a:gd name="connsiteX6" fmla="*/ 1962910 w 2034769"/>
              <a:gd name="connsiteY6" fmla="*/ 137849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2034727 w 2034769"/>
              <a:gd name="connsiteY5" fmla="*/ 146896 h 862870"/>
              <a:gd name="connsiteX6" fmla="*/ 868613 w 2034769"/>
              <a:gd name="connsiteY6"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868613 w 2034769"/>
              <a:gd name="connsiteY5" fmla="*/ 0 h 862870"/>
              <a:gd name="connsiteX0" fmla="*/ 868613 w 2037150"/>
              <a:gd name="connsiteY0" fmla="*/ 0 h 862870"/>
              <a:gd name="connsiteX1" fmla="*/ 0 w 2037150"/>
              <a:gd name="connsiteY1" fmla="*/ 712077 h 862870"/>
              <a:gd name="connsiteX2" fmla="*/ 1173801 w 2037150"/>
              <a:gd name="connsiteY2" fmla="*/ 862227 h 862870"/>
              <a:gd name="connsiteX3" fmla="*/ 1178832 w 2037150"/>
              <a:gd name="connsiteY3" fmla="*/ 862870 h 862870"/>
              <a:gd name="connsiteX4" fmla="*/ 2037150 w 2037150"/>
              <a:gd name="connsiteY4" fmla="*/ 151012 h 862870"/>
              <a:gd name="connsiteX5" fmla="*/ 868613 w 2037150"/>
              <a:gd name="connsiteY5"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5774 h 862870"/>
              <a:gd name="connsiteX5" fmla="*/ 868613 w 2034769"/>
              <a:gd name="connsiteY5"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3393 h 862870"/>
              <a:gd name="connsiteX5" fmla="*/ 868613 w 2034769"/>
              <a:gd name="connsiteY5" fmla="*/ 0 h 862870"/>
              <a:gd name="connsiteX0" fmla="*/ 868613 w 2037150"/>
              <a:gd name="connsiteY0" fmla="*/ 0 h 862870"/>
              <a:gd name="connsiteX1" fmla="*/ 0 w 2037150"/>
              <a:gd name="connsiteY1" fmla="*/ 712077 h 862870"/>
              <a:gd name="connsiteX2" fmla="*/ 1173801 w 2037150"/>
              <a:gd name="connsiteY2" fmla="*/ 862227 h 862870"/>
              <a:gd name="connsiteX3" fmla="*/ 1178832 w 2037150"/>
              <a:gd name="connsiteY3" fmla="*/ 862870 h 862870"/>
              <a:gd name="connsiteX4" fmla="*/ 2037150 w 2037150"/>
              <a:gd name="connsiteY4" fmla="*/ 153393 h 862870"/>
              <a:gd name="connsiteX5" fmla="*/ 868613 w 2037150"/>
              <a:gd name="connsiteY5" fmla="*/ 0 h 86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150" h="862870">
                <a:moveTo>
                  <a:pt x="868613" y="0"/>
                </a:moveTo>
                <a:lnTo>
                  <a:pt x="0" y="712077"/>
                </a:lnTo>
                <a:lnTo>
                  <a:pt x="1173801" y="862227"/>
                </a:lnTo>
                <a:lnTo>
                  <a:pt x="1178832" y="862870"/>
                </a:lnTo>
                <a:lnTo>
                  <a:pt x="2037150" y="153393"/>
                </a:lnTo>
                <a:lnTo>
                  <a:pt x="868613" y="0"/>
                </a:lnTo>
                <a:close/>
              </a:path>
            </a:pathLst>
          </a:custGeom>
          <a:solidFill>
            <a:schemeClr val="accent1"/>
          </a:solidFill>
          <a:ln>
            <a:noFill/>
          </a:ln>
          <a:effectLst/>
        </p:spPr>
        <p:txBody>
          <a:bodyPr vert="horz" wrap="square" lIns="68580" tIns="34290" rIns="68580" bIns="34290" numCol="1" anchor="t" anchorCtr="0" compatLnSpc="1">
            <a:prstTxWarp prst="textNoShape">
              <a:avLst/>
            </a:prstTxWarp>
            <a:noAutofit/>
          </a:bodyPr>
          <a:lstStyle/>
          <a:p>
            <a:endParaRPr lang="en-GB" sz="1350" baseline="-25000">
              <a:solidFill>
                <a:prstClr val="black"/>
              </a:solidFill>
              <a:latin typeface="Calibri"/>
            </a:endParaRPr>
          </a:p>
        </p:txBody>
      </p:sp>
      <p:sp>
        <p:nvSpPr>
          <p:cNvPr id="15" name="TextBox 9">
            <a:extLst>
              <a:ext uri="{FF2B5EF4-FFF2-40B4-BE49-F238E27FC236}">
                <a16:creationId xmlns:a16="http://schemas.microsoft.com/office/drawing/2014/main" xmlns="" id="{7E826A4A-C40C-4C9D-82AF-DF71466F8088}"/>
              </a:ext>
            </a:extLst>
          </p:cNvPr>
          <p:cNvSpPr txBox="1"/>
          <p:nvPr/>
        </p:nvSpPr>
        <p:spPr>
          <a:xfrm>
            <a:off x="2311131" y="4573417"/>
            <a:ext cx="840615" cy="900247"/>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6000" dirty="0" smtClean="0">
                <a:solidFill>
                  <a:prstClr val="white"/>
                </a:solidFill>
                <a:latin typeface="Calibri"/>
              </a:rPr>
              <a:t>01</a:t>
            </a:r>
            <a:endParaRPr lang="en-GB" sz="6000" dirty="0">
              <a:solidFill>
                <a:prstClr val="white"/>
              </a:solidFill>
              <a:latin typeface="Calibri"/>
            </a:endParaRPr>
          </a:p>
        </p:txBody>
      </p:sp>
      <p:sp>
        <p:nvSpPr>
          <p:cNvPr id="16" name="TextBox 70">
            <a:extLst>
              <a:ext uri="{FF2B5EF4-FFF2-40B4-BE49-F238E27FC236}">
                <a16:creationId xmlns:a16="http://schemas.microsoft.com/office/drawing/2014/main" xmlns="" id="{23837CFD-D68E-4607-AA85-37F21C151484}"/>
              </a:ext>
            </a:extLst>
          </p:cNvPr>
          <p:cNvSpPr txBox="1"/>
          <p:nvPr/>
        </p:nvSpPr>
        <p:spPr>
          <a:xfrm>
            <a:off x="3163917" y="4099158"/>
            <a:ext cx="840615" cy="900247"/>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6000" dirty="0" smtClean="0">
                <a:solidFill>
                  <a:prstClr val="white"/>
                </a:solidFill>
                <a:latin typeface="Calibri"/>
              </a:rPr>
              <a:t>02</a:t>
            </a:r>
            <a:endParaRPr lang="en-GB" sz="6000" dirty="0">
              <a:solidFill>
                <a:prstClr val="white"/>
              </a:solidFill>
              <a:latin typeface="Calibri"/>
            </a:endParaRPr>
          </a:p>
        </p:txBody>
      </p:sp>
      <p:sp>
        <p:nvSpPr>
          <p:cNvPr id="17" name="TextBox 71">
            <a:extLst>
              <a:ext uri="{FF2B5EF4-FFF2-40B4-BE49-F238E27FC236}">
                <a16:creationId xmlns:a16="http://schemas.microsoft.com/office/drawing/2014/main" xmlns="" id="{E5667C31-06F0-4AEF-BA14-36147878A4AE}"/>
              </a:ext>
            </a:extLst>
          </p:cNvPr>
          <p:cNvSpPr txBox="1"/>
          <p:nvPr/>
        </p:nvSpPr>
        <p:spPr>
          <a:xfrm>
            <a:off x="4083821" y="3652692"/>
            <a:ext cx="840615" cy="900247"/>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6000" dirty="0" smtClean="0">
                <a:solidFill>
                  <a:prstClr val="white"/>
                </a:solidFill>
                <a:latin typeface="Calibri"/>
              </a:rPr>
              <a:t>03</a:t>
            </a:r>
            <a:endParaRPr lang="en-GB" sz="6000" dirty="0">
              <a:solidFill>
                <a:prstClr val="white"/>
              </a:solidFill>
              <a:latin typeface="Calibri"/>
            </a:endParaRPr>
          </a:p>
        </p:txBody>
      </p:sp>
      <p:sp>
        <p:nvSpPr>
          <p:cNvPr id="18" name="TextBox 72">
            <a:extLst>
              <a:ext uri="{FF2B5EF4-FFF2-40B4-BE49-F238E27FC236}">
                <a16:creationId xmlns:a16="http://schemas.microsoft.com/office/drawing/2014/main" xmlns="" id="{FA4C8FB4-CC39-40F3-9376-6BCFEA7EA4B0}"/>
              </a:ext>
            </a:extLst>
          </p:cNvPr>
          <p:cNvSpPr txBox="1"/>
          <p:nvPr/>
        </p:nvSpPr>
        <p:spPr>
          <a:xfrm>
            <a:off x="4952245" y="3175182"/>
            <a:ext cx="840615" cy="900247"/>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6000" dirty="0" smtClean="0">
                <a:solidFill>
                  <a:prstClr val="white"/>
                </a:solidFill>
                <a:latin typeface="Calibri"/>
              </a:rPr>
              <a:t>04</a:t>
            </a:r>
            <a:endParaRPr lang="en-GB" sz="6000" dirty="0">
              <a:solidFill>
                <a:prstClr val="white"/>
              </a:solidFill>
              <a:latin typeface="Calibri"/>
            </a:endParaRPr>
          </a:p>
        </p:txBody>
      </p:sp>
      <p:sp>
        <p:nvSpPr>
          <p:cNvPr id="19" name="TextBox 73">
            <a:extLst>
              <a:ext uri="{FF2B5EF4-FFF2-40B4-BE49-F238E27FC236}">
                <a16:creationId xmlns:a16="http://schemas.microsoft.com/office/drawing/2014/main" xmlns="" id="{DF1AC66B-AF41-40E4-9FBE-758E608495BF}"/>
              </a:ext>
            </a:extLst>
          </p:cNvPr>
          <p:cNvSpPr txBox="1"/>
          <p:nvPr/>
        </p:nvSpPr>
        <p:spPr>
          <a:xfrm>
            <a:off x="5848551" y="2689167"/>
            <a:ext cx="840615" cy="900247"/>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6000" dirty="0" smtClean="0">
                <a:solidFill>
                  <a:prstClr val="white"/>
                </a:solidFill>
                <a:latin typeface="Calibri"/>
              </a:rPr>
              <a:t>05</a:t>
            </a:r>
            <a:endParaRPr lang="en-GB" sz="6000" dirty="0">
              <a:solidFill>
                <a:prstClr val="white"/>
              </a:solidFill>
              <a:latin typeface="Calibri"/>
            </a:endParaRPr>
          </a:p>
        </p:txBody>
      </p:sp>
      <p:grpSp>
        <p:nvGrpSpPr>
          <p:cNvPr id="20" name="Group 4">
            <a:extLst>
              <a:ext uri="{FF2B5EF4-FFF2-40B4-BE49-F238E27FC236}">
                <a16:creationId xmlns:a16="http://schemas.microsoft.com/office/drawing/2014/main" xmlns="" id="{4712AC5F-622D-4336-88F4-CF8CF6911609}"/>
              </a:ext>
            </a:extLst>
          </p:cNvPr>
          <p:cNvGrpSpPr/>
          <p:nvPr/>
        </p:nvGrpSpPr>
        <p:grpSpPr>
          <a:xfrm>
            <a:off x="300950" y="3506979"/>
            <a:ext cx="1980554" cy="1237044"/>
            <a:chOff x="401267" y="3318439"/>
            <a:chExt cx="2640738" cy="1649393"/>
          </a:xfrm>
        </p:grpSpPr>
        <p:sp>
          <p:nvSpPr>
            <p:cNvPr id="21" name="Rectangle 20">
              <a:extLst>
                <a:ext uri="{FF2B5EF4-FFF2-40B4-BE49-F238E27FC236}">
                  <a16:creationId xmlns:a16="http://schemas.microsoft.com/office/drawing/2014/main" xmlns="" id="{10EEF26E-8078-4516-9F41-30CE45D24B50}"/>
                </a:ext>
              </a:extLst>
            </p:cNvPr>
            <p:cNvSpPr/>
            <p:nvPr/>
          </p:nvSpPr>
          <p:spPr>
            <a:xfrm>
              <a:off x="401268" y="3318439"/>
              <a:ext cx="2640737" cy="861775"/>
            </a:xfrm>
            <a:prstGeom prst="rect">
              <a:avLst/>
            </a:prstGeom>
            <a:noFill/>
          </p:spPr>
          <p:txBody>
            <a:bodyPr wrap="square" anchor="b">
              <a:spAutoFit/>
            </a:bodyPr>
            <a:lstStyle/>
            <a:p>
              <a:pPr algn="r"/>
              <a:r>
                <a:rPr lang="en-GB" b="1" cap="all" dirty="0" smtClean="0">
                  <a:solidFill>
                    <a:schemeClr val="accent1"/>
                  </a:solidFill>
                  <a:latin typeface="Calibri"/>
                </a:rPr>
                <a:t>RAW Climate predictions</a:t>
              </a:r>
              <a:endParaRPr lang="en-GB" b="1" cap="all" dirty="0">
                <a:solidFill>
                  <a:schemeClr val="accent1"/>
                </a:solidFill>
                <a:latin typeface="Calibri"/>
              </a:endParaRPr>
            </a:p>
          </p:txBody>
        </p:sp>
        <p:sp>
          <p:nvSpPr>
            <p:cNvPr id="22" name="Rectangle 21">
              <a:extLst>
                <a:ext uri="{FF2B5EF4-FFF2-40B4-BE49-F238E27FC236}">
                  <a16:creationId xmlns:a16="http://schemas.microsoft.com/office/drawing/2014/main" xmlns="" id="{1673E235-AC94-4AA1-B64C-891ED369FF94}"/>
                </a:ext>
              </a:extLst>
            </p:cNvPr>
            <p:cNvSpPr/>
            <p:nvPr/>
          </p:nvSpPr>
          <p:spPr>
            <a:xfrm>
              <a:off x="401267" y="4153078"/>
              <a:ext cx="2640737" cy="814754"/>
            </a:xfrm>
            <a:prstGeom prst="rect">
              <a:avLst/>
            </a:prstGeom>
          </p:spPr>
          <p:txBody>
            <a:bodyPr wrap="square">
              <a:spAutoFit/>
            </a:bodyPr>
            <a:lstStyle/>
            <a:p>
              <a:pPr algn="r">
                <a:lnSpc>
                  <a:spcPts val="1350"/>
                </a:lnSpc>
              </a:pPr>
              <a:r>
                <a:rPr lang="en-GB" sz="1100" dirty="0" smtClean="0">
                  <a:solidFill>
                    <a:prstClr val="white">
                      <a:lumMod val="50000"/>
                    </a:prstClr>
                  </a:solidFill>
                  <a:latin typeface="Calibri"/>
                </a:rPr>
                <a:t>Predictions obtained directly from different climate prediction systems.</a:t>
              </a:r>
              <a:endParaRPr lang="en-GB" sz="1100" dirty="0">
                <a:solidFill>
                  <a:prstClr val="white">
                    <a:lumMod val="50000"/>
                  </a:prstClr>
                </a:solidFill>
                <a:latin typeface="Calibri"/>
              </a:endParaRPr>
            </a:p>
          </p:txBody>
        </p:sp>
      </p:grpSp>
      <p:grpSp>
        <p:nvGrpSpPr>
          <p:cNvPr id="23" name="Group 5">
            <a:extLst>
              <a:ext uri="{FF2B5EF4-FFF2-40B4-BE49-F238E27FC236}">
                <a16:creationId xmlns:a16="http://schemas.microsoft.com/office/drawing/2014/main" xmlns="" id="{F9F0F5B1-FD43-49E5-9705-1A5CFC55BFC6}"/>
              </a:ext>
            </a:extLst>
          </p:cNvPr>
          <p:cNvGrpSpPr/>
          <p:nvPr/>
        </p:nvGrpSpPr>
        <p:grpSpPr>
          <a:xfrm>
            <a:off x="2027666" y="1970136"/>
            <a:ext cx="2142060" cy="1819418"/>
            <a:chOff x="2590303" y="1341406"/>
            <a:chExt cx="2856081" cy="2425889"/>
          </a:xfrm>
        </p:grpSpPr>
        <p:sp>
          <p:nvSpPr>
            <p:cNvPr id="24" name="Rectangle 22">
              <a:extLst>
                <a:ext uri="{FF2B5EF4-FFF2-40B4-BE49-F238E27FC236}">
                  <a16:creationId xmlns:a16="http://schemas.microsoft.com/office/drawing/2014/main" xmlns="" id="{3FAB04A2-DBE0-401B-B741-D1CF338CE036}"/>
                </a:ext>
              </a:extLst>
            </p:cNvPr>
            <p:cNvSpPr/>
            <p:nvPr/>
          </p:nvSpPr>
          <p:spPr>
            <a:xfrm>
              <a:off x="2805647" y="1341406"/>
              <a:ext cx="2640737" cy="1231106"/>
            </a:xfrm>
            <a:prstGeom prst="rect">
              <a:avLst/>
            </a:prstGeom>
          </p:spPr>
          <p:txBody>
            <a:bodyPr wrap="square" anchor="b">
              <a:spAutoFit/>
            </a:bodyPr>
            <a:lstStyle/>
            <a:p>
              <a:pPr algn="r"/>
              <a:r>
                <a:rPr lang="en-GB" b="1" cap="all" dirty="0" err="1" smtClean="0">
                  <a:solidFill>
                    <a:schemeClr val="accent3"/>
                  </a:solidFill>
                  <a:latin typeface="Calibri"/>
                </a:rPr>
                <a:t>ForEcast</a:t>
              </a:r>
              <a:r>
                <a:rPr lang="en-GB" b="1" cap="all" dirty="0" smtClean="0">
                  <a:solidFill>
                    <a:schemeClr val="accent3"/>
                  </a:solidFill>
                  <a:latin typeface="Calibri"/>
                </a:rPr>
                <a:t> quality assessment</a:t>
              </a:r>
              <a:endParaRPr lang="en-GB" b="1" cap="all" dirty="0">
                <a:solidFill>
                  <a:schemeClr val="accent3"/>
                </a:solidFill>
                <a:latin typeface="Calibri"/>
              </a:endParaRPr>
            </a:p>
          </p:txBody>
        </p:sp>
        <p:sp>
          <p:nvSpPr>
            <p:cNvPr id="25" name="Rectangle 23">
              <a:extLst>
                <a:ext uri="{FF2B5EF4-FFF2-40B4-BE49-F238E27FC236}">
                  <a16:creationId xmlns:a16="http://schemas.microsoft.com/office/drawing/2014/main" xmlns="" id="{30CA7C60-F901-42D3-9AF0-5BDAF84D078B}"/>
                </a:ext>
              </a:extLst>
            </p:cNvPr>
            <p:cNvSpPr/>
            <p:nvPr/>
          </p:nvSpPr>
          <p:spPr>
            <a:xfrm>
              <a:off x="2590303" y="2515667"/>
              <a:ext cx="2852106" cy="1251628"/>
            </a:xfrm>
            <a:prstGeom prst="rect">
              <a:avLst/>
            </a:prstGeom>
          </p:spPr>
          <p:txBody>
            <a:bodyPr wrap="square">
              <a:spAutoFit/>
            </a:bodyPr>
            <a:lstStyle/>
            <a:p>
              <a:pPr algn="r"/>
              <a:r>
                <a:rPr lang="en-GB" sz="1100" dirty="0" smtClean="0">
                  <a:solidFill>
                    <a:prstClr val="white">
                      <a:lumMod val="50000"/>
                    </a:prstClr>
                  </a:solidFill>
                  <a:latin typeface="Calibri"/>
                </a:rPr>
                <a:t>Several skill </a:t>
              </a:r>
              <a:r>
                <a:rPr lang="en-GB" sz="1100" dirty="0">
                  <a:solidFill>
                    <a:prstClr val="white">
                      <a:lumMod val="50000"/>
                    </a:prstClr>
                  </a:solidFill>
                  <a:latin typeface="Calibri"/>
                </a:rPr>
                <a:t>scores </a:t>
              </a:r>
              <a:r>
                <a:rPr lang="en-GB" sz="1100" dirty="0" smtClean="0">
                  <a:solidFill>
                    <a:prstClr val="white">
                      <a:lumMod val="50000"/>
                    </a:prstClr>
                  </a:solidFill>
                  <a:latin typeface="Calibri"/>
                </a:rPr>
                <a:t>have been obtained </a:t>
              </a:r>
              <a:r>
                <a:rPr lang="en-GB" sz="1100" dirty="0">
                  <a:solidFill>
                    <a:prstClr val="white">
                      <a:lumMod val="50000"/>
                    </a:prstClr>
                  </a:solidFill>
                  <a:latin typeface="Calibri"/>
                </a:rPr>
                <a:t>by the comparison of predictions with observations. Positive </a:t>
              </a:r>
              <a:r>
                <a:rPr lang="en-GB" sz="1100" dirty="0" smtClean="0">
                  <a:solidFill>
                    <a:prstClr val="white">
                      <a:lumMod val="50000"/>
                    </a:prstClr>
                  </a:solidFill>
                  <a:latin typeface="Calibri"/>
                </a:rPr>
                <a:t>skill means an added value with respect climatology.</a:t>
              </a:r>
              <a:endParaRPr lang="en-GB" sz="1100" dirty="0">
                <a:solidFill>
                  <a:prstClr val="white">
                    <a:lumMod val="50000"/>
                  </a:prstClr>
                </a:solidFill>
                <a:latin typeface="Calibri"/>
              </a:endParaRPr>
            </a:p>
          </p:txBody>
        </p:sp>
      </p:grpSp>
      <p:grpSp>
        <p:nvGrpSpPr>
          <p:cNvPr id="26" name="Group 6">
            <a:extLst>
              <a:ext uri="{FF2B5EF4-FFF2-40B4-BE49-F238E27FC236}">
                <a16:creationId xmlns:a16="http://schemas.microsoft.com/office/drawing/2014/main" xmlns="" id="{882599FB-FBF6-42ED-923B-8F1EE14564A6}"/>
              </a:ext>
            </a:extLst>
          </p:cNvPr>
          <p:cNvGrpSpPr/>
          <p:nvPr/>
        </p:nvGrpSpPr>
        <p:grpSpPr>
          <a:xfrm>
            <a:off x="4066245" y="1234898"/>
            <a:ext cx="2002835" cy="1428827"/>
            <a:chOff x="5520640" y="833524"/>
            <a:chExt cx="2670447" cy="1905103"/>
          </a:xfrm>
        </p:grpSpPr>
        <p:sp>
          <p:nvSpPr>
            <p:cNvPr id="27" name="Rectangle 24">
              <a:extLst>
                <a:ext uri="{FF2B5EF4-FFF2-40B4-BE49-F238E27FC236}">
                  <a16:creationId xmlns:a16="http://schemas.microsoft.com/office/drawing/2014/main" xmlns="" id="{158B6A47-87E6-42FC-9C62-0BD1D741F555}"/>
                </a:ext>
              </a:extLst>
            </p:cNvPr>
            <p:cNvSpPr/>
            <p:nvPr/>
          </p:nvSpPr>
          <p:spPr>
            <a:xfrm>
              <a:off x="5550351" y="833524"/>
              <a:ext cx="2640736" cy="861775"/>
            </a:xfrm>
            <a:prstGeom prst="rect">
              <a:avLst/>
            </a:prstGeom>
          </p:spPr>
          <p:txBody>
            <a:bodyPr wrap="square" anchor="b">
              <a:spAutoFit/>
            </a:bodyPr>
            <a:lstStyle/>
            <a:p>
              <a:pPr algn="r"/>
              <a:r>
                <a:rPr lang="en-GB" b="1" cap="all" dirty="0" smtClean="0">
                  <a:solidFill>
                    <a:schemeClr val="accent2"/>
                  </a:solidFill>
                  <a:latin typeface="Calibri"/>
                </a:rPr>
                <a:t>Climate service product</a:t>
              </a:r>
              <a:endParaRPr lang="en-GB" b="1" cap="all" dirty="0">
                <a:solidFill>
                  <a:schemeClr val="accent2"/>
                </a:solidFill>
                <a:latin typeface="Calibri"/>
              </a:endParaRPr>
            </a:p>
          </p:txBody>
        </p:sp>
        <p:sp>
          <p:nvSpPr>
            <p:cNvPr id="28" name="Rectangle 25">
              <a:extLst>
                <a:ext uri="{FF2B5EF4-FFF2-40B4-BE49-F238E27FC236}">
                  <a16:creationId xmlns:a16="http://schemas.microsoft.com/office/drawing/2014/main" xmlns="" id="{91B283D4-605F-4214-839F-98198CBDC00B}"/>
                </a:ext>
              </a:extLst>
            </p:cNvPr>
            <p:cNvSpPr/>
            <p:nvPr/>
          </p:nvSpPr>
          <p:spPr>
            <a:xfrm>
              <a:off x="5520640" y="1668163"/>
              <a:ext cx="2640738" cy="1070464"/>
            </a:xfrm>
            <a:prstGeom prst="rect">
              <a:avLst/>
            </a:prstGeom>
          </p:spPr>
          <p:txBody>
            <a:bodyPr wrap="square">
              <a:spAutoFit/>
            </a:bodyPr>
            <a:lstStyle/>
            <a:p>
              <a:pPr algn="r">
                <a:lnSpc>
                  <a:spcPts val="1350"/>
                </a:lnSpc>
              </a:pPr>
              <a:r>
                <a:rPr lang="en-GB" sz="1100" dirty="0" smtClean="0">
                  <a:solidFill>
                    <a:prstClr val="white">
                      <a:lumMod val="50000"/>
                    </a:prstClr>
                  </a:solidFill>
                  <a:latin typeface="Calibri"/>
                </a:rPr>
                <a:t>The final products from the service  should provide useful and easy information for decision-making.</a:t>
              </a:r>
              <a:endParaRPr lang="en-GB" sz="1100" dirty="0">
                <a:solidFill>
                  <a:prstClr val="white">
                    <a:lumMod val="50000"/>
                  </a:prstClr>
                </a:solidFill>
                <a:latin typeface="Calibri"/>
              </a:endParaRPr>
            </a:p>
          </p:txBody>
        </p:sp>
      </p:grpSp>
      <p:grpSp>
        <p:nvGrpSpPr>
          <p:cNvPr id="29" name="Group 7">
            <a:extLst>
              <a:ext uri="{FF2B5EF4-FFF2-40B4-BE49-F238E27FC236}">
                <a16:creationId xmlns:a16="http://schemas.microsoft.com/office/drawing/2014/main" xmlns="" id="{DEA43C1E-4C54-4FD4-973F-1D34E55E0A8D}"/>
              </a:ext>
            </a:extLst>
          </p:cNvPr>
          <p:cNvGrpSpPr/>
          <p:nvPr/>
        </p:nvGrpSpPr>
        <p:grpSpPr>
          <a:xfrm>
            <a:off x="6069224" y="3803635"/>
            <a:ext cx="1989298" cy="1825362"/>
            <a:chOff x="8092292" y="3928517"/>
            <a:chExt cx="2652395" cy="2433817"/>
          </a:xfrm>
        </p:grpSpPr>
        <p:sp>
          <p:nvSpPr>
            <p:cNvPr id="30" name="Rectangle 35">
              <a:extLst>
                <a:ext uri="{FF2B5EF4-FFF2-40B4-BE49-F238E27FC236}">
                  <a16:creationId xmlns:a16="http://schemas.microsoft.com/office/drawing/2014/main" xmlns="" id="{163E0D13-85DF-4C64-83D6-32A263FB5C8E}"/>
                </a:ext>
              </a:extLst>
            </p:cNvPr>
            <p:cNvSpPr/>
            <p:nvPr/>
          </p:nvSpPr>
          <p:spPr>
            <a:xfrm>
              <a:off x="8092292" y="3928517"/>
              <a:ext cx="2640736" cy="1231107"/>
            </a:xfrm>
            <a:prstGeom prst="rect">
              <a:avLst/>
            </a:prstGeom>
          </p:spPr>
          <p:txBody>
            <a:bodyPr wrap="square" anchor="b">
              <a:spAutoFit/>
            </a:bodyPr>
            <a:lstStyle/>
            <a:p>
              <a:r>
                <a:rPr lang="en-GB" b="1" cap="all" dirty="0" smtClean="0">
                  <a:solidFill>
                    <a:schemeClr val="accent6"/>
                  </a:solidFill>
                  <a:latin typeface="Calibri"/>
                </a:rPr>
                <a:t>Tailored climate predictions</a:t>
              </a:r>
              <a:endParaRPr lang="en-GB" b="1" cap="all" dirty="0">
                <a:solidFill>
                  <a:schemeClr val="accent6"/>
                </a:solidFill>
                <a:latin typeface="Calibri"/>
              </a:endParaRPr>
            </a:p>
          </p:txBody>
        </p:sp>
        <p:sp>
          <p:nvSpPr>
            <p:cNvPr id="31" name="Rectangle 36">
              <a:extLst>
                <a:ext uri="{FF2B5EF4-FFF2-40B4-BE49-F238E27FC236}">
                  <a16:creationId xmlns:a16="http://schemas.microsoft.com/office/drawing/2014/main" xmlns="" id="{D432D54E-8D92-4C8C-8591-C638C210DDB5}"/>
                </a:ext>
              </a:extLst>
            </p:cNvPr>
            <p:cNvSpPr/>
            <p:nvPr/>
          </p:nvSpPr>
          <p:spPr>
            <a:xfrm>
              <a:off x="8103951" y="5085916"/>
              <a:ext cx="2640736" cy="1276418"/>
            </a:xfrm>
            <a:prstGeom prst="rect">
              <a:avLst/>
            </a:prstGeom>
          </p:spPr>
          <p:txBody>
            <a:bodyPr wrap="square">
              <a:spAutoFit/>
            </a:bodyPr>
            <a:lstStyle/>
            <a:p>
              <a:pPr>
                <a:lnSpc>
                  <a:spcPts val="1350"/>
                </a:lnSpc>
              </a:pPr>
              <a:r>
                <a:rPr lang="en-GB" sz="1100" dirty="0" smtClean="0">
                  <a:solidFill>
                    <a:prstClr val="white">
                      <a:lumMod val="50000"/>
                    </a:prstClr>
                  </a:solidFill>
                  <a:latin typeface="Calibri"/>
                </a:rPr>
                <a:t>Climate predictions tailored to specific needs for agricultural users: specific agro-climatic indices, higher spatial resolution, </a:t>
              </a:r>
              <a:r>
                <a:rPr lang="es-ES" sz="1100" dirty="0" smtClean="0">
                  <a:solidFill>
                    <a:prstClr val="white">
                      <a:lumMod val="50000"/>
                    </a:prstClr>
                  </a:solidFill>
                  <a:latin typeface="Calibri"/>
                </a:rPr>
                <a:t>…</a:t>
              </a:r>
              <a:endParaRPr lang="en-GB" sz="1100" dirty="0">
                <a:solidFill>
                  <a:prstClr val="white">
                    <a:lumMod val="50000"/>
                  </a:prstClr>
                </a:solidFill>
                <a:latin typeface="Calibri"/>
              </a:endParaRPr>
            </a:p>
          </p:txBody>
        </p:sp>
      </p:grpSp>
      <p:sp>
        <p:nvSpPr>
          <p:cNvPr id="32" name="Oval 10">
            <a:extLst>
              <a:ext uri="{FF2B5EF4-FFF2-40B4-BE49-F238E27FC236}">
                <a16:creationId xmlns:a16="http://schemas.microsoft.com/office/drawing/2014/main" xmlns="" id="{2070FDF8-52FB-4C5A-BBB1-1B1005FC26E6}"/>
              </a:ext>
            </a:extLst>
          </p:cNvPr>
          <p:cNvSpPr/>
          <p:nvPr/>
        </p:nvSpPr>
        <p:spPr>
          <a:xfrm>
            <a:off x="2281503" y="3910545"/>
            <a:ext cx="158507" cy="15850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33" name="Oval 37">
            <a:extLst>
              <a:ext uri="{FF2B5EF4-FFF2-40B4-BE49-F238E27FC236}">
                <a16:creationId xmlns:a16="http://schemas.microsoft.com/office/drawing/2014/main" xmlns="" id="{109FFE34-5877-4C48-86DD-E5A9F3162A42}"/>
              </a:ext>
            </a:extLst>
          </p:cNvPr>
          <p:cNvSpPr/>
          <p:nvPr/>
        </p:nvSpPr>
        <p:spPr>
          <a:xfrm>
            <a:off x="4144230" y="2837927"/>
            <a:ext cx="158507" cy="15850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34" name="Oval 38">
            <a:extLst>
              <a:ext uri="{FF2B5EF4-FFF2-40B4-BE49-F238E27FC236}">
                <a16:creationId xmlns:a16="http://schemas.microsoft.com/office/drawing/2014/main" xmlns="" id="{3A51C7CF-A0BA-4EA8-9039-DCA68C03676E}"/>
              </a:ext>
            </a:extLst>
          </p:cNvPr>
          <p:cNvSpPr/>
          <p:nvPr/>
        </p:nvSpPr>
        <p:spPr>
          <a:xfrm>
            <a:off x="6035659" y="1903872"/>
            <a:ext cx="158507" cy="1585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35" name="Oval 39">
            <a:extLst>
              <a:ext uri="{FF2B5EF4-FFF2-40B4-BE49-F238E27FC236}">
                <a16:creationId xmlns:a16="http://schemas.microsoft.com/office/drawing/2014/main" xmlns="" id="{69E6DA7A-240E-4228-9DE8-8166CBF4AF8E}"/>
              </a:ext>
            </a:extLst>
          </p:cNvPr>
          <p:cNvSpPr/>
          <p:nvPr/>
        </p:nvSpPr>
        <p:spPr>
          <a:xfrm>
            <a:off x="5829712" y="4128147"/>
            <a:ext cx="158507" cy="158507"/>
          </a:xfrm>
          <a:prstGeom prst="ellips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ED7D31"/>
              </a:solidFill>
              <a:latin typeface="Calibri"/>
            </a:endParaRPr>
          </a:p>
        </p:txBody>
      </p:sp>
      <p:sp>
        <p:nvSpPr>
          <p:cNvPr id="36" name="Oval 40">
            <a:extLst>
              <a:ext uri="{FF2B5EF4-FFF2-40B4-BE49-F238E27FC236}">
                <a16:creationId xmlns:a16="http://schemas.microsoft.com/office/drawing/2014/main" xmlns="" id="{04CEE204-CE36-4512-B128-48D3E25A4D2B}"/>
              </a:ext>
            </a:extLst>
          </p:cNvPr>
          <p:cNvSpPr/>
          <p:nvPr/>
        </p:nvSpPr>
        <p:spPr>
          <a:xfrm>
            <a:off x="3854592" y="5118887"/>
            <a:ext cx="158507" cy="15850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cxnSp>
        <p:nvCxnSpPr>
          <p:cNvPr id="37" name="Straight Arrow Connector 12">
            <a:extLst>
              <a:ext uri="{FF2B5EF4-FFF2-40B4-BE49-F238E27FC236}">
                <a16:creationId xmlns:a16="http://schemas.microsoft.com/office/drawing/2014/main" xmlns="" id="{2DC5CEE6-8076-41A9-8E57-D1D7518B309C}"/>
              </a:ext>
            </a:extLst>
          </p:cNvPr>
          <p:cNvCxnSpPr>
            <a:cxnSpLocks/>
            <a:stCxn id="32" idx="4"/>
          </p:cNvCxnSpPr>
          <p:nvPr/>
        </p:nvCxnSpPr>
        <p:spPr>
          <a:xfrm flipH="1">
            <a:off x="2360756" y="4069052"/>
            <a:ext cx="1" cy="50436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42">
            <a:extLst>
              <a:ext uri="{FF2B5EF4-FFF2-40B4-BE49-F238E27FC236}">
                <a16:creationId xmlns:a16="http://schemas.microsoft.com/office/drawing/2014/main" xmlns="" id="{D3F92D38-7336-4A69-BC02-394038046CCD}"/>
              </a:ext>
            </a:extLst>
          </p:cNvPr>
          <p:cNvCxnSpPr>
            <a:cxnSpLocks/>
          </p:cNvCxnSpPr>
          <p:nvPr/>
        </p:nvCxnSpPr>
        <p:spPr>
          <a:xfrm>
            <a:off x="4223483" y="2996434"/>
            <a:ext cx="0" cy="74985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44">
            <a:extLst>
              <a:ext uri="{FF2B5EF4-FFF2-40B4-BE49-F238E27FC236}">
                <a16:creationId xmlns:a16="http://schemas.microsoft.com/office/drawing/2014/main" xmlns="" id="{205B6F0B-C3B9-4DA9-9D5F-3052638174FC}"/>
              </a:ext>
            </a:extLst>
          </p:cNvPr>
          <p:cNvCxnSpPr>
            <a:cxnSpLocks/>
            <a:stCxn id="34" idx="4"/>
          </p:cNvCxnSpPr>
          <p:nvPr/>
        </p:nvCxnSpPr>
        <p:spPr>
          <a:xfrm>
            <a:off x="6114913" y="2062379"/>
            <a:ext cx="0" cy="67502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8">
            <a:extLst>
              <a:ext uri="{FF2B5EF4-FFF2-40B4-BE49-F238E27FC236}">
                <a16:creationId xmlns:a16="http://schemas.microsoft.com/office/drawing/2014/main" xmlns="" id="{001300CF-5462-4618-A02E-4056C0D2D513}"/>
              </a:ext>
            </a:extLst>
          </p:cNvPr>
          <p:cNvGrpSpPr/>
          <p:nvPr/>
        </p:nvGrpSpPr>
        <p:grpSpPr>
          <a:xfrm>
            <a:off x="4018820" y="4976746"/>
            <a:ext cx="2097605" cy="1133169"/>
            <a:chOff x="5718592" y="5457831"/>
            <a:chExt cx="2796806" cy="1510891"/>
          </a:xfrm>
        </p:grpSpPr>
        <p:sp>
          <p:nvSpPr>
            <p:cNvPr id="41" name="Rectangle 27">
              <a:extLst>
                <a:ext uri="{FF2B5EF4-FFF2-40B4-BE49-F238E27FC236}">
                  <a16:creationId xmlns:a16="http://schemas.microsoft.com/office/drawing/2014/main" xmlns="" id="{262F86C1-8792-43D0-99F0-4557F0C099FD}"/>
                </a:ext>
              </a:extLst>
            </p:cNvPr>
            <p:cNvSpPr/>
            <p:nvPr/>
          </p:nvSpPr>
          <p:spPr>
            <a:xfrm>
              <a:off x="5718593" y="5457831"/>
              <a:ext cx="2640737" cy="492443"/>
            </a:xfrm>
            <a:prstGeom prst="rect">
              <a:avLst/>
            </a:prstGeom>
            <a:noFill/>
            <a:ln>
              <a:noFill/>
            </a:ln>
          </p:spPr>
          <p:txBody>
            <a:bodyPr wrap="square" anchor="b">
              <a:spAutoFit/>
            </a:bodyPr>
            <a:lstStyle/>
            <a:p>
              <a:r>
                <a:rPr lang="en-GB" b="1" cap="all" dirty="0" smtClean="0">
                  <a:solidFill>
                    <a:schemeClr val="accent5"/>
                  </a:solidFill>
                  <a:latin typeface="Calibri"/>
                </a:rPr>
                <a:t>Bias adjustment</a:t>
              </a:r>
              <a:endParaRPr lang="en-GB" b="1" cap="all" dirty="0">
                <a:solidFill>
                  <a:schemeClr val="accent5"/>
                </a:solidFill>
                <a:latin typeface="Calibri"/>
              </a:endParaRPr>
            </a:p>
          </p:txBody>
        </p:sp>
        <p:sp>
          <p:nvSpPr>
            <p:cNvPr id="42" name="Rectangle 34">
              <a:extLst>
                <a:ext uri="{FF2B5EF4-FFF2-40B4-BE49-F238E27FC236}">
                  <a16:creationId xmlns:a16="http://schemas.microsoft.com/office/drawing/2014/main" xmlns="" id="{EDAD09E5-1D37-4927-8320-A6A7D40F1CC3}"/>
                </a:ext>
              </a:extLst>
            </p:cNvPr>
            <p:cNvSpPr/>
            <p:nvPr/>
          </p:nvSpPr>
          <p:spPr>
            <a:xfrm>
              <a:off x="5718592" y="5923137"/>
              <a:ext cx="2796806" cy="1045585"/>
            </a:xfrm>
            <a:prstGeom prst="rect">
              <a:avLst/>
            </a:prstGeom>
          </p:spPr>
          <p:txBody>
            <a:bodyPr wrap="square">
              <a:spAutoFit/>
            </a:bodyPr>
            <a:lstStyle/>
            <a:p>
              <a:pPr>
                <a:lnSpc>
                  <a:spcPts val="1350"/>
                </a:lnSpc>
              </a:pPr>
              <a:r>
                <a:rPr lang="en-GB" sz="1100" dirty="0" smtClean="0">
                  <a:solidFill>
                    <a:prstClr val="white">
                      <a:lumMod val="50000"/>
                    </a:prstClr>
                  </a:solidFill>
                  <a:latin typeface="Calibri"/>
                </a:rPr>
                <a:t>These adjustments have been applied to improve as much as possible reliability of the climate predictions.</a:t>
              </a:r>
              <a:endParaRPr lang="en-GB" sz="1100" dirty="0">
                <a:solidFill>
                  <a:prstClr val="white">
                    <a:lumMod val="50000"/>
                  </a:prstClr>
                </a:solidFill>
                <a:latin typeface="Calibri"/>
              </a:endParaRPr>
            </a:p>
          </p:txBody>
        </p:sp>
      </p:grpSp>
      <p:grpSp>
        <p:nvGrpSpPr>
          <p:cNvPr id="43" name="Group 91"/>
          <p:cNvGrpSpPr/>
          <p:nvPr/>
        </p:nvGrpSpPr>
        <p:grpSpPr>
          <a:xfrm>
            <a:off x="1612009" y="27956814"/>
            <a:ext cx="897515" cy="3247666"/>
            <a:chOff x="1601313" y="28992964"/>
            <a:chExt cx="897515" cy="3247666"/>
          </a:xfrm>
        </p:grpSpPr>
        <p:pic>
          <p:nvPicPr>
            <p:cNvPr id="44" name="Picture 2" descr="Image result for grape icon"/>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1263" y="28992964"/>
              <a:ext cx="751205" cy="75120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Image result for olive icon"/>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1313" y="31343115"/>
              <a:ext cx="897515" cy="8975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8"/>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82415" y="30183396"/>
              <a:ext cx="691719" cy="691719"/>
            </a:xfrm>
            <a:prstGeom prst="rect">
              <a:avLst/>
            </a:prstGeom>
          </p:spPr>
        </p:pic>
      </p:grpSp>
      <p:pic>
        <p:nvPicPr>
          <p:cNvPr id="51" name="Picture 2" descr="Image result for grape icon"/>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74359" y="28109214"/>
            <a:ext cx="751205" cy="75120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mage result for grape ico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26759" y="28261614"/>
            <a:ext cx="575996" cy="575996"/>
          </a:xfrm>
          <a:prstGeom prst="rect">
            <a:avLst/>
          </a:prstGeom>
          <a:noFill/>
          <a:extLst>
            <a:ext uri="{909E8E84-426E-40dd-AFC4-6F175D3DCCD1}">
              <a14:hiddenFill xmlns:a14="http://schemas.microsoft.com/office/drawing/2010/main">
                <a:solidFill>
                  <a:srgbClr val="FFFFFF"/>
                </a:solidFill>
              </a14:hiddenFill>
            </a:ext>
          </a:extLst>
        </p:spPr>
      </p:pic>
      <p:pic>
        <p:nvPicPr>
          <p:cNvPr id="54" name="Imagen 53"/>
          <p:cNvPicPr>
            <a:picLocks noChangeAspect="1"/>
          </p:cNvPicPr>
          <p:nvPr/>
        </p:nvPicPr>
        <p:blipFill>
          <a:blip r:embed="rId6">
            <a:duotone>
              <a:schemeClr val="bg2">
                <a:shade val="45000"/>
                <a:satMod val="135000"/>
              </a:schemeClr>
              <a:prstClr val="white"/>
            </a:duotone>
          </a:blip>
          <a:stretch>
            <a:fillRect/>
          </a:stretch>
        </p:blipFill>
        <p:spPr>
          <a:xfrm>
            <a:off x="7601943" y="2225427"/>
            <a:ext cx="914400" cy="914400"/>
          </a:xfrm>
          <a:prstGeom prst="rect">
            <a:avLst/>
          </a:prstGeom>
        </p:spPr>
      </p:pic>
      <p:pic>
        <p:nvPicPr>
          <p:cNvPr id="3" name="Imagen 2"/>
          <p:cNvPicPr>
            <a:picLocks noChangeAspect="1"/>
          </p:cNvPicPr>
          <p:nvPr/>
        </p:nvPicPr>
        <p:blipFill>
          <a:blip r:embed="rId7">
            <a:duotone>
              <a:schemeClr val="bg2">
                <a:shade val="45000"/>
                <a:satMod val="135000"/>
              </a:schemeClr>
              <a:prstClr val="white"/>
            </a:duotone>
          </a:blip>
          <a:stretch>
            <a:fillRect/>
          </a:stretch>
        </p:blipFill>
        <p:spPr>
          <a:xfrm>
            <a:off x="6742297" y="1176498"/>
            <a:ext cx="762000" cy="762000"/>
          </a:xfrm>
          <a:prstGeom prst="rect">
            <a:avLst/>
          </a:prstGeom>
        </p:spPr>
      </p:pic>
      <p:pic>
        <p:nvPicPr>
          <p:cNvPr id="53" name="Imagen 52"/>
          <p:cNvPicPr>
            <a:picLocks noChangeAspect="1"/>
          </p:cNvPicPr>
          <p:nvPr/>
        </p:nvPicPr>
        <p:blipFill>
          <a:blip r:embed="rId8">
            <a:duotone>
              <a:schemeClr val="bg2">
                <a:shade val="45000"/>
                <a:satMod val="135000"/>
              </a:schemeClr>
              <a:prstClr val="white"/>
            </a:duotone>
          </a:blip>
          <a:stretch>
            <a:fillRect/>
          </a:stretch>
        </p:blipFill>
        <p:spPr>
          <a:xfrm>
            <a:off x="7335888" y="1580654"/>
            <a:ext cx="698500" cy="698500"/>
          </a:xfrm>
          <a:prstGeom prst="rect">
            <a:avLst/>
          </a:prstGeom>
        </p:spPr>
      </p:pic>
    </p:spTree>
    <p:extLst>
      <p:ext uri="{BB962C8B-B14F-4D97-AF65-F5344CB8AC3E}">
        <p14:creationId xmlns:p14="http://schemas.microsoft.com/office/powerpoint/2010/main" val="31331726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4624"/>
            <a:ext cx="7859216" cy="1143000"/>
          </a:xfrm>
        </p:spPr>
        <p:txBody>
          <a:bodyPr>
            <a:noAutofit/>
          </a:bodyPr>
          <a:lstStyle/>
          <a:p>
            <a:r>
              <a:rPr lang="en-GB" sz="3600" b="1" dirty="0" smtClean="0"/>
              <a:t>How to interpret the seasonal predictions</a:t>
            </a:r>
            <a:endParaRPr lang="en-GB" sz="3600" b="1" dirty="0"/>
          </a:p>
        </p:txBody>
      </p:sp>
      <p:graphicFrame>
        <p:nvGraphicFramePr>
          <p:cNvPr id="6" name="Chart 5"/>
          <p:cNvGraphicFramePr/>
          <p:nvPr>
            <p:extLst>
              <p:ext uri="{D42A27DB-BD31-4B8C-83A1-F6EECF244321}">
                <p14:modId xmlns:p14="http://schemas.microsoft.com/office/powerpoint/2010/main" val="2406560894"/>
              </p:ext>
            </p:extLst>
          </p:nvPr>
        </p:nvGraphicFramePr>
        <p:xfrm>
          <a:off x="197024" y="1277802"/>
          <a:ext cx="4560168" cy="31841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8509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4624"/>
            <a:ext cx="7859216" cy="1143000"/>
          </a:xfrm>
        </p:spPr>
        <p:txBody>
          <a:bodyPr>
            <a:noAutofit/>
          </a:bodyPr>
          <a:lstStyle/>
          <a:p>
            <a:r>
              <a:rPr lang="en-GB" sz="3600" b="1" dirty="0" smtClean="0"/>
              <a:t>How to interpret the seasonal predictions</a:t>
            </a:r>
            <a:endParaRPr lang="en-GB" sz="3600" b="1" dirty="0"/>
          </a:p>
        </p:txBody>
      </p:sp>
      <p:graphicFrame>
        <p:nvGraphicFramePr>
          <p:cNvPr id="6" name="Chart 5"/>
          <p:cNvGraphicFramePr/>
          <p:nvPr>
            <p:extLst>
              <p:ext uri="{D42A27DB-BD31-4B8C-83A1-F6EECF244321}">
                <p14:modId xmlns:p14="http://schemas.microsoft.com/office/powerpoint/2010/main" val="3751311371"/>
              </p:ext>
            </p:extLst>
          </p:nvPr>
        </p:nvGraphicFramePr>
        <p:xfrm>
          <a:off x="197024" y="1277802"/>
          <a:ext cx="4560168" cy="3184128"/>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251520" y="4894019"/>
            <a:ext cx="8640960" cy="954107"/>
          </a:xfrm>
          <a:prstGeom prst="rect">
            <a:avLst/>
          </a:prstGeom>
          <a:noFill/>
        </p:spPr>
        <p:txBody>
          <a:bodyPr wrap="square" rtlCol="0">
            <a:spAutoFit/>
          </a:bodyPr>
          <a:lstStyle/>
          <a:p>
            <a:r>
              <a:rPr lang="en-GB" sz="2800" b="1" dirty="0" smtClean="0">
                <a:ln w="22225">
                  <a:solidFill>
                    <a:schemeClr val="accent2"/>
                  </a:solidFill>
                  <a:prstDash val="solid"/>
                </a:ln>
                <a:solidFill>
                  <a:schemeClr val="accent2">
                    <a:lumMod val="40000"/>
                    <a:lumOff val="60000"/>
                  </a:schemeClr>
                </a:solidFill>
              </a:rPr>
              <a:t>For decision making is important to take into account not only the probabilities but also the skill of the predictions.</a:t>
            </a:r>
            <a:endParaRPr lang="en-GB" sz="2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222188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4624"/>
            <a:ext cx="7859216" cy="1143000"/>
          </a:xfrm>
        </p:spPr>
        <p:txBody>
          <a:bodyPr>
            <a:noAutofit/>
          </a:bodyPr>
          <a:lstStyle/>
          <a:p>
            <a:r>
              <a:rPr lang="en-GB" sz="3600" b="1" dirty="0" smtClean="0"/>
              <a:t>How to interpret the seasonal predictions</a:t>
            </a:r>
            <a:endParaRPr lang="en-GB" sz="3600" b="1" dirty="0"/>
          </a:p>
        </p:txBody>
      </p:sp>
      <p:graphicFrame>
        <p:nvGraphicFramePr>
          <p:cNvPr id="6" name="Chart 5"/>
          <p:cNvGraphicFramePr/>
          <p:nvPr>
            <p:extLst>
              <p:ext uri="{D42A27DB-BD31-4B8C-83A1-F6EECF244321}">
                <p14:modId xmlns:p14="http://schemas.microsoft.com/office/powerpoint/2010/main" val="2406560894"/>
              </p:ext>
            </p:extLst>
          </p:nvPr>
        </p:nvGraphicFramePr>
        <p:xfrm>
          <a:off x="197024" y="1277802"/>
          <a:ext cx="4560168" cy="3184128"/>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p:cNvGrpSpPr/>
          <p:nvPr/>
        </p:nvGrpSpPr>
        <p:grpSpPr>
          <a:xfrm>
            <a:off x="4780792" y="1196752"/>
            <a:ext cx="4111688" cy="1754326"/>
            <a:chOff x="4780792" y="1475742"/>
            <a:chExt cx="4111688" cy="1754326"/>
          </a:xfrm>
        </p:grpSpPr>
        <p:sp>
          <p:nvSpPr>
            <p:cNvPr id="7" name="TextBox 6"/>
            <p:cNvSpPr txBox="1"/>
            <p:nvPr/>
          </p:nvSpPr>
          <p:spPr>
            <a:xfrm>
              <a:off x="4780792" y="1756573"/>
              <a:ext cx="1368152" cy="646331"/>
            </a:xfrm>
            <a:prstGeom prst="rect">
              <a:avLst/>
            </a:prstGeom>
            <a:noFill/>
          </p:spPr>
          <p:txBody>
            <a:bodyPr wrap="square" rtlCol="0">
              <a:spAutoFit/>
            </a:bodyPr>
            <a:lstStyle/>
            <a:p>
              <a:r>
                <a:rPr lang="en-GB" b="1" dirty="0" smtClean="0"/>
                <a:t>RPSS &lt; 0</a:t>
              </a:r>
            </a:p>
            <a:p>
              <a:r>
                <a:rPr lang="en-GB" b="1" dirty="0" smtClean="0"/>
                <a:t>RPSS = 0</a:t>
              </a:r>
              <a:endParaRPr lang="en-GB" b="1" dirty="0"/>
            </a:p>
          </p:txBody>
        </p:sp>
        <p:sp>
          <p:nvSpPr>
            <p:cNvPr id="10" name="Right Arrow 9"/>
            <p:cNvSpPr/>
            <p:nvPr/>
          </p:nvSpPr>
          <p:spPr>
            <a:xfrm>
              <a:off x="5830506" y="1895887"/>
              <a:ext cx="684076" cy="360040"/>
            </a:xfrm>
            <a:prstGeom prst="rightArrow">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TextBox 11"/>
            <p:cNvSpPr txBox="1"/>
            <p:nvPr/>
          </p:nvSpPr>
          <p:spPr>
            <a:xfrm>
              <a:off x="6544048" y="1475742"/>
              <a:ext cx="2348432" cy="1754326"/>
            </a:xfrm>
            <a:prstGeom prst="rect">
              <a:avLst/>
            </a:prstGeom>
            <a:noFill/>
          </p:spPr>
          <p:txBody>
            <a:bodyPr wrap="square" rtlCol="0">
              <a:spAutoFit/>
            </a:bodyPr>
            <a:lstStyle/>
            <a:p>
              <a:r>
                <a:rPr lang="en-GB" dirty="0" smtClean="0">
                  <a:solidFill>
                    <a:srgbClr val="FF0000"/>
                  </a:solidFill>
                </a:rPr>
                <a:t>Better to use the observed mean temperature of the past years as a prediction for the future.</a:t>
              </a:r>
              <a:endParaRPr lang="en-GB" dirty="0">
                <a:solidFill>
                  <a:srgbClr val="FF0000"/>
                </a:solidFill>
              </a:endParaRPr>
            </a:p>
          </p:txBody>
        </p:sp>
      </p:grpSp>
      <p:sp>
        <p:nvSpPr>
          <p:cNvPr id="16" name="TextBox 15"/>
          <p:cNvSpPr txBox="1"/>
          <p:nvPr/>
        </p:nvSpPr>
        <p:spPr>
          <a:xfrm>
            <a:off x="251520" y="4894019"/>
            <a:ext cx="8640960" cy="954107"/>
          </a:xfrm>
          <a:prstGeom prst="rect">
            <a:avLst/>
          </a:prstGeom>
          <a:noFill/>
        </p:spPr>
        <p:txBody>
          <a:bodyPr wrap="square" rtlCol="0">
            <a:spAutoFit/>
          </a:bodyPr>
          <a:lstStyle/>
          <a:p>
            <a:r>
              <a:rPr lang="en-GB" sz="2800" b="1" dirty="0" smtClean="0">
                <a:ln w="22225">
                  <a:solidFill>
                    <a:schemeClr val="accent2"/>
                  </a:solidFill>
                  <a:prstDash val="solid"/>
                </a:ln>
                <a:solidFill>
                  <a:schemeClr val="accent2">
                    <a:lumMod val="40000"/>
                    <a:lumOff val="60000"/>
                  </a:schemeClr>
                </a:solidFill>
              </a:rPr>
              <a:t>For decision making is important to take into account not only the probabilities but also the skill of the predictions.</a:t>
            </a:r>
            <a:endParaRPr lang="en-GB" sz="2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9379329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4624"/>
            <a:ext cx="7859216" cy="1143000"/>
          </a:xfrm>
        </p:spPr>
        <p:txBody>
          <a:bodyPr>
            <a:noAutofit/>
          </a:bodyPr>
          <a:lstStyle/>
          <a:p>
            <a:r>
              <a:rPr lang="en-GB" sz="3600" b="1" dirty="0" smtClean="0"/>
              <a:t>How to interpret the seasonal predictions</a:t>
            </a:r>
            <a:endParaRPr lang="en-GB" sz="3600" b="1" dirty="0"/>
          </a:p>
        </p:txBody>
      </p:sp>
      <p:graphicFrame>
        <p:nvGraphicFramePr>
          <p:cNvPr id="6" name="Chart 5"/>
          <p:cNvGraphicFramePr/>
          <p:nvPr>
            <p:extLst>
              <p:ext uri="{D42A27DB-BD31-4B8C-83A1-F6EECF244321}">
                <p14:modId xmlns:p14="http://schemas.microsoft.com/office/powerpoint/2010/main" val="2406560894"/>
              </p:ext>
            </p:extLst>
          </p:nvPr>
        </p:nvGraphicFramePr>
        <p:xfrm>
          <a:off x="197024" y="1277802"/>
          <a:ext cx="4560168" cy="3184128"/>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p:cNvGrpSpPr/>
          <p:nvPr/>
        </p:nvGrpSpPr>
        <p:grpSpPr>
          <a:xfrm>
            <a:off x="4780792" y="1196752"/>
            <a:ext cx="4111688" cy="1754326"/>
            <a:chOff x="4780792" y="1475742"/>
            <a:chExt cx="4111688" cy="1754326"/>
          </a:xfrm>
        </p:grpSpPr>
        <p:sp>
          <p:nvSpPr>
            <p:cNvPr id="7" name="TextBox 6"/>
            <p:cNvSpPr txBox="1"/>
            <p:nvPr/>
          </p:nvSpPr>
          <p:spPr>
            <a:xfrm>
              <a:off x="4780792" y="1756573"/>
              <a:ext cx="1368152" cy="646331"/>
            </a:xfrm>
            <a:prstGeom prst="rect">
              <a:avLst/>
            </a:prstGeom>
            <a:noFill/>
          </p:spPr>
          <p:txBody>
            <a:bodyPr wrap="square" rtlCol="0">
              <a:spAutoFit/>
            </a:bodyPr>
            <a:lstStyle/>
            <a:p>
              <a:r>
                <a:rPr lang="en-GB" b="1" dirty="0" smtClean="0"/>
                <a:t>RPSS &lt; 0</a:t>
              </a:r>
            </a:p>
            <a:p>
              <a:r>
                <a:rPr lang="en-GB" b="1" dirty="0" smtClean="0"/>
                <a:t>RPSS = 0</a:t>
              </a:r>
              <a:endParaRPr lang="en-GB" b="1" dirty="0"/>
            </a:p>
          </p:txBody>
        </p:sp>
        <p:sp>
          <p:nvSpPr>
            <p:cNvPr id="10" name="Right Arrow 9"/>
            <p:cNvSpPr/>
            <p:nvPr/>
          </p:nvSpPr>
          <p:spPr>
            <a:xfrm>
              <a:off x="5830506" y="1895887"/>
              <a:ext cx="684076" cy="360040"/>
            </a:xfrm>
            <a:prstGeom prst="rightArrow">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TextBox 11"/>
            <p:cNvSpPr txBox="1"/>
            <p:nvPr/>
          </p:nvSpPr>
          <p:spPr>
            <a:xfrm>
              <a:off x="6544048" y="1475742"/>
              <a:ext cx="2348432" cy="1754326"/>
            </a:xfrm>
            <a:prstGeom prst="rect">
              <a:avLst/>
            </a:prstGeom>
            <a:noFill/>
          </p:spPr>
          <p:txBody>
            <a:bodyPr wrap="square" rtlCol="0">
              <a:spAutoFit/>
            </a:bodyPr>
            <a:lstStyle/>
            <a:p>
              <a:r>
                <a:rPr lang="en-GB" dirty="0" smtClean="0">
                  <a:solidFill>
                    <a:srgbClr val="FF0000"/>
                  </a:solidFill>
                </a:rPr>
                <a:t>Better to use the observed mean temperature of the past years as a prediction for the future.</a:t>
              </a:r>
              <a:endParaRPr lang="en-GB" dirty="0">
                <a:solidFill>
                  <a:srgbClr val="FF0000"/>
                </a:solidFill>
              </a:endParaRPr>
            </a:p>
          </p:txBody>
        </p:sp>
      </p:grpSp>
      <p:grpSp>
        <p:nvGrpSpPr>
          <p:cNvPr id="15" name="Group 14"/>
          <p:cNvGrpSpPr/>
          <p:nvPr/>
        </p:nvGrpSpPr>
        <p:grpSpPr>
          <a:xfrm>
            <a:off x="4757192" y="3140968"/>
            <a:ext cx="4135288" cy="1754327"/>
            <a:chOff x="4757192" y="3419958"/>
            <a:chExt cx="4135288" cy="1754327"/>
          </a:xfrm>
        </p:grpSpPr>
        <p:sp>
          <p:nvSpPr>
            <p:cNvPr id="9" name="TextBox 8"/>
            <p:cNvSpPr txBox="1"/>
            <p:nvPr/>
          </p:nvSpPr>
          <p:spPr>
            <a:xfrm>
              <a:off x="4757192" y="3811084"/>
              <a:ext cx="1368152" cy="369332"/>
            </a:xfrm>
            <a:prstGeom prst="rect">
              <a:avLst/>
            </a:prstGeom>
            <a:noFill/>
          </p:spPr>
          <p:txBody>
            <a:bodyPr wrap="square" rtlCol="0">
              <a:spAutoFit/>
            </a:bodyPr>
            <a:lstStyle/>
            <a:p>
              <a:r>
                <a:rPr lang="en-GB" b="1" dirty="0" smtClean="0"/>
                <a:t>RPSS &gt; 0</a:t>
              </a:r>
              <a:endParaRPr lang="en-GB" b="1" dirty="0"/>
            </a:p>
          </p:txBody>
        </p:sp>
        <p:sp>
          <p:nvSpPr>
            <p:cNvPr id="11" name="Right Arrow 10"/>
            <p:cNvSpPr/>
            <p:nvPr/>
          </p:nvSpPr>
          <p:spPr>
            <a:xfrm>
              <a:off x="5832140" y="3789100"/>
              <a:ext cx="684076" cy="360040"/>
            </a:xfrm>
            <a:prstGeom prst="rightArrow">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TextBox 12"/>
            <p:cNvSpPr txBox="1"/>
            <p:nvPr/>
          </p:nvSpPr>
          <p:spPr>
            <a:xfrm>
              <a:off x="6544048" y="3419958"/>
              <a:ext cx="2348432" cy="1754327"/>
            </a:xfrm>
            <a:prstGeom prst="rect">
              <a:avLst/>
            </a:prstGeom>
            <a:noFill/>
          </p:spPr>
          <p:txBody>
            <a:bodyPr wrap="square" rtlCol="0">
              <a:spAutoFit/>
            </a:bodyPr>
            <a:lstStyle/>
            <a:p>
              <a:r>
                <a:rPr lang="en-GB" dirty="0" smtClean="0">
                  <a:solidFill>
                    <a:schemeClr val="accent3"/>
                  </a:solidFill>
                </a:rPr>
                <a:t>There is an added value of using this seasonal prediction over the use of mean past observations in the long term.</a:t>
              </a:r>
              <a:endParaRPr lang="en-GB" dirty="0">
                <a:solidFill>
                  <a:schemeClr val="accent3"/>
                </a:solidFill>
              </a:endParaRPr>
            </a:p>
          </p:txBody>
        </p:sp>
      </p:grpSp>
      <p:sp>
        <p:nvSpPr>
          <p:cNvPr id="16" name="TextBox 15"/>
          <p:cNvSpPr txBox="1"/>
          <p:nvPr/>
        </p:nvSpPr>
        <p:spPr>
          <a:xfrm>
            <a:off x="251520" y="4894019"/>
            <a:ext cx="8640960" cy="954107"/>
          </a:xfrm>
          <a:prstGeom prst="rect">
            <a:avLst/>
          </a:prstGeom>
          <a:noFill/>
        </p:spPr>
        <p:txBody>
          <a:bodyPr wrap="square" rtlCol="0">
            <a:spAutoFit/>
          </a:bodyPr>
          <a:lstStyle/>
          <a:p>
            <a:r>
              <a:rPr lang="en-GB" sz="2800" b="1" dirty="0" smtClean="0">
                <a:ln w="22225">
                  <a:solidFill>
                    <a:schemeClr val="accent2"/>
                  </a:solidFill>
                  <a:prstDash val="solid"/>
                </a:ln>
                <a:solidFill>
                  <a:schemeClr val="accent2">
                    <a:lumMod val="40000"/>
                    <a:lumOff val="60000"/>
                  </a:schemeClr>
                </a:solidFill>
              </a:rPr>
              <a:t>For decision making is important to take into account not only the probabilities but also the skill of the predictions.</a:t>
            </a:r>
            <a:endParaRPr lang="en-GB" sz="2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768661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15"/>
          <p:cNvPicPr>
            <a:picLocks noChangeAspect="1"/>
          </p:cNvPicPr>
          <p:nvPr/>
        </p:nvPicPr>
        <p:blipFill rotWithShape="1">
          <a:blip r:embed="rId3" cstate="print">
            <a:extLst>
              <a:ext uri="{28A0092B-C50C-407E-A947-70E740481C1C}">
                <a14:useLocalDpi xmlns:a14="http://schemas.microsoft.com/office/drawing/2010/main" val="0"/>
              </a:ext>
            </a:extLst>
          </a:blip>
          <a:srcRect l="51468" t="24492" r="9695" b="44748"/>
          <a:stretch/>
        </p:blipFill>
        <p:spPr bwMode="auto">
          <a:xfrm>
            <a:off x="1248997" y="4365104"/>
            <a:ext cx="6851395" cy="1789200"/>
          </a:xfrm>
          <a:prstGeom prst="rect">
            <a:avLst/>
          </a:prstGeom>
          <a:ln>
            <a:noFill/>
          </a:ln>
          <a:extLst>
            <a:ext uri="{53640926-AAD7-44d8-BBD7-CCE9431645EC}">
              <a14:shadowObscured xmlns:a14="http://schemas.microsoft.com/office/drawing/2010/main"/>
            </a:ext>
          </a:extLst>
        </p:spPr>
      </p:pic>
      <p:sp>
        <p:nvSpPr>
          <p:cNvPr id="4" name="Titolo 3"/>
          <p:cNvSpPr>
            <a:spLocks noGrp="1"/>
          </p:cNvSpPr>
          <p:nvPr>
            <p:ph type="ctrTitle"/>
          </p:nvPr>
        </p:nvSpPr>
        <p:spPr>
          <a:xfrm>
            <a:off x="788494" y="1844824"/>
            <a:ext cx="7772400" cy="1470025"/>
          </a:xfrm>
        </p:spPr>
        <p:txBody>
          <a:bodyPr>
            <a:normAutofit/>
          </a:bodyPr>
          <a:lstStyle/>
          <a:p>
            <a:r>
              <a:rPr lang="it-IT" sz="6000" b="1" dirty="0" err="1"/>
              <a:t>Thank</a:t>
            </a:r>
            <a:r>
              <a:rPr lang="it-IT" sz="6000" b="1" dirty="0"/>
              <a:t> </a:t>
            </a:r>
            <a:r>
              <a:rPr lang="it-IT" sz="6000" b="1" dirty="0" err="1"/>
              <a:t>you</a:t>
            </a:r>
            <a:r>
              <a:rPr lang="it-IT" sz="6000" b="1" dirty="0"/>
              <a:t>!</a:t>
            </a:r>
          </a:p>
        </p:txBody>
      </p:sp>
    </p:spTree>
    <p:extLst>
      <p:ext uri="{BB962C8B-B14F-4D97-AF65-F5344CB8AC3E}">
        <p14:creationId xmlns:p14="http://schemas.microsoft.com/office/powerpoint/2010/main" val="39439899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18256"/>
            <a:ext cx="8244408" cy="1143000"/>
          </a:xfrm>
        </p:spPr>
        <p:txBody>
          <a:bodyPr>
            <a:noAutofit/>
          </a:bodyPr>
          <a:lstStyle/>
          <a:p>
            <a:r>
              <a:rPr lang="en-GB" sz="3600" b="1" dirty="0" smtClean="0"/>
              <a:t>Decadal predictions </a:t>
            </a:r>
            <a:r>
              <a:rPr lang="en-GB" sz="3600" b="1" dirty="0" err="1" smtClean="0"/>
              <a:t>vs</a:t>
            </a:r>
            <a:r>
              <a:rPr lang="en-GB" sz="3600" b="1" dirty="0" smtClean="0"/>
              <a:t> climate projections</a:t>
            </a:r>
            <a:endParaRPr lang="en-GB" sz="3600" b="1" dirty="0"/>
          </a:p>
        </p:txBody>
      </p:sp>
      <p:pic>
        <p:nvPicPr>
          <p:cNvPr id="3" name="Imagen 2" descr="TimeSeries.png"/>
          <p:cNvPicPr>
            <a:picLocks noChangeAspect="1"/>
          </p:cNvPicPr>
          <p:nvPr/>
        </p:nvPicPr>
        <p:blipFill rotWithShape="1">
          <a:blip r:embed="rId2">
            <a:extLst>
              <a:ext uri="{28A0092B-C50C-407E-A947-70E740481C1C}">
                <a14:useLocalDpi xmlns:a14="http://schemas.microsoft.com/office/drawing/2010/main" val="0"/>
              </a:ext>
            </a:extLst>
          </a:blip>
          <a:srcRect t="4037" b="3288"/>
          <a:stretch/>
        </p:blipFill>
        <p:spPr>
          <a:xfrm>
            <a:off x="683568" y="1499810"/>
            <a:ext cx="7806182" cy="4521478"/>
          </a:xfrm>
          <a:prstGeom prst="rect">
            <a:avLst/>
          </a:prstGeom>
        </p:spPr>
      </p:pic>
    </p:spTree>
    <p:extLst>
      <p:ext uri="{BB962C8B-B14F-4D97-AF65-F5344CB8AC3E}">
        <p14:creationId xmlns:p14="http://schemas.microsoft.com/office/powerpoint/2010/main" val="43282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24 Título"/>
          <p:cNvSpPr>
            <a:spLocks noGrp="1"/>
          </p:cNvSpPr>
          <p:nvPr>
            <p:ph type="title"/>
          </p:nvPr>
        </p:nvSpPr>
        <p:spPr>
          <a:xfrm>
            <a:off x="827584" y="44624"/>
            <a:ext cx="7787208" cy="1143000"/>
          </a:xfrm>
        </p:spPr>
        <p:txBody>
          <a:bodyPr>
            <a:normAutofit/>
          </a:bodyPr>
          <a:lstStyle/>
          <a:p>
            <a:pPr>
              <a:lnSpc>
                <a:spcPts val="2345"/>
              </a:lnSpc>
              <a:defRPr/>
            </a:pPr>
            <a:r>
              <a:rPr lang="en-US" sz="3600" b="1" dirty="0" smtClean="0"/>
              <a:t>Climate predictions</a:t>
            </a:r>
            <a:endParaRPr lang="es-ES" sz="3600" b="1" dirty="0"/>
          </a:p>
        </p:txBody>
      </p:sp>
      <p:sp>
        <p:nvSpPr>
          <p:cNvPr id="7" name="Freeform 33"/>
          <p:cNvSpPr>
            <a:spLocks/>
          </p:cNvSpPr>
          <p:nvPr/>
        </p:nvSpPr>
        <p:spPr bwMode="auto">
          <a:xfrm>
            <a:off x="761660" y="3799156"/>
            <a:ext cx="6235907" cy="1443036"/>
          </a:xfrm>
          <a:custGeom>
            <a:avLst/>
            <a:gdLst>
              <a:gd name="T0" fmla="*/ 0 w 4366"/>
              <a:gd name="T1" fmla="*/ 2147483647 h 1039"/>
              <a:gd name="T2" fmla="*/ 2147483647 w 4366"/>
              <a:gd name="T3" fmla="*/ 2147483647 h 1039"/>
              <a:gd name="T4" fmla="*/ 2147483647 w 4366"/>
              <a:gd name="T5" fmla="*/ 2147483647 h 1039"/>
              <a:gd name="T6" fmla="*/ 2147483647 w 4366"/>
              <a:gd name="T7" fmla="*/ 2147483647 h 1039"/>
              <a:gd name="T8" fmla="*/ 2147483647 w 4366"/>
              <a:gd name="T9" fmla="*/ 2147483647 h 1039"/>
              <a:gd name="T10" fmla="*/ 0 60000 65536"/>
              <a:gd name="T11" fmla="*/ 0 60000 65536"/>
              <a:gd name="T12" fmla="*/ 0 60000 65536"/>
              <a:gd name="T13" fmla="*/ 0 60000 65536"/>
              <a:gd name="T14" fmla="*/ 0 60000 65536"/>
              <a:gd name="T15" fmla="*/ 0 w 4366"/>
              <a:gd name="T16" fmla="*/ 0 h 1039"/>
              <a:gd name="T17" fmla="*/ 4366 w 4366"/>
              <a:gd name="T18" fmla="*/ 1039 h 1039"/>
            </a:gdLst>
            <a:ahLst/>
            <a:cxnLst>
              <a:cxn ang="T10">
                <a:pos x="T0" y="T1"/>
              </a:cxn>
              <a:cxn ang="T11">
                <a:pos x="T2" y="T3"/>
              </a:cxn>
              <a:cxn ang="T12">
                <a:pos x="T4" y="T5"/>
              </a:cxn>
              <a:cxn ang="T13">
                <a:pos x="T6" y="T7"/>
              </a:cxn>
              <a:cxn ang="T14">
                <a:pos x="T8" y="T9"/>
              </a:cxn>
            </a:cxnLst>
            <a:rect l="T15" t="T16" r="T17" b="T18"/>
            <a:pathLst>
              <a:path w="4366" h="1039">
                <a:moveTo>
                  <a:pt x="0" y="75"/>
                </a:moveTo>
                <a:cubicBezTo>
                  <a:pt x="340" y="79"/>
                  <a:pt x="681" y="84"/>
                  <a:pt x="1021" y="75"/>
                </a:cubicBezTo>
                <a:cubicBezTo>
                  <a:pt x="1361" y="66"/>
                  <a:pt x="1663" y="0"/>
                  <a:pt x="2041" y="19"/>
                </a:cubicBezTo>
                <a:cubicBezTo>
                  <a:pt x="2419" y="38"/>
                  <a:pt x="2902" y="19"/>
                  <a:pt x="3289" y="189"/>
                </a:cubicBezTo>
                <a:cubicBezTo>
                  <a:pt x="3676" y="359"/>
                  <a:pt x="4021" y="699"/>
                  <a:pt x="4366" y="103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8" name="Freeform 32"/>
          <p:cNvSpPr>
            <a:spLocks/>
          </p:cNvSpPr>
          <p:nvPr/>
        </p:nvSpPr>
        <p:spPr bwMode="auto">
          <a:xfrm>
            <a:off x="919848" y="3017511"/>
            <a:ext cx="6078423" cy="831750"/>
          </a:xfrm>
          <a:custGeom>
            <a:avLst/>
            <a:gdLst>
              <a:gd name="T0" fmla="*/ 0 w 3686"/>
              <a:gd name="T1" fmla="*/ 2147483647 h 538"/>
              <a:gd name="T2" fmla="*/ 2147483647 w 3686"/>
              <a:gd name="T3" fmla="*/ 2147483647 h 538"/>
              <a:gd name="T4" fmla="*/ 2147483647 w 3686"/>
              <a:gd name="T5" fmla="*/ 2147483647 h 538"/>
              <a:gd name="T6" fmla="*/ 2147483647 w 3686"/>
              <a:gd name="T7" fmla="*/ 2147483647 h 538"/>
              <a:gd name="T8" fmla="*/ 2147483647 w 3686"/>
              <a:gd name="T9" fmla="*/ 2147483647 h 538"/>
              <a:gd name="T10" fmla="*/ 2147483647 w 3686"/>
              <a:gd name="T11" fmla="*/ 2147483647 h 538"/>
              <a:gd name="T12" fmla="*/ 0 60000 65536"/>
              <a:gd name="T13" fmla="*/ 0 60000 65536"/>
              <a:gd name="T14" fmla="*/ 0 60000 65536"/>
              <a:gd name="T15" fmla="*/ 0 60000 65536"/>
              <a:gd name="T16" fmla="*/ 0 60000 65536"/>
              <a:gd name="T17" fmla="*/ 0 60000 65536"/>
              <a:gd name="T18" fmla="*/ 0 w 3686"/>
              <a:gd name="T19" fmla="*/ 0 h 538"/>
              <a:gd name="T20" fmla="*/ 3686 w 3686"/>
              <a:gd name="T21" fmla="*/ 538 h 538"/>
            </a:gdLst>
            <a:ahLst/>
            <a:cxnLst>
              <a:cxn ang="T12">
                <a:pos x="T0" y="T1"/>
              </a:cxn>
              <a:cxn ang="T13">
                <a:pos x="T2" y="T3"/>
              </a:cxn>
              <a:cxn ang="T14">
                <a:pos x="T4" y="T5"/>
              </a:cxn>
              <a:cxn ang="T15">
                <a:pos x="T6" y="T7"/>
              </a:cxn>
              <a:cxn ang="T16">
                <a:pos x="T8" y="T9"/>
              </a:cxn>
              <a:cxn ang="T17">
                <a:pos x="T10" y="T11"/>
              </a:cxn>
            </a:cxnLst>
            <a:rect l="T18" t="T19" r="T20" b="T21"/>
            <a:pathLst>
              <a:path w="3686" h="538">
                <a:moveTo>
                  <a:pt x="0" y="538"/>
                </a:moveTo>
                <a:cubicBezTo>
                  <a:pt x="246" y="510"/>
                  <a:pt x="492" y="482"/>
                  <a:pt x="794" y="425"/>
                </a:cubicBezTo>
                <a:cubicBezTo>
                  <a:pt x="1096" y="368"/>
                  <a:pt x="1512" y="264"/>
                  <a:pt x="1814" y="198"/>
                </a:cubicBezTo>
                <a:cubicBezTo>
                  <a:pt x="2116" y="132"/>
                  <a:pt x="2381" y="56"/>
                  <a:pt x="2608" y="28"/>
                </a:cubicBezTo>
                <a:cubicBezTo>
                  <a:pt x="2835" y="0"/>
                  <a:pt x="2995" y="19"/>
                  <a:pt x="3175" y="28"/>
                </a:cubicBezTo>
                <a:cubicBezTo>
                  <a:pt x="3355" y="37"/>
                  <a:pt x="3520" y="61"/>
                  <a:pt x="3686" y="8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9" name="Freeform 29"/>
          <p:cNvSpPr>
            <a:spLocks/>
          </p:cNvSpPr>
          <p:nvPr/>
        </p:nvSpPr>
        <p:spPr bwMode="auto">
          <a:xfrm>
            <a:off x="1025311" y="2569308"/>
            <a:ext cx="5899261" cy="1411540"/>
          </a:xfrm>
          <a:custGeom>
            <a:avLst/>
            <a:gdLst>
              <a:gd name="T0" fmla="*/ 0 w 4083"/>
              <a:gd name="T1" fmla="*/ 2147483647 h 964"/>
              <a:gd name="T2" fmla="*/ 2147483647 w 4083"/>
              <a:gd name="T3" fmla="*/ 2147483647 h 964"/>
              <a:gd name="T4" fmla="*/ 2147483647 w 4083"/>
              <a:gd name="T5" fmla="*/ 2147483647 h 964"/>
              <a:gd name="T6" fmla="*/ 2147483647 w 4083"/>
              <a:gd name="T7" fmla="*/ 2147483647 h 964"/>
              <a:gd name="T8" fmla="*/ 2147483647 w 4083"/>
              <a:gd name="T9" fmla="*/ 0 h 964"/>
              <a:gd name="T10" fmla="*/ 0 60000 65536"/>
              <a:gd name="T11" fmla="*/ 0 60000 65536"/>
              <a:gd name="T12" fmla="*/ 0 60000 65536"/>
              <a:gd name="T13" fmla="*/ 0 60000 65536"/>
              <a:gd name="T14" fmla="*/ 0 60000 65536"/>
              <a:gd name="T15" fmla="*/ 0 w 4083"/>
              <a:gd name="T16" fmla="*/ 0 h 964"/>
              <a:gd name="T17" fmla="*/ 4083 w 4083"/>
              <a:gd name="T18" fmla="*/ 964 h 964"/>
            </a:gdLst>
            <a:ahLst/>
            <a:cxnLst>
              <a:cxn ang="T10">
                <a:pos x="T0" y="T1"/>
              </a:cxn>
              <a:cxn ang="T11">
                <a:pos x="T2" y="T3"/>
              </a:cxn>
              <a:cxn ang="T12">
                <a:pos x="T4" y="T5"/>
              </a:cxn>
              <a:cxn ang="T13">
                <a:pos x="T6" y="T7"/>
              </a:cxn>
              <a:cxn ang="T14">
                <a:pos x="T8" y="T9"/>
              </a:cxn>
            </a:cxnLst>
            <a:rect l="T15" t="T16" r="T17" b="T18"/>
            <a:pathLst>
              <a:path w="4083" h="964">
                <a:moveTo>
                  <a:pt x="0" y="964"/>
                </a:moveTo>
                <a:cubicBezTo>
                  <a:pt x="250" y="954"/>
                  <a:pt x="501" y="945"/>
                  <a:pt x="794" y="907"/>
                </a:cubicBezTo>
                <a:cubicBezTo>
                  <a:pt x="1087" y="869"/>
                  <a:pt x="1380" y="803"/>
                  <a:pt x="1758" y="737"/>
                </a:cubicBezTo>
                <a:cubicBezTo>
                  <a:pt x="2136" y="671"/>
                  <a:pt x="2675" y="633"/>
                  <a:pt x="3062" y="510"/>
                </a:cubicBezTo>
                <a:cubicBezTo>
                  <a:pt x="3449" y="387"/>
                  <a:pt x="3913" y="85"/>
                  <a:pt x="4083"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10" name="Freeform 25"/>
          <p:cNvSpPr>
            <a:spLocks/>
          </p:cNvSpPr>
          <p:nvPr/>
        </p:nvSpPr>
        <p:spPr bwMode="auto">
          <a:xfrm>
            <a:off x="761657" y="2028048"/>
            <a:ext cx="5844360" cy="1855332"/>
          </a:xfrm>
          <a:custGeom>
            <a:avLst/>
            <a:gdLst>
              <a:gd name="T0" fmla="*/ 0 w 4045"/>
              <a:gd name="T1" fmla="*/ 2147483647 h 1266"/>
              <a:gd name="T2" fmla="*/ 2147483647 w 4045"/>
              <a:gd name="T3" fmla="*/ 2147483647 h 1266"/>
              <a:gd name="T4" fmla="*/ 2147483647 w 4045"/>
              <a:gd name="T5" fmla="*/ 2147483647 h 1266"/>
              <a:gd name="T6" fmla="*/ 2147483647 w 4045"/>
              <a:gd name="T7" fmla="*/ 2147483647 h 1266"/>
              <a:gd name="T8" fmla="*/ 2147483647 w 4045"/>
              <a:gd name="T9" fmla="*/ 2147483647 h 1266"/>
              <a:gd name="T10" fmla="*/ 2147483647 w 4045"/>
              <a:gd name="T11" fmla="*/ 2147483647 h 1266"/>
              <a:gd name="T12" fmla="*/ 2147483647 w 4045"/>
              <a:gd name="T13" fmla="*/ 2147483647 h 1266"/>
              <a:gd name="T14" fmla="*/ 2147483647 w 4045"/>
              <a:gd name="T15" fmla="*/ 2147483647 h 1266"/>
              <a:gd name="T16" fmla="*/ 0 60000 65536"/>
              <a:gd name="T17" fmla="*/ 0 60000 65536"/>
              <a:gd name="T18" fmla="*/ 0 60000 65536"/>
              <a:gd name="T19" fmla="*/ 0 60000 65536"/>
              <a:gd name="T20" fmla="*/ 0 60000 65536"/>
              <a:gd name="T21" fmla="*/ 0 60000 65536"/>
              <a:gd name="T22" fmla="*/ 0 60000 65536"/>
              <a:gd name="T23" fmla="*/ 0 60000 65536"/>
              <a:gd name="T24" fmla="*/ 0 w 4045"/>
              <a:gd name="T25" fmla="*/ 0 h 1266"/>
              <a:gd name="T26" fmla="*/ 4045 w 4045"/>
              <a:gd name="T27" fmla="*/ 1266 h 12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45" h="1266">
                <a:moveTo>
                  <a:pt x="0" y="1247"/>
                </a:moveTo>
                <a:cubicBezTo>
                  <a:pt x="312" y="1256"/>
                  <a:pt x="624" y="1266"/>
                  <a:pt x="851" y="1247"/>
                </a:cubicBezTo>
                <a:cubicBezTo>
                  <a:pt x="1078" y="1228"/>
                  <a:pt x="1163" y="1181"/>
                  <a:pt x="1361" y="1134"/>
                </a:cubicBezTo>
                <a:cubicBezTo>
                  <a:pt x="1559" y="1087"/>
                  <a:pt x="1852" y="1002"/>
                  <a:pt x="2041" y="964"/>
                </a:cubicBezTo>
                <a:cubicBezTo>
                  <a:pt x="2230" y="926"/>
                  <a:pt x="2306" y="945"/>
                  <a:pt x="2495" y="907"/>
                </a:cubicBezTo>
                <a:cubicBezTo>
                  <a:pt x="2684" y="869"/>
                  <a:pt x="2939" y="869"/>
                  <a:pt x="3175" y="737"/>
                </a:cubicBezTo>
                <a:cubicBezTo>
                  <a:pt x="3411" y="605"/>
                  <a:pt x="3781" y="226"/>
                  <a:pt x="3913" y="113"/>
                </a:cubicBezTo>
                <a:cubicBezTo>
                  <a:pt x="4045" y="0"/>
                  <a:pt x="4007" y="28"/>
                  <a:pt x="3969" y="56"/>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11" name="Freeform 26"/>
          <p:cNvSpPr>
            <a:spLocks/>
          </p:cNvSpPr>
          <p:nvPr/>
        </p:nvSpPr>
        <p:spPr bwMode="auto">
          <a:xfrm>
            <a:off x="761660" y="3468820"/>
            <a:ext cx="6472859" cy="1496005"/>
          </a:xfrm>
          <a:custGeom>
            <a:avLst/>
            <a:gdLst>
              <a:gd name="T0" fmla="*/ 0 w 4480"/>
              <a:gd name="T1" fmla="*/ 2147483647 h 1021"/>
              <a:gd name="T2" fmla="*/ 2147483647 w 4480"/>
              <a:gd name="T3" fmla="*/ 2147483647 h 1021"/>
              <a:gd name="T4" fmla="*/ 2147483647 w 4480"/>
              <a:gd name="T5" fmla="*/ 2147483647 h 1021"/>
              <a:gd name="T6" fmla="*/ 2147483647 w 4480"/>
              <a:gd name="T7" fmla="*/ 0 h 1021"/>
              <a:gd name="T8" fmla="*/ 2147483647 w 4480"/>
              <a:gd name="T9" fmla="*/ 2147483647 h 1021"/>
              <a:gd name="T10" fmla="*/ 2147483647 w 4480"/>
              <a:gd name="T11" fmla="*/ 2147483647 h 1021"/>
              <a:gd name="T12" fmla="*/ 2147483647 w 4480"/>
              <a:gd name="T13" fmla="*/ 2147483647 h 1021"/>
              <a:gd name="T14" fmla="*/ 0 60000 65536"/>
              <a:gd name="T15" fmla="*/ 0 60000 65536"/>
              <a:gd name="T16" fmla="*/ 0 60000 65536"/>
              <a:gd name="T17" fmla="*/ 0 60000 65536"/>
              <a:gd name="T18" fmla="*/ 0 60000 65536"/>
              <a:gd name="T19" fmla="*/ 0 60000 65536"/>
              <a:gd name="T20" fmla="*/ 0 60000 65536"/>
              <a:gd name="T21" fmla="*/ 0 w 4480"/>
              <a:gd name="T22" fmla="*/ 0 h 1021"/>
              <a:gd name="T23" fmla="*/ 4480 w 4480"/>
              <a:gd name="T24" fmla="*/ 1021 h 10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80" h="1021">
                <a:moveTo>
                  <a:pt x="0" y="170"/>
                </a:moveTo>
                <a:cubicBezTo>
                  <a:pt x="194" y="174"/>
                  <a:pt x="388" y="179"/>
                  <a:pt x="624" y="170"/>
                </a:cubicBezTo>
                <a:cubicBezTo>
                  <a:pt x="860" y="161"/>
                  <a:pt x="1125" y="141"/>
                  <a:pt x="1418" y="113"/>
                </a:cubicBezTo>
                <a:cubicBezTo>
                  <a:pt x="1711" y="85"/>
                  <a:pt x="2118" y="0"/>
                  <a:pt x="2382" y="0"/>
                </a:cubicBezTo>
                <a:cubicBezTo>
                  <a:pt x="2646" y="0"/>
                  <a:pt x="2797" y="47"/>
                  <a:pt x="3005" y="113"/>
                </a:cubicBezTo>
                <a:cubicBezTo>
                  <a:pt x="3213" y="179"/>
                  <a:pt x="3383" y="246"/>
                  <a:pt x="3629" y="397"/>
                </a:cubicBezTo>
                <a:cubicBezTo>
                  <a:pt x="3875" y="548"/>
                  <a:pt x="4177" y="784"/>
                  <a:pt x="4480" y="1021"/>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12" name="Freeform 31"/>
          <p:cNvSpPr>
            <a:spLocks/>
          </p:cNvSpPr>
          <p:nvPr/>
        </p:nvSpPr>
        <p:spPr bwMode="auto">
          <a:xfrm>
            <a:off x="938461" y="3468820"/>
            <a:ext cx="6143438" cy="914783"/>
          </a:xfrm>
          <a:custGeom>
            <a:avLst/>
            <a:gdLst>
              <a:gd name="T0" fmla="*/ 0 w 4252"/>
              <a:gd name="T1" fmla="*/ 2147483647 h 624"/>
              <a:gd name="T2" fmla="*/ 2147483647 w 4252"/>
              <a:gd name="T3" fmla="*/ 2147483647 h 624"/>
              <a:gd name="T4" fmla="*/ 2147483647 w 4252"/>
              <a:gd name="T5" fmla="*/ 0 h 624"/>
              <a:gd name="T6" fmla="*/ 2147483647 w 4252"/>
              <a:gd name="T7" fmla="*/ 2147483647 h 624"/>
              <a:gd name="T8" fmla="*/ 2147483647 w 4252"/>
              <a:gd name="T9" fmla="*/ 2147483647 h 624"/>
              <a:gd name="T10" fmla="*/ 0 60000 65536"/>
              <a:gd name="T11" fmla="*/ 0 60000 65536"/>
              <a:gd name="T12" fmla="*/ 0 60000 65536"/>
              <a:gd name="T13" fmla="*/ 0 60000 65536"/>
              <a:gd name="T14" fmla="*/ 0 60000 65536"/>
              <a:gd name="T15" fmla="*/ 0 w 4252"/>
              <a:gd name="T16" fmla="*/ 0 h 624"/>
              <a:gd name="T17" fmla="*/ 4252 w 4252"/>
              <a:gd name="T18" fmla="*/ 624 h 624"/>
            </a:gdLst>
            <a:ahLst/>
            <a:cxnLst>
              <a:cxn ang="T10">
                <a:pos x="T0" y="T1"/>
              </a:cxn>
              <a:cxn ang="T11">
                <a:pos x="T2" y="T3"/>
              </a:cxn>
              <a:cxn ang="T12">
                <a:pos x="T4" y="T5"/>
              </a:cxn>
              <a:cxn ang="T13">
                <a:pos x="T6" y="T7"/>
              </a:cxn>
              <a:cxn ang="T14">
                <a:pos x="T8" y="T9"/>
              </a:cxn>
            </a:cxnLst>
            <a:rect l="T15" t="T16" r="T17" b="T18"/>
            <a:pathLst>
              <a:path w="4252" h="624">
                <a:moveTo>
                  <a:pt x="0" y="170"/>
                </a:moveTo>
                <a:cubicBezTo>
                  <a:pt x="222" y="184"/>
                  <a:pt x="444" y="198"/>
                  <a:pt x="737" y="170"/>
                </a:cubicBezTo>
                <a:cubicBezTo>
                  <a:pt x="1030" y="142"/>
                  <a:pt x="1398" y="0"/>
                  <a:pt x="1757" y="0"/>
                </a:cubicBezTo>
                <a:cubicBezTo>
                  <a:pt x="2116" y="0"/>
                  <a:pt x="2475" y="66"/>
                  <a:pt x="2891" y="170"/>
                </a:cubicBezTo>
                <a:cubicBezTo>
                  <a:pt x="3307" y="274"/>
                  <a:pt x="3779" y="449"/>
                  <a:pt x="4252" y="624"/>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13" name="Freeform 28"/>
          <p:cNvSpPr>
            <a:spLocks/>
          </p:cNvSpPr>
          <p:nvPr/>
        </p:nvSpPr>
        <p:spPr bwMode="auto">
          <a:xfrm>
            <a:off x="938461" y="3378865"/>
            <a:ext cx="5899261" cy="442361"/>
          </a:xfrm>
          <a:custGeom>
            <a:avLst/>
            <a:gdLst>
              <a:gd name="T0" fmla="*/ 0 w 4083"/>
              <a:gd name="T1" fmla="*/ 2147483647 h 302"/>
              <a:gd name="T2" fmla="*/ 2147483647 w 4083"/>
              <a:gd name="T3" fmla="*/ 2147483647 h 302"/>
              <a:gd name="T4" fmla="*/ 2147483647 w 4083"/>
              <a:gd name="T5" fmla="*/ 2147483647 h 302"/>
              <a:gd name="T6" fmla="*/ 2147483647 w 4083"/>
              <a:gd name="T7" fmla="*/ 2147483647 h 302"/>
              <a:gd name="T8" fmla="*/ 2147483647 w 4083"/>
              <a:gd name="T9" fmla="*/ 2147483647 h 302"/>
              <a:gd name="T10" fmla="*/ 2147483647 w 4083"/>
              <a:gd name="T11" fmla="*/ 2147483647 h 302"/>
              <a:gd name="T12" fmla="*/ 2147483647 w 4083"/>
              <a:gd name="T13" fmla="*/ 0 h 302"/>
              <a:gd name="T14" fmla="*/ 0 60000 65536"/>
              <a:gd name="T15" fmla="*/ 0 60000 65536"/>
              <a:gd name="T16" fmla="*/ 0 60000 65536"/>
              <a:gd name="T17" fmla="*/ 0 60000 65536"/>
              <a:gd name="T18" fmla="*/ 0 60000 65536"/>
              <a:gd name="T19" fmla="*/ 0 60000 65536"/>
              <a:gd name="T20" fmla="*/ 0 60000 65536"/>
              <a:gd name="T21" fmla="*/ 0 w 4083"/>
              <a:gd name="T22" fmla="*/ 0 h 302"/>
              <a:gd name="T23" fmla="*/ 4083 w 4083"/>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3" h="302">
                <a:moveTo>
                  <a:pt x="0" y="283"/>
                </a:moveTo>
                <a:cubicBezTo>
                  <a:pt x="179" y="292"/>
                  <a:pt x="359" y="302"/>
                  <a:pt x="567" y="283"/>
                </a:cubicBezTo>
                <a:cubicBezTo>
                  <a:pt x="775" y="264"/>
                  <a:pt x="1021" y="198"/>
                  <a:pt x="1248" y="170"/>
                </a:cubicBezTo>
                <a:cubicBezTo>
                  <a:pt x="1475" y="142"/>
                  <a:pt x="1711" y="113"/>
                  <a:pt x="1928" y="113"/>
                </a:cubicBezTo>
                <a:cubicBezTo>
                  <a:pt x="2145" y="113"/>
                  <a:pt x="2278" y="170"/>
                  <a:pt x="2552" y="170"/>
                </a:cubicBezTo>
                <a:cubicBezTo>
                  <a:pt x="2826" y="170"/>
                  <a:pt x="3317" y="141"/>
                  <a:pt x="3572" y="113"/>
                </a:cubicBezTo>
                <a:cubicBezTo>
                  <a:pt x="3827" y="85"/>
                  <a:pt x="3955" y="42"/>
                  <a:pt x="4083"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14" name="Freeform 30"/>
          <p:cNvSpPr>
            <a:spLocks/>
          </p:cNvSpPr>
          <p:nvPr/>
        </p:nvSpPr>
        <p:spPr bwMode="auto">
          <a:xfrm>
            <a:off x="850058" y="3648719"/>
            <a:ext cx="6062526" cy="332130"/>
          </a:xfrm>
          <a:custGeom>
            <a:avLst/>
            <a:gdLst>
              <a:gd name="T0" fmla="*/ 0 w 4196"/>
              <a:gd name="T1" fmla="*/ 2147483647 h 227"/>
              <a:gd name="T2" fmla="*/ 2147483647 w 4196"/>
              <a:gd name="T3" fmla="*/ 2147483647 h 227"/>
              <a:gd name="T4" fmla="*/ 2147483647 w 4196"/>
              <a:gd name="T5" fmla="*/ 0 h 227"/>
              <a:gd name="T6" fmla="*/ 2147483647 w 4196"/>
              <a:gd name="T7" fmla="*/ 2147483647 h 227"/>
              <a:gd name="T8" fmla="*/ 2147483647 w 4196"/>
              <a:gd name="T9" fmla="*/ 2147483647 h 227"/>
              <a:gd name="T10" fmla="*/ 0 60000 65536"/>
              <a:gd name="T11" fmla="*/ 0 60000 65536"/>
              <a:gd name="T12" fmla="*/ 0 60000 65536"/>
              <a:gd name="T13" fmla="*/ 0 60000 65536"/>
              <a:gd name="T14" fmla="*/ 0 60000 65536"/>
              <a:gd name="T15" fmla="*/ 0 w 4196"/>
              <a:gd name="T16" fmla="*/ 0 h 227"/>
              <a:gd name="T17" fmla="*/ 4196 w 4196"/>
              <a:gd name="T18" fmla="*/ 227 h 227"/>
            </a:gdLst>
            <a:ahLst/>
            <a:cxnLst>
              <a:cxn ang="T10">
                <a:pos x="T0" y="T1"/>
              </a:cxn>
              <a:cxn ang="T11">
                <a:pos x="T2" y="T3"/>
              </a:cxn>
              <a:cxn ang="T12">
                <a:pos x="T4" y="T5"/>
              </a:cxn>
              <a:cxn ang="T13">
                <a:pos x="T6" y="T7"/>
              </a:cxn>
              <a:cxn ang="T14">
                <a:pos x="T8" y="T9"/>
              </a:cxn>
            </a:cxnLst>
            <a:rect l="T15" t="T16" r="T17" b="T18"/>
            <a:pathLst>
              <a:path w="4196" h="227">
                <a:moveTo>
                  <a:pt x="0" y="227"/>
                </a:moveTo>
                <a:cubicBezTo>
                  <a:pt x="435" y="189"/>
                  <a:pt x="870" y="152"/>
                  <a:pt x="1191" y="114"/>
                </a:cubicBezTo>
                <a:cubicBezTo>
                  <a:pt x="1512" y="76"/>
                  <a:pt x="1626" y="0"/>
                  <a:pt x="1928" y="0"/>
                </a:cubicBezTo>
                <a:cubicBezTo>
                  <a:pt x="2230" y="0"/>
                  <a:pt x="2627" y="76"/>
                  <a:pt x="3005" y="114"/>
                </a:cubicBezTo>
                <a:cubicBezTo>
                  <a:pt x="3383" y="152"/>
                  <a:pt x="3789" y="189"/>
                  <a:pt x="4196" y="227"/>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15" name="Freeform 27"/>
          <p:cNvSpPr>
            <a:spLocks/>
          </p:cNvSpPr>
          <p:nvPr/>
        </p:nvSpPr>
        <p:spPr bwMode="auto">
          <a:xfrm>
            <a:off x="938458" y="3468817"/>
            <a:ext cx="5488926" cy="1440174"/>
          </a:xfrm>
          <a:custGeom>
            <a:avLst/>
            <a:gdLst>
              <a:gd name="T0" fmla="*/ 0 w 3799"/>
              <a:gd name="T1" fmla="*/ 2147483647 h 983"/>
              <a:gd name="T2" fmla="*/ 2147483647 w 3799"/>
              <a:gd name="T3" fmla="*/ 2147483647 h 983"/>
              <a:gd name="T4" fmla="*/ 2147483647 w 3799"/>
              <a:gd name="T5" fmla="*/ 2147483647 h 983"/>
              <a:gd name="T6" fmla="*/ 2147483647 w 3799"/>
              <a:gd name="T7" fmla="*/ 2147483647 h 983"/>
              <a:gd name="T8" fmla="*/ 2147483647 w 3799"/>
              <a:gd name="T9" fmla="*/ 2147483647 h 983"/>
              <a:gd name="T10" fmla="*/ 2147483647 w 3799"/>
              <a:gd name="T11" fmla="*/ 2147483647 h 983"/>
              <a:gd name="T12" fmla="*/ 0 60000 65536"/>
              <a:gd name="T13" fmla="*/ 0 60000 65536"/>
              <a:gd name="T14" fmla="*/ 0 60000 65536"/>
              <a:gd name="T15" fmla="*/ 0 60000 65536"/>
              <a:gd name="T16" fmla="*/ 0 60000 65536"/>
              <a:gd name="T17" fmla="*/ 0 60000 65536"/>
              <a:gd name="T18" fmla="*/ 0 w 3799"/>
              <a:gd name="T19" fmla="*/ 0 h 983"/>
              <a:gd name="T20" fmla="*/ 3799 w 3799"/>
              <a:gd name="T21" fmla="*/ 983 h 983"/>
            </a:gdLst>
            <a:ahLst/>
            <a:cxnLst>
              <a:cxn ang="T12">
                <a:pos x="T0" y="T1"/>
              </a:cxn>
              <a:cxn ang="T13">
                <a:pos x="T2" y="T3"/>
              </a:cxn>
              <a:cxn ang="T14">
                <a:pos x="T4" y="T5"/>
              </a:cxn>
              <a:cxn ang="T15">
                <a:pos x="T6" y="T7"/>
              </a:cxn>
              <a:cxn ang="T16">
                <a:pos x="T8" y="T9"/>
              </a:cxn>
              <a:cxn ang="T17">
                <a:pos x="T10" y="T11"/>
              </a:cxn>
            </a:cxnLst>
            <a:rect l="T18" t="T19" r="T20" b="T21"/>
            <a:pathLst>
              <a:path w="3799" h="983">
                <a:moveTo>
                  <a:pt x="0" y="359"/>
                </a:moveTo>
                <a:cubicBezTo>
                  <a:pt x="321" y="325"/>
                  <a:pt x="642" y="292"/>
                  <a:pt x="907" y="245"/>
                </a:cubicBezTo>
                <a:cubicBezTo>
                  <a:pt x="1172" y="198"/>
                  <a:pt x="1380" y="113"/>
                  <a:pt x="1588" y="75"/>
                </a:cubicBezTo>
                <a:cubicBezTo>
                  <a:pt x="1796" y="37"/>
                  <a:pt x="1966" y="0"/>
                  <a:pt x="2155" y="19"/>
                </a:cubicBezTo>
                <a:cubicBezTo>
                  <a:pt x="2344" y="38"/>
                  <a:pt x="2448" y="28"/>
                  <a:pt x="2722" y="189"/>
                </a:cubicBezTo>
                <a:cubicBezTo>
                  <a:pt x="2996" y="350"/>
                  <a:pt x="3397" y="666"/>
                  <a:pt x="3799" y="98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16" name="Oval 7"/>
          <p:cNvSpPr>
            <a:spLocks noChangeArrowheads="1"/>
          </p:cNvSpPr>
          <p:nvPr/>
        </p:nvSpPr>
        <p:spPr bwMode="auto">
          <a:xfrm>
            <a:off x="673261" y="3648720"/>
            <a:ext cx="492686" cy="499621"/>
          </a:xfrm>
          <a:prstGeom prst="ellipse">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s-ES" altLang="es-ES" sz="1758">
              <a:solidFill>
                <a:schemeClr val="tx2"/>
              </a:solidFill>
            </a:endParaRPr>
          </a:p>
        </p:txBody>
      </p:sp>
      <p:sp>
        <p:nvSpPr>
          <p:cNvPr id="17" name="Line 9"/>
          <p:cNvSpPr>
            <a:spLocks noChangeShapeType="1"/>
          </p:cNvSpPr>
          <p:nvPr/>
        </p:nvSpPr>
        <p:spPr bwMode="auto">
          <a:xfrm>
            <a:off x="1043608" y="5659837"/>
            <a:ext cx="5935383" cy="0"/>
          </a:xfrm>
          <a:prstGeom prst="line">
            <a:avLst/>
          </a:prstGeom>
          <a:noFill/>
          <a:ln w="57150">
            <a:solidFill>
              <a:schemeClr val="accent6"/>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s-ES" sz="1758"/>
          </a:p>
        </p:txBody>
      </p:sp>
      <p:sp>
        <p:nvSpPr>
          <p:cNvPr id="18" name="Text Box 10"/>
          <p:cNvSpPr txBox="1">
            <a:spLocks noChangeArrowheads="1"/>
          </p:cNvSpPr>
          <p:nvPr/>
        </p:nvSpPr>
        <p:spPr bwMode="auto">
          <a:xfrm>
            <a:off x="1405148" y="5589240"/>
            <a:ext cx="655957" cy="362819"/>
          </a:xfrm>
          <a:prstGeom prst="rect">
            <a:avLst/>
          </a:prstGeom>
          <a:noFill/>
          <a:ln>
            <a:noFill/>
          </a:ln>
          <a:effectLst/>
          <a:extLst/>
        </p:spPr>
        <p:txBody>
          <a:bodyPr>
            <a:spAutoFit/>
          </a:bodyPr>
          <a:lstStyle>
            <a:defPPr>
              <a:defRPr lang="en-US"/>
            </a:defPPr>
            <a:lvl1pPr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a:lstStyle>
          <a:p>
            <a:pPr eaLnBrk="0" hangingPunct="0">
              <a:spcBef>
                <a:spcPct val="50000"/>
              </a:spcBef>
              <a:defRPr/>
            </a:pPr>
            <a:r>
              <a:rPr lang="en-GB" sz="1954" b="1" dirty="0">
                <a:solidFill>
                  <a:schemeClr val="accent2"/>
                </a:solidFill>
                <a:latin typeface="+mn-lt"/>
              </a:rPr>
              <a:t>time</a:t>
            </a:r>
          </a:p>
        </p:txBody>
      </p:sp>
      <p:grpSp>
        <p:nvGrpSpPr>
          <p:cNvPr id="19" name="Gruppo 86"/>
          <p:cNvGrpSpPr>
            <a:grpSpLocks/>
          </p:cNvGrpSpPr>
          <p:nvPr/>
        </p:nvGrpSpPr>
        <p:grpSpPr bwMode="auto">
          <a:xfrm>
            <a:off x="2719426" y="1756644"/>
            <a:ext cx="6217920" cy="3825785"/>
            <a:chOff x="2604472" y="1979612"/>
            <a:chExt cx="6431578" cy="4037013"/>
          </a:xfrm>
        </p:grpSpPr>
        <p:sp>
          <p:nvSpPr>
            <p:cNvPr id="20" name="Freeform 14"/>
            <p:cNvSpPr>
              <a:spLocks/>
            </p:cNvSpPr>
            <p:nvPr/>
          </p:nvSpPr>
          <p:spPr bwMode="auto">
            <a:xfrm>
              <a:off x="4419600" y="1979612"/>
              <a:ext cx="4616450" cy="4037013"/>
            </a:xfrm>
            <a:custGeom>
              <a:avLst/>
              <a:gdLst>
                <a:gd name="T0" fmla="*/ 2147483647 w 994"/>
                <a:gd name="T1" fmla="*/ 2147483647 h 1535"/>
                <a:gd name="T2" fmla="*/ 2147483647 w 994"/>
                <a:gd name="T3" fmla="*/ 0 h 1535"/>
                <a:gd name="T4" fmla="*/ 2147483647 w 994"/>
                <a:gd name="T5" fmla="*/ 2147483647 h 1535"/>
                <a:gd name="T6" fmla="*/ 2147483647 w 994"/>
                <a:gd name="T7" fmla="*/ 2147483647 h 1535"/>
                <a:gd name="T8" fmla="*/ 2147483647 w 994"/>
                <a:gd name="T9" fmla="*/ 2147483647 h 1535"/>
                <a:gd name="T10" fmla="*/ 2147483647 w 994"/>
                <a:gd name="T11" fmla="*/ 2147483647 h 1535"/>
                <a:gd name="T12" fmla="*/ 2147483647 w 994"/>
                <a:gd name="T13" fmla="*/ 2147483647 h 1535"/>
                <a:gd name="T14" fmla="*/ 2147483647 w 994"/>
                <a:gd name="T15" fmla="*/ 2147483647 h 1535"/>
                <a:gd name="T16" fmla="*/ 2147483647 w 994"/>
                <a:gd name="T17" fmla="*/ 2147483647 h 1535"/>
                <a:gd name="T18" fmla="*/ 2147483647 w 994"/>
                <a:gd name="T19" fmla="*/ 2147483647 h 1535"/>
                <a:gd name="T20" fmla="*/ 2147483647 w 994"/>
                <a:gd name="T21" fmla="*/ 2147483647 h 1535"/>
                <a:gd name="T22" fmla="*/ 2147483647 w 994"/>
                <a:gd name="T23" fmla="*/ 2147483647 h 1535"/>
                <a:gd name="T24" fmla="*/ 2147483647 w 994"/>
                <a:gd name="T25" fmla="*/ 2147483647 h 1535"/>
                <a:gd name="T26" fmla="*/ 2147483647 w 994"/>
                <a:gd name="T27" fmla="*/ 2147483647 h 1535"/>
                <a:gd name="T28" fmla="*/ 2147483647 w 994"/>
                <a:gd name="T29" fmla="*/ 2147483647 h 1535"/>
                <a:gd name="T30" fmla="*/ 2147483647 w 994"/>
                <a:gd name="T31" fmla="*/ 2147483647 h 1535"/>
                <a:gd name="T32" fmla="*/ 2147483647 w 994"/>
                <a:gd name="T33" fmla="*/ 2147483647 h 1535"/>
                <a:gd name="T34" fmla="*/ 0 w 994"/>
                <a:gd name="T35" fmla="*/ 2147483647 h 1535"/>
                <a:gd name="T36" fmla="*/ 2147483647 w 994"/>
                <a:gd name="T37" fmla="*/ 2147483647 h 1535"/>
                <a:gd name="T38" fmla="*/ 2147483647 w 994"/>
                <a:gd name="T39" fmla="*/ 2147483647 h 1535"/>
                <a:gd name="T40" fmla="*/ 2147483647 w 994"/>
                <a:gd name="T41" fmla="*/ 2147483647 h 1535"/>
                <a:gd name="T42" fmla="*/ 2147483647 w 994"/>
                <a:gd name="T43" fmla="*/ 2147483647 h 1535"/>
                <a:gd name="T44" fmla="*/ 2147483647 w 994"/>
                <a:gd name="T45" fmla="*/ 2147483647 h 1535"/>
                <a:gd name="T46" fmla="*/ 2147483647 w 994"/>
                <a:gd name="T47" fmla="*/ 2147483647 h 1535"/>
                <a:gd name="T48" fmla="*/ 2147483647 w 994"/>
                <a:gd name="T49" fmla="*/ 2147483647 h 1535"/>
                <a:gd name="T50" fmla="*/ 2147483647 w 994"/>
                <a:gd name="T51" fmla="*/ 2147483647 h 15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4"/>
                <a:gd name="T79" fmla="*/ 0 h 1535"/>
                <a:gd name="T80" fmla="*/ 994 w 994"/>
                <a:gd name="T81" fmla="*/ 1535 h 15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4" h="1535">
                  <a:moveTo>
                    <a:pt x="394" y="12"/>
                  </a:moveTo>
                  <a:lnTo>
                    <a:pt x="506" y="0"/>
                  </a:lnTo>
                  <a:lnTo>
                    <a:pt x="664" y="47"/>
                  </a:lnTo>
                  <a:lnTo>
                    <a:pt x="782" y="53"/>
                  </a:lnTo>
                  <a:lnTo>
                    <a:pt x="906" y="135"/>
                  </a:lnTo>
                  <a:lnTo>
                    <a:pt x="994" y="235"/>
                  </a:lnTo>
                  <a:lnTo>
                    <a:pt x="964" y="423"/>
                  </a:lnTo>
                  <a:lnTo>
                    <a:pt x="894" y="535"/>
                  </a:lnTo>
                  <a:lnTo>
                    <a:pt x="876" y="776"/>
                  </a:lnTo>
                  <a:lnTo>
                    <a:pt x="917" y="953"/>
                  </a:lnTo>
                  <a:lnTo>
                    <a:pt x="876" y="1135"/>
                  </a:lnTo>
                  <a:lnTo>
                    <a:pt x="788" y="1282"/>
                  </a:lnTo>
                  <a:lnTo>
                    <a:pt x="712" y="1400"/>
                  </a:lnTo>
                  <a:lnTo>
                    <a:pt x="600" y="1518"/>
                  </a:lnTo>
                  <a:lnTo>
                    <a:pt x="411" y="1535"/>
                  </a:lnTo>
                  <a:lnTo>
                    <a:pt x="211" y="1488"/>
                  </a:lnTo>
                  <a:lnTo>
                    <a:pt x="64" y="1382"/>
                  </a:lnTo>
                  <a:lnTo>
                    <a:pt x="0" y="1147"/>
                  </a:lnTo>
                  <a:lnTo>
                    <a:pt x="64" y="923"/>
                  </a:lnTo>
                  <a:lnTo>
                    <a:pt x="200" y="741"/>
                  </a:lnTo>
                  <a:lnTo>
                    <a:pt x="300" y="582"/>
                  </a:lnTo>
                  <a:lnTo>
                    <a:pt x="382" y="459"/>
                  </a:lnTo>
                  <a:lnTo>
                    <a:pt x="406" y="312"/>
                  </a:lnTo>
                  <a:lnTo>
                    <a:pt x="347" y="188"/>
                  </a:lnTo>
                  <a:lnTo>
                    <a:pt x="306" y="70"/>
                  </a:lnTo>
                  <a:lnTo>
                    <a:pt x="394" y="12"/>
                  </a:lnTo>
                  <a:close/>
                </a:path>
              </a:pathLst>
            </a:custGeom>
            <a:noFill/>
            <a:ln w="254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sz="1758"/>
            </a:p>
          </p:txBody>
        </p:sp>
        <p:grpSp>
          <p:nvGrpSpPr>
            <p:cNvPr id="21" name="Gruppo 78"/>
            <p:cNvGrpSpPr>
              <a:grpSpLocks/>
            </p:cNvGrpSpPr>
            <p:nvPr/>
          </p:nvGrpSpPr>
          <p:grpSpPr bwMode="auto">
            <a:xfrm>
              <a:off x="2604472" y="4757586"/>
              <a:ext cx="1815128" cy="393062"/>
              <a:chOff x="2604472" y="4757586"/>
              <a:chExt cx="1815128" cy="393062"/>
            </a:xfrm>
          </p:grpSpPr>
          <p:sp>
            <p:nvSpPr>
              <p:cNvPr id="22" name="Rectangle 15"/>
              <p:cNvSpPr>
                <a:spLocks noChangeArrowheads="1"/>
              </p:cNvSpPr>
              <p:nvPr/>
            </p:nvSpPr>
            <p:spPr bwMode="auto">
              <a:xfrm>
                <a:off x="2604472" y="4757586"/>
                <a:ext cx="1418000" cy="393062"/>
              </a:xfrm>
              <a:prstGeom prst="rect">
                <a:avLst/>
              </a:prstGeom>
              <a:noFill/>
              <a:ln>
                <a:noFill/>
              </a:ln>
              <a:effectLst/>
              <a:extLst/>
            </p:spPr>
            <p:txBody>
              <a:bodyPr wrap="none">
                <a:spAutoFit/>
              </a:bodyPr>
              <a:lstStyle>
                <a:defPPr>
                  <a:defRPr lang="en-US"/>
                </a:defPPr>
                <a:lvl1pPr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a:lstStyle>
              <a:p>
                <a:pPr algn="ctr" eaLnBrk="0" hangingPunct="0">
                  <a:spcBef>
                    <a:spcPct val="50000"/>
                  </a:spcBef>
                  <a:defRPr/>
                </a:pPr>
                <a:r>
                  <a:rPr lang="en-GB" sz="1954" dirty="0">
                    <a:latin typeface="+mn-lt"/>
                  </a:rPr>
                  <a:t>Climatology</a:t>
                </a:r>
              </a:p>
            </p:txBody>
          </p:sp>
          <p:sp>
            <p:nvSpPr>
              <p:cNvPr id="23" name="Line 16"/>
              <p:cNvSpPr>
                <a:spLocks noChangeShapeType="1"/>
              </p:cNvSpPr>
              <p:nvPr/>
            </p:nvSpPr>
            <p:spPr bwMode="auto">
              <a:xfrm flipV="1">
                <a:off x="4114800" y="4876800"/>
                <a:ext cx="304800" cy="762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sz="1758"/>
              </a:p>
            </p:txBody>
          </p:sp>
        </p:grpSp>
      </p:grpSp>
      <p:grpSp>
        <p:nvGrpSpPr>
          <p:cNvPr id="28" name="Gruppo 79"/>
          <p:cNvGrpSpPr>
            <a:grpSpLocks/>
          </p:cNvGrpSpPr>
          <p:nvPr/>
        </p:nvGrpSpPr>
        <p:grpSpPr bwMode="auto">
          <a:xfrm>
            <a:off x="249866" y="1888472"/>
            <a:ext cx="5270760" cy="1623825"/>
            <a:chOff x="76200" y="2111514"/>
            <a:chExt cx="5791200" cy="1758012"/>
          </a:xfrm>
        </p:grpSpPr>
        <p:sp>
          <p:nvSpPr>
            <p:cNvPr id="32" name="Line 18"/>
            <p:cNvSpPr>
              <a:spLocks noChangeShapeType="1"/>
            </p:cNvSpPr>
            <p:nvPr/>
          </p:nvSpPr>
          <p:spPr bwMode="auto">
            <a:xfrm>
              <a:off x="750888" y="3141067"/>
              <a:ext cx="4762" cy="728459"/>
            </a:xfrm>
            <a:prstGeom prst="line">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563" b="1">
                <a:solidFill>
                  <a:schemeClr val="accent6"/>
                </a:solidFill>
              </a:endParaRPr>
            </a:p>
          </p:txBody>
        </p:sp>
        <p:sp>
          <p:nvSpPr>
            <p:cNvPr id="30" name="Line 13"/>
            <p:cNvSpPr>
              <a:spLocks noChangeShapeType="1"/>
            </p:cNvSpPr>
            <p:nvPr/>
          </p:nvSpPr>
          <p:spPr bwMode="auto">
            <a:xfrm>
              <a:off x="5486400" y="2643591"/>
              <a:ext cx="381000" cy="685799"/>
            </a:xfrm>
            <a:prstGeom prst="line">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ES" sz="1563" b="1">
                <a:solidFill>
                  <a:schemeClr val="accent6"/>
                </a:solidFill>
              </a:endParaRPr>
            </a:p>
          </p:txBody>
        </p:sp>
        <p:sp>
          <p:nvSpPr>
            <p:cNvPr id="29" name="Text Box 12"/>
            <p:cNvSpPr txBox="1">
              <a:spLocks noChangeArrowheads="1"/>
            </p:cNvSpPr>
            <p:nvPr/>
          </p:nvSpPr>
          <p:spPr bwMode="auto">
            <a:xfrm>
              <a:off x="3810000" y="2111514"/>
              <a:ext cx="1843088" cy="631017"/>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600" b="1">
                  <a:solidFill>
                    <a:schemeClr val="accent6"/>
                  </a:solidFill>
                </a:defRPr>
              </a:lvl1pPr>
            </a:lstStyle>
            <a:p>
              <a:r>
                <a:rPr lang="en-GB" sz="1800" dirty="0">
                  <a:solidFill>
                    <a:schemeClr val="tx2"/>
                  </a:solidFill>
                </a:rPr>
                <a:t>Uncertainty on the forecast</a:t>
              </a:r>
            </a:p>
          </p:txBody>
        </p:sp>
        <p:sp>
          <p:nvSpPr>
            <p:cNvPr id="31" name="Text Box 17"/>
            <p:cNvSpPr txBox="1">
              <a:spLocks noChangeArrowheads="1"/>
            </p:cNvSpPr>
            <p:nvPr/>
          </p:nvSpPr>
          <p:spPr bwMode="auto">
            <a:xfrm>
              <a:off x="76200" y="2514484"/>
              <a:ext cx="2057400" cy="631017"/>
            </a:xfrm>
            <a:prstGeom prst="rect">
              <a:avLst/>
            </a:prstGeom>
            <a:noFill/>
            <a:ln>
              <a:solidFill>
                <a:schemeClr val="bg1">
                  <a:lumMod val="7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600" b="1">
                  <a:solidFill>
                    <a:schemeClr val="accent6"/>
                  </a:solidFill>
                </a:defRPr>
              </a:lvl1pPr>
            </a:lstStyle>
            <a:p>
              <a:r>
                <a:rPr lang="en-GB" sz="1800" dirty="0">
                  <a:solidFill>
                    <a:schemeClr val="tx2"/>
                  </a:solidFill>
                </a:rPr>
                <a:t>Uncertainty on Initial Conditions</a:t>
              </a:r>
            </a:p>
          </p:txBody>
        </p:sp>
      </p:grpSp>
      <p:grpSp>
        <p:nvGrpSpPr>
          <p:cNvPr id="33" name="Gruppo 75"/>
          <p:cNvGrpSpPr>
            <a:grpSpLocks/>
          </p:cNvGrpSpPr>
          <p:nvPr/>
        </p:nvGrpSpPr>
        <p:grpSpPr bwMode="auto">
          <a:xfrm>
            <a:off x="919848" y="919112"/>
            <a:ext cx="7315200" cy="2765872"/>
            <a:chOff x="762000" y="1141868"/>
            <a:chExt cx="8037514" cy="2995157"/>
          </a:xfrm>
        </p:grpSpPr>
        <p:sp>
          <p:nvSpPr>
            <p:cNvPr id="34" name="Text Box 19"/>
            <p:cNvSpPr txBox="1">
              <a:spLocks noChangeArrowheads="1"/>
            </p:cNvSpPr>
            <p:nvPr/>
          </p:nvSpPr>
          <p:spPr bwMode="auto">
            <a:xfrm>
              <a:off x="6831844" y="2895600"/>
              <a:ext cx="304800" cy="4571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Bef>
                  <a:spcPct val="50000"/>
                </a:spcBef>
              </a:pPr>
              <a:r>
                <a:rPr lang="en-GB" altLang="es-ES" sz="2345" b="1" dirty="0">
                  <a:solidFill>
                    <a:srgbClr val="FF6600"/>
                  </a:solidFill>
                  <a:latin typeface="Stone Sans ITC TT"/>
                </a:rPr>
                <a:t>X</a:t>
              </a:r>
            </a:p>
          </p:txBody>
        </p:sp>
        <p:sp>
          <p:nvSpPr>
            <p:cNvPr id="35" name="Text Box 20"/>
            <p:cNvSpPr txBox="1">
              <a:spLocks noChangeArrowheads="1"/>
            </p:cNvSpPr>
            <p:nvPr/>
          </p:nvSpPr>
          <p:spPr bwMode="auto">
            <a:xfrm>
              <a:off x="5903914" y="1141868"/>
              <a:ext cx="2895600" cy="631169"/>
            </a:xfrm>
            <a:prstGeom prst="rect">
              <a:avLst/>
            </a:prstGeom>
            <a:solidFill>
              <a:schemeClr val="accent6">
                <a:lumMod val="75000"/>
              </a:schemeClr>
            </a:solidFill>
            <a:ln>
              <a:solidFill>
                <a:schemeClr val="tx1"/>
              </a:solidFill>
            </a:ln>
            <a:extLst/>
          </p:spPr>
          <p:style>
            <a:lnRef idx="2">
              <a:schemeClr val="accent4">
                <a:shade val="50000"/>
              </a:schemeClr>
            </a:lnRef>
            <a:fillRef idx="1">
              <a:schemeClr val="accent4"/>
            </a:fillRef>
            <a:effectRef idx="0">
              <a:schemeClr val="accent4"/>
            </a:effectRef>
            <a:fontRef idx="minor">
              <a:schemeClr val="lt1"/>
            </a:fontRef>
          </p:style>
          <p:txBody>
            <a:bodyPr>
              <a:spAutoFit/>
            </a:bodyPr>
            <a:lstStyle>
              <a:defPPr>
                <a:defRPr lang="en-US"/>
              </a:defPPr>
              <a:lvl1pPr algn="ctr">
                <a:defRPr b="1" kern="1100" spc="-1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sz="1758" dirty="0"/>
                <a:t>Deterministic Forecast (ensemble mean) </a:t>
              </a:r>
            </a:p>
          </p:txBody>
        </p:sp>
        <p:sp>
          <p:nvSpPr>
            <p:cNvPr id="36" name="Line 21"/>
            <p:cNvSpPr>
              <a:spLocks noChangeShapeType="1"/>
            </p:cNvSpPr>
            <p:nvPr/>
          </p:nvSpPr>
          <p:spPr bwMode="auto">
            <a:xfrm flipH="1">
              <a:off x="7075487" y="1782870"/>
              <a:ext cx="533399" cy="1219200"/>
            </a:xfrm>
            <a:prstGeom prst="line">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s-ES" sz="1758"/>
            </a:p>
          </p:txBody>
        </p:sp>
        <p:sp>
          <p:nvSpPr>
            <p:cNvPr id="37" name="Freeform 11"/>
            <p:cNvSpPr>
              <a:spLocks/>
            </p:cNvSpPr>
            <p:nvPr/>
          </p:nvSpPr>
          <p:spPr bwMode="auto">
            <a:xfrm>
              <a:off x="762000" y="3122612"/>
              <a:ext cx="6237288" cy="1014413"/>
            </a:xfrm>
            <a:custGeom>
              <a:avLst/>
              <a:gdLst>
                <a:gd name="T0" fmla="*/ 0 w 3947"/>
                <a:gd name="T1" fmla="*/ 2147483647 h 618"/>
                <a:gd name="T2" fmla="*/ 2147483647 w 3947"/>
                <a:gd name="T3" fmla="*/ 2147483647 h 618"/>
                <a:gd name="T4" fmla="*/ 2147483647 w 3947"/>
                <a:gd name="T5" fmla="*/ 2147483647 h 618"/>
                <a:gd name="T6" fmla="*/ 2147483647 w 3947"/>
                <a:gd name="T7" fmla="*/ 2147483647 h 618"/>
                <a:gd name="T8" fmla="*/ 2147483647 w 3947"/>
                <a:gd name="T9" fmla="*/ 2147483647 h 618"/>
                <a:gd name="T10" fmla="*/ 2147483647 w 3947"/>
                <a:gd name="T11" fmla="*/ 2147483647 h 618"/>
                <a:gd name="T12" fmla="*/ 2147483647 w 3947"/>
                <a:gd name="T13" fmla="*/ 2147483647 h 618"/>
                <a:gd name="T14" fmla="*/ 2147483647 w 3947"/>
                <a:gd name="T15" fmla="*/ 2147483647 h 618"/>
                <a:gd name="T16" fmla="*/ 2147483647 w 3947"/>
                <a:gd name="T17" fmla="*/ 2147483647 h 618"/>
                <a:gd name="T18" fmla="*/ 2147483647 w 3947"/>
                <a:gd name="T19" fmla="*/ 2147483647 h 618"/>
                <a:gd name="T20" fmla="*/ 2147483647 w 3947"/>
                <a:gd name="T21" fmla="*/ 2147483647 h 618"/>
                <a:gd name="T22" fmla="*/ 2147483647 w 3947"/>
                <a:gd name="T23" fmla="*/ 2147483647 h 618"/>
                <a:gd name="T24" fmla="*/ 2147483647 w 3947"/>
                <a:gd name="T25" fmla="*/ 2147483647 h 618"/>
                <a:gd name="T26" fmla="*/ 2147483647 w 3947"/>
                <a:gd name="T27" fmla="*/ 0 h 6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47"/>
                <a:gd name="T43" fmla="*/ 0 h 618"/>
                <a:gd name="T44" fmla="*/ 3947 w 3947"/>
                <a:gd name="T45" fmla="*/ 618 h 6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47" h="618">
                  <a:moveTo>
                    <a:pt x="0" y="618"/>
                  </a:moveTo>
                  <a:cubicBezTo>
                    <a:pt x="60" y="612"/>
                    <a:pt x="120" y="607"/>
                    <a:pt x="171" y="606"/>
                  </a:cubicBezTo>
                  <a:cubicBezTo>
                    <a:pt x="222" y="605"/>
                    <a:pt x="227" y="614"/>
                    <a:pt x="306" y="612"/>
                  </a:cubicBezTo>
                  <a:cubicBezTo>
                    <a:pt x="385" y="610"/>
                    <a:pt x="548" y="603"/>
                    <a:pt x="647" y="594"/>
                  </a:cubicBezTo>
                  <a:cubicBezTo>
                    <a:pt x="746" y="585"/>
                    <a:pt x="800" y="574"/>
                    <a:pt x="900" y="559"/>
                  </a:cubicBezTo>
                  <a:cubicBezTo>
                    <a:pt x="1000" y="544"/>
                    <a:pt x="1124" y="532"/>
                    <a:pt x="1247" y="506"/>
                  </a:cubicBezTo>
                  <a:cubicBezTo>
                    <a:pt x="1370" y="480"/>
                    <a:pt x="1514" y="421"/>
                    <a:pt x="1641" y="400"/>
                  </a:cubicBezTo>
                  <a:cubicBezTo>
                    <a:pt x="1768" y="379"/>
                    <a:pt x="1899" y="379"/>
                    <a:pt x="2012" y="377"/>
                  </a:cubicBezTo>
                  <a:cubicBezTo>
                    <a:pt x="2125" y="375"/>
                    <a:pt x="2224" y="377"/>
                    <a:pt x="2318" y="388"/>
                  </a:cubicBezTo>
                  <a:cubicBezTo>
                    <a:pt x="2412" y="399"/>
                    <a:pt x="2471" y="440"/>
                    <a:pt x="2577" y="441"/>
                  </a:cubicBezTo>
                  <a:cubicBezTo>
                    <a:pt x="2683" y="442"/>
                    <a:pt x="2814" y="424"/>
                    <a:pt x="2953" y="394"/>
                  </a:cubicBezTo>
                  <a:cubicBezTo>
                    <a:pt x="3092" y="364"/>
                    <a:pt x="3291" y="308"/>
                    <a:pt x="3412" y="259"/>
                  </a:cubicBezTo>
                  <a:cubicBezTo>
                    <a:pt x="3533" y="210"/>
                    <a:pt x="3588" y="143"/>
                    <a:pt x="3677" y="100"/>
                  </a:cubicBezTo>
                  <a:cubicBezTo>
                    <a:pt x="3766" y="57"/>
                    <a:pt x="3902" y="18"/>
                    <a:pt x="3947" y="0"/>
                  </a:cubicBezTo>
                </a:path>
              </a:pathLst>
            </a:custGeom>
            <a:noFill/>
            <a:ln w="38100">
              <a:solidFill>
                <a:srgbClr val="FF6600"/>
              </a:solidFill>
              <a:round/>
              <a:headEnd/>
              <a:tailEnd/>
            </a:ln>
          </p:spPr>
          <p:txBody>
            <a:bodyPr wrap="none" anchor="ctr"/>
            <a:lstStyle/>
            <a:p>
              <a:endParaRPr lang="es-ES" sz="1758"/>
            </a:p>
          </p:txBody>
        </p:sp>
      </p:grpSp>
      <p:sp>
        <p:nvSpPr>
          <p:cNvPr id="38" name="Text Box 22"/>
          <p:cNvSpPr txBox="1">
            <a:spLocks noChangeArrowheads="1"/>
          </p:cNvSpPr>
          <p:nvPr/>
        </p:nvSpPr>
        <p:spPr bwMode="auto">
          <a:xfrm>
            <a:off x="139757" y="4785519"/>
            <a:ext cx="1982481" cy="640412"/>
          </a:xfrm>
          <a:prstGeom prst="rect">
            <a:avLst/>
          </a:prstGeom>
          <a:noFill/>
          <a:ln>
            <a:noFill/>
          </a:ln>
          <a:effectLst/>
          <a:extLst/>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a:lstStyle>
          <a:p>
            <a:pPr algn="ctr" eaLnBrk="0" hangingPunct="0">
              <a:spcBef>
                <a:spcPct val="50000"/>
              </a:spcBef>
              <a:defRPr/>
            </a:pPr>
            <a:r>
              <a:rPr lang="en-GB" sz="1954" dirty="0">
                <a:solidFill>
                  <a:srgbClr val="404040"/>
                </a:solidFill>
                <a:latin typeface="+mn-lt"/>
              </a:rPr>
              <a:t>Initial </a:t>
            </a:r>
            <a:r>
              <a:rPr lang="en-GB" sz="1954" dirty="0" smtClean="0">
                <a:solidFill>
                  <a:srgbClr val="404040"/>
                </a:solidFill>
                <a:latin typeface="+mn-lt"/>
              </a:rPr>
              <a:t>conditions (observed state)</a:t>
            </a:r>
            <a:endParaRPr lang="en-GB" sz="1954" dirty="0">
              <a:solidFill>
                <a:srgbClr val="404040"/>
              </a:solidFill>
              <a:latin typeface="+mn-lt"/>
            </a:endParaRPr>
          </a:p>
        </p:txBody>
      </p:sp>
      <p:sp>
        <p:nvSpPr>
          <p:cNvPr id="39" name="Line 23"/>
          <p:cNvSpPr>
            <a:spLocks noChangeShapeType="1"/>
          </p:cNvSpPr>
          <p:nvPr/>
        </p:nvSpPr>
        <p:spPr bwMode="auto">
          <a:xfrm flipH="1" flipV="1">
            <a:off x="908995" y="4042646"/>
            <a:ext cx="69351" cy="70434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sz="1758"/>
          </a:p>
        </p:txBody>
      </p:sp>
      <p:sp>
        <p:nvSpPr>
          <p:cNvPr id="40" name="Freeform 24"/>
          <p:cNvSpPr>
            <a:spLocks/>
          </p:cNvSpPr>
          <p:nvPr/>
        </p:nvSpPr>
        <p:spPr bwMode="auto">
          <a:xfrm>
            <a:off x="850062" y="3347848"/>
            <a:ext cx="5897815" cy="1026446"/>
          </a:xfrm>
          <a:custGeom>
            <a:avLst/>
            <a:gdLst>
              <a:gd name="T0" fmla="*/ 0 w 4082"/>
              <a:gd name="T1" fmla="*/ 2147483647 h 700"/>
              <a:gd name="T2" fmla="*/ 2147483647 w 4082"/>
              <a:gd name="T3" fmla="*/ 2147483647 h 700"/>
              <a:gd name="T4" fmla="*/ 2147483647 w 4082"/>
              <a:gd name="T5" fmla="*/ 2147483647 h 700"/>
              <a:gd name="T6" fmla="*/ 2147483647 w 4082"/>
              <a:gd name="T7" fmla="*/ 2147483647 h 700"/>
              <a:gd name="T8" fmla="*/ 2147483647 w 4082"/>
              <a:gd name="T9" fmla="*/ 2147483647 h 700"/>
              <a:gd name="T10" fmla="*/ 2147483647 w 4082"/>
              <a:gd name="T11" fmla="*/ 2147483647 h 700"/>
              <a:gd name="T12" fmla="*/ 2147483647 w 4082"/>
              <a:gd name="T13" fmla="*/ 2147483647 h 700"/>
              <a:gd name="T14" fmla="*/ 0 60000 65536"/>
              <a:gd name="T15" fmla="*/ 0 60000 65536"/>
              <a:gd name="T16" fmla="*/ 0 60000 65536"/>
              <a:gd name="T17" fmla="*/ 0 60000 65536"/>
              <a:gd name="T18" fmla="*/ 0 60000 65536"/>
              <a:gd name="T19" fmla="*/ 0 60000 65536"/>
              <a:gd name="T20" fmla="*/ 0 60000 65536"/>
              <a:gd name="T21" fmla="*/ 0 w 4082"/>
              <a:gd name="T22" fmla="*/ 0 h 700"/>
              <a:gd name="T23" fmla="*/ 4082 w 4082"/>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2" h="700">
                <a:moveTo>
                  <a:pt x="0" y="303"/>
                </a:moveTo>
                <a:cubicBezTo>
                  <a:pt x="94" y="312"/>
                  <a:pt x="189" y="322"/>
                  <a:pt x="397" y="303"/>
                </a:cubicBezTo>
                <a:cubicBezTo>
                  <a:pt x="605" y="284"/>
                  <a:pt x="945" y="236"/>
                  <a:pt x="1247" y="189"/>
                </a:cubicBezTo>
                <a:cubicBezTo>
                  <a:pt x="1549" y="142"/>
                  <a:pt x="1956" y="38"/>
                  <a:pt x="2211" y="19"/>
                </a:cubicBezTo>
                <a:cubicBezTo>
                  <a:pt x="2466" y="0"/>
                  <a:pt x="2532" y="19"/>
                  <a:pt x="2778" y="76"/>
                </a:cubicBezTo>
                <a:cubicBezTo>
                  <a:pt x="3024" y="133"/>
                  <a:pt x="3468" y="255"/>
                  <a:pt x="3685" y="359"/>
                </a:cubicBezTo>
                <a:cubicBezTo>
                  <a:pt x="3902" y="463"/>
                  <a:pt x="4016" y="643"/>
                  <a:pt x="4082" y="7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41" name="Freeform 34"/>
          <p:cNvSpPr>
            <a:spLocks/>
          </p:cNvSpPr>
          <p:nvPr/>
        </p:nvSpPr>
        <p:spPr bwMode="auto">
          <a:xfrm>
            <a:off x="1025311" y="3271858"/>
            <a:ext cx="4997685" cy="513937"/>
          </a:xfrm>
          <a:custGeom>
            <a:avLst/>
            <a:gdLst>
              <a:gd name="T0" fmla="*/ 0 w 3459"/>
              <a:gd name="T1" fmla="*/ 2147483647 h 351"/>
              <a:gd name="T2" fmla="*/ 2147483647 w 3459"/>
              <a:gd name="T3" fmla="*/ 2147483647 h 351"/>
              <a:gd name="T4" fmla="*/ 2147483647 w 3459"/>
              <a:gd name="T5" fmla="*/ 2147483647 h 351"/>
              <a:gd name="T6" fmla="*/ 2147483647 w 3459"/>
              <a:gd name="T7" fmla="*/ 2147483647 h 351"/>
              <a:gd name="T8" fmla="*/ 0 60000 65536"/>
              <a:gd name="T9" fmla="*/ 0 60000 65536"/>
              <a:gd name="T10" fmla="*/ 0 60000 65536"/>
              <a:gd name="T11" fmla="*/ 0 60000 65536"/>
              <a:gd name="T12" fmla="*/ 0 w 3459"/>
              <a:gd name="T13" fmla="*/ 0 h 351"/>
              <a:gd name="T14" fmla="*/ 3459 w 3459"/>
              <a:gd name="T15" fmla="*/ 351 h 351"/>
            </a:gdLst>
            <a:ahLst/>
            <a:cxnLst>
              <a:cxn ang="T8">
                <a:pos x="T0" y="T1"/>
              </a:cxn>
              <a:cxn ang="T9">
                <a:pos x="T2" y="T3"/>
              </a:cxn>
              <a:cxn ang="T10">
                <a:pos x="T4" y="T5"/>
              </a:cxn>
              <a:cxn ang="T11">
                <a:pos x="T6" y="T7"/>
              </a:cxn>
            </a:cxnLst>
            <a:rect l="T12" t="T13" r="T14" b="T15"/>
            <a:pathLst>
              <a:path w="3459" h="351">
                <a:moveTo>
                  <a:pt x="0" y="351"/>
                </a:moveTo>
                <a:cubicBezTo>
                  <a:pt x="449" y="294"/>
                  <a:pt x="898" y="238"/>
                  <a:pt x="1304" y="181"/>
                </a:cubicBezTo>
                <a:cubicBezTo>
                  <a:pt x="1710" y="124"/>
                  <a:pt x="2079" y="20"/>
                  <a:pt x="2438" y="10"/>
                </a:cubicBezTo>
                <a:cubicBezTo>
                  <a:pt x="2797" y="0"/>
                  <a:pt x="3128" y="62"/>
                  <a:pt x="3459" y="124"/>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sz="1758"/>
          </a:p>
        </p:txBody>
      </p:sp>
      <p:sp>
        <p:nvSpPr>
          <p:cNvPr id="43" name="CasellaDiTesto 72"/>
          <p:cNvSpPr txBox="1">
            <a:spLocks noChangeArrowheads="1"/>
          </p:cNvSpPr>
          <p:nvPr/>
        </p:nvSpPr>
        <p:spPr bwMode="auto">
          <a:xfrm>
            <a:off x="3117961" y="5911675"/>
            <a:ext cx="6014175" cy="33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it-IT" altLang="es-ES" sz="1563" dirty="0"/>
              <a:t>Source: S.Gualdi readapted from Trzaska </a:t>
            </a:r>
            <a:r>
              <a:rPr lang="it-IT" altLang="es-ES" sz="1172" dirty="0"/>
              <a:t>(http://portal.iri.columbia.edu) </a:t>
            </a:r>
          </a:p>
        </p:txBody>
      </p:sp>
      <p:grpSp>
        <p:nvGrpSpPr>
          <p:cNvPr id="44" name="Gruppo 85"/>
          <p:cNvGrpSpPr>
            <a:grpSpLocks/>
          </p:cNvGrpSpPr>
          <p:nvPr/>
        </p:nvGrpSpPr>
        <p:grpSpPr bwMode="auto">
          <a:xfrm>
            <a:off x="4158089" y="1911732"/>
            <a:ext cx="3531175" cy="3391446"/>
            <a:chOff x="4076700" y="2133600"/>
            <a:chExt cx="3879850" cy="3674994"/>
          </a:xfrm>
        </p:grpSpPr>
        <p:sp>
          <p:nvSpPr>
            <p:cNvPr id="49" name="Line 13"/>
            <p:cNvSpPr>
              <a:spLocks noChangeShapeType="1"/>
            </p:cNvSpPr>
            <p:nvPr/>
          </p:nvSpPr>
          <p:spPr bwMode="auto">
            <a:xfrm flipV="1">
              <a:off x="5562600" y="3962399"/>
              <a:ext cx="1143000" cy="152399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sz="1758"/>
            </a:p>
          </p:txBody>
        </p:sp>
        <p:sp>
          <p:nvSpPr>
            <p:cNvPr id="50" name="Line 13"/>
            <p:cNvSpPr>
              <a:spLocks noChangeShapeType="1"/>
            </p:cNvSpPr>
            <p:nvPr/>
          </p:nvSpPr>
          <p:spPr bwMode="auto">
            <a:xfrm flipV="1">
              <a:off x="5562600" y="2743199"/>
              <a:ext cx="1143000" cy="274319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sz="1758"/>
            </a:p>
          </p:txBody>
        </p:sp>
        <p:sp>
          <p:nvSpPr>
            <p:cNvPr id="45" name="Freeform 8"/>
            <p:cNvSpPr>
              <a:spLocks/>
            </p:cNvSpPr>
            <p:nvPr/>
          </p:nvSpPr>
          <p:spPr bwMode="auto">
            <a:xfrm>
              <a:off x="6400800" y="4495800"/>
              <a:ext cx="1555750" cy="1231900"/>
            </a:xfrm>
            <a:custGeom>
              <a:avLst/>
              <a:gdLst>
                <a:gd name="T0" fmla="*/ 2147483647 w 1359"/>
                <a:gd name="T1" fmla="*/ 2147483647 h 2336"/>
                <a:gd name="T2" fmla="*/ 2147483647 w 1359"/>
                <a:gd name="T3" fmla="*/ 2147483647 h 2336"/>
                <a:gd name="T4" fmla="*/ 2147483647 w 1359"/>
                <a:gd name="T5" fmla="*/ 2147483647 h 2336"/>
                <a:gd name="T6" fmla="*/ 2147483647 w 1359"/>
                <a:gd name="T7" fmla="*/ 2147483647 h 2336"/>
                <a:gd name="T8" fmla="*/ 2147483647 w 1359"/>
                <a:gd name="T9" fmla="*/ 2147483647 h 2336"/>
                <a:gd name="T10" fmla="*/ 2147483647 w 1359"/>
                <a:gd name="T11" fmla="*/ 2147483647 h 2336"/>
                <a:gd name="T12" fmla="*/ 2147483647 w 1359"/>
                <a:gd name="T13" fmla="*/ 2147483647 h 2336"/>
                <a:gd name="T14" fmla="*/ 2147483647 w 1359"/>
                <a:gd name="T15" fmla="*/ 2147483647 h 2336"/>
                <a:gd name="T16" fmla="*/ 2147483647 w 1359"/>
                <a:gd name="T17" fmla="*/ 2147483647 h 2336"/>
                <a:gd name="T18" fmla="*/ 2147483647 w 1359"/>
                <a:gd name="T19" fmla="*/ 2147483647 h 2336"/>
                <a:gd name="T20" fmla="*/ 2147483647 w 1359"/>
                <a:gd name="T21" fmla="*/ 2147483647 h 2336"/>
                <a:gd name="T22" fmla="*/ 2147483647 w 1359"/>
                <a:gd name="T23" fmla="*/ 2147483647 h 2336"/>
                <a:gd name="T24" fmla="*/ 2147483647 w 1359"/>
                <a:gd name="T25" fmla="*/ 2147483647 h 2336"/>
                <a:gd name="T26" fmla="*/ 2147483647 w 1359"/>
                <a:gd name="T27" fmla="*/ 2147483647 h 2336"/>
                <a:gd name="T28" fmla="*/ 2147483647 w 1359"/>
                <a:gd name="T29" fmla="*/ 2147483647 h 2336"/>
                <a:gd name="T30" fmla="*/ 2147483647 w 1359"/>
                <a:gd name="T31" fmla="*/ 2147483647 h 2336"/>
                <a:gd name="T32" fmla="*/ 2147483647 w 1359"/>
                <a:gd name="T33" fmla="*/ 2147483647 h 2336"/>
                <a:gd name="T34" fmla="*/ 2147483647 w 1359"/>
                <a:gd name="T35" fmla="*/ 2147483647 h 2336"/>
                <a:gd name="T36" fmla="*/ 2147483647 w 1359"/>
                <a:gd name="T37" fmla="*/ 2147483647 h 2336"/>
                <a:gd name="T38" fmla="*/ 2147483647 w 1359"/>
                <a:gd name="T39" fmla="*/ 2147483647 h 2336"/>
                <a:gd name="T40" fmla="*/ 2147483647 w 1359"/>
                <a:gd name="T41" fmla="*/ 2147483647 h 2336"/>
                <a:gd name="T42" fmla="*/ 2147483647 w 1359"/>
                <a:gd name="T43" fmla="*/ 2147483647 h 2336"/>
                <a:gd name="T44" fmla="*/ 2147483647 w 1359"/>
                <a:gd name="T45" fmla="*/ 2147483647 h 2336"/>
                <a:gd name="T46" fmla="*/ 2147483647 w 1359"/>
                <a:gd name="T47" fmla="*/ 2147483647 h 2336"/>
                <a:gd name="T48" fmla="*/ 2147483647 w 1359"/>
                <a:gd name="T49" fmla="*/ 2147483647 h 2336"/>
                <a:gd name="T50" fmla="*/ 2147483647 w 1359"/>
                <a:gd name="T51" fmla="*/ 2147483647 h 2336"/>
                <a:gd name="T52" fmla="*/ 2147483647 w 1359"/>
                <a:gd name="T53" fmla="*/ 2147483647 h 2336"/>
                <a:gd name="T54" fmla="*/ 2147483647 w 1359"/>
                <a:gd name="T55" fmla="*/ 2147483647 h 2336"/>
                <a:gd name="T56" fmla="*/ 2147483647 w 1359"/>
                <a:gd name="T57" fmla="*/ 2147483647 h 2336"/>
                <a:gd name="T58" fmla="*/ 2147483647 w 1359"/>
                <a:gd name="T59" fmla="*/ 2147483647 h 2336"/>
                <a:gd name="T60" fmla="*/ 2147483647 w 1359"/>
                <a:gd name="T61" fmla="*/ 2147483647 h 2336"/>
                <a:gd name="T62" fmla="*/ 2147483647 w 1359"/>
                <a:gd name="T63" fmla="*/ 2147483647 h 2336"/>
                <a:gd name="T64" fmla="*/ 2147483647 w 1359"/>
                <a:gd name="T65" fmla="*/ 2147483647 h 2336"/>
                <a:gd name="T66" fmla="*/ 2147483647 w 1359"/>
                <a:gd name="T67" fmla="*/ 2147483647 h 2336"/>
                <a:gd name="T68" fmla="*/ 2147483647 w 1359"/>
                <a:gd name="T69" fmla="*/ 2147483647 h 2336"/>
                <a:gd name="T70" fmla="*/ 0 w 1359"/>
                <a:gd name="T71" fmla="*/ 2147483647 h 2336"/>
                <a:gd name="T72" fmla="*/ 2147483647 w 1359"/>
                <a:gd name="T73" fmla="*/ 2147483647 h 2336"/>
                <a:gd name="T74" fmla="*/ 2147483647 w 1359"/>
                <a:gd name="T75" fmla="*/ 2147483647 h 2336"/>
                <a:gd name="T76" fmla="*/ 2147483647 w 1359"/>
                <a:gd name="T77" fmla="*/ 2147483647 h 2336"/>
                <a:gd name="T78" fmla="*/ 2147483647 w 1359"/>
                <a:gd name="T79" fmla="*/ 2147483647 h 2336"/>
                <a:gd name="T80" fmla="*/ 2147483647 w 1359"/>
                <a:gd name="T81" fmla="*/ 2147483647 h 2336"/>
                <a:gd name="T82" fmla="*/ 2147483647 w 1359"/>
                <a:gd name="T83" fmla="*/ 2147483647 h 2336"/>
                <a:gd name="T84" fmla="*/ 2147483647 w 1359"/>
                <a:gd name="T85" fmla="*/ 2147483647 h 2336"/>
                <a:gd name="T86" fmla="*/ 2147483647 w 1359"/>
                <a:gd name="T87" fmla="*/ 2147483647 h 2336"/>
                <a:gd name="T88" fmla="*/ 2147483647 w 1359"/>
                <a:gd name="T89" fmla="*/ 2147483647 h 2336"/>
                <a:gd name="T90" fmla="*/ 2147483647 w 1359"/>
                <a:gd name="T91" fmla="*/ 2147483647 h 2336"/>
                <a:gd name="T92" fmla="*/ 2147483647 w 1359"/>
                <a:gd name="T93" fmla="*/ 2147483647 h 2336"/>
                <a:gd name="T94" fmla="*/ 2147483647 w 1359"/>
                <a:gd name="T95" fmla="*/ 2147483647 h 2336"/>
                <a:gd name="T96" fmla="*/ 2147483647 w 1359"/>
                <a:gd name="T97" fmla="*/ 0 h 2336"/>
                <a:gd name="T98" fmla="*/ 2147483647 w 1359"/>
                <a:gd name="T99" fmla="*/ 0 h 2336"/>
                <a:gd name="T100" fmla="*/ 2147483647 w 1359"/>
                <a:gd name="T101" fmla="*/ 2147483647 h 2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59"/>
                <a:gd name="T154" fmla="*/ 0 h 2336"/>
                <a:gd name="T155" fmla="*/ 1359 w 1359"/>
                <a:gd name="T156" fmla="*/ 2336 h 2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59" h="2336">
                  <a:moveTo>
                    <a:pt x="747" y="24"/>
                  </a:moveTo>
                  <a:lnTo>
                    <a:pt x="877" y="41"/>
                  </a:lnTo>
                  <a:lnTo>
                    <a:pt x="971" y="106"/>
                  </a:lnTo>
                  <a:lnTo>
                    <a:pt x="1018" y="171"/>
                  </a:lnTo>
                  <a:lnTo>
                    <a:pt x="1047" y="229"/>
                  </a:lnTo>
                  <a:lnTo>
                    <a:pt x="1083" y="329"/>
                  </a:lnTo>
                  <a:lnTo>
                    <a:pt x="1089" y="435"/>
                  </a:lnTo>
                  <a:lnTo>
                    <a:pt x="1106" y="559"/>
                  </a:lnTo>
                  <a:lnTo>
                    <a:pt x="1118" y="665"/>
                  </a:lnTo>
                  <a:lnTo>
                    <a:pt x="1136" y="771"/>
                  </a:lnTo>
                  <a:lnTo>
                    <a:pt x="1124" y="982"/>
                  </a:lnTo>
                  <a:lnTo>
                    <a:pt x="1100" y="1212"/>
                  </a:lnTo>
                  <a:cubicBezTo>
                    <a:pt x="1093" y="1363"/>
                    <a:pt x="1094" y="1298"/>
                    <a:pt x="1094" y="1406"/>
                  </a:cubicBezTo>
                  <a:lnTo>
                    <a:pt x="1159" y="1535"/>
                  </a:lnTo>
                  <a:cubicBezTo>
                    <a:pt x="1188" y="1576"/>
                    <a:pt x="1220" y="1616"/>
                    <a:pt x="1247" y="1659"/>
                  </a:cubicBezTo>
                  <a:cubicBezTo>
                    <a:pt x="1257" y="1675"/>
                    <a:pt x="1262" y="1695"/>
                    <a:pt x="1271" y="1712"/>
                  </a:cubicBezTo>
                  <a:cubicBezTo>
                    <a:pt x="1274" y="1718"/>
                    <a:pt x="1283" y="1730"/>
                    <a:pt x="1283" y="1730"/>
                  </a:cubicBezTo>
                  <a:cubicBezTo>
                    <a:pt x="1315" y="1785"/>
                    <a:pt x="1341" y="1815"/>
                    <a:pt x="1341" y="1877"/>
                  </a:cubicBezTo>
                  <a:lnTo>
                    <a:pt x="1359" y="2018"/>
                  </a:lnTo>
                  <a:lnTo>
                    <a:pt x="1318" y="2118"/>
                  </a:lnTo>
                  <a:cubicBezTo>
                    <a:pt x="1298" y="2146"/>
                    <a:pt x="1283" y="2170"/>
                    <a:pt x="1259" y="2194"/>
                  </a:cubicBezTo>
                  <a:cubicBezTo>
                    <a:pt x="1221" y="2232"/>
                    <a:pt x="1238" y="2203"/>
                    <a:pt x="1224" y="2230"/>
                  </a:cubicBezTo>
                  <a:cubicBezTo>
                    <a:pt x="1191" y="2251"/>
                    <a:pt x="1158" y="2273"/>
                    <a:pt x="1124" y="2294"/>
                  </a:cubicBezTo>
                  <a:cubicBezTo>
                    <a:pt x="1119" y="2297"/>
                    <a:pt x="1076" y="2324"/>
                    <a:pt x="1065" y="2324"/>
                  </a:cubicBezTo>
                  <a:lnTo>
                    <a:pt x="930" y="2336"/>
                  </a:lnTo>
                  <a:lnTo>
                    <a:pt x="700" y="2294"/>
                  </a:lnTo>
                  <a:lnTo>
                    <a:pt x="571" y="2236"/>
                  </a:lnTo>
                  <a:lnTo>
                    <a:pt x="483" y="2153"/>
                  </a:lnTo>
                  <a:cubicBezTo>
                    <a:pt x="459" y="2112"/>
                    <a:pt x="433" y="2072"/>
                    <a:pt x="412" y="2030"/>
                  </a:cubicBezTo>
                  <a:cubicBezTo>
                    <a:pt x="400" y="2006"/>
                    <a:pt x="394" y="1953"/>
                    <a:pt x="394" y="1953"/>
                  </a:cubicBezTo>
                  <a:lnTo>
                    <a:pt x="353" y="1794"/>
                  </a:lnTo>
                  <a:lnTo>
                    <a:pt x="300" y="1688"/>
                  </a:lnTo>
                  <a:lnTo>
                    <a:pt x="212" y="1618"/>
                  </a:lnTo>
                  <a:lnTo>
                    <a:pt x="130" y="1559"/>
                  </a:lnTo>
                  <a:lnTo>
                    <a:pt x="71" y="1488"/>
                  </a:lnTo>
                  <a:lnTo>
                    <a:pt x="0" y="1230"/>
                  </a:lnTo>
                  <a:lnTo>
                    <a:pt x="6" y="1147"/>
                  </a:lnTo>
                  <a:lnTo>
                    <a:pt x="65" y="953"/>
                  </a:lnTo>
                  <a:lnTo>
                    <a:pt x="94" y="924"/>
                  </a:lnTo>
                  <a:cubicBezTo>
                    <a:pt x="127" y="882"/>
                    <a:pt x="155" y="841"/>
                    <a:pt x="194" y="806"/>
                  </a:cubicBezTo>
                  <a:cubicBezTo>
                    <a:pt x="212" y="790"/>
                    <a:pt x="242" y="776"/>
                    <a:pt x="253" y="753"/>
                  </a:cubicBezTo>
                  <a:lnTo>
                    <a:pt x="330" y="647"/>
                  </a:lnTo>
                  <a:lnTo>
                    <a:pt x="365" y="524"/>
                  </a:lnTo>
                  <a:cubicBezTo>
                    <a:pt x="370" y="489"/>
                    <a:pt x="377" y="459"/>
                    <a:pt x="377" y="424"/>
                  </a:cubicBezTo>
                  <a:lnTo>
                    <a:pt x="341" y="247"/>
                  </a:lnTo>
                  <a:lnTo>
                    <a:pt x="283" y="171"/>
                  </a:lnTo>
                  <a:lnTo>
                    <a:pt x="300" y="112"/>
                  </a:lnTo>
                  <a:lnTo>
                    <a:pt x="424" y="24"/>
                  </a:lnTo>
                  <a:cubicBezTo>
                    <a:pt x="467" y="19"/>
                    <a:pt x="504" y="0"/>
                    <a:pt x="547" y="0"/>
                  </a:cubicBezTo>
                  <a:cubicBezTo>
                    <a:pt x="580" y="0"/>
                    <a:pt x="614" y="0"/>
                    <a:pt x="647" y="0"/>
                  </a:cubicBezTo>
                  <a:lnTo>
                    <a:pt x="747" y="24"/>
                  </a:lnTo>
                  <a:close/>
                </a:path>
              </a:pathLst>
            </a:custGeom>
            <a:solidFill>
              <a:schemeClr val="accent1">
                <a:alpha val="50000"/>
              </a:schemeClr>
            </a:solidFill>
            <a:ln w="12700">
              <a:solidFill>
                <a:srgbClr val="000000"/>
              </a:solidFill>
              <a:round/>
              <a:headEnd/>
              <a:tailEnd/>
            </a:ln>
          </p:spPr>
          <p:txBody>
            <a:bodyPr wrap="none" anchor="ctr"/>
            <a:lstStyle/>
            <a:p>
              <a:endParaRPr lang="es-ES" sz="1758"/>
            </a:p>
          </p:txBody>
        </p:sp>
        <p:grpSp>
          <p:nvGrpSpPr>
            <p:cNvPr id="46" name="Gruppo 77"/>
            <p:cNvGrpSpPr>
              <a:grpSpLocks/>
            </p:cNvGrpSpPr>
            <p:nvPr/>
          </p:nvGrpSpPr>
          <p:grpSpPr bwMode="auto">
            <a:xfrm>
              <a:off x="4076700" y="5257798"/>
              <a:ext cx="2552700" cy="550796"/>
              <a:chOff x="4076700" y="5257798"/>
              <a:chExt cx="2552700" cy="550796"/>
            </a:xfrm>
          </p:grpSpPr>
          <p:sp>
            <p:nvSpPr>
              <p:cNvPr id="52" name="Line 13"/>
              <p:cNvSpPr>
                <a:spLocks noChangeShapeType="1"/>
              </p:cNvSpPr>
              <p:nvPr/>
            </p:nvSpPr>
            <p:spPr bwMode="auto">
              <a:xfrm flipV="1">
                <a:off x="5562600" y="5257798"/>
                <a:ext cx="1066800" cy="228601"/>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sz="1758"/>
              </a:p>
            </p:txBody>
          </p:sp>
          <p:sp>
            <p:nvSpPr>
              <p:cNvPr id="51" name="Text Box 20"/>
              <p:cNvSpPr txBox="1">
                <a:spLocks noChangeArrowheads="1"/>
              </p:cNvSpPr>
              <p:nvPr/>
            </p:nvSpPr>
            <p:spPr bwMode="auto">
              <a:xfrm>
                <a:off x="4076700" y="5445646"/>
                <a:ext cx="2476500" cy="362948"/>
              </a:xfrm>
              <a:prstGeom prst="rect">
                <a:avLst/>
              </a:prstGeom>
              <a:solidFill>
                <a:schemeClr val="accent1">
                  <a:lumMod val="60000"/>
                  <a:lumOff val="40000"/>
                </a:schemeClr>
              </a:solidFill>
              <a:ln>
                <a:solidFill>
                  <a:schemeClr val="tx1"/>
                </a:solidFill>
              </a:ln>
              <a:extLst/>
            </p:spPr>
            <p:style>
              <a:lnRef idx="2">
                <a:schemeClr val="accent5">
                  <a:shade val="50000"/>
                </a:schemeClr>
              </a:lnRef>
              <a:fillRef idx="1">
                <a:schemeClr val="accent5"/>
              </a:fillRef>
              <a:effectRef idx="0">
                <a:schemeClr val="accent5"/>
              </a:effectRef>
              <a:fontRef idx="minor">
                <a:schemeClr val="lt1"/>
              </a:fontRef>
            </p:style>
            <p:txBody>
              <a:bodyPr>
                <a:spAutoFit/>
              </a:bodyPr>
              <a:lstStyle>
                <a:defPPr>
                  <a:defRPr lang="en-US"/>
                </a:defPPr>
                <a:lvl1pPr algn="ctr">
                  <a:defRPr b="1" kern="1100" spc="-1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sz="1758" dirty="0"/>
                  <a:t>Probabilistic Forecast </a:t>
                </a:r>
              </a:p>
            </p:txBody>
          </p:sp>
        </p:grpSp>
        <p:sp>
          <p:nvSpPr>
            <p:cNvPr id="47" name="Freeform 8"/>
            <p:cNvSpPr>
              <a:spLocks/>
            </p:cNvSpPr>
            <p:nvPr/>
          </p:nvSpPr>
          <p:spPr bwMode="auto">
            <a:xfrm rot="-333909">
              <a:off x="6553200" y="2133600"/>
              <a:ext cx="914400" cy="914400"/>
            </a:xfrm>
            <a:custGeom>
              <a:avLst/>
              <a:gdLst>
                <a:gd name="T0" fmla="*/ 2147483647 w 1359"/>
                <a:gd name="T1" fmla="*/ 2147483647 h 2336"/>
                <a:gd name="T2" fmla="*/ 2147483647 w 1359"/>
                <a:gd name="T3" fmla="*/ 2147483647 h 2336"/>
                <a:gd name="T4" fmla="*/ 2147483647 w 1359"/>
                <a:gd name="T5" fmla="*/ 2147483647 h 2336"/>
                <a:gd name="T6" fmla="*/ 2147483647 w 1359"/>
                <a:gd name="T7" fmla="*/ 2147483647 h 2336"/>
                <a:gd name="T8" fmla="*/ 2147483647 w 1359"/>
                <a:gd name="T9" fmla="*/ 2147483647 h 2336"/>
                <a:gd name="T10" fmla="*/ 2147483647 w 1359"/>
                <a:gd name="T11" fmla="*/ 2147483647 h 2336"/>
                <a:gd name="T12" fmla="*/ 2147483647 w 1359"/>
                <a:gd name="T13" fmla="*/ 2147483647 h 2336"/>
                <a:gd name="T14" fmla="*/ 2147483647 w 1359"/>
                <a:gd name="T15" fmla="*/ 2147483647 h 2336"/>
                <a:gd name="T16" fmla="*/ 2147483647 w 1359"/>
                <a:gd name="T17" fmla="*/ 2147483647 h 2336"/>
                <a:gd name="T18" fmla="*/ 2147483647 w 1359"/>
                <a:gd name="T19" fmla="*/ 2147483647 h 2336"/>
                <a:gd name="T20" fmla="*/ 2147483647 w 1359"/>
                <a:gd name="T21" fmla="*/ 2147483647 h 2336"/>
                <a:gd name="T22" fmla="*/ 2147483647 w 1359"/>
                <a:gd name="T23" fmla="*/ 2147483647 h 2336"/>
                <a:gd name="T24" fmla="*/ 2147483647 w 1359"/>
                <a:gd name="T25" fmla="*/ 2147483647 h 2336"/>
                <a:gd name="T26" fmla="*/ 2147483647 w 1359"/>
                <a:gd name="T27" fmla="*/ 2147483647 h 2336"/>
                <a:gd name="T28" fmla="*/ 2147483647 w 1359"/>
                <a:gd name="T29" fmla="*/ 2147483647 h 2336"/>
                <a:gd name="T30" fmla="*/ 2147483647 w 1359"/>
                <a:gd name="T31" fmla="*/ 2147483647 h 2336"/>
                <a:gd name="T32" fmla="*/ 2147483647 w 1359"/>
                <a:gd name="T33" fmla="*/ 2147483647 h 2336"/>
                <a:gd name="T34" fmla="*/ 2147483647 w 1359"/>
                <a:gd name="T35" fmla="*/ 2147483647 h 2336"/>
                <a:gd name="T36" fmla="*/ 2147483647 w 1359"/>
                <a:gd name="T37" fmla="*/ 2147483647 h 2336"/>
                <a:gd name="T38" fmla="*/ 2147483647 w 1359"/>
                <a:gd name="T39" fmla="*/ 2147483647 h 2336"/>
                <a:gd name="T40" fmla="*/ 2147483647 w 1359"/>
                <a:gd name="T41" fmla="*/ 2147483647 h 2336"/>
                <a:gd name="T42" fmla="*/ 2147483647 w 1359"/>
                <a:gd name="T43" fmla="*/ 2147483647 h 2336"/>
                <a:gd name="T44" fmla="*/ 2147483647 w 1359"/>
                <a:gd name="T45" fmla="*/ 2147483647 h 2336"/>
                <a:gd name="T46" fmla="*/ 2147483647 w 1359"/>
                <a:gd name="T47" fmla="*/ 2147483647 h 2336"/>
                <a:gd name="T48" fmla="*/ 2147483647 w 1359"/>
                <a:gd name="T49" fmla="*/ 2147483647 h 2336"/>
                <a:gd name="T50" fmla="*/ 2147483647 w 1359"/>
                <a:gd name="T51" fmla="*/ 2147483647 h 2336"/>
                <a:gd name="T52" fmla="*/ 2147483647 w 1359"/>
                <a:gd name="T53" fmla="*/ 2147483647 h 2336"/>
                <a:gd name="T54" fmla="*/ 2147483647 w 1359"/>
                <a:gd name="T55" fmla="*/ 2147483647 h 2336"/>
                <a:gd name="T56" fmla="*/ 2147483647 w 1359"/>
                <a:gd name="T57" fmla="*/ 2147483647 h 2336"/>
                <a:gd name="T58" fmla="*/ 2147483647 w 1359"/>
                <a:gd name="T59" fmla="*/ 2147483647 h 2336"/>
                <a:gd name="T60" fmla="*/ 2147483647 w 1359"/>
                <a:gd name="T61" fmla="*/ 2147483647 h 2336"/>
                <a:gd name="T62" fmla="*/ 2147483647 w 1359"/>
                <a:gd name="T63" fmla="*/ 2147483647 h 2336"/>
                <a:gd name="T64" fmla="*/ 2147483647 w 1359"/>
                <a:gd name="T65" fmla="*/ 2147483647 h 2336"/>
                <a:gd name="T66" fmla="*/ 2147483647 w 1359"/>
                <a:gd name="T67" fmla="*/ 2147483647 h 2336"/>
                <a:gd name="T68" fmla="*/ 2147483647 w 1359"/>
                <a:gd name="T69" fmla="*/ 2147483647 h 2336"/>
                <a:gd name="T70" fmla="*/ 0 w 1359"/>
                <a:gd name="T71" fmla="*/ 2147483647 h 2336"/>
                <a:gd name="T72" fmla="*/ 2147483647 w 1359"/>
                <a:gd name="T73" fmla="*/ 2147483647 h 2336"/>
                <a:gd name="T74" fmla="*/ 2147483647 w 1359"/>
                <a:gd name="T75" fmla="*/ 2147483647 h 2336"/>
                <a:gd name="T76" fmla="*/ 2147483647 w 1359"/>
                <a:gd name="T77" fmla="*/ 2147483647 h 2336"/>
                <a:gd name="T78" fmla="*/ 2147483647 w 1359"/>
                <a:gd name="T79" fmla="*/ 2147483647 h 2336"/>
                <a:gd name="T80" fmla="*/ 2147483647 w 1359"/>
                <a:gd name="T81" fmla="*/ 2147483647 h 2336"/>
                <a:gd name="T82" fmla="*/ 2147483647 w 1359"/>
                <a:gd name="T83" fmla="*/ 2147483647 h 2336"/>
                <a:gd name="T84" fmla="*/ 2147483647 w 1359"/>
                <a:gd name="T85" fmla="*/ 2147483647 h 2336"/>
                <a:gd name="T86" fmla="*/ 2147483647 w 1359"/>
                <a:gd name="T87" fmla="*/ 2147483647 h 2336"/>
                <a:gd name="T88" fmla="*/ 2147483647 w 1359"/>
                <a:gd name="T89" fmla="*/ 2147483647 h 2336"/>
                <a:gd name="T90" fmla="*/ 2147483647 w 1359"/>
                <a:gd name="T91" fmla="*/ 2147483647 h 2336"/>
                <a:gd name="T92" fmla="*/ 2147483647 w 1359"/>
                <a:gd name="T93" fmla="*/ 2147483647 h 2336"/>
                <a:gd name="T94" fmla="*/ 2147483647 w 1359"/>
                <a:gd name="T95" fmla="*/ 2147483647 h 2336"/>
                <a:gd name="T96" fmla="*/ 2147483647 w 1359"/>
                <a:gd name="T97" fmla="*/ 0 h 2336"/>
                <a:gd name="T98" fmla="*/ 2147483647 w 1359"/>
                <a:gd name="T99" fmla="*/ 0 h 2336"/>
                <a:gd name="T100" fmla="*/ 2147483647 w 1359"/>
                <a:gd name="T101" fmla="*/ 2147483647 h 2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59"/>
                <a:gd name="T154" fmla="*/ 0 h 2336"/>
                <a:gd name="T155" fmla="*/ 1359 w 1359"/>
                <a:gd name="T156" fmla="*/ 2336 h 2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59" h="2336">
                  <a:moveTo>
                    <a:pt x="747" y="24"/>
                  </a:moveTo>
                  <a:lnTo>
                    <a:pt x="877" y="41"/>
                  </a:lnTo>
                  <a:lnTo>
                    <a:pt x="971" y="106"/>
                  </a:lnTo>
                  <a:lnTo>
                    <a:pt x="1018" y="171"/>
                  </a:lnTo>
                  <a:lnTo>
                    <a:pt x="1047" y="229"/>
                  </a:lnTo>
                  <a:lnTo>
                    <a:pt x="1083" y="329"/>
                  </a:lnTo>
                  <a:lnTo>
                    <a:pt x="1089" y="435"/>
                  </a:lnTo>
                  <a:lnTo>
                    <a:pt x="1106" y="559"/>
                  </a:lnTo>
                  <a:lnTo>
                    <a:pt x="1118" y="665"/>
                  </a:lnTo>
                  <a:lnTo>
                    <a:pt x="1136" y="771"/>
                  </a:lnTo>
                  <a:lnTo>
                    <a:pt x="1124" y="982"/>
                  </a:lnTo>
                  <a:lnTo>
                    <a:pt x="1100" y="1212"/>
                  </a:lnTo>
                  <a:cubicBezTo>
                    <a:pt x="1093" y="1363"/>
                    <a:pt x="1094" y="1298"/>
                    <a:pt x="1094" y="1406"/>
                  </a:cubicBezTo>
                  <a:lnTo>
                    <a:pt x="1159" y="1535"/>
                  </a:lnTo>
                  <a:cubicBezTo>
                    <a:pt x="1188" y="1576"/>
                    <a:pt x="1220" y="1616"/>
                    <a:pt x="1247" y="1659"/>
                  </a:cubicBezTo>
                  <a:cubicBezTo>
                    <a:pt x="1257" y="1675"/>
                    <a:pt x="1262" y="1695"/>
                    <a:pt x="1271" y="1712"/>
                  </a:cubicBezTo>
                  <a:cubicBezTo>
                    <a:pt x="1274" y="1718"/>
                    <a:pt x="1283" y="1730"/>
                    <a:pt x="1283" y="1730"/>
                  </a:cubicBezTo>
                  <a:cubicBezTo>
                    <a:pt x="1315" y="1785"/>
                    <a:pt x="1341" y="1815"/>
                    <a:pt x="1341" y="1877"/>
                  </a:cubicBezTo>
                  <a:lnTo>
                    <a:pt x="1359" y="2018"/>
                  </a:lnTo>
                  <a:lnTo>
                    <a:pt x="1318" y="2118"/>
                  </a:lnTo>
                  <a:cubicBezTo>
                    <a:pt x="1298" y="2146"/>
                    <a:pt x="1283" y="2170"/>
                    <a:pt x="1259" y="2194"/>
                  </a:cubicBezTo>
                  <a:cubicBezTo>
                    <a:pt x="1221" y="2232"/>
                    <a:pt x="1238" y="2203"/>
                    <a:pt x="1224" y="2230"/>
                  </a:cubicBezTo>
                  <a:cubicBezTo>
                    <a:pt x="1191" y="2251"/>
                    <a:pt x="1158" y="2273"/>
                    <a:pt x="1124" y="2294"/>
                  </a:cubicBezTo>
                  <a:cubicBezTo>
                    <a:pt x="1119" y="2297"/>
                    <a:pt x="1076" y="2324"/>
                    <a:pt x="1065" y="2324"/>
                  </a:cubicBezTo>
                  <a:lnTo>
                    <a:pt x="930" y="2336"/>
                  </a:lnTo>
                  <a:lnTo>
                    <a:pt x="700" y="2294"/>
                  </a:lnTo>
                  <a:lnTo>
                    <a:pt x="571" y="2236"/>
                  </a:lnTo>
                  <a:lnTo>
                    <a:pt x="483" y="2153"/>
                  </a:lnTo>
                  <a:cubicBezTo>
                    <a:pt x="459" y="2112"/>
                    <a:pt x="433" y="2072"/>
                    <a:pt x="412" y="2030"/>
                  </a:cubicBezTo>
                  <a:cubicBezTo>
                    <a:pt x="400" y="2006"/>
                    <a:pt x="394" y="1953"/>
                    <a:pt x="394" y="1953"/>
                  </a:cubicBezTo>
                  <a:lnTo>
                    <a:pt x="353" y="1794"/>
                  </a:lnTo>
                  <a:lnTo>
                    <a:pt x="300" y="1688"/>
                  </a:lnTo>
                  <a:lnTo>
                    <a:pt x="212" y="1618"/>
                  </a:lnTo>
                  <a:lnTo>
                    <a:pt x="130" y="1559"/>
                  </a:lnTo>
                  <a:lnTo>
                    <a:pt x="71" y="1488"/>
                  </a:lnTo>
                  <a:lnTo>
                    <a:pt x="0" y="1230"/>
                  </a:lnTo>
                  <a:lnTo>
                    <a:pt x="6" y="1147"/>
                  </a:lnTo>
                  <a:lnTo>
                    <a:pt x="65" y="953"/>
                  </a:lnTo>
                  <a:lnTo>
                    <a:pt x="94" y="924"/>
                  </a:lnTo>
                  <a:cubicBezTo>
                    <a:pt x="127" y="882"/>
                    <a:pt x="155" y="841"/>
                    <a:pt x="194" y="806"/>
                  </a:cubicBezTo>
                  <a:cubicBezTo>
                    <a:pt x="212" y="790"/>
                    <a:pt x="242" y="776"/>
                    <a:pt x="253" y="753"/>
                  </a:cubicBezTo>
                  <a:lnTo>
                    <a:pt x="330" y="647"/>
                  </a:lnTo>
                  <a:lnTo>
                    <a:pt x="365" y="524"/>
                  </a:lnTo>
                  <a:cubicBezTo>
                    <a:pt x="370" y="489"/>
                    <a:pt x="377" y="459"/>
                    <a:pt x="377" y="424"/>
                  </a:cubicBezTo>
                  <a:lnTo>
                    <a:pt x="341" y="247"/>
                  </a:lnTo>
                  <a:lnTo>
                    <a:pt x="283" y="171"/>
                  </a:lnTo>
                  <a:lnTo>
                    <a:pt x="300" y="112"/>
                  </a:lnTo>
                  <a:lnTo>
                    <a:pt x="424" y="24"/>
                  </a:lnTo>
                  <a:cubicBezTo>
                    <a:pt x="467" y="19"/>
                    <a:pt x="504" y="0"/>
                    <a:pt x="547" y="0"/>
                  </a:cubicBezTo>
                  <a:cubicBezTo>
                    <a:pt x="580" y="0"/>
                    <a:pt x="614" y="0"/>
                    <a:pt x="647" y="0"/>
                  </a:cubicBezTo>
                  <a:lnTo>
                    <a:pt x="747" y="24"/>
                  </a:lnTo>
                  <a:close/>
                </a:path>
              </a:pathLst>
            </a:custGeom>
            <a:solidFill>
              <a:schemeClr val="accent1">
                <a:alpha val="50000"/>
              </a:schemeClr>
            </a:solidFill>
            <a:ln w="12700">
              <a:solidFill>
                <a:srgbClr val="000000"/>
              </a:solidFill>
              <a:round/>
              <a:headEnd/>
              <a:tailEnd/>
            </a:ln>
          </p:spPr>
          <p:txBody>
            <a:bodyPr wrap="none" anchor="ctr"/>
            <a:lstStyle/>
            <a:p>
              <a:endParaRPr lang="es-ES" sz="1758"/>
            </a:p>
          </p:txBody>
        </p:sp>
        <p:sp>
          <p:nvSpPr>
            <p:cNvPr id="48" name="Figura a mano libera 82"/>
            <p:cNvSpPr>
              <a:spLocks/>
            </p:cNvSpPr>
            <p:nvPr/>
          </p:nvSpPr>
          <p:spPr bwMode="auto">
            <a:xfrm>
              <a:off x="6170789" y="3302000"/>
              <a:ext cx="1542344" cy="1016000"/>
            </a:xfrm>
            <a:custGeom>
              <a:avLst/>
              <a:gdLst/>
              <a:ahLst/>
              <a:cxnLst/>
              <a:rect l="0" t="0" r="r" b="b"/>
              <a:pathLst>
                <a:path w="1542344" h="1016000">
                  <a:moveTo>
                    <a:pt x="1411" y="372533"/>
                  </a:moveTo>
                  <a:cubicBezTo>
                    <a:pt x="2822" y="358422"/>
                    <a:pt x="18829" y="368058"/>
                    <a:pt x="26811" y="364067"/>
                  </a:cubicBezTo>
                  <a:cubicBezTo>
                    <a:pt x="35913" y="359516"/>
                    <a:pt x="43376" y="352182"/>
                    <a:pt x="52211" y="347133"/>
                  </a:cubicBezTo>
                  <a:cubicBezTo>
                    <a:pt x="63169" y="340871"/>
                    <a:pt x="74789" y="335844"/>
                    <a:pt x="86078" y="330200"/>
                  </a:cubicBezTo>
                  <a:cubicBezTo>
                    <a:pt x="113952" y="302326"/>
                    <a:pt x="121770" y="291187"/>
                    <a:pt x="162278" y="270933"/>
                  </a:cubicBezTo>
                  <a:cubicBezTo>
                    <a:pt x="173567" y="265289"/>
                    <a:pt x="185643" y="261001"/>
                    <a:pt x="196144" y="254000"/>
                  </a:cubicBezTo>
                  <a:cubicBezTo>
                    <a:pt x="241435" y="223807"/>
                    <a:pt x="175993" y="246339"/>
                    <a:pt x="246944" y="228600"/>
                  </a:cubicBezTo>
                  <a:cubicBezTo>
                    <a:pt x="267997" y="214565"/>
                    <a:pt x="281661" y="203939"/>
                    <a:pt x="306211" y="194733"/>
                  </a:cubicBezTo>
                  <a:cubicBezTo>
                    <a:pt x="317106" y="190647"/>
                    <a:pt x="329039" y="189947"/>
                    <a:pt x="340078" y="186267"/>
                  </a:cubicBezTo>
                  <a:cubicBezTo>
                    <a:pt x="474434" y="141482"/>
                    <a:pt x="314478" y="193880"/>
                    <a:pt x="407811" y="152400"/>
                  </a:cubicBezTo>
                  <a:cubicBezTo>
                    <a:pt x="424122" y="145151"/>
                    <a:pt x="441295" y="139796"/>
                    <a:pt x="458611" y="135467"/>
                  </a:cubicBezTo>
                  <a:cubicBezTo>
                    <a:pt x="482100" y="129595"/>
                    <a:pt x="511166" y="121757"/>
                    <a:pt x="534811" y="118533"/>
                  </a:cubicBezTo>
                  <a:cubicBezTo>
                    <a:pt x="582677" y="112006"/>
                    <a:pt x="630766" y="107244"/>
                    <a:pt x="678744" y="101600"/>
                  </a:cubicBezTo>
                  <a:cubicBezTo>
                    <a:pt x="799490" y="61352"/>
                    <a:pt x="673825" y="101797"/>
                    <a:pt x="763411" y="76200"/>
                  </a:cubicBezTo>
                  <a:cubicBezTo>
                    <a:pt x="771992" y="73748"/>
                    <a:pt x="780060" y="69483"/>
                    <a:pt x="788811" y="67733"/>
                  </a:cubicBezTo>
                  <a:cubicBezTo>
                    <a:pt x="808380" y="63819"/>
                    <a:pt x="828444" y="62837"/>
                    <a:pt x="848078" y="59267"/>
                  </a:cubicBezTo>
                  <a:cubicBezTo>
                    <a:pt x="859526" y="57185"/>
                    <a:pt x="870388" y="52160"/>
                    <a:pt x="881944" y="50800"/>
                  </a:cubicBezTo>
                  <a:cubicBezTo>
                    <a:pt x="918489" y="46500"/>
                    <a:pt x="955322" y="45155"/>
                    <a:pt x="992011" y="42333"/>
                  </a:cubicBezTo>
                  <a:cubicBezTo>
                    <a:pt x="1061464" y="19184"/>
                    <a:pt x="951819" y="53758"/>
                    <a:pt x="1093611" y="25400"/>
                  </a:cubicBezTo>
                  <a:cubicBezTo>
                    <a:pt x="1111114" y="21899"/>
                    <a:pt x="1127095" y="12796"/>
                    <a:pt x="1144411" y="8467"/>
                  </a:cubicBezTo>
                  <a:lnTo>
                    <a:pt x="1178278" y="0"/>
                  </a:lnTo>
                  <a:cubicBezTo>
                    <a:pt x="1195211" y="2822"/>
                    <a:pt x="1212516" y="3950"/>
                    <a:pt x="1229078" y="8467"/>
                  </a:cubicBezTo>
                  <a:cubicBezTo>
                    <a:pt x="1243740" y="12466"/>
                    <a:pt x="1257181" y="20064"/>
                    <a:pt x="1271411" y="25400"/>
                  </a:cubicBezTo>
                  <a:cubicBezTo>
                    <a:pt x="1279767" y="28534"/>
                    <a:pt x="1288455" y="30733"/>
                    <a:pt x="1296811" y="33867"/>
                  </a:cubicBezTo>
                  <a:cubicBezTo>
                    <a:pt x="1311041" y="39203"/>
                    <a:pt x="1324914" y="45464"/>
                    <a:pt x="1339144" y="50800"/>
                  </a:cubicBezTo>
                  <a:cubicBezTo>
                    <a:pt x="1347500" y="53934"/>
                    <a:pt x="1356562" y="55276"/>
                    <a:pt x="1364544" y="59267"/>
                  </a:cubicBezTo>
                  <a:cubicBezTo>
                    <a:pt x="1399286" y="76638"/>
                    <a:pt x="1380630" y="72135"/>
                    <a:pt x="1406878" y="93133"/>
                  </a:cubicBezTo>
                  <a:cubicBezTo>
                    <a:pt x="1414824" y="99490"/>
                    <a:pt x="1423811" y="104422"/>
                    <a:pt x="1432278" y="110067"/>
                  </a:cubicBezTo>
                  <a:cubicBezTo>
                    <a:pt x="1443567" y="127000"/>
                    <a:pt x="1459708" y="141560"/>
                    <a:pt x="1466144" y="160867"/>
                  </a:cubicBezTo>
                  <a:cubicBezTo>
                    <a:pt x="1471789" y="177800"/>
                    <a:pt x="1473177" y="196815"/>
                    <a:pt x="1483078" y="211667"/>
                  </a:cubicBezTo>
                  <a:cubicBezTo>
                    <a:pt x="1488722" y="220134"/>
                    <a:pt x="1495460" y="227966"/>
                    <a:pt x="1500011" y="237067"/>
                  </a:cubicBezTo>
                  <a:cubicBezTo>
                    <a:pt x="1505253" y="247552"/>
                    <a:pt x="1515316" y="287648"/>
                    <a:pt x="1516944" y="296333"/>
                  </a:cubicBezTo>
                  <a:cubicBezTo>
                    <a:pt x="1523271" y="330079"/>
                    <a:pt x="1528234" y="364066"/>
                    <a:pt x="1533878" y="397933"/>
                  </a:cubicBezTo>
                  <a:lnTo>
                    <a:pt x="1542344" y="448733"/>
                  </a:lnTo>
                  <a:cubicBezTo>
                    <a:pt x="1539522" y="491066"/>
                    <a:pt x="1539878" y="533732"/>
                    <a:pt x="1533878" y="575733"/>
                  </a:cubicBezTo>
                  <a:cubicBezTo>
                    <a:pt x="1531354" y="593403"/>
                    <a:pt x="1522588" y="609600"/>
                    <a:pt x="1516944" y="626533"/>
                  </a:cubicBezTo>
                  <a:lnTo>
                    <a:pt x="1483078" y="728133"/>
                  </a:lnTo>
                  <a:lnTo>
                    <a:pt x="1466144" y="778933"/>
                  </a:lnTo>
                  <a:cubicBezTo>
                    <a:pt x="1463322" y="787400"/>
                    <a:pt x="1463989" y="798022"/>
                    <a:pt x="1457678" y="804333"/>
                  </a:cubicBezTo>
                  <a:cubicBezTo>
                    <a:pt x="1452033" y="809978"/>
                    <a:pt x="1447130" y="816477"/>
                    <a:pt x="1440744" y="821267"/>
                  </a:cubicBezTo>
                  <a:cubicBezTo>
                    <a:pt x="1424463" y="833478"/>
                    <a:pt x="1404334" y="840742"/>
                    <a:pt x="1389944" y="855133"/>
                  </a:cubicBezTo>
                  <a:cubicBezTo>
                    <a:pt x="1366701" y="878378"/>
                    <a:pt x="1380584" y="869543"/>
                    <a:pt x="1347611" y="880533"/>
                  </a:cubicBezTo>
                  <a:cubicBezTo>
                    <a:pt x="1306735" y="921412"/>
                    <a:pt x="1358669" y="871688"/>
                    <a:pt x="1305278" y="914400"/>
                  </a:cubicBezTo>
                  <a:cubicBezTo>
                    <a:pt x="1299045" y="919387"/>
                    <a:pt x="1295189" y="927226"/>
                    <a:pt x="1288344" y="931333"/>
                  </a:cubicBezTo>
                  <a:cubicBezTo>
                    <a:pt x="1280691" y="935925"/>
                    <a:pt x="1270926" y="935809"/>
                    <a:pt x="1262944" y="939800"/>
                  </a:cubicBezTo>
                  <a:cubicBezTo>
                    <a:pt x="1253843" y="944351"/>
                    <a:pt x="1245490" y="950376"/>
                    <a:pt x="1237544" y="956733"/>
                  </a:cubicBezTo>
                  <a:cubicBezTo>
                    <a:pt x="1231311" y="961720"/>
                    <a:pt x="1227751" y="970097"/>
                    <a:pt x="1220611" y="973667"/>
                  </a:cubicBezTo>
                  <a:cubicBezTo>
                    <a:pt x="1204646" y="981650"/>
                    <a:pt x="1184663" y="980699"/>
                    <a:pt x="1169811" y="990600"/>
                  </a:cubicBezTo>
                  <a:cubicBezTo>
                    <a:pt x="1161344" y="996244"/>
                    <a:pt x="1154228" y="1004856"/>
                    <a:pt x="1144411" y="1007533"/>
                  </a:cubicBezTo>
                  <a:cubicBezTo>
                    <a:pt x="1122459" y="1013520"/>
                    <a:pt x="1099256" y="1013178"/>
                    <a:pt x="1076678" y="1016000"/>
                  </a:cubicBezTo>
                  <a:cubicBezTo>
                    <a:pt x="1006122" y="1013178"/>
                    <a:pt x="935467" y="1012230"/>
                    <a:pt x="865011" y="1007533"/>
                  </a:cubicBezTo>
                  <a:cubicBezTo>
                    <a:pt x="828453" y="1005096"/>
                    <a:pt x="827321" y="998793"/>
                    <a:pt x="797278" y="990600"/>
                  </a:cubicBezTo>
                  <a:cubicBezTo>
                    <a:pt x="774825" y="984477"/>
                    <a:pt x="752122" y="979311"/>
                    <a:pt x="729544" y="973667"/>
                  </a:cubicBezTo>
                  <a:cubicBezTo>
                    <a:pt x="718255" y="970845"/>
                    <a:pt x="706717" y="968880"/>
                    <a:pt x="695678" y="965200"/>
                  </a:cubicBezTo>
                  <a:lnTo>
                    <a:pt x="619478" y="939800"/>
                  </a:lnTo>
                  <a:cubicBezTo>
                    <a:pt x="611011" y="936978"/>
                    <a:pt x="601504" y="936283"/>
                    <a:pt x="594078" y="931333"/>
                  </a:cubicBezTo>
                  <a:cubicBezTo>
                    <a:pt x="585611" y="925689"/>
                    <a:pt x="577977" y="918533"/>
                    <a:pt x="568678" y="914400"/>
                  </a:cubicBezTo>
                  <a:cubicBezTo>
                    <a:pt x="552367" y="907151"/>
                    <a:pt x="534811" y="903111"/>
                    <a:pt x="517878" y="897467"/>
                  </a:cubicBezTo>
                  <a:lnTo>
                    <a:pt x="492478" y="889000"/>
                  </a:lnTo>
                  <a:cubicBezTo>
                    <a:pt x="436815" y="833341"/>
                    <a:pt x="541493" y="932964"/>
                    <a:pt x="424744" y="855133"/>
                  </a:cubicBezTo>
                  <a:cubicBezTo>
                    <a:pt x="403690" y="841097"/>
                    <a:pt x="390030" y="830474"/>
                    <a:pt x="365478" y="821267"/>
                  </a:cubicBezTo>
                  <a:cubicBezTo>
                    <a:pt x="354582" y="817181"/>
                    <a:pt x="342900" y="815622"/>
                    <a:pt x="331611" y="812800"/>
                  </a:cubicBezTo>
                  <a:cubicBezTo>
                    <a:pt x="323918" y="801261"/>
                    <a:pt x="311151" y="778511"/>
                    <a:pt x="297744" y="770467"/>
                  </a:cubicBezTo>
                  <a:cubicBezTo>
                    <a:pt x="235158" y="732916"/>
                    <a:pt x="311162" y="796442"/>
                    <a:pt x="246944" y="745067"/>
                  </a:cubicBezTo>
                  <a:cubicBezTo>
                    <a:pt x="240711" y="740080"/>
                    <a:pt x="236397" y="732923"/>
                    <a:pt x="230011" y="728133"/>
                  </a:cubicBezTo>
                  <a:cubicBezTo>
                    <a:pt x="213730" y="715922"/>
                    <a:pt x="193601" y="708657"/>
                    <a:pt x="179211" y="694267"/>
                  </a:cubicBezTo>
                  <a:cubicBezTo>
                    <a:pt x="167922" y="682978"/>
                    <a:pt x="158628" y="669256"/>
                    <a:pt x="145344" y="660400"/>
                  </a:cubicBezTo>
                  <a:cubicBezTo>
                    <a:pt x="113302" y="639039"/>
                    <a:pt x="127139" y="650662"/>
                    <a:pt x="103011" y="626533"/>
                  </a:cubicBezTo>
                  <a:cubicBezTo>
                    <a:pt x="82878" y="566135"/>
                    <a:pt x="111427" y="639158"/>
                    <a:pt x="69144" y="575733"/>
                  </a:cubicBezTo>
                  <a:cubicBezTo>
                    <a:pt x="25185" y="509793"/>
                    <a:pt x="96478" y="586131"/>
                    <a:pt x="43744" y="533400"/>
                  </a:cubicBezTo>
                  <a:cubicBezTo>
                    <a:pt x="40922" y="522111"/>
                    <a:pt x="38622" y="510679"/>
                    <a:pt x="35278" y="499533"/>
                  </a:cubicBezTo>
                  <a:cubicBezTo>
                    <a:pt x="30149" y="482436"/>
                    <a:pt x="18344" y="448733"/>
                    <a:pt x="18344" y="448733"/>
                  </a:cubicBezTo>
                  <a:cubicBezTo>
                    <a:pt x="27252" y="368566"/>
                    <a:pt x="0" y="386644"/>
                    <a:pt x="1411" y="372533"/>
                  </a:cubicBezTo>
                  <a:close/>
                </a:path>
              </a:pathLst>
            </a:custGeom>
            <a:solidFill>
              <a:schemeClr val="accent1">
                <a:alpha val="50000"/>
              </a:schemeClr>
            </a:solidFill>
            <a:ln w="12700">
              <a:solidFill>
                <a:srgbClr val="000000"/>
              </a:solidFill>
              <a:round/>
              <a:headEnd/>
              <a:tailEnd/>
            </a:ln>
          </p:spPr>
          <p:txBody>
            <a:bodyPr wrap="none" anchor="ctr"/>
            <a:lstStyle/>
            <a:p>
              <a:endParaRPr lang="es-ES" sz="1758"/>
            </a:p>
          </p:txBody>
        </p:sp>
      </p:grpSp>
      <p:sp>
        <p:nvSpPr>
          <p:cNvPr id="53" name="AutoShape 6"/>
          <p:cNvSpPr>
            <a:spLocks noChangeArrowheads="1"/>
          </p:cNvSpPr>
          <p:nvPr/>
        </p:nvSpPr>
        <p:spPr bwMode="auto">
          <a:xfrm>
            <a:off x="857815" y="3850336"/>
            <a:ext cx="127147" cy="127411"/>
          </a:xfrm>
          <a:prstGeom prst="star4">
            <a:avLst>
              <a:gd name="adj" fmla="val 34616"/>
            </a:avLst>
          </a:prstGeom>
          <a:solidFill>
            <a:srgbClr val="FF6600"/>
          </a:solidFill>
          <a:ln w="12700">
            <a:solidFill>
              <a:schemeClr val="accent6"/>
            </a:solidFill>
            <a:miter lim="800000"/>
            <a:headEnd/>
            <a:tailEnd/>
          </a:ln>
        </p:spPr>
        <p:txBody>
          <a:bodyPr wrap="none" anchor="ct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s-ES" altLang="es-ES" sz="1758"/>
          </a:p>
        </p:txBody>
      </p:sp>
    </p:spTree>
    <p:extLst>
      <p:ext uri="{BB962C8B-B14F-4D97-AF65-F5344CB8AC3E}">
        <p14:creationId xmlns:p14="http://schemas.microsoft.com/office/powerpoint/2010/main" val="25983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4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5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grpId="0" nodeType="afterEffect">
                                  <p:stCondLst>
                                    <p:cond delay="5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50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grpId="0" nodeType="afterEffect">
                                  <p:stCondLst>
                                    <p:cond delay="50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7787208" cy="1008112"/>
          </a:xfrm>
        </p:spPr>
        <p:txBody>
          <a:bodyPr>
            <a:noAutofit/>
          </a:bodyPr>
          <a:lstStyle/>
          <a:p>
            <a:r>
              <a:rPr lang="en-GB" sz="3600" b="1" dirty="0" smtClean="0"/>
              <a:t>Key Wine Business value chain </a:t>
            </a:r>
            <a:r>
              <a:rPr lang="en-GB" sz="3600" b="1" dirty="0" smtClean="0"/>
              <a:t>decisions influenced </a:t>
            </a:r>
            <a:r>
              <a:rPr lang="en-GB" sz="3600" b="1" dirty="0" smtClean="0"/>
              <a:t>by climate</a:t>
            </a:r>
            <a:endParaRPr lang="en-GB" sz="3600" b="1" dirty="0"/>
          </a:p>
        </p:txBody>
      </p:sp>
      <p:graphicFrame>
        <p:nvGraphicFramePr>
          <p:cNvPr id="4" name="Marcador de Posição de Conteúdo 3"/>
          <p:cNvGraphicFramePr>
            <a:graphicFrameLocks noGrp="1"/>
          </p:cNvGraphicFramePr>
          <p:nvPr>
            <p:ph idx="4294967295"/>
            <p:extLst>
              <p:ext uri="{D42A27DB-BD31-4B8C-83A1-F6EECF244321}">
                <p14:modId xmlns:p14="http://schemas.microsoft.com/office/powerpoint/2010/main" val="3720848751"/>
              </p:ext>
            </p:extLst>
          </p:nvPr>
        </p:nvGraphicFramePr>
        <p:xfrm>
          <a:off x="179512" y="1196752"/>
          <a:ext cx="8807450" cy="5310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19161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4" name="Freeform 17"/>
          <p:cNvSpPr>
            <a:spLocks/>
          </p:cNvSpPr>
          <p:nvPr/>
        </p:nvSpPr>
        <p:spPr bwMode="auto">
          <a:xfrm>
            <a:off x="561419" y="2206906"/>
            <a:ext cx="8232081"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85" name="Text Box 9"/>
          <p:cNvSpPr txBox="1">
            <a:spLocks noChangeArrowheads="1"/>
          </p:cNvSpPr>
          <p:nvPr/>
        </p:nvSpPr>
        <p:spPr bwMode="auto">
          <a:xfrm>
            <a:off x="3798111" y="5935226"/>
            <a:ext cx="189983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Observations</a:t>
            </a:r>
            <a:endParaRPr lang="en-US" altLang="en-US" sz="1758">
              <a:solidFill>
                <a:srgbClr val="000308"/>
              </a:solidFill>
            </a:endParaRPr>
          </a:p>
        </p:txBody>
      </p:sp>
      <p:sp>
        <p:nvSpPr>
          <p:cNvPr id="20486" name="Text Box 12"/>
          <p:cNvSpPr txBox="1">
            <a:spLocks noChangeArrowheads="1"/>
          </p:cNvSpPr>
          <p:nvPr/>
        </p:nvSpPr>
        <p:spPr bwMode="auto">
          <a:xfrm>
            <a:off x="210920" y="5725857"/>
            <a:ext cx="91347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dirty="0">
                <a:solidFill>
                  <a:srgbClr val="000308"/>
                </a:solidFill>
              </a:rPr>
              <a:t> 1980</a:t>
            </a:r>
            <a:endParaRPr lang="en-US" altLang="en-US" sz="1758" dirty="0">
              <a:solidFill>
                <a:srgbClr val="000308"/>
              </a:solidFill>
            </a:endParaRPr>
          </a:p>
        </p:txBody>
      </p:sp>
      <p:sp>
        <p:nvSpPr>
          <p:cNvPr id="20487" name="Line 10"/>
          <p:cNvSpPr>
            <a:spLocks noChangeShapeType="1"/>
          </p:cNvSpPr>
          <p:nvPr/>
        </p:nvSpPr>
        <p:spPr bwMode="auto">
          <a:xfrm flipV="1">
            <a:off x="4713131" y="4402955"/>
            <a:ext cx="21092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88" name="Text Box 11"/>
          <p:cNvSpPr txBox="1">
            <a:spLocks noChangeArrowheads="1"/>
          </p:cNvSpPr>
          <p:nvPr/>
        </p:nvSpPr>
        <p:spPr bwMode="auto">
          <a:xfrm>
            <a:off x="1" y="3387127"/>
            <a:ext cx="1828490"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0070C0"/>
                </a:solidFill>
              </a:rPr>
              <a:t>ensemble prediction started 1 Nov 1981</a:t>
            </a:r>
            <a:endParaRPr lang="en-US" altLang="en-US" sz="1758">
              <a:solidFill>
                <a:srgbClr val="0070C0"/>
              </a:solidFill>
            </a:endParaRPr>
          </a:p>
        </p:txBody>
      </p:sp>
      <p:sp>
        <p:nvSpPr>
          <p:cNvPr id="20489" name="Freeform 6"/>
          <p:cNvSpPr>
            <a:spLocks/>
          </p:cNvSpPr>
          <p:nvPr/>
        </p:nvSpPr>
        <p:spPr bwMode="auto">
          <a:xfrm>
            <a:off x="769237" y="4680563"/>
            <a:ext cx="1129042"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90" name="Freeform 7"/>
          <p:cNvSpPr>
            <a:spLocks/>
          </p:cNvSpPr>
          <p:nvPr/>
        </p:nvSpPr>
        <p:spPr bwMode="auto">
          <a:xfrm>
            <a:off x="769238" y="5248185"/>
            <a:ext cx="1121288"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91" name="Freeform 8"/>
          <p:cNvSpPr>
            <a:spLocks/>
          </p:cNvSpPr>
          <p:nvPr/>
        </p:nvSpPr>
        <p:spPr bwMode="auto">
          <a:xfrm>
            <a:off x="769238" y="4404505"/>
            <a:ext cx="1121288"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92" name="Freeform 18"/>
          <p:cNvSpPr>
            <a:spLocks/>
          </p:cNvSpPr>
          <p:nvPr/>
        </p:nvSpPr>
        <p:spPr bwMode="auto">
          <a:xfrm>
            <a:off x="769238" y="4665054"/>
            <a:ext cx="1121288"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93" name="Freeform 19"/>
          <p:cNvSpPr>
            <a:spLocks/>
          </p:cNvSpPr>
          <p:nvPr/>
        </p:nvSpPr>
        <p:spPr bwMode="auto">
          <a:xfrm>
            <a:off x="769237" y="4680562"/>
            <a:ext cx="1129042"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94" name="Text Box 29"/>
          <p:cNvSpPr txBox="1">
            <a:spLocks noChangeArrowheads="1"/>
          </p:cNvSpPr>
          <p:nvPr/>
        </p:nvSpPr>
        <p:spPr bwMode="auto">
          <a:xfrm>
            <a:off x="7880032" y="5725857"/>
            <a:ext cx="913469"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 2017</a:t>
            </a:r>
            <a:endParaRPr lang="en-US" altLang="en-US" sz="1758">
              <a:solidFill>
                <a:srgbClr val="000308"/>
              </a:solidFill>
            </a:endParaRPr>
          </a:p>
        </p:txBody>
      </p:sp>
      <p:sp>
        <p:nvSpPr>
          <p:cNvPr id="20495" name="Text Box 37"/>
          <p:cNvSpPr txBox="1">
            <a:spLocks noChangeArrowheads="1"/>
          </p:cNvSpPr>
          <p:nvPr/>
        </p:nvSpPr>
        <p:spPr bwMode="auto">
          <a:xfrm>
            <a:off x="5767731" y="938284"/>
            <a:ext cx="1828489"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990099"/>
                </a:solidFill>
              </a:rPr>
              <a:t>ensemble prediction started 1 Nov 2017</a:t>
            </a:r>
            <a:endParaRPr lang="en-US" altLang="en-US" sz="1758">
              <a:solidFill>
                <a:srgbClr val="990099"/>
              </a:solidFill>
            </a:endParaRPr>
          </a:p>
        </p:txBody>
      </p:sp>
      <p:sp>
        <p:nvSpPr>
          <p:cNvPr id="20496" name="Freeform 32"/>
          <p:cNvSpPr>
            <a:spLocks/>
          </p:cNvSpPr>
          <p:nvPr/>
        </p:nvSpPr>
        <p:spPr bwMode="auto">
          <a:xfrm>
            <a:off x="7878480" y="1239155"/>
            <a:ext cx="84368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97" name="Freeform 33"/>
          <p:cNvSpPr>
            <a:spLocks/>
          </p:cNvSpPr>
          <p:nvPr/>
        </p:nvSpPr>
        <p:spPr bwMode="auto">
          <a:xfrm>
            <a:off x="7948271" y="2134015"/>
            <a:ext cx="821967"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98" name="Freeform 34"/>
          <p:cNvSpPr>
            <a:spLocks/>
          </p:cNvSpPr>
          <p:nvPr/>
        </p:nvSpPr>
        <p:spPr bwMode="auto">
          <a:xfrm>
            <a:off x="7878480" y="1941705"/>
            <a:ext cx="84368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499" name="Freeform 35"/>
          <p:cNvSpPr>
            <a:spLocks/>
          </p:cNvSpPr>
          <p:nvPr/>
        </p:nvSpPr>
        <p:spPr bwMode="auto">
          <a:xfrm>
            <a:off x="7878481" y="1518314"/>
            <a:ext cx="896410"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0500" name="Freeform 36"/>
          <p:cNvSpPr>
            <a:spLocks/>
          </p:cNvSpPr>
          <p:nvPr/>
        </p:nvSpPr>
        <p:spPr bwMode="auto">
          <a:xfrm>
            <a:off x="7878480" y="2504675"/>
            <a:ext cx="84368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 name="2 Título"/>
          <p:cNvSpPr txBox="1">
            <a:spLocks/>
          </p:cNvSpPr>
          <p:nvPr/>
        </p:nvSpPr>
        <p:spPr>
          <a:xfrm>
            <a:off x="899592" y="-27384"/>
            <a:ext cx="77872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smtClean="0"/>
              <a:t>Seasonal predictions</a:t>
            </a:r>
            <a:endParaRPr lang="en-US" sz="3600" b="1" dirty="0"/>
          </a:p>
        </p:txBody>
      </p:sp>
    </p:spTree>
    <p:extLst>
      <p:ext uri="{BB962C8B-B14F-4D97-AF65-F5344CB8AC3E}">
        <p14:creationId xmlns:p14="http://schemas.microsoft.com/office/powerpoint/2010/main" val="540945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8" name="Freeform 14"/>
          <p:cNvSpPr>
            <a:spLocks/>
          </p:cNvSpPr>
          <p:nvPr/>
        </p:nvSpPr>
        <p:spPr bwMode="auto">
          <a:xfrm>
            <a:off x="561419" y="2206906"/>
            <a:ext cx="8232081"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09" name="Text Box 9"/>
          <p:cNvSpPr txBox="1">
            <a:spLocks noChangeArrowheads="1"/>
          </p:cNvSpPr>
          <p:nvPr/>
        </p:nvSpPr>
        <p:spPr bwMode="auto">
          <a:xfrm>
            <a:off x="3798111" y="5935226"/>
            <a:ext cx="189983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Observations</a:t>
            </a:r>
            <a:endParaRPr lang="en-US" altLang="en-US" sz="1758">
              <a:solidFill>
                <a:srgbClr val="000308"/>
              </a:solidFill>
            </a:endParaRPr>
          </a:p>
        </p:txBody>
      </p:sp>
      <p:sp>
        <p:nvSpPr>
          <p:cNvPr id="21510" name="Text Box 12"/>
          <p:cNvSpPr txBox="1">
            <a:spLocks noChangeArrowheads="1"/>
          </p:cNvSpPr>
          <p:nvPr/>
        </p:nvSpPr>
        <p:spPr bwMode="auto">
          <a:xfrm>
            <a:off x="210920" y="5725857"/>
            <a:ext cx="91347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 1980</a:t>
            </a:r>
            <a:endParaRPr lang="en-US" altLang="en-US" sz="1758">
              <a:solidFill>
                <a:srgbClr val="000308"/>
              </a:solidFill>
            </a:endParaRPr>
          </a:p>
        </p:txBody>
      </p:sp>
      <p:sp>
        <p:nvSpPr>
          <p:cNvPr id="21511" name="Line 10"/>
          <p:cNvSpPr>
            <a:spLocks noChangeShapeType="1"/>
          </p:cNvSpPr>
          <p:nvPr/>
        </p:nvSpPr>
        <p:spPr bwMode="auto">
          <a:xfrm flipV="1">
            <a:off x="4713131" y="4402955"/>
            <a:ext cx="21092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12" name="Text Box 17"/>
          <p:cNvSpPr txBox="1">
            <a:spLocks noChangeArrowheads="1"/>
          </p:cNvSpPr>
          <p:nvPr/>
        </p:nvSpPr>
        <p:spPr bwMode="auto">
          <a:xfrm>
            <a:off x="1687360" y="2687679"/>
            <a:ext cx="1828490"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CC0000"/>
                </a:solidFill>
              </a:rPr>
              <a:t>ensemble prediction started 1 Nov 1982</a:t>
            </a:r>
            <a:endParaRPr lang="en-US" altLang="en-US" sz="1758">
              <a:solidFill>
                <a:srgbClr val="CC0000"/>
              </a:solidFill>
            </a:endParaRPr>
          </a:p>
        </p:txBody>
      </p:sp>
      <p:sp>
        <p:nvSpPr>
          <p:cNvPr id="21513" name="Text Box 11"/>
          <p:cNvSpPr txBox="1">
            <a:spLocks noChangeArrowheads="1"/>
          </p:cNvSpPr>
          <p:nvPr/>
        </p:nvSpPr>
        <p:spPr bwMode="auto">
          <a:xfrm>
            <a:off x="1" y="3387127"/>
            <a:ext cx="1828490"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0070C0"/>
                </a:solidFill>
              </a:rPr>
              <a:t>ensemble prediction started 1 Nov 1981</a:t>
            </a:r>
            <a:endParaRPr lang="en-US" altLang="en-US" sz="1758">
              <a:solidFill>
                <a:srgbClr val="0070C0"/>
              </a:solidFill>
            </a:endParaRPr>
          </a:p>
        </p:txBody>
      </p:sp>
      <p:sp>
        <p:nvSpPr>
          <p:cNvPr id="21514" name="Freeform 6"/>
          <p:cNvSpPr>
            <a:spLocks/>
          </p:cNvSpPr>
          <p:nvPr/>
        </p:nvSpPr>
        <p:spPr bwMode="auto">
          <a:xfrm>
            <a:off x="769237" y="4680563"/>
            <a:ext cx="1129042"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15" name="Freeform 7"/>
          <p:cNvSpPr>
            <a:spLocks/>
          </p:cNvSpPr>
          <p:nvPr/>
        </p:nvSpPr>
        <p:spPr bwMode="auto">
          <a:xfrm>
            <a:off x="769238" y="5248185"/>
            <a:ext cx="1121288"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16" name="Freeform 8"/>
          <p:cNvSpPr>
            <a:spLocks/>
          </p:cNvSpPr>
          <p:nvPr/>
        </p:nvSpPr>
        <p:spPr bwMode="auto">
          <a:xfrm>
            <a:off x="769238" y="4404505"/>
            <a:ext cx="1121288"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17" name="Freeform 18"/>
          <p:cNvSpPr>
            <a:spLocks/>
          </p:cNvSpPr>
          <p:nvPr/>
        </p:nvSpPr>
        <p:spPr bwMode="auto">
          <a:xfrm>
            <a:off x="769238" y="4665054"/>
            <a:ext cx="1121288"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18" name="Freeform 19"/>
          <p:cNvSpPr>
            <a:spLocks/>
          </p:cNvSpPr>
          <p:nvPr/>
        </p:nvSpPr>
        <p:spPr bwMode="auto">
          <a:xfrm>
            <a:off x="769237" y="4680562"/>
            <a:ext cx="1129042"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19" name="Freeform 13"/>
          <p:cNvSpPr>
            <a:spLocks/>
          </p:cNvSpPr>
          <p:nvPr/>
        </p:nvSpPr>
        <p:spPr bwMode="auto">
          <a:xfrm>
            <a:off x="2320120" y="4264926"/>
            <a:ext cx="915020"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20" name="Freeform 14"/>
          <p:cNvSpPr>
            <a:spLocks/>
          </p:cNvSpPr>
          <p:nvPr/>
        </p:nvSpPr>
        <p:spPr bwMode="auto">
          <a:xfrm>
            <a:off x="2320120" y="4444828"/>
            <a:ext cx="915020"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21" name="Freeform 15"/>
          <p:cNvSpPr>
            <a:spLocks/>
          </p:cNvSpPr>
          <p:nvPr/>
        </p:nvSpPr>
        <p:spPr bwMode="auto">
          <a:xfrm>
            <a:off x="2320120" y="4897686"/>
            <a:ext cx="915020"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22" name="Freeform 20"/>
          <p:cNvSpPr>
            <a:spLocks/>
          </p:cNvSpPr>
          <p:nvPr/>
        </p:nvSpPr>
        <p:spPr bwMode="auto">
          <a:xfrm>
            <a:off x="2320120" y="4365734"/>
            <a:ext cx="897961"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23" name="Freeform 31"/>
          <p:cNvSpPr>
            <a:spLocks/>
          </p:cNvSpPr>
          <p:nvPr/>
        </p:nvSpPr>
        <p:spPr bwMode="auto">
          <a:xfrm>
            <a:off x="2320120" y="4640240"/>
            <a:ext cx="915020"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24" name="Text Box 29"/>
          <p:cNvSpPr txBox="1">
            <a:spLocks noChangeArrowheads="1"/>
          </p:cNvSpPr>
          <p:nvPr/>
        </p:nvSpPr>
        <p:spPr bwMode="auto">
          <a:xfrm>
            <a:off x="7880032" y="5725857"/>
            <a:ext cx="913469"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 2017</a:t>
            </a:r>
            <a:endParaRPr lang="en-US" altLang="en-US" sz="1758">
              <a:solidFill>
                <a:srgbClr val="000308"/>
              </a:solidFill>
            </a:endParaRPr>
          </a:p>
        </p:txBody>
      </p:sp>
      <p:sp>
        <p:nvSpPr>
          <p:cNvPr id="21525" name="Text Box 37"/>
          <p:cNvSpPr txBox="1">
            <a:spLocks noChangeArrowheads="1"/>
          </p:cNvSpPr>
          <p:nvPr/>
        </p:nvSpPr>
        <p:spPr bwMode="auto">
          <a:xfrm>
            <a:off x="5767731" y="938284"/>
            <a:ext cx="1828489"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990099"/>
                </a:solidFill>
              </a:rPr>
              <a:t>ensemble prediction started 1 Nov 2017</a:t>
            </a:r>
            <a:endParaRPr lang="en-US" altLang="en-US" sz="1758">
              <a:solidFill>
                <a:srgbClr val="990099"/>
              </a:solidFill>
            </a:endParaRPr>
          </a:p>
        </p:txBody>
      </p:sp>
      <p:sp>
        <p:nvSpPr>
          <p:cNvPr id="21526" name="Freeform 32"/>
          <p:cNvSpPr>
            <a:spLocks/>
          </p:cNvSpPr>
          <p:nvPr/>
        </p:nvSpPr>
        <p:spPr bwMode="auto">
          <a:xfrm>
            <a:off x="7878480" y="1239155"/>
            <a:ext cx="84368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27" name="Freeform 33"/>
          <p:cNvSpPr>
            <a:spLocks/>
          </p:cNvSpPr>
          <p:nvPr/>
        </p:nvSpPr>
        <p:spPr bwMode="auto">
          <a:xfrm>
            <a:off x="7948271" y="2134015"/>
            <a:ext cx="821967"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28" name="Freeform 34"/>
          <p:cNvSpPr>
            <a:spLocks/>
          </p:cNvSpPr>
          <p:nvPr/>
        </p:nvSpPr>
        <p:spPr bwMode="auto">
          <a:xfrm>
            <a:off x="7878480" y="1941705"/>
            <a:ext cx="84368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29" name="Freeform 35"/>
          <p:cNvSpPr>
            <a:spLocks/>
          </p:cNvSpPr>
          <p:nvPr/>
        </p:nvSpPr>
        <p:spPr bwMode="auto">
          <a:xfrm>
            <a:off x="7878481" y="1518314"/>
            <a:ext cx="896410"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1530" name="Freeform 36"/>
          <p:cNvSpPr>
            <a:spLocks/>
          </p:cNvSpPr>
          <p:nvPr/>
        </p:nvSpPr>
        <p:spPr bwMode="auto">
          <a:xfrm>
            <a:off x="7878480" y="2504675"/>
            <a:ext cx="84368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8" name="2 Título"/>
          <p:cNvSpPr txBox="1">
            <a:spLocks/>
          </p:cNvSpPr>
          <p:nvPr/>
        </p:nvSpPr>
        <p:spPr>
          <a:xfrm>
            <a:off x="899592" y="-27384"/>
            <a:ext cx="77872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smtClean="0"/>
              <a:t>Seasonal predictions</a:t>
            </a:r>
            <a:endParaRPr lang="en-US" sz="3600" b="1" dirty="0"/>
          </a:p>
        </p:txBody>
      </p:sp>
    </p:spTree>
    <p:extLst>
      <p:ext uri="{BB962C8B-B14F-4D97-AF65-F5344CB8AC3E}">
        <p14:creationId xmlns:p14="http://schemas.microsoft.com/office/powerpoint/2010/main" val="3289217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2" name="Freeform 3"/>
          <p:cNvSpPr>
            <a:spLocks/>
          </p:cNvSpPr>
          <p:nvPr/>
        </p:nvSpPr>
        <p:spPr bwMode="auto">
          <a:xfrm>
            <a:off x="561419" y="2206906"/>
            <a:ext cx="8232081"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33" name="Text Box 9"/>
          <p:cNvSpPr txBox="1">
            <a:spLocks noChangeArrowheads="1"/>
          </p:cNvSpPr>
          <p:nvPr/>
        </p:nvSpPr>
        <p:spPr bwMode="auto">
          <a:xfrm>
            <a:off x="3798111" y="5935226"/>
            <a:ext cx="189983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Observations</a:t>
            </a:r>
            <a:endParaRPr lang="en-US" altLang="en-US" sz="1758">
              <a:solidFill>
                <a:srgbClr val="000308"/>
              </a:solidFill>
            </a:endParaRPr>
          </a:p>
        </p:txBody>
      </p:sp>
      <p:sp>
        <p:nvSpPr>
          <p:cNvPr id="22534" name="Text Box 12"/>
          <p:cNvSpPr txBox="1">
            <a:spLocks noChangeArrowheads="1"/>
          </p:cNvSpPr>
          <p:nvPr/>
        </p:nvSpPr>
        <p:spPr bwMode="auto">
          <a:xfrm>
            <a:off x="210920" y="5725857"/>
            <a:ext cx="91347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t> </a:t>
            </a:r>
            <a:r>
              <a:rPr lang="en-GB" altLang="en-US" sz="1758">
                <a:solidFill>
                  <a:srgbClr val="000308"/>
                </a:solidFill>
              </a:rPr>
              <a:t>1980</a:t>
            </a:r>
            <a:endParaRPr lang="en-US" altLang="en-US" sz="1758">
              <a:solidFill>
                <a:srgbClr val="000308"/>
              </a:solidFill>
            </a:endParaRPr>
          </a:p>
        </p:txBody>
      </p:sp>
      <p:sp>
        <p:nvSpPr>
          <p:cNvPr id="22535" name="Line 10"/>
          <p:cNvSpPr>
            <a:spLocks noChangeShapeType="1"/>
          </p:cNvSpPr>
          <p:nvPr/>
        </p:nvSpPr>
        <p:spPr bwMode="auto">
          <a:xfrm flipV="1">
            <a:off x="4713131" y="4402955"/>
            <a:ext cx="21092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36" name="Text Box 28"/>
          <p:cNvSpPr txBox="1">
            <a:spLocks noChangeArrowheads="1"/>
          </p:cNvSpPr>
          <p:nvPr/>
        </p:nvSpPr>
        <p:spPr bwMode="auto">
          <a:xfrm>
            <a:off x="3304930" y="2487615"/>
            <a:ext cx="1828489"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009900"/>
                </a:solidFill>
              </a:rPr>
              <a:t>ensemble prediction started 1 Nov 1983</a:t>
            </a:r>
            <a:endParaRPr lang="en-US" altLang="en-US" sz="1758">
              <a:solidFill>
                <a:srgbClr val="009900"/>
              </a:solidFill>
            </a:endParaRPr>
          </a:p>
        </p:txBody>
      </p:sp>
      <p:sp>
        <p:nvSpPr>
          <p:cNvPr id="22537" name="Text Box 17"/>
          <p:cNvSpPr txBox="1">
            <a:spLocks noChangeArrowheads="1"/>
          </p:cNvSpPr>
          <p:nvPr/>
        </p:nvSpPr>
        <p:spPr bwMode="auto">
          <a:xfrm>
            <a:off x="1687360" y="2687679"/>
            <a:ext cx="1828490"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CC0000"/>
                </a:solidFill>
              </a:rPr>
              <a:t>ensemble prediction started 1 Nov 1982</a:t>
            </a:r>
            <a:endParaRPr lang="en-US" altLang="en-US" sz="1758">
              <a:solidFill>
                <a:srgbClr val="CC0000"/>
              </a:solidFill>
            </a:endParaRPr>
          </a:p>
        </p:txBody>
      </p:sp>
      <p:sp>
        <p:nvSpPr>
          <p:cNvPr id="22538" name="Text Box 11"/>
          <p:cNvSpPr txBox="1">
            <a:spLocks noChangeArrowheads="1"/>
          </p:cNvSpPr>
          <p:nvPr/>
        </p:nvSpPr>
        <p:spPr bwMode="auto">
          <a:xfrm>
            <a:off x="1" y="3387127"/>
            <a:ext cx="1828490"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0070C0"/>
                </a:solidFill>
              </a:rPr>
              <a:t>ensemble prediction started 1 Nov 1981</a:t>
            </a:r>
            <a:endParaRPr lang="en-US" altLang="en-US" sz="1758">
              <a:solidFill>
                <a:srgbClr val="0070C0"/>
              </a:solidFill>
            </a:endParaRPr>
          </a:p>
        </p:txBody>
      </p:sp>
      <p:sp>
        <p:nvSpPr>
          <p:cNvPr id="22539" name="Freeform 6"/>
          <p:cNvSpPr>
            <a:spLocks/>
          </p:cNvSpPr>
          <p:nvPr/>
        </p:nvSpPr>
        <p:spPr bwMode="auto">
          <a:xfrm>
            <a:off x="769237" y="4680563"/>
            <a:ext cx="1129042"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0" name="Freeform 7"/>
          <p:cNvSpPr>
            <a:spLocks/>
          </p:cNvSpPr>
          <p:nvPr/>
        </p:nvSpPr>
        <p:spPr bwMode="auto">
          <a:xfrm>
            <a:off x="769238" y="5248185"/>
            <a:ext cx="1121288"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1" name="Freeform 8"/>
          <p:cNvSpPr>
            <a:spLocks/>
          </p:cNvSpPr>
          <p:nvPr/>
        </p:nvSpPr>
        <p:spPr bwMode="auto">
          <a:xfrm>
            <a:off x="769238" y="4404505"/>
            <a:ext cx="1121288"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2" name="Freeform 18"/>
          <p:cNvSpPr>
            <a:spLocks/>
          </p:cNvSpPr>
          <p:nvPr/>
        </p:nvSpPr>
        <p:spPr bwMode="auto">
          <a:xfrm>
            <a:off x="769238" y="4665054"/>
            <a:ext cx="1121288"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3" name="Freeform 19"/>
          <p:cNvSpPr>
            <a:spLocks/>
          </p:cNvSpPr>
          <p:nvPr/>
        </p:nvSpPr>
        <p:spPr bwMode="auto">
          <a:xfrm>
            <a:off x="769237" y="4680562"/>
            <a:ext cx="1129042"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1"/>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4" name="Freeform 13"/>
          <p:cNvSpPr>
            <a:spLocks/>
          </p:cNvSpPr>
          <p:nvPr/>
        </p:nvSpPr>
        <p:spPr bwMode="auto">
          <a:xfrm>
            <a:off x="2320120" y="4264926"/>
            <a:ext cx="915020"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5" name="Freeform 14"/>
          <p:cNvSpPr>
            <a:spLocks/>
          </p:cNvSpPr>
          <p:nvPr/>
        </p:nvSpPr>
        <p:spPr bwMode="auto">
          <a:xfrm>
            <a:off x="2320120" y="4444828"/>
            <a:ext cx="915020"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6" name="Freeform 15"/>
          <p:cNvSpPr>
            <a:spLocks/>
          </p:cNvSpPr>
          <p:nvPr/>
        </p:nvSpPr>
        <p:spPr bwMode="auto">
          <a:xfrm>
            <a:off x="2320120" y="4897686"/>
            <a:ext cx="915020"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7" name="Freeform 20"/>
          <p:cNvSpPr>
            <a:spLocks/>
          </p:cNvSpPr>
          <p:nvPr/>
        </p:nvSpPr>
        <p:spPr bwMode="auto">
          <a:xfrm>
            <a:off x="2320120" y="4365734"/>
            <a:ext cx="897961"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8" name="Freeform 31"/>
          <p:cNvSpPr>
            <a:spLocks/>
          </p:cNvSpPr>
          <p:nvPr/>
        </p:nvSpPr>
        <p:spPr bwMode="auto">
          <a:xfrm>
            <a:off x="2320120" y="4640240"/>
            <a:ext cx="915020"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49" name="Freeform 22"/>
          <p:cNvSpPr>
            <a:spLocks/>
          </p:cNvSpPr>
          <p:nvPr/>
        </p:nvSpPr>
        <p:spPr bwMode="auto">
          <a:xfrm>
            <a:off x="3763991" y="4071067"/>
            <a:ext cx="1018929"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50" name="Freeform 23"/>
          <p:cNvSpPr>
            <a:spLocks/>
          </p:cNvSpPr>
          <p:nvPr/>
        </p:nvSpPr>
        <p:spPr bwMode="auto">
          <a:xfrm>
            <a:off x="3763991" y="5001596"/>
            <a:ext cx="984810"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51" name="Freeform 24"/>
          <p:cNvSpPr>
            <a:spLocks/>
          </p:cNvSpPr>
          <p:nvPr/>
        </p:nvSpPr>
        <p:spPr bwMode="auto">
          <a:xfrm>
            <a:off x="3622860" y="4779819"/>
            <a:ext cx="10546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52" name="Freeform 25"/>
          <p:cNvSpPr>
            <a:spLocks/>
          </p:cNvSpPr>
          <p:nvPr/>
        </p:nvSpPr>
        <p:spPr bwMode="auto">
          <a:xfrm>
            <a:off x="3622860" y="4398302"/>
            <a:ext cx="10546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53" name="Freeform 26"/>
          <p:cNvSpPr>
            <a:spLocks/>
          </p:cNvSpPr>
          <p:nvPr/>
        </p:nvSpPr>
        <p:spPr bwMode="auto">
          <a:xfrm>
            <a:off x="3622861" y="4917848"/>
            <a:ext cx="1020480"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54" name="Text Box 29"/>
          <p:cNvSpPr txBox="1">
            <a:spLocks noChangeArrowheads="1"/>
          </p:cNvSpPr>
          <p:nvPr/>
        </p:nvSpPr>
        <p:spPr bwMode="auto">
          <a:xfrm>
            <a:off x="7880032" y="5725857"/>
            <a:ext cx="913469"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 2017</a:t>
            </a:r>
            <a:endParaRPr lang="en-US" altLang="en-US" sz="1758">
              <a:solidFill>
                <a:srgbClr val="000308"/>
              </a:solidFill>
            </a:endParaRPr>
          </a:p>
        </p:txBody>
      </p:sp>
      <p:sp>
        <p:nvSpPr>
          <p:cNvPr id="22555" name="Text Box 37"/>
          <p:cNvSpPr txBox="1">
            <a:spLocks noChangeArrowheads="1"/>
          </p:cNvSpPr>
          <p:nvPr/>
        </p:nvSpPr>
        <p:spPr bwMode="auto">
          <a:xfrm>
            <a:off x="5767731" y="938284"/>
            <a:ext cx="1828489"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990099"/>
                </a:solidFill>
              </a:rPr>
              <a:t>ensemble prediction started 1 Nov 2017</a:t>
            </a:r>
            <a:endParaRPr lang="en-US" altLang="en-US" sz="1758">
              <a:solidFill>
                <a:srgbClr val="990099"/>
              </a:solidFill>
            </a:endParaRPr>
          </a:p>
        </p:txBody>
      </p:sp>
      <p:sp>
        <p:nvSpPr>
          <p:cNvPr id="22556" name="Freeform 32"/>
          <p:cNvSpPr>
            <a:spLocks/>
          </p:cNvSpPr>
          <p:nvPr/>
        </p:nvSpPr>
        <p:spPr bwMode="auto">
          <a:xfrm>
            <a:off x="7878480" y="1239155"/>
            <a:ext cx="84368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57" name="Freeform 33"/>
          <p:cNvSpPr>
            <a:spLocks/>
          </p:cNvSpPr>
          <p:nvPr/>
        </p:nvSpPr>
        <p:spPr bwMode="auto">
          <a:xfrm>
            <a:off x="7948271" y="2134015"/>
            <a:ext cx="821967"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58" name="Freeform 34"/>
          <p:cNvSpPr>
            <a:spLocks/>
          </p:cNvSpPr>
          <p:nvPr/>
        </p:nvSpPr>
        <p:spPr bwMode="auto">
          <a:xfrm>
            <a:off x="7878480" y="1941705"/>
            <a:ext cx="84368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59" name="Freeform 35"/>
          <p:cNvSpPr>
            <a:spLocks/>
          </p:cNvSpPr>
          <p:nvPr/>
        </p:nvSpPr>
        <p:spPr bwMode="auto">
          <a:xfrm>
            <a:off x="7878481" y="1518314"/>
            <a:ext cx="896410"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2560" name="Freeform 36"/>
          <p:cNvSpPr>
            <a:spLocks/>
          </p:cNvSpPr>
          <p:nvPr/>
        </p:nvSpPr>
        <p:spPr bwMode="auto">
          <a:xfrm>
            <a:off x="7878480" y="2504675"/>
            <a:ext cx="84368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34" name="2 Título"/>
          <p:cNvSpPr txBox="1">
            <a:spLocks/>
          </p:cNvSpPr>
          <p:nvPr/>
        </p:nvSpPr>
        <p:spPr>
          <a:xfrm>
            <a:off x="899592" y="-27384"/>
            <a:ext cx="77872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smtClean="0"/>
              <a:t>Seasonal predictions</a:t>
            </a:r>
            <a:endParaRPr lang="en-US" sz="3600" b="1" dirty="0"/>
          </a:p>
        </p:txBody>
      </p:sp>
    </p:spTree>
    <p:extLst>
      <p:ext uri="{BB962C8B-B14F-4D97-AF65-F5344CB8AC3E}">
        <p14:creationId xmlns:p14="http://schemas.microsoft.com/office/powerpoint/2010/main" val="994748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80" name="Freeform 3"/>
          <p:cNvSpPr>
            <a:spLocks/>
          </p:cNvSpPr>
          <p:nvPr/>
        </p:nvSpPr>
        <p:spPr bwMode="auto">
          <a:xfrm>
            <a:off x="561419" y="2206906"/>
            <a:ext cx="8232081"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4581" name="Text Box 9"/>
          <p:cNvSpPr txBox="1">
            <a:spLocks noChangeArrowheads="1"/>
          </p:cNvSpPr>
          <p:nvPr/>
        </p:nvSpPr>
        <p:spPr bwMode="auto">
          <a:xfrm>
            <a:off x="3798111" y="5935226"/>
            <a:ext cx="189983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solidFill>
                  <a:srgbClr val="000308"/>
                </a:solidFill>
              </a:rPr>
              <a:t>Observations</a:t>
            </a:r>
            <a:endParaRPr lang="en-US" altLang="en-US" sz="1758">
              <a:solidFill>
                <a:srgbClr val="000308"/>
              </a:solidFill>
            </a:endParaRPr>
          </a:p>
        </p:txBody>
      </p:sp>
      <p:sp>
        <p:nvSpPr>
          <p:cNvPr id="24582" name="Text Box 12"/>
          <p:cNvSpPr txBox="1">
            <a:spLocks noChangeArrowheads="1"/>
          </p:cNvSpPr>
          <p:nvPr/>
        </p:nvSpPr>
        <p:spPr bwMode="auto">
          <a:xfrm>
            <a:off x="210920" y="5725857"/>
            <a:ext cx="91347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t> </a:t>
            </a:r>
            <a:r>
              <a:rPr lang="en-GB" altLang="en-US" sz="1758">
                <a:solidFill>
                  <a:srgbClr val="000308"/>
                </a:solidFill>
              </a:rPr>
              <a:t>1960</a:t>
            </a:r>
            <a:endParaRPr lang="en-US" altLang="en-US" sz="1758">
              <a:solidFill>
                <a:srgbClr val="000308"/>
              </a:solidFill>
            </a:endParaRPr>
          </a:p>
        </p:txBody>
      </p:sp>
      <p:sp>
        <p:nvSpPr>
          <p:cNvPr id="7" name="Text Box 29"/>
          <p:cNvSpPr txBox="1">
            <a:spLocks noChangeArrowheads="1"/>
          </p:cNvSpPr>
          <p:nvPr/>
        </p:nvSpPr>
        <p:spPr bwMode="auto">
          <a:xfrm>
            <a:off x="7880032" y="5725857"/>
            <a:ext cx="913469"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GB" altLang="en-US" sz="1758" dirty="0">
                <a:solidFill>
                  <a:schemeClr val="bg2">
                    <a:lumMod val="10000"/>
                  </a:schemeClr>
                </a:solidFill>
                <a:latin typeface="Arial" charset="0"/>
              </a:rPr>
              <a:t> </a:t>
            </a:r>
            <a:r>
              <a:rPr lang="en-GB" altLang="en-US" sz="1758" dirty="0">
                <a:solidFill>
                  <a:srgbClr val="000308"/>
                </a:solidFill>
                <a:latin typeface="Arial" charset="0"/>
              </a:rPr>
              <a:t>2017</a:t>
            </a:r>
            <a:endParaRPr lang="en-US" altLang="en-US" sz="1758" dirty="0">
              <a:solidFill>
                <a:srgbClr val="000308"/>
              </a:solidFill>
              <a:latin typeface="Arial" charset="0"/>
            </a:endParaRPr>
          </a:p>
        </p:txBody>
      </p:sp>
      <p:sp>
        <p:nvSpPr>
          <p:cNvPr id="24584" name="Text Box 37"/>
          <p:cNvSpPr txBox="1">
            <a:spLocks noChangeArrowheads="1"/>
          </p:cNvSpPr>
          <p:nvPr/>
        </p:nvSpPr>
        <p:spPr bwMode="auto">
          <a:xfrm>
            <a:off x="5767731" y="938284"/>
            <a:ext cx="1828489"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990099"/>
                </a:solidFill>
              </a:rPr>
              <a:t>ensemble prediction started 1 Nov 2017</a:t>
            </a:r>
            <a:endParaRPr lang="en-US" altLang="en-US" sz="1758">
              <a:solidFill>
                <a:srgbClr val="990099"/>
              </a:solidFill>
            </a:endParaRPr>
          </a:p>
        </p:txBody>
      </p:sp>
      <p:sp>
        <p:nvSpPr>
          <p:cNvPr id="24585" name="Line 10"/>
          <p:cNvSpPr>
            <a:spLocks noChangeShapeType="1"/>
          </p:cNvSpPr>
          <p:nvPr/>
        </p:nvSpPr>
        <p:spPr bwMode="auto">
          <a:xfrm flipV="1">
            <a:off x="4713131" y="4402955"/>
            <a:ext cx="21092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24586" name="Text Box 28"/>
          <p:cNvSpPr txBox="1">
            <a:spLocks noChangeArrowheads="1"/>
          </p:cNvSpPr>
          <p:nvPr/>
        </p:nvSpPr>
        <p:spPr bwMode="auto">
          <a:xfrm>
            <a:off x="3304930" y="2487615"/>
            <a:ext cx="1828489"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009900"/>
                </a:solidFill>
              </a:rPr>
              <a:t>ensemble prediction started 1 Nov 1983</a:t>
            </a:r>
            <a:endParaRPr lang="en-US" altLang="en-US" sz="1758">
              <a:solidFill>
                <a:srgbClr val="009900"/>
              </a:solidFill>
            </a:endParaRPr>
          </a:p>
        </p:txBody>
      </p:sp>
      <p:sp>
        <p:nvSpPr>
          <p:cNvPr id="24587" name="Text Box 17"/>
          <p:cNvSpPr txBox="1">
            <a:spLocks noChangeArrowheads="1"/>
          </p:cNvSpPr>
          <p:nvPr/>
        </p:nvSpPr>
        <p:spPr bwMode="auto">
          <a:xfrm>
            <a:off x="1687360" y="2687679"/>
            <a:ext cx="1828490"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CC0000"/>
                </a:solidFill>
              </a:rPr>
              <a:t>ensemble prediction started 1 Nov 1982</a:t>
            </a:r>
            <a:endParaRPr lang="en-US" altLang="en-US" sz="1758">
              <a:solidFill>
                <a:srgbClr val="CC0000"/>
              </a:solidFill>
            </a:endParaRPr>
          </a:p>
        </p:txBody>
      </p:sp>
      <p:sp>
        <p:nvSpPr>
          <p:cNvPr id="24588" name="Text Box 11"/>
          <p:cNvSpPr txBox="1">
            <a:spLocks noChangeArrowheads="1"/>
          </p:cNvSpPr>
          <p:nvPr/>
        </p:nvSpPr>
        <p:spPr bwMode="auto">
          <a:xfrm>
            <a:off x="1" y="3387127"/>
            <a:ext cx="1828490" cy="11724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a:solidFill>
                  <a:srgbClr val="0070C0"/>
                </a:solidFill>
              </a:rPr>
              <a:t>ensemble prediction started 1 Nov 1981</a:t>
            </a:r>
            <a:endParaRPr lang="en-US" altLang="en-US" sz="1758">
              <a:solidFill>
                <a:srgbClr val="0070C0"/>
              </a:solidFill>
            </a:endParaRPr>
          </a:p>
        </p:txBody>
      </p:sp>
      <p:sp>
        <p:nvSpPr>
          <p:cNvPr id="24589" name="AutoShape 16"/>
          <p:cNvSpPr>
            <a:spLocks noChangeArrowheads="1"/>
          </p:cNvSpPr>
          <p:nvPr/>
        </p:nvSpPr>
        <p:spPr bwMode="auto">
          <a:xfrm>
            <a:off x="1231401" y="4756556"/>
            <a:ext cx="139579" cy="141130"/>
          </a:xfrm>
          <a:prstGeom prst="flowChartConnector">
            <a:avLst/>
          </a:prstGeom>
          <a:solidFill>
            <a:schemeClr val="accent1"/>
          </a:solidFill>
          <a:ln w="9525">
            <a:solidFill>
              <a:srgbClr val="000308"/>
            </a:solidFill>
            <a:round/>
            <a:headEnd/>
            <a:tailEnd/>
          </a:ln>
          <a:effectLs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0" name="AutoShape 17"/>
          <p:cNvSpPr>
            <a:spLocks noChangeArrowheads="1"/>
          </p:cNvSpPr>
          <p:nvPr/>
        </p:nvSpPr>
        <p:spPr bwMode="auto">
          <a:xfrm>
            <a:off x="1231401" y="5038816"/>
            <a:ext cx="139579" cy="141130"/>
          </a:xfrm>
          <a:prstGeom prst="flowChartConnector">
            <a:avLst/>
          </a:prstGeom>
          <a:solidFill>
            <a:schemeClr val="accent1"/>
          </a:solidFill>
          <a:ln w="9525">
            <a:solidFill>
              <a:srgbClr val="000308"/>
            </a:solidFill>
            <a:round/>
            <a:headEnd/>
            <a:tailEnd/>
          </a:ln>
          <a:effectLs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1" name="AutoShape 18"/>
          <p:cNvSpPr>
            <a:spLocks noChangeArrowheads="1"/>
          </p:cNvSpPr>
          <p:nvPr/>
        </p:nvSpPr>
        <p:spPr bwMode="auto">
          <a:xfrm>
            <a:off x="1231401" y="5249736"/>
            <a:ext cx="139579" cy="141130"/>
          </a:xfrm>
          <a:prstGeom prst="flowChartConnector">
            <a:avLst/>
          </a:prstGeom>
          <a:solidFill>
            <a:schemeClr val="accent1"/>
          </a:solidFill>
          <a:ln w="9525">
            <a:solidFill>
              <a:srgbClr val="000308"/>
            </a:solidFill>
            <a:round/>
            <a:headEnd/>
            <a:tailEnd/>
          </a:ln>
          <a:effectLs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2" name="AutoShape 19"/>
          <p:cNvSpPr>
            <a:spLocks noChangeArrowheads="1"/>
          </p:cNvSpPr>
          <p:nvPr/>
        </p:nvSpPr>
        <p:spPr bwMode="auto">
          <a:xfrm>
            <a:off x="1231401" y="4827896"/>
            <a:ext cx="139579" cy="141130"/>
          </a:xfrm>
          <a:prstGeom prst="flowChartConnector">
            <a:avLst/>
          </a:prstGeom>
          <a:solidFill>
            <a:schemeClr val="accent1"/>
          </a:solidFill>
          <a:ln w="9525">
            <a:solidFill>
              <a:srgbClr val="000308"/>
            </a:solidFill>
            <a:round/>
            <a:headEnd/>
            <a:tailEnd/>
          </a:ln>
          <a:effectLs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3" name="AutoShape 20"/>
          <p:cNvSpPr>
            <a:spLocks noChangeArrowheads="1"/>
          </p:cNvSpPr>
          <p:nvPr/>
        </p:nvSpPr>
        <p:spPr bwMode="auto">
          <a:xfrm>
            <a:off x="2638051" y="4616976"/>
            <a:ext cx="139579"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4" name="AutoShape 21"/>
          <p:cNvSpPr>
            <a:spLocks noChangeArrowheads="1"/>
          </p:cNvSpPr>
          <p:nvPr/>
        </p:nvSpPr>
        <p:spPr bwMode="auto">
          <a:xfrm>
            <a:off x="2638051" y="4756556"/>
            <a:ext cx="139579"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5" name="AutoShape 22"/>
          <p:cNvSpPr>
            <a:spLocks noChangeArrowheads="1"/>
          </p:cNvSpPr>
          <p:nvPr/>
        </p:nvSpPr>
        <p:spPr bwMode="auto">
          <a:xfrm>
            <a:off x="2638051" y="4264926"/>
            <a:ext cx="139579" cy="141131"/>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6" name="AutoShape 23"/>
          <p:cNvSpPr>
            <a:spLocks noChangeArrowheads="1"/>
          </p:cNvSpPr>
          <p:nvPr/>
        </p:nvSpPr>
        <p:spPr bwMode="auto">
          <a:xfrm>
            <a:off x="2638051" y="4967476"/>
            <a:ext cx="139579"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7" name="AutoShape 24"/>
          <p:cNvSpPr>
            <a:spLocks noChangeArrowheads="1"/>
          </p:cNvSpPr>
          <p:nvPr/>
        </p:nvSpPr>
        <p:spPr bwMode="auto">
          <a:xfrm>
            <a:off x="2638051" y="5176845"/>
            <a:ext cx="139579" cy="141131"/>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8" name="AutoShape 25"/>
          <p:cNvSpPr>
            <a:spLocks noChangeArrowheads="1"/>
          </p:cNvSpPr>
          <p:nvPr/>
        </p:nvSpPr>
        <p:spPr bwMode="auto">
          <a:xfrm>
            <a:off x="4009031" y="4615426"/>
            <a:ext cx="139579" cy="141131"/>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599" name="AutoShape 26"/>
          <p:cNvSpPr>
            <a:spLocks noChangeArrowheads="1"/>
          </p:cNvSpPr>
          <p:nvPr/>
        </p:nvSpPr>
        <p:spPr bwMode="auto">
          <a:xfrm>
            <a:off x="4009031" y="4967476"/>
            <a:ext cx="139579"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00" name="AutoShape 27"/>
          <p:cNvSpPr>
            <a:spLocks noChangeArrowheads="1"/>
          </p:cNvSpPr>
          <p:nvPr/>
        </p:nvSpPr>
        <p:spPr bwMode="auto">
          <a:xfrm>
            <a:off x="4009031" y="4685215"/>
            <a:ext cx="139579"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01" name="AutoShape 28"/>
          <p:cNvSpPr>
            <a:spLocks noChangeArrowheads="1"/>
          </p:cNvSpPr>
          <p:nvPr/>
        </p:nvSpPr>
        <p:spPr bwMode="auto">
          <a:xfrm>
            <a:off x="4009031" y="5108606"/>
            <a:ext cx="139579" cy="141131"/>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02" name="AutoShape 29"/>
          <p:cNvSpPr>
            <a:spLocks noChangeArrowheads="1"/>
          </p:cNvSpPr>
          <p:nvPr/>
        </p:nvSpPr>
        <p:spPr bwMode="auto">
          <a:xfrm>
            <a:off x="4009031" y="5317975"/>
            <a:ext cx="139579"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03" name="AutoShape 30"/>
          <p:cNvSpPr>
            <a:spLocks noChangeArrowheads="1"/>
          </p:cNvSpPr>
          <p:nvPr/>
        </p:nvSpPr>
        <p:spPr bwMode="auto">
          <a:xfrm>
            <a:off x="8159191" y="2084386"/>
            <a:ext cx="139579"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04" name="AutoShape 31"/>
          <p:cNvSpPr>
            <a:spLocks noChangeArrowheads="1"/>
          </p:cNvSpPr>
          <p:nvPr/>
        </p:nvSpPr>
        <p:spPr bwMode="auto">
          <a:xfrm>
            <a:off x="8159191" y="2506226"/>
            <a:ext cx="139579"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05" name="AutoShape 32"/>
          <p:cNvSpPr>
            <a:spLocks noChangeArrowheads="1"/>
          </p:cNvSpPr>
          <p:nvPr/>
        </p:nvSpPr>
        <p:spPr bwMode="auto">
          <a:xfrm>
            <a:off x="8160742" y="1732336"/>
            <a:ext cx="139579" cy="141130"/>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06" name="AutoShape 33"/>
          <p:cNvSpPr>
            <a:spLocks noChangeArrowheads="1"/>
          </p:cNvSpPr>
          <p:nvPr/>
        </p:nvSpPr>
        <p:spPr bwMode="auto">
          <a:xfrm>
            <a:off x="8159191" y="2647356"/>
            <a:ext cx="139579" cy="141130"/>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07" name="AutoShape 34"/>
          <p:cNvSpPr>
            <a:spLocks noChangeArrowheads="1"/>
          </p:cNvSpPr>
          <p:nvPr/>
        </p:nvSpPr>
        <p:spPr bwMode="auto">
          <a:xfrm>
            <a:off x="8159191" y="2856725"/>
            <a:ext cx="139579"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32" name="TextBox 39"/>
          <p:cNvSpPr txBox="1">
            <a:spLocks noChangeArrowheads="1"/>
          </p:cNvSpPr>
          <p:nvPr/>
        </p:nvSpPr>
        <p:spPr bwMode="auto">
          <a:xfrm>
            <a:off x="5310220" y="4264926"/>
            <a:ext cx="3483281" cy="117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en-US" sz="2345" dirty="0">
                <a:solidFill>
                  <a:schemeClr val="bg2">
                    <a:lumMod val="10000"/>
                  </a:schemeClr>
                </a:solidFill>
                <a:latin typeface="Arial" charset="0"/>
              </a:rPr>
              <a:t>Focus on </a:t>
            </a:r>
            <a:r>
              <a:rPr lang="en-US" altLang="en-US" sz="2345" dirty="0">
                <a:solidFill>
                  <a:srgbClr val="000308"/>
                </a:solidFill>
                <a:latin typeface="Arial" charset="0"/>
              </a:rPr>
              <a:t>statistics </a:t>
            </a:r>
            <a:r>
              <a:rPr lang="en-US" altLang="en-US" sz="2345" dirty="0">
                <a:solidFill>
                  <a:schemeClr val="bg2">
                    <a:lumMod val="10000"/>
                  </a:schemeClr>
                </a:solidFill>
                <a:latin typeface="Arial" charset="0"/>
              </a:rPr>
              <a:t>over forecast periods (e.g. months 2-4 for seasonal)</a:t>
            </a:r>
          </a:p>
        </p:txBody>
      </p:sp>
      <p:sp>
        <p:nvSpPr>
          <p:cNvPr id="24609" name="AutoShape 18"/>
          <p:cNvSpPr>
            <a:spLocks noChangeArrowheads="1"/>
          </p:cNvSpPr>
          <p:nvPr/>
        </p:nvSpPr>
        <p:spPr bwMode="auto">
          <a:xfrm>
            <a:off x="1240706" y="5398621"/>
            <a:ext cx="139579" cy="141130"/>
          </a:xfrm>
          <a:prstGeom prst="flowChartConnector">
            <a:avLst/>
          </a:prstGeom>
          <a:solidFill>
            <a:schemeClr val="accent1"/>
          </a:solidFill>
          <a:ln w="9525">
            <a:solidFill>
              <a:srgbClr val="000308"/>
            </a:solidFill>
            <a:round/>
            <a:headEnd/>
            <a:tailEnd/>
          </a:ln>
          <a:effectLs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58"/>
          </a:p>
        </p:txBody>
      </p:sp>
      <p:sp>
        <p:nvSpPr>
          <p:cNvPr id="24610" name="Text Box 38"/>
          <p:cNvSpPr txBox="1">
            <a:spLocks noChangeArrowheads="1"/>
          </p:cNvSpPr>
          <p:nvPr/>
        </p:nvSpPr>
        <p:spPr bwMode="auto">
          <a:xfrm>
            <a:off x="4993840" y="2417826"/>
            <a:ext cx="2532591"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a:t>… every year …</a:t>
            </a:r>
            <a:endParaRPr lang="en-US" altLang="en-US" sz="1758"/>
          </a:p>
        </p:txBody>
      </p:sp>
      <p:sp>
        <p:nvSpPr>
          <p:cNvPr id="36" name="2 Título"/>
          <p:cNvSpPr txBox="1">
            <a:spLocks/>
          </p:cNvSpPr>
          <p:nvPr/>
        </p:nvSpPr>
        <p:spPr>
          <a:xfrm>
            <a:off x="899592" y="-27384"/>
            <a:ext cx="77872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smtClean="0"/>
              <a:t>Seasonal predictions</a:t>
            </a:r>
            <a:endParaRPr lang="en-US" sz="3600" b="1" dirty="0"/>
          </a:p>
        </p:txBody>
      </p:sp>
    </p:spTree>
    <p:extLst>
      <p:ext uri="{BB962C8B-B14F-4D97-AF65-F5344CB8AC3E}">
        <p14:creationId xmlns:p14="http://schemas.microsoft.com/office/powerpoint/2010/main" val="3908322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3"/>
          <p:cNvSpPr/>
          <p:nvPr/>
        </p:nvSpPr>
        <p:spPr>
          <a:xfrm>
            <a:off x="6444208" y="2319247"/>
            <a:ext cx="1872208" cy="3708000"/>
          </a:xfrm>
          <a:prstGeom prst="rect">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0" name="Picture 8" descr="http://www.bsc.es/ess/sites/default/files/Agriculture%20SS.png"/>
          <p:cNvPicPr>
            <a:picLocks noChangeAspect="1" noChangeArrowheads="1"/>
          </p:cNvPicPr>
          <p:nvPr/>
        </p:nvPicPr>
        <p:blipFill rotWithShape="1">
          <a:blip r:embed="rId3" cstate="print"/>
          <a:srcRect l="2391" t="2098" r="1623" b="19604"/>
          <a:stretch/>
        </p:blipFill>
        <p:spPr bwMode="auto">
          <a:xfrm>
            <a:off x="-11152" y="993424"/>
            <a:ext cx="9206420" cy="1283448"/>
          </a:xfrm>
          <a:prstGeom prst="rect">
            <a:avLst/>
          </a:prstGeom>
          <a:noFill/>
        </p:spPr>
      </p:pic>
      <p:sp>
        <p:nvSpPr>
          <p:cNvPr id="33" name="Rectangle 23"/>
          <p:cNvSpPr/>
          <p:nvPr/>
        </p:nvSpPr>
        <p:spPr>
          <a:xfrm>
            <a:off x="3674855" y="2319255"/>
            <a:ext cx="1728192" cy="3708000"/>
          </a:xfrm>
          <a:prstGeom prst="rect">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1043608" y="-27384"/>
            <a:ext cx="7787208" cy="1143000"/>
          </a:xfrm>
        </p:spPr>
        <p:txBody>
          <a:bodyPr>
            <a:normAutofit/>
          </a:bodyPr>
          <a:lstStyle/>
          <a:p>
            <a:r>
              <a:rPr lang="en-GB" sz="3600" b="1" dirty="0" smtClean="0"/>
              <a:t>Decisions targeted by the service</a:t>
            </a:r>
            <a:endParaRPr lang="en-GB" sz="3600" b="1" dirty="0"/>
          </a:p>
        </p:txBody>
      </p:sp>
      <p:grpSp>
        <p:nvGrpSpPr>
          <p:cNvPr id="39" name="Agrupar 38"/>
          <p:cNvGrpSpPr>
            <a:grpSpLocks noChangeAspect="1"/>
          </p:cNvGrpSpPr>
          <p:nvPr/>
        </p:nvGrpSpPr>
        <p:grpSpPr>
          <a:xfrm>
            <a:off x="647297" y="2348880"/>
            <a:ext cx="7885143" cy="3888432"/>
            <a:chOff x="363960" y="1163880"/>
            <a:chExt cx="8431200" cy="4118750"/>
          </a:xfrm>
        </p:grpSpPr>
        <p:sp>
          <p:nvSpPr>
            <p:cNvPr id="40" name="CustomShape 3"/>
            <p:cNvSpPr/>
            <p:nvPr/>
          </p:nvSpPr>
          <p:spPr>
            <a:xfrm>
              <a:off x="8076960" y="4965120"/>
              <a:ext cx="5940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400" b="1" strike="noStrike" spc="-1" dirty="0">
                  <a:solidFill>
                    <a:srgbClr val="808080"/>
                  </a:solidFill>
                  <a:uFill>
                    <a:solidFill>
                      <a:srgbClr val="FFFFFF"/>
                    </a:solidFill>
                  </a:uFill>
                  <a:latin typeface="Arial"/>
                  <a:ea typeface="ＭＳ Ｐゴシック"/>
                </a:rPr>
                <a:t>Time</a:t>
              </a:r>
              <a:endParaRPr lang="en-US" sz="1400" b="0" strike="noStrike" spc="-1" dirty="0">
                <a:solidFill>
                  <a:srgbClr val="000000"/>
                </a:solidFill>
                <a:uFill>
                  <a:solidFill>
                    <a:srgbClr val="FFFFFF"/>
                  </a:solidFill>
                </a:uFill>
                <a:latin typeface="Arial"/>
              </a:endParaRPr>
            </a:p>
          </p:txBody>
        </p:sp>
        <p:sp>
          <p:nvSpPr>
            <p:cNvPr id="42" name="CustomShape 4"/>
            <p:cNvSpPr/>
            <p:nvPr/>
          </p:nvSpPr>
          <p:spPr>
            <a:xfrm>
              <a:off x="437400" y="4897440"/>
              <a:ext cx="8357760" cy="125640"/>
            </a:xfrm>
            <a:prstGeom prst="rightArrow">
              <a:avLst>
                <a:gd name="adj1" fmla="val 50000"/>
                <a:gd name="adj2"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p:style>
        </p:sp>
        <p:sp>
          <p:nvSpPr>
            <p:cNvPr id="43" name="CustomShape 5"/>
            <p:cNvSpPr/>
            <p:nvPr/>
          </p:nvSpPr>
          <p:spPr>
            <a:xfrm>
              <a:off x="363960" y="1271880"/>
              <a:ext cx="21193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500" b="1" strike="noStrike" spc="-1" dirty="0">
                  <a:solidFill>
                    <a:srgbClr val="595959"/>
                  </a:solidFill>
                  <a:uFill>
                    <a:solidFill>
                      <a:srgbClr val="FFFFFF"/>
                    </a:solidFill>
                  </a:uFill>
                  <a:latin typeface="Arial"/>
                  <a:ea typeface="ＭＳ Ｐゴシック"/>
                </a:rPr>
                <a:t>Weather forecast</a:t>
              </a:r>
              <a:endParaRPr lang="en-US" sz="1500" b="0" strike="noStrike" spc="-1" dirty="0">
                <a:solidFill>
                  <a:srgbClr val="000000"/>
                </a:solidFill>
                <a:uFill>
                  <a:solidFill>
                    <a:srgbClr val="FFFFFF"/>
                  </a:solidFill>
                </a:uFill>
                <a:latin typeface="Arial"/>
              </a:endParaRPr>
            </a:p>
          </p:txBody>
        </p:sp>
        <p:sp>
          <p:nvSpPr>
            <p:cNvPr id="44" name="CustomShape 6"/>
            <p:cNvSpPr/>
            <p:nvPr/>
          </p:nvSpPr>
          <p:spPr>
            <a:xfrm>
              <a:off x="3270600" y="1163880"/>
              <a:ext cx="25945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500" b="1" strike="noStrike" spc="-1" dirty="0">
                  <a:solidFill>
                    <a:srgbClr val="595959"/>
                  </a:solidFill>
                  <a:uFill>
                    <a:solidFill>
                      <a:srgbClr val="FFFFFF"/>
                    </a:solidFill>
                  </a:uFill>
                  <a:latin typeface="Arial"/>
                  <a:ea typeface="ＭＳ Ｐゴシック"/>
                </a:rPr>
                <a:t>Climate predictions</a:t>
              </a:r>
              <a:endParaRPr lang="en-US" sz="1500" b="0" strike="noStrike" spc="-1" dirty="0">
                <a:solidFill>
                  <a:srgbClr val="000000"/>
                </a:solidFill>
                <a:uFill>
                  <a:solidFill>
                    <a:srgbClr val="FFFFFF"/>
                  </a:solidFill>
                </a:uFill>
                <a:latin typeface="Arial"/>
              </a:endParaRPr>
            </a:p>
          </p:txBody>
        </p:sp>
        <p:sp>
          <p:nvSpPr>
            <p:cNvPr id="45" name="CustomShape 7"/>
            <p:cNvSpPr/>
            <p:nvPr/>
          </p:nvSpPr>
          <p:spPr>
            <a:xfrm>
              <a:off x="2271600" y="1344600"/>
              <a:ext cx="162468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500" b="1" strike="noStrike" spc="-1">
                  <a:solidFill>
                    <a:srgbClr val="767171"/>
                  </a:solidFill>
                  <a:uFill>
                    <a:solidFill>
                      <a:srgbClr val="FFFFFF"/>
                    </a:solidFill>
                  </a:uFill>
                  <a:latin typeface="Arial"/>
                  <a:ea typeface="ＭＳ Ｐゴシック"/>
                </a:rPr>
                <a:t>Sub-</a:t>
              </a:r>
              <a:endParaRPr lang="en-US" sz="1500" b="0" strike="noStrike" spc="-1">
                <a:solidFill>
                  <a:srgbClr val="000000"/>
                </a:solidFill>
                <a:uFill>
                  <a:solidFill>
                    <a:srgbClr val="FFFFFF"/>
                  </a:solidFill>
                </a:uFill>
                <a:latin typeface="Arial"/>
              </a:endParaRPr>
            </a:p>
            <a:p>
              <a:pPr algn="ctr">
                <a:lnSpc>
                  <a:spcPct val="100000"/>
                </a:lnSpc>
              </a:pPr>
              <a:r>
                <a:rPr lang="en-US" sz="1500" b="1" strike="noStrike" spc="-1">
                  <a:solidFill>
                    <a:srgbClr val="767171"/>
                  </a:solidFill>
                  <a:uFill>
                    <a:solidFill>
                      <a:srgbClr val="FFFFFF"/>
                    </a:solidFill>
                  </a:uFill>
                  <a:latin typeface="Arial"/>
                  <a:ea typeface="ＭＳ Ｐゴシック"/>
                </a:rPr>
                <a:t>seasonal</a:t>
              </a:r>
              <a:endParaRPr lang="en-US" sz="1500" b="0" strike="noStrike" spc="-1">
                <a:solidFill>
                  <a:srgbClr val="000000"/>
                </a:solidFill>
                <a:uFill>
                  <a:solidFill>
                    <a:srgbClr val="FFFFFF"/>
                  </a:solidFill>
                </a:uFill>
                <a:latin typeface="Arial"/>
              </a:endParaRPr>
            </a:p>
          </p:txBody>
        </p:sp>
        <p:sp>
          <p:nvSpPr>
            <p:cNvPr id="46" name="CustomShape 8"/>
            <p:cNvSpPr/>
            <p:nvPr/>
          </p:nvSpPr>
          <p:spPr>
            <a:xfrm>
              <a:off x="3765240" y="1461600"/>
              <a:ext cx="14832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500" b="1" strike="noStrike" spc="-1" dirty="0">
                  <a:solidFill>
                    <a:srgbClr val="808080"/>
                  </a:solidFill>
                  <a:uFill>
                    <a:solidFill>
                      <a:srgbClr val="FFFFFF"/>
                    </a:solidFill>
                  </a:uFill>
                  <a:latin typeface="Arial"/>
                  <a:ea typeface="ＭＳ Ｐゴシック"/>
                </a:rPr>
                <a:t>Seasonal</a:t>
              </a:r>
              <a:endParaRPr lang="en-US" sz="1500" b="0" strike="noStrike" spc="-1" dirty="0">
                <a:solidFill>
                  <a:srgbClr val="000000"/>
                </a:solidFill>
                <a:uFill>
                  <a:solidFill>
                    <a:srgbClr val="FFFFFF"/>
                  </a:solidFill>
                </a:uFill>
                <a:latin typeface="Arial"/>
              </a:endParaRPr>
            </a:p>
          </p:txBody>
        </p:sp>
        <p:sp>
          <p:nvSpPr>
            <p:cNvPr id="47" name="CustomShape 9"/>
            <p:cNvSpPr/>
            <p:nvPr/>
          </p:nvSpPr>
          <p:spPr>
            <a:xfrm>
              <a:off x="5143680" y="1451880"/>
              <a:ext cx="14832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500" b="1" strike="noStrike" spc="-1">
                  <a:solidFill>
                    <a:srgbClr val="808080"/>
                  </a:solidFill>
                  <a:uFill>
                    <a:solidFill>
                      <a:srgbClr val="FFFFFF"/>
                    </a:solidFill>
                  </a:uFill>
                  <a:latin typeface="Arial"/>
                  <a:ea typeface="ＭＳ Ｐゴシック"/>
                </a:rPr>
                <a:t>Decadal</a:t>
              </a:r>
              <a:endParaRPr lang="en-US" sz="1500" b="0" strike="noStrike" spc="-1">
                <a:solidFill>
                  <a:srgbClr val="000000"/>
                </a:solidFill>
                <a:uFill>
                  <a:solidFill>
                    <a:srgbClr val="FFFFFF"/>
                  </a:solidFill>
                </a:uFill>
                <a:latin typeface="Arial"/>
              </a:endParaRPr>
            </a:p>
          </p:txBody>
        </p:sp>
        <p:sp>
          <p:nvSpPr>
            <p:cNvPr id="48" name="CustomShape 10"/>
            <p:cNvSpPr/>
            <p:nvPr/>
          </p:nvSpPr>
          <p:spPr>
            <a:xfrm>
              <a:off x="6440040" y="1208520"/>
              <a:ext cx="229176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500" b="1" strike="noStrike" spc="-1">
                  <a:solidFill>
                    <a:srgbClr val="595959"/>
                  </a:solidFill>
                  <a:uFill>
                    <a:solidFill>
                      <a:srgbClr val="FFFFFF"/>
                    </a:solidFill>
                  </a:uFill>
                  <a:latin typeface="Arial"/>
                  <a:ea typeface="ＭＳ Ｐゴシック"/>
                </a:rPr>
                <a:t>Climate projections</a:t>
              </a:r>
              <a:endParaRPr lang="en-US" sz="1500" b="0" strike="noStrike" spc="-1">
                <a:solidFill>
                  <a:srgbClr val="000000"/>
                </a:solidFill>
                <a:uFill>
                  <a:solidFill>
                    <a:srgbClr val="FFFFFF"/>
                  </a:solidFill>
                </a:uFill>
                <a:latin typeface="Arial"/>
              </a:endParaRPr>
            </a:p>
          </p:txBody>
        </p:sp>
        <p:sp>
          <p:nvSpPr>
            <p:cNvPr id="49" name="CustomShape 11"/>
            <p:cNvSpPr/>
            <p:nvPr/>
          </p:nvSpPr>
          <p:spPr>
            <a:xfrm>
              <a:off x="434520" y="1208520"/>
              <a:ext cx="1977840" cy="92304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p:style>
        </p:sp>
        <p:sp>
          <p:nvSpPr>
            <p:cNvPr id="50" name="CustomShape 12"/>
            <p:cNvSpPr/>
            <p:nvPr/>
          </p:nvSpPr>
          <p:spPr>
            <a:xfrm>
              <a:off x="2483640" y="1212120"/>
              <a:ext cx="3956400" cy="9190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p:style>
        </p:sp>
        <p:sp>
          <p:nvSpPr>
            <p:cNvPr id="51" name="CustomShape 13"/>
            <p:cNvSpPr/>
            <p:nvPr/>
          </p:nvSpPr>
          <p:spPr>
            <a:xfrm>
              <a:off x="6516360" y="1208520"/>
              <a:ext cx="2194200" cy="92304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p:style>
        </p:sp>
        <p:sp>
          <p:nvSpPr>
            <p:cNvPr id="52" name="CustomShape 14"/>
            <p:cNvSpPr/>
            <p:nvPr/>
          </p:nvSpPr>
          <p:spPr>
            <a:xfrm>
              <a:off x="850124" y="1774065"/>
              <a:ext cx="1323496" cy="3211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808080"/>
                  </a:solidFill>
                  <a:uFill>
                    <a:solidFill>
                      <a:srgbClr val="FFFFFF"/>
                    </a:solidFill>
                  </a:uFill>
                  <a:latin typeface="Arial"/>
                  <a:ea typeface="ＭＳ Ｐゴシック"/>
                </a:rPr>
                <a:t>1-15 days</a:t>
              </a:r>
              <a:endParaRPr lang="en-US" sz="1400" b="0" strike="noStrike" spc="-1" dirty="0">
                <a:solidFill>
                  <a:srgbClr val="000000"/>
                </a:solidFill>
                <a:uFill>
                  <a:solidFill>
                    <a:srgbClr val="FFFFFF"/>
                  </a:solidFill>
                </a:uFill>
                <a:latin typeface="Arial"/>
              </a:endParaRPr>
            </a:p>
          </p:txBody>
        </p:sp>
        <p:sp>
          <p:nvSpPr>
            <p:cNvPr id="53" name="CustomShape 15"/>
            <p:cNvSpPr/>
            <p:nvPr/>
          </p:nvSpPr>
          <p:spPr>
            <a:xfrm>
              <a:off x="2413080" y="17917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a:solidFill>
                    <a:srgbClr val="808080"/>
                  </a:solidFill>
                  <a:uFill>
                    <a:solidFill>
                      <a:srgbClr val="FFFFFF"/>
                    </a:solidFill>
                  </a:uFill>
                  <a:latin typeface="Arial"/>
                  <a:ea typeface="ＭＳ Ｐゴシック"/>
                </a:rPr>
                <a:t>10-60 days</a:t>
              </a:r>
              <a:endParaRPr lang="en-US" sz="1400" b="0" strike="noStrike" spc="-1">
                <a:solidFill>
                  <a:srgbClr val="000000"/>
                </a:solidFill>
                <a:uFill>
                  <a:solidFill>
                    <a:srgbClr val="FFFFFF"/>
                  </a:solidFill>
                </a:uFill>
                <a:latin typeface="Arial"/>
              </a:endParaRPr>
            </a:p>
          </p:txBody>
        </p:sp>
        <p:sp>
          <p:nvSpPr>
            <p:cNvPr id="54" name="CustomShape 16"/>
            <p:cNvSpPr/>
            <p:nvPr/>
          </p:nvSpPr>
          <p:spPr>
            <a:xfrm>
              <a:off x="3916440" y="182160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a:solidFill>
                    <a:srgbClr val="808080"/>
                  </a:solidFill>
                  <a:uFill>
                    <a:solidFill>
                      <a:srgbClr val="FFFFFF"/>
                    </a:solidFill>
                  </a:uFill>
                  <a:latin typeface="Arial"/>
                  <a:ea typeface="ＭＳ Ｐゴシック"/>
                </a:rPr>
                <a:t>1-15  months</a:t>
              </a:r>
              <a:endParaRPr lang="en-US" sz="1400" b="0" strike="noStrike" spc="-1">
                <a:solidFill>
                  <a:srgbClr val="000000"/>
                </a:solidFill>
                <a:uFill>
                  <a:solidFill>
                    <a:srgbClr val="FFFFFF"/>
                  </a:solidFill>
                </a:uFill>
                <a:latin typeface="Arial"/>
              </a:endParaRPr>
            </a:p>
          </p:txBody>
        </p:sp>
        <p:sp>
          <p:nvSpPr>
            <p:cNvPr id="55" name="CustomShape 17"/>
            <p:cNvSpPr/>
            <p:nvPr/>
          </p:nvSpPr>
          <p:spPr>
            <a:xfrm>
              <a:off x="5268600" y="17917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a:solidFill>
                    <a:srgbClr val="808080"/>
                  </a:solidFill>
                  <a:uFill>
                    <a:solidFill>
                      <a:srgbClr val="FFFFFF"/>
                    </a:solidFill>
                  </a:uFill>
                  <a:latin typeface="Arial"/>
                  <a:ea typeface="ＭＳ Ｐゴシック"/>
                </a:rPr>
                <a:t>2-30 years</a:t>
              </a:r>
              <a:endParaRPr lang="en-US" sz="1400" b="0" strike="noStrike" spc="-1">
                <a:solidFill>
                  <a:srgbClr val="000000"/>
                </a:solidFill>
                <a:uFill>
                  <a:solidFill>
                    <a:srgbClr val="FFFFFF"/>
                  </a:solidFill>
                </a:uFill>
                <a:latin typeface="Arial"/>
              </a:endParaRPr>
            </a:p>
          </p:txBody>
        </p:sp>
        <p:sp>
          <p:nvSpPr>
            <p:cNvPr id="56" name="CustomShape 18"/>
            <p:cNvSpPr/>
            <p:nvPr/>
          </p:nvSpPr>
          <p:spPr>
            <a:xfrm>
              <a:off x="6934680" y="17917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a:solidFill>
                    <a:srgbClr val="808080"/>
                  </a:solidFill>
                  <a:uFill>
                    <a:solidFill>
                      <a:srgbClr val="FFFFFF"/>
                    </a:solidFill>
                  </a:uFill>
                  <a:latin typeface="Arial"/>
                  <a:ea typeface="ＭＳ Ｐゴシック"/>
                </a:rPr>
                <a:t>20-100 years</a:t>
              </a:r>
              <a:endParaRPr lang="en-US" sz="1400" b="0" strike="noStrike" spc="-1">
                <a:solidFill>
                  <a:srgbClr val="000000"/>
                </a:solidFill>
                <a:uFill>
                  <a:solidFill>
                    <a:srgbClr val="FFFFFF"/>
                  </a:solidFill>
                </a:uFill>
                <a:latin typeface="Arial"/>
              </a:endParaRPr>
            </a:p>
          </p:txBody>
        </p:sp>
        <p:sp>
          <p:nvSpPr>
            <p:cNvPr id="57" name="CustomShape 20"/>
            <p:cNvSpPr/>
            <p:nvPr/>
          </p:nvSpPr>
          <p:spPr>
            <a:xfrm>
              <a:off x="5467320" y="2251080"/>
              <a:ext cx="3162960" cy="516600"/>
            </a:xfrm>
            <a:prstGeom prst="rect">
              <a:avLst/>
            </a:prstGeom>
            <a:solidFill>
              <a:schemeClr val="accent3"/>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i="1" strike="noStrike" spc="-1" dirty="0">
                  <a:solidFill>
                    <a:srgbClr val="000000"/>
                  </a:solidFill>
                  <a:uFill>
                    <a:solidFill>
                      <a:srgbClr val="FFFFFF"/>
                    </a:solidFill>
                  </a:uFill>
                  <a:latin typeface="Arial"/>
                  <a:ea typeface="ＭＳ Ｐゴシック"/>
                </a:rPr>
                <a:t>Siting, choice of scion variety and rootstock.</a:t>
              </a:r>
              <a:endParaRPr lang="en-US" sz="1400" b="0" strike="noStrike" spc="-1" dirty="0">
                <a:solidFill>
                  <a:srgbClr val="000000"/>
                </a:solidFill>
                <a:uFill>
                  <a:solidFill>
                    <a:srgbClr val="FFFFFF"/>
                  </a:solidFill>
                </a:uFill>
                <a:latin typeface="Arial"/>
              </a:endParaRPr>
            </a:p>
          </p:txBody>
        </p:sp>
        <p:sp>
          <p:nvSpPr>
            <p:cNvPr id="58" name="CustomShape 21"/>
            <p:cNvSpPr/>
            <p:nvPr/>
          </p:nvSpPr>
          <p:spPr>
            <a:xfrm>
              <a:off x="5467320" y="2794680"/>
              <a:ext cx="3162960" cy="303480"/>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i="1" strike="noStrike" spc="-1" dirty="0">
                  <a:solidFill>
                    <a:srgbClr val="C4BD97"/>
                  </a:solidFill>
                  <a:uFill>
                    <a:solidFill>
                      <a:srgbClr val="FFFFFF"/>
                    </a:solidFill>
                  </a:uFill>
                  <a:latin typeface="Arial"/>
                  <a:ea typeface="ＭＳ Ｐゴシック"/>
                </a:rPr>
                <a:t>Assessment of water needs</a:t>
              </a:r>
              <a:endParaRPr lang="en-US" sz="1400" b="0" strike="noStrike" spc="-1" dirty="0">
                <a:solidFill>
                  <a:srgbClr val="C4BD97"/>
                </a:solidFill>
                <a:uFill>
                  <a:solidFill>
                    <a:srgbClr val="FFFFFF"/>
                  </a:solidFill>
                </a:uFill>
                <a:latin typeface="Arial"/>
              </a:endParaRPr>
            </a:p>
          </p:txBody>
        </p:sp>
        <p:sp>
          <p:nvSpPr>
            <p:cNvPr id="59" name="CustomShape 22"/>
            <p:cNvSpPr/>
            <p:nvPr/>
          </p:nvSpPr>
          <p:spPr>
            <a:xfrm>
              <a:off x="3724200" y="4223520"/>
              <a:ext cx="4906080" cy="303480"/>
            </a:xfrm>
            <a:prstGeom prst="rect">
              <a:avLst/>
            </a:prstGeom>
            <a:solidFill>
              <a:schemeClr val="accent3"/>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i="1" strike="noStrike" spc="-1">
                  <a:solidFill>
                    <a:srgbClr val="000000"/>
                  </a:solidFill>
                  <a:uFill>
                    <a:solidFill>
                      <a:srgbClr val="FFFFFF"/>
                    </a:solidFill>
                  </a:uFill>
                  <a:latin typeface="Arial"/>
                  <a:ea typeface="ＭＳ Ｐゴシック"/>
                </a:rPr>
                <a:t>Wine style</a:t>
              </a:r>
              <a:endParaRPr lang="en-US" sz="1400" b="0" strike="noStrike" spc="-1">
                <a:solidFill>
                  <a:srgbClr val="000000"/>
                </a:solidFill>
                <a:uFill>
                  <a:solidFill>
                    <a:srgbClr val="FFFFFF"/>
                  </a:solidFill>
                </a:uFill>
                <a:latin typeface="Arial"/>
              </a:endParaRPr>
            </a:p>
          </p:txBody>
        </p:sp>
        <p:sp>
          <p:nvSpPr>
            <p:cNvPr id="60" name="CustomShape 23"/>
            <p:cNvSpPr/>
            <p:nvPr/>
          </p:nvSpPr>
          <p:spPr>
            <a:xfrm>
              <a:off x="3724200" y="3021480"/>
              <a:ext cx="1563840" cy="516600"/>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i="1" strike="noStrike" spc="-1" dirty="0">
                  <a:solidFill>
                    <a:schemeClr val="bg2">
                      <a:lumMod val="75000"/>
                    </a:schemeClr>
                  </a:solidFill>
                  <a:uFill>
                    <a:solidFill>
                      <a:srgbClr val="FFFFFF"/>
                    </a:solidFill>
                  </a:uFill>
                  <a:latin typeface="Arial"/>
                  <a:ea typeface="ＭＳ Ｐゴシック"/>
                </a:rPr>
                <a:t>Grow cycle management</a:t>
              </a:r>
              <a:endParaRPr lang="en-US" sz="1400" b="0" strike="noStrike" spc="-1" dirty="0">
                <a:solidFill>
                  <a:schemeClr val="bg2">
                    <a:lumMod val="75000"/>
                  </a:schemeClr>
                </a:solidFill>
                <a:uFill>
                  <a:solidFill>
                    <a:srgbClr val="FFFFFF"/>
                  </a:solidFill>
                </a:uFill>
                <a:latin typeface="Arial"/>
              </a:endParaRPr>
            </a:p>
          </p:txBody>
        </p:sp>
        <p:sp>
          <p:nvSpPr>
            <p:cNvPr id="61" name="CustomShape 24"/>
            <p:cNvSpPr/>
            <p:nvPr/>
          </p:nvSpPr>
          <p:spPr>
            <a:xfrm>
              <a:off x="505440" y="3565080"/>
              <a:ext cx="4782600" cy="303480"/>
            </a:xfrm>
            <a:prstGeom prst="rect">
              <a:avLst/>
            </a:prstGeom>
            <a:solidFill>
              <a:schemeClr val="accent3"/>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i="1" strike="noStrike" spc="-1">
                  <a:solidFill>
                    <a:srgbClr val="3B3838"/>
                  </a:solidFill>
                  <a:uFill>
                    <a:solidFill>
                      <a:srgbClr val="FFFFFF"/>
                    </a:solidFill>
                  </a:uFill>
                  <a:latin typeface="Arial"/>
                  <a:ea typeface="ＭＳ Ｐゴシック"/>
                </a:rPr>
                <a:t>Pathogen pressure, abiotic stresses </a:t>
              </a:r>
              <a:endParaRPr lang="en-US" sz="1400" b="0" strike="noStrike" spc="-1">
                <a:solidFill>
                  <a:srgbClr val="000000"/>
                </a:solidFill>
                <a:uFill>
                  <a:solidFill>
                    <a:srgbClr val="FFFFFF"/>
                  </a:solidFill>
                </a:uFill>
                <a:latin typeface="Arial"/>
              </a:endParaRPr>
            </a:p>
          </p:txBody>
        </p:sp>
        <p:sp>
          <p:nvSpPr>
            <p:cNvPr id="62" name="CustomShape 25"/>
            <p:cNvSpPr/>
            <p:nvPr/>
          </p:nvSpPr>
          <p:spPr>
            <a:xfrm>
              <a:off x="505440" y="4223160"/>
              <a:ext cx="2967120" cy="303480"/>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i="1" strike="noStrike" spc="-1" dirty="0">
                  <a:solidFill>
                    <a:srgbClr val="C4BD97"/>
                  </a:solidFill>
                  <a:uFill>
                    <a:solidFill>
                      <a:srgbClr val="FFFFFF"/>
                    </a:solidFill>
                  </a:uFill>
                  <a:latin typeface="Arial"/>
                  <a:ea typeface="ＭＳ Ｐゴシック"/>
                </a:rPr>
                <a:t>Productivity, quality</a:t>
              </a:r>
              <a:endParaRPr lang="en-US" sz="1400" b="0" strike="noStrike" spc="-1" dirty="0">
                <a:solidFill>
                  <a:srgbClr val="C4BD97"/>
                </a:solidFill>
                <a:uFill>
                  <a:solidFill>
                    <a:srgbClr val="FFFFFF"/>
                  </a:solidFill>
                </a:uFill>
                <a:latin typeface="Arial"/>
              </a:endParaRPr>
            </a:p>
          </p:txBody>
        </p:sp>
        <p:sp>
          <p:nvSpPr>
            <p:cNvPr id="63" name="CustomShape 26"/>
            <p:cNvSpPr/>
            <p:nvPr/>
          </p:nvSpPr>
          <p:spPr>
            <a:xfrm>
              <a:off x="505440" y="4555080"/>
              <a:ext cx="4782600" cy="303480"/>
            </a:xfrm>
            <a:prstGeom prst="rect">
              <a:avLst/>
            </a:prstGeom>
            <a:solidFill>
              <a:schemeClr val="accent3"/>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i="1" strike="noStrike" spc="-1">
                  <a:solidFill>
                    <a:srgbClr val="000000"/>
                  </a:solidFill>
                  <a:uFill>
                    <a:solidFill>
                      <a:srgbClr val="FFFFFF"/>
                    </a:solidFill>
                  </a:uFill>
                  <a:latin typeface="Arial"/>
                  <a:ea typeface="ＭＳ Ｐゴシック"/>
                </a:rPr>
                <a:t>Harvest date and duration</a:t>
              </a:r>
              <a:endParaRPr lang="en-US" sz="1400" b="0" strike="noStrike" spc="-1">
                <a:solidFill>
                  <a:srgbClr val="000000"/>
                </a:solidFill>
                <a:uFill>
                  <a:solidFill>
                    <a:srgbClr val="FFFFFF"/>
                  </a:solidFill>
                </a:uFill>
                <a:latin typeface="Arial"/>
              </a:endParaRPr>
            </a:p>
          </p:txBody>
        </p:sp>
        <p:sp>
          <p:nvSpPr>
            <p:cNvPr id="64" name="CustomShape 27"/>
            <p:cNvSpPr/>
            <p:nvPr/>
          </p:nvSpPr>
          <p:spPr>
            <a:xfrm>
              <a:off x="3724200" y="3892320"/>
              <a:ext cx="1563840" cy="303480"/>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i="1" strike="noStrike" spc="-1" dirty="0">
                  <a:solidFill>
                    <a:srgbClr val="C4BD97"/>
                  </a:solidFill>
                  <a:uFill>
                    <a:solidFill>
                      <a:srgbClr val="FFFFFF"/>
                    </a:solidFill>
                  </a:uFill>
                  <a:latin typeface="Arial"/>
                  <a:ea typeface="ＭＳ Ｐゴシック"/>
                </a:rPr>
                <a:t>Crop forcing</a:t>
              </a:r>
              <a:endParaRPr lang="en-US" sz="1400" b="0" strike="noStrike" spc="-1" dirty="0">
                <a:solidFill>
                  <a:srgbClr val="C4BD97"/>
                </a:solidFill>
                <a:uFill>
                  <a:solidFill>
                    <a:srgbClr val="FFFFFF"/>
                  </a:solidFill>
                </a:uFill>
                <a:latin typeface="Arial"/>
              </a:endParaRPr>
            </a:p>
          </p:txBody>
        </p:sp>
        <p:sp>
          <p:nvSpPr>
            <p:cNvPr id="65" name="CustomShape 28"/>
            <p:cNvSpPr/>
            <p:nvPr/>
          </p:nvSpPr>
          <p:spPr>
            <a:xfrm>
              <a:off x="434520" y="2192400"/>
              <a:ext cx="8265960" cy="26946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p:style>
        </p:sp>
        <p:sp>
          <p:nvSpPr>
            <p:cNvPr id="66" name="CustomShape 29"/>
            <p:cNvSpPr/>
            <p:nvPr/>
          </p:nvSpPr>
          <p:spPr>
            <a:xfrm>
              <a:off x="2714200" y="5009750"/>
              <a:ext cx="45716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i="1" strike="noStrike" spc="-1" dirty="0">
                  <a:solidFill>
                    <a:srgbClr val="808080"/>
                  </a:solidFill>
                  <a:uFill>
                    <a:solidFill>
                      <a:srgbClr val="FFFFFF"/>
                    </a:solidFill>
                  </a:uFill>
                  <a:latin typeface="Arial"/>
                  <a:ea typeface="ＭＳ Ｐゴシック"/>
                </a:rPr>
                <a:t>Adapted from: Antonio </a:t>
              </a:r>
              <a:r>
                <a:rPr lang="en-US" sz="1200" b="0" i="1" strike="noStrike" spc="-1" dirty="0" err="1">
                  <a:solidFill>
                    <a:srgbClr val="808080"/>
                  </a:solidFill>
                  <a:uFill>
                    <a:solidFill>
                      <a:srgbClr val="FFFFFF"/>
                    </a:solidFill>
                  </a:uFill>
                  <a:latin typeface="Arial"/>
                  <a:ea typeface="ＭＳ Ｐゴシック"/>
                </a:rPr>
                <a:t>Graça</a:t>
              </a:r>
              <a:r>
                <a:rPr lang="en-US" sz="1200" b="0" i="1" strike="noStrike" spc="-1" dirty="0">
                  <a:solidFill>
                    <a:srgbClr val="808080"/>
                  </a:solidFill>
                  <a:uFill>
                    <a:solidFill>
                      <a:srgbClr val="FFFFFF"/>
                    </a:solidFill>
                  </a:uFill>
                  <a:latin typeface="Arial"/>
                  <a:ea typeface="ＭＳ Ｐゴシック"/>
                </a:rPr>
                <a:t>, SOGRAPE VINHOS SA, 2014</a:t>
              </a:r>
              <a:endParaRPr lang="en-US" sz="1200" b="0" strike="noStrike" spc="-1" dirty="0">
                <a:solidFill>
                  <a:srgbClr val="000000"/>
                </a:solidFill>
                <a:uFill>
                  <a:solidFill>
                    <a:srgbClr val="FFFFFF"/>
                  </a:solidFill>
                </a:uFill>
                <a:latin typeface="Arial"/>
              </a:endParaRPr>
            </a:p>
          </p:txBody>
        </p:sp>
      </p:grpSp>
    </p:spTree>
    <p:extLst>
      <p:ext uri="{BB962C8B-B14F-4D97-AF65-F5344CB8AC3E}">
        <p14:creationId xmlns:p14="http://schemas.microsoft.com/office/powerpoint/2010/main" val="110603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44624"/>
            <a:ext cx="7859216" cy="1143000"/>
          </a:xfrm>
        </p:spPr>
        <p:txBody>
          <a:bodyPr>
            <a:normAutofit/>
          </a:bodyPr>
          <a:lstStyle/>
          <a:p>
            <a:r>
              <a:rPr lang="en-GB" sz="3600" b="1" dirty="0" smtClean="0"/>
              <a:t>Service’s output: Bio-climatic indices</a:t>
            </a:r>
            <a:endParaRPr lang="en-GB" sz="3600"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57027598"/>
              </p:ext>
            </p:extLst>
          </p:nvPr>
        </p:nvGraphicFramePr>
        <p:xfrm>
          <a:off x="2699792" y="1484784"/>
          <a:ext cx="6120680"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redondeado 2"/>
          <p:cNvSpPr/>
          <p:nvPr/>
        </p:nvSpPr>
        <p:spPr>
          <a:xfrm>
            <a:off x="251520" y="1844824"/>
            <a:ext cx="1512168" cy="129614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smtClean="0">
                <a:solidFill>
                  <a:schemeClr val="tx1"/>
                </a:solidFill>
              </a:rPr>
              <a:t>Seasonal predictions</a:t>
            </a:r>
            <a:endParaRPr lang="en-GB" dirty="0">
              <a:solidFill>
                <a:schemeClr val="tx1"/>
              </a:solidFill>
            </a:endParaRPr>
          </a:p>
        </p:txBody>
      </p:sp>
      <p:sp>
        <p:nvSpPr>
          <p:cNvPr id="5" name="Rectángulo redondeado 4"/>
          <p:cNvSpPr/>
          <p:nvPr/>
        </p:nvSpPr>
        <p:spPr>
          <a:xfrm>
            <a:off x="251520" y="3933056"/>
            <a:ext cx="1512168" cy="1296144"/>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smtClean="0">
                <a:solidFill>
                  <a:srgbClr val="000000"/>
                </a:solidFill>
              </a:rPr>
              <a:t>C</a:t>
            </a:r>
            <a:r>
              <a:rPr lang="en-GB" dirty="0" err="1" smtClean="0">
                <a:solidFill>
                  <a:srgbClr val="000000"/>
                </a:solidFill>
              </a:rPr>
              <a:t>limate</a:t>
            </a:r>
            <a:r>
              <a:rPr lang="en-GB" dirty="0" smtClean="0">
                <a:solidFill>
                  <a:srgbClr val="000000"/>
                </a:solidFill>
              </a:rPr>
              <a:t> projections</a:t>
            </a:r>
            <a:endParaRPr lang="en-GB" dirty="0">
              <a:solidFill>
                <a:srgbClr val="000000"/>
              </a:solidFill>
            </a:endParaRPr>
          </a:p>
        </p:txBody>
      </p:sp>
      <p:sp>
        <p:nvSpPr>
          <p:cNvPr id="6" name="Flecha derecha 5"/>
          <p:cNvSpPr/>
          <p:nvPr/>
        </p:nvSpPr>
        <p:spPr>
          <a:xfrm>
            <a:off x="1979712" y="4365104"/>
            <a:ext cx="504056" cy="432048"/>
          </a:xfrm>
          <a:prstGeom prst="rightArrow">
            <a:avLst/>
          </a:prstGeom>
          <a:solidFill>
            <a:srgbClr val="4BACC6"/>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Flecha derecha 6"/>
          <p:cNvSpPr/>
          <p:nvPr/>
        </p:nvSpPr>
        <p:spPr>
          <a:xfrm>
            <a:off x="1979712" y="2348880"/>
            <a:ext cx="504056" cy="432048"/>
          </a:xfrm>
          <a:prstGeom prst="rightArrow">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05689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44624"/>
            <a:ext cx="7787208" cy="1143000"/>
          </a:xfrm>
        </p:spPr>
        <p:txBody>
          <a:bodyPr>
            <a:normAutofit/>
          </a:bodyPr>
          <a:lstStyle/>
          <a:p>
            <a:pPr algn="ctr"/>
            <a:r>
              <a:rPr lang="pt-PT" sz="3600" b="1" dirty="0" smtClean="0"/>
              <a:t>User Requirements: </a:t>
            </a:r>
            <a:r>
              <a:rPr lang="pt-PT" sz="3600" b="1" dirty="0"/>
              <a:t>o</a:t>
            </a:r>
            <a:r>
              <a:rPr lang="pt-PT" sz="3600" b="1" dirty="0" smtClean="0"/>
              <a:t>utputs from </a:t>
            </a:r>
            <a:r>
              <a:rPr lang="pt-PT" sz="3600" b="1" dirty="0"/>
              <a:t>D3.1</a:t>
            </a:r>
          </a:p>
        </p:txBody>
      </p:sp>
      <p:graphicFrame>
        <p:nvGraphicFramePr>
          <p:cNvPr id="4" name="Marcador de Posição de Conteúdo 3"/>
          <p:cNvGraphicFramePr>
            <a:graphicFrameLocks noGrp="1"/>
          </p:cNvGraphicFramePr>
          <p:nvPr>
            <p:ph idx="4294967295"/>
            <p:extLst>
              <p:ext uri="{D42A27DB-BD31-4B8C-83A1-F6EECF244321}">
                <p14:modId xmlns:p14="http://schemas.microsoft.com/office/powerpoint/2010/main" val="2830371000"/>
              </p:ext>
            </p:extLst>
          </p:nvPr>
        </p:nvGraphicFramePr>
        <p:xfrm>
          <a:off x="611560" y="1309911"/>
          <a:ext cx="78867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499992" y="1237903"/>
            <a:ext cx="2376264" cy="400110"/>
          </a:xfrm>
          <a:prstGeom prst="rect">
            <a:avLst/>
          </a:prstGeom>
          <a:noFill/>
        </p:spPr>
        <p:txBody>
          <a:bodyPr wrap="square" rtlCol="0">
            <a:spAutoFit/>
          </a:bodyPr>
          <a:lstStyle/>
          <a:p>
            <a:r>
              <a:rPr lang="en-GB" sz="2000" b="1" u="sng" dirty="0" smtClean="0"/>
              <a:t>User requirements:</a:t>
            </a:r>
            <a:endParaRPr lang="en-GB" sz="2000" b="1" u="sng" dirty="0"/>
          </a:p>
        </p:txBody>
      </p:sp>
    </p:spTree>
    <p:extLst>
      <p:ext uri="{BB962C8B-B14F-4D97-AF65-F5344CB8AC3E}">
        <p14:creationId xmlns:p14="http://schemas.microsoft.com/office/powerpoint/2010/main" val="32359625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44624"/>
            <a:ext cx="7859216" cy="1143000"/>
          </a:xfrm>
        </p:spPr>
        <p:txBody>
          <a:bodyPr>
            <a:normAutofit fontScale="90000"/>
          </a:bodyPr>
          <a:lstStyle/>
          <a:p>
            <a:r>
              <a:rPr lang="en-GB" sz="3600" b="1" dirty="0" smtClean="0"/>
              <a:t>Testing the service: case studies of the past</a:t>
            </a:r>
            <a:endParaRPr lang="en-GB" sz="3600"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16593433"/>
              </p:ext>
            </p:extLst>
          </p:nvPr>
        </p:nvGraphicFramePr>
        <p:xfrm>
          <a:off x="2760960" y="1484784"/>
          <a:ext cx="7859712" cy="434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75980" y="2028302"/>
            <a:ext cx="2880320" cy="1200329"/>
          </a:xfrm>
          <a:prstGeom prst="rect">
            <a:avLst/>
          </a:prstGeom>
          <a:noFill/>
          <a:ln>
            <a:solidFill>
              <a:schemeClr val="accent5"/>
            </a:solidFill>
          </a:ln>
        </p:spPr>
        <p:txBody>
          <a:bodyPr wrap="square" rtlCol="0">
            <a:spAutoFit/>
          </a:bodyPr>
          <a:lstStyle/>
          <a:p>
            <a:r>
              <a:rPr lang="en-GB" dirty="0" smtClean="0"/>
              <a:t>Case studies of the past may be understood as past events of relevance for the user.</a:t>
            </a:r>
            <a:endParaRPr lang="en-GB" dirty="0"/>
          </a:p>
        </p:txBody>
      </p:sp>
      <p:sp>
        <p:nvSpPr>
          <p:cNvPr id="6" name="TextBox 5"/>
          <p:cNvSpPr txBox="1"/>
          <p:nvPr/>
        </p:nvSpPr>
        <p:spPr>
          <a:xfrm>
            <a:off x="539552" y="4110829"/>
            <a:ext cx="3060340" cy="923330"/>
          </a:xfrm>
          <a:prstGeom prst="rect">
            <a:avLst/>
          </a:prstGeom>
          <a:noFill/>
          <a:ln w="12700">
            <a:solidFill>
              <a:schemeClr val="accent5"/>
            </a:solidFill>
          </a:ln>
        </p:spPr>
        <p:txBody>
          <a:bodyPr wrap="square" rtlCol="0">
            <a:spAutoFit/>
          </a:bodyPr>
          <a:lstStyle/>
          <a:p>
            <a:r>
              <a:rPr lang="en-GB" dirty="0" smtClean="0"/>
              <a:t>Case studies helps to test the added value of the climate service. </a:t>
            </a:r>
            <a:endParaRPr lang="en-GB" dirty="0"/>
          </a:p>
        </p:txBody>
      </p:sp>
      <p:sp>
        <p:nvSpPr>
          <p:cNvPr id="3" name="TextBox 2"/>
          <p:cNvSpPr txBox="1"/>
          <p:nvPr/>
        </p:nvSpPr>
        <p:spPr>
          <a:xfrm>
            <a:off x="323528" y="1628800"/>
            <a:ext cx="3456384" cy="369332"/>
          </a:xfrm>
          <a:prstGeom prst="rect">
            <a:avLst/>
          </a:prstGeom>
          <a:noFill/>
        </p:spPr>
        <p:txBody>
          <a:bodyPr wrap="square" rtlCol="0">
            <a:spAutoFit/>
          </a:bodyPr>
          <a:lstStyle/>
          <a:p>
            <a:r>
              <a:rPr lang="en-GB" b="1" dirty="0" smtClean="0">
                <a:solidFill>
                  <a:schemeClr val="tx2"/>
                </a:solidFill>
              </a:rPr>
              <a:t>What is a case study?</a:t>
            </a:r>
            <a:endParaRPr lang="en-GB" b="1" dirty="0">
              <a:solidFill>
                <a:schemeClr val="tx2"/>
              </a:solidFill>
            </a:endParaRPr>
          </a:p>
        </p:txBody>
      </p:sp>
      <p:sp>
        <p:nvSpPr>
          <p:cNvPr id="7" name="TextBox 6"/>
          <p:cNvSpPr txBox="1"/>
          <p:nvPr/>
        </p:nvSpPr>
        <p:spPr>
          <a:xfrm>
            <a:off x="287948" y="3718731"/>
            <a:ext cx="3456384" cy="369332"/>
          </a:xfrm>
          <a:prstGeom prst="rect">
            <a:avLst/>
          </a:prstGeom>
          <a:noFill/>
        </p:spPr>
        <p:txBody>
          <a:bodyPr wrap="square" rtlCol="0">
            <a:spAutoFit/>
          </a:bodyPr>
          <a:lstStyle/>
          <a:p>
            <a:r>
              <a:rPr lang="en-GB" b="1" dirty="0" smtClean="0">
                <a:solidFill>
                  <a:schemeClr val="tx2"/>
                </a:solidFill>
              </a:rPr>
              <a:t>What is their purpose?</a:t>
            </a:r>
            <a:endParaRPr lang="en-GB" b="1" dirty="0">
              <a:solidFill>
                <a:schemeClr val="tx2"/>
              </a:solidFill>
            </a:endParaRPr>
          </a:p>
        </p:txBody>
      </p:sp>
    </p:spTree>
    <p:extLst>
      <p:ext uri="{BB962C8B-B14F-4D97-AF65-F5344CB8AC3E}">
        <p14:creationId xmlns:p14="http://schemas.microsoft.com/office/powerpoint/2010/main" val="30724069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p:cNvPicPr>
            <a:picLocks noChangeAspect="1"/>
          </p:cNvPicPr>
          <p:nvPr/>
        </p:nvPicPr>
        <p:blipFill rotWithShape="1">
          <a:blip r:embed="rId2">
            <a:extLst>
              <a:ext uri="{28A0092B-C50C-407E-A947-70E740481C1C}">
                <a14:useLocalDpi xmlns:a14="http://schemas.microsoft.com/office/drawing/2010/main" val="0"/>
              </a:ext>
            </a:extLst>
          </a:blip>
          <a:srcRect l="2862" b="3744"/>
          <a:stretch/>
        </p:blipFill>
        <p:spPr>
          <a:xfrm>
            <a:off x="23728" y="980728"/>
            <a:ext cx="5921497" cy="3905748"/>
          </a:xfrm>
          <a:prstGeom prst="rect">
            <a:avLst/>
          </a:prstGeom>
        </p:spPr>
      </p:pic>
      <p:pic>
        <p:nvPicPr>
          <p:cNvPr id="10" name="Imagen 9" descr="brooke-lark-176364-unsplash.jpg"/>
          <p:cNvPicPr>
            <a:picLocks noChangeAspect="1"/>
          </p:cNvPicPr>
          <p:nvPr/>
        </p:nvPicPr>
        <p:blipFill rotWithShape="1">
          <a:blip r:embed="rId3" cstate="print">
            <a:extLst>
              <a:ext uri="{28A0092B-C50C-407E-A947-70E740481C1C}">
                <a14:useLocalDpi xmlns:a14="http://schemas.microsoft.com/office/drawing/2010/main" val="0"/>
              </a:ext>
            </a:extLst>
          </a:blip>
          <a:srcRect t="11943" b="28689"/>
          <a:stretch/>
        </p:blipFill>
        <p:spPr>
          <a:xfrm>
            <a:off x="4497171" y="358309"/>
            <a:ext cx="4611227" cy="4071475"/>
          </a:xfrm>
          <a:prstGeom prst="rect">
            <a:avLst/>
          </a:prstGeom>
        </p:spPr>
      </p:pic>
      <p:sp>
        <p:nvSpPr>
          <p:cNvPr id="4" name="Título 3"/>
          <p:cNvSpPr>
            <a:spLocks noGrp="1"/>
          </p:cNvSpPr>
          <p:nvPr>
            <p:ph type="ctrTitle"/>
          </p:nvPr>
        </p:nvSpPr>
        <p:spPr>
          <a:xfrm>
            <a:off x="899592" y="4653136"/>
            <a:ext cx="7772400" cy="1470025"/>
          </a:xfrm>
        </p:spPr>
        <p:txBody>
          <a:bodyPr/>
          <a:lstStyle/>
          <a:p>
            <a:r>
              <a:rPr lang="en-GB" b="1" dirty="0" smtClean="0"/>
              <a:t>Common issues to discuss: </a:t>
            </a:r>
            <a:br>
              <a:rPr lang="en-GB" b="1" dirty="0" smtClean="0"/>
            </a:br>
            <a:r>
              <a:rPr lang="en-GB" b="1" dirty="0" smtClean="0"/>
              <a:t>olive oil, wine, pasta</a:t>
            </a:r>
            <a:endParaRPr lang="en-GB" b="1" dirty="0"/>
          </a:p>
        </p:txBody>
      </p:sp>
    </p:spTree>
    <p:extLst>
      <p:ext uri="{BB962C8B-B14F-4D97-AF65-F5344CB8AC3E}">
        <p14:creationId xmlns:p14="http://schemas.microsoft.com/office/powerpoint/2010/main" val="11880929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3"/>
          <p:cNvSpPr/>
          <p:nvPr/>
        </p:nvSpPr>
        <p:spPr>
          <a:xfrm>
            <a:off x="7308304" y="1556792"/>
            <a:ext cx="1584176" cy="3668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275856" y="1556792"/>
            <a:ext cx="3816424" cy="3668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899592" y="-99392"/>
            <a:ext cx="7787208" cy="1143000"/>
          </a:xfrm>
        </p:spPr>
        <p:txBody>
          <a:bodyPr>
            <a:normAutofit/>
          </a:bodyPr>
          <a:lstStyle/>
          <a:p>
            <a:r>
              <a:rPr lang="fr-FR" sz="3600" b="1" dirty="0" err="1" smtClean="0"/>
              <a:t>Climate</a:t>
            </a:r>
            <a:r>
              <a:rPr lang="fr-FR" sz="3600" b="1" dirty="0" smtClean="0"/>
              <a:t> information</a:t>
            </a:r>
            <a:endParaRPr lang="fr-FR" sz="3600" b="1" dirty="0"/>
          </a:p>
        </p:txBody>
      </p:sp>
      <p:sp>
        <p:nvSpPr>
          <p:cNvPr id="4" name="CustomShape 4"/>
          <p:cNvSpPr/>
          <p:nvPr/>
        </p:nvSpPr>
        <p:spPr>
          <a:xfrm>
            <a:off x="140400" y="2968328"/>
            <a:ext cx="8838720" cy="141120"/>
          </a:xfrm>
          <a:prstGeom prst="rightArrow">
            <a:avLst>
              <a:gd name="adj1" fmla="val 50000"/>
              <a:gd name="adj2" fmla="val 50000"/>
            </a:avLst>
          </a:prstGeom>
          <a:solidFill>
            <a:srgbClr val="0D0D0D"/>
          </a:solidFill>
          <a:ln w="25560">
            <a:solidFill>
              <a:srgbClr val="0D0D0D"/>
            </a:solidFill>
            <a:round/>
          </a:ln>
        </p:spPr>
        <p:style>
          <a:lnRef idx="0">
            <a:scrgbClr r="0" g="0" b="0"/>
          </a:lnRef>
          <a:fillRef idx="0">
            <a:scrgbClr r="0" g="0" b="0"/>
          </a:fillRef>
          <a:effectRef idx="0">
            <a:scrgbClr r="0" g="0" b="0"/>
          </a:effectRef>
          <a:fontRef idx="minor"/>
        </p:style>
      </p:sp>
      <p:sp>
        <p:nvSpPr>
          <p:cNvPr id="5" name="CustomShape 5"/>
          <p:cNvSpPr/>
          <p:nvPr/>
        </p:nvSpPr>
        <p:spPr>
          <a:xfrm>
            <a:off x="217800" y="1857008"/>
            <a:ext cx="110448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Weather forecasts</a:t>
            </a:r>
            <a:endParaRPr lang="es-ES" sz="1500" b="0" strike="noStrike" spc="-1">
              <a:solidFill>
                <a:srgbClr val="000000"/>
              </a:solidFill>
              <a:uFill>
                <a:solidFill>
                  <a:srgbClr val="FFFFFF"/>
                </a:solidFill>
              </a:uFill>
              <a:latin typeface="Arial"/>
            </a:endParaRPr>
          </a:p>
        </p:txBody>
      </p:sp>
      <p:sp>
        <p:nvSpPr>
          <p:cNvPr id="6" name="CustomShape 6"/>
          <p:cNvSpPr/>
          <p:nvPr/>
        </p:nvSpPr>
        <p:spPr>
          <a:xfrm>
            <a:off x="3133080" y="1790048"/>
            <a:ext cx="224748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Climate predictions</a:t>
            </a:r>
            <a:endParaRPr lang="es-ES" sz="1500" b="0" strike="noStrike" spc="-1">
              <a:solidFill>
                <a:srgbClr val="000000"/>
              </a:solidFill>
              <a:uFill>
                <a:solidFill>
                  <a:srgbClr val="FFFFFF"/>
                </a:solidFill>
              </a:uFill>
              <a:latin typeface="Arial"/>
            </a:endParaRPr>
          </a:p>
        </p:txBody>
      </p:sp>
      <p:sp>
        <p:nvSpPr>
          <p:cNvPr id="7" name="CustomShape 7"/>
          <p:cNvSpPr/>
          <p:nvPr/>
        </p:nvSpPr>
        <p:spPr>
          <a:xfrm>
            <a:off x="1740600" y="205968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Sub-seasonal</a:t>
            </a:r>
            <a:endParaRPr lang="es-ES" sz="1500" b="0" strike="noStrike" spc="-1">
              <a:solidFill>
                <a:srgbClr val="000000"/>
              </a:solidFill>
              <a:uFill>
                <a:solidFill>
                  <a:srgbClr val="FFFFFF"/>
                </a:solidFill>
              </a:uFill>
              <a:latin typeface="Arial"/>
            </a:endParaRPr>
          </a:p>
        </p:txBody>
      </p:sp>
      <p:sp>
        <p:nvSpPr>
          <p:cNvPr id="8" name="CustomShape 8"/>
          <p:cNvSpPr/>
          <p:nvPr/>
        </p:nvSpPr>
        <p:spPr>
          <a:xfrm>
            <a:off x="3417120" y="206976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Seasonal</a:t>
            </a:r>
            <a:endParaRPr lang="es-ES" sz="1500" b="0" strike="noStrike" spc="-1">
              <a:solidFill>
                <a:srgbClr val="000000"/>
              </a:solidFill>
              <a:uFill>
                <a:solidFill>
                  <a:srgbClr val="FFFFFF"/>
                </a:solidFill>
              </a:uFill>
              <a:latin typeface="Arial"/>
            </a:endParaRPr>
          </a:p>
        </p:txBody>
      </p:sp>
      <p:sp>
        <p:nvSpPr>
          <p:cNvPr id="9" name="CustomShape 9"/>
          <p:cNvSpPr/>
          <p:nvPr/>
        </p:nvSpPr>
        <p:spPr>
          <a:xfrm>
            <a:off x="5321880" y="205968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Decadal</a:t>
            </a:r>
            <a:endParaRPr lang="es-ES" sz="1500" b="0" strike="noStrike" spc="-1">
              <a:solidFill>
                <a:srgbClr val="000000"/>
              </a:solidFill>
              <a:uFill>
                <a:solidFill>
                  <a:srgbClr val="FFFFFF"/>
                </a:solidFill>
              </a:uFill>
              <a:latin typeface="Arial"/>
            </a:endParaRPr>
          </a:p>
        </p:txBody>
      </p:sp>
      <p:sp>
        <p:nvSpPr>
          <p:cNvPr id="10" name="CustomShape 10"/>
          <p:cNvSpPr/>
          <p:nvPr/>
        </p:nvSpPr>
        <p:spPr>
          <a:xfrm>
            <a:off x="7146360" y="1785728"/>
            <a:ext cx="186660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dirty="0" err="1" smtClean="0">
                <a:solidFill>
                  <a:srgbClr val="000000"/>
                </a:solidFill>
                <a:uFill>
                  <a:solidFill>
                    <a:srgbClr val="FFFFFF"/>
                  </a:solidFill>
                </a:uFill>
                <a:latin typeface="Arial"/>
                <a:ea typeface="ＭＳ Ｐゴシック"/>
              </a:rPr>
              <a:t>Climate</a:t>
            </a:r>
            <a:r>
              <a:rPr lang="es-ES" sz="1500" b="1" strike="noStrike" spc="-1" dirty="0" smtClean="0">
                <a:solidFill>
                  <a:srgbClr val="000000"/>
                </a:solidFill>
                <a:uFill>
                  <a:solidFill>
                    <a:srgbClr val="FFFFFF"/>
                  </a:solidFill>
                </a:uFill>
                <a:latin typeface="Arial"/>
                <a:ea typeface="ＭＳ Ｐゴシック"/>
              </a:rPr>
              <a:t> </a:t>
            </a:r>
            <a:r>
              <a:rPr lang="es-ES" sz="1500" b="1" strike="noStrike" spc="-1" dirty="0" err="1">
                <a:solidFill>
                  <a:srgbClr val="000000"/>
                </a:solidFill>
                <a:uFill>
                  <a:solidFill>
                    <a:srgbClr val="FFFFFF"/>
                  </a:solidFill>
                </a:uFill>
                <a:latin typeface="Arial"/>
                <a:ea typeface="ＭＳ Ｐゴシック"/>
              </a:rPr>
              <a:t>projections</a:t>
            </a:r>
            <a:endParaRPr lang="es-ES" sz="1500" b="0" strike="noStrike" spc="-1" dirty="0">
              <a:solidFill>
                <a:srgbClr val="000000"/>
              </a:solidFill>
              <a:uFill>
                <a:solidFill>
                  <a:srgbClr val="FFFFFF"/>
                </a:solidFill>
              </a:uFill>
              <a:latin typeface="Arial"/>
            </a:endParaRPr>
          </a:p>
        </p:txBody>
      </p:sp>
      <p:sp>
        <p:nvSpPr>
          <p:cNvPr id="11" name="CustomShape 11"/>
          <p:cNvSpPr/>
          <p:nvPr/>
        </p:nvSpPr>
        <p:spPr>
          <a:xfrm>
            <a:off x="140400" y="3312128"/>
            <a:ext cx="8838720" cy="727920"/>
          </a:xfrm>
          <a:prstGeom prst="rect">
            <a:avLst/>
          </a:prstGeom>
          <a:gradFill>
            <a:gsLst>
              <a:gs pos="0">
                <a:srgbClr val="000000"/>
              </a:gs>
              <a:gs pos="47900">
                <a:srgbClr val="808080"/>
              </a:gs>
              <a:gs pos="100000">
                <a:srgbClr val="FFFFFF"/>
              </a:gs>
            </a:gsLst>
            <a:lin ang="0"/>
          </a:gradFill>
          <a:ln w="25560">
            <a:solidFill>
              <a:srgbClr val="FFFFFF"/>
            </a:solidFill>
            <a:round/>
          </a:ln>
        </p:spPr>
        <p:style>
          <a:lnRef idx="0">
            <a:scrgbClr r="0" g="0" b="0"/>
          </a:lnRef>
          <a:fillRef idx="0">
            <a:scrgbClr r="0" g="0" b="0"/>
          </a:fillRef>
          <a:effectRef idx="0">
            <a:scrgbClr r="0" g="0" b="0"/>
          </a:effectRef>
          <a:fontRef idx="minor"/>
        </p:style>
      </p:sp>
      <p:sp>
        <p:nvSpPr>
          <p:cNvPr id="12" name="CustomShape 12"/>
          <p:cNvSpPr/>
          <p:nvPr/>
        </p:nvSpPr>
        <p:spPr>
          <a:xfrm>
            <a:off x="336960" y="3414368"/>
            <a:ext cx="18522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sz="1400" b="1" strike="noStrike" spc="-1">
                <a:solidFill>
                  <a:srgbClr val="FFFFFF"/>
                </a:solidFill>
                <a:uFill>
                  <a:solidFill>
                    <a:srgbClr val="FFFFFF"/>
                  </a:solidFill>
                </a:uFill>
                <a:latin typeface="Arial"/>
                <a:ea typeface="ＭＳ Ｐゴシック"/>
              </a:rPr>
              <a:t>Initial-value</a:t>
            </a:r>
            <a:endParaRPr lang="es-ES" sz="1400" b="0" strike="noStrike" spc="-1">
              <a:solidFill>
                <a:srgbClr val="000000"/>
              </a:solidFill>
              <a:uFill>
                <a:solidFill>
                  <a:srgbClr val="FFFFFF"/>
                </a:solidFill>
              </a:uFill>
              <a:latin typeface="Arial"/>
            </a:endParaRPr>
          </a:p>
          <a:p>
            <a:pPr>
              <a:lnSpc>
                <a:spcPct val="100000"/>
              </a:lnSpc>
            </a:pPr>
            <a:r>
              <a:rPr lang="es-ES" sz="1400" b="1" strike="noStrike" spc="-1">
                <a:solidFill>
                  <a:srgbClr val="FFFFFF"/>
                </a:solidFill>
                <a:uFill>
                  <a:solidFill>
                    <a:srgbClr val="FFFFFF"/>
                  </a:solidFill>
                </a:uFill>
                <a:latin typeface="Arial"/>
                <a:ea typeface="ＭＳ Ｐゴシック"/>
              </a:rPr>
              <a:t> driven</a:t>
            </a:r>
            <a:endParaRPr lang="es-ES" sz="1400" b="0" strike="noStrike" spc="-1">
              <a:solidFill>
                <a:srgbClr val="000000"/>
              </a:solidFill>
              <a:uFill>
                <a:solidFill>
                  <a:srgbClr val="FFFFFF"/>
                </a:solidFill>
              </a:uFill>
              <a:latin typeface="Arial"/>
            </a:endParaRPr>
          </a:p>
        </p:txBody>
      </p:sp>
      <p:sp>
        <p:nvSpPr>
          <p:cNvPr id="13" name="CustomShape 13"/>
          <p:cNvSpPr/>
          <p:nvPr/>
        </p:nvSpPr>
        <p:spPr>
          <a:xfrm>
            <a:off x="174240" y="4114439"/>
            <a:ext cx="8838720" cy="702720"/>
          </a:xfrm>
          <a:prstGeom prst="rect">
            <a:avLst/>
          </a:prstGeom>
          <a:gradFill>
            <a:gsLst>
              <a:gs pos="0">
                <a:srgbClr val="000000"/>
              </a:gs>
              <a:gs pos="47900">
                <a:srgbClr val="808080"/>
              </a:gs>
              <a:gs pos="100000">
                <a:srgbClr val="FFFFFF"/>
              </a:gs>
            </a:gsLst>
            <a:lin ang="10800000"/>
          </a:gradFill>
          <a:ln w="25560">
            <a:solidFill>
              <a:srgbClr val="FFFFFF"/>
            </a:solidFill>
            <a:round/>
          </a:ln>
        </p:spPr>
        <p:style>
          <a:lnRef idx="0">
            <a:scrgbClr r="0" g="0" b="0"/>
          </a:lnRef>
          <a:fillRef idx="0">
            <a:scrgbClr r="0" g="0" b="0"/>
          </a:fillRef>
          <a:effectRef idx="0">
            <a:scrgbClr r="0" g="0" b="0"/>
          </a:effectRef>
          <a:fontRef idx="minor"/>
        </p:style>
      </p:sp>
      <p:sp>
        <p:nvSpPr>
          <p:cNvPr id="14" name="CustomShape 14"/>
          <p:cNvSpPr/>
          <p:nvPr/>
        </p:nvSpPr>
        <p:spPr>
          <a:xfrm>
            <a:off x="6442560" y="4189088"/>
            <a:ext cx="24760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s-ES" sz="1400" b="1" strike="noStrike" spc="-1">
                <a:solidFill>
                  <a:srgbClr val="FFFFFF"/>
                </a:solidFill>
                <a:uFill>
                  <a:solidFill>
                    <a:srgbClr val="FFFFFF"/>
                  </a:solidFill>
                </a:uFill>
                <a:latin typeface="Arial"/>
                <a:ea typeface="ＭＳ Ｐゴシック"/>
              </a:rPr>
              <a:t>Boundary-condition</a:t>
            </a:r>
            <a:endParaRPr lang="es-ES" sz="1400" b="0" strike="noStrike" spc="-1">
              <a:solidFill>
                <a:srgbClr val="000000"/>
              </a:solidFill>
              <a:uFill>
                <a:solidFill>
                  <a:srgbClr val="FFFFFF"/>
                </a:solidFill>
              </a:uFill>
              <a:latin typeface="Arial"/>
            </a:endParaRPr>
          </a:p>
          <a:p>
            <a:pPr algn="r">
              <a:lnSpc>
                <a:spcPct val="100000"/>
              </a:lnSpc>
            </a:pPr>
            <a:r>
              <a:rPr lang="es-ES" sz="1400" b="1" strike="noStrike" spc="-1">
                <a:solidFill>
                  <a:srgbClr val="FFFFFF"/>
                </a:solidFill>
                <a:uFill>
                  <a:solidFill>
                    <a:srgbClr val="FFFFFF"/>
                  </a:solidFill>
                </a:uFill>
                <a:latin typeface="Arial"/>
                <a:ea typeface="ＭＳ Ｐゴシック"/>
              </a:rPr>
              <a:t> driven</a:t>
            </a:r>
            <a:endParaRPr lang="es-ES" sz="1400" b="0" strike="noStrike" spc="-1">
              <a:solidFill>
                <a:srgbClr val="000000"/>
              </a:solidFill>
              <a:uFill>
                <a:solidFill>
                  <a:srgbClr val="FFFFFF"/>
                </a:solidFill>
              </a:uFill>
              <a:latin typeface="Arial"/>
            </a:endParaRPr>
          </a:p>
        </p:txBody>
      </p:sp>
      <p:sp>
        <p:nvSpPr>
          <p:cNvPr id="15" name="CustomShape 15"/>
          <p:cNvSpPr/>
          <p:nvPr/>
        </p:nvSpPr>
        <p:spPr>
          <a:xfrm>
            <a:off x="8311320" y="3046448"/>
            <a:ext cx="5940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s-ES" sz="1400" b="1" strike="noStrike" spc="-1">
                <a:solidFill>
                  <a:srgbClr val="000000"/>
                </a:solidFill>
                <a:uFill>
                  <a:solidFill>
                    <a:srgbClr val="FFFFFF"/>
                  </a:solidFill>
                </a:uFill>
                <a:latin typeface="Arial"/>
                <a:ea typeface="ＭＳ Ｐゴシック"/>
              </a:rPr>
              <a:t>Time</a:t>
            </a:r>
            <a:endParaRPr lang="es-ES" sz="1400" b="0" strike="noStrike" spc="-1">
              <a:solidFill>
                <a:srgbClr val="000000"/>
              </a:solidFill>
              <a:uFill>
                <a:solidFill>
                  <a:srgbClr val="FFFFFF"/>
                </a:solidFill>
              </a:uFill>
              <a:latin typeface="Arial"/>
            </a:endParaRPr>
          </a:p>
        </p:txBody>
      </p:sp>
      <p:sp>
        <p:nvSpPr>
          <p:cNvPr id="16" name="CustomShape 16"/>
          <p:cNvSpPr/>
          <p:nvPr/>
        </p:nvSpPr>
        <p:spPr>
          <a:xfrm>
            <a:off x="140400" y="1785728"/>
            <a:ext cx="1259280" cy="103536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7" name="CustomShape 17"/>
          <p:cNvSpPr/>
          <p:nvPr/>
        </p:nvSpPr>
        <p:spPr>
          <a:xfrm>
            <a:off x="1588320" y="1790048"/>
            <a:ext cx="5409720" cy="103104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8" name="CustomShape 18"/>
          <p:cNvSpPr/>
          <p:nvPr/>
        </p:nvSpPr>
        <p:spPr>
          <a:xfrm>
            <a:off x="7189920" y="1785728"/>
            <a:ext cx="1800000" cy="103536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9" name="CustomShape 19"/>
          <p:cNvSpPr/>
          <p:nvPr/>
        </p:nvSpPr>
        <p:spPr>
          <a:xfrm>
            <a:off x="217800" y="2469368"/>
            <a:ext cx="11044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1-15 days</a:t>
            </a:r>
            <a:endParaRPr lang="es-ES" sz="1400" b="0" strike="noStrike" spc="-1">
              <a:solidFill>
                <a:srgbClr val="000000"/>
              </a:solidFill>
              <a:uFill>
                <a:solidFill>
                  <a:srgbClr val="FFFFFF"/>
                </a:solidFill>
              </a:uFill>
              <a:latin typeface="Arial"/>
            </a:endParaRPr>
          </a:p>
        </p:txBody>
      </p:sp>
      <p:sp>
        <p:nvSpPr>
          <p:cNvPr id="20" name="CustomShape 20"/>
          <p:cNvSpPr/>
          <p:nvPr/>
        </p:nvSpPr>
        <p:spPr>
          <a:xfrm>
            <a:off x="1816920" y="247368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10-32 days</a:t>
            </a:r>
            <a:endParaRPr lang="es-ES" sz="1400" b="0" strike="noStrike" spc="-1">
              <a:solidFill>
                <a:srgbClr val="000000"/>
              </a:solidFill>
              <a:uFill>
                <a:solidFill>
                  <a:srgbClr val="FFFFFF"/>
                </a:solidFill>
              </a:uFill>
              <a:latin typeface="Arial"/>
            </a:endParaRPr>
          </a:p>
        </p:txBody>
      </p:sp>
      <p:sp>
        <p:nvSpPr>
          <p:cNvPr id="21" name="CustomShape 21"/>
          <p:cNvSpPr/>
          <p:nvPr/>
        </p:nvSpPr>
        <p:spPr>
          <a:xfrm>
            <a:off x="3493080" y="247368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1-15  months</a:t>
            </a:r>
            <a:endParaRPr lang="es-ES" sz="1400" b="0" strike="noStrike" spc="-1">
              <a:solidFill>
                <a:srgbClr val="000000"/>
              </a:solidFill>
              <a:uFill>
                <a:solidFill>
                  <a:srgbClr val="FFFFFF"/>
                </a:solidFill>
              </a:uFill>
              <a:latin typeface="Arial"/>
            </a:endParaRPr>
          </a:p>
        </p:txBody>
      </p:sp>
      <p:sp>
        <p:nvSpPr>
          <p:cNvPr id="22" name="CustomShape 22"/>
          <p:cNvSpPr/>
          <p:nvPr/>
        </p:nvSpPr>
        <p:spPr>
          <a:xfrm>
            <a:off x="5398200" y="247116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dirty="0" smtClean="0">
                <a:solidFill>
                  <a:srgbClr val="000000"/>
                </a:solidFill>
                <a:uFill>
                  <a:solidFill>
                    <a:srgbClr val="FFFFFF"/>
                  </a:solidFill>
                </a:uFill>
                <a:latin typeface="Arial"/>
                <a:ea typeface="ＭＳ Ｐゴシック"/>
              </a:rPr>
              <a:t>1-10 </a:t>
            </a:r>
            <a:r>
              <a:rPr lang="es-ES" sz="1400" b="0" strike="noStrike" spc="-1" dirty="0" err="1">
                <a:solidFill>
                  <a:srgbClr val="000000"/>
                </a:solidFill>
                <a:uFill>
                  <a:solidFill>
                    <a:srgbClr val="FFFFFF"/>
                  </a:solidFill>
                </a:uFill>
                <a:latin typeface="Arial"/>
                <a:ea typeface="ＭＳ Ｐゴシック"/>
              </a:rPr>
              <a:t>years</a:t>
            </a:r>
            <a:endParaRPr lang="es-ES" sz="1400" b="0" strike="noStrike" spc="-1" dirty="0">
              <a:solidFill>
                <a:srgbClr val="000000"/>
              </a:solidFill>
              <a:uFill>
                <a:solidFill>
                  <a:srgbClr val="FFFFFF"/>
                </a:solidFill>
              </a:uFill>
              <a:latin typeface="Arial"/>
            </a:endParaRPr>
          </a:p>
        </p:txBody>
      </p:sp>
      <p:sp>
        <p:nvSpPr>
          <p:cNvPr id="23" name="CustomShape 23"/>
          <p:cNvSpPr/>
          <p:nvPr/>
        </p:nvSpPr>
        <p:spPr>
          <a:xfrm>
            <a:off x="7355880" y="246936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20-100 years</a:t>
            </a:r>
            <a:endParaRPr lang="es-ES" sz="1400" b="0" strike="noStrike" spc="-1">
              <a:solidFill>
                <a:srgbClr val="000000"/>
              </a:solidFill>
              <a:uFill>
                <a:solidFill>
                  <a:srgbClr val="FFFFFF"/>
                </a:solidFill>
              </a:uFill>
              <a:latin typeface="Arial"/>
            </a:endParaRPr>
          </a:p>
        </p:txBody>
      </p:sp>
      <p:sp>
        <p:nvSpPr>
          <p:cNvPr id="25" name="CustomShape 25"/>
          <p:cNvSpPr/>
          <p:nvPr/>
        </p:nvSpPr>
        <p:spPr>
          <a:xfrm>
            <a:off x="128520" y="5160368"/>
            <a:ext cx="2907720" cy="267840"/>
          </a:xfrm>
          <a:prstGeom prst="rect">
            <a:avLst/>
          </a:prstGeom>
          <a:noFill/>
          <a:ln>
            <a:noFill/>
          </a:ln>
        </p:spPr>
        <p:style>
          <a:lnRef idx="0">
            <a:scrgbClr r="0" g="0" b="0"/>
          </a:lnRef>
          <a:fillRef idx="0">
            <a:scrgbClr r="0" g="0" b="0"/>
          </a:fillRef>
          <a:effectRef idx="0">
            <a:scrgbClr r="0" g="0" b="0"/>
          </a:effectRef>
          <a:fontRef idx="minor"/>
        </p:style>
        <p:txBody>
          <a:bodyPr wrap="none" lIns="100800" tIns="50400" rIns="100800" bIns="50400"/>
          <a:lstStyle/>
          <a:p>
            <a:pPr marL="316080" indent="-298080">
              <a:lnSpc>
                <a:spcPct val="90000"/>
              </a:lnSpc>
              <a:spcBef>
                <a:spcPts val="224"/>
              </a:spcBef>
              <a:spcAft>
                <a:spcPts val="224"/>
              </a:spcAft>
            </a:pPr>
            <a:r>
              <a:rPr lang="es-ES" sz="1100" b="0" strike="noStrike" spc="-1">
                <a:solidFill>
                  <a:srgbClr val="000000"/>
                </a:solidFill>
                <a:uFill>
                  <a:solidFill>
                    <a:srgbClr val="FFFFFF"/>
                  </a:solidFill>
                </a:uFill>
                <a:latin typeface="Arial"/>
                <a:ea typeface="ＭＳ Ｐゴシック"/>
              </a:rPr>
              <a:t>Adapted from: Meehl et al. (2009)</a:t>
            </a:r>
            <a:endParaRPr lang="es-ES" sz="11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06693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99592" y="-27384"/>
            <a:ext cx="7787208" cy="1143000"/>
          </a:xfrm>
        </p:spPr>
        <p:txBody>
          <a:bodyPr>
            <a:normAutofit/>
          </a:bodyPr>
          <a:lstStyle/>
          <a:p>
            <a:pPr>
              <a:defRPr/>
            </a:pPr>
            <a:r>
              <a:rPr lang="en-US" sz="3600" b="1" dirty="0"/>
              <a:t>C</a:t>
            </a:r>
            <a:r>
              <a:rPr lang="en-US" sz="3600" b="1" dirty="0" smtClean="0"/>
              <a:t>limate predictions</a:t>
            </a:r>
            <a:endParaRPr lang="en-US" sz="3600" b="1" dirty="0"/>
          </a:p>
        </p:txBody>
      </p:sp>
      <p:sp>
        <p:nvSpPr>
          <p:cNvPr id="19460" name="Freeform 17"/>
          <p:cNvSpPr>
            <a:spLocks/>
          </p:cNvSpPr>
          <p:nvPr/>
        </p:nvSpPr>
        <p:spPr bwMode="auto">
          <a:xfrm>
            <a:off x="561419" y="2206906"/>
            <a:ext cx="8232081"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19461" name="Text Box 9"/>
          <p:cNvSpPr txBox="1">
            <a:spLocks noChangeArrowheads="1"/>
          </p:cNvSpPr>
          <p:nvPr/>
        </p:nvSpPr>
        <p:spPr bwMode="auto">
          <a:xfrm>
            <a:off x="3843281" y="5656067"/>
            <a:ext cx="189983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dirty="0">
                <a:solidFill>
                  <a:srgbClr val="000308"/>
                </a:solidFill>
              </a:rPr>
              <a:t>Observations</a:t>
            </a:r>
            <a:endParaRPr lang="en-US" altLang="en-US" sz="1758" dirty="0">
              <a:solidFill>
                <a:srgbClr val="000308"/>
              </a:solidFill>
            </a:endParaRPr>
          </a:p>
        </p:txBody>
      </p:sp>
      <p:sp>
        <p:nvSpPr>
          <p:cNvPr id="19462" name="Line 10"/>
          <p:cNvSpPr>
            <a:spLocks noChangeShapeType="1"/>
          </p:cNvSpPr>
          <p:nvPr/>
        </p:nvSpPr>
        <p:spPr bwMode="auto">
          <a:xfrm flipV="1">
            <a:off x="4840447" y="4199282"/>
            <a:ext cx="21092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19463" name="Text Box 29"/>
          <p:cNvSpPr txBox="1">
            <a:spLocks noChangeArrowheads="1"/>
          </p:cNvSpPr>
          <p:nvPr/>
        </p:nvSpPr>
        <p:spPr bwMode="auto">
          <a:xfrm>
            <a:off x="7880032" y="5725857"/>
            <a:ext cx="913469"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dirty="0">
                <a:solidFill>
                  <a:srgbClr val="000308"/>
                </a:solidFill>
              </a:rPr>
              <a:t> 2017</a:t>
            </a:r>
            <a:endParaRPr lang="en-US" altLang="en-US" sz="1758" dirty="0">
              <a:solidFill>
                <a:srgbClr val="000308"/>
              </a:solidFill>
            </a:endParaRPr>
          </a:p>
        </p:txBody>
      </p:sp>
      <p:sp>
        <p:nvSpPr>
          <p:cNvPr id="19464" name="Text Box 37"/>
          <p:cNvSpPr txBox="1">
            <a:spLocks noChangeArrowheads="1"/>
          </p:cNvSpPr>
          <p:nvPr/>
        </p:nvSpPr>
        <p:spPr bwMode="auto">
          <a:xfrm>
            <a:off x="6025359" y="1355471"/>
            <a:ext cx="1828489" cy="1174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758" dirty="0" smtClean="0">
                <a:solidFill>
                  <a:srgbClr val="990099"/>
                </a:solidFill>
              </a:rPr>
              <a:t>Ensemble prediction </a:t>
            </a:r>
            <a:r>
              <a:rPr lang="en-GB" altLang="en-US" sz="1758" dirty="0">
                <a:solidFill>
                  <a:srgbClr val="990099"/>
                </a:solidFill>
              </a:rPr>
              <a:t>started 1 Nov 2017</a:t>
            </a:r>
            <a:endParaRPr lang="en-US" altLang="en-US" sz="1758" dirty="0">
              <a:solidFill>
                <a:srgbClr val="990099"/>
              </a:solidFill>
            </a:endParaRPr>
          </a:p>
        </p:txBody>
      </p:sp>
      <p:sp>
        <p:nvSpPr>
          <p:cNvPr id="19465" name="Freeform 32"/>
          <p:cNvSpPr>
            <a:spLocks/>
          </p:cNvSpPr>
          <p:nvPr/>
        </p:nvSpPr>
        <p:spPr bwMode="auto">
          <a:xfrm>
            <a:off x="7878480" y="1239155"/>
            <a:ext cx="84368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19466" name="Freeform 33"/>
          <p:cNvSpPr>
            <a:spLocks/>
          </p:cNvSpPr>
          <p:nvPr/>
        </p:nvSpPr>
        <p:spPr bwMode="auto">
          <a:xfrm>
            <a:off x="7948271" y="2134015"/>
            <a:ext cx="821967"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19467" name="Freeform 34"/>
          <p:cNvSpPr>
            <a:spLocks/>
          </p:cNvSpPr>
          <p:nvPr/>
        </p:nvSpPr>
        <p:spPr bwMode="auto">
          <a:xfrm>
            <a:off x="7878480" y="1941705"/>
            <a:ext cx="84368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19468" name="Freeform 35"/>
          <p:cNvSpPr>
            <a:spLocks/>
          </p:cNvSpPr>
          <p:nvPr/>
        </p:nvSpPr>
        <p:spPr bwMode="auto">
          <a:xfrm>
            <a:off x="7878481" y="1518314"/>
            <a:ext cx="896410"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19469" name="Freeform 36"/>
          <p:cNvSpPr>
            <a:spLocks/>
          </p:cNvSpPr>
          <p:nvPr/>
        </p:nvSpPr>
        <p:spPr bwMode="auto">
          <a:xfrm>
            <a:off x="7878480" y="2504675"/>
            <a:ext cx="84368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58"/>
          </a:p>
        </p:txBody>
      </p:sp>
      <p:sp>
        <p:nvSpPr>
          <p:cNvPr id="15" name="Text Box 12"/>
          <p:cNvSpPr txBox="1">
            <a:spLocks noChangeArrowheads="1"/>
          </p:cNvSpPr>
          <p:nvPr/>
        </p:nvSpPr>
        <p:spPr bwMode="auto">
          <a:xfrm>
            <a:off x="210920" y="5661248"/>
            <a:ext cx="913470" cy="362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1758" dirty="0">
                <a:solidFill>
                  <a:srgbClr val="000308"/>
                </a:solidFill>
              </a:rPr>
              <a:t> 1980</a:t>
            </a:r>
            <a:endParaRPr lang="en-US" altLang="en-US" sz="1758" dirty="0">
              <a:solidFill>
                <a:srgbClr val="000308"/>
              </a:solidFill>
            </a:endParaRPr>
          </a:p>
        </p:txBody>
      </p:sp>
    </p:spTree>
    <p:extLst>
      <p:ext uri="{BB962C8B-B14F-4D97-AF65-F5344CB8AC3E}">
        <p14:creationId xmlns:p14="http://schemas.microsoft.com/office/powerpoint/2010/main" val="28330877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6976</TotalTime>
  <Words>1153</Words>
  <Application>Microsoft Macintosh PowerPoint</Application>
  <PresentationFormat>Presentación en pantalla (4:3)</PresentationFormat>
  <Paragraphs>220</Paragraphs>
  <Slides>23</Slides>
  <Notes>10</Notes>
  <HiddenSlides>6</HiddenSlides>
  <MMClips>0</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Tema di Office</vt:lpstr>
      <vt:lpstr>WP3 Status of co-design: pilot service on grape/wine</vt:lpstr>
      <vt:lpstr>Key Wine Business value chain decisions influenced by climate</vt:lpstr>
      <vt:lpstr>Decisions targeted by the service</vt:lpstr>
      <vt:lpstr>Service’s output: Bio-climatic indices</vt:lpstr>
      <vt:lpstr>User Requirements: outputs from D3.1</vt:lpstr>
      <vt:lpstr>Testing the service: case studies of the past</vt:lpstr>
      <vt:lpstr>Common issues to discuss:  olive oil, wine, pasta</vt:lpstr>
      <vt:lpstr>Climate information</vt:lpstr>
      <vt:lpstr>Climate predictions</vt:lpstr>
      <vt:lpstr>Presentación de PowerPoint</vt:lpstr>
      <vt:lpstr>Climate projections</vt:lpstr>
      <vt:lpstr>From climate data to climate services</vt:lpstr>
      <vt:lpstr>How to interpret the seasonal predictions</vt:lpstr>
      <vt:lpstr>How to interpret the seasonal predictions</vt:lpstr>
      <vt:lpstr>How to interpret the seasonal predictions</vt:lpstr>
      <vt:lpstr>How to interpret the seasonal predictions</vt:lpstr>
      <vt:lpstr>Thank you!</vt:lpstr>
      <vt:lpstr>Decadal predictions vs climate projections</vt:lpstr>
      <vt:lpstr>Climate predictions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 ##</dc:title>
  <dc:creator>Sandro Calmanti</dc:creator>
  <cp:lastModifiedBy>Nube Gonzalez</cp:lastModifiedBy>
  <cp:revision>225</cp:revision>
  <dcterms:created xsi:type="dcterms:W3CDTF">2017-10-23T12:29:22Z</dcterms:created>
  <dcterms:modified xsi:type="dcterms:W3CDTF">2018-10-29T09:55:55Z</dcterms:modified>
</cp:coreProperties>
</file>