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8" r:id="rId2"/>
    <p:sldId id="3528" r:id="rId3"/>
    <p:sldId id="367" r:id="rId4"/>
    <p:sldId id="257" r:id="rId5"/>
    <p:sldId id="266" r:id="rId6"/>
    <p:sldId id="260" r:id="rId7"/>
    <p:sldId id="272" r:id="rId8"/>
    <p:sldId id="262" r:id="rId9"/>
    <p:sldId id="369" r:id="rId10"/>
    <p:sldId id="267" r:id="rId11"/>
    <p:sldId id="3509" r:id="rId12"/>
    <p:sldId id="281" r:id="rId13"/>
    <p:sldId id="3525" r:id="rId14"/>
    <p:sldId id="3526" r:id="rId15"/>
    <p:sldId id="3529" r:id="rId16"/>
    <p:sldId id="271" r:id="rId17"/>
    <p:sldId id="270" r:id="rId18"/>
    <p:sldId id="3530" r:id="rId19"/>
    <p:sldId id="264" r:id="rId20"/>
    <p:sldId id="265" r:id="rId21"/>
    <p:sldId id="3524" r:id="rId22"/>
    <p:sldId id="259" r:id="rId2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864"/>
    <a:srgbClr val="375793"/>
    <a:srgbClr val="E433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44"/>
    <p:restoredTop sz="93447" autoAdjust="0"/>
  </p:normalViewPr>
  <p:slideViewPr>
    <p:cSldViewPr snapToGrid="0">
      <p:cViewPr varScale="1">
        <p:scale>
          <a:sx n="55" d="100"/>
          <a:sy n="55" d="100"/>
        </p:scale>
        <p:origin x="90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BAF52-D9CA-4175-BC8F-564BAA958050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A06CE-E447-4BBD-8220-4FE45AB7E7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828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1" dirty="0">
                <a:solidFill>
                  <a:schemeClr val="accent6"/>
                </a:solidFill>
              </a:rPr>
              <a:t>Improving near-term climate predictions for societal transformation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A06CE-E447-4BBD-8220-4FE45AB7E7D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416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 1 involves the</a:t>
            </a:r>
            <a:r>
              <a:rPr lang="en-GB" dirty="0">
                <a:effectLst/>
              </a:rPr>
              <a:t> ‘why’. This definition of the high-level goal(s) for the service aims to remain open </a:t>
            </a:r>
            <a:endParaRPr lang="sr-Latn-RS" dirty="0">
              <a:effectLst/>
            </a:endParaRPr>
          </a:p>
          <a:p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 2</a:t>
            </a:r>
            <a:r>
              <a:rPr lang="en-GB" dirty="0">
                <a:effectLst/>
              </a:rPr>
              <a:t> aims to delineate ‘where’ the climate service will be focussed both in terms of where climate change may have an impact and where the climate service may support decision making. </a:t>
            </a:r>
            <a:endParaRPr lang="sr-Latn-RS" dirty="0">
              <a:effectLst/>
            </a:endParaRPr>
          </a:p>
          <a:p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 3, ‘whom’ to include, </a:t>
            </a:r>
            <a:r>
              <a:rPr lang="en-GB" dirty="0">
                <a:effectLst/>
              </a:rPr>
              <a:t>aims to list any potentially interested or impacted stakeholders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BC89F-2501-48FC-B68D-9C27F0D000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97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Steps 4 and 5 seek to </a:t>
            </a:r>
            <a:r>
              <a:rPr lang="en-GB" dirty="0">
                <a:effectLst/>
              </a:rPr>
              <a:t>identify an engagement level for the co-production process of each stakeholder to ensure the service includes attributes such as legitimacy, and balancing power and influence of stakeholder groups</a:t>
            </a:r>
            <a:endParaRPr lang="sr-Latn-RS" dirty="0">
              <a:effectLst/>
            </a:endParaRPr>
          </a:p>
          <a:p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 6,</a:t>
            </a:r>
            <a:r>
              <a:rPr lang="en-GB" dirty="0">
                <a:effectLst/>
              </a:rPr>
              <a:t> “iterate”, explicitly recognises that the mapping and selection is ongoing throughout the project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BC89F-2501-48FC-B68D-9C27F0D000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40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A06CE-E447-4BBD-8220-4FE45AB7E7D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319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A06CE-E447-4BBD-8220-4FE45AB7E7D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330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A06CE-E447-4BBD-8220-4FE45AB7E7D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35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BC89F-2501-48FC-B68D-9C27F0D0004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42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12A134-2ED9-EDA3-1D5E-123D160E7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9B7C86-CE0A-75EA-CE20-7C4464C51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0D005B-CA96-363A-372A-B362D0799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925D76-EFA8-33E6-E397-421AF1586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4845E2-B36C-12F2-72D0-C909A3610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9814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7EE22-6252-7C95-2F66-0D9B50160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CC7846F-3ABD-4AF9-98EC-136D8A314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8301DE-8783-524A-A7D5-50D0B07CC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C8F566-D554-9983-EAEA-F5946AFF9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DD9FB0-C5D8-F98E-FCE7-1BCF5D310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847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D624844-4142-0489-32EF-5E43C48EEA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DA251DE-9B3D-2B7A-B07C-1947DCA1F2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F05002-30CF-1090-E7D0-E23F8B905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46D0A2-D0CF-1380-BD13-0ED9487F7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9AF826-C27C-B4DF-0DEF-5A2029F26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434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36931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33D201-70B7-E164-8E7E-0D1F5C4C4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4E2770-CB8E-6FDB-D425-24CF97F5E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19B164-3F85-8D00-13CC-AD0783798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FDF250-D806-DDD4-46B8-69960A757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44A5E6-8B22-63AE-B4A1-BF748D73F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4909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FE7814-8437-AC43-7C01-B549D2E19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52CAC3-A512-3061-65FE-29D3FE395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899525-8EFE-8B28-C7C2-6314D33F5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640EC-A1E3-5332-F3FE-722CC3F79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D12A3E-ECB1-3200-CE2A-58D6B414B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6782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08FE6-8FE0-934B-C39C-1EAA2D6DF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F2D5AD-E453-3D3C-EC81-3F4B9A6207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37574FF-151B-B8BE-5607-800C2C68A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6BFD21-A6FD-AF9B-B3F5-FB01B4D84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AD5CE1-4B98-31FC-5F20-56D47FB3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638A28-1FE5-83FB-0F2D-1688A68D4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9047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5F2395-1E9D-D3CC-EBDC-81BF47F2F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3DC551-F8C7-9247-EA3F-E8DC6E082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114D37-EFFD-F039-853F-9A79C354F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6F977D5-0374-E78C-FDF6-9F28C5DDA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BA85779-AEA2-C709-6084-F4E9142C5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F266F88-2274-99ED-2C62-110400880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6C1191B-8888-D869-6EB5-F5F28EC8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9B7732B-6228-2C7B-33BC-48CDAF076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2108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CABE4F-EE3B-57C2-7D58-37337AA23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4560B-EE2A-577F-11A8-2B10CCDBB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871EF79-B001-7271-25B1-B3024BBCC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1C540CD-48CD-27CA-7233-A4CB57395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4620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0F178E9-2E03-AD6A-C8F7-5B0705F73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7C514F-9E4F-5B5E-F16D-02AF63E4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E753CA4-D1C0-6B75-A35F-E894BDD6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322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15D0BB-5329-C7DA-B952-0D6CEBCD8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BF3921-EA3A-9B18-A906-B695AD469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A2EFA2-B23A-B186-8CEC-F27BAE17E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912D88-8EBF-E07D-BD47-CBC06150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564C235-597E-FA6B-80A0-AAA16B979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6AA0CB-04B7-8962-4103-59599281A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2064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7E9328-C7C6-E13C-6EDB-47768BF5E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EA9DE7B-A5C5-0C51-C063-BB54F5C7F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1FEC343-9D1F-603E-D89C-1C6AC9DD5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A9F8577-F857-DAEB-3493-3864A9A72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2678B6-DC91-E3EF-301B-5C2205D52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DE5281-68C1-AC76-EED9-525B5B8D2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5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22C04B3-815A-1718-CD45-DB59C384C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611598-F837-8067-34E4-63265EECD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EBC5E3-FE4D-E0CA-6D41-93A91EA278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8DC540-5DE4-B6DF-1721-88A7C65F6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A28A79-8886-D40F-82D8-222E5A6C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6893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4.em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emf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hyperlink" Target="https://www.researchgate.net/deref/https%3A%2F%2Fcreativecommons.org%2Flicenses%2Fby%2F3.0%2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x.doi.org/10.1088/1757-899X/753/2/022048" TargetMode="External"/><Relationship Id="rId5" Type="http://schemas.openxmlformats.org/officeDocument/2006/relationships/image" Target="../media/image14.emf"/><Relationship Id="rId4" Type="http://schemas.openxmlformats.org/officeDocument/2006/relationships/hyperlink" Target="https://www.goodfreephotos.com/spain/barcelona/port-of-barcelona-spain.jpg.ph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9B304-6B3B-A1B4-338D-0DFEDE071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621EBFA1-D4EE-C1B4-DCB7-F709D31DB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4">
            <a:extLst>
              <a:ext uri="{FF2B5EF4-FFF2-40B4-BE49-F238E27FC236}">
                <a16:creationId xmlns:a16="http://schemas.microsoft.com/office/drawing/2014/main" id="{A4FE3F28-828F-32D2-ECC3-5E6294B223B6}"/>
              </a:ext>
            </a:extLst>
          </p:cNvPr>
          <p:cNvSpPr txBox="1"/>
          <p:nvPr/>
        </p:nvSpPr>
        <p:spPr>
          <a:xfrm>
            <a:off x="533400" y="3298367"/>
            <a:ext cx="10972800" cy="143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 defTabSz="457180">
              <a:spcBef>
                <a:spcPts val="200"/>
              </a:spcBef>
              <a:defRPr sz="2000">
                <a:solidFill>
                  <a:srgbClr val="FFFFFF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pPr>
            <a:r>
              <a:rPr lang="en-GB" sz="2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D</a:t>
            </a:r>
            <a:r>
              <a:rPr lang="en-GB" sz="2200" dirty="0" err="1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ragana</a:t>
            </a:r>
            <a:r>
              <a:rPr lang="en-GB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</a:t>
            </a:r>
            <a:r>
              <a:rPr lang="en-GB" sz="2200" dirty="0" err="1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Bojovi</a:t>
            </a:r>
            <a:r>
              <a:rPr lang="sr-Latn-RS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ć*</a:t>
            </a:r>
            <a:r>
              <a:rPr lang="en-GB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Sam Pickard</a:t>
            </a:r>
            <a:r>
              <a:rPr lang="sr-Latn-RS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*</a:t>
            </a:r>
            <a:r>
              <a:rPr lang="en-GB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Mar Santamaria</a:t>
            </a:r>
            <a:r>
              <a:rPr lang="sr-Latn-RS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* *</a:t>
            </a:r>
            <a:r>
              <a:rPr lang="en-GB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</a:t>
            </a:r>
            <a:br>
              <a:rPr lang="en-GB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</a:br>
            <a:r>
              <a:rPr lang="en-GB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Pablo Martínez</a:t>
            </a:r>
            <a:r>
              <a:rPr lang="sr-Latn-RS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* *</a:t>
            </a:r>
            <a:r>
              <a:rPr lang="en-GB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Sheetal </a:t>
            </a:r>
            <a:r>
              <a:rPr lang="en-GB" sz="2200" dirty="0" err="1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Saklani</a:t>
            </a:r>
            <a:r>
              <a:rPr lang="sr-Latn-RS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* </a:t>
            </a:r>
            <a:r>
              <a:rPr lang="en-GB" sz="2200" dirty="0" err="1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Eulàlia</a:t>
            </a:r>
            <a:r>
              <a:rPr lang="en-GB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</a:t>
            </a:r>
            <a:r>
              <a:rPr lang="en-GB" sz="2200" dirty="0" err="1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Baulenas</a:t>
            </a:r>
            <a:r>
              <a:rPr lang="sr-Latn-RS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*</a:t>
            </a:r>
            <a:endParaRPr lang="en-GB" sz="2200" dirty="0">
              <a:solidFill>
                <a:srgbClr val="203864"/>
              </a:solidFill>
              <a:latin typeface="Arial" panose="020B0604020202020204" pitchFamily="34" charset="0"/>
              <a:ea typeface="Work Sans Regular"/>
              <a:cs typeface="Arial" panose="020B0604020202020204" pitchFamily="34" charset="0"/>
              <a:sym typeface="Work Sans SemiBold"/>
            </a:endParaRPr>
          </a:p>
          <a:p>
            <a:pPr algn="ctr" defTabSz="457180">
              <a:spcBef>
                <a:spcPts val="200"/>
              </a:spcBef>
              <a:defRPr sz="2000">
                <a:solidFill>
                  <a:srgbClr val="FFFFFF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pPr>
            <a:r>
              <a:rPr lang="sr-Latn-RS" sz="20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* 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Barcelona Supercomputing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│Earth Sciences Department │Knowledge Integration Team  </a:t>
            </a:r>
          </a:p>
          <a:p>
            <a:pPr algn="ctr" defTabSz="457180">
              <a:spcBef>
                <a:spcPts val="200"/>
              </a:spcBef>
              <a:defRPr sz="2000">
                <a:solidFill>
                  <a:srgbClr val="FFFFFF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pPr>
            <a:r>
              <a:rPr lang="sr-Latn-RS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* * 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300K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2B3129E-5264-B2E3-A162-15146D4E747D}"/>
              </a:ext>
            </a:extLst>
          </p:cNvPr>
          <p:cNvSpPr txBox="1"/>
          <p:nvPr/>
        </p:nvSpPr>
        <p:spPr>
          <a:xfrm>
            <a:off x="1219200" y="4734658"/>
            <a:ext cx="10439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baseline="0" dirty="0">
                <a:solidFill>
                  <a:srgbClr val="E4332B"/>
                </a:solidFill>
                <a:latin typeface="Arial" panose="020B0604020202020204" pitchFamily="34" charset="0"/>
              </a:rPr>
              <a:t>Coproducing climate services for near-term urban climate adaptation: supporting resilience to heat in </a:t>
            </a:r>
            <a:r>
              <a:rPr lang="en-GB" sz="2400" b="1" i="0" u="none" strike="noStrike" baseline="0" dirty="0">
                <a:solidFill>
                  <a:srgbClr val="E4332B"/>
                </a:solidFill>
                <a:latin typeface="Arial" panose="020B0604020202020204" pitchFamily="34" charset="0"/>
              </a:rPr>
              <a:t>Barcelona</a:t>
            </a:r>
            <a:endParaRPr lang="en-GB" sz="2400" dirty="0">
              <a:solidFill>
                <a:srgbClr val="E433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D216FC3E-1081-3BBC-3EFF-2A5D7C773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8497"/>
            <a:ext cx="2822563" cy="7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11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0E869FB-CFBC-7258-7003-7D95ED666B21}"/>
              </a:ext>
            </a:extLst>
          </p:cNvPr>
          <p:cNvSpPr txBox="1">
            <a:spLocks/>
          </p:cNvSpPr>
          <p:nvPr/>
        </p:nvSpPr>
        <p:spPr>
          <a:xfrm>
            <a:off x="552032" y="-13024"/>
            <a:ext cx="103391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 mapping and co-exploration 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D7C85F4-EF48-5B31-60FA-49E5B16C5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800" y="6390000"/>
            <a:ext cx="8213700" cy="365125"/>
          </a:xfrm>
        </p:spPr>
        <p:txBody>
          <a:bodyPr/>
          <a:lstStyle/>
          <a:p>
            <a:r>
              <a:rPr lang="en-GB" sz="1200" dirty="0" err="1"/>
              <a:t>Baulenas</a:t>
            </a:r>
            <a:r>
              <a:rPr lang="en-GB" sz="1200" dirty="0"/>
              <a:t> et al. (2023)  User Selection and Engagement for  Climate Services Coproduction.  </a:t>
            </a:r>
            <a:r>
              <a:rPr lang="en-GB" sz="1200" i="1" dirty="0"/>
              <a:t>Weather, Climate and Society 15 </a:t>
            </a:r>
            <a:r>
              <a:rPr lang="fr-FR" sz="1200" i="1" dirty="0"/>
              <a:t> </a:t>
            </a:r>
            <a:endParaRPr lang="en-GB" sz="1200" i="1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2E3A00D-7F94-399D-CC3D-F01E3C6BB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390000"/>
            <a:ext cx="1790700" cy="365125"/>
          </a:xfrm>
        </p:spPr>
        <p:txBody>
          <a:bodyPr/>
          <a:lstStyle/>
          <a:p>
            <a:fld id="{92D85F44-6D3E-264C-A74B-EBEF749B44E3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6DFBAFF-359E-DEDF-E3B9-3051E9117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451" y="1039835"/>
            <a:ext cx="7333785" cy="520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717;g24d98199797_0_349">
            <a:extLst>
              <a:ext uri="{FF2B5EF4-FFF2-40B4-BE49-F238E27FC236}">
                <a16:creationId xmlns:a16="http://schemas.microsoft.com/office/drawing/2014/main" id="{AD61E960-257D-0AD5-0156-6CBDDDDF9E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03835" y="1889304"/>
            <a:ext cx="1033075" cy="344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18;g24d98199797_0_349">
            <a:extLst>
              <a:ext uri="{FF2B5EF4-FFF2-40B4-BE49-F238E27FC236}">
                <a16:creationId xmlns:a16="http://schemas.microsoft.com/office/drawing/2014/main" id="{CD27F9B3-6A4A-CDDB-ED36-AC34B609FCB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75674" y="3785388"/>
            <a:ext cx="1285875" cy="425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19;g24d98199797_0_349">
            <a:extLst>
              <a:ext uri="{FF2B5EF4-FFF2-40B4-BE49-F238E27FC236}">
                <a16:creationId xmlns:a16="http://schemas.microsoft.com/office/drawing/2014/main" id="{B036F917-E4CC-07C8-99E4-274BDEF4489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4770"/>
          <a:stretch/>
        </p:blipFill>
        <p:spPr>
          <a:xfrm>
            <a:off x="9104675" y="4525600"/>
            <a:ext cx="1337425" cy="32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20;g24d98199797_0_349">
            <a:extLst>
              <a:ext uri="{FF2B5EF4-FFF2-40B4-BE49-F238E27FC236}">
                <a16:creationId xmlns:a16="http://schemas.microsoft.com/office/drawing/2014/main" id="{894C64C1-D726-B971-0588-57084488031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40873" y="1218710"/>
            <a:ext cx="859005" cy="2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721;g24d98199797_0_349">
            <a:extLst>
              <a:ext uri="{FF2B5EF4-FFF2-40B4-BE49-F238E27FC236}">
                <a16:creationId xmlns:a16="http://schemas.microsoft.com/office/drawing/2014/main" id="{69381773-B02D-95C1-A870-8F726FEBF0A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9148" r="24312"/>
          <a:stretch/>
        </p:blipFill>
        <p:spPr>
          <a:xfrm>
            <a:off x="9087725" y="1173238"/>
            <a:ext cx="762025" cy="2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722;g24d98199797_0_349">
            <a:extLst>
              <a:ext uri="{FF2B5EF4-FFF2-40B4-BE49-F238E27FC236}">
                <a16:creationId xmlns:a16="http://schemas.microsoft.com/office/drawing/2014/main" id="{8FAC30E3-56D8-BCDB-37AE-27E444A59DA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71288" y="2658387"/>
            <a:ext cx="1033069" cy="32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723;g24d98199797_0_349">
            <a:extLst>
              <a:ext uri="{FF2B5EF4-FFF2-40B4-BE49-F238E27FC236}">
                <a16:creationId xmlns:a16="http://schemas.microsoft.com/office/drawing/2014/main" id="{E72D5A57-D482-BE3C-D239-71D27FFE005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90825" y="1619660"/>
            <a:ext cx="780300" cy="293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24;g24d98199797_0_349">
            <a:extLst>
              <a:ext uri="{FF2B5EF4-FFF2-40B4-BE49-F238E27FC236}">
                <a16:creationId xmlns:a16="http://schemas.microsoft.com/office/drawing/2014/main" id="{6640970B-B61C-885E-B2BC-D77DC9CA7BC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048725" y="1323213"/>
            <a:ext cx="762029" cy="2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26;g24d98199797_0_349">
            <a:extLst>
              <a:ext uri="{FF2B5EF4-FFF2-40B4-BE49-F238E27FC236}">
                <a16:creationId xmlns:a16="http://schemas.microsoft.com/office/drawing/2014/main" id="{DBFC5FE5-2B66-323B-6732-C9FA5D4F9AA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87290" y="4847063"/>
            <a:ext cx="517375" cy="51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737;g24d98199797_0_349">
            <a:extLst>
              <a:ext uri="{FF2B5EF4-FFF2-40B4-BE49-F238E27FC236}">
                <a16:creationId xmlns:a16="http://schemas.microsoft.com/office/drawing/2014/main" id="{B0909215-A3B8-752A-4296-B361FBE2C808}"/>
              </a:ext>
            </a:extLst>
          </p:cNvPr>
          <p:cNvSpPr txBox="1"/>
          <p:nvPr/>
        </p:nvSpPr>
        <p:spPr>
          <a:xfrm rot="-1814047">
            <a:off x="7504093" y="2171480"/>
            <a:ext cx="1385804" cy="36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Municipalities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738;g24d98199797_0_349">
            <a:extLst>
              <a:ext uri="{FF2B5EF4-FFF2-40B4-BE49-F238E27FC236}">
                <a16:creationId xmlns:a16="http://schemas.microsoft.com/office/drawing/2014/main" id="{BBAFBF4B-A3F2-1908-88E9-657F1E93F6AE}"/>
              </a:ext>
            </a:extLst>
          </p:cNvPr>
          <p:cNvSpPr txBox="1"/>
          <p:nvPr/>
        </p:nvSpPr>
        <p:spPr>
          <a:xfrm rot="-500329">
            <a:off x="7673627" y="2631931"/>
            <a:ext cx="1385953" cy="36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Network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 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739;g24d98199797_0_349">
            <a:extLst>
              <a:ext uri="{FF2B5EF4-FFF2-40B4-BE49-F238E27FC236}">
                <a16:creationId xmlns:a16="http://schemas.microsoft.com/office/drawing/2014/main" id="{D5B09DD8-4EA6-9FC8-B032-C7B8C7FEAA0C}"/>
              </a:ext>
            </a:extLst>
          </p:cNvPr>
          <p:cNvSpPr txBox="1"/>
          <p:nvPr/>
        </p:nvSpPr>
        <p:spPr>
          <a:xfrm rot="424455">
            <a:off x="7646749" y="3181797"/>
            <a:ext cx="1386051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Different governance scales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740;g24d98199797_0_349">
            <a:extLst>
              <a:ext uri="{FF2B5EF4-FFF2-40B4-BE49-F238E27FC236}">
                <a16:creationId xmlns:a16="http://schemas.microsoft.com/office/drawing/2014/main" id="{A3626B81-BAD2-1532-E506-962DF6522993}"/>
              </a:ext>
            </a:extLst>
          </p:cNvPr>
          <p:cNvSpPr txBox="1"/>
          <p:nvPr/>
        </p:nvSpPr>
        <p:spPr>
          <a:xfrm rot="1870751">
            <a:off x="7345638" y="3909929"/>
            <a:ext cx="1806202" cy="36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Public agencie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741;g24d98199797_0_349">
            <a:extLst>
              <a:ext uri="{FF2B5EF4-FFF2-40B4-BE49-F238E27FC236}">
                <a16:creationId xmlns:a16="http://schemas.microsoft.com/office/drawing/2014/main" id="{A496033D-CF19-AB43-F7C6-5EEC809D216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211687" y="3280950"/>
            <a:ext cx="1799225" cy="352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FCA0DE4-307F-4196-03AD-FD719E21294A}"/>
              </a:ext>
            </a:extLst>
          </p:cNvPr>
          <p:cNvCxnSpPr/>
          <p:nvPr/>
        </p:nvCxnSpPr>
        <p:spPr>
          <a:xfrm flipV="1">
            <a:off x="7940873" y="2233662"/>
            <a:ext cx="859005" cy="424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B562D8-9207-DCB4-B361-3C920F71321D}"/>
              </a:ext>
            </a:extLst>
          </p:cNvPr>
          <p:cNvCxnSpPr/>
          <p:nvPr/>
        </p:nvCxnSpPr>
        <p:spPr>
          <a:xfrm flipV="1">
            <a:off x="8019578" y="2888212"/>
            <a:ext cx="1107088" cy="1253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DB78C35-8B5D-329D-AF23-53485CAD09E3}"/>
              </a:ext>
            </a:extLst>
          </p:cNvPr>
          <p:cNvCxnSpPr/>
          <p:nvPr/>
        </p:nvCxnSpPr>
        <p:spPr>
          <a:xfrm>
            <a:off x="7789241" y="3164272"/>
            <a:ext cx="1274995" cy="249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F03349F-44E6-3C6F-E73A-F145E8CA7DE7}"/>
              </a:ext>
            </a:extLst>
          </p:cNvPr>
          <p:cNvCxnSpPr/>
          <p:nvPr/>
        </p:nvCxnSpPr>
        <p:spPr>
          <a:xfrm>
            <a:off x="7461919" y="3885509"/>
            <a:ext cx="1125371" cy="797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4">
            <a:extLst>
              <a:ext uri="{FF2B5EF4-FFF2-40B4-BE49-F238E27FC236}">
                <a16:creationId xmlns:a16="http://schemas.microsoft.com/office/drawing/2014/main" id="{0DA68C58-6B00-FA0C-E840-2DC82B8238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1771" y="146419"/>
            <a:ext cx="914400" cy="6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33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27BED1A5-6F09-5817-7620-5284679E8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5639" b="12836"/>
          <a:stretch/>
        </p:blipFill>
        <p:spPr bwMode="auto">
          <a:xfrm>
            <a:off x="9982498" y="72226"/>
            <a:ext cx="2209501" cy="184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5D66A5-9367-547D-7E46-6AA99C467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0" y="365125"/>
            <a:ext cx="10754360" cy="630555"/>
          </a:xfrm>
        </p:spPr>
        <p:txBody>
          <a:bodyPr>
            <a:normAutofit/>
          </a:bodyPr>
          <a:lstStyle/>
          <a:p>
            <a:r>
              <a:rPr lang="en-GB" sz="2400" b="1" i="0" u="none" strike="noStrike" dirty="0">
                <a:solidFill>
                  <a:srgbClr val="1D2254"/>
                </a:solidFill>
                <a:effectLst/>
                <a:latin typeface="Century Gothic" panose="020B0502020202020204" pitchFamily="34" charset="0"/>
              </a:rPr>
              <a:t>Identifying climate service users</a:t>
            </a:r>
            <a:endParaRPr lang="en-GB" sz="24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FBA5273-E55E-83CB-7D2F-5A8C9AAD918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9441" y="1483360"/>
          <a:ext cx="9666018" cy="4693603"/>
        </p:xfrm>
        <a:graphic>
          <a:graphicData uri="http://schemas.openxmlformats.org/drawingml/2006/table">
            <a:tbl>
              <a:tblPr/>
              <a:tblGrid>
                <a:gridCol w="1526214">
                  <a:extLst>
                    <a:ext uri="{9D8B030D-6E8A-4147-A177-3AD203B41FA5}">
                      <a16:colId xmlns:a16="http://schemas.microsoft.com/office/drawing/2014/main" val="3183486134"/>
                    </a:ext>
                  </a:extLst>
                </a:gridCol>
                <a:gridCol w="2713268">
                  <a:extLst>
                    <a:ext uri="{9D8B030D-6E8A-4147-A177-3AD203B41FA5}">
                      <a16:colId xmlns:a16="http://schemas.microsoft.com/office/drawing/2014/main" val="301573752"/>
                    </a:ext>
                  </a:extLst>
                </a:gridCol>
                <a:gridCol w="2713268">
                  <a:extLst>
                    <a:ext uri="{9D8B030D-6E8A-4147-A177-3AD203B41FA5}">
                      <a16:colId xmlns:a16="http://schemas.microsoft.com/office/drawing/2014/main" val="192817109"/>
                    </a:ext>
                  </a:extLst>
                </a:gridCol>
                <a:gridCol w="2713268">
                  <a:extLst>
                    <a:ext uri="{9D8B030D-6E8A-4147-A177-3AD203B41FA5}">
                      <a16:colId xmlns:a16="http://schemas.microsoft.com/office/drawing/2014/main" val="72184636"/>
                    </a:ext>
                  </a:extLst>
                </a:gridCol>
              </a:tblGrid>
              <a:tr h="469361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500" b="1" i="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Step​</a:t>
                      </a:r>
                      <a:endParaRPr lang="en-GB" sz="15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2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500" b="1" i="0" dirty="0">
                          <a:solidFill>
                            <a:srgbClr val="00B050"/>
                          </a:solidFill>
                          <a:effectLst/>
                          <a:latin typeface="Century Gothic" panose="020B0502020202020204" pitchFamily="34" charset="0"/>
                        </a:rPr>
                        <a:t>Aim for </a:t>
                      </a:r>
                      <a:r>
                        <a:rPr lang="en-GB" sz="1500" b="1" i="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/ </a:t>
                      </a:r>
                      <a:r>
                        <a:rPr lang="en-GB" sz="1500" b="1" i="0" dirty="0">
                          <a:solidFill>
                            <a:srgbClr val="FF5422"/>
                          </a:solidFill>
                          <a:effectLst/>
                          <a:latin typeface="Century Gothic" panose="020B0502020202020204" pitchFamily="34" charset="0"/>
                        </a:rPr>
                        <a:t>Avoid ​</a:t>
                      </a:r>
                      <a:endParaRPr lang="en-GB" sz="1500" b="1" i="0" dirty="0">
                        <a:solidFill>
                          <a:srgbClr val="FF5422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2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500" b="1" i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Consider​</a:t>
                      </a:r>
                      <a:endParaRPr lang="en-GB" sz="15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2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500" b="1" i="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Outcome(s)​</a:t>
                      </a:r>
                      <a:endParaRPr lang="en-GB" sz="15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2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757148"/>
                  </a:ext>
                </a:extLst>
              </a:tr>
              <a:tr h="1273978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500" b="1" i="0" dirty="0">
                          <a:solidFill>
                            <a:srgbClr val="1D2254"/>
                          </a:solidFill>
                          <a:effectLst/>
                          <a:latin typeface="Century Gothic" panose="020B0502020202020204" pitchFamily="34" charset="0"/>
                        </a:rPr>
                        <a:t>1 – Why?​</a:t>
                      </a:r>
                      <a:endParaRPr lang="en-GB" sz="1500" b="1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n-US" sz="1400" b="1" i="0" dirty="0">
                          <a:solidFill>
                            <a:srgbClr val="69CBAE"/>
                          </a:solidFill>
                          <a:effectLst/>
                          <a:latin typeface="Century Gothic" panose="020B0502020202020204" pitchFamily="34" charset="0"/>
                        </a:rPr>
                        <a:t>High-level goal</a:t>
                      </a:r>
                      <a:r>
                        <a:rPr lang="en-US" sz="1400" b="0" i="0" dirty="0">
                          <a:solidFill>
                            <a:srgbClr val="69CBAE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400" b="0" i="0" dirty="0">
                          <a:solidFill>
                            <a:srgbClr val="FF5422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400" b="1" i="0" dirty="0">
                          <a:solidFill>
                            <a:srgbClr val="FF5422"/>
                          </a:solidFill>
                          <a:effectLst/>
                          <a:latin typeface="Century Gothic" panose="020B0502020202020204" pitchFamily="34" charset="0"/>
                        </a:rPr>
                        <a:t>    Precisely designed CS (this comes later)</a:t>
                      </a:r>
                      <a:r>
                        <a:rPr lang="en-US" sz="1400" b="0" i="0" dirty="0">
                          <a:solidFill>
                            <a:srgbClr val="FF5422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dirty="0">
                          <a:solidFill>
                            <a:srgbClr val="1D2254"/>
                          </a:solidFill>
                          <a:effectLst/>
                          <a:latin typeface="Century Gothic" panose="020B0502020202020204" pitchFamily="34" charset="0"/>
                        </a:rPr>
                        <a:t>General or specific? What is the decision context today?​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dirty="0">
                          <a:solidFill>
                            <a:srgbClr val="1D2254"/>
                          </a:solidFill>
                          <a:effectLst/>
                          <a:latin typeface="Century Gothic" panose="020B0502020202020204" pitchFamily="34" charset="0"/>
                        </a:rPr>
                        <a:t>Clear concept of what CS should achieve​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255814"/>
                  </a:ext>
                </a:extLst>
              </a:tr>
              <a:tr h="1475132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500" b="1" i="0" dirty="0">
                          <a:solidFill>
                            <a:srgbClr val="1D2254"/>
                          </a:solidFill>
                          <a:effectLst/>
                          <a:latin typeface="Century Gothic" panose="020B0502020202020204" pitchFamily="34" charset="0"/>
                        </a:rPr>
                        <a:t>2 – Where?​</a:t>
                      </a:r>
                      <a:endParaRPr lang="en-GB" sz="1500" b="1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 dirty="0">
                          <a:solidFill>
                            <a:srgbClr val="69CBAE"/>
                          </a:solidFill>
                          <a:effectLst/>
                          <a:latin typeface="Century Gothic" panose="020B0502020202020204" pitchFamily="34" charset="0"/>
                        </a:rPr>
                        <a:t>    Separate case study for each ‘What?’</a:t>
                      </a:r>
                      <a:r>
                        <a:rPr lang="en-US" sz="1400" b="0" i="0" dirty="0">
                          <a:solidFill>
                            <a:srgbClr val="69CBAE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400" b="1" i="0" dirty="0">
                          <a:solidFill>
                            <a:srgbClr val="FF5422"/>
                          </a:solidFill>
                          <a:effectLst/>
                          <a:latin typeface="Century Gothic" panose="020B0502020202020204" pitchFamily="34" charset="0"/>
                        </a:rPr>
                        <a:t>    Combined area covering all CSs</a:t>
                      </a:r>
                      <a:r>
                        <a:rPr lang="en-US" sz="1400" b="0" i="0" dirty="0">
                          <a:solidFill>
                            <a:srgbClr val="FF5422"/>
                          </a:solidFill>
                          <a:effectLst/>
                          <a:latin typeface="Century Gothic" panose="020B0502020202020204" pitchFamily="34" charset="0"/>
                        </a:rPr>
                        <a:t>​ 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dirty="0">
                          <a:solidFill>
                            <a:srgbClr val="1D2254"/>
                          </a:solidFill>
                          <a:effectLst/>
                          <a:latin typeface="Century Gothic" panose="020B0502020202020204" pitchFamily="34" charset="0"/>
                        </a:rPr>
                        <a:t>Which government takes the decision in focus and which area is affected?​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dirty="0">
                          <a:solidFill>
                            <a:srgbClr val="1D2254"/>
                          </a:solidFill>
                          <a:effectLst/>
                          <a:latin typeface="Century Gothic" panose="020B0502020202020204" pitchFamily="34" charset="0"/>
                        </a:rPr>
                        <a:t>Clearly identified decision maker locations &amp; case study impact boundaries​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207272"/>
                  </a:ext>
                </a:extLst>
              </a:tr>
              <a:tr h="1475132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500" b="1" i="0" dirty="0">
                          <a:solidFill>
                            <a:srgbClr val="1D2254"/>
                          </a:solidFill>
                          <a:effectLst/>
                          <a:latin typeface="Century Gothic" panose="020B0502020202020204" pitchFamily="34" charset="0"/>
                        </a:rPr>
                        <a:t>3 – Who(m)?​</a:t>
                      </a:r>
                      <a:endParaRPr lang="en-GB" sz="1500" b="1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 dirty="0">
                          <a:solidFill>
                            <a:srgbClr val="69CBAE"/>
                          </a:solidFill>
                          <a:effectLst/>
                          <a:latin typeface="Century Gothic" panose="020B0502020202020204" pitchFamily="34" charset="0"/>
                        </a:rPr>
                        <a:t>      Broad map of users &amp; stakeholders</a:t>
                      </a:r>
                      <a:r>
                        <a:rPr lang="en-US" sz="1400" b="0" i="0" dirty="0">
                          <a:solidFill>
                            <a:srgbClr val="69CBAE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400" b="1" i="0" dirty="0">
                          <a:solidFill>
                            <a:srgbClr val="FF5422"/>
                          </a:solidFill>
                          <a:effectLst/>
                          <a:latin typeface="Century Gothic" panose="020B0502020202020204" pitchFamily="34" charset="0"/>
                        </a:rPr>
                        <a:t>     Just personal / prior contacts</a:t>
                      </a:r>
                      <a:r>
                        <a:rPr lang="en-US" sz="1400" b="0" i="0" dirty="0">
                          <a:solidFill>
                            <a:srgbClr val="FF5422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1D2254"/>
                          </a:solidFill>
                          <a:effectLst/>
                          <a:latin typeface="Century Gothic" panose="020B0502020202020204" pitchFamily="34" charset="0"/>
                        </a:rPr>
                        <a:t>Full range of actor types (decision makers, NGOs, citizens, networks, the media etc.)​</a:t>
                      </a:r>
                      <a:endParaRPr lang="en-US" sz="1400" b="0" i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dirty="0">
                          <a:solidFill>
                            <a:srgbClr val="1D2254"/>
                          </a:solidFill>
                          <a:effectLst/>
                          <a:latin typeface="Century Gothic" panose="020B0502020202020204" pitchFamily="34" charset="0"/>
                        </a:rPr>
                        <a:t>Spatial representation (a map!) of who is involved in and who is affected by decision.​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801277"/>
                  </a:ext>
                </a:extLst>
              </a:tr>
            </a:tbl>
          </a:graphicData>
        </a:graphic>
      </p:graphicFrame>
      <p:sp>
        <p:nvSpPr>
          <p:cNvPr id="11" name="Plus Sign 10">
            <a:extLst>
              <a:ext uri="{FF2B5EF4-FFF2-40B4-BE49-F238E27FC236}">
                <a16:creationId xmlns:a16="http://schemas.microsoft.com/office/drawing/2014/main" id="{D0ED88E0-1CE7-EC44-0AD1-F6A666AD8ADE}"/>
              </a:ext>
            </a:extLst>
          </p:cNvPr>
          <p:cNvSpPr/>
          <p:nvPr/>
        </p:nvSpPr>
        <p:spPr>
          <a:xfrm>
            <a:off x="2068781" y="1916747"/>
            <a:ext cx="304800" cy="325120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EAAFB240-26B0-F45C-C925-1F3B9065A7C5}"/>
              </a:ext>
            </a:extLst>
          </p:cNvPr>
          <p:cNvSpPr/>
          <p:nvPr/>
        </p:nvSpPr>
        <p:spPr>
          <a:xfrm>
            <a:off x="2054762" y="3195320"/>
            <a:ext cx="304800" cy="325120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C50054A1-5A3A-8D02-15AA-2E8C2A933793}"/>
              </a:ext>
            </a:extLst>
          </p:cNvPr>
          <p:cNvSpPr/>
          <p:nvPr/>
        </p:nvSpPr>
        <p:spPr>
          <a:xfrm>
            <a:off x="2122023" y="4686141"/>
            <a:ext cx="304800" cy="325120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Minus Sign 13">
            <a:extLst>
              <a:ext uri="{FF2B5EF4-FFF2-40B4-BE49-F238E27FC236}">
                <a16:creationId xmlns:a16="http://schemas.microsoft.com/office/drawing/2014/main" id="{1D7C5DCE-75B6-4B34-EA2B-329968F851CF}"/>
              </a:ext>
            </a:extLst>
          </p:cNvPr>
          <p:cNvSpPr/>
          <p:nvPr/>
        </p:nvSpPr>
        <p:spPr>
          <a:xfrm>
            <a:off x="2058573" y="2296159"/>
            <a:ext cx="304800" cy="402907"/>
          </a:xfrm>
          <a:prstGeom prst="mathMinus">
            <a:avLst/>
          </a:prstGeom>
          <a:solidFill>
            <a:srgbClr val="FF542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Minus Sign 14">
            <a:extLst>
              <a:ext uri="{FF2B5EF4-FFF2-40B4-BE49-F238E27FC236}">
                <a16:creationId xmlns:a16="http://schemas.microsoft.com/office/drawing/2014/main" id="{05923E37-471B-8301-48FB-65333CB033E2}"/>
              </a:ext>
            </a:extLst>
          </p:cNvPr>
          <p:cNvSpPr/>
          <p:nvPr/>
        </p:nvSpPr>
        <p:spPr>
          <a:xfrm>
            <a:off x="2054762" y="3581559"/>
            <a:ext cx="304800" cy="402907"/>
          </a:xfrm>
          <a:prstGeom prst="mathMinus">
            <a:avLst/>
          </a:prstGeom>
          <a:solidFill>
            <a:srgbClr val="FF542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43AF8EAB-4E34-8E3B-3F46-C290FFE9178A}"/>
              </a:ext>
            </a:extLst>
          </p:cNvPr>
          <p:cNvSpPr/>
          <p:nvPr/>
        </p:nvSpPr>
        <p:spPr>
          <a:xfrm>
            <a:off x="2122023" y="5074601"/>
            <a:ext cx="304800" cy="402907"/>
          </a:xfrm>
          <a:prstGeom prst="mathMinus">
            <a:avLst/>
          </a:prstGeom>
          <a:solidFill>
            <a:srgbClr val="FF542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DCFAD04-61E0-55C6-796B-BD29AEEE0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754" y="6095961"/>
            <a:ext cx="1778091" cy="7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14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33994-4802-7B29-0DF3-4FA75FE1D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12</a:t>
            </a:fld>
            <a:endParaRPr lang="fr-FR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F8D6D80-D474-2B0B-C5EB-E5C1A7DE0528}"/>
              </a:ext>
            </a:extLst>
          </p:cNvPr>
          <p:cNvGrpSpPr/>
          <p:nvPr/>
        </p:nvGrpSpPr>
        <p:grpSpPr>
          <a:xfrm rot="21329431">
            <a:off x="2845862" y="2642295"/>
            <a:ext cx="2352756" cy="2352756"/>
            <a:chOff x="7898369" y="848186"/>
            <a:chExt cx="2352756" cy="235275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6290AA-ADD7-F75C-C2CF-E8F2702222B2}"/>
                </a:ext>
              </a:extLst>
            </p:cNvPr>
            <p:cNvSpPr/>
            <p:nvPr/>
          </p:nvSpPr>
          <p:spPr>
            <a:xfrm>
              <a:off x="7898369" y="848186"/>
              <a:ext cx="2352756" cy="23527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B13E9B-5E41-1D4A-C92E-34631DDE5D40}"/>
                </a:ext>
              </a:extLst>
            </p:cNvPr>
            <p:cNvSpPr txBox="1"/>
            <p:nvPr/>
          </p:nvSpPr>
          <p:spPr>
            <a:xfrm>
              <a:off x="8016240" y="944880"/>
              <a:ext cx="2105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  <a:latin typeface="Bahnschrift Light" panose="020B0502040204020203" pitchFamily="34" charset="0"/>
                </a:rPr>
                <a:t>Department</a:t>
              </a:r>
              <a:r>
                <a:rPr lang="es-ES" b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 D</a:t>
              </a:r>
              <a:endParaRPr lang="en-GB" b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BFC7D9C-8417-5FC3-6F28-00C6B0BB7253}"/>
                </a:ext>
              </a:extLst>
            </p:cNvPr>
            <p:cNvCxnSpPr/>
            <p:nvPr/>
          </p:nvCxnSpPr>
          <p:spPr>
            <a:xfrm>
              <a:off x="8016240" y="1387213"/>
              <a:ext cx="2105180" cy="0"/>
            </a:xfrm>
            <a:prstGeom prst="line">
              <a:avLst/>
            </a:prstGeom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DEF266F-78A1-CE3A-1D81-B9E89D62317C}"/>
                </a:ext>
              </a:extLst>
            </p:cNvPr>
            <p:cNvCxnSpPr>
              <a:cxnSpLocks/>
            </p:cNvCxnSpPr>
            <p:nvPr/>
          </p:nvCxnSpPr>
          <p:spPr>
            <a:xfrm>
              <a:off x="9052560" y="1549245"/>
              <a:ext cx="0" cy="1651155"/>
            </a:xfrm>
            <a:prstGeom prst="line">
              <a:avLst/>
            </a:prstGeom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9E33C7C-7C0A-7479-451B-3A4AD33B1068}"/>
                </a:ext>
              </a:extLst>
            </p:cNvPr>
            <p:cNvSpPr txBox="1"/>
            <p:nvPr/>
          </p:nvSpPr>
          <p:spPr>
            <a:xfrm>
              <a:off x="9138776" y="1358614"/>
              <a:ext cx="983589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-’ves</a:t>
              </a:r>
            </a:p>
            <a:p>
              <a:pPr algn="ctr"/>
              <a:endParaRPr lang="es-ES" sz="1400" b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Low availability</a:t>
              </a:r>
            </a:p>
            <a:p>
              <a:pPr algn="ctr"/>
              <a:endParaRPr lang="en-GB" sz="1100" b="1" i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Outsources most technical studies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992069A-9B77-1C82-25EC-CDBEC31C0407}"/>
                </a:ext>
              </a:extLst>
            </p:cNvPr>
            <p:cNvSpPr txBox="1"/>
            <p:nvPr/>
          </p:nvSpPr>
          <p:spPr>
            <a:xfrm>
              <a:off x="7971213" y="1460601"/>
              <a:ext cx="983589" cy="136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+’ves</a:t>
              </a:r>
            </a:p>
            <a:p>
              <a:pPr algn="ctr"/>
              <a:endParaRPr lang="es-ES" sz="1400" b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Influential</a:t>
              </a:r>
            </a:p>
            <a:p>
              <a:pPr algn="ctr"/>
              <a:endParaRPr lang="en-GB" sz="1100" b="1" i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Well resourced</a:t>
              </a:r>
            </a:p>
            <a:p>
              <a:pPr algn="ctr"/>
              <a:endParaRPr lang="en-GB" sz="1100" b="1" i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</p:grpSp>
      <p:sp>
        <p:nvSpPr>
          <p:cNvPr id="92" name="Oval 91">
            <a:extLst>
              <a:ext uri="{FF2B5EF4-FFF2-40B4-BE49-F238E27FC236}">
                <a16:creationId xmlns:a16="http://schemas.microsoft.com/office/drawing/2014/main" id="{524E8FE4-2D9E-3CAE-11DF-F8B581271AE5}"/>
              </a:ext>
            </a:extLst>
          </p:cNvPr>
          <p:cNvSpPr/>
          <p:nvPr/>
        </p:nvSpPr>
        <p:spPr>
          <a:xfrm>
            <a:off x="9292868" y="3154460"/>
            <a:ext cx="2622154" cy="26221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FB5B008-B0FE-8AA1-1590-9E00980764E2}"/>
              </a:ext>
            </a:extLst>
          </p:cNvPr>
          <p:cNvGrpSpPr/>
          <p:nvPr/>
        </p:nvGrpSpPr>
        <p:grpSpPr>
          <a:xfrm rot="300000">
            <a:off x="9566746" y="3371142"/>
            <a:ext cx="2110545" cy="2370263"/>
            <a:chOff x="8011821" y="944880"/>
            <a:chExt cx="2110545" cy="2370263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DF3D231-D7BB-CF07-2137-07AAEC941E06}"/>
                </a:ext>
              </a:extLst>
            </p:cNvPr>
            <p:cNvSpPr txBox="1"/>
            <p:nvPr/>
          </p:nvSpPr>
          <p:spPr>
            <a:xfrm>
              <a:off x="8016240" y="944880"/>
              <a:ext cx="2105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Agency S</a:t>
              </a:r>
              <a:endParaRPr lang="en-GB" b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545E8EE-7BBD-0516-6443-11A5EEF49691}"/>
                </a:ext>
              </a:extLst>
            </p:cNvPr>
            <p:cNvCxnSpPr/>
            <p:nvPr/>
          </p:nvCxnSpPr>
          <p:spPr>
            <a:xfrm>
              <a:off x="8016240" y="1387213"/>
              <a:ext cx="2105180" cy="0"/>
            </a:xfrm>
            <a:prstGeom prst="line">
              <a:avLst/>
            </a:prstGeom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0CF37C8-CBD4-B861-619A-5E6E0D1D80DF}"/>
                </a:ext>
              </a:extLst>
            </p:cNvPr>
            <p:cNvCxnSpPr>
              <a:cxnSpLocks/>
            </p:cNvCxnSpPr>
            <p:nvPr/>
          </p:nvCxnSpPr>
          <p:spPr>
            <a:xfrm>
              <a:off x="9052560" y="1549245"/>
              <a:ext cx="0" cy="1651155"/>
            </a:xfrm>
            <a:prstGeom prst="line">
              <a:avLst/>
            </a:prstGeom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C6100E7-E289-4A93-B533-920D317201D1}"/>
                </a:ext>
              </a:extLst>
            </p:cNvPr>
            <p:cNvSpPr txBox="1"/>
            <p:nvPr/>
          </p:nvSpPr>
          <p:spPr>
            <a:xfrm>
              <a:off x="9138777" y="1612530"/>
              <a:ext cx="9835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-’ves</a:t>
              </a:r>
            </a:p>
            <a:p>
              <a:pPr algn="ctr"/>
              <a:endParaRPr lang="es-ES" sz="1400" b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Established protocol with other CS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F323BD2-87D5-DC05-E0F6-790750AB3FE6}"/>
                </a:ext>
              </a:extLst>
            </p:cNvPr>
            <p:cNvSpPr txBox="1"/>
            <p:nvPr/>
          </p:nvSpPr>
          <p:spPr>
            <a:xfrm>
              <a:off x="8011821" y="1437706"/>
              <a:ext cx="983589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+’ves</a:t>
              </a:r>
            </a:p>
            <a:p>
              <a:pPr algn="ctr"/>
              <a:endParaRPr lang="es-ES" sz="1400" b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Existing CS user </a:t>
              </a:r>
            </a:p>
            <a:p>
              <a:pPr algn="ctr"/>
              <a:endParaRPr lang="en-GB" sz="1100" b="1" i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Influential</a:t>
              </a:r>
            </a:p>
            <a:p>
              <a:pPr algn="ctr"/>
              <a:endParaRPr lang="en-GB" sz="1100" b="1" i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Well resourced</a:t>
              </a:r>
            </a:p>
            <a:p>
              <a:pPr algn="ctr"/>
              <a:endParaRPr lang="en-GB" sz="1100" b="1" i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A29A99E-74EE-BD75-AC55-04D9475ED9A5}"/>
              </a:ext>
            </a:extLst>
          </p:cNvPr>
          <p:cNvGrpSpPr/>
          <p:nvPr/>
        </p:nvGrpSpPr>
        <p:grpSpPr>
          <a:xfrm>
            <a:off x="5646595" y="449470"/>
            <a:ext cx="2228782" cy="2202819"/>
            <a:chOff x="5646595" y="449470"/>
            <a:chExt cx="2228782" cy="2202819"/>
          </a:xfrm>
        </p:grpSpPr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id="{F9D6E9F2-8F85-0E02-FE8F-685BCE5CE095}"/>
                </a:ext>
              </a:extLst>
            </p:cNvPr>
            <p:cNvSpPr/>
            <p:nvPr/>
          </p:nvSpPr>
          <p:spPr>
            <a:xfrm>
              <a:off x="5646595" y="449470"/>
              <a:ext cx="2202819" cy="2202819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594CF27-C792-50FF-F8B9-5A7F58E61971}"/>
                </a:ext>
              </a:extLst>
            </p:cNvPr>
            <p:cNvCxnSpPr>
              <a:cxnSpLocks/>
            </p:cNvCxnSpPr>
            <p:nvPr/>
          </p:nvCxnSpPr>
          <p:spPr>
            <a:xfrm>
              <a:off x="6349936" y="1232838"/>
              <a:ext cx="796137" cy="0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3338781-A4C3-E2C8-BD3D-499044B89FB3}"/>
                </a:ext>
              </a:extLst>
            </p:cNvPr>
            <p:cNvCxnSpPr>
              <a:cxnSpLocks/>
            </p:cNvCxnSpPr>
            <p:nvPr/>
          </p:nvCxnSpPr>
          <p:spPr>
            <a:xfrm>
              <a:off x="6748004" y="1371985"/>
              <a:ext cx="0" cy="1197686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54F6AFA-C219-9C13-0CC6-19D769812C87}"/>
                </a:ext>
              </a:extLst>
            </p:cNvPr>
            <p:cNvSpPr txBox="1"/>
            <p:nvPr/>
          </p:nvSpPr>
          <p:spPr>
            <a:xfrm rot="21600000">
              <a:off x="6268656" y="962582"/>
              <a:ext cx="914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 err="1">
                  <a:latin typeface="Bahnschrift Light" panose="020B0502040204020203" pitchFamily="34" charset="0"/>
                </a:rPr>
                <a:t>Group</a:t>
              </a:r>
              <a:r>
                <a:rPr lang="es-ES" sz="1200" b="1" dirty="0">
                  <a:latin typeface="Bahnschrift Light" panose="020B0502040204020203" pitchFamily="34" charset="0"/>
                </a:rPr>
                <a:t> F</a:t>
              </a:r>
              <a:endParaRPr lang="en-GB" sz="1200" b="1" dirty="0">
                <a:latin typeface="Bahnschrift Light" panose="020B0502040204020203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465C232-331E-8581-B3D1-48C94C67190C}"/>
                </a:ext>
              </a:extLst>
            </p:cNvPr>
            <p:cNvSpPr txBox="1"/>
            <p:nvPr/>
          </p:nvSpPr>
          <p:spPr>
            <a:xfrm rot="21600000">
              <a:off x="6447730" y="1294685"/>
              <a:ext cx="102987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100" b="1" dirty="0">
                  <a:latin typeface="Bahnschrift Light" panose="020B0502040204020203" pitchFamily="34" charset="0"/>
                </a:rPr>
                <a:t>-’ves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0024629-0146-8135-6B8A-5C151C319A17}"/>
                </a:ext>
              </a:extLst>
            </p:cNvPr>
            <p:cNvSpPr txBox="1"/>
            <p:nvPr/>
          </p:nvSpPr>
          <p:spPr>
            <a:xfrm rot="21600000">
              <a:off x="5980371" y="1395509"/>
              <a:ext cx="914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100" b="1" dirty="0">
                  <a:latin typeface="Bahnschrift Light" panose="020B0502040204020203" pitchFamily="34" charset="0"/>
                </a:rPr>
                <a:t>+’ves</a:t>
              </a:r>
            </a:p>
            <a:p>
              <a:pPr algn="ctr"/>
              <a:endParaRPr lang="es-ES" sz="1100" b="1" dirty="0">
                <a:latin typeface="Bahnschrift Light" panose="020B0502040204020203" pitchFamily="34" charset="0"/>
              </a:endParaRPr>
            </a:p>
            <a:p>
              <a:pPr algn="ctr"/>
              <a:r>
                <a:rPr lang="en-GB" sz="1000" b="1" i="1" dirty="0">
                  <a:latin typeface="Bahnschrift Light" panose="020B0502040204020203" pitchFamily="34" charset="0"/>
                </a:rPr>
                <a:t>Keen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BCECAE9-6AD3-40BE-12FA-6AEA05E42628}"/>
                </a:ext>
              </a:extLst>
            </p:cNvPr>
            <p:cNvSpPr txBox="1"/>
            <p:nvPr/>
          </p:nvSpPr>
          <p:spPr>
            <a:xfrm rot="21600000">
              <a:off x="6554434" y="2223962"/>
              <a:ext cx="13209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 err="1">
                  <a:latin typeface="Bahnschrift Light" panose="020B0502040204020203" pitchFamily="34" charset="0"/>
                </a:rPr>
                <a:t>Limited</a:t>
              </a:r>
              <a:r>
                <a:rPr lang="es-ES" sz="1000" b="1" dirty="0">
                  <a:latin typeface="Bahnschrift Light" panose="020B0502040204020203" pitchFamily="34" charset="0"/>
                </a:rPr>
                <a:t> </a:t>
              </a:r>
              <a:r>
                <a:rPr lang="es-ES" sz="1000" b="1" dirty="0" err="1">
                  <a:latin typeface="Bahnschrift Light" panose="020B0502040204020203" pitchFamily="34" charset="0"/>
                </a:rPr>
                <a:t>scope</a:t>
              </a:r>
              <a:r>
                <a:rPr lang="es-ES" sz="1000" b="1" dirty="0">
                  <a:latin typeface="Bahnschrift Light" panose="020B0502040204020203" pitchFamily="34" charset="0"/>
                </a:rPr>
                <a:t> </a:t>
              </a:r>
              <a:br>
                <a:rPr lang="es-ES" sz="1000" b="1" dirty="0">
                  <a:latin typeface="Bahnschrift Light" panose="020B0502040204020203" pitchFamily="34" charset="0"/>
                </a:rPr>
              </a:br>
              <a:r>
                <a:rPr lang="es-ES" sz="1000" b="1" dirty="0" err="1">
                  <a:latin typeface="Bahnschrift Light" panose="020B0502040204020203" pitchFamily="34" charset="0"/>
                </a:rPr>
                <a:t>to</a:t>
              </a:r>
              <a:r>
                <a:rPr lang="es-ES" sz="1000" b="1" dirty="0">
                  <a:latin typeface="Bahnschrift Light" panose="020B0502040204020203" pitchFamily="34" charset="0"/>
                </a:rPr>
                <a:t> use CS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1BDFA8-48FF-1107-6E6D-154408686CD5}"/>
                </a:ext>
              </a:extLst>
            </p:cNvPr>
            <p:cNvSpPr txBox="1"/>
            <p:nvPr/>
          </p:nvSpPr>
          <p:spPr>
            <a:xfrm rot="21600000">
              <a:off x="5834792" y="1965218"/>
              <a:ext cx="9788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 err="1">
                  <a:latin typeface="Bahnschrift Light" panose="020B0502040204020203" pitchFamily="34" charset="0"/>
                </a:rPr>
                <a:t>Well</a:t>
              </a:r>
              <a:r>
                <a:rPr lang="es-ES" sz="1000" b="1" dirty="0">
                  <a:latin typeface="Bahnschrift Light" panose="020B0502040204020203" pitchFamily="34" charset="0"/>
                </a:rPr>
                <a:t> </a:t>
              </a:r>
              <a:r>
                <a:rPr lang="es-ES" sz="1000" b="1" dirty="0" err="1">
                  <a:latin typeface="Bahnschrift Light" panose="020B0502040204020203" pitchFamily="34" charset="0"/>
                </a:rPr>
                <a:t>connected</a:t>
              </a:r>
              <a:endParaRPr lang="es-ES" sz="1000" b="1" dirty="0">
                <a:latin typeface="Bahnschrift Light" panose="020B0502040204020203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BC6BCD6-8790-0803-E328-B49640A4C6E5}"/>
              </a:ext>
            </a:extLst>
          </p:cNvPr>
          <p:cNvSpPr/>
          <p:nvPr/>
        </p:nvSpPr>
        <p:spPr>
          <a:xfrm rot="21245970">
            <a:off x="10404754" y="5402328"/>
            <a:ext cx="1483597" cy="61139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Key </a:t>
            </a:r>
            <a:r>
              <a:rPr lang="es-ES" b="1" dirty="0" err="1"/>
              <a:t>User</a:t>
            </a:r>
            <a:endParaRPr lang="en-GB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2820D92-5737-8FA3-4B06-2C9890AEC559}"/>
              </a:ext>
            </a:extLst>
          </p:cNvPr>
          <p:cNvSpPr/>
          <p:nvPr/>
        </p:nvSpPr>
        <p:spPr>
          <a:xfrm rot="452989">
            <a:off x="3139275" y="4671982"/>
            <a:ext cx="1483597" cy="61139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/>
              <a:t>Minor</a:t>
            </a:r>
            <a:r>
              <a:rPr lang="es-ES" b="1" dirty="0"/>
              <a:t> </a:t>
            </a:r>
            <a:r>
              <a:rPr lang="es-ES" b="1" dirty="0" err="1"/>
              <a:t>User</a:t>
            </a:r>
            <a:endParaRPr lang="en-GB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36F2F90-12B0-318A-1994-2FB5A166783B}"/>
              </a:ext>
            </a:extLst>
          </p:cNvPr>
          <p:cNvSpPr/>
          <p:nvPr/>
        </p:nvSpPr>
        <p:spPr>
          <a:xfrm rot="21023311">
            <a:off x="6783491" y="1481280"/>
            <a:ext cx="1483597" cy="61139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err="1"/>
              <a:t>Stakeholder</a:t>
            </a:r>
            <a:endParaRPr lang="en-GB" sz="1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EF994A-5FBA-D9BB-A0F4-EBA4C5E777C5}"/>
              </a:ext>
            </a:extLst>
          </p:cNvPr>
          <p:cNvSpPr txBox="1"/>
          <p:nvPr/>
        </p:nvSpPr>
        <p:spPr>
          <a:xfrm>
            <a:off x="837165" y="1322167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1D2254"/>
                </a:solidFill>
                <a:effectLst/>
                <a:latin typeface="Century Gothic" panose="020B0502020202020204" pitchFamily="34" charset="0"/>
              </a:rPr>
              <a:t>3</a:t>
            </a:r>
            <a:r>
              <a:rPr lang="en-GB" sz="1800" b="1" i="0" dirty="0">
                <a:solidFill>
                  <a:srgbClr val="1D2254"/>
                </a:solidFill>
                <a:effectLst/>
                <a:latin typeface="Century Gothic" panose="020B0502020202020204" pitchFamily="34" charset="0"/>
              </a:rPr>
              <a:t> – Whom?</a:t>
            </a:r>
          </a:p>
          <a:p>
            <a:r>
              <a:rPr lang="en-GB" b="1" dirty="0">
                <a:solidFill>
                  <a:srgbClr val="1D2254"/>
                </a:solidFill>
                <a:latin typeface="Century Gothic" panose="020B0502020202020204" pitchFamily="34" charset="0"/>
              </a:rPr>
              <a:t>4 – Which attribute? </a:t>
            </a:r>
            <a:br>
              <a:rPr lang="en-GB" sz="1800" b="1" i="0" dirty="0">
                <a:solidFill>
                  <a:srgbClr val="1D2254"/>
                </a:solidFill>
                <a:effectLst/>
                <a:latin typeface="Century Gothic" panose="020B0502020202020204" pitchFamily="34" charset="0"/>
              </a:rPr>
            </a:br>
            <a:r>
              <a:rPr lang="en-GB" sz="1800" b="1" i="0" dirty="0">
                <a:solidFill>
                  <a:srgbClr val="1D2254"/>
                </a:solidFill>
                <a:effectLst/>
                <a:latin typeface="Century Gothic" panose="020B0502020202020204" pitchFamily="34" charset="0"/>
              </a:rPr>
              <a:t>5 – Which intensity?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A99543C-EBF2-4808-3FF2-B0BDD7A95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02" y="68450"/>
            <a:ext cx="1778091" cy="76203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2D204167-240C-8ABF-164B-EB0FC8777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5639" b="12836"/>
          <a:stretch/>
        </p:blipFill>
        <p:spPr bwMode="auto">
          <a:xfrm>
            <a:off x="9982200" y="103356"/>
            <a:ext cx="2209501" cy="184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30CFB97F-E898-3A99-89DE-C5E884EA1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32"/>
          <a:stretch/>
        </p:blipFill>
        <p:spPr bwMode="auto">
          <a:xfrm>
            <a:off x="5446855" y="2753614"/>
            <a:ext cx="4246937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Arc 99">
            <a:extLst>
              <a:ext uri="{FF2B5EF4-FFF2-40B4-BE49-F238E27FC236}">
                <a16:creationId xmlns:a16="http://schemas.microsoft.com/office/drawing/2014/main" id="{C8A4CB6F-F74C-5B1D-00AA-CDFBD45926C2}"/>
              </a:ext>
            </a:extLst>
          </p:cNvPr>
          <p:cNvSpPr/>
          <p:nvPr/>
        </p:nvSpPr>
        <p:spPr>
          <a:xfrm rot="11054302" flipH="1" flipV="1">
            <a:off x="7797074" y="3971492"/>
            <a:ext cx="2009031" cy="997684"/>
          </a:xfrm>
          <a:prstGeom prst="arc">
            <a:avLst>
              <a:gd name="adj1" fmla="val 11259154"/>
              <a:gd name="adj2" fmla="val 20181318"/>
            </a:avLst>
          </a:prstGeom>
          <a:ln w="28575">
            <a:solidFill>
              <a:schemeClr val="tx2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Arc 87">
            <a:extLst>
              <a:ext uri="{FF2B5EF4-FFF2-40B4-BE49-F238E27FC236}">
                <a16:creationId xmlns:a16="http://schemas.microsoft.com/office/drawing/2014/main" id="{76703523-0A8B-973A-EBE6-B44C1FCAB746}"/>
              </a:ext>
            </a:extLst>
          </p:cNvPr>
          <p:cNvSpPr/>
          <p:nvPr/>
        </p:nvSpPr>
        <p:spPr>
          <a:xfrm rot="6321086" flipH="1" flipV="1">
            <a:off x="6393491" y="2394078"/>
            <a:ext cx="948699" cy="619031"/>
          </a:xfrm>
          <a:prstGeom prst="arc">
            <a:avLst>
              <a:gd name="adj1" fmla="val 12264720"/>
              <a:gd name="adj2" fmla="val 19711809"/>
            </a:avLst>
          </a:prstGeom>
          <a:ln w="28575">
            <a:solidFill>
              <a:schemeClr val="tx2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2766EB8-6699-2974-40FC-AAF8116F55A4}"/>
              </a:ext>
            </a:extLst>
          </p:cNvPr>
          <p:cNvSpPr/>
          <p:nvPr/>
        </p:nvSpPr>
        <p:spPr>
          <a:xfrm rot="9878914" flipV="1">
            <a:off x="3685563" y="3642448"/>
            <a:ext cx="4148554" cy="1205341"/>
          </a:xfrm>
          <a:prstGeom prst="arc">
            <a:avLst>
              <a:gd name="adj1" fmla="val 11417760"/>
              <a:gd name="adj2" fmla="val 17974120"/>
            </a:avLst>
          </a:prstGeom>
          <a:ln w="28575">
            <a:solidFill>
              <a:schemeClr val="tx2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609D7E-D4BF-0AF8-8468-FBB000BDAF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719" y="3468535"/>
            <a:ext cx="1600282" cy="304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8" grpId="0" animBg="1"/>
      <p:bldP spid="9" grpId="0" animBg="1"/>
      <p:bldP spid="11" grpId="0" animBg="1"/>
      <p:bldP spid="100" grpId="0" animBg="1"/>
      <p:bldP spid="8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BA175A65-42BE-4FDF-8AD0-5AC1CB94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6" descr="A group of people in a room&#10;&#10;Description automatically generated">
            <a:extLst>
              <a:ext uri="{FF2B5EF4-FFF2-40B4-BE49-F238E27FC236}">
                <a16:creationId xmlns:a16="http://schemas.microsoft.com/office/drawing/2014/main" id="{19B9004A-501F-7B8D-5AE2-FBC3AE8F05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24980"/>
          <a:stretch/>
        </p:blipFill>
        <p:spPr>
          <a:xfrm>
            <a:off x="20" y="-3"/>
            <a:ext cx="12188762" cy="68580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1FA9FC5-BCE8-DC45-B1A3-E1977E759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4" r="2757" b="-4"/>
          <a:stretch/>
        </p:blipFill>
        <p:spPr bwMode="auto">
          <a:xfrm>
            <a:off x="4406845" y="6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group of people standing in front of a whiteboard&#10;&#10;Description automatically generated">
            <a:extLst>
              <a:ext uri="{FF2B5EF4-FFF2-40B4-BE49-F238E27FC236}">
                <a16:creationId xmlns:a16="http://schemas.microsoft.com/office/drawing/2014/main" id="{5A070DF8-7D25-3E6A-8851-417277F9AA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44" r="2" b="2"/>
          <a:stretch/>
        </p:blipFill>
        <p:spPr>
          <a:xfrm>
            <a:off x="20" y="277469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618ADF-7581-2EA4-925B-1F72DFA6DB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91" r="12144" b="3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BF9A1F-6BC4-46E1-90DE-FC50BC54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739" y="4224938"/>
            <a:ext cx="6801056" cy="14593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Co-design in Adaptalabs </a:t>
            </a:r>
          </a:p>
        </p:txBody>
      </p:sp>
    </p:spTree>
    <p:extLst>
      <p:ext uri="{BB962C8B-B14F-4D97-AF65-F5344CB8AC3E}">
        <p14:creationId xmlns:p14="http://schemas.microsoft.com/office/powerpoint/2010/main" val="263787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2D714-10C9-F55D-AA48-B7056229F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9BA8887-23D6-D23E-D7AC-C94C7257C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59DBE352-261F-4610-30C6-E5D544718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437" y="6100012"/>
            <a:ext cx="2822563" cy="757988"/>
          </a:xfrm>
          <a:prstGeom prst="rect">
            <a:avLst/>
          </a:prstGeom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563C49C2-C604-0C23-EBCC-716937E59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6800"/>
            <a:ext cx="8813800" cy="731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561E92-71AB-FBB7-92FE-55BACB5F6E21}"/>
              </a:ext>
            </a:extLst>
          </p:cNvPr>
          <p:cNvSpPr txBox="1"/>
          <p:nvPr/>
        </p:nvSpPr>
        <p:spPr>
          <a:xfrm>
            <a:off x="1358537" y="1110343"/>
            <a:ext cx="100301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Co-creation: Catalogue of services </a:t>
            </a:r>
            <a:endParaRPr lang="en-GB" sz="3400" dirty="0">
              <a:solidFill>
                <a:srgbClr val="20386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33C0E1-77EB-D2F3-B453-61A559CA6C43}"/>
              </a:ext>
            </a:extLst>
          </p:cNvPr>
          <p:cNvSpPr txBox="1"/>
          <p:nvPr/>
        </p:nvSpPr>
        <p:spPr>
          <a:xfrm>
            <a:off x="268161" y="2320679"/>
            <a:ext cx="1133194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Stakeholder engagement </a:t>
            </a:r>
          </a:p>
          <a:p>
            <a:pPr marL="342900" indent="-342900">
              <a:buFontTx/>
              <a:buChar char="-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Diaries of the stakeholder engagement – to learn across the demonstrator cities </a:t>
            </a:r>
          </a:p>
          <a:p>
            <a:pPr marL="342900" indent="-342900">
              <a:buFontTx/>
              <a:buChar char="-"/>
            </a:pP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Catalogue of climate services – to transparently link climate science capabilities with real world </a:t>
            </a:r>
          </a:p>
          <a:p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urban stakeholders’ demands</a:t>
            </a:r>
          </a:p>
          <a:p>
            <a:endParaRPr lang="en-GB" sz="2000" dirty="0">
              <a:solidFill>
                <a:srgbClr val="203864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679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61B1E-FFE4-0CB8-9B3F-2DF5C783A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AA44A-3921-C6E1-6252-C4D516597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3F4D9E-FA05-60A9-7AA3-8EC27D486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086" y="-2581"/>
            <a:ext cx="12409715" cy="688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94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C5EB2-D917-3396-6CA7-A5E213F6C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FA2DA-E6FE-3429-B209-82D2643B4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9850C5-FBF2-73C7-38A9-F95FFE69B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CE2D206-5D3F-99F7-4D3C-2730E2FA7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2D85F44-6D3E-264C-A74B-EBEF749B44E3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34FC959-9656-2593-3EC1-DE1E4F46CA94}"/>
              </a:ext>
            </a:extLst>
          </p:cNvPr>
          <p:cNvSpPr txBox="1">
            <a:spLocks/>
          </p:cNvSpPr>
          <p:nvPr/>
        </p:nvSpPr>
        <p:spPr>
          <a:xfrm>
            <a:off x="396148" y="6492875"/>
            <a:ext cx="82137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Co- development: Catalogue of climate services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60544-722F-A59C-1B02-997C4F018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95"/>
            <a:ext cx="12239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91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0BFE6-087B-90A7-EB76-4AA94207F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A8A2E-49B0-C34E-8215-A343B1617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44072-EE64-E828-391B-7E8770BC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800" y="6390000"/>
            <a:ext cx="8213700" cy="365125"/>
          </a:xfrm>
        </p:spPr>
        <p:txBody>
          <a:bodyPr/>
          <a:lstStyle/>
          <a:p>
            <a:r>
              <a:rPr lang="fr-FR"/>
              <a:t>Presentation title placeholder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2F48C4-C313-C12D-F25B-4F922F0CB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390000"/>
            <a:ext cx="1790700" cy="365125"/>
          </a:xfrm>
        </p:spPr>
        <p:txBody>
          <a:bodyPr/>
          <a:lstStyle/>
          <a:p>
            <a:fld id="{92D85F44-6D3E-264C-A74B-EBEF749B44E3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2A1912-3170-0BA0-EADA-4CE6976A3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573"/>
            <a:ext cx="12191999" cy="6842698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543AA61-4092-517B-F27F-492322D10C18}"/>
              </a:ext>
            </a:extLst>
          </p:cNvPr>
          <p:cNvSpPr txBox="1">
            <a:spLocks/>
          </p:cNvSpPr>
          <p:nvPr/>
        </p:nvSpPr>
        <p:spPr>
          <a:xfrm>
            <a:off x="511200" y="6361759"/>
            <a:ext cx="82137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Co- development: Catalogue of climate services </a:t>
            </a:r>
          </a:p>
        </p:txBody>
      </p:sp>
    </p:spTree>
    <p:extLst>
      <p:ext uri="{BB962C8B-B14F-4D97-AF65-F5344CB8AC3E}">
        <p14:creationId xmlns:p14="http://schemas.microsoft.com/office/powerpoint/2010/main" val="1895794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23E0A-8FA2-432A-69C5-21BEB6EA2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51E2B-2192-BE37-F3CA-B65282279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E84677-65C4-55F0-E109-9728160E7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45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67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2D714-10C9-F55D-AA48-B7056229F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9BA8887-23D6-D23E-D7AC-C94C7257C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563C49C2-C604-0C23-EBCC-716937E59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6800"/>
            <a:ext cx="8813800" cy="7314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18F8397-BE20-BE75-0384-4928A3B81339}"/>
              </a:ext>
            </a:extLst>
          </p:cNvPr>
          <p:cNvSpPr txBox="1">
            <a:spLocks/>
          </p:cNvSpPr>
          <p:nvPr/>
        </p:nvSpPr>
        <p:spPr>
          <a:xfrm>
            <a:off x="916145" y="274135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b="1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Co-evaluation   </a:t>
            </a:r>
          </a:p>
        </p:txBody>
      </p:sp>
      <p:pic>
        <p:nvPicPr>
          <p:cNvPr id="11" name="Picture 6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F0A9F86F-01AD-768F-E1D9-3FA25A740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935" y="3664398"/>
            <a:ext cx="3563938" cy="24177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32F3EFA5-F0EA-2375-5806-88BF67246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247" y="2829681"/>
            <a:ext cx="5104753" cy="348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915952-818A-B028-4981-D50F50DB3E77}"/>
              </a:ext>
            </a:extLst>
          </p:cNvPr>
          <p:cNvSpPr txBox="1"/>
          <p:nvPr/>
        </p:nvSpPr>
        <p:spPr>
          <a:xfrm>
            <a:off x="1435172" y="2043743"/>
            <a:ext cx="699742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2200" b="1" i="0" u="none" strike="noStrike" baseline="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vs valuation </a:t>
            </a:r>
            <a:r>
              <a:rPr lang="en-US" i="0" u="none" strike="noStrike" baseline="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0" u="none" strike="noStrike" baseline="0" dirty="0" err="1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Findlater</a:t>
            </a:r>
            <a:r>
              <a:rPr lang="en-US" i="0" u="none" strike="noStrike" baseline="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2021)</a:t>
            </a:r>
          </a:p>
          <a:p>
            <a:pPr marL="285750" indent="396875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Valuation ignores process and addresses only </a:t>
            </a:r>
            <a:b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quantifiable outcomes</a:t>
            </a:r>
          </a:p>
          <a:p>
            <a:pPr marL="285750" indent="396875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precludes learning as it uses prior assumptions</a:t>
            </a:r>
          </a:p>
          <a:p>
            <a:pPr marL="285750" indent="396875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69E99031-A6D1-8849-CCCE-5EADE1742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72" y="1043764"/>
            <a:ext cx="3907702" cy="26509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8393B8A3-20C2-04DC-783A-F72455BCA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873" y="1043687"/>
            <a:ext cx="4090237" cy="277480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90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2D714-10C9-F55D-AA48-B7056229F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9BA8887-23D6-D23E-D7AC-C94C7257C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59DBE352-261F-4610-30C6-E5D544718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437" y="6100012"/>
            <a:ext cx="2822563" cy="757988"/>
          </a:xfrm>
          <a:prstGeom prst="rect">
            <a:avLst/>
          </a:prstGeom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563C49C2-C604-0C23-EBCC-716937E59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6800"/>
            <a:ext cx="8813800" cy="7314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94E491-44A0-7E2E-54E5-F52CDDBF90EA}"/>
              </a:ext>
            </a:extLst>
          </p:cNvPr>
          <p:cNvSpPr txBox="1"/>
          <p:nvPr/>
        </p:nvSpPr>
        <p:spPr>
          <a:xfrm>
            <a:off x="2982686" y="1251853"/>
            <a:ext cx="660469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Services – the paradigm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19393BF-A4EE-782C-E217-C2A6D75296FA}"/>
              </a:ext>
            </a:extLst>
          </p:cNvPr>
          <p:cNvSpPr txBox="1">
            <a:spLocks/>
          </p:cNvSpPr>
          <p:nvPr/>
        </p:nvSpPr>
        <p:spPr>
          <a:xfrm>
            <a:off x="1227761" y="2000655"/>
            <a:ext cx="10216391" cy="35631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Climate services involve the production, translation, transfer, and use of climate knowledge and information in climate‐informed decision making and climate‐smart policy and planning (Climate Services Partnership)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Central aspects common to these definitions are the provision of climate information/data/tools that supports user needs through engagement with the users of the services (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Bruno Soares and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Buontemo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, 2019)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159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2D714-10C9-F55D-AA48-B7056229F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9BA8887-23D6-D23E-D7AC-C94C7257C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59DBE352-261F-4610-30C6-E5D544718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437" y="6100012"/>
            <a:ext cx="2822563" cy="757988"/>
          </a:xfrm>
          <a:prstGeom prst="rect">
            <a:avLst/>
          </a:prstGeom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563C49C2-C604-0C23-EBCC-716937E59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6800"/>
            <a:ext cx="8813800" cy="731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DDA4F6-352E-E76E-C31C-B5B2EF288CA2}"/>
              </a:ext>
            </a:extLst>
          </p:cNvPr>
          <p:cNvSpPr txBox="1"/>
          <p:nvPr/>
        </p:nvSpPr>
        <p:spPr>
          <a:xfrm>
            <a:off x="598341" y="1480456"/>
            <a:ext cx="10628422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enuine interdisciplinary collaboration is prerequisite for </a:t>
            </a:r>
            <a:r>
              <a:rPr lang="en-GB" sz="2000" dirty="0" err="1">
                <a:solidFill>
                  <a:srgbClr val="2038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transdisciplinarity</a:t>
            </a:r>
            <a:endParaRPr lang="en-GB" sz="2000" dirty="0">
              <a:solidFill>
                <a:srgbClr val="20386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Coproduction processes should start with the problem co-exploration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Careful stakeholder mapping and engagement addresses the “usual suspect” and </a:t>
            </a:r>
            <a:b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“mini-me” phenomena in climate services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Climate services can include a range of tailored information, services and new knowledge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203864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coproduction processes in each demonstrator have progressed in </a:t>
            </a:r>
          </a:p>
          <a:p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different ways, building on the prior strength of the network</a:t>
            </a: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the mutual support between </a:t>
            </a:r>
          </a:p>
          <a:p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different scientific and practitioner disciplines.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203864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20386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0632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tree in the wild&#10;&#10;Description automatically generated">
            <a:extLst>
              <a:ext uri="{FF2B5EF4-FFF2-40B4-BE49-F238E27FC236}">
                <a16:creationId xmlns:a16="http://schemas.microsoft.com/office/drawing/2014/main" id="{C43C61D7-B503-EA5D-DFC9-787D9B788B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7" t="2189" r="29172" b="2433"/>
          <a:stretch/>
        </p:blipFill>
        <p:spPr>
          <a:xfrm>
            <a:off x="4470400" y="10"/>
            <a:ext cx="7721600" cy="6857990"/>
          </a:xfrm>
          <a:prstGeom prst="rect">
            <a:avLst/>
          </a:prstGeom>
        </p:spPr>
      </p:pic>
      <p:pic>
        <p:nvPicPr>
          <p:cNvPr id="12" name="Imagen 10">
            <a:extLst>
              <a:ext uri="{FF2B5EF4-FFF2-40B4-BE49-F238E27FC236}">
                <a16:creationId xmlns:a16="http://schemas.microsoft.com/office/drawing/2014/main" id="{419B2290-2829-1504-E281-C992F5282B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1" y="5988330"/>
            <a:ext cx="3177479" cy="8579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764C10-2CB9-ACF6-ABAE-FB93DDCBEF2F}"/>
              </a:ext>
            </a:extLst>
          </p:cNvPr>
          <p:cNvSpPr txBox="1"/>
          <p:nvPr/>
        </p:nvSpPr>
        <p:spPr>
          <a:xfrm>
            <a:off x="10555760" y="5159632"/>
            <a:ext cx="6159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By Beth Moon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8A103C-894A-4F13-56A4-7A8EF9F53C92}"/>
              </a:ext>
            </a:extLst>
          </p:cNvPr>
          <p:cNvSpPr txBox="1"/>
          <p:nvPr/>
        </p:nvSpPr>
        <p:spPr>
          <a:xfrm>
            <a:off x="24553" y="739339"/>
            <a:ext cx="4819589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700" dirty="0">
                <a:solidFill>
                  <a:srgbClr val="7E7D78"/>
                </a:solidFill>
              </a:rPr>
              <a:t>“One of the most profound aspects of </a:t>
            </a:r>
            <a:br>
              <a:rPr lang="en-US" sz="1700" dirty="0">
                <a:solidFill>
                  <a:srgbClr val="7E7D78"/>
                </a:solidFill>
              </a:rPr>
            </a:br>
            <a:r>
              <a:rPr lang="en-US" sz="1700" dirty="0">
                <a:solidFill>
                  <a:srgbClr val="7E7D78"/>
                </a:solidFill>
              </a:rPr>
              <a:t>climate change, and environmental change in</a:t>
            </a:r>
            <a:br>
              <a:rPr lang="en-US" sz="1700" dirty="0">
                <a:solidFill>
                  <a:srgbClr val="7E7D78"/>
                </a:solidFill>
              </a:rPr>
            </a:br>
            <a:r>
              <a:rPr lang="en-US" sz="1700" dirty="0">
                <a:solidFill>
                  <a:srgbClr val="7E7D78"/>
                </a:solidFill>
              </a:rPr>
              <a:t>general, is that more people are beginning to </a:t>
            </a:r>
            <a:br>
              <a:rPr lang="en-US" sz="1700" dirty="0">
                <a:solidFill>
                  <a:srgbClr val="7E7D78"/>
                </a:solidFill>
              </a:rPr>
            </a:br>
            <a:r>
              <a:rPr lang="en-US" sz="1700" dirty="0">
                <a:solidFill>
                  <a:srgbClr val="7E7D78"/>
                </a:solidFill>
              </a:rPr>
              <a:t>consciously perceive themselves to be part of a larger system. When we perceive of ourselves as entangled quantum systems and recognize consciousness and free will as inherent within </a:t>
            </a:r>
            <a:br>
              <a:rPr lang="en-US" sz="1700" dirty="0">
                <a:solidFill>
                  <a:srgbClr val="7E7D78"/>
                </a:solidFill>
              </a:rPr>
            </a:br>
            <a:r>
              <a:rPr lang="en-US" sz="1700" dirty="0">
                <a:solidFill>
                  <a:srgbClr val="7E7D78"/>
                </a:solidFill>
              </a:rPr>
              <a:t>our being, we can choose to relate differently to ourselves, each other, the environment, and the future. Yet an equitable and thriving world will 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7E7D78"/>
                </a:solidFill>
              </a:rPr>
              <a:t>not just “happen”…we may need a different way 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7E7D78"/>
                </a:solidFill>
              </a:rPr>
              <a:t>of “being in action”, including a different </a:t>
            </a:r>
            <a:br>
              <a:rPr lang="en-US" sz="1700" dirty="0">
                <a:solidFill>
                  <a:srgbClr val="7E7D78"/>
                </a:solidFill>
              </a:rPr>
            </a:br>
            <a:r>
              <a:rPr lang="en-US" sz="1700" dirty="0">
                <a:solidFill>
                  <a:srgbClr val="7E7D78"/>
                </a:solidFill>
              </a:rPr>
              <a:t>understanding of individual and collective agency.” </a:t>
            </a:r>
          </a:p>
          <a:p>
            <a:pPr marL="0" indent="0">
              <a:buNone/>
            </a:pPr>
            <a:endParaRPr lang="en-US" sz="1700" dirty="0">
              <a:solidFill>
                <a:srgbClr val="7E7D78"/>
              </a:solidFill>
            </a:endParaRPr>
          </a:p>
          <a:p>
            <a:pPr marL="0" indent="0">
              <a:buNone/>
            </a:pPr>
            <a:r>
              <a:rPr lang="en-US" sz="1700" dirty="0">
                <a:solidFill>
                  <a:srgbClr val="7E7D78"/>
                </a:solidFill>
              </a:rPr>
              <a:t>Karen O’Brien: You matter more than you </a:t>
            </a:r>
            <a:br>
              <a:rPr lang="en-US" sz="1700" dirty="0">
                <a:solidFill>
                  <a:srgbClr val="7E7D78"/>
                </a:solidFill>
              </a:rPr>
            </a:br>
            <a:r>
              <a:rPr lang="en-US" sz="1700" dirty="0">
                <a:solidFill>
                  <a:srgbClr val="7E7D78"/>
                </a:solidFill>
              </a:rPr>
              <a:t>think, p. 86</a:t>
            </a:r>
          </a:p>
        </p:txBody>
      </p:sp>
      <p:pic>
        <p:nvPicPr>
          <p:cNvPr id="7" name="Image 4">
            <a:extLst>
              <a:ext uri="{FF2B5EF4-FFF2-40B4-BE49-F238E27FC236}">
                <a16:creationId xmlns:a16="http://schemas.microsoft.com/office/drawing/2014/main" id="{B783AA44-2AF1-4152-2DE1-98FC58041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1771" y="146419"/>
            <a:ext cx="914400" cy="6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1007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6A023-9FD7-41FE-3B1B-78F711F21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239424FB-CB13-D49B-BADF-53F73EBF7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E66B8F8-CE10-2388-855F-7755A73F6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046" y="5192534"/>
            <a:ext cx="2998954" cy="85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10">
            <a:extLst>
              <a:ext uri="{FF2B5EF4-FFF2-40B4-BE49-F238E27FC236}">
                <a16:creationId xmlns:a16="http://schemas.microsoft.com/office/drawing/2014/main" id="{F826498E-EF4D-8A27-FB6F-BAFDEB3F38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076123"/>
            <a:ext cx="9421305" cy="781877"/>
          </a:xfrm>
          <a:prstGeom prst="rect">
            <a:avLst/>
          </a:prstGeom>
        </p:spPr>
      </p:pic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5BF4FFF6-A1E0-FEA3-281D-9969BCD91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665" y="6076123"/>
            <a:ext cx="2822563" cy="7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81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F3502A-6248-1B5C-1215-B0D517F95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 from a binary/polarized to inclusive approach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48671B-9365-CD8F-E482-BCB5FD0426AC}"/>
              </a:ext>
            </a:extLst>
          </p:cNvPr>
          <p:cNvSpPr txBox="1"/>
          <p:nvPr/>
        </p:nvSpPr>
        <p:spPr>
          <a:xfrm>
            <a:off x="1019285" y="2388828"/>
            <a:ext cx="8807207" cy="3481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6616" indent="-356616" defTabSz="71323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84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transform society we need to shift from the “us vs them” </a:t>
            </a:r>
            <a:br>
              <a:rPr lang="en-US" sz="2184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84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perspective, acknowledging the entanglements and </a:t>
            </a:r>
            <a:br>
              <a:rPr lang="en-US" sz="2184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84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connectedness and our shared reality (O’Brien, 2021)</a:t>
            </a:r>
          </a:p>
          <a:p>
            <a:pPr marL="342900" indent="-342900" defTabSz="713232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184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Transdisciplinarity</a:t>
            </a:r>
            <a:r>
              <a:rPr lang="en-US" sz="2184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knowledge coproduction</a:t>
            </a:r>
            <a:endParaRPr lang="en-US" sz="2184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71323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Coproduction is “a complex meeting place where several </a:t>
            </a:r>
            <a:r>
              <a:rPr lang="en-GB" sz="2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academic traditions </a:t>
            </a:r>
            <a:r>
              <a:rPr lang="en-GB" sz="2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practices </a:t>
            </a:r>
            <a:r>
              <a:rPr lang="en-GB" sz="2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converge, overlap, affect each other, come into conflict, or cooperate”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 and </a:t>
            </a:r>
            <a:r>
              <a:rPr lang="en-GB" sz="21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Meisch</a:t>
            </a:r>
            <a:r>
              <a:rPr lang="en-GB" sz="21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2017</a:t>
            </a:r>
          </a:p>
          <a:p>
            <a:pPr marL="342900" indent="-342900" defTabSz="713232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184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870D6445-445A-29E8-B8AF-723958EA6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49" y="1496569"/>
            <a:ext cx="4207994" cy="41109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115DA9-9930-47EB-7453-4F14637EA249}"/>
              </a:ext>
            </a:extLst>
          </p:cNvPr>
          <p:cNvSpPr txBox="1"/>
          <p:nvPr/>
        </p:nvSpPr>
        <p:spPr>
          <a:xfrm>
            <a:off x="9114254" y="5945635"/>
            <a:ext cx="1893467" cy="260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>
              <a:spcAft>
                <a:spcPts val="600"/>
              </a:spcAft>
            </a:pPr>
            <a:r>
              <a:rPr lang="en-US" sz="1092" kern="1200">
                <a:solidFill>
                  <a:srgbClr val="325687"/>
                </a:solidFill>
                <a:latin typeface="+mn-lt"/>
                <a:ea typeface="+mn-ea"/>
                <a:cs typeface="+mn-cs"/>
              </a:rPr>
              <a:t>Image credits: John M Nelson </a:t>
            </a:r>
            <a:endParaRPr lang="en-US" sz="140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2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2D714-10C9-F55D-AA48-B7056229F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9BA8887-23D6-D23E-D7AC-C94C7257C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BB81426-8419-D7CF-5492-AC5161574E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" t="1397" r="674" b="2228"/>
          <a:stretch/>
        </p:blipFill>
        <p:spPr>
          <a:xfrm>
            <a:off x="2012062" y="1430713"/>
            <a:ext cx="8031098" cy="5091947"/>
          </a:xfrm>
          <a:prstGeom prst="rect">
            <a:avLst/>
          </a:prstGeom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563C49C2-C604-0C23-EBCC-716937E59B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6800"/>
            <a:ext cx="8813800" cy="731460"/>
          </a:xfrm>
          <a:prstGeom prst="rect">
            <a:avLst/>
          </a:prstGeom>
        </p:spPr>
      </p:pic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59DBE352-261F-4610-30C6-E5D544718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3664" y="6146800"/>
            <a:ext cx="2648336" cy="71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A5CE1F-597B-8BA3-C229-BA11ACF72D78}"/>
              </a:ext>
            </a:extLst>
          </p:cNvPr>
          <p:cNvSpPr txBox="1"/>
          <p:nvPr/>
        </p:nvSpPr>
        <p:spPr>
          <a:xfrm>
            <a:off x="2012062" y="903734"/>
            <a:ext cx="95837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Impetus4Change </a:t>
            </a:r>
            <a:r>
              <a:rPr lang="en-GB" i="1" dirty="0">
                <a:solidFill>
                  <a:srgbClr val="203864"/>
                </a:solidFill>
              </a:rPr>
              <a:t>(</a:t>
            </a:r>
            <a:r>
              <a:rPr lang="en-GB" sz="1800" b="0" i="1" dirty="0">
                <a:solidFill>
                  <a:srgbClr val="203864"/>
                </a:solidFill>
              </a:rPr>
              <a:t>Improving near-term climate predictions for societal transformation)</a:t>
            </a:r>
            <a:endParaRPr lang="en-GB" dirty="0">
              <a:solidFill>
                <a:srgbClr val="203864"/>
              </a:solidFill>
            </a:endParaRPr>
          </a:p>
          <a:p>
            <a:r>
              <a:rPr lang="en-GB" dirty="0">
                <a:solidFill>
                  <a:srgbClr val="20386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GB" sz="1800" dirty="0">
                <a:solidFill>
                  <a:srgbClr val="20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dirty="0">
              <a:solidFill>
                <a:srgbClr val="2038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468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2D714-10C9-F55D-AA48-B7056229F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9BA8887-23D6-D23E-D7AC-C94C7257C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59DBE352-261F-4610-30C6-E5D544718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437" y="6100012"/>
            <a:ext cx="2822563" cy="757988"/>
          </a:xfrm>
          <a:prstGeom prst="rect">
            <a:avLst/>
          </a:prstGeom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563C49C2-C604-0C23-EBCC-716937E59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6800"/>
            <a:ext cx="8813800" cy="73146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7EB504A-8E2B-EEB2-1A0B-64BB2A503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629" y="951561"/>
            <a:ext cx="7130142" cy="51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235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2CCA0-9B07-7F10-2598-A916333C8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932" y="2613596"/>
            <a:ext cx="3992014" cy="15759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Coproduction of I4C Demonstrators cities 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city with a bridge and a river&#10;&#10;Description automatically generated">
            <a:extLst>
              <a:ext uri="{FF2B5EF4-FFF2-40B4-BE49-F238E27FC236}">
                <a16:creationId xmlns:a16="http://schemas.microsoft.com/office/drawing/2014/main" id="{3129352B-B58C-20C7-C496-CAC9FF35FC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6" r="9303" b="-1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pic>
        <p:nvPicPr>
          <p:cNvPr id="16" name="Picture 4" descr="100+ Beautiful Prague Pictures | Download Free Images on ...">
            <a:extLst>
              <a:ext uri="{FF2B5EF4-FFF2-40B4-BE49-F238E27FC236}">
                <a16:creationId xmlns:a16="http://schemas.microsoft.com/office/drawing/2014/main" id="{5CDAA526-9A35-7932-51A8-8F7905232D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r="6632" b="1"/>
          <a:stretch/>
        </p:blipFill>
        <p:spPr bwMode="auto"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View of Hanseatic houses in Bergen at Christmas">
            <a:extLst>
              <a:ext uri="{FF2B5EF4-FFF2-40B4-BE49-F238E27FC236}">
                <a16:creationId xmlns:a16="http://schemas.microsoft.com/office/drawing/2014/main" id="{41044F43-48BB-C09B-E553-77C331876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7" r="5816" b="-1"/>
          <a:stretch/>
        </p:blipFill>
        <p:spPr bwMode="auto"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Barcelona: World's Greatest Places 2023 | TIME">
            <a:extLst>
              <a:ext uri="{FF2B5EF4-FFF2-40B4-BE49-F238E27FC236}">
                <a16:creationId xmlns:a16="http://schemas.microsoft.com/office/drawing/2014/main" id="{A84F49B0-0CAA-8EFB-4DE0-162043835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6"/>
          <a:stretch/>
        </p:blipFill>
        <p:spPr bwMode="auto"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770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DF1C0D-321A-5F47-A26A-852A13B9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60881"/>
            <a:ext cx="9795638" cy="6038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Barcelona Demonstrator  </a:t>
            </a:r>
          </a:p>
        </p:txBody>
      </p:sp>
      <p:pic>
        <p:nvPicPr>
          <p:cNvPr id="5" name="Google Shape;214;g19589f9f160_0_7">
            <a:extLst>
              <a:ext uri="{FF2B5EF4-FFF2-40B4-BE49-F238E27FC236}">
                <a16:creationId xmlns:a16="http://schemas.microsoft.com/office/drawing/2014/main" id="{1F446E10-B6F2-916C-9BBE-AF34F438F890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418263" y="2957665"/>
            <a:ext cx="5354202" cy="3346376"/>
          </a:xfrm>
          <a:prstGeom prst="rect">
            <a:avLst/>
          </a:prstGeom>
          <a:noFill/>
        </p:spPr>
      </p:pic>
      <p:pic>
        <p:nvPicPr>
          <p:cNvPr id="14" name="Picture 13" descr="An aerial view of Barcelona with the Sagrada Familia in the foreground">
            <a:extLst>
              <a:ext uri="{FF2B5EF4-FFF2-40B4-BE49-F238E27FC236}">
                <a16:creationId xmlns:a16="http://schemas.microsoft.com/office/drawing/2014/main" id="{8487D2CC-3313-EF6F-3DEF-31453FBED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182505" y="2991655"/>
            <a:ext cx="5828261" cy="3278396"/>
          </a:xfrm>
          <a:prstGeom prst="rect">
            <a:avLst/>
          </a:prstGeom>
        </p:spPr>
      </p:pic>
      <p:pic>
        <p:nvPicPr>
          <p:cNvPr id="17" name="Image 4">
            <a:extLst>
              <a:ext uri="{FF2B5EF4-FFF2-40B4-BE49-F238E27FC236}">
                <a16:creationId xmlns:a16="http://schemas.microsoft.com/office/drawing/2014/main" id="{4FF59970-35A1-A64A-D935-5A1C18480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7600" y="331476"/>
            <a:ext cx="914400" cy="6824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9E8C6D7-56FB-C91F-7787-1F82DDAD4C43}"/>
              </a:ext>
            </a:extLst>
          </p:cNvPr>
          <p:cNvSpPr txBox="1"/>
          <p:nvPr/>
        </p:nvSpPr>
        <p:spPr>
          <a:xfrm>
            <a:off x="9197264" y="6622436"/>
            <a:ext cx="288893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 b="1" dirty="0">
                <a:solidFill>
                  <a:srgbClr val="FFFFFF"/>
                </a:solidFill>
              </a:rPr>
              <a:t>Image Source: DOI:</a:t>
            </a:r>
            <a:r>
              <a:rPr lang="en-GB" sz="700" b="1" dirty="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10.1088/1757-899X/753/2/022048</a:t>
            </a:r>
            <a:r>
              <a:rPr lang="en-GB" sz="700" b="1" dirty="0">
                <a:solidFill>
                  <a:srgbClr val="FFFFFF"/>
                </a:solidFill>
              </a:rPr>
              <a:t>, License </a:t>
            </a:r>
            <a:r>
              <a:rPr lang="en-GB" sz="700" b="1" dirty="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3.0</a:t>
            </a:r>
            <a:r>
              <a:rPr lang="en-GB" sz="700" b="1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7119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2D714-10C9-F55D-AA48-B7056229F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9BA8887-23D6-D23E-D7AC-C94C7257C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59DBE352-261F-4610-30C6-E5D544718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437" y="6100012"/>
            <a:ext cx="2822563" cy="757988"/>
          </a:xfrm>
          <a:prstGeom prst="rect">
            <a:avLst/>
          </a:prstGeom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563C49C2-C604-0C23-EBCC-716937E59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6800"/>
            <a:ext cx="8813800" cy="731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561E92-71AB-FBB7-92FE-55BACB5F6E21}"/>
              </a:ext>
            </a:extLst>
          </p:cNvPr>
          <p:cNvSpPr txBox="1"/>
          <p:nvPr/>
        </p:nvSpPr>
        <p:spPr>
          <a:xfrm>
            <a:off x="3394233" y="111034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400" dirty="0">
              <a:solidFill>
                <a:srgbClr val="20386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33C0E1-77EB-D2F3-B453-61A559CA6C43}"/>
              </a:ext>
            </a:extLst>
          </p:cNvPr>
          <p:cNvSpPr txBox="1"/>
          <p:nvPr/>
        </p:nvSpPr>
        <p:spPr>
          <a:xfrm>
            <a:off x="268161" y="1991024"/>
            <a:ext cx="1184490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 err="1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</a:t>
            </a:r>
            <a:r>
              <a:rPr lang="en-GB" sz="2600" dirty="0" err="1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ools</a:t>
            </a:r>
            <a:r>
              <a:rPr lang="en-GB" sz="2600" dirty="0" err="1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&amp;</a:t>
            </a:r>
            <a:r>
              <a:rPr lang="en-GB" sz="2600" dirty="0" err="1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practices</a:t>
            </a:r>
            <a:r>
              <a:rPr lang="en-GB" sz="26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designed to facilitate </a:t>
            </a:r>
            <a:r>
              <a:rPr lang="en-GB" sz="2600" dirty="0" err="1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transdisciplinarity</a:t>
            </a:r>
            <a:r>
              <a:rPr lang="en-GB" sz="26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in Impetus4Change:</a:t>
            </a:r>
            <a:r>
              <a:rPr lang="en-GB" sz="22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endParaRPr lang="en-GB" sz="2000" dirty="0">
              <a:solidFill>
                <a:srgbClr val="203864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coproduction framework – guiding the activities </a:t>
            </a:r>
          </a:p>
          <a:p>
            <a:pPr marL="342900" indent="-342900">
              <a:buAutoNum type="arabicParenR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</a:t>
            </a: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urposeful and structured stakeholder mapping and user selection</a:t>
            </a:r>
          </a:p>
          <a:p>
            <a:pPr marL="342900" indent="-342900">
              <a:buAutoNum type="arabicParenR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</a:t>
            </a: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o-exploration and co-design of climate service mock-ups in transdisciplinary hackathon-like events</a:t>
            </a:r>
          </a:p>
          <a:p>
            <a:pPr marL="342900" indent="-342900">
              <a:buAutoNum type="arabicParenR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</a:t>
            </a: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terative development of a catalogue of services </a:t>
            </a:r>
          </a:p>
          <a:p>
            <a:pPr marL="342900" indent="-342900">
              <a:buAutoNum type="arabicParenR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</a:t>
            </a: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o-evaluation framework tailored to local contexts</a:t>
            </a:r>
          </a:p>
          <a:p>
            <a:endParaRPr lang="en-GB" sz="2000" dirty="0">
              <a:solidFill>
                <a:srgbClr val="203864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853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842" y="0"/>
            <a:ext cx="9009315" cy="685800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4616558" y="1616861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ipse 6"/>
          <p:cNvSpPr/>
          <p:nvPr/>
        </p:nvSpPr>
        <p:spPr>
          <a:xfrm>
            <a:off x="5144739" y="1305798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ipse 7"/>
          <p:cNvSpPr/>
          <p:nvPr/>
        </p:nvSpPr>
        <p:spPr>
          <a:xfrm>
            <a:off x="5758514" y="1152301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ipse 8"/>
          <p:cNvSpPr/>
          <p:nvPr/>
        </p:nvSpPr>
        <p:spPr>
          <a:xfrm>
            <a:off x="6445110" y="1171090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ipse 9"/>
          <p:cNvSpPr/>
          <p:nvPr/>
        </p:nvSpPr>
        <p:spPr>
          <a:xfrm>
            <a:off x="7029906" y="1379415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ipse 10"/>
          <p:cNvSpPr/>
          <p:nvPr/>
        </p:nvSpPr>
        <p:spPr>
          <a:xfrm>
            <a:off x="7469828" y="1671689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lipse 11"/>
          <p:cNvSpPr/>
          <p:nvPr/>
        </p:nvSpPr>
        <p:spPr>
          <a:xfrm>
            <a:off x="8223477" y="2926379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ipse 12"/>
          <p:cNvSpPr/>
          <p:nvPr/>
        </p:nvSpPr>
        <p:spPr>
          <a:xfrm>
            <a:off x="8265779" y="3490351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Elipse 13"/>
          <p:cNvSpPr/>
          <p:nvPr/>
        </p:nvSpPr>
        <p:spPr>
          <a:xfrm>
            <a:off x="8160847" y="4073112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ipse 14"/>
          <p:cNvSpPr/>
          <p:nvPr/>
        </p:nvSpPr>
        <p:spPr>
          <a:xfrm>
            <a:off x="7899888" y="4638871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Elipse 15"/>
          <p:cNvSpPr/>
          <p:nvPr/>
        </p:nvSpPr>
        <p:spPr>
          <a:xfrm>
            <a:off x="7505980" y="5091896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Elipse 16"/>
          <p:cNvSpPr/>
          <p:nvPr/>
        </p:nvSpPr>
        <p:spPr>
          <a:xfrm>
            <a:off x="6888935" y="5476028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Elipse 17"/>
          <p:cNvSpPr/>
          <p:nvPr/>
        </p:nvSpPr>
        <p:spPr>
          <a:xfrm>
            <a:off x="4811702" y="5290225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Elipse 18"/>
          <p:cNvSpPr/>
          <p:nvPr/>
        </p:nvSpPr>
        <p:spPr>
          <a:xfrm>
            <a:off x="4075329" y="4491637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Elipse 19"/>
          <p:cNvSpPr/>
          <p:nvPr/>
        </p:nvSpPr>
        <p:spPr>
          <a:xfrm>
            <a:off x="3851373" y="3892641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Elipse 20"/>
          <p:cNvSpPr/>
          <p:nvPr/>
        </p:nvSpPr>
        <p:spPr>
          <a:xfrm>
            <a:off x="3765230" y="3173326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uadroTexto 21"/>
          <p:cNvSpPr txBox="1"/>
          <p:nvPr/>
        </p:nvSpPr>
        <p:spPr>
          <a:xfrm>
            <a:off x="3679229" y="1262852"/>
            <a:ext cx="804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Social Media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4148281" y="983782"/>
            <a:ext cx="936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Websites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5084835" y="479195"/>
            <a:ext cx="1201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User Interface Platforms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6422250" y="479194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Videos 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7274835" y="1017844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Blogs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7897078" y="1306500"/>
            <a:ext cx="1279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Mailing lists and newsletters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8564467" y="2865640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Webinars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8553037" y="3458906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latin typeface="Arial" charset="0"/>
                <a:ea typeface="Arial" charset="0"/>
                <a:cs typeface="Arial" charset="0"/>
              </a:rPr>
              <a:t>User forums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8444409" y="4084542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Surveys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8200174" y="4641132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Meetings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7793125" y="5195461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Workshops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7068144" y="5683759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Interviews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3484085" y="5446419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Case studies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2777864" y="4361541"/>
            <a:ext cx="901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latin typeface="Arial" charset="0"/>
                <a:ea typeface="Arial" charset="0"/>
                <a:cs typeface="Arial" charset="0"/>
              </a:rPr>
              <a:t>Proofs of concept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2552400" y="3720068"/>
            <a:ext cx="1017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latin typeface="Arial" charset="0"/>
                <a:ea typeface="Arial" charset="0"/>
                <a:cs typeface="Arial" charset="0"/>
              </a:rPr>
              <a:t>Operational services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2380274" y="2985811"/>
            <a:ext cx="1141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latin typeface="Arial" charset="0"/>
                <a:ea typeface="Arial" charset="0"/>
                <a:cs typeface="Arial" charset="0"/>
              </a:rPr>
              <a:t>Decision Support Tools</a:t>
            </a:r>
          </a:p>
        </p:txBody>
      </p:sp>
      <p:sp>
        <p:nvSpPr>
          <p:cNvPr id="38" name="CuadroTexto 33">
            <a:extLst>
              <a:ext uri="{FF2B5EF4-FFF2-40B4-BE49-F238E27FC236}">
                <a16:creationId xmlns:a16="http://schemas.microsoft.com/office/drawing/2014/main" id="{72D71143-65A9-781C-365C-023E1336F94C}"/>
              </a:ext>
            </a:extLst>
          </p:cNvPr>
          <p:cNvSpPr txBox="1"/>
          <p:nvPr/>
        </p:nvSpPr>
        <p:spPr>
          <a:xfrm>
            <a:off x="3094884" y="4996313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Hackathons </a:t>
            </a:r>
          </a:p>
        </p:txBody>
      </p:sp>
      <p:sp>
        <p:nvSpPr>
          <p:cNvPr id="40" name="Elipse 17">
            <a:extLst>
              <a:ext uri="{FF2B5EF4-FFF2-40B4-BE49-F238E27FC236}">
                <a16:creationId xmlns:a16="http://schemas.microsoft.com/office/drawing/2014/main" id="{26DF1F53-CADD-E70B-BBC9-81E92B5C075D}"/>
              </a:ext>
            </a:extLst>
          </p:cNvPr>
          <p:cNvSpPr/>
          <p:nvPr/>
        </p:nvSpPr>
        <p:spPr>
          <a:xfrm>
            <a:off x="4392322" y="4970484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C765DE-90DC-FC01-DEA5-226DAA352F53}"/>
              </a:ext>
            </a:extLst>
          </p:cNvPr>
          <p:cNvSpPr txBox="1"/>
          <p:nvPr/>
        </p:nvSpPr>
        <p:spPr>
          <a:xfrm>
            <a:off x="34457" y="6348614"/>
            <a:ext cx="11742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0" indent="-304800"/>
            <a:r>
              <a:rPr lang="en-US" sz="1400" dirty="0">
                <a:effectLst/>
              </a:rPr>
              <a:t>Bojovic, D. et al. (2021). Engagement, involvement and empowerment: </a:t>
            </a:r>
            <a:br>
              <a:rPr lang="en-US" sz="1400" dirty="0">
                <a:effectLst/>
              </a:rPr>
            </a:br>
            <a:r>
              <a:rPr lang="en-US" sz="1400" dirty="0">
                <a:effectLst/>
              </a:rPr>
              <a:t>Three realms of a coproduction framework for climate services. </a:t>
            </a:r>
            <a:r>
              <a:rPr lang="en-US" sz="1400" i="1" dirty="0">
                <a:effectLst/>
              </a:rPr>
              <a:t>Global Environmental Change</a:t>
            </a:r>
            <a:r>
              <a:rPr lang="en-US" sz="1400" dirty="0">
                <a:effectLst/>
              </a:rPr>
              <a:t>, </a:t>
            </a:r>
            <a:r>
              <a:rPr lang="en-US" sz="1400" i="1" dirty="0">
                <a:effectLst/>
              </a:rPr>
              <a:t>68</a:t>
            </a:r>
            <a:endParaRPr lang="en-US" sz="1400" dirty="0">
              <a:effectLst/>
            </a:endParaRPr>
          </a:p>
        </p:txBody>
      </p:sp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E79D9AED-5B40-DBC4-7496-C8B00D71A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437" y="6100012"/>
            <a:ext cx="2822563" cy="7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4067</TotalTime>
  <Words>1067</Words>
  <Application>Microsoft Office PowerPoint</Application>
  <PresentationFormat>Widescreen</PresentationFormat>
  <Paragraphs>150</Paragraphs>
  <Slides>22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Aptos</vt:lpstr>
      <vt:lpstr>Arial</vt:lpstr>
      <vt:lpstr>Bahnschrift Light</vt:lpstr>
      <vt:lpstr>Calibri</vt:lpstr>
      <vt:lpstr>Calibri Light</vt:lpstr>
      <vt:lpstr>Century Gothic</vt:lpstr>
      <vt:lpstr>Wingdings</vt:lpstr>
      <vt:lpstr>Tema de Office</vt:lpstr>
      <vt:lpstr>PowerPoint Presentation</vt:lpstr>
      <vt:lpstr>PowerPoint Presentation</vt:lpstr>
      <vt:lpstr>Moving from a binary/polarized to inclusive approach </vt:lpstr>
      <vt:lpstr>PowerPoint Presentation</vt:lpstr>
      <vt:lpstr>PowerPoint Presentation</vt:lpstr>
      <vt:lpstr>PowerPoint Presentation</vt:lpstr>
      <vt:lpstr>The Barcelona Demonstrator  </vt:lpstr>
      <vt:lpstr>PowerPoint Presentation</vt:lpstr>
      <vt:lpstr>PowerPoint Presentation</vt:lpstr>
      <vt:lpstr>PowerPoint Presentation</vt:lpstr>
      <vt:lpstr>Identifying climate service users</vt:lpstr>
      <vt:lpstr>PowerPoint Presentation</vt:lpstr>
      <vt:lpstr>Co-design in Adaptalabs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Albert Torres | Gruporic</dc:creator>
  <cp:lastModifiedBy>Dragana Bojovic</cp:lastModifiedBy>
  <cp:revision>34</cp:revision>
  <dcterms:created xsi:type="dcterms:W3CDTF">2024-01-18T10:18:55Z</dcterms:created>
  <dcterms:modified xsi:type="dcterms:W3CDTF">2024-04-03T12:45:19Z</dcterms:modified>
</cp:coreProperties>
</file>