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JPG" ContentType="image/jpeg"/>
  <Default Extension="rels" ContentType="application/vnd.openxmlformats-package.relationships+xml"/>
  <Default Extension="wdp" ContentType="image/vnd.ms-photo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9" r:id="rId2"/>
    <p:sldId id="363" r:id="rId3"/>
    <p:sldId id="368" r:id="rId4"/>
    <p:sldId id="369" r:id="rId5"/>
    <p:sldId id="333" r:id="rId6"/>
    <p:sldId id="370" r:id="rId7"/>
    <p:sldId id="372" r:id="rId8"/>
    <p:sldId id="371" r:id="rId9"/>
    <p:sldId id="367" r:id="rId10"/>
    <p:sldId id="365" r:id="rId11"/>
    <p:sldId id="266" r:id="rId12"/>
    <p:sldId id="352" r:id="rId13"/>
    <p:sldId id="374" r:id="rId14"/>
    <p:sldId id="375" r:id="rId15"/>
    <p:sldId id="373" r:id="rId16"/>
    <p:sldId id="377" r:id="rId17"/>
    <p:sldId id="378" r:id="rId18"/>
    <p:sldId id="379" r:id="rId19"/>
    <p:sldId id="380" r:id="rId20"/>
    <p:sldId id="381" r:id="rId21"/>
    <p:sldId id="383" r:id="rId22"/>
    <p:sldId id="384" r:id="rId23"/>
    <p:sldId id="382" r:id="rId2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1" clrIdx="0">
    <p:extLst/>
  </p:cmAuthor>
  <p:cmAuthor id="2" name="Microsoft Office User" initials="Office [2]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F29"/>
    <a:srgbClr val="FF4C00"/>
    <a:srgbClr val="FFFC00"/>
    <a:srgbClr val="505050"/>
    <a:srgbClr val="848484"/>
    <a:srgbClr val="3A669C"/>
    <a:srgbClr val="FFFD78"/>
    <a:srgbClr val="FFAA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82"/>
    <p:restoredTop sz="88368" autoAdjust="0"/>
  </p:normalViewPr>
  <p:slideViewPr>
    <p:cSldViewPr>
      <p:cViewPr>
        <p:scale>
          <a:sx n="79" d="100"/>
          <a:sy n="79" d="100"/>
        </p:scale>
        <p:origin x="432" y="352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commentAuthors" Target="commentAuthors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oleObject" Target="Work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oleObject" Target="Work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Lbls>
            <c:dLbl>
              <c:idx val="0"/>
              <c:layout>
                <c:manualLayout>
                  <c:x val="-0.0592297681539808"/>
                  <c:y val="-0.28977836103820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47112860892"/>
                      <c:h val="0.234305555555556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3357261592301"/>
                  <c:y val="0.057462452610090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62489063867"/>
                      <c:h val="0.307777777777778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0.417622484689414"/>
                  <c:y val="0.0138888888888889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3305555555555"/>
                      <c:h val="0.234305555555556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Sheet1!$C$11:$C$13</c:f>
              <c:strCache>
                <c:ptCount val="3"/>
                <c:pt idx="0">
                  <c:v>direct costs</c:v>
                </c:pt>
                <c:pt idx="1">
                  <c:v>indirect costs</c:v>
                </c:pt>
                <c:pt idx="2">
                  <c:v>subcontracting costs</c:v>
                </c:pt>
              </c:strCache>
            </c:strRef>
          </c:cat>
          <c:val>
            <c:numRef>
              <c:f>Sheet1!$D$11:$D$13</c:f>
              <c:numCache>
                <c:formatCode>General</c:formatCode>
                <c:ptCount val="3"/>
                <c:pt idx="0">
                  <c:v>1.639618E6</c:v>
                </c:pt>
                <c:pt idx="1">
                  <c:v>462652.0</c:v>
                </c:pt>
                <c:pt idx="2">
                  <c:v>100000.0</c:v>
                </c:pt>
              </c:numCache>
            </c:numRef>
          </c:val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55887777071044"/>
          <c:y val="0.830040463692038"/>
          <c:w val="0.899999907279831"/>
          <c:h val="0.1097743511227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0873117131544997"/>
          <c:y val="0.162782516768737"/>
          <c:w val="0.802777777777778"/>
          <c:h val="0.538219597550306"/>
        </c:manualLayout>
      </c:layout>
      <c:pie3DChart>
        <c:varyColors val="1"/>
        <c:ser>
          <c:idx val="0"/>
          <c:order val="0"/>
          <c:explosion val="1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Lbls>
            <c:dLbl>
              <c:idx val="1"/>
              <c:layout>
                <c:manualLayout>
                  <c:x val="-0.00833333333333333"/>
                  <c:y val="0.064814997083697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402668416448"/>
                      <c:h val="0.160833333333333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.223422750122336"/>
                  <c:y val="0.036603966170895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00" b="0" i="0" u="none" strike="noStrike" kern="1200" baseline="0">
                        <a:solidFill>
                          <a:schemeClr val="lt1">
                            <a:lumMod val="8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1BBF351-E884-C04A-B3F9-D3D53C3FDD0F}" type="CATEGORYNAME">
                      <a:rPr lang="en-US"/>
                      <a:pPr>
                        <a:defRPr sz="1300"/>
                      </a:pPr>
                      <a:t>[CATEGORY NAME]</a:t>
                    </a:fld>
                    <a:r>
                      <a:rPr lang="en-US" baseline="0"/>
                      <a:t> </a:t>
                    </a:r>
                    <a:fld id="{25B81508-798C-DB49-8EE2-699EA362B207}" type="PERCENTAGE">
                      <a:rPr lang="en-US" baseline="0"/>
                      <a:pPr>
                        <a:defRPr sz="1300"/>
                      </a:pPr>
                      <a:t>[PERCENTAGE]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0" i="0" u="none" strike="noStrike" kern="1200" baseline="0">
                      <a:solidFill>
                        <a:schemeClr val="lt1">
                          <a:lumMod val="8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551097331583552"/>
                      <c:h val="0.155601851851852"/>
                    </c:manualLayout>
                  </c15:layout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Sheet1!$C$24:$C$27</c:f>
              <c:strCache>
                <c:ptCount val="4"/>
                <c:pt idx="0">
                  <c:v>Personnel</c:v>
                </c:pt>
                <c:pt idx="1">
                  <c:v>Travel</c:v>
                </c:pt>
                <c:pt idx="2">
                  <c:v>Equipment</c:v>
                </c:pt>
                <c:pt idx="3">
                  <c:v>Other goods and services</c:v>
                </c:pt>
              </c:strCache>
            </c:strRef>
          </c:cat>
          <c:val>
            <c:numRef>
              <c:f>Sheet1!$D$24:$D$27</c:f>
              <c:numCache>
                <c:formatCode>General</c:formatCode>
                <c:ptCount val="4"/>
                <c:pt idx="0">
                  <c:v>1.176966E6</c:v>
                </c:pt>
                <c:pt idx="1">
                  <c:v>124500.0</c:v>
                </c:pt>
                <c:pt idx="2">
                  <c:v>152152.0</c:v>
                </c:pt>
                <c:pt idx="3">
                  <c:v>186000.0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c:spPr>
          </c:dPt>
          <c:dLbls>
            <c:dLbl>
              <c:idx val="0"/>
              <c:layout>
                <c:manualLayout>
                  <c:x val="-0.112367622625154"/>
                  <c:y val="0.050447142902317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0356777793830817"/>
                  <c:y val="0.001717737090092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0461207830672541"/>
                  <c:y val="-0.033672010878158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41332442389655"/>
                  <c:y val="0.072896942099105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Sheet1!$C$43:$C$47</c:f>
              <c:strCache>
                <c:ptCount val="5"/>
                <c:pt idx="0">
                  <c:v>PI</c:v>
                </c:pt>
                <c:pt idx="1">
                  <c:v>Senior Staff</c:v>
                </c:pt>
                <c:pt idx="2">
                  <c:v>Postdocs</c:v>
                </c:pt>
                <c:pt idx="3">
                  <c:v>Students</c:v>
                </c:pt>
                <c:pt idx="4">
                  <c:v>Technical Staff</c:v>
                </c:pt>
              </c:strCache>
            </c:strRef>
          </c:cat>
          <c:val>
            <c:numRef>
              <c:f>Sheet1!$D$43:$D$47</c:f>
              <c:numCache>
                <c:formatCode>General</c:formatCode>
                <c:ptCount val="5"/>
                <c:pt idx="0">
                  <c:v>155971.0</c:v>
                </c:pt>
                <c:pt idx="1">
                  <c:v>92030.0</c:v>
                </c:pt>
                <c:pt idx="2">
                  <c:v>569168.0</c:v>
                </c:pt>
                <c:pt idx="3">
                  <c:v>195000.0</c:v>
                </c:pt>
                <c:pt idx="4">
                  <c:v>164800.0</c:v>
                </c:pt>
              </c:numCache>
            </c:numRef>
          </c:val>
        </c:ser>
        <c:dLbls>
          <c:dLblPos val="ctr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0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8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D0F29-92FA-4DA7-888E-9072C988FC52}" type="datetimeFigureOut">
              <a:rPr lang="en-US" smtClean="0"/>
              <a:t>10/11/17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F4BAF-9FA1-4AF2-BAA8-66E4D7C6D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2155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2A469-ABAA-4865-ADB8-BE3FFB5586B0}" type="datetimeFigureOut">
              <a:rPr lang="en-US" smtClean="0"/>
              <a:t>10/11/17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627C4-25DA-432B-8112-7AF2C4181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50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 afternoon and thank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you for your time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</a:p>
          <a:p>
            <a:endParaRPr lang="en-US" sz="8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what extent dust emitted from arid regions cool or warm our planet?</a:t>
            </a:r>
          </a:p>
          <a:p>
            <a:endParaRPr lang="en-US" sz="8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the fundamental question that motivates my project FRAGMENT</a:t>
            </a:r>
          </a:p>
          <a:p>
            <a:endParaRPr lang="en-US" sz="8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help addressing this question I will tackle the mineralogical composition of dust particles, which represents a KEY but unaddressed uncertainty to understand dust effect upon climate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715186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FRAGMENT will produce multiple long term impacts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results will inform future IPCC assessments, the new methods and datasets will be available for IPCC models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addition, it will have an impact on the study of biogeochemical cycles, on short-term dust forecasts and impact studies, and anticipates the coming innovation of hyperspectral  remote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spectroscopy retrievals</a:t>
            </a:r>
            <a:endParaRPr lang="en-US" sz="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643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believe I am prepared to lead such an ambitious project. After almost a decade as a research scientist and PI at NASA I have recently joined the Barcelona Supercomputing Center where I am building my research group through competitive projects. I am and expert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dust theory, modelling and observations. I hold a Chair on Sand and Dust Storms and I have experience managing large proposals.</a:t>
            </a:r>
            <a:endParaRPr lang="en-US" sz="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 research team will cover all aspects of Fragment. FRAGMENT will recruit a number of postdocs and PhD´s and counts with the collaboration of other world-class researchers in the different techniques covered.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294378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believe that, if funded, FRAGMENT will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facilitate 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paradigm shift in the way we understand dust effects on climate, and with this, I thank you for your attention and your time.  </a:t>
            </a:r>
          </a:p>
          <a:p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766566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So,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what is the problem?</a:t>
            </a:r>
          </a:p>
          <a:p>
            <a:endParaRPr lang="en-US" sz="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Due to a lack of fundamental and quantitative knowledge today Earth System models neglect the known spatial variations in the mineralogy of the sources and consider dust as a single aerosol species that is emitted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transported with a globally uniform composition. But in reality, dust is a complex mixture of different mineral species.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sz="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711824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relative abundances and properties of these minerals determine the dust effects upon climate.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will give you just one example: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the hematite content that controls the dust absorption of solar radiation which otherwise would be reflected back to space. </a:t>
            </a: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24826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 this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context, m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 goal is to first constrain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global dust mineralogical composition and second to 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 how the mineralogical composition of dust affects our climate</a:t>
            </a:r>
          </a:p>
          <a:p>
            <a:endParaRPr lang="en-US" sz="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78954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FRAGMENT is structured around 3 main challenges</a:t>
            </a:r>
          </a:p>
          <a:p>
            <a:endParaRPr lang="en-US" sz="8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challenge is the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lack of reliable estimates for the soil mineral content at global scale</a:t>
            </a:r>
          </a:p>
        </p:txBody>
      </p:sp>
    </p:spTree>
    <p:extLst>
      <p:ext uri="{BB962C8B-B14F-4D97-AF65-F5344CB8AC3E}">
        <p14:creationId xmlns:p14="http://schemas.microsoft.com/office/powerpoint/2010/main" val="1785152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constrain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these estimates 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propose to use for the first time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space-borne reflectance spectroscopy. We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will use advanced algorithms to retrieve surface mineralogy from available space-borne data, and we will study and evaluate our retrievals using airborne data and data gathered during one of our field campaigns.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second challenge 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our limited fundamental understanding on the emission of minerals which is mostly due to the fragmentation of soil aggregates during wind erosion. </a:t>
            </a:r>
          </a:p>
        </p:txBody>
      </p:sp>
    </p:spTree>
    <p:extLst>
      <p:ext uri="{BB962C8B-B14F-4D97-AF65-F5344CB8AC3E}">
        <p14:creationId xmlns:p14="http://schemas.microsoft.com/office/powerpoint/2010/main" val="16338892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Within FRAGMENT, 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propose to evaluate and extend the current theoretical paradigms based on an unprecedented ensemble of field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campaigns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laboratory analyses designed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tackle for the first time the size-resolved mineralogy and mixing state of the emitted dust and its relationship with the parent soil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In particular I want to test the theoretical extensions to brittle fragmentation theory that I have recently proposed.</a:t>
            </a:r>
          </a:p>
          <a:p>
            <a:endParaRPr lang="en-US" sz="8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Finally, there is very limited understanding on the overall role of dust mineralogy on climate.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80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21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28950" y="857250"/>
            <a:ext cx="30861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the unprecedented constraints on the soil mineral content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emissions mechanism 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will enable a multiscale atmosphere-chemistry model to investigate the role of mineralogy on</a:t>
            </a:r>
            <a:r>
              <a:rPr lang="en-US" sz="8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radiation, heterogeneous chemistry and both warm and mixed-phase clouds</a:t>
            </a:r>
            <a:r>
              <a:rPr lang="en-US" sz="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Our methods include state-of-the art parameterizations, data assimilation techniques, further observational constraints and a detailed model evaluation.</a:t>
            </a:r>
          </a:p>
        </p:txBody>
      </p:sp>
    </p:spTree>
    <p:extLst>
      <p:ext uri="{BB962C8B-B14F-4D97-AF65-F5344CB8AC3E}">
        <p14:creationId xmlns:p14="http://schemas.microsoft.com/office/powerpoint/2010/main" val="1392034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FRAGMENT</a:t>
            </a:r>
            <a:r>
              <a:rPr lang="en-US" baseline="0" dirty="0" smtClean="0"/>
              <a:t> is an interdisciplinary, comprehensive and end-to-end project combining novel observational approaches, theory, unprecedented field campaigns and modelling. It will provide provide a new global mineral content map, a new emission parameterization, an improved understanding of the role of mineralogy on climate, a better assessment of the direct and indirect radiative forcing by dust. It will also propose how to minimally represent mineralogy in Earth System models given the present computational constraints.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45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9D3F6-090D-8B4A-8C51-92669FEAC16C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814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18CF7-6D99-824E-9139-B531473E56C4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1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5D61-F661-2949-AA69-E200878B306F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6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A1A3-6134-4C47-9C9D-272F7F869F9B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664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2B79-C9DF-9642-8433-89CB452FF826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505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55AF8-2C07-D04D-BB81-4ED528772AA1}" type="datetime1">
              <a:rPr lang="en-US" smtClean="0"/>
              <a:t>10/11/17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087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34206-4900-D04A-8118-229EEEF514BC}" type="datetime1">
              <a:rPr lang="en-US" smtClean="0"/>
              <a:t>10/11/17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99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F8AB-E58A-C643-A84A-38FE4A0095AD}" type="datetime1">
              <a:rPr lang="en-US" smtClean="0"/>
              <a:t>10/11/17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409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5B845-C7B9-DE4F-BE4D-5DFE60F66A60}" type="datetime1">
              <a:rPr lang="en-US" smtClean="0"/>
              <a:t>10/11/17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32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B49D2-120A-1E41-B2B3-FF982A8FBF49}" type="datetime1">
              <a:rPr lang="en-US" smtClean="0"/>
              <a:t>10/11/17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002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DD7F8-0307-0C4F-AB33-EF2925734F1F}" type="datetime1">
              <a:rPr lang="en-US" smtClean="0"/>
              <a:t>10/11/17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02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37F21-E2F5-0142-B0D7-D1F90CD454C7}" type="datetime1">
              <a:rPr lang="en-US" smtClean="0"/>
              <a:t>10/11/17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8A127-0E14-4F31-ACF9-2A7D63045B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42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tiff"/><Relationship Id="rId5" Type="http://schemas.openxmlformats.org/officeDocument/2006/relationships/image" Target="../media/image3.tiff"/><Relationship Id="rId6" Type="http://schemas.openxmlformats.org/officeDocument/2006/relationships/image" Target="../media/image4.tiff"/><Relationship Id="rId7" Type="http://schemas.openxmlformats.org/officeDocument/2006/relationships/image" Target="../media/image5.tiff"/><Relationship Id="rId8" Type="http://schemas.openxmlformats.org/officeDocument/2006/relationships/image" Target="../media/image6.tiff"/><Relationship Id="rId9" Type="http://schemas.openxmlformats.org/officeDocument/2006/relationships/image" Target="../media/image7.tiff"/><Relationship Id="rId10" Type="http://schemas.openxmlformats.org/officeDocument/2006/relationships/image" Target="../media/image8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jpeg"/><Relationship Id="rId5" Type="http://schemas.openxmlformats.org/officeDocument/2006/relationships/image" Target="../media/image16.tiff"/><Relationship Id="rId6" Type="http://schemas.openxmlformats.org/officeDocument/2006/relationships/image" Target="../media/image17.png"/><Relationship Id="rId7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5" Type="http://schemas.openxmlformats.org/officeDocument/2006/relationships/image" Target="../media/image21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emf"/><Relationship Id="rId5" Type="http://schemas.openxmlformats.org/officeDocument/2006/relationships/image" Target="../media/image25.emf"/><Relationship Id="rId6" Type="http://schemas.openxmlformats.org/officeDocument/2006/relationships/image" Target="../media/image26.emf"/><Relationship Id="rId7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emf"/><Relationship Id="rId3" Type="http://schemas.openxmlformats.org/officeDocument/2006/relationships/image" Target="../media/image3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Relationship Id="rId3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4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4" Type="http://schemas.openxmlformats.org/officeDocument/2006/relationships/image" Target="../media/image10.tiff"/><Relationship Id="rId5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4" Type="http://schemas.openxmlformats.org/officeDocument/2006/relationships/image" Target="../media/image13.jpeg"/><Relationship Id="rId5" Type="http://schemas.openxmlformats.org/officeDocument/2006/relationships/image" Target="../media/image10.tiff"/><Relationship Id="rId6" Type="http://schemas.openxmlformats.org/officeDocument/2006/relationships/image" Target="../media/image11.tif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56835"/>
            <a:ext cx="9144000" cy="14490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" charset="0"/>
              <a:ea typeface="Times" charset="0"/>
              <a:cs typeface="Times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984" y="291405"/>
            <a:ext cx="87180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FRAGMENT</a:t>
            </a:r>
          </a:p>
          <a:p>
            <a:pPr algn="ctr"/>
            <a:r>
              <a:rPr lang="en-US" sz="2800" dirty="0" err="1" smtClean="0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FR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ontiers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 dust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miner</a:t>
            </a:r>
            <a:r>
              <a:rPr lang="en-US" sz="2800" dirty="0" err="1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A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lo</a:t>
            </a:r>
            <a:r>
              <a:rPr lang="en-US" sz="2800" dirty="0" err="1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G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ical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co</a:t>
            </a:r>
            <a:r>
              <a:rPr lang="en-US" sz="2800" dirty="0" err="1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M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position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</a:t>
            </a:r>
          </a:p>
          <a:p>
            <a:pPr algn="ctr"/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and its </a:t>
            </a:r>
            <a:r>
              <a:rPr lang="en-US" sz="2800" dirty="0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ffects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upo</a:t>
            </a:r>
            <a:r>
              <a:rPr lang="en-US" sz="2800" dirty="0" err="1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N</a:t>
            </a:r>
            <a:r>
              <a:rPr lang="en-US" sz="28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clima</a:t>
            </a:r>
            <a:r>
              <a:rPr lang="en-US" sz="2800" dirty="0" err="1" smtClean="0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T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" b="978"/>
          <a:stretch/>
        </p:blipFill>
        <p:spPr>
          <a:xfrm>
            <a:off x="396498" y="2567918"/>
            <a:ext cx="8382000" cy="41909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47700" y="1752600"/>
            <a:ext cx="784860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3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Carlos Pérez García-Pando </a:t>
            </a:r>
            <a:endParaRPr lang="en-US" sz="2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Barcelona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Supercomputing Center,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Spain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7652" y="6065004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>
                    <a:lumMod val="85000"/>
                  </a:schemeClr>
                </a:solidFill>
              </a:rPr>
              <a:t>I</a:t>
            </a:r>
            <a:r>
              <a:rPr lang="en-US" sz="1200" b="1" smtClean="0">
                <a:solidFill>
                  <a:schemeClr val="bg1">
                    <a:lumMod val="85000"/>
                  </a:schemeClr>
                </a:solidFill>
              </a:rPr>
              <a:t>mage </a:t>
            </a:r>
            <a:r>
              <a:rPr lang="en-US" sz="1200" b="1" dirty="0">
                <a:solidFill>
                  <a:schemeClr val="bg1">
                    <a:lumMod val="85000"/>
                  </a:schemeClr>
                </a:solidFill>
              </a:rPr>
              <a:t>credit: NASA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76652" y="4942484"/>
            <a:ext cx="403437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</a:rPr>
              <a:t>Dust cools or warms our planet?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96498" y="3773418"/>
            <a:ext cx="10230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Airborne</a:t>
            </a:r>
          </a:p>
          <a:p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s</a:t>
            </a:r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</a:rPr>
              <a:t>oil dust</a:t>
            </a:r>
            <a:endParaRPr lang="en-US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919652" y="3550405"/>
            <a:ext cx="2891373" cy="1322576"/>
            <a:chOff x="4953000" y="3581401"/>
            <a:chExt cx="2891373" cy="1322576"/>
          </a:xfrm>
        </p:grpSpPr>
        <p:sp>
          <p:nvSpPr>
            <p:cNvPr id="3" name="Oval 2"/>
            <p:cNvSpPr/>
            <p:nvPr/>
          </p:nvSpPr>
          <p:spPr>
            <a:xfrm>
              <a:off x="4953000" y="4114800"/>
              <a:ext cx="45719" cy="45719"/>
            </a:xfrm>
            <a:prstGeom prst="ellipse">
              <a:avLst/>
            </a:prstGeom>
            <a:noFill/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>
              <a:stCxn id="3" idx="0"/>
            </p:cNvCxnSpPr>
            <p:nvPr/>
          </p:nvCxnSpPr>
          <p:spPr>
            <a:xfrm flipV="1">
              <a:off x="4975860" y="3581401"/>
              <a:ext cx="2034540" cy="533399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stCxn id="3" idx="4"/>
            </p:cNvCxnSpPr>
            <p:nvPr/>
          </p:nvCxnSpPr>
          <p:spPr>
            <a:xfrm>
              <a:off x="4975860" y="4160519"/>
              <a:ext cx="1805940" cy="640081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/>
            <p:cNvSpPr/>
            <p:nvPr/>
          </p:nvSpPr>
          <p:spPr>
            <a:xfrm>
              <a:off x="6449152" y="3581401"/>
              <a:ext cx="1395221" cy="1322576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84913" y="3767329"/>
              <a:ext cx="249288" cy="249288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36454" y="3635081"/>
              <a:ext cx="278746" cy="27696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19827" y="4118223"/>
              <a:ext cx="338173" cy="200943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62151" y="3944460"/>
              <a:ext cx="293222" cy="225256"/>
            </a:xfrm>
            <a:prstGeom prst="rect">
              <a:avLst/>
            </a:prstGeom>
          </p:spPr>
        </p:pic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50975" y="4426512"/>
              <a:ext cx="259425" cy="267902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083623" y="4544217"/>
              <a:ext cx="265884" cy="233231"/>
            </a:xfrm>
            <a:prstGeom prst="rect">
              <a:avLst/>
            </a:prstGeom>
          </p:spPr>
        </p:pic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462151" y="4321693"/>
              <a:ext cx="291618" cy="192344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6697471" y="3840996"/>
              <a:ext cx="103207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Dust</a:t>
              </a:r>
            </a:p>
            <a:p>
              <a:pPr algn="ctr"/>
              <a:r>
                <a:rPr lang="en-US" sz="1400" b="1" dirty="0" smtClean="0">
                  <a:solidFill>
                    <a:schemeClr val="bg1"/>
                  </a:solidFill>
                </a:rPr>
                <a:t>Mineralogy</a:t>
              </a:r>
              <a:endParaRPr 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783732" y="6477001"/>
            <a:ext cx="7793520" cy="38099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700" b="1" i="1" dirty="0" smtClean="0">
                <a:solidFill>
                  <a:srgbClr val="FF4C00"/>
                </a:solidFill>
              </a:rPr>
              <a:t>Soil dust </a:t>
            </a:r>
            <a:r>
              <a:rPr lang="en-US" sz="1700" b="1" i="1" dirty="0">
                <a:solidFill>
                  <a:srgbClr val="FF4C00"/>
                </a:solidFill>
              </a:rPr>
              <a:t>is the dominant </a:t>
            </a:r>
            <a:r>
              <a:rPr lang="en-US" sz="1700" b="1" i="1" dirty="0" smtClean="0">
                <a:solidFill>
                  <a:srgbClr val="FF4C00"/>
                </a:solidFill>
              </a:rPr>
              <a:t>particle </a:t>
            </a:r>
            <a:r>
              <a:rPr lang="en-US" sz="1700" b="1" i="1" dirty="0">
                <a:solidFill>
                  <a:srgbClr val="FF4C00"/>
                </a:solidFill>
              </a:rPr>
              <a:t>by mass and a key component of the Earth System</a:t>
            </a:r>
          </a:p>
        </p:txBody>
      </p:sp>
    </p:spTree>
    <p:extLst>
      <p:ext uri="{BB962C8B-B14F-4D97-AF65-F5344CB8AC3E}">
        <p14:creationId xmlns:p14="http://schemas.microsoft.com/office/powerpoint/2010/main" val="249597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7744" y="181512"/>
            <a:ext cx="4725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Impacts beyond FRAGMENT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5</a:t>
            </a:r>
            <a:endParaRPr lang="en-US" sz="2000" b="1" dirty="0"/>
          </a:p>
        </p:txBody>
      </p:sp>
      <p:sp>
        <p:nvSpPr>
          <p:cNvPr id="8" name="Rectangle 7"/>
          <p:cNvSpPr/>
          <p:nvPr/>
        </p:nvSpPr>
        <p:spPr>
          <a:xfrm>
            <a:off x="571667" y="1043322"/>
            <a:ext cx="33482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IPCC assessments and models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37446" y="3962400"/>
            <a:ext cx="25437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B</a:t>
            </a:r>
            <a:r>
              <a:rPr lang="en-US" sz="2000" b="1" dirty="0" smtClean="0"/>
              <a:t>iogeochemical cycles</a:t>
            </a:r>
            <a:endParaRPr lang="en-US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343400" y="1043322"/>
            <a:ext cx="47150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Weather and dust forecasts and impacts</a:t>
            </a:r>
          </a:p>
        </p:txBody>
      </p:sp>
      <p:pic>
        <p:nvPicPr>
          <p:cNvPr id="13" name="0 Imagen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93" t="47284" b="4030"/>
          <a:stretch/>
        </p:blipFill>
        <p:spPr>
          <a:xfrm>
            <a:off x="4794694" y="1602148"/>
            <a:ext cx="1834706" cy="1598252"/>
          </a:xfrm>
          <a:prstGeom prst="rect">
            <a:avLst/>
          </a:prstGeom>
        </p:spPr>
      </p:pic>
      <p:pic>
        <p:nvPicPr>
          <p:cNvPr id="10244" name="Picture 4" descr="he 13MW first phase of the Mohammed bin Rashid Al Maktoum Solar Park. Source: First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981200"/>
            <a:ext cx="2631822" cy="160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042277" y="3276600"/>
            <a:ext cx="748923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00"/>
              <a:t>health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553200" y="1600200"/>
            <a:ext cx="233921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700"/>
              <a:t>solar energy </a:t>
            </a:r>
            <a:r>
              <a:rPr lang="en-US" sz="1700" smtClean="0"/>
              <a:t>production</a:t>
            </a:r>
            <a:endParaRPr lang="en-US" sz="1700" dirty="0"/>
          </a:p>
        </p:txBody>
      </p:sp>
      <p:sp>
        <p:nvSpPr>
          <p:cNvPr id="17" name="TextBox 16"/>
          <p:cNvSpPr txBox="1"/>
          <p:nvPr/>
        </p:nvSpPr>
        <p:spPr>
          <a:xfrm>
            <a:off x="4518273" y="3962400"/>
            <a:ext cx="4231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Future remote spectroscopy retrievals</a:t>
            </a:r>
            <a:endParaRPr lang="en-US" sz="2000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4480726"/>
            <a:ext cx="2819400" cy="19596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762291" y="5057179"/>
            <a:ext cx="848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EnMap</a:t>
            </a:r>
            <a:endParaRPr lang="en-US" dirty="0" smtClean="0"/>
          </a:p>
          <a:p>
            <a:r>
              <a:rPr lang="en-US" dirty="0" smtClean="0"/>
              <a:t>EMIT</a:t>
            </a:r>
            <a:endParaRPr lang="en-US" dirty="0"/>
          </a:p>
        </p:txBody>
      </p:sp>
      <p:pic>
        <p:nvPicPr>
          <p:cNvPr id="14340" name="Picture 4" descr="esultado de imagen de IPCC repor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76"/>
          <a:stretch/>
        </p:blipFill>
        <p:spPr bwMode="auto">
          <a:xfrm>
            <a:off x="533400" y="1554916"/>
            <a:ext cx="3183347" cy="2075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://www3.mbari.org/expeditions/SOFeX2002/images/histor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" t="17140" r="2942"/>
          <a:stretch/>
        </p:blipFill>
        <p:spPr bwMode="auto">
          <a:xfrm>
            <a:off x="533400" y="4480727"/>
            <a:ext cx="3177876" cy="19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2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5874761" y="1429657"/>
            <a:ext cx="3026671" cy="497114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60663" y="1415143"/>
            <a:ext cx="5454337" cy="49856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4166"/>
          <a:stretch/>
        </p:blipFill>
        <p:spPr>
          <a:xfrm>
            <a:off x="6248400" y="1553964"/>
            <a:ext cx="2320074" cy="1220933"/>
          </a:xfrm>
          <a:prstGeom prst="rect">
            <a:avLst/>
          </a:prstGeom>
        </p:spPr>
      </p:pic>
      <p:sp>
        <p:nvSpPr>
          <p:cNvPr id="20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6</a:t>
            </a:r>
            <a:endParaRPr lang="en-US" sz="2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3658182" y="162580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Why me?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34895" y="4274278"/>
            <a:ext cx="25986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New recruitments</a:t>
            </a:r>
          </a:p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Postdocs and PhDs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2" name="Picture 4" descr="esultado de imagen de NA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055" y="2818587"/>
            <a:ext cx="801945" cy="63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5867400" y="5608458"/>
            <a:ext cx="3133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World-class collaborators</a:t>
            </a:r>
          </a:p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CSIC, TUD, PSI, NASA,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CALTECH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5"/>
          <a:srcRect l="15255" r="18355" b="24763"/>
          <a:stretch/>
        </p:blipFill>
        <p:spPr>
          <a:xfrm>
            <a:off x="4458282" y="1524000"/>
            <a:ext cx="1104318" cy="12403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00252" y="969804"/>
            <a:ext cx="19125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 smtClean="0"/>
              <a:t>Research team</a:t>
            </a:r>
            <a:endParaRPr lang="en-US" sz="2200" b="1" dirty="0"/>
          </a:p>
        </p:txBody>
      </p:sp>
      <p:sp>
        <p:nvSpPr>
          <p:cNvPr id="3" name="Rectangle 2"/>
          <p:cNvSpPr/>
          <p:nvPr/>
        </p:nvSpPr>
        <p:spPr>
          <a:xfrm>
            <a:off x="321138" y="1494942"/>
            <a:ext cx="4572000" cy="9848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Head of Atmospheric Composition Group</a:t>
            </a:r>
          </a:p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AXA Professor on Sand and dust storms</a:t>
            </a:r>
          </a:p>
          <a:p>
            <a:endParaRPr lang="en-US" sz="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Barcelona Supercomputing Center (BSC)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1138" y="2902223"/>
            <a:ext cx="47080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years as dust research scientist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at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Part of the NASA EMIT mission Science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team</a:t>
            </a: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Co-creator and scientific adviser of the WMO Sand and Dust Storm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program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Expert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 dust theory, modelling &amp; observations</a:t>
            </a: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Keynote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speaker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 dust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mineralogy</a:t>
            </a:r>
          </a:p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Overall budget managed as PI: ~4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MEuro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06499" y="381906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+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74137" y="2956124"/>
            <a:ext cx="2964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Atmospheric Composition </a:t>
            </a:r>
          </a:p>
          <a:p>
            <a:pPr algn="ctr"/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group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84173" y="5093116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+</a:t>
            </a:r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274275" y="981798"/>
            <a:ext cx="32429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 smtClean="0"/>
              <a:t>Carlos Pérez García-Pando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219831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2438400"/>
            <a:ext cx="8763000" cy="18774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4C00"/>
                </a:solidFill>
                <a:latin typeface="Calibri" charset="0"/>
                <a:ea typeface="Calibri" charset="0"/>
                <a:cs typeface="Calibri" charset="0"/>
              </a:rPr>
              <a:t>FRAGMENT</a:t>
            </a:r>
          </a:p>
          <a:p>
            <a:pPr algn="ctr"/>
            <a:endParaRPr lang="en-US" sz="2800" b="1" dirty="0">
              <a:solidFill>
                <a:srgbClr val="EC6F29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en-US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“Toward a paradigm shift in the way we</a:t>
            </a:r>
          </a:p>
          <a:p>
            <a:pPr algn="ctr"/>
            <a:r>
              <a:rPr lang="en-US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understand dust effects upon climate”</a:t>
            </a:r>
            <a:endParaRPr lang="el-GR" sz="2800" b="1" i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3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7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9091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657600" y="159722"/>
            <a:ext cx="1241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Budget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174593"/>
              </p:ext>
            </p:extLst>
          </p:nvPr>
        </p:nvGraphicFramePr>
        <p:xfrm>
          <a:off x="2592000" y="838200"/>
          <a:ext cx="3960000" cy="58841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36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36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215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103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09537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Cost Category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 in Euro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537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Direct Costs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000" i="1" u="none" strike="noStrike" dirty="0">
                          <a:effectLst/>
                        </a:rPr>
                        <a:t>Personnel</a:t>
                      </a:r>
                      <a:endParaRPr lang="en-US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PI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155,971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Senior Staff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92,030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9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Postdocs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569,168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9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Students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195,000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9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Other  (Technical Staff)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164,000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91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i. </a:t>
                      </a:r>
                      <a:r>
                        <a:rPr lang="en-US" sz="1000" b="1" u="none" strike="noStrike" dirty="0">
                          <a:effectLst/>
                        </a:rPr>
                        <a:t>Total Direct Costs for </a:t>
                      </a:r>
                      <a:r>
                        <a:rPr lang="en-US" sz="1000" b="1" u="none" strike="noStrike" dirty="0" smtClean="0">
                          <a:effectLst/>
                        </a:rPr>
                        <a:t>Personnel</a:t>
                      </a:r>
                      <a:endParaRPr lang="en-US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1,176,966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9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i="1" u="none" strike="noStrike" dirty="0">
                          <a:effectLst/>
                        </a:rPr>
                        <a:t>Travel </a:t>
                      </a:r>
                      <a:endParaRPr lang="en-US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124,500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9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i="1" u="none" strike="noStrike" dirty="0">
                          <a:effectLst/>
                        </a:rPr>
                        <a:t>Equipment</a:t>
                      </a:r>
                      <a:endParaRPr lang="en-US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152,152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924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i="1" u="none" strike="noStrike" dirty="0">
                          <a:effectLst/>
                        </a:rPr>
                        <a:t>Other goods and services</a:t>
                      </a:r>
                      <a:endParaRPr lang="en-US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Consumables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156,000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63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Publications (including Open Access fees), etc.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30000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95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Other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5000  x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789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ii. </a:t>
                      </a:r>
                      <a:r>
                        <a:rPr lang="en-US" sz="1000" b="1" u="none" strike="noStrike" dirty="0">
                          <a:effectLst/>
                        </a:rPr>
                        <a:t>Total Other Direct </a:t>
                      </a:r>
                      <a:r>
                        <a:rPr lang="en-US" sz="1000" b="1" u="none" strike="noStrike" dirty="0" smtClean="0">
                          <a:effectLst/>
                        </a:rPr>
                        <a:t>Costs</a:t>
                      </a:r>
                      <a:endParaRPr lang="en-US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Calibri" charset="0"/>
                          <a:cs typeface="Calibri" charset="0"/>
                        </a:rPr>
                        <a:t>462,652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8914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</a:rPr>
                        <a:t>A</a:t>
                      </a:r>
                      <a:r>
                        <a:rPr lang="en-US" sz="1000" u="none" strike="noStrike" dirty="0">
                          <a:effectLst/>
                        </a:rPr>
                        <a:t> – Total Direct Costs (i + ii</a:t>
                      </a:r>
                      <a:r>
                        <a:rPr lang="en-US" sz="1000" u="none" strike="noStrike" dirty="0" smtClean="0">
                          <a:effectLst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1,639,618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6896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</a:rPr>
                        <a:t>B</a:t>
                      </a:r>
                      <a:r>
                        <a:rPr lang="en-US" sz="1000" u="none" strike="noStrike" dirty="0">
                          <a:effectLst/>
                        </a:rPr>
                        <a:t> – Indirect Costs (overheads) 25% of Direct Costs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409,905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8914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</a:rPr>
                        <a:t>C1</a:t>
                      </a:r>
                      <a:r>
                        <a:rPr lang="en-US" sz="1000" u="none" strike="noStrike" dirty="0">
                          <a:effectLst/>
                        </a:rPr>
                        <a:t> – Subcontracting Costs (no overheads</a:t>
                      </a:r>
                      <a:r>
                        <a:rPr lang="en-US" sz="1000" u="none" strike="noStrike" dirty="0" smtClean="0">
                          <a:effectLst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100,000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8914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</a:rPr>
                        <a:t>C2</a:t>
                      </a:r>
                      <a:r>
                        <a:rPr lang="en-US" sz="1000" u="none" strike="noStrike" dirty="0">
                          <a:effectLst/>
                        </a:rPr>
                        <a:t> – Other Direct Costs with </a:t>
                      </a:r>
                      <a:r>
                        <a:rPr lang="en-US" sz="1000" u="none" strike="noStrike" dirty="0" smtClean="0">
                          <a:effectLst/>
                        </a:rPr>
                        <a:t>no overheads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 smtClean="0">
                          <a:effectLst/>
                        </a:rPr>
                        <a:t>-</a:t>
                      </a:r>
                      <a:r>
                        <a:rPr lang="en-US" sz="1000" u="none" strike="noStrike" dirty="0">
                          <a:effectLst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8914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00" b="1" u="none" strike="noStrike" dirty="0">
                          <a:effectLst/>
                        </a:rPr>
                        <a:t>Total Estimated Eligible Costs </a:t>
                      </a:r>
                      <a:r>
                        <a:rPr lang="en-US" sz="1000" u="none" strike="noStrike" dirty="0">
                          <a:effectLst/>
                        </a:rPr>
                        <a:t>(A + B + C</a:t>
                      </a:r>
                      <a:r>
                        <a:rPr lang="en-US" sz="1000" u="none" strike="noStrike" dirty="0" smtClean="0">
                          <a:effectLst/>
                        </a:rPr>
                        <a:t>)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2,149,523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389141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1000" u="none" strike="noStrike" dirty="0">
                          <a:effectLst/>
                        </a:rPr>
                        <a:t>Total Requested EU </a:t>
                      </a:r>
                      <a:r>
                        <a:rPr lang="en-US" sz="1000" u="none" strike="noStrike" dirty="0" smtClean="0">
                          <a:effectLst/>
                        </a:rPr>
                        <a:t>Contribution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 smtClean="0">
                          <a:effectLst/>
                        </a:rPr>
                        <a:t>2,149,523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682" marR="7682" marT="7682" marB="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  <p:sp>
        <p:nvSpPr>
          <p:cNvPr id="11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8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3758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169065" y="159722"/>
            <a:ext cx="25010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Budget analysis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20" name="Chart 19"/>
          <p:cNvGraphicFramePr>
            <a:graphicFrameLocks/>
          </p:cNvGraphicFramePr>
          <p:nvPr>
            <p:extLst/>
          </p:nvPr>
        </p:nvGraphicFramePr>
        <p:xfrm>
          <a:off x="105544" y="1227410"/>
          <a:ext cx="431405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Chart 20"/>
          <p:cNvGraphicFramePr>
            <a:graphicFrameLocks/>
          </p:cNvGraphicFramePr>
          <p:nvPr>
            <p:extLst/>
          </p:nvPr>
        </p:nvGraphicFramePr>
        <p:xfrm>
          <a:off x="4572000" y="1227410"/>
          <a:ext cx="44958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186227" y="5035035"/>
            <a:ext cx="1113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Personnel</a:t>
            </a:r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801452" y="873264"/>
            <a:ext cx="922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General</a:t>
            </a: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324600" y="858078"/>
            <a:ext cx="1272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Direct costs</a:t>
            </a:r>
            <a:endParaRPr lang="en-US"/>
          </a:p>
        </p:txBody>
      </p:sp>
      <p:graphicFrame>
        <p:nvGraphicFramePr>
          <p:cNvPr id="26" name="Chart 25"/>
          <p:cNvGraphicFramePr>
            <a:graphicFrameLocks/>
          </p:cNvGraphicFramePr>
          <p:nvPr>
            <p:extLst/>
          </p:nvPr>
        </p:nvGraphicFramePr>
        <p:xfrm>
          <a:off x="1522147" y="4056749"/>
          <a:ext cx="4650053" cy="2734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9</a:t>
            </a:r>
            <a:endParaRPr lang="en-US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6616249" y="4504898"/>
            <a:ext cx="241482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New recruitments</a:t>
            </a:r>
          </a:p>
          <a:p>
            <a:endParaRPr lang="en-US" dirty="0" smtClean="0"/>
          </a:p>
          <a:p>
            <a:r>
              <a:rPr lang="en-US" dirty="0" smtClean="0"/>
              <a:t>2 PhD students for WP1</a:t>
            </a:r>
          </a:p>
          <a:p>
            <a:r>
              <a:rPr lang="en-US" dirty="0" smtClean="0"/>
              <a:t>1 Postdoc for WP2</a:t>
            </a:r>
            <a:endParaRPr lang="en-US" dirty="0"/>
          </a:p>
          <a:p>
            <a:r>
              <a:rPr lang="en-US" dirty="0" smtClean="0"/>
              <a:t>3 Postdocs for WP3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07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3155404"/>
            <a:ext cx="15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Back-up slides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4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paper_jan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" t="5608" b="3738"/>
          <a:stretch>
            <a:fillRect/>
          </a:stretch>
        </p:blipFill>
        <p:spPr bwMode="auto">
          <a:xfrm>
            <a:off x="209550" y="1007976"/>
            <a:ext cx="2838450" cy="2482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kok_equa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8" y="3714750"/>
            <a:ext cx="220345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3648075" y="1031875"/>
            <a:ext cx="2657475" cy="2478088"/>
            <a:chOff x="3321050" y="1127830"/>
            <a:chExt cx="2857500" cy="2857500"/>
          </a:xfrm>
        </p:grpSpPr>
        <p:pic>
          <p:nvPicPr>
            <p:cNvPr id="8" name="Picture 17" descr="soilpsds_minerals51_sample.pdf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1050" y="1127830"/>
              <a:ext cx="2857500" cy="2857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9" name="Group 18"/>
            <p:cNvGrpSpPr>
              <a:grpSpLocks/>
            </p:cNvGrpSpPr>
            <p:nvPr/>
          </p:nvGrpSpPr>
          <p:grpSpPr bwMode="auto">
            <a:xfrm>
              <a:off x="3886200" y="1207032"/>
              <a:ext cx="1810887" cy="1277273"/>
              <a:chOff x="7188200" y="4879802"/>
              <a:chExt cx="1810887" cy="1277273"/>
            </a:xfrm>
          </p:grpSpPr>
          <p:sp>
            <p:nvSpPr>
              <p:cNvPr id="10" name="TextBox 19"/>
              <p:cNvSpPr txBox="1">
                <a:spLocks noChangeArrowheads="1"/>
              </p:cNvSpPr>
              <p:nvPr/>
            </p:nvSpPr>
            <p:spPr bwMode="auto">
              <a:xfrm>
                <a:off x="7315200" y="4879802"/>
                <a:ext cx="1683887" cy="12772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charset="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charset="0"/>
                  </a:defRPr>
                </a:lvl9pPr>
              </a:lstStyle>
              <a:p>
                <a:pPr eaLnBrk="1" hangingPunct="1"/>
                <a:r>
                  <a:rPr lang="en-US" altLang="x-none" sz="1100" b="1"/>
                  <a:t>PHYLLOSILICATES </a:t>
                </a:r>
              </a:p>
              <a:p>
                <a:pPr eaLnBrk="1" hangingPunct="1"/>
                <a:r>
                  <a:rPr lang="en-US" altLang="x-none" sz="1100" b="1"/>
                  <a:t>(illite, smectite, kaolinite)</a:t>
                </a:r>
              </a:p>
              <a:p>
                <a:pPr eaLnBrk="1" hangingPunct="1"/>
                <a:r>
                  <a:rPr lang="en-US" altLang="x-none" sz="1100" b="1"/>
                  <a:t>CALCITE</a:t>
                </a:r>
              </a:p>
              <a:p>
                <a:pPr eaLnBrk="1" hangingPunct="1"/>
                <a:r>
                  <a:rPr lang="en-US" altLang="x-none" sz="1100" b="1"/>
                  <a:t>QUARTZ</a:t>
                </a:r>
              </a:p>
              <a:p>
                <a:pPr eaLnBrk="1" hangingPunct="1"/>
                <a:r>
                  <a:rPr lang="en-US" altLang="x-none" sz="1100" b="1"/>
                  <a:t>FELDSPAR</a:t>
                </a:r>
              </a:p>
              <a:p>
                <a:pPr eaLnBrk="1" hangingPunct="1"/>
                <a:r>
                  <a:rPr lang="en-US" altLang="x-none" sz="1100" b="1"/>
                  <a:t>GYPSUM</a:t>
                </a:r>
              </a:p>
              <a:p>
                <a:pPr eaLnBrk="1" hangingPunct="1"/>
                <a:r>
                  <a:rPr lang="en-US" altLang="x-none" sz="1100" b="1"/>
                  <a:t>HEMATITE</a:t>
                </a: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7188063" y="5109964"/>
                <a:ext cx="151921" cy="102511"/>
              </a:xfrm>
              <a:prstGeom prst="rect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7188063" y="5351598"/>
                <a:ext cx="151921" cy="102511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188063" y="5529161"/>
                <a:ext cx="151921" cy="10251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7188063" y="5695742"/>
                <a:ext cx="151921" cy="100680"/>
              </a:xfrm>
              <a:prstGeom prst="rect">
                <a:avLst/>
              </a:prstGeom>
              <a:solidFill>
                <a:srgbClr val="FF81FF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7188063" y="5873306"/>
                <a:ext cx="151921" cy="100681"/>
              </a:xfrm>
              <a:prstGeom prst="rect">
                <a:avLst/>
              </a:prstGeom>
              <a:solidFill>
                <a:srgbClr val="80008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7188063" y="6038056"/>
                <a:ext cx="151921" cy="100681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pic>
        <p:nvPicPr>
          <p:cNvPr id="17" name="Picture 27" descr="dustpsds_minerals51_sample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75" y="1031875"/>
            <a:ext cx="2535238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soilpsds_minerals53_sample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850" y="3452813"/>
            <a:ext cx="2590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soilpsds_minerals53_sample_separate_minerals_each_normalized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975" y="3414713"/>
            <a:ext cx="2590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09550" y="5629275"/>
            <a:ext cx="34004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/>
              <a:t>BFT extensions based on fitting</a:t>
            </a:r>
          </a:p>
          <a:p>
            <a:pPr eaLnBrk="1" hangingPunct="1"/>
            <a:r>
              <a:rPr lang="en-US" altLang="x-none"/>
              <a:t>Mineral- specific soil PSD´s further</a:t>
            </a:r>
          </a:p>
          <a:p>
            <a:pPr eaLnBrk="1" hangingPunct="1"/>
            <a:r>
              <a:rPr lang="en-US" altLang="x-none"/>
              <a:t>improve the results  </a:t>
            </a:r>
          </a:p>
        </p:txBody>
      </p:sp>
      <p:sp>
        <p:nvSpPr>
          <p:cNvPr id="21" name="TextBox 37"/>
          <p:cNvSpPr txBox="1">
            <a:spLocks noChangeArrowheads="1"/>
          </p:cNvSpPr>
          <p:nvPr/>
        </p:nvSpPr>
        <p:spPr bwMode="auto">
          <a:xfrm>
            <a:off x="4743450" y="781050"/>
            <a:ext cx="9382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/>
              <a:t>Soil PSD</a:t>
            </a:r>
          </a:p>
        </p:txBody>
      </p:sp>
      <p:sp>
        <p:nvSpPr>
          <p:cNvPr id="22" name="TextBox 38"/>
          <p:cNvSpPr txBox="1">
            <a:spLocks noChangeArrowheads="1"/>
          </p:cNvSpPr>
          <p:nvPr/>
        </p:nvSpPr>
        <p:spPr bwMode="auto">
          <a:xfrm>
            <a:off x="7167563" y="781050"/>
            <a:ext cx="13922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/>
              <a:t>Emitted PSD</a:t>
            </a:r>
          </a:p>
        </p:txBody>
      </p:sp>
      <p:sp>
        <p:nvSpPr>
          <p:cNvPr id="23" name="TextBox 40"/>
          <p:cNvSpPr txBox="1">
            <a:spLocks noChangeArrowheads="1"/>
          </p:cNvSpPr>
          <p:nvPr/>
        </p:nvSpPr>
        <p:spPr bwMode="auto">
          <a:xfrm>
            <a:off x="2544763" y="3805238"/>
            <a:ext cx="1047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/>
              <a:t>Kok 2011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033044" y="5948298"/>
            <a:ext cx="32972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/>
              <a:t>Perlwitz</a:t>
            </a:r>
            <a:r>
              <a:rPr lang="en-US" altLang="x-none" dirty="0"/>
              <a:t> et al., 2015a,b</a:t>
            </a:r>
          </a:p>
          <a:p>
            <a:pPr eaLnBrk="1" hangingPunct="1"/>
            <a:r>
              <a:rPr lang="en-US" altLang="x-none" dirty="0"/>
              <a:t>Pérez García-Pando et al., 2016</a:t>
            </a:r>
          </a:p>
          <a:p>
            <a:pPr eaLnBrk="1" hangingPunct="1"/>
            <a:r>
              <a:rPr lang="en-US" altLang="x-none" dirty="0"/>
              <a:t>Pérez García-Pando et al., in prep</a:t>
            </a:r>
          </a:p>
        </p:txBody>
      </p:sp>
      <p:sp>
        <p:nvSpPr>
          <p:cNvPr id="25" name="Rectangle 42"/>
          <p:cNvSpPr>
            <a:spLocks noChangeArrowheads="1"/>
          </p:cNvSpPr>
          <p:nvPr/>
        </p:nvSpPr>
        <p:spPr bwMode="auto">
          <a:xfrm>
            <a:off x="192541" y="4621476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/>
              <a:t>BFT auspicious for mineralogy as it</a:t>
            </a:r>
          </a:p>
          <a:p>
            <a:pPr eaLnBrk="1" hangingPunct="1"/>
            <a:r>
              <a:rPr lang="en-US" altLang="x-none" dirty="0"/>
              <a:t>is based on the soil dispersed PSD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11</a:t>
            </a:r>
            <a:endParaRPr lang="en-US" sz="20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1699810" y="152400"/>
            <a:ext cx="56761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Size-resolved mineralogy </a:t>
            </a:r>
            <a:r>
              <a:rPr 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at emission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8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83" y="1676400"/>
            <a:ext cx="7704571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11"/>
          <p:cNvSpPr txBox="1">
            <a:spLocks noChangeArrowheads="1"/>
          </p:cNvSpPr>
          <p:nvPr/>
        </p:nvSpPr>
        <p:spPr bwMode="auto">
          <a:xfrm>
            <a:off x="3695312" y="854340"/>
            <a:ext cx="19923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dirty="0" err="1"/>
              <a:t>Claquin</a:t>
            </a:r>
            <a:r>
              <a:rPr lang="en-US" altLang="x-none" dirty="0"/>
              <a:t> et al., 1999</a:t>
            </a:r>
          </a:p>
          <a:p>
            <a:pPr eaLnBrk="1" hangingPunct="1"/>
            <a:r>
              <a:rPr lang="en-US" altLang="x-none" dirty="0" err="1"/>
              <a:t>Journet</a:t>
            </a:r>
            <a:r>
              <a:rPr lang="en-US" altLang="x-none" dirty="0"/>
              <a:t> et al., 2014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12</a:t>
            </a:r>
            <a:endParaRPr lang="en-US" sz="20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839183" y="173746"/>
            <a:ext cx="74656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Lack of reliable estimates on soil </a:t>
            </a:r>
            <a:r>
              <a:rPr 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mineral content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68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13</a:t>
            </a:r>
            <a:endParaRPr lang="en-US" sz="2000" b="1" dirty="0" smtClean="0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8" t="16968" r="22766" b="5042"/>
          <a:stretch>
            <a:fillRect/>
          </a:stretch>
        </p:blipFill>
        <p:spPr bwMode="auto">
          <a:xfrm>
            <a:off x="341313" y="1306513"/>
            <a:ext cx="3500437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3" t="6532" r="4170" b="5305"/>
          <a:stretch>
            <a:fillRect/>
          </a:stretch>
        </p:blipFill>
        <p:spPr bwMode="auto">
          <a:xfrm>
            <a:off x="527050" y="4762500"/>
            <a:ext cx="31686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9"/>
          <a:stretch>
            <a:fillRect/>
          </a:stretch>
        </p:blipFill>
        <p:spPr bwMode="auto">
          <a:xfrm>
            <a:off x="4757738" y="1781175"/>
            <a:ext cx="3798887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624388" y="763588"/>
            <a:ext cx="45196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>
                <a:ea typeface="Calibri" charset="0"/>
                <a:cs typeface="Calibri" charset="0"/>
              </a:rPr>
              <a:t>Hyperion: satellite hyperspectral sensor 0.4 to 2.5 μm, 242 spectral bands, 10nm spectral resolution, 30 m spatial with a SNR of ~50:1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215900" y="871538"/>
            <a:ext cx="3851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/>
              <a:t>VSWIR Spectra of Dust Source Minerals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00013" y="3776663"/>
            <a:ext cx="23256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/>
              <a:t>AVIRIS airborne scenes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00013" y="4063206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dirty="0">
                <a:ea typeface="Calibri" charset="0"/>
                <a:cs typeface="Calibri" charset="0"/>
              </a:rPr>
              <a:t>0.4–2.5 </a:t>
            </a:r>
            <a:r>
              <a:rPr lang="en-US" altLang="x-none" dirty="0" err="1">
                <a:ea typeface="Calibri" charset="0"/>
                <a:cs typeface="Calibri" charset="0"/>
              </a:rPr>
              <a:t>μm</a:t>
            </a:r>
            <a:r>
              <a:rPr lang="en-US" altLang="x-none" dirty="0">
                <a:ea typeface="Calibri" charset="0"/>
                <a:cs typeface="Calibri" charset="0"/>
              </a:rPr>
              <a:t>, 224 bands, 10 nm spectral resolution, SNR of ~500:1 </a:t>
            </a:r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6724650" y="4348163"/>
            <a:ext cx="1831975" cy="2335212"/>
            <a:chOff x="2913509" y="360391"/>
            <a:chExt cx="4241052" cy="5264542"/>
          </a:xfrm>
        </p:grpSpPr>
        <p:pic>
          <p:nvPicPr>
            <p:cNvPr id="17" name="Picture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3509" y="360391"/>
              <a:ext cx="4241052" cy="5264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8715" b="68042"/>
            <a:stretch>
              <a:fillRect/>
            </a:stretch>
          </p:blipFill>
          <p:spPr bwMode="auto">
            <a:xfrm>
              <a:off x="5827765" y="802711"/>
              <a:ext cx="1326796" cy="16824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19" name="Straight Arrow Connector 18"/>
          <p:cNvCxnSpPr/>
          <p:nvPr/>
        </p:nvCxnSpPr>
        <p:spPr>
          <a:xfrm>
            <a:off x="4624388" y="4376738"/>
            <a:ext cx="1952625" cy="19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624388" y="4638675"/>
            <a:ext cx="2100262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b="1"/>
              <a:t>Coming soon, e.g.,</a:t>
            </a:r>
          </a:p>
          <a:p>
            <a:pPr eaLnBrk="1" hangingPunct="1"/>
            <a:r>
              <a:rPr lang="en-US" altLang="x-none" b="1"/>
              <a:t>EnMap (~2019)</a:t>
            </a:r>
          </a:p>
          <a:p>
            <a:pPr eaLnBrk="1" hangingPunct="1"/>
            <a:r>
              <a:rPr lang="en-US" altLang="x-none" b="1"/>
              <a:t>Germany</a:t>
            </a:r>
          </a:p>
          <a:p>
            <a:pPr eaLnBrk="1" hangingPunct="1"/>
            <a:endParaRPr lang="en-US" altLang="x-none"/>
          </a:p>
          <a:p>
            <a:pPr eaLnBrk="1" hangingPunct="1"/>
            <a:endParaRPr lang="en-US" altLang="x-none"/>
          </a:p>
          <a:p>
            <a:pPr eaLnBrk="1" hangingPunct="1"/>
            <a:r>
              <a:rPr lang="en-US" altLang="x-none"/>
              <a:t>EMIT (under review)</a:t>
            </a:r>
          </a:p>
          <a:p>
            <a:pPr eaLnBrk="1" hangingPunct="1"/>
            <a:r>
              <a:rPr lang="en-US" altLang="x-none"/>
              <a:t>NASA, US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173788" y="3282950"/>
            <a:ext cx="15097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/>
            <a:r>
              <a:rPr lang="en-US" altLang="x-none" b="1"/>
              <a:t>90.000 scenes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47212" y="152400"/>
            <a:ext cx="5497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Remote </a:t>
            </a:r>
            <a:r>
              <a:rPr lang="en-US" sz="2800" b="1" smtClean="0"/>
              <a:t>hyperspectral spectroscopy</a:t>
            </a:r>
            <a:endParaRPr lang="en-US" sz="2800" b="1"/>
          </a:p>
        </p:txBody>
      </p:sp>
    </p:spTree>
    <p:extLst>
      <p:ext uri="{BB962C8B-B14F-4D97-AF65-F5344CB8AC3E}">
        <p14:creationId xmlns:p14="http://schemas.microsoft.com/office/powerpoint/2010/main" val="201817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3F1C5237-01B0-4850-BC99-C1C4A658F068" descr="9DFC373F-CF5B-448F-85A8-6A71B71B2F4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75" y="1218020"/>
            <a:ext cx="4215847" cy="2632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54881" y="1443723"/>
            <a:ext cx="3744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AVIRIS VSWIR imaging spectroscopy measurements of Salton Sea in Southern California block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41" y="3850367"/>
            <a:ext cx="2587169" cy="30157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4094">
            <a:off x="3520785" y="3477666"/>
            <a:ext cx="5461804" cy="34067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48885" y="2795270"/>
            <a:ext cx="27566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Hematite</a:t>
            </a:r>
            <a:endParaRPr lang="en-US" sz="1600" b="1" dirty="0">
              <a:solidFill>
                <a:srgbClr val="FF0000"/>
              </a:solidFill>
              <a:latin typeface="Arial Narrow"/>
              <a:cs typeface="Arial Narrow"/>
            </a:endParaRPr>
          </a:p>
          <a:p>
            <a:pPr algn="r"/>
            <a:r>
              <a:rPr lang="en-US" sz="1600" b="1" dirty="0" err="1" smtClean="0">
                <a:solidFill>
                  <a:schemeClr val="bg2">
                    <a:lumMod val="50000"/>
                  </a:schemeClr>
                </a:solidFill>
                <a:latin typeface="Arial Narrow"/>
                <a:cs typeface="Arial Narrow"/>
              </a:rPr>
              <a:t>Goethtite</a:t>
            </a:r>
            <a:endParaRPr lang="en-US" sz="1600" b="1" dirty="0" smtClean="0">
              <a:solidFill>
                <a:schemeClr val="accent2">
                  <a:lumMod val="50000"/>
                </a:schemeClr>
              </a:solidFill>
              <a:latin typeface="Arial Narrow"/>
              <a:cs typeface="Arial Narrow"/>
            </a:endParaRPr>
          </a:p>
          <a:p>
            <a:pPr algn="r"/>
            <a:r>
              <a:rPr lang="en-US" sz="1600" b="1" dirty="0" smtClean="0">
                <a:solidFill>
                  <a:srgbClr val="0000FF"/>
                </a:solidFill>
                <a:latin typeface="Arial Narrow"/>
                <a:cs typeface="Arial Narrow"/>
              </a:rPr>
              <a:t>Carbonates</a:t>
            </a:r>
          </a:p>
          <a:p>
            <a:pPr algn="r"/>
            <a:r>
              <a:rPr lang="en-US" sz="1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Clay Minerals</a:t>
            </a:r>
            <a:endParaRPr lang="en-US" sz="1600" b="1" dirty="0" smtClean="0">
              <a:solidFill>
                <a:srgbClr val="0000FF"/>
              </a:solidFill>
              <a:latin typeface="Arial Narrow"/>
              <a:cs typeface="Arial Narrow"/>
            </a:endParaRPr>
          </a:p>
          <a:p>
            <a:pPr algn="r"/>
            <a:r>
              <a:rPr lang="en-US" sz="1600" b="1" dirty="0" err="1" smtClean="0">
                <a:solidFill>
                  <a:srgbClr val="3366FF"/>
                </a:solidFill>
                <a:latin typeface="Arial Narrow"/>
                <a:cs typeface="Arial Narrow"/>
              </a:rPr>
              <a:t>Illite</a:t>
            </a:r>
            <a:endParaRPr lang="en-US" sz="1600" b="1" dirty="0">
              <a:solidFill>
                <a:srgbClr val="3366FF"/>
              </a:solidFill>
              <a:latin typeface="Arial Narrow"/>
              <a:cs typeface="Arial Narrow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158378"/>
            <a:ext cx="70777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Salton sea and AVIRIS </a:t>
            </a:r>
            <a:r>
              <a:rPr lang="en-US" sz="2800" b="1" smtClean="0"/>
              <a:t>airborne measurements</a:t>
            </a:r>
            <a:endParaRPr lang="en-US" sz="2800" b="1" dirty="0"/>
          </a:p>
        </p:txBody>
      </p:sp>
      <p:sp>
        <p:nvSpPr>
          <p:cNvPr id="12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14</a:t>
            </a: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05666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6863" y="252794"/>
            <a:ext cx="2133600" cy="365125"/>
          </a:xfrm>
        </p:spPr>
        <p:txBody>
          <a:bodyPr/>
          <a:lstStyle/>
          <a:p>
            <a:fld id="{96C8A127-0E14-4F31-ACF9-2A7D63045BF6}" type="slidenum">
              <a:rPr lang="en-US" sz="2000" b="1"/>
              <a:pPr/>
              <a:t>2</a:t>
            </a:fld>
            <a:endParaRPr lang="en-US" sz="2000" b="1" dirty="0"/>
          </a:p>
        </p:txBody>
      </p:sp>
      <p:sp>
        <p:nvSpPr>
          <p:cNvPr id="205" name="TextBox 204"/>
          <p:cNvSpPr txBox="1"/>
          <p:nvPr/>
        </p:nvSpPr>
        <p:spPr>
          <a:xfrm>
            <a:off x="1600200" y="170334"/>
            <a:ext cx="659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Ground-breaking nature of FRAGMENT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08" name="Straight Arrow Connector 207"/>
          <p:cNvCxnSpPr/>
          <p:nvPr/>
        </p:nvCxnSpPr>
        <p:spPr>
          <a:xfrm flipV="1">
            <a:off x="3106688" y="4437686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/>
          <p:cNvCxnSpPr/>
          <p:nvPr/>
        </p:nvCxnSpPr>
        <p:spPr>
          <a:xfrm flipV="1">
            <a:off x="3335288" y="4562377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/>
          <p:cNvCxnSpPr/>
          <p:nvPr/>
        </p:nvCxnSpPr>
        <p:spPr>
          <a:xfrm flipV="1">
            <a:off x="2878088" y="4513886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1" name="Group 1040"/>
          <p:cNvGrpSpPr/>
          <p:nvPr/>
        </p:nvGrpSpPr>
        <p:grpSpPr>
          <a:xfrm>
            <a:off x="896889" y="1097533"/>
            <a:ext cx="7391399" cy="4422069"/>
            <a:chOff x="762000" y="910652"/>
            <a:chExt cx="7646047" cy="4422069"/>
          </a:xfrm>
        </p:grpSpPr>
        <p:pic>
          <p:nvPicPr>
            <p:cNvPr id="207" name="Picture 20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/>
          </p:blipFill>
          <p:spPr>
            <a:xfrm>
              <a:off x="762000" y="1847862"/>
              <a:ext cx="7646047" cy="3484859"/>
            </a:xfrm>
            <a:prstGeom prst="rect">
              <a:avLst/>
            </a:prstGeom>
            <a:noFill/>
          </p:spPr>
        </p:pic>
        <p:pic>
          <p:nvPicPr>
            <p:cNvPr id="212" name="Picture 2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/>
          </p:blipFill>
          <p:spPr>
            <a:xfrm>
              <a:off x="762000" y="910652"/>
              <a:ext cx="7646047" cy="1483644"/>
            </a:xfrm>
            <a:prstGeom prst="rect">
              <a:avLst/>
            </a:prstGeom>
          </p:spPr>
        </p:pic>
      </p:grpSp>
      <p:sp>
        <p:nvSpPr>
          <p:cNvPr id="1047" name="TextBox 1046"/>
          <p:cNvSpPr txBox="1"/>
          <p:nvPr/>
        </p:nvSpPr>
        <p:spPr>
          <a:xfrm>
            <a:off x="7019129" y="4815222"/>
            <a:ext cx="118923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IPCC 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Key </a:t>
            </a:r>
          </a:p>
          <a:p>
            <a:pPr algn="ctr"/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ncertainty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49" name="TextBox 1048"/>
          <p:cNvSpPr txBox="1"/>
          <p:nvPr/>
        </p:nvSpPr>
        <p:spPr>
          <a:xfrm>
            <a:off x="2051902" y="1076500"/>
            <a:ext cx="54658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</a:rPr>
              <a:t>Earth System Models neglect 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</a:rPr>
              <a:t>dust mineralogical composition variations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341" name="Rectangle 340"/>
          <p:cNvSpPr/>
          <p:nvPr/>
        </p:nvSpPr>
        <p:spPr>
          <a:xfrm>
            <a:off x="1368602" y="5257317"/>
            <a:ext cx="2286000" cy="238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TextBox 341"/>
          <p:cNvSpPr txBox="1"/>
          <p:nvPr/>
        </p:nvSpPr>
        <p:spPr>
          <a:xfrm>
            <a:off x="1370461" y="5224046"/>
            <a:ext cx="2363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SOIL MINERAL CONTENT?</a:t>
            </a:r>
            <a:endParaRPr lang="en-US" sz="1600" b="1" dirty="0"/>
          </a:p>
        </p:txBody>
      </p:sp>
      <p:sp>
        <p:nvSpPr>
          <p:cNvPr id="343" name="Rectangle 342"/>
          <p:cNvSpPr/>
          <p:nvPr/>
        </p:nvSpPr>
        <p:spPr>
          <a:xfrm>
            <a:off x="1341576" y="4244048"/>
            <a:ext cx="1055649" cy="238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TextBox 343"/>
          <p:cNvSpPr txBox="1"/>
          <p:nvPr/>
        </p:nvSpPr>
        <p:spPr>
          <a:xfrm>
            <a:off x="1295400" y="4191000"/>
            <a:ext cx="1136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EMISSION?</a:t>
            </a:r>
            <a:endParaRPr lang="en-US" sz="1600" b="1" dirty="0"/>
          </a:p>
        </p:txBody>
      </p:sp>
      <p:cxnSp>
        <p:nvCxnSpPr>
          <p:cNvPr id="47" name="Straight Arrow Connector 46"/>
          <p:cNvCxnSpPr/>
          <p:nvPr/>
        </p:nvCxnSpPr>
        <p:spPr>
          <a:xfrm flipV="1">
            <a:off x="1676400" y="4648200"/>
            <a:ext cx="0" cy="387046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980155" y="4562377"/>
            <a:ext cx="0" cy="387046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2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3124200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8000" y="169902"/>
            <a:ext cx="2563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smtClean="0"/>
              <a:t>Field campaigns</a:t>
            </a:r>
            <a:endParaRPr lang="en-US" sz="2800" b="1" dirty="0"/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15</a:t>
            </a:r>
            <a:endParaRPr lang="en-US" sz="2000" b="1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1657580" y="986643"/>
            <a:ext cx="5828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Aragon (Spain), </a:t>
            </a:r>
            <a:r>
              <a:rPr lang="en-US" dirty="0" err="1" smtClean="0"/>
              <a:t>Tinfou</a:t>
            </a:r>
            <a:r>
              <a:rPr lang="en-US" dirty="0" smtClean="0"/>
              <a:t> (Morocco), Salton Sea (California, US)</a:t>
            </a:r>
            <a:endParaRPr lang="en-US" dirty="0"/>
          </a:p>
        </p:txBody>
      </p:sp>
      <p:pic>
        <p:nvPicPr>
          <p:cNvPr id="10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32214"/>
            <a:ext cx="3410585" cy="3895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628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173746"/>
            <a:ext cx="8189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Constraining iron oxides with radiance measurements</a:t>
            </a:r>
            <a:endParaRPr lang="en-US" sz="2800" b="1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16</a:t>
            </a:r>
            <a:endParaRPr lang="en-US" sz="2000" b="1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600"/>
            <a:ext cx="9144000" cy="3684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0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04800" y="173746"/>
            <a:ext cx="8189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Constraining iron oxides with radiance measurements</a:t>
            </a:r>
            <a:endParaRPr lang="en-US" sz="2800" b="1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17</a:t>
            </a:r>
            <a:endParaRPr lang="en-US" sz="2000" b="1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1852"/>
            <a:ext cx="9144000" cy="533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83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60" y="2631054"/>
            <a:ext cx="3231819" cy="17568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9600" y="4648200"/>
            <a:ext cx="3538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Marenostrum</a:t>
            </a:r>
            <a:r>
              <a:rPr lang="en-US" dirty="0" smtClean="0"/>
              <a:t> Supercomputer (BSC)</a:t>
            </a:r>
            <a:endParaRPr lang="en-US" dirty="0"/>
          </a:p>
        </p:txBody>
      </p:sp>
      <p:pic>
        <p:nvPicPr>
          <p:cNvPr id="9" name="Imagen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646" y="2631054"/>
            <a:ext cx="3585312" cy="175687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1742950" y="2098224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M</a:t>
            </a:r>
            <a:r>
              <a:rPr lang="en-US" smtClean="0">
                <a:solidFill>
                  <a:srgbClr val="FF0000"/>
                </a:solidFill>
              </a:rPr>
              <a:t>odelling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63408" y="2098224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rgbClr val="FF0000"/>
                </a:solidFill>
              </a:rPr>
              <a:t>Experimental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7324" y="4644030"/>
            <a:ext cx="3186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Laboratory facilities (CSIC, TUD)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924079" y="3509490"/>
            <a:ext cx="958567" cy="0"/>
          </a:xfrm>
          <a:prstGeom prst="straightConnector1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159722"/>
            <a:ext cx="91440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3048000" y="169902"/>
            <a:ext cx="2277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Main facilities</a:t>
            </a:r>
            <a:endParaRPr lang="en-US" sz="2800" b="1" dirty="0"/>
          </a:p>
        </p:txBody>
      </p:sp>
      <p:sp>
        <p:nvSpPr>
          <p:cNvPr id="16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/>
              <a:t>18</a:t>
            </a: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0956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6863" y="252794"/>
            <a:ext cx="2133600" cy="365125"/>
          </a:xfrm>
        </p:spPr>
        <p:txBody>
          <a:bodyPr/>
          <a:lstStyle/>
          <a:p>
            <a:r>
              <a:rPr lang="en-US" sz="2000" b="1" dirty="0" smtClean="0"/>
              <a:t>2</a:t>
            </a:r>
            <a:endParaRPr lang="en-US" sz="2000" b="1" dirty="0"/>
          </a:p>
        </p:txBody>
      </p:sp>
      <p:sp>
        <p:nvSpPr>
          <p:cNvPr id="205" name="TextBox 204"/>
          <p:cNvSpPr txBox="1"/>
          <p:nvPr/>
        </p:nvSpPr>
        <p:spPr>
          <a:xfrm>
            <a:off x="1600200" y="170334"/>
            <a:ext cx="659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Ground-breaking nature of FRAGMENT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08" name="Straight Arrow Connector 207"/>
          <p:cNvCxnSpPr/>
          <p:nvPr/>
        </p:nvCxnSpPr>
        <p:spPr>
          <a:xfrm flipV="1">
            <a:off x="3106688" y="4437686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/>
          <p:cNvCxnSpPr/>
          <p:nvPr/>
        </p:nvCxnSpPr>
        <p:spPr>
          <a:xfrm flipV="1">
            <a:off x="3335288" y="4562377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/>
          <p:cNvCxnSpPr/>
          <p:nvPr/>
        </p:nvCxnSpPr>
        <p:spPr>
          <a:xfrm flipV="1">
            <a:off x="2878088" y="4513886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1" name="Group 1040"/>
          <p:cNvGrpSpPr/>
          <p:nvPr/>
        </p:nvGrpSpPr>
        <p:grpSpPr>
          <a:xfrm>
            <a:off x="896889" y="1097533"/>
            <a:ext cx="7391399" cy="4422069"/>
            <a:chOff x="762000" y="910652"/>
            <a:chExt cx="7646047" cy="4422069"/>
          </a:xfrm>
        </p:grpSpPr>
        <p:pic>
          <p:nvPicPr>
            <p:cNvPr id="207" name="Picture 20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/>
          </p:blipFill>
          <p:spPr>
            <a:xfrm>
              <a:off x="762000" y="1847862"/>
              <a:ext cx="7646047" cy="3484859"/>
            </a:xfrm>
            <a:prstGeom prst="rect">
              <a:avLst/>
            </a:prstGeom>
            <a:noFill/>
          </p:spPr>
        </p:pic>
        <p:pic>
          <p:nvPicPr>
            <p:cNvPr id="212" name="Picture 2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/>
          </p:blipFill>
          <p:spPr>
            <a:xfrm>
              <a:off x="762000" y="910652"/>
              <a:ext cx="7646047" cy="1483644"/>
            </a:xfrm>
            <a:prstGeom prst="rect">
              <a:avLst/>
            </a:prstGeom>
          </p:spPr>
        </p:pic>
      </p:grpSp>
      <p:sp>
        <p:nvSpPr>
          <p:cNvPr id="1047" name="TextBox 1046"/>
          <p:cNvSpPr txBox="1"/>
          <p:nvPr/>
        </p:nvSpPr>
        <p:spPr>
          <a:xfrm>
            <a:off x="7019129" y="4815222"/>
            <a:ext cx="118923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IPCC 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Key </a:t>
            </a:r>
          </a:p>
          <a:p>
            <a:pPr algn="ctr"/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ncertainty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49" name="TextBox 1048"/>
          <p:cNvSpPr txBox="1"/>
          <p:nvPr/>
        </p:nvSpPr>
        <p:spPr>
          <a:xfrm>
            <a:off x="2051902" y="1076500"/>
            <a:ext cx="54658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</a:rPr>
              <a:t>Earth System Models neglect 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</a:rPr>
              <a:t>dust mineralogical composition variations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341" name="Rectangle 340"/>
          <p:cNvSpPr/>
          <p:nvPr/>
        </p:nvSpPr>
        <p:spPr>
          <a:xfrm>
            <a:off x="1368602" y="5257317"/>
            <a:ext cx="2286000" cy="238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TextBox 341"/>
          <p:cNvSpPr txBox="1"/>
          <p:nvPr/>
        </p:nvSpPr>
        <p:spPr>
          <a:xfrm>
            <a:off x="1370461" y="5224046"/>
            <a:ext cx="2363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SOIL MINERAL CONTENT?</a:t>
            </a:r>
            <a:endParaRPr lang="en-US" sz="1600" b="1" dirty="0"/>
          </a:p>
        </p:txBody>
      </p:sp>
      <p:sp>
        <p:nvSpPr>
          <p:cNvPr id="343" name="Rectangle 342"/>
          <p:cNvSpPr/>
          <p:nvPr/>
        </p:nvSpPr>
        <p:spPr>
          <a:xfrm>
            <a:off x="1341576" y="4244048"/>
            <a:ext cx="1055649" cy="238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TextBox 343"/>
          <p:cNvSpPr txBox="1"/>
          <p:nvPr/>
        </p:nvSpPr>
        <p:spPr>
          <a:xfrm>
            <a:off x="1295400" y="4191000"/>
            <a:ext cx="1136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EMISSION?</a:t>
            </a:r>
            <a:endParaRPr lang="en-US" sz="16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1295400" y="1981200"/>
            <a:ext cx="6096000" cy="1117673"/>
            <a:chOff x="1295400" y="1981200"/>
            <a:chExt cx="6096000" cy="1117673"/>
          </a:xfrm>
        </p:grpSpPr>
        <p:sp>
          <p:nvSpPr>
            <p:cNvPr id="217" name="Cloud 216"/>
            <p:cNvSpPr/>
            <p:nvPr/>
          </p:nvSpPr>
          <p:spPr>
            <a:xfrm>
              <a:off x="6319010" y="2514600"/>
              <a:ext cx="1072390" cy="584273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8000"/>
                  </a:schemeClr>
                </a:gs>
                <a:gs pos="73000">
                  <a:schemeClr val="accent1">
                    <a:lumMod val="45000"/>
                    <a:lumOff val="55000"/>
                    <a:alpha val="82000"/>
                  </a:schemeClr>
                </a:gs>
                <a:gs pos="82000">
                  <a:schemeClr val="accent1">
                    <a:lumMod val="45000"/>
                    <a:lumOff val="55000"/>
                    <a:alpha val="73000"/>
                  </a:schemeClr>
                </a:gs>
                <a:gs pos="100000">
                  <a:schemeClr val="accent1">
                    <a:lumMod val="30000"/>
                    <a:lumOff val="70000"/>
                    <a:alpha val="6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0" name="Group 259"/>
            <p:cNvGrpSpPr/>
            <p:nvPr/>
          </p:nvGrpSpPr>
          <p:grpSpPr>
            <a:xfrm>
              <a:off x="4419600" y="2261808"/>
              <a:ext cx="783030" cy="372106"/>
              <a:chOff x="2341683" y="2656957"/>
              <a:chExt cx="1087829" cy="506433"/>
            </a:xfrm>
          </p:grpSpPr>
          <p:cxnSp>
            <p:nvCxnSpPr>
              <p:cNvPr id="261" name="Straight Arrow Connector 260"/>
              <p:cNvCxnSpPr/>
              <p:nvPr/>
            </p:nvCxnSpPr>
            <p:spPr>
              <a:xfrm flipV="1">
                <a:off x="2993088" y="2656957"/>
                <a:ext cx="436424" cy="49248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Arrow Connector 262"/>
              <p:cNvCxnSpPr/>
              <p:nvPr/>
            </p:nvCxnSpPr>
            <p:spPr>
              <a:xfrm>
                <a:off x="2341683" y="2699282"/>
                <a:ext cx="507368" cy="464108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Rectangle 34"/>
            <p:cNvSpPr/>
            <p:nvPr/>
          </p:nvSpPr>
          <p:spPr>
            <a:xfrm>
              <a:off x="1361508" y="2261807"/>
              <a:ext cx="1618647" cy="239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95400" y="2209800"/>
              <a:ext cx="17575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CLIMATE EFFECTS?</a:t>
              </a:r>
              <a:endParaRPr lang="en-US" sz="16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62129" y="1981200"/>
              <a:ext cx="11480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</a:rPr>
                <a:t>RADIATION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266793" y="2359620"/>
              <a:ext cx="11729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</a:rPr>
                <a:t>CHEMISTRY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424540" y="2634039"/>
              <a:ext cx="87851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smtClean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</a:rPr>
                <a:t>CLOUDS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6575643" y="2163823"/>
              <a:ext cx="783030" cy="372106"/>
              <a:chOff x="2341683" y="2656957"/>
              <a:chExt cx="1087829" cy="506433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 flipV="1">
                <a:off x="2993088" y="2656957"/>
                <a:ext cx="436424" cy="49248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2341683" y="2699282"/>
                <a:ext cx="507368" cy="464108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4"/>
            <p:cNvSpPr txBox="1"/>
            <p:nvPr/>
          </p:nvSpPr>
          <p:spPr>
            <a:xfrm>
              <a:off x="3741065" y="2373297"/>
              <a:ext cx="9546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smtClean="0">
                  <a:solidFill>
                    <a:schemeClr val="bg1">
                      <a:lumMod val="95000"/>
                    </a:schemeClr>
                  </a:solidFill>
                </a:rPr>
                <a:t>hematite</a:t>
              </a:r>
              <a:endParaRPr lang="en-US" sz="1600" b="1" i="1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cxnSp>
        <p:nvCxnSpPr>
          <p:cNvPr id="47" name="Straight Arrow Connector 46"/>
          <p:cNvCxnSpPr/>
          <p:nvPr/>
        </p:nvCxnSpPr>
        <p:spPr>
          <a:xfrm flipV="1">
            <a:off x="1676400" y="4648200"/>
            <a:ext cx="0" cy="387046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980155" y="4562377"/>
            <a:ext cx="0" cy="387046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51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6863" y="252794"/>
            <a:ext cx="2133600" cy="365125"/>
          </a:xfrm>
        </p:spPr>
        <p:txBody>
          <a:bodyPr/>
          <a:lstStyle/>
          <a:p>
            <a:r>
              <a:rPr lang="en-US" sz="2000" b="1" dirty="0"/>
              <a:t>2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1600200" y="170334"/>
            <a:ext cx="65997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Ground-breaking nature of FRAGMENT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208" name="Straight Arrow Connector 207"/>
          <p:cNvCxnSpPr/>
          <p:nvPr/>
        </p:nvCxnSpPr>
        <p:spPr>
          <a:xfrm flipV="1">
            <a:off x="3106688" y="4437686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Arrow Connector 209"/>
          <p:cNvCxnSpPr/>
          <p:nvPr/>
        </p:nvCxnSpPr>
        <p:spPr>
          <a:xfrm flipV="1">
            <a:off x="3335288" y="4562377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Arrow Connector 210"/>
          <p:cNvCxnSpPr/>
          <p:nvPr/>
        </p:nvCxnSpPr>
        <p:spPr>
          <a:xfrm flipV="1">
            <a:off x="2878088" y="4513886"/>
            <a:ext cx="0" cy="505691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1" name="Group 1040"/>
          <p:cNvGrpSpPr/>
          <p:nvPr/>
        </p:nvGrpSpPr>
        <p:grpSpPr>
          <a:xfrm>
            <a:off x="896889" y="1097533"/>
            <a:ext cx="7391399" cy="4422069"/>
            <a:chOff x="762000" y="910652"/>
            <a:chExt cx="7646047" cy="4422069"/>
          </a:xfrm>
        </p:grpSpPr>
        <p:pic>
          <p:nvPicPr>
            <p:cNvPr id="207" name="Picture 20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4"/>
            <a:stretch/>
          </p:blipFill>
          <p:spPr>
            <a:xfrm>
              <a:off x="762000" y="1847862"/>
              <a:ext cx="7646047" cy="3484859"/>
            </a:xfrm>
            <a:prstGeom prst="rect">
              <a:avLst/>
            </a:prstGeom>
            <a:noFill/>
          </p:spPr>
        </p:pic>
        <p:pic>
          <p:nvPicPr>
            <p:cNvPr id="212" name="Picture 2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036"/>
            <a:stretch/>
          </p:blipFill>
          <p:spPr>
            <a:xfrm>
              <a:off x="762000" y="910652"/>
              <a:ext cx="7646047" cy="1483644"/>
            </a:xfrm>
            <a:prstGeom prst="rect">
              <a:avLst/>
            </a:prstGeom>
          </p:spPr>
        </p:pic>
      </p:grpSp>
      <p:sp>
        <p:nvSpPr>
          <p:cNvPr id="1047" name="TextBox 1046"/>
          <p:cNvSpPr txBox="1"/>
          <p:nvPr/>
        </p:nvSpPr>
        <p:spPr>
          <a:xfrm>
            <a:off x="7019129" y="4815222"/>
            <a:ext cx="1189236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IPCC 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Key </a:t>
            </a:r>
          </a:p>
          <a:p>
            <a:pPr algn="ctr"/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ncertainty</a:t>
            </a: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49" name="TextBox 1048"/>
          <p:cNvSpPr txBox="1"/>
          <p:nvPr/>
        </p:nvSpPr>
        <p:spPr>
          <a:xfrm>
            <a:off x="2051902" y="1076500"/>
            <a:ext cx="54658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bg1"/>
                </a:solidFill>
              </a:rPr>
              <a:t>Earth System Models neglect </a:t>
            </a:r>
          </a:p>
          <a:p>
            <a:pPr algn="ctr"/>
            <a:r>
              <a:rPr lang="en-US" sz="2200" b="1" dirty="0" smtClean="0">
                <a:solidFill>
                  <a:schemeClr val="bg1"/>
                </a:solidFill>
              </a:rPr>
              <a:t>dust mineralogical composition variations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1052" name="Rectangle 1051"/>
          <p:cNvSpPr/>
          <p:nvPr/>
        </p:nvSpPr>
        <p:spPr>
          <a:xfrm>
            <a:off x="1472821" y="5794021"/>
            <a:ext cx="62587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Constrain the global dust mineralogical composition</a:t>
            </a:r>
          </a:p>
          <a:p>
            <a:pPr algn="ctr"/>
            <a:r>
              <a:rPr lang="en-US" sz="2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Understand and calculate its effects upon climate</a:t>
            </a:r>
          </a:p>
        </p:txBody>
      </p:sp>
      <p:sp>
        <p:nvSpPr>
          <p:cNvPr id="341" name="Rectangle 340"/>
          <p:cNvSpPr/>
          <p:nvPr/>
        </p:nvSpPr>
        <p:spPr>
          <a:xfrm>
            <a:off x="1368602" y="5257317"/>
            <a:ext cx="2286000" cy="238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2" name="TextBox 341"/>
          <p:cNvSpPr txBox="1"/>
          <p:nvPr/>
        </p:nvSpPr>
        <p:spPr>
          <a:xfrm>
            <a:off x="1370461" y="5224046"/>
            <a:ext cx="23633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SOIL MINERAL CONTENT?</a:t>
            </a:r>
            <a:endParaRPr lang="en-US" sz="1600" b="1" dirty="0"/>
          </a:p>
        </p:txBody>
      </p:sp>
      <p:sp>
        <p:nvSpPr>
          <p:cNvPr id="343" name="Rectangle 342"/>
          <p:cNvSpPr/>
          <p:nvPr/>
        </p:nvSpPr>
        <p:spPr>
          <a:xfrm>
            <a:off x="1341576" y="4244048"/>
            <a:ext cx="1055649" cy="2381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4" name="TextBox 343"/>
          <p:cNvSpPr txBox="1"/>
          <p:nvPr/>
        </p:nvSpPr>
        <p:spPr>
          <a:xfrm>
            <a:off x="1295400" y="4191000"/>
            <a:ext cx="1136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EMISSION?</a:t>
            </a:r>
            <a:endParaRPr lang="en-US" sz="1600" b="1" dirty="0"/>
          </a:p>
        </p:txBody>
      </p:sp>
      <p:grpSp>
        <p:nvGrpSpPr>
          <p:cNvPr id="6" name="Group 5"/>
          <p:cNvGrpSpPr/>
          <p:nvPr/>
        </p:nvGrpSpPr>
        <p:grpSpPr>
          <a:xfrm>
            <a:off x="1295400" y="1981200"/>
            <a:ext cx="6096000" cy="1117673"/>
            <a:chOff x="1295400" y="1981200"/>
            <a:chExt cx="6096000" cy="1117673"/>
          </a:xfrm>
        </p:grpSpPr>
        <p:sp>
          <p:nvSpPr>
            <p:cNvPr id="217" name="Cloud 216"/>
            <p:cNvSpPr/>
            <p:nvPr/>
          </p:nvSpPr>
          <p:spPr>
            <a:xfrm>
              <a:off x="6319010" y="2514600"/>
              <a:ext cx="1072390" cy="584273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  <a:alpha val="8000"/>
                  </a:schemeClr>
                </a:gs>
                <a:gs pos="73000">
                  <a:schemeClr val="accent1">
                    <a:lumMod val="45000"/>
                    <a:lumOff val="55000"/>
                    <a:alpha val="82000"/>
                  </a:schemeClr>
                </a:gs>
                <a:gs pos="82000">
                  <a:schemeClr val="accent1">
                    <a:lumMod val="45000"/>
                    <a:lumOff val="55000"/>
                    <a:alpha val="73000"/>
                  </a:schemeClr>
                </a:gs>
                <a:gs pos="100000">
                  <a:schemeClr val="accent1">
                    <a:lumMod val="30000"/>
                    <a:lumOff val="70000"/>
                    <a:alpha val="60000"/>
                  </a:schemeClr>
                </a:gs>
              </a:gsLst>
              <a:lin ang="5400000" scaled="1"/>
            </a:gradFill>
            <a:ln w="190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0" name="Group 259"/>
            <p:cNvGrpSpPr/>
            <p:nvPr/>
          </p:nvGrpSpPr>
          <p:grpSpPr>
            <a:xfrm>
              <a:off x="4419600" y="2261808"/>
              <a:ext cx="783030" cy="372106"/>
              <a:chOff x="2341683" y="2656957"/>
              <a:chExt cx="1087829" cy="506433"/>
            </a:xfrm>
          </p:grpSpPr>
          <p:cxnSp>
            <p:nvCxnSpPr>
              <p:cNvPr id="261" name="Straight Arrow Connector 260"/>
              <p:cNvCxnSpPr/>
              <p:nvPr/>
            </p:nvCxnSpPr>
            <p:spPr>
              <a:xfrm flipV="1">
                <a:off x="2993088" y="2656957"/>
                <a:ext cx="436424" cy="49248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Arrow Connector 262"/>
              <p:cNvCxnSpPr/>
              <p:nvPr/>
            </p:nvCxnSpPr>
            <p:spPr>
              <a:xfrm>
                <a:off x="2341683" y="2699282"/>
                <a:ext cx="507368" cy="464108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Rectangle 34"/>
            <p:cNvSpPr/>
            <p:nvPr/>
          </p:nvSpPr>
          <p:spPr>
            <a:xfrm>
              <a:off x="1361508" y="2261807"/>
              <a:ext cx="1618647" cy="2390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95400" y="2209800"/>
              <a:ext cx="17575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CLIMATE EFFECTS?</a:t>
              </a:r>
              <a:endParaRPr lang="en-US" sz="1600" b="1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262129" y="1981200"/>
              <a:ext cx="114807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</a:rPr>
                <a:t>RADIATION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266793" y="2359620"/>
              <a:ext cx="117295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</a:rPr>
                <a:t>CHEMISTRY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424540" y="2634039"/>
              <a:ext cx="87851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smtClean="0">
                  <a:solidFill>
                    <a:srgbClr val="FFFF00"/>
                  </a:solidFill>
                  <a:effectLst>
                    <a:outerShdw dist="76200" dir="2700000" algn="tl" rotWithShape="0">
                      <a:prstClr val="black"/>
                    </a:outerShdw>
                  </a:effectLst>
                </a:rPr>
                <a:t>CLOUDS</a:t>
              </a:r>
              <a:endParaRPr lang="en-US" sz="1600" b="1" dirty="0">
                <a:solidFill>
                  <a:srgbClr val="FFFF00"/>
                </a:solidFill>
                <a:effectLst>
                  <a:outerShdw dist="76200" dir="2700000" algn="tl" rotWithShape="0">
                    <a:prstClr val="black"/>
                  </a:outerShdw>
                </a:effectLst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6575643" y="2163823"/>
              <a:ext cx="783030" cy="372106"/>
              <a:chOff x="2341683" y="2656957"/>
              <a:chExt cx="1087829" cy="506433"/>
            </a:xfrm>
          </p:grpSpPr>
          <p:cxnSp>
            <p:nvCxnSpPr>
              <p:cNvPr id="43" name="Straight Arrow Connector 42"/>
              <p:cNvCxnSpPr/>
              <p:nvPr/>
            </p:nvCxnSpPr>
            <p:spPr>
              <a:xfrm flipV="1">
                <a:off x="2993088" y="2656957"/>
                <a:ext cx="436424" cy="492483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Arrow Connector 43"/>
              <p:cNvCxnSpPr/>
              <p:nvPr/>
            </p:nvCxnSpPr>
            <p:spPr>
              <a:xfrm>
                <a:off x="2341683" y="2699282"/>
                <a:ext cx="507368" cy="464108"/>
              </a:xfrm>
              <a:prstGeom prst="straightConnector1">
                <a:avLst/>
              </a:prstGeom>
              <a:ln w="25400">
                <a:solidFill>
                  <a:srgbClr val="FFFC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4"/>
            <p:cNvSpPr txBox="1"/>
            <p:nvPr/>
          </p:nvSpPr>
          <p:spPr>
            <a:xfrm>
              <a:off x="3741065" y="2373297"/>
              <a:ext cx="95462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smtClean="0">
                  <a:solidFill>
                    <a:schemeClr val="bg1">
                      <a:lumMod val="95000"/>
                    </a:schemeClr>
                  </a:solidFill>
                </a:rPr>
                <a:t>hematite</a:t>
              </a:r>
              <a:endParaRPr lang="en-US" sz="1600" b="1" i="1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cxnSp>
        <p:nvCxnSpPr>
          <p:cNvPr id="47" name="Straight Arrow Connector 46"/>
          <p:cNvCxnSpPr/>
          <p:nvPr/>
        </p:nvCxnSpPr>
        <p:spPr>
          <a:xfrm flipV="1">
            <a:off x="1676400" y="4648200"/>
            <a:ext cx="0" cy="387046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V="1">
            <a:off x="2980155" y="4562377"/>
            <a:ext cx="0" cy="387046"/>
          </a:xfrm>
          <a:prstGeom prst="straightConnector1">
            <a:avLst/>
          </a:prstGeom>
          <a:ln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85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1066800" y="5323834"/>
            <a:ext cx="914400" cy="80648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Rectangle 478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TextBox 219"/>
          <p:cNvSpPr txBox="1"/>
          <p:nvPr/>
        </p:nvSpPr>
        <p:spPr>
          <a:xfrm>
            <a:off x="685800" y="193224"/>
            <a:ext cx="3623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Challenges addressed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7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6863" y="252794"/>
            <a:ext cx="2133600" cy="365125"/>
          </a:xfrm>
        </p:spPr>
        <p:txBody>
          <a:bodyPr/>
          <a:lstStyle/>
          <a:p>
            <a:r>
              <a:rPr lang="en-US" sz="2000" b="1" dirty="0" smtClean="0"/>
              <a:t>3</a:t>
            </a:r>
            <a:endParaRPr lang="en-US" sz="2000" b="1" dirty="0"/>
          </a:p>
        </p:txBody>
      </p:sp>
      <p:sp>
        <p:nvSpPr>
          <p:cNvPr id="477" name="Rectangle 476"/>
          <p:cNvSpPr/>
          <p:nvPr/>
        </p:nvSpPr>
        <p:spPr>
          <a:xfrm>
            <a:off x="761999" y="2877508"/>
            <a:ext cx="3175221" cy="1673352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grpSp>
        <p:nvGrpSpPr>
          <p:cNvPr id="222" name="Group 221"/>
          <p:cNvGrpSpPr/>
          <p:nvPr/>
        </p:nvGrpSpPr>
        <p:grpSpPr>
          <a:xfrm>
            <a:off x="1222628" y="3462259"/>
            <a:ext cx="2189926" cy="614874"/>
            <a:chOff x="775036" y="2452687"/>
            <a:chExt cx="4296244" cy="1067796"/>
          </a:xfrm>
        </p:grpSpPr>
        <p:grpSp>
          <p:nvGrpSpPr>
            <p:cNvPr id="223" name="Group 222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360" name="Oval 359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1" name="Oval 360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2" name="Oval 361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3" name="Oval 362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4" name="Oval 363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5" name="Oval 364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6" name="Oval 365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7" name="Oval 366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8" name="Oval 367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9" name="Oval 368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0" name="Oval 369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1" name="Oval 370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2" name="Oval 371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3" name="Oval 372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4" name="Oval 373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5" name="Oval 374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6" name="Oval 375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8" name="Oval 377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9" name="Oval 378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0" name="Oval 379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1" name="Oval 380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2" name="Oval 381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3" name="Oval 382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4" name="Oval 383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5" name="Oval 384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6" name="Oval 385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7" name="Oval 386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8" name="Oval 387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9" name="Oval 388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0" name="Oval 389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224" name="Straight Connector 223"/>
            <p:cNvCxnSpPr/>
            <p:nvPr/>
          </p:nvCxnSpPr>
          <p:spPr>
            <a:xfrm>
              <a:off x="775036" y="3520483"/>
              <a:ext cx="4269038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" name="Group 224"/>
            <p:cNvGrpSpPr/>
            <p:nvPr/>
          </p:nvGrpSpPr>
          <p:grpSpPr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329" name="Oval 328"/>
              <p:cNvSpPr/>
              <p:nvPr/>
            </p:nvSpPr>
            <p:spPr>
              <a:xfrm>
                <a:off x="5301407" y="4540598"/>
                <a:ext cx="2362200" cy="2286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7377711" y="5891511"/>
                <a:ext cx="228600" cy="60647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6465949" y="4457257"/>
                <a:ext cx="892147" cy="602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7045672" y="4845396"/>
                <a:ext cx="516732" cy="4667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7298382" y="5771703"/>
                <a:ext cx="355998" cy="381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7237812" y="6321771"/>
                <a:ext cx="228600" cy="22860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7198072" y="4997796"/>
                <a:ext cx="516732" cy="466726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6684319" y="5078759"/>
                <a:ext cx="579834" cy="466724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7" name="Oval 336"/>
              <p:cNvSpPr/>
              <p:nvPr/>
            </p:nvSpPr>
            <p:spPr>
              <a:xfrm>
                <a:off x="7095382" y="5393084"/>
                <a:ext cx="579834" cy="466724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6707834" y="5545484"/>
                <a:ext cx="579834" cy="46672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6759180" y="5926485"/>
                <a:ext cx="579834" cy="46672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6267451" y="4938268"/>
                <a:ext cx="579834" cy="46672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5575103" y="5074593"/>
                <a:ext cx="825697" cy="87094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6124651" y="5563344"/>
                <a:ext cx="579834" cy="46672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6240291" y="4791225"/>
                <a:ext cx="278012" cy="276225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7035553" y="6388445"/>
                <a:ext cx="228600" cy="228601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5916551" y="5925595"/>
                <a:ext cx="856913" cy="90100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5777545" y="4564413"/>
                <a:ext cx="581554" cy="58742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7" name="Oval 346"/>
              <p:cNvSpPr/>
              <p:nvPr/>
            </p:nvSpPr>
            <p:spPr>
              <a:xfrm>
                <a:off x="5717530" y="5757412"/>
                <a:ext cx="516732" cy="466726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5585929" y="6294383"/>
                <a:ext cx="516732" cy="466726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5410388" y="5972312"/>
                <a:ext cx="516732" cy="466726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6148240" y="4339677"/>
                <a:ext cx="516732" cy="46672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5257726" y="5679729"/>
                <a:ext cx="516732" cy="466726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5055655" y="5027125"/>
                <a:ext cx="731862" cy="699492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6400800" y="5962204"/>
                <a:ext cx="751176" cy="89579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 rot="1340999">
                <a:off x="5349890" y="4356578"/>
                <a:ext cx="640256" cy="1040005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6318768" y="5345905"/>
                <a:ext cx="228600" cy="22860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6568379" y="5812632"/>
                <a:ext cx="228600" cy="22860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6550371" y="5436393"/>
                <a:ext cx="381679" cy="222944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8" name="Oval 357"/>
              <p:cNvSpPr/>
              <p:nvPr/>
            </p:nvSpPr>
            <p:spPr>
              <a:xfrm>
                <a:off x="7130208" y="5339952"/>
                <a:ext cx="152400" cy="738633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9" name="Oval 358"/>
              <p:cNvSpPr/>
              <p:nvPr/>
            </p:nvSpPr>
            <p:spPr>
              <a:xfrm rot="3279512" flipH="1">
                <a:off x="5792792" y="4682267"/>
                <a:ext cx="235993" cy="106294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226" name="Freeform 225"/>
            <p:cNvSpPr/>
            <p:nvPr/>
          </p:nvSpPr>
          <p:spPr>
            <a:xfrm>
              <a:off x="1167312" y="2452687"/>
              <a:ext cx="3153530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227" name="Group 226"/>
            <p:cNvGrpSpPr/>
            <p:nvPr/>
          </p:nvGrpSpPr>
          <p:grpSpPr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292" name="Oval 291"/>
              <p:cNvSpPr/>
              <p:nvPr/>
            </p:nvSpPr>
            <p:spPr>
              <a:xfrm>
                <a:off x="6175368" y="1440323"/>
                <a:ext cx="44464" cy="1217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3" name="Oval 292"/>
              <p:cNvSpPr/>
              <p:nvPr/>
            </p:nvSpPr>
            <p:spPr>
              <a:xfrm>
                <a:off x="6557368" y="741583"/>
                <a:ext cx="173526" cy="121072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6110785" y="1230247"/>
                <a:ext cx="100506" cy="93726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6159938" y="1416264"/>
                <a:ext cx="69243" cy="7651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6148157" y="1526727"/>
                <a:ext cx="44464" cy="45907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 flipH="1">
                <a:off x="6222796" y="1060881"/>
                <a:ext cx="45719" cy="19341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6101178" y="789948"/>
                <a:ext cx="112780" cy="93726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5755845" y="1398443"/>
                <a:ext cx="150691" cy="11384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6331246" y="1485869"/>
                <a:ext cx="112780" cy="93726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6027648" y="1590938"/>
                <a:ext cx="112780" cy="937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5831864" y="847158"/>
                <a:ext cx="112780" cy="93726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3" name="Oval 302"/>
              <p:cNvSpPr/>
              <p:nvPr/>
            </p:nvSpPr>
            <p:spPr>
              <a:xfrm>
                <a:off x="6181285" y="1577701"/>
                <a:ext cx="160601" cy="174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4" name="Oval 303"/>
              <p:cNvSpPr/>
              <p:nvPr/>
            </p:nvSpPr>
            <p:spPr>
              <a:xfrm>
                <a:off x="6046480" y="588751"/>
                <a:ext cx="112780" cy="93726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5870991" y="673067"/>
                <a:ext cx="54074" cy="5547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6108817" y="1540116"/>
                <a:ext cx="44464" cy="45907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6541015" y="1004801"/>
                <a:ext cx="166673" cy="1809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6360702" y="976469"/>
                <a:ext cx="113115" cy="11796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5981171" y="1242414"/>
                <a:ext cx="84591" cy="95366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>
                <a:off x="5755845" y="1179164"/>
                <a:ext cx="100506" cy="93726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6163705" y="1327356"/>
                <a:ext cx="100506" cy="93726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5981172" y="1073036"/>
                <a:ext cx="100506" cy="93726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6287130" y="653939"/>
                <a:ext cx="100506" cy="9372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4" name="Oval 313"/>
              <p:cNvSpPr/>
              <p:nvPr/>
            </p:nvSpPr>
            <p:spPr>
              <a:xfrm>
                <a:off x="5680276" y="966981"/>
                <a:ext cx="142350" cy="140469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5" name="Oval 314"/>
              <p:cNvSpPr/>
              <p:nvPr/>
            </p:nvSpPr>
            <p:spPr>
              <a:xfrm>
                <a:off x="5857774" y="1556045"/>
                <a:ext cx="146107" cy="17989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>
              <a:xfrm rot="1340999">
                <a:off x="5669651" y="643723"/>
                <a:ext cx="124532" cy="20885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6525494" y="1160016"/>
                <a:ext cx="44464" cy="45907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6017950" y="1424483"/>
                <a:ext cx="44464" cy="4590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6130722" y="991745"/>
                <a:ext cx="74238" cy="4477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6285049" y="1186920"/>
                <a:ext cx="74050" cy="134754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 rot="3279512" flipH="1">
                <a:off x="6352090" y="771209"/>
                <a:ext cx="47391" cy="206748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6023391" y="825467"/>
                <a:ext cx="54074" cy="5547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6175791" y="977867"/>
                <a:ext cx="54074" cy="5547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6328191" y="1130267"/>
                <a:ext cx="54074" cy="5547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5" name="Oval 324"/>
              <p:cNvSpPr/>
              <p:nvPr/>
            </p:nvSpPr>
            <p:spPr>
              <a:xfrm>
                <a:off x="6480591" y="1282667"/>
                <a:ext cx="54074" cy="5547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6" name="Oval 325"/>
              <p:cNvSpPr/>
              <p:nvPr/>
            </p:nvSpPr>
            <p:spPr>
              <a:xfrm>
                <a:off x="6133572" y="1225436"/>
                <a:ext cx="100506" cy="93726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6285972" y="1377836"/>
                <a:ext cx="100506" cy="93726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6423564" y="1258456"/>
                <a:ext cx="100506" cy="9372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8" name="Group 227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261" name="Oval 260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4" name="Oval 263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7" name="Oval 266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0" name="Oval 269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1" name="Oval 270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2" name="Oval 271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3" name="Oval 272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4" name="Oval 273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5" name="Oval 274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6" name="Oval 275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7" name="Oval 276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8" name="Oval 277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9" name="Oval 278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0" name="Oval 279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1" name="Oval 280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2" name="Oval 281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3" name="Oval 282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4" name="Oval 283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5" name="Oval 284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8" name="Oval 287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9" name="Group 228"/>
            <p:cNvGrpSpPr/>
            <p:nvPr/>
          </p:nvGrpSpPr>
          <p:grpSpPr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230" name="Oval 229"/>
              <p:cNvSpPr/>
              <p:nvPr/>
            </p:nvSpPr>
            <p:spPr>
              <a:xfrm>
                <a:off x="5301407" y="4540598"/>
                <a:ext cx="2362200" cy="2286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7377711" y="5891511"/>
                <a:ext cx="228600" cy="60647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6465949" y="4457257"/>
                <a:ext cx="892147" cy="602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7045672" y="4845396"/>
                <a:ext cx="516732" cy="4667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7298382" y="5771703"/>
                <a:ext cx="355998" cy="381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7237812" y="6321771"/>
                <a:ext cx="228600" cy="22860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7198072" y="4997796"/>
                <a:ext cx="516732" cy="466726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6684319" y="5078759"/>
                <a:ext cx="579834" cy="466724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8" name="Oval 237"/>
              <p:cNvSpPr/>
              <p:nvPr/>
            </p:nvSpPr>
            <p:spPr>
              <a:xfrm>
                <a:off x="7095382" y="5393084"/>
                <a:ext cx="579834" cy="466724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6707834" y="5545484"/>
                <a:ext cx="579834" cy="46672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6759180" y="5926485"/>
                <a:ext cx="579834" cy="46672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6267451" y="4938268"/>
                <a:ext cx="579834" cy="46672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5575103" y="5074593"/>
                <a:ext cx="825697" cy="87094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6124651" y="5563344"/>
                <a:ext cx="579834" cy="46672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6240291" y="4791225"/>
                <a:ext cx="278012" cy="276225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7035553" y="6388445"/>
                <a:ext cx="228600" cy="228601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5916551" y="5925595"/>
                <a:ext cx="856913" cy="90100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5777545" y="4564413"/>
                <a:ext cx="581554" cy="58742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8" name="Oval 247"/>
              <p:cNvSpPr/>
              <p:nvPr/>
            </p:nvSpPr>
            <p:spPr>
              <a:xfrm>
                <a:off x="5717530" y="5757412"/>
                <a:ext cx="516732" cy="466726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9" name="Oval 248"/>
              <p:cNvSpPr/>
              <p:nvPr/>
            </p:nvSpPr>
            <p:spPr>
              <a:xfrm>
                <a:off x="5585929" y="6294383"/>
                <a:ext cx="516732" cy="466726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5410388" y="5972312"/>
                <a:ext cx="516732" cy="466726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6148240" y="4339677"/>
                <a:ext cx="516732" cy="46672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5257726" y="5679729"/>
                <a:ext cx="516732" cy="466726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5055655" y="5027125"/>
                <a:ext cx="731862" cy="699492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6400800" y="5962204"/>
                <a:ext cx="751176" cy="89579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5" name="Oval 254"/>
              <p:cNvSpPr/>
              <p:nvPr/>
            </p:nvSpPr>
            <p:spPr>
              <a:xfrm rot="1340999">
                <a:off x="5349890" y="4356578"/>
                <a:ext cx="640256" cy="1040005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6318768" y="5345905"/>
                <a:ext cx="228600" cy="22860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6568379" y="5812632"/>
                <a:ext cx="228600" cy="22860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8" name="Oval 257"/>
              <p:cNvSpPr/>
              <p:nvPr/>
            </p:nvSpPr>
            <p:spPr>
              <a:xfrm>
                <a:off x="6550371" y="5436393"/>
                <a:ext cx="381679" cy="222944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9" name="Oval 258"/>
              <p:cNvSpPr/>
              <p:nvPr/>
            </p:nvSpPr>
            <p:spPr>
              <a:xfrm>
                <a:off x="7130208" y="5339952"/>
                <a:ext cx="152400" cy="738633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0" name="Oval 259"/>
              <p:cNvSpPr/>
              <p:nvPr/>
            </p:nvSpPr>
            <p:spPr>
              <a:xfrm rot="3279512" flipH="1">
                <a:off x="5792792" y="4682267"/>
                <a:ext cx="235993" cy="106294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418" name="Straight Arrow Connector 417"/>
          <p:cNvCxnSpPr/>
          <p:nvPr/>
        </p:nvCxnSpPr>
        <p:spPr>
          <a:xfrm>
            <a:off x="1742256" y="3854817"/>
            <a:ext cx="376141" cy="265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" name="TextBox 418"/>
          <p:cNvSpPr txBox="1"/>
          <p:nvPr/>
        </p:nvSpPr>
        <p:spPr>
          <a:xfrm>
            <a:off x="1646187" y="3540909"/>
            <a:ext cx="54373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505050"/>
                </a:solidFill>
              </a:rPr>
              <a:t>wind</a:t>
            </a:r>
            <a:endParaRPr lang="en-US" sz="1400" dirty="0">
              <a:solidFill>
                <a:srgbClr val="505050"/>
              </a:solidFill>
            </a:endParaRPr>
          </a:p>
        </p:txBody>
      </p:sp>
      <p:sp>
        <p:nvSpPr>
          <p:cNvPr id="528" name="TextBox 527"/>
          <p:cNvSpPr txBox="1"/>
          <p:nvPr/>
        </p:nvSpPr>
        <p:spPr>
          <a:xfrm>
            <a:off x="968433" y="4167671"/>
            <a:ext cx="275664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FRAGMENT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ation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of aggregates  </a:t>
            </a:r>
          </a:p>
        </p:txBody>
      </p:sp>
      <p:sp>
        <p:nvSpPr>
          <p:cNvPr id="487" name="TextBox 486"/>
          <p:cNvSpPr txBox="1"/>
          <p:nvPr/>
        </p:nvSpPr>
        <p:spPr>
          <a:xfrm>
            <a:off x="955948" y="2838317"/>
            <a:ext cx="2777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Emission of minerals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85" name="Rectangle 784"/>
          <p:cNvSpPr/>
          <p:nvPr/>
        </p:nvSpPr>
        <p:spPr>
          <a:xfrm>
            <a:off x="756297" y="4875696"/>
            <a:ext cx="3180923" cy="1673352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1113838" y="4838286"/>
            <a:ext cx="24339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mineralogy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4" name="Rectangle 393"/>
          <p:cNvSpPr/>
          <p:nvPr/>
        </p:nvSpPr>
        <p:spPr>
          <a:xfrm>
            <a:off x="762000" y="914401"/>
            <a:ext cx="3175220" cy="1669086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5" name="Picture 3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068" y="1318813"/>
            <a:ext cx="2185578" cy="1196061"/>
          </a:xfrm>
          <a:prstGeom prst="rect">
            <a:avLst/>
          </a:prstGeom>
        </p:spPr>
      </p:pic>
      <p:sp>
        <p:nvSpPr>
          <p:cNvPr id="397" name="TextBox 396"/>
          <p:cNvSpPr txBox="1"/>
          <p:nvPr/>
        </p:nvSpPr>
        <p:spPr>
          <a:xfrm>
            <a:off x="762000" y="928758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Global soil mineral content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404" name="Group 403"/>
          <p:cNvGrpSpPr/>
          <p:nvPr/>
        </p:nvGrpSpPr>
        <p:grpSpPr>
          <a:xfrm>
            <a:off x="1146479" y="5444858"/>
            <a:ext cx="786667" cy="598134"/>
            <a:chOff x="6962271" y="1171330"/>
            <a:chExt cx="1343529" cy="1071734"/>
          </a:xfrm>
        </p:grpSpPr>
        <p:sp>
          <p:nvSpPr>
            <p:cNvPr id="405" name="Oval 404"/>
            <p:cNvSpPr/>
            <p:nvPr/>
          </p:nvSpPr>
          <p:spPr>
            <a:xfrm rot="313784">
              <a:off x="8197189" y="1817740"/>
              <a:ext cx="32411" cy="9327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 rot="313784">
              <a:off x="7771167" y="1817338"/>
              <a:ext cx="126486" cy="92726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/>
            <p:cNvSpPr/>
            <p:nvPr/>
          </p:nvSpPr>
          <p:spPr>
            <a:xfrm rot="313784">
              <a:off x="7400088" y="2067718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/>
            <p:cNvSpPr/>
            <p:nvPr/>
          </p:nvSpPr>
          <p:spPr>
            <a:xfrm rot="313784">
              <a:off x="7165961" y="1857848"/>
              <a:ext cx="50472" cy="585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 rot="313784">
              <a:off x="6986198" y="1993340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 rot="313784" flipH="1">
              <a:off x="7489822" y="1944008"/>
              <a:ext cx="33325" cy="14813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/>
            <p:cNvSpPr/>
            <p:nvPr/>
          </p:nvSpPr>
          <p:spPr>
            <a:xfrm rot="313784">
              <a:off x="7423833" y="1731678"/>
              <a:ext cx="82207" cy="71782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 rot="313784">
              <a:off x="7971989" y="1715042"/>
              <a:ext cx="109841" cy="871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/>
            <p:cNvSpPr/>
            <p:nvPr/>
          </p:nvSpPr>
          <p:spPr>
            <a:xfrm rot="313784">
              <a:off x="8094466" y="2065564"/>
              <a:ext cx="82207" cy="71782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/>
            <p:cNvSpPr/>
            <p:nvPr/>
          </p:nvSpPr>
          <p:spPr>
            <a:xfrm rot="313784">
              <a:off x="7956929" y="2152126"/>
              <a:ext cx="82207" cy="7178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 rot="313784">
              <a:off x="7105577" y="1800983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/>
            <p:cNvSpPr/>
            <p:nvPr/>
          </p:nvSpPr>
          <p:spPr>
            <a:xfrm rot="313784">
              <a:off x="6992948" y="2026375"/>
              <a:ext cx="117065" cy="13395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 rot="313784">
              <a:off x="7355922" y="1717367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 rot="313784">
              <a:off x="7252624" y="1709763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 rot="313784">
              <a:off x="8149743" y="1959109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 rot="313784">
              <a:off x="7914683" y="1885139"/>
              <a:ext cx="121491" cy="138574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 rot="313784">
              <a:off x="7598349" y="1891150"/>
              <a:ext cx="82451" cy="90345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 rot="313784">
              <a:off x="7305121" y="2067855"/>
              <a:ext cx="61660" cy="7303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 rot="313784">
              <a:off x="7159292" y="1930507"/>
              <a:ext cx="73261" cy="71782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 rot="313784">
              <a:off x="7431723" y="2145298"/>
              <a:ext cx="73261" cy="71782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 rot="313784">
              <a:off x="7316979" y="1939204"/>
              <a:ext cx="73261" cy="71782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 rot="313784">
              <a:off x="7612789" y="1702238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 rot="313784">
              <a:off x="6962271" y="1752293"/>
              <a:ext cx="103761" cy="107581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 rot="313784">
              <a:off x="7134003" y="2057931"/>
              <a:ext cx="106500" cy="13777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 rot="1654783">
              <a:off x="7815790" y="2061272"/>
              <a:ext cx="90773" cy="15995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 rot="313784">
              <a:off x="7707775" y="2039922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 rot="313784">
              <a:off x="7320895" y="2207905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 rot="313784">
              <a:off x="7432958" y="1886346"/>
              <a:ext cx="54113" cy="3428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 rot="313784">
              <a:off x="7528216" y="2045307"/>
              <a:ext cx="53976" cy="10320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 rot="3593296" flipH="1">
              <a:off x="7602552" y="1735525"/>
              <a:ext cx="36295" cy="15070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 rot="313784">
              <a:off x="7294682" y="1763885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 rot="313784">
              <a:off x="7466299" y="1878069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 rot="313784">
              <a:off x="7566285" y="2004428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 rot="313784">
              <a:off x="7666270" y="2130787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 rot="313784">
              <a:off x="7416965" y="2065563"/>
              <a:ext cx="73261" cy="7178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 rot="313784">
              <a:off x="7730574" y="1921814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 rot="313784">
              <a:off x="7625160" y="2110014"/>
              <a:ext cx="73261" cy="7178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 rot="313784">
              <a:off x="7797788" y="1690634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5" name="Straight Arrow Connector 444"/>
            <p:cNvCxnSpPr/>
            <p:nvPr/>
          </p:nvCxnSpPr>
          <p:spPr>
            <a:xfrm flipV="1">
              <a:off x="7896035" y="1171330"/>
              <a:ext cx="409765" cy="488286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>
            <a:xfrm>
              <a:off x="6974476" y="1219620"/>
              <a:ext cx="498097" cy="456780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8" name="Group 447"/>
          <p:cNvGrpSpPr/>
          <p:nvPr/>
        </p:nvGrpSpPr>
        <p:grpSpPr>
          <a:xfrm>
            <a:off x="2390742" y="5232595"/>
            <a:ext cx="1457150" cy="962798"/>
            <a:chOff x="5967072" y="1875670"/>
            <a:chExt cx="2260633" cy="1103924"/>
          </a:xfrm>
        </p:grpSpPr>
        <p:sp>
          <p:nvSpPr>
            <p:cNvPr id="449" name="Cloud 448"/>
            <p:cNvSpPr/>
            <p:nvPr/>
          </p:nvSpPr>
          <p:spPr>
            <a:xfrm>
              <a:off x="6208292" y="2057400"/>
              <a:ext cx="1766662" cy="823575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Snip Diagonal Corner Rectangle 449"/>
            <p:cNvSpPr>
              <a:spLocks noChangeAspect="1"/>
            </p:cNvSpPr>
            <p:nvPr/>
          </p:nvSpPr>
          <p:spPr>
            <a:xfrm rot="1623220">
              <a:off x="6558919" y="2203472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Snip Diagonal Corner Rectangle 450"/>
            <p:cNvSpPr>
              <a:spLocks noChangeAspect="1"/>
            </p:cNvSpPr>
            <p:nvPr/>
          </p:nvSpPr>
          <p:spPr>
            <a:xfrm rot="1623220">
              <a:off x="6873314" y="2192632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Snip Diagonal Corner Rectangle 451"/>
            <p:cNvSpPr>
              <a:spLocks noChangeAspect="1"/>
            </p:cNvSpPr>
            <p:nvPr/>
          </p:nvSpPr>
          <p:spPr>
            <a:xfrm rot="290467">
              <a:off x="6544426" y="2526497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Snip Diagonal Corner Rectangle 452"/>
            <p:cNvSpPr>
              <a:spLocks noChangeAspect="1"/>
            </p:cNvSpPr>
            <p:nvPr/>
          </p:nvSpPr>
          <p:spPr>
            <a:xfrm rot="18462894">
              <a:off x="6829236" y="2472698"/>
              <a:ext cx="132071" cy="166526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Snip Diagonal Corner Rectangle 453"/>
            <p:cNvSpPr>
              <a:spLocks noChangeAspect="1"/>
            </p:cNvSpPr>
            <p:nvPr/>
          </p:nvSpPr>
          <p:spPr>
            <a:xfrm rot="290467">
              <a:off x="6703485" y="2282173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Snip Diagonal Corner Rectangle 454"/>
            <p:cNvSpPr>
              <a:spLocks noChangeAspect="1"/>
            </p:cNvSpPr>
            <p:nvPr/>
          </p:nvSpPr>
          <p:spPr>
            <a:xfrm rot="290467">
              <a:off x="6389757" y="2352045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/>
            <p:cNvSpPr/>
            <p:nvPr/>
          </p:nvSpPr>
          <p:spPr>
            <a:xfrm rot="313784">
              <a:off x="6714028" y="2353956"/>
              <a:ext cx="78416" cy="72323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 rot="313784">
              <a:off x="6402648" y="2434308"/>
              <a:ext cx="78416" cy="72323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/>
            <p:cNvSpPr/>
            <p:nvPr/>
          </p:nvSpPr>
          <p:spPr>
            <a:xfrm rot="313784">
              <a:off x="6572582" y="2287916"/>
              <a:ext cx="78416" cy="7232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/>
            <p:cNvSpPr/>
            <p:nvPr/>
          </p:nvSpPr>
          <p:spPr>
            <a:xfrm rot="313784">
              <a:off x="6561583" y="2599288"/>
              <a:ext cx="69883" cy="7232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 rot="313784">
              <a:off x="6876731" y="2255321"/>
              <a:ext cx="67306" cy="87823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/>
            <p:cNvSpPr/>
            <p:nvPr/>
          </p:nvSpPr>
          <p:spPr>
            <a:xfrm rot="313784">
              <a:off x="6906299" y="2544546"/>
              <a:ext cx="51618" cy="34547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2" name="Group 461"/>
            <p:cNvGrpSpPr/>
            <p:nvPr/>
          </p:nvGrpSpPr>
          <p:grpSpPr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465" name="Oval 464"/>
              <p:cNvSpPr/>
              <p:nvPr/>
            </p:nvSpPr>
            <p:spPr>
              <a:xfrm>
                <a:off x="3145342" y="1688257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/>
              <p:cNvSpPr/>
              <p:nvPr/>
            </p:nvSpPr>
            <p:spPr>
              <a:xfrm>
                <a:off x="3032760" y="1771618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/>
              <p:cNvSpPr/>
              <p:nvPr/>
            </p:nvSpPr>
            <p:spPr>
              <a:xfrm>
                <a:off x="3335190" y="1699133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3243750" y="1819500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/>
              <p:cNvSpPr/>
              <p:nvPr/>
            </p:nvSpPr>
            <p:spPr>
              <a:xfrm>
                <a:off x="3202940" y="1569577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/>
              <p:cNvSpPr/>
              <p:nvPr/>
            </p:nvSpPr>
            <p:spPr>
              <a:xfrm>
                <a:off x="3025368" y="1600220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 rot="313784">
                <a:off x="3228824" y="1596775"/>
                <a:ext cx="45719" cy="4571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/>
              <p:cNvSpPr/>
              <p:nvPr/>
            </p:nvSpPr>
            <p:spPr>
              <a:xfrm rot="313784">
                <a:off x="3056530" y="1631878"/>
                <a:ext cx="32411" cy="35159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/>
              <p:cNvSpPr/>
              <p:nvPr/>
            </p:nvSpPr>
            <p:spPr>
              <a:xfrm rot="313784">
                <a:off x="3051381" y="1799739"/>
                <a:ext cx="39415" cy="4248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/>
              <p:cNvSpPr/>
              <p:nvPr/>
            </p:nvSpPr>
            <p:spPr>
              <a:xfrm rot="313784">
                <a:off x="3352809" y="1721087"/>
                <a:ext cx="45719" cy="48548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/>
              <p:cNvSpPr/>
              <p:nvPr/>
            </p:nvSpPr>
            <p:spPr>
              <a:xfrm rot="313784">
                <a:off x="3271083" y="1850514"/>
                <a:ext cx="39415" cy="424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/>
              <p:cNvSpPr/>
              <p:nvPr/>
            </p:nvSpPr>
            <p:spPr>
              <a:xfrm rot="313784">
                <a:off x="3171589" y="1710564"/>
                <a:ext cx="39415" cy="42483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3" name="TextBox 462"/>
            <p:cNvSpPr txBox="1"/>
            <p:nvPr/>
          </p:nvSpPr>
          <p:spPr>
            <a:xfrm>
              <a:off x="5967072" y="1875670"/>
              <a:ext cx="1569241" cy="317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Mixed-phase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7369124" y="2661993"/>
              <a:ext cx="858581" cy="317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warm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80" name="TextBox 479"/>
          <p:cNvSpPr txBox="1"/>
          <p:nvPr/>
        </p:nvSpPr>
        <p:spPr>
          <a:xfrm>
            <a:off x="810054" y="6185068"/>
            <a:ext cx="3076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Radiation, Chemistry and Clouds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1" name="TextBox 480"/>
          <p:cNvSpPr txBox="1"/>
          <p:nvPr/>
        </p:nvSpPr>
        <p:spPr>
          <a:xfrm>
            <a:off x="193242" y="2775707"/>
            <a:ext cx="340158" cy="507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2" name="TextBox 481"/>
          <p:cNvSpPr txBox="1"/>
          <p:nvPr/>
        </p:nvSpPr>
        <p:spPr>
          <a:xfrm>
            <a:off x="193242" y="479613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378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1066800" y="5323834"/>
            <a:ext cx="914400" cy="80648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Rectangle 478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TextBox 219"/>
          <p:cNvSpPr txBox="1"/>
          <p:nvPr/>
        </p:nvSpPr>
        <p:spPr>
          <a:xfrm>
            <a:off x="685800" y="193224"/>
            <a:ext cx="3623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Challenges addressed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7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6863" y="252794"/>
            <a:ext cx="2133600" cy="365125"/>
          </a:xfrm>
        </p:spPr>
        <p:txBody>
          <a:bodyPr/>
          <a:lstStyle/>
          <a:p>
            <a:r>
              <a:rPr lang="en-US" sz="2000" b="1" dirty="0" smtClean="0"/>
              <a:t>3</a:t>
            </a:r>
            <a:endParaRPr lang="en-US" sz="2000" b="1" dirty="0"/>
          </a:p>
        </p:txBody>
      </p:sp>
      <p:sp>
        <p:nvSpPr>
          <p:cNvPr id="477" name="Rectangle 476"/>
          <p:cNvSpPr/>
          <p:nvPr/>
        </p:nvSpPr>
        <p:spPr>
          <a:xfrm>
            <a:off x="761999" y="2877508"/>
            <a:ext cx="3175221" cy="1673352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grpSp>
        <p:nvGrpSpPr>
          <p:cNvPr id="222" name="Group 221"/>
          <p:cNvGrpSpPr/>
          <p:nvPr/>
        </p:nvGrpSpPr>
        <p:grpSpPr>
          <a:xfrm>
            <a:off x="1222628" y="3462259"/>
            <a:ext cx="2189926" cy="614874"/>
            <a:chOff x="775036" y="2452687"/>
            <a:chExt cx="4296244" cy="1067796"/>
          </a:xfrm>
        </p:grpSpPr>
        <p:grpSp>
          <p:nvGrpSpPr>
            <p:cNvPr id="223" name="Group 222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360" name="Oval 359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1" name="Oval 360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2" name="Oval 361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3" name="Oval 362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4" name="Oval 363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5" name="Oval 364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6" name="Oval 365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7" name="Oval 366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8" name="Oval 367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9" name="Oval 368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0" name="Oval 369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1" name="Oval 370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2" name="Oval 371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3" name="Oval 372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4" name="Oval 373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5" name="Oval 374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6" name="Oval 375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8" name="Oval 377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9" name="Oval 378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0" name="Oval 379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1" name="Oval 380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2" name="Oval 381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3" name="Oval 382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4" name="Oval 383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5" name="Oval 384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6" name="Oval 385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7" name="Oval 386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8" name="Oval 387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9" name="Oval 388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0" name="Oval 389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224" name="Straight Connector 223"/>
            <p:cNvCxnSpPr/>
            <p:nvPr/>
          </p:nvCxnSpPr>
          <p:spPr>
            <a:xfrm>
              <a:off x="775036" y="3520483"/>
              <a:ext cx="4269038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" name="Group 224"/>
            <p:cNvGrpSpPr/>
            <p:nvPr/>
          </p:nvGrpSpPr>
          <p:grpSpPr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329" name="Oval 328"/>
              <p:cNvSpPr/>
              <p:nvPr/>
            </p:nvSpPr>
            <p:spPr>
              <a:xfrm>
                <a:off x="5301407" y="4540598"/>
                <a:ext cx="2362200" cy="2286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7377711" y="5891511"/>
                <a:ext cx="228600" cy="60647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6465949" y="4457257"/>
                <a:ext cx="892147" cy="602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7045672" y="4845396"/>
                <a:ext cx="516732" cy="4667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7298382" y="5771703"/>
                <a:ext cx="355998" cy="381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7237812" y="6321771"/>
                <a:ext cx="228600" cy="22860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7198072" y="4997796"/>
                <a:ext cx="516732" cy="466726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6684319" y="5078759"/>
                <a:ext cx="579834" cy="466724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7" name="Oval 336"/>
              <p:cNvSpPr/>
              <p:nvPr/>
            </p:nvSpPr>
            <p:spPr>
              <a:xfrm>
                <a:off x="7095382" y="5393084"/>
                <a:ext cx="579834" cy="466724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6707834" y="5545484"/>
                <a:ext cx="579834" cy="46672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6759180" y="5926485"/>
                <a:ext cx="579834" cy="46672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6267451" y="4938268"/>
                <a:ext cx="579834" cy="46672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5575103" y="5074593"/>
                <a:ext cx="825697" cy="87094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6124651" y="5563344"/>
                <a:ext cx="579834" cy="46672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6240291" y="4791225"/>
                <a:ext cx="278012" cy="276225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7035553" y="6388445"/>
                <a:ext cx="228600" cy="228601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5916551" y="5925595"/>
                <a:ext cx="856913" cy="90100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5777545" y="4564413"/>
                <a:ext cx="581554" cy="58742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7" name="Oval 346"/>
              <p:cNvSpPr/>
              <p:nvPr/>
            </p:nvSpPr>
            <p:spPr>
              <a:xfrm>
                <a:off x="5717530" y="5757412"/>
                <a:ext cx="516732" cy="466726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5585929" y="6294383"/>
                <a:ext cx="516732" cy="466726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5410388" y="5972312"/>
                <a:ext cx="516732" cy="466726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6148240" y="4339677"/>
                <a:ext cx="516732" cy="46672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5257726" y="5679729"/>
                <a:ext cx="516732" cy="466726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5055655" y="5027125"/>
                <a:ext cx="731862" cy="699492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6400800" y="5962204"/>
                <a:ext cx="751176" cy="89579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 rot="1340999">
                <a:off x="5349890" y="4356578"/>
                <a:ext cx="640256" cy="1040005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6318768" y="5345905"/>
                <a:ext cx="228600" cy="22860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6568379" y="5812632"/>
                <a:ext cx="228600" cy="22860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6550371" y="5436393"/>
                <a:ext cx="381679" cy="222944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8" name="Oval 357"/>
              <p:cNvSpPr/>
              <p:nvPr/>
            </p:nvSpPr>
            <p:spPr>
              <a:xfrm>
                <a:off x="7130208" y="5339952"/>
                <a:ext cx="152400" cy="738633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9" name="Oval 358"/>
              <p:cNvSpPr/>
              <p:nvPr/>
            </p:nvSpPr>
            <p:spPr>
              <a:xfrm rot="3279512" flipH="1">
                <a:off x="5792792" y="4682267"/>
                <a:ext cx="235993" cy="106294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226" name="Freeform 225"/>
            <p:cNvSpPr/>
            <p:nvPr/>
          </p:nvSpPr>
          <p:spPr>
            <a:xfrm>
              <a:off x="1167312" y="2452687"/>
              <a:ext cx="3153530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227" name="Group 226"/>
            <p:cNvGrpSpPr/>
            <p:nvPr/>
          </p:nvGrpSpPr>
          <p:grpSpPr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292" name="Oval 291"/>
              <p:cNvSpPr/>
              <p:nvPr/>
            </p:nvSpPr>
            <p:spPr>
              <a:xfrm>
                <a:off x="6175368" y="1440323"/>
                <a:ext cx="44464" cy="1217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3" name="Oval 292"/>
              <p:cNvSpPr/>
              <p:nvPr/>
            </p:nvSpPr>
            <p:spPr>
              <a:xfrm>
                <a:off x="6557368" y="741583"/>
                <a:ext cx="173526" cy="121072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6110785" y="1230247"/>
                <a:ext cx="100506" cy="93726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6159938" y="1416264"/>
                <a:ext cx="69243" cy="7651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6148157" y="1526727"/>
                <a:ext cx="44464" cy="45907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 flipH="1">
                <a:off x="6222796" y="1060881"/>
                <a:ext cx="45719" cy="19341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6101178" y="789948"/>
                <a:ext cx="112780" cy="93726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5755845" y="1398443"/>
                <a:ext cx="150691" cy="11384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6331246" y="1485869"/>
                <a:ext cx="112780" cy="93726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6027648" y="1590938"/>
                <a:ext cx="112780" cy="937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5831864" y="847158"/>
                <a:ext cx="112780" cy="93726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3" name="Oval 302"/>
              <p:cNvSpPr/>
              <p:nvPr/>
            </p:nvSpPr>
            <p:spPr>
              <a:xfrm>
                <a:off x="6181285" y="1577701"/>
                <a:ext cx="160601" cy="174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4" name="Oval 303"/>
              <p:cNvSpPr/>
              <p:nvPr/>
            </p:nvSpPr>
            <p:spPr>
              <a:xfrm>
                <a:off x="6046480" y="588751"/>
                <a:ext cx="112780" cy="93726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5870991" y="673067"/>
                <a:ext cx="54074" cy="5547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6108817" y="1540116"/>
                <a:ext cx="44464" cy="45907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6541015" y="1004801"/>
                <a:ext cx="166673" cy="1809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6360702" y="976469"/>
                <a:ext cx="113115" cy="11796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5981171" y="1242414"/>
                <a:ext cx="84591" cy="95366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>
                <a:off x="5755845" y="1179164"/>
                <a:ext cx="100506" cy="93726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6163705" y="1327356"/>
                <a:ext cx="100506" cy="93726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5981172" y="1073036"/>
                <a:ext cx="100506" cy="93726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6287130" y="653939"/>
                <a:ext cx="100506" cy="9372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4" name="Oval 313"/>
              <p:cNvSpPr/>
              <p:nvPr/>
            </p:nvSpPr>
            <p:spPr>
              <a:xfrm>
                <a:off x="5680276" y="966981"/>
                <a:ext cx="142350" cy="140469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5" name="Oval 314"/>
              <p:cNvSpPr/>
              <p:nvPr/>
            </p:nvSpPr>
            <p:spPr>
              <a:xfrm>
                <a:off x="5857774" y="1556045"/>
                <a:ext cx="146107" cy="17989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>
              <a:xfrm rot="1340999">
                <a:off x="5669651" y="643723"/>
                <a:ext cx="124532" cy="20885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6525494" y="1160016"/>
                <a:ext cx="44464" cy="45907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6017950" y="1424483"/>
                <a:ext cx="44464" cy="4590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6130722" y="991745"/>
                <a:ext cx="74238" cy="4477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6285049" y="1186920"/>
                <a:ext cx="74050" cy="134754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 rot="3279512" flipH="1">
                <a:off x="6352090" y="771209"/>
                <a:ext cx="47391" cy="206748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6023391" y="825467"/>
                <a:ext cx="54074" cy="5547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6175791" y="977867"/>
                <a:ext cx="54074" cy="5547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6328191" y="1130267"/>
                <a:ext cx="54074" cy="5547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5" name="Oval 324"/>
              <p:cNvSpPr/>
              <p:nvPr/>
            </p:nvSpPr>
            <p:spPr>
              <a:xfrm>
                <a:off x="6480591" y="1282667"/>
                <a:ext cx="54074" cy="5547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6" name="Oval 325"/>
              <p:cNvSpPr/>
              <p:nvPr/>
            </p:nvSpPr>
            <p:spPr>
              <a:xfrm>
                <a:off x="6133572" y="1225436"/>
                <a:ext cx="100506" cy="93726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6285972" y="1377836"/>
                <a:ext cx="100506" cy="93726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6423564" y="1258456"/>
                <a:ext cx="100506" cy="9372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8" name="Group 227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261" name="Oval 260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4" name="Oval 263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7" name="Oval 266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0" name="Oval 269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1" name="Oval 270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2" name="Oval 271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3" name="Oval 272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4" name="Oval 273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5" name="Oval 274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6" name="Oval 275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7" name="Oval 276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8" name="Oval 277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9" name="Oval 278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0" name="Oval 279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1" name="Oval 280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2" name="Oval 281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3" name="Oval 282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4" name="Oval 283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5" name="Oval 284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8" name="Oval 287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9" name="Group 228"/>
            <p:cNvGrpSpPr/>
            <p:nvPr/>
          </p:nvGrpSpPr>
          <p:grpSpPr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230" name="Oval 229"/>
              <p:cNvSpPr/>
              <p:nvPr/>
            </p:nvSpPr>
            <p:spPr>
              <a:xfrm>
                <a:off x="5301407" y="4540598"/>
                <a:ext cx="2362200" cy="2286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7377711" y="5891511"/>
                <a:ext cx="228600" cy="60647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6465949" y="4457257"/>
                <a:ext cx="892147" cy="602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7045672" y="4845396"/>
                <a:ext cx="516732" cy="4667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7298382" y="5771703"/>
                <a:ext cx="355998" cy="381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7237812" y="6321771"/>
                <a:ext cx="228600" cy="22860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7198072" y="4997796"/>
                <a:ext cx="516732" cy="466726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6684319" y="5078759"/>
                <a:ext cx="579834" cy="466724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8" name="Oval 237"/>
              <p:cNvSpPr/>
              <p:nvPr/>
            </p:nvSpPr>
            <p:spPr>
              <a:xfrm>
                <a:off x="7095382" y="5393084"/>
                <a:ext cx="579834" cy="466724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6707834" y="5545484"/>
                <a:ext cx="579834" cy="46672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6759180" y="5926485"/>
                <a:ext cx="579834" cy="46672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6267451" y="4938268"/>
                <a:ext cx="579834" cy="46672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5575103" y="5074593"/>
                <a:ext cx="825697" cy="87094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6124651" y="5563344"/>
                <a:ext cx="579834" cy="46672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6240291" y="4791225"/>
                <a:ext cx="278012" cy="276225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7035553" y="6388445"/>
                <a:ext cx="228600" cy="228601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5916551" y="5925595"/>
                <a:ext cx="856913" cy="90100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5777545" y="4564413"/>
                <a:ext cx="581554" cy="58742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8" name="Oval 247"/>
              <p:cNvSpPr/>
              <p:nvPr/>
            </p:nvSpPr>
            <p:spPr>
              <a:xfrm>
                <a:off x="5717530" y="5757412"/>
                <a:ext cx="516732" cy="466726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9" name="Oval 248"/>
              <p:cNvSpPr/>
              <p:nvPr/>
            </p:nvSpPr>
            <p:spPr>
              <a:xfrm>
                <a:off x="5585929" y="6294383"/>
                <a:ext cx="516732" cy="466726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5410388" y="5972312"/>
                <a:ext cx="516732" cy="466726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6148240" y="4339677"/>
                <a:ext cx="516732" cy="46672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5257726" y="5679729"/>
                <a:ext cx="516732" cy="466726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5055655" y="5027125"/>
                <a:ext cx="731862" cy="699492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6400800" y="5962204"/>
                <a:ext cx="751176" cy="89579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5" name="Oval 254"/>
              <p:cNvSpPr/>
              <p:nvPr/>
            </p:nvSpPr>
            <p:spPr>
              <a:xfrm rot="1340999">
                <a:off x="5349890" y="4356578"/>
                <a:ext cx="640256" cy="1040005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6318768" y="5345905"/>
                <a:ext cx="228600" cy="22860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6568379" y="5812632"/>
                <a:ext cx="228600" cy="22860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8" name="Oval 257"/>
              <p:cNvSpPr/>
              <p:nvPr/>
            </p:nvSpPr>
            <p:spPr>
              <a:xfrm>
                <a:off x="6550371" y="5436393"/>
                <a:ext cx="381679" cy="222944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9" name="Oval 258"/>
              <p:cNvSpPr/>
              <p:nvPr/>
            </p:nvSpPr>
            <p:spPr>
              <a:xfrm>
                <a:off x="7130208" y="5339952"/>
                <a:ext cx="152400" cy="738633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0" name="Oval 259"/>
              <p:cNvSpPr/>
              <p:nvPr/>
            </p:nvSpPr>
            <p:spPr>
              <a:xfrm rot="3279512" flipH="1">
                <a:off x="5792792" y="4682267"/>
                <a:ext cx="235993" cy="106294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418" name="Straight Arrow Connector 417"/>
          <p:cNvCxnSpPr/>
          <p:nvPr/>
        </p:nvCxnSpPr>
        <p:spPr>
          <a:xfrm>
            <a:off x="1742256" y="3854817"/>
            <a:ext cx="376141" cy="265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" name="TextBox 418"/>
          <p:cNvSpPr txBox="1"/>
          <p:nvPr/>
        </p:nvSpPr>
        <p:spPr>
          <a:xfrm>
            <a:off x="1646187" y="3540909"/>
            <a:ext cx="54373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505050"/>
                </a:solidFill>
              </a:rPr>
              <a:t>wind</a:t>
            </a:r>
            <a:endParaRPr lang="en-US" sz="1400" dirty="0">
              <a:solidFill>
                <a:srgbClr val="505050"/>
              </a:solidFill>
            </a:endParaRPr>
          </a:p>
        </p:txBody>
      </p:sp>
      <p:sp>
        <p:nvSpPr>
          <p:cNvPr id="528" name="TextBox 527"/>
          <p:cNvSpPr txBox="1"/>
          <p:nvPr/>
        </p:nvSpPr>
        <p:spPr>
          <a:xfrm>
            <a:off x="968433" y="4167671"/>
            <a:ext cx="275664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FRAGMENT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ation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of aggregates  </a:t>
            </a:r>
          </a:p>
        </p:txBody>
      </p:sp>
      <p:sp>
        <p:nvSpPr>
          <p:cNvPr id="487" name="TextBox 486"/>
          <p:cNvSpPr txBox="1"/>
          <p:nvPr/>
        </p:nvSpPr>
        <p:spPr>
          <a:xfrm>
            <a:off x="955948" y="2838317"/>
            <a:ext cx="2777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Emission of minerals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85" name="Rectangle 784"/>
          <p:cNvSpPr/>
          <p:nvPr/>
        </p:nvSpPr>
        <p:spPr>
          <a:xfrm>
            <a:off x="756297" y="4875696"/>
            <a:ext cx="3180923" cy="1673352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1113838" y="4838286"/>
            <a:ext cx="24339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mineralogy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92" name="TextBox 391"/>
          <p:cNvSpPr txBox="1"/>
          <p:nvPr/>
        </p:nvSpPr>
        <p:spPr>
          <a:xfrm>
            <a:off x="6129646" y="210167"/>
            <a:ext cx="1718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Methods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93" name="Rectangle 392"/>
          <p:cNvSpPr/>
          <p:nvPr/>
        </p:nvSpPr>
        <p:spPr>
          <a:xfrm>
            <a:off x="4662679" y="914400"/>
            <a:ext cx="3929778" cy="1669087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Rectangle 393"/>
          <p:cNvSpPr/>
          <p:nvPr/>
        </p:nvSpPr>
        <p:spPr>
          <a:xfrm>
            <a:off x="762000" y="914401"/>
            <a:ext cx="3175220" cy="1669086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5" name="Picture 3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068" y="1318813"/>
            <a:ext cx="2185578" cy="1196061"/>
          </a:xfrm>
          <a:prstGeom prst="rect">
            <a:avLst/>
          </a:prstGeom>
        </p:spPr>
      </p:pic>
      <p:sp>
        <p:nvSpPr>
          <p:cNvPr id="397" name="TextBox 396"/>
          <p:cNvSpPr txBox="1"/>
          <p:nvPr/>
        </p:nvSpPr>
        <p:spPr>
          <a:xfrm>
            <a:off x="762000" y="928758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Global soil mineral content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98" name="Group 397"/>
          <p:cNvGrpSpPr/>
          <p:nvPr/>
        </p:nvGrpSpPr>
        <p:grpSpPr>
          <a:xfrm>
            <a:off x="4662679" y="914400"/>
            <a:ext cx="1509521" cy="1669087"/>
            <a:chOff x="2913509" y="360391"/>
            <a:chExt cx="4241052" cy="5264542"/>
          </a:xfrm>
        </p:grpSpPr>
        <p:pic>
          <p:nvPicPr>
            <p:cNvPr id="399" name="Picture 39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13509" y="360391"/>
              <a:ext cx="4241052" cy="5264542"/>
            </a:xfrm>
            <a:prstGeom prst="rect">
              <a:avLst/>
            </a:prstGeom>
          </p:spPr>
        </p:pic>
        <p:pic>
          <p:nvPicPr>
            <p:cNvPr id="400" name="Picture 399"/>
            <p:cNvPicPr>
              <a:picLocks noChangeAspect="1"/>
            </p:cNvPicPr>
            <p:nvPr/>
          </p:nvPicPr>
          <p:blipFill rotWithShape="1">
            <a:blip r:embed="rId4"/>
            <a:srcRect r="68715" b="68042"/>
            <a:stretch/>
          </p:blipFill>
          <p:spPr>
            <a:xfrm>
              <a:off x="5827765" y="802711"/>
              <a:ext cx="1326796" cy="1682456"/>
            </a:xfrm>
            <a:prstGeom prst="rect">
              <a:avLst/>
            </a:prstGeom>
          </p:spPr>
        </p:pic>
      </p:grpSp>
      <p:sp>
        <p:nvSpPr>
          <p:cNvPr id="401" name="TextBox 400"/>
          <p:cNvSpPr txBox="1"/>
          <p:nvPr/>
        </p:nvSpPr>
        <p:spPr>
          <a:xfrm>
            <a:off x="6232385" y="1114961"/>
            <a:ext cx="23782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Space-borne spectroscopy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Airborne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spectroscopy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Field campaign</a:t>
            </a:r>
          </a:p>
        </p:txBody>
      </p:sp>
      <p:grpSp>
        <p:nvGrpSpPr>
          <p:cNvPr id="404" name="Group 403"/>
          <p:cNvGrpSpPr/>
          <p:nvPr/>
        </p:nvGrpSpPr>
        <p:grpSpPr>
          <a:xfrm>
            <a:off x="1146479" y="5444858"/>
            <a:ext cx="786667" cy="598134"/>
            <a:chOff x="6962271" y="1171330"/>
            <a:chExt cx="1343529" cy="1071734"/>
          </a:xfrm>
        </p:grpSpPr>
        <p:sp>
          <p:nvSpPr>
            <p:cNvPr id="405" name="Oval 404"/>
            <p:cNvSpPr/>
            <p:nvPr/>
          </p:nvSpPr>
          <p:spPr>
            <a:xfrm rot="313784">
              <a:off x="8197189" y="1817740"/>
              <a:ext cx="32411" cy="9327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 rot="313784">
              <a:off x="7771167" y="1817338"/>
              <a:ext cx="126486" cy="92726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/>
            <p:cNvSpPr/>
            <p:nvPr/>
          </p:nvSpPr>
          <p:spPr>
            <a:xfrm rot="313784">
              <a:off x="7400088" y="2067718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/>
            <p:cNvSpPr/>
            <p:nvPr/>
          </p:nvSpPr>
          <p:spPr>
            <a:xfrm rot="313784">
              <a:off x="7165961" y="1857848"/>
              <a:ext cx="50472" cy="585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 rot="313784">
              <a:off x="6986198" y="1993340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 rot="313784" flipH="1">
              <a:off x="7489822" y="1944008"/>
              <a:ext cx="33325" cy="14813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/>
            <p:cNvSpPr/>
            <p:nvPr/>
          </p:nvSpPr>
          <p:spPr>
            <a:xfrm rot="313784">
              <a:off x="7423833" y="1731678"/>
              <a:ext cx="82207" cy="71782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 rot="313784">
              <a:off x="7971989" y="1715042"/>
              <a:ext cx="109841" cy="871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/>
            <p:cNvSpPr/>
            <p:nvPr/>
          </p:nvSpPr>
          <p:spPr>
            <a:xfrm rot="313784">
              <a:off x="8094466" y="2065564"/>
              <a:ext cx="82207" cy="71782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/>
            <p:cNvSpPr/>
            <p:nvPr/>
          </p:nvSpPr>
          <p:spPr>
            <a:xfrm rot="313784">
              <a:off x="7956929" y="2152126"/>
              <a:ext cx="82207" cy="7178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 rot="313784">
              <a:off x="7105577" y="1800983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/>
            <p:cNvSpPr/>
            <p:nvPr/>
          </p:nvSpPr>
          <p:spPr>
            <a:xfrm rot="313784">
              <a:off x="6992948" y="2026375"/>
              <a:ext cx="117065" cy="13395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 rot="313784">
              <a:off x="7355922" y="1717367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 rot="313784">
              <a:off x="7252624" y="1709763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 rot="313784">
              <a:off x="8149743" y="1959109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 rot="313784">
              <a:off x="7914683" y="1885139"/>
              <a:ext cx="121491" cy="138574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 rot="313784">
              <a:off x="7598349" y="1891150"/>
              <a:ext cx="82451" cy="90345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 rot="313784">
              <a:off x="7305121" y="2067855"/>
              <a:ext cx="61660" cy="7303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 rot="313784">
              <a:off x="7159292" y="1930507"/>
              <a:ext cx="73261" cy="71782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 rot="313784">
              <a:off x="7431723" y="2145298"/>
              <a:ext cx="73261" cy="71782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 rot="313784">
              <a:off x="7316979" y="1939204"/>
              <a:ext cx="73261" cy="71782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 rot="313784">
              <a:off x="7612789" y="1702238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 rot="313784">
              <a:off x="6962271" y="1752293"/>
              <a:ext cx="103761" cy="107581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 rot="313784">
              <a:off x="7134003" y="2057931"/>
              <a:ext cx="106500" cy="13777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 rot="1654783">
              <a:off x="7815790" y="2061272"/>
              <a:ext cx="90773" cy="15995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 rot="313784">
              <a:off x="7707775" y="2039922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 rot="313784">
              <a:off x="7320895" y="2207905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 rot="313784">
              <a:off x="7432958" y="1886346"/>
              <a:ext cx="54113" cy="3428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 rot="313784">
              <a:off x="7528216" y="2045307"/>
              <a:ext cx="53976" cy="10320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 rot="3593296" flipH="1">
              <a:off x="7602552" y="1735525"/>
              <a:ext cx="36295" cy="15070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 rot="313784">
              <a:off x="7294682" y="1763885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 rot="313784">
              <a:off x="7466299" y="1878069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 rot="313784">
              <a:off x="7566285" y="2004428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 rot="313784">
              <a:off x="7666270" y="2130787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 rot="313784">
              <a:off x="7416965" y="2065563"/>
              <a:ext cx="73261" cy="7178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 rot="313784">
              <a:off x="7730574" y="1921814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 rot="313784">
              <a:off x="7625160" y="2110014"/>
              <a:ext cx="73261" cy="7178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 rot="313784">
              <a:off x="7797788" y="1690634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5" name="Straight Arrow Connector 444"/>
            <p:cNvCxnSpPr/>
            <p:nvPr/>
          </p:nvCxnSpPr>
          <p:spPr>
            <a:xfrm flipV="1">
              <a:off x="7896035" y="1171330"/>
              <a:ext cx="409765" cy="488286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>
            <a:xfrm>
              <a:off x="6974476" y="1219620"/>
              <a:ext cx="498097" cy="456780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8" name="Group 447"/>
          <p:cNvGrpSpPr/>
          <p:nvPr/>
        </p:nvGrpSpPr>
        <p:grpSpPr>
          <a:xfrm>
            <a:off x="2390742" y="5232595"/>
            <a:ext cx="1457150" cy="962798"/>
            <a:chOff x="5967072" y="1875670"/>
            <a:chExt cx="2260633" cy="1103924"/>
          </a:xfrm>
        </p:grpSpPr>
        <p:sp>
          <p:nvSpPr>
            <p:cNvPr id="449" name="Cloud 448"/>
            <p:cNvSpPr/>
            <p:nvPr/>
          </p:nvSpPr>
          <p:spPr>
            <a:xfrm>
              <a:off x="6208292" y="2057400"/>
              <a:ext cx="1766662" cy="823575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Snip Diagonal Corner Rectangle 449"/>
            <p:cNvSpPr>
              <a:spLocks noChangeAspect="1"/>
            </p:cNvSpPr>
            <p:nvPr/>
          </p:nvSpPr>
          <p:spPr>
            <a:xfrm rot="1623220">
              <a:off x="6558919" y="2203472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Snip Diagonal Corner Rectangle 450"/>
            <p:cNvSpPr>
              <a:spLocks noChangeAspect="1"/>
            </p:cNvSpPr>
            <p:nvPr/>
          </p:nvSpPr>
          <p:spPr>
            <a:xfrm rot="1623220">
              <a:off x="6873314" y="2192632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Snip Diagonal Corner Rectangle 451"/>
            <p:cNvSpPr>
              <a:spLocks noChangeAspect="1"/>
            </p:cNvSpPr>
            <p:nvPr/>
          </p:nvSpPr>
          <p:spPr>
            <a:xfrm rot="290467">
              <a:off x="6544426" y="2526497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Snip Diagonal Corner Rectangle 452"/>
            <p:cNvSpPr>
              <a:spLocks noChangeAspect="1"/>
            </p:cNvSpPr>
            <p:nvPr/>
          </p:nvSpPr>
          <p:spPr>
            <a:xfrm rot="18462894">
              <a:off x="6829236" y="2472698"/>
              <a:ext cx="132071" cy="166526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Snip Diagonal Corner Rectangle 453"/>
            <p:cNvSpPr>
              <a:spLocks noChangeAspect="1"/>
            </p:cNvSpPr>
            <p:nvPr/>
          </p:nvSpPr>
          <p:spPr>
            <a:xfrm rot="290467">
              <a:off x="6703485" y="2282173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Snip Diagonal Corner Rectangle 454"/>
            <p:cNvSpPr>
              <a:spLocks noChangeAspect="1"/>
            </p:cNvSpPr>
            <p:nvPr/>
          </p:nvSpPr>
          <p:spPr>
            <a:xfrm rot="290467">
              <a:off x="6389757" y="2352045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/>
            <p:cNvSpPr/>
            <p:nvPr/>
          </p:nvSpPr>
          <p:spPr>
            <a:xfrm rot="313784">
              <a:off x="6714028" y="2353956"/>
              <a:ext cx="78416" cy="72323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 rot="313784">
              <a:off x="6402648" y="2434308"/>
              <a:ext cx="78416" cy="72323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/>
            <p:cNvSpPr/>
            <p:nvPr/>
          </p:nvSpPr>
          <p:spPr>
            <a:xfrm rot="313784">
              <a:off x="6572582" y="2287916"/>
              <a:ext cx="78416" cy="7232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/>
            <p:cNvSpPr/>
            <p:nvPr/>
          </p:nvSpPr>
          <p:spPr>
            <a:xfrm rot="313784">
              <a:off x="6561583" y="2599288"/>
              <a:ext cx="69883" cy="7232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 rot="313784">
              <a:off x="6876731" y="2255321"/>
              <a:ext cx="67306" cy="87823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/>
            <p:cNvSpPr/>
            <p:nvPr/>
          </p:nvSpPr>
          <p:spPr>
            <a:xfrm rot="313784">
              <a:off x="6906299" y="2544546"/>
              <a:ext cx="51618" cy="34547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2" name="Group 461"/>
            <p:cNvGrpSpPr/>
            <p:nvPr/>
          </p:nvGrpSpPr>
          <p:grpSpPr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465" name="Oval 464"/>
              <p:cNvSpPr/>
              <p:nvPr/>
            </p:nvSpPr>
            <p:spPr>
              <a:xfrm>
                <a:off x="3145342" y="1688257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/>
              <p:cNvSpPr/>
              <p:nvPr/>
            </p:nvSpPr>
            <p:spPr>
              <a:xfrm>
                <a:off x="3032760" y="1771618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/>
              <p:cNvSpPr/>
              <p:nvPr/>
            </p:nvSpPr>
            <p:spPr>
              <a:xfrm>
                <a:off x="3335190" y="1699133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3243750" y="1819500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/>
              <p:cNvSpPr/>
              <p:nvPr/>
            </p:nvSpPr>
            <p:spPr>
              <a:xfrm>
                <a:off x="3202940" y="1569577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/>
              <p:cNvSpPr/>
              <p:nvPr/>
            </p:nvSpPr>
            <p:spPr>
              <a:xfrm>
                <a:off x="3025368" y="1600220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 rot="313784">
                <a:off x="3228824" y="1596775"/>
                <a:ext cx="45719" cy="4571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/>
              <p:cNvSpPr/>
              <p:nvPr/>
            </p:nvSpPr>
            <p:spPr>
              <a:xfrm rot="313784">
                <a:off x="3056530" y="1631878"/>
                <a:ext cx="32411" cy="35159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/>
              <p:cNvSpPr/>
              <p:nvPr/>
            </p:nvSpPr>
            <p:spPr>
              <a:xfrm rot="313784">
                <a:off x="3051381" y="1799739"/>
                <a:ext cx="39415" cy="4248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/>
              <p:cNvSpPr/>
              <p:nvPr/>
            </p:nvSpPr>
            <p:spPr>
              <a:xfrm rot="313784">
                <a:off x="3352809" y="1721087"/>
                <a:ext cx="45719" cy="48548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/>
              <p:cNvSpPr/>
              <p:nvPr/>
            </p:nvSpPr>
            <p:spPr>
              <a:xfrm rot="313784">
                <a:off x="3271083" y="1850514"/>
                <a:ext cx="39415" cy="424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/>
              <p:cNvSpPr/>
              <p:nvPr/>
            </p:nvSpPr>
            <p:spPr>
              <a:xfrm rot="313784">
                <a:off x="3171589" y="1710564"/>
                <a:ext cx="39415" cy="42483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3" name="TextBox 462"/>
            <p:cNvSpPr txBox="1"/>
            <p:nvPr/>
          </p:nvSpPr>
          <p:spPr>
            <a:xfrm>
              <a:off x="5967072" y="1875670"/>
              <a:ext cx="1569241" cy="317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Mixed-phase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7369124" y="2661993"/>
              <a:ext cx="858581" cy="317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warm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80" name="TextBox 479"/>
          <p:cNvSpPr txBox="1"/>
          <p:nvPr/>
        </p:nvSpPr>
        <p:spPr>
          <a:xfrm>
            <a:off x="810054" y="6185068"/>
            <a:ext cx="3076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Radiation, Chemistry and Clouds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1" name="TextBox 480"/>
          <p:cNvSpPr txBox="1"/>
          <p:nvPr/>
        </p:nvSpPr>
        <p:spPr>
          <a:xfrm>
            <a:off x="193242" y="2775707"/>
            <a:ext cx="340158" cy="507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2" name="TextBox 481"/>
          <p:cNvSpPr txBox="1"/>
          <p:nvPr/>
        </p:nvSpPr>
        <p:spPr>
          <a:xfrm>
            <a:off x="193242" y="479613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</a:p>
        </p:txBody>
      </p:sp>
      <p:cxnSp>
        <p:nvCxnSpPr>
          <p:cNvPr id="9" name="Straight Arrow Connector 8"/>
          <p:cNvCxnSpPr>
            <a:stCxn id="394" idx="3"/>
            <a:endCxn id="393" idx="1"/>
          </p:cNvCxnSpPr>
          <p:nvPr/>
        </p:nvCxnSpPr>
        <p:spPr>
          <a:xfrm>
            <a:off x="3937220" y="1748944"/>
            <a:ext cx="725459" cy="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 rot="19470150">
            <a:off x="8229600" y="2089798"/>
            <a:ext cx="784045" cy="705479"/>
          </a:xfrm>
          <a:prstGeom prst="ellipse">
            <a:avLst/>
          </a:prstGeom>
          <a:solidFill>
            <a:srgbClr val="EC6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/>
              <a:t>NEW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7318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1066800" y="5323834"/>
            <a:ext cx="914400" cy="80648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Rectangle 478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TextBox 219"/>
          <p:cNvSpPr txBox="1"/>
          <p:nvPr/>
        </p:nvSpPr>
        <p:spPr>
          <a:xfrm>
            <a:off x="685800" y="193224"/>
            <a:ext cx="3623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Challenges addressed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7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6863" y="252794"/>
            <a:ext cx="2133600" cy="365125"/>
          </a:xfrm>
        </p:spPr>
        <p:txBody>
          <a:bodyPr/>
          <a:lstStyle/>
          <a:p>
            <a:r>
              <a:rPr lang="en-US" sz="2000" b="1" dirty="0" smtClean="0"/>
              <a:t>3</a:t>
            </a:r>
            <a:endParaRPr lang="en-US" sz="2000" b="1" dirty="0"/>
          </a:p>
        </p:txBody>
      </p:sp>
      <p:sp>
        <p:nvSpPr>
          <p:cNvPr id="477" name="Rectangle 476"/>
          <p:cNvSpPr/>
          <p:nvPr/>
        </p:nvSpPr>
        <p:spPr>
          <a:xfrm>
            <a:off x="761999" y="2877508"/>
            <a:ext cx="3175221" cy="1673352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grpSp>
        <p:nvGrpSpPr>
          <p:cNvPr id="222" name="Group 221"/>
          <p:cNvGrpSpPr/>
          <p:nvPr/>
        </p:nvGrpSpPr>
        <p:grpSpPr>
          <a:xfrm>
            <a:off x="1222628" y="3462259"/>
            <a:ext cx="2189926" cy="614874"/>
            <a:chOff x="775036" y="2452687"/>
            <a:chExt cx="4296244" cy="1067796"/>
          </a:xfrm>
        </p:grpSpPr>
        <p:grpSp>
          <p:nvGrpSpPr>
            <p:cNvPr id="223" name="Group 222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360" name="Oval 359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1" name="Oval 360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2" name="Oval 361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3" name="Oval 362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4" name="Oval 363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5" name="Oval 364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6" name="Oval 365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7" name="Oval 366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8" name="Oval 367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9" name="Oval 368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0" name="Oval 369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1" name="Oval 370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2" name="Oval 371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3" name="Oval 372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4" name="Oval 373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5" name="Oval 374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6" name="Oval 375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8" name="Oval 377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9" name="Oval 378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0" name="Oval 379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1" name="Oval 380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2" name="Oval 381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3" name="Oval 382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4" name="Oval 383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5" name="Oval 384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6" name="Oval 385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7" name="Oval 386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8" name="Oval 387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9" name="Oval 388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0" name="Oval 389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224" name="Straight Connector 223"/>
            <p:cNvCxnSpPr/>
            <p:nvPr/>
          </p:nvCxnSpPr>
          <p:spPr>
            <a:xfrm>
              <a:off x="775036" y="3520483"/>
              <a:ext cx="4269038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" name="Group 224"/>
            <p:cNvGrpSpPr/>
            <p:nvPr/>
          </p:nvGrpSpPr>
          <p:grpSpPr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329" name="Oval 328"/>
              <p:cNvSpPr/>
              <p:nvPr/>
            </p:nvSpPr>
            <p:spPr>
              <a:xfrm>
                <a:off x="5301407" y="4540598"/>
                <a:ext cx="2362200" cy="2286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7377711" y="5891511"/>
                <a:ext cx="228600" cy="60647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6465949" y="4457257"/>
                <a:ext cx="892147" cy="602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7045672" y="4845396"/>
                <a:ext cx="516732" cy="4667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7298382" y="5771703"/>
                <a:ext cx="355998" cy="381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7237812" y="6321771"/>
                <a:ext cx="228600" cy="22860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7198072" y="4997796"/>
                <a:ext cx="516732" cy="466726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6684319" y="5078759"/>
                <a:ext cx="579834" cy="466724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7" name="Oval 336"/>
              <p:cNvSpPr/>
              <p:nvPr/>
            </p:nvSpPr>
            <p:spPr>
              <a:xfrm>
                <a:off x="7095382" y="5393084"/>
                <a:ext cx="579834" cy="466724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6707834" y="5545484"/>
                <a:ext cx="579834" cy="46672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6759180" y="5926485"/>
                <a:ext cx="579834" cy="46672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6267451" y="4938268"/>
                <a:ext cx="579834" cy="46672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5575103" y="5074593"/>
                <a:ext cx="825697" cy="87094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6124651" y="5563344"/>
                <a:ext cx="579834" cy="46672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6240291" y="4791225"/>
                <a:ext cx="278012" cy="276225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7035553" y="6388445"/>
                <a:ext cx="228600" cy="228601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5916551" y="5925595"/>
                <a:ext cx="856913" cy="90100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5777545" y="4564413"/>
                <a:ext cx="581554" cy="58742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7" name="Oval 346"/>
              <p:cNvSpPr/>
              <p:nvPr/>
            </p:nvSpPr>
            <p:spPr>
              <a:xfrm>
                <a:off x="5717530" y="5757412"/>
                <a:ext cx="516732" cy="466726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5585929" y="6294383"/>
                <a:ext cx="516732" cy="466726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5410388" y="5972312"/>
                <a:ext cx="516732" cy="466726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6148240" y="4339677"/>
                <a:ext cx="516732" cy="46672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5257726" y="5679729"/>
                <a:ext cx="516732" cy="466726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5055655" y="5027125"/>
                <a:ext cx="731862" cy="699492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6400800" y="5962204"/>
                <a:ext cx="751176" cy="89579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 rot="1340999">
                <a:off x="5349890" y="4356578"/>
                <a:ext cx="640256" cy="1040005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6318768" y="5345905"/>
                <a:ext cx="228600" cy="22860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6568379" y="5812632"/>
                <a:ext cx="228600" cy="22860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6550371" y="5436393"/>
                <a:ext cx="381679" cy="222944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8" name="Oval 357"/>
              <p:cNvSpPr/>
              <p:nvPr/>
            </p:nvSpPr>
            <p:spPr>
              <a:xfrm>
                <a:off x="7130208" y="5339952"/>
                <a:ext cx="152400" cy="738633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9" name="Oval 358"/>
              <p:cNvSpPr/>
              <p:nvPr/>
            </p:nvSpPr>
            <p:spPr>
              <a:xfrm rot="3279512" flipH="1">
                <a:off x="5792792" y="4682267"/>
                <a:ext cx="235993" cy="106294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226" name="Freeform 225"/>
            <p:cNvSpPr/>
            <p:nvPr/>
          </p:nvSpPr>
          <p:spPr>
            <a:xfrm>
              <a:off x="1167312" y="2452687"/>
              <a:ext cx="3153530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227" name="Group 226"/>
            <p:cNvGrpSpPr/>
            <p:nvPr/>
          </p:nvGrpSpPr>
          <p:grpSpPr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292" name="Oval 291"/>
              <p:cNvSpPr/>
              <p:nvPr/>
            </p:nvSpPr>
            <p:spPr>
              <a:xfrm>
                <a:off x="6175368" y="1440323"/>
                <a:ext cx="44464" cy="1217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3" name="Oval 292"/>
              <p:cNvSpPr/>
              <p:nvPr/>
            </p:nvSpPr>
            <p:spPr>
              <a:xfrm>
                <a:off x="6557368" y="741583"/>
                <a:ext cx="173526" cy="121072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6110785" y="1230247"/>
                <a:ext cx="100506" cy="93726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6159938" y="1416264"/>
                <a:ext cx="69243" cy="7651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6148157" y="1526727"/>
                <a:ext cx="44464" cy="45907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 flipH="1">
                <a:off x="6222796" y="1060881"/>
                <a:ext cx="45719" cy="19341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6101178" y="789948"/>
                <a:ext cx="112780" cy="93726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5755845" y="1398443"/>
                <a:ext cx="150691" cy="11384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6331246" y="1485869"/>
                <a:ext cx="112780" cy="93726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6027648" y="1590938"/>
                <a:ext cx="112780" cy="937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5831864" y="847158"/>
                <a:ext cx="112780" cy="93726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3" name="Oval 302"/>
              <p:cNvSpPr/>
              <p:nvPr/>
            </p:nvSpPr>
            <p:spPr>
              <a:xfrm>
                <a:off x="6181285" y="1577701"/>
                <a:ext cx="160601" cy="174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4" name="Oval 303"/>
              <p:cNvSpPr/>
              <p:nvPr/>
            </p:nvSpPr>
            <p:spPr>
              <a:xfrm>
                <a:off x="6046480" y="588751"/>
                <a:ext cx="112780" cy="93726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5870991" y="673067"/>
                <a:ext cx="54074" cy="5547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6108817" y="1540116"/>
                <a:ext cx="44464" cy="45907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6541015" y="1004801"/>
                <a:ext cx="166673" cy="1809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6360702" y="976469"/>
                <a:ext cx="113115" cy="11796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5981171" y="1242414"/>
                <a:ext cx="84591" cy="95366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>
                <a:off x="5755845" y="1179164"/>
                <a:ext cx="100506" cy="93726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6163705" y="1327356"/>
                <a:ext cx="100506" cy="93726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5981172" y="1073036"/>
                <a:ext cx="100506" cy="93726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6287130" y="653939"/>
                <a:ext cx="100506" cy="9372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4" name="Oval 313"/>
              <p:cNvSpPr/>
              <p:nvPr/>
            </p:nvSpPr>
            <p:spPr>
              <a:xfrm>
                <a:off x="5680276" y="966981"/>
                <a:ext cx="142350" cy="140469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5" name="Oval 314"/>
              <p:cNvSpPr/>
              <p:nvPr/>
            </p:nvSpPr>
            <p:spPr>
              <a:xfrm>
                <a:off x="5857774" y="1556045"/>
                <a:ext cx="146107" cy="17989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>
              <a:xfrm rot="1340999">
                <a:off x="5669651" y="643723"/>
                <a:ext cx="124532" cy="20885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6525494" y="1160016"/>
                <a:ext cx="44464" cy="45907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6017950" y="1424483"/>
                <a:ext cx="44464" cy="4590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6130722" y="991745"/>
                <a:ext cx="74238" cy="4477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6285049" y="1186920"/>
                <a:ext cx="74050" cy="134754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 rot="3279512" flipH="1">
                <a:off x="6352090" y="771209"/>
                <a:ext cx="47391" cy="206748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6023391" y="825467"/>
                <a:ext cx="54074" cy="5547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6175791" y="977867"/>
                <a:ext cx="54074" cy="5547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6328191" y="1130267"/>
                <a:ext cx="54074" cy="5547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5" name="Oval 324"/>
              <p:cNvSpPr/>
              <p:nvPr/>
            </p:nvSpPr>
            <p:spPr>
              <a:xfrm>
                <a:off x="6480591" y="1282667"/>
                <a:ext cx="54074" cy="5547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6" name="Oval 325"/>
              <p:cNvSpPr/>
              <p:nvPr/>
            </p:nvSpPr>
            <p:spPr>
              <a:xfrm>
                <a:off x="6133572" y="1225436"/>
                <a:ext cx="100506" cy="93726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6285972" y="1377836"/>
                <a:ext cx="100506" cy="93726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6423564" y="1258456"/>
                <a:ext cx="100506" cy="9372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8" name="Group 227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261" name="Oval 260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4" name="Oval 263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7" name="Oval 266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0" name="Oval 269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1" name="Oval 270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2" name="Oval 271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3" name="Oval 272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4" name="Oval 273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5" name="Oval 274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6" name="Oval 275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7" name="Oval 276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8" name="Oval 277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9" name="Oval 278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0" name="Oval 279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1" name="Oval 280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2" name="Oval 281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3" name="Oval 282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4" name="Oval 283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5" name="Oval 284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8" name="Oval 287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9" name="Group 228"/>
            <p:cNvGrpSpPr/>
            <p:nvPr/>
          </p:nvGrpSpPr>
          <p:grpSpPr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230" name="Oval 229"/>
              <p:cNvSpPr/>
              <p:nvPr/>
            </p:nvSpPr>
            <p:spPr>
              <a:xfrm>
                <a:off x="5301407" y="4540598"/>
                <a:ext cx="2362200" cy="2286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7377711" y="5891511"/>
                <a:ext cx="228600" cy="60647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6465949" y="4457257"/>
                <a:ext cx="892147" cy="602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7045672" y="4845396"/>
                <a:ext cx="516732" cy="4667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7298382" y="5771703"/>
                <a:ext cx="355998" cy="381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7237812" y="6321771"/>
                <a:ext cx="228600" cy="22860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7198072" y="4997796"/>
                <a:ext cx="516732" cy="466726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6684319" y="5078759"/>
                <a:ext cx="579834" cy="466724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8" name="Oval 237"/>
              <p:cNvSpPr/>
              <p:nvPr/>
            </p:nvSpPr>
            <p:spPr>
              <a:xfrm>
                <a:off x="7095382" y="5393084"/>
                <a:ext cx="579834" cy="466724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6707834" y="5545484"/>
                <a:ext cx="579834" cy="46672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6759180" y="5926485"/>
                <a:ext cx="579834" cy="46672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6267451" y="4938268"/>
                <a:ext cx="579834" cy="46672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5575103" y="5074593"/>
                <a:ext cx="825697" cy="87094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6124651" y="5563344"/>
                <a:ext cx="579834" cy="46672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6240291" y="4791225"/>
                <a:ext cx="278012" cy="276225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7035553" y="6388445"/>
                <a:ext cx="228600" cy="228601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5916551" y="5925595"/>
                <a:ext cx="856913" cy="90100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5777545" y="4564413"/>
                <a:ext cx="581554" cy="58742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8" name="Oval 247"/>
              <p:cNvSpPr/>
              <p:nvPr/>
            </p:nvSpPr>
            <p:spPr>
              <a:xfrm>
                <a:off x="5717530" y="5757412"/>
                <a:ext cx="516732" cy="466726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9" name="Oval 248"/>
              <p:cNvSpPr/>
              <p:nvPr/>
            </p:nvSpPr>
            <p:spPr>
              <a:xfrm>
                <a:off x="5585929" y="6294383"/>
                <a:ext cx="516732" cy="466726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5410388" y="5972312"/>
                <a:ext cx="516732" cy="466726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6148240" y="4339677"/>
                <a:ext cx="516732" cy="46672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5257726" y="5679729"/>
                <a:ext cx="516732" cy="466726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5055655" y="5027125"/>
                <a:ext cx="731862" cy="699492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6400800" y="5962204"/>
                <a:ext cx="751176" cy="89579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5" name="Oval 254"/>
              <p:cNvSpPr/>
              <p:nvPr/>
            </p:nvSpPr>
            <p:spPr>
              <a:xfrm rot="1340999">
                <a:off x="5349890" y="4356578"/>
                <a:ext cx="640256" cy="1040005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6318768" y="5345905"/>
                <a:ext cx="228600" cy="22860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6568379" y="5812632"/>
                <a:ext cx="228600" cy="22860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8" name="Oval 257"/>
              <p:cNvSpPr/>
              <p:nvPr/>
            </p:nvSpPr>
            <p:spPr>
              <a:xfrm>
                <a:off x="6550371" y="5436393"/>
                <a:ext cx="381679" cy="222944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9" name="Oval 258"/>
              <p:cNvSpPr/>
              <p:nvPr/>
            </p:nvSpPr>
            <p:spPr>
              <a:xfrm>
                <a:off x="7130208" y="5339952"/>
                <a:ext cx="152400" cy="738633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0" name="Oval 259"/>
              <p:cNvSpPr/>
              <p:nvPr/>
            </p:nvSpPr>
            <p:spPr>
              <a:xfrm rot="3279512" flipH="1">
                <a:off x="5792792" y="4682267"/>
                <a:ext cx="235993" cy="106294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418" name="Straight Arrow Connector 417"/>
          <p:cNvCxnSpPr/>
          <p:nvPr/>
        </p:nvCxnSpPr>
        <p:spPr>
          <a:xfrm>
            <a:off x="1742256" y="3854817"/>
            <a:ext cx="376141" cy="265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" name="TextBox 418"/>
          <p:cNvSpPr txBox="1"/>
          <p:nvPr/>
        </p:nvSpPr>
        <p:spPr>
          <a:xfrm>
            <a:off x="1646187" y="3540909"/>
            <a:ext cx="54373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505050"/>
                </a:solidFill>
              </a:rPr>
              <a:t>wind</a:t>
            </a:r>
            <a:endParaRPr lang="en-US" sz="1400" dirty="0">
              <a:solidFill>
                <a:srgbClr val="505050"/>
              </a:solidFill>
            </a:endParaRPr>
          </a:p>
        </p:txBody>
      </p:sp>
      <p:sp>
        <p:nvSpPr>
          <p:cNvPr id="528" name="TextBox 527"/>
          <p:cNvSpPr txBox="1"/>
          <p:nvPr/>
        </p:nvSpPr>
        <p:spPr>
          <a:xfrm>
            <a:off x="968433" y="4167671"/>
            <a:ext cx="275664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FRAGMENT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ation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of aggregates  </a:t>
            </a:r>
          </a:p>
        </p:txBody>
      </p:sp>
      <p:sp>
        <p:nvSpPr>
          <p:cNvPr id="487" name="TextBox 486"/>
          <p:cNvSpPr txBox="1"/>
          <p:nvPr/>
        </p:nvSpPr>
        <p:spPr>
          <a:xfrm>
            <a:off x="955948" y="2838317"/>
            <a:ext cx="2777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Emission of minerals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85" name="Rectangle 784"/>
          <p:cNvSpPr/>
          <p:nvPr/>
        </p:nvSpPr>
        <p:spPr>
          <a:xfrm>
            <a:off x="756297" y="4875696"/>
            <a:ext cx="3180923" cy="1673352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1113838" y="4838286"/>
            <a:ext cx="24339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mineralogy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86" name="Picture 785"/>
          <p:cNvPicPr>
            <a:picLocks noChangeAspect="1"/>
          </p:cNvPicPr>
          <p:nvPr/>
        </p:nvPicPr>
        <p:blipFill rotWithShape="1">
          <a:blip r:embed="rId3"/>
          <a:srcRect r="45000"/>
          <a:stretch/>
        </p:blipFill>
        <p:spPr>
          <a:xfrm>
            <a:off x="4661093" y="2894688"/>
            <a:ext cx="1507435" cy="1657144"/>
          </a:xfrm>
          <a:prstGeom prst="rect">
            <a:avLst/>
          </a:prstGeom>
        </p:spPr>
      </p:pic>
      <p:sp>
        <p:nvSpPr>
          <p:cNvPr id="193" name="TextBox 192"/>
          <p:cNvSpPr txBox="1"/>
          <p:nvPr/>
        </p:nvSpPr>
        <p:spPr>
          <a:xfrm>
            <a:off x="6464463" y="2928107"/>
            <a:ext cx="18413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Proposed theory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Unprecedented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ield campaigns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Laboratory analyses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92" name="TextBox 391"/>
          <p:cNvSpPr txBox="1"/>
          <p:nvPr/>
        </p:nvSpPr>
        <p:spPr>
          <a:xfrm>
            <a:off x="6129646" y="210167"/>
            <a:ext cx="1718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Methods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93" name="Rectangle 392"/>
          <p:cNvSpPr/>
          <p:nvPr/>
        </p:nvSpPr>
        <p:spPr>
          <a:xfrm>
            <a:off x="4662679" y="914400"/>
            <a:ext cx="3929778" cy="1669087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Rectangle 393"/>
          <p:cNvSpPr/>
          <p:nvPr/>
        </p:nvSpPr>
        <p:spPr>
          <a:xfrm>
            <a:off x="762000" y="914401"/>
            <a:ext cx="3175220" cy="1669086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5" name="Picture 3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068" y="1318813"/>
            <a:ext cx="2185578" cy="1196061"/>
          </a:xfrm>
          <a:prstGeom prst="rect">
            <a:avLst/>
          </a:prstGeom>
        </p:spPr>
      </p:pic>
      <p:sp>
        <p:nvSpPr>
          <p:cNvPr id="397" name="TextBox 396"/>
          <p:cNvSpPr txBox="1"/>
          <p:nvPr/>
        </p:nvSpPr>
        <p:spPr>
          <a:xfrm>
            <a:off x="762000" y="928758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Global soil mineral content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98" name="Group 397"/>
          <p:cNvGrpSpPr/>
          <p:nvPr/>
        </p:nvGrpSpPr>
        <p:grpSpPr>
          <a:xfrm>
            <a:off x="4662679" y="914400"/>
            <a:ext cx="1509521" cy="1669087"/>
            <a:chOff x="2913509" y="360391"/>
            <a:chExt cx="4241052" cy="5264542"/>
          </a:xfrm>
        </p:grpSpPr>
        <p:pic>
          <p:nvPicPr>
            <p:cNvPr id="399" name="Picture 39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13509" y="360391"/>
              <a:ext cx="4241052" cy="5264542"/>
            </a:xfrm>
            <a:prstGeom prst="rect">
              <a:avLst/>
            </a:prstGeom>
          </p:spPr>
        </p:pic>
        <p:pic>
          <p:nvPicPr>
            <p:cNvPr id="400" name="Picture 399"/>
            <p:cNvPicPr>
              <a:picLocks noChangeAspect="1"/>
            </p:cNvPicPr>
            <p:nvPr/>
          </p:nvPicPr>
          <p:blipFill rotWithShape="1">
            <a:blip r:embed="rId5"/>
            <a:srcRect r="68715" b="68042"/>
            <a:stretch/>
          </p:blipFill>
          <p:spPr>
            <a:xfrm>
              <a:off x="5827765" y="802711"/>
              <a:ext cx="1326796" cy="1682456"/>
            </a:xfrm>
            <a:prstGeom prst="rect">
              <a:avLst/>
            </a:prstGeom>
          </p:spPr>
        </p:pic>
      </p:grpSp>
      <p:sp>
        <p:nvSpPr>
          <p:cNvPr id="401" name="TextBox 400"/>
          <p:cNvSpPr txBox="1"/>
          <p:nvPr/>
        </p:nvSpPr>
        <p:spPr>
          <a:xfrm>
            <a:off x="6232385" y="1114961"/>
            <a:ext cx="23782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Space-borne spectroscopy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Airborne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spectroscopy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Field campaign</a:t>
            </a:r>
          </a:p>
        </p:txBody>
      </p:sp>
      <p:grpSp>
        <p:nvGrpSpPr>
          <p:cNvPr id="404" name="Group 403"/>
          <p:cNvGrpSpPr/>
          <p:nvPr/>
        </p:nvGrpSpPr>
        <p:grpSpPr>
          <a:xfrm>
            <a:off x="1146479" y="5444858"/>
            <a:ext cx="786667" cy="598134"/>
            <a:chOff x="6962271" y="1171330"/>
            <a:chExt cx="1343529" cy="1071734"/>
          </a:xfrm>
        </p:grpSpPr>
        <p:sp>
          <p:nvSpPr>
            <p:cNvPr id="405" name="Oval 404"/>
            <p:cNvSpPr/>
            <p:nvPr/>
          </p:nvSpPr>
          <p:spPr>
            <a:xfrm rot="313784">
              <a:off x="8197189" y="1817740"/>
              <a:ext cx="32411" cy="9327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 rot="313784">
              <a:off x="7771167" y="1817338"/>
              <a:ext cx="126486" cy="92726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/>
            <p:cNvSpPr/>
            <p:nvPr/>
          </p:nvSpPr>
          <p:spPr>
            <a:xfrm rot="313784">
              <a:off x="7400088" y="2067718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/>
            <p:cNvSpPr/>
            <p:nvPr/>
          </p:nvSpPr>
          <p:spPr>
            <a:xfrm rot="313784">
              <a:off x="7165961" y="1857848"/>
              <a:ext cx="50472" cy="585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 rot="313784">
              <a:off x="6986198" y="1993340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 rot="313784" flipH="1">
              <a:off x="7489822" y="1944008"/>
              <a:ext cx="33325" cy="14813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/>
            <p:cNvSpPr/>
            <p:nvPr/>
          </p:nvSpPr>
          <p:spPr>
            <a:xfrm rot="313784">
              <a:off x="7423833" y="1731678"/>
              <a:ext cx="82207" cy="71782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 rot="313784">
              <a:off x="7971989" y="1715042"/>
              <a:ext cx="109841" cy="871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/>
            <p:cNvSpPr/>
            <p:nvPr/>
          </p:nvSpPr>
          <p:spPr>
            <a:xfrm rot="313784">
              <a:off x="8094466" y="2065564"/>
              <a:ext cx="82207" cy="71782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/>
            <p:cNvSpPr/>
            <p:nvPr/>
          </p:nvSpPr>
          <p:spPr>
            <a:xfrm rot="313784">
              <a:off x="7956929" y="2152126"/>
              <a:ext cx="82207" cy="7178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 rot="313784">
              <a:off x="7105577" y="1800983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/>
            <p:cNvSpPr/>
            <p:nvPr/>
          </p:nvSpPr>
          <p:spPr>
            <a:xfrm rot="313784">
              <a:off x="6992948" y="2026375"/>
              <a:ext cx="117065" cy="13395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 rot="313784">
              <a:off x="7355922" y="1717367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 rot="313784">
              <a:off x="7252624" y="1709763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 rot="313784">
              <a:off x="8149743" y="1959109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 rot="313784">
              <a:off x="7914683" y="1885139"/>
              <a:ext cx="121491" cy="138574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 rot="313784">
              <a:off x="7598349" y="1891150"/>
              <a:ext cx="82451" cy="90345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 rot="313784">
              <a:off x="7305121" y="2067855"/>
              <a:ext cx="61660" cy="7303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 rot="313784">
              <a:off x="7159292" y="1930507"/>
              <a:ext cx="73261" cy="71782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 rot="313784">
              <a:off x="7431723" y="2145298"/>
              <a:ext cx="73261" cy="71782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 rot="313784">
              <a:off x="7316979" y="1939204"/>
              <a:ext cx="73261" cy="71782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 rot="313784">
              <a:off x="7612789" y="1702238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 rot="313784">
              <a:off x="6962271" y="1752293"/>
              <a:ext cx="103761" cy="107581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 rot="313784">
              <a:off x="7134003" y="2057931"/>
              <a:ext cx="106500" cy="13777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 rot="1654783">
              <a:off x="7815790" y="2061272"/>
              <a:ext cx="90773" cy="15995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 rot="313784">
              <a:off x="7707775" y="2039922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 rot="313784">
              <a:off x="7320895" y="2207905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 rot="313784">
              <a:off x="7432958" y="1886346"/>
              <a:ext cx="54113" cy="3428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 rot="313784">
              <a:off x="7528216" y="2045307"/>
              <a:ext cx="53976" cy="10320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 rot="3593296" flipH="1">
              <a:off x="7602552" y="1735525"/>
              <a:ext cx="36295" cy="15070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 rot="313784">
              <a:off x="7294682" y="1763885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 rot="313784">
              <a:off x="7466299" y="1878069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 rot="313784">
              <a:off x="7566285" y="2004428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 rot="313784">
              <a:off x="7666270" y="2130787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 rot="313784">
              <a:off x="7416965" y="2065563"/>
              <a:ext cx="73261" cy="7178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 rot="313784">
              <a:off x="7730574" y="1921814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 rot="313784">
              <a:off x="7625160" y="2110014"/>
              <a:ext cx="73261" cy="7178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 rot="313784">
              <a:off x="7797788" y="1690634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5" name="Straight Arrow Connector 444"/>
            <p:cNvCxnSpPr/>
            <p:nvPr/>
          </p:nvCxnSpPr>
          <p:spPr>
            <a:xfrm flipV="1">
              <a:off x="7896035" y="1171330"/>
              <a:ext cx="409765" cy="488286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>
            <a:xfrm>
              <a:off x="6974476" y="1219620"/>
              <a:ext cx="498097" cy="456780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8" name="Group 447"/>
          <p:cNvGrpSpPr/>
          <p:nvPr/>
        </p:nvGrpSpPr>
        <p:grpSpPr>
          <a:xfrm>
            <a:off x="2390742" y="5232595"/>
            <a:ext cx="1457150" cy="962798"/>
            <a:chOff x="5967072" y="1875670"/>
            <a:chExt cx="2260633" cy="1103924"/>
          </a:xfrm>
        </p:grpSpPr>
        <p:sp>
          <p:nvSpPr>
            <p:cNvPr id="449" name="Cloud 448"/>
            <p:cNvSpPr/>
            <p:nvPr/>
          </p:nvSpPr>
          <p:spPr>
            <a:xfrm>
              <a:off x="6208292" y="2057400"/>
              <a:ext cx="1766662" cy="823575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Snip Diagonal Corner Rectangle 449"/>
            <p:cNvSpPr>
              <a:spLocks noChangeAspect="1"/>
            </p:cNvSpPr>
            <p:nvPr/>
          </p:nvSpPr>
          <p:spPr>
            <a:xfrm rot="1623220">
              <a:off x="6558919" y="2203472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Snip Diagonal Corner Rectangle 450"/>
            <p:cNvSpPr>
              <a:spLocks noChangeAspect="1"/>
            </p:cNvSpPr>
            <p:nvPr/>
          </p:nvSpPr>
          <p:spPr>
            <a:xfrm rot="1623220">
              <a:off x="6873314" y="2192632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Snip Diagonal Corner Rectangle 451"/>
            <p:cNvSpPr>
              <a:spLocks noChangeAspect="1"/>
            </p:cNvSpPr>
            <p:nvPr/>
          </p:nvSpPr>
          <p:spPr>
            <a:xfrm rot="290467">
              <a:off x="6544426" y="2526497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Snip Diagonal Corner Rectangle 452"/>
            <p:cNvSpPr>
              <a:spLocks noChangeAspect="1"/>
            </p:cNvSpPr>
            <p:nvPr/>
          </p:nvSpPr>
          <p:spPr>
            <a:xfrm rot="18462894">
              <a:off x="6829236" y="2472698"/>
              <a:ext cx="132071" cy="166526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Snip Diagonal Corner Rectangle 453"/>
            <p:cNvSpPr>
              <a:spLocks noChangeAspect="1"/>
            </p:cNvSpPr>
            <p:nvPr/>
          </p:nvSpPr>
          <p:spPr>
            <a:xfrm rot="290467">
              <a:off x="6703485" y="2282173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Snip Diagonal Corner Rectangle 454"/>
            <p:cNvSpPr>
              <a:spLocks noChangeAspect="1"/>
            </p:cNvSpPr>
            <p:nvPr/>
          </p:nvSpPr>
          <p:spPr>
            <a:xfrm rot="290467">
              <a:off x="6389757" y="2352045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/>
            <p:cNvSpPr/>
            <p:nvPr/>
          </p:nvSpPr>
          <p:spPr>
            <a:xfrm rot="313784">
              <a:off x="6714028" y="2353956"/>
              <a:ext cx="78416" cy="72323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 rot="313784">
              <a:off x="6402648" y="2434308"/>
              <a:ext cx="78416" cy="72323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/>
            <p:cNvSpPr/>
            <p:nvPr/>
          </p:nvSpPr>
          <p:spPr>
            <a:xfrm rot="313784">
              <a:off x="6572582" y="2287916"/>
              <a:ext cx="78416" cy="7232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/>
            <p:cNvSpPr/>
            <p:nvPr/>
          </p:nvSpPr>
          <p:spPr>
            <a:xfrm rot="313784">
              <a:off x="6561583" y="2599288"/>
              <a:ext cx="69883" cy="7232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 rot="313784">
              <a:off x="6876731" y="2255321"/>
              <a:ext cx="67306" cy="87823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/>
            <p:cNvSpPr/>
            <p:nvPr/>
          </p:nvSpPr>
          <p:spPr>
            <a:xfrm rot="313784">
              <a:off x="6906299" y="2544546"/>
              <a:ext cx="51618" cy="34547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2" name="Group 461"/>
            <p:cNvGrpSpPr/>
            <p:nvPr/>
          </p:nvGrpSpPr>
          <p:grpSpPr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465" name="Oval 464"/>
              <p:cNvSpPr/>
              <p:nvPr/>
            </p:nvSpPr>
            <p:spPr>
              <a:xfrm>
                <a:off x="3145342" y="1688257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/>
              <p:cNvSpPr/>
              <p:nvPr/>
            </p:nvSpPr>
            <p:spPr>
              <a:xfrm>
                <a:off x="3032760" y="1771618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/>
              <p:cNvSpPr/>
              <p:nvPr/>
            </p:nvSpPr>
            <p:spPr>
              <a:xfrm>
                <a:off x="3335190" y="1699133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3243750" y="1819500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/>
              <p:cNvSpPr/>
              <p:nvPr/>
            </p:nvSpPr>
            <p:spPr>
              <a:xfrm>
                <a:off x="3202940" y="1569577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/>
              <p:cNvSpPr/>
              <p:nvPr/>
            </p:nvSpPr>
            <p:spPr>
              <a:xfrm>
                <a:off x="3025368" y="1600220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 rot="313784">
                <a:off x="3228824" y="1596775"/>
                <a:ext cx="45719" cy="4571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/>
              <p:cNvSpPr/>
              <p:nvPr/>
            </p:nvSpPr>
            <p:spPr>
              <a:xfrm rot="313784">
                <a:off x="3056530" y="1631878"/>
                <a:ext cx="32411" cy="35159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/>
              <p:cNvSpPr/>
              <p:nvPr/>
            </p:nvSpPr>
            <p:spPr>
              <a:xfrm rot="313784">
                <a:off x="3051381" y="1799739"/>
                <a:ext cx="39415" cy="4248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/>
              <p:cNvSpPr/>
              <p:nvPr/>
            </p:nvSpPr>
            <p:spPr>
              <a:xfrm rot="313784">
                <a:off x="3352809" y="1721087"/>
                <a:ext cx="45719" cy="48548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/>
              <p:cNvSpPr/>
              <p:nvPr/>
            </p:nvSpPr>
            <p:spPr>
              <a:xfrm rot="313784">
                <a:off x="3271083" y="1850514"/>
                <a:ext cx="39415" cy="424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/>
              <p:cNvSpPr/>
              <p:nvPr/>
            </p:nvSpPr>
            <p:spPr>
              <a:xfrm rot="313784">
                <a:off x="3171589" y="1710564"/>
                <a:ext cx="39415" cy="42483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3" name="TextBox 462"/>
            <p:cNvSpPr txBox="1"/>
            <p:nvPr/>
          </p:nvSpPr>
          <p:spPr>
            <a:xfrm>
              <a:off x="5967072" y="1875670"/>
              <a:ext cx="1569241" cy="317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Mixed-phase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7369124" y="2661993"/>
              <a:ext cx="858581" cy="317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warm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80" name="TextBox 479"/>
          <p:cNvSpPr txBox="1"/>
          <p:nvPr/>
        </p:nvSpPr>
        <p:spPr>
          <a:xfrm>
            <a:off x="810054" y="6185068"/>
            <a:ext cx="3076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Radiation, Chemistry and Clouds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1" name="TextBox 480"/>
          <p:cNvSpPr txBox="1"/>
          <p:nvPr/>
        </p:nvSpPr>
        <p:spPr>
          <a:xfrm>
            <a:off x="193242" y="2775707"/>
            <a:ext cx="340158" cy="507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2" name="TextBox 481"/>
          <p:cNvSpPr txBox="1"/>
          <p:nvPr/>
        </p:nvSpPr>
        <p:spPr>
          <a:xfrm>
            <a:off x="193242" y="479613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</a:p>
        </p:txBody>
      </p:sp>
      <p:cxnSp>
        <p:nvCxnSpPr>
          <p:cNvPr id="9" name="Straight Arrow Connector 8"/>
          <p:cNvCxnSpPr>
            <a:stCxn id="394" idx="3"/>
            <a:endCxn id="393" idx="1"/>
          </p:cNvCxnSpPr>
          <p:nvPr/>
        </p:nvCxnSpPr>
        <p:spPr>
          <a:xfrm>
            <a:off x="3937220" y="1748944"/>
            <a:ext cx="725459" cy="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Straight Arrow Connector 482"/>
          <p:cNvCxnSpPr>
            <a:stCxn id="477" idx="3"/>
            <a:endCxn id="488" idx="1"/>
          </p:cNvCxnSpPr>
          <p:nvPr/>
        </p:nvCxnSpPr>
        <p:spPr>
          <a:xfrm>
            <a:off x="3937220" y="3714184"/>
            <a:ext cx="722324" cy="3177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6473865" y="2583487"/>
            <a:ext cx="3135" cy="2993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Rectangle 487"/>
          <p:cNvSpPr/>
          <p:nvPr/>
        </p:nvSpPr>
        <p:spPr>
          <a:xfrm>
            <a:off x="4659544" y="2882817"/>
            <a:ext cx="3929778" cy="1669087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0" name="Straight Connector 489"/>
          <p:cNvCxnSpPr/>
          <p:nvPr/>
        </p:nvCxnSpPr>
        <p:spPr>
          <a:xfrm flipH="1">
            <a:off x="6781800" y="2590800"/>
            <a:ext cx="3135" cy="2993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 rot="19470150">
            <a:off x="8229600" y="2089798"/>
            <a:ext cx="784045" cy="705479"/>
          </a:xfrm>
          <a:prstGeom prst="ellipse">
            <a:avLst/>
          </a:prstGeom>
          <a:solidFill>
            <a:srgbClr val="EC6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/>
              <a:t>NEW</a:t>
            </a:r>
            <a:endParaRPr lang="en-US" sz="1400" b="1" dirty="0"/>
          </a:p>
        </p:txBody>
      </p:sp>
      <p:sp>
        <p:nvSpPr>
          <p:cNvPr id="491" name="Oval 490"/>
          <p:cNvSpPr/>
          <p:nvPr/>
        </p:nvSpPr>
        <p:spPr>
          <a:xfrm rot="19055454">
            <a:off x="8229598" y="4025218"/>
            <a:ext cx="784045" cy="705479"/>
          </a:xfrm>
          <a:prstGeom prst="ellipse">
            <a:avLst/>
          </a:prstGeom>
          <a:solidFill>
            <a:srgbClr val="EC6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/>
              <a:t>NEW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9469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Picture 390"/>
          <p:cNvPicPr>
            <a:picLocks noChangeAspect="1"/>
          </p:cNvPicPr>
          <p:nvPr/>
        </p:nvPicPr>
        <p:blipFill rotWithShape="1">
          <a:blip r:embed="rId3"/>
          <a:srcRect r="45000"/>
          <a:stretch/>
        </p:blipFill>
        <p:spPr>
          <a:xfrm>
            <a:off x="4661093" y="2894688"/>
            <a:ext cx="1507435" cy="1657144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1066800" y="5323834"/>
            <a:ext cx="914400" cy="80648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Rectangle 478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TextBox 219"/>
          <p:cNvSpPr txBox="1"/>
          <p:nvPr/>
        </p:nvSpPr>
        <p:spPr>
          <a:xfrm>
            <a:off x="685800" y="193224"/>
            <a:ext cx="3623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Challenges addressed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7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56863" y="252794"/>
            <a:ext cx="2133600" cy="365125"/>
          </a:xfrm>
        </p:spPr>
        <p:txBody>
          <a:bodyPr/>
          <a:lstStyle/>
          <a:p>
            <a:r>
              <a:rPr lang="en-US" sz="2000" b="1" dirty="0" smtClean="0"/>
              <a:t>3</a:t>
            </a:r>
            <a:endParaRPr lang="en-US" sz="2000" b="1" dirty="0"/>
          </a:p>
        </p:txBody>
      </p:sp>
      <p:sp>
        <p:nvSpPr>
          <p:cNvPr id="477" name="Rectangle 476"/>
          <p:cNvSpPr/>
          <p:nvPr/>
        </p:nvSpPr>
        <p:spPr>
          <a:xfrm>
            <a:off x="761999" y="2877508"/>
            <a:ext cx="3175221" cy="1673352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grpSp>
        <p:nvGrpSpPr>
          <p:cNvPr id="222" name="Group 221"/>
          <p:cNvGrpSpPr/>
          <p:nvPr/>
        </p:nvGrpSpPr>
        <p:grpSpPr>
          <a:xfrm>
            <a:off x="1222628" y="3462259"/>
            <a:ext cx="2189926" cy="614874"/>
            <a:chOff x="775036" y="2452687"/>
            <a:chExt cx="4296244" cy="1067796"/>
          </a:xfrm>
        </p:grpSpPr>
        <p:grpSp>
          <p:nvGrpSpPr>
            <p:cNvPr id="223" name="Group 222"/>
            <p:cNvGrpSpPr/>
            <p:nvPr/>
          </p:nvGrpSpPr>
          <p:grpSpPr>
            <a:xfrm>
              <a:off x="905310" y="3123125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360" name="Oval 359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1" name="Oval 360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2" name="Oval 361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3" name="Oval 362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4" name="Oval 363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5" name="Oval 364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6" name="Oval 365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7" name="Oval 366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8" name="Oval 367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69" name="Oval 368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0" name="Oval 369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1" name="Oval 370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2" name="Oval 371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3" name="Oval 372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4" name="Oval 373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5" name="Oval 374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6" name="Oval 375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7" name="Oval 376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8" name="Oval 377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79" name="Oval 378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0" name="Oval 379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1" name="Oval 380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2" name="Oval 381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3" name="Oval 382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4" name="Oval 383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5" name="Oval 384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6" name="Oval 385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7" name="Oval 386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8" name="Oval 387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89" name="Oval 388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90" name="Oval 389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cxnSp>
          <p:nvCxnSpPr>
            <p:cNvPr id="224" name="Straight Connector 223"/>
            <p:cNvCxnSpPr/>
            <p:nvPr/>
          </p:nvCxnSpPr>
          <p:spPr>
            <a:xfrm>
              <a:off x="775036" y="3520483"/>
              <a:ext cx="4269038" cy="0"/>
            </a:xfrm>
            <a:prstGeom prst="line">
              <a:avLst/>
            </a:prstGeom>
            <a:ln w="3175">
              <a:solidFill>
                <a:srgbClr val="505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" name="Group 224"/>
            <p:cNvGrpSpPr/>
            <p:nvPr/>
          </p:nvGrpSpPr>
          <p:grpSpPr>
            <a:xfrm>
              <a:off x="899476" y="3127750"/>
              <a:ext cx="379917" cy="385173"/>
              <a:chOff x="5055655" y="4339677"/>
              <a:chExt cx="2659149" cy="2518323"/>
            </a:xfrm>
          </p:grpSpPr>
          <p:sp>
            <p:nvSpPr>
              <p:cNvPr id="329" name="Oval 328"/>
              <p:cNvSpPr/>
              <p:nvPr/>
            </p:nvSpPr>
            <p:spPr>
              <a:xfrm>
                <a:off x="5301407" y="4540598"/>
                <a:ext cx="2362200" cy="2286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0" name="Oval 329"/>
              <p:cNvSpPr/>
              <p:nvPr/>
            </p:nvSpPr>
            <p:spPr>
              <a:xfrm>
                <a:off x="7377711" y="5891511"/>
                <a:ext cx="228600" cy="60647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1" name="Oval 330"/>
              <p:cNvSpPr/>
              <p:nvPr/>
            </p:nvSpPr>
            <p:spPr>
              <a:xfrm>
                <a:off x="6465949" y="4457257"/>
                <a:ext cx="892147" cy="602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2" name="Oval 331"/>
              <p:cNvSpPr/>
              <p:nvPr/>
            </p:nvSpPr>
            <p:spPr>
              <a:xfrm>
                <a:off x="7045672" y="4845396"/>
                <a:ext cx="516732" cy="4667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3" name="Oval 332"/>
              <p:cNvSpPr/>
              <p:nvPr/>
            </p:nvSpPr>
            <p:spPr>
              <a:xfrm>
                <a:off x="7298382" y="5771703"/>
                <a:ext cx="355998" cy="381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4" name="Oval 333"/>
              <p:cNvSpPr/>
              <p:nvPr/>
            </p:nvSpPr>
            <p:spPr>
              <a:xfrm>
                <a:off x="7237812" y="6321771"/>
                <a:ext cx="228600" cy="22860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5" name="Oval 334"/>
              <p:cNvSpPr/>
              <p:nvPr/>
            </p:nvSpPr>
            <p:spPr>
              <a:xfrm>
                <a:off x="7198072" y="4997796"/>
                <a:ext cx="516732" cy="466726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6" name="Oval 335"/>
              <p:cNvSpPr/>
              <p:nvPr/>
            </p:nvSpPr>
            <p:spPr>
              <a:xfrm>
                <a:off x="6684319" y="5078759"/>
                <a:ext cx="579834" cy="466724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7" name="Oval 336"/>
              <p:cNvSpPr/>
              <p:nvPr/>
            </p:nvSpPr>
            <p:spPr>
              <a:xfrm>
                <a:off x="7095382" y="5393084"/>
                <a:ext cx="579834" cy="466724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8" name="Oval 337"/>
              <p:cNvSpPr/>
              <p:nvPr/>
            </p:nvSpPr>
            <p:spPr>
              <a:xfrm>
                <a:off x="6707834" y="5545484"/>
                <a:ext cx="579834" cy="46672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39" name="Oval 338"/>
              <p:cNvSpPr/>
              <p:nvPr/>
            </p:nvSpPr>
            <p:spPr>
              <a:xfrm>
                <a:off x="6759180" y="5926485"/>
                <a:ext cx="579834" cy="46672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0" name="Oval 339"/>
              <p:cNvSpPr/>
              <p:nvPr/>
            </p:nvSpPr>
            <p:spPr>
              <a:xfrm>
                <a:off x="6267451" y="4938268"/>
                <a:ext cx="579834" cy="46672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1" name="Oval 340"/>
              <p:cNvSpPr/>
              <p:nvPr/>
            </p:nvSpPr>
            <p:spPr>
              <a:xfrm>
                <a:off x="5575103" y="5074593"/>
                <a:ext cx="825697" cy="87094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2" name="Oval 341"/>
              <p:cNvSpPr/>
              <p:nvPr/>
            </p:nvSpPr>
            <p:spPr>
              <a:xfrm>
                <a:off x="6124651" y="5563344"/>
                <a:ext cx="579834" cy="46672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3" name="Oval 342"/>
              <p:cNvSpPr/>
              <p:nvPr/>
            </p:nvSpPr>
            <p:spPr>
              <a:xfrm>
                <a:off x="6240291" y="4791225"/>
                <a:ext cx="278012" cy="276225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4" name="Oval 343"/>
              <p:cNvSpPr/>
              <p:nvPr/>
            </p:nvSpPr>
            <p:spPr>
              <a:xfrm>
                <a:off x="7035553" y="6388445"/>
                <a:ext cx="228600" cy="228601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5" name="Oval 344"/>
              <p:cNvSpPr/>
              <p:nvPr/>
            </p:nvSpPr>
            <p:spPr>
              <a:xfrm>
                <a:off x="5916551" y="5925595"/>
                <a:ext cx="856913" cy="90100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6" name="Oval 345"/>
              <p:cNvSpPr/>
              <p:nvPr/>
            </p:nvSpPr>
            <p:spPr>
              <a:xfrm>
                <a:off x="5777545" y="4564413"/>
                <a:ext cx="581554" cy="58742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7" name="Oval 346"/>
              <p:cNvSpPr/>
              <p:nvPr/>
            </p:nvSpPr>
            <p:spPr>
              <a:xfrm>
                <a:off x="5717530" y="5757412"/>
                <a:ext cx="516732" cy="466726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8" name="Oval 347"/>
              <p:cNvSpPr/>
              <p:nvPr/>
            </p:nvSpPr>
            <p:spPr>
              <a:xfrm>
                <a:off x="5585929" y="6294383"/>
                <a:ext cx="516732" cy="466726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49" name="Oval 348"/>
              <p:cNvSpPr/>
              <p:nvPr/>
            </p:nvSpPr>
            <p:spPr>
              <a:xfrm>
                <a:off x="5410388" y="5972312"/>
                <a:ext cx="516732" cy="466726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0" name="Oval 349"/>
              <p:cNvSpPr/>
              <p:nvPr/>
            </p:nvSpPr>
            <p:spPr>
              <a:xfrm>
                <a:off x="6148240" y="4339677"/>
                <a:ext cx="516732" cy="46672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1" name="Oval 350"/>
              <p:cNvSpPr/>
              <p:nvPr/>
            </p:nvSpPr>
            <p:spPr>
              <a:xfrm>
                <a:off x="5257726" y="5679729"/>
                <a:ext cx="516732" cy="466726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2" name="Oval 351"/>
              <p:cNvSpPr/>
              <p:nvPr/>
            </p:nvSpPr>
            <p:spPr>
              <a:xfrm>
                <a:off x="5055655" y="5027125"/>
                <a:ext cx="731862" cy="699492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3" name="Oval 352"/>
              <p:cNvSpPr/>
              <p:nvPr/>
            </p:nvSpPr>
            <p:spPr>
              <a:xfrm>
                <a:off x="6400800" y="5962204"/>
                <a:ext cx="751176" cy="89579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4" name="Oval 353"/>
              <p:cNvSpPr/>
              <p:nvPr/>
            </p:nvSpPr>
            <p:spPr>
              <a:xfrm rot="1340999">
                <a:off x="5349890" y="4356578"/>
                <a:ext cx="640256" cy="1040005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5" name="Oval 354"/>
              <p:cNvSpPr/>
              <p:nvPr/>
            </p:nvSpPr>
            <p:spPr>
              <a:xfrm>
                <a:off x="6318768" y="5345905"/>
                <a:ext cx="228600" cy="22860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6" name="Oval 355"/>
              <p:cNvSpPr/>
              <p:nvPr/>
            </p:nvSpPr>
            <p:spPr>
              <a:xfrm>
                <a:off x="6568379" y="5812632"/>
                <a:ext cx="228600" cy="22860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7" name="Oval 356"/>
              <p:cNvSpPr/>
              <p:nvPr/>
            </p:nvSpPr>
            <p:spPr>
              <a:xfrm>
                <a:off x="6550371" y="5436393"/>
                <a:ext cx="381679" cy="222944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8" name="Oval 357"/>
              <p:cNvSpPr/>
              <p:nvPr/>
            </p:nvSpPr>
            <p:spPr>
              <a:xfrm>
                <a:off x="7130208" y="5339952"/>
                <a:ext cx="152400" cy="738633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59" name="Oval 358"/>
              <p:cNvSpPr/>
              <p:nvPr/>
            </p:nvSpPr>
            <p:spPr>
              <a:xfrm rot="3279512" flipH="1">
                <a:off x="5792792" y="4682267"/>
                <a:ext cx="235993" cy="106294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sp>
          <p:nvSpPr>
            <p:cNvPr id="226" name="Freeform 225"/>
            <p:cNvSpPr/>
            <p:nvPr/>
          </p:nvSpPr>
          <p:spPr>
            <a:xfrm>
              <a:off x="1167312" y="2452687"/>
              <a:ext cx="3153530" cy="1067796"/>
            </a:xfrm>
            <a:custGeom>
              <a:avLst/>
              <a:gdLst>
                <a:gd name="connsiteX0" fmla="*/ 0 w 4157662"/>
                <a:gd name="connsiteY0" fmla="*/ 852753 h 1352815"/>
                <a:gd name="connsiteX1" fmla="*/ 1600200 w 4157662"/>
                <a:gd name="connsiteY1" fmla="*/ 9790 h 1352815"/>
                <a:gd name="connsiteX2" fmla="*/ 4157662 w 4157662"/>
                <a:gd name="connsiteY2" fmla="*/ 1352815 h 135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57662" h="1352815">
                  <a:moveTo>
                    <a:pt x="0" y="852753"/>
                  </a:moveTo>
                  <a:cubicBezTo>
                    <a:pt x="453628" y="389599"/>
                    <a:pt x="907256" y="-73554"/>
                    <a:pt x="1600200" y="9790"/>
                  </a:cubicBezTo>
                  <a:cubicBezTo>
                    <a:pt x="2293144" y="93134"/>
                    <a:pt x="3731418" y="1145646"/>
                    <a:pt x="4157662" y="1352815"/>
                  </a:cubicBezTo>
                </a:path>
              </a:pathLst>
            </a:custGeom>
            <a:noFill/>
            <a:ln w="3175">
              <a:solidFill>
                <a:srgbClr val="505050"/>
              </a:solidFill>
              <a:prstDash val="dash"/>
              <a:tailEnd type="triangle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505050"/>
                </a:solidFill>
              </a:endParaRPr>
            </a:p>
          </p:txBody>
        </p:sp>
        <p:grpSp>
          <p:nvGrpSpPr>
            <p:cNvPr id="227" name="Group 226"/>
            <p:cNvGrpSpPr/>
            <p:nvPr/>
          </p:nvGrpSpPr>
          <p:grpSpPr>
            <a:xfrm rot="300000">
              <a:off x="4297722" y="2619373"/>
              <a:ext cx="773558" cy="891360"/>
              <a:chOff x="5669651" y="588751"/>
              <a:chExt cx="1061243" cy="1163849"/>
            </a:xfrm>
          </p:grpSpPr>
          <p:sp>
            <p:nvSpPr>
              <p:cNvPr id="292" name="Oval 291"/>
              <p:cNvSpPr/>
              <p:nvPr/>
            </p:nvSpPr>
            <p:spPr>
              <a:xfrm>
                <a:off x="6175368" y="1440323"/>
                <a:ext cx="44464" cy="12179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3" name="Oval 292"/>
              <p:cNvSpPr/>
              <p:nvPr/>
            </p:nvSpPr>
            <p:spPr>
              <a:xfrm>
                <a:off x="6557368" y="741583"/>
                <a:ext cx="173526" cy="121072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4" name="Oval 293"/>
              <p:cNvSpPr/>
              <p:nvPr/>
            </p:nvSpPr>
            <p:spPr>
              <a:xfrm>
                <a:off x="6110785" y="1230247"/>
                <a:ext cx="100506" cy="93726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5" name="Oval 294"/>
              <p:cNvSpPr/>
              <p:nvPr/>
            </p:nvSpPr>
            <p:spPr>
              <a:xfrm>
                <a:off x="6159938" y="1416264"/>
                <a:ext cx="69243" cy="7651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6" name="Oval 295"/>
              <p:cNvSpPr/>
              <p:nvPr/>
            </p:nvSpPr>
            <p:spPr>
              <a:xfrm>
                <a:off x="6148157" y="1526727"/>
                <a:ext cx="44464" cy="45907"/>
              </a:xfrm>
              <a:prstGeom prst="ellipse">
                <a:avLst/>
              </a:prstGeom>
              <a:solidFill>
                <a:schemeClr val="accent5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7" name="Oval 296"/>
              <p:cNvSpPr/>
              <p:nvPr/>
            </p:nvSpPr>
            <p:spPr>
              <a:xfrm flipH="1">
                <a:off x="6222796" y="1060881"/>
                <a:ext cx="45719" cy="19341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8" name="Oval 297"/>
              <p:cNvSpPr/>
              <p:nvPr/>
            </p:nvSpPr>
            <p:spPr>
              <a:xfrm>
                <a:off x="6101178" y="789948"/>
                <a:ext cx="112780" cy="93726"/>
              </a:xfrm>
              <a:prstGeom prst="ellipse">
                <a:avLst/>
              </a:prstGeom>
              <a:solidFill>
                <a:srgbClr val="00B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9" name="Oval 298"/>
              <p:cNvSpPr/>
              <p:nvPr/>
            </p:nvSpPr>
            <p:spPr>
              <a:xfrm>
                <a:off x="5755845" y="1398443"/>
                <a:ext cx="150691" cy="113846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0" name="Oval 299"/>
              <p:cNvSpPr/>
              <p:nvPr/>
            </p:nvSpPr>
            <p:spPr>
              <a:xfrm>
                <a:off x="6331246" y="1485869"/>
                <a:ext cx="112780" cy="93726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1" name="Oval 300"/>
              <p:cNvSpPr/>
              <p:nvPr/>
            </p:nvSpPr>
            <p:spPr>
              <a:xfrm>
                <a:off x="6027648" y="1590938"/>
                <a:ext cx="112780" cy="93726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2" name="Oval 301"/>
              <p:cNvSpPr/>
              <p:nvPr/>
            </p:nvSpPr>
            <p:spPr>
              <a:xfrm>
                <a:off x="5831864" y="847158"/>
                <a:ext cx="112780" cy="93726"/>
              </a:xfrm>
              <a:prstGeom prst="ellipse">
                <a:avLst/>
              </a:prstGeom>
              <a:solidFill>
                <a:schemeClr val="accent6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3" name="Oval 302"/>
              <p:cNvSpPr/>
              <p:nvPr/>
            </p:nvSpPr>
            <p:spPr>
              <a:xfrm>
                <a:off x="6181285" y="1577701"/>
                <a:ext cx="160601" cy="174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4" name="Oval 303"/>
              <p:cNvSpPr/>
              <p:nvPr/>
            </p:nvSpPr>
            <p:spPr>
              <a:xfrm>
                <a:off x="6046480" y="588751"/>
                <a:ext cx="112780" cy="93726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5" name="Oval 304"/>
              <p:cNvSpPr/>
              <p:nvPr/>
            </p:nvSpPr>
            <p:spPr>
              <a:xfrm>
                <a:off x="5870991" y="673067"/>
                <a:ext cx="54074" cy="5547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6" name="Oval 305"/>
              <p:cNvSpPr/>
              <p:nvPr/>
            </p:nvSpPr>
            <p:spPr>
              <a:xfrm>
                <a:off x="6108817" y="1540116"/>
                <a:ext cx="44464" cy="45907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7" name="Oval 306"/>
              <p:cNvSpPr/>
              <p:nvPr/>
            </p:nvSpPr>
            <p:spPr>
              <a:xfrm>
                <a:off x="6541015" y="1004801"/>
                <a:ext cx="166673" cy="18093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8" name="Oval 307"/>
              <p:cNvSpPr/>
              <p:nvPr/>
            </p:nvSpPr>
            <p:spPr>
              <a:xfrm>
                <a:off x="6360702" y="976469"/>
                <a:ext cx="113115" cy="117964"/>
              </a:xfrm>
              <a:prstGeom prst="ellipse">
                <a:avLst/>
              </a:prstGeom>
              <a:solidFill>
                <a:schemeClr val="bg2">
                  <a:lumMod val="2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09" name="Oval 308"/>
              <p:cNvSpPr/>
              <p:nvPr/>
            </p:nvSpPr>
            <p:spPr>
              <a:xfrm>
                <a:off x="5981171" y="1242414"/>
                <a:ext cx="84591" cy="95366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0" name="Oval 309"/>
              <p:cNvSpPr/>
              <p:nvPr/>
            </p:nvSpPr>
            <p:spPr>
              <a:xfrm>
                <a:off x="5755845" y="1179164"/>
                <a:ext cx="100506" cy="93726"/>
              </a:xfrm>
              <a:prstGeom prst="ellipse">
                <a:avLst/>
              </a:prstGeom>
              <a:solidFill>
                <a:schemeClr val="accent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1" name="Oval 310"/>
              <p:cNvSpPr/>
              <p:nvPr/>
            </p:nvSpPr>
            <p:spPr>
              <a:xfrm>
                <a:off x="6163705" y="1327356"/>
                <a:ext cx="100506" cy="93726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2" name="Oval 311"/>
              <p:cNvSpPr/>
              <p:nvPr/>
            </p:nvSpPr>
            <p:spPr>
              <a:xfrm>
                <a:off x="5981172" y="1073036"/>
                <a:ext cx="100506" cy="93726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3" name="Oval 312"/>
              <p:cNvSpPr/>
              <p:nvPr/>
            </p:nvSpPr>
            <p:spPr>
              <a:xfrm>
                <a:off x="6287130" y="653939"/>
                <a:ext cx="100506" cy="93726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4" name="Oval 313"/>
              <p:cNvSpPr/>
              <p:nvPr/>
            </p:nvSpPr>
            <p:spPr>
              <a:xfrm>
                <a:off x="5680276" y="966981"/>
                <a:ext cx="142350" cy="140469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5" name="Oval 314"/>
              <p:cNvSpPr/>
              <p:nvPr/>
            </p:nvSpPr>
            <p:spPr>
              <a:xfrm>
                <a:off x="5857774" y="1556045"/>
                <a:ext cx="146107" cy="17989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6" name="Oval 315"/>
              <p:cNvSpPr/>
              <p:nvPr/>
            </p:nvSpPr>
            <p:spPr>
              <a:xfrm rot="1340999">
                <a:off x="5669651" y="643723"/>
                <a:ext cx="124532" cy="20885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7" name="Oval 316"/>
              <p:cNvSpPr/>
              <p:nvPr/>
            </p:nvSpPr>
            <p:spPr>
              <a:xfrm>
                <a:off x="6525494" y="1160016"/>
                <a:ext cx="44464" cy="45907"/>
              </a:xfrm>
              <a:prstGeom prst="ellipse">
                <a:avLst/>
              </a:prstGeom>
              <a:solidFill>
                <a:schemeClr val="accent4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8" name="Oval 317"/>
              <p:cNvSpPr/>
              <p:nvPr/>
            </p:nvSpPr>
            <p:spPr>
              <a:xfrm>
                <a:off x="6017950" y="1424483"/>
                <a:ext cx="44464" cy="45907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19" name="Oval 318"/>
              <p:cNvSpPr/>
              <p:nvPr/>
            </p:nvSpPr>
            <p:spPr>
              <a:xfrm>
                <a:off x="6130722" y="991745"/>
                <a:ext cx="74238" cy="44771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0" name="Oval 319"/>
              <p:cNvSpPr/>
              <p:nvPr/>
            </p:nvSpPr>
            <p:spPr>
              <a:xfrm>
                <a:off x="6285049" y="1186920"/>
                <a:ext cx="74050" cy="134754"/>
              </a:xfrm>
              <a:prstGeom prst="ellipse">
                <a:avLst/>
              </a:prstGeom>
              <a:solidFill>
                <a:srgbClr val="0070C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1" name="Oval 320"/>
              <p:cNvSpPr/>
              <p:nvPr/>
            </p:nvSpPr>
            <p:spPr>
              <a:xfrm rot="3279512" flipH="1">
                <a:off x="6352090" y="771209"/>
                <a:ext cx="47391" cy="206748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2" name="Oval 321"/>
              <p:cNvSpPr/>
              <p:nvPr/>
            </p:nvSpPr>
            <p:spPr>
              <a:xfrm>
                <a:off x="6023391" y="825467"/>
                <a:ext cx="54074" cy="55470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3" name="Oval 322"/>
              <p:cNvSpPr/>
              <p:nvPr/>
            </p:nvSpPr>
            <p:spPr>
              <a:xfrm>
                <a:off x="6175791" y="977867"/>
                <a:ext cx="54074" cy="5547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4" name="Oval 323"/>
              <p:cNvSpPr/>
              <p:nvPr/>
            </p:nvSpPr>
            <p:spPr>
              <a:xfrm>
                <a:off x="6328191" y="1130267"/>
                <a:ext cx="54074" cy="5547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5" name="Oval 324"/>
              <p:cNvSpPr/>
              <p:nvPr/>
            </p:nvSpPr>
            <p:spPr>
              <a:xfrm>
                <a:off x="6480591" y="1282667"/>
                <a:ext cx="54074" cy="55470"/>
              </a:xfrm>
              <a:prstGeom prst="ellipse">
                <a:avLst/>
              </a:prstGeom>
              <a:solidFill>
                <a:schemeClr val="bg1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6" name="Oval 325"/>
              <p:cNvSpPr/>
              <p:nvPr/>
            </p:nvSpPr>
            <p:spPr>
              <a:xfrm>
                <a:off x="6133572" y="1225436"/>
                <a:ext cx="100506" cy="93726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7" name="Oval 326"/>
              <p:cNvSpPr/>
              <p:nvPr/>
            </p:nvSpPr>
            <p:spPr>
              <a:xfrm>
                <a:off x="6285972" y="1377836"/>
                <a:ext cx="100506" cy="93726"/>
              </a:xfrm>
              <a:prstGeom prst="ellipse">
                <a:avLst/>
              </a:prstGeom>
              <a:solidFill>
                <a:schemeClr val="bg2">
                  <a:lumMod val="1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328" name="Oval 327"/>
              <p:cNvSpPr/>
              <p:nvPr/>
            </p:nvSpPr>
            <p:spPr>
              <a:xfrm>
                <a:off x="6423564" y="1258456"/>
                <a:ext cx="100506" cy="93726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8" name="Group 227"/>
            <p:cNvGrpSpPr/>
            <p:nvPr/>
          </p:nvGrpSpPr>
          <p:grpSpPr>
            <a:xfrm>
              <a:off x="2880689" y="2535676"/>
              <a:ext cx="377007" cy="387317"/>
              <a:chOff x="397185" y="865880"/>
              <a:chExt cx="2659149" cy="2518323"/>
            </a:xfrm>
            <a:solidFill>
              <a:srgbClr val="FFC000"/>
            </a:solidFill>
          </p:grpSpPr>
          <p:sp>
            <p:nvSpPr>
              <p:cNvPr id="261" name="Oval 260"/>
              <p:cNvSpPr/>
              <p:nvPr/>
            </p:nvSpPr>
            <p:spPr>
              <a:xfrm>
                <a:off x="642937" y="1066801"/>
                <a:ext cx="2362200" cy="2286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2" name="Oval 261"/>
              <p:cNvSpPr/>
              <p:nvPr/>
            </p:nvSpPr>
            <p:spPr>
              <a:xfrm>
                <a:off x="2719241" y="2417714"/>
                <a:ext cx="228600" cy="60647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3" name="Oval 262"/>
              <p:cNvSpPr/>
              <p:nvPr/>
            </p:nvSpPr>
            <p:spPr>
              <a:xfrm>
                <a:off x="1807479" y="983460"/>
                <a:ext cx="892147" cy="602899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4" name="Oval 263"/>
              <p:cNvSpPr/>
              <p:nvPr/>
            </p:nvSpPr>
            <p:spPr>
              <a:xfrm>
                <a:off x="2387202" y="13715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5" name="Oval 264"/>
              <p:cNvSpPr/>
              <p:nvPr/>
            </p:nvSpPr>
            <p:spPr>
              <a:xfrm>
                <a:off x="2639912" y="2297906"/>
                <a:ext cx="355998" cy="381000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6" name="Oval 265"/>
              <p:cNvSpPr/>
              <p:nvPr/>
            </p:nvSpPr>
            <p:spPr>
              <a:xfrm>
                <a:off x="2579342" y="2847974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7" name="Oval 266"/>
              <p:cNvSpPr/>
              <p:nvPr/>
            </p:nvSpPr>
            <p:spPr>
              <a:xfrm>
                <a:off x="2539602" y="1523999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8" name="Oval 267"/>
              <p:cNvSpPr/>
              <p:nvPr/>
            </p:nvSpPr>
            <p:spPr>
              <a:xfrm>
                <a:off x="2025849" y="1604962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9" name="Oval 268"/>
              <p:cNvSpPr/>
              <p:nvPr/>
            </p:nvSpPr>
            <p:spPr>
              <a:xfrm>
                <a:off x="2436912" y="19192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0" name="Oval 269"/>
              <p:cNvSpPr/>
              <p:nvPr/>
            </p:nvSpPr>
            <p:spPr>
              <a:xfrm>
                <a:off x="2049364" y="207168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1" name="Oval 270"/>
              <p:cNvSpPr/>
              <p:nvPr/>
            </p:nvSpPr>
            <p:spPr>
              <a:xfrm>
                <a:off x="2100710" y="2452688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2" name="Oval 271"/>
              <p:cNvSpPr/>
              <p:nvPr/>
            </p:nvSpPr>
            <p:spPr>
              <a:xfrm>
                <a:off x="1608981" y="1464471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3" name="Oval 272"/>
              <p:cNvSpPr/>
              <p:nvPr/>
            </p:nvSpPr>
            <p:spPr>
              <a:xfrm>
                <a:off x="916633" y="1600796"/>
                <a:ext cx="825697" cy="87094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4" name="Oval 273"/>
              <p:cNvSpPr/>
              <p:nvPr/>
            </p:nvSpPr>
            <p:spPr>
              <a:xfrm>
                <a:off x="1466181" y="2089547"/>
                <a:ext cx="579834" cy="46672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5" name="Oval 274"/>
              <p:cNvSpPr/>
              <p:nvPr/>
            </p:nvSpPr>
            <p:spPr>
              <a:xfrm>
                <a:off x="1581821" y="1317428"/>
                <a:ext cx="278012" cy="27622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6" name="Oval 275"/>
              <p:cNvSpPr/>
              <p:nvPr/>
            </p:nvSpPr>
            <p:spPr>
              <a:xfrm>
                <a:off x="2377083" y="291464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7" name="Oval 276"/>
              <p:cNvSpPr/>
              <p:nvPr/>
            </p:nvSpPr>
            <p:spPr>
              <a:xfrm>
                <a:off x="1258081" y="2451798"/>
                <a:ext cx="856913" cy="90100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8" name="Oval 277"/>
              <p:cNvSpPr/>
              <p:nvPr/>
            </p:nvSpPr>
            <p:spPr>
              <a:xfrm>
                <a:off x="1119075" y="1090616"/>
                <a:ext cx="581554" cy="58742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79" name="Oval 278"/>
              <p:cNvSpPr/>
              <p:nvPr/>
            </p:nvSpPr>
            <p:spPr>
              <a:xfrm>
                <a:off x="1059060" y="22836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0" name="Oval 279"/>
              <p:cNvSpPr/>
              <p:nvPr/>
            </p:nvSpPr>
            <p:spPr>
              <a:xfrm>
                <a:off x="927459" y="2820586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1" name="Oval 280"/>
              <p:cNvSpPr/>
              <p:nvPr/>
            </p:nvSpPr>
            <p:spPr>
              <a:xfrm>
                <a:off x="751918" y="2498515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2" name="Oval 281"/>
              <p:cNvSpPr/>
              <p:nvPr/>
            </p:nvSpPr>
            <p:spPr>
              <a:xfrm>
                <a:off x="1489770" y="865880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3" name="Oval 282"/>
              <p:cNvSpPr/>
              <p:nvPr/>
            </p:nvSpPr>
            <p:spPr>
              <a:xfrm>
                <a:off x="599256" y="2205932"/>
                <a:ext cx="516732" cy="46672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4" name="Oval 283"/>
              <p:cNvSpPr/>
              <p:nvPr/>
            </p:nvSpPr>
            <p:spPr>
              <a:xfrm>
                <a:off x="397185" y="1553328"/>
                <a:ext cx="731862" cy="699492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5" name="Oval 284"/>
              <p:cNvSpPr/>
              <p:nvPr/>
            </p:nvSpPr>
            <p:spPr>
              <a:xfrm>
                <a:off x="1742330" y="2488407"/>
                <a:ext cx="751176" cy="895796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6" name="Oval 285"/>
              <p:cNvSpPr/>
              <p:nvPr/>
            </p:nvSpPr>
            <p:spPr>
              <a:xfrm rot="1340999">
                <a:off x="691420" y="882781"/>
                <a:ext cx="640256" cy="1040005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7" name="Oval 286"/>
              <p:cNvSpPr/>
              <p:nvPr/>
            </p:nvSpPr>
            <p:spPr>
              <a:xfrm>
                <a:off x="1660298" y="1872108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8" name="Oval 287"/>
              <p:cNvSpPr/>
              <p:nvPr/>
            </p:nvSpPr>
            <p:spPr>
              <a:xfrm>
                <a:off x="1909909" y="2338835"/>
                <a:ext cx="228600" cy="228601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89" name="Oval 288"/>
              <p:cNvSpPr/>
              <p:nvPr/>
            </p:nvSpPr>
            <p:spPr>
              <a:xfrm>
                <a:off x="1891901" y="1962596"/>
                <a:ext cx="381679" cy="222944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0" name="Oval 289"/>
              <p:cNvSpPr/>
              <p:nvPr/>
            </p:nvSpPr>
            <p:spPr>
              <a:xfrm>
                <a:off x="2471738" y="1866155"/>
                <a:ext cx="152400" cy="738633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91" name="Oval 290"/>
              <p:cNvSpPr/>
              <p:nvPr/>
            </p:nvSpPr>
            <p:spPr>
              <a:xfrm rot="3279512" flipH="1">
                <a:off x="1134322" y="1208470"/>
                <a:ext cx="235993" cy="1062948"/>
              </a:xfrm>
              <a:prstGeom prst="ellipse">
                <a:avLst/>
              </a:prstGeom>
              <a:grpFill/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  <p:grpSp>
          <p:nvGrpSpPr>
            <p:cNvPr id="229" name="Group 228"/>
            <p:cNvGrpSpPr/>
            <p:nvPr/>
          </p:nvGrpSpPr>
          <p:grpSpPr>
            <a:xfrm>
              <a:off x="2877780" y="2535590"/>
              <a:ext cx="379917" cy="385173"/>
              <a:chOff x="5055655" y="4339677"/>
              <a:chExt cx="2659149" cy="2518323"/>
            </a:xfrm>
          </p:grpSpPr>
          <p:sp>
            <p:nvSpPr>
              <p:cNvPr id="230" name="Oval 229"/>
              <p:cNvSpPr/>
              <p:nvPr/>
            </p:nvSpPr>
            <p:spPr>
              <a:xfrm>
                <a:off x="5301407" y="4540598"/>
                <a:ext cx="2362200" cy="2286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7377711" y="5891511"/>
                <a:ext cx="228600" cy="606474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2" name="Oval 231"/>
              <p:cNvSpPr/>
              <p:nvPr/>
            </p:nvSpPr>
            <p:spPr>
              <a:xfrm>
                <a:off x="6465949" y="4457257"/>
                <a:ext cx="892147" cy="602899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3" name="Oval 232"/>
              <p:cNvSpPr/>
              <p:nvPr/>
            </p:nvSpPr>
            <p:spPr>
              <a:xfrm>
                <a:off x="7045672" y="4845396"/>
                <a:ext cx="516732" cy="4667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4" name="Oval 233"/>
              <p:cNvSpPr/>
              <p:nvPr/>
            </p:nvSpPr>
            <p:spPr>
              <a:xfrm>
                <a:off x="7298382" y="5771703"/>
                <a:ext cx="355998" cy="3810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5" name="Oval 234"/>
              <p:cNvSpPr/>
              <p:nvPr/>
            </p:nvSpPr>
            <p:spPr>
              <a:xfrm>
                <a:off x="7237812" y="6321771"/>
                <a:ext cx="228600" cy="22860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7198072" y="4997796"/>
                <a:ext cx="516732" cy="466726"/>
              </a:xfrm>
              <a:prstGeom prst="ellipse">
                <a:avLst/>
              </a:prstGeom>
              <a:solidFill>
                <a:schemeClr val="bg2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7" name="Oval 236"/>
              <p:cNvSpPr/>
              <p:nvPr/>
            </p:nvSpPr>
            <p:spPr>
              <a:xfrm>
                <a:off x="6684319" y="5078759"/>
                <a:ext cx="579834" cy="466724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8" name="Oval 237"/>
              <p:cNvSpPr/>
              <p:nvPr/>
            </p:nvSpPr>
            <p:spPr>
              <a:xfrm>
                <a:off x="7095382" y="5393084"/>
                <a:ext cx="579834" cy="466724"/>
              </a:xfrm>
              <a:prstGeom prst="ellipse">
                <a:avLst/>
              </a:prstGeom>
              <a:solidFill>
                <a:srgbClr val="00B0F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39" name="Oval 238"/>
              <p:cNvSpPr/>
              <p:nvPr/>
            </p:nvSpPr>
            <p:spPr>
              <a:xfrm>
                <a:off x="6707834" y="5545484"/>
                <a:ext cx="579834" cy="466724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6759180" y="5926485"/>
                <a:ext cx="579834" cy="466724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1" name="Oval 240"/>
              <p:cNvSpPr/>
              <p:nvPr/>
            </p:nvSpPr>
            <p:spPr>
              <a:xfrm>
                <a:off x="6267451" y="4938268"/>
                <a:ext cx="579834" cy="466724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5575103" y="5074593"/>
                <a:ext cx="825697" cy="870941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6124651" y="5563344"/>
                <a:ext cx="579834" cy="466724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4" name="Oval 243"/>
              <p:cNvSpPr/>
              <p:nvPr/>
            </p:nvSpPr>
            <p:spPr>
              <a:xfrm>
                <a:off x="6240291" y="4791225"/>
                <a:ext cx="278012" cy="276225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5" name="Oval 244"/>
              <p:cNvSpPr/>
              <p:nvPr/>
            </p:nvSpPr>
            <p:spPr>
              <a:xfrm>
                <a:off x="7035553" y="6388445"/>
                <a:ext cx="228600" cy="228601"/>
              </a:xfrm>
              <a:prstGeom prst="ellipse">
                <a:avLst/>
              </a:prstGeom>
              <a:solidFill>
                <a:schemeClr val="tx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6" name="Oval 245"/>
              <p:cNvSpPr/>
              <p:nvPr/>
            </p:nvSpPr>
            <p:spPr>
              <a:xfrm>
                <a:off x="5916551" y="5925595"/>
                <a:ext cx="856913" cy="901003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7" name="Oval 246"/>
              <p:cNvSpPr/>
              <p:nvPr/>
            </p:nvSpPr>
            <p:spPr>
              <a:xfrm>
                <a:off x="5777545" y="4564413"/>
                <a:ext cx="581554" cy="587421"/>
              </a:xfrm>
              <a:prstGeom prst="ellipse">
                <a:avLst/>
              </a:prstGeom>
              <a:solidFill>
                <a:srgbClr val="FFFF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8" name="Oval 247"/>
              <p:cNvSpPr/>
              <p:nvPr/>
            </p:nvSpPr>
            <p:spPr>
              <a:xfrm>
                <a:off x="5717530" y="5757412"/>
                <a:ext cx="516732" cy="466726"/>
              </a:xfrm>
              <a:prstGeom prst="ellipse">
                <a:avLst/>
              </a:prstGeom>
              <a:solidFill>
                <a:srgbClr val="7030A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49" name="Oval 248"/>
              <p:cNvSpPr/>
              <p:nvPr/>
            </p:nvSpPr>
            <p:spPr>
              <a:xfrm>
                <a:off x="5585929" y="6294383"/>
                <a:ext cx="516732" cy="466726"/>
              </a:xfrm>
              <a:prstGeom prst="ellipse">
                <a:avLst/>
              </a:prstGeom>
              <a:solidFill>
                <a:srgbClr val="00206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0" name="Oval 249"/>
              <p:cNvSpPr/>
              <p:nvPr/>
            </p:nvSpPr>
            <p:spPr>
              <a:xfrm>
                <a:off x="5410388" y="5972312"/>
                <a:ext cx="516732" cy="466726"/>
              </a:xfrm>
              <a:prstGeom prst="ellipse">
                <a:avLst/>
              </a:prstGeom>
              <a:solidFill>
                <a:srgbClr val="FFC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1" name="Oval 250"/>
              <p:cNvSpPr/>
              <p:nvPr/>
            </p:nvSpPr>
            <p:spPr>
              <a:xfrm>
                <a:off x="6148240" y="4339677"/>
                <a:ext cx="516732" cy="466726"/>
              </a:xfrm>
              <a:prstGeom prst="ellipse">
                <a:avLst/>
              </a:prstGeom>
              <a:solidFill>
                <a:srgbClr val="92D05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2" name="Oval 251"/>
              <p:cNvSpPr/>
              <p:nvPr/>
            </p:nvSpPr>
            <p:spPr>
              <a:xfrm>
                <a:off x="5257726" y="5679729"/>
                <a:ext cx="516732" cy="466726"/>
              </a:xfrm>
              <a:prstGeom prst="ellipse">
                <a:avLst/>
              </a:prstGeom>
              <a:solidFill>
                <a:srgbClr val="3A669C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3" name="Oval 252"/>
              <p:cNvSpPr/>
              <p:nvPr/>
            </p:nvSpPr>
            <p:spPr>
              <a:xfrm>
                <a:off x="5055655" y="5027125"/>
                <a:ext cx="731862" cy="699492"/>
              </a:xfrm>
              <a:prstGeom prst="ellipse">
                <a:avLst/>
              </a:prstGeom>
              <a:solidFill>
                <a:schemeClr val="accent3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4" name="Oval 253"/>
              <p:cNvSpPr/>
              <p:nvPr/>
            </p:nvSpPr>
            <p:spPr>
              <a:xfrm>
                <a:off x="6400800" y="5962204"/>
                <a:ext cx="751176" cy="89579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5" name="Oval 254"/>
              <p:cNvSpPr/>
              <p:nvPr/>
            </p:nvSpPr>
            <p:spPr>
              <a:xfrm rot="1340999">
                <a:off x="5349890" y="4356578"/>
                <a:ext cx="640256" cy="1040005"/>
              </a:xfrm>
              <a:prstGeom prst="ellipse">
                <a:avLst/>
              </a:prstGeom>
              <a:solidFill>
                <a:schemeClr val="bg2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6" name="Oval 255"/>
              <p:cNvSpPr/>
              <p:nvPr/>
            </p:nvSpPr>
            <p:spPr>
              <a:xfrm>
                <a:off x="6318768" y="5345905"/>
                <a:ext cx="228600" cy="228601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7" name="Oval 256"/>
              <p:cNvSpPr/>
              <p:nvPr/>
            </p:nvSpPr>
            <p:spPr>
              <a:xfrm>
                <a:off x="6568379" y="5812632"/>
                <a:ext cx="228600" cy="228601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8" name="Oval 257"/>
              <p:cNvSpPr/>
              <p:nvPr/>
            </p:nvSpPr>
            <p:spPr>
              <a:xfrm>
                <a:off x="6550371" y="5436393"/>
                <a:ext cx="381679" cy="222944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59" name="Oval 258"/>
              <p:cNvSpPr/>
              <p:nvPr/>
            </p:nvSpPr>
            <p:spPr>
              <a:xfrm>
                <a:off x="7130208" y="5339952"/>
                <a:ext cx="152400" cy="738633"/>
              </a:xfrm>
              <a:prstGeom prst="ellipse">
                <a:avLst/>
              </a:prstGeom>
              <a:solidFill>
                <a:srgbClr val="C00000"/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  <p:sp>
            <p:nvSpPr>
              <p:cNvPr id="260" name="Oval 259"/>
              <p:cNvSpPr/>
              <p:nvPr/>
            </p:nvSpPr>
            <p:spPr>
              <a:xfrm rot="3279512" flipH="1">
                <a:off x="5792792" y="4682267"/>
                <a:ext cx="235993" cy="1062948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 w="3175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505050"/>
                  </a:solidFill>
                </a:endParaRPr>
              </a:p>
            </p:txBody>
          </p:sp>
        </p:grpSp>
      </p:grpSp>
      <p:cxnSp>
        <p:nvCxnSpPr>
          <p:cNvPr id="418" name="Straight Arrow Connector 417"/>
          <p:cNvCxnSpPr/>
          <p:nvPr/>
        </p:nvCxnSpPr>
        <p:spPr>
          <a:xfrm>
            <a:off x="1742256" y="3854817"/>
            <a:ext cx="376141" cy="2655"/>
          </a:xfrm>
          <a:prstGeom prst="straightConnector1">
            <a:avLst/>
          </a:prstGeom>
          <a:ln w="25400">
            <a:solidFill>
              <a:srgbClr val="505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" name="TextBox 418"/>
          <p:cNvSpPr txBox="1"/>
          <p:nvPr/>
        </p:nvSpPr>
        <p:spPr>
          <a:xfrm>
            <a:off x="1646187" y="3540909"/>
            <a:ext cx="54373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505050"/>
                </a:solidFill>
              </a:rPr>
              <a:t>wind</a:t>
            </a:r>
            <a:endParaRPr lang="en-US" sz="1400" dirty="0">
              <a:solidFill>
                <a:srgbClr val="505050"/>
              </a:solidFill>
            </a:endParaRPr>
          </a:p>
        </p:txBody>
      </p:sp>
      <p:sp>
        <p:nvSpPr>
          <p:cNvPr id="528" name="TextBox 527"/>
          <p:cNvSpPr txBox="1"/>
          <p:nvPr/>
        </p:nvSpPr>
        <p:spPr>
          <a:xfrm>
            <a:off x="968433" y="4167671"/>
            <a:ext cx="275664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FRAGMENT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ation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of aggregates  </a:t>
            </a:r>
          </a:p>
        </p:txBody>
      </p:sp>
      <p:sp>
        <p:nvSpPr>
          <p:cNvPr id="487" name="TextBox 486"/>
          <p:cNvSpPr txBox="1"/>
          <p:nvPr/>
        </p:nvSpPr>
        <p:spPr>
          <a:xfrm>
            <a:off x="955948" y="2838317"/>
            <a:ext cx="2777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Emission of minerals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85" name="Rectangle 784"/>
          <p:cNvSpPr/>
          <p:nvPr/>
        </p:nvSpPr>
        <p:spPr>
          <a:xfrm>
            <a:off x="756297" y="4875696"/>
            <a:ext cx="3180923" cy="1673352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/>
          <p:cNvSpPr/>
          <p:nvPr/>
        </p:nvSpPr>
        <p:spPr>
          <a:xfrm>
            <a:off x="1113838" y="4838286"/>
            <a:ext cx="24339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Role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of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mineralogy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6464463" y="2928107"/>
            <a:ext cx="18413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Proposed theory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Unprecedented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ield campaigns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Laboratory analyses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90" name="Picture 4" descr="esultado de imagen de NASA 3D aerosol modeli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7" r="34729" b="14169"/>
          <a:stretch/>
        </p:blipFill>
        <p:spPr bwMode="auto">
          <a:xfrm>
            <a:off x="4665783" y="4886737"/>
            <a:ext cx="1506417" cy="16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6" name="TextBox 885"/>
          <p:cNvSpPr txBox="1"/>
          <p:nvPr/>
        </p:nvSpPr>
        <p:spPr>
          <a:xfrm>
            <a:off x="6444649" y="5060873"/>
            <a:ext cx="18611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Modelling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State-of-the-art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New methodologies</a:t>
            </a:r>
          </a:p>
        </p:txBody>
      </p:sp>
      <p:sp>
        <p:nvSpPr>
          <p:cNvPr id="392" name="TextBox 391"/>
          <p:cNvSpPr txBox="1"/>
          <p:nvPr/>
        </p:nvSpPr>
        <p:spPr>
          <a:xfrm>
            <a:off x="6129646" y="210167"/>
            <a:ext cx="1718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Methods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93" name="Rectangle 392"/>
          <p:cNvSpPr/>
          <p:nvPr/>
        </p:nvSpPr>
        <p:spPr>
          <a:xfrm>
            <a:off x="4662679" y="914400"/>
            <a:ext cx="3929778" cy="1669087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Rectangle 393"/>
          <p:cNvSpPr/>
          <p:nvPr/>
        </p:nvSpPr>
        <p:spPr>
          <a:xfrm>
            <a:off x="762000" y="914401"/>
            <a:ext cx="3175220" cy="1669086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5" name="Picture 39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5068" y="1318813"/>
            <a:ext cx="2185578" cy="1196061"/>
          </a:xfrm>
          <a:prstGeom prst="rect">
            <a:avLst/>
          </a:prstGeom>
        </p:spPr>
      </p:pic>
      <p:sp>
        <p:nvSpPr>
          <p:cNvPr id="397" name="TextBox 396"/>
          <p:cNvSpPr txBox="1"/>
          <p:nvPr/>
        </p:nvSpPr>
        <p:spPr>
          <a:xfrm>
            <a:off x="762000" y="928758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Global soil mineral content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98" name="Group 397"/>
          <p:cNvGrpSpPr/>
          <p:nvPr/>
        </p:nvGrpSpPr>
        <p:grpSpPr>
          <a:xfrm>
            <a:off x="4662679" y="914400"/>
            <a:ext cx="1509521" cy="1669087"/>
            <a:chOff x="2913509" y="360391"/>
            <a:chExt cx="4241052" cy="5264542"/>
          </a:xfrm>
        </p:grpSpPr>
        <p:pic>
          <p:nvPicPr>
            <p:cNvPr id="399" name="Picture 39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13509" y="360391"/>
              <a:ext cx="4241052" cy="5264542"/>
            </a:xfrm>
            <a:prstGeom prst="rect">
              <a:avLst/>
            </a:prstGeom>
          </p:spPr>
        </p:pic>
        <p:pic>
          <p:nvPicPr>
            <p:cNvPr id="400" name="Picture 399"/>
            <p:cNvPicPr>
              <a:picLocks noChangeAspect="1"/>
            </p:cNvPicPr>
            <p:nvPr/>
          </p:nvPicPr>
          <p:blipFill rotWithShape="1">
            <a:blip r:embed="rId6"/>
            <a:srcRect r="68715" b="68042"/>
            <a:stretch/>
          </p:blipFill>
          <p:spPr>
            <a:xfrm>
              <a:off x="5827765" y="802711"/>
              <a:ext cx="1326796" cy="1682456"/>
            </a:xfrm>
            <a:prstGeom prst="rect">
              <a:avLst/>
            </a:prstGeom>
          </p:spPr>
        </p:pic>
      </p:grpSp>
      <p:sp>
        <p:nvSpPr>
          <p:cNvPr id="401" name="TextBox 400"/>
          <p:cNvSpPr txBox="1"/>
          <p:nvPr/>
        </p:nvSpPr>
        <p:spPr>
          <a:xfrm>
            <a:off x="6232385" y="1114961"/>
            <a:ext cx="237821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Space-borne spectroscopy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Airborne </a:t>
            </a:r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spectroscopy</a:t>
            </a:r>
            <a:endParaRPr lang="en-US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</a:p>
          <a:p>
            <a:pPr algn="ctr"/>
            <a:r>
              <a:rPr lang="en-US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Field campaign</a:t>
            </a:r>
          </a:p>
        </p:txBody>
      </p:sp>
      <p:grpSp>
        <p:nvGrpSpPr>
          <p:cNvPr id="404" name="Group 403"/>
          <p:cNvGrpSpPr/>
          <p:nvPr/>
        </p:nvGrpSpPr>
        <p:grpSpPr>
          <a:xfrm>
            <a:off x="1146479" y="5444858"/>
            <a:ext cx="786667" cy="598134"/>
            <a:chOff x="6962271" y="1171330"/>
            <a:chExt cx="1343529" cy="1071734"/>
          </a:xfrm>
        </p:grpSpPr>
        <p:sp>
          <p:nvSpPr>
            <p:cNvPr id="405" name="Oval 404"/>
            <p:cNvSpPr/>
            <p:nvPr/>
          </p:nvSpPr>
          <p:spPr>
            <a:xfrm rot="313784">
              <a:off x="8197189" y="1817740"/>
              <a:ext cx="32411" cy="93276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Oval 405"/>
            <p:cNvSpPr/>
            <p:nvPr/>
          </p:nvSpPr>
          <p:spPr>
            <a:xfrm rot="313784">
              <a:off x="7771167" y="1817338"/>
              <a:ext cx="126486" cy="92726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Oval 406"/>
            <p:cNvSpPr/>
            <p:nvPr/>
          </p:nvSpPr>
          <p:spPr>
            <a:xfrm rot="313784">
              <a:off x="7400088" y="2067718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8" name="Oval 407"/>
            <p:cNvSpPr/>
            <p:nvPr/>
          </p:nvSpPr>
          <p:spPr>
            <a:xfrm rot="313784">
              <a:off x="7165961" y="1857848"/>
              <a:ext cx="50472" cy="5859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9" name="Oval 408"/>
            <p:cNvSpPr/>
            <p:nvPr/>
          </p:nvSpPr>
          <p:spPr>
            <a:xfrm rot="313784">
              <a:off x="6986198" y="1993340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Oval 409"/>
            <p:cNvSpPr/>
            <p:nvPr/>
          </p:nvSpPr>
          <p:spPr>
            <a:xfrm rot="313784" flipH="1">
              <a:off x="7489822" y="1944008"/>
              <a:ext cx="33325" cy="14813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Oval 410"/>
            <p:cNvSpPr/>
            <p:nvPr/>
          </p:nvSpPr>
          <p:spPr>
            <a:xfrm rot="313784">
              <a:off x="7423833" y="1731678"/>
              <a:ext cx="82207" cy="71782"/>
            </a:xfrm>
            <a:prstGeom prst="ellipse">
              <a:avLst/>
            </a:prstGeom>
            <a:solidFill>
              <a:schemeClr val="accent4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Oval 411"/>
            <p:cNvSpPr/>
            <p:nvPr/>
          </p:nvSpPr>
          <p:spPr>
            <a:xfrm rot="313784">
              <a:off x="7971989" y="1715042"/>
              <a:ext cx="109841" cy="8719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Oval 412"/>
            <p:cNvSpPr/>
            <p:nvPr/>
          </p:nvSpPr>
          <p:spPr>
            <a:xfrm rot="313784">
              <a:off x="8094466" y="2065564"/>
              <a:ext cx="82207" cy="71782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Oval 413"/>
            <p:cNvSpPr/>
            <p:nvPr/>
          </p:nvSpPr>
          <p:spPr>
            <a:xfrm rot="313784">
              <a:off x="7956929" y="2152126"/>
              <a:ext cx="82207" cy="71782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Oval 414"/>
            <p:cNvSpPr/>
            <p:nvPr/>
          </p:nvSpPr>
          <p:spPr>
            <a:xfrm rot="313784">
              <a:off x="7105577" y="1800983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Oval 415"/>
            <p:cNvSpPr/>
            <p:nvPr/>
          </p:nvSpPr>
          <p:spPr>
            <a:xfrm rot="313784">
              <a:off x="6992948" y="2026375"/>
              <a:ext cx="117065" cy="13395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Oval 416"/>
            <p:cNvSpPr/>
            <p:nvPr/>
          </p:nvSpPr>
          <p:spPr>
            <a:xfrm rot="313784">
              <a:off x="7355922" y="1717367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0" name="Oval 419"/>
            <p:cNvSpPr/>
            <p:nvPr/>
          </p:nvSpPr>
          <p:spPr>
            <a:xfrm rot="313784">
              <a:off x="7252624" y="1709763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Oval 420"/>
            <p:cNvSpPr/>
            <p:nvPr/>
          </p:nvSpPr>
          <p:spPr>
            <a:xfrm rot="313784">
              <a:off x="8149743" y="1959109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Oval 421"/>
            <p:cNvSpPr/>
            <p:nvPr/>
          </p:nvSpPr>
          <p:spPr>
            <a:xfrm rot="313784">
              <a:off x="7914683" y="1885139"/>
              <a:ext cx="121491" cy="138574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Oval 422"/>
            <p:cNvSpPr/>
            <p:nvPr/>
          </p:nvSpPr>
          <p:spPr>
            <a:xfrm rot="313784">
              <a:off x="7598349" y="1891150"/>
              <a:ext cx="82451" cy="90345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Oval 423"/>
            <p:cNvSpPr/>
            <p:nvPr/>
          </p:nvSpPr>
          <p:spPr>
            <a:xfrm rot="313784">
              <a:off x="7305121" y="2067855"/>
              <a:ext cx="61660" cy="73038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Oval 424"/>
            <p:cNvSpPr/>
            <p:nvPr/>
          </p:nvSpPr>
          <p:spPr>
            <a:xfrm rot="313784">
              <a:off x="7159292" y="1930507"/>
              <a:ext cx="73261" cy="71782"/>
            </a:xfrm>
            <a:prstGeom prst="ellipse">
              <a:avLst/>
            </a:prstGeom>
            <a:solidFill>
              <a:srgbClr val="00B05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Oval 425"/>
            <p:cNvSpPr/>
            <p:nvPr/>
          </p:nvSpPr>
          <p:spPr>
            <a:xfrm rot="313784">
              <a:off x="7431723" y="2145298"/>
              <a:ext cx="73261" cy="71782"/>
            </a:xfrm>
            <a:prstGeom prst="ellipse">
              <a:avLst/>
            </a:prstGeom>
            <a:solidFill>
              <a:srgbClr val="00206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Oval 426"/>
            <p:cNvSpPr/>
            <p:nvPr/>
          </p:nvSpPr>
          <p:spPr>
            <a:xfrm rot="313784">
              <a:off x="7316979" y="1939204"/>
              <a:ext cx="73261" cy="71782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Oval 427"/>
            <p:cNvSpPr/>
            <p:nvPr/>
          </p:nvSpPr>
          <p:spPr>
            <a:xfrm rot="313784">
              <a:off x="7612789" y="1702238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Oval 428"/>
            <p:cNvSpPr/>
            <p:nvPr/>
          </p:nvSpPr>
          <p:spPr>
            <a:xfrm rot="313784">
              <a:off x="6962271" y="1752293"/>
              <a:ext cx="103761" cy="107581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0" name="Oval 429"/>
            <p:cNvSpPr/>
            <p:nvPr/>
          </p:nvSpPr>
          <p:spPr>
            <a:xfrm rot="313784">
              <a:off x="7134003" y="2057931"/>
              <a:ext cx="106500" cy="13777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1" name="Oval 430"/>
            <p:cNvSpPr/>
            <p:nvPr/>
          </p:nvSpPr>
          <p:spPr>
            <a:xfrm rot="1654783">
              <a:off x="7815790" y="2061272"/>
              <a:ext cx="90773" cy="15995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" name="Oval 431"/>
            <p:cNvSpPr/>
            <p:nvPr/>
          </p:nvSpPr>
          <p:spPr>
            <a:xfrm rot="313784">
              <a:off x="7707775" y="2039922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3" name="Oval 432"/>
            <p:cNvSpPr/>
            <p:nvPr/>
          </p:nvSpPr>
          <p:spPr>
            <a:xfrm rot="313784">
              <a:off x="7320895" y="2207905"/>
              <a:ext cx="32411" cy="3515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4" name="Oval 433"/>
            <p:cNvSpPr/>
            <p:nvPr/>
          </p:nvSpPr>
          <p:spPr>
            <a:xfrm rot="313784">
              <a:off x="7432958" y="1886346"/>
              <a:ext cx="54113" cy="34289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5" name="Oval 434"/>
            <p:cNvSpPr/>
            <p:nvPr/>
          </p:nvSpPr>
          <p:spPr>
            <a:xfrm rot="313784">
              <a:off x="7528216" y="2045307"/>
              <a:ext cx="53976" cy="103204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6" name="Oval 435"/>
            <p:cNvSpPr/>
            <p:nvPr/>
          </p:nvSpPr>
          <p:spPr>
            <a:xfrm rot="3593296" flipH="1">
              <a:off x="7602552" y="1735525"/>
              <a:ext cx="36295" cy="15070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7" name="Oval 436"/>
            <p:cNvSpPr/>
            <p:nvPr/>
          </p:nvSpPr>
          <p:spPr>
            <a:xfrm rot="313784">
              <a:off x="7294682" y="1763885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8" name="Oval 437"/>
            <p:cNvSpPr/>
            <p:nvPr/>
          </p:nvSpPr>
          <p:spPr>
            <a:xfrm rot="313784">
              <a:off x="7466299" y="1878069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9" name="Oval 438"/>
            <p:cNvSpPr/>
            <p:nvPr/>
          </p:nvSpPr>
          <p:spPr>
            <a:xfrm rot="313784">
              <a:off x="7566285" y="2004428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0" name="Oval 439"/>
            <p:cNvSpPr/>
            <p:nvPr/>
          </p:nvSpPr>
          <p:spPr>
            <a:xfrm rot="313784">
              <a:off x="7666270" y="2130787"/>
              <a:ext cx="39415" cy="4248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1" name="Oval 440"/>
            <p:cNvSpPr/>
            <p:nvPr/>
          </p:nvSpPr>
          <p:spPr>
            <a:xfrm rot="313784">
              <a:off x="7416965" y="2065563"/>
              <a:ext cx="73261" cy="7178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2" name="Oval 441"/>
            <p:cNvSpPr/>
            <p:nvPr/>
          </p:nvSpPr>
          <p:spPr>
            <a:xfrm rot="313784">
              <a:off x="7730574" y="1921814"/>
              <a:ext cx="73261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3" name="Oval 442"/>
            <p:cNvSpPr/>
            <p:nvPr/>
          </p:nvSpPr>
          <p:spPr>
            <a:xfrm rot="313784">
              <a:off x="7625160" y="2110014"/>
              <a:ext cx="73261" cy="71782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4" name="Oval 443"/>
            <p:cNvSpPr/>
            <p:nvPr/>
          </p:nvSpPr>
          <p:spPr>
            <a:xfrm rot="313784">
              <a:off x="7797788" y="1690634"/>
              <a:ext cx="82207" cy="71782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5" name="Straight Arrow Connector 444"/>
            <p:cNvCxnSpPr/>
            <p:nvPr/>
          </p:nvCxnSpPr>
          <p:spPr>
            <a:xfrm flipV="1">
              <a:off x="7896035" y="1171330"/>
              <a:ext cx="409765" cy="488286"/>
            </a:xfrm>
            <a:prstGeom prst="straightConnector1">
              <a:avLst/>
            </a:prstGeom>
            <a:ln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Straight Arrow Connector 445"/>
            <p:cNvCxnSpPr/>
            <p:nvPr/>
          </p:nvCxnSpPr>
          <p:spPr>
            <a:xfrm>
              <a:off x="6974476" y="1219620"/>
              <a:ext cx="498097" cy="456780"/>
            </a:xfrm>
            <a:prstGeom prst="straightConnector1">
              <a:avLst/>
            </a:prstGeom>
            <a:ln>
              <a:solidFill>
                <a:srgbClr val="FFFF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8" name="Group 447"/>
          <p:cNvGrpSpPr/>
          <p:nvPr/>
        </p:nvGrpSpPr>
        <p:grpSpPr>
          <a:xfrm>
            <a:off x="2390742" y="5232595"/>
            <a:ext cx="1457150" cy="962798"/>
            <a:chOff x="5967072" y="1875670"/>
            <a:chExt cx="2260633" cy="1103924"/>
          </a:xfrm>
        </p:grpSpPr>
        <p:sp>
          <p:nvSpPr>
            <p:cNvPr id="449" name="Cloud 448"/>
            <p:cNvSpPr/>
            <p:nvPr/>
          </p:nvSpPr>
          <p:spPr>
            <a:xfrm>
              <a:off x="6208292" y="2057400"/>
              <a:ext cx="1766662" cy="823575"/>
            </a:xfrm>
            <a:prstGeom prst="cloud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3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0" name="Snip Diagonal Corner Rectangle 449"/>
            <p:cNvSpPr>
              <a:spLocks noChangeAspect="1"/>
            </p:cNvSpPr>
            <p:nvPr/>
          </p:nvSpPr>
          <p:spPr>
            <a:xfrm rot="1623220">
              <a:off x="6558919" y="2203472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1" name="Snip Diagonal Corner Rectangle 450"/>
            <p:cNvSpPr>
              <a:spLocks noChangeAspect="1"/>
            </p:cNvSpPr>
            <p:nvPr/>
          </p:nvSpPr>
          <p:spPr>
            <a:xfrm rot="1623220">
              <a:off x="6873314" y="2192632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2" name="Snip Diagonal Corner Rectangle 451"/>
            <p:cNvSpPr>
              <a:spLocks noChangeAspect="1"/>
            </p:cNvSpPr>
            <p:nvPr/>
          </p:nvSpPr>
          <p:spPr>
            <a:xfrm rot="290467">
              <a:off x="6544426" y="2526497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3" name="Snip Diagonal Corner Rectangle 452"/>
            <p:cNvSpPr>
              <a:spLocks noChangeAspect="1"/>
            </p:cNvSpPr>
            <p:nvPr/>
          </p:nvSpPr>
          <p:spPr>
            <a:xfrm rot="18462894">
              <a:off x="6829236" y="2472698"/>
              <a:ext cx="132071" cy="166526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4" name="Snip Diagonal Corner Rectangle 453"/>
            <p:cNvSpPr>
              <a:spLocks noChangeAspect="1"/>
            </p:cNvSpPr>
            <p:nvPr/>
          </p:nvSpPr>
          <p:spPr>
            <a:xfrm rot="290467">
              <a:off x="6703485" y="2282173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5" name="Snip Diagonal Corner Rectangle 454"/>
            <p:cNvSpPr>
              <a:spLocks noChangeAspect="1"/>
            </p:cNvSpPr>
            <p:nvPr/>
          </p:nvSpPr>
          <p:spPr>
            <a:xfrm rot="290467">
              <a:off x="6389757" y="2352045"/>
              <a:ext cx="104199" cy="211072"/>
            </a:xfrm>
            <a:prstGeom prst="snip2DiagRect">
              <a:avLst>
                <a:gd name="adj1" fmla="val 50000"/>
                <a:gd name="adj2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/>
            <p:cNvSpPr/>
            <p:nvPr/>
          </p:nvSpPr>
          <p:spPr>
            <a:xfrm rot="313784">
              <a:off x="6714028" y="2353956"/>
              <a:ext cx="78416" cy="72323"/>
            </a:xfrm>
            <a:prstGeom prst="ellipse">
              <a:avLst/>
            </a:prstGeom>
            <a:solidFill>
              <a:schemeClr val="accent2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Oval 456"/>
            <p:cNvSpPr/>
            <p:nvPr/>
          </p:nvSpPr>
          <p:spPr>
            <a:xfrm rot="313784">
              <a:off x="6402648" y="2434308"/>
              <a:ext cx="78416" cy="72323"/>
            </a:xfrm>
            <a:prstGeom prst="ellipse">
              <a:avLst/>
            </a:prstGeom>
            <a:solidFill>
              <a:srgbClr val="00B0F0"/>
            </a:solidFill>
            <a:ln w="63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8" name="Oval 457"/>
            <p:cNvSpPr/>
            <p:nvPr/>
          </p:nvSpPr>
          <p:spPr>
            <a:xfrm rot="313784">
              <a:off x="6572582" y="2287916"/>
              <a:ext cx="78416" cy="7232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9" name="Oval 458"/>
            <p:cNvSpPr/>
            <p:nvPr/>
          </p:nvSpPr>
          <p:spPr>
            <a:xfrm rot="313784">
              <a:off x="6561583" y="2599288"/>
              <a:ext cx="69883" cy="72323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0" name="Oval 459"/>
            <p:cNvSpPr/>
            <p:nvPr/>
          </p:nvSpPr>
          <p:spPr>
            <a:xfrm rot="313784">
              <a:off x="6876731" y="2255321"/>
              <a:ext cx="67306" cy="87823"/>
            </a:xfrm>
            <a:prstGeom prst="ellipse">
              <a:avLst/>
            </a:prstGeom>
            <a:solidFill>
              <a:srgbClr val="7030A0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1" name="Oval 460"/>
            <p:cNvSpPr/>
            <p:nvPr/>
          </p:nvSpPr>
          <p:spPr>
            <a:xfrm rot="313784">
              <a:off x="6906299" y="2544546"/>
              <a:ext cx="51618" cy="34547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rgbClr val="50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2" name="Group 461"/>
            <p:cNvGrpSpPr/>
            <p:nvPr/>
          </p:nvGrpSpPr>
          <p:grpSpPr>
            <a:xfrm>
              <a:off x="7277245" y="2382214"/>
              <a:ext cx="382760" cy="412724"/>
              <a:chOff x="3025368" y="1569577"/>
              <a:chExt cx="401262" cy="341363"/>
            </a:xfrm>
          </p:grpSpPr>
          <p:sp>
            <p:nvSpPr>
              <p:cNvPr id="465" name="Oval 464"/>
              <p:cNvSpPr/>
              <p:nvPr/>
            </p:nvSpPr>
            <p:spPr>
              <a:xfrm>
                <a:off x="3145342" y="1688257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6" name="Oval 465"/>
              <p:cNvSpPr/>
              <p:nvPr/>
            </p:nvSpPr>
            <p:spPr>
              <a:xfrm>
                <a:off x="3032760" y="1771618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7" name="Oval 466"/>
              <p:cNvSpPr/>
              <p:nvPr/>
            </p:nvSpPr>
            <p:spPr>
              <a:xfrm>
                <a:off x="3335190" y="1699133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8" name="Oval 467"/>
              <p:cNvSpPr/>
              <p:nvPr/>
            </p:nvSpPr>
            <p:spPr>
              <a:xfrm>
                <a:off x="3243750" y="1819500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9" name="Oval 468"/>
              <p:cNvSpPr/>
              <p:nvPr/>
            </p:nvSpPr>
            <p:spPr>
              <a:xfrm>
                <a:off x="3202940" y="1569577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0" name="Oval 469"/>
              <p:cNvSpPr/>
              <p:nvPr/>
            </p:nvSpPr>
            <p:spPr>
              <a:xfrm>
                <a:off x="3025368" y="1600220"/>
                <a:ext cx="91440" cy="9144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1" name="Oval 470"/>
              <p:cNvSpPr/>
              <p:nvPr/>
            </p:nvSpPr>
            <p:spPr>
              <a:xfrm rot="313784">
                <a:off x="3228824" y="1596775"/>
                <a:ext cx="45719" cy="45719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2" name="Oval 471"/>
              <p:cNvSpPr/>
              <p:nvPr/>
            </p:nvSpPr>
            <p:spPr>
              <a:xfrm rot="313784">
                <a:off x="3056530" y="1631878"/>
                <a:ext cx="32411" cy="35159"/>
              </a:xfrm>
              <a:prstGeom prst="ellipse">
                <a:avLst/>
              </a:prstGeom>
              <a:solidFill>
                <a:srgbClr val="FFC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3" name="Oval 472"/>
              <p:cNvSpPr/>
              <p:nvPr/>
            </p:nvSpPr>
            <p:spPr>
              <a:xfrm rot="313784">
                <a:off x="3051381" y="1799739"/>
                <a:ext cx="39415" cy="42483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4" name="Oval 473"/>
              <p:cNvSpPr/>
              <p:nvPr/>
            </p:nvSpPr>
            <p:spPr>
              <a:xfrm rot="313784">
                <a:off x="3352809" y="1721087"/>
                <a:ext cx="45719" cy="48548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5" name="Oval 474"/>
              <p:cNvSpPr/>
              <p:nvPr/>
            </p:nvSpPr>
            <p:spPr>
              <a:xfrm rot="313784">
                <a:off x="3271083" y="1850514"/>
                <a:ext cx="39415" cy="42483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6" name="Oval 475"/>
              <p:cNvSpPr/>
              <p:nvPr/>
            </p:nvSpPr>
            <p:spPr>
              <a:xfrm rot="313784">
                <a:off x="3171589" y="1710564"/>
                <a:ext cx="39415" cy="42483"/>
              </a:xfrm>
              <a:prstGeom prst="ellipse">
                <a:avLst/>
              </a:prstGeom>
              <a:solidFill>
                <a:srgbClr val="00B0F0"/>
              </a:solidFill>
              <a:ln w="6350">
                <a:solidFill>
                  <a:srgbClr val="505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3" name="TextBox 462"/>
            <p:cNvSpPr txBox="1"/>
            <p:nvPr/>
          </p:nvSpPr>
          <p:spPr>
            <a:xfrm>
              <a:off x="5967072" y="1875670"/>
              <a:ext cx="1569241" cy="317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Mixed-phase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4" name="TextBox 463"/>
            <p:cNvSpPr txBox="1"/>
            <p:nvPr/>
          </p:nvSpPr>
          <p:spPr>
            <a:xfrm>
              <a:off x="7369124" y="2661993"/>
              <a:ext cx="858581" cy="317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warm</a:t>
              </a:r>
              <a:endPara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80" name="TextBox 479"/>
          <p:cNvSpPr txBox="1"/>
          <p:nvPr/>
        </p:nvSpPr>
        <p:spPr>
          <a:xfrm>
            <a:off x="810054" y="6185068"/>
            <a:ext cx="30761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Radiation, Chemistry and Clouds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1" name="TextBox 480"/>
          <p:cNvSpPr txBox="1"/>
          <p:nvPr/>
        </p:nvSpPr>
        <p:spPr>
          <a:xfrm>
            <a:off x="193242" y="2775707"/>
            <a:ext cx="340158" cy="507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</a:t>
            </a:r>
            <a:endParaRPr lang="en-US" sz="24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82" name="TextBox 481"/>
          <p:cNvSpPr txBox="1"/>
          <p:nvPr/>
        </p:nvSpPr>
        <p:spPr>
          <a:xfrm>
            <a:off x="193242" y="4796135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</a:t>
            </a:r>
          </a:p>
        </p:txBody>
      </p:sp>
      <p:cxnSp>
        <p:nvCxnSpPr>
          <p:cNvPr id="9" name="Straight Arrow Connector 8"/>
          <p:cNvCxnSpPr>
            <a:stCxn id="394" idx="3"/>
            <a:endCxn id="393" idx="1"/>
          </p:cNvCxnSpPr>
          <p:nvPr/>
        </p:nvCxnSpPr>
        <p:spPr>
          <a:xfrm>
            <a:off x="3937220" y="1748944"/>
            <a:ext cx="725459" cy="0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Straight Arrow Connector 482"/>
          <p:cNvCxnSpPr>
            <a:stCxn id="477" idx="3"/>
            <a:endCxn id="488" idx="1"/>
          </p:cNvCxnSpPr>
          <p:nvPr/>
        </p:nvCxnSpPr>
        <p:spPr>
          <a:xfrm>
            <a:off x="3937220" y="3714184"/>
            <a:ext cx="722324" cy="3177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4" name="Straight Arrow Connector 483"/>
          <p:cNvCxnSpPr>
            <a:stCxn id="785" idx="3"/>
          </p:cNvCxnSpPr>
          <p:nvPr/>
        </p:nvCxnSpPr>
        <p:spPr>
          <a:xfrm>
            <a:off x="3937220" y="5712372"/>
            <a:ext cx="712783" cy="7598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5" name="Straight Arrow Connector 484"/>
          <p:cNvCxnSpPr>
            <a:stCxn id="488" idx="2"/>
            <a:endCxn id="489" idx="0"/>
          </p:cNvCxnSpPr>
          <p:nvPr/>
        </p:nvCxnSpPr>
        <p:spPr>
          <a:xfrm flipH="1">
            <a:off x="6622710" y="4551904"/>
            <a:ext cx="1723" cy="330477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6473865" y="2583487"/>
            <a:ext cx="3135" cy="2993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Rectangle 487"/>
          <p:cNvSpPr/>
          <p:nvPr/>
        </p:nvSpPr>
        <p:spPr>
          <a:xfrm>
            <a:off x="4659544" y="2882817"/>
            <a:ext cx="3929778" cy="1669087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9" name="Rectangle 488"/>
          <p:cNvSpPr/>
          <p:nvPr/>
        </p:nvSpPr>
        <p:spPr>
          <a:xfrm>
            <a:off x="4657821" y="4882381"/>
            <a:ext cx="3929778" cy="1669087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0" name="Straight Connector 489"/>
          <p:cNvCxnSpPr/>
          <p:nvPr/>
        </p:nvCxnSpPr>
        <p:spPr>
          <a:xfrm flipH="1">
            <a:off x="6781800" y="2590800"/>
            <a:ext cx="3135" cy="2993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 rot="19470150">
            <a:off x="8229600" y="2089798"/>
            <a:ext cx="784045" cy="705479"/>
          </a:xfrm>
          <a:prstGeom prst="ellipse">
            <a:avLst/>
          </a:prstGeom>
          <a:solidFill>
            <a:srgbClr val="EC6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/>
              <a:t>NEW</a:t>
            </a:r>
            <a:endParaRPr lang="en-US" sz="1400" b="1" dirty="0"/>
          </a:p>
        </p:txBody>
      </p:sp>
      <p:sp>
        <p:nvSpPr>
          <p:cNvPr id="491" name="Oval 490"/>
          <p:cNvSpPr/>
          <p:nvPr/>
        </p:nvSpPr>
        <p:spPr>
          <a:xfrm rot="19055454">
            <a:off x="8229598" y="4025218"/>
            <a:ext cx="784045" cy="705479"/>
          </a:xfrm>
          <a:prstGeom prst="ellipse">
            <a:avLst/>
          </a:prstGeom>
          <a:solidFill>
            <a:srgbClr val="EC6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/>
              <a:t>NEW</a:t>
            </a:r>
            <a:endParaRPr lang="en-US" sz="1400" b="1" dirty="0"/>
          </a:p>
        </p:txBody>
      </p:sp>
      <p:sp>
        <p:nvSpPr>
          <p:cNvPr id="492" name="Oval 491"/>
          <p:cNvSpPr/>
          <p:nvPr/>
        </p:nvSpPr>
        <p:spPr>
          <a:xfrm rot="19116122">
            <a:off x="8229598" y="5993024"/>
            <a:ext cx="784045" cy="705479"/>
          </a:xfrm>
          <a:prstGeom prst="ellipse">
            <a:avLst/>
          </a:prstGeom>
          <a:solidFill>
            <a:srgbClr val="EC6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mtClean="0"/>
              <a:t>NEW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0292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7225"/>
            <a:ext cx="9144000" cy="5085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523344" y="181512"/>
            <a:ext cx="6096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Innovative aspects and expected results</a:t>
            </a:r>
            <a:endParaRPr lang="en-US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756863" y="2527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2065150" y="2209800"/>
            <a:ext cx="20496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mtClean="0"/>
              <a:t>New emission </a:t>
            </a:r>
            <a:endParaRPr lang="en-US" b="1" dirty="0" smtClean="0"/>
          </a:p>
          <a:p>
            <a:pPr algn="ctr"/>
            <a:r>
              <a:rPr lang="en-US" b="1" dirty="0" smtClean="0"/>
              <a:t>parameterization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-76200" y="22098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</a:t>
            </a:r>
            <a:r>
              <a:rPr lang="en-US" b="1" dirty="0" smtClean="0"/>
              <a:t>lobal soil mineral content map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814416" y="2209800"/>
            <a:ext cx="2814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</a:t>
            </a:r>
            <a:r>
              <a:rPr lang="en-US" b="1" dirty="0" smtClean="0"/>
              <a:t>irect and indirect </a:t>
            </a:r>
          </a:p>
          <a:p>
            <a:pPr algn="ctr"/>
            <a:r>
              <a:rPr lang="en-US" b="1" dirty="0" smtClean="0"/>
              <a:t>dust radiative forcing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3693" y="2209800"/>
            <a:ext cx="27603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Minimal representation </a:t>
            </a:r>
          </a:p>
          <a:p>
            <a:pPr algn="ctr"/>
            <a:r>
              <a:rPr lang="en-US" b="1" dirty="0" smtClean="0"/>
              <a:t>for Earth System modelling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416525" y="4343400"/>
            <a:ext cx="2240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New fundamental 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knowledge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7176" y="4343400"/>
            <a:ext cx="2112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mtClean="0">
                <a:solidFill>
                  <a:srgbClr val="FF0000"/>
                </a:solidFill>
              </a:rPr>
              <a:t>Novel Observational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approach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894777" y="4316903"/>
            <a:ext cx="17158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Practical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applicability</a:t>
            </a:r>
          </a:p>
        </p:txBody>
      </p:sp>
      <p:sp>
        <p:nvSpPr>
          <p:cNvPr id="51" name="Rectangle 50"/>
          <p:cNvSpPr/>
          <p:nvPr/>
        </p:nvSpPr>
        <p:spPr>
          <a:xfrm>
            <a:off x="4876800" y="4316904"/>
            <a:ext cx="18867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smtClean="0">
                <a:solidFill>
                  <a:srgbClr val="FF0000"/>
                </a:solidFill>
              </a:rPr>
              <a:t>New quantitative 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knowledge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8" name="Striped Right Arrow 27"/>
          <p:cNvSpPr/>
          <p:nvPr/>
        </p:nvSpPr>
        <p:spPr>
          <a:xfrm>
            <a:off x="152400" y="2776835"/>
            <a:ext cx="8839200" cy="1755696"/>
          </a:xfrm>
          <a:prstGeom prst="stripedRightArrow">
            <a:avLst>
              <a:gd name="adj1" fmla="val 50000"/>
              <a:gd name="adj2" fmla="val 222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 smtClean="0"/>
              <a:t>COMPREHENSIVE </a:t>
            </a:r>
            <a:r>
              <a:rPr lang="en-US" sz="2600" b="1" dirty="0"/>
              <a:t>AND </a:t>
            </a:r>
            <a:r>
              <a:rPr lang="en-US" sz="2600" b="1" dirty="0" smtClean="0"/>
              <a:t>END-TO-END</a:t>
            </a:r>
          </a:p>
          <a:p>
            <a:pPr algn="ctr"/>
            <a:r>
              <a:rPr lang="en-US" sz="1900" b="1" dirty="0" smtClean="0">
                <a:latin typeface="Calibri" charset="0"/>
                <a:ea typeface="Calibri" charset="0"/>
                <a:cs typeface="Calibri" charset="0"/>
              </a:rPr>
              <a:t>Remote spectroscopy  </a:t>
            </a:r>
            <a:r>
              <a:rPr lang="es-ES" sz="1900" b="1" dirty="0">
                <a:latin typeface="Calibri" charset="0"/>
                <a:ea typeface="Calibri" charset="0"/>
                <a:cs typeface="Calibri" charset="0"/>
              </a:rPr>
              <a:t>-</a:t>
            </a:r>
            <a:r>
              <a:rPr lang="en-US" sz="1900" b="1" dirty="0" smtClean="0">
                <a:latin typeface="Calibri" charset="0"/>
                <a:ea typeface="Calibri" charset="0"/>
                <a:cs typeface="Calibri" charset="0"/>
              </a:rPr>
              <a:t>  Field campaigns  </a:t>
            </a:r>
            <a:r>
              <a:rPr lang="es-ES" sz="1900" b="1" dirty="0">
                <a:latin typeface="Calibri" charset="0"/>
                <a:ea typeface="Calibri" charset="0"/>
                <a:cs typeface="Calibri" charset="0"/>
              </a:rPr>
              <a:t>-</a:t>
            </a:r>
            <a:r>
              <a:rPr lang="es-ES" sz="1900" b="1" dirty="0" smtClean="0">
                <a:latin typeface="Calibri" charset="0"/>
                <a:ea typeface="Calibri" charset="0"/>
                <a:cs typeface="Calibri" charset="0"/>
              </a:rPr>
              <a:t>  </a:t>
            </a:r>
            <a:r>
              <a:rPr lang="en-US" sz="1900" b="1" dirty="0" smtClean="0">
                <a:latin typeface="Calibri" charset="0"/>
                <a:ea typeface="Calibri" charset="0"/>
                <a:cs typeface="Calibri" charset="0"/>
              </a:rPr>
              <a:t>Theory  </a:t>
            </a:r>
            <a:r>
              <a:rPr lang="es-ES" sz="1900" b="1" dirty="0">
                <a:latin typeface="Calibri" charset="0"/>
                <a:ea typeface="Calibri" charset="0"/>
                <a:cs typeface="Calibri" charset="0"/>
              </a:rPr>
              <a:t>-</a:t>
            </a:r>
            <a:r>
              <a:rPr lang="es-ES" sz="1900" b="1" dirty="0" smtClean="0">
                <a:latin typeface="Calibri" charset="0"/>
                <a:ea typeface="Calibri" charset="0"/>
                <a:cs typeface="Calibri" charset="0"/>
              </a:rPr>
              <a:t>  </a:t>
            </a:r>
            <a:r>
              <a:rPr lang="en-US" sz="1900" b="1" dirty="0" smtClean="0">
                <a:latin typeface="Calibri" charset="0"/>
                <a:ea typeface="Calibri" charset="0"/>
                <a:cs typeface="Calibri" charset="0"/>
              </a:rPr>
              <a:t>Observations  -  Modelling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143000" y="2929494"/>
            <a:ext cx="0" cy="2821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3124200" y="2929494"/>
            <a:ext cx="0" cy="2821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257800" y="2929494"/>
            <a:ext cx="0" cy="2821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7772400" y="2929494"/>
            <a:ext cx="0" cy="2821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52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54124</TotalTime>
  <Words>1535</Words>
  <Application>Microsoft Macintosh PowerPoint</Application>
  <PresentationFormat>On-screen Show (4:3)</PresentationFormat>
  <Paragraphs>366</Paragraphs>
  <Slides>23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 Narrow</vt:lpstr>
      <vt:lpstr>Times</vt:lpstr>
      <vt:lpstr>Times New Roman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NOA</Company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vassilis</dc:creator>
  <cp:lastModifiedBy>Carlos Pérez García-Pando</cp:lastModifiedBy>
  <cp:revision>3404</cp:revision>
  <cp:lastPrinted>2017-10-11T08:08:34Z</cp:lastPrinted>
  <dcterms:created xsi:type="dcterms:W3CDTF">2014-11-15T10:15:17Z</dcterms:created>
  <dcterms:modified xsi:type="dcterms:W3CDTF">2017-10-11T08:23:26Z</dcterms:modified>
</cp:coreProperties>
</file>