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  <p:sldMasterId id="2147483651" r:id="rId2"/>
  </p:sldMasterIdLst>
  <p:notesMasterIdLst>
    <p:notesMasterId r:id="rId19"/>
  </p:notesMasterIdLst>
  <p:sldIdLst>
    <p:sldId id="256" r:id="rId3"/>
    <p:sldId id="257" r:id="rId4"/>
    <p:sldId id="272" r:id="rId5"/>
    <p:sldId id="259" r:id="rId6"/>
    <p:sldId id="260" r:id="rId7"/>
    <p:sldId id="261" r:id="rId8"/>
    <p:sldId id="273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0" r:id="rId1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8" roundtripDataSignature="AMtx7mhgM3u9wfcA26+7K4onfbuOFk7Rl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-120" y="-1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printerSettings" Target="printerSettings/printerSettings1.bin"/><Relationship Id="rId28" Type="http://customschemas.google.com/relationships/presentationmetadata" Target="metadata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646214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eedd933635_0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geedd933635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eedd933635_0_1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2" name="Google Shape;282;geedd933635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eedd933635_0_1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0" name="Google Shape;290;geedd933635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eedd933635_0_2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1" name="Google Shape;311;geedd933635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eedd933635_0_2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3" name="Google Shape;343;geedd933635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ecca030faf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5" name="Google Shape;375;gecca030fa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ecca030faf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5" name="Google Shape;375;gecca030fa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eec1ad7b94_0_1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1" name="Google Shape;381;geec1ad7b94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eec1ad7b94_0_3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" name="Google Shape;55;geec1ad7b94_0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eec1ad7b94_0_2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9" name="Google Shape;99;geec1ad7b94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eec1ad7b94_0_2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9" name="Google Shape;99;geec1ad7b94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eec1ad7b94_0_3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0" name="Google Shape;130;geec1ad7b94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eedd933635_0_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8" name="Google Shape;158;geedd933635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eedd933635_0_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8" name="Google Shape;158;geedd933635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eedd933635_0_1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5" name="Google Shape;235;geedd933635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eedd933635_0_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6" name="Google Shape;266;geedd933635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9220" y="42646"/>
            <a:ext cx="8520794" cy="916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None/>
              <a:defRPr>
                <a:solidFill>
                  <a:srgbClr val="0070C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ntent">
  <p:cSld name="One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9220" y="42646"/>
            <a:ext cx="8520794" cy="916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9220" y="1001864"/>
            <a:ext cx="12140021" cy="5079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pos="6984">
          <p15:clr>
            <a:srgbClr val="F26B43"/>
          </p15:clr>
        </p15:guide>
        <p15:guide id="2" pos="1117">
          <p15:clr>
            <a:srgbClr val="F26B43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eedd933635_0_39"/>
          <p:cNvSpPr txBox="1">
            <a:spLocks noGrp="1"/>
          </p:cNvSpPr>
          <p:nvPr>
            <p:ph type="title"/>
          </p:nvPr>
        </p:nvSpPr>
        <p:spPr>
          <a:xfrm>
            <a:off x="39220" y="42646"/>
            <a:ext cx="8520900" cy="9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None/>
              <a:defRPr>
                <a:solidFill>
                  <a:srgbClr val="0070C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geedd933635_0_39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geedd933635_0_39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geedd933635_0_39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ntent">
  <p:cSld name="One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eedd933635_0_44"/>
          <p:cNvSpPr txBox="1">
            <a:spLocks noGrp="1"/>
          </p:cNvSpPr>
          <p:nvPr>
            <p:ph type="title"/>
          </p:nvPr>
        </p:nvSpPr>
        <p:spPr>
          <a:xfrm>
            <a:off x="39220" y="42646"/>
            <a:ext cx="8520900" cy="9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geedd933635_0_44"/>
          <p:cNvSpPr txBox="1">
            <a:spLocks noGrp="1"/>
          </p:cNvSpPr>
          <p:nvPr>
            <p:ph type="body" idx="1"/>
          </p:nvPr>
        </p:nvSpPr>
        <p:spPr>
          <a:xfrm>
            <a:off x="39220" y="1001864"/>
            <a:ext cx="12140100" cy="50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geedd933635_0_44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pos="6984">
          <p15:clr>
            <a:srgbClr val="F26B43"/>
          </p15:clr>
        </p15:guide>
        <p15:guide id="2" pos="1117">
          <p15:clr>
            <a:srgbClr val="F26B43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png"/><Relationship Id="rId5" Type="http://schemas.openxmlformats.org/officeDocument/2006/relationships/image" Target="../media/image2.jpg"/><Relationship Id="rId6" Type="http://schemas.openxmlformats.org/officeDocument/2006/relationships/image" Target="../media/image3.jpg"/><Relationship Id="rId7" Type="http://schemas.openxmlformats.org/officeDocument/2006/relationships/image" Target="../media/image4.png"/><Relationship Id="rId8" Type="http://schemas.openxmlformats.org/officeDocument/2006/relationships/image" Target="../media/image5.gif"/><Relationship Id="rId9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4" Type="http://schemas.openxmlformats.org/officeDocument/2006/relationships/image" Target="../media/image1.png"/><Relationship Id="rId5" Type="http://schemas.openxmlformats.org/officeDocument/2006/relationships/image" Target="../media/image2.jpg"/><Relationship Id="rId6" Type="http://schemas.openxmlformats.org/officeDocument/2006/relationships/image" Target="../media/image3.jpg"/><Relationship Id="rId7" Type="http://schemas.openxmlformats.org/officeDocument/2006/relationships/image" Target="../media/image4.png"/><Relationship Id="rId8" Type="http://schemas.openxmlformats.org/officeDocument/2006/relationships/image" Target="../media/image5.gif"/><Relationship Id="rId9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/>
          <p:nvPr/>
        </p:nvSpPr>
        <p:spPr>
          <a:xfrm>
            <a:off x="0" y="6176963"/>
            <a:ext cx="12192000" cy="681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3"/>
          <p:cNvSpPr txBox="1">
            <a:spLocks noGrp="1"/>
          </p:cNvSpPr>
          <p:nvPr>
            <p:ph type="title"/>
          </p:nvPr>
        </p:nvSpPr>
        <p:spPr>
          <a:xfrm>
            <a:off x="39220" y="42646"/>
            <a:ext cx="8520794" cy="916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3"/>
          <p:cNvSpPr txBox="1">
            <a:spLocks noGrp="1"/>
          </p:cNvSpPr>
          <p:nvPr>
            <p:ph type="body" idx="1"/>
          </p:nvPr>
        </p:nvSpPr>
        <p:spPr>
          <a:xfrm>
            <a:off x="39220" y="1001864"/>
            <a:ext cx="12140021" cy="5079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" name="Google Shape;13;p3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38485" y="6104846"/>
            <a:ext cx="2926080" cy="54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94300" y="6176963"/>
            <a:ext cx="2743200" cy="411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839" y="6123480"/>
            <a:ext cx="1047998" cy="712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73630" y="5975657"/>
            <a:ext cx="1210058" cy="74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11123" y="6094214"/>
            <a:ext cx="1828361" cy="657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233361" y="42646"/>
            <a:ext cx="2631204" cy="99209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eedd933635_0_29"/>
          <p:cNvSpPr/>
          <p:nvPr/>
        </p:nvSpPr>
        <p:spPr>
          <a:xfrm>
            <a:off x="0" y="6176963"/>
            <a:ext cx="121920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geedd933635_0_29"/>
          <p:cNvSpPr txBox="1">
            <a:spLocks noGrp="1"/>
          </p:cNvSpPr>
          <p:nvPr>
            <p:ph type="title"/>
          </p:nvPr>
        </p:nvSpPr>
        <p:spPr>
          <a:xfrm>
            <a:off x="39220" y="42646"/>
            <a:ext cx="8520900" cy="9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" name="Google Shape;31;geedd933635_0_29"/>
          <p:cNvSpPr txBox="1">
            <a:spLocks noGrp="1"/>
          </p:cNvSpPr>
          <p:nvPr>
            <p:ph type="body" idx="1"/>
          </p:nvPr>
        </p:nvSpPr>
        <p:spPr>
          <a:xfrm>
            <a:off x="39220" y="1001864"/>
            <a:ext cx="12140100" cy="50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2" name="Google Shape;32;geedd933635_0_29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38485" y="6104846"/>
            <a:ext cx="2926079" cy="54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geedd933635_0_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94300" y="6176963"/>
            <a:ext cx="2743200" cy="411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geedd933635_0_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839" y="6123480"/>
            <a:ext cx="1047998" cy="712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geedd933635_0_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73630" y="5975657"/>
            <a:ext cx="1210058" cy="74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geedd933635_0_2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11123" y="6094214"/>
            <a:ext cx="1828361" cy="657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geedd933635_0_2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233361" y="42646"/>
            <a:ext cx="2631204" cy="99209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12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2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2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2.png"/><Relationship Id="rId7" Type="http://schemas.openxmlformats.org/officeDocument/2006/relationships/image" Target="../media/image14.png"/><Relationship Id="rId8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eedd933635_0_24"/>
          <p:cNvSpPr txBox="1">
            <a:spLocks noGrp="1"/>
          </p:cNvSpPr>
          <p:nvPr>
            <p:ph type="title"/>
          </p:nvPr>
        </p:nvSpPr>
        <p:spPr>
          <a:xfrm>
            <a:off x="39225" y="81850"/>
            <a:ext cx="8520900" cy="17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lang="en-GB" sz="32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Exploiting observations to improve the predictive capacity in the Arctic, including its climate impacts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254545"/>
              <a:buFont typeface="Arial"/>
              <a:buNone/>
            </a:pPr>
            <a:endParaRPr sz="11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None/>
            </a:pPr>
            <a:r>
              <a:rPr lang="en-GB"/>
              <a:t>Dr. Pablo Ortega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None/>
            </a:pPr>
            <a:r>
              <a:rPr lang="en-GB"/>
              <a:t>Barcelona Supercomputing Center</a:t>
            </a:r>
            <a:endParaRPr/>
          </a:p>
        </p:txBody>
      </p:sp>
      <p:pic>
        <p:nvPicPr>
          <p:cNvPr id="52" name="Google Shape;52;geedd933635_0_24"/>
          <p:cNvPicPr preferRelativeResize="0"/>
          <p:nvPr/>
        </p:nvPicPr>
        <p:blipFill rotWithShape="1">
          <a:blip r:embed="rId3">
            <a:alphaModFix/>
          </a:blip>
          <a:srcRect t="11182"/>
          <a:stretch/>
        </p:blipFill>
        <p:spPr>
          <a:xfrm>
            <a:off x="0" y="1930400"/>
            <a:ext cx="12204000" cy="7705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eedd933635_0_142"/>
          <p:cNvSpPr txBox="1"/>
          <p:nvPr/>
        </p:nvSpPr>
        <p:spPr>
          <a:xfrm>
            <a:off x="960375" y="175050"/>
            <a:ext cx="7272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GB"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growing network of Arctic observations</a:t>
            </a: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geedd933635_0_142"/>
          <p:cNvSpPr txBox="1"/>
          <p:nvPr/>
        </p:nvSpPr>
        <p:spPr>
          <a:xfrm>
            <a:off x="1036575" y="1217550"/>
            <a:ext cx="10293900" cy="3830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Satellite data</a:t>
            </a:r>
            <a:r>
              <a:rPr lang="en-GB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dirty="0">
                <a:latin typeface="Calibri"/>
                <a:ea typeface="Calibri"/>
                <a:cs typeface="Calibri"/>
                <a:sym typeface="Calibri"/>
              </a:rPr>
              <a:t>are</a:t>
            </a:r>
            <a:r>
              <a:rPr lang="en-GB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particularly useful for </a:t>
            </a:r>
            <a:r>
              <a:rPr lang="en-GB" sz="2400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Arctic climate prediction</a:t>
            </a: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Char char="-"/>
            </a:pPr>
            <a:r>
              <a:rPr lang="en-GB" sz="2200" dirty="0"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GB" sz="2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everal decades of </a:t>
            </a:r>
            <a:r>
              <a:rPr lang="en-GB" sz="22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uninterrupted spatially continuous fields</a:t>
            </a:r>
            <a:r>
              <a:rPr lang="en-GB" sz="2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are already available </a:t>
            </a:r>
            <a:r>
              <a:rPr lang="en-GB" sz="2200" dirty="0">
                <a:latin typeface="Calibri"/>
                <a:ea typeface="Calibri"/>
                <a:cs typeface="Calibri"/>
                <a:sym typeface="Calibri"/>
              </a:rPr>
              <a:t>covering the </a:t>
            </a:r>
            <a:r>
              <a:rPr lang="en-GB" sz="2200" b="1" dirty="0">
                <a:latin typeface="Calibri"/>
                <a:ea typeface="Calibri"/>
                <a:cs typeface="Calibri"/>
                <a:sym typeface="Calibri"/>
              </a:rPr>
              <a:t>whole Arctic region</a:t>
            </a:r>
            <a:endParaRPr sz="22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Char char="-"/>
            </a:pPr>
            <a:r>
              <a:rPr lang="en-GB" sz="2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This includes </a:t>
            </a:r>
            <a:r>
              <a:rPr lang="en-GB" sz="22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key variables for the Arctic</a:t>
            </a:r>
            <a:r>
              <a:rPr lang="en-GB" sz="2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such as:</a:t>
            </a:r>
            <a:endParaRPr sz="2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Char char="-"/>
            </a:pPr>
            <a:r>
              <a:rPr lang="en-GB" sz="2200" b="1" dirty="0">
                <a:solidFill>
                  <a:srgbClr val="5B9BD5"/>
                </a:solidFill>
                <a:latin typeface="Calibri"/>
                <a:ea typeface="Calibri"/>
                <a:cs typeface="Calibri"/>
                <a:sym typeface="Calibri"/>
              </a:rPr>
              <a:t>Sea ice concentration</a:t>
            </a:r>
            <a:r>
              <a:rPr lang="en-GB" sz="2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(since 1979) 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Char char="-"/>
            </a:pPr>
            <a:r>
              <a:rPr lang="en-GB" sz="2200" b="1" dirty="0">
                <a:solidFill>
                  <a:srgbClr val="5B9BD5"/>
                </a:solidFill>
                <a:latin typeface="Calibri"/>
                <a:ea typeface="Calibri"/>
                <a:cs typeface="Calibri"/>
                <a:sym typeface="Calibri"/>
              </a:rPr>
              <a:t>Sea ice thickness</a:t>
            </a:r>
            <a:r>
              <a:rPr lang="en-GB" sz="2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(since 2002)</a:t>
            </a:r>
            <a:endParaRPr sz="2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Char char="-"/>
            </a:pPr>
            <a:r>
              <a:rPr lang="en-GB" sz="2200" dirty="0">
                <a:latin typeface="Calibri"/>
                <a:ea typeface="Calibri"/>
                <a:cs typeface="Calibri"/>
                <a:sym typeface="Calibri"/>
              </a:rPr>
              <a:t>Thanks to their homogeneity in </a:t>
            </a:r>
            <a:r>
              <a:rPr lang="en-GB" sz="2200" dirty="0" smtClean="0">
                <a:latin typeface="Calibri"/>
                <a:ea typeface="Calibri"/>
                <a:cs typeface="Calibri"/>
                <a:sym typeface="Calibri"/>
              </a:rPr>
              <a:t>time </a:t>
            </a:r>
            <a:r>
              <a:rPr lang="en-GB" sz="2200" dirty="0">
                <a:latin typeface="Calibri"/>
                <a:ea typeface="Calibri"/>
                <a:cs typeface="Calibri"/>
                <a:sym typeface="Calibri"/>
              </a:rPr>
              <a:t>and space, satellite 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dirty="0"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GB" sz="2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ata can be </a:t>
            </a:r>
            <a:r>
              <a:rPr lang="en-GB" sz="22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easily assimilated</a:t>
            </a:r>
            <a:r>
              <a:rPr lang="en-GB" sz="2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for forecast initialization </a:t>
            </a:r>
            <a:endParaRPr sz="22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6" name="Google Shape;286;geedd933635_0_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00035" y="2796057"/>
            <a:ext cx="2880789" cy="313215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7" name="Google Shape;287;geedd933635_0_142"/>
          <p:cNvSpPr txBox="1"/>
          <p:nvPr/>
        </p:nvSpPr>
        <p:spPr>
          <a:xfrm>
            <a:off x="8565106" y="2439726"/>
            <a:ext cx="3096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Sea ice concentration - 25 August 2020</a:t>
            </a:r>
            <a:endParaRPr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eedd933635_0_195"/>
          <p:cNvSpPr txBox="1"/>
          <p:nvPr/>
        </p:nvSpPr>
        <p:spPr>
          <a:xfrm>
            <a:off x="960375" y="175050"/>
            <a:ext cx="8307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GB"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Benefits of assimilating sea ice data </a:t>
            </a:r>
            <a:r>
              <a:rPr lang="en-GB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(on Arctic)</a:t>
            </a: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3" name="Google Shape;293;geedd933635_0_195"/>
          <p:cNvPicPr preferRelativeResize="0"/>
          <p:nvPr/>
        </p:nvPicPr>
        <p:blipFill rotWithShape="1">
          <a:blip r:embed="rId3">
            <a:alphaModFix/>
          </a:blip>
          <a:srcRect r="46132"/>
          <a:stretch/>
        </p:blipFill>
        <p:spPr>
          <a:xfrm>
            <a:off x="8931656" y="1401291"/>
            <a:ext cx="198000" cy="39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geedd933635_0_195"/>
          <p:cNvSpPr/>
          <p:nvPr/>
        </p:nvSpPr>
        <p:spPr>
          <a:xfrm>
            <a:off x="10033490" y="2926725"/>
            <a:ext cx="1744500" cy="895800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Model:    </a:t>
            </a:r>
            <a:r>
              <a:rPr lang="en-GB" b="1">
                <a:solidFill>
                  <a:srgbClr val="BF9000"/>
                </a:solidFill>
              </a:rPr>
              <a:t>HadGEM</a:t>
            </a:r>
            <a:r>
              <a:rPr lang="en-GB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Start month:    </a:t>
            </a:r>
            <a:r>
              <a:rPr lang="en-GB" b="1">
                <a:solidFill>
                  <a:srgbClr val="BF9000"/>
                </a:solidFill>
              </a:rPr>
              <a:t>May</a:t>
            </a:r>
            <a:endParaRPr b="1">
              <a:solidFill>
                <a:srgbClr val="BF9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Period: 	    </a:t>
            </a:r>
            <a:r>
              <a:rPr lang="en-GB" b="1">
                <a:solidFill>
                  <a:srgbClr val="BF9000"/>
                </a:solidFill>
              </a:rPr>
              <a:t>2012</a:t>
            </a:r>
            <a:endParaRPr>
              <a:solidFill>
                <a:srgbClr val="BF9000"/>
              </a:solidFill>
            </a:endParaRPr>
          </a:p>
        </p:txBody>
      </p:sp>
      <p:sp>
        <p:nvSpPr>
          <p:cNvPr id="295" name="Google Shape;295;geedd933635_0_195"/>
          <p:cNvSpPr txBox="1"/>
          <p:nvPr/>
        </p:nvSpPr>
        <p:spPr>
          <a:xfrm>
            <a:off x="9541425" y="3781500"/>
            <a:ext cx="2698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Blockley &amp; Peterson (2018)</a:t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geedd933635_0_195"/>
          <p:cNvSpPr txBox="1"/>
          <p:nvPr/>
        </p:nvSpPr>
        <p:spPr>
          <a:xfrm rot="-5400000">
            <a:off x="-1430750" y="3161321"/>
            <a:ext cx="38559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Assimilating  </a:t>
            </a:r>
            <a:r>
              <a:rPr lang="en-GB" sz="22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Sea Ice Thickness</a:t>
            </a:r>
            <a:endParaRPr sz="2200" b="1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geedd933635_0_195"/>
          <p:cNvSpPr txBox="1"/>
          <p:nvPr/>
        </p:nvSpPr>
        <p:spPr>
          <a:xfrm>
            <a:off x="923450" y="861169"/>
            <a:ext cx="7662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Improvements in prediction skill for </a:t>
            </a:r>
            <a:r>
              <a:rPr lang="en-GB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september</a:t>
            </a:r>
            <a:r>
              <a:rPr lang="en-GB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sea ice edge</a:t>
            </a:r>
            <a:r>
              <a:rPr lang="en-GB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/>
          </a:p>
        </p:txBody>
      </p:sp>
      <p:sp>
        <p:nvSpPr>
          <p:cNvPr id="298" name="Google Shape;298;geedd933635_0_195"/>
          <p:cNvSpPr txBox="1"/>
          <p:nvPr/>
        </p:nvSpPr>
        <p:spPr>
          <a:xfrm rot="5400000">
            <a:off x="8182725" y="3197832"/>
            <a:ext cx="28065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Calibri"/>
                <a:ea typeface="Calibri"/>
                <a:cs typeface="Calibri"/>
                <a:sym typeface="Calibri"/>
              </a:rPr>
              <a:t>Mean probability of sea ice</a:t>
            </a:r>
            <a:endParaRPr sz="1300"/>
          </a:p>
        </p:txBody>
      </p:sp>
      <p:sp>
        <p:nvSpPr>
          <p:cNvPr id="299" name="Google Shape;299;geedd933635_0_195"/>
          <p:cNvSpPr txBox="1"/>
          <p:nvPr/>
        </p:nvSpPr>
        <p:spPr>
          <a:xfrm>
            <a:off x="9103044" y="1387844"/>
            <a:ext cx="4680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1.0</a:t>
            </a:r>
            <a:endParaRPr sz="1200"/>
          </a:p>
        </p:txBody>
      </p:sp>
      <p:sp>
        <p:nvSpPr>
          <p:cNvPr id="300" name="Google Shape;300;geedd933635_0_195"/>
          <p:cNvSpPr txBox="1"/>
          <p:nvPr/>
        </p:nvSpPr>
        <p:spPr>
          <a:xfrm>
            <a:off x="9103044" y="2115916"/>
            <a:ext cx="4680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0.8</a:t>
            </a:r>
            <a:endParaRPr sz="1200"/>
          </a:p>
        </p:txBody>
      </p:sp>
      <p:sp>
        <p:nvSpPr>
          <p:cNvPr id="301" name="Google Shape;301;geedd933635_0_195"/>
          <p:cNvSpPr txBox="1"/>
          <p:nvPr/>
        </p:nvSpPr>
        <p:spPr>
          <a:xfrm>
            <a:off x="9103044" y="2843989"/>
            <a:ext cx="4680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0.6</a:t>
            </a:r>
            <a:endParaRPr sz="1200"/>
          </a:p>
        </p:txBody>
      </p:sp>
      <p:sp>
        <p:nvSpPr>
          <p:cNvPr id="302" name="Google Shape;302;geedd933635_0_195"/>
          <p:cNvSpPr txBox="1"/>
          <p:nvPr/>
        </p:nvSpPr>
        <p:spPr>
          <a:xfrm>
            <a:off x="9103044" y="3572061"/>
            <a:ext cx="4680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0.4</a:t>
            </a:r>
            <a:endParaRPr sz="1200"/>
          </a:p>
        </p:txBody>
      </p:sp>
      <p:sp>
        <p:nvSpPr>
          <p:cNvPr id="303" name="Google Shape;303;geedd933635_0_195"/>
          <p:cNvSpPr txBox="1"/>
          <p:nvPr/>
        </p:nvSpPr>
        <p:spPr>
          <a:xfrm>
            <a:off x="9103044" y="4300134"/>
            <a:ext cx="4680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0.2</a:t>
            </a:r>
            <a:endParaRPr sz="1200"/>
          </a:p>
        </p:txBody>
      </p:sp>
      <p:sp>
        <p:nvSpPr>
          <p:cNvPr id="304" name="Google Shape;304;geedd933635_0_195"/>
          <p:cNvSpPr txBox="1"/>
          <p:nvPr/>
        </p:nvSpPr>
        <p:spPr>
          <a:xfrm>
            <a:off x="9103044" y="5028206"/>
            <a:ext cx="4680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0.0</a:t>
            </a:r>
            <a:endParaRPr sz="1200"/>
          </a:p>
        </p:txBody>
      </p:sp>
      <p:grpSp>
        <p:nvGrpSpPr>
          <p:cNvPr id="305" name="Google Shape;305;geedd933635_0_195"/>
          <p:cNvGrpSpPr/>
          <p:nvPr/>
        </p:nvGrpSpPr>
        <p:grpSpPr>
          <a:xfrm>
            <a:off x="745627" y="1405300"/>
            <a:ext cx="8076539" cy="4010351"/>
            <a:chOff x="883500" y="1862500"/>
            <a:chExt cx="8076539" cy="4010351"/>
          </a:xfrm>
        </p:grpSpPr>
        <p:pic>
          <p:nvPicPr>
            <p:cNvPr id="306" name="Google Shape;306;geedd933635_0_195"/>
            <p:cNvPicPr preferRelativeResize="0"/>
            <p:nvPr/>
          </p:nvPicPr>
          <p:blipFill rotWithShape="1">
            <a:blip r:embed="rId4">
              <a:alphaModFix/>
            </a:blip>
            <a:srcRect t="5669"/>
            <a:stretch/>
          </p:blipFill>
          <p:spPr>
            <a:xfrm>
              <a:off x="883500" y="1862500"/>
              <a:ext cx="8076539" cy="40103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7" name="Google Shape;307;geedd933635_0_195"/>
            <p:cNvSpPr/>
            <p:nvPr/>
          </p:nvSpPr>
          <p:spPr>
            <a:xfrm>
              <a:off x="7400425" y="4799710"/>
              <a:ext cx="1415400" cy="929700"/>
            </a:xfrm>
            <a:prstGeom prst="rect">
              <a:avLst/>
            </a:prstGeom>
            <a:solidFill>
              <a:srgbClr val="E7E6E6"/>
            </a:solidFill>
            <a:ln w="19050" cap="flat" cmpd="sng">
              <a:solidFill>
                <a:srgbClr val="44546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/>
                <a:t>with </a:t>
              </a:r>
              <a:endParaRPr sz="1600" b="1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/>
                <a:t>assimilation</a:t>
              </a:r>
              <a:endParaRPr sz="1600"/>
            </a:p>
          </p:txBody>
        </p:sp>
        <p:sp>
          <p:nvSpPr>
            <p:cNvPr id="308" name="Google Shape;308;geedd933635_0_195"/>
            <p:cNvSpPr/>
            <p:nvPr/>
          </p:nvSpPr>
          <p:spPr>
            <a:xfrm>
              <a:off x="3272725" y="4799710"/>
              <a:ext cx="1415400" cy="929700"/>
            </a:xfrm>
            <a:prstGeom prst="rect">
              <a:avLst/>
            </a:prstGeom>
            <a:solidFill>
              <a:srgbClr val="E7E6E6"/>
            </a:solidFill>
            <a:ln w="19050" cap="flat" cmpd="sng">
              <a:solidFill>
                <a:srgbClr val="44546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/>
                <a:t>without </a:t>
              </a:r>
              <a:endParaRPr sz="1600" b="1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/>
                <a:t>assimilation</a:t>
              </a:r>
              <a:endParaRPr sz="160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eedd933635_0_225"/>
          <p:cNvSpPr txBox="1"/>
          <p:nvPr/>
        </p:nvSpPr>
        <p:spPr>
          <a:xfrm>
            <a:off x="960375" y="175050"/>
            <a:ext cx="8307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GB"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Benefits of assimilating sea ice data </a:t>
            </a:r>
            <a:r>
              <a:rPr lang="en-GB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(on Arctic)</a:t>
            </a: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geedd933635_0_225"/>
          <p:cNvSpPr txBox="1"/>
          <p:nvPr/>
        </p:nvSpPr>
        <p:spPr>
          <a:xfrm rot="-5400000">
            <a:off x="-1519100" y="2993693"/>
            <a:ext cx="4455900" cy="7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Assimilating</a:t>
            </a:r>
            <a:endParaRPr sz="22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GB" sz="22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Sea Ice Concentrations</a:t>
            </a:r>
            <a:endParaRPr sz="2200" b="1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geedd933635_0_225"/>
          <p:cNvSpPr txBox="1"/>
          <p:nvPr/>
        </p:nvSpPr>
        <p:spPr>
          <a:xfrm>
            <a:off x="923450" y="861175"/>
            <a:ext cx="8618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Improvements in prediction skill for </a:t>
            </a:r>
            <a:r>
              <a:rPr lang="en-GB" sz="2400" b="1">
                <a:latin typeface="Calibri"/>
                <a:ea typeface="Calibri"/>
                <a:cs typeface="Calibri"/>
                <a:sym typeface="Calibri"/>
              </a:rPr>
              <a:t>summer</a:t>
            </a:r>
            <a:r>
              <a:rPr lang="en-GB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sea ice </a:t>
            </a:r>
            <a:r>
              <a:rPr lang="en-GB" sz="2400" b="1">
                <a:latin typeface="Calibri"/>
                <a:ea typeface="Calibri"/>
                <a:cs typeface="Calibri"/>
                <a:sym typeface="Calibri"/>
              </a:rPr>
              <a:t>concentrations</a:t>
            </a:r>
            <a:r>
              <a:rPr lang="en-GB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/>
          </a:p>
        </p:txBody>
      </p:sp>
      <p:grpSp>
        <p:nvGrpSpPr>
          <p:cNvPr id="316" name="Google Shape;316;geedd933635_0_225"/>
          <p:cNvGrpSpPr/>
          <p:nvPr/>
        </p:nvGrpSpPr>
        <p:grpSpPr>
          <a:xfrm>
            <a:off x="1081959" y="1697669"/>
            <a:ext cx="8210179" cy="4162342"/>
            <a:chOff x="1550325" y="1757579"/>
            <a:chExt cx="5705475" cy="2892524"/>
          </a:xfrm>
        </p:grpSpPr>
        <p:pic>
          <p:nvPicPr>
            <p:cNvPr id="317" name="Google Shape;317;geedd933635_0_225"/>
            <p:cNvPicPr preferRelativeResize="0"/>
            <p:nvPr/>
          </p:nvPicPr>
          <p:blipFill rotWithShape="1">
            <a:blip r:embed="rId3">
              <a:alphaModFix/>
            </a:blip>
            <a:srcRect l="35896" r="2583" b="48488"/>
            <a:stretch/>
          </p:blipFill>
          <p:spPr>
            <a:xfrm>
              <a:off x="2192798" y="1812813"/>
              <a:ext cx="4521775" cy="21320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8" name="Google Shape;318;geedd933635_0_225"/>
            <p:cNvGrpSpPr/>
            <p:nvPr/>
          </p:nvGrpSpPr>
          <p:grpSpPr>
            <a:xfrm>
              <a:off x="1550325" y="3959250"/>
              <a:ext cx="5705475" cy="402343"/>
              <a:chOff x="2007525" y="6016650"/>
              <a:chExt cx="5705475" cy="402343"/>
            </a:xfrm>
          </p:grpSpPr>
          <p:pic>
            <p:nvPicPr>
              <p:cNvPr id="319" name="Google Shape;319;geedd933635_0_225"/>
              <p:cNvPicPr preferRelativeResize="0"/>
              <p:nvPr/>
            </p:nvPicPr>
            <p:blipFill rotWithShape="1">
              <a:blip r:embed="rId3">
                <a:alphaModFix/>
              </a:blip>
              <a:srcRect t="53559" r="497" b="39866"/>
              <a:stretch/>
            </p:blipFill>
            <p:spPr>
              <a:xfrm>
                <a:off x="2007525" y="6016650"/>
                <a:ext cx="5705475" cy="2122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20" name="Google Shape;320;geedd933635_0_225"/>
              <p:cNvSpPr txBox="1"/>
              <p:nvPr/>
            </p:nvSpPr>
            <p:spPr>
              <a:xfrm>
                <a:off x="2213832" y="6151693"/>
                <a:ext cx="466500" cy="267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300">
                    <a:latin typeface="Calibri"/>
                    <a:ea typeface="Calibri"/>
                    <a:cs typeface="Calibri"/>
                    <a:sym typeface="Calibri"/>
                  </a:rPr>
                  <a:t>-0.5</a:t>
                </a:r>
                <a:endParaRPr sz="13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Google Shape;321;geedd933635_0_225"/>
              <p:cNvSpPr txBox="1"/>
              <p:nvPr/>
            </p:nvSpPr>
            <p:spPr>
              <a:xfrm>
                <a:off x="2701951" y="6151693"/>
                <a:ext cx="466500" cy="267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300">
                    <a:latin typeface="Calibri"/>
                    <a:ea typeface="Calibri"/>
                    <a:cs typeface="Calibri"/>
                    <a:sym typeface="Calibri"/>
                  </a:rPr>
                  <a:t>-0.4</a:t>
                </a:r>
                <a:endParaRPr sz="13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" name="Google Shape;322;geedd933635_0_225"/>
              <p:cNvSpPr txBox="1"/>
              <p:nvPr/>
            </p:nvSpPr>
            <p:spPr>
              <a:xfrm>
                <a:off x="3202404" y="6151693"/>
                <a:ext cx="466500" cy="267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300">
                    <a:latin typeface="Calibri"/>
                    <a:ea typeface="Calibri"/>
                    <a:cs typeface="Calibri"/>
                    <a:sym typeface="Calibri"/>
                  </a:rPr>
                  <a:t>-0.3</a:t>
                </a:r>
                <a:endParaRPr sz="13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" name="Google Shape;323;geedd933635_0_225"/>
              <p:cNvSpPr txBox="1"/>
              <p:nvPr/>
            </p:nvSpPr>
            <p:spPr>
              <a:xfrm>
                <a:off x="3690522" y="6151693"/>
                <a:ext cx="466500" cy="267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300">
                    <a:latin typeface="Calibri"/>
                    <a:ea typeface="Calibri"/>
                    <a:cs typeface="Calibri"/>
                    <a:sym typeface="Calibri"/>
                  </a:rPr>
                  <a:t>-0.2</a:t>
                </a:r>
                <a:endParaRPr sz="13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Google Shape;324;geedd933635_0_225"/>
              <p:cNvSpPr txBox="1"/>
              <p:nvPr/>
            </p:nvSpPr>
            <p:spPr>
              <a:xfrm>
                <a:off x="4203310" y="6151693"/>
                <a:ext cx="466500" cy="267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300">
                    <a:latin typeface="Calibri"/>
                    <a:ea typeface="Calibri"/>
                    <a:cs typeface="Calibri"/>
                    <a:sym typeface="Calibri"/>
                  </a:rPr>
                  <a:t>-0.1</a:t>
                </a:r>
                <a:endParaRPr sz="13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325;geedd933635_0_225"/>
              <p:cNvSpPr txBox="1"/>
              <p:nvPr/>
            </p:nvSpPr>
            <p:spPr>
              <a:xfrm>
                <a:off x="4757370" y="6151693"/>
                <a:ext cx="466500" cy="267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300">
                    <a:latin typeface="Calibri"/>
                    <a:ea typeface="Calibri"/>
                    <a:cs typeface="Calibri"/>
                    <a:sym typeface="Calibri"/>
                  </a:rPr>
                  <a:t>0</a:t>
                </a:r>
                <a:endParaRPr sz="13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Google Shape;326;geedd933635_0_225"/>
              <p:cNvSpPr txBox="1"/>
              <p:nvPr/>
            </p:nvSpPr>
            <p:spPr>
              <a:xfrm>
                <a:off x="5208367" y="6151693"/>
                <a:ext cx="466500" cy="267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300">
                    <a:latin typeface="Calibri"/>
                    <a:ea typeface="Calibri"/>
                    <a:cs typeface="Calibri"/>
                    <a:sym typeface="Calibri"/>
                  </a:rPr>
                  <a:t>0.1</a:t>
                </a:r>
                <a:endParaRPr sz="13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" name="Google Shape;327;geedd933635_0_225"/>
              <p:cNvSpPr txBox="1"/>
              <p:nvPr/>
            </p:nvSpPr>
            <p:spPr>
              <a:xfrm>
                <a:off x="5706745" y="6151693"/>
                <a:ext cx="466500" cy="267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300">
                    <a:latin typeface="Calibri"/>
                    <a:ea typeface="Calibri"/>
                    <a:cs typeface="Calibri"/>
                    <a:sym typeface="Calibri"/>
                  </a:rPr>
                  <a:t>0.2</a:t>
                </a:r>
                <a:endParaRPr sz="13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" name="Google Shape;328;geedd933635_0_225"/>
              <p:cNvSpPr txBox="1"/>
              <p:nvPr/>
            </p:nvSpPr>
            <p:spPr>
              <a:xfrm>
                <a:off x="6195901" y="6151693"/>
                <a:ext cx="466500" cy="267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300">
                    <a:latin typeface="Calibri"/>
                    <a:ea typeface="Calibri"/>
                    <a:cs typeface="Calibri"/>
                    <a:sym typeface="Calibri"/>
                  </a:rPr>
                  <a:t>0.3</a:t>
                </a:r>
                <a:endParaRPr sz="13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" name="Google Shape;329;geedd933635_0_225"/>
              <p:cNvSpPr txBox="1"/>
              <p:nvPr/>
            </p:nvSpPr>
            <p:spPr>
              <a:xfrm>
                <a:off x="6695316" y="6151693"/>
                <a:ext cx="466500" cy="267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300">
                    <a:latin typeface="Calibri"/>
                    <a:ea typeface="Calibri"/>
                    <a:cs typeface="Calibri"/>
                    <a:sym typeface="Calibri"/>
                  </a:rPr>
                  <a:t>0.4</a:t>
                </a:r>
                <a:endParaRPr sz="13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" name="Google Shape;330;geedd933635_0_225"/>
              <p:cNvSpPr txBox="1"/>
              <p:nvPr/>
            </p:nvSpPr>
            <p:spPr>
              <a:xfrm>
                <a:off x="7183435" y="6151693"/>
                <a:ext cx="466500" cy="267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300">
                    <a:latin typeface="Calibri"/>
                    <a:ea typeface="Calibri"/>
                    <a:cs typeface="Calibri"/>
                    <a:sym typeface="Calibri"/>
                  </a:rPr>
                  <a:t>0.5</a:t>
                </a:r>
                <a:endParaRPr sz="13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331" name="Google Shape;331;geedd933635_0_225"/>
            <p:cNvCxnSpPr/>
            <p:nvPr/>
          </p:nvCxnSpPr>
          <p:spPr>
            <a:xfrm flipH="1">
              <a:off x="1817190" y="4364983"/>
              <a:ext cx="2376600" cy="5400"/>
            </a:xfrm>
            <a:prstGeom prst="straightConnector1">
              <a:avLst/>
            </a:prstGeom>
            <a:noFill/>
            <a:ln w="19050" cap="flat" cmpd="sng">
              <a:solidFill>
                <a:srgbClr val="172D95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332" name="Google Shape;332;geedd933635_0_225"/>
            <p:cNvSpPr txBox="1"/>
            <p:nvPr/>
          </p:nvSpPr>
          <p:spPr>
            <a:xfrm>
              <a:off x="2057715" y="4329103"/>
              <a:ext cx="19908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Skill is worsened</a:t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geedd933635_0_225"/>
            <p:cNvSpPr txBox="1"/>
            <p:nvPr/>
          </p:nvSpPr>
          <p:spPr>
            <a:xfrm>
              <a:off x="4753148" y="4329103"/>
              <a:ext cx="19908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Skill is improved</a:t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geedd933635_0_225"/>
            <p:cNvSpPr/>
            <p:nvPr/>
          </p:nvSpPr>
          <p:spPr>
            <a:xfrm>
              <a:off x="2346182" y="1796775"/>
              <a:ext cx="1578900" cy="333000"/>
            </a:xfrm>
            <a:prstGeom prst="rect">
              <a:avLst/>
            </a:prstGeom>
            <a:solidFill>
              <a:srgbClr val="E7E6E6"/>
            </a:solidFill>
            <a:ln w="9525" cap="flat" cmpd="sng">
              <a:solidFill>
                <a:srgbClr val="44546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latin typeface="Calibri"/>
                  <a:ea typeface="Calibri"/>
                  <a:cs typeface="Calibri"/>
                  <a:sym typeface="Calibri"/>
                </a:rPr>
                <a:t>June (2</a:t>
              </a:r>
              <a:r>
                <a:rPr lang="en-GB" sz="1800" baseline="30000">
                  <a:latin typeface="Calibri"/>
                  <a:ea typeface="Calibri"/>
                  <a:cs typeface="Calibri"/>
                  <a:sym typeface="Calibri"/>
                </a:rPr>
                <a:t>nd</a:t>
              </a:r>
              <a:r>
                <a:rPr lang="en-GB" sz="1800">
                  <a:latin typeface="Calibri"/>
                  <a:ea typeface="Calibri"/>
                  <a:cs typeface="Calibri"/>
                  <a:sym typeface="Calibri"/>
                </a:rPr>
                <a:t> month)</a:t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geedd933635_0_225"/>
            <p:cNvSpPr/>
            <p:nvPr/>
          </p:nvSpPr>
          <p:spPr>
            <a:xfrm>
              <a:off x="4857637" y="1757579"/>
              <a:ext cx="1476600" cy="533400"/>
            </a:xfrm>
            <a:prstGeom prst="rect">
              <a:avLst/>
            </a:prstGeom>
            <a:solidFill>
              <a:srgbClr val="E7E6E6"/>
            </a:solidFill>
            <a:ln w="9525" cap="flat" cmpd="sng">
              <a:solidFill>
                <a:srgbClr val="44546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latin typeface="Calibri"/>
                  <a:ea typeface="Calibri"/>
                  <a:cs typeface="Calibri"/>
                  <a:sym typeface="Calibri"/>
                </a:rPr>
                <a:t>July-September (3</a:t>
              </a:r>
              <a:r>
                <a:rPr lang="en-GB" sz="1800" baseline="30000">
                  <a:latin typeface="Calibri"/>
                  <a:ea typeface="Calibri"/>
                  <a:cs typeface="Calibri"/>
                  <a:sym typeface="Calibri"/>
                </a:rPr>
                <a:t>rd</a:t>
              </a:r>
              <a:r>
                <a:rPr lang="en-GB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-5</a:t>
              </a:r>
              <a:r>
                <a:rPr lang="en-GB" sz="1800" baseline="30000">
                  <a:latin typeface="Calibri"/>
                  <a:ea typeface="Calibri"/>
                  <a:cs typeface="Calibri"/>
                  <a:sym typeface="Calibri"/>
                </a:rPr>
                <a:t>th</a:t>
              </a:r>
              <a:r>
                <a:rPr lang="en-GB" sz="1800">
                  <a:latin typeface="Calibri"/>
                  <a:ea typeface="Calibri"/>
                  <a:cs typeface="Calibri"/>
                  <a:sym typeface="Calibri"/>
                </a:rPr>
                <a:t> months)</a:t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36" name="Google Shape;336;geedd933635_0_225"/>
          <p:cNvCxnSpPr/>
          <p:nvPr/>
        </p:nvCxnSpPr>
        <p:spPr>
          <a:xfrm rot="10800000" flipH="1">
            <a:off x="5428306" y="5449725"/>
            <a:ext cx="3420000" cy="7800"/>
          </a:xfrm>
          <a:prstGeom prst="straightConnector1">
            <a:avLst/>
          </a:prstGeom>
          <a:noFill/>
          <a:ln w="19050" cap="flat" cmpd="sng">
            <a:solidFill>
              <a:srgbClr val="98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37" name="Google Shape;337;geedd933635_0_225"/>
          <p:cNvSpPr/>
          <p:nvPr/>
        </p:nvSpPr>
        <p:spPr>
          <a:xfrm>
            <a:off x="1723125" y="1690625"/>
            <a:ext cx="3576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geedd933635_0_225"/>
          <p:cNvSpPr/>
          <p:nvPr/>
        </p:nvSpPr>
        <p:spPr>
          <a:xfrm>
            <a:off x="5338050" y="1796600"/>
            <a:ext cx="3576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geedd933635_0_225"/>
          <p:cNvSpPr txBox="1"/>
          <p:nvPr/>
        </p:nvSpPr>
        <p:spPr>
          <a:xfrm>
            <a:off x="9350751" y="3644016"/>
            <a:ext cx="2698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Acosta-Navarro et al (in prep)</a:t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geedd933635_0_225"/>
          <p:cNvSpPr/>
          <p:nvPr/>
        </p:nvSpPr>
        <p:spPr>
          <a:xfrm>
            <a:off x="9790597" y="2763743"/>
            <a:ext cx="1744500" cy="8958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Model:    </a:t>
            </a:r>
            <a:r>
              <a:rPr lang="en-GB" b="1">
                <a:solidFill>
                  <a:srgbClr val="008000"/>
                </a:solidFill>
              </a:rPr>
              <a:t>EC-Earth</a:t>
            </a:r>
            <a:r>
              <a:rPr lang="en-GB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Start month:   </a:t>
            </a:r>
            <a:r>
              <a:rPr lang="en-GB" b="1">
                <a:solidFill>
                  <a:srgbClr val="008000"/>
                </a:solidFill>
              </a:rPr>
              <a:t>May</a:t>
            </a:r>
            <a:endParaRPr b="1">
              <a:solidFill>
                <a:srgbClr val="008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Period: </a:t>
            </a:r>
            <a:r>
              <a:rPr lang="en-GB" b="1">
                <a:solidFill>
                  <a:srgbClr val="008000"/>
                </a:solidFill>
              </a:rPr>
              <a:t>1992-2018</a:t>
            </a:r>
            <a:endParaRPr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geedd933635_0_276"/>
          <p:cNvPicPr preferRelativeResize="0"/>
          <p:nvPr/>
        </p:nvPicPr>
        <p:blipFill rotWithShape="1">
          <a:blip r:embed="rId3">
            <a:alphaModFix/>
          </a:blip>
          <a:srcRect l="34596" t="5061" r="724" b="39981"/>
          <a:stretch/>
        </p:blipFill>
        <p:spPr>
          <a:xfrm>
            <a:off x="1960836" y="1594063"/>
            <a:ext cx="6626275" cy="316876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geedd933635_0_276"/>
          <p:cNvSpPr txBox="1"/>
          <p:nvPr/>
        </p:nvSpPr>
        <p:spPr>
          <a:xfrm>
            <a:off x="960375" y="175050"/>
            <a:ext cx="8307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GB"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Benefits of assimilating sea ice data </a:t>
            </a:r>
            <a:r>
              <a:rPr lang="en-GB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GB" sz="3200">
                <a:latin typeface="Calibri"/>
                <a:ea typeface="Calibri"/>
                <a:cs typeface="Calibri"/>
                <a:sym typeface="Calibri"/>
              </a:rPr>
              <a:t>beyond</a:t>
            </a:r>
            <a:r>
              <a:rPr lang="en-GB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geedd933635_0_276"/>
          <p:cNvSpPr txBox="1"/>
          <p:nvPr/>
        </p:nvSpPr>
        <p:spPr>
          <a:xfrm rot="-5400000">
            <a:off x="-1519100" y="2993693"/>
            <a:ext cx="4455900" cy="7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Assimilating</a:t>
            </a:r>
            <a:endParaRPr sz="22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GB" sz="22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Sea Ice Concentrations</a:t>
            </a:r>
            <a:endParaRPr sz="2200" b="1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geedd933635_0_276"/>
          <p:cNvSpPr txBox="1"/>
          <p:nvPr/>
        </p:nvSpPr>
        <p:spPr>
          <a:xfrm>
            <a:off x="923450" y="861175"/>
            <a:ext cx="9594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Improvements in prediction skill for </a:t>
            </a:r>
            <a:r>
              <a:rPr lang="en-GB" sz="2400" b="1">
                <a:latin typeface="Calibri"/>
                <a:ea typeface="Calibri"/>
                <a:cs typeface="Calibri"/>
                <a:sym typeface="Calibri"/>
              </a:rPr>
              <a:t>summer</a:t>
            </a:r>
            <a:r>
              <a:rPr lang="en-GB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b="1">
                <a:latin typeface="Calibri"/>
                <a:ea typeface="Calibri"/>
                <a:cs typeface="Calibri"/>
                <a:sym typeface="Calibri"/>
              </a:rPr>
              <a:t>atmospheric circulation</a:t>
            </a:r>
            <a:endParaRPr sz="2400"/>
          </a:p>
        </p:txBody>
      </p:sp>
      <p:grpSp>
        <p:nvGrpSpPr>
          <p:cNvPr id="349" name="Google Shape;349;geedd933635_0_276"/>
          <p:cNvGrpSpPr/>
          <p:nvPr/>
        </p:nvGrpSpPr>
        <p:grpSpPr>
          <a:xfrm>
            <a:off x="1081959" y="1697669"/>
            <a:ext cx="8210179" cy="4162342"/>
            <a:chOff x="1550325" y="1757579"/>
            <a:chExt cx="5705475" cy="2892524"/>
          </a:xfrm>
        </p:grpSpPr>
        <p:grpSp>
          <p:nvGrpSpPr>
            <p:cNvPr id="350" name="Google Shape;350;geedd933635_0_276"/>
            <p:cNvGrpSpPr/>
            <p:nvPr/>
          </p:nvGrpSpPr>
          <p:grpSpPr>
            <a:xfrm>
              <a:off x="1550325" y="3959250"/>
              <a:ext cx="5705475" cy="402343"/>
              <a:chOff x="2007525" y="6016650"/>
              <a:chExt cx="5705475" cy="402343"/>
            </a:xfrm>
          </p:grpSpPr>
          <p:pic>
            <p:nvPicPr>
              <p:cNvPr id="351" name="Google Shape;351;geedd933635_0_276"/>
              <p:cNvPicPr preferRelativeResize="0"/>
              <p:nvPr/>
            </p:nvPicPr>
            <p:blipFill rotWithShape="1">
              <a:blip r:embed="rId4">
                <a:alphaModFix/>
              </a:blip>
              <a:srcRect t="53559" r="497" b="39866"/>
              <a:stretch/>
            </p:blipFill>
            <p:spPr>
              <a:xfrm>
                <a:off x="2007525" y="6016650"/>
                <a:ext cx="5705475" cy="2122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52" name="Google Shape;352;geedd933635_0_276"/>
              <p:cNvSpPr txBox="1"/>
              <p:nvPr/>
            </p:nvSpPr>
            <p:spPr>
              <a:xfrm>
                <a:off x="2213832" y="6151693"/>
                <a:ext cx="466500" cy="267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300">
                    <a:latin typeface="Calibri"/>
                    <a:ea typeface="Calibri"/>
                    <a:cs typeface="Calibri"/>
                    <a:sym typeface="Calibri"/>
                  </a:rPr>
                  <a:t>-0.5</a:t>
                </a:r>
                <a:endParaRPr sz="13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Google Shape;353;geedd933635_0_276"/>
              <p:cNvSpPr txBox="1"/>
              <p:nvPr/>
            </p:nvSpPr>
            <p:spPr>
              <a:xfrm>
                <a:off x="2701951" y="6151693"/>
                <a:ext cx="466500" cy="267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300">
                    <a:latin typeface="Calibri"/>
                    <a:ea typeface="Calibri"/>
                    <a:cs typeface="Calibri"/>
                    <a:sym typeface="Calibri"/>
                  </a:rPr>
                  <a:t>-0.4</a:t>
                </a:r>
                <a:endParaRPr sz="13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" name="Google Shape;354;geedd933635_0_276"/>
              <p:cNvSpPr txBox="1"/>
              <p:nvPr/>
            </p:nvSpPr>
            <p:spPr>
              <a:xfrm>
                <a:off x="3202404" y="6151693"/>
                <a:ext cx="466500" cy="267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300">
                    <a:latin typeface="Calibri"/>
                    <a:ea typeface="Calibri"/>
                    <a:cs typeface="Calibri"/>
                    <a:sym typeface="Calibri"/>
                  </a:rPr>
                  <a:t>-0.3</a:t>
                </a:r>
                <a:endParaRPr sz="13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" name="Google Shape;355;geedd933635_0_276"/>
              <p:cNvSpPr txBox="1"/>
              <p:nvPr/>
            </p:nvSpPr>
            <p:spPr>
              <a:xfrm>
                <a:off x="3690522" y="6151693"/>
                <a:ext cx="466500" cy="267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300">
                    <a:latin typeface="Calibri"/>
                    <a:ea typeface="Calibri"/>
                    <a:cs typeface="Calibri"/>
                    <a:sym typeface="Calibri"/>
                  </a:rPr>
                  <a:t>-0.2</a:t>
                </a:r>
                <a:endParaRPr sz="13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" name="Google Shape;356;geedd933635_0_276"/>
              <p:cNvSpPr txBox="1"/>
              <p:nvPr/>
            </p:nvSpPr>
            <p:spPr>
              <a:xfrm>
                <a:off x="4203310" y="6151693"/>
                <a:ext cx="466500" cy="267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300">
                    <a:latin typeface="Calibri"/>
                    <a:ea typeface="Calibri"/>
                    <a:cs typeface="Calibri"/>
                    <a:sym typeface="Calibri"/>
                  </a:rPr>
                  <a:t>-0.1</a:t>
                </a:r>
                <a:endParaRPr sz="13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Google Shape;357;geedd933635_0_276"/>
              <p:cNvSpPr txBox="1"/>
              <p:nvPr/>
            </p:nvSpPr>
            <p:spPr>
              <a:xfrm>
                <a:off x="4757370" y="6151693"/>
                <a:ext cx="466500" cy="267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300">
                    <a:latin typeface="Calibri"/>
                    <a:ea typeface="Calibri"/>
                    <a:cs typeface="Calibri"/>
                    <a:sym typeface="Calibri"/>
                  </a:rPr>
                  <a:t>0</a:t>
                </a:r>
                <a:endParaRPr sz="13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" name="Google Shape;358;geedd933635_0_276"/>
              <p:cNvSpPr txBox="1"/>
              <p:nvPr/>
            </p:nvSpPr>
            <p:spPr>
              <a:xfrm>
                <a:off x="5208367" y="6151693"/>
                <a:ext cx="466500" cy="267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300">
                    <a:latin typeface="Calibri"/>
                    <a:ea typeface="Calibri"/>
                    <a:cs typeface="Calibri"/>
                    <a:sym typeface="Calibri"/>
                  </a:rPr>
                  <a:t>0.1</a:t>
                </a:r>
                <a:endParaRPr sz="13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Google Shape;359;geedd933635_0_276"/>
              <p:cNvSpPr txBox="1"/>
              <p:nvPr/>
            </p:nvSpPr>
            <p:spPr>
              <a:xfrm>
                <a:off x="5706745" y="6151693"/>
                <a:ext cx="466500" cy="267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300">
                    <a:latin typeface="Calibri"/>
                    <a:ea typeface="Calibri"/>
                    <a:cs typeface="Calibri"/>
                    <a:sym typeface="Calibri"/>
                  </a:rPr>
                  <a:t>0.2</a:t>
                </a:r>
                <a:endParaRPr sz="13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0" name="Google Shape;360;geedd933635_0_276"/>
              <p:cNvSpPr txBox="1"/>
              <p:nvPr/>
            </p:nvSpPr>
            <p:spPr>
              <a:xfrm>
                <a:off x="6195901" y="6151693"/>
                <a:ext cx="466500" cy="267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300">
                    <a:latin typeface="Calibri"/>
                    <a:ea typeface="Calibri"/>
                    <a:cs typeface="Calibri"/>
                    <a:sym typeface="Calibri"/>
                  </a:rPr>
                  <a:t>0.3</a:t>
                </a:r>
                <a:endParaRPr sz="13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" name="Google Shape;361;geedd933635_0_276"/>
              <p:cNvSpPr txBox="1"/>
              <p:nvPr/>
            </p:nvSpPr>
            <p:spPr>
              <a:xfrm>
                <a:off x="6695316" y="6151693"/>
                <a:ext cx="466500" cy="267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300">
                    <a:latin typeface="Calibri"/>
                    <a:ea typeface="Calibri"/>
                    <a:cs typeface="Calibri"/>
                    <a:sym typeface="Calibri"/>
                  </a:rPr>
                  <a:t>0.4</a:t>
                </a:r>
                <a:endParaRPr sz="13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" name="Google Shape;362;geedd933635_0_276"/>
              <p:cNvSpPr txBox="1"/>
              <p:nvPr/>
            </p:nvSpPr>
            <p:spPr>
              <a:xfrm>
                <a:off x="7183435" y="6151693"/>
                <a:ext cx="466500" cy="267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300">
                    <a:latin typeface="Calibri"/>
                    <a:ea typeface="Calibri"/>
                    <a:cs typeface="Calibri"/>
                    <a:sym typeface="Calibri"/>
                  </a:rPr>
                  <a:t>0.5</a:t>
                </a:r>
                <a:endParaRPr sz="13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363" name="Google Shape;363;geedd933635_0_276"/>
            <p:cNvCxnSpPr/>
            <p:nvPr/>
          </p:nvCxnSpPr>
          <p:spPr>
            <a:xfrm flipH="1">
              <a:off x="1817190" y="4364983"/>
              <a:ext cx="2376600" cy="5400"/>
            </a:xfrm>
            <a:prstGeom prst="straightConnector1">
              <a:avLst/>
            </a:prstGeom>
            <a:noFill/>
            <a:ln w="19050" cap="flat" cmpd="sng">
              <a:solidFill>
                <a:srgbClr val="172D95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364" name="Google Shape;364;geedd933635_0_276"/>
            <p:cNvSpPr txBox="1"/>
            <p:nvPr/>
          </p:nvSpPr>
          <p:spPr>
            <a:xfrm>
              <a:off x="2057715" y="4329103"/>
              <a:ext cx="19908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Skill is worsened</a:t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geedd933635_0_276"/>
            <p:cNvSpPr txBox="1"/>
            <p:nvPr/>
          </p:nvSpPr>
          <p:spPr>
            <a:xfrm>
              <a:off x="4753148" y="4329103"/>
              <a:ext cx="19908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Skill is improved</a:t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geedd933635_0_276"/>
            <p:cNvSpPr/>
            <p:nvPr/>
          </p:nvSpPr>
          <p:spPr>
            <a:xfrm>
              <a:off x="4857637" y="1757579"/>
              <a:ext cx="1476600" cy="533400"/>
            </a:xfrm>
            <a:prstGeom prst="rect">
              <a:avLst/>
            </a:prstGeom>
            <a:solidFill>
              <a:srgbClr val="E7E6E6"/>
            </a:solidFill>
            <a:ln w="9525" cap="flat" cmpd="sng">
              <a:solidFill>
                <a:srgbClr val="44546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latin typeface="Calibri"/>
                  <a:ea typeface="Calibri"/>
                  <a:cs typeface="Calibri"/>
                  <a:sym typeface="Calibri"/>
                </a:rPr>
                <a:t>July-September (3</a:t>
              </a:r>
              <a:r>
                <a:rPr lang="en-GB" sz="1800" baseline="30000">
                  <a:latin typeface="Calibri"/>
                  <a:ea typeface="Calibri"/>
                  <a:cs typeface="Calibri"/>
                  <a:sym typeface="Calibri"/>
                </a:rPr>
                <a:t>rd</a:t>
              </a:r>
              <a:r>
                <a:rPr lang="en-GB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-5</a:t>
              </a:r>
              <a:r>
                <a:rPr lang="en-GB" sz="1800" baseline="30000">
                  <a:latin typeface="Calibri"/>
                  <a:ea typeface="Calibri"/>
                  <a:cs typeface="Calibri"/>
                  <a:sym typeface="Calibri"/>
                </a:rPr>
                <a:t>th</a:t>
              </a:r>
              <a:r>
                <a:rPr lang="en-GB" sz="1800">
                  <a:latin typeface="Calibri"/>
                  <a:ea typeface="Calibri"/>
                  <a:cs typeface="Calibri"/>
                  <a:sym typeface="Calibri"/>
                </a:rPr>
                <a:t> months)</a:t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67" name="Google Shape;367;geedd933635_0_276"/>
          <p:cNvCxnSpPr/>
          <p:nvPr/>
        </p:nvCxnSpPr>
        <p:spPr>
          <a:xfrm rot="10800000" flipH="1">
            <a:off x="5428306" y="5449725"/>
            <a:ext cx="3420000" cy="7800"/>
          </a:xfrm>
          <a:prstGeom prst="straightConnector1">
            <a:avLst/>
          </a:prstGeom>
          <a:noFill/>
          <a:ln w="19050" cap="flat" cmpd="sng">
            <a:solidFill>
              <a:srgbClr val="98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68" name="Google Shape;368;geedd933635_0_276"/>
          <p:cNvSpPr/>
          <p:nvPr/>
        </p:nvSpPr>
        <p:spPr>
          <a:xfrm>
            <a:off x="1875525" y="1625601"/>
            <a:ext cx="3576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geedd933635_0_276"/>
          <p:cNvSpPr/>
          <p:nvPr/>
        </p:nvSpPr>
        <p:spPr>
          <a:xfrm>
            <a:off x="5370562" y="1644200"/>
            <a:ext cx="3576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geedd933635_0_276"/>
          <p:cNvSpPr txBox="1"/>
          <p:nvPr/>
        </p:nvSpPr>
        <p:spPr>
          <a:xfrm>
            <a:off x="9281731" y="3574986"/>
            <a:ext cx="2698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Acosta-Navarro et al (in prep)</a:t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geedd933635_0_276"/>
          <p:cNvSpPr/>
          <p:nvPr/>
        </p:nvSpPr>
        <p:spPr>
          <a:xfrm>
            <a:off x="9721577" y="2694713"/>
            <a:ext cx="1744500" cy="8958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Model:    </a:t>
            </a:r>
            <a:r>
              <a:rPr lang="en-GB" b="1">
                <a:solidFill>
                  <a:srgbClr val="008000"/>
                </a:solidFill>
              </a:rPr>
              <a:t>EC-Earth</a:t>
            </a:r>
            <a:r>
              <a:rPr lang="en-GB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Start month:   </a:t>
            </a:r>
            <a:r>
              <a:rPr lang="en-GB" b="1">
                <a:solidFill>
                  <a:srgbClr val="008000"/>
                </a:solidFill>
              </a:rPr>
              <a:t>May</a:t>
            </a:r>
            <a:endParaRPr b="1">
              <a:solidFill>
                <a:srgbClr val="008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Period: </a:t>
            </a:r>
            <a:r>
              <a:rPr lang="en-GB" b="1">
                <a:solidFill>
                  <a:srgbClr val="008000"/>
                </a:solidFill>
              </a:rPr>
              <a:t>1992-2018</a:t>
            </a:r>
            <a:endParaRPr>
              <a:solidFill>
                <a:srgbClr val="008000"/>
              </a:solidFill>
            </a:endParaRPr>
          </a:p>
        </p:txBody>
      </p:sp>
      <p:sp>
        <p:nvSpPr>
          <p:cNvPr id="372" name="Google Shape;372;geedd933635_0_276"/>
          <p:cNvSpPr/>
          <p:nvPr/>
        </p:nvSpPr>
        <p:spPr>
          <a:xfrm>
            <a:off x="2227197" y="1754073"/>
            <a:ext cx="2271900" cy="479100"/>
          </a:xfrm>
          <a:prstGeom prst="rect">
            <a:avLst/>
          </a:prstGeom>
          <a:solidFill>
            <a:srgbClr val="E7E6E6"/>
          </a:solidFill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June (2</a:t>
            </a:r>
            <a:r>
              <a:rPr lang="en-GB" sz="1800" baseline="30000">
                <a:latin typeface="Calibri"/>
                <a:ea typeface="Calibri"/>
                <a:cs typeface="Calibri"/>
                <a:sym typeface="Calibri"/>
              </a:rPr>
              <a:t>nd</a:t>
            </a: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 month)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ecca030faf_0_5"/>
          <p:cNvSpPr txBox="1"/>
          <p:nvPr/>
        </p:nvSpPr>
        <p:spPr>
          <a:xfrm>
            <a:off x="808531" y="175050"/>
            <a:ext cx="8307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GB" sz="3200" b="1" dirty="0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GB" sz="3200" b="1" dirty="0" smtClean="0">
                <a:latin typeface="Calibri"/>
                <a:ea typeface="Calibri"/>
                <a:cs typeface="Calibri"/>
                <a:sym typeface="Calibri"/>
              </a:rPr>
              <a:t>ake </a:t>
            </a:r>
            <a:r>
              <a:rPr lang="en-GB" sz="3200" b="1" dirty="0">
                <a:latin typeface="Calibri"/>
                <a:ea typeface="Calibri"/>
                <a:cs typeface="Calibri"/>
                <a:sym typeface="Calibri"/>
              </a:rPr>
              <a:t>home messages</a:t>
            </a:r>
            <a:endParaRPr sz="3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gecca030faf_0_5"/>
          <p:cNvSpPr txBox="1"/>
          <p:nvPr/>
        </p:nvSpPr>
        <p:spPr>
          <a:xfrm>
            <a:off x="923450" y="861175"/>
            <a:ext cx="10436700" cy="1557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-GB" sz="2400" b="1" dirty="0">
                <a:latin typeface="Calibri"/>
                <a:ea typeface="Calibri"/>
                <a:cs typeface="Calibri"/>
                <a:sym typeface="Calibri"/>
              </a:rPr>
              <a:t>Arctic climate predictions are improving</a:t>
            </a:r>
            <a:r>
              <a:rPr lang="en-GB" sz="2400" dirty="0">
                <a:latin typeface="Calibri"/>
                <a:ea typeface="Calibri"/>
                <a:cs typeface="Calibri"/>
                <a:sym typeface="Calibri"/>
              </a:rPr>
              <a:t> their accuracy (and usefulness), benefiting from the increased observational network in the region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-GB" sz="2400" b="1" dirty="0">
                <a:latin typeface="Calibri"/>
                <a:ea typeface="Calibri"/>
                <a:cs typeface="Calibri"/>
                <a:sym typeface="Calibri"/>
              </a:rPr>
              <a:t>Benefits</a:t>
            </a:r>
            <a:r>
              <a:rPr lang="en-GB" sz="2400" dirty="0">
                <a:latin typeface="Calibri"/>
                <a:ea typeface="Calibri"/>
                <a:cs typeface="Calibri"/>
                <a:sym typeface="Calibri"/>
              </a:rPr>
              <a:t> in prediction skill are </a:t>
            </a:r>
            <a:r>
              <a:rPr lang="en-GB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also </a:t>
            </a:r>
            <a:r>
              <a:rPr lang="en-GB" sz="2400" b="1" dirty="0">
                <a:latin typeface="Calibri"/>
                <a:ea typeface="Calibri"/>
                <a:cs typeface="Calibri"/>
                <a:sym typeface="Calibri"/>
              </a:rPr>
              <a:t>tangible beyond the </a:t>
            </a:r>
            <a:r>
              <a:rPr lang="en-GB" sz="2400" b="1" dirty="0" smtClean="0">
                <a:latin typeface="Calibri"/>
                <a:ea typeface="Calibri"/>
                <a:cs typeface="Calibri"/>
                <a:sym typeface="Calibri"/>
              </a:rPr>
              <a:t>Arctic</a:t>
            </a:r>
            <a:endParaRPr sz="24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181;geedd933635_0_92"/>
          <p:cNvPicPr preferRelativeResize="0"/>
          <p:nvPr/>
        </p:nvPicPr>
        <p:blipFill rotWithShape="1">
          <a:blip r:embed="rId3">
            <a:alphaModFix/>
          </a:blip>
          <a:srcRect l="23716" t="397" r="5381" b="347"/>
          <a:stretch/>
        </p:blipFill>
        <p:spPr>
          <a:xfrm>
            <a:off x="9082748" y="2455167"/>
            <a:ext cx="2995383" cy="277720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Rectángulo 1"/>
          <p:cNvSpPr/>
          <p:nvPr/>
        </p:nvSpPr>
        <p:spPr>
          <a:xfrm>
            <a:off x="923449" y="2421729"/>
            <a:ext cx="8131692" cy="220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81000">
              <a:lnSpc>
                <a:spcPct val="115000"/>
              </a:lnSpc>
              <a:buSzPts val="2400"/>
              <a:buFont typeface="Calibri"/>
              <a:buChar char="●"/>
            </a:pPr>
            <a:r>
              <a:rPr lang="en-GB" sz="2400" b="1" dirty="0">
                <a:latin typeface="Calibri"/>
                <a:ea typeface="Calibri"/>
                <a:cs typeface="Calibri"/>
                <a:sym typeface="Calibri"/>
              </a:rPr>
              <a:t>Outside of the Arctic, ocean campaigns</a:t>
            </a:r>
            <a:r>
              <a:rPr lang="en-GB" sz="2400" dirty="0">
                <a:latin typeface="Calibri"/>
                <a:ea typeface="Calibri"/>
                <a:cs typeface="Calibri"/>
                <a:sym typeface="Calibri"/>
              </a:rPr>
              <a:t>, targeting in particular the ocean </a:t>
            </a:r>
            <a:r>
              <a:rPr lang="en-GB" sz="2400" dirty="0" smtClean="0">
                <a:latin typeface="Calibri"/>
                <a:ea typeface="Calibri"/>
                <a:cs typeface="Calibri"/>
                <a:sym typeface="Calibri"/>
              </a:rPr>
              <a:t>subsurface, </a:t>
            </a:r>
            <a:r>
              <a:rPr lang="en-GB" sz="2400" b="1" dirty="0">
                <a:latin typeface="Calibri"/>
                <a:ea typeface="Calibri"/>
                <a:cs typeface="Calibri"/>
                <a:sym typeface="Calibri"/>
              </a:rPr>
              <a:t>are also critical to</a:t>
            </a:r>
            <a:r>
              <a:rPr lang="en-GB" sz="2400" dirty="0">
                <a:latin typeface="Calibri"/>
                <a:ea typeface="Calibri"/>
                <a:cs typeface="Calibri"/>
                <a:sym typeface="Calibri"/>
              </a:rPr>
              <a:t> improve our understanding of the processes that govern the ocean circulation, its impacts on decadal </a:t>
            </a:r>
            <a:r>
              <a:rPr lang="en-GB" sz="2400" dirty="0" smtClean="0">
                <a:latin typeface="Calibri"/>
                <a:ea typeface="Calibri"/>
                <a:cs typeface="Calibri"/>
                <a:sym typeface="Calibri"/>
              </a:rPr>
              <a:t>variability </a:t>
            </a:r>
            <a:r>
              <a:rPr lang="en-GB" sz="2400" dirty="0">
                <a:latin typeface="Calibri"/>
                <a:ea typeface="Calibri"/>
                <a:cs typeface="Calibri"/>
                <a:sym typeface="Calibri"/>
              </a:rPr>
              <a:t>(including the North Atlantic Cold Blob), and their </a:t>
            </a:r>
            <a:r>
              <a:rPr lang="en-GB" sz="2400" b="1" dirty="0">
                <a:latin typeface="Calibri"/>
                <a:ea typeface="Calibri"/>
                <a:cs typeface="Calibri"/>
                <a:sym typeface="Calibri"/>
              </a:rPr>
              <a:t>predictability</a:t>
            </a:r>
            <a:r>
              <a:rPr lang="en-GB" sz="2400" dirty="0">
                <a:latin typeface="Calibri"/>
                <a:ea typeface="Calibri"/>
                <a:cs typeface="Calibri"/>
                <a:sym typeface="Calibri"/>
              </a:rPr>
              <a:t>.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711666" y="4822064"/>
            <a:ext cx="7053609" cy="9325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 cmpd="sng"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76200" lvl="0" algn="ctr">
              <a:lnSpc>
                <a:spcPct val="115000"/>
              </a:lnSpc>
              <a:buSzPts val="2400"/>
            </a:pPr>
            <a:r>
              <a:rPr lang="en-GB" sz="2400" dirty="0" smtClean="0">
                <a:latin typeface="Calibri"/>
                <a:ea typeface="Calibri"/>
                <a:cs typeface="Calibri"/>
                <a:sym typeface="Calibri"/>
              </a:rPr>
              <a:t>Sustained </a:t>
            </a:r>
            <a:r>
              <a:rPr lang="en-GB" sz="2400" b="1" dirty="0" smtClean="0">
                <a:latin typeface="Calibri"/>
                <a:ea typeface="Calibri"/>
                <a:cs typeface="Calibri"/>
                <a:sym typeface="Calibri"/>
              </a:rPr>
              <a:t>observations </a:t>
            </a:r>
            <a:r>
              <a:rPr lang="en-GB" sz="2400" b="1" dirty="0">
                <a:latin typeface="Calibri"/>
                <a:ea typeface="Calibri"/>
                <a:cs typeface="Calibri"/>
                <a:sym typeface="Calibri"/>
              </a:rPr>
              <a:t>are essential</a:t>
            </a:r>
            <a:r>
              <a:rPr lang="en-GB" sz="2400" dirty="0">
                <a:latin typeface="Calibri"/>
                <a:ea typeface="Calibri"/>
                <a:cs typeface="Calibri"/>
                <a:sym typeface="Calibri"/>
              </a:rPr>
              <a:t> to maintain and further develop current climate prediction capabilities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ecca030faf_0_5"/>
          <p:cNvSpPr txBox="1"/>
          <p:nvPr/>
        </p:nvSpPr>
        <p:spPr>
          <a:xfrm>
            <a:off x="960375" y="175050"/>
            <a:ext cx="8307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GB" sz="3200" b="1">
                <a:latin typeface="Calibri"/>
                <a:ea typeface="Calibri"/>
                <a:cs typeface="Calibri"/>
                <a:sym typeface="Calibri"/>
              </a:rPr>
              <a:t>Key take home messages</a:t>
            </a: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gecca030faf_0_5"/>
          <p:cNvSpPr txBox="1"/>
          <p:nvPr/>
        </p:nvSpPr>
        <p:spPr>
          <a:xfrm>
            <a:off x="923450" y="861175"/>
            <a:ext cx="10436700" cy="43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-GB" sz="2400" b="1" dirty="0">
                <a:latin typeface="Calibri"/>
                <a:ea typeface="Calibri"/>
                <a:cs typeface="Calibri"/>
                <a:sym typeface="Calibri"/>
              </a:rPr>
              <a:t>Arctic climate predictions are improving</a:t>
            </a:r>
            <a:r>
              <a:rPr lang="en-GB" sz="2400" dirty="0">
                <a:latin typeface="Calibri"/>
                <a:ea typeface="Calibri"/>
                <a:cs typeface="Calibri"/>
                <a:sym typeface="Calibri"/>
              </a:rPr>
              <a:t> their accuracy (and usefulness), benefiting from the increased observational network in the region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-GB" sz="2400" b="1" dirty="0">
                <a:latin typeface="Calibri"/>
                <a:ea typeface="Calibri"/>
                <a:cs typeface="Calibri"/>
                <a:sym typeface="Calibri"/>
              </a:rPr>
              <a:t>Benefits</a:t>
            </a:r>
            <a:r>
              <a:rPr lang="en-GB" sz="2400" dirty="0">
                <a:latin typeface="Calibri"/>
                <a:ea typeface="Calibri"/>
                <a:cs typeface="Calibri"/>
                <a:sym typeface="Calibri"/>
              </a:rPr>
              <a:t> in prediction skill are </a:t>
            </a:r>
            <a:r>
              <a:rPr lang="en-GB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also </a:t>
            </a:r>
            <a:r>
              <a:rPr lang="en-GB" sz="2400" b="1" dirty="0">
                <a:latin typeface="Calibri"/>
                <a:ea typeface="Calibri"/>
                <a:cs typeface="Calibri"/>
                <a:sym typeface="Calibri"/>
              </a:rPr>
              <a:t>tangible beyond the Arctic</a:t>
            </a:r>
            <a:endParaRPr sz="24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-GB" sz="2400" b="1" dirty="0">
                <a:latin typeface="Calibri"/>
                <a:ea typeface="Calibri"/>
                <a:cs typeface="Calibri"/>
                <a:sym typeface="Calibri"/>
              </a:rPr>
              <a:t>Outside of the Arctic, ocean campaigns</a:t>
            </a:r>
            <a:r>
              <a:rPr lang="en-GB" sz="2400" dirty="0">
                <a:latin typeface="Calibri"/>
                <a:ea typeface="Calibri"/>
                <a:cs typeface="Calibri"/>
                <a:sym typeface="Calibri"/>
              </a:rPr>
              <a:t>, targeting in </a:t>
            </a:r>
            <a:r>
              <a:rPr lang="en-GB" sz="2400" dirty="0" smtClean="0">
                <a:latin typeface="Calibri"/>
                <a:ea typeface="Calibri"/>
                <a:cs typeface="Calibri"/>
                <a:sym typeface="Calibri"/>
              </a:rPr>
              <a:t>particular </a:t>
            </a:r>
            <a:r>
              <a:rPr lang="en-GB" sz="2400" dirty="0">
                <a:latin typeface="Calibri"/>
                <a:ea typeface="Calibri"/>
                <a:cs typeface="Calibri"/>
                <a:sym typeface="Calibri"/>
              </a:rPr>
              <a:t>the ocean subsurface, which have been traditionally </a:t>
            </a:r>
            <a:r>
              <a:rPr lang="en-GB" sz="2400" dirty="0" err="1">
                <a:latin typeface="Calibri"/>
                <a:ea typeface="Calibri"/>
                <a:cs typeface="Calibri"/>
                <a:sym typeface="Calibri"/>
              </a:rPr>
              <a:t>undersampled</a:t>
            </a:r>
            <a:r>
              <a:rPr lang="en-GB" sz="24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sz="2400" b="1" dirty="0">
                <a:latin typeface="Calibri"/>
                <a:ea typeface="Calibri"/>
                <a:cs typeface="Calibri"/>
                <a:sym typeface="Calibri"/>
              </a:rPr>
              <a:t>are also critical to</a:t>
            </a:r>
            <a:r>
              <a:rPr lang="en-GB" sz="2400" dirty="0">
                <a:latin typeface="Calibri"/>
                <a:ea typeface="Calibri"/>
                <a:cs typeface="Calibri"/>
                <a:sym typeface="Calibri"/>
              </a:rPr>
              <a:t> improve our understanding of the processes that govern the ocean circulation, its impacts on decadal climate variability (including the North Atlantic Cold Blob), and their </a:t>
            </a:r>
            <a:r>
              <a:rPr lang="en-GB" sz="2400" b="1" dirty="0">
                <a:latin typeface="Calibri"/>
                <a:ea typeface="Calibri"/>
                <a:cs typeface="Calibri"/>
                <a:sym typeface="Calibri"/>
              </a:rPr>
              <a:t>predictability</a:t>
            </a:r>
            <a:r>
              <a:rPr lang="en-GB" sz="2400" dirty="0">
                <a:latin typeface="Calibri"/>
                <a:ea typeface="Calibri"/>
                <a:cs typeface="Calibri"/>
                <a:sym typeface="Calibri"/>
              </a:rPr>
              <a:t>. 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Hence, </a:t>
            </a:r>
            <a:r>
              <a:rPr lang="en-GB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sustained observational efforts are essential</a:t>
            </a: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maintain and further develop current climate prediction capabilities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7180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eec1ad7b94_0_184"/>
          <p:cNvSpPr/>
          <p:nvPr/>
        </p:nvSpPr>
        <p:spPr>
          <a:xfrm>
            <a:off x="817213" y="3514962"/>
            <a:ext cx="2088000" cy="568800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CFE2F3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4" name="Google Shape;384;geec1ad7b94_0_184"/>
          <p:cNvPicPr preferRelativeResize="0"/>
          <p:nvPr/>
        </p:nvPicPr>
        <p:blipFill rotWithShape="1">
          <a:blip r:embed="rId3">
            <a:alphaModFix/>
          </a:blip>
          <a:srcRect b="11824"/>
          <a:stretch/>
        </p:blipFill>
        <p:spPr>
          <a:xfrm>
            <a:off x="545750" y="1331574"/>
            <a:ext cx="2523250" cy="200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geec1ad7b94_0_1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30276" y="1223235"/>
            <a:ext cx="2523249" cy="230304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geec1ad7b94_0_184"/>
          <p:cNvSpPr txBox="1"/>
          <p:nvPr/>
        </p:nvSpPr>
        <p:spPr>
          <a:xfrm>
            <a:off x="9335478" y="3453783"/>
            <a:ext cx="13776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Centuries</a:t>
            </a:r>
            <a:endParaRPr sz="2200" b="1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geec1ad7b94_0_184"/>
          <p:cNvSpPr txBox="1"/>
          <p:nvPr/>
        </p:nvSpPr>
        <p:spPr>
          <a:xfrm>
            <a:off x="835968" y="3453783"/>
            <a:ext cx="7725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Days</a:t>
            </a:r>
            <a:endParaRPr sz="2200" b="1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geec1ad7b94_0_184"/>
          <p:cNvSpPr txBox="1"/>
          <p:nvPr/>
        </p:nvSpPr>
        <p:spPr>
          <a:xfrm>
            <a:off x="1979453" y="3453783"/>
            <a:ext cx="10122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Weeks</a:t>
            </a:r>
            <a:endParaRPr sz="2200" b="1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geec1ad7b94_0_184"/>
          <p:cNvSpPr/>
          <p:nvPr/>
        </p:nvSpPr>
        <p:spPr>
          <a:xfrm>
            <a:off x="7726093" y="3453783"/>
            <a:ext cx="1238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Decades</a:t>
            </a:r>
            <a:endParaRPr sz="2200" b="1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geec1ad7b94_0_184"/>
          <p:cNvSpPr txBox="1"/>
          <p:nvPr/>
        </p:nvSpPr>
        <p:spPr>
          <a:xfrm>
            <a:off x="7756429" y="822435"/>
            <a:ext cx="29001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Climate projections</a:t>
            </a:r>
            <a:endParaRPr sz="2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geec1ad7b94_0_184"/>
          <p:cNvSpPr txBox="1"/>
          <p:nvPr/>
        </p:nvSpPr>
        <p:spPr>
          <a:xfrm>
            <a:off x="960378" y="175043"/>
            <a:ext cx="6879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GB" sz="3200" b="1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Cornerstones of Climate Prediction</a:t>
            </a: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92" name="Google Shape;392;geec1ad7b94_0_184"/>
          <p:cNvCxnSpPr/>
          <p:nvPr/>
        </p:nvCxnSpPr>
        <p:spPr>
          <a:xfrm>
            <a:off x="648538" y="3378457"/>
            <a:ext cx="10440000" cy="26400"/>
          </a:xfrm>
          <a:prstGeom prst="straightConnector1">
            <a:avLst/>
          </a:prstGeom>
          <a:solidFill>
            <a:srgbClr val="5B9BD5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stealth" w="lg" len="lg"/>
          </a:ln>
        </p:spPr>
      </p:cxnSp>
      <p:sp>
        <p:nvSpPr>
          <p:cNvPr id="393" name="Google Shape;393;geec1ad7b94_0_184"/>
          <p:cNvSpPr txBox="1"/>
          <p:nvPr/>
        </p:nvSpPr>
        <p:spPr>
          <a:xfrm>
            <a:off x="8085584" y="2915275"/>
            <a:ext cx="2375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B3D7"/>
              </a:buClr>
              <a:buSzPts val="2000"/>
              <a:buFont typeface="Calibri"/>
              <a:buNone/>
            </a:pPr>
            <a:r>
              <a:rPr lang="en-GB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Meinshausen et al. (2020)</a:t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4" name="Google Shape;394;geec1ad7b94_0_1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82249" y="2925560"/>
            <a:ext cx="540000" cy="3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geec1ad7b94_0_184"/>
          <p:cNvSpPr txBox="1"/>
          <p:nvPr/>
        </p:nvSpPr>
        <p:spPr>
          <a:xfrm>
            <a:off x="3362638" y="3453783"/>
            <a:ext cx="11532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Months</a:t>
            </a:r>
            <a:endParaRPr sz="22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geec1ad7b94_0_184"/>
          <p:cNvSpPr txBox="1"/>
          <p:nvPr/>
        </p:nvSpPr>
        <p:spPr>
          <a:xfrm>
            <a:off x="4886823" y="3453783"/>
            <a:ext cx="11913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Seasons</a:t>
            </a:r>
            <a:endParaRPr sz="22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geec1ad7b94_0_184"/>
          <p:cNvSpPr txBox="1"/>
          <p:nvPr/>
        </p:nvSpPr>
        <p:spPr>
          <a:xfrm>
            <a:off x="6449108" y="3453783"/>
            <a:ext cx="9060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Years </a:t>
            </a:r>
            <a:endParaRPr sz="2200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geec1ad7b94_0_184"/>
          <p:cNvSpPr txBox="1"/>
          <p:nvPr/>
        </p:nvSpPr>
        <p:spPr>
          <a:xfrm>
            <a:off x="347629" y="862835"/>
            <a:ext cx="29001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Weather forecasts</a:t>
            </a:r>
            <a:endParaRPr sz="2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99" name="Google Shape;399;geec1ad7b94_0_184"/>
          <p:cNvGrpSpPr/>
          <p:nvPr/>
        </p:nvGrpSpPr>
        <p:grpSpPr>
          <a:xfrm>
            <a:off x="962390" y="4452780"/>
            <a:ext cx="2318036" cy="1548072"/>
            <a:chOff x="635000" y="4673600"/>
            <a:chExt cx="2489300" cy="1661200"/>
          </a:xfrm>
        </p:grpSpPr>
        <p:pic>
          <p:nvPicPr>
            <p:cNvPr id="400" name="Google Shape;400;geec1ad7b94_0_184"/>
            <p:cNvPicPr preferRelativeResize="0"/>
            <p:nvPr/>
          </p:nvPicPr>
          <p:blipFill rotWithShape="1">
            <a:blip r:embed="rId6">
              <a:alphaModFix/>
            </a:blip>
            <a:srcRect t="4446" b="37960"/>
            <a:stretch/>
          </p:blipFill>
          <p:spPr>
            <a:xfrm>
              <a:off x="635000" y="4673600"/>
              <a:ext cx="1846670" cy="16024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1" name="Google Shape;401;geec1ad7b94_0_184"/>
            <p:cNvSpPr txBox="1"/>
            <p:nvPr/>
          </p:nvSpPr>
          <p:spPr>
            <a:xfrm>
              <a:off x="1003300" y="6057900"/>
              <a:ext cx="21210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Arial"/>
                <a:buNone/>
              </a:pPr>
              <a:r>
                <a:rPr lang="en-GB" sz="800" b="0" i="0" u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©National Research Council</a:t>
              </a:r>
              <a:endParaRPr/>
            </a:p>
          </p:txBody>
        </p:sp>
      </p:grpSp>
      <p:sp>
        <p:nvSpPr>
          <p:cNvPr id="402" name="Google Shape;402;geec1ad7b94_0_184"/>
          <p:cNvSpPr txBox="1"/>
          <p:nvPr/>
        </p:nvSpPr>
        <p:spPr>
          <a:xfrm>
            <a:off x="296783" y="4078093"/>
            <a:ext cx="3022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GB" sz="160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Current Meteorological state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3" name="Google Shape;403;geec1ad7b94_0_184"/>
          <p:cNvGrpSpPr/>
          <p:nvPr/>
        </p:nvGrpSpPr>
        <p:grpSpPr>
          <a:xfrm>
            <a:off x="5620403" y="4000903"/>
            <a:ext cx="2523345" cy="1999762"/>
            <a:chOff x="5468003" y="4000903"/>
            <a:chExt cx="2523345" cy="1999762"/>
          </a:xfrm>
        </p:grpSpPr>
        <p:pic>
          <p:nvPicPr>
            <p:cNvPr id="404" name="Google Shape;404;geec1ad7b94_0_184"/>
            <p:cNvPicPr preferRelativeResize="0"/>
            <p:nvPr/>
          </p:nvPicPr>
          <p:blipFill rotWithShape="1">
            <a:blip r:embed="rId7">
              <a:alphaModFix/>
            </a:blip>
            <a:srcRect l="4780"/>
            <a:stretch/>
          </p:blipFill>
          <p:spPr>
            <a:xfrm>
              <a:off x="5742323" y="4000903"/>
              <a:ext cx="2200035" cy="18291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5" name="Google Shape;405;geec1ad7b94_0_184"/>
            <p:cNvSpPr txBox="1"/>
            <p:nvPr/>
          </p:nvSpPr>
          <p:spPr>
            <a:xfrm>
              <a:off x="5815900" y="5708626"/>
              <a:ext cx="2038200" cy="144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geec1ad7b94_0_184"/>
            <p:cNvSpPr txBox="1"/>
            <p:nvPr/>
          </p:nvSpPr>
          <p:spPr>
            <a:xfrm>
              <a:off x="5791706" y="4554195"/>
              <a:ext cx="10833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5D527"/>
                </a:buClr>
                <a:buSzPts val="1400"/>
                <a:buFont typeface="Arial"/>
                <a:buNone/>
              </a:pPr>
              <a:r>
                <a:rPr lang="en-GB" sz="1200" b="1" i="0" u="none">
                  <a:solidFill>
                    <a:srgbClr val="F1C232"/>
                  </a:solidFill>
                  <a:latin typeface="Calibri"/>
                  <a:ea typeface="Calibri"/>
                  <a:cs typeface="Calibri"/>
                  <a:sym typeface="Calibri"/>
                </a:rPr>
                <a:t>atmosphere</a:t>
              </a:r>
              <a:endParaRPr sz="1200" b="1">
                <a:solidFill>
                  <a:srgbClr val="F1C23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geec1ad7b94_0_184"/>
            <p:cNvSpPr txBox="1"/>
            <p:nvPr/>
          </p:nvSpPr>
          <p:spPr>
            <a:xfrm rot="10800000" flipH="1">
              <a:off x="5876376" y="4318225"/>
              <a:ext cx="447245" cy="272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geec1ad7b94_0_184"/>
            <p:cNvSpPr txBox="1"/>
            <p:nvPr/>
          </p:nvSpPr>
          <p:spPr>
            <a:xfrm rot="10800000" flipH="1">
              <a:off x="7325898" y="5083111"/>
              <a:ext cx="270668" cy="235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geec1ad7b94_0_184"/>
            <p:cNvSpPr txBox="1"/>
            <p:nvPr/>
          </p:nvSpPr>
          <p:spPr>
            <a:xfrm>
              <a:off x="6819320" y="5029272"/>
              <a:ext cx="11340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F497D"/>
                </a:buClr>
                <a:buSzPts val="1400"/>
                <a:buFont typeface="Arial"/>
                <a:buNone/>
              </a:pPr>
              <a:r>
                <a:rPr lang="en-GB" sz="1200" b="1" i="0" u="none">
                  <a:solidFill>
                    <a:srgbClr val="1F497D"/>
                  </a:solidFill>
                  <a:latin typeface="Calibri"/>
                  <a:ea typeface="Calibri"/>
                  <a:cs typeface="Calibri"/>
                  <a:sym typeface="Calibri"/>
                </a:rPr>
                <a:t>ocean/sea ice</a:t>
              </a:r>
              <a:endParaRPr sz="12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geec1ad7b94_0_184"/>
            <p:cNvSpPr txBox="1"/>
            <p:nvPr/>
          </p:nvSpPr>
          <p:spPr>
            <a:xfrm>
              <a:off x="5501501" y="5664500"/>
              <a:ext cx="7725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1200" i="0" u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~7</a:t>
              </a:r>
              <a:r>
                <a:rPr lang="en-GB" sz="12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GB" sz="1200" i="0" u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days</a:t>
              </a:r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geec1ad7b94_0_184"/>
            <p:cNvSpPr txBox="1"/>
            <p:nvPr/>
          </p:nvSpPr>
          <p:spPr>
            <a:xfrm>
              <a:off x="6161924" y="5672450"/>
              <a:ext cx="7725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1200" i="0" u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~30 days</a:t>
              </a:r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geec1ad7b94_0_184"/>
            <p:cNvSpPr txBox="1"/>
            <p:nvPr/>
          </p:nvSpPr>
          <p:spPr>
            <a:xfrm>
              <a:off x="6650702" y="5692953"/>
              <a:ext cx="1083414" cy="3077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GB" i="0" u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Time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geec1ad7b94_0_184"/>
            <p:cNvSpPr txBox="1"/>
            <p:nvPr/>
          </p:nvSpPr>
          <p:spPr>
            <a:xfrm rot="-5400000">
              <a:off x="5006682" y="4734311"/>
              <a:ext cx="1230355" cy="3077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GB" i="0" u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Predictability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geec1ad7b94_0_184"/>
            <p:cNvSpPr txBox="1"/>
            <p:nvPr/>
          </p:nvSpPr>
          <p:spPr>
            <a:xfrm>
              <a:off x="6690228" y="4436674"/>
              <a:ext cx="906343" cy="3385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GB" sz="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©Paul Dirmeyer (GMU/COLA)</a:t>
              </a:r>
              <a:endParaRPr/>
            </a:p>
          </p:txBody>
        </p:sp>
        <p:sp>
          <p:nvSpPr>
            <p:cNvPr id="415" name="Google Shape;415;geec1ad7b94_0_184"/>
            <p:cNvSpPr txBox="1"/>
            <p:nvPr/>
          </p:nvSpPr>
          <p:spPr>
            <a:xfrm rot="10800000" flipH="1">
              <a:off x="6119190" y="4921258"/>
              <a:ext cx="270668" cy="235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geec1ad7b94_0_184"/>
            <p:cNvSpPr txBox="1"/>
            <p:nvPr/>
          </p:nvSpPr>
          <p:spPr>
            <a:xfrm>
              <a:off x="6070702" y="4998500"/>
              <a:ext cx="6360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8000"/>
                </a:buClr>
                <a:buSzPts val="1400"/>
                <a:buFont typeface="Arial"/>
                <a:buNone/>
              </a:pPr>
              <a:r>
                <a:rPr lang="en-GB" sz="1200" b="1" i="0" u="none">
                  <a:solidFill>
                    <a:srgbClr val="548135"/>
                  </a:solidFill>
                  <a:latin typeface="Calibri"/>
                  <a:ea typeface="Calibri"/>
                  <a:cs typeface="Calibri"/>
                  <a:sym typeface="Calibri"/>
                </a:rPr>
                <a:t>land</a:t>
              </a:r>
              <a:endParaRPr sz="120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geec1ad7b94_0_184"/>
            <p:cNvSpPr txBox="1"/>
            <p:nvPr/>
          </p:nvSpPr>
          <p:spPr>
            <a:xfrm rot="10800000" flipH="1">
              <a:off x="7877747" y="4237162"/>
              <a:ext cx="113602" cy="109625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8" name="Google Shape;418;geec1ad7b94_0_184"/>
          <p:cNvSpPr txBox="1"/>
          <p:nvPr/>
        </p:nvSpPr>
        <p:spPr>
          <a:xfrm>
            <a:off x="2642025" y="4820950"/>
            <a:ext cx="2739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600"/>
              <a:buFont typeface="Arial"/>
              <a:buNone/>
            </a:pPr>
            <a:r>
              <a:rPr lang="en-GB" sz="1900" i="0" u="none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Initialization of </a:t>
            </a:r>
            <a:r>
              <a:rPr lang="en-GB" sz="1900" b="1" i="0" u="none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internal</a:t>
            </a:r>
            <a:r>
              <a:rPr lang="en-GB" sz="1900" i="0" u="none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9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600"/>
              <a:buFont typeface="Arial"/>
              <a:buNone/>
            </a:pPr>
            <a:r>
              <a:rPr lang="en-GB" sz="1900" b="1" i="0" u="none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sources of predictability</a:t>
            </a:r>
            <a:endParaRPr sz="1900" b="1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geec1ad7b94_0_3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6076" y="1223235"/>
            <a:ext cx="2523249" cy="2303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geec1ad7b94_0_304"/>
          <p:cNvPicPr preferRelativeResize="0"/>
          <p:nvPr/>
        </p:nvPicPr>
        <p:blipFill rotWithShape="1">
          <a:blip r:embed="rId4">
            <a:alphaModFix/>
          </a:blip>
          <a:srcRect b="11824"/>
          <a:stretch/>
        </p:blipFill>
        <p:spPr>
          <a:xfrm>
            <a:off x="545750" y="1331574"/>
            <a:ext cx="2523250" cy="2002464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geec1ad7b94_0_304"/>
          <p:cNvSpPr txBox="1"/>
          <p:nvPr/>
        </p:nvSpPr>
        <p:spPr>
          <a:xfrm>
            <a:off x="10097478" y="3453783"/>
            <a:ext cx="13776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Centuries</a:t>
            </a:r>
            <a:endParaRPr sz="2200" b="1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geec1ad7b94_0_304"/>
          <p:cNvSpPr txBox="1"/>
          <p:nvPr/>
        </p:nvSpPr>
        <p:spPr>
          <a:xfrm>
            <a:off x="835968" y="3453783"/>
            <a:ext cx="7725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Days</a:t>
            </a:r>
            <a:endParaRPr sz="2200" b="1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geec1ad7b94_0_304"/>
          <p:cNvSpPr txBox="1"/>
          <p:nvPr/>
        </p:nvSpPr>
        <p:spPr>
          <a:xfrm>
            <a:off x="2119153" y="3453783"/>
            <a:ext cx="10122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Weeks</a:t>
            </a:r>
            <a:endParaRPr sz="2200" b="1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geec1ad7b94_0_304"/>
          <p:cNvSpPr/>
          <p:nvPr/>
        </p:nvSpPr>
        <p:spPr>
          <a:xfrm>
            <a:off x="8348393" y="3453783"/>
            <a:ext cx="1238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Decades</a:t>
            </a:r>
            <a:endParaRPr sz="2200" b="1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geec1ad7b94_0_304"/>
          <p:cNvSpPr txBox="1"/>
          <p:nvPr/>
        </p:nvSpPr>
        <p:spPr>
          <a:xfrm>
            <a:off x="8442229" y="822435"/>
            <a:ext cx="29001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Climate projections</a:t>
            </a:r>
            <a:endParaRPr sz="2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geec1ad7b94_0_304"/>
          <p:cNvSpPr txBox="1"/>
          <p:nvPr/>
        </p:nvSpPr>
        <p:spPr>
          <a:xfrm>
            <a:off x="960378" y="175043"/>
            <a:ext cx="6879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GB" sz="3200" b="1">
                <a:latin typeface="Calibri"/>
                <a:ea typeface="Calibri"/>
                <a:cs typeface="Calibri"/>
                <a:sym typeface="Calibri"/>
              </a:rPr>
              <a:t>Fundamentals</a:t>
            </a:r>
            <a:r>
              <a:rPr lang="en-GB" sz="3200" b="1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of Climate Prediction</a:t>
            </a: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5" name="Google Shape;65;geec1ad7b94_0_304"/>
          <p:cNvCxnSpPr/>
          <p:nvPr/>
        </p:nvCxnSpPr>
        <p:spPr>
          <a:xfrm>
            <a:off x="648538" y="3378457"/>
            <a:ext cx="11124000" cy="26400"/>
          </a:xfrm>
          <a:prstGeom prst="straightConnector1">
            <a:avLst/>
          </a:prstGeom>
          <a:solidFill>
            <a:srgbClr val="5B9BD5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stealth" w="lg" len="lg"/>
          </a:ln>
        </p:spPr>
      </p:cxnSp>
      <p:sp>
        <p:nvSpPr>
          <p:cNvPr id="66" name="Google Shape;66;geec1ad7b94_0_304"/>
          <p:cNvSpPr txBox="1"/>
          <p:nvPr/>
        </p:nvSpPr>
        <p:spPr>
          <a:xfrm>
            <a:off x="8771384" y="2915275"/>
            <a:ext cx="2375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B3D7"/>
              </a:buClr>
              <a:buSzPts val="2000"/>
              <a:buFont typeface="Calibri"/>
              <a:buNone/>
            </a:pPr>
            <a:r>
              <a:rPr lang="en-GB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Meinshausen et al. (2020)</a:t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" name="Google Shape;67;geec1ad7b94_0_30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82249" y="2925560"/>
            <a:ext cx="540000" cy="3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geec1ad7b94_0_304"/>
          <p:cNvSpPr txBox="1"/>
          <p:nvPr/>
        </p:nvSpPr>
        <p:spPr>
          <a:xfrm>
            <a:off x="3642038" y="3453783"/>
            <a:ext cx="11532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Months</a:t>
            </a:r>
            <a:endParaRPr sz="22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geec1ad7b94_0_304"/>
          <p:cNvSpPr txBox="1"/>
          <p:nvPr/>
        </p:nvSpPr>
        <p:spPr>
          <a:xfrm>
            <a:off x="5305923" y="3453783"/>
            <a:ext cx="11913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Seasons</a:t>
            </a:r>
            <a:endParaRPr sz="22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geec1ad7b94_0_304"/>
          <p:cNvSpPr txBox="1"/>
          <p:nvPr/>
        </p:nvSpPr>
        <p:spPr>
          <a:xfrm>
            <a:off x="7007908" y="3453783"/>
            <a:ext cx="9060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Years </a:t>
            </a:r>
            <a:endParaRPr sz="2200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geec1ad7b94_0_304"/>
          <p:cNvSpPr txBox="1"/>
          <p:nvPr/>
        </p:nvSpPr>
        <p:spPr>
          <a:xfrm>
            <a:off x="347629" y="862835"/>
            <a:ext cx="29001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Weather forecasts</a:t>
            </a:r>
            <a:endParaRPr sz="2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geec1ad7b94_0_2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6076" y="1223235"/>
            <a:ext cx="2523249" cy="230304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geec1ad7b94_0_227"/>
          <p:cNvSpPr/>
          <p:nvPr/>
        </p:nvSpPr>
        <p:spPr>
          <a:xfrm>
            <a:off x="8348400" y="3514950"/>
            <a:ext cx="3083700" cy="568800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E6B8AF"/>
          </a:solidFill>
          <a:ln w="19050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4" name="Google Shape;104;geec1ad7b94_0_227"/>
          <p:cNvPicPr preferRelativeResize="0"/>
          <p:nvPr/>
        </p:nvPicPr>
        <p:blipFill rotWithShape="1">
          <a:blip r:embed="rId4">
            <a:alphaModFix/>
          </a:blip>
          <a:srcRect b="11824"/>
          <a:stretch/>
        </p:blipFill>
        <p:spPr>
          <a:xfrm>
            <a:off x="545750" y="1331574"/>
            <a:ext cx="2523250" cy="2002464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geec1ad7b94_0_227"/>
          <p:cNvSpPr txBox="1"/>
          <p:nvPr/>
        </p:nvSpPr>
        <p:spPr>
          <a:xfrm>
            <a:off x="10097478" y="3453783"/>
            <a:ext cx="13776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Centuries</a:t>
            </a:r>
            <a:endParaRPr sz="2200" b="1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geec1ad7b94_0_227"/>
          <p:cNvSpPr txBox="1"/>
          <p:nvPr/>
        </p:nvSpPr>
        <p:spPr>
          <a:xfrm>
            <a:off x="835968" y="3453783"/>
            <a:ext cx="7725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Days</a:t>
            </a:r>
            <a:endParaRPr sz="2200" b="1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geec1ad7b94_0_227"/>
          <p:cNvSpPr txBox="1"/>
          <p:nvPr/>
        </p:nvSpPr>
        <p:spPr>
          <a:xfrm>
            <a:off x="2119153" y="3453783"/>
            <a:ext cx="10122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Weeks</a:t>
            </a:r>
            <a:endParaRPr sz="2200" b="1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geec1ad7b94_0_227"/>
          <p:cNvSpPr/>
          <p:nvPr/>
        </p:nvSpPr>
        <p:spPr>
          <a:xfrm>
            <a:off x="8348393" y="3453783"/>
            <a:ext cx="1238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Decades</a:t>
            </a:r>
            <a:endParaRPr sz="2200" b="1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geec1ad7b94_0_227"/>
          <p:cNvSpPr txBox="1"/>
          <p:nvPr/>
        </p:nvSpPr>
        <p:spPr>
          <a:xfrm>
            <a:off x="8442229" y="822435"/>
            <a:ext cx="29001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Climate projections</a:t>
            </a:r>
            <a:endParaRPr sz="2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0" name="Google Shape;110;geec1ad7b94_0_227"/>
          <p:cNvCxnSpPr/>
          <p:nvPr/>
        </p:nvCxnSpPr>
        <p:spPr>
          <a:xfrm>
            <a:off x="648538" y="3378457"/>
            <a:ext cx="11124000" cy="26400"/>
          </a:xfrm>
          <a:prstGeom prst="straightConnector1">
            <a:avLst/>
          </a:prstGeom>
          <a:solidFill>
            <a:srgbClr val="5B9BD5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stealth" w="lg" len="lg"/>
          </a:ln>
        </p:spPr>
      </p:cxnSp>
      <p:sp>
        <p:nvSpPr>
          <p:cNvPr id="111" name="Google Shape;111;geec1ad7b94_0_227"/>
          <p:cNvSpPr txBox="1"/>
          <p:nvPr/>
        </p:nvSpPr>
        <p:spPr>
          <a:xfrm>
            <a:off x="8771384" y="2915275"/>
            <a:ext cx="2375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B3D7"/>
              </a:buClr>
              <a:buSzPts val="2000"/>
              <a:buFont typeface="Calibri"/>
              <a:buNone/>
            </a:pPr>
            <a:r>
              <a:rPr lang="en-GB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Meinshausen et al. (2020)</a:t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geec1ad7b94_0_2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82249" y="2925560"/>
            <a:ext cx="540000" cy="3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geec1ad7b94_0_227"/>
          <p:cNvSpPr txBox="1"/>
          <p:nvPr/>
        </p:nvSpPr>
        <p:spPr>
          <a:xfrm>
            <a:off x="3642038" y="3453783"/>
            <a:ext cx="11532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Months</a:t>
            </a:r>
            <a:endParaRPr sz="22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geec1ad7b94_0_227"/>
          <p:cNvSpPr txBox="1"/>
          <p:nvPr/>
        </p:nvSpPr>
        <p:spPr>
          <a:xfrm>
            <a:off x="5305923" y="3453783"/>
            <a:ext cx="11913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Seasons</a:t>
            </a:r>
            <a:endParaRPr sz="22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geec1ad7b94_0_227"/>
          <p:cNvSpPr txBox="1"/>
          <p:nvPr/>
        </p:nvSpPr>
        <p:spPr>
          <a:xfrm>
            <a:off x="7007908" y="3453783"/>
            <a:ext cx="9060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Years </a:t>
            </a:r>
            <a:endParaRPr sz="2200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geec1ad7b94_0_227"/>
          <p:cNvSpPr txBox="1"/>
          <p:nvPr/>
        </p:nvSpPr>
        <p:spPr>
          <a:xfrm>
            <a:off x="347629" y="862835"/>
            <a:ext cx="29001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Weather forecasts</a:t>
            </a:r>
            <a:endParaRPr sz="2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" name="Google Shape;122;geec1ad7b94_0_227"/>
          <p:cNvPicPr preferRelativeResize="0"/>
          <p:nvPr/>
        </p:nvPicPr>
        <p:blipFill rotWithShape="1">
          <a:blip r:embed="rId6">
            <a:alphaModFix/>
          </a:blip>
          <a:srcRect l="24326" r="10561"/>
          <a:stretch/>
        </p:blipFill>
        <p:spPr>
          <a:xfrm>
            <a:off x="9568125" y="4501700"/>
            <a:ext cx="1584726" cy="136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geec1ad7b94_0_227"/>
          <p:cNvSpPr txBox="1"/>
          <p:nvPr/>
        </p:nvSpPr>
        <p:spPr>
          <a:xfrm>
            <a:off x="7998080" y="5627237"/>
            <a:ext cx="9948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lang="en-GB" sz="8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©NASA/SDO</a:t>
            </a:r>
            <a:endParaRPr/>
          </a:p>
        </p:txBody>
      </p:sp>
      <p:sp>
        <p:nvSpPr>
          <p:cNvPr id="125" name="Google Shape;125;geec1ad7b94_0_227"/>
          <p:cNvSpPr txBox="1"/>
          <p:nvPr/>
        </p:nvSpPr>
        <p:spPr>
          <a:xfrm>
            <a:off x="9501337" y="4121781"/>
            <a:ext cx="1658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GB" sz="150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GHGs and Aerosols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geec1ad7b94_0_227"/>
          <p:cNvSpPr txBox="1"/>
          <p:nvPr/>
        </p:nvSpPr>
        <p:spPr>
          <a:xfrm>
            <a:off x="960378" y="175043"/>
            <a:ext cx="6879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GB" sz="3200" b="1">
                <a:latin typeface="Calibri"/>
                <a:ea typeface="Calibri"/>
                <a:cs typeface="Calibri"/>
                <a:sym typeface="Calibri"/>
              </a:rPr>
              <a:t>Fundamentals</a:t>
            </a:r>
            <a:r>
              <a:rPr lang="en-GB" sz="3200" b="1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of Climate Prediction</a:t>
            </a: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126;geec1ad7b94_0_227"/>
          <p:cNvSpPr txBox="1"/>
          <p:nvPr/>
        </p:nvSpPr>
        <p:spPr>
          <a:xfrm>
            <a:off x="6202621" y="4825525"/>
            <a:ext cx="3022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Arial"/>
              <a:buNone/>
            </a:pPr>
            <a:r>
              <a:rPr lang="en-GB" sz="1800" i="0" u="none" dirty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Good guess of </a:t>
            </a:r>
            <a:r>
              <a:rPr lang="en-GB" sz="1800" dirty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future changes in </a:t>
            </a:r>
            <a:r>
              <a:rPr lang="en-GB" sz="1800" b="1" dirty="0" err="1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radiative</a:t>
            </a:r>
            <a:r>
              <a:rPr lang="en-GB" sz="1800" b="1" dirty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 forcing factors</a:t>
            </a:r>
            <a:endParaRPr sz="1800" dirty="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123;geec1ad7b94_0_227"/>
          <p:cNvSpPr txBox="1"/>
          <p:nvPr/>
        </p:nvSpPr>
        <p:spPr>
          <a:xfrm>
            <a:off x="9465101" y="5627237"/>
            <a:ext cx="17625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lang="en-GB" sz="800" b="0" i="0" u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©European Environment Agency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2240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eec1ad7b94_0_227"/>
          <p:cNvSpPr/>
          <p:nvPr/>
        </p:nvSpPr>
        <p:spPr>
          <a:xfrm>
            <a:off x="784714" y="3514950"/>
            <a:ext cx="2318100" cy="568800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CFE2F3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" name="Google Shape;102;geec1ad7b94_0_2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6076" y="1223235"/>
            <a:ext cx="2523249" cy="230304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geec1ad7b94_0_227"/>
          <p:cNvSpPr/>
          <p:nvPr/>
        </p:nvSpPr>
        <p:spPr>
          <a:xfrm>
            <a:off x="8348400" y="3514950"/>
            <a:ext cx="3083700" cy="568800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E6B8AF"/>
          </a:solidFill>
          <a:ln w="19050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4" name="Google Shape;104;geec1ad7b94_0_227"/>
          <p:cNvPicPr preferRelativeResize="0"/>
          <p:nvPr/>
        </p:nvPicPr>
        <p:blipFill rotWithShape="1">
          <a:blip r:embed="rId4">
            <a:alphaModFix/>
          </a:blip>
          <a:srcRect b="11824"/>
          <a:stretch/>
        </p:blipFill>
        <p:spPr>
          <a:xfrm>
            <a:off x="545750" y="1331574"/>
            <a:ext cx="2523250" cy="2002464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geec1ad7b94_0_227"/>
          <p:cNvSpPr txBox="1"/>
          <p:nvPr/>
        </p:nvSpPr>
        <p:spPr>
          <a:xfrm>
            <a:off x="10097478" y="3453783"/>
            <a:ext cx="13776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Centuries</a:t>
            </a:r>
            <a:endParaRPr sz="2200" b="1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geec1ad7b94_0_227"/>
          <p:cNvSpPr txBox="1"/>
          <p:nvPr/>
        </p:nvSpPr>
        <p:spPr>
          <a:xfrm>
            <a:off x="835968" y="3453783"/>
            <a:ext cx="7725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Days</a:t>
            </a:r>
            <a:endParaRPr sz="2200" b="1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geec1ad7b94_0_227"/>
          <p:cNvSpPr txBox="1"/>
          <p:nvPr/>
        </p:nvSpPr>
        <p:spPr>
          <a:xfrm>
            <a:off x="2119153" y="3453783"/>
            <a:ext cx="10122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Weeks</a:t>
            </a:r>
            <a:endParaRPr sz="2200" b="1" dirty="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geec1ad7b94_0_227"/>
          <p:cNvSpPr/>
          <p:nvPr/>
        </p:nvSpPr>
        <p:spPr>
          <a:xfrm>
            <a:off x="8348393" y="3453783"/>
            <a:ext cx="1238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Decades</a:t>
            </a:r>
            <a:endParaRPr sz="2200" b="1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geec1ad7b94_0_227"/>
          <p:cNvSpPr txBox="1"/>
          <p:nvPr/>
        </p:nvSpPr>
        <p:spPr>
          <a:xfrm>
            <a:off x="8442229" y="822435"/>
            <a:ext cx="29001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Climate projections</a:t>
            </a:r>
            <a:endParaRPr sz="2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0" name="Google Shape;110;geec1ad7b94_0_227"/>
          <p:cNvCxnSpPr/>
          <p:nvPr/>
        </p:nvCxnSpPr>
        <p:spPr>
          <a:xfrm>
            <a:off x="648538" y="3378457"/>
            <a:ext cx="11124000" cy="26400"/>
          </a:xfrm>
          <a:prstGeom prst="straightConnector1">
            <a:avLst/>
          </a:prstGeom>
          <a:solidFill>
            <a:srgbClr val="5B9BD5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stealth" w="lg" len="lg"/>
          </a:ln>
        </p:spPr>
      </p:cxnSp>
      <p:sp>
        <p:nvSpPr>
          <p:cNvPr id="111" name="Google Shape;111;geec1ad7b94_0_227"/>
          <p:cNvSpPr txBox="1"/>
          <p:nvPr/>
        </p:nvSpPr>
        <p:spPr>
          <a:xfrm>
            <a:off x="8771384" y="2915275"/>
            <a:ext cx="2375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B3D7"/>
              </a:buClr>
              <a:buSzPts val="2000"/>
              <a:buFont typeface="Calibri"/>
              <a:buNone/>
            </a:pPr>
            <a:r>
              <a:rPr lang="en-GB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Meinshausen et al. (2020)</a:t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geec1ad7b94_0_2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82249" y="2925560"/>
            <a:ext cx="540000" cy="3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geec1ad7b94_0_227"/>
          <p:cNvSpPr txBox="1"/>
          <p:nvPr/>
        </p:nvSpPr>
        <p:spPr>
          <a:xfrm>
            <a:off x="3642038" y="3453783"/>
            <a:ext cx="11532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Months</a:t>
            </a:r>
            <a:endParaRPr sz="22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geec1ad7b94_0_227"/>
          <p:cNvSpPr txBox="1"/>
          <p:nvPr/>
        </p:nvSpPr>
        <p:spPr>
          <a:xfrm>
            <a:off x="5305923" y="3453783"/>
            <a:ext cx="11913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Seasons</a:t>
            </a:r>
            <a:endParaRPr sz="22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geec1ad7b94_0_227"/>
          <p:cNvSpPr txBox="1"/>
          <p:nvPr/>
        </p:nvSpPr>
        <p:spPr>
          <a:xfrm>
            <a:off x="7007908" y="3453783"/>
            <a:ext cx="9060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Years </a:t>
            </a:r>
            <a:endParaRPr sz="2200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geec1ad7b94_0_227"/>
          <p:cNvSpPr txBox="1"/>
          <p:nvPr/>
        </p:nvSpPr>
        <p:spPr>
          <a:xfrm>
            <a:off x="347629" y="862835"/>
            <a:ext cx="29001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Weather forecasts</a:t>
            </a:r>
            <a:endParaRPr sz="2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7" name="Google Shape;117;geec1ad7b94_0_227"/>
          <p:cNvGrpSpPr/>
          <p:nvPr/>
        </p:nvGrpSpPr>
        <p:grpSpPr>
          <a:xfrm>
            <a:off x="809990" y="4452780"/>
            <a:ext cx="2318036" cy="1548072"/>
            <a:chOff x="635000" y="4673600"/>
            <a:chExt cx="2489300" cy="1661200"/>
          </a:xfrm>
        </p:grpSpPr>
        <p:pic>
          <p:nvPicPr>
            <p:cNvPr id="118" name="Google Shape;118;geec1ad7b94_0_227"/>
            <p:cNvPicPr preferRelativeResize="0"/>
            <p:nvPr/>
          </p:nvPicPr>
          <p:blipFill rotWithShape="1">
            <a:blip r:embed="rId6">
              <a:alphaModFix/>
            </a:blip>
            <a:srcRect t="4446" b="37960"/>
            <a:stretch/>
          </p:blipFill>
          <p:spPr>
            <a:xfrm>
              <a:off x="635000" y="4673600"/>
              <a:ext cx="1846670" cy="16024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9" name="Google Shape;119;geec1ad7b94_0_227"/>
            <p:cNvSpPr txBox="1"/>
            <p:nvPr/>
          </p:nvSpPr>
          <p:spPr>
            <a:xfrm>
              <a:off x="1003300" y="6057900"/>
              <a:ext cx="21210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Arial"/>
                <a:buNone/>
              </a:pPr>
              <a:r>
                <a:rPr lang="en-GB" sz="800" b="0" i="0" u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©National Research Council</a:t>
              </a:r>
              <a:endParaRPr/>
            </a:p>
          </p:txBody>
        </p:sp>
      </p:grpSp>
      <p:sp>
        <p:nvSpPr>
          <p:cNvPr id="120" name="Google Shape;120;geec1ad7b94_0_227"/>
          <p:cNvSpPr txBox="1"/>
          <p:nvPr/>
        </p:nvSpPr>
        <p:spPr>
          <a:xfrm>
            <a:off x="144383" y="4078093"/>
            <a:ext cx="3022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GB" sz="160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Current Meteorological state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" name="Google Shape;122;geec1ad7b94_0_227"/>
          <p:cNvPicPr preferRelativeResize="0"/>
          <p:nvPr/>
        </p:nvPicPr>
        <p:blipFill rotWithShape="1">
          <a:blip r:embed="rId7">
            <a:alphaModFix/>
          </a:blip>
          <a:srcRect l="24326" r="10561"/>
          <a:stretch/>
        </p:blipFill>
        <p:spPr>
          <a:xfrm>
            <a:off x="9568125" y="4501700"/>
            <a:ext cx="1584726" cy="136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geec1ad7b94_0_227"/>
          <p:cNvSpPr txBox="1"/>
          <p:nvPr/>
        </p:nvSpPr>
        <p:spPr>
          <a:xfrm>
            <a:off x="9465101" y="5627237"/>
            <a:ext cx="17625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lang="en-GB" sz="800" b="0" i="0" u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©European Environment Agency</a:t>
            </a:r>
            <a:endParaRPr dirty="0"/>
          </a:p>
        </p:txBody>
      </p:sp>
      <p:sp>
        <p:nvSpPr>
          <p:cNvPr id="124" name="Google Shape;124;geec1ad7b94_0_227"/>
          <p:cNvSpPr txBox="1"/>
          <p:nvPr/>
        </p:nvSpPr>
        <p:spPr>
          <a:xfrm>
            <a:off x="7998080" y="5627237"/>
            <a:ext cx="9948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lang="en-GB" sz="8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©NASA/SDO</a:t>
            </a:r>
            <a:endParaRPr/>
          </a:p>
        </p:txBody>
      </p:sp>
      <p:sp>
        <p:nvSpPr>
          <p:cNvPr id="125" name="Google Shape;125;geec1ad7b94_0_227"/>
          <p:cNvSpPr txBox="1"/>
          <p:nvPr/>
        </p:nvSpPr>
        <p:spPr>
          <a:xfrm>
            <a:off x="9501337" y="4121781"/>
            <a:ext cx="1658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GB" sz="150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GHGs and Aerosols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geec1ad7b94_0_227"/>
          <p:cNvSpPr txBox="1"/>
          <p:nvPr/>
        </p:nvSpPr>
        <p:spPr>
          <a:xfrm>
            <a:off x="6202621" y="4825525"/>
            <a:ext cx="3022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Arial"/>
              <a:buNone/>
            </a:pPr>
            <a:r>
              <a:rPr lang="en-GB" sz="1800" i="0" u="none" dirty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Good guess of </a:t>
            </a:r>
            <a:r>
              <a:rPr lang="en-GB" sz="1800" dirty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future changes in </a:t>
            </a:r>
            <a:r>
              <a:rPr lang="en-GB" sz="1800" b="1" dirty="0" err="1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radiative</a:t>
            </a:r>
            <a:r>
              <a:rPr lang="en-GB" sz="1800" b="1" dirty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 forcing factors</a:t>
            </a:r>
            <a:endParaRPr sz="1800" dirty="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geec1ad7b94_0_227"/>
          <p:cNvSpPr txBox="1"/>
          <p:nvPr/>
        </p:nvSpPr>
        <p:spPr>
          <a:xfrm>
            <a:off x="960378" y="175043"/>
            <a:ext cx="6879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GB" sz="3200" b="1">
                <a:latin typeface="Calibri"/>
                <a:ea typeface="Calibri"/>
                <a:cs typeface="Calibri"/>
                <a:sym typeface="Calibri"/>
              </a:rPr>
              <a:t>Fundamentals</a:t>
            </a:r>
            <a:r>
              <a:rPr lang="en-GB" sz="3200" b="1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of Climate Prediction</a:t>
            </a: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121;geec1ad7b94_0_227"/>
          <p:cNvSpPr txBox="1"/>
          <p:nvPr/>
        </p:nvSpPr>
        <p:spPr>
          <a:xfrm>
            <a:off x="2909205" y="4820950"/>
            <a:ext cx="2739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600"/>
              <a:buFont typeface="Arial"/>
              <a:buNone/>
            </a:pPr>
            <a:r>
              <a:rPr lang="en-GB" sz="1900" i="0" u="none" dirty="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Initialization of </a:t>
            </a:r>
            <a:r>
              <a:rPr lang="en-GB" sz="1900" b="1" i="0" u="none" dirty="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internal</a:t>
            </a:r>
            <a:r>
              <a:rPr lang="en-GB" sz="1900" i="0" u="none" dirty="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900" dirty="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600"/>
              <a:buFont typeface="Arial"/>
              <a:buNone/>
            </a:pPr>
            <a:r>
              <a:rPr lang="en-GB" sz="1900" b="1" i="0" u="none" dirty="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sources of predictability</a:t>
            </a:r>
            <a:endParaRPr sz="1900" b="1" dirty="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geec1ad7b94_0_3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6076" y="1223235"/>
            <a:ext cx="2523249" cy="230304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geec1ad7b94_0_367"/>
          <p:cNvSpPr/>
          <p:nvPr/>
        </p:nvSpPr>
        <p:spPr>
          <a:xfrm>
            <a:off x="2096800" y="3514063"/>
            <a:ext cx="7380000" cy="3600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4" name="Google Shape;134;geec1ad7b94_0_367"/>
          <p:cNvPicPr preferRelativeResize="0"/>
          <p:nvPr/>
        </p:nvPicPr>
        <p:blipFill rotWithShape="1">
          <a:blip r:embed="rId4">
            <a:alphaModFix/>
          </a:blip>
          <a:srcRect b="11824"/>
          <a:stretch/>
        </p:blipFill>
        <p:spPr>
          <a:xfrm>
            <a:off x="545750" y="1331574"/>
            <a:ext cx="2523250" cy="2002464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geec1ad7b94_0_367"/>
          <p:cNvSpPr txBox="1"/>
          <p:nvPr/>
        </p:nvSpPr>
        <p:spPr>
          <a:xfrm>
            <a:off x="10097478" y="3453783"/>
            <a:ext cx="13776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Centuries</a:t>
            </a:r>
            <a:endParaRPr sz="2200" b="1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geec1ad7b94_0_367"/>
          <p:cNvSpPr txBox="1"/>
          <p:nvPr/>
        </p:nvSpPr>
        <p:spPr>
          <a:xfrm>
            <a:off x="835968" y="3453783"/>
            <a:ext cx="7725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Days</a:t>
            </a:r>
            <a:endParaRPr sz="2200" b="1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geec1ad7b94_0_367"/>
          <p:cNvSpPr txBox="1"/>
          <p:nvPr/>
        </p:nvSpPr>
        <p:spPr>
          <a:xfrm>
            <a:off x="2119153" y="3453783"/>
            <a:ext cx="10122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Weeks</a:t>
            </a:r>
            <a:endParaRPr sz="220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geec1ad7b94_0_367"/>
          <p:cNvSpPr/>
          <p:nvPr/>
        </p:nvSpPr>
        <p:spPr>
          <a:xfrm>
            <a:off x="8348393" y="3453783"/>
            <a:ext cx="1238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Decades</a:t>
            </a:r>
            <a:endParaRPr sz="220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geec1ad7b94_0_367"/>
          <p:cNvSpPr txBox="1"/>
          <p:nvPr/>
        </p:nvSpPr>
        <p:spPr>
          <a:xfrm>
            <a:off x="8442229" y="822435"/>
            <a:ext cx="29001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Climate projections</a:t>
            </a:r>
            <a:endParaRPr sz="2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0" name="Google Shape;140;geec1ad7b94_0_367"/>
          <p:cNvCxnSpPr/>
          <p:nvPr/>
        </p:nvCxnSpPr>
        <p:spPr>
          <a:xfrm>
            <a:off x="648538" y="3378457"/>
            <a:ext cx="11124000" cy="26400"/>
          </a:xfrm>
          <a:prstGeom prst="straightConnector1">
            <a:avLst/>
          </a:prstGeom>
          <a:solidFill>
            <a:srgbClr val="5B9BD5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stealth" w="lg" len="lg"/>
          </a:ln>
        </p:spPr>
      </p:cxnSp>
      <p:sp>
        <p:nvSpPr>
          <p:cNvPr id="141" name="Google Shape;141;geec1ad7b94_0_367"/>
          <p:cNvSpPr txBox="1"/>
          <p:nvPr/>
        </p:nvSpPr>
        <p:spPr>
          <a:xfrm>
            <a:off x="8771384" y="2915275"/>
            <a:ext cx="2375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B3D7"/>
              </a:buClr>
              <a:buSzPts val="2000"/>
              <a:buFont typeface="Calibri"/>
              <a:buNone/>
            </a:pPr>
            <a:r>
              <a:rPr lang="en-GB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Meinshausen et al. (2020)</a:t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geec1ad7b94_0_3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82249" y="2925560"/>
            <a:ext cx="540000" cy="3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geec1ad7b94_0_367"/>
          <p:cNvSpPr txBox="1"/>
          <p:nvPr/>
        </p:nvSpPr>
        <p:spPr>
          <a:xfrm>
            <a:off x="3642038" y="3453783"/>
            <a:ext cx="11532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Months</a:t>
            </a:r>
            <a:endParaRPr sz="220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geec1ad7b94_0_367"/>
          <p:cNvSpPr txBox="1"/>
          <p:nvPr/>
        </p:nvSpPr>
        <p:spPr>
          <a:xfrm>
            <a:off x="5305923" y="3453783"/>
            <a:ext cx="11913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Seasons</a:t>
            </a:r>
            <a:endParaRPr sz="2200" b="1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geec1ad7b94_0_367"/>
          <p:cNvSpPr txBox="1"/>
          <p:nvPr/>
        </p:nvSpPr>
        <p:spPr>
          <a:xfrm>
            <a:off x="7007908" y="3453783"/>
            <a:ext cx="9060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Years </a:t>
            </a:r>
            <a:endParaRPr sz="2200" b="1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geec1ad7b94_0_367"/>
          <p:cNvSpPr txBox="1"/>
          <p:nvPr/>
        </p:nvSpPr>
        <p:spPr>
          <a:xfrm>
            <a:off x="347629" y="862835"/>
            <a:ext cx="29001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Weather forecasts</a:t>
            </a:r>
            <a:endParaRPr sz="2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7" name="Google Shape;147;geec1ad7b94_0_367"/>
          <p:cNvGrpSpPr/>
          <p:nvPr/>
        </p:nvGrpSpPr>
        <p:grpSpPr>
          <a:xfrm>
            <a:off x="809990" y="4452780"/>
            <a:ext cx="2318036" cy="1548072"/>
            <a:chOff x="635000" y="4673600"/>
            <a:chExt cx="2489300" cy="1661200"/>
          </a:xfrm>
        </p:grpSpPr>
        <p:pic>
          <p:nvPicPr>
            <p:cNvPr id="148" name="Google Shape;148;geec1ad7b94_0_367"/>
            <p:cNvPicPr preferRelativeResize="0"/>
            <p:nvPr/>
          </p:nvPicPr>
          <p:blipFill rotWithShape="1">
            <a:blip r:embed="rId6">
              <a:alphaModFix/>
            </a:blip>
            <a:srcRect t="4446" b="37960"/>
            <a:stretch/>
          </p:blipFill>
          <p:spPr>
            <a:xfrm>
              <a:off x="635000" y="4673600"/>
              <a:ext cx="1846670" cy="16024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" name="Google Shape;149;geec1ad7b94_0_367"/>
            <p:cNvSpPr txBox="1"/>
            <p:nvPr/>
          </p:nvSpPr>
          <p:spPr>
            <a:xfrm>
              <a:off x="1003300" y="6057900"/>
              <a:ext cx="21210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Arial"/>
                <a:buNone/>
              </a:pPr>
              <a:r>
                <a:rPr lang="en-GB" sz="800" b="0" i="0" u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©National Research Council</a:t>
              </a:r>
              <a:endParaRPr/>
            </a:p>
          </p:txBody>
        </p:sp>
      </p:grpSp>
      <p:sp>
        <p:nvSpPr>
          <p:cNvPr id="150" name="Google Shape;150;geec1ad7b94_0_367"/>
          <p:cNvSpPr txBox="1"/>
          <p:nvPr/>
        </p:nvSpPr>
        <p:spPr>
          <a:xfrm>
            <a:off x="144383" y="4078093"/>
            <a:ext cx="3022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GB" sz="160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Current Meteorological state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geec1ad7b94_0_367"/>
          <p:cNvSpPr txBox="1"/>
          <p:nvPr/>
        </p:nvSpPr>
        <p:spPr>
          <a:xfrm>
            <a:off x="960378" y="175043"/>
            <a:ext cx="6879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GB" sz="3200" b="1">
                <a:latin typeface="Calibri"/>
                <a:ea typeface="Calibri"/>
                <a:cs typeface="Calibri"/>
                <a:sym typeface="Calibri"/>
              </a:rPr>
              <a:t>Fundamentals</a:t>
            </a:r>
            <a:r>
              <a:rPr lang="en-GB" sz="3200" b="1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en-GB" sz="3200" b="1" i="0" u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Climate Prediction</a:t>
            </a:r>
            <a:endParaRPr sz="320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" name="Google Shape;152;geec1ad7b94_0_367"/>
          <p:cNvPicPr preferRelativeResize="0"/>
          <p:nvPr/>
        </p:nvPicPr>
        <p:blipFill rotWithShape="1">
          <a:blip r:embed="rId7">
            <a:alphaModFix/>
          </a:blip>
          <a:srcRect l="24326" r="10561"/>
          <a:stretch/>
        </p:blipFill>
        <p:spPr>
          <a:xfrm>
            <a:off x="9568125" y="4501700"/>
            <a:ext cx="1584726" cy="136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geec1ad7b94_0_367"/>
          <p:cNvSpPr txBox="1"/>
          <p:nvPr/>
        </p:nvSpPr>
        <p:spPr>
          <a:xfrm>
            <a:off x="9501337" y="4121781"/>
            <a:ext cx="1658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GB" sz="150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GHGs and Aerosols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21;geec1ad7b94_0_227"/>
          <p:cNvSpPr txBox="1"/>
          <p:nvPr/>
        </p:nvSpPr>
        <p:spPr>
          <a:xfrm>
            <a:off x="2909205" y="4820950"/>
            <a:ext cx="2739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600"/>
              <a:buFont typeface="Arial"/>
              <a:buNone/>
            </a:pPr>
            <a:r>
              <a:rPr lang="en-GB" sz="1900" i="0" u="none" dirty="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Initialization of </a:t>
            </a:r>
            <a:r>
              <a:rPr lang="en-GB" sz="1900" b="1" i="0" u="none" dirty="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internal</a:t>
            </a:r>
            <a:r>
              <a:rPr lang="en-GB" sz="1900" i="0" u="none" dirty="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900" dirty="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600"/>
              <a:buFont typeface="Arial"/>
              <a:buNone/>
            </a:pPr>
            <a:r>
              <a:rPr lang="en-GB" sz="1900" b="1" i="0" u="none" dirty="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sources of predictability</a:t>
            </a:r>
            <a:endParaRPr sz="1900" b="1" dirty="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126;geec1ad7b94_0_227"/>
          <p:cNvSpPr txBox="1"/>
          <p:nvPr/>
        </p:nvSpPr>
        <p:spPr>
          <a:xfrm>
            <a:off x="6202621" y="4825525"/>
            <a:ext cx="3022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Arial"/>
              <a:buNone/>
            </a:pPr>
            <a:r>
              <a:rPr lang="en-GB" sz="1800" i="0" u="none" dirty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Good guess of </a:t>
            </a:r>
            <a:r>
              <a:rPr lang="en-GB" sz="1800" dirty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future changes in </a:t>
            </a:r>
            <a:r>
              <a:rPr lang="en-GB" sz="1800" b="1" dirty="0" err="1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radiative</a:t>
            </a:r>
            <a:r>
              <a:rPr lang="en-GB" sz="1800" b="1" dirty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 forcing factors</a:t>
            </a:r>
            <a:endParaRPr sz="1800" dirty="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geedd933635_0_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6076" y="1223235"/>
            <a:ext cx="2523249" cy="230304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geedd933635_0_92"/>
          <p:cNvSpPr/>
          <p:nvPr/>
        </p:nvSpPr>
        <p:spPr>
          <a:xfrm>
            <a:off x="2096800" y="3514063"/>
            <a:ext cx="7380000" cy="3600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2" name="Google Shape;162;geedd933635_0_92"/>
          <p:cNvPicPr preferRelativeResize="0"/>
          <p:nvPr/>
        </p:nvPicPr>
        <p:blipFill rotWithShape="1">
          <a:blip r:embed="rId4">
            <a:alphaModFix/>
          </a:blip>
          <a:srcRect b="11824"/>
          <a:stretch/>
        </p:blipFill>
        <p:spPr>
          <a:xfrm>
            <a:off x="545750" y="1331574"/>
            <a:ext cx="2523250" cy="2002464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geedd933635_0_92"/>
          <p:cNvSpPr txBox="1"/>
          <p:nvPr/>
        </p:nvSpPr>
        <p:spPr>
          <a:xfrm>
            <a:off x="10097478" y="3453783"/>
            <a:ext cx="13776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Centuries</a:t>
            </a:r>
            <a:endParaRPr sz="2200" b="1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geedd933635_0_92"/>
          <p:cNvSpPr txBox="1"/>
          <p:nvPr/>
        </p:nvSpPr>
        <p:spPr>
          <a:xfrm>
            <a:off x="835968" y="3453783"/>
            <a:ext cx="7725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Days</a:t>
            </a:r>
            <a:endParaRPr sz="2200" b="1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geedd933635_0_92"/>
          <p:cNvSpPr txBox="1"/>
          <p:nvPr/>
        </p:nvSpPr>
        <p:spPr>
          <a:xfrm>
            <a:off x="2119153" y="3453783"/>
            <a:ext cx="10122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Weeks</a:t>
            </a:r>
            <a:endParaRPr sz="220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geedd933635_0_92"/>
          <p:cNvSpPr/>
          <p:nvPr/>
        </p:nvSpPr>
        <p:spPr>
          <a:xfrm>
            <a:off x="8348393" y="3453783"/>
            <a:ext cx="1238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Decades</a:t>
            </a:r>
            <a:endParaRPr sz="220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geedd933635_0_92"/>
          <p:cNvSpPr txBox="1"/>
          <p:nvPr/>
        </p:nvSpPr>
        <p:spPr>
          <a:xfrm>
            <a:off x="8442229" y="822435"/>
            <a:ext cx="29001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Climate projections</a:t>
            </a:r>
            <a:endParaRPr sz="2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8" name="Google Shape;168;geedd933635_0_92"/>
          <p:cNvCxnSpPr/>
          <p:nvPr/>
        </p:nvCxnSpPr>
        <p:spPr>
          <a:xfrm>
            <a:off x="648538" y="3378457"/>
            <a:ext cx="11124000" cy="26400"/>
          </a:xfrm>
          <a:prstGeom prst="straightConnector1">
            <a:avLst/>
          </a:prstGeom>
          <a:solidFill>
            <a:srgbClr val="5B9BD5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stealth" w="lg" len="lg"/>
          </a:ln>
        </p:spPr>
      </p:cxnSp>
      <p:sp>
        <p:nvSpPr>
          <p:cNvPr id="169" name="Google Shape;169;geedd933635_0_92"/>
          <p:cNvSpPr txBox="1"/>
          <p:nvPr/>
        </p:nvSpPr>
        <p:spPr>
          <a:xfrm>
            <a:off x="8771384" y="2915275"/>
            <a:ext cx="2375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B3D7"/>
              </a:buClr>
              <a:buSzPts val="2000"/>
              <a:buFont typeface="Calibri"/>
              <a:buNone/>
            </a:pPr>
            <a:r>
              <a:rPr lang="en-GB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Meinshausen et al. (2020)</a:t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Google Shape;170;geedd933635_0_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82249" y="2925560"/>
            <a:ext cx="540000" cy="3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geedd933635_0_92"/>
          <p:cNvSpPr txBox="1"/>
          <p:nvPr/>
        </p:nvSpPr>
        <p:spPr>
          <a:xfrm>
            <a:off x="3642038" y="3453783"/>
            <a:ext cx="11532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Months</a:t>
            </a:r>
            <a:endParaRPr sz="220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geedd933635_0_92"/>
          <p:cNvSpPr txBox="1"/>
          <p:nvPr/>
        </p:nvSpPr>
        <p:spPr>
          <a:xfrm>
            <a:off x="5305923" y="3453783"/>
            <a:ext cx="11913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Seasons</a:t>
            </a:r>
            <a:endParaRPr sz="2200" b="1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geedd933635_0_92"/>
          <p:cNvSpPr txBox="1"/>
          <p:nvPr/>
        </p:nvSpPr>
        <p:spPr>
          <a:xfrm>
            <a:off x="7007908" y="3453783"/>
            <a:ext cx="9060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Years </a:t>
            </a:r>
            <a:endParaRPr sz="2200" b="1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geedd933635_0_92"/>
          <p:cNvSpPr txBox="1"/>
          <p:nvPr/>
        </p:nvSpPr>
        <p:spPr>
          <a:xfrm>
            <a:off x="347629" y="862835"/>
            <a:ext cx="29001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Weather forecasts</a:t>
            </a:r>
            <a:endParaRPr sz="2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5" name="Google Shape;175;geedd933635_0_92"/>
          <p:cNvGrpSpPr/>
          <p:nvPr/>
        </p:nvGrpSpPr>
        <p:grpSpPr>
          <a:xfrm>
            <a:off x="809990" y="4452780"/>
            <a:ext cx="2318036" cy="1548072"/>
            <a:chOff x="635000" y="4673600"/>
            <a:chExt cx="2489300" cy="1661200"/>
          </a:xfrm>
        </p:grpSpPr>
        <p:pic>
          <p:nvPicPr>
            <p:cNvPr id="176" name="Google Shape;176;geedd933635_0_92"/>
            <p:cNvPicPr preferRelativeResize="0"/>
            <p:nvPr/>
          </p:nvPicPr>
          <p:blipFill rotWithShape="1">
            <a:blip r:embed="rId6">
              <a:alphaModFix/>
            </a:blip>
            <a:srcRect t="4446" b="37960"/>
            <a:stretch/>
          </p:blipFill>
          <p:spPr>
            <a:xfrm>
              <a:off x="635000" y="4673600"/>
              <a:ext cx="1846670" cy="16024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7" name="Google Shape;177;geedd933635_0_92"/>
            <p:cNvSpPr txBox="1"/>
            <p:nvPr/>
          </p:nvSpPr>
          <p:spPr>
            <a:xfrm>
              <a:off x="1003300" y="6057900"/>
              <a:ext cx="21210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Arial"/>
                <a:buNone/>
              </a:pPr>
              <a:r>
                <a:rPr lang="en-GB" sz="800" b="0" i="0" u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©National Research Council</a:t>
              </a:r>
              <a:endParaRPr/>
            </a:p>
          </p:txBody>
        </p:sp>
      </p:grpSp>
      <p:sp>
        <p:nvSpPr>
          <p:cNvPr id="178" name="Google Shape;178;geedd933635_0_92"/>
          <p:cNvSpPr txBox="1"/>
          <p:nvPr/>
        </p:nvSpPr>
        <p:spPr>
          <a:xfrm>
            <a:off x="144383" y="4078093"/>
            <a:ext cx="3022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GB" sz="160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Current Meteorological state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geedd933635_0_92"/>
          <p:cNvSpPr txBox="1"/>
          <p:nvPr/>
        </p:nvSpPr>
        <p:spPr>
          <a:xfrm>
            <a:off x="2909205" y="4820950"/>
            <a:ext cx="2739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600"/>
              <a:buFont typeface="Arial"/>
              <a:buNone/>
            </a:pPr>
            <a:r>
              <a:rPr lang="en-GB" sz="1900" b="1" i="0" u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Initialization</a:t>
            </a:r>
            <a:r>
              <a:rPr lang="en-GB" sz="1900" i="0" u="none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900" i="0" u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of internal </a:t>
            </a:r>
            <a:endParaRPr sz="190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600"/>
              <a:buFont typeface="Arial"/>
              <a:buNone/>
            </a:pPr>
            <a:r>
              <a:rPr lang="en-GB" sz="1900" i="0" u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sources of predictability</a:t>
            </a:r>
            <a:endParaRPr sz="190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geedd933635_0_92"/>
          <p:cNvSpPr/>
          <p:nvPr/>
        </p:nvSpPr>
        <p:spPr>
          <a:xfrm>
            <a:off x="5790156" y="5051800"/>
            <a:ext cx="772500" cy="215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1" name="Google Shape;181;geedd933635_0_92"/>
          <p:cNvPicPr preferRelativeResize="0"/>
          <p:nvPr/>
        </p:nvPicPr>
        <p:blipFill rotWithShape="1">
          <a:blip r:embed="rId7">
            <a:alphaModFix/>
          </a:blip>
          <a:srcRect l="23716" t="397" r="5381" b="347"/>
          <a:stretch/>
        </p:blipFill>
        <p:spPr>
          <a:xfrm>
            <a:off x="6989846" y="4302500"/>
            <a:ext cx="1587600" cy="166863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2" name="Google Shape;182;geedd933635_0_9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342850" y="4278643"/>
            <a:ext cx="1876425" cy="179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geedd933635_0_92"/>
          <p:cNvSpPr txBox="1"/>
          <p:nvPr/>
        </p:nvSpPr>
        <p:spPr>
          <a:xfrm>
            <a:off x="8695511" y="3961680"/>
            <a:ext cx="3022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GB" sz="1600">
                <a:latin typeface="Calibri"/>
                <a:ea typeface="Calibri"/>
                <a:cs typeface="Calibri"/>
                <a:sym typeface="Calibri"/>
              </a:rPr>
              <a:t>Global Earth System Model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geedd933635_0_92"/>
          <p:cNvSpPr txBox="1"/>
          <p:nvPr/>
        </p:nvSpPr>
        <p:spPr>
          <a:xfrm>
            <a:off x="6257111" y="3961680"/>
            <a:ext cx="3022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GB" sz="1600">
                <a:latin typeface="Calibri"/>
                <a:ea typeface="Calibri"/>
                <a:cs typeface="Calibri"/>
                <a:sym typeface="Calibri"/>
              </a:rPr>
              <a:t>Observations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geedd933635_0_92"/>
          <p:cNvSpPr txBox="1"/>
          <p:nvPr/>
        </p:nvSpPr>
        <p:spPr>
          <a:xfrm>
            <a:off x="960378" y="175043"/>
            <a:ext cx="6879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GB" sz="3200" b="1">
                <a:latin typeface="Calibri"/>
                <a:ea typeface="Calibri"/>
                <a:cs typeface="Calibri"/>
                <a:sym typeface="Calibri"/>
              </a:rPr>
              <a:t>Fundamentals</a:t>
            </a:r>
            <a:r>
              <a:rPr lang="en-GB" sz="3200" b="1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en-GB" sz="3200" b="1" i="0" u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Climate Prediction</a:t>
            </a:r>
            <a:endParaRPr sz="320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12;gecca030faf_0_36"/>
          <p:cNvSpPr/>
          <p:nvPr/>
        </p:nvSpPr>
        <p:spPr>
          <a:xfrm>
            <a:off x="8364972" y="4912800"/>
            <a:ext cx="1272924" cy="468000"/>
          </a:xfrm>
          <a:prstGeom prst="homePlate">
            <a:avLst>
              <a:gd name="adj" fmla="val 50000"/>
            </a:avLst>
          </a:prstGeom>
          <a:solidFill>
            <a:schemeClr val="lt2"/>
          </a:solidFill>
          <a:ln w="2857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DATA ASSIMILATION</a:t>
            </a:r>
            <a:endParaRPr sz="1200" dirty="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geedd933635_0_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6076" y="1223235"/>
            <a:ext cx="2523249" cy="230304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geedd933635_0_92"/>
          <p:cNvSpPr/>
          <p:nvPr/>
        </p:nvSpPr>
        <p:spPr>
          <a:xfrm>
            <a:off x="2096800" y="3514063"/>
            <a:ext cx="7380000" cy="3600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2" name="Google Shape;162;geedd933635_0_92"/>
          <p:cNvPicPr preferRelativeResize="0"/>
          <p:nvPr/>
        </p:nvPicPr>
        <p:blipFill rotWithShape="1">
          <a:blip r:embed="rId4">
            <a:alphaModFix/>
          </a:blip>
          <a:srcRect b="11824"/>
          <a:stretch/>
        </p:blipFill>
        <p:spPr>
          <a:xfrm>
            <a:off x="545750" y="1331574"/>
            <a:ext cx="2523250" cy="2002464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geedd933635_0_92"/>
          <p:cNvSpPr txBox="1"/>
          <p:nvPr/>
        </p:nvSpPr>
        <p:spPr>
          <a:xfrm>
            <a:off x="10097478" y="3453783"/>
            <a:ext cx="13776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Centuries</a:t>
            </a:r>
            <a:endParaRPr sz="2200" b="1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geedd933635_0_92"/>
          <p:cNvSpPr txBox="1"/>
          <p:nvPr/>
        </p:nvSpPr>
        <p:spPr>
          <a:xfrm>
            <a:off x="835968" y="3453783"/>
            <a:ext cx="7725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Days</a:t>
            </a:r>
            <a:endParaRPr sz="2200" b="1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geedd933635_0_92"/>
          <p:cNvSpPr txBox="1"/>
          <p:nvPr/>
        </p:nvSpPr>
        <p:spPr>
          <a:xfrm>
            <a:off x="2119153" y="3453783"/>
            <a:ext cx="10122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Weeks</a:t>
            </a:r>
            <a:endParaRPr sz="220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geedd933635_0_92"/>
          <p:cNvSpPr/>
          <p:nvPr/>
        </p:nvSpPr>
        <p:spPr>
          <a:xfrm>
            <a:off x="8348393" y="3453783"/>
            <a:ext cx="1238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Decades</a:t>
            </a:r>
            <a:endParaRPr sz="220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geedd933635_0_92"/>
          <p:cNvSpPr txBox="1"/>
          <p:nvPr/>
        </p:nvSpPr>
        <p:spPr>
          <a:xfrm>
            <a:off x="8442229" y="822435"/>
            <a:ext cx="29001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Climate projections</a:t>
            </a:r>
            <a:endParaRPr sz="2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8" name="Google Shape;168;geedd933635_0_92"/>
          <p:cNvCxnSpPr/>
          <p:nvPr/>
        </p:nvCxnSpPr>
        <p:spPr>
          <a:xfrm>
            <a:off x="648538" y="3378457"/>
            <a:ext cx="11124000" cy="26400"/>
          </a:xfrm>
          <a:prstGeom prst="straightConnector1">
            <a:avLst/>
          </a:prstGeom>
          <a:solidFill>
            <a:srgbClr val="5B9BD5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stealth" w="lg" len="lg"/>
          </a:ln>
        </p:spPr>
      </p:cxnSp>
      <p:sp>
        <p:nvSpPr>
          <p:cNvPr id="169" name="Google Shape;169;geedd933635_0_92"/>
          <p:cNvSpPr txBox="1"/>
          <p:nvPr/>
        </p:nvSpPr>
        <p:spPr>
          <a:xfrm>
            <a:off x="8771384" y="2915275"/>
            <a:ext cx="2375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B3D7"/>
              </a:buClr>
              <a:buSzPts val="2000"/>
              <a:buFont typeface="Calibri"/>
              <a:buNone/>
            </a:pPr>
            <a:r>
              <a:rPr lang="en-GB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Meinshausen et al. (2020)</a:t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Google Shape;170;geedd933635_0_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82249" y="2925560"/>
            <a:ext cx="540000" cy="3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geedd933635_0_92"/>
          <p:cNvSpPr txBox="1"/>
          <p:nvPr/>
        </p:nvSpPr>
        <p:spPr>
          <a:xfrm>
            <a:off x="3642038" y="3453783"/>
            <a:ext cx="11532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Months</a:t>
            </a:r>
            <a:endParaRPr sz="220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geedd933635_0_92"/>
          <p:cNvSpPr txBox="1"/>
          <p:nvPr/>
        </p:nvSpPr>
        <p:spPr>
          <a:xfrm>
            <a:off x="5305923" y="3453783"/>
            <a:ext cx="11913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Seasons</a:t>
            </a:r>
            <a:endParaRPr sz="2200" b="1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geedd933635_0_92"/>
          <p:cNvSpPr txBox="1"/>
          <p:nvPr/>
        </p:nvSpPr>
        <p:spPr>
          <a:xfrm>
            <a:off x="7007908" y="3453783"/>
            <a:ext cx="9060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Years </a:t>
            </a:r>
            <a:endParaRPr sz="2200" b="1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geedd933635_0_92"/>
          <p:cNvSpPr txBox="1"/>
          <p:nvPr/>
        </p:nvSpPr>
        <p:spPr>
          <a:xfrm>
            <a:off x="347629" y="862835"/>
            <a:ext cx="29001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Weather forecasts</a:t>
            </a:r>
            <a:endParaRPr sz="2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1" name="Google Shape;181;geedd933635_0_92"/>
          <p:cNvPicPr preferRelativeResize="0"/>
          <p:nvPr/>
        </p:nvPicPr>
        <p:blipFill rotWithShape="1">
          <a:blip r:embed="rId6">
            <a:alphaModFix/>
          </a:blip>
          <a:srcRect l="23716" t="397" r="5381" b="347"/>
          <a:stretch/>
        </p:blipFill>
        <p:spPr>
          <a:xfrm>
            <a:off x="6989846" y="4302500"/>
            <a:ext cx="1587600" cy="166863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2" name="Google Shape;182;geedd933635_0_9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342850" y="4278643"/>
            <a:ext cx="1876425" cy="179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geedd933635_0_92"/>
          <p:cNvSpPr txBox="1"/>
          <p:nvPr/>
        </p:nvSpPr>
        <p:spPr>
          <a:xfrm>
            <a:off x="8695511" y="3961680"/>
            <a:ext cx="3022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GB" sz="1600">
                <a:latin typeface="Calibri"/>
                <a:ea typeface="Calibri"/>
                <a:cs typeface="Calibri"/>
                <a:sym typeface="Calibri"/>
              </a:rPr>
              <a:t>Global Earth System Model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geedd933635_0_92"/>
          <p:cNvSpPr txBox="1"/>
          <p:nvPr/>
        </p:nvSpPr>
        <p:spPr>
          <a:xfrm>
            <a:off x="6257111" y="3961680"/>
            <a:ext cx="3022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GB" sz="1600">
                <a:latin typeface="Calibri"/>
                <a:ea typeface="Calibri"/>
                <a:cs typeface="Calibri"/>
                <a:sym typeface="Calibri"/>
              </a:rPr>
              <a:t>Observations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geedd933635_0_92"/>
          <p:cNvSpPr txBox="1"/>
          <p:nvPr/>
        </p:nvSpPr>
        <p:spPr>
          <a:xfrm>
            <a:off x="960378" y="175043"/>
            <a:ext cx="6879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GB" sz="3200" b="1">
                <a:latin typeface="Calibri"/>
                <a:ea typeface="Calibri"/>
                <a:cs typeface="Calibri"/>
                <a:sym typeface="Calibri"/>
              </a:rPr>
              <a:t>Fundamentals</a:t>
            </a:r>
            <a:r>
              <a:rPr lang="en-GB" sz="3200" b="1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en-GB" sz="3200" b="1" i="0" u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Climate Prediction</a:t>
            </a:r>
            <a:endParaRPr sz="320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12;gecca030faf_0_36"/>
          <p:cNvSpPr/>
          <p:nvPr/>
        </p:nvSpPr>
        <p:spPr>
          <a:xfrm>
            <a:off x="8364972" y="4912800"/>
            <a:ext cx="1272924" cy="468000"/>
          </a:xfrm>
          <a:prstGeom prst="homePlate">
            <a:avLst>
              <a:gd name="adj" fmla="val 50000"/>
            </a:avLst>
          </a:prstGeom>
          <a:solidFill>
            <a:schemeClr val="lt2"/>
          </a:solidFill>
          <a:ln w="2857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DATA ASSIMILATION</a:t>
            </a:r>
            <a:endParaRPr sz="1200" dirty="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06;gecca030faf_0_36"/>
          <p:cNvSpPr txBox="1"/>
          <p:nvPr/>
        </p:nvSpPr>
        <p:spPr>
          <a:xfrm>
            <a:off x="2853977" y="4820950"/>
            <a:ext cx="28047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600"/>
              <a:buFont typeface="Arial"/>
              <a:buNone/>
            </a:pPr>
            <a:r>
              <a:rPr lang="en-GB" sz="19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Predictability </a:t>
            </a:r>
            <a:r>
              <a:rPr lang="en-GB" sz="19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from</a:t>
            </a:r>
            <a:r>
              <a:rPr lang="en-GB" sz="19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slowly varying components </a:t>
            </a:r>
            <a:r>
              <a:rPr lang="en-GB" sz="19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of the Earth system</a:t>
            </a:r>
            <a:endParaRPr sz="19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07;gecca030faf_0_36"/>
          <p:cNvSpPr/>
          <p:nvPr/>
        </p:nvSpPr>
        <p:spPr>
          <a:xfrm flipH="1">
            <a:off x="5859176" y="5051800"/>
            <a:ext cx="772500" cy="215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1905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F497D"/>
              </a:solidFill>
            </a:endParaRPr>
          </a:p>
        </p:txBody>
      </p:sp>
      <p:grpSp>
        <p:nvGrpSpPr>
          <p:cNvPr id="32" name="Google Shape;214;gecca030faf_0_36"/>
          <p:cNvGrpSpPr/>
          <p:nvPr/>
        </p:nvGrpSpPr>
        <p:grpSpPr>
          <a:xfrm>
            <a:off x="152351" y="3971275"/>
            <a:ext cx="3027035" cy="2029478"/>
            <a:chOff x="28115" y="3971275"/>
            <a:chExt cx="3027035" cy="2029478"/>
          </a:xfrm>
        </p:grpSpPr>
        <p:grpSp>
          <p:nvGrpSpPr>
            <p:cNvPr id="33" name="Google Shape;215;gecca030faf_0_36"/>
            <p:cNvGrpSpPr/>
            <p:nvPr/>
          </p:nvGrpSpPr>
          <p:grpSpPr>
            <a:xfrm>
              <a:off x="28115" y="4000903"/>
              <a:ext cx="2523444" cy="1999850"/>
              <a:chOff x="5468003" y="4000903"/>
              <a:chExt cx="2523444" cy="1999850"/>
            </a:xfrm>
          </p:grpSpPr>
          <p:pic>
            <p:nvPicPr>
              <p:cNvPr id="37" name="Google Shape;216;gecca030faf_0_36"/>
              <p:cNvPicPr preferRelativeResize="0"/>
              <p:nvPr/>
            </p:nvPicPr>
            <p:blipFill rotWithShape="1">
              <a:blip r:embed="rId8">
                <a:alphaModFix/>
              </a:blip>
              <a:srcRect l="4780"/>
              <a:stretch/>
            </p:blipFill>
            <p:spPr>
              <a:xfrm>
                <a:off x="5742323" y="4000903"/>
                <a:ext cx="2200034" cy="182911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8" name="Google Shape;217;gecca030faf_0_36"/>
              <p:cNvSpPr txBox="1"/>
              <p:nvPr/>
            </p:nvSpPr>
            <p:spPr>
              <a:xfrm>
                <a:off x="5815900" y="5708626"/>
                <a:ext cx="2038200" cy="1440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218;gecca030faf_0_36"/>
              <p:cNvSpPr txBox="1"/>
              <p:nvPr/>
            </p:nvSpPr>
            <p:spPr>
              <a:xfrm>
                <a:off x="5791706" y="4554195"/>
                <a:ext cx="1083300" cy="29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5D527"/>
                  </a:buClr>
                  <a:buSzPts val="1400"/>
                  <a:buFont typeface="Arial"/>
                  <a:buNone/>
                </a:pPr>
                <a:r>
                  <a:rPr lang="en-GB" sz="1300" i="0" u="none">
                    <a:solidFill>
                      <a:srgbClr val="F1C23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atmosphere</a:t>
                </a:r>
                <a:endParaRPr sz="1300">
                  <a:solidFill>
                    <a:srgbClr val="F1C23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219;gecca030faf_0_36"/>
              <p:cNvSpPr txBox="1"/>
              <p:nvPr/>
            </p:nvSpPr>
            <p:spPr>
              <a:xfrm rot="10800000" flipH="1">
                <a:off x="5876376" y="4318275"/>
                <a:ext cx="447300" cy="2721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220;gecca030faf_0_36"/>
              <p:cNvSpPr txBox="1"/>
              <p:nvPr/>
            </p:nvSpPr>
            <p:spPr>
              <a:xfrm rot="10800000" flipH="1">
                <a:off x="7325898" y="5083211"/>
                <a:ext cx="270600" cy="2355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221;gecca030faf_0_36"/>
              <p:cNvSpPr txBox="1"/>
              <p:nvPr/>
            </p:nvSpPr>
            <p:spPr>
              <a:xfrm>
                <a:off x="6743120" y="4953072"/>
                <a:ext cx="1134000" cy="29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F497D"/>
                  </a:buClr>
                  <a:buSzPts val="1400"/>
                  <a:buFont typeface="Arial"/>
                  <a:buNone/>
                </a:pPr>
                <a:r>
                  <a:rPr lang="en-GB" sz="1300" i="0" u="none" dirty="0">
                    <a:solidFill>
                      <a:srgbClr val="1F497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ocean/sea ice</a:t>
                </a:r>
                <a:endParaRPr sz="1300" dirty="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222;gecca030faf_0_36"/>
              <p:cNvSpPr txBox="1"/>
              <p:nvPr/>
            </p:nvSpPr>
            <p:spPr>
              <a:xfrm>
                <a:off x="5501501" y="5664500"/>
                <a:ext cx="772500" cy="27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n-GB" sz="1200" i="0" u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~7</a:t>
                </a:r>
                <a:r>
                  <a:rPr lang="en-GB" sz="1200"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n-GB" sz="1200" i="0" u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days</a:t>
                </a:r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223;gecca030faf_0_36"/>
              <p:cNvSpPr txBox="1"/>
              <p:nvPr/>
            </p:nvSpPr>
            <p:spPr>
              <a:xfrm>
                <a:off x="6161924" y="5672450"/>
                <a:ext cx="772500" cy="27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n-GB" sz="1200" i="0" u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~30 days</a:t>
                </a:r>
                <a:endParaRPr sz="12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224;gecca030faf_0_36"/>
              <p:cNvSpPr txBox="1"/>
              <p:nvPr/>
            </p:nvSpPr>
            <p:spPr>
              <a:xfrm>
                <a:off x="6650702" y="5692953"/>
                <a:ext cx="10833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lang="en-GB" b="1" i="0" u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Time</a:t>
                </a:r>
                <a:endParaRPr b="1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225;gecca030faf_0_36"/>
              <p:cNvSpPr txBox="1"/>
              <p:nvPr/>
            </p:nvSpPr>
            <p:spPr>
              <a:xfrm rot="-5400000">
                <a:off x="5006753" y="4734295"/>
                <a:ext cx="12303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lang="en-GB" b="1" i="0" u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Predictability</a:t>
                </a:r>
                <a:endParaRPr b="1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226;gecca030faf_0_36"/>
              <p:cNvSpPr txBox="1"/>
              <p:nvPr/>
            </p:nvSpPr>
            <p:spPr>
              <a:xfrm>
                <a:off x="6690228" y="4436674"/>
                <a:ext cx="9063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GB" sz="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©Paul Dirmeyer (GMU/COLA)</a:t>
                </a:r>
                <a:endParaRPr/>
              </a:p>
            </p:txBody>
          </p:sp>
          <p:sp>
            <p:nvSpPr>
              <p:cNvPr id="48" name="Google Shape;227;gecca030faf_0_36"/>
              <p:cNvSpPr txBox="1"/>
              <p:nvPr/>
            </p:nvSpPr>
            <p:spPr>
              <a:xfrm rot="10800000" flipH="1">
                <a:off x="6119190" y="4921358"/>
                <a:ext cx="270600" cy="2355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228;gecca030faf_0_36"/>
              <p:cNvSpPr txBox="1"/>
              <p:nvPr/>
            </p:nvSpPr>
            <p:spPr>
              <a:xfrm>
                <a:off x="6070702" y="4998500"/>
                <a:ext cx="636000" cy="29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8000"/>
                  </a:buClr>
                  <a:buSzPts val="1400"/>
                  <a:buFont typeface="Arial"/>
                  <a:buNone/>
                </a:pPr>
                <a:r>
                  <a:rPr lang="en-GB" sz="1300" i="0" u="none">
                    <a:solidFill>
                      <a:srgbClr val="548135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land</a:t>
                </a:r>
                <a:endParaRPr sz="1300">
                  <a:solidFill>
                    <a:srgbClr val="54813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229;gecca030faf_0_36"/>
              <p:cNvSpPr txBox="1"/>
              <p:nvPr/>
            </p:nvSpPr>
            <p:spPr>
              <a:xfrm rot="10800000" flipH="1">
                <a:off x="7877747" y="4237217"/>
                <a:ext cx="113700" cy="10962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230;gecca030faf_0_36"/>
            <p:cNvSpPr/>
            <p:nvPr/>
          </p:nvSpPr>
          <p:spPr>
            <a:xfrm>
              <a:off x="801400" y="3971275"/>
              <a:ext cx="1671900" cy="612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31;gecca030faf_0_36"/>
            <p:cNvSpPr/>
            <p:nvPr/>
          </p:nvSpPr>
          <p:spPr>
            <a:xfrm>
              <a:off x="1383250" y="4236400"/>
              <a:ext cx="1671900" cy="612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32;gecca030faf_0_36"/>
            <p:cNvSpPr txBox="1"/>
            <p:nvPr/>
          </p:nvSpPr>
          <p:spPr>
            <a:xfrm>
              <a:off x="347636" y="4130312"/>
              <a:ext cx="2375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5B3D7"/>
                </a:buClr>
                <a:buSzPts val="2000"/>
                <a:buFont typeface="Calibri"/>
                <a:buNone/>
              </a:pPr>
              <a:r>
                <a:rPr lang="en-GB">
                  <a:latin typeface="Calibri"/>
                  <a:ea typeface="Calibri"/>
                  <a:cs typeface="Calibri"/>
                  <a:sym typeface="Calibri"/>
                </a:rPr>
                <a:t>Mariotti</a:t>
              </a:r>
              <a:r>
                <a:rPr lang="en-GB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et al. (20</a:t>
              </a:r>
              <a:r>
                <a:rPr lang="en-GB">
                  <a:latin typeface="Calibri"/>
                  <a:ea typeface="Calibri"/>
                  <a:cs typeface="Calibri"/>
                  <a:sym typeface="Calibri"/>
                </a:rPr>
                <a:t>18</a:t>
              </a:r>
              <a:r>
                <a:rPr lang="en-GB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7111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geedd933635_0_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6076" y="1223235"/>
            <a:ext cx="2523249" cy="230304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geedd933635_0_159"/>
          <p:cNvSpPr/>
          <p:nvPr/>
        </p:nvSpPr>
        <p:spPr>
          <a:xfrm>
            <a:off x="2096800" y="3514063"/>
            <a:ext cx="7380000" cy="3600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9" name="Google Shape;239;geedd933635_0_159"/>
          <p:cNvPicPr preferRelativeResize="0"/>
          <p:nvPr/>
        </p:nvPicPr>
        <p:blipFill rotWithShape="1">
          <a:blip r:embed="rId4">
            <a:alphaModFix/>
          </a:blip>
          <a:srcRect b="11824"/>
          <a:stretch/>
        </p:blipFill>
        <p:spPr>
          <a:xfrm>
            <a:off x="545750" y="1331574"/>
            <a:ext cx="2523250" cy="2002464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geedd933635_0_159"/>
          <p:cNvSpPr txBox="1"/>
          <p:nvPr/>
        </p:nvSpPr>
        <p:spPr>
          <a:xfrm>
            <a:off x="10097478" y="3453783"/>
            <a:ext cx="13776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Centuries</a:t>
            </a:r>
            <a:endParaRPr sz="2200" b="1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geedd933635_0_159"/>
          <p:cNvSpPr txBox="1"/>
          <p:nvPr/>
        </p:nvSpPr>
        <p:spPr>
          <a:xfrm>
            <a:off x="835968" y="3453783"/>
            <a:ext cx="7725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Days</a:t>
            </a:r>
            <a:endParaRPr sz="2200" b="1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geedd933635_0_159"/>
          <p:cNvSpPr txBox="1"/>
          <p:nvPr/>
        </p:nvSpPr>
        <p:spPr>
          <a:xfrm>
            <a:off x="2119153" y="3453783"/>
            <a:ext cx="10122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Weeks</a:t>
            </a:r>
            <a:endParaRPr sz="220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geedd933635_0_159"/>
          <p:cNvSpPr/>
          <p:nvPr/>
        </p:nvSpPr>
        <p:spPr>
          <a:xfrm>
            <a:off x="8348393" y="3453783"/>
            <a:ext cx="1238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Decades</a:t>
            </a:r>
            <a:endParaRPr sz="220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geedd933635_0_159"/>
          <p:cNvSpPr txBox="1"/>
          <p:nvPr/>
        </p:nvSpPr>
        <p:spPr>
          <a:xfrm>
            <a:off x="8442229" y="822435"/>
            <a:ext cx="29001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Climate projections</a:t>
            </a:r>
            <a:endParaRPr sz="2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5" name="Google Shape;245;geedd933635_0_159"/>
          <p:cNvCxnSpPr/>
          <p:nvPr/>
        </p:nvCxnSpPr>
        <p:spPr>
          <a:xfrm>
            <a:off x="648538" y="3378457"/>
            <a:ext cx="11124000" cy="26400"/>
          </a:xfrm>
          <a:prstGeom prst="straightConnector1">
            <a:avLst/>
          </a:prstGeom>
          <a:solidFill>
            <a:srgbClr val="5B9BD5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stealth" w="lg" len="lg"/>
          </a:ln>
        </p:spPr>
      </p:cxnSp>
      <p:sp>
        <p:nvSpPr>
          <p:cNvPr id="246" name="Google Shape;246;geedd933635_0_159"/>
          <p:cNvSpPr txBox="1"/>
          <p:nvPr/>
        </p:nvSpPr>
        <p:spPr>
          <a:xfrm>
            <a:off x="8771384" y="2915275"/>
            <a:ext cx="2375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B3D7"/>
              </a:buClr>
              <a:buSzPts val="2000"/>
              <a:buFont typeface="Calibri"/>
              <a:buNone/>
            </a:pPr>
            <a:r>
              <a:rPr lang="en-GB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Meinshausen et al. (2020)</a:t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7" name="Google Shape;247;geedd933635_0_1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82249" y="2925560"/>
            <a:ext cx="540000" cy="3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geedd933635_0_159"/>
          <p:cNvSpPr txBox="1"/>
          <p:nvPr/>
        </p:nvSpPr>
        <p:spPr>
          <a:xfrm>
            <a:off x="3642038" y="3453783"/>
            <a:ext cx="11532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Months</a:t>
            </a:r>
            <a:endParaRPr sz="220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geedd933635_0_159"/>
          <p:cNvSpPr txBox="1"/>
          <p:nvPr/>
        </p:nvSpPr>
        <p:spPr>
          <a:xfrm>
            <a:off x="5305923" y="3453783"/>
            <a:ext cx="11913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Seasons</a:t>
            </a:r>
            <a:endParaRPr sz="2200" b="1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geedd933635_0_159"/>
          <p:cNvSpPr txBox="1"/>
          <p:nvPr/>
        </p:nvSpPr>
        <p:spPr>
          <a:xfrm>
            <a:off x="7007908" y="3453783"/>
            <a:ext cx="9060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Years </a:t>
            </a:r>
            <a:endParaRPr sz="2200" b="1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geedd933635_0_159"/>
          <p:cNvSpPr txBox="1"/>
          <p:nvPr/>
        </p:nvSpPr>
        <p:spPr>
          <a:xfrm>
            <a:off x="347629" y="862835"/>
            <a:ext cx="29001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Weather forecasts</a:t>
            </a:r>
            <a:endParaRPr sz="2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2" name="Google Shape;252;geedd933635_0_159"/>
          <p:cNvGrpSpPr/>
          <p:nvPr/>
        </p:nvGrpSpPr>
        <p:grpSpPr>
          <a:xfrm>
            <a:off x="809990" y="4452780"/>
            <a:ext cx="2318036" cy="1548072"/>
            <a:chOff x="635000" y="4673600"/>
            <a:chExt cx="2489300" cy="1661200"/>
          </a:xfrm>
        </p:grpSpPr>
        <p:pic>
          <p:nvPicPr>
            <p:cNvPr id="253" name="Google Shape;253;geedd933635_0_159"/>
            <p:cNvPicPr preferRelativeResize="0"/>
            <p:nvPr/>
          </p:nvPicPr>
          <p:blipFill rotWithShape="1">
            <a:blip r:embed="rId6">
              <a:alphaModFix/>
            </a:blip>
            <a:srcRect t="4446" b="37960"/>
            <a:stretch/>
          </p:blipFill>
          <p:spPr>
            <a:xfrm>
              <a:off x="635000" y="4673600"/>
              <a:ext cx="1846670" cy="16024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4" name="Google Shape;254;geedd933635_0_159"/>
            <p:cNvSpPr txBox="1"/>
            <p:nvPr/>
          </p:nvSpPr>
          <p:spPr>
            <a:xfrm>
              <a:off x="1003300" y="6057900"/>
              <a:ext cx="21210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Arial"/>
                <a:buNone/>
              </a:pPr>
              <a:r>
                <a:rPr lang="en-GB" sz="800" b="0" i="0" u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©National Research Council</a:t>
              </a:r>
              <a:endParaRPr/>
            </a:p>
          </p:txBody>
        </p:sp>
      </p:grpSp>
      <p:sp>
        <p:nvSpPr>
          <p:cNvPr id="255" name="Google Shape;255;geedd933635_0_159"/>
          <p:cNvSpPr txBox="1"/>
          <p:nvPr/>
        </p:nvSpPr>
        <p:spPr>
          <a:xfrm>
            <a:off x="144383" y="4078093"/>
            <a:ext cx="3022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GB" sz="160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Current Meteorological state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geedd933635_0_159"/>
          <p:cNvSpPr txBox="1"/>
          <p:nvPr/>
        </p:nvSpPr>
        <p:spPr>
          <a:xfrm>
            <a:off x="2674537" y="4820950"/>
            <a:ext cx="2739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600"/>
              <a:buFont typeface="Arial"/>
              <a:buNone/>
            </a:pPr>
            <a:r>
              <a:rPr lang="en-GB" sz="1900" b="1" i="0" u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Initialization</a:t>
            </a:r>
            <a:r>
              <a:rPr lang="en-GB" sz="1900" i="0" u="none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900" i="0" u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of internal </a:t>
            </a:r>
            <a:endParaRPr sz="190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600"/>
              <a:buFont typeface="Arial"/>
              <a:buNone/>
            </a:pPr>
            <a:r>
              <a:rPr lang="en-GB" sz="1900" i="0" u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sources of predictability</a:t>
            </a:r>
            <a:endParaRPr sz="190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geedd933635_0_159"/>
          <p:cNvSpPr/>
          <p:nvPr/>
        </p:nvSpPr>
        <p:spPr>
          <a:xfrm>
            <a:off x="5310632" y="5051800"/>
            <a:ext cx="630000" cy="215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8" name="Google Shape;258;geedd933635_0_1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002154" y="4278643"/>
            <a:ext cx="1876425" cy="179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geedd933635_0_159"/>
          <p:cNvSpPr txBox="1"/>
          <p:nvPr/>
        </p:nvSpPr>
        <p:spPr>
          <a:xfrm>
            <a:off x="9354815" y="3961680"/>
            <a:ext cx="3022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GB" sz="1600">
                <a:latin typeface="Calibri"/>
                <a:ea typeface="Calibri"/>
                <a:cs typeface="Calibri"/>
                <a:sym typeface="Calibri"/>
              </a:rPr>
              <a:t>Global Earth System Model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geedd933635_0_159"/>
          <p:cNvSpPr txBox="1"/>
          <p:nvPr/>
        </p:nvSpPr>
        <p:spPr>
          <a:xfrm>
            <a:off x="6154415" y="3961680"/>
            <a:ext cx="3022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GB" sz="1600">
                <a:latin typeface="Calibri"/>
                <a:ea typeface="Calibri"/>
                <a:cs typeface="Calibri"/>
                <a:sym typeface="Calibri"/>
              </a:rPr>
              <a:t>Observations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geedd933635_0_159"/>
          <p:cNvSpPr txBox="1"/>
          <p:nvPr/>
        </p:nvSpPr>
        <p:spPr>
          <a:xfrm>
            <a:off x="960378" y="175043"/>
            <a:ext cx="6879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GB" sz="3200" b="1">
                <a:latin typeface="Calibri"/>
                <a:ea typeface="Calibri"/>
                <a:cs typeface="Calibri"/>
                <a:sym typeface="Calibri"/>
              </a:rPr>
              <a:t>Fundamentals</a:t>
            </a:r>
            <a:r>
              <a:rPr lang="en-GB" sz="3200" b="1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en-GB" sz="3200" b="1" i="0" u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Climate Prediction</a:t>
            </a:r>
            <a:endParaRPr sz="320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2" name="Google Shape;262;geedd933635_0_159"/>
          <p:cNvPicPr preferRelativeResize="0"/>
          <p:nvPr/>
        </p:nvPicPr>
        <p:blipFill rotWithShape="1">
          <a:blip r:embed="rId8">
            <a:alphaModFix/>
          </a:blip>
          <a:srcRect r="2391"/>
          <a:stretch/>
        </p:blipFill>
        <p:spPr>
          <a:xfrm>
            <a:off x="6024139" y="4345400"/>
            <a:ext cx="3239997" cy="1705262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63" name="Google Shape;263;geedd933635_0_159"/>
          <p:cNvSpPr/>
          <p:nvPr/>
        </p:nvSpPr>
        <p:spPr>
          <a:xfrm>
            <a:off x="9105900" y="4912800"/>
            <a:ext cx="1191300" cy="468000"/>
          </a:xfrm>
          <a:prstGeom prst="homePlate">
            <a:avLst>
              <a:gd name="adj" fmla="val 50000"/>
            </a:avLst>
          </a:prstGeom>
          <a:solidFill>
            <a:schemeClr val="lt2"/>
          </a:solidFill>
          <a:ln w="2857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DATA ASSIMILATION</a:t>
            </a:r>
            <a:endParaRPr sz="12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geedd933635_0_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796" y="3811660"/>
            <a:ext cx="3295652" cy="211288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9" name="Google Shape;269;geedd933635_0_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57350" y="1133598"/>
            <a:ext cx="3182149" cy="318215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geedd933635_0_57"/>
          <p:cNvSpPr txBox="1"/>
          <p:nvPr/>
        </p:nvSpPr>
        <p:spPr>
          <a:xfrm rot="5400000">
            <a:off x="10523817" y="2637350"/>
            <a:ext cx="2597100" cy="3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</a:pPr>
            <a:r>
              <a:rPr lang="en-GB" sz="18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INTAROS </a:t>
            </a:r>
            <a:r>
              <a:rPr lang="en-GB" sz="1800" b="1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rPr>
              <a:t>Data Catalogue</a:t>
            </a:r>
            <a:endParaRPr b="1">
              <a:solidFill>
                <a:srgbClr val="80808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geedd933635_0_57"/>
          <p:cNvSpPr txBox="1"/>
          <p:nvPr/>
        </p:nvSpPr>
        <p:spPr>
          <a:xfrm>
            <a:off x="1265625" y="47289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2" name="Google Shape;272;geedd933635_0_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5799" y="896287"/>
            <a:ext cx="3295649" cy="2754963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3" name="Google Shape;273;geedd933635_0_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77549" y="2076450"/>
            <a:ext cx="1074225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geedd933635_0_57"/>
          <p:cNvSpPr txBox="1"/>
          <p:nvPr/>
        </p:nvSpPr>
        <p:spPr>
          <a:xfrm>
            <a:off x="8876963" y="4728975"/>
            <a:ext cx="4371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75" name="Google Shape;275;geedd933635_0_57"/>
          <p:cNvSpPr txBox="1"/>
          <p:nvPr/>
        </p:nvSpPr>
        <p:spPr>
          <a:xfrm>
            <a:off x="4208550" y="4756200"/>
            <a:ext cx="7272000" cy="9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Ocean moorings,  Weather stations,  Cruise Campaigns</a:t>
            </a:r>
            <a:endParaRPr sz="21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Satellites,  Supersites,  Gliders,  Floats,...</a:t>
            </a:r>
            <a:endParaRPr sz="21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76" name="Google Shape;276;geedd933635_0_5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84291" y="4293991"/>
            <a:ext cx="1140019" cy="501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geedd933635_0_5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20624" y="1561748"/>
            <a:ext cx="3871116" cy="2754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8" name="Google Shape;278;geedd933635_0_5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91814" y="1569950"/>
            <a:ext cx="1787575" cy="7543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geedd933635_0_57"/>
          <p:cNvSpPr txBox="1"/>
          <p:nvPr/>
        </p:nvSpPr>
        <p:spPr>
          <a:xfrm>
            <a:off x="960375" y="175050"/>
            <a:ext cx="7272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GB"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growing network of Arctic observations</a:t>
            </a: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RIATLA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RIATLA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</TotalTime>
  <Words>923</Words>
  <Application>Microsoft Macintosh PowerPoint</Application>
  <PresentationFormat>Personalizado</PresentationFormat>
  <Paragraphs>236</Paragraphs>
  <Slides>16</Slides>
  <Notes>16</Notes>
  <HiddenSlides>3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16</vt:i4>
      </vt:variant>
    </vt:vector>
  </HeadingPairs>
  <TitlesOfParts>
    <vt:vector size="18" baseType="lpstr">
      <vt:lpstr>TRIATLAS</vt:lpstr>
      <vt:lpstr>TRIATLAS</vt:lpstr>
      <vt:lpstr>Exploiting observations to improve the predictive capacity in the Arctic, including its climate impacts  Dr. Pablo Ortega Barcelona Supercomputing Center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Exploiting observations to improve the predictive capacity in the Arctic, including its climate impacts  Dr. Pablo Ortega Barcelona Supercomputing Center</dc:title>
  <dc:creator>Nilgun Kulan</dc:creator>
  <cp:lastModifiedBy>P. Ortega (BSC)</cp:lastModifiedBy>
  <cp:revision>10</cp:revision>
  <dcterms:created xsi:type="dcterms:W3CDTF">2021-05-18T10:58:49Z</dcterms:created>
  <dcterms:modified xsi:type="dcterms:W3CDTF">2021-09-16T15:43:44Z</dcterms:modified>
</cp:coreProperties>
</file>