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9"/>
  </p:notesMasterIdLst>
  <p:handoutMasterIdLst>
    <p:handoutMasterId r:id="rId20"/>
  </p:handoutMasterIdLst>
  <p:sldIdLst>
    <p:sldId id="280" r:id="rId2"/>
    <p:sldId id="387" r:id="rId3"/>
    <p:sldId id="322" r:id="rId4"/>
    <p:sldId id="326" r:id="rId5"/>
    <p:sldId id="408" r:id="rId6"/>
    <p:sldId id="402" r:id="rId7"/>
    <p:sldId id="406" r:id="rId8"/>
    <p:sldId id="407" r:id="rId9"/>
    <p:sldId id="410" r:id="rId10"/>
    <p:sldId id="404" r:id="rId11"/>
    <p:sldId id="405" r:id="rId12"/>
    <p:sldId id="403" r:id="rId13"/>
    <p:sldId id="397" r:id="rId14"/>
    <p:sldId id="269" r:id="rId15"/>
    <p:sldId id="412" r:id="rId16"/>
    <p:sldId id="413" r:id="rId17"/>
    <p:sldId id="411" r:id="rId18"/>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484"/>
    <a:srgbClr val="F5B783"/>
    <a:srgbClr val="DE7558"/>
    <a:srgbClr val="A50021"/>
    <a:srgbClr val="FF6969"/>
    <a:srgbClr val="3C84E4"/>
    <a:srgbClr val="EAEDF2"/>
    <a:srgbClr val="1E2B33"/>
    <a:srgbClr val="2F5597"/>
    <a:srgbClr val="6BA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3" autoAdjust="0"/>
    <p:restoredTop sz="91618" autoAdjust="0"/>
  </p:normalViewPr>
  <p:slideViewPr>
    <p:cSldViewPr snapToGrid="0">
      <p:cViewPr varScale="1">
        <p:scale>
          <a:sx n="95" d="100"/>
          <a:sy n="95" d="100"/>
        </p:scale>
        <p:origin x="-1136" y="-112"/>
      </p:cViewPr>
      <p:guideLst>
        <p:guide orient="horz" pos="2115"/>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5B5D6D-07A1-483D-B69C-F937ACBEC5E0}" type="doc">
      <dgm:prSet loTypeId="urn:microsoft.com/office/officeart/2005/8/layout/rings+Icon" loCatId="relationship" qsTypeId="urn:microsoft.com/office/officeart/2005/8/quickstyle/simple5" qsCatId="simple" csTypeId="urn:microsoft.com/office/officeart/2005/8/colors/colorful1" csCatId="colorful" phldr="1"/>
      <dgm:spPr/>
    </dgm:pt>
    <dgm:pt modelId="{5AF12F7B-95A3-4125-AC90-6B1498241AED}">
      <dgm:prSet phldrT="[Text]"/>
      <dgm:spPr/>
      <dgm:t>
        <a:bodyPr/>
        <a:lstStyle/>
        <a:p>
          <a:r>
            <a:rPr lang="en-US" b="1" dirty="0" smtClean="0"/>
            <a:t>Observations</a:t>
          </a:r>
        </a:p>
        <a:p>
          <a:r>
            <a:rPr lang="en-US" b="1" dirty="0" smtClean="0"/>
            <a:t>WP1</a:t>
          </a:r>
          <a:endParaRPr lang="en-US" b="1" dirty="0"/>
        </a:p>
      </dgm:t>
    </dgm:pt>
    <dgm:pt modelId="{F9B690CB-85EB-4CEE-9D6A-F54E292E23CD}" type="parTrans" cxnId="{9030E3B9-7D9F-474E-81C8-EF0FE3534194}">
      <dgm:prSet/>
      <dgm:spPr/>
      <dgm:t>
        <a:bodyPr/>
        <a:lstStyle/>
        <a:p>
          <a:endParaRPr lang="en-US" b="1"/>
        </a:p>
      </dgm:t>
    </dgm:pt>
    <dgm:pt modelId="{C8020AE3-7174-4163-94A8-1A16EB7915E4}" type="sibTrans" cxnId="{9030E3B9-7D9F-474E-81C8-EF0FE3534194}">
      <dgm:prSet/>
      <dgm:spPr/>
      <dgm:t>
        <a:bodyPr/>
        <a:lstStyle/>
        <a:p>
          <a:endParaRPr lang="en-US" b="1"/>
        </a:p>
      </dgm:t>
    </dgm:pt>
    <dgm:pt modelId="{15D3A2FC-47E6-4779-A961-A55C8A3BE762}">
      <dgm:prSet phldrT="[Text]"/>
      <dgm:spPr/>
      <dgm:t>
        <a:bodyPr/>
        <a:lstStyle/>
        <a:p>
          <a:r>
            <a:rPr lang="en-US" b="1" dirty="0" smtClean="0"/>
            <a:t>Services</a:t>
          </a:r>
        </a:p>
        <a:p>
          <a:r>
            <a:rPr lang="en-US" b="1" dirty="0" smtClean="0"/>
            <a:t>WP3</a:t>
          </a:r>
          <a:endParaRPr lang="en-US" b="1" dirty="0"/>
        </a:p>
      </dgm:t>
    </dgm:pt>
    <dgm:pt modelId="{D743B6DA-ABDE-47E5-92CA-B3C0B89E2E71}" type="parTrans" cxnId="{6811F7AB-A3CF-4B1C-A2DC-50DB76477310}">
      <dgm:prSet/>
      <dgm:spPr/>
      <dgm:t>
        <a:bodyPr/>
        <a:lstStyle/>
        <a:p>
          <a:endParaRPr lang="en-US" b="1"/>
        </a:p>
      </dgm:t>
    </dgm:pt>
    <dgm:pt modelId="{A4AD8783-5817-43C4-8DAC-CCE219944485}" type="sibTrans" cxnId="{6811F7AB-A3CF-4B1C-A2DC-50DB76477310}">
      <dgm:prSet/>
      <dgm:spPr/>
      <dgm:t>
        <a:bodyPr/>
        <a:lstStyle/>
        <a:p>
          <a:endParaRPr lang="en-US" b="1"/>
        </a:p>
      </dgm:t>
    </dgm:pt>
    <dgm:pt modelId="{0FE0B8B0-38AC-41B0-96B6-EAEFDF6EED1C}">
      <dgm:prSet phldrT="[Text]"/>
      <dgm:spPr/>
      <dgm:t>
        <a:bodyPr/>
        <a:lstStyle/>
        <a:p>
          <a:r>
            <a:rPr lang="en-US" b="1" dirty="0" smtClean="0"/>
            <a:t>Reanalysis</a:t>
          </a:r>
        </a:p>
        <a:p>
          <a:r>
            <a:rPr lang="en-US" b="1" dirty="0" smtClean="0"/>
            <a:t>WP2</a:t>
          </a:r>
          <a:endParaRPr lang="en-US" b="1" dirty="0"/>
        </a:p>
      </dgm:t>
    </dgm:pt>
    <dgm:pt modelId="{6EF9F01F-82F3-44ED-B816-52EBB06AB153}" type="parTrans" cxnId="{B81E1E77-411E-4457-A35D-6992C5649C82}">
      <dgm:prSet/>
      <dgm:spPr/>
      <dgm:t>
        <a:bodyPr/>
        <a:lstStyle/>
        <a:p>
          <a:endParaRPr lang="en-US"/>
        </a:p>
      </dgm:t>
    </dgm:pt>
    <dgm:pt modelId="{CE8F11E1-7876-4E60-92D3-B7C710E01841}" type="sibTrans" cxnId="{B81E1E77-411E-4457-A35D-6992C5649C82}">
      <dgm:prSet/>
      <dgm:spPr/>
      <dgm:t>
        <a:bodyPr/>
        <a:lstStyle/>
        <a:p>
          <a:endParaRPr lang="en-US"/>
        </a:p>
      </dgm:t>
    </dgm:pt>
    <dgm:pt modelId="{855B3829-3163-4E60-B447-B2FC9A948556}" type="pres">
      <dgm:prSet presAssocID="{FD5B5D6D-07A1-483D-B69C-F937ACBEC5E0}" presName="Name0" presStyleCnt="0">
        <dgm:presLayoutVars>
          <dgm:chMax val="7"/>
          <dgm:dir/>
          <dgm:resizeHandles val="exact"/>
        </dgm:presLayoutVars>
      </dgm:prSet>
      <dgm:spPr/>
    </dgm:pt>
    <dgm:pt modelId="{52892103-4FDB-41F9-951B-9B836B67F8EC}" type="pres">
      <dgm:prSet presAssocID="{FD5B5D6D-07A1-483D-B69C-F937ACBEC5E0}" presName="ellipse1" presStyleLbl="vennNode1" presStyleIdx="0" presStyleCnt="3">
        <dgm:presLayoutVars>
          <dgm:bulletEnabled val="1"/>
        </dgm:presLayoutVars>
      </dgm:prSet>
      <dgm:spPr/>
      <dgm:t>
        <a:bodyPr/>
        <a:lstStyle/>
        <a:p>
          <a:endParaRPr lang="en-US"/>
        </a:p>
      </dgm:t>
    </dgm:pt>
    <dgm:pt modelId="{955CA92D-99E6-4D75-BC6E-506AE5AE2921}" type="pres">
      <dgm:prSet presAssocID="{FD5B5D6D-07A1-483D-B69C-F937ACBEC5E0}" presName="ellipse2" presStyleLbl="vennNode1" presStyleIdx="1" presStyleCnt="3">
        <dgm:presLayoutVars>
          <dgm:bulletEnabled val="1"/>
        </dgm:presLayoutVars>
      </dgm:prSet>
      <dgm:spPr/>
      <dgm:t>
        <a:bodyPr/>
        <a:lstStyle/>
        <a:p>
          <a:endParaRPr lang="en-US"/>
        </a:p>
      </dgm:t>
    </dgm:pt>
    <dgm:pt modelId="{5F1A6F0F-202C-4006-9B64-267D9F05C440}" type="pres">
      <dgm:prSet presAssocID="{FD5B5D6D-07A1-483D-B69C-F937ACBEC5E0}" presName="ellipse3" presStyleLbl="vennNode1" presStyleIdx="2" presStyleCnt="3">
        <dgm:presLayoutVars>
          <dgm:bulletEnabled val="1"/>
        </dgm:presLayoutVars>
      </dgm:prSet>
      <dgm:spPr/>
      <dgm:t>
        <a:bodyPr/>
        <a:lstStyle/>
        <a:p>
          <a:endParaRPr lang="en-US"/>
        </a:p>
      </dgm:t>
    </dgm:pt>
  </dgm:ptLst>
  <dgm:cxnLst>
    <dgm:cxn modelId="{B81E1E77-411E-4457-A35D-6992C5649C82}" srcId="{FD5B5D6D-07A1-483D-B69C-F937ACBEC5E0}" destId="{0FE0B8B0-38AC-41B0-96B6-EAEFDF6EED1C}" srcOrd="1" destOrd="0" parTransId="{6EF9F01F-82F3-44ED-B816-52EBB06AB153}" sibTransId="{CE8F11E1-7876-4E60-92D3-B7C710E01841}"/>
    <dgm:cxn modelId="{201EDC78-274B-43E3-B451-0CAAD82182A9}" type="presOf" srcId="{15D3A2FC-47E6-4779-A961-A55C8A3BE762}" destId="{5F1A6F0F-202C-4006-9B64-267D9F05C440}" srcOrd="0" destOrd="0" presId="urn:microsoft.com/office/officeart/2005/8/layout/rings+Icon"/>
    <dgm:cxn modelId="{6811F7AB-A3CF-4B1C-A2DC-50DB76477310}" srcId="{FD5B5D6D-07A1-483D-B69C-F937ACBEC5E0}" destId="{15D3A2FC-47E6-4779-A961-A55C8A3BE762}" srcOrd="2" destOrd="0" parTransId="{D743B6DA-ABDE-47E5-92CA-B3C0B89E2E71}" sibTransId="{A4AD8783-5817-43C4-8DAC-CCE219944485}"/>
    <dgm:cxn modelId="{EFF71781-740C-41A9-8C4E-4B15EAC4249B}" type="presOf" srcId="{FD5B5D6D-07A1-483D-B69C-F937ACBEC5E0}" destId="{855B3829-3163-4E60-B447-B2FC9A948556}" srcOrd="0" destOrd="0" presId="urn:microsoft.com/office/officeart/2005/8/layout/rings+Icon"/>
    <dgm:cxn modelId="{9030E3B9-7D9F-474E-81C8-EF0FE3534194}" srcId="{FD5B5D6D-07A1-483D-B69C-F937ACBEC5E0}" destId="{5AF12F7B-95A3-4125-AC90-6B1498241AED}" srcOrd="0" destOrd="0" parTransId="{F9B690CB-85EB-4CEE-9D6A-F54E292E23CD}" sibTransId="{C8020AE3-7174-4163-94A8-1A16EB7915E4}"/>
    <dgm:cxn modelId="{ABE6F8C8-A037-4757-9EBA-56DE87898BB2}" type="presOf" srcId="{0FE0B8B0-38AC-41B0-96B6-EAEFDF6EED1C}" destId="{955CA92D-99E6-4D75-BC6E-506AE5AE2921}" srcOrd="0" destOrd="0" presId="urn:microsoft.com/office/officeart/2005/8/layout/rings+Icon"/>
    <dgm:cxn modelId="{A7096779-E21E-4C92-98FA-1E0141ACC62B}" type="presOf" srcId="{5AF12F7B-95A3-4125-AC90-6B1498241AED}" destId="{52892103-4FDB-41F9-951B-9B836B67F8EC}" srcOrd="0" destOrd="0" presId="urn:microsoft.com/office/officeart/2005/8/layout/rings+Icon"/>
    <dgm:cxn modelId="{16681E4C-2C4D-41A5-9C30-013FB8B70E7A}" type="presParOf" srcId="{855B3829-3163-4E60-B447-B2FC9A948556}" destId="{52892103-4FDB-41F9-951B-9B836B67F8EC}" srcOrd="0" destOrd="0" presId="urn:microsoft.com/office/officeart/2005/8/layout/rings+Icon"/>
    <dgm:cxn modelId="{E53E68D6-DE05-434E-9EBD-3CC5E764958A}" type="presParOf" srcId="{855B3829-3163-4E60-B447-B2FC9A948556}" destId="{955CA92D-99E6-4D75-BC6E-506AE5AE2921}" srcOrd="1" destOrd="0" presId="urn:microsoft.com/office/officeart/2005/8/layout/rings+Icon"/>
    <dgm:cxn modelId="{6ECA822B-1EEF-438E-BF81-C7A7E0E8970C}" type="presParOf" srcId="{855B3829-3163-4E60-B447-B2FC9A948556}" destId="{5F1A6F0F-202C-4006-9B64-267D9F05C440}"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92103-4FDB-41F9-951B-9B836B67F8EC}">
      <dsp:nvSpPr>
        <dsp:cNvPr id="0" name=""/>
        <dsp:cNvSpPr/>
      </dsp:nvSpPr>
      <dsp:spPr>
        <a:xfrm>
          <a:off x="505573" y="0"/>
          <a:ext cx="2028788" cy="2028759"/>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Observations</a:t>
          </a:r>
        </a:p>
        <a:p>
          <a:pPr lvl="0" algn="ctr" defTabSz="800100">
            <a:lnSpc>
              <a:spcPct val="90000"/>
            </a:lnSpc>
            <a:spcBef>
              <a:spcPct val="0"/>
            </a:spcBef>
            <a:spcAft>
              <a:spcPct val="35000"/>
            </a:spcAft>
          </a:pPr>
          <a:r>
            <a:rPr lang="en-US" sz="1800" b="1" kern="1200" dirty="0" smtClean="0"/>
            <a:t>WP1</a:t>
          </a:r>
          <a:endParaRPr lang="en-US" sz="1800" b="1" kern="1200" dirty="0"/>
        </a:p>
      </dsp:txBody>
      <dsp:txXfrm>
        <a:off x="802682" y="297105"/>
        <a:ext cx="1434570" cy="1434549"/>
      </dsp:txXfrm>
    </dsp:sp>
    <dsp:sp modelId="{955CA92D-99E6-4D75-BC6E-506AE5AE2921}">
      <dsp:nvSpPr>
        <dsp:cNvPr id="0" name=""/>
        <dsp:cNvSpPr/>
      </dsp:nvSpPr>
      <dsp:spPr>
        <a:xfrm>
          <a:off x="1549808" y="1353069"/>
          <a:ext cx="2028788" cy="2028759"/>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Reanalysis</a:t>
          </a:r>
        </a:p>
        <a:p>
          <a:pPr lvl="0" algn="ctr" defTabSz="800100">
            <a:lnSpc>
              <a:spcPct val="90000"/>
            </a:lnSpc>
            <a:spcBef>
              <a:spcPct val="0"/>
            </a:spcBef>
            <a:spcAft>
              <a:spcPct val="35000"/>
            </a:spcAft>
          </a:pPr>
          <a:r>
            <a:rPr lang="en-US" sz="1800" b="1" kern="1200" dirty="0" smtClean="0"/>
            <a:t>WP2</a:t>
          </a:r>
          <a:endParaRPr lang="en-US" sz="1800" b="1" kern="1200" dirty="0"/>
        </a:p>
      </dsp:txBody>
      <dsp:txXfrm>
        <a:off x="1846917" y="1650174"/>
        <a:ext cx="1434570" cy="1434549"/>
      </dsp:txXfrm>
    </dsp:sp>
    <dsp:sp modelId="{5F1A6F0F-202C-4006-9B64-267D9F05C440}">
      <dsp:nvSpPr>
        <dsp:cNvPr id="0" name=""/>
        <dsp:cNvSpPr/>
      </dsp:nvSpPr>
      <dsp:spPr>
        <a:xfrm>
          <a:off x="2592809" y="0"/>
          <a:ext cx="2028788" cy="2028759"/>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Services</a:t>
          </a:r>
        </a:p>
        <a:p>
          <a:pPr lvl="0" algn="ctr" defTabSz="800100">
            <a:lnSpc>
              <a:spcPct val="90000"/>
            </a:lnSpc>
            <a:spcBef>
              <a:spcPct val="0"/>
            </a:spcBef>
            <a:spcAft>
              <a:spcPct val="35000"/>
            </a:spcAft>
          </a:pPr>
          <a:r>
            <a:rPr lang="en-US" sz="1800" b="1" kern="1200" dirty="0" smtClean="0"/>
            <a:t>WP3</a:t>
          </a:r>
          <a:endParaRPr lang="en-US" sz="1800" b="1" kern="1200" dirty="0"/>
        </a:p>
      </dsp:txBody>
      <dsp:txXfrm>
        <a:off x="2889918" y="297105"/>
        <a:ext cx="1434570" cy="143454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A31F8031-2876-4C49-B2AB-FA63CCCA4B46}" type="datetimeFigureOut">
              <a:rPr lang="en-US" smtClean="0"/>
              <a:t>7/2/18</a:t>
            </a:fld>
            <a:endParaRPr lang="en-U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350C2212-AB90-4CCA-9B10-8B2494265CDF}" type="slidenum">
              <a:rPr lang="en-US" smtClean="0"/>
              <a:t>‹#›</a:t>
            </a:fld>
            <a:endParaRPr lang="en-US"/>
          </a:p>
        </p:txBody>
      </p:sp>
    </p:spTree>
    <p:extLst>
      <p:ext uri="{BB962C8B-B14F-4D97-AF65-F5344CB8AC3E}">
        <p14:creationId xmlns:p14="http://schemas.microsoft.com/office/powerpoint/2010/main" val="482174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D880A98B-92B9-4661-8148-70A28B87BFA7}" type="datetimeFigureOut">
              <a:rPr lang="es-ES" smtClean="0"/>
              <a:t>7/2/18</a:t>
            </a:fld>
            <a:endParaRPr lang="es-ES"/>
          </a:p>
        </p:txBody>
      </p:sp>
      <p:sp>
        <p:nvSpPr>
          <p:cNvPr id="4" name="Marcador de imagen de diapositiva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710EC59-92A8-49D9-A266-1F666DA847F6}" type="slidenum">
              <a:rPr lang="es-ES" smtClean="0"/>
              <a:t>‹#›</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err="1" smtClean="0">
                <a:solidFill>
                  <a:schemeClr val="tx1"/>
                </a:solidFill>
                <a:latin typeface="+mn-lt"/>
                <a:ea typeface="+mn-ea"/>
                <a:cs typeface="+mn-cs"/>
              </a:rPr>
              <a:t>Dust</a:t>
            </a:r>
            <a:r>
              <a:rPr lang="es-ES" sz="1200" b="1" kern="1200" dirty="0" smtClean="0">
                <a:solidFill>
                  <a:schemeClr val="tx1"/>
                </a:solidFill>
                <a:latin typeface="+mn-lt"/>
                <a:ea typeface="+mn-ea"/>
                <a:cs typeface="+mn-cs"/>
              </a:rPr>
              <a:t> </a:t>
            </a:r>
            <a:r>
              <a:rPr lang="es-ES" sz="1200" b="1" kern="1200" dirty="0" err="1" smtClean="0">
                <a:solidFill>
                  <a:schemeClr val="tx1"/>
                </a:solidFill>
                <a:latin typeface="+mn-lt"/>
                <a:ea typeface="+mn-ea"/>
                <a:cs typeface="+mn-cs"/>
              </a:rPr>
              <a:t>transport</a:t>
            </a:r>
            <a:r>
              <a:rPr lang="es-ES" sz="1200" b="1"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 global </a:t>
            </a:r>
            <a:r>
              <a:rPr lang="es-ES" sz="1200" kern="1200" dirty="0" err="1" smtClean="0">
                <a:solidFill>
                  <a:schemeClr val="tx1"/>
                </a:solidFill>
                <a:latin typeface="+mn-lt"/>
                <a:ea typeface="+mn-ea"/>
                <a:cs typeface="+mn-cs"/>
              </a:rPr>
              <a:t>phenomenon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However</a:t>
            </a:r>
            <a:r>
              <a:rPr lang="es-ES" sz="1200" kern="1200" dirty="0" smtClean="0">
                <a:solidFill>
                  <a:schemeClr val="tx1"/>
                </a:solidFill>
                <a:latin typeface="+mn-lt"/>
                <a:ea typeface="+mn-ea"/>
                <a:cs typeface="+mn-cs"/>
              </a:rPr>
              <a:t>, </a:t>
            </a:r>
            <a:r>
              <a:rPr lang="es-ES_tradnl" sz="1200" b="1" kern="1200" dirty="0" err="1" smtClean="0">
                <a:solidFill>
                  <a:schemeClr val="tx1"/>
                </a:solidFill>
                <a:latin typeface="+mn-lt"/>
                <a:ea typeface="+mn-ea"/>
                <a:cs typeface="+mn-cs"/>
              </a:rPr>
              <a:t>dust</a:t>
            </a:r>
            <a:r>
              <a:rPr lang="es-ES_tradnl" sz="1200" b="1" kern="1200" dirty="0" smtClean="0">
                <a:solidFill>
                  <a:schemeClr val="tx1"/>
                </a:solidFill>
                <a:latin typeface="+mn-lt"/>
                <a:ea typeface="+mn-ea"/>
                <a:cs typeface="+mn-cs"/>
              </a:rPr>
              <a:t> </a:t>
            </a:r>
            <a:r>
              <a:rPr lang="es-ES_tradnl" sz="1200" b="1" kern="1200" dirty="0" err="1" smtClean="0">
                <a:solidFill>
                  <a:schemeClr val="tx1"/>
                </a:solidFill>
                <a:latin typeface="+mn-lt"/>
                <a:ea typeface="+mn-ea"/>
                <a:cs typeface="+mn-cs"/>
              </a:rPr>
              <a:t>emission</a:t>
            </a:r>
            <a:r>
              <a:rPr lang="es-ES_tradnl" sz="1200" b="1"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is</a:t>
            </a:r>
            <a:r>
              <a:rPr lang="es-ES_tradnl" sz="1200" kern="1200" dirty="0" smtClean="0">
                <a:solidFill>
                  <a:schemeClr val="tx1"/>
                </a:solidFill>
                <a:latin typeface="+mn-lt"/>
                <a:ea typeface="+mn-ea"/>
                <a:cs typeface="+mn-cs"/>
              </a:rPr>
              <a:t> a </a:t>
            </a:r>
            <a:r>
              <a:rPr lang="es-ES_tradnl" sz="1200" kern="1200" dirty="0" err="1" smtClean="0">
                <a:solidFill>
                  <a:schemeClr val="tx1"/>
                </a:solidFill>
                <a:latin typeface="+mn-lt"/>
                <a:ea typeface="+mn-ea"/>
                <a:cs typeface="+mn-cs"/>
              </a:rPr>
              <a:t>threshold</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phenomenon</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sporadic</a:t>
            </a:r>
            <a:r>
              <a:rPr lang="es-ES_tradnl" sz="1200" kern="1200" dirty="0" smtClean="0">
                <a:solidFill>
                  <a:schemeClr val="tx1"/>
                </a:solidFill>
                <a:latin typeface="+mn-lt"/>
                <a:ea typeface="+mn-ea"/>
                <a:cs typeface="+mn-cs"/>
              </a:rPr>
              <a:t> and </a:t>
            </a:r>
            <a:r>
              <a:rPr lang="es-ES_tradnl" sz="1200" kern="1200" dirty="0" err="1" smtClean="0">
                <a:solidFill>
                  <a:schemeClr val="tx1"/>
                </a:solidFill>
                <a:latin typeface="+mn-lt"/>
                <a:ea typeface="+mn-ea"/>
                <a:cs typeface="+mn-cs"/>
              </a:rPr>
              <a:t>spatially</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heterogeneous</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that</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is</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locally</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controlled</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on</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small</a:t>
            </a:r>
            <a:r>
              <a:rPr lang="es-ES_tradnl" sz="1200" kern="1200" dirty="0" smtClean="0">
                <a:solidFill>
                  <a:schemeClr val="tx1"/>
                </a:solidFill>
                <a:latin typeface="+mn-lt"/>
                <a:ea typeface="+mn-ea"/>
                <a:cs typeface="+mn-cs"/>
              </a:rPr>
              <a:t> </a:t>
            </a:r>
            <a:r>
              <a:rPr lang="es-ES_tradnl" sz="1200" kern="1200" dirty="0" err="1" smtClean="0">
                <a:solidFill>
                  <a:schemeClr val="tx1"/>
                </a:solidFill>
                <a:latin typeface="+mn-lt"/>
                <a:ea typeface="+mn-ea"/>
                <a:cs typeface="+mn-cs"/>
              </a:rPr>
              <a:t>spatial</a:t>
            </a:r>
            <a:r>
              <a:rPr lang="es-ES_tradnl" sz="1200" kern="1200" dirty="0" smtClean="0">
                <a:solidFill>
                  <a:schemeClr val="tx1"/>
                </a:solidFill>
                <a:latin typeface="+mn-lt"/>
                <a:ea typeface="+mn-ea"/>
                <a:cs typeface="+mn-cs"/>
              </a:rPr>
              <a:t> and temporal </a:t>
            </a:r>
            <a:r>
              <a:rPr lang="es-ES_tradnl" sz="1200" kern="1200" dirty="0" err="1" smtClean="0">
                <a:solidFill>
                  <a:schemeClr val="tx1"/>
                </a:solidFill>
                <a:latin typeface="+mn-lt"/>
                <a:ea typeface="+mn-ea"/>
                <a:cs typeface="+mn-cs"/>
              </a:rPr>
              <a:t>scales</a:t>
            </a:r>
            <a:r>
              <a:rPr lang="es-ES_tradnl" sz="1200" kern="1200" dirty="0" smtClean="0">
                <a:solidFill>
                  <a:schemeClr val="tx1"/>
                </a:solidFill>
                <a:latin typeface="+mn-lt"/>
                <a:ea typeface="+mn-ea"/>
                <a:cs typeface="+mn-cs"/>
              </a:rPr>
              <a:t>. </a:t>
            </a: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3</a:t>
            </a:fld>
            <a:endParaRPr lang="es-ES"/>
          </a:p>
        </p:txBody>
      </p:sp>
    </p:spTree>
    <p:extLst>
      <p:ext uri="{BB962C8B-B14F-4D97-AF65-F5344CB8AC3E}">
        <p14:creationId xmlns:p14="http://schemas.microsoft.com/office/powerpoint/2010/main" val="1749030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E9FA1-F776-4A64-BDF0-96DF7FD67BB5}" type="slidenum">
              <a:rPr lang="es-ES"/>
              <a:pPr/>
              <a:t>13</a:t>
            </a:fld>
            <a:endParaRPr lang="es-E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pPr>
              <a:lnSpc>
                <a:spcPct val="90000"/>
              </a:lnSpc>
              <a:buFontTx/>
              <a:buChar char="•"/>
            </a:pPr>
            <a:r>
              <a:rPr lang="es-ES" dirty="0"/>
              <a:t>Como ya se ha mencionado, el polvo interactúa con la radiación introduciendo un forzamiento radiativo (efecto directo), que puede alterar el perfil vertical de temperatura, así como modificar las procesos de precipitación al interactuar con las nubes.</a:t>
            </a:r>
          </a:p>
          <a:p>
            <a:pPr>
              <a:lnSpc>
                <a:spcPct val="90000"/>
              </a:lnSpc>
              <a:buFontTx/>
              <a:buChar char="•"/>
            </a:pPr>
            <a:r>
              <a:rPr lang="es-ES" dirty="0"/>
              <a:t>Afecta a la química atmosférica (química del ozono) mediante su interferencia en la radiación UV</a:t>
            </a:r>
          </a:p>
          <a:p>
            <a:pPr>
              <a:lnSpc>
                <a:spcPct val="90000"/>
              </a:lnSpc>
              <a:buFontTx/>
              <a:buChar char="•"/>
            </a:pPr>
            <a:r>
              <a:rPr lang="es-ES" dirty="0"/>
              <a:t>Debido su composición química, cuando se deposita puede llegar a afectar a ciclos </a:t>
            </a:r>
            <a:r>
              <a:rPr lang="es-ES" dirty="0" err="1"/>
              <a:t>biogénicos</a:t>
            </a:r>
            <a:r>
              <a:rPr lang="es-ES" dirty="0"/>
              <a:t> (las algas)</a:t>
            </a:r>
          </a:p>
          <a:p>
            <a:pPr>
              <a:lnSpc>
                <a:spcPct val="90000"/>
              </a:lnSpc>
              <a:buFontTx/>
              <a:buChar char="•"/>
            </a:pPr>
            <a:r>
              <a:rPr lang="es-ES" dirty="0"/>
              <a:t>En áreas afectadas por intrusiones, el polvo es un contaminante atmosférico que reduce la calidad del aire y que puede provocar efectos sobre la salud, como alergias, problemas respiratorios, infecciones oculares … meningitis en el </a:t>
            </a:r>
            <a:r>
              <a:rPr lang="es-ES" dirty="0" err="1"/>
              <a:t>sahel</a:t>
            </a:r>
            <a:r>
              <a:rPr lang="es-ES" dirty="0"/>
              <a:t>. </a:t>
            </a:r>
          </a:p>
          <a:p>
            <a:pPr>
              <a:lnSpc>
                <a:spcPct val="90000"/>
              </a:lnSpc>
              <a:buFontTx/>
              <a:buChar char="•"/>
            </a:pPr>
            <a:r>
              <a:rPr lang="es-ES" dirty="0"/>
              <a:t>En episodios intensos, la reducción de la visibilidad, puede causar pérdidas humanas a causa de accidentes de tráfico y pérdidas económicas debidas a la interferencia en el tráfico aéreo</a:t>
            </a:r>
          </a:p>
        </p:txBody>
      </p:sp>
    </p:spTree>
    <p:extLst>
      <p:ext uri="{BB962C8B-B14F-4D97-AF65-F5344CB8AC3E}">
        <p14:creationId xmlns:p14="http://schemas.microsoft.com/office/powerpoint/2010/main" val="352528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 Who are your results important for?</a:t>
            </a:r>
            <a:endParaRPr lang="en-US" dirty="0" smtClean="0"/>
          </a:p>
          <a:p>
            <a:pPr marL="171450" indent="-171450">
              <a:buFontTx/>
              <a:buChar char="-"/>
            </a:pPr>
            <a:r>
              <a:rPr lang="en-US" i="1" dirty="0" smtClean="0"/>
              <a:t>What are the most important needs for collaboration in climate services for Africa? </a:t>
            </a:r>
          </a:p>
          <a:p>
            <a:pPr marL="171450" indent="-171450">
              <a:buFontTx/>
              <a:buChar char="-"/>
            </a:pPr>
            <a:r>
              <a:rPr lang="en-US" i="1" dirty="0" smtClean="0"/>
              <a:t>Challenge in </a:t>
            </a:r>
            <a:r>
              <a:rPr lang="en-US" i="1" dirty="0" err="1" smtClean="0"/>
              <a:t>adaptaion</a:t>
            </a:r>
            <a:r>
              <a:rPr lang="en-US" i="1" dirty="0" smtClean="0"/>
              <a:t> planning is to shift attention from the past to potential </a:t>
            </a:r>
            <a:r>
              <a:rPr lang="en-US" i="1" smtClean="0"/>
              <a:t>future developments. </a:t>
            </a:r>
            <a:endParaRPr lang="en-US" dirty="0" smtClean="0"/>
          </a:p>
          <a:p>
            <a:endParaRPr lang="en-GB" dirty="0"/>
          </a:p>
        </p:txBody>
      </p:sp>
      <p:sp>
        <p:nvSpPr>
          <p:cNvPr id="4" name="Slide Number Placeholder 3"/>
          <p:cNvSpPr>
            <a:spLocks noGrp="1"/>
          </p:cNvSpPr>
          <p:nvPr>
            <p:ph type="sldNum" sz="quarter" idx="10"/>
          </p:nvPr>
        </p:nvSpPr>
        <p:spPr/>
        <p:txBody>
          <a:bodyPr/>
          <a:lstStyle/>
          <a:p>
            <a:fld id="{F710EC59-92A8-49D9-A266-1F666DA847F6}" type="slidenum">
              <a:rPr lang="es-ES" smtClean="0"/>
              <a:t>16</a:t>
            </a:fld>
            <a:endParaRPr lang="es-ES"/>
          </a:p>
        </p:txBody>
      </p:sp>
    </p:spTree>
    <p:extLst>
      <p:ext uri="{BB962C8B-B14F-4D97-AF65-F5344CB8AC3E}">
        <p14:creationId xmlns:p14="http://schemas.microsoft.com/office/powerpoint/2010/main" val="81849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10EC59-92A8-49D9-A266-1F666DA847F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45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E9FA1-F776-4A64-BDF0-96DF7FD67BB5}" type="slidenum">
              <a:rPr lang="es-ES"/>
              <a:pPr/>
              <a:t>4</a:t>
            </a:fld>
            <a:endParaRPr lang="es-E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pPr>
              <a:lnSpc>
                <a:spcPct val="90000"/>
              </a:lnSpc>
              <a:buFontTx/>
              <a:buChar char="•"/>
            </a:pPr>
            <a:r>
              <a:rPr lang="es-ES" dirty="0"/>
              <a:t>Como ya se ha mencionado, el polvo interactúa con la radiación introduciendo un forzamiento radiativo (efecto directo), que puede alterar el perfil vertical de temperatura, así como modificar las procesos de precipitación al interactuar con las nubes.</a:t>
            </a:r>
          </a:p>
          <a:p>
            <a:pPr>
              <a:lnSpc>
                <a:spcPct val="90000"/>
              </a:lnSpc>
              <a:buFontTx/>
              <a:buChar char="•"/>
            </a:pPr>
            <a:r>
              <a:rPr lang="es-ES" dirty="0"/>
              <a:t>Afecta a la química atmosférica (química del ozono) mediante su interferencia en la radiación UV</a:t>
            </a:r>
          </a:p>
          <a:p>
            <a:pPr>
              <a:lnSpc>
                <a:spcPct val="90000"/>
              </a:lnSpc>
              <a:buFontTx/>
              <a:buChar char="•"/>
            </a:pPr>
            <a:r>
              <a:rPr lang="es-ES" dirty="0"/>
              <a:t>Debido su composición química, cuando se deposita puede llegar a afectar a ciclos </a:t>
            </a:r>
            <a:r>
              <a:rPr lang="es-ES" dirty="0" err="1"/>
              <a:t>biogénicos</a:t>
            </a:r>
            <a:r>
              <a:rPr lang="es-ES" dirty="0"/>
              <a:t> (las algas)</a:t>
            </a:r>
          </a:p>
          <a:p>
            <a:pPr>
              <a:lnSpc>
                <a:spcPct val="90000"/>
              </a:lnSpc>
              <a:buFontTx/>
              <a:buChar char="•"/>
            </a:pPr>
            <a:r>
              <a:rPr lang="es-ES" dirty="0"/>
              <a:t>En áreas afectadas por intrusiones, el polvo es un contaminante atmosférico que reduce la calidad del aire y que puede provocar efectos sobre la salud, como alergias, problemas respiratorios, infecciones oculares … meningitis en el </a:t>
            </a:r>
            <a:r>
              <a:rPr lang="es-ES" dirty="0" err="1"/>
              <a:t>sahel</a:t>
            </a:r>
            <a:r>
              <a:rPr lang="es-ES" dirty="0"/>
              <a:t>. </a:t>
            </a:r>
          </a:p>
          <a:p>
            <a:pPr>
              <a:lnSpc>
                <a:spcPct val="90000"/>
              </a:lnSpc>
              <a:buFontTx/>
              <a:buChar char="•"/>
            </a:pPr>
            <a:r>
              <a:rPr lang="es-ES" dirty="0"/>
              <a:t>En episodios intensos, la reducción de la visibilidad, puede causar pérdidas humanas a causa de accidentes de tráfico y pérdidas económicas debidas a la interferencia en el tráfico aéreo</a:t>
            </a:r>
          </a:p>
        </p:txBody>
      </p:sp>
    </p:spTree>
    <p:extLst>
      <p:ext uri="{BB962C8B-B14F-4D97-AF65-F5344CB8AC3E}">
        <p14:creationId xmlns:p14="http://schemas.microsoft.com/office/powerpoint/2010/main" val="306771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3529363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n-GB" dirty="0" smtClean="0"/>
          </a:p>
          <a:p>
            <a:r>
              <a:rPr lang="en-GB" dirty="0" smtClean="0"/>
              <a:t>In alignment with the mission of the WMO Sand and Dust Storm Warning Advisory and Assessment System, the Dust Storms Assessment for the development of user-oriented Climate services in Northern Africa, the Middle East and Europe“ (</a:t>
            </a:r>
            <a:r>
              <a:rPr lang="en-GB" dirty="0" err="1" smtClean="0"/>
              <a:t>DustClim</a:t>
            </a:r>
            <a:r>
              <a:rPr lang="en-GB" dirty="0" smtClean="0"/>
              <a:t>)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n-GB" dirty="0" smtClean="0"/>
          </a:p>
          <a:p>
            <a:r>
              <a:rPr lang="en-GB" dirty="0" smtClean="0"/>
              <a:t>The novelties of the </a:t>
            </a:r>
            <a:r>
              <a:rPr lang="en-GB" dirty="0" err="1" smtClean="0"/>
              <a:t>DustClim</a:t>
            </a:r>
            <a:r>
              <a:rPr lang="en-GB" dirty="0" smtClean="0"/>
              <a:t>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a:t>
            </a:r>
            <a:r>
              <a:rPr lang="en-GB" dirty="0" err="1" smtClean="0"/>
              <a:t>DustClim</a:t>
            </a:r>
            <a:r>
              <a:rPr lang="en-GB" dirty="0" smtClean="0"/>
              <a:t>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a:t>
            </a:r>
            <a:r>
              <a:rPr lang="en-GB" baseline="0" dirty="0" smtClean="0"/>
              <a:t> modelling communities</a:t>
            </a:r>
            <a:r>
              <a:rPr lang="en-GB" dirty="0" smtClean="0"/>
              <a:t>) and the main user communities. This collaboration is fundamental for better defining the dust parameters to be investigated and to design and optimise the future provision of dust services.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6</a:t>
            </a:fld>
            <a:endParaRPr lang="es-ES"/>
          </a:p>
        </p:txBody>
      </p:sp>
    </p:spTree>
    <p:extLst>
      <p:ext uri="{BB962C8B-B14F-4D97-AF65-F5344CB8AC3E}">
        <p14:creationId xmlns:p14="http://schemas.microsoft.com/office/powerpoint/2010/main" val="339488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Calibri" pitchFamily="34" charset="0"/>
              </a:rPr>
              <a:t>To complement dust-related observations, filling the temporal and spatial gaps of the </a:t>
            </a:r>
            <a:r>
              <a:rPr lang="en-US" i="1" dirty="0" smtClean="0">
                <a:latin typeface="Calibri" pitchFamily="34" charset="0"/>
              </a:rPr>
              <a:t>measurements.</a:t>
            </a:r>
            <a:endParaRPr lang="en-US" sz="1200" i="1" dirty="0" smtClean="0">
              <a:latin typeface="Calibri" pitchFamily="34" charset="0"/>
            </a:endParaRP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8</a:t>
            </a:fld>
            <a:endParaRPr lang="es-ES"/>
          </a:p>
        </p:txBody>
      </p:sp>
    </p:spTree>
    <p:extLst>
      <p:ext uri="{BB962C8B-B14F-4D97-AF65-F5344CB8AC3E}">
        <p14:creationId xmlns:p14="http://schemas.microsoft.com/office/powerpoint/2010/main" val="396798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smtClean="0"/>
          </a:p>
          <a:p>
            <a:r>
              <a:rPr lang="en-GB" dirty="0" smtClean="0"/>
              <a:t>In alignment with the mission of the WMO Sand and Dust Storm Warning Advisory and Assessment System, the Dust Storms Assessment for the development of user-oriented Climate services in Northern Africa, the Middle East and Europe“ (</a:t>
            </a:r>
            <a:r>
              <a:rPr lang="en-GB" dirty="0" err="1" smtClean="0"/>
              <a:t>DustClim</a:t>
            </a:r>
            <a:r>
              <a:rPr lang="en-GB" dirty="0" smtClean="0"/>
              <a:t>)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n-GB" dirty="0" smtClean="0"/>
          </a:p>
          <a:p>
            <a:r>
              <a:rPr lang="en-GB" dirty="0" smtClean="0"/>
              <a:t>The novelties of the </a:t>
            </a:r>
            <a:r>
              <a:rPr lang="en-GB" dirty="0" err="1" smtClean="0"/>
              <a:t>DustClim</a:t>
            </a:r>
            <a:r>
              <a:rPr lang="en-GB" dirty="0" smtClean="0"/>
              <a:t>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a:t>
            </a:r>
            <a:r>
              <a:rPr lang="en-GB" dirty="0" err="1" smtClean="0"/>
              <a:t>DustClim</a:t>
            </a:r>
            <a:r>
              <a:rPr lang="en-GB" dirty="0" smtClean="0"/>
              <a:t>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a:t>
            </a:r>
            <a:r>
              <a:rPr lang="en-GB" baseline="0" dirty="0" smtClean="0"/>
              <a:t> modelling communities</a:t>
            </a:r>
            <a:r>
              <a:rPr lang="en-GB" dirty="0" smtClean="0"/>
              <a:t>) and the main user communities. This collaboration is fundamental for better defining the dust parameters to be investigated and to design and optimise the future provision of dust services.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9</a:t>
            </a:fld>
            <a:endParaRPr lang="es-ES"/>
          </a:p>
        </p:txBody>
      </p:sp>
    </p:spTree>
    <p:extLst>
      <p:ext uri="{BB962C8B-B14F-4D97-AF65-F5344CB8AC3E}">
        <p14:creationId xmlns:p14="http://schemas.microsoft.com/office/powerpoint/2010/main" val="142411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n-GB" dirty="0" smtClean="0"/>
          </a:p>
          <a:p>
            <a:r>
              <a:rPr lang="en-GB" dirty="0" smtClean="0"/>
              <a:t>In alignment with the mission of the WMO Sand and Dust Storm Warning Advisory and Assessment System, the Dust Storms Assessment for the development of user-oriented Climate services in Northern Africa, the Middle East and Europe“ (</a:t>
            </a:r>
            <a:r>
              <a:rPr lang="en-GB" dirty="0" err="1" smtClean="0"/>
              <a:t>DustClim</a:t>
            </a:r>
            <a:r>
              <a:rPr lang="en-GB" dirty="0" smtClean="0"/>
              <a:t>)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n-GB" dirty="0" smtClean="0"/>
          </a:p>
          <a:p>
            <a:r>
              <a:rPr lang="en-GB" dirty="0" smtClean="0"/>
              <a:t>The novelties of the </a:t>
            </a:r>
            <a:r>
              <a:rPr lang="en-GB" dirty="0" err="1" smtClean="0"/>
              <a:t>DustClim</a:t>
            </a:r>
            <a:r>
              <a:rPr lang="en-GB" dirty="0" smtClean="0"/>
              <a:t>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a:t>
            </a:r>
            <a:r>
              <a:rPr lang="en-GB" dirty="0" err="1" smtClean="0"/>
              <a:t>DustClim</a:t>
            </a:r>
            <a:r>
              <a:rPr lang="en-GB" dirty="0" smtClean="0"/>
              <a:t>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a:t>
            </a:r>
            <a:r>
              <a:rPr lang="en-GB" baseline="0" dirty="0" smtClean="0"/>
              <a:t> modelling communities</a:t>
            </a:r>
            <a:r>
              <a:rPr lang="en-GB" dirty="0" smtClean="0"/>
              <a:t>) and the main user communities. This collaboration is fundamental for better defining the dust parameters to be investigated and to design and optimise the future provision of dust services.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10</a:t>
            </a:fld>
            <a:endParaRPr lang="es-ES"/>
          </a:p>
        </p:txBody>
      </p:sp>
    </p:spTree>
    <p:extLst>
      <p:ext uri="{BB962C8B-B14F-4D97-AF65-F5344CB8AC3E}">
        <p14:creationId xmlns:p14="http://schemas.microsoft.com/office/powerpoint/2010/main" val="1380693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n-GB" dirty="0" smtClean="0"/>
          </a:p>
          <a:p>
            <a:r>
              <a:rPr lang="en-GB" dirty="0" smtClean="0"/>
              <a:t>In alignment with the mission of the WMO Sand and Dust Storm Warning Advisory and Assessment System, the Dust Storms Assessment for the development of user-oriented Climate services in Northern Africa, the Middle East and Europe“ (</a:t>
            </a:r>
            <a:r>
              <a:rPr lang="en-GB" dirty="0" err="1" smtClean="0"/>
              <a:t>DustClim</a:t>
            </a:r>
            <a:r>
              <a:rPr lang="en-GB" dirty="0" smtClean="0"/>
              <a:t>)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n-GB" dirty="0" smtClean="0"/>
          </a:p>
          <a:p>
            <a:r>
              <a:rPr lang="en-GB" dirty="0" smtClean="0"/>
              <a:t>The novelties of the </a:t>
            </a:r>
            <a:r>
              <a:rPr lang="en-GB" dirty="0" err="1" smtClean="0"/>
              <a:t>DustClim</a:t>
            </a:r>
            <a:r>
              <a:rPr lang="en-GB" dirty="0" smtClean="0"/>
              <a:t>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a:t>
            </a:r>
            <a:r>
              <a:rPr lang="en-GB" dirty="0" err="1" smtClean="0"/>
              <a:t>DustClim</a:t>
            </a:r>
            <a:r>
              <a:rPr lang="en-GB" dirty="0" smtClean="0"/>
              <a:t>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a:t>
            </a:r>
            <a:r>
              <a:rPr lang="en-GB" baseline="0" dirty="0" smtClean="0"/>
              <a:t> modelling communities</a:t>
            </a:r>
            <a:r>
              <a:rPr lang="en-GB" dirty="0" smtClean="0"/>
              <a:t>) and the main user communities. This collaboration is fundamental for better defining the dust parameters to be investigated and to design and optimise the future provision of dust services.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11</a:t>
            </a:fld>
            <a:endParaRPr lang="es-ES"/>
          </a:p>
        </p:txBody>
      </p:sp>
    </p:spTree>
    <p:extLst>
      <p:ext uri="{BB962C8B-B14F-4D97-AF65-F5344CB8AC3E}">
        <p14:creationId xmlns:p14="http://schemas.microsoft.com/office/powerpoint/2010/main" val="1207470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Sand and dust storms (SDS) are an important threat to life, health, property, environment and economy in many countries, and play a significant role in different aspects of weather, climate and atmospheric chemistry. There is an increasing need for SDS accurate information and predictions to support early warning systems, and preparedness and mitigation plans.</a:t>
            </a:r>
          </a:p>
          <a:p>
            <a:endParaRPr lang="en-GB" dirty="0" smtClean="0"/>
          </a:p>
          <a:p>
            <a:r>
              <a:rPr lang="en-GB" dirty="0" smtClean="0"/>
              <a:t>In alignment with the mission of the WMO Sand and Dust Storm Warning Advisory and Assessment System, the Dust Storms Assessment for the development of user-oriented Climate services in Northern Africa, the Middle East and Europe“ (</a:t>
            </a:r>
            <a:r>
              <a:rPr lang="en-GB" dirty="0" err="1" smtClean="0"/>
              <a:t>DustClim</a:t>
            </a:r>
            <a:r>
              <a:rPr lang="en-GB" dirty="0" smtClean="0"/>
              <a:t>) will make a major step forward in the way SDS affects society by producing and delivering an advanced dust regional model reanalysis for Northern Africa, Middle East and Europe covering the satellite era of quantitative aerosol information, and by developing dust-related services tailored to specific socio-economic sectors.</a:t>
            </a:r>
          </a:p>
          <a:p>
            <a:endParaRPr lang="en-GB" dirty="0" smtClean="0"/>
          </a:p>
          <a:p>
            <a:r>
              <a:rPr lang="en-GB" dirty="0" smtClean="0"/>
              <a:t>The novelties of the </a:t>
            </a:r>
            <a:r>
              <a:rPr lang="en-GB" dirty="0" err="1" smtClean="0"/>
              <a:t>DustClim</a:t>
            </a:r>
            <a:r>
              <a:rPr lang="en-GB" dirty="0" smtClean="0"/>
              <a:t> reanalysis include its unprecedented high-resolution, the assimilation of satellite products over dust source regions with specific dust observational constraints, and a thorough evaluation using a wide variety of observations and data from experimental campaigns. There is currently a very limited integration of dust information into practice and policy. In this context, </a:t>
            </a:r>
            <a:r>
              <a:rPr lang="en-GB" dirty="0" err="1" smtClean="0"/>
              <a:t>DustClim</a:t>
            </a:r>
            <a:r>
              <a:rPr lang="en-GB" dirty="0" smtClean="0"/>
              <a:t> will not only provide reliable information on SDS trends and current conditions, but will also develop dust impact assessment pilot studies for three key economic sectors (air quality, aviation and solar energy). Since the beginning of the project, there will be a continuous exchange between the scientific teams (from observational and</a:t>
            </a:r>
            <a:r>
              <a:rPr lang="en-GB" baseline="0" dirty="0" smtClean="0"/>
              <a:t> modelling communities</a:t>
            </a:r>
            <a:r>
              <a:rPr lang="en-GB" dirty="0" smtClean="0"/>
              <a:t>) and the main user communities. This collaboration is fundamental for better defining the dust parameters to be investigated and to design and optimise the future provision of dust services.</a:t>
            </a:r>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12</a:t>
            </a:fld>
            <a:endParaRPr lang="es-ES"/>
          </a:p>
        </p:txBody>
      </p:sp>
    </p:spTree>
    <p:extLst>
      <p:ext uri="{BB962C8B-B14F-4D97-AF65-F5344CB8AC3E}">
        <p14:creationId xmlns:p14="http://schemas.microsoft.com/office/powerpoint/2010/main" val="239054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a:t>
            </a:fld>
            <a:endParaRPr lang="es-ES" dirty="0"/>
          </a:p>
        </p:txBody>
      </p:sp>
    </p:spTree>
    <p:extLst>
      <p:ext uri="{BB962C8B-B14F-4D97-AF65-F5344CB8AC3E}">
        <p14:creationId xmlns:p14="http://schemas.microsoft.com/office/powerpoint/2010/main" val="355462995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0" y="0"/>
            <a:ext cx="8893175" cy="638175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55800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resentation - Empty - Content">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9143332" cy="6857499"/>
          </a:xfrm>
          <a:prstGeom prst="rect">
            <a:avLst/>
          </a:prstGeom>
        </p:spPr>
      </p:pic>
      <p:sp>
        <p:nvSpPr>
          <p:cNvPr id="13" name="Espace réservé du contenu 3"/>
          <p:cNvSpPr>
            <a:spLocks noGrp="1"/>
          </p:cNvSpPr>
          <p:nvPr>
            <p:ph sz="quarter" idx="10" hasCustomPrompt="1"/>
          </p:nvPr>
        </p:nvSpPr>
        <p:spPr>
          <a:xfrm>
            <a:off x="737593" y="1093983"/>
            <a:ext cx="7668815" cy="4682243"/>
          </a:xfrm>
          <a:prstGeom prst="rect">
            <a:avLst/>
          </a:prstGeom>
        </p:spPr>
        <p:txBody>
          <a:bodyPr>
            <a:normAutofit/>
          </a:bodyPr>
          <a:lstStyle>
            <a:lvl1pPr marL="228600" indent="-228600">
              <a:buClr>
                <a:srgbClr val="E1783C"/>
              </a:buClr>
              <a:buFont typeface="Wingdings" charset="2"/>
              <a:buChar char="§"/>
              <a:defRPr>
                <a:solidFill>
                  <a:schemeClr val="tx2"/>
                </a:solidFill>
                <a:latin typeface="Arial" charset="0"/>
                <a:ea typeface="Arial" charset="0"/>
                <a:cs typeface="Arial" charset="0"/>
              </a:defRPr>
            </a:lvl1pPr>
            <a:lvl2pPr marL="685800" indent="-228600">
              <a:buClr>
                <a:srgbClr val="E1783C"/>
              </a:buClr>
              <a:buFont typeface="Wingdings" charset="2"/>
              <a:buChar char="§"/>
              <a:defRPr>
                <a:solidFill>
                  <a:schemeClr val="tx2"/>
                </a:solidFill>
                <a:latin typeface="Arial" charset="0"/>
                <a:ea typeface="Arial" charset="0"/>
                <a:cs typeface="Arial" charset="0"/>
              </a:defRPr>
            </a:lvl2pPr>
            <a:lvl3pPr marL="1143000" indent="-228600">
              <a:buClr>
                <a:srgbClr val="E1783C"/>
              </a:buClr>
              <a:buFont typeface="Wingdings" charset="2"/>
              <a:buChar char="§"/>
              <a:defRPr>
                <a:solidFill>
                  <a:schemeClr val="tx2"/>
                </a:solidFill>
                <a:latin typeface="Arial" charset="0"/>
                <a:ea typeface="Arial" charset="0"/>
                <a:cs typeface="Arial" charset="0"/>
              </a:defRPr>
            </a:lvl3pPr>
            <a:lvl4pPr marL="1600200" indent="-228600">
              <a:buClr>
                <a:srgbClr val="E1783C"/>
              </a:buClr>
              <a:buFont typeface="Wingdings" charset="2"/>
              <a:buChar char="§"/>
              <a:defRPr>
                <a:solidFill>
                  <a:schemeClr val="tx2"/>
                </a:solidFill>
                <a:latin typeface="Arial" charset="0"/>
                <a:ea typeface="Arial" charset="0"/>
                <a:cs typeface="Arial" charset="0"/>
              </a:defRPr>
            </a:lvl4pPr>
          </a:lstStyle>
          <a:p>
            <a:pPr lvl="0"/>
            <a:r>
              <a:rPr lang="fr-FR" dirty="0" err="1" smtClean="0"/>
              <a:t>Level</a:t>
            </a:r>
            <a:r>
              <a:rPr lang="fr-FR" dirty="0" smtClean="0"/>
              <a:t> 1</a:t>
            </a:r>
          </a:p>
          <a:p>
            <a:pPr lvl="1"/>
            <a:r>
              <a:rPr lang="fr-FR" dirty="0" err="1" smtClean="0"/>
              <a:t>Level</a:t>
            </a:r>
            <a:r>
              <a:rPr lang="fr-FR" dirty="0" smtClean="0"/>
              <a:t> 2</a:t>
            </a:r>
          </a:p>
          <a:p>
            <a:pPr lvl="2"/>
            <a:r>
              <a:rPr lang="fr-FR" dirty="0" err="1" smtClean="0"/>
              <a:t>Level</a:t>
            </a:r>
            <a:r>
              <a:rPr lang="fr-FR" dirty="0" smtClean="0"/>
              <a:t> 3</a:t>
            </a:r>
          </a:p>
          <a:p>
            <a:pPr lvl="3"/>
            <a:r>
              <a:rPr lang="fr-FR" dirty="0" err="1" smtClean="0"/>
              <a:t>Level</a:t>
            </a:r>
            <a:r>
              <a:rPr lang="fr-FR" dirty="0" smtClean="0"/>
              <a:t> 4</a:t>
            </a:r>
          </a:p>
        </p:txBody>
      </p:sp>
      <p:sp>
        <p:nvSpPr>
          <p:cNvPr id="15" name="Titre 13"/>
          <p:cNvSpPr>
            <a:spLocks noGrp="1"/>
          </p:cNvSpPr>
          <p:nvPr>
            <p:ph type="title" hasCustomPrompt="1"/>
          </p:nvPr>
        </p:nvSpPr>
        <p:spPr>
          <a:xfrm>
            <a:off x="737593" y="506217"/>
            <a:ext cx="6245657" cy="587767"/>
          </a:xfrm>
          <a:prstGeom prst="rect">
            <a:avLst/>
          </a:prstGeom>
        </p:spPr>
        <p:txBody>
          <a:bodyPr/>
          <a:lstStyle>
            <a:lvl1pPr>
              <a:defRPr sz="2800" b="1" i="0" baseline="0">
                <a:solidFill>
                  <a:schemeClr val="tx2"/>
                </a:solidFill>
                <a:latin typeface="Arial" charset="0"/>
                <a:ea typeface="Arial" charset="0"/>
                <a:cs typeface="Arial" charset="0"/>
              </a:defRPr>
            </a:lvl1pPr>
          </a:lstStyle>
          <a:p>
            <a:r>
              <a:rPr lang="fr-FR" dirty="0" err="1" smtClean="0"/>
              <a:t>Presentation</a:t>
            </a:r>
            <a:r>
              <a:rPr lang="fr-FR" dirty="0" smtClean="0"/>
              <a:t> </a:t>
            </a:r>
            <a:r>
              <a:rPr lang="fr-FR" dirty="0" err="1" smtClean="0"/>
              <a:t>title</a:t>
            </a:r>
            <a:r>
              <a:rPr lang="fr-FR" dirty="0" smtClean="0"/>
              <a:t> – one line</a:t>
            </a:r>
            <a:endParaRPr lang="fr-FR" dirty="0"/>
          </a:p>
        </p:txBody>
      </p:sp>
      <p:sp>
        <p:nvSpPr>
          <p:cNvPr id="8" name="ZoneTexte 7"/>
          <p:cNvSpPr txBox="1"/>
          <p:nvPr userDrawn="1"/>
        </p:nvSpPr>
        <p:spPr>
          <a:xfrm>
            <a:off x="6591905" y="6216896"/>
            <a:ext cx="2249714" cy="338554"/>
          </a:xfrm>
          <a:prstGeom prst="rect">
            <a:avLst/>
          </a:prstGeom>
          <a:noFill/>
        </p:spPr>
        <p:txBody>
          <a:bodyPr wrap="square" rtlCol="0">
            <a:spAutoFit/>
          </a:bodyPr>
          <a:lstStyle/>
          <a:p>
            <a:pPr algn="r"/>
            <a:fld id="{81EA0223-3D14-C84A-AE2B-9CB9ED9A928C}" type="slidenum">
              <a:rPr lang="fr-FR" sz="1600" smtClean="0">
                <a:solidFill>
                  <a:schemeClr val="tx2"/>
                </a:solidFill>
              </a:rPr>
              <a:pPr algn="r"/>
              <a:t>‹#›</a:t>
            </a:fld>
            <a:endParaRPr lang="fr-FR" sz="1600" dirty="0">
              <a:solidFill>
                <a:schemeClr val="tx2"/>
              </a:solidFill>
            </a:endParaRPr>
          </a:p>
        </p:txBody>
      </p:sp>
    </p:spTree>
    <p:extLst>
      <p:ext uri="{BB962C8B-B14F-4D97-AF65-F5344CB8AC3E}">
        <p14:creationId xmlns:p14="http://schemas.microsoft.com/office/powerpoint/2010/main" val="1416470252"/>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pos="551">
          <p15:clr>
            <a:srgbClr val="FBAE40"/>
          </p15:clr>
        </p15:guide>
        <p15:guide id="2" orient="horz" pos="1253">
          <p15:clr>
            <a:srgbClr val="FBAE40"/>
          </p15:clr>
        </p15:guide>
        <p15:guide id="3" orient="horz" pos="3634">
          <p15:clr>
            <a:srgbClr val="FBAE40"/>
          </p15:clr>
        </p15:guide>
        <p15:guide id="4" pos="699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8" r:id="rId5"/>
    <p:sldLayoutId id="2147483659" r:id="rId6"/>
    <p:sldLayoutId id="2147483670" r:id="rId7"/>
  </p:sldLayoutIdLst>
  <p:timing>
    <p:tnLst>
      <p:par>
        <p:cTn xmlns:p14="http://schemas.microsoft.com/office/powerpoint/2010/mai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5"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hyperlink" Target="mailto:sara.basart@bs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8.jpg"/><Relationship Id="rId6"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emf"/><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png"/><Relationship Id="rId6" Type="http://schemas.microsoft.com/office/2007/relationships/hdphoto" Target="../media/hdphoto1.wdp"/><Relationship Id="rId7" Type="http://schemas.openxmlformats.org/officeDocument/2006/relationships/image" Target="../media/image41.png"/><Relationship Id="rId8" Type="http://schemas.openxmlformats.org/officeDocument/2006/relationships/image" Target="../media/image42.jpg"/><Relationship Id="rId9" Type="http://schemas.openxmlformats.org/officeDocument/2006/relationships/image" Target="../media/image43.png"/><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file:///\\VBOXSVR\sbasart\Documentos\workstation\20180426_ConsCiencia_Barcelona_Spain\Videos\NASA%20-%20GEOS-5%20Aerosols.mp4" TargetMode="External"/><Relationship Id="rId3"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5" Type="http://schemas.openxmlformats.org/officeDocument/2006/relationships/image" Target="../media/image16.png"/><Relationship Id="rId6" Type="http://schemas.openxmlformats.org/officeDocument/2006/relationships/image" Target="../media/image17.gif"/><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gif"/><Relationship Id="rId6" Type="http://schemas.openxmlformats.org/officeDocument/2006/relationships/hyperlink" Target="http://dust.aemet.es/" TargetMode="External"/><Relationship Id="rId7" Type="http://schemas.openxmlformats.org/officeDocument/2006/relationships/image" Target="../media/image25.gif"/><Relationship Id="rId8"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516085" y="1926968"/>
            <a:ext cx="5255547" cy="2998826"/>
          </a:xfrm>
        </p:spPr>
        <p:txBody>
          <a:bodyPr/>
          <a:lstStyle/>
          <a:p>
            <a:r>
              <a:rPr lang="es-ES" dirty="0" err="1" smtClean="0"/>
              <a:t>DustClim</a:t>
            </a:r>
            <a:r>
              <a:rPr lang="es-ES" dirty="0" smtClean="0"/>
              <a:t> </a:t>
            </a:r>
            <a:br>
              <a:rPr lang="es-ES" dirty="0" smtClean="0"/>
            </a:br>
            <a:endParaRPr lang="es-ES" b="0" dirty="0"/>
          </a:p>
        </p:txBody>
      </p:sp>
      <p:sp>
        <p:nvSpPr>
          <p:cNvPr id="3" name="Marcador de texto 2"/>
          <p:cNvSpPr>
            <a:spLocks noGrp="1"/>
          </p:cNvSpPr>
          <p:nvPr>
            <p:ph type="body" sz="quarter" idx="11"/>
          </p:nvPr>
        </p:nvSpPr>
        <p:spPr>
          <a:xfrm>
            <a:off x="3722916" y="6095684"/>
            <a:ext cx="5258054" cy="487533"/>
          </a:xfrm>
        </p:spPr>
        <p:txBody>
          <a:bodyPr/>
          <a:lstStyle/>
          <a:p>
            <a:r>
              <a:rPr lang="en-US" sz="1800" i="1" dirty="0" smtClean="0"/>
              <a:t>Adaptation Futures, JPI Climate side event</a:t>
            </a:r>
            <a:br>
              <a:rPr lang="en-US" sz="1800" i="1" dirty="0" smtClean="0"/>
            </a:br>
            <a:r>
              <a:rPr lang="en-US" sz="1800" i="1" dirty="0" smtClean="0"/>
              <a:t>Cape Town, 18 June 2018</a:t>
            </a:r>
            <a:endParaRPr lang="es-ES" sz="1800" i="1" dirty="0"/>
          </a:p>
        </p:txBody>
      </p:sp>
      <p:sp>
        <p:nvSpPr>
          <p:cNvPr id="5" name="Marcador de texto 2"/>
          <p:cNvSpPr>
            <a:spLocks noGrp="1"/>
          </p:cNvSpPr>
          <p:nvPr>
            <p:ph type="body" sz="quarter" idx="11"/>
          </p:nvPr>
        </p:nvSpPr>
        <p:spPr>
          <a:xfrm>
            <a:off x="3630385" y="3876140"/>
            <a:ext cx="5026946" cy="487533"/>
          </a:xfrm>
        </p:spPr>
        <p:txBody>
          <a:bodyPr/>
          <a:lstStyle/>
          <a:p>
            <a:r>
              <a:rPr lang="es-ES" sz="1800" i="1" dirty="0" err="1" smtClean="0"/>
              <a:t>Dragana</a:t>
            </a:r>
            <a:r>
              <a:rPr lang="es-ES" sz="1800" i="1" dirty="0" smtClean="0"/>
              <a:t> </a:t>
            </a:r>
            <a:r>
              <a:rPr lang="en-AU" sz="1800" i="1" dirty="0" err="1" smtClean="0"/>
              <a:t>Bojović</a:t>
            </a:r>
            <a:r>
              <a:rPr lang="en-AU" sz="1800" i="1" dirty="0" smtClean="0"/>
              <a:t>  on behalf of </a:t>
            </a:r>
          </a:p>
          <a:p>
            <a:r>
              <a:rPr lang="es-ES" sz="1800" i="1" dirty="0" smtClean="0"/>
              <a:t>Sara Basart (</a:t>
            </a:r>
            <a:r>
              <a:rPr lang="es-ES" sz="1800" i="1" dirty="0" smtClean="0">
                <a:hlinkClick r:id="rId2"/>
              </a:rPr>
              <a:t>sara.basart@bsc.es</a:t>
            </a:r>
            <a:r>
              <a:rPr lang="es-ES" sz="1800" i="1" dirty="0" smtClean="0"/>
              <a:t>), </a:t>
            </a:r>
            <a:br>
              <a:rPr lang="es-ES" sz="1800" i="1" dirty="0" smtClean="0"/>
            </a:br>
            <a:r>
              <a:rPr lang="es-ES" sz="1800" i="1" dirty="0" smtClean="0"/>
              <a:t>L. Mona, P. </a:t>
            </a:r>
            <a:r>
              <a:rPr lang="es-ES" sz="1800" i="1" dirty="0" err="1" smtClean="0"/>
              <a:t>Formenti</a:t>
            </a:r>
            <a:r>
              <a:rPr lang="es-ES" sz="1800" i="1" dirty="0" smtClean="0"/>
              <a:t>, </a:t>
            </a:r>
            <a:r>
              <a:rPr lang="es-ES" sz="1800" i="1" dirty="0"/>
              <a:t>E. </a:t>
            </a:r>
            <a:r>
              <a:rPr lang="es-ES" sz="1800" i="1" dirty="0" err="1" smtClean="0"/>
              <a:t>DiTomaso</a:t>
            </a:r>
            <a:r>
              <a:rPr lang="es-ES" sz="1800" i="1" dirty="0" smtClean="0"/>
              <a:t>, </a:t>
            </a:r>
            <a:br>
              <a:rPr lang="es-ES" sz="1800" i="1" dirty="0" smtClean="0"/>
            </a:br>
            <a:r>
              <a:rPr lang="es-ES" sz="1800" i="1" dirty="0" smtClean="0"/>
              <a:t>A. </a:t>
            </a:r>
            <a:r>
              <a:rPr lang="es-ES" sz="1800" i="1" dirty="0" err="1" smtClean="0"/>
              <a:t>Votsis</a:t>
            </a:r>
            <a:r>
              <a:rPr lang="es-ES" sz="1800" i="1" dirty="0" smtClean="0"/>
              <a:t>, F. </a:t>
            </a:r>
            <a:r>
              <a:rPr lang="es-ES" sz="1800" i="1" dirty="0" err="1" smtClean="0"/>
              <a:t>Barnaba</a:t>
            </a:r>
            <a:r>
              <a:rPr lang="es-ES" sz="1800" i="1" dirty="0" smtClean="0"/>
              <a:t>, E. </a:t>
            </a:r>
            <a:r>
              <a:rPr lang="es-ES" sz="1800" i="1" dirty="0" err="1" smtClean="0"/>
              <a:t>Terradellas</a:t>
            </a:r>
            <a:endParaRPr lang="es-ES" sz="1800" i="1" dirty="0"/>
          </a:p>
        </p:txBody>
      </p:sp>
      <p:pic>
        <p:nvPicPr>
          <p:cNvPr id="6" name="Picture 5"/>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8577" y="1436169"/>
            <a:ext cx="1355910" cy="617221"/>
          </a:xfrm>
          <a:prstGeom prst="rect">
            <a:avLst/>
          </a:prstGeom>
          <a:noFill/>
          <a:ln>
            <a:noFill/>
          </a:ln>
        </p:spPr>
      </p:pic>
      <p:pic>
        <p:nvPicPr>
          <p:cNvPr id="13" name="Picture 12"/>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722916" y="4903514"/>
            <a:ext cx="3792041" cy="652329"/>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6452" y="1436169"/>
            <a:ext cx="2631758" cy="507327"/>
          </a:xfrm>
          <a:prstGeom prst="rect">
            <a:avLst/>
          </a:prstGeom>
        </p:spPr>
      </p:pic>
    </p:spTree>
    <p:extLst>
      <p:ext uri="{BB962C8B-B14F-4D97-AF65-F5344CB8AC3E}">
        <p14:creationId xmlns:p14="http://schemas.microsoft.com/office/powerpoint/2010/main" val="305463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10</a:t>
            </a:fld>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r="49881"/>
          <a:stretch/>
        </p:blipFill>
        <p:spPr>
          <a:xfrm>
            <a:off x="124823" y="6166903"/>
            <a:ext cx="1885206" cy="794137"/>
          </a:xfrm>
          <a:prstGeom prst="rect">
            <a:avLst/>
          </a:prstGeom>
        </p:spPr>
      </p:pic>
      <p:sp>
        <p:nvSpPr>
          <p:cNvPr id="19" name="Title 2"/>
          <p:cNvSpPr txBox="1">
            <a:spLocks/>
          </p:cNvSpPr>
          <p:nvPr/>
        </p:nvSpPr>
        <p:spPr>
          <a:xfrm>
            <a:off x="195763" y="181102"/>
            <a:ext cx="8752113" cy="58776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GB" sz="3500" b="1" dirty="0" smtClean="0"/>
              <a:t>Aviation</a:t>
            </a:r>
            <a:endParaRPr lang="en-GB" sz="3500" b="1" dirty="0"/>
          </a:p>
        </p:txBody>
      </p:sp>
      <p:sp>
        <p:nvSpPr>
          <p:cNvPr id="5" name="Content Placeholder 6"/>
          <p:cNvSpPr txBox="1">
            <a:spLocks/>
          </p:cNvSpPr>
          <p:nvPr/>
        </p:nvSpPr>
        <p:spPr>
          <a:xfrm>
            <a:off x="737593" y="1093983"/>
            <a:ext cx="8406407" cy="468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smtClean="0"/>
              <a:t>Visibility </a:t>
            </a:r>
            <a:r>
              <a:rPr lang="en-GB" sz="2000" dirty="0" smtClean="0">
                <a:sym typeface="Symbol" panose="05050102010706020507" pitchFamily="18" charset="2"/>
              </a:rPr>
              <a:t> rerouting and cancellations</a:t>
            </a:r>
            <a:endParaRPr lang="en-GB" sz="2000" dirty="0" smtClean="0"/>
          </a:p>
          <a:p>
            <a:r>
              <a:rPr lang="en-GB" sz="2000" dirty="0" smtClean="0"/>
              <a:t>Mechanical problems </a:t>
            </a:r>
          </a:p>
          <a:p>
            <a:pPr lvl="1"/>
            <a:r>
              <a:rPr lang="en-GB" sz="1600" dirty="0" smtClean="0"/>
              <a:t>Ice nucleation</a:t>
            </a:r>
          </a:p>
          <a:p>
            <a:pPr lvl="1"/>
            <a:r>
              <a:rPr lang="en-GB" sz="1600" dirty="0" smtClean="0"/>
              <a:t>Dust melting in turbines</a:t>
            </a:r>
          </a:p>
          <a:p>
            <a:pPr lvl="1"/>
            <a:r>
              <a:rPr lang="en-GB" sz="1600" dirty="0" smtClean="0"/>
              <a:t>Turbine abrasion</a:t>
            </a:r>
            <a:endParaRPr lang="en-GB" sz="1600" dirty="0"/>
          </a:p>
        </p:txBody>
      </p:sp>
      <p:pic>
        <p:nvPicPr>
          <p:cNvPr id="6" name="Picture 5"/>
          <p:cNvPicPr>
            <a:picLocks noChangeAspect="1"/>
          </p:cNvPicPr>
          <p:nvPr/>
        </p:nvPicPr>
        <p:blipFill>
          <a:blip r:embed="rId4"/>
          <a:stretch>
            <a:fillRect/>
          </a:stretch>
        </p:blipFill>
        <p:spPr>
          <a:xfrm>
            <a:off x="4940796" y="800100"/>
            <a:ext cx="3907168" cy="2334867"/>
          </a:xfrm>
          <a:prstGeom prst="rect">
            <a:avLst/>
          </a:prstGeom>
        </p:spPr>
      </p:pic>
      <p:grpSp>
        <p:nvGrpSpPr>
          <p:cNvPr id="7" name="Group 6"/>
          <p:cNvGrpSpPr/>
          <p:nvPr/>
        </p:nvGrpSpPr>
        <p:grpSpPr>
          <a:xfrm>
            <a:off x="737593" y="3302617"/>
            <a:ext cx="3730127" cy="2173204"/>
            <a:chOff x="578104" y="3442404"/>
            <a:chExt cx="3730127" cy="2173204"/>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104" y="3442404"/>
              <a:ext cx="3730127" cy="2173204"/>
            </a:xfrm>
            <a:prstGeom prst="rect">
              <a:avLst/>
            </a:prstGeom>
          </p:spPr>
        </p:pic>
        <p:sp>
          <p:nvSpPr>
            <p:cNvPr id="9" name="TextBox 8"/>
            <p:cNvSpPr txBox="1"/>
            <p:nvPr/>
          </p:nvSpPr>
          <p:spPr>
            <a:xfrm>
              <a:off x="2101744" y="3442404"/>
              <a:ext cx="2206487" cy="307777"/>
            </a:xfrm>
            <a:prstGeom prst="rect">
              <a:avLst/>
            </a:prstGeom>
            <a:noFill/>
          </p:spPr>
          <p:txBody>
            <a:bodyPr wrap="square" rtlCol="0">
              <a:spAutoFit/>
            </a:bodyPr>
            <a:lstStyle/>
            <a:p>
              <a:pPr algn="r"/>
              <a:r>
                <a:rPr lang="en-GB" sz="1400" dirty="0" smtClean="0">
                  <a:solidFill>
                    <a:schemeClr val="bg1"/>
                  </a:solidFill>
                </a:rPr>
                <a:t>Phoenix, USA</a:t>
              </a:r>
              <a:endParaRPr lang="en-GB" sz="1400" dirty="0">
                <a:solidFill>
                  <a:schemeClr val="bg1"/>
                </a:solidFill>
              </a:endParaRPr>
            </a:p>
          </p:txBody>
        </p:sp>
      </p:grpSp>
      <p:pic>
        <p:nvPicPr>
          <p:cNvPr id="10" name="Picture 9"/>
          <p:cNvPicPr>
            <a:picLocks noChangeAspect="1"/>
          </p:cNvPicPr>
          <p:nvPr/>
        </p:nvPicPr>
        <p:blipFill>
          <a:blip r:embed="rId6"/>
          <a:stretch>
            <a:fillRect/>
          </a:stretch>
        </p:blipFill>
        <p:spPr>
          <a:xfrm>
            <a:off x="4804912" y="3302617"/>
            <a:ext cx="3901766" cy="2930660"/>
          </a:xfrm>
          <a:prstGeom prst="rect">
            <a:avLst/>
          </a:prstGeom>
        </p:spPr>
      </p:pic>
    </p:spTree>
    <p:extLst>
      <p:ext uri="{BB962C8B-B14F-4D97-AF65-F5344CB8AC3E}">
        <p14:creationId xmlns:p14="http://schemas.microsoft.com/office/powerpoint/2010/main" val="37931803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11</a:t>
            </a:fld>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r="49881"/>
          <a:stretch/>
        </p:blipFill>
        <p:spPr>
          <a:xfrm>
            <a:off x="124823" y="6166903"/>
            <a:ext cx="1885206" cy="794137"/>
          </a:xfrm>
          <a:prstGeom prst="rect">
            <a:avLst/>
          </a:prstGeom>
        </p:spPr>
      </p:pic>
      <p:sp>
        <p:nvSpPr>
          <p:cNvPr id="19" name="Title 2"/>
          <p:cNvSpPr txBox="1">
            <a:spLocks/>
          </p:cNvSpPr>
          <p:nvPr/>
        </p:nvSpPr>
        <p:spPr>
          <a:xfrm>
            <a:off x="195763" y="181102"/>
            <a:ext cx="8752113" cy="58776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GB" sz="3500" b="1" dirty="0" smtClean="0"/>
              <a:t>Solar energy</a:t>
            </a:r>
            <a:endParaRPr lang="en-GB" sz="3500" b="1" dirty="0"/>
          </a:p>
        </p:txBody>
      </p:sp>
      <p:sp>
        <p:nvSpPr>
          <p:cNvPr id="6" name="Content Placeholder 6"/>
          <p:cNvSpPr txBox="1">
            <a:spLocks/>
          </p:cNvSpPr>
          <p:nvPr/>
        </p:nvSpPr>
        <p:spPr>
          <a:xfrm>
            <a:off x="737594" y="1093983"/>
            <a:ext cx="5746334" cy="468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Soiling </a:t>
            </a:r>
            <a:r>
              <a:rPr lang="en-GB" sz="2000" dirty="0">
                <a:sym typeface="Symbol" panose="05050102010706020507" pitchFamily="18" charset="2"/>
              </a:rPr>
              <a:t> panels efficiency and water management</a:t>
            </a:r>
            <a:endParaRPr lang="en-GB" sz="2000" dirty="0"/>
          </a:p>
          <a:p>
            <a:r>
              <a:rPr lang="en-GB" sz="2000" dirty="0" smtClean="0"/>
              <a:t>Solar irradiance </a:t>
            </a:r>
            <a:r>
              <a:rPr lang="en-GB" sz="2000" dirty="0" smtClean="0">
                <a:sym typeface="Symbol" panose="05050102010706020507" pitchFamily="18" charset="2"/>
              </a:rPr>
              <a:t></a:t>
            </a:r>
            <a:r>
              <a:rPr lang="en-GB" sz="2000" dirty="0" smtClean="0"/>
              <a:t> the presence of dust reduces the incoming solar irradiance through direct radiative effect but also indirectly, through favouring cloud formation </a:t>
            </a:r>
          </a:p>
          <a:p>
            <a:pPr marL="0" indent="0">
              <a:buNone/>
            </a:pPr>
            <a:endParaRPr lang="en-GB" sz="2000" dirty="0" smtClean="0"/>
          </a:p>
          <a:p>
            <a:endParaRPr lang="en-GB" sz="2000" dirty="0" smtClean="0"/>
          </a:p>
          <a:p>
            <a:pPr lvl="1"/>
            <a:endParaRPr lang="en-GB" dirty="0" smtClean="0"/>
          </a:p>
          <a:p>
            <a:endParaRPr lang="en-GB" sz="2000" dirty="0" smtClean="0"/>
          </a:p>
        </p:txBody>
      </p:sp>
      <p:pic>
        <p:nvPicPr>
          <p:cNvPr id="5" name="Picture 4"/>
          <p:cNvPicPr>
            <a:picLocks noChangeAspect="1"/>
          </p:cNvPicPr>
          <p:nvPr/>
        </p:nvPicPr>
        <p:blipFill>
          <a:blip r:embed="rId4"/>
          <a:stretch>
            <a:fillRect/>
          </a:stretch>
        </p:blipFill>
        <p:spPr>
          <a:xfrm>
            <a:off x="1130066" y="2870192"/>
            <a:ext cx="6767829" cy="3421514"/>
          </a:xfrm>
          <a:prstGeom prst="rect">
            <a:avLst/>
          </a:prstGeom>
        </p:spPr>
      </p:pic>
      <p:pic>
        <p:nvPicPr>
          <p:cNvPr id="8"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448" y="1010744"/>
            <a:ext cx="2336428" cy="1752321"/>
          </a:xfrm>
          <a:prstGeom prst="rect">
            <a:avLst/>
          </a:prstGeom>
        </p:spPr>
      </p:pic>
      <p:pic>
        <p:nvPicPr>
          <p:cNvPr id="9" name="Picture 2"/>
          <p:cNvPicPr>
            <a:picLocks noChangeAspect="1" noChangeArrowheads="1"/>
          </p:cNvPicPr>
          <p:nvPr/>
        </p:nvPicPr>
        <p:blipFill rotWithShape="1">
          <a:blip r:embed="rId6"/>
          <a:srcRect l="13437" t="-2431" r="16843" b="2431"/>
          <a:stretch/>
        </p:blipFill>
        <p:spPr bwMode="auto">
          <a:xfrm>
            <a:off x="7262720" y="2223816"/>
            <a:ext cx="1784120" cy="1144061"/>
          </a:xfrm>
          <a:prstGeom prst="rect">
            <a:avLst/>
          </a:prstGeom>
          <a:noFill/>
          <a:ln w="9525">
            <a:noFill/>
            <a:miter lim="800000"/>
            <a:headEnd/>
            <a:tailEnd/>
          </a:ln>
          <a:effectLst/>
        </p:spPr>
      </p:pic>
    </p:spTree>
    <p:extLst>
      <p:ext uri="{BB962C8B-B14F-4D97-AF65-F5344CB8AC3E}">
        <p14:creationId xmlns:p14="http://schemas.microsoft.com/office/powerpoint/2010/main" val="25038282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12</a:t>
            </a:fld>
            <a:endParaRPr lang="es-ES" dirty="0"/>
          </a:p>
        </p:txBody>
      </p:sp>
      <p:sp>
        <p:nvSpPr>
          <p:cNvPr id="19" name="Title 2"/>
          <p:cNvSpPr txBox="1">
            <a:spLocks/>
          </p:cNvSpPr>
          <p:nvPr/>
        </p:nvSpPr>
        <p:spPr>
          <a:xfrm>
            <a:off x="195763" y="181102"/>
            <a:ext cx="8752113" cy="58776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GB" sz="3500" b="1" dirty="0" smtClean="0"/>
              <a:t>Air Quality</a:t>
            </a:r>
            <a:endParaRPr lang="en-GB" sz="3500" b="1" dirty="0"/>
          </a:p>
        </p:txBody>
      </p:sp>
      <p:pic>
        <p:nvPicPr>
          <p:cNvPr id="20" name="Imagen 7"/>
          <p:cNvPicPr>
            <a:picLocks noChangeAspect="1"/>
          </p:cNvPicPr>
          <p:nvPr/>
        </p:nvPicPr>
        <p:blipFill>
          <a:blip r:embed="rId3"/>
          <a:stretch>
            <a:fillRect/>
          </a:stretch>
        </p:blipFill>
        <p:spPr>
          <a:xfrm>
            <a:off x="265211" y="2553838"/>
            <a:ext cx="4606377" cy="3454782"/>
          </a:xfrm>
          <a:prstGeom prst="rect">
            <a:avLst/>
          </a:prstGeom>
        </p:spPr>
      </p:pic>
      <p:pic>
        <p:nvPicPr>
          <p:cNvPr id="21" name="Imagen 1"/>
          <p:cNvPicPr>
            <a:picLocks noChangeAspect="1"/>
          </p:cNvPicPr>
          <p:nvPr/>
        </p:nvPicPr>
        <p:blipFill rotWithShape="1">
          <a:blip r:embed="rId4">
            <a:extLst>
              <a:ext uri="{28A0092B-C50C-407E-A947-70E740481C1C}">
                <a14:useLocalDpi xmlns:a14="http://schemas.microsoft.com/office/drawing/2010/main" val="0"/>
              </a:ext>
            </a:extLst>
          </a:blip>
          <a:srcRect l="35930" t="24678" r="32558" b="19095"/>
          <a:stretch/>
        </p:blipFill>
        <p:spPr>
          <a:xfrm>
            <a:off x="4512929" y="1238232"/>
            <a:ext cx="4940642" cy="4958870"/>
          </a:xfrm>
          <a:prstGeom prst="rect">
            <a:avLst/>
          </a:prstGeom>
        </p:spPr>
      </p:pic>
      <p:sp>
        <p:nvSpPr>
          <p:cNvPr id="22" name="Rectángulo 4"/>
          <p:cNvSpPr/>
          <p:nvPr/>
        </p:nvSpPr>
        <p:spPr>
          <a:xfrm>
            <a:off x="6001761" y="6197102"/>
            <a:ext cx="2309094" cy="307777"/>
          </a:xfrm>
          <a:prstGeom prst="rect">
            <a:avLst/>
          </a:prstGeom>
        </p:spPr>
        <p:txBody>
          <a:bodyPr wrap="none">
            <a:spAutoFit/>
          </a:bodyPr>
          <a:lstStyle/>
          <a:p>
            <a:pPr algn="r"/>
            <a:r>
              <a:rPr lang="es-ES" sz="1400" dirty="0"/>
              <a:t>http://</a:t>
            </a:r>
            <a:r>
              <a:rPr lang="es-ES" sz="1400" dirty="0" smtClean="0"/>
              <a:t>www.diapason-life.eu</a:t>
            </a:r>
            <a:endParaRPr lang="es-ES" sz="1400" dirty="0"/>
          </a:p>
        </p:txBody>
      </p:sp>
      <p:sp>
        <p:nvSpPr>
          <p:cNvPr id="26" name="Content Placeholder 6"/>
          <p:cNvSpPr txBox="1">
            <a:spLocks/>
          </p:cNvSpPr>
          <p:nvPr/>
        </p:nvSpPr>
        <p:spPr>
          <a:xfrm>
            <a:off x="737594" y="1093983"/>
            <a:ext cx="4158388" cy="468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sym typeface="Symbol" panose="05050102010706020507" pitchFamily="18" charset="2"/>
              </a:rPr>
              <a:t>Assess the desert dust contribution to PM levels  </a:t>
            </a:r>
            <a:r>
              <a:rPr lang="en-GB" sz="2000" dirty="0" smtClean="0">
                <a:sym typeface="Symbol" panose="05050102010706020507" pitchFamily="18" charset="2"/>
              </a:rPr>
              <a:t>Methods to extract desert dust contributions from the PM bulk observations</a:t>
            </a:r>
            <a:endParaRPr lang="en-GB" sz="2000" dirty="0" smtClean="0"/>
          </a:p>
        </p:txBody>
      </p:sp>
      <p:sp>
        <p:nvSpPr>
          <p:cNvPr id="27" name="Rectangle 8">
            <a:extLst>
              <a:ext uri="{FF2B5EF4-FFF2-40B4-BE49-F238E27FC236}">
                <a16:creationId xmlns:a16="http://schemas.microsoft.com/office/drawing/2014/main" xmlns="" id="{CE76B06F-78B8-F94C-93EC-39AE842EA852}"/>
              </a:ext>
            </a:extLst>
          </p:cNvPr>
          <p:cNvSpPr/>
          <p:nvPr/>
        </p:nvSpPr>
        <p:spPr>
          <a:xfrm>
            <a:off x="40043" y="6188089"/>
            <a:ext cx="4608512" cy="47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uadroTexto 11"/>
          <p:cNvSpPr txBox="1"/>
          <p:nvPr/>
        </p:nvSpPr>
        <p:spPr>
          <a:xfrm>
            <a:off x="1352396" y="5845140"/>
            <a:ext cx="2073349" cy="369332"/>
          </a:xfrm>
          <a:prstGeom prst="rect">
            <a:avLst/>
          </a:prstGeom>
          <a:noFill/>
        </p:spPr>
        <p:txBody>
          <a:bodyPr wrap="square" rtlCol="0">
            <a:spAutoFit/>
          </a:bodyPr>
          <a:lstStyle/>
          <a:p>
            <a:pPr algn="ctr"/>
            <a:r>
              <a:rPr lang="es-ES" dirty="0" err="1" smtClean="0">
                <a:cs typeface="Arial" panose="020B0604020202020204" pitchFamily="34" charset="0"/>
              </a:rPr>
              <a:t>Days</a:t>
            </a:r>
            <a:endParaRPr lang="es-ES" dirty="0">
              <a:cs typeface="Arial" panose="020B0604020202020204" pitchFamily="34" charset="0"/>
            </a:endParaRPr>
          </a:p>
        </p:txBody>
      </p:sp>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r="49881"/>
          <a:stretch/>
        </p:blipFill>
        <p:spPr>
          <a:xfrm>
            <a:off x="124823" y="6166903"/>
            <a:ext cx="1885206" cy="794137"/>
          </a:xfrm>
          <a:prstGeom prst="rect">
            <a:avLst/>
          </a:prstGeom>
        </p:spPr>
      </p:pic>
    </p:spTree>
    <p:extLst>
      <p:ext uri="{BB962C8B-B14F-4D97-AF65-F5344CB8AC3E}">
        <p14:creationId xmlns:p14="http://schemas.microsoft.com/office/powerpoint/2010/main" val="17810543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Marcador de número de diapositiva"/>
          <p:cNvSpPr txBox="1">
            <a:spLocks/>
          </p:cNvSpPr>
          <p:nvPr/>
        </p:nvSpPr>
        <p:spPr>
          <a:xfrm>
            <a:off x="6553200" y="6356350"/>
            <a:ext cx="21336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DD722E-9734-4009-BE0F-B7ED3F8399D2}" type="slidenum">
              <a:rPr lang="es-ES" sz="1200" smtClean="0"/>
              <a:pPr algn="r"/>
              <a:t>13</a:t>
            </a:fld>
            <a:endParaRPr lang="es-ES" sz="1200" dirty="0"/>
          </a:p>
        </p:txBody>
      </p:sp>
      <p:sp>
        <p:nvSpPr>
          <p:cNvPr id="10"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err="1" smtClean="0"/>
              <a:t>Summarising</a:t>
            </a:r>
            <a:endParaRPr lang="en-US" altLang="ca-ES" sz="3500" b="1" dirty="0"/>
          </a:p>
        </p:txBody>
      </p:sp>
      <p:sp>
        <p:nvSpPr>
          <p:cNvPr id="7" name="Content Placeholder 1"/>
          <p:cNvSpPr>
            <a:spLocks noGrp="1"/>
          </p:cNvSpPr>
          <p:nvPr>
            <p:ph sz="quarter" idx="4294967295"/>
          </p:nvPr>
        </p:nvSpPr>
        <p:spPr>
          <a:xfrm>
            <a:off x="470161" y="1265321"/>
            <a:ext cx="4197532" cy="4991294"/>
          </a:xfrm>
          <a:prstGeom prst="rect">
            <a:avLst/>
          </a:prstGeom>
        </p:spPr>
        <p:txBody>
          <a:bodyPr>
            <a:noAutofit/>
          </a:bodyPr>
          <a:lstStyle/>
          <a:p>
            <a:r>
              <a:rPr lang="en-US" sz="2200" dirty="0"/>
              <a:t>Sand and Dust Storms (SDS) play a significant role in different aspects of weather, climate and atmospheric chemistry and represent a </a:t>
            </a:r>
            <a:r>
              <a:rPr lang="en-US" sz="2200" b="1" dirty="0">
                <a:solidFill>
                  <a:srgbClr val="FF0000"/>
                </a:solidFill>
              </a:rPr>
              <a:t>serious hazard </a:t>
            </a:r>
            <a:r>
              <a:rPr lang="en-US" sz="2200" dirty="0"/>
              <a:t>for life, health, property, environment and economy. </a:t>
            </a:r>
            <a:endParaRPr lang="en-US" sz="2200" dirty="0" smtClean="0"/>
          </a:p>
          <a:p>
            <a:r>
              <a:rPr lang="en-US" sz="2200" dirty="0" smtClean="0"/>
              <a:t>Understanding</a:t>
            </a:r>
            <a:r>
              <a:rPr lang="en-US" sz="2200" dirty="0"/>
              <a:t>, managing and mitigating SDS risks and effects requires fundamental and cross-disciplinary knowledge</a:t>
            </a:r>
            <a:r>
              <a:rPr lang="en-US" sz="2200" dirty="0" smtClean="0"/>
              <a:t>.</a:t>
            </a:r>
          </a:p>
          <a:p>
            <a:r>
              <a:rPr lang="en-US" sz="2200" b="1" dirty="0" err="1" smtClean="0"/>
              <a:t>DustClim</a:t>
            </a:r>
            <a:r>
              <a:rPr lang="en-US" sz="2200" dirty="0" smtClean="0"/>
              <a:t> searches to design a first set of </a:t>
            </a:r>
            <a:r>
              <a:rPr lang="en-US" sz="2200" b="1" dirty="0" smtClean="0">
                <a:solidFill>
                  <a:srgbClr val="FF0000"/>
                </a:solidFill>
              </a:rPr>
              <a:t>dust services </a:t>
            </a:r>
            <a:r>
              <a:rPr lang="en-US" sz="2200" dirty="0" smtClean="0"/>
              <a:t>based on an </a:t>
            </a:r>
            <a:r>
              <a:rPr lang="en-US" sz="2200" b="1" dirty="0" smtClean="0">
                <a:solidFill>
                  <a:srgbClr val="FF0000"/>
                </a:solidFill>
              </a:rPr>
              <a:t>advance regional dust reanalysis</a:t>
            </a:r>
            <a:r>
              <a:rPr lang="en-US" sz="2200" dirty="0" smtClean="0"/>
              <a:t>.</a:t>
            </a:r>
            <a:endParaRPr lang="en-GB" sz="2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98" y="1382279"/>
            <a:ext cx="3959175" cy="4178549"/>
          </a:xfrm>
          <a:prstGeom prst="rect">
            <a:avLst/>
          </a:prstGeom>
        </p:spPr>
      </p:pic>
      <p:sp>
        <p:nvSpPr>
          <p:cNvPr id="9" name="TextBox 8"/>
          <p:cNvSpPr txBox="1"/>
          <p:nvPr/>
        </p:nvSpPr>
        <p:spPr>
          <a:xfrm>
            <a:off x="5757374" y="5731102"/>
            <a:ext cx="2932043" cy="276999"/>
          </a:xfrm>
          <a:prstGeom prst="rect">
            <a:avLst/>
          </a:prstGeom>
          <a:noFill/>
        </p:spPr>
        <p:txBody>
          <a:bodyPr wrap="square" rtlCol="0">
            <a:spAutoFit/>
          </a:bodyPr>
          <a:lstStyle/>
          <a:p>
            <a:pPr algn="r"/>
            <a:r>
              <a:rPr lang="en-GB" sz="1200" i="1" dirty="0" smtClean="0"/>
              <a:t>Tehran, Iran, June 2014</a:t>
            </a:r>
            <a:endParaRPr lang="en-GB" sz="1200" i="1" dirty="0"/>
          </a:p>
        </p:txBody>
      </p:sp>
    </p:spTree>
    <p:extLst>
      <p:ext uri="{BB962C8B-B14F-4D97-AF65-F5344CB8AC3E}">
        <p14:creationId xmlns:p14="http://schemas.microsoft.com/office/powerpoint/2010/main" val="2366651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495977" y="3859174"/>
            <a:ext cx="5026945" cy="2998826"/>
          </a:xfrm>
        </p:spPr>
        <p:txBody>
          <a:bodyPr>
            <a:noAutofit/>
          </a:bodyPr>
          <a:lstStyle/>
          <a:p>
            <a:pPr algn="ctr"/>
            <a:r>
              <a:rPr lang="es-ES" sz="4400" dirty="0" err="1" smtClean="0"/>
              <a:t>Thank</a:t>
            </a:r>
            <a:r>
              <a:rPr lang="es-ES" sz="4400" dirty="0" smtClean="0"/>
              <a:t> </a:t>
            </a:r>
            <a:r>
              <a:rPr lang="es-ES" sz="4400" dirty="0" err="1" smtClean="0"/>
              <a:t>you</a:t>
            </a:r>
            <a:r>
              <a:rPr lang="es-ES" sz="2400" dirty="0" smtClean="0"/>
              <a:t/>
            </a:r>
            <a:br>
              <a:rPr lang="es-ES" sz="2400" dirty="0" smtClean="0"/>
            </a:br>
            <a:r>
              <a:rPr lang="es-ES" sz="4400" b="0" dirty="0" smtClean="0"/>
              <a:t/>
            </a:r>
            <a:br>
              <a:rPr lang="es-ES" sz="4400" b="0" dirty="0" smtClean="0"/>
            </a:br>
            <a:r>
              <a:rPr lang="en-US" sz="4400" i="1" kern="0" dirty="0">
                <a:latin typeface="Calibri" pitchFamily="34" charset="0"/>
              </a:rPr>
              <a:t/>
            </a:r>
            <a:br>
              <a:rPr lang="en-US" sz="4400" i="1" kern="0" dirty="0">
                <a:latin typeface="Calibri" pitchFamily="34" charset="0"/>
              </a:rPr>
            </a:br>
            <a:r>
              <a:rPr lang="es-ES" sz="4400" b="0" dirty="0" smtClean="0"/>
              <a:t/>
            </a:r>
            <a:br>
              <a:rPr lang="es-ES" sz="4400" b="0" dirty="0" smtClean="0"/>
            </a:br>
            <a:r>
              <a:rPr lang="es-ES" sz="4400" b="0" dirty="0" smtClean="0"/>
              <a:t> </a:t>
            </a:r>
            <a:endParaRPr lang="es-ES" sz="4400" b="0" dirty="0"/>
          </a:p>
        </p:txBody>
      </p:sp>
      <p:sp>
        <p:nvSpPr>
          <p:cNvPr id="2" name="Subtítulo 1"/>
          <p:cNvSpPr>
            <a:spLocks noGrp="1"/>
          </p:cNvSpPr>
          <p:nvPr>
            <p:ph type="subTitle" idx="1"/>
          </p:nvPr>
        </p:nvSpPr>
        <p:spPr>
          <a:xfrm>
            <a:off x="3603066" y="6107242"/>
            <a:ext cx="4569950" cy="464416"/>
          </a:xfrm>
        </p:spPr>
        <p:txBody>
          <a:bodyPr/>
          <a:lstStyle/>
          <a:p>
            <a:pPr algn="ctr"/>
            <a:r>
              <a:rPr lang="es-ES" sz="2800" dirty="0" smtClean="0">
                <a:solidFill>
                  <a:srgbClr val="004890"/>
                </a:solidFill>
                <a:ea typeface="+mj-ea"/>
                <a:cs typeface="+mj-cs"/>
              </a:rPr>
              <a:t>sara.basart@bsc.es</a:t>
            </a:r>
            <a:endParaRPr lang="es-ES" sz="2800" dirty="0">
              <a:solidFill>
                <a:srgbClr val="004890"/>
              </a:solidFill>
              <a:ea typeface="+mj-ea"/>
              <a:cs typeface="+mj-cs"/>
            </a:endParaRPr>
          </a:p>
        </p:txBody>
      </p:sp>
      <p:pic>
        <p:nvPicPr>
          <p:cNvPr id="6" name="Imagen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9668" y="20368"/>
            <a:ext cx="2036457" cy="554169"/>
          </a:xfrm>
          <a:prstGeom prst="rect">
            <a:avLst/>
          </a:prstGeom>
        </p:spPr>
      </p:pic>
      <p:pic>
        <p:nvPicPr>
          <p:cNvPr id="7" name="Picture 6"/>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113431" y="5077336"/>
            <a:ext cx="3792041" cy="652329"/>
          </a:xfrm>
          <a:prstGeom prst="rect">
            <a:avLst/>
          </a:prstGeom>
        </p:spPr>
      </p:pic>
      <p:pic>
        <p:nvPicPr>
          <p:cNvPr id="8" name="Picture 7"/>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9941" y="1278278"/>
            <a:ext cx="1355910" cy="617221"/>
          </a:xfrm>
          <a:prstGeom prst="rect">
            <a:avLst/>
          </a:prstGeom>
          <a:noFill/>
          <a:ln>
            <a:noFill/>
          </a:ln>
        </p:spPr>
      </p:pic>
      <p:pic>
        <p:nvPicPr>
          <p:cNvPr id="9" name="Imagen 3"/>
          <p:cNvPicPr>
            <a:picLocks noChangeAspect="1"/>
          </p:cNvPicPr>
          <p:nvPr/>
        </p:nvPicPr>
        <p:blipFill rotWithShape="1">
          <a:blip r:embed="rId5">
            <a:extLst>
              <a:ext uri="{28A0092B-C50C-407E-A947-70E740481C1C}">
                <a14:useLocalDpi xmlns:a14="http://schemas.microsoft.com/office/drawing/2010/main" val="0"/>
              </a:ext>
            </a:extLst>
          </a:blip>
          <a:srcRect r="49881"/>
          <a:stretch/>
        </p:blipFill>
        <p:spPr>
          <a:xfrm>
            <a:off x="3803330" y="1792986"/>
            <a:ext cx="4412240" cy="1858642"/>
          </a:xfrm>
          <a:prstGeom prst="rect">
            <a:avLst/>
          </a:prstGeom>
        </p:spPr>
      </p:pic>
    </p:spTree>
    <p:extLst>
      <p:ext uri="{BB962C8B-B14F-4D97-AF65-F5344CB8AC3E}">
        <p14:creationId xmlns:p14="http://schemas.microsoft.com/office/powerpoint/2010/main" val="297281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i="1" dirty="0"/>
              <a:t>What are the most important needs for collaboration in climate services for Africa? </a:t>
            </a:r>
            <a:endParaRPr lang="en-US" dirty="0"/>
          </a:p>
          <a:p>
            <a:r>
              <a:rPr lang="en-US" i="1" dirty="0"/>
              <a:t>- Who are your results important for?</a:t>
            </a:r>
            <a:endParaRPr lang="en-US" dirty="0"/>
          </a:p>
          <a:p>
            <a:endParaRPr lang="en-GB" dirty="0"/>
          </a:p>
        </p:txBody>
      </p:sp>
    </p:spTree>
    <p:extLst>
      <p:ext uri="{BB962C8B-B14F-4D97-AF65-F5344CB8AC3E}">
        <p14:creationId xmlns:p14="http://schemas.microsoft.com/office/powerpoint/2010/main" val="159068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3" y="211656"/>
            <a:ext cx="8229598" cy="861737"/>
          </a:xfrm>
        </p:spPr>
        <p:txBody>
          <a:bodyPr/>
          <a:lstStyle/>
          <a:p>
            <a:r>
              <a:rPr lang="en-US" sz="3000" i="1" dirty="0"/>
              <a:t>What are the most important needs for collaboration in climate services for Africa? </a:t>
            </a:r>
            <a:r>
              <a:rPr lang="en-US" dirty="0"/>
              <a:t/>
            </a:r>
            <a:br>
              <a:rPr lang="en-US" dirty="0"/>
            </a:br>
            <a:endParaRPr lang="en-GB" dirty="0"/>
          </a:p>
        </p:txBody>
      </p:sp>
      <p:pic>
        <p:nvPicPr>
          <p:cNvPr id="5" name="Content Placeholder 4" descr="Screen Shot 2018-06-12 at 6.17.37 PM.png"/>
          <p:cNvPicPr>
            <a:picLocks noGrp="1" noChangeAspect="1"/>
          </p:cNvPicPr>
          <p:nvPr>
            <p:ph idx="1"/>
          </p:nvPr>
        </p:nvPicPr>
        <p:blipFill>
          <a:blip r:embed="rId3">
            <a:extLst>
              <a:ext uri="{28A0092B-C50C-407E-A947-70E740481C1C}">
                <a14:useLocalDpi xmlns:a14="http://schemas.microsoft.com/office/drawing/2010/main" val="0"/>
              </a:ext>
            </a:extLst>
          </a:blip>
          <a:srcRect t="10511" b="10511"/>
          <a:stretch>
            <a:fillRect/>
          </a:stretch>
        </p:blipFill>
        <p:spPr>
          <a:xfrm>
            <a:off x="374081" y="1411609"/>
            <a:ext cx="8229598" cy="4833258"/>
          </a:xfrm>
        </p:spPr>
      </p:pic>
      <p:sp>
        <p:nvSpPr>
          <p:cNvPr id="6" name="TextBox 5"/>
          <p:cNvSpPr txBox="1"/>
          <p:nvPr/>
        </p:nvSpPr>
        <p:spPr>
          <a:xfrm>
            <a:off x="2963579" y="1179221"/>
            <a:ext cx="3071950" cy="477054"/>
          </a:xfrm>
          <a:prstGeom prst="rect">
            <a:avLst/>
          </a:prstGeom>
          <a:noFill/>
        </p:spPr>
        <p:txBody>
          <a:bodyPr wrap="none" rtlCol="0">
            <a:spAutoFit/>
          </a:bodyPr>
          <a:lstStyle/>
          <a:p>
            <a:r>
              <a:rPr lang="en-GB" sz="2500" dirty="0" smtClean="0"/>
              <a:t>BSC ESS research lines </a:t>
            </a:r>
            <a:endParaRPr lang="en-GB" sz="2500" dirty="0"/>
          </a:p>
        </p:txBody>
      </p:sp>
      <p:sp>
        <p:nvSpPr>
          <p:cNvPr id="3" name="Rectangle 2"/>
          <p:cNvSpPr/>
          <p:nvPr/>
        </p:nvSpPr>
        <p:spPr>
          <a:xfrm>
            <a:off x="1098310" y="3890252"/>
            <a:ext cx="2150856" cy="549212"/>
          </a:xfrm>
          <a:prstGeom prst="rect">
            <a:avLst/>
          </a:prstGeom>
          <a:solidFill>
            <a:srgbClr val="F5B783">
              <a:alpha val="13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1113422" y="4511771"/>
            <a:ext cx="2150856" cy="556999"/>
          </a:xfrm>
          <a:prstGeom prst="rect">
            <a:avLst/>
          </a:prstGeom>
          <a:solidFill>
            <a:srgbClr val="F5B783">
              <a:alpha val="13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1101981" y="5644521"/>
            <a:ext cx="2150856" cy="549212"/>
          </a:xfrm>
          <a:prstGeom prst="rect">
            <a:avLst/>
          </a:prstGeom>
          <a:solidFill>
            <a:srgbClr val="F5B783">
              <a:alpha val="13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75520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Earth</a:t>
            </a:r>
            <a:r>
              <a:rPr lang="es-ES" dirty="0"/>
              <a:t> </a:t>
            </a:r>
            <a:r>
              <a:rPr lang="es-ES" dirty="0" err="1"/>
              <a:t>System</a:t>
            </a:r>
            <a:r>
              <a:rPr lang="es-ES" dirty="0"/>
              <a:t> </a:t>
            </a:r>
            <a:r>
              <a:rPr lang="es-ES" dirty="0" err="1"/>
              <a:t>Services</a:t>
            </a:r>
            <a:r>
              <a:rPr lang="es-ES" dirty="0"/>
              <a:t> </a:t>
            </a:r>
            <a:r>
              <a:rPr lang="es-ES" dirty="0" err="1"/>
              <a:t>teams</a:t>
            </a:r>
            <a:endParaRPr lang="es-ES" dirty="0"/>
          </a:p>
        </p:txBody>
      </p:sp>
      <p:sp>
        <p:nvSpPr>
          <p:cNvPr id="29" name="Lágrima 28"/>
          <p:cNvSpPr/>
          <p:nvPr/>
        </p:nvSpPr>
        <p:spPr>
          <a:xfrm>
            <a:off x="982726" y="3355913"/>
            <a:ext cx="855607" cy="828689"/>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Lágrima 30"/>
          <p:cNvSpPr/>
          <p:nvPr/>
        </p:nvSpPr>
        <p:spPr>
          <a:xfrm>
            <a:off x="982726" y="4261896"/>
            <a:ext cx="855607" cy="828689"/>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Lágrima 32"/>
          <p:cNvSpPr/>
          <p:nvPr/>
        </p:nvSpPr>
        <p:spPr>
          <a:xfrm>
            <a:off x="3659619" y="3355913"/>
            <a:ext cx="855608" cy="828689"/>
          </a:xfrm>
          <a:prstGeom prst="teardrop">
            <a:avLst/>
          </a:prstGeom>
          <a:blipFill dpi="0" rotWithShape="0">
            <a:blip r:embed="rId5">
              <a:extLst>
                <a:ext uri="{BEBA8EAE-BF5A-486C-A8C5-ECC9F3942E4B}">
                  <a14:imgProps xmlns:a14="http://schemas.microsoft.com/office/drawing/2010/main">
                    <a14:imgLayer r:embed="rId6">
                      <a14:imgEffect>
                        <a14:saturation sat="115000"/>
                      </a14:imgEffect>
                    </a14:imgLayer>
                  </a14:imgProps>
                </a:ext>
              </a:extLst>
            </a:blip>
            <a:srcRect/>
            <a:stretch>
              <a:fillRect l="-81000" t="-40000" r="-8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Lágrima 33"/>
          <p:cNvSpPr/>
          <p:nvPr/>
        </p:nvSpPr>
        <p:spPr>
          <a:xfrm>
            <a:off x="3659619" y="4261896"/>
            <a:ext cx="855608" cy="828689"/>
          </a:xfrm>
          <a:prstGeom prst="teardrop">
            <a:avLst/>
          </a:prstGeom>
          <a:blipFill dpi="0" rotWithShape="0">
            <a:blip r:embed="rId7"/>
            <a:srcRect/>
            <a:stretch>
              <a:fillRect l="-45000" t="-40000" r="-142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CuadroTexto 36"/>
          <p:cNvSpPr txBox="1"/>
          <p:nvPr/>
        </p:nvSpPr>
        <p:spPr>
          <a:xfrm>
            <a:off x="1858878" y="3380890"/>
            <a:ext cx="1400448" cy="458587"/>
          </a:xfrm>
          <a:prstGeom prst="rect">
            <a:avLst/>
          </a:prstGeom>
          <a:noFill/>
        </p:spPr>
        <p:txBody>
          <a:bodyPr wrap="non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Prediction</a:t>
            </a:r>
            <a:r>
              <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rPr>
              <a:t> </a:t>
            </a: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tools</a:t>
            </a:r>
            <a:r>
              <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rPr>
              <a:t>/</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Visualisations</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40" name="CuadroTexto 39"/>
          <p:cNvSpPr txBox="1"/>
          <p:nvPr/>
        </p:nvSpPr>
        <p:spPr>
          <a:xfrm>
            <a:off x="1858878" y="4266061"/>
            <a:ext cx="1223348" cy="458587"/>
          </a:xfrm>
          <a:prstGeom prst="rect">
            <a:avLst/>
          </a:prstGeom>
          <a:noFill/>
        </p:spPr>
        <p:txBody>
          <a:bodyPr wrap="non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Dissemination</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890"/>
                </a:solidFill>
                <a:effectLst/>
                <a:uLnTx/>
                <a:uFillTx/>
                <a:latin typeface="Calibri" panose="020F0502020204030204"/>
                <a:ea typeface="+mn-ea"/>
                <a:cs typeface="+mn-cs"/>
              </a:rPr>
              <a:t>material</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42" name="CuadroTexto 41"/>
          <p:cNvSpPr txBox="1"/>
          <p:nvPr/>
        </p:nvSpPr>
        <p:spPr>
          <a:xfrm>
            <a:off x="4559628" y="3375279"/>
            <a:ext cx="683970" cy="458587"/>
          </a:xfrm>
          <a:prstGeom prst="rect">
            <a:avLst/>
          </a:prstGeom>
          <a:noFill/>
        </p:spPr>
        <p:txBody>
          <a:bodyPr wrap="non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Wind</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Energy</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43" name="CuadroTexto 42"/>
          <p:cNvSpPr txBox="1"/>
          <p:nvPr/>
        </p:nvSpPr>
        <p:spPr>
          <a:xfrm>
            <a:off x="4559628" y="4229461"/>
            <a:ext cx="995016" cy="275460"/>
          </a:xfrm>
          <a:prstGeom prst="rect">
            <a:avLst/>
          </a:prstGeom>
          <a:noFill/>
        </p:spPr>
        <p:txBody>
          <a:bodyPr wrap="non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Agriculture</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grpSp>
        <p:nvGrpSpPr>
          <p:cNvPr id="5" name="Group 4"/>
          <p:cNvGrpSpPr/>
          <p:nvPr/>
        </p:nvGrpSpPr>
        <p:grpSpPr>
          <a:xfrm rot="16200000">
            <a:off x="3819385" y="-315108"/>
            <a:ext cx="1570394" cy="5422897"/>
            <a:chOff x="-1600597" y="3224740"/>
            <a:chExt cx="1570394" cy="2153500"/>
          </a:xfrm>
        </p:grpSpPr>
        <p:cxnSp>
          <p:nvCxnSpPr>
            <p:cNvPr id="56" name="Conector recto 9"/>
            <p:cNvCxnSpPr/>
            <p:nvPr/>
          </p:nvCxnSpPr>
          <p:spPr>
            <a:xfrm rot="5400000" flipV="1">
              <a:off x="-822587" y="3516494"/>
              <a:ext cx="0" cy="155602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8"/>
            <p:cNvCxnSpPr/>
            <p:nvPr/>
          </p:nvCxnSpPr>
          <p:spPr>
            <a:xfrm rot="5400000">
              <a:off x="-1121326" y="4301490"/>
              <a:ext cx="2153500"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13"/>
            <p:cNvCxnSpPr/>
            <p:nvPr/>
          </p:nvCxnSpPr>
          <p:spPr>
            <a:xfrm rot="5400000" flipV="1">
              <a:off x="-805980" y="2451094"/>
              <a:ext cx="0" cy="1551554"/>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14"/>
            <p:cNvCxnSpPr/>
            <p:nvPr/>
          </p:nvCxnSpPr>
          <p:spPr>
            <a:xfrm rot="5400000" flipV="1">
              <a:off x="-820943" y="4612078"/>
              <a:ext cx="0" cy="1521629"/>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1747901" y="2978032"/>
            <a:ext cx="2689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4890"/>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61" name="TextBox 60"/>
          <p:cNvSpPr txBox="1"/>
          <p:nvPr/>
        </p:nvSpPr>
        <p:spPr>
          <a:xfrm>
            <a:off x="4430997" y="2978032"/>
            <a:ext cx="2689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4890"/>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62" name="TextBox 61"/>
          <p:cNvSpPr txBox="1"/>
          <p:nvPr/>
        </p:nvSpPr>
        <p:spPr>
          <a:xfrm>
            <a:off x="7145979" y="2996873"/>
            <a:ext cx="2689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4890"/>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63" name="17 Rectángulo"/>
          <p:cNvSpPr/>
          <p:nvPr/>
        </p:nvSpPr>
        <p:spPr>
          <a:xfrm>
            <a:off x="812800" y="1910080"/>
            <a:ext cx="2194559" cy="924559"/>
          </a:xfrm>
          <a:prstGeom prst="snip1Rect">
            <a:avLst/>
          </a:prstGeom>
          <a:solidFill>
            <a:schemeClr val="bg1"/>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srgbClr val="124484"/>
                </a:solidFill>
                <a:effectLst/>
                <a:uLnTx/>
                <a:uFillTx/>
                <a:latin typeface="Calibri" panose="020F0502020204030204"/>
                <a:ea typeface="+mn-ea"/>
                <a:cs typeface="+mn-cs"/>
              </a:rPr>
              <a:t>Knowledge</a:t>
            </a:r>
            <a:r>
              <a:rPr kumimoji="0" lang="es-ES" sz="1800" b="1" i="0" u="none" strike="noStrike" kern="1200" cap="none" spc="0" normalizeH="0" baseline="0" noProof="0" dirty="0">
                <a:ln>
                  <a:noFill/>
                </a:ln>
                <a:solidFill>
                  <a:srgbClr val="124484"/>
                </a:solidFill>
                <a:effectLst/>
                <a:uLnTx/>
                <a:uFillTx/>
                <a:latin typeface="Calibri" panose="020F0502020204030204"/>
                <a:ea typeface="+mn-ea"/>
                <a:cs typeface="+mn-cs"/>
              </a:rPr>
              <a:t> and </a:t>
            </a:r>
            <a:r>
              <a:rPr kumimoji="0" lang="es-ES" sz="1800" b="1" i="0" u="none" strike="noStrike" kern="1200" cap="none" spc="0" normalizeH="0" baseline="0" noProof="0" dirty="0" err="1">
                <a:ln>
                  <a:noFill/>
                </a:ln>
                <a:solidFill>
                  <a:srgbClr val="124484"/>
                </a:solidFill>
                <a:effectLst/>
                <a:uLnTx/>
                <a:uFillTx/>
                <a:latin typeface="Calibri" panose="020F0502020204030204"/>
                <a:ea typeface="+mn-ea"/>
                <a:cs typeface="+mn-cs"/>
              </a:rPr>
              <a:t>Technology</a:t>
            </a:r>
            <a:r>
              <a:rPr kumimoji="0" lang="es-ES" sz="1800" b="1" i="0" u="none" strike="noStrike" kern="1200" cap="none" spc="0" normalizeH="0" baseline="0" noProof="0" dirty="0">
                <a:ln>
                  <a:noFill/>
                </a:ln>
                <a:solidFill>
                  <a:srgbClr val="124484"/>
                </a:solidFill>
                <a:effectLst/>
                <a:uLnTx/>
                <a:uFillTx/>
                <a:latin typeface="Calibri" panose="020F0502020204030204"/>
                <a:ea typeface="+mn-ea"/>
                <a:cs typeface="+mn-cs"/>
              </a:rPr>
              <a:t> transfer (KTT)</a:t>
            </a:r>
          </a:p>
        </p:txBody>
      </p:sp>
      <p:sp>
        <p:nvSpPr>
          <p:cNvPr id="64" name="17 Rectángulo"/>
          <p:cNvSpPr/>
          <p:nvPr/>
        </p:nvSpPr>
        <p:spPr>
          <a:xfrm>
            <a:off x="3489720" y="1910081"/>
            <a:ext cx="2196000" cy="924558"/>
          </a:xfrm>
          <a:prstGeom prst="snip1Rect">
            <a:avLst/>
          </a:prstGeom>
          <a:solidFill>
            <a:schemeClr val="bg1"/>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srgbClr val="124484"/>
                </a:solidFill>
                <a:effectLst/>
                <a:uLnTx/>
                <a:uFillTx/>
                <a:latin typeface="Calibri" panose="020F0502020204030204"/>
                <a:ea typeface="+mn-ea"/>
                <a:cs typeface="+mn-cs"/>
              </a:rPr>
              <a:t>Climate</a:t>
            </a:r>
            <a:r>
              <a:rPr kumimoji="0" lang="es-ES" sz="1800" b="1" i="0" u="none" strike="noStrike" kern="1200" cap="none" spc="0" normalizeH="0" baseline="0" noProof="0" dirty="0">
                <a:ln>
                  <a:noFill/>
                </a:ln>
                <a:solidFill>
                  <a:srgbClr val="124484"/>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srgbClr val="124484"/>
                </a:solidFill>
                <a:effectLst/>
                <a:uLnTx/>
                <a:uFillTx/>
                <a:latin typeface="Calibri" panose="020F0502020204030204"/>
                <a:ea typeface="+mn-ea"/>
                <a:cs typeface="+mn-cs"/>
              </a:rPr>
              <a:t>Services</a:t>
            </a:r>
            <a:r>
              <a:rPr kumimoji="0" lang="es-ES" sz="1800" b="1" i="0" u="none" strike="noStrike" kern="1200" cap="none" spc="0" normalizeH="0" baseline="0" noProof="0" dirty="0">
                <a:ln>
                  <a:noFill/>
                </a:ln>
                <a:solidFill>
                  <a:srgbClr val="124484"/>
                </a:solidFill>
                <a:effectLst/>
                <a:uLnTx/>
                <a:uFillTx/>
                <a:latin typeface="Calibri" panose="020F0502020204030204"/>
                <a:ea typeface="+mn-ea"/>
                <a:cs typeface="+mn-cs"/>
              </a:rPr>
              <a:t> (CS)</a:t>
            </a:r>
          </a:p>
        </p:txBody>
      </p:sp>
      <p:sp>
        <p:nvSpPr>
          <p:cNvPr id="65" name="17 Rectángulo"/>
          <p:cNvSpPr/>
          <p:nvPr/>
        </p:nvSpPr>
        <p:spPr>
          <a:xfrm>
            <a:off x="6217416" y="1910081"/>
            <a:ext cx="2196000" cy="924558"/>
          </a:xfrm>
          <a:prstGeom prst="snip1Rect">
            <a:avLst/>
          </a:prstGeom>
          <a:solidFill>
            <a:schemeClr val="bg1"/>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124484"/>
                </a:solidFill>
                <a:effectLst/>
                <a:uLnTx/>
                <a:uFillTx/>
                <a:latin typeface="Calibri" panose="020F0502020204030204"/>
                <a:ea typeface="+mn-ea"/>
                <a:cs typeface="+mn-cs"/>
              </a:rPr>
              <a:t>Air </a:t>
            </a:r>
            <a:r>
              <a:rPr kumimoji="0" lang="es-ES" sz="1800" b="1" i="0" u="none" strike="noStrike" kern="1200" cap="none" spc="0" normalizeH="0" baseline="0" noProof="0" dirty="0" err="1">
                <a:ln>
                  <a:noFill/>
                </a:ln>
                <a:solidFill>
                  <a:srgbClr val="124484"/>
                </a:solidFill>
                <a:effectLst/>
                <a:uLnTx/>
                <a:uFillTx/>
                <a:latin typeface="Calibri" panose="020F0502020204030204"/>
                <a:ea typeface="+mn-ea"/>
                <a:cs typeface="+mn-cs"/>
              </a:rPr>
              <a:t>Quality</a:t>
            </a:r>
            <a:r>
              <a:rPr kumimoji="0" lang="es-ES" sz="1800" b="1" i="0" u="none" strike="noStrike" kern="1200" cap="none" spc="0" normalizeH="0" baseline="0" noProof="0" dirty="0">
                <a:ln>
                  <a:noFill/>
                </a:ln>
                <a:solidFill>
                  <a:srgbClr val="124484"/>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srgbClr val="124484"/>
                </a:solidFill>
                <a:effectLst/>
                <a:uLnTx/>
                <a:uFillTx/>
                <a:latin typeface="Calibri" panose="020F0502020204030204"/>
                <a:ea typeface="+mn-ea"/>
                <a:cs typeface="+mn-cs"/>
              </a:rPr>
              <a:t>Services</a:t>
            </a:r>
            <a:r>
              <a:rPr kumimoji="0" lang="es-ES" sz="1800" b="1" i="0" u="none" strike="noStrike" kern="1200" cap="none" spc="0" normalizeH="0" baseline="0" noProof="0" dirty="0">
                <a:ln>
                  <a:noFill/>
                </a:ln>
                <a:solidFill>
                  <a:srgbClr val="124484"/>
                </a:solidFill>
                <a:effectLst/>
                <a:uLnTx/>
                <a:uFillTx/>
                <a:latin typeface="Calibri" panose="020F0502020204030204"/>
                <a:ea typeface="+mn-ea"/>
                <a:cs typeface="+mn-cs"/>
              </a:rPr>
              <a:t> (AQS)</a:t>
            </a:r>
          </a:p>
        </p:txBody>
      </p:sp>
      <p:sp>
        <p:nvSpPr>
          <p:cNvPr id="69" name="18 Rectángulo"/>
          <p:cNvSpPr/>
          <p:nvPr/>
        </p:nvSpPr>
        <p:spPr>
          <a:xfrm>
            <a:off x="3386336" y="1151894"/>
            <a:ext cx="2383566" cy="365567"/>
          </a:xfrm>
          <a:prstGeom prst="snip1Rect">
            <a:avLst/>
          </a:prstGeom>
          <a:solidFill>
            <a:srgbClr val="6082AD"/>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rPr>
              <a:t>ESS </a:t>
            </a:r>
            <a:r>
              <a:rPr kumimoji="0" lang="es-ES" sz="2000" b="0" i="0" u="none" strike="noStrike" kern="1200" cap="none" spc="0" normalizeH="0" baseline="0" noProof="0" dirty="0" err="1">
                <a:ln>
                  <a:noFill/>
                </a:ln>
                <a:solidFill>
                  <a:prstClr val="white"/>
                </a:solidFill>
                <a:effectLst/>
                <a:uLnTx/>
                <a:uFillTx/>
                <a:latin typeface="Calibri" panose="020F0502020204030204"/>
                <a:ea typeface="+mn-ea"/>
                <a:cs typeface="+mn-cs"/>
              </a:rPr>
              <a:t>teams</a:t>
            </a:r>
            <a:endPar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Lágrima 30"/>
          <p:cNvSpPr/>
          <p:nvPr/>
        </p:nvSpPr>
        <p:spPr>
          <a:xfrm>
            <a:off x="982726" y="5199061"/>
            <a:ext cx="855607" cy="828689"/>
          </a:xfrm>
          <a:prstGeom prst="teardrop">
            <a:avLst/>
          </a:prstGeom>
          <a:blipFill dpi="0" rotWithShape="1">
            <a:blip r:embed="rId8">
              <a:extLst>
                <a:ext uri="{28A0092B-C50C-407E-A947-70E740481C1C}">
                  <a14:useLocalDpi xmlns:a14="http://schemas.microsoft.com/office/drawing/2010/main" val="0"/>
                </a:ext>
              </a:extLst>
            </a:blip>
            <a:srcRect/>
            <a:stretch>
              <a:fillRect/>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uadroTexto 39"/>
          <p:cNvSpPr txBox="1"/>
          <p:nvPr/>
        </p:nvSpPr>
        <p:spPr>
          <a:xfrm>
            <a:off x="1858878" y="5339733"/>
            <a:ext cx="1473417" cy="277064"/>
          </a:xfrm>
          <a:prstGeom prst="rect">
            <a:avLst/>
          </a:prstGeom>
          <a:noFill/>
        </p:spPr>
        <p:txBody>
          <a:bodyPr wrap="non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User Engagement</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45" name="Lágrima 28"/>
          <p:cNvSpPr/>
          <p:nvPr/>
        </p:nvSpPr>
        <p:spPr>
          <a:xfrm>
            <a:off x="6367386" y="4261896"/>
            <a:ext cx="855607" cy="828689"/>
          </a:xfrm>
          <a:prstGeom prst="teardrop">
            <a:avLst/>
          </a:prstGeom>
          <a:blipFill dpi="0" rotWithShape="0">
            <a:blip r:embed="rId9"/>
            <a:srcRect/>
            <a:stretch>
              <a:fillRect l="-20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CuadroTexto 36"/>
          <p:cNvSpPr txBox="1"/>
          <p:nvPr/>
        </p:nvSpPr>
        <p:spPr>
          <a:xfrm>
            <a:off x="7240125" y="4291036"/>
            <a:ext cx="1070614" cy="277064"/>
          </a:xfrm>
          <a:prstGeom prst="rect">
            <a:avLst/>
          </a:prstGeom>
          <a:noFill/>
        </p:spPr>
        <p:txBody>
          <a:bodyPr wrap="non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Dust</a:t>
            </a:r>
            <a:r>
              <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rPr>
              <a:t> </a:t>
            </a: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Storms</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47" name="Lágrima 30"/>
          <p:cNvSpPr/>
          <p:nvPr/>
        </p:nvSpPr>
        <p:spPr>
          <a:xfrm>
            <a:off x="6367386" y="3355913"/>
            <a:ext cx="855607" cy="828689"/>
          </a:xfrm>
          <a:prstGeom prst="teardrop">
            <a:avLst/>
          </a:prstGeom>
          <a:blipFill dpi="0" rotWithShape="0">
            <a:blip r:embed="rId10"/>
            <a:srcRect/>
            <a:stretch>
              <a:fillRect l="-24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CuadroTexto 39"/>
          <p:cNvSpPr txBox="1"/>
          <p:nvPr/>
        </p:nvSpPr>
        <p:spPr>
          <a:xfrm>
            <a:off x="7240125" y="3355913"/>
            <a:ext cx="1648721" cy="277064"/>
          </a:xfrm>
          <a:prstGeom prst="rect">
            <a:avLst/>
          </a:prstGeom>
          <a:noFill/>
        </p:spPr>
        <p:txBody>
          <a:bodyPr wrap="non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Urban development</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572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5763" y="181102"/>
            <a:ext cx="8752113" cy="587767"/>
          </a:xfrm>
        </p:spPr>
        <p:txBody>
          <a:bodyPr/>
          <a:lstStyle/>
          <a:p>
            <a:pPr algn="ctr"/>
            <a:r>
              <a:rPr lang="en-GB" sz="3500" dirty="0" smtClean="0">
                <a:solidFill>
                  <a:schemeClr val="accent1"/>
                </a:solidFill>
                <a:latin typeface="+mn-lt"/>
                <a:ea typeface="+mj-ea"/>
                <a:cs typeface="+mj-cs"/>
              </a:rPr>
              <a:t>Background: Dust cycle</a:t>
            </a:r>
            <a:endParaRPr lang="en-GB" sz="3500" dirty="0">
              <a:solidFill>
                <a:schemeClr val="accent1"/>
              </a:solidFill>
              <a:latin typeface="+mn-lt"/>
              <a:ea typeface="+mj-ea"/>
              <a:cs typeface="+mj-cs"/>
            </a:endParaRPr>
          </a:p>
        </p:txBody>
      </p:sp>
      <p:pic>
        <p:nvPicPr>
          <p:cNvPr id="5" name="Imagen 1">
            <a:hlinkClick r:id="rId2" action="ppaction://hlinkfile"/>
          </p:cNvPr>
          <p:cNvPicPr/>
          <p:nvPr/>
        </p:nvPicPr>
        <p:blipFill>
          <a:blip r:embed="rId3"/>
          <a:stretch/>
        </p:blipFill>
        <p:spPr>
          <a:xfrm>
            <a:off x="0" y="1116720"/>
            <a:ext cx="9143640" cy="4466160"/>
          </a:xfrm>
          <a:prstGeom prst="rect">
            <a:avLst/>
          </a:prstGeom>
          <a:ln>
            <a:noFill/>
          </a:ln>
        </p:spPr>
      </p:pic>
      <p:sp>
        <p:nvSpPr>
          <p:cNvPr id="6" name="CustomShape 3"/>
          <p:cNvSpPr/>
          <p:nvPr/>
        </p:nvSpPr>
        <p:spPr>
          <a:xfrm>
            <a:off x="341640" y="5527080"/>
            <a:ext cx="5036040" cy="1187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70AD47"/>
                </a:solidFill>
                <a:uFill>
                  <a:solidFill>
                    <a:srgbClr val="FFFFFF"/>
                  </a:solidFill>
                </a:uFill>
                <a:latin typeface="Calibri"/>
                <a:ea typeface="DejaVu Sans"/>
              </a:rPr>
              <a:t>Organic Carbon + Elemental carbon</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F18E3D"/>
                </a:solidFill>
                <a:uFill>
                  <a:solidFill>
                    <a:srgbClr val="FFFFFF"/>
                  </a:solidFill>
                </a:uFill>
                <a:latin typeface="Calibri"/>
                <a:ea typeface="DejaVu Sans"/>
              </a:rPr>
              <a:t>Dust</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BFBFBF"/>
                </a:solidFill>
                <a:uFill>
                  <a:solidFill>
                    <a:srgbClr val="FFFFFF"/>
                  </a:solidFill>
                </a:uFill>
                <a:latin typeface="Calibri"/>
                <a:ea typeface="DejaVu Sans"/>
              </a:rPr>
              <a:t>Sulfate</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0070C0"/>
                </a:solidFill>
                <a:uFill>
                  <a:solidFill>
                    <a:srgbClr val="FFFFFF"/>
                  </a:solidFill>
                </a:uFill>
                <a:latin typeface="Calibri"/>
                <a:ea typeface="DejaVu Sans"/>
              </a:rPr>
              <a:t>Sea salt</a:t>
            </a:r>
            <a:endParaRPr lang="en-US" sz="1800" b="0" strike="noStrike" spc="-1" dirty="0">
              <a:solidFill>
                <a:srgbClr val="000000"/>
              </a:solidFill>
              <a:uFill>
                <a:solidFill>
                  <a:srgbClr val="FFFFFF"/>
                </a:solidFill>
              </a:uFill>
              <a:latin typeface="Arial"/>
            </a:endParaRPr>
          </a:p>
        </p:txBody>
      </p:sp>
      <p:sp>
        <p:nvSpPr>
          <p:cNvPr id="7" name="CuadroTexto 4"/>
          <p:cNvSpPr txBox="1">
            <a:spLocks noChangeArrowheads="1"/>
          </p:cNvSpPr>
          <p:nvPr/>
        </p:nvSpPr>
        <p:spPr bwMode="auto">
          <a:xfrm>
            <a:off x="3991677" y="6224614"/>
            <a:ext cx="4752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r" eaLnBrk="1" hangingPunct="1">
              <a:spcBef>
                <a:spcPct val="0"/>
              </a:spcBef>
            </a:pPr>
            <a:r>
              <a:rPr lang="es-ES_tradnl" i="0" dirty="0">
                <a:latin typeface="Calibri" pitchFamily="34" charset="0"/>
                <a:ea typeface="ＭＳ Ｐゴシック" pitchFamily="-106" charset="-128"/>
              </a:rPr>
              <a:t>NASA | GEOS-5 </a:t>
            </a:r>
            <a:r>
              <a:rPr lang="es-ES_tradnl" i="0" dirty="0" err="1">
                <a:latin typeface="Calibri" pitchFamily="34" charset="0"/>
                <a:ea typeface="ＭＳ Ｐゴシック" pitchFamily="-106" charset="-128"/>
              </a:rPr>
              <a:t>Aerosols</a:t>
            </a:r>
            <a:r>
              <a:rPr lang="es-ES_tradnl" i="0" dirty="0">
                <a:latin typeface="Calibri" pitchFamily="34" charset="0"/>
                <a:ea typeface="ＭＳ Ｐゴシック" pitchFamily="-106" charset="-128"/>
              </a:rPr>
              <a:t> </a:t>
            </a:r>
          </a:p>
        </p:txBody>
      </p:sp>
    </p:spTree>
    <p:extLst>
      <p:ext uri="{BB962C8B-B14F-4D97-AF65-F5344CB8AC3E}">
        <p14:creationId xmlns:p14="http://schemas.microsoft.com/office/powerpoint/2010/main" val="40537186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Imagen 67" descr="Bodele_TMO2004042_l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637428"/>
            <a:ext cx="279241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ángulo 71"/>
          <p:cNvSpPr>
            <a:spLocks noChangeArrowheads="1"/>
          </p:cNvSpPr>
          <p:nvPr/>
        </p:nvSpPr>
        <p:spPr bwMode="auto">
          <a:xfrm>
            <a:off x="906463" y="3709116"/>
            <a:ext cx="30892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spcBef>
                <a:spcPct val="0"/>
              </a:spcBef>
            </a:pPr>
            <a:r>
              <a:rPr lang="es-ES_tradnl" sz="1400" i="0" dirty="0">
                <a:latin typeface="Calibri" pitchFamily="34" charset="0"/>
                <a:ea typeface="ＭＳ Ｐゴシック" pitchFamily="-106" charset="-128"/>
              </a:rPr>
              <a:t>MODIS true </a:t>
            </a:r>
            <a:r>
              <a:rPr lang="es-ES_tradnl" sz="1400" i="0" dirty="0" err="1">
                <a:latin typeface="Calibri" pitchFamily="34" charset="0"/>
                <a:ea typeface="ＭＳ Ｐゴシック" pitchFamily="-106" charset="-128"/>
              </a:rPr>
              <a:t>colour</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composite</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image</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for</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March</a:t>
            </a:r>
            <a:r>
              <a:rPr lang="es-ES_tradnl" sz="1400" i="0" dirty="0">
                <a:latin typeface="Calibri" pitchFamily="34" charset="0"/>
                <a:ea typeface="ＭＳ Ｐゴシック" pitchFamily="-106" charset="-128"/>
              </a:rPr>
              <a:t> 2005 </a:t>
            </a:r>
            <a:r>
              <a:rPr lang="es-ES_tradnl" sz="1400" i="0" dirty="0" err="1">
                <a:latin typeface="Calibri" pitchFamily="34" charset="0"/>
                <a:ea typeface="ＭＳ Ｐゴシック" pitchFamily="-106" charset="-128"/>
              </a:rPr>
              <a:t>depicting</a:t>
            </a:r>
            <a:r>
              <a:rPr lang="es-ES_tradnl" sz="1400" i="0" dirty="0">
                <a:latin typeface="Calibri" pitchFamily="34" charset="0"/>
                <a:ea typeface="ＭＳ Ｐゴシック" pitchFamily="-106" charset="-128"/>
              </a:rPr>
              <a:t> a </a:t>
            </a:r>
            <a:r>
              <a:rPr lang="es-ES_tradnl" sz="1400" i="0" dirty="0" err="1">
                <a:latin typeface="Calibri" pitchFamily="34" charset="0"/>
                <a:ea typeface="ＭＳ Ｐゴシック" pitchFamily="-106" charset="-128"/>
              </a:rPr>
              <a:t>dust</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storm</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initiated</a:t>
            </a:r>
            <a:r>
              <a:rPr lang="es-ES_tradnl" sz="1400" i="0" dirty="0">
                <a:latin typeface="Calibri" pitchFamily="34" charset="0"/>
                <a:ea typeface="ＭＳ Ｐゴシック" pitchFamily="-106" charset="-128"/>
              </a:rPr>
              <a:t> at </a:t>
            </a:r>
            <a:r>
              <a:rPr lang="es-ES_tradnl" sz="1400" i="0" dirty="0" err="1">
                <a:latin typeface="Calibri" pitchFamily="34" charset="0"/>
                <a:ea typeface="ＭＳ Ｐゴシック" pitchFamily="-106" charset="-128"/>
              </a:rPr>
              <a:t>the</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Bodélé</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Depression</a:t>
            </a:r>
            <a:r>
              <a:rPr lang="es-ES_tradnl" sz="1400" i="0" dirty="0">
                <a:latin typeface="Calibri" pitchFamily="34" charset="0"/>
                <a:ea typeface="ＭＳ Ｐゴシック" pitchFamily="-106" charset="-128"/>
              </a:rPr>
              <a:t> (Chad </a:t>
            </a:r>
            <a:r>
              <a:rPr lang="es-ES_tradnl" sz="1400" i="0" dirty="0" err="1">
                <a:latin typeface="Calibri" pitchFamily="34" charset="0"/>
                <a:ea typeface="ＭＳ Ｐゴシック" pitchFamily="-106" charset="-128"/>
              </a:rPr>
              <a:t>Basin</a:t>
            </a:r>
            <a:r>
              <a:rPr lang="es-ES_tradnl" sz="1400" i="0" dirty="0">
                <a:latin typeface="Calibri" pitchFamily="34" charset="0"/>
                <a:ea typeface="ＭＳ Ｐゴシック" pitchFamily="-106" charset="-128"/>
              </a:rPr>
              <a:t>)</a:t>
            </a:r>
          </a:p>
        </p:txBody>
      </p:sp>
      <p:pic>
        <p:nvPicPr>
          <p:cNvPr id="12295" name="Imagen 9" descr="WAfrica.A2004037.1215.250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659653"/>
            <a:ext cx="284956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CuadroTexto 11"/>
          <p:cNvSpPr txBox="1">
            <a:spLocks noChangeArrowheads="1"/>
          </p:cNvSpPr>
          <p:nvPr/>
        </p:nvSpPr>
        <p:spPr bwMode="auto">
          <a:xfrm>
            <a:off x="5200650" y="3724991"/>
            <a:ext cx="2465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ctr" eaLnBrk="1" hangingPunct="1">
              <a:spcBef>
                <a:spcPct val="0"/>
              </a:spcBef>
            </a:pPr>
            <a:r>
              <a:rPr lang="es-ES_tradnl" i="0" dirty="0">
                <a:latin typeface="Calibri" pitchFamily="34" charset="0"/>
                <a:ea typeface="ＭＳ Ｐゴシック" pitchFamily="-106" charset="-128"/>
              </a:rPr>
              <a:t>MODIS True color Western </a:t>
            </a:r>
            <a:r>
              <a:rPr lang="es-ES_tradnl" i="0" dirty="0" err="1">
                <a:latin typeface="Calibri" pitchFamily="34" charset="0"/>
                <a:ea typeface="ＭＳ Ｐゴシック" pitchFamily="-106" charset="-128"/>
              </a:rPr>
              <a:t>Africa</a:t>
            </a:r>
            <a:r>
              <a:rPr lang="es-ES_tradnl" i="0" dirty="0">
                <a:latin typeface="Calibri" pitchFamily="34" charset="0"/>
                <a:ea typeface="ＭＳ Ｐゴシック" pitchFamily="-106" charset="-128"/>
              </a:rPr>
              <a:t> – </a:t>
            </a:r>
            <a:r>
              <a:rPr lang="es-ES_tradnl" i="0" dirty="0" err="1">
                <a:latin typeface="Calibri" pitchFamily="34" charset="0"/>
                <a:ea typeface="ＭＳ Ｐゴシック" pitchFamily="-106" charset="-128"/>
              </a:rPr>
              <a:t>Altantic</a:t>
            </a:r>
            <a:r>
              <a:rPr lang="es-ES_tradnl" i="0" dirty="0">
                <a:latin typeface="Calibri" pitchFamily="34" charset="0"/>
                <a:ea typeface="ＭＳ Ｐゴシック" pitchFamily="-106" charset="-128"/>
              </a:rPr>
              <a:t> </a:t>
            </a:r>
            <a:r>
              <a:rPr lang="es-ES_tradnl" i="0" dirty="0" err="1">
                <a:latin typeface="Calibri" pitchFamily="34" charset="0"/>
                <a:ea typeface="ＭＳ Ｐゴシック" pitchFamily="-106" charset="-128"/>
              </a:rPr>
              <a:t>Ocean</a:t>
            </a:r>
            <a:endParaRPr lang="es-ES_tradnl" i="0" dirty="0">
              <a:latin typeface="Calibri" pitchFamily="34" charset="0"/>
              <a:ea typeface="ＭＳ Ｐゴシック" pitchFamily="-106" charset="-128"/>
            </a:endParaRPr>
          </a:p>
        </p:txBody>
      </p:sp>
      <p:sp>
        <p:nvSpPr>
          <p:cNvPr id="10"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Background: Dust cycle</a:t>
            </a:r>
            <a:endParaRPr lang="en-US" altLang="ca-ES" sz="3500" b="1" dirty="0"/>
          </a:p>
        </p:txBody>
      </p:sp>
      <p:pic>
        <p:nvPicPr>
          <p:cNvPr id="3" name="Imagen 2"/>
          <p:cNvPicPr>
            <a:picLocks noChangeAspect="1"/>
          </p:cNvPicPr>
          <p:nvPr/>
        </p:nvPicPr>
        <p:blipFill>
          <a:blip r:embed="rId5"/>
          <a:stretch>
            <a:fillRect/>
          </a:stretch>
        </p:blipFill>
        <p:spPr>
          <a:xfrm>
            <a:off x="113895" y="5125137"/>
            <a:ext cx="8931414" cy="1377815"/>
          </a:xfrm>
          <a:prstGeom prst="rect">
            <a:avLst/>
          </a:prstGeom>
        </p:spPr>
      </p:pic>
    </p:spTree>
    <p:extLst>
      <p:ext uri="{BB962C8B-B14F-4D97-AF65-F5344CB8AC3E}">
        <p14:creationId xmlns:p14="http://schemas.microsoft.com/office/powerpoint/2010/main" val="35325079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1" y="1334764"/>
            <a:ext cx="5141535" cy="4403501"/>
          </a:xfrm>
          <a:prstGeom prst="rect">
            <a:avLst/>
          </a:prstGeom>
        </p:spPr>
      </p:pic>
      <p:sp>
        <p:nvSpPr>
          <p:cNvPr id="29" name="Rectángulo 7"/>
          <p:cNvSpPr>
            <a:spLocks noChangeArrowheads="1"/>
          </p:cNvSpPr>
          <p:nvPr/>
        </p:nvSpPr>
        <p:spPr bwMode="auto">
          <a:xfrm>
            <a:off x="267171" y="5776405"/>
            <a:ext cx="5384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a:spcBef>
                <a:spcPct val="0"/>
              </a:spcBef>
            </a:pPr>
            <a:r>
              <a:rPr lang="es-ES_tradnl" sz="1200" i="1" dirty="0" err="1" smtClean="0">
                <a:solidFill>
                  <a:srgbClr val="080808"/>
                </a:solidFill>
                <a:latin typeface="Calibri" panose="020F0502020204030204" pitchFamily="34" charset="0"/>
                <a:ea typeface="ＭＳ Ｐゴシック" pitchFamily="-106" charset="-128"/>
              </a:rPr>
              <a:t>Image</a:t>
            </a:r>
            <a:r>
              <a:rPr lang="es-ES_tradnl" sz="1200" i="1" dirty="0" smtClean="0">
                <a:solidFill>
                  <a:srgbClr val="080808"/>
                </a:solidFill>
                <a:latin typeface="Calibri" panose="020F0502020204030204" pitchFamily="34" charset="0"/>
                <a:ea typeface="ＭＳ Ｐゴシック" pitchFamily="-106" charset="-128"/>
              </a:rPr>
              <a:t> </a:t>
            </a:r>
            <a:r>
              <a:rPr lang="es-ES_tradnl" sz="1200" i="1" dirty="0" err="1" smtClean="0">
                <a:solidFill>
                  <a:srgbClr val="080808"/>
                </a:solidFill>
                <a:latin typeface="Calibri" panose="020F0502020204030204" pitchFamily="34" charset="0"/>
                <a:ea typeface="ＭＳ Ｐゴシック" pitchFamily="-106" charset="-128"/>
              </a:rPr>
              <a:t>from</a:t>
            </a:r>
            <a:r>
              <a:rPr lang="es-ES_tradnl" sz="1200" i="1" dirty="0" smtClean="0">
                <a:solidFill>
                  <a:srgbClr val="080808"/>
                </a:solidFill>
                <a:latin typeface="Calibri" panose="020F0502020204030204" pitchFamily="34" charset="0"/>
                <a:ea typeface="ＭＳ Ｐゴシック" pitchFamily="-106" charset="-128"/>
              </a:rPr>
              <a:t> WMO </a:t>
            </a:r>
            <a:r>
              <a:rPr lang="es-ES_tradnl" sz="1200" i="1" dirty="0" err="1" smtClean="0">
                <a:solidFill>
                  <a:srgbClr val="080808"/>
                </a:solidFill>
                <a:latin typeface="Calibri" panose="020F0502020204030204" pitchFamily="34" charset="0"/>
                <a:ea typeface="ＭＳ Ｐゴシック" pitchFamily="-106" charset="-128"/>
              </a:rPr>
              <a:t>website</a:t>
            </a:r>
            <a:r>
              <a:rPr lang="es-ES_tradnl" sz="1200" i="1" dirty="0">
                <a:solidFill>
                  <a:srgbClr val="080808"/>
                </a:solidFill>
                <a:latin typeface="Calibri" panose="020F0502020204030204" pitchFamily="34" charset="0"/>
                <a:ea typeface="ＭＳ Ｐゴシック" pitchFamily="-106" charset="-128"/>
              </a:rPr>
              <a:t> (http://</a:t>
            </a:r>
            <a:r>
              <a:rPr lang="es-ES_tradnl" sz="1200" i="1" dirty="0" smtClean="0">
                <a:solidFill>
                  <a:srgbClr val="080808"/>
                </a:solidFill>
                <a:latin typeface="Calibri" panose="020F0502020204030204" pitchFamily="34" charset="0"/>
                <a:ea typeface="ＭＳ Ｐゴシック" pitchFamily="-106" charset="-128"/>
              </a:rPr>
              <a:t>www.wmo.int/pages/prog/arep/wwrp/new/hurricanes.html)</a:t>
            </a:r>
            <a:endParaRPr lang="es-ES_tradnl" sz="1200" i="1" dirty="0">
              <a:solidFill>
                <a:srgbClr val="080808"/>
              </a:solidFill>
              <a:latin typeface="Calibri" panose="020F0502020204030204" pitchFamily="34" charset="0"/>
              <a:ea typeface="ＭＳ Ｐゴシック" pitchFamily="-106" charset="-128"/>
            </a:endParaRPr>
          </a:p>
        </p:txBody>
      </p:sp>
      <p:sp>
        <p:nvSpPr>
          <p:cNvPr id="5" name="Rectangle 4"/>
          <p:cNvSpPr>
            <a:spLocks noChangeArrowheads="1"/>
          </p:cNvSpPr>
          <p:nvPr/>
        </p:nvSpPr>
        <p:spPr bwMode="auto">
          <a:xfrm>
            <a:off x="5508104" y="1292740"/>
            <a:ext cx="3600400" cy="507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b="1" dirty="0" smtClean="0">
                <a:solidFill>
                  <a:srgbClr val="080808"/>
                </a:solidFill>
                <a:latin typeface="Calibri" panose="020F0502020204030204" pitchFamily="34" charset="0"/>
              </a:rPr>
              <a:t>Ecosystems, meteorology and climate</a:t>
            </a:r>
          </a:p>
          <a:p>
            <a:pPr marL="533400" lvl="1" indent="-177800">
              <a:buFont typeface="Arial" pitchFamily="34" charset="0"/>
              <a:buChar char="•"/>
            </a:pPr>
            <a:r>
              <a:rPr lang="en-GB" i="1" dirty="0" smtClean="0">
                <a:solidFill>
                  <a:srgbClr val="080808"/>
                </a:solidFill>
                <a:latin typeface="Calibri" panose="020F0502020204030204" pitchFamily="34" charset="0"/>
              </a:rPr>
              <a:t>Marine productivity</a:t>
            </a:r>
          </a:p>
          <a:p>
            <a:pPr marL="533400" lvl="1" indent="-177800">
              <a:buFont typeface="Arial" pitchFamily="34" charset="0"/>
              <a:buChar char="•"/>
            </a:pPr>
            <a:r>
              <a:rPr lang="en-GB" i="1" dirty="0" smtClean="0">
                <a:solidFill>
                  <a:srgbClr val="080808"/>
                </a:solidFill>
                <a:latin typeface="Calibri" panose="020F0502020204030204" pitchFamily="34" charset="0"/>
              </a:rPr>
              <a:t>Coral mortality</a:t>
            </a:r>
          </a:p>
          <a:p>
            <a:pPr marL="533400" lvl="1" indent="-177800">
              <a:buFont typeface="Arial" pitchFamily="34" charset="0"/>
              <a:buChar char="•"/>
            </a:pPr>
            <a:r>
              <a:rPr lang="en-GB" i="1" dirty="0" smtClean="0">
                <a:solidFill>
                  <a:srgbClr val="080808"/>
                </a:solidFill>
                <a:latin typeface="Calibri" panose="020F0502020204030204" pitchFamily="34" charset="0"/>
              </a:rPr>
              <a:t>Hurricanes formation</a:t>
            </a:r>
          </a:p>
          <a:p>
            <a:endParaRPr lang="en-GB" sz="1200" dirty="0" smtClean="0">
              <a:solidFill>
                <a:srgbClr val="080808"/>
              </a:solidFill>
              <a:latin typeface="Calibri" panose="020F0502020204030204" pitchFamily="34" charset="0"/>
            </a:endParaRPr>
          </a:p>
          <a:p>
            <a:r>
              <a:rPr lang="en-GB" b="1" dirty="0" smtClean="0">
                <a:solidFill>
                  <a:srgbClr val="080808"/>
                </a:solidFill>
                <a:latin typeface="Calibri" panose="020F0502020204030204" pitchFamily="34" charset="0"/>
              </a:rPr>
              <a:t>Air Quality and Human Health</a:t>
            </a:r>
          </a:p>
          <a:p>
            <a:pPr marL="533400" lvl="1" indent="-177800">
              <a:buFont typeface="Arial" pitchFamily="34" charset="0"/>
              <a:buChar char="•"/>
            </a:pPr>
            <a:r>
              <a:rPr lang="en-GB" i="1" dirty="0" smtClean="0">
                <a:solidFill>
                  <a:srgbClr val="080808"/>
                </a:solidFill>
                <a:latin typeface="Calibri" panose="020F0502020204030204" pitchFamily="34" charset="0"/>
              </a:rPr>
              <a:t>Respiratory disease (asthma) </a:t>
            </a:r>
          </a:p>
          <a:p>
            <a:pPr marL="533400" lvl="1" indent="-177800">
              <a:buFont typeface="Arial" pitchFamily="34" charset="0"/>
              <a:buChar char="•"/>
            </a:pPr>
            <a:r>
              <a:rPr lang="en-GB" i="1" dirty="0" smtClean="0">
                <a:solidFill>
                  <a:srgbClr val="080808"/>
                </a:solidFill>
                <a:latin typeface="Calibri" panose="020F0502020204030204" pitchFamily="34" charset="0"/>
              </a:rPr>
              <a:t>Eye infections </a:t>
            </a:r>
          </a:p>
          <a:p>
            <a:pPr marL="533400" lvl="1" indent="-177800">
              <a:buFont typeface="Arial" pitchFamily="34" charset="0"/>
              <a:buChar char="•"/>
            </a:pPr>
            <a:r>
              <a:rPr lang="en-GB" i="1" dirty="0" smtClean="0">
                <a:solidFill>
                  <a:srgbClr val="080808"/>
                </a:solidFill>
                <a:latin typeface="Calibri" panose="020F0502020204030204" pitchFamily="34" charset="0"/>
              </a:rPr>
              <a:t>Meningitis in Africa </a:t>
            </a:r>
          </a:p>
          <a:p>
            <a:pPr marL="533400" lvl="1" indent="-177800">
              <a:buFont typeface="Arial" pitchFamily="34" charset="0"/>
              <a:buChar char="•"/>
            </a:pPr>
            <a:r>
              <a:rPr lang="en-GB" i="1" dirty="0" smtClean="0">
                <a:solidFill>
                  <a:srgbClr val="080808"/>
                </a:solidFill>
                <a:latin typeface="Calibri" panose="020F0502020204030204" pitchFamily="34" charset="0"/>
              </a:rPr>
              <a:t>Valley Fever in the Americas</a:t>
            </a:r>
          </a:p>
          <a:p>
            <a:endParaRPr lang="en-GB" sz="1200" dirty="0" smtClean="0">
              <a:solidFill>
                <a:srgbClr val="080808"/>
              </a:solidFill>
              <a:latin typeface="Calibri" panose="020F0502020204030204" pitchFamily="34" charset="0"/>
            </a:endParaRPr>
          </a:p>
          <a:p>
            <a:r>
              <a:rPr lang="en-GB" b="1" dirty="0" smtClean="0">
                <a:solidFill>
                  <a:srgbClr val="080808"/>
                </a:solidFill>
                <a:latin typeface="Calibri" panose="020F0502020204030204" pitchFamily="34" charset="0"/>
              </a:rPr>
              <a:t>Aviation and Ground Transportation </a:t>
            </a:r>
          </a:p>
          <a:p>
            <a:pPr marL="533400" lvl="1" indent="-177800">
              <a:buFont typeface="Arial" pitchFamily="34" charset="0"/>
              <a:buChar char="•"/>
            </a:pPr>
            <a:r>
              <a:rPr lang="en-GB" i="1" dirty="0" smtClean="0">
                <a:solidFill>
                  <a:srgbClr val="080808"/>
                </a:solidFill>
                <a:latin typeface="Calibri" panose="020F0502020204030204" pitchFamily="34" charset="0"/>
              </a:rPr>
              <a:t>Low visibility (i.e. air disasters) </a:t>
            </a:r>
          </a:p>
          <a:p>
            <a:endParaRPr lang="en-GB" dirty="0" smtClean="0">
              <a:solidFill>
                <a:srgbClr val="080808"/>
              </a:solidFill>
              <a:latin typeface="Calibri" panose="020F0502020204030204" pitchFamily="34" charset="0"/>
            </a:endParaRPr>
          </a:p>
          <a:p>
            <a:r>
              <a:rPr lang="en-GB" b="1" dirty="0" smtClean="0">
                <a:solidFill>
                  <a:srgbClr val="080808"/>
                </a:solidFill>
                <a:latin typeface="Calibri" panose="020F0502020204030204" pitchFamily="34" charset="0"/>
              </a:rPr>
              <a:t>Agriculture and fishery</a:t>
            </a:r>
          </a:p>
          <a:p>
            <a:endParaRPr lang="en-AU" sz="1200" b="1" dirty="0" smtClean="0">
              <a:solidFill>
                <a:srgbClr val="080808"/>
              </a:solidFill>
              <a:latin typeface="Calibri" panose="020F0502020204030204" pitchFamily="34" charset="0"/>
            </a:endParaRPr>
          </a:p>
          <a:p>
            <a:r>
              <a:rPr lang="en-AU" b="1" dirty="0" smtClean="0">
                <a:solidFill>
                  <a:srgbClr val="080808"/>
                </a:solidFill>
                <a:latin typeface="Calibri" panose="020F0502020204030204" pitchFamily="34" charset="0"/>
              </a:rPr>
              <a:t>Energy and industry</a:t>
            </a:r>
            <a:endParaRPr lang="en-AU" b="1" dirty="0">
              <a:solidFill>
                <a:srgbClr val="080808"/>
              </a:solidFill>
              <a:latin typeface="Calibri" panose="020F0502020204030204" pitchFamily="34" charset="0"/>
            </a:endParaRPr>
          </a:p>
        </p:txBody>
      </p:sp>
      <p:sp>
        <p:nvSpPr>
          <p:cNvPr id="6" name="1 Marcador de número de diapositiva"/>
          <p:cNvSpPr txBox="1">
            <a:spLocks/>
          </p:cNvSpPr>
          <p:nvPr/>
        </p:nvSpPr>
        <p:spPr>
          <a:xfrm>
            <a:off x="6553200" y="6356350"/>
            <a:ext cx="2133600"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DD722E-9734-4009-BE0F-B7ED3F8399D2}" type="slidenum">
              <a:rPr lang="es-ES" sz="1200" smtClean="0"/>
              <a:pPr algn="r"/>
              <a:t>4</a:t>
            </a:fld>
            <a:endParaRPr lang="es-ES" sz="1200" dirty="0"/>
          </a:p>
        </p:txBody>
      </p:sp>
      <p:sp>
        <p:nvSpPr>
          <p:cNvPr id="10"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Background: Dust impacts</a:t>
            </a:r>
            <a:endParaRPr lang="en-US" altLang="ca-ES" sz="3500" b="1" dirty="0"/>
          </a:p>
        </p:txBody>
      </p:sp>
    </p:spTree>
    <p:extLst>
      <p:ext uri="{BB962C8B-B14F-4D97-AF65-F5344CB8AC3E}">
        <p14:creationId xmlns:p14="http://schemas.microsoft.com/office/powerpoint/2010/main" val="220100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Background: Dust observations</a:t>
            </a:r>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5</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1"/>
          <p:cNvSpPr txBox="1">
            <a:spLocks/>
          </p:cNvSpPr>
          <p:nvPr/>
        </p:nvSpPr>
        <p:spPr>
          <a:xfrm>
            <a:off x="167577" y="1055676"/>
            <a:ext cx="8204388" cy="468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smtClean="0"/>
              <a:t>Better understanding and track of SDS </a:t>
            </a:r>
            <a:r>
              <a:rPr lang="en-US" sz="1800" dirty="0" smtClean="0">
                <a:sym typeface="Symbol" panose="05050102010706020507" pitchFamily="18" charset="2"/>
              </a:rPr>
              <a:t> </a:t>
            </a:r>
            <a:r>
              <a:rPr lang="en-US" sz="1800" dirty="0" smtClean="0">
                <a:solidFill>
                  <a:srgbClr val="FF0000"/>
                </a:solidFill>
                <a:sym typeface="Symbol" panose="05050102010706020507" pitchFamily="18" charset="2"/>
              </a:rPr>
              <a:t>Dust-filtered observations</a:t>
            </a:r>
            <a:endParaRPr lang="en-US" sz="1800" dirty="0" smtClean="0">
              <a:solidFill>
                <a:srgbClr val="FF0000"/>
              </a:solidFill>
            </a:endParaRPr>
          </a:p>
          <a:p>
            <a:pPr lvl="1"/>
            <a:r>
              <a:rPr lang="en-US" sz="1800" dirty="0" smtClean="0">
                <a:solidFill>
                  <a:srgbClr val="FF0000"/>
                </a:solidFill>
              </a:rPr>
              <a:t>Lack of observations</a:t>
            </a:r>
            <a:endParaRPr lang="en-GB" dirty="0" smtClean="0"/>
          </a:p>
          <a:p>
            <a:endParaRPr lang="en-GB" dirty="0"/>
          </a:p>
        </p:txBody>
      </p:sp>
      <p:grpSp>
        <p:nvGrpSpPr>
          <p:cNvPr id="10" name="Group 9"/>
          <p:cNvGrpSpPr/>
          <p:nvPr/>
        </p:nvGrpSpPr>
        <p:grpSpPr>
          <a:xfrm>
            <a:off x="1199356" y="2112004"/>
            <a:ext cx="6532879" cy="3919260"/>
            <a:chOff x="1208311" y="2078424"/>
            <a:chExt cx="6993015" cy="4090227"/>
          </a:xfrm>
        </p:grpSpPr>
        <p:pic>
          <p:nvPicPr>
            <p:cNvPr id="11"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372" y="3983697"/>
              <a:ext cx="2184954" cy="21849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372" y="2337340"/>
              <a:ext cx="2157224" cy="142733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8311" y="2078424"/>
              <a:ext cx="4714409" cy="4090227"/>
            </a:xfrm>
            <a:prstGeom prst="rect">
              <a:avLst/>
            </a:prstGeom>
          </p:spPr>
        </p:pic>
      </p:grpSp>
    </p:spTree>
    <p:extLst>
      <p:ext uri="{BB962C8B-B14F-4D97-AF65-F5344CB8AC3E}">
        <p14:creationId xmlns:p14="http://schemas.microsoft.com/office/powerpoint/2010/main" val="34071293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6</a:t>
            </a:fld>
            <a:endParaRPr lang="es-ES" dirty="0"/>
          </a:p>
        </p:txBody>
      </p:sp>
      <p:sp>
        <p:nvSpPr>
          <p:cNvPr id="29" name="Rectángulo 1"/>
          <p:cNvSpPr/>
          <p:nvPr/>
        </p:nvSpPr>
        <p:spPr>
          <a:xfrm>
            <a:off x="547059" y="4607626"/>
            <a:ext cx="3950937" cy="1369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           </a:t>
            </a:r>
            <a:endParaRPr lang="es-ES" dirty="0"/>
          </a:p>
        </p:txBody>
      </p:sp>
      <p:sp>
        <p:nvSpPr>
          <p:cNvPr id="30" name="CuadroTexto 2"/>
          <p:cNvSpPr txBox="1"/>
          <p:nvPr/>
        </p:nvSpPr>
        <p:spPr>
          <a:xfrm>
            <a:off x="535184" y="4699711"/>
            <a:ext cx="4000178" cy="1200329"/>
          </a:xfrm>
          <a:prstGeom prst="rect">
            <a:avLst/>
          </a:prstGeom>
          <a:noFill/>
        </p:spPr>
        <p:txBody>
          <a:bodyPr wrap="square" rtlCol="0" anchor="ctr">
            <a:spAutoFit/>
          </a:bodyPr>
          <a:lstStyle/>
          <a:p>
            <a:pPr marL="0" marR="0" lvl="0" indent="0" algn="ctr" defTabSz="457200" rtl="0" eaLnBrk="1" fontAlgn="auto" latinLnBrk="0" hangingPunct="1">
              <a:spcBef>
                <a:spcPts val="0"/>
              </a:spcBef>
              <a:spcAft>
                <a:spcPts val="0"/>
              </a:spcAft>
              <a:buClrTx/>
              <a:buSzTx/>
              <a:buFontTx/>
              <a:buNone/>
              <a:tabLst/>
              <a:defRPr/>
            </a:pPr>
            <a:r>
              <a:rPr lang="en-GB" dirty="0" smtClean="0">
                <a:solidFill>
                  <a:srgbClr val="FF0000"/>
                </a:solidFill>
                <a:effectLst>
                  <a:outerShdw blurRad="50800" dist="38100" dir="5400000" algn="t" rotWithShape="0">
                    <a:prstClr val="black">
                      <a:alpha val="40000"/>
                    </a:prstClr>
                  </a:outerShdw>
                </a:effectLst>
                <a:latin typeface="Calibri" panose="020F0502020204030204"/>
              </a:rPr>
              <a:t>GOAL: </a:t>
            </a:r>
            <a:r>
              <a:rPr lang="en-GB" dirty="0" smtClean="0">
                <a:solidFill>
                  <a:schemeClr val="bg1"/>
                </a:solidFill>
                <a:effectLst>
                  <a:outerShdw blurRad="50800" dist="38100" dir="5400000" algn="t" rotWithShape="0">
                    <a:prstClr val="black">
                      <a:alpha val="40000"/>
                    </a:prstClr>
                  </a:outerShdw>
                </a:effectLst>
                <a:latin typeface="Calibri" panose="020F0502020204030204"/>
              </a:rPr>
              <a:t>Develop </a:t>
            </a:r>
            <a:r>
              <a:rPr lang="en-GB" b="1" dirty="0" smtClean="0">
                <a:solidFill>
                  <a:schemeClr val="bg1"/>
                </a:solidFill>
                <a:effectLst>
                  <a:outerShdw blurRad="50800" dist="38100" dir="5400000" algn="t" rotWithShape="0">
                    <a:prstClr val="black">
                      <a:alpha val="40000"/>
                    </a:prstClr>
                  </a:outerShdw>
                </a:effectLst>
                <a:latin typeface="Calibri" panose="020F0502020204030204"/>
              </a:rPr>
              <a:t>dust-related services</a:t>
            </a:r>
            <a:r>
              <a:rPr lang="en-GB" dirty="0" smtClean="0">
                <a:solidFill>
                  <a:schemeClr val="bg1"/>
                </a:solidFill>
                <a:effectLst>
                  <a:outerShdw blurRad="50800" dist="38100" dir="5400000" algn="t" rotWithShape="0">
                    <a:prstClr val="black">
                      <a:alpha val="40000"/>
                    </a:prstClr>
                  </a:outerShdw>
                </a:effectLst>
                <a:latin typeface="Calibri" panose="020F0502020204030204"/>
              </a:rPr>
              <a:t> to specific socio-economic sectors based on an advanced </a:t>
            </a:r>
            <a:r>
              <a:rPr lang="en-GB" b="1" dirty="0" smtClean="0">
                <a:solidFill>
                  <a:schemeClr val="bg1"/>
                </a:solidFill>
                <a:effectLst>
                  <a:outerShdw blurRad="50800" dist="38100" dir="5400000" algn="t" rotWithShape="0">
                    <a:prstClr val="black">
                      <a:alpha val="40000"/>
                    </a:prstClr>
                  </a:outerShdw>
                </a:effectLst>
                <a:latin typeface="Calibri" panose="020F0502020204030204"/>
              </a:rPr>
              <a:t>dust reanalysis</a:t>
            </a:r>
            <a:r>
              <a:rPr lang="en-GB" dirty="0" smtClean="0">
                <a:solidFill>
                  <a:schemeClr val="bg1"/>
                </a:solidFill>
                <a:effectLst>
                  <a:outerShdw blurRad="50800" dist="38100" dir="5400000" algn="t" rotWithShape="0">
                    <a:prstClr val="black">
                      <a:alpha val="40000"/>
                    </a:prstClr>
                  </a:outerShdw>
                </a:effectLst>
                <a:latin typeface="Calibri" panose="020F0502020204030204"/>
              </a:rPr>
              <a:t> </a:t>
            </a:r>
          </a:p>
          <a:p>
            <a:pPr marL="0" marR="0" lvl="0" indent="0" algn="ctr" defTabSz="457200" rtl="0" eaLnBrk="1" fontAlgn="auto" latinLnBrk="0" hangingPunct="1">
              <a:spcBef>
                <a:spcPts val="0"/>
              </a:spcBef>
              <a:spcAft>
                <a:spcPts val="0"/>
              </a:spcAft>
              <a:buClrTx/>
              <a:buSzTx/>
              <a:buFontTx/>
              <a:buNone/>
              <a:tabLst/>
              <a:defRPr/>
            </a:pPr>
            <a:r>
              <a:rPr lang="en-GB" dirty="0" smtClean="0">
                <a:solidFill>
                  <a:schemeClr val="bg1"/>
                </a:solidFill>
                <a:effectLst>
                  <a:outerShdw blurRad="50800" dist="38100" dir="5400000" algn="t" rotWithShape="0">
                    <a:prstClr val="black">
                      <a:alpha val="40000"/>
                    </a:prstClr>
                  </a:outerShdw>
                </a:effectLst>
                <a:latin typeface="Calibri" panose="020F0502020204030204"/>
              </a:rPr>
              <a:t>for  the NAMEE region   </a:t>
            </a:r>
            <a:endParaRPr kumimoji="0" lang="en-GB" i="0" u="none" strike="noStrike" kern="1200" cap="none" spc="0" normalizeH="0" baseline="0" noProof="0" dirty="0" smtClean="0">
              <a:ln>
                <a:noFill/>
              </a:ln>
              <a:solidFill>
                <a:schemeClr val="bg1"/>
              </a:solidFill>
              <a:effectLst>
                <a:outerShdw blurRad="50800" dist="38100" dir="5400000" algn="t" rotWithShape="0">
                  <a:prstClr val="black">
                    <a:alpha val="40000"/>
                  </a:prstClr>
                </a:outerShdw>
              </a:effectLst>
              <a:uLnTx/>
              <a:uFillTx/>
              <a:latin typeface="Calibri" panose="020F0502020204030204"/>
            </a:endParaRPr>
          </a:p>
        </p:txBody>
      </p:sp>
      <p:pic>
        <p:nvPicPr>
          <p:cNvPr id="37" name="Imagen 36"/>
          <p:cNvPicPr>
            <a:picLocks noChangeAspect="1"/>
          </p:cNvPicPr>
          <p:nvPr/>
        </p:nvPicPr>
        <p:blipFill>
          <a:blip r:embed="rId3"/>
          <a:stretch>
            <a:fillRect/>
          </a:stretch>
        </p:blipFill>
        <p:spPr>
          <a:xfrm>
            <a:off x="611171" y="3104474"/>
            <a:ext cx="3862280" cy="1451083"/>
          </a:xfrm>
          <a:prstGeom prst="rect">
            <a:avLst/>
          </a:prstGeom>
        </p:spPr>
      </p:pic>
      <p:sp>
        <p:nvSpPr>
          <p:cNvPr id="38" name="Rectángulo 37"/>
          <p:cNvSpPr/>
          <p:nvPr/>
        </p:nvSpPr>
        <p:spPr>
          <a:xfrm>
            <a:off x="671656" y="1844621"/>
            <a:ext cx="3801795" cy="1077218"/>
          </a:xfrm>
          <a:prstGeom prst="rect">
            <a:avLst/>
          </a:prstGeom>
        </p:spPr>
        <p:txBody>
          <a:bodyPr wrap="square">
            <a:spAutoFit/>
          </a:bodyPr>
          <a:lstStyle/>
          <a:p>
            <a:pPr marL="285750" indent="-285750">
              <a:buFont typeface="Arial" panose="020B0604020202020204" pitchFamily="34" charset="0"/>
              <a:buChar char="•"/>
            </a:pPr>
            <a:r>
              <a:rPr lang="en-US" sz="1600" dirty="0">
                <a:ea typeface="MS UI Gothic" panose="020B0600070205080204" pitchFamily="34" charset="-128"/>
              </a:rPr>
              <a:t>SDS is a serious </a:t>
            </a:r>
            <a:r>
              <a:rPr lang="en-US" sz="1600" dirty="0" smtClean="0">
                <a:ea typeface="MS UI Gothic" panose="020B0600070205080204" pitchFamily="34" charset="-128"/>
              </a:rPr>
              <a:t>hazard for life, health, environment and economy  </a:t>
            </a:r>
          </a:p>
          <a:p>
            <a:pPr marL="285750" indent="-285750">
              <a:buFont typeface="Arial" panose="020B0604020202020204" pitchFamily="34" charset="0"/>
              <a:buChar char="•"/>
            </a:pPr>
            <a:r>
              <a:rPr lang="en-US" sz="1600" dirty="0" smtClean="0">
                <a:ea typeface="MS UI Gothic" panose="020B0600070205080204" pitchFamily="34" charset="-128"/>
              </a:rPr>
              <a:t>Lack </a:t>
            </a:r>
            <a:r>
              <a:rPr lang="en-US" sz="1600" dirty="0">
                <a:ea typeface="MS UI Gothic" panose="020B0600070205080204" pitchFamily="34" charset="-128"/>
              </a:rPr>
              <a:t>of dust </a:t>
            </a:r>
            <a:r>
              <a:rPr lang="en-US" sz="1600" dirty="0" smtClean="0">
                <a:ea typeface="MS UI Gothic" panose="020B0600070205080204" pitchFamily="34" charset="-128"/>
              </a:rPr>
              <a:t>observations (past trends and current conditions)</a:t>
            </a:r>
            <a:endParaRPr lang="en-US" sz="1600" dirty="0">
              <a:ea typeface="MS UI Gothic" panose="020B0600070205080204" pitchFamily="34" charset="-128"/>
            </a:endParaRPr>
          </a:p>
        </p:txBody>
      </p:sp>
      <p:sp>
        <p:nvSpPr>
          <p:cNvPr id="18" name="Rectangle 4"/>
          <p:cNvSpPr/>
          <p:nvPr/>
        </p:nvSpPr>
        <p:spPr>
          <a:xfrm>
            <a:off x="701564" y="1039847"/>
            <a:ext cx="8142194" cy="646331"/>
          </a:xfrm>
          <a:prstGeom prst="rect">
            <a:avLst/>
          </a:prstGeom>
        </p:spPr>
        <p:txBody>
          <a:bodyPr wrap="square">
            <a:spAutoFit/>
          </a:bodyPr>
          <a:lstStyle/>
          <a:p>
            <a:pPr algn="ctr"/>
            <a:r>
              <a:rPr lang="en-US" b="1" dirty="0">
                <a:ea typeface="MS UI Gothic" panose="020B0600070205080204" pitchFamily="34" charset="-128"/>
              </a:rPr>
              <a:t>Dust </a:t>
            </a:r>
            <a:r>
              <a:rPr lang="en-US" dirty="0">
                <a:ea typeface="MS UI Gothic" panose="020B0600070205080204" pitchFamily="34" charset="-128"/>
              </a:rPr>
              <a:t>Storms Assessment for the development of user-oriented </a:t>
            </a:r>
            <a:r>
              <a:rPr lang="en-US" b="1" dirty="0">
                <a:ea typeface="MS UI Gothic" panose="020B0600070205080204" pitchFamily="34" charset="-128"/>
              </a:rPr>
              <a:t>Clim</a:t>
            </a:r>
            <a:r>
              <a:rPr lang="en-US" dirty="0">
                <a:ea typeface="MS UI Gothic" panose="020B0600070205080204" pitchFamily="34" charset="-128"/>
              </a:rPr>
              <a:t>ate Services in Northern Africa, Middle East and Europe</a:t>
            </a: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611" y="2012202"/>
            <a:ext cx="5041552" cy="367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
          <p:cNvSpPr/>
          <p:nvPr/>
        </p:nvSpPr>
        <p:spPr>
          <a:xfrm>
            <a:off x="4687754" y="1694176"/>
            <a:ext cx="4156004" cy="4317862"/>
          </a:xfrm>
          <a:prstGeom prst="rect">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p:cNvSpPr/>
          <p:nvPr/>
        </p:nvSpPr>
        <p:spPr>
          <a:xfrm>
            <a:off x="431307" y="1694175"/>
            <a:ext cx="4182442" cy="4317863"/>
          </a:xfrm>
          <a:prstGeom prst="rect">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341" y="0"/>
            <a:ext cx="4323904" cy="118602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70" y="6147764"/>
            <a:ext cx="3792041" cy="652329"/>
          </a:xfrm>
          <a:prstGeom prst="rect">
            <a:avLst/>
          </a:prstGeom>
        </p:spPr>
      </p:pic>
    </p:spTree>
    <p:extLst>
      <p:ext uri="{BB962C8B-B14F-4D97-AF65-F5344CB8AC3E}">
        <p14:creationId xmlns:p14="http://schemas.microsoft.com/office/powerpoint/2010/main" val="3278591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233" y="5826931"/>
            <a:ext cx="2451265" cy="95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p:txBody>
          <a:bodyPr/>
          <a:lstStyle/>
          <a:p>
            <a:r>
              <a:rPr lang="en-US" altLang="ca-ES" dirty="0" smtClean="0"/>
              <a:t>Project structure</a:t>
            </a:r>
            <a:endParaRPr lang="es-ES" sz="3500" b="1" dirty="0"/>
          </a:p>
        </p:txBody>
      </p:sp>
      <p:grpSp>
        <p:nvGrpSpPr>
          <p:cNvPr id="54" name="Group 53"/>
          <p:cNvGrpSpPr/>
          <p:nvPr/>
        </p:nvGrpSpPr>
        <p:grpSpPr>
          <a:xfrm>
            <a:off x="1839687" y="1066803"/>
            <a:ext cx="5606142" cy="5399313"/>
            <a:chOff x="1839687" y="968829"/>
            <a:chExt cx="5606142" cy="5399313"/>
          </a:xfrm>
        </p:grpSpPr>
        <p:graphicFrame>
          <p:nvGraphicFramePr>
            <p:cNvPr id="11" name="Diagram 10"/>
            <p:cNvGraphicFramePr/>
            <p:nvPr>
              <p:extLst/>
            </p:nvPr>
          </p:nvGraphicFramePr>
          <p:xfrm>
            <a:off x="2079171" y="2413002"/>
            <a:ext cx="5127171" cy="3381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 name="Oval 51"/>
            <p:cNvSpPr/>
            <p:nvPr/>
          </p:nvSpPr>
          <p:spPr>
            <a:xfrm>
              <a:off x="1839687" y="968829"/>
              <a:ext cx="5606142" cy="5399313"/>
            </a:xfrm>
            <a:prstGeom prst="ellipse">
              <a:avLst/>
            </a:prstGeom>
            <a:noFill/>
            <a:ln w="508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558143" y="1694767"/>
              <a:ext cx="4136571" cy="646331"/>
            </a:xfrm>
            <a:prstGeom prst="rect">
              <a:avLst/>
            </a:prstGeom>
          </p:spPr>
          <p:txBody>
            <a:bodyPr wrap="square">
              <a:spAutoFit/>
            </a:bodyPr>
            <a:lstStyle/>
            <a:p>
              <a:pPr lvl="0" algn="ctr"/>
              <a:r>
                <a:rPr lang="en-US" b="1" dirty="0" smtClean="0"/>
                <a:t>User’s involvement and dissemination </a:t>
              </a:r>
            </a:p>
            <a:p>
              <a:pPr lvl="0" algn="ctr"/>
              <a:r>
                <a:rPr lang="en-US" b="1" dirty="0" smtClean="0"/>
                <a:t>WP4</a:t>
              </a:r>
              <a:endParaRPr lang="en-US" dirty="0"/>
            </a:p>
          </p:txBody>
        </p:sp>
      </p:grpSp>
      <p:sp>
        <p:nvSpPr>
          <p:cNvPr id="57" name="Rectangle 56"/>
          <p:cNvSpPr/>
          <p:nvPr/>
        </p:nvSpPr>
        <p:spPr>
          <a:xfrm>
            <a:off x="5266411" y="5986169"/>
            <a:ext cx="4136571" cy="646331"/>
          </a:xfrm>
          <a:prstGeom prst="rect">
            <a:avLst/>
          </a:prstGeom>
        </p:spPr>
        <p:txBody>
          <a:bodyPr wrap="square">
            <a:spAutoFit/>
          </a:bodyPr>
          <a:lstStyle/>
          <a:p>
            <a:pPr lvl="0" algn="ctr"/>
            <a:r>
              <a:rPr lang="en-US" b="1" dirty="0" smtClean="0"/>
              <a:t>Project Management</a:t>
            </a:r>
          </a:p>
          <a:p>
            <a:pPr lvl="0" algn="ctr"/>
            <a:r>
              <a:rPr lang="en-US" b="1" dirty="0" smtClean="0"/>
              <a:t>WP5</a:t>
            </a:r>
            <a:endParaRPr lang="en-US" dirty="0"/>
          </a:p>
        </p:txBody>
      </p:sp>
      <p:sp>
        <p:nvSpPr>
          <p:cNvPr id="14" name="Oval 13"/>
          <p:cNvSpPr/>
          <p:nvPr/>
        </p:nvSpPr>
        <p:spPr>
          <a:xfrm>
            <a:off x="1839687" y="1066804"/>
            <a:ext cx="5606142" cy="539931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67468" y="961744"/>
            <a:ext cx="3146786" cy="830997"/>
          </a:xfrm>
          <a:prstGeom prst="rect">
            <a:avLst/>
          </a:prstGeom>
          <a:solidFill>
            <a:schemeClr val="bg1"/>
          </a:solidFill>
        </p:spPr>
        <p:txBody>
          <a:bodyPr wrap="square" rtlCol="0">
            <a:spAutoFit/>
          </a:bodyPr>
          <a:lstStyle/>
          <a:p>
            <a:pPr algn="ctr"/>
            <a:r>
              <a:rPr lang="en-US" sz="2400" b="1" dirty="0" smtClean="0">
                <a:solidFill>
                  <a:srgbClr val="FF0000"/>
                </a:solidFill>
              </a:rPr>
              <a:t>Stakeholder and user engagement</a:t>
            </a:r>
            <a:endParaRPr lang="en-US" sz="2400" b="1" dirty="0">
              <a:solidFill>
                <a:srgbClr val="FF0000"/>
              </a:solidFill>
            </a:endParaRPr>
          </a:p>
        </p:txBody>
      </p:sp>
      <p:sp>
        <p:nvSpPr>
          <p:cNvPr id="18" name="Oval 17"/>
          <p:cNvSpPr/>
          <p:nvPr/>
        </p:nvSpPr>
        <p:spPr>
          <a:xfrm>
            <a:off x="4642758" y="2505373"/>
            <a:ext cx="2068285" cy="2023746"/>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58143" y="2505374"/>
            <a:ext cx="2068285" cy="2023746"/>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rved Up Arrow 14"/>
          <p:cNvSpPr/>
          <p:nvPr/>
        </p:nvSpPr>
        <p:spPr>
          <a:xfrm rot="2515363">
            <a:off x="2181998" y="4375043"/>
            <a:ext cx="2159029" cy="880394"/>
          </a:xfrm>
          <a:prstGeom prst="curvedUpArrow">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637" y="3101748"/>
            <a:ext cx="2565780" cy="830997"/>
          </a:xfrm>
          <a:prstGeom prst="rect">
            <a:avLst/>
          </a:prstGeom>
          <a:solidFill>
            <a:schemeClr val="bg1"/>
          </a:solidFill>
        </p:spPr>
        <p:txBody>
          <a:bodyPr wrap="square" rtlCol="0">
            <a:spAutoFit/>
          </a:bodyPr>
          <a:lstStyle/>
          <a:p>
            <a:pPr algn="ctr"/>
            <a:r>
              <a:rPr lang="en-US" sz="2400" b="1" dirty="0" smtClean="0">
                <a:solidFill>
                  <a:srgbClr val="FF0000"/>
                </a:solidFill>
              </a:rPr>
              <a:t>Data Assimilation </a:t>
            </a:r>
          </a:p>
          <a:p>
            <a:pPr algn="ctr"/>
            <a:r>
              <a:rPr lang="en-US" sz="2400" b="1" dirty="0" smtClean="0">
                <a:solidFill>
                  <a:srgbClr val="FF0000"/>
                </a:solidFill>
              </a:rPr>
              <a:t>Model Evaluation</a:t>
            </a:r>
            <a:endParaRPr lang="en-US" sz="2400" b="1" dirty="0">
              <a:solidFill>
                <a:srgbClr val="FF0000"/>
              </a:solidFill>
            </a:endParaRPr>
          </a:p>
        </p:txBody>
      </p:sp>
      <p:sp>
        <p:nvSpPr>
          <p:cNvPr id="17" name="TextBox 16"/>
          <p:cNvSpPr txBox="1"/>
          <p:nvPr/>
        </p:nvSpPr>
        <p:spPr>
          <a:xfrm>
            <a:off x="6916221" y="2236122"/>
            <a:ext cx="2380179" cy="1569660"/>
          </a:xfrm>
          <a:prstGeom prst="rect">
            <a:avLst/>
          </a:prstGeom>
          <a:solidFill>
            <a:schemeClr val="bg1"/>
          </a:solidFill>
        </p:spPr>
        <p:txBody>
          <a:bodyPr wrap="square" rtlCol="0">
            <a:spAutoFit/>
          </a:bodyPr>
          <a:lstStyle/>
          <a:p>
            <a:pPr algn="ctr"/>
            <a:r>
              <a:rPr lang="en-US" sz="2400" b="1" dirty="0" smtClean="0">
                <a:solidFill>
                  <a:srgbClr val="FF0000"/>
                </a:solidFill>
              </a:rPr>
              <a:t>User products</a:t>
            </a:r>
          </a:p>
          <a:p>
            <a:pPr algn="ctr"/>
            <a:r>
              <a:rPr lang="en-US" sz="2400" i="1" dirty="0" smtClean="0">
                <a:solidFill>
                  <a:srgbClr val="FF0000"/>
                </a:solidFill>
              </a:rPr>
              <a:t>Air Quality</a:t>
            </a:r>
          </a:p>
          <a:p>
            <a:pPr algn="ctr"/>
            <a:r>
              <a:rPr lang="en-US" sz="2400" i="1" dirty="0" smtClean="0">
                <a:solidFill>
                  <a:srgbClr val="FF0000"/>
                </a:solidFill>
              </a:rPr>
              <a:t>Aviation</a:t>
            </a:r>
          </a:p>
          <a:p>
            <a:pPr algn="ctr"/>
            <a:r>
              <a:rPr lang="en-US" sz="2400" i="1" dirty="0" smtClean="0">
                <a:solidFill>
                  <a:srgbClr val="FF0000"/>
                </a:solidFill>
              </a:rPr>
              <a:t>Solar Energy</a:t>
            </a:r>
          </a:p>
        </p:txBody>
      </p:sp>
      <p:sp>
        <p:nvSpPr>
          <p:cNvPr id="19" name="Curved Up Arrow 18"/>
          <p:cNvSpPr/>
          <p:nvPr/>
        </p:nvSpPr>
        <p:spPr>
          <a:xfrm rot="18705817">
            <a:off x="5236532" y="4477137"/>
            <a:ext cx="2159029" cy="880394"/>
          </a:xfrm>
          <a:prstGeom prst="curvedUpArrow">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3608615" y="3864951"/>
            <a:ext cx="2068285" cy="2023746"/>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378379" y="4852438"/>
            <a:ext cx="2565780" cy="830997"/>
          </a:xfrm>
          <a:prstGeom prst="rect">
            <a:avLst/>
          </a:prstGeom>
          <a:solidFill>
            <a:schemeClr val="bg1"/>
          </a:solidFill>
        </p:spPr>
        <p:txBody>
          <a:bodyPr wrap="square" rtlCol="0">
            <a:spAutoFit/>
          </a:bodyPr>
          <a:lstStyle/>
          <a:p>
            <a:pPr algn="ctr"/>
            <a:r>
              <a:rPr lang="en-US" sz="2400" b="1" dirty="0" smtClean="0">
                <a:solidFill>
                  <a:srgbClr val="FF0000"/>
                </a:solidFill>
              </a:rPr>
              <a:t>Dust Climatology </a:t>
            </a:r>
          </a:p>
          <a:p>
            <a:pPr algn="ctr"/>
            <a:r>
              <a:rPr lang="en-US" sz="2400" b="1" dirty="0" smtClean="0">
                <a:solidFill>
                  <a:srgbClr val="FF0000"/>
                </a:solidFill>
              </a:rPr>
              <a:t>(2000-2016)</a:t>
            </a:r>
            <a:endParaRPr lang="en-US" sz="2400" b="1" dirty="0">
              <a:solidFill>
                <a:srgbClr val="FF0000"/>
              </a:solidFill>
            </a:endParaRPr>
          </a:p>
        </p:txBody>
      </p:sp>
      <p:pic>
        <p:nvPicPr>
          <p:cNvPr id="20" name="Imagen 3"/>
          <p:cNvPicPr>
            <a:picLocks noChangeAspect="1"/>
          </p:cNvPicPr>
          <p:nvPr/>
        </p:nvPicPr>
        <p:blipFill rotWithShape="1">
          <a:blip r:embed="rId7">
            <a:extLst>
              <a:ext uri="{28A0092B-C50C-407E-A947-70E740481C1C}">
                <a14:useLocalDpi xmlns:a14="http://schemas.microsoft.com/office/drawing/2010/main" val="0"/>
              </a:ext>
            </a:extLst>
          </a:blip>
          <a:srcRect r="49881"/>
          <a:stretch/>
        </p:blipFill>
        <p:spPr>
          <a:xfrm>
            <a:off x="74814" y="5940758"/>
            <a:ext cx="1885206" cy="794137"/>
          </a:xfrm>
          <a:prstGeom prst="rect">
            <a:avLst/>
          </a:prstGeom>
        </p:spPr>
      </p:pic>
    </p:spTree>
    <p:extLst>
      <p:ext uri="{BB962C8B-B14F-4D97-AF65-F5344CB8AC3E}">
        <p14:creationId xmlns:p14="http://schemas.microsoft.com/office/powerpoint/2010/main" val="2341191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NMMB-MONARCH: </a:t>
            </a:r>
          </a:p>
          <a:p>
            <a:pPr algn="ctr"/>
            <a:r>
              <a:rPr lang="en-US" altLang="ca-ES" sz="3500" b="1" dirty="0" smtClean="0"/>
              <a:t>Atmospheric Composition and Air Quality</a:t>
            </a:r>
            <a:endParaRPr lang="en-US" altLang="ca-ES" sz="3500" b="1" dirty="0"/>
          </a:p>
        </p:txBody>
      </p:sp>
      <p:sp>
        <p:nvSpPr>
          <p:cNvPr id="3" name="Text Box 3"/>
          <p:cNvSpPr txBox="1">
            <a:spLocks noChangeArrowheads="1"/>
          </p:cNvSpPr>
          <p:nvPr/>
        </p:nvSpPr>
        <p:spPr bwMode="auto">
          <a:xfrm>
            <a:off x="256159" y="1274666"/>
            <a:ext cx="8603027" cy="1944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200" dirty="0">
                <a:latin typeface="Calibri" panose="020F0502020204030204" pitchFamily="34" charset="0"/>
              </a:rPr>
              <a:t>· </a:t>
            </a:r>
            <a:r>
              <a:rPr lang="en-US" sz="2200" dirty="0" smtClean="0">
                <a:latin typeface="Calibri" panose="020F0502020204030204" pitchFamily="34" charset="0"/>
              </a:rPr>
              <a:t>The </a:t>
            </a:r>
            <a:r>
              <a:rPr lang="en-US" sz="2200" dirty="0">
                <a:latin typeface="Calibri" panose="020F0502020204030204" pitchFamily="34" charset="0"/>
              </a:rPr>
              <a:t>main system is build on the </a:t>
            </a:r>
            <a:r>
              <a:rPr lang="en-US" sz="2200" b="1" dirty="0">
                <a:latin typeface="Calibri" panose="020F0502020204030204" pitchFamily="34" charset="0"/>
              </a:rPr>
              <a:t>meteorological driver </a:t>
            </a:r>
            <a:r>
              <a:rPr lang="en-US" sz="2200" b="1" dirty="0" smtClean="0">
                <a:latin typeface="Calibri" panose="020F0502020204030204" pitchFamily="34" charset="0"/>
              </a:rPr>
              <a:t>NMMB</a:t>
            </a:r>
            <a:endParaRPr lang="en-US" sz="2200" dirty="0">
              <a:latin typeface="Calibri" panose="020F0502020204030204" pitchFamily="34" charset="0"/>
            </a:endParaRPr>
          </a:p>
          <a:p>
            <a:pPr>
              <a:defRPr/>
            </a:pPr>
            <a:r>
              <a:rPr lang="en-GB" sz="2200" dirty="0" smtClean="0">
                <a:latin typeface="Calibri" panose="020F0502020204030204" pitchFamily="34" charset="0"/>
              </a:rPr>
              <a:t>· </a:t>
            </a:r>
            <a:r>
              <a:rPr lang="en-GB" sz="2200" b="1" i="1" dirty="0" err="1" smtClean="0">
                <a:latin typeface="Calibri" panose="020F0502020204030204" pitchFamily="34" charset="0"/>
              </a:rPr>
              <a:t>Multiscale</a:t>
            </a:r>
            <a:r>
              <a:rPr lang="en-GB" sz="2200" dirty="0" smtClean="0">
                <a:latin typeface="Calibri" panose="020F0502020204030204" pitchFamily="34" charset="0"/>
              </a:rPr>
              <a:t>: global to regional scales allowed (nesting capabilities)</a:t>
            </a:r>
          </a:p>
          <a:p>
            <a:pPr>
              <a:defRPr/>
            </a:pPr>
            <a:r>
              <a:rPr lang="en-GB" sz="2200" dirty="0">
                <a:latin typeface="Calibri" panose="020F0502020204030204" pitchFamily="34" charset="0"/>
              </a:rPr>
              <a:t>· </a:t>
            </a:r>
            <a:r>
              <a:rPr lang="en-GB" sz="2200" b="1" i="1" dirty="0" err="1">
                <a:latin typeface="Calibri" panose="020F0502020204030204" pitchFamily="34" charset="0"/>
              </a:rPr>
              <a:t>Nonhydrostatic</a:t>
            </a:r>
            <a:r>
              <a:rPr lang="en-GB" sz="2200" dirty="0">
                <a:latin typeface="Calibri" panose="020F0502020204030204" pitchFamily="34" charset="0"/>
              </a:rPr>
              <a:t> dynamical core: single digit kilometre resolution allowed</a:t>
            </a:r>
          </a:p>
          <a:p>
            <a:pPr>
              <a:defRPr/>
            </a:pPr>
            <a:r>
              <a:rPr lang="es-ES" sz="2200" dirty="0" smtClean="0">
                <a:latin typeface="Calibri" panose="020F0502020204030204" pitchFamily="34" charset="0"/>
              </a:rPr>
              <a:t>· </a:t>
            </a:r>
            <a:r>
              <a:rPr lang="en-GB" sz="2200" dirty="0">
                <a:latin typeface="Calibri" panose="020F0502020204030204" pitchFamily="34" charset="0"/>
              </a:rPr>
              <a:t>Fully </a:t>
            </a:r>
            <a:r>
              <a:rPr lang="en-GB" sz="2200" b="1" i="1" dirty="0">
                <a:latin typeface="Calibri" panose="020F0502020204030204" pitchFamily="34" charset="0"/>
              </a:rPr>
              <a:t>on-line</a:t>
            </a:r>
            <a:r>
              <a:rPr lang="en-GB" sz="2200" dirty="0">
                <a:latin typeface="Calibri" panose="020F0502020204030204" pitchFamily="34" charset="0"/>
              </a:rPr>
              <a:t> coupling: </a:t>
            </a:r>
            <a:r>
              <a:rPr lang="en-GB" sz="2200" dirty="0" smtClean="0">
                <a:latin typeface="Calibri" panose="020F0502020204030204" pitchFamily="34" charset="0"/>
              </a:rPr>
              <a:t>weather-chemistry </a:t>
            </a:r>
            <a:r>
              <a:rPr lang="en-GB" sz="2200" dirty="0">
                <a:latin typeface="Calibri" panose="020F0502020204030204" pitchFamily="34" charset="0"/>
              </a:rPr>
              <a:t>feedback processes </a:t>
            </a:r>
            <a:r>
              <a:rPr lang="en-GB" sz="2200" dirty="0" smtClean="0">
                <a:latin typeface="Calibri" panose="020F0502020204030204" pitchFamily="34" charset="0"/>
              </a:rPr>
              <a:t>allowed</a:t>
            </a:r>
          </a:p>
          <a:p>
            <a:pPr>
              <a:defRPr/>
            </a:pPr>
            <a:r>
              <a:rPr lang="en-GB" sz="2200" dirty="0" smtClean="0">
                <a:latin typeface="Calibri" panose="020F0502020204030204" pitchFamily="34" charset="0"/>
              </a:rPr>
              <a:t>· Enhancement with a </a:t>
            </a:r>
            <a:r>
              <a:rPr lang="en-GB" sz="2200" b="1" i="1" dirty="0" smtClean="0">
                <a:latin typeface="Calibri" panose="020F0502020204030204" pitchFamily="34" charset="0"/>
              </a:rPr>
              <a:t>data assimilation</a:t>
            </a:r>
            <a:r>
              <a:rPr lang="en-GB" sz="2200" dirty="0" smtClean="0">
                <a:latin typeface="Calibri" panose="020F0502020204030204" pitchFamily="34" charset="0"/>
              </a:rPr>
              <a:t> system</a:t>
            </a:r>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8</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261" y="2246774"/>
            <a:ext cx="6940822" cy="466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5916852" y="3632548"/>
            <a:ext cx="1770286" cy="425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25965" y="3632548"/>
            <a:ext cx="3390887" cy="369332"/>
          </a:xfrm>
          <a:prstGeom prst="rect">
            <a:avLst/>
          </a:prstGeom>
          <a:noFill/>
        </p:spPr>
        <p:txBody>
          <a:bodyPr wrap="square" rtlCol="0">
            <a:spAutoFit/>
          </a:bodyPr>
          <a:lstStyle/>
          <a:p>
            <a:pPr algn="r"/>
            <a:r>
              <a:rPr lang="en-US" dirty="0">
                <a:solidFill>
                  <a:srgbClr val="FF0000"/>
                </a:solidFill>
                <a:latin typeface="Calibri" panose="020F0502020204030204" pitchFamily="34" charset="0"/>
              </a:rPr>
              <a:t>K</a:t>
            </a:r>
            <a:r>
              <a:rPr lang="en-US" dirty="0" smtClean="0">
                <a:solidFill>
                  <a:srgbClr val="FF0000"/>
                </a:solidFill>
                <a:latin typeface="Calibri" panose="020F0502020204030204" pitchFamily="34" charset="0"/>
              </a:rPr>
              <a:t>nown as </a:t>
            </a:r>
            <a:r>
              <a:rPr lang="en-US" b="1" dirty="0" smtClean="0">
                <a:solidFill>
                  <a:srgbClr val="FF0000"/>
                </a:solidFill>
                <a:latin typeface="Calibri" panose="020F0502020204030204" pitchFamily="34" charset="0"/>
              </a:rPr>
              <a:t>NMMB/BSC-Dust</a:t>
            </a:r>
          </a:p>
        </p:txBody>
      </p:sp>
    </p:spTree>
    <p:extLst>
      <p:ext uri="{BB962C8B-B14F-4D97-AF65-F5344CB8AC3E}">
        <p14:creationId xmlns:p14="http://schemas.microsoft.com/office/powerpoint/2010/main" val="3484041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9</a:t>
            </a:fld>
            <a:endParaRPr lang="es-ES" dirty="0"/>
          </a:p>
        </p:txBody>
      </p:sp>
      <p:sp>
        <p:nvSpPr>
          <p:cNvPr id="19" name="Title 2"/>
          <p:cNvSpPr txBox="1">
            <a:spLocks/>
          </p:cNvSpPr>
          <p:nvPr/>
        </p:nvSpPr>
        <p:spPr>
          <a:xfrm>
            <a:off x="195763" y="181102"/>
            <a:ext cx="8752113" cy="58776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GB" sz="3500" b="1" dirty="0"/>
              <a:t>Mineral Dust Services at BSC </a:t>
            </a:r>
          </a:p>
        </p:txBody>
      </p:sp>
      <p:grpSp>
        <p:nvGrpSpPr>
          <p:cNvPr id="11" name="Group 10"/>
          <p:cNvGrpSpPr>
            <a:grpSpLocks noChangeAspect="1"/>
          </p:cNvGrpSpPr>
          <p:nvPr/>
        </p:nvGrpSpPr>
        <p:grpSpPr>
          <a:xfrm>
            <a:off x="195763" y="6034650"/>
            <a:ext cx="2259419" cy="823350"/>
            <a:chOff x="-1249326" y="4083544"/>
            <a:chExt cx="2801679" cy="1020954"/>
          </a:xfrm>
        </p:grpSpPr>
        <p:sp>
          <p:nvSpPr>
            <p:cNvPr id="12" name="Rectangle 11"/>
            <p:cNvSpPr/>
            <p:nvPr/>
          </p:nvSpPr>
          <p:spPr>
            <a:xfrm>
              <a:off x="-1249326" y="4083544"/>
              <a:ext cx="2801679" cy="102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clrChange>
                <a:clrFrom>
                  <a:srgbClr val="FDFDFD"/>
                </a:clrFrom>
                <a:clrTo>
                  <a:srgbClr val="FDFDFD">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4333" y="4243435"/>
              <a:ext cx="2611692" cy="701171"/>
            </a:xfrm>
            <a:prstGeom prst="rect">
              <a:avLst/>
            </a:prstGeom>
          </p:spPr>
        </p:pic>
      </p:grpSp>
      <p:pic>
        <p:nvPicPr>
          <p:cNvPr id="14"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15" name="Shape 155"/>
          <p:cNvPicPr preferRelativeResize="0"/>
          <p:nvPr/>
        </p:nvPicPr>
        <p:blipFill>
          <a:blip r:embed="rId5">
            <a:alphaModFix/>
          </a:blip>
          <a:stretch>
            <a:fillRect/>
          </a:stretch>
        </p:blipFill>
        <p:spPr>
          <a:xfrm>
            <a:off x="5966606" y="6318274"/>
            <a:ext cx="3139400" cy="505499"/>
          </a:xfrm>
          <a:prstGeom prst="rect">
            <a:avLst/>
          </a:prstGeom>
          <a:noFill/>
          <a:ln>
            <a:noFill/>
          </a:ln>
        </p:spPr>
      </p:pic>
      <p:sp>
        <p:nvSpPr>
          <p:cNvPr id="16" name="Content Placeholder 6"/>
          <p:cNvSpPr txBox="1">
            <a:spLocks/>
          </p:cNvSpPr>
          <p:nvPr/>
        </p:nvSpPr>
        <p:spPr>
          <a:xfrm>
            <a:off x="535718" y="1010858"/>
            <a:ext cx="5312954" cy="468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BSC dust operational </a:t>
            </a:r>
            <a:r>
              <a:rPr lang="en-GB" sz="2000" b="1" dirty="0" smtClean="0"/>
              <a:t>forecast:</a:t>
            </a:r>
            <a:endParaRPr lang="en-GB" sz="2000" dirty="0" smtClean="0"/>
          </a:p>
          <a:p>
            <a:r>
              <a:rPr lang="en-GB" sz="2000" dirty="0" smtClean="0"/>
              <a:t>Contribution to the SDS-WAS (regional) and ICAP (global) multi-model ensembles</a:t>
            </a:r>
          </a:p>
          <a:p>
            <a:pPr marL="0" indent="0">
              <a:buNone/>
            </a:pPr>
            <a:r>
              <a:rPr lang="en-GB" sz="2000" b="1" dirty="0" smtClean="0"/>
              <a:t>WMO </a:t>
            </a:r>
            <a:r>
              <a:rPr lang="en-GB" sz="2000" b="1" dirty="0"/>
              <a:t>Dust Regional </a:t>
            </a:r>
            <a:r>
              <a:rPr lang="en-GB" sz="2000" b="1" dirty="0" smtClean="0"/>
              <a:t>Centres:</a:t>
            </a:r>
            <a:endParaRPr lang="en-GB" sz="2000" b="1" dirty="0"/>
          </a:p>
          <a:p>
            <a:r>
              <a:rPr lang="en-GB" sz="2000" b="1" dirty="0"/>
              <a:t>Barcelona Dust Forecast </a:t>
            </a:r>
            <a:r>
              <a:rPr lang="en-GB" sz="2000" b="1" dirty="0" smtClean="0"/>
              <a:t>Centre</a:t>
            </a:r>
            <a:r>
              <a:rPr lang="en-GB" sz="2000" dirty="0" smtClean="0"/>
              <a:t>. </a:t>
            </a:r>
            <a:r>
              <a:rPr lang="en-GB" sz="2000" dirty="0"/>
              <a:t>First specialized WMO </a:t>
            </a:r>
            <a:r>
              <a:rPr lang="en-GB" sz="2000" dirty="0" smtClean="0"/>
              <a:t>Centre </a:t>
            </a:r>
            <a:r>
              <a:rPr lang="en-GB" sz="2000" dirty="0"/>
              <a:t>for mineral dust prediction. Started in 2014  - </a:t>
            </a:r>
            <a:r>
              <a:rPr lang="en-GB" sz="2000" b="1" dirty="0" smtClean="0">
                <a:solidFill>
                  <a:srgbClr val="FF0000"/>
                </a:solidFill>
              </a:rPr>
              <a:t>Operational</a:t>
            </a:r>
            <a:r>
              <a:rPr lang="en-GB" sz="2000" dirty="0" smtClean="0">
                <a:solidFill>
                  <a:srgbClr val="FF0000"/>
                </a:solidFill>
              </a:rPr>
              <a:t> </a:t>
            </a:r>
          </a:p>
          <a:p>
            <a:pPr lvl="1"/>
            <a:r>
              <a:rPr lang="en-GB" sz="1600" dirty="0">
                <a:hlinkClick r:id="rId6"/>
              </a:rPr>
              <a:t>http://dust.aemet.es</a:t>
            </a:r>
            <a:endParaRPr lang="en-GB" sz="1600" dirty="0"/>
          </a:p>
          <a:p>
            <a:pPr lvl="1"/>
            <a:r>
              <a:rPr lang="en-GB" sz="1600" dirty="0"/>
              <a:t>@</a:t>
            </a:r>
            <a:r>
              <a:rPr lang="en-GB" sz="1600" dirty="0" err="1"/>
              <a:t>Dust_Barcelona</a:t>
            </a:r>
            <a:endParaRPr lang="en-GB" sz="1600" dirty="0"/>
          </a:p>
          <a:p>
            <a:r>
              <a:rPr lang="en-GB" sz="2000" dirty="0" smtClean="0"/>
              <a:t>Sand and Dust Storms Warning Advisory and Assessment System (</a:t>
            </a:r>
            <a:r>
              <a:rPr lang="en-GB" sz="2000" b="1" dirty="0" smtClean="0"/>
              <a:t>SDS-WAS</a:t>
            </a:r>
            <a:r>
              <a:rPr lang="en-GB" sz="2000" dirty="0" smtClean="0"/>
              <a:t>). </a:t>
            </a:r>
            <a:r>
              <a:rPr lang="en-GB" sz="2000" dirty="0"/>
              <a:t>North Africa, Middle East and Europe Regional </a:t>
            </a:r>
            <a:r>
              <a:rPr lang="en-GB" sz="2000" dirty="0" err="1"/>
              <a:t>Center</a:t>
            </a:r>
            <a:r>
              <a:rPr lang="en-GB" sz="2000" dirty="0"/>
              <a:t>. Started in 2010 – </a:t>
            </a:r>
            <a:r>
              <a:rPr lang="en-GB" sz="2000" b="1" dirty="0">
                <a:solidFill>
                  <a:srgbClr val="FF0000"/>
                </a:solidFill>
              </a:rPr>
              <a:t>Research</a:t>
            </a:r>
            <a:r>
              <a:rPr lang="en-GB" sz="2000" dirty="0">
                <a:solidFill>
                  <a:srgbClr val="FF0000"/>
                </a:solidFill>
              </a:rPr>
              <a:t> </a:t>
            </a:r>
          </a:p>
          <a:p>
            <a:pPr lvl="1"/>
            <a:r>
              <a:rPr lang="en-GB" sz="1600" dirty="0"/>
              <a:t>http://</a:t>
            </a:r>
            <a:r>
              <a:rPr lang="en-GB" sz="1600" dirty="0" err="1"/>
              <a:t>sds-was.aemet.es</a:t>
            </a:r>
            <a:r>
              <a:rPr lang="en-GB" sz="1600" dirty="0"/>
              <a:t> </a:t>
            </a:r>
            <a:endParaRPr lang="en-GB" sz="1600" dirty="0" smtClean="0"/>
          </a:p>
          <a:p>
            <a:r>
              <a:rPr lang="en-GB" sz="2000" dirty="0" smtClean="0"/>
              <a:t>Both WMO Regional Centres are jointly managed  by BSC and AEMET</a:t>
            </a:r>
            <a:endParaRPr lang="en-GB" sz="2000" dirty="0"/>
          </a:p>
        </p:txBody>
      </p:sp>
      <p:pic>
        <p:nvPicPr>
          <p:cNvPr id="17" name="Shape 15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848672" y="3712539"/>
            <a:ext cx="2971800" cy="2251628"/>
          </a:xfrm>
          <a:prstGeom prst="rect">
            <a:avLst/>
          </a:prstGeom>
          <a:noFill/>
          <a:ln>
            <a:noFill/>
          </a:ln>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l="51283"/>
          <a:stretch/>
        </p:blipFill>
        <p:spPr>
          <a:xfrm>
            <a:off x="5933595" y="1214699"/>
            <a:ext cx="2814869" cy="2314642"/>
          </a:xfrm>
          <a:prstGeom prst="rect">
            <a:avLst/>
          </a:prstGeom>
        </p:spPr>
      </p:pic>
    </p:spTree>
    <p:extLst>
      <p:ext uri="{BB962C8B-B14F-4D97-AF65-F5344CB8AC3E}">
        <p14:creationId xmlns:p14="http://schemas.microsoft.com/office/powerpoint/2010/main" val="9690896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7375</TotalTime>
  <Words>2633</Words>
  <Application>Microsoft Macintosh PowerPoint</Application>
  <PresentationFormat>On-screen Show (4:3)</PresentationFormat>
  <Paragraphs>184</Paragraphs>
  <Slides>17</Slides>
  <Notes>12</Notes>
  <HiddenSlides>2</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Tema de Office</vt:lpstr>
      <vt:lpstr>DustClim  </vt:lpstr>
      <vt:lpstr>Background: Dust cycle</vt:lpstr>
      <vt:lpstr>PowerPoint Presentation</vt:lpstr>
      <vt:lpstr>PowerPoint Presentation</vt:lpstr>
      <vt:lpstr>PowerPoint Presentation</vt:lpstr>
      <vt:lpstr>PowerPoint Presentation</vt:lpstr>
      <vt:lpstr>Project structure</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lpstr>What are the most important needs for collaboration in climate services for Africa?  </vt:lpstr>
      <vt:lpstr>Earth System Services teams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Dragi Bojo</cp:lastModifiedBy>
  <cp:revision>376</cp:revision>
  <cp:lastPrinted>2017-09-28T19:13:01Z</cp:lastPrinted>
  <dcterms:created xsi:type="dcterms:W3CDTF">2016-07-07T10:13:32Z</dcterms:created>
  <dcterms:modified xsi:type="dcterms:W3CDTF">2018-07-02T07:33:28Z</dcterms:modified>
</cp:coreProperties>
</file>