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theme/theme4.xml" ContentType="application/vnd.openxmlformats-officedocument.theme+xml"/>
  <Override PartName="/ppt/slideLayouts/slideLayout8.xml" ContentType="application/vnd.openxmlformats-officedocument.presentationml.slideLayout+xml"/>
  <Override PartName="/ppt/theme/theme5.xml" ContentType="application/vnd.openxmlformats-officedocument.theme+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theme/themeOverride2.xml" ContentType="application/vnd.openxmlformats-officedocument.themeOverride+xml"/>
  <Override PartName="/ppt/charts/chart4.xml" ContentType="application/vnd.openxmlformats-officedocument.drawingml.chart+xml"/>
  <Override PartName="/ppt/theme/themeOverride3.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4" r:id="rId2"/>
    <p:sldMasterId id="2147483670" r:id="rId3"/>
    <p:sldMasterId id="2147483675" r:id="rId4"/>
    <p:sldMasterId id="2147483680" r:id="rId5"/>
    <p:sldMasterId id="2147483685" r:id="rId6"/>
  </p:sldMasterIdLst>
  <p:notesMasterIdLst>
    <p:notesMasterId r:id="rId40"/>
  </p:notesMasterIdLst>
  <p:handoutMasterIdLst>
    <p:handoutMasterId r:id="rId41"/>
  </p:handoutMasterIdLst>
  <p:sldIdLst>
    <p:sldId id="256" r:id="rId7"/>
    <p:sldId id="520" r:id="rId8"/>
    <p:sldId id="494" r:id="rId9"/>
    <p:sldId id="492" r:id="rId10"/>
    <p:sldId id="495" r:id="rId11"/>
    <p:sldId id="369" r:id="rId12"/>
    <p:sldId id="491" r:id="rId13"/>
    <p:sldId id="496" r:id="rId14"/>
    <p:sldId id="428" r:id="rId15"/>
    <p:sldId id="499" r:id="rId16"/>
    <p:sldId id="497" r:id="rId17"/>
    <p:sldId id="431" r:id="rId18"/>
    <p:sldId id="501" r:id="rId19"/>
    <p:sldId id="503" r:id="rId20"/>
    <p:sldId id="500" r:id="rId21"/>
    <p:sldId id="502" r:id="rId22"/>
    <p:sldId id="487" r:id="rId23"/>
    <p:sldId id="413" r:id="rId24"/>
    <p:sldId id="504" r:id="rId25"/>
    <p:sldId id="505" r:id="rId26"/>
    <p:sldId id="506" r:id="rId27"/>
    <p:sldId id="507" r:id="rId28"/>
    <p:sldId id="508" r:id="rId29"/>
    <p:sldId id="511" r:id="rId30"/>
    <p:sldId id="510" r:id="rId31"/>
    <p:sldId id="513" r:id="rId32"/>
    <p:sldId id="514" r:id="rId33"/>
    <p:sldId id="515" r:id="rId34"/>
    <p:sldId id="516" r:id="rId35"/>
    <p:sldId id="517" r:id="rId36"/>
    <p:sldId id="518" r:id="rId37"/>
    <p:sldId id="519" r:id="rId38"/>
    <p:sldId id="308"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200">
          <p15:clr>
            <a:srgbClr val="A4A3A4"/>
          </p15:clr>
        </p15:guide>
        <p15:guide id="4" pos="5039">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7D2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1451"/>
    <p:restoredTop sz="94671"/>
  </p:normalViewPr>
  <p:slideViewPr>
    <p:cSldViewPr>
      <p:cViewPr varScale="1">
        <p:scale>
          <a:sx n="87" d="100"/>
          <a:sy n="87" d="100"/>
        </p:scale>
        <p:origin x="920" y="200"/>
      </p:cViewPr>
      <p:guideLst>
        <p:guide orient="horz" pos="2160"/>
        <p:guide pos="2880"/>
        <p:guide orient="horz" pos="1200"/>
        <p:guide pos="5039"/>
      </p:guideLst>
    </p:cSldViewPr>
  </p:slideViewPr>
  <p:notesTextViewPr>
    <p:cViewPr>
      <p:scale>
        <a:sx n="100" d="100"/>
        <a:sy n="100" d="100"/>
      </p:scale>
      <p:origin x="0" y="0"/>
    </p:cViewPr>
  </p:notesTextViewPr>
  <p:notesViewPr>
    <p:cSldViewPr>
      <p:cViewPr varScale="1">
        <p:scale>
          <a:sx n="53" d="100"/>
          <a:sy n="53" d="100"/>
        </p:scale>
        <p:origin x="-28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600" dirty="0"/>
              <a:t>Temperature for next month</a:t>
            </a:r>
          </a:p>
        </c:rich>
      </c:tx>
      <c:overlay val="0"/>
      <c:spPr>
        <a:noFill/>
        <a:ln>
          <a:noFill/>
        </a:ln>
        <a:effectLst/>
      </c:spPr>
      <c:txPr>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endParaRPr lang="es-ES"/>
        </a:p>
      </c:txPr>
    </c:title>
    <c:autoTitleDeleted val="0"/>
    <c:plotArea>
      <c:layout/>
      <c:barChart>
        <c:barDir val="col"/>
        <c:grouping val="stacked"/>
        <c:varyColors val="0"/>
        <c:ser>
          <c:idx val="0"/>
          <c:order val="0"/>
          <c:tx>
            <c:strRef>
              <c:f>Sheet1!$B$1</c:f>
              <c:strCache>
                <c:ptCount val="1"/>
                <c:pt idx="0">
                  <c:v>Probability (%)</c:v>
                </c:pt>
              </c:strCache>
            </c:strRef>
          </c:tx>
          <c:spPr>
            <a:solidFill>
              <a:schemeClr val="tx2">
                <a:lumMod val="40000"/>
                <a:lumOff val="60000"/>
              </a:schemeClr>
            </a:solidFill>
            <a:ln>
              <a:noFill/>
            </a:ln>
            <a:effectLst/>
          </c:spPr>
          <c:invertIfNegative val="0"/>
          <c:dLbls>
            <c:dLbl>
              <c:idx val="0"/>
              <c:tx>
                <c:rich>
                  <a:bodyPr/>
                  <a:lstStyle/>
                  <a:p>
                    <a:fld id="{1ADB05EC-0073-4EC0-AAF0-2BCFDF1989D5}" type="VALUE">
                      <a:rPr lang="en-US">
                        <a:solidFill>
                          <a:schemeClr val="tx1"/>
                        </a:solidFill>
                      </a:rPr>
                      <a:pPr/>
                      <a:t>[VALUE]</a:t>
                    </a:fld>
                    <a:endParaRPr lang="es-E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E54-4AED-84A6-6A8AA0746C36}"/>
                </c:ext>
              </c:extLst>
            </c:dLbl>
            <c:dLbl>
              <c:idx val="1"/>
              <c:tx>
                <c:rich>
                  <a:bodyPr/>
                  <a:lstStyle/>
                  <a:p>
                    <a:fld id="{B9856CC8-A5A9-4B76-AC32-DF8CB5623ED8}" type="VALUE">
                      <a:rPr lang="en-US">
                        <a:solidFill>
                          <a:schemeClr val="tx1"/>
                        </a:solidFill>
                      </a:rPr>
                      <a:pPr/>
                      <a:t>[VALUE]</a:t>
                    </a:fld>
                    <a:endParaRPr lang="es-E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E54-4AED-84A6-6A8AA0746C36}"/>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extLst>
                <c:ext xmlns:c16="http://schemas.microsoft.com/office/drawing/2014/chart" uri="{C3380CC4-5D6E-409C-BE32-E72D297353CC}">
                  <c16:uniqueId val="{00000000-D366-3C45-99AF-4F1C12E0D150}"/>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Below normal</c:v>
                </c:pt>
                <c:pt idx="1">
                  <c:v>Normal</c:v>
                </c:pt>
                <c:pt idx="2">
                  <c:v>Above normal</c:v>
                </c:pt>
              </c:strCache>
            </c:strRef>
          </c:cat>
          <c:val>
            <c:numRef>
              <c:f>Sheet1!$B$2:$B$5</c:f>
              <c:numCache>
                <c:formatCode>General</c:formatCode>
                <c:ptCount val="3"/>
                <c:pt idx="0">
                  <c:v>80</c:v>
                </c:pt>
                <c:pt idx="1">
                  <c:v>12</c:v>
                </c:pt>
                <c:pt idx="2">
                  <c:v>8</c:v>
                </c:pt>
              </c:numCache>
            </c:numRef>
          </c:val>
          <c:extLst>
            <c:ext xmlns:c16="http://schemas.microsoft.com/office/drawing/2014/chart" uri="{C3380CC4-5D6E-409C-BE32-E72D297353CC}">
              <c16:uniqueId val="{00000000-9E54-4AED-84A6-6A8AA0746C36}"/>
            </c:ext>
          </c:extLst>
        </c:ser>
        <c:dLbls>
          <c:dLblPos val="ctr"/>
          <c:showLegendKey val="0"/>
          <c:showVal val="1"/>
          <c:showCatName val="0"/>
          <c:showSerName val="0"/>
          <c:showPercent val="0"/>
          <c:showBubbleSize val="0"/>
        </c:dLbls>
        <c:gapWidth val="79"/>
        <c:overlap val="100"/>
        <c:axId val="2112024120"/>
        <c:axId val="2112015192"/>
      </c:barChart>
      <c:catAx>
        <c:axId val="2112024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i="1" dirty="0" err="1"/>
                  <a:t>Tercile</a:t>
                </a:r>
                <a:r>
                  <a:rPr lang="en-GB" i="1" dirty="0"/>
                  <a:t> category</a:t>
                </a:r>
              </a:p>
            </c:rich>
          </c:tx>
          <c:overlay val="0"/>
          <c:spPr>
            <a:noFill/>
            <a:ln>
              <a:noFill/>
            </a:ln>
            <a:effectLst/>
          </c:spPr>
          <c:txPr>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2112015192"/>
        <c:crosses val="autoZero"/>
        <c:auto val="1"/>
        <c:lblAlgn val="ctr"/>
        <c:lblOffset val="100"/>
        <c:noMultiLvlLbl val="0"/>
      </c:catAx>
      <c:valAx>
        <c:axId val="2112015192"/>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i="1" dirty="0"/>
                  <a:t>probability</a:t>
                </a:r>
              </a:p>
            </c:rich>
          </c:tx>
          <c:overlay val="0"/>
          <c:spPr>
            <a:noFill/>
            <a:ln>
              <a:noFill/>
            </a:ln>
            <a:effectLst/>
          </c:spPr>
          <c:txPr>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endParaRPr lang="es-ES"/>
            </a:p>
          </c:txPr>
        </c:title>
        <c:numFmt formatCode="General" sourceLinked="1"/>
        <c:majorTickMark val="none"/>
        <c:minorTickMark val="none"/>
        <c:tickLblPos val="nextTo"/>
        <c:crossAx val="2112024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600" dirty="0"/>
              <a:t>Temperature for next month</a:t>
            </a:r>
          </a:p>
        </c:rich>
      </c:tx>
      <c:overlay val="0"/>
      <c:spPr>
        <a:noFill/>
        <a:ln>
          <a:noFill/>
        </a:ln>
        <a:effectLst/>
      </c:spPr>
    </c:title>
    <c:autoTitleDeleted val="0"/>
    <c:plotArea>
      <c:layout/>
      <c:barChart>
        <c:barDir val="col"/>
        <c:grouping val="stacked"/>
        <c:varyColors val="0"/>
        <c:ser>
          <c:idx val="0"/>
          <c:order val="0"/>
          <c:tx>
            <c:strRef>
              <c:f>Sheet1!$B$1</c:f>
              <c:strCache>
                <c:ptCount val="1"/>
                <c:pt idx="0">
                  <c:v>Probability (%)</c:v>
                </c:pt>
              </c:strCache>
            </c:strRef>
          </c:tx>
          <c:spPr>
            <a:solidFill>
              <a:schemeClr val="tx2">
                <a:lumMod val="40000"/>
                <a:lumOff val="60000"/>
              </a:schemeClr>
            </a:solidFill>
            <a:ln>
              <a:noFill/>
            </a:ln>
            <a:effectLst/>
          </c:spPr>
          <c:invertIfNegative val="0"/>
          <c:dLbls>
            <c:dLbl>
              <c:idx val="0"/>
              <c:tx>
                <c:rich>
                  <a:bodyPr/>
                  <a:lstStyle/>
                  <a:p>
                    <a:fld id="{1ADB05EC-0073-4EC0-AAF0-2BCFDF1989D5}" type="VALUE">
                      <a:rPr lang="en-US">
                        <a:solidFill>
                          <a:schemeClr val="tx1"/>
                        </a:solidFill>
                      </a:rPr>
                      <a:pPr/>
                      <a:t>[VALUE]</a:t>
                    </a:fld>
                    <a:endParaRPr lang="es-E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E54-4AED-84A6-6A8AA0746C36}"/>
                </c:ext>
              </c:extLst>
            </c:dLbl>
            <c:dLbl>
              <c:idx val="1"/>
              <c:tx>
                <c:rich>
                  <a:bodyPr/>
                  <a:lstStyle/>
                  <a:p>
                    <a:fld id="{B9856CC8-A5A9-4B76-AC32-DF8CB5623ED8}" type="VALUE">
                      <a:rPr lang="en-US">
                        <a:solidFill>
                          <a:schemeClr val="tx1"/>
                        </a:solidFill>
                      </a:rPr>
                      <a:pPr/>
                      <a:t>[VALUE]</a:t>
                    </a:fld>
                    <a:endParaRPr lang="es-E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E54-4AED-84A6-6A8AA0746C36}"/>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extLst>
                <c:ext xmlns:c16="http://schemas.microsoft.com/office/drawing/2014/chart" uri="{C3380CC4-5D6E-409C-BE32-E72D297353CC}">
                  <c16:uniqueId val="{00000000-CC16-D64C-9AF0-99326A2D20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Below normal</c:v>
                </c:pt>
                <c:pt idx="1">
                  <c:v>Normal</c:v>
                </c:pt>
                <c:pt idx="2">
                  <c:v>Above normal</c:v>
                </c:pt>
              </c:strCache>
            </c:strRef>
          </c:cat>
          <c:val>
            <c:numRef>
              <c:f>Sheet1!$B$2:$B$5</c:f>
              <c:numCache>
                <c:formatCode>General</c:formatCode>
                <c:ptCount val="3"/>
                <c:pt idx="0">
                  <c:v>80</c:v>
                </c:pt>
                <c:pt idx="1">
                  <c:v>12</c:v>
                </c:pt>
                <c:pt idx="2">
                  <c:v>8</c:v>
                </c:pt>
              </c:numCache>
            </c:numRef>
          </c:val>
          <c:extLst>
            <c:ext xmlns:c16="http://schemas.microsoft.com/office/drawing/2014/chart" uri="{C3380CC4-5D6E-409C-BE32-E72D297353CC}">
              <c16:uniqueId val="{00000000-9E54-4AED-84A6-6A8AA0746C36}"/>
            </c:ext>
          </c:extLst>
        </c:ser>
        <c:dLbls>
          <c:dLblPos val="ctr"/>
          <c:showLegendKey val="0"/>
          <c:showVal val="1"/>
          <c:showCatName val="0"/>
          <c:showSerName val="0"/>
          <c:showPercent val="0"/>
          <c:showBubbleSize val="0"/>
        </c:dLbls>
        <c:gapWidth val="79"/>
        <c:overlap val="100"/>
        <c:axId val="2129019608"/>
        <c:axId val="2074411256"/>
      </c:barChart>
      <c:catAx>
        <c:axId val="2129019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i="1" dirty="0" err="1"/>
                  <a:t>Tercile</a:t>
                </a:r>
                <a:r>
                  <a:rPr lang="en-GB" i="1" dirty="0"/>
                  <a:t> category</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2074411256"/>
        <c:crosses val="autoZero"/>
        <c:auto val="1"/>
        <c:lblAlgn val="ctr"/>
        <c:lblOffset val="100"/>
        <c:noMultiLvlLbl val="0"/>
      </c:catAx>
      <c:valAx>
        <c:axId val="2074411256"/>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i="1" dirty="0"/>
                  <a:t>probability</a:t>
                </a:r>
              </a:p>
            </c:rich>
          </c:tx>
          <c:overlay val="0"/>
          <c:spPr>
            <a:noFill/>
            <a:ln>
              <a:noFill/>
            </a:ln>
            <a:effectLst/>
          </c:spPr>
        </c:title>
        <c:numFmt formatCode="General" sourceLinked="1"/>
        <c:majorTickMark val="none"/>
        <c:minorTickMark val="none"/>
        <c:tickLblPos val="nextTo"/>
        <c:crossAx val="2129019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600" dirty="0"/>
              <a:t>Temperature for next month</a:t>
            </a:r>
          </a:p>
        </c:rich>
      </c:tx>
      <c:overlay val="0"/>
      <c:spPr>
        <a:noFill/>
        <a:ln>
          <a:noFill/>
        </a:ln>
        <a:effectLst/>
      </c:spPr>
    </c:title>
    <c:autoTitleDeleted val="0"/>
    <c:plotArea>
      <c:layout/>
      <c:barChart>
        <c:barDir val="col"/>
        <c:grouping val="stacked"/>
        <c:varyColors val="0"/>
        <c:ser>
          <c:idx val="0"/>
          <c:order val="0"/>
          <c:tx>
            <c:strRef>
              <c:f>Sheet1!$B$1</c:f>
              <c:strCache>
                <c:ptCount val="1"/>
                <c:pt idx="0">
                  <c:v>Probability (%)</c:v>
                </c:pt>
              </c:strCache>
            </c:strRef>
          </c:tx>
          <c:spPr>
            <a:solidFill>
              <a:schemeClr val="tx2">
                <a:lumMod val="40000"/>
                <a:lumOff val="60000"/>
              </a:schemeClr>
            </a:solidFill>
            <a:ln>
              <a:noFill/>
            </a:ln>
            <a:effectLst/>
          </c:spPr>
          <c:invertIfNegative val="0"/>
          <c:dLbls>
            <c:dLbl>
              <c:idx val="0"/>
              <c:tx>
                <c:rich>
                  <a:bodyPr/>
                  <a:lstStyle/>
                  <a:p>
                    <a:fld id="{1ADB05EC-0073-4EC0-AAF0-2BCFDF1989D5}" type="VALUE">
                      <a:rPr lang="en-US">
                        <a:solidFill>
                          <a:schemeClr val="tx1"/>
                        </a:solidFill>
                      </a:rPr>
                      <a:pPr/>
                      <a:t>[VALUE]</a:t>
                    </a:fld>
                    <a:endParaRPr lang="es-E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E54-4AED-84A6-6A8AA0746C36}"/>
                </c:ext>
              </c:extLst>
            </c:dLbl>
            <c:dLbl>
              <c:idx val="1"/>
              <c:tx>
                <c:rich>
                  <a:bodyPr/>
                  <a:lstStyle/>
                  <a:p>
                    <a:fld id="{B9856CC8-A5A9-4B76-AC32-DF8CB5623ED8}" type="VALUE">
                      <a:rPr lang="en-US">
                        <a:solidFill>
                          <a:schemeClr val="tx1"/>
                        </a:solidFill>
                      </a:rPr>
                      <a:pPr/>
                      <a:t>[VALUE]</a:t>
                    </a:fld>
                    <a:endParaRPr lang="es-E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E54-4AED-84A6-6A8AA0746C36}"/>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extLst>
                <c:ext xmlns:c16="http://schemas.microsoft.com/office/drawing/2014/chart" uri="{C3380CC4-5D6E-409C-BE32-E72D297353CC}">
                  <c16:uniqueId val="{00000000-CC16-D64C-9AF0-99326A2D20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Below normal</c:v>
                </c:pt>
                <c:pt idx="1">
                  <c:v>Normal</c:v>
                </c:pt>
                <c:pt idx="2">
                  <c:v>Above normal</c:v>
                </c:pt>
              </c:strCache>
            </c:strRef>
          </c:cat>
          <c:val>
            <c:numRef>
              <c:f>Sheet1!$B$2:$B$5</c:f>
              <c:numCache>
                <c:formatCode>General</c:formatCode>
                <c:ptCount val="3"/>
                <c:pt idx="0">
                  <c:v>80</c:v>
                </c:pt>
                <c:pt idx="1">
                  <c:v>12</c:v>
                </c:pt>
                <c:pt idx="2">
                  <c:v>8</c:v>
                </c:pt>
              </c:numCache>
            </c:numRef>
          </c:val>
          <c:extLst>
            <c:ext xmlns:c16="http://schemas.microsoft.com/office/drawing/2014/chart" uri="{C3380CC4-5D6E-409C-BE32-E72D297353CC}">
              <c16:uniqueId val="{00000000-9E54-4AED-84A6-6A8AA0746C36}"/>
            </c:ext>
          </c:extLst>
        </c:ser>
        <c:dLbls>
          <c:dLblPos val="ctr"/>
          <c:showLegendKey val="0"/>
          <c:showVal val="1"/>
          <c:showCatName val="0"/>
          <c:showSerName val="0"/>
          <c:showPercent val="0"/>
          <c:showBubbleSize val="0"/>
        </c:dLbls>
        <c:gapWidth val="79"/>
        <c:overlap val="100"/>
        <c:axId val="2129019608"/>
        <c:axId val="2074411256"/>
      </c:barChart>
      <c:catAx>
        <c:axId val="2129019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i="1" dirty="0" err="1"/>
                  <a:t>Tercile</a:t>
                </a:r>
                <a:r>
                  <a:rPr lang="en-GB" i="1" dirty="0"/>
                  <a:t> category</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2074411256"/>
        <c:crosses val="autoZero"/>
        <c:auto val="1"/>
        <c:lblAlgn val="ctr"/>
        <c:lblOffset val="100"/>
        <c:noMultiLvlLbl val="0"/>
      </c:catAx>
      <c:valAx>
        <c:axId val="2074411256"/>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i="1" dirty="0"/>
                  <a:t>probability</a:t>
                </a:r>
              </a:p>
            </c:rich>
          </c:tx>
          <c:overlay val="0"/>
          <c:spPr>
            <a:noFill/>
            <a:ln>
              <a:noFill/>
            </a:ln>
            <a:effectLst/>
          </c:spPr>
        </c:title>
        <c:numFmt formatCode="General" sourceLinked="1"/>
        <c:majorTickMark val="none"/>
        <c:minorTickMark val="none"/>
        <c:tickLblPos val="nextTo"/>
        <c:crossAx val="2129019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cap="all" spc="120" normalizeH="0" baseline="0">
                <a:solidFill>
                  <a:schemeClr val="tx1">
                    <a:lumMod val="65000"/>
                    <a:lumOff val="35000"/>
                  </a:schemeClr>
                </a:solidFill>
                <a:latin typeface="+mn-lt"/>
                <a:ea typeface="+mn-ea"/>
                <a:cs typeface="+mn-cs"/>
              </a:defRPr>
            </a:pPr>
            <a:r>
              <a:rPr lang="en-US" sz="1600" dirty="0"/>
              <a:t>Temperature for next month</a:t>
            </a:r>
          </a:p>
        </c:rich>
      </c:tx>
      <c:overlay val="0"/>
      <c:spPr>
        <a:noFill/>
        <a:ln>
          <a:noFill/>
        </a:ln>
        <a:effectLst/>
      </c:spPr>
    </c:title>
    <c:autoTitleDeleted val="0"/>
    <c:plotArea>
      <c:layout/>
      <c:barChart>
        <c:barDir val="col"/>
        <c:grouping val="stacked"/>
        <c:varyColors val="0"/>
        <c:ser>
          <c:idx val="0"/>
          <c:order val="0"/>
          <c:tx>
            <c:strRef>
              <c:f>Sheet1!$B$1</c:f>
              <c:strCache>
                <c:ptCount val="1"/>
                <c:pt idx="0">
                  <c:v>Probability (%)</c:v>
                </c:pt>
              </c:strCache>
            </c:strRef>
          </c:tx>
          <c:spPr>
            <a:solidFill>
              <a:schemeClr val="tx2">
                <a:lumMod val="40000"/>
                <a:lumOff val="60000"/>
              </a:schemeClr>
            </a:solidFill>
            <a:ln>
              <a:noFill/>
            </a:ln>
            <a:effectLst/>
          </c:spPr>
          <c:invertIfNegative val="0"/>
          <c:dLbls>
            <c:dLbl>
              <c:idx val="0"/>
              <c:tx>
                <c:rich>
                  <a:bodyPr/>
                  <a:lstStyle/>
                  <a:p>
                    <a:fld id="{1ADB05EC-0073-4EC0-AAF0-2BCFDF1989D5}" type="VALUE">
                      <a:rPr lang="en-US">
                        <a:solidFill>
                          <a:schemeClr val="tx1"/>
                        </a:solidFill>
                      </a:rPr>
                      <a:pPr/>
                      <a:t>[VALUE]</a:t>
                    </a:fld>
                    <a:endParaRPr lang="es-E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5-9E54-4AED-84A6-6A8AA0746C36}"/>
                </c:ext>
              </c:extLst>
            </c:dLbl>
            <c:dLbl>
              <c:idx val="1"/>
              <c:tx>
                <c:rich>
                  <a:bodyPr/>
                  <a:lstStyle/>
                  <a:p>
                    <a:fld id="{B9856CC8-A5A9-4B76-AC32-DF8CB5623ED8}" type="VALUE">
                      <a:rPr lang="en-US">
                        <a:solidFill>
                          <a:schemeClr val="tx1"/>
                        </a:solidFill>
                      </a:rPr>
                      <a:pPr/>
                      <a:t>[VALUE]</a:t>
                    </a:fld>
                    <a:endParaRPr lang="es-ES"/>
                  </a:p>
                </c:rich>
              </c:tx>
              <c:dLblPos val="ct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E54-4AED-84A6-6A8AA0746C36}"/>
                </c:ext>
              </c:extLst>
            </c:dLbl>
            <c:dLbl>
              <c:idx val="2"/>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solidFill>
                      <a:latin typeface="+mn-lt"/>
                      <a:ea typeface="+mn-ea"/>
                      <a:cs typeface="+mn-cs"/>
                    </a:defRPr>
                  </a:pPr>
                  <a:endParaRPr lang="es-ES"/>
                </a:p>
              </c:txPr>
              <c:dLblPos val="ctr"/>
              <c:showLegendKey val="0"/>
              <c:showVal val="1"/>
              <c:showCatName val="0"/>
              <c:showSerName val="0"/>
              <c:showPercent val="0"/>
              <c:showBubbleSize val="0"/>
              <c:extLst>
                <c:ext xmlns:c16="http://schemas.microsoft.com/office/drawing/2014/chart" uri="{C3380CC4-5D6E-409C-BE32-E72D297353CC}">
                  <c16:uniqueId val="{00000000-CC16-D64C-9AF0-99326A2D207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solidFill>
                    <a:latin typeface="+mn-lt"/>
                    <a:ea typeface="+mn-ea"/>
                    <a:cs typeface="+mn-cs"/>
                  </a:defRPr>
                </a:pPr>
                <a:endParaRPr lang="es-E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strRef>
              <c:f>Sheet1!$A$2:$A$5</c:f>
              <c:strCache>
                <c:ptCount val="3"/>
                <c:pt idx="0">
                  <c:v>Below normal</c:v>
                </c:pt>
                <c:pt idx="1">
                  <c:v>Normal</c:v>
                </c:pt>
                <c:pt idx="2">
                  <c:v>Above normal</c:v>
                </c:pt>
              </c:strCache>
            </c:strRef>
          </c:cat>
          <c:val>
            <c:numRef>
              <c:f>Sheet1!$B$2:$B$5</c:f>
              <c:numCache>
                <c:formatCode>General</c:formatCode>
                <c:ptCount val="3"/>
                <c:pt idx="0">
                  <c:v>80</c:v>
                </c:pt>
                <c:pt idx="1">
                  <c:v>12</c:v>
                </c:pt>
                <c:pt idx="2">
                  <c:v>8</c:v>
                </c:pt>
              </c:numCache>
            </c:numRef>
          </c:val>
          <c:extLst>
            <c:ext xmlns:c16="http://schemas.microsoft.com/office/drawing/2014/chart" uri="{C3380CC4-5D6E-409C-BE32-E72D297353CC}">
              <c16:uniqueId val="{00000000-9E54-4AED-84A6-6A8AA0746C36}"/>
            </c:ext>
          </c:extLst>
        </c:ser>
        <c:dLbls>
          <c:dLblPos val="ctr"/>
          <c:showLegendKey val="0"/>
          <c:showVal val="1"/>
          <c:showCatName val="0"/>
          <c:showSerName val="0"/>
          <c:showPercent val="0"/>
          <c:showBubbleSize val="0"/>
        </c:dLbls>
        <c:gapWidth val="79"/>
        <c:overlap val="100"/>
        <c:axId val="2129019608"/>
        <c:axId val="2074411256"/>
      </c:barChart>
      <c:catAx>
        <c:axId val="212901960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i="1" dirty="0" err="1"/>
                  <a:t>Tercile</a:t>
                </a:r>
                <a:r>
                  <a:rPr lang="en-GB" i="1" dirty="0"/>
                  <a:t> category</a:t>
                </a:r>
              </a:p>
            </c:rich>
          </c:tx>
          <c:overlay val="0"/>
          <c:spPr>
            <a:noFill/>
            <a:ln>
              <a:noFill/>
            </a:ln>
            <a:effectLst/>
          </c:sp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64" b="0" i="0" u="none" strike="noStrike" kern="1200" cap="all" spc="120" normalizeH="0" baseline="0">
                <a:solidFill>
                  <a:schemeClr val="tx1">
                    <a:lumMod val="65000"/>
                    <a:lumOff val="35000"/>
                  </a:schemeClr>
                </a:solidFill>
                <a:latin typeface="+mn-lt"/>
                <a:ea typeface="+mn-ea"/>
                <a:cs typeface="+mn-cs"/>
              </a:defRPr>
            </a:pPr>
            <a:endParaRPr lang="es-ES"/>
          </a:p>
        </c:txPr>
        <c:crossAx val="2074411256"/>
        <c:crosses val="autoZero"/>
        <c:auto val="1"/>
        <c:lblAlgn val="ctr"/>
        <c:lblOffset val="100"/>
        <c:noMultiLvlLbl val="0"/>
      </c:catAx>
      <c:valAx>
        <c:axId val="2074411256"/>
        <c:scaling>
          <c:orientation val="minMax"/>
        </c:scaling>
        <c:delete val="1"/>
        <c:axPos val="l"/>
        <c:title>
          <c:tx>
            <c:rich>
              <a:bodyPr rot="-5400000" spcFirstLastPara="1" vertOverflow="ellipsis" vert="horz" wrap="square" anchor="ctr" anchorCtr="1"/>
              <a:lstStyle/>
              <a:p>
                <a:pPr>
                  <a:defRPr sz="1197" b="0" i="0" u="none" strike="noStrike" kern="1200" cap="all" baseline="0">
                    <a:solidFill>
                      <a:schemeClr val="tx1">
                        <a:lumMod val="65000"/>
                        <a:lumOff val="35000"/>
                      </a:schemeClr>
                    </a:solidFill>
                    <a:latin typeface="+mn-lt"/>
                    <a:ea typeface="+mn-ea"/>
                    <a:cs typeface="+mn-cs"/>
                  </a:defRPr>
                </a:pPr>
                <a:r>
                  <a:rPr lang="en-GB" i="1" dirty="0"/>
                  <a:t>probability</a:t>
                </a:r>
              </a:p>
            </c:rich>
          </c:tx>
          <c:overlay val="0"/>
          <c:spPr>
            <a:noFill/>
            <a:ln>
              <a:noFill/>
            </a:ln>
            <a:effectLst/>
          </c:spPr>
        </c:title>
        <c:numFmt formatCode="General" sourceLinked="1"/>
        <c:majorTickMark val="none"/>
        <c:minorTickMark val="none"/>
        <c:tickLblPos val="nextTo"/>
        <c:crossAx val="212901960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s-ES"/>
        </a:p>
      </c:txPr>
    </c:legend>
    <c:plotVisOnly val="1"/>
    <c:dispBlanksAs val="gap"/>
    <c:showDLblsOverMax val="0"/>
  </c:chart>
  <c:spPr>
    <a:noFill/>
    <a:ln>
      <a:noFill/>
    </a:ln>
    <a:effectLst/>
  </c:spPr>
  <c:txPr>
    <a:bodyPr/>
    <a:lstStyle/>
    <a:p>
      <a:pPr>
        <a:defRPr/>
      </a:pPr>
      <a:endParaRPr lang="es-E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8">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064"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064"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1197"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26C2C7-CE55-46DC-B7A3-23774A86FC0B}" type="datetimeFigureOut">
              <a:rPr lang="ca-ES" smtClean="0"/>
              <a:t>10/12/18</a:t>
            </a:fld>
            <a:endParaRPr lang="ca-E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19A977-021E-4246-8D37-8A9642A6803C}" type="slidenum">
              <a:rPr lang="ca-ES" smtClean="0"/>
              <a:t>‹#›</a:t>
            </a:fld>
            <a:endParaRPr lang="ca-ES"/>
          </a:p>
        </p:txBody>
      </p:sp>
    </p:spTree>
    <p:extLst>
      <p:ext uri="{BB962C8B-B14F-4D97-AF65-F5344CB8AC3E}">
        <p14:creationId xmlns:p14="http://schemas.microsoft.com/office/powerpoint/2010/main" val="186067711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a-E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F8D383E-85A3-4416-B016-A7118F77F03D}" type="datetimeFigureOut">
              <a:rPr lang="ca-ES" smtClean="0"/>
              <a:t>10/12/18</a:t>
            </a:fld>
            <a:endParaRPr lang="ca-E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a-E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ca-E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a-E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2924A9-F843-4E01-9FBE-9C7AC2663D02}" type="slidenum">
              <a:rPr lang="ca-ES" smtClean="0"/>
              <a:t>‹#›</a:t>
            </a:fld>
            <a:endParaRPr lang="ca-ES"/>
          </a:p>
        </p:txBody>
      </p:sp>
    </p:spTree>
    <p:extLst>
      <p:ext uri="{BB962C8B-B14F-4D97-AF65-F5344CB8AC3E}">
        <p14:creationId xmlns:p14="http://schemas.microsoft.com/office/powerpoint/2010/main" val="94733296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10EC59-92A8-49D9-A266-1F666DA847F6}"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60720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10EC59-92A8-49D9-A266-1F666DA847F6}"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60463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F710EC59-92A8-49D9-A266-1F666DA847F6}" type="slidenum">
              <a:rPr kumimoji="0" lang="es-E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7</a:t>
            </a:fld>
            <a:endParaRPr kumimoji="0" lang="es-E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03215812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15D145-7563-473F-BC68-3995D22FA147}"/>
              </a:ext>
            </a:extLst>
          </p:cNvPr>
          <p:cNvGrpSpPr/>
          <p:nvPr userDrawn="1"/>
        </p:nvGrpSpPr>
        <p:grpSpPr>
          <a:xfrm>
            <a:off x="-13634" y="6400799"/>
            <a:ext cx="9156799" cy="462765"/>
            <a:chOff x="-13634" y="6400799"/>
            <a:chExt cx="9081872" cy="462765"/>
          </a:xfrm>
        </p:grpSpPr>
        <p:pic>
          <p:nvPicPr>
            <p:cNvPr id="9" name="Picture 8" descr="Résultat de recherche d'images pour &quot;euro drapeau&quot;"/>
            <p:cNvPicPr>
              <a:picLocks noChangeAspect="1" noChangeArrowheads="1"/>
            </p:cNvPicPr>
            <p:nvPr/>
          </p:nvPicPr>
          <p:blipFill>
            <a:blip r:embed="rId2"/>
            <a:srcRect/>
            <a:stretch>
              <a:fillRect/>
            </a:stretch>
          </p:blipFill>
          <p:spPr bwMode="auto">
            <a:xfrm>
              <a:off x="-13634" y="6400800"/>
              <a:ext cx="653974" cy="462764"/>
            </a:xfrm>
            <a:prstGeom prst="rect">
              <a:avLst/>
            </a:prstGeom>
            <a:noFill/>
          </p:spPr>
        </p:pic>
        <p:sp>
          <p:nvSpPr>
            <p:cNvPr id="10" name="Rectangle 9"/>
            <p:cNvSpPr/>
            <p:nvPr/>
          </p:nvSpPr>
          <p:spPr>
            <a:xfrm>
              <a:off x="604500" y="6400799"/>
              <a:ext cx="8463738" cy="462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050" b="1" i="1" dirty="0">
                <a:solidFill>
                  <a:prstClr val="black"/>
                </a:solidFill>
                <a:ea typeface="Lato Light" panose="020F0502020204030203" pitchFamily="34" charset="0"/>
                <a:cs typeface="Lato Light" panose="020F0502020204030203" pitchFamily="34" charset="0"/>
              </a:endParaRPr>
            </a:p>
            <a:p>
              <a:pPr algn="just"/>
              <a:r>
                <a:rPr lang="en-GB" sz="1050" b="1" i="1" dirty="0">
                  <a:solidFill>
                    <a:prstClr val="black"/>
                  </a:solidFill>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a:p>
              <a:pPr algn="just"/>
              <a:endParaRPr lang="fr-FR" sz="1400" dirty="0">
                <a:solidFill>
                  <a:prstClr val="black"/>
                </a:solidFill>
              </a:endParaRPr>
            </a:p>
          </p:txBody>
        </p:sp>
      </p:grpSp>
      <p:pic>
        <p:nvPicPr>
          <p:cNvPr id="26" name="Picture 25" descr="A picture containing grass, grape, outdoor, fruit&#10;&#10;Description generated with very high confidence">
            <a:extLst>
              <a:ext uri="{FF2B5EF4-FFF2-40B4-BE49-F238E27FC236}">
                <a16:creationId xmlns:a16="http://schemas.microsoft.com/office/drawing/2014/main" id="{4930F4F6-4668-4B0F-8CBC-F8230B2620A6}"/>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38424" r="32155"/>
          <a:stretch/>
        </p:blipFill>
        <p:spPr>
          <a:xfrm>
            <a:off x="-13634" y="0"/>
            <a:ext cx="4151237" cy="6426000"/>
          </a:xfrm>
          <a:prstGeom prst="rect">
            <a:avLst/>
          </a:prstGeom>
        </p:spPr>
      </p:pic>
      <p:sp>
        <p:nvSpPr>
          <p:cNvPr id="15" name="Parallelogram 23"/>
          <p:cNvSpPr/>
          <p:nvPr userDrawn="1"/>
        </p:nvSpPr>
        <p:spPr>
          <a:xfrm>
            <a:off x="3581400" y="0"/>
            <a:ext cx="5562600" cy="6477000"/>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p>
        </p:txBody>
      </p:sp>
      <p:pic>
        <p:nvPicPr>
          <p:cNvPr id="19" name="Pictur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11428" t="21149" r="16207" b="23480"/>
          <a:stretch/>
        </p:blipFill>
        <p:spPr>
          <a:xfrm>
            <a:off x="3657600" y="76200"/>
            <a:ext cx="2160000" cy="1652736"/>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38200"/>
            <a:ext cx="8229600" cy="990600"/>
          </a:xfrm>
          <a:ln w="3175">
            <a:solidFill>
              <a:schemeClr val="tx1"/>
            </a:solidFill>
            <a:prstDash val="sysDot"/>
          </a:ln>
        </p:spPr>
        <p:txBody>
          <a:bodyPr>
            <a:normAutofit/>
          </a:bodyPr>
          <a:lstStyle>
            <a:lvl1pPr marL="342900" marR="0" indent="-342900" defTabSz="914400" rtl="0" eaLnBrk="1" fontAlgn="auto" latinLnBrk="0" hangingPunct="1">
              <a:lnSpc>
                <a:spcPct val="100000"/>
              </a:lnSpc>
              <a:spcBef>
                <a:spcPct val="20000"/>
              </a:spcBef>
              <a:spcAft>
                <a:spcPts val="0"/>
              </a:spcAft>
              <a:tabLst>
                <a:tab pos="7799388" algn="l"/>
              </a:tabLst>
              <a:defRPr sz="3600" b="1" cap="none" spc="0">
                <a:ln>
                  <a:noFill/>
                </a:ln>
                <a:solidFill>
                  <a:srgbClr val="507D2B"/>
                </a:solidFill>
                <a:effectLst/>
                <a:latin typeface="+mj-lt"/>
              </a:defRPr>
            </a:lvl1pPr>
          </a:lstStyle>
          <a:p>
            <a:pPr marL="342900" marR="0" lvl="0" indent="-342900" defTabSz="914400" rtl="0" eaLnBrk="1" fontAlgn="auto" latinLnBrk="0" hangingPunct="1">
              <a:lnSpc>
                <a:spcPct val="100000"/>
              </a:lnSpc>
              <a:spcBef>
                <a:spcPct val="20000"/>
              </a:spcBef>
              <a:spcAft>
                <a:spcPts val="0"/>
              </a:spcAft>
              <a:tabLst/>
              <a:defRPr/>
            </a:pPr>
            <a:r>
              <a:rPr kumimoji="0" lang="en-GB" sz="3200" b="0" i="0" u="none" strike="noStrike" kern="1200" cap="none" spc="0" normalizeH="0" baseline="0" noProof="0" dirty="0">
                <a:ln>
                  <a:noFill/>
                </a:ln>
                <a:solidFill>
                  <a:prstClr val="black"/>
                </a:solidFill>
                <a:effectLst/>
                <a:uLnTx/>
                <a:uFillTx/>
                <a:latin typeface="+mj-lt"/>
                <a:ea typeface="+mn-ea"/>
                <a:cs typeface="+mn-cs"/>
              </a:rPr>
              <a:t>&lt;Contents&gt;</a:t>
            </a:r>
          </a:p>
        </p:txBody>
      </p:sp>
      <p:sp>
        <p:nvSpPr>
          <p:cNvPr id="3" name="Content Placeholder 2"/>
          <p:cNvSpPr>
            <a:spLocks noGrp="1"/>
          </p:cNvSpPr>
          <p:nvPr>
            <p:ph idx="1"/>
          </p:nvPr>
        </p:nvSpPr>
        <p:spPr>
          <a:xfrm>
            <a:off x="457200" y="1905000"/>
            <a:ext cx="8229600" cy="4191000"/>
          </a:xfrm>
          <a:ln w="3175">
            <a:solidFill>
              <a:schemeClr val="tx1"/>
            </a:solidFill>
            <a:prstDash val="sysDot"/>
          </a:ln>
        </p:spPr>
        <p:txBody>
          <a:bodyPr/>
          <a:lstStyle>
            <a:lvl1pPr>
              <a:buClr>
                <a:schemeClr val="accent6">
                  <a:lumMod val="75000"/>
                </a:schemeClr>
              </a:buClr>
              <a:defRPr sz="2800" b="1"/>
            </a:lvl1pPr>
            <a:lvl2pPr>
              <a:buClr>
                <a:schemeClr val="accent6">
                  <a:lumMod val="75000"/>
                </a:schemeClr>
              </a:buClr>
              <a:defRPr sz="2400"/>
            </a:lvl2pPr>
            <a:lvl3pPr>
              <a:buClr>
                <a:schemeClr val="accent6">
                  <a:lumMod val="75000"/>
                </a:schemeClr>
              </a:buClr>
              <a:defRPr sz="2000"/>
            </a:lvl3pPr>
            <a:lvl4pPr>
              <a:buClr>
                <a:schemeClr val="accent6">
                  <a:lumMod val="75000"/>
                </a:schemeClr>
              </a:buClr>
              <a:defRPr sz="2000"/>
            </a:lvl4pPr>
            <a:lvl5pPr>
              <a:buClr>
                <a:schemeClr val="accent6">
                  <a:lumMod val="75000"/>
                </a:schemeClr>
              </a:buClr>
              <a:defRPr sz="2000"/>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12/10/18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pic>
        <p:nvPicPr>
          <p:cNvPr id="8" name="Picture 4" descr="Résultat de recherche d'images pour &quot;euro drapeau&quot;"/>
          <p:cNvPicPr>
            <a:picLocks noChangeAspect="1" noChangeArrowheads="1"/>
          </p:cNvPicPr>
          <p:nvPr userDrawn="1"/>
        </p:nvPicPr>
        <p:blipFill>
          <a:blip r:embed="rId2"/>
          <a:srcRect/>
          <a:stretch>
            <a:fillRect/>
          </a:stretch>
        </p:blipFill>
        <p:spPr bwMode="auto">
          <a:xfrm>
            <a:off x="526146" y="6412761"/>
            <a:ext cx="550179" cy="355217"/>
          </a:xfrm>
          <a:prstGeom prst="rect">
            <a:avLst/>
          </a:prstGeom>
          <a:noFill/>
        </p:spPr>
      </p:pic>
      <p:sp>
        <p:nvSpPr>
          <p:cNvPr id="9" name="Rectangle 8"/>
          <p:cNvSpPr/>
          <p:nvPr userDrawn="1"/>
        </p:nvSpPr>
        <p:spPr>
          <a:xfrm>
            <a:off x="1076325" y="6322742"/>
            <a:ext cx="3819525" cy="535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000" b="1" i="1" dirty="0">
                <a:solidFill>
                  <a:schemeClr val="tx1"/>
                </a:solidFill>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p:txBody>
      </p:sp>
      <p:pic>
        <p:nvPicPr>
          <p:cNvPr id="10" name="Picture 1" descr="D:\iMweb\Semide\VISCA\propal logo\logo.jpg"/>
          <p:cNvPicPr>
            <a:picLocks noChangeAspect="1" noChangeArrowheads="1"/>
          </p:cNvPicPr>
          <p:nvPr userDrawn="1"/>
        </p:nvPicPr>
        <p:blipFill>
          <a:blip r:embed="rId3" cstate="print"/>
          <a:srcRect/>
          <a:stretch>
            <a:fillRect/>
          </a:stretch>
        </p:blipFill>
        <p:spPr bwMode="auto">
          <a:xfrm>
            <a:off x="376394" y="53618"/>
            <a:ext cx="978767" cy="582478"/>
          </a:xfrm>
          <a:prstGeom prst="rect">
            <a:avLst/>
          </a:prstGeom>
          <a:noFill/>
        </p:spPr>
      </p:pic>
      <p:cxnSp>
        <p:nvCxnSpPr>
          <p:cNvPr id="11" name="Conector recto 18"/>
          <p:cNvCxnSpPr/>
          <p:nvPr userDrawn="1"/>
        </p:nvCxnSpPr>
        <p:spPr>
          <a:xfrm>
            <a:off x="468313" y="699949"/>
            <a:ext cx="8221435" cy="0"/>
          </a:xfrm>
          <a:prstGeom prst="line">
            <a:avLst/>
          </a:prstGeom>
          <a:ln>
            <a:solidFill>
              <a:srgbClr val="61A036"/>
            </a:solidFill>
          </a:ln>
        </p:spPr>
        <p:style>
          <a:lnRef idx="1">
            <a:schemeClr val="accent1"/>
          </a:lnRef>
          <a:fillRef idx="0">
            <a:schemeClr val="accent1"/>
          </a:fillRef>
          <a:effectRef idx="0">
            <a:schemeClr val="accent1"/>
          </a:effectRef>
          <a:fontRef idx="minor">
            <a:schemeClr val="tx1"/>
          </a:fontRef>
        </p:style>
      </p:cxnSp>
      <p:cxnSp>
        <p:nvCxnSpPr>
          <p:cNvPr id="13" name="Conector recto 18"/>
          <p:cNvCxnSpPr/>
          <p:nvPr userDrawn="1"/>
        </p:nvCxnSpPr>
        <p:spPr>
          <a:xfrm>
            <a:off x="526146" y="6292842"/>
            <a:ext cx="8221435" cy="0"/>
          </a:xfrm>
          <a:prstGeom prst="line">
            <a:avLst/>
          </a:prstGeom>
          <a:ln>
            <a:solidFill>
              <a:srgbClr val="61A036"/>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2"/>
          <p:cNvSpPr txBox="1">
            <a:spLocks/>
          </p:cNvSpPr>
          <p:nvPr userDrawn="1"/>
        </p:nvSpPr>
        <p:spPr>
          <a:xfrm>
            <a:off x="6602682" y="6316083"/>
            <a:ext cx="2131744" cy="441740"/>
          </a:xfrm>
          <a:prstGeom prst="roundRect">
            <a:avLst>
              <a:gd name="adj" fmla="val 48678"/>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100" dirty="0"/>
              <a:t>Page </a:t>
            </a:r>
            <a:fld id="{459569DA-E6F8-43D1-950A-38087934A726}" type="slidenum">
              <a:rPr lang="en-IN" sz="1100" b="1" smtClean="0"/>
              <a:pPr algn="r"/>
              <a:t>‹#›</a:t>
            </a:fld>
            <a:endParaRPr lang="en-IN" sz="1100" b="1" dirty="0"/>
          </a:p>
          <a:p>
            <a:pPr algn="r"/>
            <a:r>
              <a:rPr lang="en-IN" sz="1100" dirty="0"/>
              <a:t> </a:t>
            </a:r>
            <a:fld id="{112A2714-4120-44DA-8445-096839123FBE}" type="datetime1">
              <a:rPr lang="en-IN" sz="1100"/>
              <a:pPr algn="r"/>
              <a:t>10/12/18</a:t>
            </a:fld>
            <a:r>
              <a:rPr lang="en-IN" sz="1100" dirty="0"/>
              <a:t> </a:t>
            </a:r>
          </a:p>
          <a:p>
            <a:pPr algn="r"/>
            <a:endParaRPr lang="en-IN" sz="1100" b="1" dirty="0"/>
          </a:p>
          <a:p>
            <a:pPr algn="r"/>
            <a:endParaRPr lang="en-IN" sz="1100" b="1" dirty="0"/>
          </a:p>
        </p:txBody>
      </p:sp>
      <p:sp>
        <p:nvSpPr>
          <p:cNvPr id="17" name="Rectangle 4"/>
          <p:cNvSpPr>
            <a:spLocks noChangeArrowheads="1"/>
          </p:cNvSpPr>
          <p:nvPr userDrawn="1"/>
        </p:nvSpPr>
        <p:spPr bwMode="auto">
          <a:xfrm>
            <a:off x="2667000" y="322123"/>
            <a:ext cx="37737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0" algn="ctr"/>
            <a:r>
              <a:rPr lang="en-GB" sz="1400" b="1" dirty="0">
                <a:latin typeface="+mn-lt"/>
              </a:rPr>
              <a:t>Vineyards Integrated Smart Climate Application </a:t>
            </a:r>
          </a:p>
        </p:txBody>
      </p:sp>
      <p:pic>
        <p:nvPicPr>
          <p:cNvPr id="14" name="Picture 13" descr="280.jpg"/>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162800" y="236334"/>
            <a:ext cx="1524000" cy="409154"/>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C15D145-7563-473F-BC68-3995D22FA147}"/>
              </a:ext>
            </a:extLst>
          </p:cNvPr>
          <p:cNvGrpSpPr/>
          <p:nvPr userDrawn="1"/>
        </p:nvGrpSpPr>
        <p:grpSpPr>
          <a:xfrm>
            <a:off x="-13634" y="6400799"/>
            <a:ext cx="9156799" cy="462765"/>
            <a:chOff x="-13634" y="6400799"/>
            <a:chExt cx="9081872" cy="462765"/>
          </a:xfrm>
        </p:grpSpPr>
        <p:pic>
          <p:nvPicPr>
            <p:cNvPr id="9" name="Picture 8" descr="Résultat de recherche d'images pour &quot;euro drapeau&quot;"/>
            <p:cNvPicPr>
              <a:picLocks noChangeAspect="1" noChangeArrowheads="1"/>
            </p:cNvPicPr>
            <p:nvPr/>
          </p:nvPicPr>
          <p:blipFill>
            <a:blip r:embed="rId2" cstate="print"/>
            <a:srcRect/>
            <a:stretch>
              <a:fillRect/>
            </a:stretch>
          </p:blipFill>
          <p:spPr bwMode="auto">
            <a:xfrm>
              <a:off x="-13634" y="6400800"/>
              <a:ext cx="653974" cy="462764"/>
            </a:xfrm>
            <a:prstGeom prst="rect">
              <a:avLst/>
            </a:prstGeom>
            <a:noFill/>
          </p:spPr>
        </p:pic>
        <p:sp>
          <p:nvSpPr>
            <p:cNvPr id="10" name="Rectangle 9"/>
            <p:cNvSpPr/>
            <p:nvPr/>
          </p:nvSpPr>
          <p:spPr>
            <a:xfrm>
              <a:off x="604500" y="6400799"/>
              <a:ext cx="8463738" cy="4627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050" b="1" i="1" dirty="0">
                <a:solidFill>
                  <a:prstClr val="black"/>
                </a:solidFill>
                <a:latin typeface="Calibri"/>
                <a:ea typeface="Lato Light" panose="020F0502020204030203" pitchFamily="34" charset="0"/>
                <a:cs typeface="Lato Light" panose="020F0502020204030203" pitchFamily="34" charset="0"/>
              </a:endParaRPr>
            </a:p>
            <a:p>
              <a:pPr algn="just"/>
              <a:r>
                <a:rPr lang="en-GB" sz="1050" b="1" i="1" dirty="0">
                  <a:solidFill>
                    <a:prstClr val="black"/>
                  </a:solidFill>
                  <a:latin typeface="Calibri"/>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a:p>
              <a:pPr algn="just"/>
              <a:endParaRPr lang="fr-FR" sz="1400" dirty="0">
                <a:solidFill>
                  <a:prstClr val="black"/>
                </a:solidFill>
                <a:latin typeface="Calibri"/>
              </a:endParaRPr>
            </a:p>
          </p:txBody>
        </p:sp>
      </p:grpSp>
      <p:pic>
        <p:nvPicPr>
          <p:cNvPr id="26" name="Picture 25" descr="A picture containing grass, grape, outdoor, fruit&#10;&#10;Description generated with very high confidence">
            <a:extLst>
              <a:ext uri="{FF2B5EF4-FFF2-40B4-BE49-F238E27FC236}">
                <a16:creationId xmlns:a16="http://schemas.microsoft.com/office/drawing/2014/main" id="{4930F4F6-4668-4B0F-8CBC-F8230B2620A6}"/>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8424" r="32155"/>
          <a:stretch/>
        </p:blipFill>
        <p:spPr>
          <a:xfrm>
            <a:off x="-13634" y="0"/>
            <a:ext cx="4151237" cy="6426000"/>
          </a:xfrm>
          <a:prstGeom prst="rect">
            <a:avLst/>
          </a:prstGeom>
        </p:spPr>
      </p:pic>
      <p:sp>
        <p:nvSpPr>
          <p:cNvPr id="15" name="Parallelogram 23"/>
          <p:cNvSpPr/>
          <p:nvPr userDrawn="1"/>
        </p:nvSpPr>
        <p:spPr>
          <a:xfrm>
            <a:off x="3581400" y="0"/>
            <a:ext cx="5562600" cy="6477000"/>
          </a:xfrm>
          <a:prstGeom prst="parallelogram">
            <a:avLst>
              <a:gd name="adj" fmla="val 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sz="1350" dirty="0">
              <a:solidFill>
                <a:prstClr val="white"/>
              </a:solidFill>
              <a:latin typeface="Calibri"/>
            </a:endParaRPr>
          </a:p>
        </p:txBody>
      </p:sp>
      <p:pic>
        <p:nvPicPr>
          <p:cNvPr id="19" name="Picture 18"/>
          <p:cNvPicPr>
            <a:picLocks noChangeAspect="1"/>
          </p:cNvPicPr>
          <p:nvPr userDrawn="1"/>
        </p:nvPicPr>
        <p:blipFill rotWithShape="1">
          <a:blip r:embed="rId4" cstate="print">
            <a:extLst>
              <a:ext uri="{28A0092B-C50C-407E-A947-70E740481C1C}">
                <a14:useLocalDpi xmlns:a14="http://schemas.microsoft.com/office/drawing/2010/main" val="0"/>
              </a:ext>
            </a:extLst>
          </a:blip>
          <a:srcRect l="11428" t="21149" r="16207" b="23480"/>
          <a:stretch/>
        </p:blipFill>
        <p:spPr>
          <a:xfrm>
            <a:off x="3657600" y="76200"/>
            <a:ext cx="2160000" cy="1652736"/>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838200"/>
            <a:ext cx="8229600" cy="990600"/>
          </a:xfrm>
          <a:ln w="3175">
            <a:solidFill>
              <a:schemeClr val="tx1"/>
            </a:solidFill>
            <a:prstDash val="sysDot"/>
          </a:ln>
        </p:spPr>
        <p:txBody>
          <a:bodyPr>
            <a:normAutofit/>
          </a:bodyPr>
          <a:lstStyle>
            <a:lvl1pPr marL="342900" marR="0" indent="-342900" defTabSz="914400" rtl="0" eaLnBrk="1" fontAlgn="auto" latinLnBrk="0" hangingPunct="1">
              <a:lnSpc>
                <a:spcPct val="100000"/>
              </a:lnSpc>
              <a:spcBef>
                <a:spcPct val="20000"/>
              </a:spcBef>
              <a:spcAft>
                <a:spcPts val="0"/>
              </a:spcAft>
              <a:tabLst>
                <a:tab pos="7799388" algn="l"/>
              </a:tabLst>
              <a:defRPr sz="3600" b="1" cap="none" spc="0">
                <a:ln>
                  <a:noFill/>
                </a:ln>
                <a:solidFill>
                  <a:srgbClr val="507D2B"/>
                </a:solidFill>
                <a:effectLst/>
                <a:latin typeface="+mj-lt"/>
              </a:defRPr>
            </a:lvl1pPr>
          </a:lstStyle>
          <a:p>
            <a:pPr marL="342900" marR="0" lvl="0" indent="-342900" defTabSz="914400" rtl="0" eaLnBrk="1" fontAlgn="auto" latinLnBrk="0" hangingPunct="1">
              <a:lnSpc>
                <a:spcPct val="100000"/>
              </a:lnSpc>
              <a:spcBef>
                <a:spcPct val="20000"/>
              </a:spcBef>
              <a:spcAft>
                <a:spcPts val="0"/>
              </a:spcAft>
              <a:tabLst/>
              <a:defRPr/>
            </a:pPr>
            <a:r>
              <a:rPr kumimoji="0" lang="en-GB" sz="3200" b="0" i="0" u="none" strike="noStrike" kern="1200" cap="none" spc="0" normalizeH="0" baseline="0" noProof="0" dirty="0">
                <a:ln>
                  <a:noFill/>
                </a:ln>
                <a:solidFill>
                  <a:prstClr val="black"/>
                </a:solidFill>
                <a:effectLst/>
                <a:uLnTx/>
                <a:uFillTx/>
                <a:latin typeface="+mj-lt"/>
                <a:ea typeface="+mn-ea"/>
                <a:cs typeface="+mn-cs"/>
              </a:rPr>
              <a:t>&lt;Contents&gt;</a:t>
            </a:r>
          </a:p>
        </p:txBody>
      </p:sp>
      <p:sp>
        <p:nvSpPr>
          <p:cNvPr id="3" name="Content Placeholder 2"/>
          <p:cNvSpPr>
            <a:spLocks noGrp="1"/>
          </p:cNvSpPr>
          <p:nvPr>
            <p:ph idx="1"/>
          </p:nvPr>
        </p:nvSpPr>
        <p:spPr>
          <a:xfrm>
            <a:off x="457200" y="1905000"/>
            <a:ext cx="8229600" cy="4191000"/>
          </a:xfrm>
          <a:ln w="3175">
            <a:solidFill>
              <a:schemeClr val="tx1"/>
            </a:solidFill>
            <a:prstDash val="sysDot"/>
          </a:ln>
        </p:spPr>
        <p:txBody>
          <a:bodyPr/>
          <a:lstStyle>
            <a:lvl1pPr>
              <a:buClr>
                <a:schemeClr val="accent6">
                  <a:lumMod val="75000"/>
                </a:schemeClr>
              </a:buClr>
              <a:defRPr sz="2800" b="1"/>
            </a:lvl1pPr>
            <a:lvl2pPr>
              <a:buClr>
                <a:schemeClr val="accent6">
                  <a:lumMod val="75000"/>
                </a:schemeClr>
              </a:buClr>
              <a:defRPr sz="2400"/>
            </a:lvl2pPr>
            <a:lvl3pPr>
              <a:buClr>
                <a:schemeClr val="accent6">
                  <a:lumMod val="75000"/>
                </a:schemeClr>
              </a:buClr>
              <a:defRPr sz="2000"/>
            </a:lvl3pPr>
            <a:lvl4pPr>
              <a:buClr>
                <a:schemeClr val="accent6">
                  <a:lumMod val="75000"/>
                </a:schemeClr>
              </a:buClr>
              <a:defRPr sz="2000"/>
            </a:lvl4pPr>
            <a:lvl5pPr>
              <a:buClr>
                <a:schemeClr val="accent6">
                  <a:lumMod val="75000"/>
                </a:schemeClr>
              </a:buClr>
              <a:defRPr sz="2000"/>
            </a:lvl5pPr>
          </a:lstStyle>
          <a:p>
            <a:pPr lvl="0"/>
            <a:endParaRPr lang="en-US" dirty="0"/>
          </a:p>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solidFill>
                  <a:prstClr val="black">
                    <a:tint val="75000"/>
                  </a:prstClr>
                </a:solidFill>
                <a:latin typeface="Calibri"/>
              </a:rPr>
              <a:pPr/>
              <a:t>12/10/18</a:t>
            </a:fld>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pic>
        <p:nvPicPr>
          <p:cNvPr id="8" name="Picture 4" descr="Résultat de recherche d'images pour &quot;euro drapeau&quot;"/>
          <p:cNvPicPr>
            <a:picLocks noChangeAspect="1" noChangeArrowheads="1"/>
          </p:cNvPicPr>
          <p:nvPr userDrawn="1"/>
        </p:nvPicPr>
        <p:blipFill>
          <a:blip r:embed="rId2" cstate="print"/>
          <a:srcRect/>
          <a:stretch>
            <a:fillRect/>
          </a:stretch>
        </p:blipFill>
        <p:spPr bwMode="auto">
          <a:xfrm>
            <a:off x="526146" y="6412761"/>
            <a:ext cx="550179" cy="355217"/>
          </a:xfrm>
          <a:prstGeom prst="rect">
            <a:avLst/>
          </a:prstGeom>
          <a:noFill/>
        </p:spPr>
      </p:pic>
      <p:sp>
        <p:nvSpPr>
          <p:cNvPr id="9" name="Rectangle 8"/>
          <p:cNvSpPr/>
          <p:nvPr userDrawn="1"/>
        </p:nvSpPr>
        <p:spPr>
          <a:xfrm>
            <a:off x="1076325" y="6322742"/>
            <a:ext cx="3819525" cy="53525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GB" sz="1000" b="1" i="1" dirty="0">
                <a:solidFill>
                  <a:prstClr val="black"/>
                </a:solidFill>
                <a:latin typeface="Calibri"/>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p:txBody>
      </p:sp>
      <p:pic>
        <p:nvPicPr>
          <p:cNvPr id="10" name="Picture 1" descr="D:\iMweb\Semide\VISCA\propal logo\logo.jpg"/>
          <p:cNvPicPr>
            <a:picLocks noChangeAspect="1" noChangeArrowheads="1"/>
          </p:cNvPicPr>
          <p:nvPr userDrawn="1"/>
        </p:nvPicPr>
        <p:blipFill>
          <a:blip r:embed="rId3" cstate="print"/>
          <a:srcRect/>
          <a:stretch>
            <a:fillRect/>
          </a:stretch>
        </p:blipFill>
        <p:spPr bwMode="auto">
          <a:xfrm>
            <a:off x="376394" y="53618"/>
            <a:ext cx="978767" cy="582478"/>
          </a:xfrm>
          <a:prstGeom prst="rect">
            <a:avLst/>
          </a:prstGeom>
          <a:noFill/>
        </p:spPr>
      </p:pic>
      <p:cxnSp>
        <p:nvCxnSpPr>
          <p:cNvPr id="11" name="Conector recto 18"/>
          <p:cNvCxnSpPr/>
          <p:nvPr userDrawn="1"/>
        </p:nvCxnSpPr>
        <p:spPr>
          <a:xfrm>
            <a:off x="468313" y="699949"/>
            <a:ext cx="8221435" cy="0"/>
          </a:xfrm>
          <a:prstGeom prst="line">
            <a:avLst/>
          </a:prstGeom>
          <a:ln>
            <a:solidFill>
              <a:srgbClr val="61A036"/>
            </a:solidFill>
          </a:ln>
        </p:spPr>
        <p:style>
          <a:lnRef idx="1">
            <a:schemeClr val="accent1"/>
          </a:lnRef>
          <a:fillRef idx="0">
            <a:schemeClr val="accent1"/>
          </a:fillRef>
          <a:effectRef idx="0">
            <a:schemeClr val="accent1"/>
          </a:effectRef>
          <a:fontRef idx="minor">
            <a:schemeClr val="tx1"/>
          </a:fontRef>
        </p:style>
      </p:cxnSp>
      <p:cxnSp>
        <p:nvCxnSpPr>
          <p:cNvPr id="13" name="Conector recto 18"/>
          <p:cNvCxnSpPr/>
          <p:nvPr userDrawn="1"/>
        </p:nvCxnSpPr>
        <p:spPr>
          <a:xfrm>
            <a:off x="526146" y="6292842"/>
            <a:ext cx="8221435" cy="0"/>
          </a:xfrm>
          <a:prstGeom prst="line">
            <a:avLst/>
          </a:prstGeom>
          <a:ln>
            <a:solidFill>
              <a:srgbClr val="61A036"/>
            </a:solidFill>
          </a:ln>
        </p:spPr>
        <p:style>
          <a:lnRef idx="1">
            <a:schemeClr val="accent1"/>
          </a:lnRef>
          <a:fillRef idx="0">
            <a:schemeClr val="accent1"/>
          </a:fillRef>
          <a:effectRef idx="0">
            <a:schemeClr val="accent1"/>
          </a:effectRef>
          <a:fontRef idx="minor">
            <a:schemeClr val="tx1"/>
          </a:fontRef>
        </p:style>
      </p:cxnSp>
      <p:sp>
        <p:nvSpPr>
          <p:cNvPr id="16" name="Espace réservé du numéro de diapositive 2"/>
          <p:cNvSpPr txBox="1">
            <a:spLocks/>
          </p:cNvSpPr>
          <p:nvPr userDrawn="1"/>
        </p:nvSpPr>
        <p:spPr>
          <a:xfrm>
            <a:off x="6602682" y="6316083"/>
            <a:ext cx="2131744" cy="441740"/>
          </a:xfrm>
          <a:prstGeom prst="roundRect">
            <a:avLst>
              <a:gd name="adj" fmla="val 48678"/>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IN" sz="1100" dirty="0">
                <a:solidFill>
                  <a:prstClr val="black"/>
                </a:solidFill>
                <a:latin typeface="Calibri"/>
              </a:rPr>
              <a:t>Page </a:t>
            </a:r>
            <a:fld id="{459569DA-E6F8-43D1-950A-38087934A726}" type="slidenum">
              <a:rPr lang="en-IN" sz="1100" b="1" smtClean="0">
                <a:solidFill>
                  <a:prstClr val="black"/>
                </a:solidFill>
                <a:latin typeface="Calibri"/>
              </a:rPr>
              <a:pPr algn="r"/>
              <a:t>‹#›</a:t>
            </a:fld>
            <a:endParaRPr lang="en-IN" sz="1100" b="1" dirty="0">
              <a:solidFill>
                <a:prstClr val="black"/>
              </a:solidFill>
              <a:latin typeface="Calibri"/>
            </a:endParaRPr>
          </a:p>
          <a:p>
            <a:pPr algn="r"/>
            <a:r>
              <a:rPr lang="en-IN" sz="1100" dirty="0">
                <a:solidFill>
                  <a:prstClr val="black"/>
                </a:solidFill>
                <a:latin typeface="Calibri"/>
              </a:rPr>
              <a:t> </a:t>
            </a:r>
            <a:fld id="{112A2714-4120-44DA-8445-096839123FBE}" type="datetime1">
              <a:rPr lang="en-IN" sz="1100">
                <a:solidFill>
                  <a:prstClr val="black"/>
                </a:solidFill>
                <a:latin typeface="Calibri"/>
              </a:rPr>
              <a:pPr algn="r"/>
              <a:t>10/12/18</a:t>
            </a:fld>
            <a:r>
              <a:rPr lang="en-IN" sz="1100" dirty="0">
                <a:solidFill>
                  <a:prstClr val="black"/>
                </a:solidFill>
                <a:latin typeface="Calibri"/>
              </a:rPr>
              <a:t> </a:t>
            </a:r>
          </a:p>
          <a:p>
            <a:pPr algn="r"/>
            <a:endParaRPr lang="en-IN" sz="1100" b="1" dirty="0">
              <a:solidFill>
                <a:prstClr val="black"/>
              </a:solidFill>
              <a:latin typeface="Calibri"/>
            </a:endParaRPr>
          </a:p>
          <a:p>
            <a:pPr algn="r"/>
            <a:endParaRPr lang="en-IN" sz="1100" b="1" dirty="0">
              <a:solidFill>
                <a:prstClr val="black"/>
              </a:solidFill>
              <a:latin typeface="Calibri"/>
            </a:endParaRPr>
          </a:p>
        </p:txBody>
      </p:sp>
      <p:sp>
        <p:nvSpPr>
          <p:cNvPr id="17" name="Rectangle 4"/>
          <p:cNvSpPr>
            <a:spLocks noChangeArrowheads="1"/>
          </p:cNvSpPr>
          <p:nvPr userDrawn="1"/>
        </p:nvSpPr>
        <p:spPr bwMode="auto">
          <a:xfrm>
            <a:off x="2667000" y="322123"/>
            <a:ext cx="3773713" cy="30777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GB" sz="1400" b="1" dirty="0">
                <a:solidFill>
                  <a:prstClr val="black"/>
                </a:solidFill>
                <a:latin typeface="Calibri"/>
              </a:rPr>
              <a:t>Vineyards Integrated Smart Climate Application </a:t>
            </a:r>
          </a:p>
        </p:txBody>
      </p:sp>
      <p:pic>
        <p:nvPicPr>
          <p:cNvPr id="15" name="Picture 14" descr="280.jpg">
            <a:extLst>
              <a:ext uri="{FF2B5EF4-FFF2-40B4-BE49-F238E27FC236}">
                <a16:creationId xmlns:a16="http://schemas.microsoft.com/office/drawing/2014/main" id="{1857AFFF-8E22-C54E-AF54-C7427E32C14F}"/>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010400" y="89514"/>
            <a:ext cx="1897329" cy="509383"/>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17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172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1725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172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817252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2.xml"/><Relationship Id="rId1" Type="http://schemas.openxmlformats.org/officeDocument/2006/relationships/slideLayout" Target="../slideLayouts/slideLayout5.xml"/><Relationship Id="rId6" Type="http://schemas.openxmlformats.org/officeDocument/2006/relationships/hyperlink" Target="http://www.visca.eu/" TargetMode="External"/><Relationship Id="rId5" Type="http://schemas.openxmlformats.org/officeDocument/2006/relationships/image" Target="../media/image7.png"/><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3.xml"/><Relationship Id="rId1" Type="http://schemas.openxmlformats.org/officeDocument/2006/relationships/slideLayout" Target="../slideLayouts/slideLayout6.xml"/><Relationship Id="rId6" Type="http://schemas.openxmlformats.org/officeDocument/2006/relationships/hyperlink" Target="http://www.visca.eu/" TargetMode="External"/><Relationship Id="rId5" Type="http://schemas.openxmlformats.org/officeDocument/2006/relationships/image" Target="../media/image7.png"/><Relationship Id="rId4" Type="http://schemas.openxmlformats.org/officeDocument/2006/relationships/image" Target="../media/image1.png"/></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4.xml"/><Relationship Id="rId1" Type="http://schemas.openxmlformats.org/officeDocument/2006/relationships/slideLayout" Target="../slideLayouts/slideLayout7.xml"/><Relationship Id="rId6" Type="http://schemas.openxmlformats.org/officeDocument/2006/relationships/hyperlink" Target="http://www.visca.eu/" TargetMode="External"/><Relationship Id="rId5" Type="http://schemas.openxmlformats.org/officeDocument/2006/relationships/image" Target="../media/image7.png"/><Relationship Id="rId4" Type="http://schemas.openxmlformats.org/officeDocument/2006/relationships/image" Target="../media/image1.png"/></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5.xml"/><Relationship Id="rId1" Type="http://schemas.openxmlformats.org/officeDocument/2006/relationships/slideLayout" Target="../slideLayouts/slideLayout8.xml"/><Relationship Id="rId6" Type="http://schemas.openxmlformats.org/officeDocument/2006/relationships/hyperlink" Target="http://www.visca.eu/" TargetMode="External"/><Relationship Id="rId5" Type="http://schemas.openxmlformats.org/officeDocument/2006/relationships/image" Target="../media/image7.png"/><Relationship Id="rId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theme" Target="../theme/theme6.xml"/><Relationship Id="rId1" Type="http://schemas.openxmlformats.org/officeDocument/2006/relationships/slideLayout" Target="../slideLayouts/slideLayout9.xml"/><Relationship Id="rId6" Type="http://schemas.openxmlformats.org/officeDocument/2006/relationships/hyperlink" Target="http://www.visca.eu/" TargetMode="External"/><Relationship Id="rId5" Type="http://schemas.openxmlformats.org/officeDocument/2006/relationships/image" Target="../media/image7.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12/10/18</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68" r:id="rId3"/>
    <p:sldLayoutId id="214748366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32000" r="-3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0C2DB-DB2E-42B1-80C2-73DD581979F7}"/>
              </a:ext>
            </a:extLst>
          </p:cNvPr>
          <p:cNvSpPr/>
          <p:nvPr userDrawn="1"/>
        </p:nvSpPr>
        <p:spPr>
          <a:xfrm>
            <a:off x="914400" y="304800"/>
            <a:ext cx="7315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9" name="Group 8">
            <a:extLst>
              <a:ext uri="{FF2B5EF4-FFF2-40B4-BE49-F238E27FC236}">
                <a16:creationId xmlns:a16="http://schemas.microsoft.com/office/drawing/2014/main" id="{9F9682E3-323D-4477-94B4-B1507BD25D3A}"/>
              </a:ext>
            </a:extLst>
          </p:cNvPr>
          <p:cNvGrpSpPr/>
          <p:nvPr userDrawn="1"/>
        </p:nvGrpSpPr>
        <p:grpSpPr>
          <a:xfrm>
            <a:off x="1348654" y="5334000"/>
            <a:ext cx="6423746" cy="533400"/>
            <a:chOff x="2479508" y="4379360"/>
            <a:chExt cx="5314486" cy="432000"/>
          </a:xfrm>
        </p:grpSpPr>
        <p:pic>
          <p:nvPicPr>
            <p:cNvPr id="10" name="Picture 4" descr="Résultat de recherche d'images pour &quot;euro drapeau&quot;"/>
            <p:cNvPicPr>
              <a:picLocks noChangeAspect="1" noChangeArrowheads="1"/>
            </p:cNvPicPr>
            <p:nvPr/>
          </p:nvPicPr>
          <p:blipFill>
            <a:blip r:embed="rId4"/>
            <a:srcRect/>
            <a:stretch>
              <a:fillRect/>
            </a:stretch>
          </p:blipFill>
          <p:spPr bwMode="auto">
            <a:xfrm>
              <a:off x="2479508" y="4379360"/>
              <a:ext cx="669106" cy="432000"/>
            </a:xfrm>
            <a:prstGeom prst="rect">
              <a:avLst/>
            </a:prstGeom>
            <a:noFill/>
          </p:spPr>
        </p:pic>
        <p:sp>
          <p:nvSpPr>
            <p:cNvPr id="11" name="Rectangle 10"/>
            <p:cNvSpPr/>
            <p:nvPr/>
          </p:nvSpPr>
          <p:spPr>
            <a:xfrm>
              <a:off x="3148614" y="4379360"/>
              <a:ext cx="46453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200" b="1" i="1" dirty="0">
                <a:solidFill>
                  <a:schemeClr val="tx1"/>
                </a:solidFill>
                <a:ea typeface="Lato Light" panose="020F0502020204030203" pitchFamily="34" charset="0"/>
                <a:cs typeface="Lato Light" panose="020F0502020204030203" pitchFamily="34" charset="0"/>
              </a:endParaRPr>
            </a:p>
            <a:p>
              <a:pPr algn="just"/>
              <a:r>
                <a:rPr lang="en-GB" sz="1100" b="1" i="1" dirty="0">
                  <a:solidFill>
                    <a:schemeClr val="tx1"/>
                  </a:solidFill>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a:p>
              <a:pPr algn="ctr"/>
              <a:endParaRPr lang="en-GB" sz="1200" b="1" i="1" dirty="0">
                <a:solidFill>
                  <a:schemeClr val="tx1"/>
                </a:solidFill>
                <a:ea typeface="Lato Light" panose="020F0502020204030203" pitchFamily="34" charset="0"/>
                <a:cs typeface="Lato Light" panose="020F0502020204030203" pitchFamily="34" charset="0"/>
              </a:endParaRPr>
            </a:p>
          </p:txBody>
        </p:sp>
      </p:grpSp>
      <p:sp>
        <p:nvSpPr>
          <p:cNvPr id="12" name="Rectangle 11"/>
          <p:cNvSpPr/>
          <p:nvPr userDrawn="1"/>
        </p:nvSpPr>
        <p:spPr>
          <a:xfrm>
            <a:off x="914400" y="6121679"/>
            <a:ext cx="7315200" cy="5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GB" sz="1100" b="1" i="1" dirty="0">
                <a:solidFill>
                  <a:schemeClr val="tx1"/>
                </a:solidFill>
                <a:ea typeface="Lato Light" panose="020F0502020204030203" pitchFamily="34" charset="0"/>
                <a:cs typeface="Lato Light" panose="020F0502020204030203" pitchFamily="34" charset="0"/>
              </a:rPr>
              <a:t>Copyright and legal notice: @ VISCA consortium</a:t>
            </a:r>
          </a:p>
          <a:p>
            <a:pPr algn="l"/>
            <a:r>
              <a:rPr lang="en-GB" sz="1100" i="1" dirty="0">
                <a:solidFill>
                  <a:schemeClr val="tx1"/>
                </a:solidFill>
                <a:ea typeface="Lato Light" panose="020F0502020204030203" pitchFamily="34" charset="0"/>
                <a:cs typeface="Lato Light" panose="020F0502020204030203" pitchFamily="34" charset="0"/>
              </a:rPr>
              <a:t>This document has been produced with the assistance of the European Union. The contents of this document are the sole responsibility of VISCA Consortium and can in no way be taken to reflect the views of the European Union.</a:t>
            </a:r>
          </a:p>
        </p:txBody>
      </p:sp>
      <p:pic>
        <p:nvPicPr>
          <p:cNvPr id="13"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76600" y="457200"/>
            <a:ext cx="2535804" cy="1945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p:cNvSpPr txBox="1">
            <a:spLocks/>
          </p:cNvSpPr>
          <p:nvPr userDrawn="1"/>
        </p:nvSpPr>
        <p:spPr>
          <a:xfrm>
            <a:off x="2368683" y="4772901"/>
            <a:ext cx="4413117" cy="387798"/>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a:latin typeface="+mn-lt"/>
                <a:ea typeface="Lato Light" panose="020F0502020204030203" pitchFamily="34" charset="0"/>
                <a:cs typeface="Lato Light" panose="020F0502020204030203" pitchFamily="34" charset="0"/>
                <a:hlinkClick r:id="rId6"/>
              </a:rPr>
              <a:t>www.visca.eu</a:t>
            </a:r>
            <a:endParaRPr lang="en-IN" sz="2800" b="1" dirty="0">
              <a:latin typeface="+mn-lt"/>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01655539"/>
      </p:ext>
    </p:extLst>
  </p:cSld>
  <p:clrMap bg1="lt1" tx1="dk1" bg2="lt2" tx2="dk2" accent1="accent1" accent2="accent2" accent3="accent3" accent4="accent4" accent5="accent5" accent6="accent6" hlink="hlink" folHlink="folHlink"/>
  <p:sldLayoutIdLst>
    <p:sldLayoutId id="214748366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32000" r="-3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0C2DB-DB2E-42B1-80C2-73DD581979F7}"/>
              </a:ext>
            </a:extLst>
          </p:cNvPr>
          <p:cNvSpPr/>
          <p:nvPr userDrawn="1"/>
        </p:nvSpPr>
        <p:spPr>
          <a:xfrm>
            <a:off x="914400" y="304800"/>
            <a:ext cx="7315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grpSp>
        <p:nvGrpSpPr>
          <p:cNvPr id="9" name="Group 8">
            <a:extLst>
              <a:ext uri="{FF2B5EF4-FFF2-40B4-BE49-F238E27FC236}">
                <a16:creationId xmlns:a16="http://schemas.microsoft.com/office/drawing/2014/main" id="{9F9682E3-323D-4477-94B4-B1507BD25D3A}"/>
              </a:ext>
            </a:extLst>
          </p:cNvPr>
          <p:cNvGrpSpPr/>
          <p:nvPr userDrawn="1"/>
        </p:nvGrpSpPr>
        <p:grpSpPr>
          <a:xfrm>
            <a:off x="1348654" y="5334000"/>
            <a:ext cx="6423746" cy="533400"/>
            <a:chOff x="2479508" y="4379360"/>
            <a:chExt cx="5314486" cy="432000"/>
          </a:xfrm>
        </p:grpSpPr>
        <p:pic>
          <p:nvPicPr>
            <p:cNvPr id="10" name="Picture 4" descr="Résultat de recherche d'images pour &quot;euro drapeau&quot;"/>
            <p:cNvPicPr>
              <a:picLocks noChangeAspect="1" noChangeArrowheads="1"/>
            </p:cNvPicPr>
            <p:nvPr/>
          </p:nvPicPr>
          <p:blipFill>
            <a:blip r:embed="rId4" cstate="print"/>
            <a:srcRect/>
            <a:stretch>
              <a:fillRect/>
            </a:stretch>
          </p:blipFill>
          <p:spPr bwMode="auto">
            <a:xfrm>
              <a:off x="2479508" y="4379360"/>
              <a:ext cx="669106" cy="432000"/>
            </a:xfrm>
            <a:prstGeom prst="rect">
              <a:avLst/>
            </a:prstGeom>
            <a:noFill/>
          </p:spPr>
        </p:pic>
        <p:sp>
          <p:nvSpPr>
            <p:cNvPr id="11" name="Rectangle 10"/>
            <p:cNvSpPr/>
            <p:nvPr/>
          </p:nvSpPr>
          <p:spPr>
            <a:xfrm>
              <a:off x="3148614" y="4379360"/>
              <a:ext cx="46453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200" b="1" i="1" dirty="0">
                <a:solidFill>
                  <a:prstClr val="black"/>
                </a:solidFill>
                <a:latin typeface="Calibri"/>
                <a:ea typeface="Lato Light" panose="020F0502020204030203" pitchFamily="34" charset="0"/>
                <a:cs typeface="Lato Light" panose="020F0502020204030203" pitchFamily="34" charset="0"/>
              </a:endParaRPr>
            </a:p>
            <a:p>
              <a:pPr algn="just"/>
              <a:r>
                <a:rPr lang="en-GB" sz="1100" b="1" i="1" dirty="0">
                  <a:solidFill>
                    <a:prstClr val="black"/>
                  </a:solidFill>
                  <a:latin typeface="Calibri"/>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a:p>
              <a:pPr algn="ctr"/>
              <a:endParaRPr lang="en-GB" sz="1200" b="1" i="1" dirty="0">
                <a:solidFill>
                  <a:prstClr val="black"/>
                </a:solidFill>
                <a:latin typeface="Calibri"/>
                <a:ea typeface="Lato Light" panose="020F0502020204030203" pitchFamily="34" charset="0"/>
                <a:cs typeface="Lato Light" panose="020F0502020204030203" pitchFamily="34" charset="0"/>
              </a:endParaRPr>
            </a:p>
          </p:txBody>
        </p:sp>
      </p:grpSp>
      <p:sp>
        <p:nvSpPr>
          <p:cNvPr id="12" name="Rectangle 11"/>
          <p:cNvSpPr/>
          <p:nvPr userDrawn="1"/>
        </p:nvSpPr>
        <p:spPr>
          <a:xfrm>
            <a:off x="914400" y="6121679"/>
            <a:ext cx="7315200" cy="5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i="1" dirty="0">
                <a:solidFill>
                  <a:prstClr val="black"/>
                </a:solidFill>
                <a:latin typeface="Calibri"/>
                <a:ea typeface="Lato Light" panose="020F0502020204030203" pitchFamily="34" charset="0"/>
                <a:cs typeface="Lato Light" panose="020F0502020204030203" pitchFamily="34" charset="0"/>
              </a:rPr>
              <a:t>Copyright and legal notice: @ VISCA consortium</a:t>
            </a:r>
          </a:p>
          <a:p>
            <a:r>
              <a:rPr lang="en-GB" sz="1100" i="1" dirty="0">
                <a:solidFill>
                  <a:prstClr val="black"/>
                </a:solidFill>
                <a:latin typeface="Calibri"/>
                <a:ea typeface="Lato Light" panose="020F0502020204030203" pitchFamily="34" charset="0"/>
                <a:cs typeface="Lato Light" panose="020F0502020204030203" pitchFamily="34" charset="0"/>
              </a:rPr>
              <a:t>This document has been produced with the assistance of the European Union. The contents of this document are the sole responsibility of VISCA Consortium and can in no way be taken to reflect the views of the European Union.</a:t>
            </a:r>
          </a:p>
        </p:txBody>
      </p:sp>
      <p:pic>
        <p:nvPicPr>
          <p:cNvPr id="1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76600" y="457200"/>
            <a:ext cx="2535804" cy="1945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p:cNvSpPr txBox="1">
            <a:spLocks/>
          </p:cNvSpPr>
          <p:nvPr userDrawn="1"/>
        </p:nvSpPr>
        <p:spPr>
          <a:xfrm>
            <a:off x="2368683" y="4772901"/>
            <a:ext cx="4413117" cy="387798"/>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a:solidFill>
                  <a:prstClr val="black"/>
                </a:solidFill>
                <a:latin typeface="Calibri"/>
                <a:ea typeface="Lato Light" panose="020F0502020204030203" pitchFamily="34" charset="0"/>
                <a:cs typeface="Lato Light" panose="020F0502020204030203" pitchFamily="34" charset="0"/>
                <a:hlinkClick r:id="rId6"/>
              </a:rPr>
              <a:t>www.visca.eu</a:t>
            </a:r>
            <a:endParaRPr lang="en-IN" sz="2800" b="1" dirty="0">
              <a:solidFill>
                <a:prstClr val="black"/>
              </a:solidFill>
              <a:latin typeface="Calibri"/>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01655539"/>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32000" r="-3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0C2DB-DB2E-42B1-80C2-73DD581979F7}"/>
              </a:ext>
            </a:extLst>
          </p:cNvPr>
          <p:cNvSpPr/>
          <p:nvPr userDrawn="1"/>
        </p:nvSpPr>
        <p:spPr>
          <a:xfrm>
            <a:off x="914400" y="304800"/>
            <a:ext cx="7315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grpSp>
        <p:nvGrpSpPr>
          <p:cNvPr id="9" name="Group 8">
            <a:extLst>
              <a:ext uri="{FF2B5EF4-FFF2-40B4-BE49-F238E27FC236}">
                <a16:creationId xmlns:a16="http://schemas.microsoft.com/office/drawing/2014/main" id="{9F9682E3-323D-4477-94B4-B1507BD25D3A}"/>
              </a:ext>
            </a:extLst>
          </p:cNvPr>
          <p:cNvGrpSpPr/>
          <p:nvPr userDrawn="1"/>
        </p:nvGrpSpPr>
        <p:grpSpPr>
          <a:xfrm>
            <a:off x="1348654" y="5334000"/>
            <a:ext cx="6423746" cy="533400"/>
            <a:chOff x="2479508" y="4379360"/>
            <a:chExt cx="5314486" cy="432000"/>
          </a:xfrm>
        </p:grpSpPr>
        <p:pic>
          <p:nvPicPr>
            <p:cNvPr id="10" name="Picture 4" descr="Résultat de recherche d'images pour &quot;euro drapeau&quot;"/>
            <p:cNvPicPr>
              <a:picLocks noChangeAspect="1" noChangeArrowheads="1"/>
            </p:cNvPicPr>
            <p:nvPr/>
          </p:nvPicPr>
          <p:blipFill>
            <a:blip r:embed="rId4" cstate="print"/>
            <a:srcRect/>
            <a:stretch>
              <a:fillRect/>
            </a:stretch>
          </p:blipFill>
          <p:spPr bwMode="auto">
            <a:xfrm>
              <a:off x="2479508" y="4379360"/>
              <a:ext cx="669106" cy="432000"/>
            </a:xfrm>
            <a:prstGeom prst="rect">
              <a:avLst/>
            </a:prstGeom>
            <a:noFill/>
          </p:spPr>
        </p:pic>
        <p:sp>
          <p:nvSpPr>
            <p:cNvPr id="11" name="Rectangle 10"/>
            <p:cNvSpPr/>
            <p:nvPr/>
          </p:nvSpPr>
          <p:spPr>
            <a:xfrm>
              <a:off x="3148614" y="4379360"/>
              <a:ext cx="46453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200" b="1" i="1" dirty="0">
                <a:solidFill>
                  <a:prstClr val="black"/>
                </a:solidFill>
                <a:latin typeface="Calibri"/>
                <a:ea typeface="Lato Light" panose="020F0502020204030203" pitchFamily="34" charset="0"/>
                <a:cs typeface="Lato Light" panose="020F0502020204030203" pitchFamily="34" charset="0"/>
              </a:endParaRPr>
            </a:p>
            <a:p>
              <a:pPr algn="just"/>
              <a:r>
                <a:rPr lang="en-GB" sz="1100" b="1" i="1" dirty="0">
                  <a:solidFill>
                    <a:prstClr val="black"/>
                  </a:solidFill>
                  <a:latin typeface="Calibri"/>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a:p>
              <a:pPr algn="ctr"/>
              <a:endParaRPr lang="en-GB" sz="1200" b="1" i="1" dirty="0">
                <a:solidFill>
                  <a:prstClr val="black"/>
                </a:solidFill>
                <a:latin typeface="Calibri"/>
                <a:ea typeface="Lato Light" panose="020F0502020204030203" pitchFamily="34" charset="0"/>
                <a:cs typeface="Lato Light" panose="020F0502020204030203" pitchFamily="34" charset="0"/>
              </a:endParaRPr>
            </a:p>
          </p:txBody>
        </p:sp>
      </p:grpSp>
      <p:sp>
        <p:nvSpPr>
          <p:cNvPr id="12" name="Rectangle 11"/>
          <p:cNvSpPr/>
          <p:nvPr userDrawn="1"/>
        </p:nvSpPr>
        <p:spPr>
          <a:xfrm>
            <a:off x="914400" y="6121679"/>
            <a:ext cx="7315200" cy="5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i="1" dirty="0">
                <a:solidFill>
                  <a:prstClr val="black"/>
                </a:solidFill>
                <a:latin typeface="Calibri"/>
                <a:ea typeface="Lato Light" panose="020F0502020204030203" pitchFamily="34" charset="0"/>
                <a:cs typeface="Lato Light" panose="020F0502020204030203" pitchFamily="34" charset="0"/>
              </a:rPr>
              <a:t>Copyright and legal notice: @ VISCA consortium</a:t>
            </a:r>
          </a:p>
          <a:p>
            <a:r>
              <a:rPr lang="en-GB" sz="1100" i="1" dirty="0">
                <a:solidFill>
                  <a:prstClr val="black"/>
                </a:solidFill>
                <a:latin typeface="Calibri"/>
                <a:ea typeface="Lato Light" panose="020F0502020204030203" pitchFamily="34" charset="0"/>
                <a:cs typeface="Lato Light" panose="020F0502020204030203" pitchFamily="34" charset="0"/>
              </a:rPr>
              <a:t>This document has been produced with the assistance of the European Union. The contents of this document are the sole responsibility of VISCA Consortium and can in no way be taken to reflect the views of the European Union.</a:t>
            </a:r>
          </a:p>
        </p:txBody>
      </p:sp>
      <p:pic>
        <p:nvPicPr>
          <p:cNvPr id="1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76600" y="457200"/>
            <a:ext cx="2535804" cy="1945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p:cNvSpPr txBox="1">
            <a:spLocks/>
          </p:cNvSpPr>
          <p:nvPr userDrawn="1"/>
        </p:nvSpPr>
        <p:spPr>
          <a:xfrm>
            <a:off x="2368683" y="4772901"/>
            <a:ext cx="4413117" cy="387798"/>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a:solidFill>
                  <a:prstClr val="black"/>
                </a:solidFill>
                <a:latin typeface="Calibri"/>
                <a:ea typeface="Lato Light" panose="020F0502020204030203" pitchFamily="34" charset="0"/>
                <a:cs typeface="Lato Light" panose="020F0502020204030203" pitchFamily="34" charset="0"/>
                <a:hlinkClick r:id="rId6"/>
              </a:rPr>
              <a:t>www.visca.eu</a:t>
            </a:r>
            <a:endParaRPr lang="en-IN" sz="2800" b="1" dirty="0">
              <a:solidFill>
                <a:prstClr val="black"/>
              </a:solidFill>
              <a:latin typeface="Calibri"/>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01655539"/>
      </p:ext>
    </p:extLst>
  </p:cSld>
  <p:clrMap bg1="lt1" tx1="dk1" bg2="lt2" tx2="dk2" accent1="accent1" accent2="accent2" accent3="accent3" accent4="accent4" accent5="accent5" accent6="accent6" hlink="hlink" folHlink="folHlink"/>
  <p:sldLayoutIdLst>
    <p:sldLayoutId id="214748367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32000" r="-3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0C2DB-DB2E-42B1-80C2-73DD581979F7}"/>
              </a:ext>
            </a:extLst>
          </p:cNvPr>
          <p:cNvSpPr/>
          <p:nvPr userDrawn="1"/>
        </p:nvSpPr>
        <p:spPr>
          <a:xfrm>
            <a:off x="914400" y="304800"/>
            <a:ext cx="7315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grpSp>
        <p:nvGrpSpPr>
          <p:cNvPr id="9" name="Group 8">
            <a:extLst>
              <a:ext uri="{FF2B5EF4-FFF2-40B4-BE49-F238E27FC236}">
                <a16:creationId xmlns:a16="http://schemas.microsoft.com/office/drawing/2014/main" id="{9F9682E3-323D-4477-94B4-B1507BD25D3A}"/>
              </a:ext>
            </a:extLst>
          </p:cNvPr>
          <p:cNvGrpSpPr/>
          <p:nvPr userDrawn="1"/>
        </p:nvGrpSpPr>
        <p:grpSpPr>
          <a:xfrm>
            <a:off x="1348654" y="5334000"/>
            <a:ext cx="6423746" cy="533400"/>
            <a:chOff x="2479508" y="4379360"/>
            <a:chExt cx="5314486" cy="432000"/>
          </a:xfrm>
        </p:grpSpPr>
        <p:pic>
          <p:nvPicPr>
            <p:cNvPr id="10" name="Picture 4" descr="Résultat de recherche d'images pour &quot;euro drapeau&quot;"/>
            <p:cNvPicPr>
              <a:picLocks noChangeAspect="1" noChangeArrowheads="1"/>
            </p:cNvPicPr>
            <p:nvPr/>
          </p:nvPicPr>
          <p:blipFill>
            <a:blip r:embed="rId4"/>
            <a:srcRect/>
            <a:stretch>
              <a:fillRect/>
            </a:stretch>
          </p:blipFill>
          <p:spPr bwMode="auto">
            <a:xfrm>
              <a:off x="2479508" y="4379360"/>
              <a:ext cx="669106" cy="432000"/>
            </a:xfrm>
            <a:prstGeom prst="rect">
              <a:avLst/>
            </a:prstGeom>
            <a:noFill/>
          </p:spPr>
        </p:pic>
        <p:sp>
          <p:nvSpPr>
            <p:cNvPr id="11" name="Rectangle 10"/>
            <p:cNvSpPr/>
            <p:nvPr/>
          </p:nvSpPr>
          <p:spPr>
            <a:xfrm>
              <a:off x="3148614" y="4379360"/>
              <a:ext cx="46453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200" b="1" i="1" dirty="0">
                <a:solidFill>
                  <a:prstClr val="black"/>
                </a:solidFill>
                <a:latin typeface="Calibri"/>
                <a:ea typeface="Lato Light" panose="020F0502020204030203" pitchFamily="34" charset="0"/>
                <a:cs typeface="Lato Light" panose="020F0502020204030203" pitchFamily="34" charset="0"/>
              </a:endParaRPr>
            </a:p>
            <a:p>
              <a:pPr algn="just"/>
              <a:r>
                <a:rPr lang="en-GB" sz="1100" b="1" i="1" dirty="0">
                  <a:solidFill>
                    <a:prstClr val="black"/>
                  </a:solidFill>
                  <a:latin typeface="Calibri"/>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a:p>
              <a:pPr algn="ctr"/>
              <a:endParaRPr lang="en-GB" sz="1200" b="1" i="1" dirty="0">
                <a:solidFill>
                  <a:prstClr val="black"/>
                </a:solidFill>
                <a:latin typeface="Calibri"/>
                <a:ea typeface="Lato Light" panose="020F0502020204030203" pitchFamily="34" charset="0"/>
                <a:cs typeface="Lato Light" panose="020F0502020204030203" pitchFamily="34" charset="0"/>
              </a:endParaRPr>
            </a:p>
          </p:txBody>
        </p:sp>
      </p:grpSp>
      <p:sp>
        <p:nvSpPr>
          <p:cNvPr id="12" name="Rectangle 11"/>
          <p:cNvSpPr/>
          <p:nvPr userDrawn="1"/>
        </p:nvSpPr>
        <p:spPr>
          <a:xfrm>
            <a:off x="914400" y="6121679"/>
            <a:ext cx="7315200" cy="5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i="1" dirty="0">
                <a:solidFill>
                  <a:prstClr val="black"/>
                </a:solidFill>
                <a:latin typeface="Calibri"/>
                <a:ea typeface="Lato Light" panose="020F0502020204030203" pitchFamily="34" charset="0"/>
                <a:cs typeface="Lato Light" panose="020F0502020204030203" pitchFamily="34" charset="0"/>
              </a:rPr>
              <a:t>Copyright and legal notice: @ VISCA consortium</a:t>
            </a:r>
          </a:p>
          <a:p>
            <a:r>
              <a:rPr lang="en-GB" sz="1100" i="1" dirty="0">
                <a:solidFill>
                  <a:prstClr val="black"/>
                </a:solidFill>
                <a:latin typeface="Calibri"/>
                <a:ea typeface="Lato Light" panose="020F0502020204030203" pitchFamily="34" charset="0"/>
                <a:cs typeface="Lato Light" panose="020F0502020204030203" pitchFamily="34" charset="0"/>
              </a:rPr>
              <a:t>This document has been produced with the assistance of the European Union. The contents of this document are the sole responsibility of VISCA Consortium and can in no way be taken to reflect the views of the European Union.</a:t>
            </a:r>
          </a:p>
        </p:txBody>
      </p:sp>
      <p:pic>
        <p:nvPicPr>
          <p:cNvPr id="13" name="Picture 2"/>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3276600" y="457200"/>
            <a:ext cx="2535804" cy="1945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p:cNvSpPr txBox="1">
            <a:spLocks/>
          </p:cNvSpPr>
          <p:nvPr userDrawn="1"/>
        </p:nvSpPr>
        <p:spPr>
          <a:xfrm>
            <a:off x="2368683" y="4772901"/>
            <a:ext cx="4413117" cy="387798"/>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a:solidFill>
                  <a:prstClr val="black"/>
                </a:solidFill>
                <a:latin typeface="Calibri"/>
                <a:ea typeface="Lato Light" panose="020F0502020204030203" pitchFamily="34" charset="0"/>
                <a:cs typeface="Lato Light" panose="020F0502020204030203" pitchFamily="34" charset="0"/>
                <a:hlinkClick r:id="rId6"/>
              </a:rPr>
              <a:t>www.visca.eu</a:t>
            </a:r>
            <a:endParaRPr lang="en-IN" sz="2800" b="1" dirty="0">
              <a:solidFill>
                <a:prstClr val="black"/>
              </a:solidFill>
              <a:latin typeface="Calibri"/>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01655539"/>
      </p:ext>
    </p:extLst>
  </p:cSld>
  <p:clrMap bg1="lt1" tx1="dk1" bg2="lt2" tx2="dk2" accent1="accent1" accent2="accent2" accent3="accent3" accent4="accent4" accent5="accent5" accent6="accent6" hlink="hlink" folHlink="folHlink"/>
  <p:sldLayoutIdLst>
    <p:sldLayoutId id="2147483681"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cstate="print">
            <a:lum/>
          </a:blip>
          <a:srcRect/>
          <a:stretch>
            <a:fillRect l="-32000" r="-32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D40C2DB-DB2E-42B1-80C2-73DD581979F7}"/>
              </a:ext>
            </a:extLst>
          </p:cNvPr>
          <p:cNvSpPr/>
          <p:nvPr userDrawn="1"/>
        </p:nvSpPr>
        <p:spPr>
          <a:xfrm>
            <a:off x="914400" y="304800"/>
            <a:ext cx="7315200" cy="5715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prstClr val="white"/>
              </a:solidFill>
              <a:latin typeface="Calibri"/>
            </a:endParaRPr>
          </a:p>
        </p:txBody>
      </p:sp>
      <p:grpSp>
        <p:nvGrpSpPr>
          <p:cNvPr id="9" name="Group 8">
            <a:extLst>
              <a:ext uri="{FF2B5EF4-FFF2-40B4-BE49-F238E27FC236}">
                <a16:creationId xmlns:a16="http://schemas.microsoft.com/office/drawing/2014/main" id="{9F9682E3-323D-4477-94B4-B1507BD25D3A}"/>
              </a:ext>
            </a:extLst>
          </p:cNvPr>
          <p:cNvGrpSpPr/>
          <p:nvPr userDrawn="1"/>
        </p:nvGrpSpPr>
        <p:grpSpPr>
          <a:xfrm>
            <a:off x="1348654" y="5334000"/>
            <a:ext cx="6423746" cy="533400"/>
            <a:chOff x="2479508" y="4379360"/>
            <a:chExt cx="5314486" cy="432000"/>
          </a:xfrm>
        </p:grpSpPr>
        <p:pic>
          <p:nvPicPr>
            <p:cNvPr id="10" name="Picture 4" descr="Résultat de recherche d'images pour &quot;euro drapeau&quot;"/>
            <p:cNvPicPr>
              <a:picLocks noChangeAspect="1" noChangeArrowheads="1"/>
            </p:cNvPicPr>
            <p:nvPr/>
          </p:nvPicPr>
          <p:blipFill>
            <a:blip r:embed="rId4" cstate="print"/>
            <a:srcRect/>
            <a:stretch>
              <a:fillRect/>
            </a:stretch>
          </p:blipFill>
          <p:spPr bwMode="auto">
            <a:xfrm>
              <a:off x="2479508" y="4379360"/>
              <a:ext cx="669106" cy="432000"/>
            </a:xfrm>
            <a:prstGeom prst="rect">
              <a:avLst/>
            </a:prstGeom>
            <a:noFill/>
          </p:spPr>
        </p:pic>
        <p:sp>
          <p:nvSpPr>
            <p:cNvPr id="11" name="Rectangle 10"/>
            <p:cNvSpPr/>
            <p:nvPr/>
          </p:nvSpPr>
          <p:spPr>
            <a:xfrm>
              <a:off x="3148614" y="4379360"/>
              <a:ext cx="4645380" cy="432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GB" sz="1200" b="1" i="1" dirty="0">
                <a:solidFill>
                  <a:prstClr val="black"/>
                </a:solidFill>
                <a:latin typeface="Calibri"/>
                <a:ea typeface="Lato Light" panose="020F0502020204030203" pitchFamily="34" charset="0"/>
                <a:cs typeface="Lato Light" panose="020F0502020204030203" pitchFamily="34" charset="0"/>
              </a:endParaRPr>
            </a:p>
            <a:p>
              <a:pPr algn="just"/>
              <a:r>
                <a:rPr lang="en-GB" sz="1100" b="1" i="1" dirty="0">
                  <a:solidFill>
                    <a:prstClr val="black"/>
                  </a:solidFill>
                  <a:latin typeface="Calibri"/>
                  <a:ea typeface="Lato Light" panose="020F0502020204030203" pitchFamily="34" charset="0"/>
                  <a:cs typeface="Lato Light" panose="020F0502020204030203" pitchFamily="34" charset="0"/>
                </a:rPr>
                <a:t>This project has received funding from the European Union's Horizon 2020 research and innovation programme under grant agreement No 730253.</a:t>
              </a:r>
            </a:p>
            <a:p>
              <a:pPr algn="ctr"/>
              <a:endParaRPr lang="en-GB" sz="1200" b="1" i="1" dirty="0">
                <a:solidFill>
                  <a:prstClr val="black"/>
                </a:solidFill>
                <a:latin typeface="Calibri"/>
                <a:ea typeface="Lato Light" panose="020F0502020204030203" pitchFamily="34" charset="0"/>
                <a:cs typeface="Lato Light" panose="020F0502020204030203" pitchFamily="34" charset="0"/>
              </a:endParaRPr>
            </a:p>
          </p:txBody>
        </p:sp>
      </p:grpSp>
      <p:sp>
        <p:nvSpPr>
          <p:cNvPr id="12" name="Rectangle 11"/>
          <p:cNvSpPr/>
          <p:nvPr userDrawn="1"/>
        </p:nvSpPr>
        <p:spPr>
          <a:xfrm>
            <a:off x="914400" y="6121679"/>
            <a:ext cx="7315200" cy="5627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GB" sz="1100" b="1" i="1" dirty="0">
                <a:solidFill>
                  <a:prstClr val="black"/>
                </a:solidFill>
                <a:latin typeface="Calibri"/>
                <a:ea typeface="Lato Light" panose="020F0502020204030203" pitchFamily="34" charset="0"/>
                <a:cs typeface="Lato Light" panose="020F0502020204030203" pitchFamily="34" charset="0"/>
              </a:rPr>
              <a:t>Copyright and legal notice: @ VISCA consortium</a:t>
            </a:r>
          </a:p>
          <a:p>
            <a:r>
              <a:rPr lang="en-GB" sz="1100" i="1" dirty="0">
                <a:solidFill>
                  <a:prstClr val="black"/>
                </a:solidFill>
                <a:latin typeface="Calibri"/>
                <a:ea typeface="Lato Light" panose="020F0502020204030203" pitchFamily="34" charset="0"/>
                <a:cs typeface="Lato Light" panose="020F0502020204030203" pitchFamily="34" charset="0"/>
              </a:rPr>
              <a:t>This document has been produced with the assistance of the European Union. The contents of this document are the sole responsibility of VISCA Consortium and can in no way be taken to reflect the views of the European Union.</a:t>
            </a:r>
          </a:p>
        </p:txBody>
      </p:sp>
      <p:pic>
        <p:nvPicPr>
          <p:cNvPr id="13" name="Picture 2"/>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3276600" y="457200"/>
            <a:ext cx="2535804" cy="194598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15" name="Title 1"/>
          <p:cNvSpPr txBox="1">
            <a:spLocks/>
          </p:cNvSpPr>
          <p:nvPr userDrawn="1"/>
        </p:nvSpPr>
        <p:spPr>
          <a:xfrm>
            <a:off x="2368683" y="4772901"/>
            <a:ext cx="4413117" cy="387798"/>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a:solidFill>
                  <a:prstClr val="black"/>
                </a:solidFill>
                <a:latin typeface="Calibri"/>
                <a:ea typeface="Lato Light" panose="020F0502020204030203" pitchFamily="34" charset="0"/>
                <a:cs typeface="Lato Light" panose="020F0502020204030203" pitchFamily="34" charset="0"/>
                <a:hlinkClick r:id="rId6"/>
              </a:rPr>
              <a:t>www.visca.eu</a:t>
            </a:r>
            <a:endParaRPr lang="en-IN" sz="2800" b="1" dirty="0">
              <a:solidFill>
                <a:prstClr val="black"/>
              </a:solidFill>
              <a:latin typeface="Calibri"/>
              <a:ea typeface="Lato Light" panose="020F0502020204030203" pitchFamily="34" charset="0"/>
              <a:cs typeface="Lato Light" panose="020F0502020204030203" pitchFamily="34" charset="0"/>
            </a:endParaRPr>
          </a:p>
        </p:txBody>
      </p:sp>
    </p:spTree>
    <p:extLst>
      <p:ext uri="{BB962C8B-B14F-4D97-AF65-F5344CB8AC3E}">
        <p14:creationId xmlns:p14="http://schemas.microsoft.com/office/powerpoint/2010/main" val="401655539"/>
      </p:ext>
    </p:extLst>
  </p:cSld>
  <p:clrMap bg1="lt1" tx1="dk1" bg2="lt2" tx2="dk2" accent1="accent1" accent2="accent2" accent3="accent3" accent4="accent4" accent5="accent5" accent6="accent6" hlink="hlink" folHlink="folHlink"/>
  <p:sldLayoutIdLst>
    <p:sldLayoutId id="214748368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6.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image" Target="../media/image25.emf"/><Relationship Id="rId1" Type="http://schemas.openxmlformats.org/officeDocument/2006/relationships/slideLayout" Target="../slideLayouts/slideLayout2.xml"/><Relationship Id="rId4" Type="http://schemas.openxmlformats.org/officeDocument/2006/relationships/image" Target="../media/image31.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emf"/><Relationship Id="rId5" Type="http://schemas.openxmlformats.org/officeDocument/2006/relationships/image" Target="../media/image12.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4.emf"/><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5.emf"/><Relationship Id="rId5" Type="http://schemas.openxmlformats.org/officeDocument/2006/relationships/image" Target="../media/image12.png"/><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72CB1E4-BB1D-4C1C-867C-48364323C3BA}"/>
              </a:ext>
            </a:extLst>
          </p:cNvPr>
          <p:cNvSpPr txBox="1"/>
          <p:nvPr/>
        </p:nvSpPr>
        <p:spPr>
          <a:xfrm>
            <a:off x="4191000" y="3581400"/>
            <a:ext cx="4257656" cy="727892"/>
          </a:xfrm>
          <a:prstGeom prst="rect">
            <a:avLst/>
          </a:prstGeom>
          <a:noFill/>
        </p:spPr>
        <p:txBody>
          <a:bodyPr wrap="square" lIns="0" tIns="0" rIns="0" bIns="0" rtlCol="0" anchor="t" anchorCtr="0">
            <a:spAutoFit/>
          </a:bodyPr>
          <a:lstStyle/>
          <a:p>
            <a:pPr algn="ctr">
              <a:lnSpc>
                <a:spcPct val="110000"/>
              </a:lnSpc>
            </a:pPr>
            <a:r>
              <a:rPr lang="en-GB" sz="2400" b="1" dirty="0">
                <a:solidFill>
                  <a:schemeClr val="bg2">
                    <a:lumMod val="25000"/>
                  </a:schemeClr>
                </a:solidFill>
                <a:latin typeface="+mj-lt"/>
                <a:ea typeface="Lato Light" panose="020F0502020204030203" pitchFamily="34" charset="0"/>
                <a:cs typeface="Lato Light" panose="020F0502020204030203" pitchFamily="34" charset="0"/>
              </a:rPr>
              <a:t>2</a:t>
            </a:r>
            <a:r>
              <a:rPr lang="en-GB" sz="2400" b="1" baseline="30000" dirty="0">
                <a:solidFill>
                  <a:schemeClr val="bg2">
                    <a:lumMod val="25000"/>
                  </a:schemeClr>
                </a:solidFill>
                <a:latin typeface="+mj-lt"/>
                <a:ea typeface="Lato Light" panose="020F0502020204030203" pitchFamily="34" charset="0"/>
                <a:cs typeface="Lato Light" panose="020F0502020204030203" pitchFamily="34" charset="0"/>
              </a:rPr>
              <a:t>nd</a:t>
            </a:r>
            <a:r>
              <a:rPr lang="en-GB" sz="2400" b="1" dirty="0">
                <a:solidFill>
                  <a:schemeClr val="bg2">
                    <a:lumMod val="25000"/>
                  </a:schemeClr>
                </a:solidFill>
                <a:latin typeface="+mj-lt"/>
                <a:ea typeface="Lato Light" panose="020F0502020204030203" pitchFamily="34" charset="0"/>
                <a:cs typeface="Lato Light" panose="020F0502020204030203" pitchFamily="34" charset="0"/>
              </a:rPr>
              <a:t> General Meeting</a:t>
            </a:r>
            <a:endParaRPr lang="en-GB" sz="2400" dirty="0">
              <a:solidFill>
                <a:schemeClr val="bg2">
                  <a:lumMod val="25000"/>
                </a:schemeClr>
              </a:solidFill>
              <a:latin typeface="+mj-lt"/>
              <a:ea typeface="Lato Light" panose="020F0502020204030203" pitchFamily="34" charset="0"/>
              <a:cs typeface="Lato Light" panose="020F0502020204030203" pitchFamily="34" charset="0"/>
            </a:endParaRPr>
          </a:p>
          <a:p>
            <a:pPr algn="ctr">
              <a:lnSpc>
                <a:spcPct val="110000"/>
              </a:lnSpc>
            </a:pPr>
            <a:r>
              <a:rPr lang="en-GB" sz="2000" dirty="0">
                <a:solidFill>
                  <a:schemeClr val="bg2">
                    <a:lumMod val="25000"/>
                  </a:schemeClr>
                </a:solidFill>
                <a:latin typeface="+mj-lt"/>
                <a:ea typeface="Lato Light" panose="020F0502020204030203" pitchFamily="34" charset="0"/>
                <a:cs typeface="Lato Light" panose="020F0502020204030203" pitchFamily="34" charset="0"/>
              </a:rPr>
              <a:t>10</a:t>
            </a:r>
            <a:r>
              <a:rPr lang="en-GB" sz="2000" baseline="30000" dirty="0">
                <a:solidFill>
                  <a:schemeClr val="bg2">
                    <a:lumMod val="25000"/>
                  </a:schemeClr>
                </a:solidFill>
                <a:latin typeface="+mj-lt"/>
                <a:ea typeface="Lato Light" panose="020F0502020204030203" pitchFamily="34" charset="0"/>
                <a:cs typeface="Lato Light" panose="020F0502020204030203" pitchFamily="34" charset="0"/>
              </a:rPr>
              <a:t>th</a:t>
            </a:r>
            <a:r>
              <a:rPr lang="en-GB" sz="2000" dirty="0">
                <a:solidFill>
                  <a:schemeClr val="bg2">
                    <a:lumMod val="25000"/>
                  </a:schemeClr>
                </a:solidFill>
                <a:latin typeface="+mj-lt"/>
                <a:ea typeface="Lato Light" panose="020F0502020204030203" pitchFamily="34" charset="0"/>
                <a:cs typeface="Lato Light" panose="020F0502020204030203" pitchFamily="34" charset="0"/>
              </a:rPr>
              <a:t>-12</a:t>
            </a:r>
            <a:r>
              <a:rPr lang="en-GB" sz="2000" baseline="30000" dirty="0">
                <a:solidFill>
                  <a:schemeClr val="bg2">
                    <a:lumMod val="25000"/>
                  </a:schemeClr>
                </a:solidFill>
                <a:latin typeface="+mj-lt"/>
                <a:ea typeface="Lato Light" panose="020F0502020204030203" pitchFamily="34" charset="0"/>
                <a:cs typeface="Lato Light" panose="020F0502020204030203" pitchFamily="34" charset="0"/>
              </a:rPr>
              <a:t>th</a:t>
            </a:r>
            <a:r>
              <a:rPr lang="en-GB" sz="2000" dirty="0">
                <a:solidFill>
                  <a:schemeClr val="bg2">
                    <a:lumMod val="25000"/>
                  </a:schemeClr>
                </a:solidFill>
                <a:latin typeface="+mj-lt"/>
                <a:ea typeface="Lato Light" panose="020F0502020204030203" pitchFamily="34" charset="0"/>
                <a:cs typeface="Lato Light" panose="020F0502020204030203" pitchFamily="34" charset="0"/>
              </a:rPr>
              <a:t> November 2017</a:t>
            </a:r>
          </a:p>
        </p:txBody>
      </p:sp>
      <p:sp>
        <p:nvSpPr>
          <p:cNvPr id="3" name="Title 1">
            <a:extLst>
              <a:ext uri="{FF2B5EF4-FFF2-40B4-BE49-F238E27FC236}">
                <a16:creationId xmlns:a16="http://schemas.microsoft.com/office/drawing/2014/main" id="{EB5E3BFE-5934-4835-A40B-D1E3A3C4AC5E}"/>
              </a:ext>
            </a:extLst>
          </p:cNvPr>
          <p:cNvSpPr txBox="1">
            <a:spLocks/>
          </p:cNvSpPr>
          <p:nvPr/>
        </p:nvSpPr>
        <p:spPr>
          <a:xfrm>
            <a:off x="3962400" y="2227421"/>
            <a:ext cx="4752623" cy="492443"/>
          </a:xfrm>
          <a:prstGeom prst="rect">
            <a:avLst/>
          </a:prstGeom>
        </p:spPr>
        <p:txBody>
          <a:bodyPr wrap="square" lIns="0" tIns="0" rIns="0" bIns="0" anchor="ctr" anchorCtr="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en-GB" altLang="en-US" sz="3200" b="1" dirty="0">
                <a:solidFill>
                  <a:srgbClr val="507D2B"/>
                </a:solidFill>
                <a:latin typeface="+mj-lt"/>
              </a:rPr>
              <a:t>Working with probabilities</a:t>
            </a:r>
          </a:p>
        </p:txBody>
      </p:sp>
      <p:sp>
        <p:nvSpPr>
          <p:cNvPr id="4" name="Rectangle 4">
            <a:extLst>
              <a:ext uri="{FF2B5EF4-FFF2-40B4-BE49-F238E27FC236}">
                <a16:creationId xmlns:a16="http://schemas.microsoft.com/office/drawing/2014/main" id="{63CB1264-F1D3-4E43-B1CC-DDCC3F888FA1}"/>
              </a:ext>
            </a:extLst>
          </p:cNvPr>
          <p:cNvSpPr>
            <a:spLocks noChangeArrowheads="1"/>
          </p:cNvSpPr>
          <p:nvPr/>
        </p:nvSpPr>
        <p:spPr bwMode="auto">
          <a:xfrm>
            <a:off x="3505200" y="4941094"/>
            <a:ext cx="5715000" cy="95410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lvl="0" algn="ctr" eaLnBrk="1" fontAlgn="base" hangingPunct="1">
              <a:spcBef>
                <a:spcPct val="0"/>
              </a:spcBef>
              <a:spcAft>
                <a:spcPct val="0"/>
              </a:spcAft>
            </a:pPr>
            <a:r>
              <a:rPr lang="en-GB" altLang="en-US" sz="2000" b="1" kern="0" dirty="0" err="1">
                <a:solidFill>
                  <a:srgbClr val="507D2B"/>
                </a:solidFill>
                <a:latin typeface="+mj-lt"/>
              </a:rPr>
              <a:t>Raül</a:t>
            </a:r>
            <a:r>
              <a:rPr lang="en-GB" altLang="en-US" sz="2000" b="1" kern="0" dirty="0">
                <a:solidFill>
                  <a:srgbClr val="507D2B"/>
                </a:solidFill>
                <a:latin typeface="+mj-lt"/>
              </a:rPr>
              <a:t> Marcos </a:t>
            </a:r>
            <a:r>
              <a:rPr lang="en-GB" altLang="en-US" sz="1400" b="1" kern="0" dirty="0">
                <a:solidFill>
                  <a:srgbClr val="507D2B"/>
                </a:solidFill>
                <a:latin typeface="+mj-lt"/>
              </a:rPr>
              <a:t>(</a:t>
            </a:r>
            <a:r>
              <a:rPr lang="en-GB" altLang="en-US" sz="1400" b="1" kern="0" dirty="0" err="1">
                <a:solidFill>
                  <a:srgbClr val="507D2B"/>
                </a:solidFill>
                <a:latin typeface="+mj-lt"/>
              </a:rPr>
              <a:t>raul.marcos@bsc.es</a:t>
            </a:r>
            <a:r>
              <a:rPr lang="en-GB" altLang="en-US" sz="1400" b="1" kern="0" dirty="0">
                <a:solidFill>
                  <a:srgbClr val="507D2B"/>
                </a:solidFill>
                <a:latin typeface="+mj-lt"/>
              </a:rPr>
              <a:t>)</a:t>
            </a:r>
          </a:p>
          <a:p>
            <a:pPr lvl="0" algn="ctr" eaLnBrk="1" fontAlgn="base" hangingPunct="1">
              <a:spcBef>
                <a:spcPct val="0"/>
              </a:spcBef>
              <a:spcAft>
                <a:spcPct val="0"/>
              </a:spcAft>
            </a:pPr>
            <a:r>
              <a:rPr lang="en-GB" altLang="en-US" sz="1800" kern="0" dirty="0" err="1">
                <a:solidFill>
                  <a:srgbClr val="507D2B"/>
                </a:solidFill>
                <a:latin typeface="+mj-lt"/>
              </a:rPr>
              <a:t>Nube</a:t>
            </a:r>
            <a:r>
              <a:rPr lang="en-GB" altLang="en-US" sz="1800" kern="0" dirty="0">
                <a:solidFill>
                  <a:srgbClr val="507D2B"/>
                </a:solidFill>
                <a:latin typeface="+mj-lt"/>
              </a:rPr>
              <a:t> González </a:t>
            </a:r>
            <a:r>
              <a:rPr lang="mr-IN" altLang="en-US" sz="1800" kern="0" dirty="0">
                <a:solidFill>
                  <a:srgbClr val="507D2B"/>
                </a:solidFill>
                <a:latin typeface="+mj-lt"/>
              </a:rPr>
              <a:t>–</a:t>
            </a:r>
            <a:r>
              <a:rPr lang="es-ES" altLang="en-US" sz="1800" kern="0" dirty="0">
                <a:solidFill>
                  <a:srgbClr val="507D2B"/>
                </a:solidFill>
                <a:latin typeface="+mj-lt"/>
              </a:rPr>
              <a:t> Albert </a:t>
            </a:r>
            <a:r>
              <a:rPr lang="es-ES" altLang="en-US" sz="1800" kern="0" dirty="0" err="1">
                <a:solidFill>
                  <a:srgbClr val="507D2B"/>
                </a:solidFill>
                <a:latin typeface="+mj-lt"/>
              </a:rPr>
              <a:t>Soret</a:t>
            </a:r>
            <a:r>
              <a:rPr lang="es-ES" altLang="en-US" sz="1800" kern="0" dirty="0">
                <a:solidFill>
                  <a:srgbClr val="507D2B"/>
                </a:solidFill>
                <a:latin typeface="+mj-lt"/>
              </a:rPr>
              <a:t> </a:t>
            </a:r>
          </a:p>
          <a:p>
            <a:pPr lvl="0" algn="ctr" eaLnBrk="1" fontAlgn="base" hangingPunct="1">
              <a:spcBef>
                <a:spcPct val="0"/>
              </a:spcBef>
              <a:spcAft>
                <a:spcPct val="0"/>
              </a:spcAft>
            </a:pPr>
            <a:r>
              <a:rPr lang="en-GB" altLang="en-US" sz="1800" kern="0" dirty="0">
                <a:solidFill>
                  <a:srgbClr val="507D2B"/>
                </a:solidFill>
                <a:latin typeface="+mj-lt"/>
              </a:rPr>
              <a:t>Barcelona Supercomputing Centre</a:t>
            </a:r>
          </a:p>
        </p:txBody>
      </p:sp>
      <p:pic>
        <p:nvPicPr>
          <p:cNvPr id="6" name="Picture 5" descr="280.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60850" y="665313"/>
            <a:ext cx="2630750" cy="706287"/>
          </a:xfrm>
          <a:prstGeom prst="rect">
            <a:avLst/>
          </a:prstGeom>
        </p:spPr>
      </p:pic>
    </p:spTree>
    <p:extLst>
      <p:ext uri="{BB962C8B-B14F-4D97-AF65-F5344CB8AC3E}">
        <p14:creationId xmlns:p14="http://schemas.microsoft.com/office/powerpoint/2010/main" val="14678989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DF215AE-E7FC-894C-8081-9986CAFCD5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837"/>
          <a:stretch/>
        </p:blipFill>
        <p:spPr>
          <a:xfrm>
            <a:off x="1066800" y="838200"/>
            <a:ext cx="7209295" cy="5251216"/>
          </a:xfrm>
          <a:solidFill>
            <a:schemeClr val="bg1"/>
          </a:solidFill>
        </p:spPr>
      </p:pic>
      <p:sp>
        <p:nvSpPr>
          <p:cNvPr id="2" name="Rectangle 1">
            <a:extLst>
              <a:ext uri="{FF2B5EF4-FFF2-40B4-BE49-F238E27FC236}">
                <a16:creationId xmlns:a16="http://schemas.microsoft.com/office/drawing/2014/main" id="{1AE8111C-5152-F245-AB88-5E68B548B38C}"/>
              </a:ext>
            </a:extLst>
          </p:cNvPr>
          <p:cNvSpPr/>
          <p:nvPr/>
        </p:nvSpPr>
        <p:spPr>
          <a:xfrm>
            <a:off x="2133600" y="2133600"/>
            <a:ext cx="5486400" cy="2819400"/>
          </a:xfrm>
          <a:prstGeom prst="rect">
            <a:avLst/>
          </a:prstGeom>
          <a:solidFill>
            <a:schemeClr val="bg1">
              <a:alpha val="51000"/>
            </a:schemeClr>
          </a:solidFill>
          <a:ln w="76200"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5484848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dirty="0" err="1"/>
              <a:t>Initial</a:t>
            </a:r>
            <a:r>
              <a:rPr lang="es-ES" dirty="0"/>
              <a:t> </a:t>
            </a:r>
            <a:r>
              <a:rPr lang="es-ES" dirty="0" err="1"/>
              <a:t>conditions</a:t>
            </a:r>
            <a:r>
              <a:rPr lang="es-ES" dirty="0"/>
              <a:t> </a:t>
            </a:r>
            <a:r>
              <a:rPr lang="es-ES" dirty="0" err="1"/>
              <a:t>uncertainty</a:t>
            </a:r>
            <a:endParaRPr lang="es-ES" dirty="0"/>
          </a:p>
        </p:txBody>
      </p:sp>
      <p:pic>
        <p:nvPicPr>
          <p:cNvPr id="4" name="Imagen 3" descr="F1.lar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1200" y="1905000"/>
            <a:ext cx="5184206" cy="4323870"/>
          </a:xfrm>
          <a:prstGeom prst="rect">
            <a:avLst/>
          </a:prstGeom>
        </p:spPr>
      </p:pic>
    </p:spTree>
    <p:extLst>
      <p:ext uri="{BB962C8B-B14F-4D97-AF65-F5344CB8AC3E}">
        <p14:creationId xmlns:p14="http://schemas.microsoft.com/office/powerpoint/2010/main" val="4015863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n 10" descr="uncertain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95400" y="2133600"/>
            <a:ext cx="6553200" cy="3744686"/>
          </a:xfrm>
          <a:prstGeom prst="rect">
            <a:avLst/>
          </a:prstGeom>
        </p:spPr>
      </p:pic>
      <p:sp>
        <p:nvSpPr>
          <p:cNvPr id="4" name="Título 2">
            <a:extLst>
              <a:ext uri="{FF2B5EF4-FFF2-40B4-BE49-F238E27FC236}">
                <a16:creationId xmlns:a16="http://schemas.microsoft.com/office/drawing/2014/main" id="{D61951C8-0304-1941-A6F4-93E2B2E7FB91}"/>
              </a:ext>
            </a:extLst>
          </p:cNvPr>
          <p:cNvSpPr>
            <a:spLocks noGrp="1"/>
          </p:cNvSpPr>
          <p:nvPr>
            <p:ph type="title"/>
          </p:nvPr>
        </p:nvSpPr>
        <p:spPr/>
        <p:txBody>
          <a:bodyPr>
            <a:normAutofit/>
          </a:bodyPr>
          <a:lstStyle/>
          <a:p>
            <a:r>
              <a:rPr lang="es-ES" dirty="0" err="1"/>
              <a:t>Uncertainty</a:t>
            </a:r>
            <a:r>
              <a:rPr lang="es-ES" dirty="0"/>
              <a:t> in </a:t>
            </a:r>
            <a:r>
              <a:rPr lang="es-ES" dirty="0" err="1"/>
              <a:t>predictions</a:t>
            </a:r>
            <a:endParaRPr lang="es-ES" dirty="0"/>
          </a:p>
        </p:txBody>
      </p:sp>
    </p:spTree>
    <p:extLst>
      <p:ext uri="{BB962C8B-B14F-4D97-AF65-F5344CB8AC3E}">
        <p14:creationId xmlns:p14="http://schemas.microsoft.com/office/powerpoint/2010/main" val="449854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2">
            <a:extLst>
              <a:ext uri="{FF2B5EF4-FFF2-40B4-BE49-F238E27FC236}">
                <a16:creationId xmlns:a16="http://schemas.microsoft.com/office/drawing/2014/main" id="{D61951C8-0304-1941-A6F4-93E2B2E7FB91}"/>
              </a:ext>
            </a:extLst>
          </p:cNvPr>
          <p:cNvSpPr>
            <a:spLocks noGrp="1"/>
          </p:cNvSpPr>
          <p:nvPr>
            <p:ph type="title"/>
          </p:nvPr>
        </p:nvSpPr>
        <p:spPr/>
        <p:txBody>
          <a:bodyPr>
            <a:normAutofit/>
          </a:bodyPr>
          <a:lstStyle/>
          <a:p>
            <a:r>
              <a:rPr lang="es-ES" dirty="0" err="1"/>
              <a:t>Uncertainty</a:t>
            </a:r>
            <a:r>
              <a:rPr lang="es-ES" dirty="0"/>
              <a:t> in </a:t>
            </a:r>
            <a:r>
              <a:rPr lang="es-ES" dirty="0" err="1"/>
              <a:t>predictions</a:t>
            </a:r>
            <a:endParaRPr lang="es-ES" dirty="0"/>
          </a:p>
        </p:txBody>
      </p:sp>
      <p:pic>
        <p:nvPicPr>
          <p:cNvPr id="5" name="Imagen 4" descr="nature14956-f3.jpg">
            <a:extLst>
              <a:ext uri="{FF2B5EF4-FFF2-40B4-BE49-F238E27FC236}">
                <a16:creationId xmlns:a16="http://schemas.microsoft.com/office/drawing/2014/main" id="{0D234B4A-2623-3A4C-9F5A-C755D9E591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988" y="2057400"/>
            <a:ext cx="7836024" cy="3891892"/>
          </a:xfrm>
          <a:prstGeom prst="rect">
            <a:avLst/>
          </a:prstGeom>
        </p:spPr>
      </p:pic>
    </p:spTree>
    <p:extLst>
      <p:ext uri="{BB962C8B-B14F-4D97-AF65-F5344CB8AC3E}">
        <p14:creationId xmlns:p14="http://schemas.microsoft.com/office/powerpoint/2010/main" val="31680284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dirty="0" err="1"/>
              <a:t>Uncertainty</a:t>
            </a:r>
            <a:r>
              <a:rPr lang="es-ES" dirty="0"/>
              <a:t> in </a:t>
            </a:r>
            <a:r>
              <a:rPr lang="es-ES" dirty="0" err="1"/>
              <a:t>projections</a:t>
            </a:r>
            <a:endParaRPr lang="es-ES" dirty="0"/>
          </a:p>
        </p:txBody>
      </p:sp>
      <p:pic>
        <p:nvPicPr>
          <p:cNvPr id="7" name="Content Placeholder 6">
            <a:extLst>
              <a:ext uri="{FF2B5EF4-FFF2-40B4-BE49-F238E27FC236}">
                <a16:creationId xmlns:a16="http://schemas.microsoft.com/office/drawing/2014/main" id="{DEEEB928-6CF0-7E40-AA06-08538465BB5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05022" y="1905000"/>
            <a:ext cx="5733955" cy="4191000"/>
          </a:xfrm>
        </p:spPr>
      </p:pic>
    </p:spTree>
    <p:extLst>
      <p:ext uri="{BB962C8B-B14F-4D97-AF65-F5344CB8AC3E}">
        <p14:creationId xmlns:p14="http://schemas.microsoft.com/office/powerpoint/2010/main" val="1162722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dirty="0" err="1"/>
              <a:t>Uncertainty</a:t>
            </a:r>
            <a:r>
              <a:rPr lang="es-ES" dirty="0"/>
              <a:t> in </a:t>
            </a:r>
            <a:r>
              <a:rPr lang="es-ES" dirty="0" err="1"/>
              <a:t>projections</a:t>
            </a:r>
            <a:endParaRPr lang="es-ES" dirty="0"/>
          </a:p>
        </p:txBody>
      </p:sp>
      <p:pic>
        <p:nvPicPr>
          <p:cNvPr id="6" name="Content Placeholder 5">
            <a:extLst>
              <a:ext uri="{FF2B5EF4-FFF2-40B4-BE49-F238E27FC236}">
                <a16:creationId xmlns:a16="http://schemas.microsoft.com/office/drawing/2014/main" id="{B5FAB273-AEA4-0749-8E72-A51D415012AC}"/>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tretch/>
        </p:blipFill>
        <p:spPr>
          <a:xfrm>
            <a:off x="457200" y="2256277"/>
            <a:ext cx="8229600" cy="3488445"/>
          </a:xfrm>
        </p:spPr>
      </p:pic>
    </p:spTree>
    <p:extLst>
      <p:ext uri="{BB962C8B-B14F-4D97-AF65-F5344CB8AC3E}">
        <p14:creationId xmlns:p14="http://schemas.microsoft.com/office/powerpoint/2010/main" val="2396314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p:txBody>
          <a:bodyPr>
            <a:normAutofit/>
          </a:bodyPr>
          <a:lstStyle/>
          <a:p>
            <a:r>
              <a:rPr lang="es-ES" dirty="0" err="1"/>
              <a:t>Uncertainty</a:t>
            </a:r>
            <a:r>
              <a:rPr lang="es-ES" dirty="0"/>
              <a:t> in </a:t>
            </a:r>
            <a:r>
              <a:rPr lang="es-ES" dirty="0" err="1"/>
              <a:t>projections</a:t>
            </a:r>
            <a:endParaRPr lang="es-ES" dirty="0"/>
          </a:p>
        </p:txBody>
      </p:sp>
      <p:pic>
        <p:nvPicPr>
          <p:cNvPr id="7" name="Content Placeholder 6">
            <a:extLst>
              <a:ext uri="{FF2B5EF4-FFF2-40B4-BE49-F238E27FC236}">
                <a16:creationId xmlns:a16="http://schemas.microsoft.com/office/drawing/2014/main" id="{C630DC73-22CE-F149-A692-5C5F719BBF0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26676" y="1905000"/>
            <a:ext cx="5490648" cy="4191000"/>
          </a:xfrm>
        </p:spPr>
      </p:pic>
    </p:spTree>
    <p:extLst>
      <p:ext uri="{BB962C8B-B14F-4D97-AF65-F5344CB8AC3E}">
        <p14:creationId xmlns:p14="http://schemas.microsoft.com/office/powerpoint/2010/main" val="1742413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How to interpret </a:t>
            </a:r>
            <a:r>
              <a:rPr lang="en-GB" dirty="0"/>
              <a:t>probabilistic</a:t>
            </a:r>
            <a:r>
              <a:rPr lang="en-GB" sz="3600" b="1" dirty="0"/>
              <a:t> predictions</a:t>
            </a:r>
          </a:p>
        </p:txBody>
      </p:sp>
      <p:sp>
        <p:nvSpPr>
          <p:cNvPr id="3" name="Content Placeholder 2">
            <a:extLst>
              <a:ext uri="{FF2B5EF4-FFF2-40B4-BE49-F238E27FC236}">
                <a16:creationId xmlns:a16="http://schemas.microsoft.com/office/drawing/2014/main" id="{65CD07C4-6E48-1B47-BBE0-9B6037C92446}"/>
              </a:ext>
            </a:extLst>
          </p:cNvPr>
          <p:cNvSpPr>
            <a:spLocks noGrp="1"/>
          </p:cNvSpPr>
          <p:nvPr>
            <p:ph idx="1"/>
          </p:nvPr>
        </p:nvSpPr>
        <p:spPr/>
        <p:txBody>
          <a:bodyPr/>
          <a:lstStyle/>
          <a:p>
            <a:r>
              <a:rPr lang="es-ES" dirty="0" err="1"/>
              <a:t>What</a:t>
            </a:r>
            <a:r>
              <a:rPr lang="es-ES" dirty="0"/>
              <a:t> </a:t>
            </a:r>
            <a:r>
              <a:rPr lang="es-ES" dirty="0" err="1"/>
              <a:t>would</a:t>
            </a:r>
            <a:r>
              <a:rPr lang="es-ES" dirty="0"/>
              <a:t> </a:t>
            </a:r>
            <a:r>
              <a:rPr lang="es-ES" dirty="0" err="1"/>
              <a:t>you</a:t>
            </a:r>
            <a:r>
              <a:rPr lang="es-ES" dirty="0"/>
              <a:t> </a:t>
            </a:r>
            <a:r>
              <a:rPr lang="es-ES" dirty="0" err="1"/>
              <a:t>say</a:t>
            </a:r>
            <a:r>
              <a:rPr lang="es-ES" dirty="0"/>
              <a:t>? </a:t>
            </a:r>
            <a:r>
              <a:rPr lang="es-ES" dirty="0" err="1"/>
              <a:t>Is</a:t>
            </a:r>
            <a:r>
              <a:rPr lang="es-ES" dirty="0"/>
              <a:t> </a:t>
            </a:r>
            <a:r>
              <a:rPr lang="es-ES" dirty="0" err="1"/>
              <a:t>this</a:t>
            </a:r>
            <a:r>
              <a:rPr lang="es-ES" dirty="0"/>
              <a:t> </a:t>
            </a:r>
            <a:r>
              <a:rPr lang="es-ES" dirty="0" err="1"/>
              <a:t>enough</a:t>
            </a:r>
            <a:r>
              <a:rPr lang="es-ES" dirty="0"/>
              <a:t>?</a:t>
            </a:r>
          </a:p>
        </p:txBody>
      </p:sp>
      <p:graphicFrame>
        <p:nvGraphicFramePr>
          <p:cNvPr id="6" name="Chart 5"/>
          <p:cNvGraphicFramePr/>
          <p:nvPr>
            <p:extLst>
              <p:ext uri="{D42A27DB-BD31-4B8C-83A1-F6EECF244321}">
                <p14:modId xmlns:p14="http://schemas.microsoft.com/office/powerpoint/2010/main" val="1973931246"/>
              </p:ext>
            </p:extLst>
          </p:nvPr>
        </p:nvGraphicFramePr>
        <p:xfrm>
          <a:off x="1981200" y="2556164"/>
          <a:ext cx="5175684" cy="3505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29986539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How to interpret the seasonal predictions</a:t>
            </a:r>
          </a:p>
        </p:txBody>
      </p:sp>
      <p:sp>
        <p:nvSpPr>
          <p:cNvPr id="3" name="Content Placeholder 2">
            <a:extLst>
              <a:ext uri="{FF2B5EF4-FFF2-40B4-BE49-F238E27FC236}">
                <a16:creationId xmlns:a16="http://schemas.microsoft.com/office/drawing/2014/main" id="{01AE9AA7-85C1-904C-A180-1F80CA9ECD9B}"/>
              </a:ext>
            </a:extLst>
          </p:cNvPr>
          <p:cNvSpPr>
            <a:spLocks noGrp="1"/>
          </p:cNvSpPr>
          <p:nvPr>
            <p:ph idx="1"/>
          </p:nvPr>
        </p:nvSpPr>
        <p:spPr/>
        <p:txBody>
          <a:bodyPr/>
          <a:lstStyle/>
          <a:p>
            <a:pPr algn="just"/>
            <a:r>
              <a:rPr lang="en-GB" dirty="0">
                <a:ln w="22225">
                  <a:noFill/>
                  <a:prstDash val="solid"/>
                </a:ln>
              </a:rPr>
              <a:t>For decision making is important to take into account not only the probabilities but also the skill of the predictions.</a:t>
            </a:r>
          </a:p>
          <a:p>
            <a:pPr algn="just"/>
            <a:endParaRPr lang="es-ES" dirty="0"/>
          </a:p>
        </p:txBody>
      </p:sp>
      <p:graphicFrame>
        <p:nvGraphicFramePr>
          <p:cNvPr id="6" name="Chart 5"/>
          <p:cNvGraphicFramePr/>
          <p:nvPr>
            <p:extLst>
              <p:ext uri="{D42A27DB-BD31-4B8C-83A1-F6EECF244321}">
                <p14:modId xmlns:p14="http://schemas.microsoft.com/office/powerpoint/2010/main" val="3578718572"/>
              </p:ext>
            </p:extLst>
          </p:nvPr>
        </p:nvGraphicFramePr>
        <p:xfrm>
          <a:off x="3810000" y="2911872"/>
          <a:ext cx="4560168" cy="318412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710132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How to interpret the seasonal predictions</a:t>
            </a:r>
          </a:p>
        </p:txBody>
      </p:sp>
      <p:sp>
        <p:nvSpPr>
          <p:cNvPr id="3" name="Content Placeholder 2">
            <a:extLst>
              <a:ext uri="{FF2B5EF4-FFF2-40B4-BE49-F238E27FC236}">
                <a16:creationId xmlns:a16="http://schemas.microsoft.com/office/drawing/2014/main" id="{01AE9AA7-85C1-904C-A180-1F80CA9ECD9B}"/>
              </a:ext>
            </a:extLst>
          </p:cNvPr>
          <p:cNvSpPr>
            <a:spLocks noGrp="1"/>
          </p:cNvSpPr>
          <p:nvPr>
            <p:ph idx="1"/>
          </p:nvPr>
        </p:nvSpPr>
        <p:spPr/>
        <p:txBody>
          <a:bodyPr/>
          <a:lstStyle/>
          <a:p>
            <a:pPr algn="just"/>
            <a:r>
              <a:rPr lang="en-GB" b="0" dirty="0">
                <a:ln w="22225">
                  <a:noFill/>
                  <a:prstDash val="solid"/>
                </a:ln>
              </a:rPr>
              <a:t>For decision making is important to take into account not only the probabilities but also the skill of the predictions.</a:t>
            </a:r>
          </a:p>
          <a:p>
            <a:pPr algn="just"/>
            <a:endParaRPr lang="es-ES" dirty="0"/>
          </a:p>
        </p:txBody>
      </p:sp>
      <p:sp>
        <p:nvSpPr>
          <p:cNvPr id="16" name="TextBox 15"/>
          <p:cNvSpPr txBox="1"/>
          <p:nvPr/>
        </p:nvSpPr>
        <p:spPr>
          <a:xfrm>
            <a:off x="251520" y="5023339"/>
            <a:ext cx="8640960" cy="523220"/>
          </a:xfrm>
          <a:prstGeom prst="rect">
            <a:avLst/>
          </a:prstGeom>
          <a:noFill/>
        </p:spPr>
        <p:txBody>
          <a:bodyPr wrap="square" rtlCol="0">
            <a:spAutoFit/>
          </a:bodyPr>
          <a:lstStyle/>
          <a:p>
            <a:endParaRPr lang="en-GB" sz="2800" b="1" dirty="0">
              <a:ln w="22225">
                <a:noFill/>
                <a:prstDash val="solid"/>
              </a:ln>
            </a:endParaRPr>
          </a:p>
        </p:txBody>
      </p:sp>
      <p:grpSp>
        <p:nvGrpSpPr>
          <p:cNvPr id="7" name="Group 6">
            <a:extLst>
              <a:ext uri="{FF2B5EF4-FFF2-40B4-BE49-F238E27FC236}">
                <a16:creationId xmlns:a16="http://schemas.microsoft.com/office/drawing/2014/main" id="{16BA6D36-DF7B-C648-8553-120000668C21}"/>
              </a:ext>
            </a:extLst>
          </p:cNvPr>
          <p:cNvGrpSpPr/>
          <p:nvPr/>
        </p:nvGrpSpPr>
        <p:grpSpPr>
          <a:xfrm>
            <a:off x="1177567" y="3689068"/>
            <a:ext cx="6788866" cy="1569660"/>
            <a:chOff x="3059952" y="1413955"/>
            <a:chExt cx="6788866" cy="1569660"/>
          </a:xfrm>
        </p:grpSpPr>
        <p:sp>
          <p:nvSpPr>
            <p:cNvPr id="8" name="TextBox 7">
              <a:extLst>
                <a:ext uri="{FF2B5EF4-FFF2-40B4-BE49-F238E27FC236}">
                  <a16:creationId xmlns:a16="http://schemas.microsoft.com/office/drawing/2014/main" id="{069DE1F2-3327-1C41-8815-64C5C8331215}"/>
                </a:ext>
              </a:extLst>
            </p:cNvPr>
            <p:cNvSpPr txBox="1"/>
            <p:nvPr/>
          </p:nvSpPr>
          <p:spPr>
            <a:xfrm>
              <a:off x="3059952" y="1707923"/>
              <a:ext cx="2064479" cy="1077218"/>
            </a:xfrm>
            <a:prstGeom prst="rect">
              <a:avLst/>
            </a:prstGeom>
            <a:noFill/>
          </p:spPr>
          <p:txBody>
            <a:bodyPr wrap="square" rtlCol="0">
              <a:spAutoFit/>
            </a:bodyPr>
            <a:lstStyle/>
            <a:p>
              <a:r>
                <a:rPr lang="en-GB" sz="3200" b="1" dirty="0"/>
                <a:t>RPSS &lt; 0</a:t>
              </a:r>
            </a:p>
            <a:p>
              <a:r>
                <a:rPr lang="en-GB" sz="3200" b="1" dirty="0"/>
                <a:t>RPSS = 0</a:t>
              </a:r>
            </a:p>
          </p:txBody>
        </p:sp>
        <p:sp>
          <p:nvSpPr>
            <p:cNvPr id="10" name="TextBox 9">
              <a:extLst>
                <a:ext uri="{FF2B5EF4-FFF2-40B4-BE49-F238E27FC236}">
                  <a16:creationId xmlns:a16="http://schemas.microsoft.com/office/drawing/2014/main" id="{B9CA361F-B9CE-064F-8714-CD2B8CEF2FBB}"/>
                </a:ext>
              </a:extLst>
            </p:cNvPr>
            <p:cNvSpPr txBox="1"/>
            <p:nvPr/>
          </p:nvSpPr>
          <p:spPr>
            <a:xfrm>
              <a:off x="6191218" y="1413955"/>
              <a:ext cx="3657600" cy="1569660"/>
            </a:xfrm>
            <a:prstGeom prst="rect">
              <a:avLst/>
            </a:prstGeom>
            <a:noFill/>
          </p:spPr>
          <p:txBody>
            <a:bodyPr wrap="square" rtlCol="0">
              <a:spAutoFit/>
            </a:bodyPr>
            <a:lstStyle/>
            <a:p>
              <a:pPr algn="just"/>
              <a:r>
                <a:rPr lang="en-GB" sz="2400" dirty="0">
                  <a:solidFill>
                    <a:srgbClr val="FF0000"/>
                  </a:solidFill>
                </a:rPr>
                <a:t>Better to use the observed mean temperature of the past years as a prediction for the future.</a:t>
              </a:r>
            </a:p>
          </p:txBody>
        </p:sp>
        <p:sp>
          <p:nvSpPr>
            <p:cNvPr id="9" name="Right Arrow 8">
              <a:extLst>
                <a:ext uri="{FF2B5EF4-FFF2-40B4-BE49-F238E27FC236}">
                  <a16:creationId xmlns:a16="http://schemas.microsoft.com/office/drawing/2014/main" id="{6C36ED63-9708-B140-8F41-96DDF2042526}"/>
                </a:ext>
              </a:extLst>
            </p:cNvPr>
            <p:cNvSpPr/>
            <p:nvPr/>
          </p:nvSpPr>
          <p:spPr>
            <a:xfrm>
              <a:off x="5183389" y="1965714"/>
              <a:ext cx="659160" cy="360040"/>
            </a:xfrm>
            <a:prstGeom prst="rightArrow">
              <a:avLst/>
            </a:prstGeom>
            <a:solidFill>
              <a:srgbClr val="FF0000"/>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8922630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80" name="Picture 8" descr="http://www.bsc.es/ess/sites/default/files/Agriculture%20SS.png"/>
          <p:cNvPicPr>
            <a:picLocks noChangeAspect="1" noChangeArrowheads="1"/>
          </p:cNvPicPr>
          <p:nvPr/>
        </p:nvPicPr>
        <p:blipFill rotWithShape="1">
          <a:blip r:embed="rId3" cstate="print"/>
          <a:srcRect l="2391" t="2098" r="1623" b="19604"/>
          <a:stretch/>
        </p:blipFill>
        <p:spPr bwMode="auto">
          <a:xfrm>
            <a:off x="0" y="815711"/>
            <a:ext cx="9144000" cy="1283448"/>
          </a:xfrm>
          <a:prstGeom prst="rect">
            <a:avLst/>
          </a:prstGeom>
          <a:noFill/>
        </p:spPr>
      </p:pic>
      <p:sp>
        <p:nvSpPr>
          <p:cNvPr id="2" name="Título 1"/>
          <p:cNvSpPr>
            <a:spLocks noGrp="1"/>
          </p:cNvSpPr>
          <p:nvPr>
            <p:ph type="title"/>
          </p:nvPr>
        </p:nvSpPr>
        <p:spPr>
          <a:xfrm>
            <a:off x="463789" y="936954"/>
            <a:ext cx="8229600" cy="990600"/>
          </a:xfrm>
          <a:solidFill>
            <a:schemeClr val="bg1">
              <a:alpha val="50000"/>
            </a:schemeClr>
          </a:solidFill>
        </p:spPr>
        <p:txBody>
          <a:bodyPr>
            <a:normAutofit/>
          </a:bodyPr>
          <a:lstStyle/>
          <a:p>
            <a:r>
              <a:rPr lang="en-GB" sz="3600" b="1" dirty="0">
                <a:solidFill>
                  <a:schemeClr val="tx1"/>
                </a:solidFill>
              </a:rPr>
              <a:t>Decisions targeted by </a:t>
            </a:r>
            <a:r>
              <a:rPr lang="en-GB" dirty="0">
                <a:solidFill>
                  <a:schemeClr val="tx1"/>
                </a:solidFill>
              </a:rPr>
              <a:t>forecast type</a:t>
            </a:r>
            <a:endParaRPr lang="en-GB" sz="3600" b="1" dirty="0">
              <a:solidFill>
                <a:schemeClr val="tx1"/>
              </a:solidFill>
            </a:endParaRPr>
          </a:p>
        </p:txBody>
      </p:sp>
      <p:sp>
        <p:nvSpPr>
          <p:cNvPr id="40" name="CustomShape 3"/>
          <p:cNvSpPr/>
          <p:nvPr/>
        </p:nvSpPr>
        <p:spPr>
          <a:xfrm>
            <a:off x="7860755" y="5937557"/>
            <a:ext cx="555529" cy="2865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dirty="0">
                <a:solidFill>
                  <a:srgbClr val="808080"/>
                </a:solidFill>
                <a:uFill>
                  <a:solidFill>
                    <a:srgbClr val="FFFFFF"/>
                  </a:solidFill>
                </a:uFill>
                <a:latin typeface="+mj-lt"/>
                <a:ea typeface="ＭＳ Ｐゴシック"/>
              </a:rPr>
              <a:t>Time</a:t>
            </a:r>
            <a:endParaRPr lang="en-US" sz="1400" b="0" strike="noStrike" spc="-1" dirty="0">
              <a:solidFill>
                <a:srgbClr val="000000"/>
              </a:solidFill>
              <a:uFill>
                <a:solidFill>
                  <a:srgbClr val="FFFFFF"/>
                </a:solidFill>
              </a:uFill>
              <a:latin typeface="+mj-lt"/>
            </a:endParaRPr>
          </a:p>
        </p:txBody>
      </p:sp>
      <p:sp>
        <p:nvSpPr>
          <p:cNvPr id="42" name="CustomShape 4"/>
          <p:cNvSpPr/>
          <p:nvPr/>
        </p:nvSpPr>
        <p:spPr>
          <a:xfrm>
            <a:off x="715981" y="5873662"/>
            <a:ext cx="7816459" cy="118614"/>
          </a:xfrm>
          <a:prstGeom prst="rightArrow">
            <a:avLst>
              <a:gd name="adj1" fmla="val 50000"/>
              <a:gd name="adj2"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43" name="CustomShape 5"/>
          <p:cNvSpPr/>
          <p:nvPr/>
        </p:nvSpPr>
        <p:spPr>
          <a:xfrm>
            <a:off x="647297" y="2450841"/>
            <a:ext cx="1982060"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595959"/>
                </a:solidFill>
                <a:uFill>
                  <a:solidFill>
                    <a:srgbClr val="FFFFFF"/>
                  </a:solidFill>
                </a:uFill>
                <a:latin typeface="+mj-lt"/>
                <a:ea typeface="ＭＳ Ｐゴシック"/>
              </a:rPr>
              <a:t>Weather forecast</a:t>
            </a:r>
            <a:endParaRPr lang="en-US" sz="1500" b="0" strike="noStrike" spc="-1" dirty="0">
              <a:solidFill>
                <a:srgbClr val="000000"/>
              </a:solidFill>
              <a:uFill>
                <a:solidFill>
                  <a:srgbClr val="FFFFFF"/>
                </a:solidFill>
              </a:uFill>
              <a:latin typeface="+mj-lt"/>
            </a:endParaRPr>
          </a:p>
        </p:txBody>
      </p:sp>
      <p:sp>
        <p:nvSpPr>
          <p:cNvPr id="44" name="CustomShape 6"/>
          <p:cNvSpPr/>
          <p:nvPr/>
        </p:nvSpPr>
        <p:spPr>
          <a:xfrm>
            <a:off x="3365685" y="2348880"/>
            <a:ext cx="2426483"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595959"/>
                </a:solidFill>
                <a:uFill>
                  <a:solidFill>
                    <a:srgbClr val="FFFFFF"/>
                  </a:solidFill>
                </a:uFill>
                <a:latin typeface="+mj-lt"/>
                <a:ea typeface="ＭＳ Ｐゴシック"/>
              </a:rPr>
              <a:t>Climate predictions</a:t>
            </a:r>
            <a:endParaRPr lang="en-US" sz="1500" b="0" strike="noStrike" spc="-1" dirty="0">
              <a:solidFill>
                <a:srgbClr val="000000"/>
              </a:solidFill>
              <a:uFill>
                <a:solidFill>
                  <a:srgbClr val="FFFFFF"/>
                </a:solidFill>
              </a:uFill>
              <a:latin typeface="+mj-lt"/>
            </a:endParaRPr>
          </a:p>
        </p:txBody>
      </p:sp>
      <p:sp>
        <p:nvSpPr>
          <p:cNvPr id="45" name="CustomShape 7"/>
          <p:cNvSpPr/>
          <p:nvPr/>
        </p:nvSpPr>
        <p:spPr>
          <a:xfrm>
            <a:off x="2431386" y="2519494"/>
            <a:ext cx="1519456" cy="5162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767171"/>
                </a:solidFill>
                <a:uFill>
                  <a:solidFill>
                    <a:srgbClr val="FFFFFF"/>
                  </a:solidFill>
                </a:uFill>
                <a:latin typeface="+mj-lt"/>
                <a:ea typeface="ＭＳ Ｐゴシック"/>
              </a:rPr>
              <a:t>Sub-</a:t>
            </a:r>
            <a:endParaRPr lang="en-US" sz="1500" b="0" strike="noStrike" spc="-1">
              <a:solidFill>
                <a:srgbClr val="000000"/>
              </a:solidFill>
              <a:uFill>
                <a:solidFill>
                  <a:srgbClr val="FFFFFF"/>
                </a:solidFill>
              </a:uFill>
              <a:latin typeface="+mj-lt"/>
            </a:endParaRPr>
          </a:p>
          <a:p>
            <a:pPr algn="ctr">
              <a:lnSpc>
                <a:spcPct val="100000"/>
              </a:lnSpc>
            </a:pPr>
            <a:r>
              <a:rPr lang="en-US" sz="1500" b="1" strike="noStrike" spc="-1">
                <a:solidFill>
                  <a:srgbClr val="767171"/>
                </a:solidFill>
                <a:uFill>
                  <a:solidFill>
                    <a:srgbClr val="FFFFFF"/>
                  </a:solidFill>
                </a:uFill>
                <a:latin typeface="+mj-lt"/>
                <a:ea typeface="ＭＳ Ｐゴシック"/>
              </a:rPr>
              <a:t>seasonal</a:t>
            </a:r>
            <a:endParaRPr lang="en-US" sz="1500" b="0" strike="noStrike" spc="-1">
              <a:solidFill>
                <a:srgbClr val="000000"/>
              </a:solidFill>
              <a:uFill>
                <a:solidFill>
                  <a:srgbClr val="FFFFFF"/>
                </a:solidFill>
              </a:uFill>
              <a:latin typeface="+mj-lt"/>
            </a:endParaRPr>
          </a:p>
        </p:txBody>
      </p:sp>
      <p:sp>
        <p:nvSpPr>
          <p:cNvPr id="46" name="CustomShape 8"/>
          <p:cNvSpPr/>
          <p:nvPr/>
        </p:nvSpPr>
        <p:spPr>
          <a:xfrm>
            <a:off x="3828289" y="2629952"/>
            <a:ext cx="1387139"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808080"/>
                </a:solidFill>
                <a:uFill>
                  <a:solidFill>
                    <a:srgbClr val="FFFFFF"/>
                  </a:solidFill>
                </a:uFill>
                <a:latin typeface="+mj-lt"/>
                <a:ea typeface="ＭＳ Ｐゴシック"/>
              </a:rPr>
              <a:t>Seasonal</a:t>
            </a:r>
            <a:endParaRPr lang="en-US" sz="1500" b="0" strike="noStrike" spc="-1" dirty="0">
              <a:solidFill>
                <a:srgbClr val="000000"/>
              </a:solidFill>
              <a:uFill>
                <a:solidFill>
                  <a:srgbClr val="FFFFFF"/>
                </a:solidFill>
              </a:uFill>
              <a:latin typeface="+mj-lt"/>
            </a:endParaRPr>
          </a:p>
        </p:txBody>
      </p:sp>
      <p:sp>
        <p:nvSpPr>
          <p:cNvPr id="47" name="CustomShape 9"/>
          <p:cNvSpPr/>
          <p:nvPr/>
        </p:nvSpPr>
        <p:spPr>
          <a:xfrm>
            <a:off x="5117453" y="2620775"/>
            <a:ext cx="1387139"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808080"/>
                </a:solidFill>
                <a:uFill>
                  <a:solidFill>
                    <a:srgbClr val="FFFFFF"/>
                  </a:solidFill>
                </a:uFill>
                <a:latin typeface="+mj-lt"/>
                <a:ea typeface="ＭＳ Ｐゴシック"/>
              </a:rPr>
              <a:t>Decadal</a:t>
            </a:r>
            <a:endParaRPr lang="en-US" sz="1500" b="0" strike="noStrike" spc="-1">
              <a:solidFill>
                <a:srgbClr val="000000"/>
              </a:solidFill>
              <a:uFill>
                <a:solidFill>
                  <a:srgbClr val="FFFFFF"/>
                </a:solidFill>
              </a:uFill>
              <a:latin typeface="+mj-lt"/>
            </a:endParaRPr>
          </a:p>
        </p:txBody>
      </p:sp>
      <p:sp>
        <p:nvSpPr>
          <p:cNvPr id="48" name="CustomShape 10"/>
          <p:cNvSpPr/>
          <p:nvPr/>
        </p:nvSpPr>
        <p:spPr>
          <a:xfrm>
            <a:off x="6329852" y="2391024"/>
            <a:ext cx="2143331"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595959"/>
                </a:solidFill>
                <a:uFill>
                  <a:solidFill>
                    <a:srgbClr val="FFFFFF"/>
                  </a:solidFill>
                </a:uFill>
                <a:latin typeface="+mj-lt"/>
                <a:ea typeface="ＭＳ Ｐゴシック"/>
              </a:rPr>
              <a:t>Climate projections</a:t>
            </a:r>
            <a:endParaRPr lang="en-US" sz="1500" b="0" strike="noStrike" spc="-1">
              <a:solidFill>
                <a:srgbClr val="000000"/>
              </a:solidFill>
              <a:uFill>
                <a:solidFill>
                  <a:srgbClr val="FFFFFF"/>
                </a:solidFill>
              </a:uFill>
              <a:latin typeface="+mj-lt"/>
            </a:endParaRPr>
          </a:p>
        </p:txBody>
      </p:sp>
      <p:sp>
        <p:nvSpPr>
          <p:cNvPr id="49" name="CustomShape 11"/>
          <p:cNvSpPr/>
          <p:nvPr/>
        </p:nvSpPr>
        <p:spPr>
          <a:xfrm>
            <a:off x="713287" y="2391024"/>
            <a:ext cx="1849743" cy="87142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0" name="CustomShape 12"/>
          <p:cNvSpPr/>
          <p:nvPr/>
        </p:nvSpPr>
        <p:spPr>
          <a:xfrm>
            <a:off x="2629693" y="2394422"/>
            <a:ext cx="3700159" cy="86768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1" name="CustomShape 13"/>
          <p:cNvSpPr/>
          <p:nvPr/>
        </p:nvSpPr>
        <p:spPr>
          <a:xfrm>
            <a:off x="6401229" y="2391024"/>
            <a:ext cx="2052090" cy="87142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2" name="CustomShape 14"/>
          <p:cNvSpPr/>
          <p:nvPr/>
        </p:nvSpPr>
        <p:spPr>
          <a:xfrm>
            <a:off x="1101974" y="2924944"/>
            <a:ext cx="1237778" cy="303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dirty="0">
                <a:solidFill>
                  <a:srgbClr val="808080"/>
                </a:solidFill>
                <a:uFill>
                  <a:solidFill>
                    <a:srgbClr val="FFFFFF"/>
                  </a:solidFill>
                </a:uFill>
                <a:latin typeface="+mj-lt"/>
                <a:ea typeface="ＭＳ Ｐゴシック"/>
              </a:rPr>
              <a:t>1-15 days</a:t>
            </a:r>
            <a:endParaRPr lang="en-US" sz="1400" b="0" strike="noStrike" spc="-1" dirty="0">
              <a:solidFill>
                <a:srgbClr val="000000"/>
              </a:solidFill>
              <a:uFill>
                <a:solidFill>
                  <a:srgbClr val="FFFFFF"/>
                </a:solidFill>
              </a:uFill>
              <a:latin typeface="+mj-lt"/>
            </a:endParaRPr>
          </a:p>
        </p:txBody>
      </p:sp>
      <p:sp>
        <p:nvSpPr>
          <p:cNvPr id="53" name="CustomShape 15"/>
          <p:cNvSpPr/>
          <p:nvPr/>
        </p:nvSpPr>
        <p:spPr>
          <a:xfrm>
            <a:off x="2563703"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10-60 days</a:t>
            </a:r>
            <a:endParaRPr lang="en-US" sz="1400" b="0" strike="noStrike" spc="-1">
              <a:solidFill>
                <a:srgbClr val="000000"/>
              </a:solidFill>
              <a:uFill>
                <a:solidFill>
                  <a:srgbClr val="FFFFFF"/>
                </a:solidFill>
              </a:uFill>
              <a:latin typeface="+mj-lt"/>
            </a:endParaRPr>
          </a:p>
        </p:txBody>
      </p:sp>
      <p:sp>
        <p:nvSpPr>
          <p:cNvPr id="54" name="CustomShape 16"/>
          <p:cNvSpPr/>
          <p:nvPr/>
        </p:nvSpPr>
        <p:spPr>
          <a:xfrm>
            <a:off x="3969696" y="2969821"/>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1-15  months</a:t>
            </a:r>
            <a:endParaRPr lang="en-US" sz="1400" b="0" strike="noStrike" spc="-1">
              <a:solidFill>
                <a:srgbClr val="000000"/>
              </a:solidFill>
              <a:uFill>
                <a:solidFill>
                  <a:srgbClr val="FFFFFF"/>
                </a:solidFill>
              </a:uFill>
              <a:latin typeface="+mj-lt"/>
            </a:endParaRPr>
          </a:p>
        </p:txBody>
      </p:sp>
      <p:sp>
        <p:nvSpPr>
          <p:cNvPr id="55" name="CustomShape 17"/>
          <p:cNvSpPr/>
          <p:nvPr/>
        </p:nvSpPr>
        <p:spPr>
          <a:xfrm>
            <a:off x="5234282"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2-30 years</a:t>
            </a:r>
            <a:endParaRPr lang="en-US" sz="1400" b="0" strike="noStrike" spc="-1">
              <a:solidFill>
                <a:srgbClr val="000000"/>
              </a:solidFill>
              <a:uFill>
                <a:solidFill>
                  <a:srgbClr val="FFFFFF"/>
                </a:solidFill>
              </a:uFill>
              <a:latin typeface="+mj-lt"/>
            </a:endParaRPr>
          </a:p>
        </p:txBody>
      </p:sp>
      <p:sp>
        <p:nvSpPr>
          <p:cNvPr id="56" name="CustomShape 18"/>
          <p:cNvSpPr/>
          <p:nvPr/>
        </p:nvSpPr>
        <p:spPr>
          <a:xfrm>
            <a:off x="6792456"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20-100 years</a:t>
            </a:r>
            <a:endParaRPr lang="en-US" sz="1400" b="0" strike="noStrike" spc="-1">
              <a:solidFill>
                <a:srgbClr val="000000"/>
              </a:solidFill>
              <a:uFill>
                <a:solidFill>
                  <a:srgbClr val="FFFFFF"/>
                </a:solidFill>
              </a:uFill>
              <a:latin typeface="+mj-lt"/>
            </a:endParaRPr>
          </a:p>
        </p:txBody>
      </p:sp>
      <p:sp>
        <p:nvSpPr>
          <p:cNvPr id="57" name="CustomShape 20"/>
          <p:cNvSpPr/>
          <p:nvPr/>
        </p:nvSpPr>
        <p:spPr>
          <a:xfrm>
            <a:off x="5420132" y="3375284"/>
            <a:ext cx="2958107" cy="487712"/>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solidFill>
                  <a:srgbClr val="000000"/>
                </a:solidFill>
                <a:uFill>
                  <a:solidFill>
                    <a:srgbClr val="FFFFFF"/>
                  </a:solidFill>
                </a:uFill>
                <a:latin typeface="+mj-lt"/>
                <a:ea typeface="ＭＳ Ｐゴシック"/>
              </a:rPr>
              <a:t>Siting, choice of scion variety and rootstock.</a:t>
            </a:r>
            <a:endParaRPr lang="en-US" sz="1400" b="0" strike="noStrike" spc="-1" dirty="0">
              <a:solidFill>
                <a:srgbClr val="000000"/>
              </a:solidFill>
              <a:uFill>
                <a:solidFill>
                  <a:srgbClr val="FFFFFF"/>
                </a:solidFill>
              </a:uFill>
              <a:latin typeface="+mj-lt"/>
            </a:endParaRPr>
          </a:p>
        </p:txBody>
      </p:sp>
      <p:sp>
        <p:nvSpPr>
          <p:cNvPr id="58" name="CustomShape 21"/>
          <p:cNvSpPr/>
          <p:nvPr/>
        </p:nvSpPr>
        <p:spPr>
          <a:xfrm>
            <a:off x="5420132" y="3888487"/>
            <a:ext cx="2958107"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Assessment of water needs</a:t>
            </a:r>
            <a:endParaRPr lang="en-US" sz="1400" b="0" strike="noStrike" spc="-1" dirty="0">
              <a:uFill>
                <a:solidFill>
                  <a:srgbClr val="FFFFFF"/>
                </a:solidFill>
              </a:uFill>
              <a:latin typeface="+mj-lt"/>
            </a:endParaRPr>
          </a:p>
        </p:txBody>
      </p:sp>
      <p:sp>
        <p:nvSpPr>
          <p:cNvPr id="59" name="CustomShape 22"/>
          <p:cNvSpPr/>
          <p:nvPr/>
        </p:nvSpPr>
        <p:spPr>
          <a:xfrm>
            <a:off x="3789907" y="5237427"/>
            <a:ext cx="4588332"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000000"/>
                </a:solidFill>
                <a:uFill>
                  <a:solidFill>
                    <a:srgbClr val="FFFFFF"/>
                  </a:solidFill>
                </a:uFill>
                <a:latin typeface="+mj-lt"/>
                <a:ea typeface="ＭＳ Ｐゴシック"/>
              </a:rPr>
              <a:t>Wine style</a:t>
            </a:r>
            <a:endParaRPr lang="en-US" sz="1400" b="0" strike="noStrike" spc="-1">
              <a:solidFill>
                <a:srgbClr val="000000"/>
              </a:solidFill>
              <a:uFill>
                <a:solidFill>
                  <a:srgbClr val="FFFFFF"/>
                </a:solidFill>
              </a:uFill>
              <a:latin typeface="+mj-lt"/>
            </a:endParaRPr>
          </a:p>
        </p:txBody>
      </p:sp>
      <p:sp>
        <p:nvSpPr>
          <p:cNvPr id="60" name="CustomShape 23"/>
          <p:cNvSpPr/>
          <p:nvPr/>
        </p:nvSpPr>
        <p:spPr>
          <a:xfrm>
            <a:off x="3789907" y="4102604"/>
            <a:ext cx="1462556" cy="487712"/>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Grow cycle management</a:t>
            </a:r>
            <a:endParaRPr lang="en-US" sz="1400" b="0" strike="noStrike" spc="-1" dirty="0">
              <a:uFill>
                <a:solidFill>
                  <a:srgbClr val="FFFFFF"/>
                </a:solidFill>
              </a:uFill>
              <a:latin typeface="+mj-lt"/>
            </a:endParaRPr>
          </a:p>
        </p:txBody>
      </p:sp>
      <p:sp>
        <p:nvSpPr>
          <p:cNvPr id="61" name="CustomShape 24"/>
          <p:cNvSpPr/>
          <p:nvPr/>
        </p:nvSpPr>
        <p:spPr>
          <a:xfrm>
            <a:off x="779614" y="4615806"/>
            <a:ext cx="4472849"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3B3838"/>
                </a:solidFill>
                <a:uFill>
                  <a:solidFill>
                    <a:srgbClr val="FFFFFF"/>
                  </a:solidFill>
                </a:uFill>
                <a:latin typeface="+mj-lt"/>
                <a:ea typeface="ＭＳ Ｐゴシック"/>
              </a:rPr>
              <a:t>Pathogen pressure, abiotic stresses </a:t>
            </a:r>
            <a:endParaRPr lang="en-US" sz="1400" b="0" strike="noStrike" spc="-1">
              <a:solidFill>
                <a:srgbClr val="000000"/>
              </a:solidFill>
              <a:uFill>
                <a:solidFill>
                  <a:srgbClr val="FFFFFF"/>
                </a:solidFill>
              </a:uFill>
              <a:latin typeface="+mj-lt"/>
            </a:endParaRPr>
          </a:p>
        </p:txBody>
      </p:sp>
      <p:sp>
        <p:nvSpPr>
          <p:cNvPr id="62" name="CustomShape 25"/>
          <p:cNvSpPr/>
          <p:nvPr/>
        </p:nvSpPr>
        <p:spPr>
          <a:xfrm>
            <a:off x="779614" y="5237087"/>
            <a:ext cx="2774951"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Productivity, quality</a:t>
            </a:r>
            <a:endParaRPr lang="en-US" sz="1400" b="0" strike="noStrike" spc="-1" dirty="0">
              <a:uFill>
                <a:solidFill>
                  <a:srgbClr val="FFFFFF"/>
                </a:solidFill>
              </a:uFill>
              <a:latin typeface="+mj-lt"/>
            </a:endParaRPr>
          </a:p>
        </p:txBody>
      </p:sp>
      <p:sp>
        <p:nvSpPr>
          <p:cNvPr id="63" name="CustomShape 26"/>
          <p:cNvSpPr/>
          <p:nvPr/>
        </p:nvSpPr>
        <p:spPr>
          <a:xfrm>
            <a:off x="779614" y="5550446"/>
            <a:ext cx="4472849"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000000"/>
                </a:solidFill>
                <a:uFill>
                  <a:solidFill>
                    <a:srgbClr val="FFFFFF"/>
                  </a:solidFill>
                </a:uFill>
                <a:latin typeface="+mj-lt"/>
                <a:ea typeface="ＭＳ Ｐゴシック"/>
              </a:rPr>
              <a:t>Harvest date and duration</a:t>
            </a:r>
            <a:endParaRPr lang="en-US" sz="1400" b="0" strike="noStrike" spc="-1">
              <a:solidFill>
                <a:srgbClr val="000000"/>
              </a:solidFill>
              <a:uFill>
                <a:solidFill>
                  <a:srgbClr val="FFFFFF"/>
                </a:solidFill>
              </a:uFill>
              <a:latin typeface="+mj-lt"/>
            </a:endParaRPr>
          </a:p>
        </p:txBody>
      </p:sp>
      <p:sp>
        <p:nvSpPr>
          <p:cNvPr id="64" name="CustomShape 27"/>
          <p:cNvSpPr/>
          <p:nvPr/>
        </p:nvSpPr>
        <p:spPr>
          <a:xfrm>
            <a:off x="3789907" y="4924747"/>
            <a:ext cx="1462556"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Crop forcing</a:t>
            </a:r>
            <a:endParaRPr lang="en-US" sz="1400" b="0" strike="noStrike" spc="-1" dirty="0">
              <a:uFill>
                <a:solidFill>
                  <a:srgbClr val="FFFFFF"/>
                </a:solidFill>
              </a:uFill>
              <a:latin typeface="+mj-lt"/>
            </a:endParaRPr>
          </a:p>
        </p:txBody>
      </p:sp>
      <p:sp>
        <p:nvSpPr>
          <p:cNvPr id="65" name="CustomShape 28"/>
          <p:cNvSpPr/>
          <p:nvPr/>
        </p:nvSpPr>
        <p:spPr>
          <a:xfrm>
            <a:off x="713287" y="3319886"/>
            <a:ext cx="7730605" cy="25439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66" name="CustomShape 29"/>
          <p:cNvSpPr/>
          <p:nvPr/>
        </p:nvSpPr>
        <p:spPr>
          <a:xfrm>
            <a:off x="2845321" y="5979691"/>
            <a:ext cx="4275552" cy="2576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i="1" strike="noStrike" spc="-1" dirty="0">
                <a:solidFill>
                  <a:srgbClr val="808080"/>
                </a:solidFill>
                <a:uFill>
                  <a:solidFill>
                    <a:srgbClr val="FFFFFF"/>
                  </a:solidFill>
                </a:uFill>
                <a:latin typeface="+mj-lt"/>
                <a:ea typeface="ＭＳ Ｐゴシック"/>
              </a:rPr>
              <a:t>Adapted from: Antonio </a:t>
            </a:r>
            <a:r>
              <a:rPr lang="en-US" sz="1200" b="0" i="1" strike="noStrike" spc="-1" dirty="0" err="1">
                <a:solidFill>
                  <a:srgbClr val="808080"/>
                </a:solidFill>
                <a:uFill>
                  <a:solidFill>
                    <a:srgbClr val="FFFFFF"/>
                  </a:solidFill>
                </a:uFill>
                <a:latin typeface="+mj-lt"/>
                <a:ea typeface="ＭＳ Ｐゴシック"/>
              </a:rPr>
              <a:t>Graça</a:t>
            </a:r>
            <a:r>
              <a:rPr lang="en-US" sz="1200" b="0" i="1" strike="noStrike" spc="-1" dirty="0">
                <a:solidFill>
                  <a:srgbClr val="808080"/>
                </a:solidFill>
                <a:uFill>
                  <a:solidFill>
                    <a:srgbClr val="FFFFFF"/>
                  </a:solidFill>
                </a:uFill>
                <a:latin typeface="+mj-lt"/>
                <a:ea typeface="ＭＳ Ｐゴシック"/>
              </a:rPr>
              <a:t>, SOGRAPE VINHOS SA, 2014</a:t>
            </a:r>
            <a:endParaRPr lang="en-US" sz="1200" b="0" strike="noStrike" spc="-1" dirty="0">
              <a:solidFill>
                <a:srgbClr val="000000"/>
              </a:solidFill>
              <a:uFill>
                <a:solidFill>
                  <a:srgbClr val="FFFFFF"/>
                </a:solidFill>
              </a:uFill>
              <a:latin typeface="+mj-lt"/>
            </a:endParaRPr>
          </a:p>
        </p:txBody>
      </p:sp>
    </p:spTree>
    <p:extLst>
      <p:ext uri="{BB962C8B-B14F-4D97-AF65-F5344CB8AC3E}">
        <p14:creationId xmlns:p14="http://schemas.microsoft.com/office/powerpoint/2010/main" val="28403233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How to interpret the seasonal predictions</a:t>
            </a:r>
          </a:p>
        </p:txBody>
      </p:sp>
      <p:sp>
        <p:nvSpPr>
          <p:cNvPr id="3" name="Content Placeholder 2">
            <a:extLst>
              <a:ext uri="{FF2B5EF4-FFF2-40B4-BE49-F238E27FC236}">
                <a16:creationId xmlns:a16="http://schemas.microsoft.com/office/drawing/2014/main" id="{01AE9AA7-85C1-904C-A180-1F80CA9ECD9B}"/>
              </a:ext>
            </a:extLst>
          </p:cNvPr>
          <p:cNvSpPr>
            <a:spLocks noGrp="1"/>
          </p:cNvSpPr>
          <p:nvPr>
            <p:ph idx="1"/>
          </p:nvPr>
        </p:nvSpPr>
        <p:spPr/>
        <p:txBody>
          <a:bodyPr/>
          <a:lstStyle/>
          <a:p>
            <a:pPr algn="just"/>
            <a:r>
              <a:rPr lang="en-GB" b="0" dirty="0">
                <a:ln w="22225">
                  <a:noFill/>
                  <a:prstDash val="solid"/>
                </a:ln>
              </a:rPr>
              <a:t>For decision making is important to take into account not only the probabilities but also the skill of the predictions.</a:t>
            </a:r>
          </a:p>
          <a:p>
            <a:pPr algn="just"/>
            <a:endParaRPr lang="es-ES" dirty="0"/>
          </a:p>
        </p:txBody>
      </p:sp>
      <p:graphicFrame>
        <p:nvGraphicFramePr>
          <p:cNvPr id="6" name="Chart 5"/>
          <p:cNvGraphicFramePr/>
          <p:nvPr>
            <p:extLst/>
          </p:nvPr>
        </p:nvGraphicFramePr>
        <p:xfrm>
          <a:off x="3810000" y="2911872"/>
          <a:ext cx="4560168" cy="31841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19DFCA5-B5A4-9C47-8488-5BBFD52A7057}"/>
              </a:ext>
            </a:extLst>
          </p:cNvPr>
          <p:cNvSpPr txBox="1"/>
          <p:nvPr/>
        </p:nvSpPr>
        <p:spPr>
          <a:xfrm>
            <a:off x="1524000" y="3899355"/>
            <a:ext cx="1901552" cy="1077218"/>
          </a:xfrm>
          <a:prstGeom prst="rect">
            <a:avLst/>
          </a:prstGeom>
          <a:noFill/>
        </p:spPr>
        <p:txBody>
          <a:bodyPr wrap="square" rtlCol="0">
            <a:spAutoFit/>
          </a:bodyPr>
          <a:lstStyle/>
          <a:p>
            <a:r>
              <a:rPr lang="en-GB" sz="3200" b="1" dirty="0"/>
              <a:t>RPSS &lt; 0</a:t>
            </a:r>
          </a:p>
          <a:p>
            <a:r>
              <a:rPr lang="en-GB" sz="3200" b="1" dirty="0"/>
              <a:t>RPSS = 0</a:t>
            </a:r>
          </a:p>
        </p:txBody>
      </p:sp>
      <p:sp>
        <p:nvSpPr>
          <p:cNvPr id="9" name="Cross 8">
            <a:extLst>
              <a:ext uri="{FF2B5EF4-FFF2-40B4-BE49-F238E27FC236}">
                <a16:creationId xmlns:a16="http://schemas.microsoft.com/office/drawing/2014/main" id="{ED7AF7E2-74F7-864F-8B82-0DEF271D45D7}"/>
              </a:ext>
            </a:extLst>
          </p:cNvPr>
          <p:cNvSpPr>
            <a:spLocks noChangeAspect="1"/>
          </p:cNvSpPr>
          <p:nvPr/>
        </p:nvSpPr>
        <p:spPr>
          <a:xfrm rot="18959275">
            <a:off x="4665597" y="2837764"/>
            <a:ext cx="3200400" cy="3200400"/>
          </a:xfrm>
          <a:prstGeom prst="plus">
            <a:avLst>
              <a:gd name="adj" fmla="val 45129"/>
            </a:avLst>
          </a:prstGeom>
          <a:solidFill>
            <a:srgbClr val="FF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2845727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How to interpret the seasonal predictions</a:t>
            </a:r>
          </a:p>
        </p:txBody>
      </p:sp>
      <p:sp>
        <p:nvSpPr>
          <p:cNvPr id="3" name="Content Placeholder 2">
            <a:extLst>
              <a:ext uri="{FF2B5EF4-FFF2-40B4-BE49-F238E27FC236}">
                <a16:creationId xmlns:a16="http://schemas.microsoft.com/office/drawing/2014/main" id="{01AE9AA7-85C1-904C-A180-1F80CA9ECD9B}"/>
              </a:ext>
            </a:extLst>
          </p:cNvPr>
          <p:cNvSpPr>
            <a:spLocks noGrp="1"/>
          </p:cNvSpPr>
          <p:nvPr>
            <p:ph idx="1"/>
          </p:nvPr>
        </p:nvSpPr>
        <p:spPr/>
        <p:txBody>
          <a:bodyPr/>
          <a:lstStyle/>
          <a:p>
            <a:pPr algn="just"/>
            <a:r>
              <a:rPr lang="en-GB" b="0" dirty="0">
                <a:ln w="22225">
                  <a:noFill/>
                  <a:prstDash val="solid"/>
                </a:ln>
              </a:rPr>
              <a:t>For decision making is important to take into account not only the probabilities but also the skill of the predictions.</a:t>
            </a:r>
          </a:p>
          <a:p>
            <a:pPr algn="just"/>
            <a:endParaRPr lang="es-ES" dirty="0"/>
          </a:p>
        </p:txBody>
      </p:sp>
      <p:sp>
        <p:nvSpPr>
          <p:cNvPr id="16" name="TextBox 15"/>
          <p:cNvSpPr txBox="1"/>
          <p:nvPr/>
        </p:nvSpPr>
        <p:spPr>
          <a:xfrm>
            <a:off x="251520" y="5023339"/>
            <a:ext cx="8640960" cy="523220"/>
          </a:xfrm>
          <a:prstGeom prst="rect">
            <a:avLst/>
          </a:prstGeom>
          <a:noFill/>
        </p:spPr>
        <p:txBody>
          <a:bodyPr wrap="square" rtlCol="0">
            <a:spAutoFit/>
          </a:bodyPr>
          <a:lstStyle/>
          <a:p>
            <a:endParaRPr lang="en-GB" sz="2800" b="1" dirty="0">
              <a:ln w="22225">
                <a:noFill/>
                <a:prstDash val="solid"/>
              </a:ln>
            </a:endParaRPr>
          </a:p>
        </p:txBody>
      </p:sp>
      <p:sp>
        <p:nvSpPr>
          <p:cNvPr id="11" name="TextBox 10">
            <a:extLst>
              <a:ext uri="{FF2B5EF4-FFF2-40B4-BE49-F238E27FC236}">
                <a16:creationId xmlns:a16="http://schemas.microsoft.com/office/drawing/2014/main" id="{24FB25BA-6C59-2341-897D-C772A6305368}"/>
              </a:ext>
            </a:extLst>
          </p:cNvPr>
          <p:cNvSpPr txBox="1"/>
          <p:nvPr/>
        </p:nvSpPr>
        <p:spPr>
          <a:xfrm>
            <a:off x="1259286" y="4024564"/>
            <a:ext cx="1911315" cy="584775"/>
          </a:xfrm>
          <a:prstGeom prst="rect">
            <a:avLst/>
          </a:prstGeom>
          <a:noFill/>
        </p:spPr>
        <p:txBody>
          <a:bodyPr wrap="square" rtlCol="0">
            <a:spAutoFit/>
          </a:bodyPr>
          <a:lstStyle/>
          <a:p>
            <a:r>
              <a:rPr lang="en-GB" sz="3200" b="1" dirty="0"/>
              <a:t>RPSS &gt; 0</a:t>
            </a:r>
          </a:p>
        </p:txBody>
      </p:sp>
      <p:sp>
        <p:nvSpPr>
          <p:cNvPr id="12" name="Right Arrow 11">
            <a:extLst>
              <a:ext uri="{FF2B5EF4-FFF2-40B4-BE49-F238E27FC236}">
                <a16:creationId xmlns:a16="http://schemas.microsoft.com/office/drawing/2014/main" id="{FD68B778-20D6-DD43-84F2-3C5576E7BFDB}"/>
              </a:ext>
            </a:extLst>
          </p:cNvPr>
          <p:cNvSpPr/>
          <p:nvPr/>
        </p:nvSpPr>
        <p:spPr>
          <a:xfrm>
            <a:off x="3281684" y="4113858"/>
            <a:ext cx="684076" cy="360040"/>
          </a:xfrm>
          <a:prstGeom prst="rightArrow">
            <a:avLst/>
          </a:prstGeom>
          <a:solidFill>
            <a:schemeClr val="accent3"/>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873AB632-DBFA-054D-8FA5-DAE37D083009}"/>
              </a:ext>
            </a:extLst>
          </p:cNvPr>
          <p:cNvSpPr txBox="1"/>
          <p:nvPr/>
        </p:nvSpPr>
        <p:spPr>
          <a:xfrm>
            <a:off x="4321455" y="3492982"/>
            <a:ext cx="3918381" cy="1569660"/>
          </a:xfrm>
          <a:prstGeom prst="rect">
            <a:avLst/>
          </a:prstGeom>
          <a:noFill/>
        </p:spPr>
        <p:txBody>
          <a:bodyPr wrap="square" rtlCol="0">
            <a:spAutoFit/>
          </a:bodyPr>
          <a:lstStyle/>
          <a:p>
            <a:pPr algn="just"/>
            <a:r>
              <a:rPr lang="en-GB" sz="2400" dirty="0">
                <a:solidFill>
                  <a:schemeClr val="accent3"/>
                </a:solidFill>
              </a:rPr>
              <a:t>There is an added value of using this seasonal prediction over the use of mean past observations in the long term.</a:t>
            </a:r>
          </a:p>
        </p:txBody>
      </p:sp>
    </p:spTree>
    <p:extLst>
      <p:ext uri="{BB962C8B-B14F-4D97-AF65-F5344CB8AC3E}">
        <p14:creationId xmlns:p14="http://schemas.microsoft.com/office/powerpoint/2010/main" val="35816332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How to interpret the seasonal predictions</a:t>
            </a:r>
          </a:p>
        </p:txBody>
      </p:sp>
      <p:sp>
        <p:nvSpPr>
          <p:cNvPr id="3" name="Content Placeholder 2">
            <a:extLst>
              <a:ext uri="{FF2B5EF4-FFF2-40B4-BE49-F238E27FC236}">
                <a16:creationId xmlns:a16="http://schemas.microsoft.com/office/drawing/2014/main" id="{01AE9AA7-85C1-904C-A180-1F80CA9ECD9B}"/>
              </a:ext>
            </a:extLst>
          </p:cNvPr>
          <p:cNvSpPr>
            <a:spLocks noGrp="1"/>
          </p:cNvSpPr>
          <p:nvPr>
            <p:ph idx="1"/>
          </p:nvPr>
        </p:nvSpPr>
        <p:spPr/>
        <p:txBody>
          <a:bodyPr/>
          <a:lstStyle/>
          <a:p>
            <a:pPr algn="just"/>
            <a:r>
              <a:rPr lang="en-GB" b="0" dirty="0">
                <a:ln w="22225">
                  <a:noFill/>
                  <a:prstDash val="solid"/>
                </a:ln>
              </a:rPr>
              <a:t>For decision making is important to take into account not only the probabilities but also the skill of the predictions.</a:t>
            </a:r>
          </a:p>
          <a:p>
            <a:pPr algn="just"/>
            <a:endParaRPr lang="es-ES" dirty="0"/>
          </a:p>
        </p:txBody>
      </p:sp>
      <p:graphicFrame>
        <p:nvGraphicFramePr>
          <p:cNvPr id="6" name="Chart 5"/>
          <p:cNvGraphicFramePr/>
          <p:nvPr>
            <p:extLst/>
          </p:nvPr>
        </p:nvGraphicFramePr>
        <p:xfrm>
          <a:off x="3810000" y="2911872"/>
          <a:ext cx="4560168" cy="3184128"/>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C19DFCA5-B5A4-9C47-8488-5BBFD52A7057}"/>
              </a:ext>
            </a:extLst>
          </p:cNvPr>
          <p:cNvSpPr txBox="1"/>
          <p:nvPr/>
        </p:nvSpPr>
        <p:spPr>
          <a:xfrm>
            <a:off x="1752600" y="4114800"/>
            <a:ext cx="1368152" cy="369332"/>
          </a:xfrm>
          <a:prstGeom prst="rect">
            <a:avLst/>
          </a:prstGeom>
          <a:noFill/>
        </p:spPr>
        <p:txBody>
          <a:bodyPr wrap="square" rtlCol="0">
            <a:spAutoFit/>
          </a:bodyPr>
          <a:lstStyle/>
          <a:p>
            <a:r>
              <a:rPr lang="en-GB" b="1" dirty="0"/>
              <a:t>RPSS &gt; 0</a:t>
            </a:r>
          </a:p>
        </p:txBody>
      </p:sp>
      <p:pic>
        <p:nvPicPr>
          <p:cNvPr id="4" name="Picture 3">
            <a:extLst>
              <a:ext uri="{FF2B5EF4-FFF2-40B4-BE49-F238E27FC236}">
                <a16:creationId xmlns:a16="http://schemas.microsoft.com/office/drawing/2014/main" id="{A9560B83-1D98-DF46-A213-585D5D6C23BA}"/>
              </a:ext>
            </a:extLst>
          </p:cNvPr>
          <p:cNvPicPr>
            <a:picLocks noChangeAspect="1"/>
          </p:cNvPicPr>
          <p:nvPr/>
        </p:nvPicPr>
        <p:blipFill>
          <a:blip r:embed="rId3"/>
          <a:stretch>
            <a:fillRect/>
          </a:stretch>
        </p:blipFill>
        <p:spPr>
          <a:xfrm>
            <a:off x="5486400" y="3607316"/>
            <a:ext cx="1384300" cy="1384300"/>
          </a:xfrm>
          <a:prstGeom prst="rect">
            <a:avLst/>
          </a:prstGeom>
        </p:spPr>
      </p:pic>
    </p:spTree>
    <p:extLst>
      <p:ext uri="{BB962C8B-B14F-4D97-AF65-F5344CB8AC3E}">
        <p14:creationId xmlns:p14="http://schemas.microsoft.com/office/powerpoint/2010/main" val="301833422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Climate service product: most likely category map</a:t>
            </a:r>
            <a:endParaRPr lang="en-GB" sz="3600" b="1" dirty="0"/>
          </a:p>
        </p:txBody>
      </p:sp>
      <p:pic>
        <p:nvPicPr>
          <p:cNvPr id="17" name="Picture 16">
            <a:extLst>
              <a:ext uri="{FF2B5EF4-FFF2-40B4-BE49-F238E27FC236}">
                <a16:creationId xmlns:a16="http://schemas.microsoft.com/office/drawing/2014/main" id="{BBF9FFAB-B766-5A40-99A9-A4A6A6FE3556}"/>
              </a:ext>
            </a:extLst>
          </p:cNvPr>
          <p:cNvPicPr>
            <a:picLocks noChangeAspect="1"/>
          </p:cNvPicPr>
          <p:nvPr/>
        </p:nvPicPr>
        <p:blipFill>
          <a:blip r:embed="rId2"/>
          <a:stretch>
            <a:fillRect/>
          </a:stretch>
        </p:blipFill>
        <p:spPr>
          <a:xfrm>
            <a:off x="609600" y="1981200"/>
            <a:ext cx="8305800" cy="4270940"/>
          </a:xfrm>
          <a:prstGeom prst="rect">
            <a:avLst/>
          </a:prstGeom>
        </p:spPr>
      </p:pic>
    </p:spTree>
    <p:extLst>
      <p:ext uri="{BB962C8B-B14F-4D97-AF65-F5344CB8AC3E}">
        <p14:creationId xmlns:p14="http://schemas.microsoft.com/office/powerpoint/2010/main" val="25189016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Skill</a:t>
            </a:r>
            <a:r>
              <a:rPr lang="en-GB" sz="3600" b="1" dirty="0"/>
              <a:t> vs. Value</a:t>
            </a:r>
          </a:p>
        </p:txBody>
      </p:sp>
      <p:sp>
        <p:nvSpPr>
          <p:cNvPr id="5" name="Content Placeholder 2">
            <a:extLst>
              <a:ext uri="{FF2B5EF4-FFF2-40B4-BE49-F238E27FC236}">
                <a16:creationId xmlns:a16="http://schemas.microsoft.com/office/drawing/2014/main" id="{7E6EE2B1-F1C5-1441-8E65-A0C8B80A3CDA}"/>
              </a:ext>
            </a:extLst>
          </p:cNvPr>
          <p:cNvSpPr>
            <a:spLocks noGrp="1"/>
          </p:cNvSpPr>
          <p:nvPr>
            <p:ph idx="1"/>
          </p:nvPr>
        </p:nvSpPr>
        <p:spPr>
          <a:xfrm>
            <a:off x="457200" y="1905000"/>
            <a:ext cx="8229600" cy="4191000"/>
          </a:xfrm>
        </p:spPr>
        <p:txBody>
          <a:bodyPr/>
          <a:lstStyle/>
          <a:p>
            <a:pPr algn="just"/>
            <a:r>
              <a:rPr lang="es-ES" b="0" dirty="0" err="1">
                <a:latin typeface="+mj-lt"/>
              </a:rPr>
              <a:t>It</a:t>
            </a:r>
            <a:r>
              <a:rPr lang="es-ES" b="0" dirty="0">
                <a:latin typeface="+mj-lt"/>
              </a:rPr>
              <a:t> </a:t>
            </a:r>
            <a:r>
              <a:rPr lang="es-ES" b="0" dirty="0" err="1">
                <a:latin typeface="+mj-lt"/>
              </a:rPr>
              <a:t>is</a:t>
            </a:r>
            <a:r>
              <a:rPr lang="es-ES" b="0" dirty="0">
                <a:latin typeface="+mj-lt"/>
              </a:rPr>
              <a:t> </a:t>
            </a:r>
            <a:r>
              <a:rPr lang="es-ES" b="0" dirty="0" err="1">
                <a:latin typeface="+mj-lt"/>
              </a:rPr>
              <a:t>important</a:t>
            </a:r>
            <a:r>
              <a:rPr lang="es-ES" b="0" dirty="0">
                <a:latin typeface="+mj-lt"/>
              </a:rPr>
              <a:t> to note </a:t>
            </a:r>
            <a:r>
              <a:rPr lang="es-ES" b="0" dirty="0" err="1">
                <a:latin typeface="+mj-lt"/>
              </a:rPr>
              <a:t>the</a:t>
            </a:r>
            <a:r>
              <a:rPr lang="es-ES" b="0" dirty="0">
                <a:latin typeface="+mj-lt"/>
              </a:rPr>
              <a:t> </a:t>
            </a:r>
            <a:r>
              <a:rPr lang="es-ES" dirty="0" err="1">
                <a:latin typeface="+mj-lt"/>
              </a:rPr>
              <a:t>difference</a:t>
            </a:r>
            <a:r>
              <a:rPr lang="es-ES" b="0" dirty="0">
                <a:latin typeface="+mj-lt"/>
              </a:rPr>
              <a:t> </a:t>
            </a:r>
            <a:r>
              <a:rPr lang="es-ES" b="0" dirty="0" err="1">
                <a:latin typeface="+mj-lt"/>
              </a:rPr>
              <a:t>between</a:t>
            </a:r>
            <a:r>
              <a:rPr lang="es-ES" b="0" dirty="0">
                <a:latin typeface="+mj-lt"/>
              </a:rPr>
              <a:t> </a:t>
            </a:r>
            <a:r>
              <a:rPr lang="es-ES" b="0" dirty="0" err="1">
                <a:latin typeface="+mj-lt"/>
              </a:rPr>
              <a:t>the</a:t>
            </a:r>
            <a:r>
              <a:rPr lang="es-ES" b="0" dirty="0">
                <a:latin typeface="+mj-lt"/>
              </a:rPr>
              <a:t> </a:t>
            </a:r>
            <a:r>
              <a:rPr lang="es-ES" dirty="0" err="1">
                <a:latin typeface="+mj-lt"/>
              </a:rPr>
              <a:t>quality</a:t>
            </a:r>
            <a:r>
              <a:rPr lang="es-ES" b="0" dirty="0">
                <a:latin typeface="+mj-lt"/>
              </a:rPr>
              <a:t> of </a:t>
            </a:r>
            <a:r>
              <a:rPr lang="es-ES" b="0" dirty="0" err="1">
                <a:latin typeface="+mj-lt"/>
              </a:rPr>
              <a:t>the</a:t>
            </a:r>
            <a:r>
              <a:rPr lang="es-ES" b="0" dirty="0">
                <a:latin typeface="+mj-lt"/>
              </a:rPr>
              <a:t> </a:t>
            </a:r>
            <a:r>
              <a:rPr lang="es-ES" b="0" dirty="0" err="1">
                <a:latin typeface="+mj-lt"/>
              </a:rPr>
              <a:t>forecast</a:t>
            </a:r>
            <a:r>
              <a:rPr lang="es-ES" b="0" dirty="0">
                <a:latin typeface="+mj-lt"/>
              </a:rPr>
              <a:t> and </a:t>
            </a:r>
            <a:r>
              <a:rPr lang="es-ES" b="0" dirty="0" err="1">
                <a:latin typeface="+mj-lt"/>
              </a:rPr>
              <a:t>its</a:t>
            </a:r>
            <a:r>
              <a:rPr lang="es-ES" b="0" dirty="0">
                <a:latin typeface="+mj-lt"/>
              </a:rPr>
              <a:t> </a:t>
            </a:r>
            <a:r>
              <a:rPr lang="es-ES" dirty="0" err="1">
                <a:latin typeface="+mj-lt"/>
              </a:rPr>
              <a:t>value</a:t>
            </a:r>
            <a:r>
              <a:rPr lang="es-ES" b="0" dirty="0">
                <a:latin typeface="+mj-lt"/>
              </a:rPr>
              <a:t>. </a:t>
            </a:r>
          </a:p>
          <a:p>
            <a:pPr algn="just"/>
            <a:endParaRPr lang="es-ES" sz="1800" b="0" dirty="0">
              <a:latin typeface="+mj-lt"/>
            </a:endParaRPr>
          </a:p>
          <a:p>
            <a:pPr lvl="1" algn="just"/>
            <a:r>
              <a:rPr lang="es-ES" b="0" dirty="0">
                <a:latin typeface="+mj-lt"/>
              </a:rPr>
              <a:t>A </a:t>
            </a:r>
            <a:r>
              <a:rPr lang="es-ES" b="0" dirty="0" err="1">
                <a:latin typeface="+mj-lt"/>
              </a:rPr>
              <a:t>forecast</a:t>
            </a:r>
            <a:r>
              <a:rPr lang="es-ES" b="0" dirty="0">
                <a:latin typeface="+mj-lt"/>
              </a:rPr>
              <a:t> </a:t>
            </a:r>
            <a:r>
              <a:rPr lang="es-ES" b="0" dirty="0" err="1">
                <a:latin typeface="+mj-lt"/>
              </a:rPr>
              <a:t>is</a:t>
            </a:r>
            <a:r>
              <a:rPr lang="es-ES" b="0" dirty="0">
                <a:latin typeface="+mj-lt"/>
              </a:rPr>
              <a:t> of </a:t>
            </a:r>
            <a:r>
              <a:rPr lang="es-ES" b="1" dirty="0" err="1">
                <a:latin typeface="+mj-lt"/>
              </a:rPr>
              <a:t>high</a:t>
            </a:r>
            <a:r>
              <a:rPr lang="es-ES" b="1" dirty="0">
                <a:latin typeface="+mj-lt"/>
              </a:rPr>
              <a:t> </a:t>
            </a:r>
            <a:r>
              <a:rPr lang="es-ES" b="1" dirty="0" err="1">
                <a:latin typeface="+mj-lt"/>
              </a:rPr>
              <a:t>quality</a:t>
            </a:r>
            <a:r>
              <a:rPr lang="es-ES" b="0" dirty="0">
                <a:latin typeface="+mj-lt"/>
              </a:rPr>
              <a:t> </a:t>
            </a:r>
            <a:r>
              <a:rPr lang="es-ES" b="0" dirty="0" err="1">
                <a:latin typeface="+mj-lt"/>
              </a:rPr>
              <a:t>if</a:t>
            </a:r>
            <a:r>
              <a:rPr lang="es-ES" b="0" dirty="0">
                <a:latin typeface="+mj-lt"/>
              </a:rPr>
              <a:t> </a:t>
            </a:r>
            <a:r>
              <a:rPr lang="es-ES" b="0" dirty="0" err="1">
                <a:latin typeface="+mj-lt"/>
              </a:rPr>
              <a:t>it</a:t>
            </a:r>
            <a:r>
              <a:rPr lang="es-ES" b="0" dirty="0">
                <a:latin typeface="+mj-lt"/>
              </a:rPr>
              <a:t> </a:t>
            </a:r>
            <a:r>
              <a:rPr lang="es-ES" b="0" dirty="0" err="1">
                <a:latin typeface="+mj-lt"/>
              </a:rPr>
              <a:t>predicts</a:t>
            </a:r>
            <a:r>
              <a:rPr lang="es-ES" b="0" dirty="0">
                <a:latin typeface="+mj-lt"/>
              </a:rPr>
              <a:t> </a:t>
            </a:r>
            <a:r>
              <a:rPr lang="es-ES" b="0" dirty="0" err="1">
                <a:latin typeface="+mj-lt"/>
              </a:rPr>
              <a:t>well</a:t>
            </a:r>
            <a:r>
              <a:rPr lang="es-ES" b="0" dirty="0">
                <a:latin typeface="+mj-lt"/>
              </a:rPr>
              <a:t> </a:t>
            </a:r>
            <a:r>
              <a:rPr lang="es-ES" b="0" dirty="0" err="1">
                <a:latin typeface="+mj-lt"/>
              </a:rPr>
              <a:t>the</a:t>
            </a:r>
            <a:r>
              <a:rPr lang="es-ES" b="0" dirty="0">
                <a:latin typeface="+mj-lt"/>
              </a:rPr>
              <a:t> </a:t>
            </a:r>
            <a:r>
              <a:rPr lang="es-ES" b="0" dirty="0" err="1">
                <a:latin typeface="+mj-lt"/>
              </a:rPr>
              <a:t>conditions</a:t>
            </a:r>
            <a:r>
              <a:rPr lang="es-ES" b="0" dirty="0">
                <a:latin typeface="+mj-lt"/>
              </a:rPr>
              <a:t> </a:t>
            </a:r>
            <a:r>
              <a:rPr lang="es-ES" b="0" dirty="0" err="1">
                <a:latin typeface="+mj-lt"/>
              </a:rPr>
              <a:t>observed</a:t>
            </a:r>
            <a:r>
              <a:rPr lang="es-ES" b="0" dirty="0">
                <a:latin typeface="+mj-lt"/>
              </a:rPr>
              <a:t> </a:t>
            </a:r>
            <a:r>
              <a:rPr lang="es-ES" b="0" dirty="0" err="1">
                <a:latin typeface="+mj-lt"/>
              </a:rPr>
              <a:t>according</a:t>
            </a:r>
            <a:r>
              <a:rPr lang="es-ES" b="0" dirty="0">
                <a:latin typeface="+mj-lt"/>
              </a:rPr>
              <a:t> to </a:t>
            </a:r>
            <a:r>
              <a:rPr lang="es-ES" b="0" dirty="0" err="1">
                <a:latin typeface="+mj-lt"/>
              </a:rPr>
              <a:t>some</a:t>
            </a:r>
            <a:r>
              <a:rPr lang="es-ES" b="0" dirty="0">
                <a:latin typeface="+mj-lt"/>
              </a:rPr>
              <a:t> </a:t>
            </a:r>
            <a:r>
              <a:rPr lang="es-ES" b="0" dirty="0" err="1">
                <a:latin typeface="+mj-lt"/>
              </a:rPr>
              <a:t>objective</a:t>
            </a:r>
            <a:r>
              <a:rPr lang="es-ES" b="0" dirty="0">
                <a:latin typeface="+mj-lt"/>
              </a:rPr>
              <a:t> </a:t>
            </a:r>
            <a:r>
              <a:rPr lang="es-ES" b="0" dirty="0" err="1">
                <a:latin typeface="+mj-lt"/>
              </a:rPr>
              <a:t>criterion</a:t>
            </a:r>
            <a:r>
              <a:rPr lang="es-ES" b="0" dirty="0">
                <a:latin typeface="+mj-lt"/>
              </a:rPr>
              <a:t>. </a:t>
            </a:r>
          </a:p>
          <a:p>
            <a:pPr lvl="1" algn="just"/>
            <a:endParaRPr lang="es-ES" b="0" dirty="0">
              <a:latin typeface="+mj-lt"/>
            </a:endParaRPr>
          </a:p>
          <a:p>
            <a:pPr lvl="1" algn="just"/>
            <a:r>
              <a:rPr lang="es-ES" b="0" dirty="0" err="1">
                <a:latin typeface="+mj-lt"/>
              </a:rPr>
              <a:t>It</a:t>
            </a:r>
            <a:r>
              <a:rPr lang="es-ES" b="0" dirty="0">
                <a:latin typeface="+mj-lt"/>
              </a:rPr>
              <a:t> has </a:t>
            </a:r>
            <a:r>
              <a:rPr lang="es-ES" b="1" dirty="0" err="1">
                <a:latin typeface="+mj-lt"/>
              </a:rPr>
              <a:t>value</a:t>
            </a:r>
            <a:r>
              <a:rPr lang="es-ES" b="0" dirty="0">
                <a:latin typeface="+mj-lt"/>
              </a:rPr>
              <a:t> </a:t>
            </a:r>
            <a:r>
              <a:rPr lang="es-ES" b="0" dirty="0" err="1">
                <a:latin typeface="+mj-lt"/>
              </a:rPr>
              <a:t>if</a:t>
            </a:r>
            <a:r>
              <a:rPr lang="es-ES" b="0" dirty="0">
                <a:latin typeface="+mj-lt"/>
              </a:rPr>
              <a:t> </a:t>
            </a:r>
            <a:r>
              <a:rPr lang="es-ES" b="0" dirty="0" err="1">
                <a:latin typeface="+mj-lt"/>
              </a:rPr>
              <a:t>it</a:t>
            </a:r>
            <a:r>
              <a:rPr lang="es-ES" b="0" dirty="0">
                <a:latin typeface="+mj-lt"/>
              </a:rPr>
              <a:t> </a:t>
            </a:r>
            <a:r>
              <a:rPr lang="es-ES" b="0" dirty="0" err="1">
                <a:latin typeface="+mj-lt"/>
              </a:rPr>
              <a:t>helps</a:t>
            </a:r>
            <a:r>
              <a:rPr lang="es-ES" b="0" dirty="0">
                <a:latin typeface="+mj-lt"/>
              </a:rPr>
              <a:t> </a:t>
            </a:r>
            <a:r>
              <a:rPr lang="es-ES" b="0" dirty="0" err="1">
                <a:latin typeface="+mj-lt"/>
              </a:rPr>
              <a:t>the</a:t>
            </a:r>
            <a:r>
              <a:rPr lang="es-ES" b="0" dirty="0">
                <a:latin typeface="+mj-lt"/>
              </a:rPr>
              <a:t> </a:t>
            </a:r>
            <a:r>
              <a:rPr lang="es-ES" b="0" dirty="0" err="1">
                <a:latin typeface="+mj-lt"/>
              </a:rPr>
              <a:t>user</a:t>
            </a:r>
            <a:r>
              <a:rPr lang="es-ES" b="0" dirty="0">
                <a:latin typeface="+mj-lt"/>
              </a:rPr>
              <a:t> to </a:t>
            </a:r>
            <a:r>
              <a:rPr lang="es-ES" b="0" dirty="0" err="1">
                <a:latin typeface="+mj-lt"/>
              </a:rPr>
              <a:t>obtain</a:t>
            </a:r>
            <a:r>
              <a:rPr lang="es-ES" b="0" dirty="0">
                <a:latin typeface="+mj-lt"/>
              </a:rPr>
              <a:t> </a:t>
            </a:r>
            <a:r>
              <a:rPr lang="es-ES" b="0" dirty="0" err="1">
                <a:latin typeface="+mj-lt"/>
              </a:rPr>
              <a:t>some</a:t>
            </a:r>
            <a:r>
              <a:rPr lang="es-ES" b="0" dirty="0">
                <a:latin typeface="+mj-lt"/>
              </a:rPr>
              <a:t> </a:t>
            </a:r>
            <a:r>
              <a:rPr lang="es-ES" b="0" dirty="0" err="1">
                <a:latin typeface="+mj-lt"/>
              </a:rPr>
              <a:t>kind</a:t>
            </a:r>
            <a:r>
              <a:rPr lang="es-ES" b="0" dirty="0">
                <a:latin typeface="+mj-lt"/>
              </a:rPr>
              <a:t> of </a:t>
            </a:r>
            <a:r>
              <a:rPr lang="es-ES" b="0" dirty="0" err="1">
                <a:latin typeface="+mj-lt"/>
              </a:rPr>
              <a:t>benefit</a:t>
            </a:r>
            <a:r>
              <a:rPr lang="es-ES" b="0" dirty="0">
                <a:latin typeface="+mj-lt"/>
              </a:rPr>
              <a:t> </a:t>
            </a:r>
            <a:r>
              <a:rPr lang="es-ES" b="0" dirty="0" err="1">
                <a:latin typeface="+mj-lt"/>
              </a:rPr>
              <a:t>from</a:t>
            </a:r>
            <a:r>
              <a:rPr lang="es-ES" b="0" dirty="0">
                <a:latin typeface="+mj-lt"/>
              </a:rPr>
              <a:t> </a:t>
            </a:r>
            <a:r>
              <a:rPr lang="es-ES" b="0" dirty="0" err="1">
                <a:latin typeface="+mj-lt"/>
              </a:rPr>
              <a:t>the</a:t>
            </a:r>
            <a:r>
              <a:rPr lang="es-ES" b="0" dirty="0">
                <a:latin typeface="+mj-lt"/>
              </a:rPr>
              <a:t> </a:t>
            </a:r>
            <a:r>
              <a:rPr lang="es-ES" b="0" dirty="0" err="1">
                <a:latin typeface="+mj-lt"/>
              </a:rPr>
              <a:t>decisions</a:t>
            </a:r>
            <a:r>
              <a:rPr lang="es-ES" b="0" dirty="0">
                <a:latin typeface="+mj-lt"/>
              </a:rPr>
              <a:t> he has to </a:t>
            </a:r>
            <a:r>
              <a:rPr lang="es-ES" b="0" dirty="0" err="1">
                <a:latin typeface="+mj-lt"/>
              </a:rPr>
              <a:t>make</a:t>
            </a:r>
            <a:r>
              <a:rPr lang="es-ES" b="0" dirty="0">
                <a:latin typeface="+mj-lt"/>
              </a:rPr>
              <a:t>.</a:t>
            </a:r>
          </a:p>
        </p:txBody>
      </p:sp>
    </p:spTree>
    <p:extLst>
      <p:ext uri="{BB962C8B-B14F-4D97-AF65-F5344CB8AC3E}">
        <p14:creationId xmlns:p14="http://schemas.microsoft.com/office/powerpoint/2010/main" val="29527712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Skill</a:t>
            </a:r>
            <a:r>
              <a:rPr lang="en-GB" sz="3600" b="1" dirty="0"/>
              <a:t> vs. Value</a:t>
            </a:r>
          </a:p>
        </p:txBody>
      </p:sp>
      <p:sp>
        <p:nvSpPr>
          <p:cNvPr id="4" name="Rectangle 3">
            <a:extLst>
              <a:ext uri="{FF2B5EF4-FFF2-40B4-BE49-F238E27FC236}">
                <a16:creationId xmlns:a16="http://schemas.microsoft.com/office/drawing/2014/main" id="{114DCB43-9006-0143-A003-4BB940DB656C}"/>
              </a:ext>
            </a:extLst>
          </p:cNvPr>
          <p:cNvSpPr/>
          <p:nvPr/>
        </p:nvSpPr>
        <p:spPr>
          <a:xfrm>
            <a:off x="495300" y="2819400"/>
            <a:ext cx="8153400" cy="1443399"/>
          </a:xfrm>
          <a:prstGeom prst="rect">
            <a:avLst/>
          </a:prstGeom>
          <a:ln w="63500">
            <a:solidFill>
              <a:srgbClr val="FF0000"/>
            </a:solidFill>
          </a:ln>
        </p:spPr>
        <p:txBody>
          <a:bodyPr wrap="square" lIns="288000" tIns="288000" rIns="288000" bIns="288000">
            <a:spAutoFit/>
          </a:bodyPr>
          <a:lstStyle/>
          <a:p>
            <a:pPr algn="just"/>
            <a:r>
              <a:rPr lang="es-ES" sz="2800" dirty="0">
                <a:latin typeface="+mj-lt"/>
              </a:rPr>
              <a:t>A </a:t>
            </a:r>
            <a:r>
              <a:rPr lang="es-ES" sz="2800" dirty="0" err="1">
                <a:latin typeface="+mj-lt"/>
              </a:rPr>
              <a:t>successful</a:t>
            </a:r>
            <a:r>
              <a:rPr lang="es-ES" sz="2800" dirty="0">
                <a:latin typeface="+mj-lt"/>
              </a:rPr>
              <a:t> </a:t>
            </a:r>
            <a:r>
              <a:rPr lang="es-ES" sz="2800" dirty="0" err="1">
                <a:latin typeface="+mj-lt"/>
              </a:rPr>
              <a:t>forecast</a:t>
            </a:r>
            <a:r>
              <a:rPr lang="es-ES" sz="2800" dirty="0">
                <a:latin typeface="+mj-lt"/>
              </a:rPr>
              <a:t> of </a:t>
            </a:r>
            <a:r>
              <a:rPr lang="es-ES" sz="2800" dirty="0" err="1">
                <a:latin typeface="+mj-lt"/>
              </a:rPr>
              <a:t>drought</a:t>
            </a:r>
            <a:r>
              <a:rPr lang="es-ES" sz="2800" dirty="0">
                <a:latin typeface="+mj-lt"/>
              </a:rPr>
              <a:t> in </a:t>
            </a:r>
            <a:r>
              <a:rPr lang="es-ES" sz="2800" dirty="0" err="1">
                <a:latin typeface="+mj-lt"/>
              </a:rPr>
              <a:t>the</a:t>
            </a:r>
            <a:r>
              <a:rPr lang="es-ES" sz="2800" dirty="0">
                <a:latin typeface="+mj-lt"/>
              </a:rPr>
              <a:t> Sahara </a:t>
            </a:r>
            <a:r>
              <a:rPr lang="es-ES" sz="2800" dirty="0" err="1">
                <a:latin typeface="+mj-lt"/>
              </a:rPr>
              <a:t>during</a:t>
            </a:r>
            <a:r>
              <a:rPr lang="es-ES" sz="2800" dirty="0">
                <a:latin typeface="+mj-lt"/>
              </a:rPr>
              <a:t> </a:t>
            </a:r>
            <a:r>
              <a:rPr lang="es-ES" sz="2800" dirty="0" err="1">
                <a:latin typeface="+mj-lt"/>
              </a:rPr>
              <a:t>the</a:t>
            </a:r>
            <a:r>
              <a:rPr lang="es-ES" sz="2800" dirty="0">
                <a:latin typeface="+mj-lt"/>
              </a:rPr>
              <a:t> '</a:t>
            </a:r>
            <a:r>
              <a:rPr lang="es-ES" sz="2800" dirty="0" err="1">
                <a:latin typeface="+mj-lt"/>
              </a:rPr>
              <a:t>dry</a:t>
            </a:r>
            <a:r>
              <a:rPr lang="es-ES" sz="2800" dirty="0">
                <a:latin typeface="+mj-lt"/>
              </a:rPr>
              <a:t>' </a:t>
            </a:r>
            <a:r>
              <a:rPr lang="es-ES" sz="2800" dirty="0" err="1">
                <a:latin typeface="+mj-lt"/>
              </a:rPr>
              <a:t>season</a:t>
            </a:r>
            <a:r>
              <a:rPr lang="es-ES" sz="2800" dirty="0">
                <a:latin typeface="+mj-lt"/>
              </a:rPr>
              <a:t>, </a:t>
            </a:r>
            <a:r>
              <a:rPr lang="es-ES" sz="2800" dirty="0" err="1">
                <a:latin typeface="+mj-lt"/>
              </a:rPr>
              <a:t>does</a:t>
            </a:r>
            <a:r>
              <a:rPr lang="es-ES" sz="2800" dirty="0">
                <a:latin typeface="+mj-lt"/>
              </a:rPr>
              <a:t> </a:t>
            </a:r>
            <a:r>
              <a:rPr lang="es-ES" sz="2800" dirty="0" err="1">
                <a:latin typeface="+mj-lt"/>
              </a:rPr>
              <a:t>it</a:t>
            </a:r>
            <a:r>
              <a:rPr lang="es-ES" sz="2800" dirty="0">
                <a:latin typeface="+mj-lt"/>
              </a:rPr>
              <a:t> </a:t>
            </a:r>
            <a:r>
              <a:rPr lang="es-ES" sz="2800" dirty="0" err="1">
                <a:latin typeface="+mj-lt"/>
              </a:rPr>
              <a:t>have</a:t>
            </a:r>
            <a:r>
              <a:rPr lang="es-ES" sz="2800" dirty="0">
                <a:latin typeface="+mj-lt"/>
              </a:rPr>
              <a:t> </a:t>
            </a:r>
            <a:r>
              <a:rPr lang="es-ES" sz="2800" b="1" dirty="0" err="1">
                <a:latin typeface="+mj-lt"/>
              </a:rPr>
              <a:t>quality</a:t>
            </a:r>
            <a:r>
              <a:rPr lang="es-ES" sz="2800" dirty="0">
                <a:latin typeface="+mj-lt"/>
              </a:rPr>
              <a:t>? And </a:t>
            </a:r>
            <a:r>
              <a:rPr lang="es-ES" sz="2800" b="1" dirty="0" err="1">
                <a:latin typeface="+mj-lt"/>
              </a:rPr>
              <a:t>value</a:t>
            </a:r>
            <a:r>
              <a:rPr lang="es-ES" sz="2800" dirty="0">
                <a:latin typeface="+mj-lt"/>
              </a:rPr>
              <a:t>?</a:t>
            </a:r>
            <a:endParaRPr lang="es-ES" b="1" dirty="0">
              <a:effectLst/>
              <a:latin typeface="+mj-lt"/>
            </a:endParaRPr>
          </a:p>
        </p:txBody>
      </p:sp>
    </p:spTree>
    <p:extLst>
      <p:ext uri="{BB962C8B-B14F-4D97-AF65-F5344CB8AC3E}">
        <p14:creationId xmlns:p14="http://schemas.microsoft.com/office/powerpoint/2010/main" val="222994359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dirty="0"/>
              <a:t>Protocol</a:t>
            </a:r>
            <a:endParaRPr lang="en-GB" sz="3600" b="1" dirty="0"/>
          </a:p>
        </p:txBody>
      </p:sp>
      <p:sp>
        <p:nvSpPr>
          <p:cNvPr id="5" name="Content Placeholder 2">
            <a:extLst>
              <a:ext uri="{FF2B5EF4-FFF2-40B4-BE49-F238E27FC236}">
                <a16:creationId xmlns:a16="http://schemas.microsoft.com/office/drawing/2014/main" id="{7E6EE2B1-F1C5-1441-8E65-A0C8B80A3CDA}"/>
              </a:ext>
            </a:extLst>
          </p:cNvPr>
          <p:cNvSpPr>
            <a:spLocks noGrp="1"/>
          </p:cNvSpPr>
          <p:nvPr>
            <p:ph idx="1"/>
          </p:nvPr>
        </p:nvSpPr>
        <p:spPr>
          <a:xfrm>
            <a:off x="457200" y="1905000"/>
            <a:ext cx="8229600" cy="4191000"/>
          </a:xfrm>
        </p:spPr>
        <p:txBody>
          <a:bodyPr>
            <a:normAutofit lnSpcReduction="10000"/>
          </a:bodyPr>
          <a:lstStyle/>
          <a:p>
            <a:pPr algn="just"/>
            <a:r>
              <a:rPr lang="es-ES" b="0" dirty="0">
                <a:latin typeface="+mj-lt"/>
              </a:rPr>
              <a:t>Ask </a:t>
            </a:r>
            <a:r>
              <a:rPr lang="es-ES" b="0" dirty="0" err="1">
                <a:latin typeface="+mj-lt"/>
              </a:rPr>
              <a:t>ourselves</a:t>
            </a:r>
            <a:r>
              <a:rPr lang="es-ES" b="0" dirty="0">
                <a:latin typeface="+mj-lt"/>
              </a:rPr>
              <a:t> </a:t>
            </a:r>
            <a:r>
              <a:rPr lang="es-ES" b="0" dirty="0" err="1">
                <a:latin typeface="+mj-lt"/>
              </a:rPr>
              <a:t>about</a:t>
            </a:r>
            <a:r>
              <a:rPr lang="es-ES" b="0" dirty="0">
                <a:latin typeface="+mj-lt"/>
              </a:rPr>
              <a:t> </a:t>
            </a:r>
            <a:r>
              <a:rPr lang="es-ES" b="0" dirty="0" err="1">
                <a:latin typeface="+mj-lt"/>
              </a:rPr>
              <a:t>which</a:t>
            </a:r>
            <a:r>
              <a:rPr lang="es-ES" b="0" dirty="0">
                <a:latin typeface="+mj-lt"/>
              </a:rPr>
              <a:t> </a:t>
            </a:r>
            <a:r>
              <a:rPr lang="es-ES" b="0" dirty="0" err="1">
                <a:latin typeface="+mj-lt"/>
              </a:rPr>
              <a:t>aspect</a:t>
            </a:r>
            <a:r>
              <a:rPr lang="es-ES" b="0" dirty="0">
                <a:latin typeface="+mj-lt"/>
              </a:rPr>
              <a:t> of </a:t>
            </a:r>
            <a:r>
              <a:rPr lang="es-ES" b="0" dirty="0" err="1">
                <a:latin typeface="+mj-lt"/>
              </a:rPr>
              <a:t>the</a:t>
            </a:r>
            <a:r>
              <a:rPr lang="es-ES" b="0" dirty="0">
                <a:latin typeface="+mj-lt"/>
              </a:rPr>
              <a:t> </a:t>
            </a:r>
            <a:r>
              <a:rPr lang="es-ES" dirty="0" err="1">
                <a:latin typeface="+mj-lt"/>
              </a:rPr>
              <a:t>quality</a:t>
            </a:r>
            <a:r>
              <a:rPr lang="es-ES" dirty="0">
                <a:latin typeface="+mj-lt"/>
              </a:rPr>
              <a:t> / </a:t>
            </a:r>
            <a:r>
              <a:rPr lang="es-ES" dirty="0" err="1">
                <a:latin typeface="+mj-lt"/>
              </a:rPr>
              <a:t>value</a:t>
            </a:r>
            <a:r>
              <a:rPr lang="es-ES" b="0" dirty="0">
                <a:latin typeface="+mj-lt"/>
              </a:rPr>
              <a:t> of </a:t>
            </a:r>
            <a:r>
              <a:rPr lang="es-ES" b="0" dirty="0" err="1">
                <a:latin typeface="+mj-lt"/>
              </a:rPr>
              <a:t>our</a:t>
            </a:r>
            <a:r>
              <a:rPr lang="es-ES" b="0" dirty="0">
                <a:latin typeface="+mj-lt"/>
              </a:rPr>
              <a:t> </a:t>
            </a:r>
            <a:r>
              <a:rPr lang="es-ES" b="0" dirty="0" err="1">
                <a:latin typeface="+mj-lt"/>
              </a:rPr>
              <a:t>model</a:t>
            </a:r>
            <a:r>
              <a:rPr lang="es-ES" b="0" dirty="0">
                <a:latin typeface="+mj-lt"/>
              </a:rPr>
              <a:t> </a:t>
            </a:r>
            <a:r>
              <a:rPr lang="es-ES" b="0" dirty="0" err="1">
                <a:latin typeface="+mj-lt"/>
              </a:rPr>
              <a:t>we</a:t>
            </a:r>
            <a:r>
              <a:rPr lang="es-ES" b="0" dirty="0">
                <a:latin typeface="+mj-lt"/>
              </a:rPr>
              <a:t> are </a:t>
            </a:r>
            <a:r>
              <a:rPr lang="es-ES" b="0" dirty="0" err="1">
                <a:latin typeface="+mj-lt"/>
              </a:rPr>
              <a:t>interested</a:t>
            </a:r>
            <a:r>
              <a:rPr lang="es-ES" b="0" dirty="0">
                <a:latin typeface="+mj-lt"/>
              </a:rPr>
              <a:t> in.</a:t>
            </a:r>
          </a:p>
          <a:p>
            <a:pPr algn="just"/>
            <a:endParaRPr lang="es-ES" b="0" dirty="0">
              <a:latin typeface="+mj-lt"/>
            </a:endParaRPr>
          </a:p>
          <a:p>
            <a:pPr algn="just"/>
            <a:r>
              <a:rPr lang="es-ES" b="0" dirty="0" err="1">
                <a:latin typeface="+mj-lt"/>
              </a:rPr>
              <a:t>Select</a:t>
            </a:r>
            <a:r>
              <a:rPr lang="es-ES" b="0" dirty="0">
                <a:latin typeface="+mj-lt"/>
              </a:rPr>
              <a:t> </a:t>
            </a:r>
            <a:r>
              <a:rPr lang="es-ES" b="0" dirty="0" err="1">
                <a:latin typeface="+mj-lt"/>
              </a:rPr>
              <a:t>the</a:t>
            </a:r>
            <a:r>
              <a:rPr lang="es-ES" b="0" dirty="0">
                <a:latin typeface="+mj-lt"/>
              </a:rPr>
              <a:t> </a:t>
            </a:r>
            <a:r>
              <a:rPr lang="es-ES" dirty="0" err="1">
                <a:latin typeface="+mj-lt"/>
              </a:rPr>
              <a:t>verification</a:t>
            </a:r>
            <a:r>
              <a:rPr lang="es-ES" dirty="0">
                <a:latin typeface="+mj-lt"/>
              </a:rPr>
              <a:t> </a:t>
            </a:r>
            <a:r>
              <a:rPr lang="es-ES" dirty="0" err="1">
                <a:latin typeface="+mj-lt"/>
              </a:rPr>
              <a:t>metrics</a:t>
            </a:r>
            <a:r>
              <a:rPr lang="es-ES" b="0" dirty="0">
                <a:latin typeface="+mj-lt"/>
              </a:rPr>
              <a:t> and </a:t>
            </a:r>
            <a:r>
              <a:rPr lang="es-ES" b="0" dirty="0" err="1">
                <a:latin typeface="+mj-lt"/>
              </a:rPr>
              <a:t>that</a:t>
            </a:r>
            <a:r>
              <a:rPr lang="es-ES" b="0" dirty="0">
                <a:latin typeface="+mj-lt"/>
              </a:rPr>
              <a:t> </a:t>
            </a:r>
            <a:r>
              <a:rPr lang="es-ES" b="0" dirty="0" err="1">
                <a:latin typeface="+mj-lt"/>
              </a:rPr>
              <a:t>allow</a:t>
            </a:r>
            <a:r>
              <a:rPr lang="es-ES" b="0" dirty="0">
                <a:latin typeface="+mj-lt"/>
              </a:rPr>
              <a:t> </a:t>
            </a:r>
            <a:r>
              <a:rPr lang="es-ES" b="0" dirty="0" err="1">
                <a:latin typeface="+mj-lt"/>
              </a:rPr>
              <a:t>us</a:t>
            </a:r>
            <a:r>
              <a:rPr lang="es-ES" b="0" dirty="0">
                <a:latin typeface="+mj-lt"/>
              </a:rPr>
              <a:t> to </a:t>
            </a:r>
            <a:r>
              <a:rPr lang="es-ES" b="0" dirty="0" err="1">
                <a:latin typeface="+mj-lt"/>
              </a:rPr>
              <a:t>adequately</a:t>
            </a:r>
            <a:r>
              <a:rPr lang="es-ES" b="0" dirty="0">
                <a:latin typeface="+mj-lt"/>
              </a:rPr>
              <a:t> </a:t>
            </a:r>
            <a:r>
              <a:rPr lang="es-ES" b="0" dirty="0" err="1">
                <a:latin typeface="+mj-lt"/>
              </a:rPr>
              <a:t>represent</a:t>
            </a:r>
            <a:r>
              <a:rPr lang="es-ES" b="0" dirty="0">
                <a:latin typeface="+mj-lt"/>
              </a:rPr>
              <a:t> </a:t>
            </a:r>
            <a:r>
              <a:rPr lang="es-ES" b="0" dirty="0" err="1">
                <a:latin typeface="+mj-lt"/>
              </a:rPr>
              <a:t>the</a:t>
            </a:r>
            <a:r>
              <a:rPr lang="es-ES" b="0" dirty="0">
                <a:latin typeface="+mj-lt"/>
              </a:rPr>
              <a:t> </a:t>
            </a:r>
            <a:r>
              <a:rPr lang="es-ES" b="0" dirty="0" err="1">
                <a:latin typeface="+mj-lt"/>
              </a:rPr>
              <a:t>attributes</a:t>
            </a:r>
            <a:r>
              <a:rPr lang="es-ES" b="0" dirty="0">
                <a:latin typeface="+mj-lt"/>
              </a:rPr>
              <a:t> of </a:t>
            </a:r>
            <a:r>
              <a:rPr lang="es-ES" b="0" dirty="0" err="1">
                <a:latin typeface="+mj-lt"/>
              </a:rPr>
              <a:t>interest</a:t>
            </a:r>
            <a:r>
              <a:rPr lang="es-ES" b="0" dirty="0">
                <a:latin typeface="+mj-lt"/>
              </a:rPr>
              <a:t>.</a:t>
            </a:r>
          </a:p>
          <a:p>
            <a:pPr algn="just"/>
            <a:endParaRPr lang="es-ES" b="0" dirty="0">
              <a:latin typeface="+mj-lt"/>
            </a:endParaRPr>
          </a:p>
          <a:p>
            <a:pPr algn="just"/>
            <a:r>
              <a:rPr lang="es-ES" b="0" dirty="0" err="1">
                <a:latin typeface="+mj-lt"/>
              </a:rPr>
              <a:t>Choose</a:t>
            </a:r>
            <a:r>
              <a:rPr lang="es-ES" b="0" dirty="0">
                <a:latin typeface="+mj-lt"/>
              </a:rPr>
              <a:t> a </a:t>
            </a:r>
            <a:r>
              <a:rPr lang="es-ES" dirty="0" err="1">
                <a:latin typeface="+mj-lt"/>
              </a:rPr>
              <a:t>comparison</a:t>
            </a:r>
            <a:r>
              <a:rPr lang="es-ES" dirty="0">
                <a:latin typeface="+mj-lt"/>
              </a:rPr>
              <a:t> standard</a:t>
            </a:r>
            <a:r>
              <a:rPr lang="es-ES" b="0" dirty="0">
                <a:latin typeface="+mj-lt"/>
              </a:rPr>
              <a:t> </a:t>
            </a:r>
            <a:r>
              <a:rPr lang="es-ES" b="0" dirty="0" err="1">
                <a:latin typeface="+mj-lt"/>
              </a:rPr>
              <a:t>that</a:t>
            </a:r>
            <a:r>
              <a:rPr lang="es-ES" b="0" dirty="0">
                <a:latin typeface="+mj-lt"/>
              </a:rPr>
              <a:t> </a:t>
            </a:r>
            <a:r>
              <a:rPr lang="es-ES" b="0" dirty="0" err="1">
                <a:latin typeface="+mj-lt"/>
              </a:rPr>
              <a:t>provides</a:t>
            </a:r>
            <a:r>
              <a:rPr lang="es-ES" b="0" dirty="0">
                <a:latin typeface="+mj-lt"/>
              </a:rPr>
              <a:t> a </a:t>
            </a:r>
            <a:r>
              <a:rPr lang="es-ES" b="0" dirty="0" err="1">
                <a:latin typeface="+mj-lt"/>
              </a:rPr>
              <a:t>reference</a:t>
            </a:r>
            <a:r>
              <a:rPr lang="es-ES" b="0" dirty="0">
                <a:latin typeface="+mj-lt"/>
              </a:rPr>
              <a:t> </a:t>
            </a:r>
            <a:r>
              <a:rPr lang="es-ES" b="0" dirty="0" err="1">
                <a:latin typeface="+mj-lt"/>
              </a:rPr>
              <a:t>level</a:t>
            </a:r>
            <a:r>
              <a:rPr lang="es-ES" b="0" dirty="0">
                <a:latin typeface="+mj-lt"/>
              </a:rPr>
              <a:t> (</a:t>
            </a:r>
            <a:r>
              <a:rPr lang="es-ES" b="0" dirty="0" err="1">
                <a:latin typeface="+mj-lt"/>
              </a:rPr>
              <a:t>persistence</a:t>
            </a:r>
            <a:r>
              <a:rPr lang="es-ES" b="0" dirty="0">
                <a:latin typeface="+mj-lt"/>
              </a:rPr>
              <a:t>, </a:t>
            </a:r>
            <a:r>
              <a:rPr lang="es-ES" b="0" dirty="0" err="1">
                <a:latin typeface="+mj-lt"/>
              </a:rPr>
              <a:t>climatology</a:t>
            </a:r>
            <a:r>
              <a:rPr lang="es-ES" b="0" dirty="0">
                <a:latin typeface="+mj-lt"/>
              </a:rPr>
              <a:t> </a:t>
            </a:r>
            <a:r>
              <a:rPr lang="es-ES" b="0" dirty="0" err="1">
                <a:latin typeface="+mj-lt"/>
              </a:rPr>
              <a:t>or</a:t>
            </a:r>
            <a:r>
              <a:rPr lang="es-ES" b="0" dirty="0">
                <a:latin typeface="+mj-lt"/>
              </a:rPr>
              <a:t> </a:t>
            </a:r>
            <a:r>
              <a:rPr lang="es-ES" b="0" dirty="0" err="1">
                <a:latin typeface="+mj-lt"/>
              </a:rPr>
              <a:t>old</a:t>
            </a:r>
            <a:r>
              <a:rPr lang="es-ES" b="0" dirty="0">
                <a:latin typeface="+mj-lt"/>
              </a:rPr>
              <a:t> </a:t>
            </a:r>
            <a:r>
              <a:rPr lang="es-ES" b="0" dirty="0" err="1">
                <a:latin typeface="+mj-lt"/>
              </a:rPr>
              <a:t>model</a:t>
            </a:r>
            <a:r>
              <a:rPr lang="es-ES" b="0" dirty="0">
                <a:latin typeface="+mj-lt"/>
              </a:rPr>
              <a:t>).</a:t>
            </a:r>
          </a:p>
        </p:txBody>
      </p:sp>
    </p:spTree>
    <p:extLst>
      <p:ext uri="{BB962C8B-B14F-4D97-AF65-F5344CB8AC3E}">
        <p14:creationId xmlns:p14="http://schemas.microsoft.com/office/powerpoint/2010/main" val="8023050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Protocol</a:t>
            </a:r>
          </a:p>
        </p:txBody>
      </p:sp>
      <p:sp>
        <p:nvSpPr>
          <p:cNvPr id="5" name="Content Placeholder 2">
            <a:extLst>
              <a:ext uri="{FF2B5EF4-FFF2-40B4-BE49-F238E27FC236}">
                <a16:creationId xmlns:a16="http://schemas.microsoft.com/office/drawing/2014/main" id="{7E6EE2B1-F1C5-1441-8E65-A0C8B80A3CDA}"/>
              </a:ext>
            </a:extLst>
          </p:cNvPr>
          <p:cNvSpPr>
            <a:spLocks noGrp="1"/>
          </p:cNvSpPr>
          <p:nvPr>
            <p:ph idx="1"/>
          </p:nvPr>
        </p:nvSpPr>
        <p:spPr>
          <a:xfrm>
            <a:off x="457200" y="1905000"/>
            <a:ext cx="8229600" cy="4191000"/>
          </a:xfrm>
        </p:spPr>
        <p:txBody>
          <a:bodyPr>
            <a:normAutofit/>
          </a:bodyPr>
          <a:lstStyle/>
          <a:p>
            <a:pPr algn="just"/>
            <a:r>
              <a:rPr lang="es-ES" sz="2400" b="0" dirty="0" err="1"/>
              <a:t>Stablish</a:t>
            </a:r>
            <a:r>
              <a:rPr lang="es-ES" sz="2400" b="0" dirty="0"/>
              <a:t> </a:t>
            </a:r>
            <a:r>
              <a:rPr lang="es-ES" sz="2400" b="0" dirty="0" err="1"/>
              <a:t>the</a:t>
            </a:r>
            <a:r>
              <a:rPr lang="es-ES" sz="2400" b="0" dirty="0"/>
              <a:t> </a:t>
            </a:r>
            <a:r>
              <a:rPr lang="es-ES" sz="2400" b="0" dirty="0" err="1"/>
              <a:t>questions</a:t>
            </a:r>
            <a:r>
              <a:rPr lang="es-ES" sz="2400" b="0" dirty="0"/>
              <a:t> </a:t>
            </a:r>
            <a:r>
              <a:rPr lang="es-ES" sz="2400" b="0" dirty="0" err="1"/>
              <a:t>about</a:t>
            </a:r>
            <a:r>
              <a:rPr lang="es-ES" sz="2400" b="0" dirty="0"/>
              <a:t> </a:t>
            </a:r>
            <a:r>
              <a:rPr lang="es-ES" sz="2400" b="0" dirty="0" err="1"/>
              <a:t>the</a:t>
            </a:r>
            <a:r>
              <a:rPr lang="es-ES" sz="2400" b="0" dirty="0"/>
              <a:t> </a:t>
            </a:r>
            <a:r>
              <a:rPr lang="es-ES" sz="2400" b="0" dirty="0" err="1"/>
              <a:t>quality</a:t>
            </a:r>
            <a:r>
              <a:rPr lang="es-ES" sz="2400" b="0" dirty="0"/>
              <a:t> / </a:t>
            </a:r>
            <a:r>
              <a:rPr lang="es-ES" sz="2400" b="0" dirty="0" err="1"/>
              <a:t>value</a:t>
            </a:r>
            <a:r>
              <a:rPr lang="es-ES" sz="2400" b="0" dirty="0"/>
              <a:t> of </a:t>
            </a:r>
            <a:r>
              <a:rPr lang="es-ES" sz="2400" b="0" dirty="0" err="1"/>
              <a:t>our</a:t>
            </a:r>
            <a:r>
              <a:rPr lang="es-ES" sz="2400" b="0" dirty="0"/>
              <a:t> </a:t>
            </a:r>
            <a:r>
              <a:rPr lang="es-ES" sz="2400" b="0" dirty="0" err="1"/>
              <a:t>model</a:t>
            </a:r>
            <a:r>
              <a:rPr lang="es-ES" sz="2400" b="0" dirty="0"/>
              <a:t> </a:t>
            </a:r>
            <a:r>
              <a:rPr lang="es-ES" sz="2400" b="0" dirty="0" err="1"/>
              <a:t>that</a:t>
            </a:r>
            <a:r>
              <a:rPr lang="es-ES" sz="2400" b="0" dirty="0"/>
              <a:t> </a:t>
            </a:r>
            <a:r>
              <a:rPr lang="es-ES" sz="2400" b="0" dirty="0" err="1"/>
              <a:t>we</a:t>
            </a:r>
            <a:r>
              <a:rPr lang="es-ES" sz="2400" b="0" dirty="0"/>
              <a:t> </a:t>
            </a:r>
            <a:r>
              <a:rPr lang="es-ES" sz="2400" b="0" dirty="0" err="1"/>
              <a:t>want</a:t>
            </a:r>
            <a:r>
              <a:rPr lang="es-ES" sz="2400" b="0" dirty="0"/>
              <a:t> to </a:t>
            </a:r>
            <a:r>
              <a:rPr lang="es-ES" sz="2400" b="0" dirty="0" err="1"/>
              <a:t>anwer</a:t>
            </a:r>
            <a:r>
              <a:rPr lang="es-ES" sz="2400" b="0" dirty="0"/>
              <a:t>.</a:t>
            </a:r>
          </a:p>
          <a:p>
            <a:pPr algn="just"/>
            <a:endParaRPr lang="es-ES" sz="2400" b="0" dirty="0"/>
          </a:p>
          <a:p>
            <a:pPr algn="just"/>
            <a:r>
              <a:rPr lang="es-ES" sz="2400" b="0" dirty="0" err="1"/>
              <a:t>Select</a:t>
            </a:r>
            <a:r>
              <a:rPr lang="es-ES" sz="2400" b="0" dirty="0"/>
              <a:t> </a:t>
            </a:r>
            <a:r>
              <a:rPr lang="es-ES" sz="2400" b="0" dirty="0" err="1"/>
              <a:t>the</a:t>
            </a:r>
            <a:r>
              <a:rPr lang="es-ES" sz="2400" b="0" dirty="0"/>
              <a:t> </a:t>
            </a:r>
            <a:r>
              <a:rPr lang="es-ES" sz="2400" b="0" dirty="0" err="1"/>
              <a:t>metrics</a:t>
            </a:r>
            <a:r>
              <a:rPr lang="es-ES" sz="2400" b="0" dirty="0"/>
              <a:t> and </a:t>
            </a:r>
            <a:r>
              <a:rPr lang="es-ES" sz="2400" b="0" dirty="0" err="1"/>
              <a:t>verification</a:t>
            </a:r>
            <a:r>
              <a:rPr lang="es-ES" sz="2400" b="0" dirty="0"/>
              <a:t> </a:t>
            </a:r>
            <a:r>
              <a:rPr lang="es-ES" sz="2400" b="0" dirty="0" err="1"/>
              <a:t>graphs</a:t>
            </a:r>
            <a:r>
              <a:rPr lang="es-ES" sz="2400" b="0" dirty="0"/>
              <a:t> </a:t>
            </a:r>
            <a:r>
              <a:rPr lang="es-ES" sz="2400" b="0" dirty="0" err="1"/>
              <a:t>that</a:t>
            </a:r>
            <a:r>
              <a:rPr lang="es-ES" sz="2400" b="0" dirty="0"/>
              <a:t> </a:t>
            </a:r>
            <a:r>
              <a:rPr lang="es-ES" sz="2400" b="0" dirty="0" err="1"/>
              <a:t>allow</a:t>
            </a:r>
            <a:r>
              <a:rPr lang="es-ES" sz="2400" b="0" dirty="0"/>
              <a:t> </a:t>
            </a:r>
            <a:r>
              <a:rPr lang="es-ES" sz="2400" b="0" dirty="0" err="1"/>
              <a:t>us</a:t>
            </a:r>
            <a:r>
              <a:rPr lang="es-ES" sz="2400" b="0" dirty="0"/>
              <a:t> to compute and </a:t>
            </a:r>
            <a:r>
              <a:rPr lang="es-ES" sz="2400" b="0" dirty="0" err="1"/>
              <a:t>adequately</a:t>
            </a:r>
            <a:r>
              <a:rPr lang="es-ES" sz="2400" b="0" dirty="0"/>
              <a:t> </a:t>
            </a:r>
            <a:r>
              <a:rPr lang="es-ES" sz="2400" b="0" dirty="0" err="1"/>
              <a:t>represent</a:t>
            </a:r>
            <a:r>
              <a:rPr lang="es-ES" sz="2400" b="0" dirty="0"/>
              <a:t> </a:t>
            </a:r>
            <a:r>
              <a:rPr lang="es-ES" sz="2400" b="0" dirty="0" err="1"/>
              <a:t>the</a:t>
            </a:r>
            <a:r>
              <a:rPr lang="es-ES" sz="2400" b="0" dirty="0"/>
              <a:t> </a:t>
            </a:r>
            <a:r>
              <a:rPr lang="es-ES" sz="2400" b="0" dirty="0" err="1"/>
              <a:t>attributes</a:t>
            </a:r>
            <a:r>
              <a:rPr lang="es-ES" sz="2400" b="0" dirty="0"/>
              <a:t> of </a:t>
            </a:r>
            <a:r>
              <a:rPr lang="es-ES" sz="2400" b="0" dirty="0" err="1"/>
              <a:t>interest</a:t>
            </a:r>
            <a:r>
              <a:rPr lang="es-ES" sz="2400" b="0" dirty="0"/>
              <a:t> (</a:t>
            </a:r>
            <a:r>
              <a:rPr lang="es-ES" sz="2400" b="0" dirty="0" err="1"/>
              <a:t>according</a:t>
            </a:r>
            <a:r>
              <a:rPr lang="es-ES" sz="2400" b="0" dirty="0"/>
              <a:t> to </a:t>
            </a:r>
            <a:r>
              <a:rPr lang="es-ES" sz="2400" b="0" dirty="0" err="1"/>
              <a:t>the</a:t>
            </a:r>
            <a:r>
              <a:rPr lang="es-ES" sz="2400" b="0" dirty="0"/>
              <a:t> </a:t>
            </a:r>
            <a:r>
              <a:rPr lang="es-ES" sz="2400" b="0" dirty="0" err="1"/>
              <a:t>previous</a:t>
            </a:r>
            <a:r>
              <a:rPr lang="es-ES" sz="2400" b="0" dirty="0"/>
              <a:t> </a:t>
            </a:r>
            <a:r>
              <a:rPr lang="es-ES" sz="2400" b="0" dirty="0" err="1"/>
              <a:t>questions</a:t>
            </a:r>
            <a:r>
              <a:rPr lang="es-ES" sz="2400" b="0" dirty="0"/>
              <a:t>).</a:t>
            </a:r>
          </a:p>
          <a:p>
            <a:pPr algn="just"/>
            <a:endParaRPr lang="es-ES" sz="2400" b="0" dirty="0"/>
          </a:p>
          <a:p>
            <a:pPr algn="just"/>
            <a:r>
              <a:rPr lang="es-ES" sz="2400" b="0" dirty="0" err="1"/>
              <a:t>Choose</a:t>
            </a:r>
            <a:r>
              <a:rPr lang="es-ES" sz="2400" b="0" dirty="0"/>
              <a:t> a </a:t>
            </a:r>
            <a:r>
              <a:rPr lang="es-ES" sz="2400" b="0" dirty="0" err="1"/>
              <a:t>comparison</a:t>
            </a:r>
            <a:r>
              <a:rPr lang="es-ES" sz="2400" b="0" dirty="0"/>
              <a:t> standard </a:t>
            </a:r>
            <a:r>
              <a:rPr lang="es-ES" sz="2400" b="0" dirty="0" err="1"/>
              <a:t>that</a:t>
            </a:r>
            <a:r>
              <a:rPr lang="es-ES" sz="2400" b="0" dirty="0"/>
              <a:t> </a:t>
            </a:r>
            <a:r>
              <a:rPr lang="es-ES" sz="2400" b="0" dirty="0" err="1"/>
              <a:t>provides</a:t>
            </a:r>
            <a:r>
              <a:rPr lang="es-ES" sz="2400" b="0" dirty="0"/>
              <a:t> a </a:t>
            </a:r>
            <a:r>
              <a:rPr lang="es-ES" sz="2400" b="0" dirty="0" err="1"/>
              <a:t>reference</a:t>
            </a:r>
            <a:r>
              <a:rPr lang="es-ES" sz="2400" b="0" dirty="0"/>
              <a:t> </a:t>
            </a:r>
            <a:r>
              <a:rPr lang="es-ES" sz="2400" b="0" dirty="0" err="1"/>
              <a:t>level</a:t>
            </a:r>
            <a:r>
              <a:rPr lang="es-ES" sz="2400" b="0" dirty="0"/>
              <a:t> (</a:t>
            </a:r>
            <a:r>
              <a:rPr lang="es-ES" sz="2400" b="0" dirty="0" err="1"/>
              <a:t>persistence</a:t>
            </a:r>
            <a:r>
              <a:rPr lang="es-ES" sz="2400" b="0" dirty="0"/>
              <a:t>, </a:t>
            </a:r>
            <a:r>
              <a:rPr lang="es-ES" sz="2400" b="0" dirty="0" err="1"/>
              <a:t>climatology</a:t>
            </a:r>
            <a:r>
              <a:rPr lang="es-ES" sz="2400" b="0" dirty="0"/>
              <a:t> </a:t>
            </a:r>
            <a:r>
              <a:rPr lang="es-ES" sz="2400" b="0" dirty="0" err="1"/>
              <a:t>or</a:t>
            </a:r>
            <a:r>
              <a:rPr lang="es-ES" sz="2400" b="0" dirty="0"/>
              <a:t> </a:t>
            </a:r>
            <a:r>
              <a:rPr lang="es-ES" sz="2400" b="0" dirty="0" err="1"/>
              <a:t>old</a:t>
            </a:r>
            <a:r>
              <a:rPr lang="es-ES" sz="2400" b="0" dirty="0"/>
              <a:t> </a:t>
            </a:r>
            <a:r>
              <a:rPr lang="es-ES" sz="2400" b="0" dirty="0" err="1"/>
              <a:t>model</a:t>
            </a:r>
            <a:r>
              <a:rPr lang="es-ES" sz="2400" b="0" dirty="0"/>
              <a:t>), to decide </a:t>
            </a:r>
            <a:r>
              <a:rPr lang="es-ES" sz="2400" b="0" dirty="0" err="1"/>
              <a:t>which</a:t>
            </a:r>
            <a:r>
              <a:rPr lang="es-ES" sz="2400" b="0" dirty="0"/>
              <a:t> </a:t>
            </a:r>
            <a:r>
              <a:rPr lang="es-ES" sz="2400" b="0" dirty="0" err="1"/>
              <a:t>system</a:t>
            </a:r>
            <a:r>
              <a:rPr lang="es-ES" sz="2400" b="0" dirty="0"/>
              <a:t> </a:t>
            </a:r>
            <a:r>
              <a:rPr lang="es-ES" sz="2400" b="0" dirty="0" err="1"/>
              <a:t>is</a:t>
            </a:r>
            <a:r>
              <a:rPr lang="es-ES" sz="2400" b="0" dirty="0"/>
              <a:t> </a:t>
            </a:r>
            <a:r>
              <a:rPr lang="es-ES" sz="2400" b="0" dirty="0" err="1"/>
              <a:t>better</a:t>
            </a:r>
            <a:r>
              <a:rPr lang="es-ES" sz="2400" b="0" dirty="0"/>
              <a:t> to use.</a:t>
            </a:r>
          </a:p>
        </p:txBody>
      </p:sp>
      <p:pic>
        <p:nvPicPr>
          <p:cNvPr id="4" name="Picture 3">
            <a:extLst>
              <a:ext uri="{FF2B5EF4-FFF2-40B4-BE49-F238E27FC236}">
                <a16:creationId xmlns:a16="http://schemas.microsoft.com/office/drawing/2014/main" id="{738ED54C-8DCA-9247-A269-387B681FA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7871342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Protocol</a:t>
            </a:r>
          </a:p>
        </p:txBody>
      </p:sp>
      <p:sp>
        <p:nvSpPr>
          <p:cNvPr id="5" name="Content Placeholder 2">
            <a:extLst>
              <a:ext uri="{FF2B5EF4-FFF2-40B4-BE49-F238E27FC236}">
                <a16:creationId xmlns:a16="http://schemas.microsoft.com/office/drawing/2014/main" id="{7E6EE2B1-F1C5-1441-8E65-A0C8B80A3CDA}"/>
              </a:ext>
            </a:extLst>
          </p:cNvPr>
          <p:cNvSpPr>
            <a:spLocks noGrp="1"/>
          </p:cNvSpPr>
          <p:nvPr>
            <p:ph idx="1"/>
          </p:nvPr>
        </p:nvSpPr>
        <p:spPr>
          <a:xfrm>
            <a:off x="457200" y="1905000"/>
            <a:ext cx="8229600" cy="4191000"/>
          </a:xfrm>
        </p:spPr>
        <p:txBody>
          <a:bodyPr>
            <a:normAutofit/>
          </a:bodyPr>
          <a:lstStyle/>
          <a:p>
            <a:pPr algn="just"/>
            <a:r>
              <a:rPr lang="es-ES" sz="2400" b="0" dirty="0" err="1"/>
              <a:t>Stablish</a:t>
            </a:r>
            <a:r>
              <a:rPr lang="es-ES" sz="2400" b="0" dirty="0"/>
              <a:t> </a:t>
            </a:r>
            <a:r>
              <a:rPr lang="es-ES" sz="2400" b="0" dirty="0" err="1"/>
              <a:t>the</a:t>
            </a:r>
            <a:r>
              <a:rPr lang="es-ES" sz="2400" b="0" dirty="0"/>
              <a:t> </a:t>
            </a:r>
            <a:r>
              <a:rPr lang="es-ES" sz="2400" b="0" dirty="0" err="1"/>
              <a:t>questions</a:t>
            </a:r>
            <a:r>
              <a:rPr lang="es-ES" sz="2400" b="0" dirty="0"/>
              <a:t> </a:t>
            </a:r>
            <a:r>
              <a:rPr lang="es-ES" sz="2400" b="0" dirty="0" err="1"/>
              <a:t>about</a:t>
            </a:r>
            <a:r>
              <a:rPr lang="es-ES" sz="2400" b="0" dirty="0"/>
              <a:t> </a:t>
            </a:r>
            <a:r>
              <a:rPr lang="es-ES" sz="2400" b="0" dirty="0" err="1"/>
              <a:t>the</a:t>
            </a:r>
            <a:r>
              <a:rPr lang="es-ES" sz="2400" b="0" dirty="0"/>
              <a:t> </a:t>
            </a:r>
            <a:r>
              <a:rPr lang="es-ES" sz="2400" b="0" dirty="0" err="1"/>
              <a:t>quality</a:t>
            </a:r>
            <a:r>
              <a:rPr lang="es-ES" sz="2400" b="0" dirty="0"/>
              <a:t> / </a:t>
            </a:r>
            <a:r>
              <a:rPr lang="es-ES" sz="2400" b="0" dirty="0" err="1"/>
              <a:t>value</a:t>
            </a:r>
            <a:r>
              <a:rPr lang="es-ES" sz="2400" b="0" dirty="0"/>
              <a:t> of </a:t>
            </a:r>
            <a:r>
              <a:rPr lang="es-ES" sz="2400" b="0" dirty="0" err="1"/>
              <a:t>our</a:t>
            </a:r>
            <a:r>
              <a:rPr lang="es-ES" sz="2400" b="0" dirty="0"/>
              <a:t> </a:t>
            </a:r>
            <a:r>
              <a:rPr lang="es-ES" sz="2400" b="0" dirty="0" err="1"/>
              <a:t>model</a:t>
            </a:r>
            <a:r>
              <a:rPr lang="es-ES" sz="2400" b="0" dirty="0"/>
              <a:t> </a:t>
            </a:r>
            <a:r>
              <a:rPr lang="es-ES" sz="2400" b="0" dirty="0" err="1"/>
              <a:t>that</a:t>
            </a:r>
            <a:r>
              <a:rPr lang="es-ES" sz="2400" b="0" dirty="0"/>
              <a:t> </a:t>
            </a:r>
            <a:r>
              <a:rPr lang="es-ES" sz="2400" b="0" dirty="0" err="1"/>
              <a:t>we</a:t>
            </a:r>
            <a:r>
              <a:rPr lang="es-ES" sz="2400" b="0" dirty="0"/>
              <a:t> </a:t>
            </a:r>
            <a:r>
              <a:rPr lang="es-ES" sz="2400" b="0" dirty="0" err="1"/>
              <a:t>want</a:t>
            </a:r>
            <a:r>
              <a:rPr lang="es-ES" sz="2400" b="0" dirty="0"/>
              <a:t> to </a:t>
            </a:r>
            <a:r>
              <a:rPr lang="es-ES" sz="2400" b="0" dirty="0" err="1"/>
              <a:t>anwer</a:t>
            </a:r>
            <a:r>
              <a:rPr lang="es-ES" sz="2400" b="0" dirty="0"/>
              <a:t>.</a:t>
            </a:r>
          </a:p>
          <a:p>
            <a:pPr algn="just"/>
            <a:endParaRPr lang="es-ES" sz="2400" b="0" dirty="0"/>
          </a:p>
          <a:p>
            <a:pPr algn="just"/>
            <a:r>
              <a:rPr lang="es-ES" sz="2400" b="0" dirty="0" err="1"/>
              <a:t>Select</a:t>
            </a:r>
            <a:r>
              <a:rPr lang="es-ES" sz="2400" b="0" dirty="0"/>
              <a:t> </a:t>
            </a:r>
            <a:r>
              <a:rPr lang="es-ES" sz="2400" b="0" dirty="0" err="1"/>
              <a:t>the</a:t>
            </a:r>
            <a:r>
              <a:rPr lang="es-ES" sz="2400" b="0" dirty="0"/>
              <a:t> </a:t>
            </a:r>
            <a:r>
              <a:rPr lang="es-ES" sz="2400" b="0" dirty="0" err="1"/>
              <a:t>metrics</a:t>
            </a:r>
            <a:r>
              <a:rPr lang="es-ES" sz="2400" b="0" dirty="0"/>
              <a:t> and </a:t>
            </a:r>
            <a:r>
              <a:rPr lang="es-ES" sz="2400" b="0" dirty="0" err="1"/>
              <a:t>verification</a:t>
            </a:r>
            <a:r>
              <a:rPr lang="es-ES" sz="2400" b="0" dirty="0"/>
              <a:t> </a:t>
            </a:r>
            <a:r>
              <a:rPr lang="es-ES" sz="2400" b="0" dirty="0" err="1"/>
              <a:t>graphs</a:t>
            </a:r>
            <a:r>
              <a:rPr lang="es-ES" sz="2400" b="0" dirty="0"/>
              <a:t> </a:t>
            </a:r>
            <a:r>
              <a:rPr lang="es-ES" sz="2400" b="0" dirty="0" err="1"/>
              <a:t>that</a:t>
            </a:r>
            <a:r>
              <a:rPr lang="es-ES" sz="2400" b="0" dirty="0"/>
              <a:t> </a:t>
            </a:r>
            <a:r>
              <a:rPr lang="es-ES" sz="2400" b="0" dirty="0" err="1"/>
              <a:t>allow</a:t>
            </a:r>
            <a:r>
              <a:rPr lang="es-ES" sz="2400" b="0" dirty="0"/>
              <a:t> </a:t>
            </a:r>
            <a:r>
              <a:rPr lang="es-ES" sz="2400" b="0" dirty="0" err="1"/>
              <a:t>us</a:t>
            </a:r>
            <a:r>
              <a:rPr lang="es-ES" sz="2400" b="0" dirty="0"/>
              <a:t> to compute and </a:t>
            </a:r>
            <a:r>
              <a:rPr lang="es-ES" sz="2400" b="0" dirty="0" err="1"/>
              <a:t>adequately</a:t>
            </a:r>
            <a:r>
              <a:rPr lang="es-ES" sz="2400" b="0" dirty="0"/>
              <a:t> </a:t>
            </a:r>
            <a:r>
              <a:rPr lang="es-ES" sz="2400" b="0" dirty="0" err="1"/>
              <a:t>represent</a:t>
            </a:r>
            <a:r>
              <a:rPr lang="es-ES" sz="2400" b="0" dirty="0"/>
              <a:t> </a:t>
            </a:r>
            <a:r>
              <a:rPr lang="es-ES" sz="2400" b="0" dirty="0" err="1"/>
              <a:t>the</a:t>
            </a:r>
            <a:r>
              <a:rPr lang="es-ES" sz="2400" b="0" dirty="0"/>
              <a:t> </a:t>
            </a:r>
            <a:r>
              <a:rPr lang="es-ES" sz="2400" b="0" dirty="0" err="1"/>
              <a:t>attributes</a:t>
            </a:r>
            <a:r>
              <a:rPr lang="es-ES" sz="2400" b="0" dirty="0"/>
              <a:t> of </a:t>
            </a:r>
            <a:r>
              <a:rPr lang="es-ES" sz="2400" b="0" dirty="0" err="1"/>
              <a:t>interest</a:t>
            </a:r>
            <a:r>
              <a:rPr lang="es-ES" sz="2400" b="0" dirty="0"/>
              <a:t> (</a:t>
            </a:r>
            <a:r>
              <a:rPr lang="es-ES" sz="2400" b="0" dirty="0" err="1"/>
              <a:t>according</a:t>
            </a:r>
            <a:r>
              <a:rPr lang="es-ES" sz="2400" b="0" dirty="0"/>
              <a:t> to </a:t>
            </a:r>
            <a:r>
              <a:rPr lang="es-ES" sz="2400" b="0" dirty="0" err="1"/>
              <a:t>the</a:t>
            </a:r>
            <a:r>
              <a:rPr lang="es-ES" sz="2400" b="0" dirty="0"/>
              <a:t> </a:t>
            </a:r>
            <a:r>
              <a:rPr lang="es-ES" sz="2400" b="0" dirty="0" err="1"/>
              <a:t>previous</a:t>
            </a:r>
            <a:r>
              <a:rPr lang="es-ES" sz="2400" b="0" dirty="0"/>
              <a:t> </a:t>
            </a:r>
            <a:r>
              <a:rPr lang="es-ES" sz="2400" b="0" dirty="0" err="1"/>
              <a:t>questions</a:t>
            </a:r>
            <a:r>
              <a:rPr lang="es-ES" sz="2400" b="0" dirty="0"/>
              <a:t>).</a:t>
            </a:r>
          </a:p>
          <a:p>
            <a:pPr algn="just"/>
            <a:endParaRPr lang="es-ES" sz="2400" b="0" dirty="0"/>
          </a:p>
          <a:p>
            <a:pPr algn="just"/>
            <a:r>
              <a:rPr lang="es-ES" sz="2400" b="0" dirty="0" err="1"/>
              <a:t>Choose</a:t>
            </a:r>
            <a:r>
              <a:rPr lang="es-ES" sz="2400" b="0" dirty="0"/>
              <a:t> a </a:t>
            </a:r>
            <a:r>
              <a:rPr lang="es-ES" sz="2400" b="0" dirty="0" err="1"/>
              <a:t>comparison</a:t>
            </a:r>
            <a:r>
              <a:rPr lang="es-ES" sz="2400" b="0" dirty="0"/>
              <a:t> standard </a:t>
            </a:r>
            <a:r>
              <a:rPr lang="es-ES" sz="2400" b="0" dirty="0" err="1"/>
              <a:t>that</a:t>
            </a:r>
            <a:r>
              <a:rPr lang="es-ES" sz="2400" b="0" dirty="0"/>
              <a:t> </a:t>
            </a:r>
            <a:r>
              <a:rPr lang="es-ES" sz="2400" b="0" dirty="0" err="1"/>
              <a:t>provides</a:t>
            </a:r>
            <a:r>
              <a:rPr lang="es-ES" sz="2400" b="0" dirty="0"/>
              <a:t> a </a:t>
            </a:r>
            <a:r>
              <a:rPr lang="es-ES" sz="2400" b="0" dirty="0" err="1"/>
              <a:t>reference</a:t>
            </a:r>
            <a:r>
              <a:rPr lang="es-ES" sz="2400" b="0" dirty="0"/>
              <a:t> </a:t>
            </a:r>
            <a:r>
              <a:rPr lang="es-ES" sz="2400" b="0" dirty="0" err="1"/>
              <a:t>level</a:t>
            </a:r>
            <a:r>
              <a:rPr lang="es-ES" sz="2400" b="0" dirty="0"/>
              <a:t> (</a:t>
            </a:r>
            <a:r>
              <a:rPr lang="es-ES" sz="2400" b="0" dirty="0" err="1"/>
              <a:t>persistence</a:t>
            </a:r>
            <a:r>
              <a:rPr lang="es-ES" sz="2400" b="0" dirty="0"/>
              <a:t>, </a:t>
            </a:r>
            <a:r>
              <a:rPr lang="es-ES" sz="2400" b="0" dirty="0" err="1"/>
              <a:t>climatology</a:t>
            </a:r>
            <a:r>
              <a:rPr lang="es-ES" sz="2400" b="0" dirty="0"/>
              <a:t> </a:t>
            </a:r>
            <a:r>
              <a:rPr lang="es-ES" sz="2400" b="0" dirty="0" err="1"/>
              <a:t>or</a:t>
            </a:r>
            <a:r>
              <a:rPr lang="es-ES" sz="2400" b="0" dirty="0"/>
              <a:t> </a:t>
            </a:r>
            <a:r>
              <a:rPr lang="es-ES" sz="2400" b="0" dirty="0" err="1"/>
              <a:t>old</a:t>
            </a:r>
            <a:r>
              <a:rPr lang="es-ES" sz="2400" b="0" dirty="0"/>
              <a:t> </a:t>
            </a:r>
            <a:r>
              <a:rPr lang="es-ES" sz="2400" b="0" dirty="0" err="1"/>
              <a:t>model</a:t>
            </a:r>
            <a:r>
              <a:rPr lang="es-ES" sz="2400" b="0" dirty="0"/>
              <a:t>), to decide </a:t>
            </a:r>
            <a:r>
              <a:rPr lang="es-ES" sz="2400" b="0" dirty="0" err="1"/>
              <a:t>which</a:t>
            </a:r>
            <a:r>
              <a:rPr lang="es-ES" sz="2400" b="0" dirty="0"/>
              <a:t> </a:t>
            </a:r>
            <a:r>
              <a:rPr lang="es-ES" sz="2400" b="0" dirty="0" err="1"/>
              <a:t>system</a:t>
            </a:r>
            <a:r>
              <a:rPr lang="es-ES" sz="2400" b="0" dirty="0"/>
              <a:t> </a:t>
            </a:r>
            <a:r>
              <a:rPr lang="es-ES" sz="2400" b="0" dirty="0" err="1"/>
              <a:t>is</a:t>
            </a:r>
            <a:r>
              <a:rPr lang="es-ES" sz="2400" b="0" dirty="0"/>
              <a:t> </a:t>
            </a:r>
            <a:r>
              <a:rPr lang="es-ES" sz="2400" b="0" dirty="0" err="1"/>
              <a:t>better</a:t>
            </a:r>
            <a:r>
              <a:rPr lang="es-ES" sz="2400" b="0" dirty="0"/>
              <a:t> to use.</a:t>
            </a:r>
          </a:p>
        </p:txBody>
      </p:sp>
      <p:pic>
        <p:nvPicPr>
          <p:cNvPr id="4" name="Picture 3">
            <a:extLst>
              <a:ext uri="{FF2B5EF4-FFF2-40B4-BE49-F238E27FC236}">
                <a16:creationId xmlns:a16="http://schemas.microsoft.com/office/drawing/2014/main" id="{738ED54C-8DCA-9247-A269-387B681FA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47260B07-B66A-A54D-BAF6-5C6C458672A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3986994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Protocol</a:t>
            </a:r>
          </a:p>
        </p:txBody>
      </p:sp>
      <p:sp>
        <p:nvSpPr>
          <p:cNvPr id="5" name="Content Placeholder 2">
            <a:extLst>
              <a:ext uri="{FF2B5EF4-FFF2-40B4-BE49-F238E27FC236}">
                <a16:creationId xmlns:a16="http://schemas.microsoft.com/office/drawing/2014/main" id="{7E6EE2B1-F1C5-1441-8E65-A0C8B80A3CDA}"/>
              </a:ext>
            </a:extLst>
          </p:cNvPr>
          <p:cNvSpPr>
            <a:spLocks noGrp="1"/>
          </p:cNvSpPr>
          <p:nvPr>
            <p:ph idx="1"/>
          </p:nvPr>
        </p:nvSpPr>
        <p:spPr>
          <a:xfrm>
            <a:off x="457200" y="1905000"/>
            <a:ext cx="8229600" cy="4191000"/>
          </a:xfrm>
        </p:spPr>
        <p:txBody>
          <a:bodyPr>
            <a:normAutofit/>
          </a:bodyPr>
          <a:lstStyle/>
          <a:p>
            <a:pPr algn="just"/>
            <a:r>
              <a:rPr lang="es-ES" sz="2400" b="0" dirty="0" err="1"/>
              <a:t>Stablish</a:t>
            </a:r>
            <a:r>
              <a:rPr lang="es-ES" sz="2400" b="0" dirty="0"/>
              <a:t> </a:t>
            </a:r>
            <a:r>
              <a:rPr lang="es-ES" sz="2400" b="0" dirty="0" err="1"/>
              <a:t>the</a:t>
            </a:r>
            <a:r>
              <a:rPr lang="es-ES" sz="2400" b="0" dirty="0"/>
              <a:t> </a:t>
            </a:r>
            <a:r>
              <a:rPr lang="es-ES" sz="2400" b="0" dirty="0" err="1"/>
              <a:t>questions</a:t>
            </a:r>
            <a:r>
              <a:rPr lang="es-ES" sz="2400" b="0" dirty="0"/>
              <a:t> </a:t>
            </a:r>
            <a:r>
              <a:rPr lang="es-ES" sz="2400" b="0" dirty="0" err="1"/>
              <a:t>about</a:t>
            </a:r>
            <a:r>
              <a:rPr lang="es-ES" sz="2400" b="0" dirty="0"/>
              <a:t> </a:t>
            </a:r>
            <a:r>
              <a:rPr lang="es-ES" sz="2400" b="0" dirty="0" err="1"/>
              <a:t>the</a:t>
            </a:r>
            <a:r>
              <a:rPr lang="es-ES" sz="2400" b="0" dirty="0"/>
              <a:t> </a:t>
            </a:r>
            <a:r>
              <a:rPr lang="es-ES" sz="2400" b="0" dirty="0" err="1"/>
              <a:t>quality</a:t>
            </a:r>
            <a:r>
              <a:rPr lang="es-ES" sz="2400" b="0" dirty="0"/>
              <a:t> / </a:t>
            </a:r>
            <a:r>
              <a:rPr lang="es-ES" sz="2400" b="0" dirty="0" err="1"/>
              <a:t>value</a:t>
            </a:r>
            <a:r>
              <a:rPr lang="es-ES" sz="2400" b="0" dirty="0"/>
              <a:t> of </a:t>
            </a:r>
            <a:r>
              <a:rPr lang="es-ES" sz="2400" b="0" dirty="0" err="1"/>
              <a:t>our</a:t>
            </a:r>
            <a:r>
              <a:rPr lang="es-ES" sz="2400" b="0" dirty="0"/>
              <a:t> </a:t>
            </a:r>
            <a:r>
              <a:rPr lang="es-ES" sz="2400" b="0" dirty="0" err="1"/>
              <a:t>model</a:t>
            </a:r>
            <a:r>
              <a:rPr lang="es-ES" sz="2400" b="0" dirty="0"/>
              <a:t> </a:t>
            </a:r>
            <a:r>
              <a:rPr lang="es-ES" sz="2400" b="0" dirty="0" err="1"/>
              <a:t>that</a:t>
            </a:r>
            <a:r>
              <a:rPr lang="es-ES" sz="2400" b="0" dirty="0"/>
              <a:t> </a:t>
            </a:r>
            <a:r>
              <a:rPr lang="es-ES" sz="2400" b="0" dirty="0" err="1"/>
              <a:t>we</a:t>
            </a:r>
            <a:r>
              <a:rPr lang="es-ES" sz="2400" b="0" dirty="0"/>
              <a:t> </a:t>
            </a:r>
            <a:r>
              <a:rPr lang="es-ES" sz="2400" b="0" dirty="0" err="1"/>
              <a:t>want</a:t>
            </a:r>
            <a:r>
              <a:rPr lang="es-ES" sz="2400" b="0" dirty="0"/>
              <a:t> to </a:t>
            </a:r>
            <a:r>
              <a:rPr lang="es-ES" sz="2400" b="0" dirty="0" err="1"/>
              <a:t>anwer</a:t>
            </a:r>
            <a:r>
              <a:rPr lang="es-ES" sz="2400" b="0" dirty="0"/>
              <a:t>.</a:t>
            </a:r>
          </a:p>
          <a:p>
            <a:pPr algn="just"/>
            <a:endParaRPr lang="es-ES" sz="2400" b="0" dirty="0"/>
          </a:p>
          <a:p>
            <a:pPr algn="just"/>
            <a:r>
              <a:rPr lang="es-ES" sz="2400" b="0" dirty="0" err="1"/>
              <a:t>Select</a:t>
            </a:r>
            <a:r>
              <a:rPr lang="es-ES" sz="2400" b="0" dirty="0"/>
              <a:t> </a:t>
            </a:r>
            <a:r>
              <a:rPr lang="es-ES" sz="2400" b="0" dirty="0" err="1"/>
              <a:t>the</a:t>
            </a:r>
            <a:r>
              <a:rPr lang="es-ES" sz="2400" b="0" dirty="0"/>
              <a:t> </a:t>
            </a:r>
            <a:r>
              <a:rPr lang="es-ES" sz="2400" b="0" dirty="0" err="1"/>
              <a:t>metrics</a:t>
            </a:r>
            <a:r>
              <a:rPr lang="es-ES" sz="2400" b="0" dirty="0"/>
              <a:t> and </a:t>
            </a:r>
            <a:r>
              <a:rPr lang="es-ES" sz="2400" b="0" dirty="0" err="1"/>
              <a:t>verification</a:t>
            </a:r>
            <a:r>
              <a:rPr lang="es-ES" sz="2400" b="0" dirty="0"/>
              <a:t> </a:t>
            </a:r>
            <a:r>
              <a:rPr lang="es-ES" sz="2400" b="0" dirty="0" err="1"/>
              <a:t>graphs</a:t>
            </a:r>
            <a:r>
              <a:rPr lang="es-ES" sz="2400" b="0" dirty="0"/>
              <a:t> </a:t>
            </a:r>
            <a:r>
              <a:rPr lang="es-ES" sz="2400" b="0" dirty="0" err="1"/>
              <a:t>that</a:t>
            </a:r>
            <a:r>
              <a:rPr lang="es-ES" sz="2400" b="0" dirty="0"/>
              <a:t> </a:t>
            </a:r>
            <a:r>
              <a:rPr lang="es-ES" sz="2400" b="0" dirty="0" err="1"/>
              <a:t>allow</a:t>
            </a:r>
            <a:r>
              <a:rPr lang="es-ES" sz="2400" b="0" dirty="0"/>
              <a:t> </a:t>
            </a:r>
            <a:r>
              <a:rPr lang="es-ES" sz="2400" b="0" dirty="0" err="1"/>
              <a:t>us</a:t>
            </a:r>
            <a:r>
              <a:rPr lang="es-ES" sz="2400" b="0" dirty="0"/>
              <a:t> to compute and </a:t>
            </a:r>
            <a:r>
              <a:rPr lang="es-ES" sz="2400" b="0" dirty="0" err="1"/>
              <a:t>adequately</a:t>
            </a:r>
            <a:r>
              <a:rPr lang="es-ES" sz="2400" b="0" dirty="0"/>
              <a:t> </a:t>
            </a:r>
            <a:r>
              <a:rPr lang="es-ES" sz="2400" b="0" dirty="0" err="1"/>
              <a:t>represent</a:t>
            </a:r>
            <a:r>
              <a:rPr lang="es-ES" sz="2400" b="0" dirty="0"/>
              <a:t> </a:t>
            </a:r>
            <a:r>
              <a:rPr lang="es-ES" sz="2400" b="0" dirty="0" err="1"/>
              <a:t>the</a:t>
            </a:r>
            <a:r>
              <a:rPr lang="es-ES" sz="2400" b="0" dirty="0"/>
              <a:t> </a:t>
            </a:r>
            <a:r>
              <a:rPr lang="es-ES" sz="2400" b="0" dirty="0" err="1"/>
              <a:t>attributes</a:t>
            </a:r>
            <a:r>
              <a:rPr lang="es-ES" sz="2400" b="0" dirty="0"/>
              <a:t> of </a:t>
            </a:r>
            <a:r>
              <a:rPr lang="es-ES" sz="2400" b="0" dirty="0" err="1"/>
              <a:t>interest</a:t>
            </a:r>
            <a:r>
              <a:rPr lang="es-ES" sz="2400" b="0" dirty="0"/>
              <a:t> (</a:t>
            </a:r>
            <a:r>
              <a:rPr lang="es-ES" sz="2400" b="0" dirty="0" err="1"/>
              <a:t>according</a:t>
            </a:r>
            <a:r>
              <a:rPr lang="es-ES" sz="2400" b="0" dirty="0"/>
              <a:t> to </a:t>
            </a:r>
            <a:r>
              <a:rPr lang="es-ES" sz="2400" b="0" dirty="0" err="1"/>
              <a:t>the</a:t>
            </a:r>
            <a:r>
              <a:rPr lang="es-ES" sz="2400" b="0" dirty="0"/>
              <a:t> </a:t>
            </a:r>
            <a:r>
              <a:rPr lang="es-ES" sz="2400" b="0" dirty="0" err="1"/>
              <a:t>previous</a:t>
            </a:r>
            <a:r>
              <a:rPr lang="es-ES" sz="2400" b="0" dirty="0"/>
              <a:t> </a:t>
            </a:r>
            <a:r>
              <a:rPr lang="es-ES" sz="2400" b="0" dirty="0" err="1"/>
              <a:t>questions</a:t>
            </a:r>
            <a:r>
              <a:rPr lang="es-ES" sz="2400" b="0" dirty="0"/>
              <a:t>).</a:t>
            </a:r>
          </a:p>
          <a:p>
            <a:pPr algn="just"/>
            <a:endParaRPr lang="es-ES" sz="2400" b="0" dirty="0"/>
          </a:p>
          <a:p>
            <a:pPr algn="just"/>
            <a:r>
              <a:rPr lang="es-ES" sz="2400" b="0" dirty="0" err="1"/>
              <a:t>Choose</a:t>
            </a:r>
            <a:r>
              <a:rPr lang="es-ES" sz="2400" b="0" dirty="0"/>
              <a:t> a </a:t>
            </a:r>
            <a:r>
              <a:rPr lang="es-ES" sz="2400" b="0" dirty="0" err="1"/>
              <a:t>comparison</a:t>
            </a:r>
            <a:r>
              <a:rPr lang="es-ES" sz="2400" b="0" dirty="0"/>
              <a:t> standard </a:t>
            </a:r>
            <a:r>
              <a:rPr lang="es-ES" sz="2400" b="0" dirty="0" err="1"/>
              <a:t>that</a:t>
            </a:r>
            <a:r>
              <a:rPr lang="es-ES" sz="2400" b="0" dirty="0"/>
              <a:t> </a:t>
            </a:r>
            <a:r>
              <a:rPr lang="es-ES" sz="2400" b="0" dirty="0" err="1"/>
              <a:t>provides</a:t>
            </a:r>
            <a:r>
              <a:rPr lang="es-ES" sz="2400" b="0" dirty="0"/>
              <a:t> a </a:t>
            </a:r>
            <a:r>
              <a:rPr lang="es-ES" sz="2400" b="0" dirty="0" err="1"/>
              <a:t>reference</a:t>
            </a:r>
            <a:r>
              <a:rPr lang="es-ES" sz="2400" b="0" dirty="0"/>
              <a:t> </a:t>
            </a:r>
            <a:r>
              <a:rPr lang="es-ES" sz="2400" b="0" dirty="0" err="1"/>
              <a:t>level</a:t>
            </a:r>
            <a:r>
              <a:rPr lang="es-ES" sz="2400" b="0" dirty="0"/>
              <a:t> (</a:t>
            </a:r>
            <a:r>
              <a:rPr lang="es-ES" sz="2400" b="0" dirty="0" err="1"/>
              <a:t>persistence</a:t>
            </a:r>
            <a:r>
              <a:rPr lang="es-ES" sz="2400" b="0" dirty="0"/>
              <a:t>, </a:t>
            </a:r>
            <a:r>
              <a:rPr lang="es-ES" sz="2400" b="0" dirty="0" err="1"/>
              <a:t>climatology</a:t>
            </a:r>
            <a:r>
              <a:rPr lang="es-ES" sz="2400" b="0" dirty="0"/>
              <a:t> </a:t>
            </a:r>
            <a:r>
              <a:rPr lang="es-ES" sz="2400" b="0" dirty="0" err="1"/>
              <a:t>or</a:t>
            </a:r>
            <a:r>
              <a:rPr lang="es-ES" sz="2400" b="0" dirty="0"/>
              <a:t> </a:t>
            </a:r>
            <a:r>
              <a:rPr lang="es-ES" sz="2400" b="0" dirty="0" err="1"/>
              <a:t>old</a:t>
            </a:r>
            <a:r>
              <a:rPr lang="es-ES" sz="2400" b="0" dirty="0"/>
              <a:t> </a:t>
            </a:r>
            <a:r>
              <a:rPr lang="es-ES" sz="2400" b="0" dirty="0" err="1"/>
              <a:t>model</a:t>
            </a:r>
            <a:r>
              <a:rPr lang="es-ES" sz="2400" b="0" dirty="0"/>
              <a:t>), to decide </a:t>
            </a:r>
            <a:r>
              <a:rPr lang="es-ES" sz="2400" b="0" dirty="0" err="1"/>
              <a:t>which</a:t>
            </a:r>
            <a:r>
              <a:rPr lang="es-ES" sz="2400" b="0" dirty="0"/>
              <a:t> </a:t>
            </a:r>
            <a:r>
              <a:rPr lang="es-ES" sz="2400" b="0" dirty="0" err="1"/>
              <a:t>system</a:t>
            </a:r>
            <a:r>
              <a:rPr lang="es-ES" sz="2400" b="0" dirty="0"/>
              <a:t> </a:t>
            </a:r>
            <a:r>
              <a:rPr lang="es-ES" sz="2400" b="0" dirty="0" err="1"/>
              <a:t>is</a:t>
            </a:r>
            <a:r>
              <a:rPr lang="es-ES" sz="2400" b="0" dirty="0"/>
              <a:t> </a:t>
            </a:r>
            <a:r>
              <a:rPr lang="es-ES" sz="2400" b="0" dirty="0" err="1"/>
              <a:t>better</a:t>
            </a:r>
            <a:r>
              <a:rPr lang="es-ES" sz="2400" b="0" dirty="0"/>
              <a:t> to use.</a:t>
            </a:r>
          </a:p>
        </p:txBody>
      </p:sp>
      <p:pic>
        <p:nvPicPr>
          <p:cNvPr id="4" name="Picture 3">
            <a:extLst>
              <a:ext uri="{FF2B5EF4-FFF2-40B4-BE49-F238E27FC236}">
                <a16:creationId xmlns:a16="http://schemas.microsoft.com/office/drawing/2014/main" id="{738ED54C-8DCA-9247-A269-387B681FA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41E1C45F-3550-9844-AB8E-AAC37C5C8D9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996905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3600" b="1" dirty="0"/>
              <a:t>From climate data to climate services</a:t>
            </a:r>
          </a:p>
        </p:txBody>
      </p:sp>
      <p:grpSp>
        <p:nvGrpSpPr>
          <p:cNvPr id="43" name="Group 91"/>
          <p:cNvGrpSpPr/>
          <p:nvPr/>
        </p:nvGrpSpPr>
        <p:grpSpPr>
          <a:xfrm>
            <a:off x="1612009" y="27956814"/>
            <a:ext cx="897515" cy="3247666"/>
            <a:chOff x="1601313" y="28992964"/>
            <a:chExt cx="897515" cy="3247666"/>
          </a:xfrm>
        </p:grpSpPr>
        <p:pic>
          <p:nvPicPr>
            <p:cNvPr id="44" name="Picture 2" descr="Image result for grape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1263" y="28992964"/>
              <a:ext cx="751205" cy="75120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Image result for olive icon"/>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1313" y="31343115"/>
              <a:ext cx="897515" cy="89751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82415" y="30183396"/>
              <a:ext cx="691719" cy="691719"/>
            </a:xfrm>
            <a:prstGeom prst="rect">
              <a:avLst/>
            </a:prstGeom>
          </p:spPr>
        </p:pic>
      </p:grpSp>
      <p:pic>
        <p:nvPicPr>
          <p:cNvPr id="51" name="Picture 2" descr="Image result for grape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4359" y="28109214"/>
            <a:ext cx="751205" cy="75120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Image result for grape icon"/>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6759" y="28261614"/>
            <a:ext cx="575996" cy="575996"/>
          </a:xfrm>
          <a:prstGeom prst="rect">
            <a:avLst/>
          </a:prstGeom>
          <a:noFill/>
          <a:extLst>
            <a:ext uri="{909E8E84-426E-40dd-AFC4-6F175D3DCCD1}">
              <a14:hiddenFill xmlns:a14="http://schemas.microsoft.com/office/drawing/2010/main" xmlns="">
                <a:solidFill>
                  <a:srgbClr val="FFFFFF"/>
                </a:solidFill>
              </a14:hiddenFill>
            </a:ext>
          </a:extLst>
        </p:spPr>
      </p:pic>
      <p:sp>
        <p:nvSpPr>
          <p:cNvPr id="14" name="Oval 13">
            <a:extLst>
              <a:ext uri="{FF2B5EF4-FFF2-40B4-BE49-F238E27FC236}">
                <a16:creationId xmlns:a16="http://schemas.microsoft.com/office/drawing/2014/main" id="{1AFCCF55-98CF-1C4E-8887-CFC4D29EB6C0}"/>
              </a:ext>
            </a:extLst>
          </p:cNvPr>
          <p:cNvSpPr>
            <a:spLocks noChangeAspect="1"/>
          </p:cNvSpPr>
          <p:nvPr/>
        </p:nvSpPr>
        <p:spPr>
          <a:xfrm>
            <a:off x="3505200" y="3876600"/>
            <a:ext cx="2448000" cy="24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s-ES" sz="3200" b="1" dirty="0" err="1">
                <a:latin typeface="+mj-lt"/>
              </a:rPr>
              <a:t>Decision-making</a:t>
            </a:r>
            <a:endParaRPr lang="es-ES" sz="1600" b="1" dirty="0">
              <a:latin typeface="+mj-lt"/>
            </a:endParaRPr>
          </a:p>
        </p:txBody>
      </p:sp>
      <p:sp>
        <p:nvSpPr>
          <p:cNvPr id="7" name="Left-Right-Up Arrow 6">
            <a:extLst>
              <a:ext uri="{FF2B5EF4-FFF2-40B4-BE49-F238E27FC236}">
                <a16:creationId xmlns:a16="http://schemas.microsoft.com/office/drawing/2014/main" id="{FCFAD55A-C1E3-4A44-A9DD-07A4E1748C10}"/>
              </a:ext>
            </a:extLst>
          </p:cNvPr>
          <p:cNvSpPr/>
          <p:nvPr/>
        </p:nvSpPr>
        <p:spPr>
          <a:xfrm flipV="1">
            <a:off x="2473164" y="2670327"/>
            <a:ext cx="4461036" cy="1514797"/>
          </a:xfrm>
          <a:prstGeom prst="leftRightUpArrow">
            <a:avLst>
              <a:gd name="adj1" fmla="val 23171"/>
              <a:gd name="adj2" fmla="val 25915"/>
              <a:gd name="adj3" fmla="val 22865"/>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latin typeface="+mj-lt"/>
            </a:endParaRPr>
          </a:p>
        </p:txBody>
      </p:sp>
      <p:sp>
        <p:nvSpPr>
          <p:cNvPr id="6" name="Rectangle 5">
            <a:extLst>
              <a:ext uri="{FF2B5EF4-FFF2-40B4-BE49-F238E27FC236}">
                <a16:creationId xmlns:a16="http://schemas.microsoft.com/office/drawing/2014/main" id="{372A4C13-D786-274D-BB14-FFD4F150B278}"/>
              </a:ext>
            </a:extLst>
          </p:cNvPr>
          <p:cNvSpPr/>
          <p:nvPr/>
        </p:nvSpPr>
        <p:spPr>
          <a:xfrm>
            <a:off x="3607960" y="2514600"/>
            <a:ext cx="2242480" cy="974494"/>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dirty="0">
                <a:latin typeface="+mj-lt"/>
              </a:rPr>
              <a:t>CLIMATE SERVICES</a:t>
            </a:r>
          </a:p>
        </p:txBody>
      </p:sp>
      <p:sp>
        <p:nvSpPr>
          <p:cNvPr id="5" name="Oval 4">
            <a:extLst>
              <a:ext uri="{FF2B5EF4-FFF2-40B4-BE49-F238E27FC236}">
                <a16:creationId xmlns:a16="http://schemas.microsoft.com/office/drawing/2014/main" id="{1A325485-C63C-B04F-B865-AB20B839C192}"/>
              </a:ext>
            </a:extLst>
          </p:cNvPr>
          <p:cNvSpPr>
            <a:spLocks noChangeAspect="1"/>
          </p:cNvSpPr>
          <p:nvPr/>
        </p:nvSpPr>
        <p:spPr>
          <a:xfrm>
            <a:off x="6286716" y="1828800"/>
            <a:ext cx="2448000" cy="2448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normAutofit/>
          </a:bodyPr>
          <a:lstStyle/>
          <a:p>
            <a:pPr algn="ctr"/>
            <a:r>
              <a:rPr lang="es-ES" sz="2800" b="1" dirty="0" err="1">
                <a:latin typeface="+mj-lt"/>
              </a:rPr>
              <a:t>Decisions</a:t>
            </a:r>
            <a:endParaRPr lang="es-ES" sz="2800" b="1" dirty="0">
              <a:latin typeface="+mj-lt"/>
            </a:endParaRPr>
          </a:p>
        </p:txBody>
      </p:sp>
      <p:sp>
        <p:nvSpPr>
          <p:cNvPr id="4" name="Oval 3">
            <a:extLst>
              <a:ext uri="{FF2B5EF4-FFF2-40B4-BE49-F238E27FC236}">
                <a16:creationId xmlns:a16="http://schemas.microsoft.com/office/drawing/2014/main" id="{69560C65-FD2F-BD4B-99CC-1420216EEB4E}"/>
              </a:ext>
            </a:extLst>
          </p:cNvPr>
          <p:cNvSpPr>
            <a:spLocks/>
          </p:cNvSpPr>
          <p:nvPr/>
        </p:nvSpPr>
        <p:spPr>
          <a:xfrm>
            <a:off x="687684" y="1828800"/>
            <a:ext cx="2484000" cy="24840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0" rtlCol="0" anchor="ctr">
            <a:normAutofit/>
          </a:bodyPr>
          <a:lstStyle/>
          <a:p>
            <a:pPr algn="ctr"/>
            <a:r>
              <a:rPr lang="es-ES" sz="2800" b="1" dirty="0" err="1">
                <a:latin typeface="+mj-lt"/>
              </a:rPr>
              <a:t>Predictions</a:t>
            </a:r>
            <a:endParaRPr lang="es-ES" b="1" dirty="0">
              <a:latin typeface="+mj-lt"/>
            </a:endParaRPr>
          </a:p>
        </p:txBody>
      </p:sp>
      <p:sp>
        <p:nvSpPr>
          <p:cNvPr id="8" name="TextBox 7">
            <a:extLst>
              <a:ext uri="{FF2B5EF4-FFF2-40B4-BE49-F238E27FC236}">
                <a16:creationId xmlns:a16="http://schemas.microsoft.com/office/drawing/2014/main" id="{531F7213-1879-E644-B56F-3E56E8BF66B5}"/>
              </a:ext>
            </a:extLst>
          </p:cNvPr>
          <p:cNvSpPr txBox="1"/>
          <p:nvPr/>
        </p:nvSpPr>
        <p:spPr>
          <a:xfrm>
            <a:off x="7086600" y="4300480"/>
            <a:ext cx="914400" cy="461665"/>
          </a:xfrm>
          <a:prstGeom prst="rect">
            <a:avLst/>
          </a:prstGeom>
          <a:noFill/>
        </p:spPr>
        <p:txBody>
          <a:bodyPr wrap="square" rtlCol="0">
            <a:spAutoFit/>
          </a:bodyPr>
          <a:lstStyle/>
          <a:p>
            <a:r>
              <a:rPr lang="es-ES" sz="2400" dirty="0" err="1">
                <a:latin typeface="+mj-lt"/>
              </a:rPr>
              <a:t>Users</a:t>
            </a:r>
            <a:endParaRPr lang="es-ES" sz="2800" dirty="0">
              <a:latin typeface="+mj-lt"/>
            </a:endParaRPr>
          </a:p>
        </p:txBody>
      </p:sp>
      <p:sp>
        <p:nvSpPr>
          <p:cNvPr id="18" name="TextBox 17">
            <a:extLst>
              <a:ext uri="{FF2B5EF4-FFF2-40B4-BE49-F238E27FC236}">
                <a16:creationId xmlns:a16="http://schemas.microsoft.com/office/drawing/2014/main" id="{6B9BDBB0-C54E-6E48-B368-0875E47DC2FD}"/>
              </a:ext>
            </a:extLst>
          </p:cNvPr>
          <p:cNvSpPr txBox="1"/>
          <p:nvPr/>
        </p:nvSpPr>
        <p:spPr>
          <a:xfrm>
            <a:off x="5715000" y="5862935"/>
            <a:ext cx="1219200" cy="461665"/>
          </a:xfrm>
          <a:prstGeom prst="rect">
            <a:avLst/>
          </a:prstGeom>
          <a:noFill/>
        </p:spPr>
        <p:txBody>
          <a:bodyPr wrap="square" rtlCol="0">
            <a:spAutoFit/>
          </a:bodyPr>
          <a:lstStyle/>
          <a:p>
            <a:r>
              <a:rPr lang="es-ES" sz="2400" dirty="0" err="1">
                <a:latin typeface="+mj-lt"/>
              </a:rPr>
              <a:t>Users</a:t>
            </a:r>
            <a:endParaRPr lang="es-ES" sz="2800" dirty="0">
              <a:latin typeface="+mj-lt"/>
            </a:endParaRPr>
          </a:p>
        </p:txBody>
      </p:sp>
      <p:sp>
        <p:nvSpPr>
          <p:cNvPr id="19" name="TextBox 18">
            <a:extLst>
              <a:ext uri="{FF2B5EF4-FFF2-40B4-BE49-F238E27FC236}">
                <a16:creationId xmlns:a16="http://schemas.microsoft.com/office/drawing/2014/main" id="{A140077A-8BD3-024F-A3A6-918A4934730F}"/>
              </a:ext>
            </a:extLst>
          </p:cNvPr>
          <p:cNvSpPr txBox="1"/>
          <p:nvPr/>
        </p:nvSpPr>
        <p:spPr>
          <a:xfrm>
            <a:off x="768687" y="4341560"/>
            <a:ext cx="2584113" cy="461665"/>
          </a:xfrm>
          <a:prstGeom prst="rect">
            <a:avLst/>
          </a:prstGeom>
          <a:noFill/>
        </p:spPr>
        <p:txBody>
          <a:bodyPr wrap="square" rtlCol="0">
            <a:spAutoFit/>
          </a:bodyPr>
          <a:lstStyle/>
          <a:p>
            <a:r>
              <a:rPr lang="es-ES" sz="2400" dirty="0" err="1">
                <a:latin typeface="+mj-lt"/>
              </a:rPr>
              <a:t>Scientific</a:t>
            </a:r>
            <a:r>
              <a:rPr lang="es-ES" sz="2400" dirty="0">
                <a:latin typeface="+mj-lt"/>
              </a:rPr>
              <a:t> </a:t>
            </a:r>
            <a:r>
              <a:rPr lang="es-ES" sz="2400" dirty="0" err="1">
                <a:latin typeface="+mj-lt"/>
              </a:rPr>
              <a:t>partners</a:t>
            </a:r>
            <a:endParaRPr lang="es-ES" sz="2400" dirty="0">
              <a:latin typeface="+mj-lt"/>
            </a:endParaRPr>
          </a:p>
        </p:txBody>
      </p:sp>
      <p:sp>
        <p:nvSpPr>
          <p:cNvPr id="20" name="TextBox 19">
            <a:extLst>
              <a:ext uri="{FF2B5EF4-FFF2-40B4-BE49-F238E27FC236}">
                <a16:creationId xmlns:a16="http://schemas.microsoft.com/office/drawing/2014/main" id="{D521F7D9-07E0-174C-80C3-3A453B0737C5}"/>
              </a:ext>
            </a:extLst>
          </p:cNvPr>
          <p:cNvSpPr txBox="1"/>
          <p:nvPr/>
        </p:nvSpPr>
        <p:spPr>
          <a:xfrm>
            <a:off x="3014700" y="2080986"/>
            <a:ext cx="3429000" cy="461665"/>
          </a:xfrm>
          <a:prstGeom prst="rect">
            <a:avLst/>
          </a:prstGeom>
          <a:noFill/>
        </p:spPr>
        <p:txBody>
          <a:bodyPr wrap="square" rtlCol="0">
            <a:spAutoFit/>
          </a:bodyPr>
          <a:lstStyle/>
          <a:p>
            <a:r>
              <a:rPr lang="es-ES" sz="2400" dirty="0" err="1">
                <a:latin typeface="+mj-lt"/>
              </a:rPr>
              <a:t>Scientific</a:t>
            </a:r>
            <a:r>
              <a:rPr lang="es-ES" sz="2400" dirty="0">
                <a:latin typeface="+mj-lt"/>
              </a:rPr>
              <a:t> </a:t>
            </a:r>
            <a:r>
              <a:rPr lang="es-ES" sz="2400" dirty="0" err="1">
                <a:latin typeface="+mj-lt"/>
              </a:rPr>
              <a:t>partners</a:t>
            </a:r>
            <a:r>
              <a:rPr lang="es-ES" sz="2400" dirty="0">
                <a:latin typeface="+mj-lt"/>
              </a:rPr>
              <a:t> / </a:t>
            </a:r>
            <a:r>
              <a:rPr lang="es-ES" sz="2400" dirty="0" err="1">
                <a:latin typeface="+mj-lt"/>
              </a:rPr>
              <a:t>Users</a:t>
            </a:r>
            <a:endParaRPr lang="es-ES" sz="2400" dirty="0">
              <a:latin typeface="+mj-lt"/>
            </a:endParaRPr>
          </a:p>
        </p:txBody>
      </p:sp>
    </p:spTree>
    <p:extLst>
      <p:ext uri="{BB962C8B-B14F-4D97-AF65-F5344CB8AC3E}">
        <p14:creationId xmlns:p14="http://schemas.microsoft.com/office/powerpoint/2010/main" val="5900872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Protocol</a:t>
            </a:r>
          </a:p>
        </p:txBody>
      </p:sp>
      <p:sp>
        <p:nvSpPr>
          <p:cNvPr id="5" name="Content Placeholder 2">
            <a:extLst>
              <a:ext uri="{FF2B5EF4-FFF2-40B4-BE49-F238E27FC236}">
                <a16:creationId xmlns:a16="http://schemas.microsoft.com/office/drawing/2014/main" id="{7E6EE2B1-F1C5-1441-8E65-A0C8B80A3CDA}"/>
              </a:ext>
            </a:extLst>
          </p:cNvPr>
          <p:cNvSpPr>
            <a:spLocks noGrp="1"/>
          </p:cNvSpPr>
          <p:nvPr>
            <p:ph idx="1"/>
          </p:nvPr>
        </p:nvSpPr>
        <p:spPr>
          <a:xfrm>
            <a:off x="457200" y="1905000"/>
            <a:ext cx="8229600" cy="4191000"/>
          </a:xfrm>
        </p:spPr>
        <p:txBody>
          <a:bodyPr>
            <a:normAutofit/>
          </a:bodyPr>
          <a:lstStyle/>
          <a:p>
            <a:pPr algn="just"/>
            <a:r>
              <a:rPr lang="es-ES" sz="2400" b="0" dirty="0" err="1"/>
              <a:t>Stablish</a:t>
            </a:r>
            <a:r>
              <a:rPr lang="es-ES" sz="2400" b="0" dirty="0"/>
              <a:t> </a:t>
            </a:r>
            <a:r>
              <a:rPr lang="es-ES" sz="2400" b="0" dirty="0" err="1"/>
              <a:t>the</a:t>
            </a:r>
            <a:r>
              <a:rPr lang="es-ES" sz="2400" b="0" dirty="0"/>
              <a:t> </a:t>
            </a:r>
            <a:r>
              <a:rPr lang="es-ES" sz="2400" b="0" dirty="0" err="1"/>
              <a:t>questions</a:t>
            </a:r>
            <a:r>
              <a:rPr lang="es-ES" sz="2400" b="0" dirty="0"/>
              <a:t> </a:t>
            </a:r>
            <a:r>
              <a:rPr lang="es-ES" sz="2400" b="0" dirty="0" err="1"/>
              <a:t>about</a:t>
            </a:r>
            <a:r>
              <a:rPr lang="es-ES" sz="2400" b="0" dirty="0"/>
              <a:t> </a:t>
            </a:r>
            <a:r>
              <a:rPr lang="es-ES" sz="2400" b="0" dirty="0" err="1"/>
              <a:t>the</a:t>
            </a:r>
            <a:r>
              <a:rPr lang="es-ES" sz="2400" b="0" dirty="0"/>
              <a:t> </a:t>
            </a:r>
            <a:r>
              <a:rPr lang="es-ES" sz="2400" b="0" dirty="0" err="1"/>
              <a:t>quality</a:t>
            </a:r>
            <a:r>
              <a:rPr lang="es-ES" sz="2400" b="0" dirty="0"/>
              <a:t> / </a:t>
            </a:r>
            <a:r>
              <a:rPr lang="es-ES" sz="2400" b="0" dirty="0" err="1"/>
              <a:t>value</a:t>
            </a:r>
            <a:r>
              <a:rPr lang="es-ES" sz="2400" b="0" dirty="0"/>
              <a:t> of </a:t>
            </a:r>
            <a:r>
              <a:rPr lang="es-ES" sz="2400" b="0" dirty="0" err="1"/>
              <a:t>our</a:t>
            </a:r>
            <a:r>
              <a:rPr lang="es-ES" sz="2400" b="0" dirty="0"/>
              <a:t> </a:t>
            </a:r>
            <a:r>
              <a:rPr lang="es-ES" sz="2400" b="0" dirty="0" err="1"/>
              <a:t>model</a:t>
            </a:r>
            <a:r>
              <a:rPr lang="es-ES" sz="2400" b="0" dirty="0"/>
              <a:t> </a:t>
            </a:r>
            <a:r>
              <a:rPr lang="es-ES" sz="2400" b="0" dirty="0" err="1"/>
              <a:t>that</a:t>
            </a:r>
            <a:r>
              <a:rPr lang="es-ES" sz="2400" b="0" dirty="0"/>
              <a:t> </a:t>
            </a:r>
            <a:r>
              <a:rPr lang="es-ES" sz="2400" b="0" dirty="0" err="1"/>
              <a:t>we</a:t>
            </a:r>
            <a:r>
              <a:rPr lang="es-ES" sz="2400" b="0" dirty="0"/>
              <a:t> </a:t>
            </a:r>
            <a:r>
              <a:rPr lang="es-ES" sz="2400" b="0" dirty="0" err="1"/>
              <a:t>want</a:t>
            </a:r>
            <a:r>
              <a:rPr lang="es-ES" sz="2400" b="0" dirty="0"/>
              <a:t> to </a:t>
            </a:r>
            <a:r>
              <a:rPr lang="es-ES" sz="2400" b="0" dirty="0" err="1"/>
              <a:t>anwer</a:t>
            </a:r>
            <a:r>
              <a:rPr lang="es-ES" sz="2400" b="0" dirty="0"/>
              <a:t>.</a:t>
            </a:r>
          </a:p>
          <a:p>
            <a:pPr algn="just"/>
            <a:endParaRPr lang="es-ES" sz="2400" b="0" dirty="0"/>
          </a:p>
          <a:p>
            <a:pPr algn="just"/>
            <a:r>
              <a:rPr lang="es-ES" sz="2400" b="0" dirty="0" err="1"/>
              <a:t>Select</a:t>
            </a:r>
            <a:r>
              <a:rPr lang="es-ES" sz="2400" b="0" dirty="0"/>
              <a:t> </a:t>
            </a:r>
            <a:r>
              <a:rPr lang="es-ES" sz="2400" b="0" dirty="0" err="1"/>
              <a:t>the</a:t>
            </a:r>
            <a:r>
              <a:rPr lang="es-ES" sz="2400" b="0" dirty="0"/>
              <a:t> </a:t>
            </a:r>
            <a:r>
              <a:rPr lang="es-ES" sz="2400" b="0" dirty="0" err="1"/>
              <a:t>metrics</a:t>
            </a:r>
            <a:r>
              <a:rPr lang="es-ES" sz="2400" b="0" dirty="0"/>
              <a:t> and </a:t>
            </a:r>
            <a:r>
              <a:rPr lang="es-ES" sz="2400" b="0" dirty="0" err="1"/>
              <a:t>verification</a:t>
            </a:r>
            <a:r>
              <a:rPr lang="es-ES" sz="2400" b="0" dirty="0"/>
              <a:t> </a:t>
            </a:r>
            <a:r>
              <a:rPr lang="es-ES" sz="2400" b="0" dirty="0" err="1"/>
              <a:t>graphs</a:t>
            </a:r>
            <a:r>
              <a:rPr lang="es-ES" sz="2400" b="0" dirty="0"/>
              <a:t> </a:t>
            </a:r>
            <a:r>
              <a:rPr lang="es-ES" sz="2400" b="0" dirty="0" err="1"/>
              <a:t>that</a:t>
            </a:r>
            <a:r>
              <a:rPr lang="es-ES" sz="2400" b="0" dirty="0"/>
              <a:t> </a:t>
            </a:r>
            <a:r>
              <a:rPr lang="es-ES" sz="2400" b="0" dirty="0" err="1"/>
              <a:t>allow</a:t>
            </a:r>
            <a:r>
              <a:rPr lang="es-ES" sz="2400" b="0" dirty="0"/>
              <a:t> </a:t>
            </a:r>
            <a:r>
              <a:rPr lang="es-ES" sz="2400" b="0" dirty="0" err="1"/>
              <a:t>us</a:t>
            </a:r>
            <a:r>
              <a:rPr lang="es-ES" sz="2400" b="0" dirty="0"/>
              <a:t> to compute and </a:t>
            </a:r>
            <a:r>
              <a:rPr lang="es-ES" sz="2400" b="0" dirty="0" err="1"/>
              <a:t>adequately</a:t>
            </a:r>
            <a:r>
              <a:rPr lang="es-ES" sz="2400" b="0" dirty="0"/>
              <a:t> </a:t>
            </a:r>
            <a:r>
              <a:rPr lang="es-ES" sz="2400" b="0" dirty="0" err="1"/>
              <a:t>represent</a:t>
            </a:r>
            <a:r>
              <a:rPr lang="es-ES" sz="2400" b="0" dirty="0"/>
              <a:t> </a:t>
            </a:r>
            <a:r>
              <a:rPr lang="es-ES" sz="2400" b="0" dirty="0" err="1"/>
              <a:t>the</a:t>
            </a:r>
            <a:r>
              <a:rPr lang="es-ES" sz="2400" b="0" dirty="0"/>
              <a:t> </a:t>
            </a:r>
            <a:r>
              <a:rPr lang="es-ES" sz="2400" b="0" dirty="0" err="1"/>
              <a:t>attributes</a:t>
            </a:r>
            <a:r>
              <a:rPr lang="es-ES" sz="2400" b="0" dirty="0"/>
              <a:t> of </a:t>
            </a:r>
            <a:r>
              <a:rPr lang="es-ES" sz="2400" b="0" dirty="0" err="1"/>
              <a:t>interest</a:t>
            </a:r>
            <a:r>
              <a:rPr lang="es-ES" sz="2400" b="0" dirty="0"/>
              <a:t> (</a:t>
            </a:r>
            <a:r>
              <a:rPr lang="es-ES" sz="2400" b="0" dirty="0" err="1"/>
              <a:t>according</a:t>
            </a:r>
            <a:r>
              <a:rPr lang="es-ES" sz="2400" b="0" dirty="0"/>
              <a:t> to </a:t>
            </a:r>
            <a:r>
              <a:rPr lang="es-ES" sz="2400" b="0" dirty="0" err="1"/>
              <a:t>the</a:t>
            </a:r>
            <a:r>
              <a:rPr lang="es-ES" sz="2400" b="0" dirty="0"/>
              <a:t> </a:t>
            </a:r>
            <a:r>
              <a:rPr lang="es-ES" sz="2400" b="0" dirty="0" err="1"/>
              <a:t>previous</a:t>
            </a:r>
            <a:r>
              <a:rPr lang="es-ES" sz="2400" b="0" dirty="0"/>
              <a:t> </a:t>
            </a:r>
            <a:r>
              <a:rPr lang="es-ES" sz="2400" b="0" dirty="0" err="1"/>
              <a:t>questions</a:t>
            </a:r>
            <a:r>
              <a:rPr lang="es-ES" sz="2400" b="0" dirty="0"/>
              <a:t>).</a:t>
            </a:r>
          </a:p>
          <a:p>
            <a:pPr algn="just"/>
            <a:endParaRPr lang="es-ES" sz="2400" b="0" dirty="0"/>
          </a:p>
          <a:p>
            <a:pPr algn="just"/>
            <a:r>
              <a:rPr lang="es-ES" sz="2400" b="0" dirty="0" err="1"/>
              <a:t>Choose</a:t>
            </a:r>
            <a:r>
              <a:rPr lang="es-ES" sz="2400" b="0" dirty="0"/>
              <a:t> a </a:t>
            </a:r>
            <a:r>
              <a:rPr lang="es-ES" sz="2400" b="0" dirty="0" err="1"/>
              <a:t>comparison</a:t>
            </a:r>
            <a:r>
              <a:rPr lang="es-ES" sz="2400" b="0" dirty="0"/>
              <a:t> standard </a:t>
            </a:r>
            <a:r>
              <a:rPr lang="es-ES" sz="2400" b="0" dirty="0" err="1"/>
              <a:t>that</a:t>
            </a:r>
            <a:r>
              <a:rPr lang="es-ES" sz="2400" b="0" dirty="0"/>
              <a:t> </a:t>
            </a:r>
            <a:r>
              <a:rPr lang="es-ES" sz="2400" b="0" dirty="0" err="1"/>
              <a:t>provides</a:t>
            </a:r>
            <a:r>
              <a:rPr lang="es-ES" sz="2400" b="0" dirty="0"/>
              <a:t> a </a:t>
            </a:r>
            <a:r>
              <a:rPr lang="es-ES" sz="2400" b="0" dirty="0" err="1"/>
              <a:t>reference</a:t>
            </a:r>
            <a:r>
              <a:rPr lang="es-ES" sz="2400" b="0" dirty="0"/>
              <a:t> </a:t>
            </a:r>
            <a:r>
              <a:rPr lang="es-ES" sz="2400" b="0" dirty="0" err="1"/>
              <a:t>level</a:t>
            </a:r>
            <a:r>
              <a:rPr lang="es-ES" sz="2400" b="0" dirty="0"/>
              <a:t> (</a:t>
            </a:r>
            <a:r>
              <a:rPr lang="es-ES" sz="2400" b="0" dirty="0" err="1"/>
              <a:t>persistence</a:t>
            </a:r>
            <a:r>
              <a:rPr lang="es-ES" sz="2400" b="0" dirty="0"/>
              <a:t>, </a:t>
            </a:r>
            <a:r>
              <a:rPr lang="es-ES" sz="2400" b="0" dirty="0" err="1"/>
              <a:t>climatology</a:t>
            </a:r>
            <a:r>
              <a:rPr lang="es-ES" sz="2400" b="0" dirty="0"/>
              <a:t> </a:t>
            </a:r>
            <a:r>
              <a:rPr lang="es-ES" sz="2400" b="0" dirty="0" err="1"/>
              <a:t>or</a:t>
            </a:r>
            <a:r>
              <a:rPr lang="es-ES" sz="2400" b="0" dirty="0"/>
              <a:t> </a:t>
            </a:r>
            <a:r>
              <a:rPr lang="es-ES" sz="2400" b="0" dirty="0" err="1"/>
              <a:t>old</a:t>
            </a:r>
            <a:r>
              <a:rPr lang="es-ES" sz="2400" b="0" dirty="0"/>
              <a:t> </a:t>
            </a:r>
            <a:r>
              <a:rPr lang="es-ES" sz="2400" b="0" dirty="0" err="1"/>
              <a:t>model</a:t>
            </a:r>
            <a:r>
              <a:rPr lang="es-ES" sz="2400" b="0" dirty="0"/>
              <a:t>), to decide </a:t>
            </a:r>
            <a:r>
              <a:rPr lang="es-ES" sz="2400" b="0" dirty="0" err="1"/>
              <a:t>which</a:t>
            </a:r>
            <a:r>
              <a:rPr lang="es-ES" sz="2400" b="0" dirty="0"/>
              <a:t> </a:t>
            </a:r>
            <a:r>
              <a:rPr lang="es-ES" sz="2400" b="0" dirty="0" err="1"/>
              <a:t>system</a:t>
            </a:r>
            <a:r>
              <a:rPr lang="es-ES" sz="2400" b="0" dirty="0"/>
              <a:t> </a:t>
            </a:r>
            <a:r>
              <a:rPr lang="es-ES" sz="2400" b="0" dirty="0" err="1"/>
              <a:t>is</a:t>
            </a:r>
            <a:r>
              <a:rPr lang="es-ES" sz="2400" b="0" dirty="0"/>
              <a:t> </a:t>
            </a:r>
            <a:r>
              <a:rPr lang="es-ES" sz="2400" b="0" dirty="0" err="1"/>
              <a:t>better</a:t>
            </a:r>
            <a:r>
              <a:rPr lang="es-ES" sz="2400" b="0" dirty="0"/>
              <a:t> to use.</a:t>
            </a:r>
          </a:p>
        </p:txBody>
      </p:sp>
      <p:pic>
        <p:nvPicPr>
          <p:cNvPr id="4" name="Picture 3">
            <a:extLst>
              <a:ext uri="{FF2B5EF4-FFF2-40B4-BE49-F238E27FC236}">
                <a16:creationId xmlns:a16="http://schemas.microsoft.com/office/drawing/2014/main" id="{738ED54C-8DCA-9247-A269-387B681FA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D396474E-797E-3649-9ED4-92AFF8C558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249918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Protocol</a:t>
            </a:r>
          </a:p>
        </p:txBody>
      </p:sp>
      <p:sp>
        <p:nvSpPr>
          <p:cNvPr id="5" name="Content Placeholder 2">
            <a:extLst>
              <a:ext uri="{FF2B5EF4-FFF2-40B4-BE49-F238E27FC236}">
                <a16:creationId xmlns:a16="http://schemas.microsoft.com/office/drawing/2014/main" id="{7E6EE2B1-F1C5-1441-8E65-A0C8B80A3CDA}"/>
              </a:ext>
            </a:extLst>
          </p:cNvPr>
          <p:cNvSpPr>
            <a:spLocks noGrp="1"/>
          </p:cNvSpPr>
          <p:nvPr>
            <p:ph idx="1"/>
          </p:nvPr>
        </p:nvSpPr>
        <p:spPr>
          <a:xfrm>
            <a:off x="457200" y="1905000"/>
            <a:ext cx="8229600" cy="4191000"/>
          </a:xfrm>
        </p:spPr>
        <p:txBody>
          <a:bodyPr>
            <a:normAutofit/>
          </a:bodyPr>
          <a:lstStyle/>
          <a:p>
            <a:pPr algn="just"/>
            <a:r>
              <a:rPr lang="es-ES" sz="2400" b="0" dirty="0" err="1"/>
              <a:t>Stablish</a:t>
            </a:r>
            <a:r>
              <a:rPr lang="es-ES" sz="2400" b="0" dirty="0"/>
              <a:t> </a:t>
            </a:r>
            <a:r>
              <a:rPr lang="es-ES" sz="2400" b="0" dirty="0" err="1"/>
              <a:t>the</a:t>
            </a:r>
            <a:r>
              <a:rPr lang="es-ES" sz="2400" b="0" dirty="0"/>
              <a:t> </a:t>
            </a:r>
            <a:r>
              <a:rPr lang="es-ES" sz="2400" b="0" dirty="0" err="1"/>
              <a:t>questions</a:t>
            </a:r>
            <a:r>
              <a:rPr lang="es-ES" sz="2400" b="0" dirty="0"/>
              <a:t> </a:t>
            </a:r>
            <a:r>
              <a:rPr lang="es-ES" sz="2400" b="0" dirty="0" err="1"/>
              <a:t>about</a:t>
            </a:r>
            <a:r>
              <a:rPr lang="es-ES" sz="2400" b="0" dirty="0"/>
              <a:t> </a:t>
            </a:r>
            <a:r>
              <a:rPr lang="es-ES" sz="2400" b="0" dirty="0" err="1"/>
              <a:t>the</a:t>
            </a:r>
            <a:r>
              <a:rPr lang="es-ES" sz="2400" b="0" dirty="0"/>
              <a:t> </a:t>
            </a:r>
            <a:r>
              <a:rPr lang="es-ES" sz="2400" b="0" dirty="0" err="1"/>
              <a:t>quality</a:t>
            </a:r>
            <a:r>
              <a:rPr lang="es-ES" sz="2400" b="0" dirty="0"/>
              <a:t> / </a:t>
            </a:r>
            <a:r>
              <a:rPr lang="es-ES" sz="2400" b="0" dirty="0" err="1"/>
              <a:t>value</a:t>
            </a:r>
            <a:r>
              <a:rPr lang="es-ES" sz="2400" b="0" dirty="0"/>
              <a:t> of </a:t>
            </a:r>
            <a:r>
              <a:rPr lang="es-ES" sz="2400" b="0" dirty="0" err="1"/>
              <a:t>our</a:t>
            </a:r>
            <a:r>
              <a:rPr lang="es-ES" sz="2400" b="0" dirty="0"/>
              <a:t> </a:t>
            </a:r>
            <a:r>
              <a:rPr lang="es-ES" sz="2400" b="0" dirty="0" err="1"/>
              <a:t>model</a:t>
            </a:r>
            <a:r>
              <a:rPr lang="es-ES" sz="2400" b="0" dirty="0"/>
              <a:t> </a:t>
            </a:r>
            <a:r>
              <a:rPr lang="es-ES" sz="2400" b="0" dirty="0" err="1"/>
              <a:t>that</a:t>
            </a:r>
            <a:r>
              <a:rPr lang="es-ES" sz="2400" b="0" dirty="0"/>
              <a:t> </a:t>
            </a:r>
            <a:r>
              <a:rPr lang="es-ES" sz="2400" b="0" dirty="0" err="1"/>
              <a:t>we</a:t>
            </a:r>
            <a:r>
              <a:rPr lang="es-ES" sz="2400" b="0" dirty="0"/>
              <a:t> </a:t>
            </a:r>
            <a:r>
              <a:rPr lang="es-ES" sz="2400" b="0" dirty="0" err="1"/>
              <a:t>want</a:t>
            </a:r>
            <a:r>
              <a:rPr lang="es-ES" sz="2400" b="0" dirty="0"/>
              <a:t> to </a:t>
            </a:r>
            <a:r>
              <a:rPr lang="es-ES" sz="2400" b="0" dirty="0" err="1"/>
              <a:t>anwer</a:t>
            </a:r>
            <a:r>
              <a:rPr lang="es-ES" sz="2400" b="0" dirty="0"/>
              <a:t>.</a:t>
            </a:r>
          </a:p>
          <a:p>
            <a:pPr algn="just"/>
            <a:endParaRPr lang="es-ES" sz="2400" b="0" dirty="0"/>
          </a:p>
          <a:p>
            <a:pPr algn="just"/>
            <a:r>
              <a:rPr lang="es-ES" sz="2400" b="0" dirty="0" err="1"/>
              <a:t>Select</a:t>
            </a:r>
            <a:r>
              <a:rPr lang="es-ES" sz="2400" b="0" dirty="0"/>
              <a:t> </a:t>
            </a:r>
            <a:r>
              <a:rPr lang="es-ES" sz="2400" b="0" dirty="0" err="1"/>
              <a:t>the</a:t>
            </a:r>
            <a:r>
              <a:rPr lang="es-ES" sz="2400" b="0" dirty="0"/>
              <a:t> </a:t>
            </a:r>
            <a:r>
              <a:rPr lang="es-ES" sz="2400" b="0" dirty="0" err="1"/>
              <a:t>metrics</a:t>
            </a:r>
            <a:r>
              <a:rPr lang="es-ES" sz="2400" b="0" dirty="0"/>
              <a:t> and </a:t>
            </a:r>
            <a:r>
              <a:rPr lang="es-ES" sz="2400" b="0" dirty="0" err="1"/>
              <a:t>verification</a:t>
            </a:r>
            <a:r>
              <a:rPr lang="es-ES" sz="2400" b="0" dirty="0"/>
              <a:t> </a:t>
            </a:r>
            <a:r>
              <a:rPr lang="es-ES" sz="2400" b="0" dirty="0" err="1"/>
              <a:t>graphs</a:t>
            </a:r>
            <a:r>
              <a:rPr lang="es-ES" sz="2400" b="0" dirty="0"/>
              <a:t> </a:t>
            </a:r>
            <a:r>
              <a:rPr lang="es-ES" sz="2400" b="0" dirty="0" err="1"/>
              <a:t>that</a:t>
            </a:r>
            <a:r>
              <a:rPr lang="es-ES" sz="2400" b="0" dirty="0"/>
              <a:t> </a:t>
            </a:r>
            <a:r>
              <a:rPr lang="es-ES" sz="2400" b="0" dirty="0" err="1"/>
              <a:t>allow</a:t>
            </a:r>
            <a:r>
              <a:rPr lang="es-ES" sz="2400" b="0" dirty="0"/>
              <a:t> </a:t>
            </a:r>
            <a:r>
              <a:rPr lang="es-ES" sz="2400" b="0" dirty="0" err="1"/>
              <a:t>us</a:t>
            </a:r>
            <a:r>
              <a:rPr lang="es-ES" sz="2400" b="0" dirty="0"/>
              <a:t> to compute and </a:t>
            </a:r>
            <a:r>
              <a:rPr lang="es-ES" sz="2400" b="0" dirty="0" err="1"/>
              <a:t>adequately</a:t>
            </a:r>
            <a:r>
              <a:rPr lang="es-ES" sz="2400" b="0" dirty="0"/>
              <a:t> </a:t>
            </a:r>
            <a:r>
              <a:rPr lang="es-ES" sz="2400" b="0" dirty="0" err="1"/>
              <a:t>represent</a:t>
            </a:r>
            <a:r>
              <a:rPr lang="es-ES" sz="2400" b="0" dirty="0"/>
              <a:t> </a:t>
            </a:r>
            <a:r>
              <a:rPr lang="es-ES" sz="2400" b="0" dirty="0" err="1"/>
              <a:t>the</a:t>
            </a:r>
            <a:r>
              <a:rPr lang="es-ES" sz="2400" b="0" dirty="0"/>
              <a:t> </a:t>
            </a:r>
            <a:r>
              <a:rPr lang="es-ES" sz="2400" b="0" dirty="0" err="1"/>
              <a:t>attributes</a:t>
            </a:r>
            <a:r>
              <a:rPr lang="es-ES" sz="2400" b="0" dirty="0"/>
              <a:t> of </a:t>
            </a:r>
            <a:r>
              <a:rPr lang="es-ES" sz="2400" b="0" dirty="0" err="1"/>
              <a:t>interest</a:t>
            </a:r>
            <a:r>
              <a:rPr lang="es-ES" sz="2400" b="0" dirty="0"/>
              <a:t> (</a:t>
            </a:r>
            <a:r>
              <a:rPr lang="es-ES" sz="2400" b="0" dirty="0" err="1"/>
              <a:t>according</a:t>
            </a:r>
            <a:r>
              <a:rPr lang="es-ES" sz="2400" b="0" dirty="0"/>
              <a:t> to </a:t>
            </a:r>
            <a:r>
              <a:rPr lang="es-ES" sz="2400" b="0" dirty="0" err="1"/>
              <a:t>the</a:t>
            </a:r>
            <a:r>
              <a:rPr lang="es-ES" sz="2400" b="0" dirty="0"/>
              <a:t> </a:t>
            </a:r>
            <a:r>
              <a:rPr lang="es-ES" sz="2400" b="0" dirty="0" err="1"/>
              <a:t>previous</a:t>
            </a:r>
            <a:r>
              <a:rPr lang="es-ES" sz="2400" b="0" dirty="0"/>
              <a:t> </a:t>
            </a:r>
            <a:r>
              <a:rPr lang="es-ES" sz="2400" b="0" dirty="0" err="1"/>
              <a:t>questions</a:t>
            </a:r>
            <a:r>
              <a:rPr lang="es-ES" sz="2400" b="0" dirty="0"/>
              <a:t>).</a:t>
            </a:r>
          </a:p>
          <a:p>
            <a:pPr algn="just"/>
            <a:endParaRPr lang="es-ES" sz="2400" b="0" dirty="0"/>
          </a:p>
          <a:p>
            <a:pPr algn="just"/>
            <a:r>
              <a:rPr lang="es-ES" sz="2400" b="0" dirty="0" err="1"/>
              <a:t>Choose</a:t>
            </a:r>
            <a:r>
              <a:rPr lang="es-ES" sz="2400" b="0" dirty="0"/>
              <a:t> a </a:t>
            </a:r>
            <a:r>
              <a:rPr lang="es-ES" sz="2400" b="0" dirty="0" err="1"/>
              <a:t>comparison</a:t>
            </a:r>
            <a:r>
              <a:rPr lang="es-ES" sz="2400" b="0" dirty="0"/>
              <a:t> standard </a:t>
            </a:r>
            <a:r>
              <a:rPr lang="es-ES" sz="2400" b="0" dirty="0" err="1"/>
              <a:t>that</a:t>
            </a:r>
            <a:r>
              <a:rPr lang="es-ES" sz="2400" b="0" dirty="0"/>
              <a:t> </a:t>
            </a:r>
            <a:r>
              <a:rPr lang="es-ES" sz="2400" b="0" dirty="0" err="1"/>
              <a:t>provides</a:t>
            </a:r>
            <a:r>
              <a:rPr lang="es-ES" sz="2400" b="0" dirty="0"/>
              <a:t> a </a:t>
            </a:r>
            <a:r>
              <a:rPr lang="es-ES" sz="2400" b="0" dirty="0" err="1"/>
              <a:t>reference</a:t>
            </a:r>
            <a:r>
              <a:rPr lang="es-ES" sz="2400" b="0" dirty="0"/>
              <a:t> </a:t>
            </a:r>
            <a:r>
              <a:rPr lang="es-ES" sz="2400" b="0" dirty="0" err="1"/>
              <a:t>level</a:t>
            </a:r>
            <a:r>
              <a:rPr lang="es-ES" sz="2400" b="0" dirty="0"/>
              <a:t> (</a:t>
            </a:r>
            <a:r>
              <a:rPr lang="es-ES" sz="2400" b="0" dirty="0" err="1"/>
              <a:t>persistence</a:t>
            </a:r>
            <a:r>
              <a:rPr lang="es-ES" sz="2400" b="0" dirty="0"/>
              <a:t>, </a:t>
            </a:r>
            <a:r>
              <a:rPr lang="es-ES" sz="2400" b="0" dirty="0" err="1"/>
              <a:t>climatology</a:t>
            </a:r>
            <a:r>
              <a:rPr lang="es-ES" sz="2400" b="0" dirty="0"/>
              <a:t> </a:t>
            </a:r>
            <a:r>
              <a:rPr lang="es-ES" sz="2400" b="0" dirty="0" err="1"/>
              <a:t>or</a:t>
            </a:r>
            <a:r>
              <a:rPr lang="es-ES" sz="2400" b="0" dirty="0"/>
              <a:t> </a:t>
            </a:r>
            <a:r>
              <a:rPr lang="es-ES" sz="2400" b="0" dirty="0" err="1"/>
              <a:t>old</a:t>
            </a:r>
            <a:r>
              <a:rPr lang="es-ES" sz="2400" b="0" dirty="0"/>
              <a:t> </a:t>
            </a:r>
            <a:r>
              <a:rPr lang="es-ES" sz="2400" b="0" dirty="0" err="1"/>
              <a:t>model</a:t>
            </a:r>
            <a:r>
              <a:rPr lang="es-ES" sz="2400" b="0" dirty="0"/>
              <a:t>), to decide </a:t>
            </a:r>
            <a:r>
              <a:rPr lang="es-ES" sz="2400" b="0" dirty="0" err="1"/>
              <a:t>which</a:t>
            </a:r>
            <a:r>
              <a:rPr lang="es-ES" sz="2400" b="0" dirty="0"/>
              <a:t> </a:t>
            </a:r>
            <a:r>
              <a:rPr lang="es-ES" sz="2400" b="0" dirty="0" err="1"/>
              <a:t>system</a:t>
            </a:r>
            <a:r>
              <a:rPr lang="es-ES" sz="2400" b="0" dirty="0"/>
              <a:t> </a:t>
            </a:r>
            <a:r>
              <a:rPr lang="es-ES" sz="2400" b="0" dirty="0" err="1"/>
              <a:t>is</a:t>
            </a:r>
            <a:r>
              <a:rPr lang="es-ES" sz="2400" b="0" dirty="0"/>
              <a:t> </a:t>
            </a:r>
            <a:r>
              <a:rPr lang="es-ES" sz="2400" b="0" dirty="0" err="1"/>
              <a:t>better</a:t>
            </a:r>
            <a:r>
              <a:rPr lang="es-ES" sz="2400" b="0" dirty="0"/>
              <a:t> to use.</a:t>
            </a:r>
          </a:p>
        </p:txBody>
      </p:sp>
      <p:pic>
        <p:nvPicPr>
          <p:cNvPr id="4" name="Picture 3">
            <a:extLst>
              <a:ext uri="{FF2B5EF4-FFF2-40B4-BE49-F238E27FC236}">
                <a16:creationId xmlns:a16="http://schemas.microsoft.com/office/drawing/2014/main" id="{738ED54C-8DCA-9247-A269-387B681FA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1D32D647-3FEE-4843-A685-DEFCF3E4FA3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49871246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GB" sz="3600" b="1" dirty="0"/>
              <a:t>Protocol</a:t>
            </a:r>
          </a:p>
        </p:txBody>
      </p:sp>
      <p:sp>
        <p:nvSpPr>
          <p:cNvPr id="5" name="Content Placeholder 2">
            <a:extLst>
              <a:ext uri="{FF2B5EF4-FFF2-40B4-BE49-F238E27FC236}">
                <a16:creationId xmlns:a16="http://schemas.microsoft.com/office/drawing/2014/main" id="{7E6EE2B1-F1C5-1441-8E65-A0C8B80A3CDA}"/>
              </a:ext>
            </a:extLst>
          </p:cNvPr>
          <p:cNvSpPr>
            <a:spLocks noGrp="1"/>
          </p:cNvSpPr>
          <p:nvPr>
            <p:ph idx="1"/>
          </p:nvPr>
        </p:nvSpPr>
        <p:spPr>
          <a:xfrm>
            <a:off x="457200" y="1905000"/>
            <a:ext cx="8229600" cy="4191000"/>
          </a:xfrm>
        </p:spPr>
        <p:txBody>
          <a:bodyPr>
            <a:normAutofit/>
          </a:bodyPr>
          <a:lstStyle/>
          <a:p>
            <a:pPr algn="just"/>
            <a:r>
              <a:rPr lang="es-ES" sz="2400" b="0" dirty="0" err="1"/>
              <a:t>Stablish</a:t>
            </a:r>
            <a:r>
              <a:rPr lang="es-ES" sz="2400" b="0" dirty="0"/>
              <a:t> </a:t>
            </a:r>
            <a:r>
              <a:rPr lang="es-ES" sz="2400" b="0" dirty="0" err="1"/>
              <a:t>the</a:t>
            </a:r>
            <a:r>
              <a:rPr lang="es-ES" sz="2400" b="0" dirty="0"/>
              <a:t> </a:t>
            </a:r>
            <a:r>
              <a:rPr lang="es-ES" sz="2400" b="0" dirty="0" err="1"/>
              <a:t>questions</a:t>
            </a:r>
            <a:r>
              <a:rPr lang="es-ES" sz="2400" b="0" dirty="0"/>
              <a:t> </a:t>
            </a:r>
            <a:r>
              <a:rPr lang="es-ES" sz="2400" b="0" dirty="0" err="1"/>
              <a:t>about</a:t>
            </a:r>
            <a:r>
              <a:rPr lang="es-ES" sz="2400" b="0" dirty="0"/>
              <a:t> </a:t>
            </a:r>
            <a:r>
              <a:rPr lang="es-ES" sz="2400" b="0" dirty="0" err="1"/>
              <a:t>the</a:t>
            </a:r>
            <a:r>
              <a:rPr lang="es-ES" sz="2400" b="0" dirty="0"/>
              <a:t> </a:t>
            </a:r>
            <a:r>
              <a:rPr lang="es-ES" sz="2400" b="0" dirty="0" err="1"/>
              <a:t>quality</a:t>
            </a:r>
            <a:r>
              <a:rPr lang="es-ES" sz="2400" b="0" dirty="0"/>
              <a:t> / </a:t>
            </a:r>
            <a:r>
              <a:rPr lang="es-ES" sz="2400" b="0" dirty="0" err="1"/>
              <a:t>value</a:t>
            </a:r>
            <a:r>
              <a:rPr lang="es-ES" sz="2400" b="0" dirty="0"/>
              <a:t> of </a:t>
            </a:r>
            <a:r>
              <a:rPr lang="es-ES" sz="2400" b="0" dirty="0" err="1"/>
              <a:t>our</a:t>
            </a:r>
            <a:r>
              <a:rPr lang="es-ES" sz="2400" b="0" dirty="0"/>
              <a:t> </a:t>
            </a:r>
            <a:r>
              <a:rPr lang="es-ES" sz="2400" b="0" dirty="0" err="1"/>
              <a:t>model</a:t>
            </a:r>
            <a:r>
              <a:rPr lang="es-ES" sz="2400" b="0" dirty="0"/>
              <a:t> </a:t>
            </a:r>
            <a:r>
              <a:rPr lang="es-ES" sz="2400" b="0" dirty="0" err="1"/>
              <a:t>that</a:t>
            </a:r>
            <a:r>
              <a:rPr lang="es-ES" sz="2400" b="0" dirty="0"/>
              <a:t> </a:t>
            </a:r>
            <a:r>
              <a:rPr lang="es-ES" sz="2400" b="0" dirty="0" err="1"/>
              <a:t>we</a:t>
            </a:r>
            <a:r>
              <a:rPr lang="es-ES" sz="2400" b="0" dirty="0"/>
              <a:t> </a:t>
            </a:r>
            <a:r>
              <a:rPr lang="es-ES" sz="2400" b="0" dirty="0" err="1"/>
              <a:t>want</a:t>
            </a:r>
            <a:r>
              <a:rPr lang="es-ES" sz="2400" b="0" dirty="0"/>
              <a:t> to </a:t>
            </a:r>
            <a:r>
              <a:rPr lang="es-ES" sz="2400" b="0" dirty="0" err="1"/>
              <a:t>anwer</a:t>
            </a:r>
            <a:r>
              <a:rPr lang="es-ES" sz="2400" b="0" dirty="0"/>
              <a:t>.</a:t>
            </a:r>
          </a:p>
          <a:p>
            <a:pPr algn="just"/>
            <a:endParaRPr lang="es-ES" sz="2400" b="0" dirty="0"/>
          </a:p>
          <a:p>
            <a:pPr algn="just"/>
            <a:r>
              <a:rPr lang="es-ES" sz="2400" b="0" dirty="0" err="1"/>
              <a:t>Select</a:t>
            </a:r>
            <a:r>
              <a:rPr lang="es-ES" sz="2400" b="0" dirty="0"/>
              <a:t> </a:t>
            </a:r>
            <a:r>
              <a:rPr lang="es-ES" sz="2400" b="0" dirty="0" err="1"/>
              <a:t>the</a:t>
            </a:r>
            <a:r>
              <a:rPr lang="es-ES" sz="2400" b="0" dirty="0"/>
              <a:t> </a:t>
            </a:r>
            <a:r>
              <a:rPr lang="es-ES" sz="2400" b="0" dirty="0" err="1"/>
              <a:t>metrics</a:t>
            </a:r>
            <a:r>
              <a:rPr lang="es-ES" sz="2400" b="0" dirty="0"/>
              <a:t> and </a:t>
            </a:r>
            <a:r>
              <a:rPr lang="es-ES" sz="2400" b="0" dirty="0" err="1"/>
              <a:t>verification</a:t>
            </a:r>
            <a:r>
              <a:rPr lang="es-ES" sz="2400" b="0" dirty="0"/>
              <a:t> </a:t>
            </a:r>
            <a:r>
              <a:rPr lang="es-ES" sz="2400" b="0" dirty="0" err="1"/>
              <a:t>graphs</a:t>
            </a:r>
            <a:r>
              <a:rPr lang="es-ES" sz="2400" b="0" dirty="0"/>
              <a:t> </a:t>
            </a:r>
            <a:r>
              <a:rPr lang="es-ES" sz="2400" b="0" dirty="0" err="1"/>
              <a:t>that</a:t>
            </a:r>
            <a:r>
              <a:rPr lang="es-ES" sz="2400" b="0" dirty="0"/>
              <a:t> </a:t>
            </a:r>
            <a:r>
              <a:rPr lang="es-ES" sz="2400" b="0" dirty="0" err="1"/>
              <a:t>allow</a:t>
            </a:r>
            <a:r>
              <a:rPr lang="es-ES" sz="2400" b="0" dirty="0"/>
              <a:t> </a:t>
            </a:r>
            <a:r>
              <a:rPr lang="es-ES" sz="2400" b="0" dirty="0" err="1"/>
              <a:t>us</a:t>
            </a:r>
            <a:r>
              <a:rPr lang="es-ES" sz="2400" b="0" dirty="0"/>
              <a:t> to compute and </a:t>
            </a:r>
            <a:r>
              <a:rPr lang="es-ES" sz="2400" b="0" dirty="0" err="1"/>
              <a:t>adequately</a:t>
            </a:r>
            <a:r>
              <a:rPr lang="es-ES" sz="2400" b="0" dirty="0"/>
              <a:t> </a:t>
            </a:r>
            <a:r>
              <a:rPr lang="es-ES" sz="2400" b="0" dirty="0" err="1"/>
              <a:t>represent</a:t>
            </a:r>
            <a:r>
              <a:rPr lang="es-ES" sz="2400" b="0" dirty="0"/>
              <a:t> </a:t>
            </a:r>
            <a:r>
              <a:rPr lang="es-ES" sz="2400" b="0" dirty="0" err="1"/>
              <a:t>the</a:t>
            </a:r>
            <a:r>
              <a:rPr lang="es-ES" sz="2400" b="0" dirty="0"/>
              <a:t> </a:t>
            </a:r>
            <a:r>
              <a:rPr lang="es-ES" sz="2400" b="0" dirty="0" err="1"/>
              <a:t>attributes</a:t>
            </a:r>
            <a:r>
              <a:rPr lang="es-ES" sz="2400" b="0" dirty="0"/>
              <a:t> of </a:t>
            </a:r>
            <a:r>
              <a:rPr lang="es-ES" sz="2400" b="0" dirty="0" err="1"/>
              <a:t>interest</a:t>
            </a:r>
            <a:r>
              <a:rPr lang="es-ES" sz="2400" b="0" dirty="0"/>
              <a:t> (</a:t>
            </a:r>
            <a:r>
              <a:rPr lang="es-ES" sz="2400" b="0" dirty="0" err="1"/>
              <a:t>according</a:t>
            </a:r>
            <a:r>
              <a:rPr lang="es-ES" sz="2400" b="0" dirty="0"/>
              <a:t> to </a:t>
            </a:r>
            <a:r>
              <a:rPr lang="es-ES" sz="2400" b="0" dirty="0" err="1"/>
              <a:t>the</a:t>
            </a:r>
            <a:r>
              <a:rPr lang="es-ES" sz="2400" b="0" dirty="0"/>
              <a:t> </a:t>
            </a:r>
            <a:r>
              <a:rPr lang="es-ES" sz="2400" b="0" dirty="0" err="1"/>
              <a:t>previous</a:t>
            </a:r>
            <a:r>
              <a:rPr lang="es-ES" sz="2400" b="0" dirty="0"/>
              <a:t> </a:t>
            </a:r>
            <a:r>
              <a:rPr lang="es-ES" sz="2400" b="0" dirty="0" err="1"/>
              <a:t>questions</a:t>
            </a:r>
            <a:r>
              <a:rPr lang="es-ES" sz="2400" b="0" dirty="0"/>
              <a:t>).</a:t>
            </a:r>
          </a:p>
          <a:p>
            <a:pPr algn="just"/>
            <a:endParaRPr lang="es-ES" sz="2400" b="0" dirty="0"/>
          </a:p>
          <a:p>
            <a:pPr algn="just"/>
            <a:r>
              <a:rPr lang="es-ES" sz="2400" b="0" dirty="0" err="1"/>
              <a:t>Choose</a:t>
            </a:r>
            <a:r>
              <a:rPr lang="es-ES" sz="2400" b="0" dirty="0"/>
              <a:t> a </a:t>
            </a:r>
            <a:r>
              <a:rPr lang="es-ES" sz="2400" b="0" dirty="0" err="1"/>
              <a:t>comparison</a:t>
            </a:r>
            <a:r>
              <a:rPr lang="es-ES" sz="2400" b="0" dirty="0"/>
              <a:t> standard </a:t>
            </a:r>
            <a:r>
              <a:rPr lang="es-ES" sz="2400" b="0" dirty="0" err="1"/>
              <a:t>that</a:t>
            </a:r>
            <a:r>
              <a:rPr lang="es-ES" sz="2400" b="0" dirty="0"/>
              <a:t> </a:t>
            </a:r>
            <a:r>
              <a:rPr lang="es-ES" sz="2400" b="0" dirty="0" err="1"/>
              <a:t>provides</a:t>
            </a:r>
            <a:r>
              <a:rPr lang="es-ES" sz="2400" b="0" dirty="0"/>
              <a:t> a </a:t>
            </a:r>
            <a:r>
              <a:rPr lang="es-ES" sz="2400" b="0" dirty="0" err="1"/>
              <a:t>reference</a:t>
            </a:r>
            <a:r>
              <a:rPr lang="es-ES" sz="2400" b="0" dirty="0"/>
              <a:t> </a:t>
            </a:r>
            <a:r>
              <a:rPr lang="es-ES" sz="2400" b="0" dirty="0" err="1"/>
              <a:t>level</a:t>
            </a:r>
            <a:r>
              <a:rPr lang="es-ES" sz="2400" b="0" dirty="0"/>
              <a:t> (</a:t>
            </a:r>
            <a:r>
              <a:rPr lang="es-ES" sz="2400" b="0" dirty="0" err="1"/>
              <a:t>persistence</a:t>
            </a:r>
            <a:r>
              <a:rPr lang="es-ES" sz="2400" b="0" dirty="0"/>
              <a:t>, </a:t>
            </a:r>
            <a:r>
              <a:rPr lang="es-ES" sz="2400" b="0" dirty="0" err="1"/>
              <a:t>climatology</a:t>
            </a:r>
            <a:r>
              <a:rPr lang="es-ES" sz="2400" b="0" dirty="0"/>
              <a:t> </a:t>
            </a:r>
            <a:r>
              <a:rPr lang="es-ES" sz="2400" b="0" dirty="0" err="1"/>
              <a:t>or</a:t>
            </a:r>
            <a:r>
              <a:rPr lang="es-ES" sz="2400" b="0" dirty="0"/>
              <a:t> </a:t>
            </a:r>
            <a:r>
              <a:rPr lang="es-ES" sz="2400" b="0" dirty="0" err="1"/>
              <a:t>old</a:t>
            </a:r>
            <a:r>
              <a:rPr lang="es-ES" sz="2400" b="0" dirty="0"/>
              <a:t> </a:t>
            </a:r>
            <a:r>
              <a:rPr lang="es-ES" sz="2400" b="0" dirty="0" err="1"/>
              <a:t>model</a:t>
            </a:r>
            <a:r>
              <a:rPr lang="es-ES" sz="2400" b="0" dirty="0"/>
              <a:t>), to decide </a:t>
            </a:r>
            <a:r>
              <a:rPr lang="es-ES" sz="2400" b="0" dirty="0" err="1"/>
              <a:t>which</a:t>
            </a:r>
            <a:r>
              <a:rPr lang="es-ES" sz="2400" b="0" dirty="0"/>
              <a:t> </a:t>
            </a:r>
            <a:r>
              <a:rPr lang="es-ES" sz="2400" b="0" dirty="0" err="1"/>
              <a:t>system</a:t>
            </a:r>
            <a:r>
              <a:rPr lang="es-ES" sz="2400" b="0" dirty="0"/>
              <a:t> </a:t>
            </a:r>
            <a:r>
              <a:rPr lang="es-ES" sz="2400" b="0" dirty="0" err="1"/>
              <a:t>is</a:t>
            </a:r>
            <a:r>
              <a:rPr lang="es-ES" sz="2400" b="0" dirty="0"/>
              <a:t> </a:t>
            </a:r>
            <a:r>
              <a:rPr lang="es-ES" sz="2400" b="0" dirty="0" err="1"/>
              <a:t>better</a:t>
            </a:r>
            <a:r>
              <a:rPr lang="es-ES" sz="2400" b="0" dirty="0"/>
              <a:t> to use.</a:t>
            </a:r>
          </a:p>
        </p:txBody>
      </p:sp>
      <p:pic>
        <p:nvPicPr>
          <p:cNvPr id="4" name="Picture 3">
            <a:extLst>
              <a:ext uri="{FF2B5EF4-FFF2-40B4-BE49-F238E27FC236}">
                <a16:creationId xmlns:a16="http://schemas.microsoft.com/office/drawing/2014/main" id="{738ED54C-8DCA-9247-A269-387B681FA9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6" name="Picture 5">
            <a:extLst>
              <a:ext uri="{FF2B5EF4-FFF2-40B4-BE49-F238E27FC236}">
                <a16:creationId xmlns:a16="http://schemas.microsoft.com/office/drawing/2014/main" id="{546A2EAA-F1EE-9642-8D71-41FDC194AD3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pic>
        <p:nvPicPr>
          <p:cNvPr id="7" name="Picture 6">
            <a:extLst>
              <a:ext uri="{FF2B5EF4-FFF2-40B4-BE49-F238E27FC236}">
                <a16:creationId xmlns:a16="http://schemas.microsoft.com/office/drawing/2014/main" id="{79122F66-835E-0340-BA78-9B42D200E1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99281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2368683" y="3373600"/>
            <a:ext cx="4413117" cy="775597"/>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800" b="1" dirty="0" err="1">
                <a:solidFill>
                  <a:prstClr val="black"/>
                </a:solidFill>
                <a:latin typeface="Calibri"/>
                <a:ea typeface="Lato Light" panose="020F0502020204030203" pitchFamily="34" charset="0"/>
                <a:cs typeface="Lato Light" panose="020F0502020204030203" pitchFamily="34" charset="0"/>
              </a:rPr>
              <a:t>Raül</a:t>
            </a:r>
            <a:r>
              <a:rPr lang="en-IN" sz="2800" b="1" dirty="0">
                <a:solidFill>
                  <a:prstClr val="black"/>
                </a:solidFill>
                <a:latin typeface="Calibri"/>
                <a:ea typeface="Lato Light" panose="020F0502020204030203" pitchFamily="34" charset="0"/>
                <a:cs typeface="Lato Light" panose="020F0502020204030203" pitchFamily="34" charset="0"/>
              </a:rPr>
              <a:t> Marcos</a:t>
            </a:r>
          </a:p>
          <a:p>
            <a:pPr algn="ctr"/>
            <a:r>
              <a:rPr lang="en-IN" sz="2800" dirty="0" err="1">
                <a:solidFill>
                  <a:prstClr val="black"/>
                </a:solidFill>
                <a:latin typeface="Consolas" pitchFamily="49" charset="0"/>
                <a:ea typeface="Lato Light" panose="020F0502020204030203" pitchFamily="34" charset="0"/>
                <a:cs typeface="Consolas" pitchFamily="49" charset="0"/>
              </a:rPr>
              <a:t>rmarcos@bsc.es</a:t>
            </a:r>
            <a:endParaRPr lang="en-IN" sz="2800" dirty="0">
              <a:solidFill>
                <a:prstClr val="black"/>
              </a:solidFill>
              <a:latin typeface="Consolas" pitchFamily="49" charset="0"/>
              <a:ea typeface="Lato Light" panose="020F0502020204030203" pitchFamily="34" charset="0"/>
              <a:cs typeface="Consolas" pitchFamily="49" charset="0"/>
            </a:endParaRPr>
          </a:p>
        </p:txBody>
      </p:sp>
      <p:sp>
        <p:nvSpPr>
          <p:cNvPr id="3" name="Title 1"/>
          <p:cNvSpPr txBox="1">
            <a:spLocks/>
          </p:cNvSpPr>
          <p:nvPr/>
        </p:nvSpPr>
        <p:spPr>
          <a:xfrm>
            <a:off x="2368683" y="2667000"/>
            <a:ext cx="4413117" cy="332399"/>
          </a:xfrm>
          <a:prstGeom prst="rect">
            <a:avLst/>
          </a:prstGeom>
        </p:spPr>
        <p:txBody>
          <a:bodyPr wrap="square" lIns="0" tIns="0" rIns="0" bIns="0" anchor="ctr" anchorCtr="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N" sz="2400" dirty="0">
                <a:solidFill>
                  <a:prstClr val="black"/>
                </a:solidFill>
                <a:latin typeface="Calibri"/>
                <a:ea typeface="Lato Light" panose="020F0502020204030203" pitchFamily="34" charset="0"/>
                <a:cs typeface="Lato Light" panose="020F0502020204030203" pitchFamily="34" charset="0"/>
              </a:rPr>
              <a:t>Thank you for you Attention!</a:t>
            </a:r>
          </a:p>
        </p:txBody>
      </p:sp>
    </p:spTree>
    <p:extLst>
      <p:ext uri="{BB962C8B-B14F-4D97-AF65-F5344CB8AC3E}">
        <p14:creationId xmlns:p14="http://schemas.microsoft.com/office/powerpoint/2010/main" val="368014888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3600" b="1" dirty="0"/>
              <a:t>From climate data to climate services</a:t>
            </a:r>
          </a:p>
        </p:txBody>
      </p:sp>
      <p:grpSp>
        <p:nvGrpSpPr>
          <p:cNvPr id="43" name="Group 91"/>
          <p:cNvGrpSpPr/>
          <p:nvPr/>
        </p:nvGrpSpPr>
        <p:grpSpPr>
          <a:xfrm>
            <a:off x="1612009" y="27956814"/>
            <a:ext cx="897515" cy="3247666"/>
            <a:chOff x="1601313" y="28992964"/>
            <a:chExt cx="897515" cy="3247666"/>
          </a:xfrm>
        </p:grpSpPr>
        <p:pic>
          <p:nvPicPr>
            <p:cNvPr id="44" name="Picture 2" descr="Image result for grape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1263" y="28992964"/>
              <a:ext cx="751205" cy="75120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Image result for olive icon"/>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1313" y="31343115"/>
              <a:ext cx="897515" cy="89751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82415" y="30183396"/>
              <a:ext cx="691719" cy="691719"/>
            </a:xfrm>
            <a:prstGeom prst="rect">
              <a:avLst/>
            </a:prstGeom>
          </p:spPr>
        </p:pic>
      </p:grpSp>
      <p:pic>
        <p:nvPicPr>
          <p:cNvPr id="51" name="Picture 2" descr="Image result for grape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4359" y="28109214"/>
            <a:ext cx="751205" cy="75120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Image result for grape icon"/>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6759" y="28261614"/>
            <a:ext cx="575996" cy="575996"/>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6">
            <a:extLst>
              <a:ext uri="{FF2B5EF4-FFF2-40B4-BE49-F238E27FC236}">
                <a16:creationId xmlns:a16="http://schemas.microsoft.com/office/drawing/2014/main" id="{1F52302E-C7B8-484D-A602-F8041A327E12}"/>
              </a:ext>
            </a:extLst>
          </p:cNvPr>
          <p:cNvPicPr>
            <a:picLocks noChangeAspect="1"/>
          </p:cNvPicPr>
          <p:nvPr/>
        </p:nvPicPr>
        <p:blipFill>
          <a:blip r:embed="rId6"/>
          <a:stretch>
            <a:fillRect/>
          </a:stretch>
        </p:blipFill>
        <p:spPr>
          <a:xfrm>
            <a:off x="990600" y="1828800"/>
            <a:ext cx="6934200" cy="4437434"/>
          </a:xfrm>
          <a:prstGeom prst="rect">
            <a:avLst/>
          </a:prstGeom>
        </p:spPr>
      </p:pic>
    </p:spTree>
    <p:extLst>
      <p:ext uri="{BB962C8B-B14F-4D97-AF65-F5344CB8AC3E}">
        <p14:creationId xmlns:p14="http://schemas.microsoft.com/office/powerpoint/2010/main" val="5717586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3600" b="1" dirty="0"/>
              <a:t>From climate data to climate services</a:t>
            </a:r>
          </a:p>
        </p:txBody>
      </p:sp>
      <p:grpSp>
        <p:nvGrpSpPr>
          <p:cNvPr id="43" name="Group 91"/>
          <p:cNvGrpSpPr/>
          <p:nvPr/>
        </p:nvGrpSpPr>
        <p:grpSpPr>
          <a:xfrm>
            <a:off x="1612009" y="27956814"/>
            <a:ext cx="897515" cy="3247666"/>
            <a:chOff x="1601313" y="28992964"/>
            <a:chExt cx="897515" cy="3247666"/>
          </a:xfrm>
        </p:grpSpPr>
        <p:pic>
          <p:nvPicPr>
            <p:cNvPr id="44" name="Picture 2" descr="Image result for grape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1263" y="28992964"/>
              <a:ext cx="751205" cy="75120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Image result for olive icon"/>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1313" y="31343115"/>
              <a:ext cx="897515" cy="89751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82415" y="30183396"/>
              <a:ext cx="691719" cy="691719"/>
            </a:xfrm>
            <a:prstGeom prst="rect">
              <a:avLst/>
            </a:prstGeom>
          </p:spPr>
        </p:pic>
      </p:grpSp>
      <p:pic>
        <p:nvPicPr>
          <p:cNvPr id="51" name="Picture 2" descr="Image result for grape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4359" y="28109214"/>
            <a:ext cx="751205" cy="75120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Image result for grape icon"/>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6759" y="28261614"/>
            <a:ext cx="575996" cy="575996"/>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6">
            <a:extLst>
              <a:ext uri="{FF2B5EF4-FFF2-40B4-BE49-F238E27FC236}">
                <a16:creationId xmlns:a16="http://schemas.microsoft.com/office/drawing/2014/main" id="{1F52302E-C7B8-484D-A602-F8041A327E12}"/>
              </a:ext>
            </a:extLst>
          </p:cNvPr>
          <p:cNvPicPr>
            <a:picLocks noChangeAspect="1"/>
          </p:cNvPicPr>
          <p:nvPr/>
        </p:nvPicPr>
        <p:blipFill>
          <a:blip r:embed="rId6"/>
          <a:stretch>
            <a:fillRect/>
          </a:stretch>
        </p:blipFill>
        <p:spPr>
          <a:xfrm>
            <a:off x="990600" y="1828800"/>
            <a:ext cx="6934200" cy="4437434"/>
          </a:xfrm>
          <a:prstGeom prst="rect">
            <a:avLst/>
          </a:prstGeom>
        </p:spPr>
      </p:pic>
      <p:sp>
        <p:nvSpPr>
          <p:cNvPr id="10" name="TextBox 9">
            <a:extLst>
              <a:ext uri="{FF2B5EF4-FFF2-40B4-BE49-F238E27FC236}">
                <a16:creationId xmlns:a16="http://schemas.microsoft.com/office/drawing/2014/main" id="{A22F848E-F7C6-4044-B090-7079FBB52F48}"/>
              </a:ext>
            </a:extLst>
          </p:cNvPr>
          <p:cNvSpPr txBox="1"/>
          <p:nvPr/>
        </p:nvSpPr>
        <p:spPr>
          <a:xfrm>
            <a:off x="2243034" y="2805747"/>
            <a:ext cx="4953000" cy="1487991"/>
          </a:xfrm>
          <a:prstGeom prst="rect">
            <a:avLst/>
          </a:prstGeom>
          <a:solidFill>
            <a:schemeClr val="bg1"/>
          </a:solidFill>
          <a:ln w="53975">
            <a:solidFill>
              <a:srgbClr val="FF0000"/>
            </a:solidFill>
          </a:ln>
        </p:spPr>
        <p:txBody>
          <a:bodyPr wrap="square" lIns="432000" tIns="432000" rIns="432000" bIns="432000" rtlCol="0">
            <a:spAutoFit/>
          </a:bodyPr>
          <a:lstStyle/>
          <a:p>
            <a:pPr algn="ctr"/>
            <a:r>
              <a:rPr lang="es-ES" sz="4000" dirty="0" err="1">
                <a:ln>
                  <a:solidFill>
                    <a:schemeClr val="tx1"/>
                  </a:solidFill>
                </a:ln>
              </a:rPr>
              <a:t>Probabilities</a:t>
            </a:r>
            <a:endParaRPr lang="es-ES" sz="4000" dirty="0">
              <a:ln>
                <a:solidFill>
                  <a:schemeClr val="tx1"/>
                </a:solidFill>
              </a:ln>
            </a:endParaRPr>
          </a:p>
        </p:txBody>
      </p:sp>
    </p:spTree>
    <p:extLst>
      <p:ext uri="{BB962C8B-B14F-4D97-AF65-F5344CB8AC3E}">
        <p14:creationId xmlns:p14="http://schemas.microsoft.com/office/powerpoint/2010/main" val="37457306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3"/>
          <p:cNvSpPr/>
          <p:nvPr/>
        </p:nvSpPr>
        <p:spPr>
          <a:xfrm>
            <a:off x="7860755" y="5937557"/>
            <a:ext cx="555529" cy="2865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dirty="0">
                <a:solidFill>
                  <a:srgbClr val="808080"/>
                </a:solidFill>
                <a:uFill>
                  <a:solidFill>
                    <a:srgbClr val="FFFFFF"/>
                  </a:solidFill>
                </a:uFill>
                <a:latin typeface="+mj-lt"/>
                <a:ea typeface="ＭＳ Ｐゴシック"/>
              </a:rPr>
              <a:t>Time</a:t>
            </a:r>
            <a:endParaRPr lang="en-US" sz="1400" b="0" strike="noStrike" spc="-1" dirty="0">
              <a:solidFill>
                <a:srgbClr val="000000"/>
              </a:solidFill>
              <a:uFill>
                <a:solidFill>
                  <a:srgbClr val="FFFFFF"/>
                </a:solidFill>
              </a:uFill>
              <a:latin typeface="+mj-lt"/>
            </a:endParaRPr>
          </a:p>
        </p:txBody>
      </p:sp>
      <p:sp>
        <p:nvSpPr>
          <p:cNvPr id="42" name="CustomShape 4"/>
          <p:cNvSpPr/>
          <p:nvPr/>
        </p:nvSpPr>
        <p:spPr>
          <a:xfrm>
            <a:off x="715981" y="5873662"/>
            <a:ext cx="7816459" cy="118614"/>
          </a:xfrm>
          <a:prstGeom prst="rightArrow">
            <a:avLst>
              <a:gd name="adj1" fmla="val 50000"/>
              <a:gd name="adj2"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43" name="CustomShape 5"/>
          <p:cNvSpPr/>
          <p:nvPr/>
        </p:nvSpPr>
        <p:spPr>
          <a:xfrm>
            <a:off x="647297" y="2450841"/>
            <a:ext cx="1982060"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595959"/>
                </a:solidFill>
                <a:uFill>
                  <a:solidFill>
                    <a:srgbClr val="FFFFFF"/>
                  </a:solidFill>
                </a:uFill>
                <a:latin typeface="+mj-lt"/>
                <a:ea typeface="ＭＳ Ｐゴシック"/>
              </a:rPr>
              <a:t>Weather forecast</a:t>
            </a:r>
            <a:endParaRPr lang="en-US" sz="1500" b="0" strike="noStrike" spc="-1" dirty="0">
              <a:solidFill>
                <a:srgbClr val="000000"/>
              </a:solidFill>
              <a:uFill>
                <a:solidFill>
                  <a:srgbClr val="FFFFFF"/>
                </a:solidFill>
              </a:uFill>
              <a:latin typeface="+mj-lt"/>
            </a:endParaRPr>
          </a:p>
        </p:txBody>
      </p:sp>
      <p:sp>
        <p:nvSpPr>
          <p:cNvPr id="44" name="CustomShape 6"/>
          <p:cNvSpPr/>
          <p:nvPr/>
        </p:nvSpPr>
        <p:spPr>
          <a:xfrm>
            <a:off x="3365685" y="2348880"/>
            <a:ext cx="2426483"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595959"/>
                </a:solidFill>
                <a:uFill>
                  <a:solidFill>
                    <a:srgbClr val="FFFFFF"/>
                  </a:solidFill>
                </a:uFill>
                <a:latin typeface="+mj-lt"/>
                <a:ea typeface="ＭＳ Ｐゴシック"/>
              </a:rPr>
              <a:t>Climate predictions</a:t>
            </a:r>
            <a:endParaRPr lang="en-US" sz="1500" b="0" strike="noStrike" spc="-1" dirty="0">
              <a:solidFill>
                <a:srgbClr val="000000"/>
              </a:solidFill>
              <a:uFill>
                <a:solidFill>
                  <a:srgbClr val="FFFFFF"/>
                </a:solidFill>
              </a:uFill>
              <a:latin typeface="+mj-lt"/>
            </a:endParaRPr>
          </a:p>
        </p:txBody>
      </p:sp>
      <p:sp>
        <p:nvSpPr>
          <p:cNvPr id="45" name="CustomShape 7"/>
          <p:cNvSpPr/>
          <p:nvPr/>
        </p:nvSpPr>
        <p:spPr>
          <a:xfrm>
            <a:off x="2431386" y="2519494"/>
            <a:ext cx="1519456" cy="5162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767171"/>
                </a:solidFill>
                <a:uFill>
                  <a:solidFill>
                    <a:srgbClr val="FFFFFF"/>
                  </a:solidFill>
                </a:uFill>
                <a:latin typeface="+mj-lt"/>
                <a:ea typeface="ＭＳ Ｐゴシック"/>
              </a:rPr>
              <a:t>Sub-</a:t>
            </a:r>
            <a:endParaRPr lang="en-US" sz="1500" b="0" strike="noStrike" spc="-1">
              <a:solidFill>
                <a:srgbClr val="000000"/>
              </a:solidFill>
              <a:uFill>
                <a:solidFill>
                  <a:srgbClr val="FFFFFF"/>
                </a:solidFill>
              </a:uFill>
              <a:latin typeface="+mj-lt"/>
            </a:endParaRPr>
          </a:p>
          <a:p>
            <a:pPr algn="ctr">
              <a:lnSpc>
                <a:spcPct val="100000"/>
              </a:lnSpc>
            </a:pPr>
            <a:r>
              <a:rPr lang="en-US" sz="1500" b="1" strike="noStrike" spc="-1">
                <a:solidFill>
                  <a:srgbClr val="767171"/>
                </a:solidFill>
                <a:uFill>
                  <a:solidFill>
                    <a:srgbClr val="FFFFFF"/>
                  </a:solidFill>
                </a:uFill>
                <a:latin typeface="+mj-lt"/>
                <a:ea typeface="ＭＳ Ｐゴシック"/>
              </a:rPr>
              <a:t>seasonal</a:t>
            </a:r>
            <a:endParaRPr lang="en-US" sz="1500" b="0" strike="noStrike" spc="-1">
              <a:solidFill>
                <a:srgbClr val="000000"/>
              </a:solidFill>
              <a:uFill>
                <a:solidFill>
                  <a:srgbClr val="FFFFFF"/>
                </a:solidFill>
              </a:uFill>
              <a:latin typeface="+mj-lt"/>
            </a:endParaRPr>
          </a:p>
        </p:txBody>
      </p:sp>
      <p:sp>
        <p:nvSpPr>
          <p:cNvPr id="46" name="CustomShape 8"/>
          <p:cNvSpPr/>
          <p:nvPr/>
        </p:nvSpPr>
        <p:spPr>
          <a:xfrm>
            <a:off x="3828289" y="2629952"/>
            <a:ext cx="1387139"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808080"/>
                </a:solidFill>
                <a:uFill>
                  <a:solidFill>
                    <a:srgbClr val="FFFFFF"/>
                  </a:solidFill>
                </a:uFill>
                <a:latin typeface="+mj-lt"/>
                <a:ea typeface="ＭＳ Ｐゴシック"/>
              </a:rPr>
              <a:t>Seasonal</a:t>
            </a:r>
            <a:endParaRPr lang="en-US" sz="1500" b="0" strike="noStrike" spc="-1" dirty="0">
              <a:solidFill>
                <a:srgbClr val="000000"/>
              </a:solidFill>
              <a:uFill>
                <a:solidFill>
                  <a:srgbClr val="FFFFFF"/>
                </a:solidFill>
              </a:uFill>
              <a:latin typeface="+mj-lt"/>
            </a:endParaRPr>
          </a:p>
        </p:txBody>
      </p:sp>
      <p:sp>
        <p:nvSpPr>
          <p:cNvPr id="47" name="CustomShape 9"/>
          <p:cNvSpPr/>
          <p:nvPr/>
        </p:nvSpPr>
        <p:spPr>
          <a:xfrm>
            <a:off x="5117453" y="2620775"/>
            <a:ext cx="1387139"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808080"/>
                </a:solidFill>
                <a:uFill>
                  <a:solidFill>
                    <a:srgbClr val="FFFFFF"/>
                  </a:solidFill>
                </a:uFill>
                <a:latin typeface="+mj-lt"/>
                <a:ea typeface="ＭＳ Ｐゴシック"/>
              </a:rPr>
              <a:t>Decadal</a:t>
            </a:r>
            <a:endParaRPr lang="en-US" sz="1500" b="0" strike="noStrike" spc="-1">
              <a:solidFill>
                <a:srgbClr val="000000"/>
              </a:solidFill>
              <a:uFill>
                <a:solidFill>
                  <a:srgbClr val="FFFFFF"/>
                </a:solidFill>
              </a:uFill>
              <a:latin typeface="+mj-lt"/>
            </a:endParaRPr>
          </a:p>
        </p:txBody>
      </p:sp>
      <p:sp>
        <p:nvSpPr>
          <p:cNvPr id="48" name="CustomShape 10"/>
          <p:cNvSpPr/>
          <p:nvPr/>
        </p:nvSpPr>
        <p:spPr>
          <a:xfrm>
            <a:off x="6329852" y="2391024"/>
            <a:ext cx="2143331"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595959"/>
                </a:solidFill>
                <a:uFill>
                  <a:solidFill>
                    <a:srgbClr val="FFFFFF"/>
                  </a:solidFill>
                </a:uFill>
                <a:latin typeface="+mj-lt"/>
                <a:ea typeface="ＭＳ Ｐゴシック"/>
              </a:rPr>
              <a:t>Climate projections</a:t>
            </a:r>
            <a:endParaRPr lang="en-US" sz="1500" b="0" strike="noStrike" spc="-1">
              <a:solidFill>
                <a:srgbClr val="000000"/>
              </a:solidFill>
              <a:uFill>
                <a:solidFill>
                  <a:srgbClr val="FFFFFF"/>
                </a:solidFill>
              </a:uFill>
              <a:latin typeface="+mj-lt"/>
            </a:endParaRPr>
          </a:p>
        </p:txBody>
      </p:sp>
      <p:sp>
        <p:nvSpPr>
          <p:cNvPr id="49" name="CustomShape 11"/>
          <p:cNvSpPr/>
          <p:nvPr/>
        </p:nvSpPr>
        <p:spPr>
          <a:xfrm>
            <a:off x="713287" y="2391024"/>
            <a:ext cx="1849743" cy="87142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0" name="CustomShape 12"/>
          <p:cNvSpPr/>
          <p:nvPr/>
        </p:nvSpPr>
        <p:spPr>
          <a:xfrm>
            <a:off x="2629693" y="2394422"/>
            <a:ext cx="3700159" cy="86768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1" name="CustomShape 13"/>
          <p:cNvSpPr/>
          <p:nvPr/>
        </p:nvSpPr>
        <p:spPr>
          <a:xfrm>
            <a:off x="6401229" y="2391024"/>
            <a:ext cx="2052090" cy="87142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2" name="CustomShape 14"/>
          <p:cNvSpPr/>
          <p:nvPr/>
        </p:nvSpPr>
        <p:spPr>
          <a:xfrm>
            <a:off x="1101974" y="2924944"/>
            <a:ext cx="1237778" cy="303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dirty="0">
                <a:solidFill>
                  <a:srgbClr val="808080"/>
                </a:solidFill>
                <a:uFill>
                  <a:solidFill>
                    <a:srgbClr val="FFFFFF"/>
                  </a:solidFill>
                </a:uFill>
                <a:latin typeface="+mj-lt"/>
                <a:ea typeface="ＭＳ Ｐゴシック"/>
              </a:rPr>
              <a:t>1-15 days</a:t>
            </a:r>
            <a:endParaRPr lang="en-US" sz="1400" b="0" strike="noStrike" spc="-1" dirty="0">
              <a:solidFill>
                <a:srgbClr val="000000"/>
              </a:solidFill>
              <a:uFill>
                <a:solidFill>
                  <a:srgbClr val="FFFFFF"/>
                </a:solidFill>
              </a:uFill>
              <a:latin typeface="+mj-lt"/>
            </a:endParaRPr>
          </a:p>
        </p:txBody>
      </p:sp>
      <p:sp>
        <p:nvSpPr>
          <p:cNvPr id="53" name="CustomShape 15"/>
          <p:cNvSpPr/>
          <p:nvPr/>
        </p:nvSpPr>
        <p:spPr>
          <a:xfrm>
            <a:off x="2563703"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10-60 days</a:t>
            </a:r>
            <a:endParaRPr lang="en-US" sz="1400" b="0" strike="noStrike" spc="-1">
              <a:solidFill>
                <a:srgbClr val="000000"/>
              </a:solidFill>
              <a:uFill>
                <a:solidFill>
                  <a:srgbClr val="FFFFFF"/>
                </a:solidFill>
              </a:uFill>
              <a:latin typeface="+mj-lt"/>
            </a:endParaRPr>
          </a:p>
        </p:txBody>
      </p:sp>
      <p:sp>
        <p:nvSpPr>
          <p:cNvPr id="54" name="CustomShape 16"/>
          <p:cNvSpPr/>
          <p:nvPr/>
        </p:nvSpPr>
        <p:spPr>
          <a:xfrm>
            <a:off x="3969696" y="2969821"/>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1-15  months</a:t>
            </a:r>
            <a:endParaRPr lang="en-US" sz="1400" b="0" strike="noStrike" spc="-1">
              <a:solidFill>
                <a:srgbClr val="000000"/>
              </a:solidFill>
              <a:uFill>
                <a:solidFill>
                  <a:srgbClr val="FFFFFF"/>
                </a:solidFill>
              </a:uFill>
              <a:latin typeface="+mj-lt"/>
            </a:endParaRPr>
          </a:p>
        </p:txBody>
      </p:sp>
      <p:sp>
        <p:nvSpPr>
          <p:cNvPr id="55" name="CustomShape 17"/>
          <p:cNvSpPr/>
          <p:nvPr/>
        </p:nvSpPr>
        <p:spPr>
          <a:xfrm>
            <a:off x="5234282"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2-30 years</a:t>
            </a:r>
            <a:endParaRPr lang="en-US" sz="1400" b="0" strike="noStrike" spc="-1">
              <a:solidFill>
                <a:srgbClr val="000000"/>
              </a:solidFill>
              <a:uFill>
                <a:solidFill>
                  <a:srgbClr val="FFFFFF"/>
                </a:solidFill>
              </a:uFill>
              <a:latin typeface="+mj-lt"/>
            </a:endParaRPr>
          </a:p>
        </p:txBody>
      </p:sp>
      <p:sp>
        <p:nvSpPr>
          <p:cNvPr id="56" name="CustomShape 18"/>
          <p:cNvSpPr/>
          <p:nvPr/>
        </p:nvSpPr>
        <p:spPr>
          <a:xfrm>
            <a:off x="6792456"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20-100 years</a:t>
            </a:r>
            <a:endParaRPr lang="en-US" sz="1400" b="0" strike="noStrike" spc="-1">
              <a:solidFill>
                <a:srgbClr val="000000"/>
              </a:solidFill>
              <a:uFill>
                <a:solidFill>
                  <a:srgbClr val="FFFFFF"/>
                </a:solidFill>
              </a:uFill>
              <a:latin typeface="+mj-lt"/>
            </a:endParaRPr>
          </a:p>
        </p:txBody>
      </p:sp>
      <p:sp>
        <p:nvSpPr>
          <p:cNvPr id="57" name="CustomShape 20"/>
          <p:cNvSpPr/>
          <p:nvPr/>
        </p:nvSpPr>
        <p:spPr>
          <a:xfrm>
            <a:off x="5420132" y="3375284"/>
            <a:ext cx="2958107" cy="487712"/>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solidFill>
                  <a:srgbClr val="000000"/>
                </a:solidFill>
                <a:uFill>
                  <a:solidFill>
                    <a:srgbClr val="FFFFFF"/>
                  </a:solidFill>
                </a:uFill>
                <a:latin typeface="+mj-lt"/>
                <a:ea typeface="ＭＳ Ｐゴシック"/>
              </a:rPr>
              <a:t>Siting, choice of scion variety and rootstock.</a:t>
            </a:r>
            <a:endParaRPr lang="en-US" sz="1400" b="0" strike="noStrike" spc="-1" dirty="0">
              <a:solidFill>
                <a:srgbClr val="000000"/>
              </a:solidFill>
              <a:uFill>
                <a:solidFill>
                  <a:srgbClr val="FFFFFF"/>
                </a:solidFill>
              </a:uFill>
              <a:latin typeface="+mj-lt"/>
            </a:endParaRPr>
          </a:p>
        </p:txBody>
      </p:sp>
      <p:sp>
        <p:nvSpPr>
          <p:cNvPr id="58" name="CustomShape 21"/>
          <p:cNvSpPr/>
          <p:nvPr/>
        </p:nvSpPr>
        <p:spPr>
          <a:xfrm>
            <a:off x="5420132" y="3888487"/>
            <a:ext cx="2958107"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Assessment of water needs</a:t>
            </a:r>
            <a:endParaRPr lang="en-US" sz="1400" b="0" strike="noStrike" spc="-1" dirty="0">
              <a:uFill>
                <a:solidFill>
                  <a:srgbClr val="FFFFFF"/>
                </a:solidFill>
              </a:uFill>
              <a:latin typeface="+mj-lt"/>
            </a:endParaRPr>
          </a:p>
        </p:txBody>
      </p:sp>
      <p:sp>
        <p:nvSpPr>
          <p:cNvPr id="59" name="CustomShape 22"/>
          <p:cNvSpPr/>
          <p:nvPr/>
        </p:nvSpPr>
        <p:spPr>
          <a:xfrm>
            <a:off x="3789907" y="5237427"/>
            <a:ext cx="4588332"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000000"/>
                </a:solidFill>
                <a:uFill>
                  <a:solidFill>
                    <a:srgbClr val="FFFFFF"/>
                  </a:solidFill>
                </a:uFill>
                <a:latin typeface="+mj-lt"/>
                <a:ea typeface="ＭＳ Ｐゴシック"/>
              </a:rPr>
              <a:t>Wine style</a:t>
            </a:r>
            <a:endParaRPr lang="en-US" sz="1400" b="0" strike="noStrike" spc="-1">
              <a:solidFill>
                <a:srgbClr val="000000"/>
              </a:solidFill>
              <a:uFill>
                <a:solidFill>
                  <a:srgbClr val="FFFFFF"/>
                </a:solidFill>
              </a:uFill>
              <a:latin typeface="+mj-lt"/>
            </a:endParaRPr>
          </a:p>
        </p:txBody>
      </p:sp>
      <p:sp>
        <p:nvSpPr>
          <p:cNvPr id="60" name="CustomShape 23"/>
          <p:cNvSpPr/>
          <p:nvPr/>
        </p:nvSpPr>
        <p:spPr>
          <a:xfrm>
            <a:off x="3789907" y="4102604"/>
            <a:ext cx="1462556" cy="487712"/>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Grow cycle management</a:t>
            </a:r>
            <a:endParaRPr lang="en-US" sz="1400" b="0" strike="noStrike" spc="-1" dirty="0">
              <a:uFill>
                <a:solidFill>
                  <a:srgbClr val="FFFFFF"/>
                </a:solidFill>
              </a:uFill>
              <a:latin typeface="+mj-lt"/>
            </a:endParaRPr>
          </a:p>
        </p:txBody>
      </p:sp>
      <p:sp>
        <p:nvSpPr>
          <p:cNvPr id="61" name="CustomShape 24"/>
          <p:cNvSpPr/>
          <p:nvPr/>
        </p:nvSpPr>
        <p:spPr>
          <a:xfrm>
            <a:off x="779614" y="4615806"/>
            <a:ext cx="4472849"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3B3838"/>
                </a:solidFill>
                <a:uFill>
                  <a:solidFill>
                    <a:srgbClr val="FFFFFF"/>
                  </a:solidFill>
                </a:uFill>
                <a:latin typeface="+mj-lt"/>
                <a:ea typeface="ＭＳ Ｐゴシック"/>
              </a:rPr>
              <a:t>Pathogen pressure, abiotic stresses </a:t>
            </a:r>
            <a:endParaRPr lang="en-US" sz="1400" b="0" strike="noStrike" spc="-1">
              <a:solidFill>
                <a:srgbClr val="000000"/>
              </a:solidFill>
              <a:uFill>
                <a:solidFill>
                  <a:srgbClr val="FFFFFF"/>
                </a:solidFill>
              </a:uFill>
              <a:latin typeface="+mj-lt"/>
            </a:endParaRPr>
          </a:p>
        </p:txBody>
      </p:sp>
      <p:sp>
        <p:nvSpPr>
          <p:cNvPr id="62" name="CustomShape 25"/>
          <p:cNvSpPr/>
          <p:nvPr/>
        </p:nvSpPr>
        <p:spPr>
          <a:xfrm>
            <a:off x="779614" y="5237087"/>
            <a:ext cx="2774951"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Productivity, quality</a:t>
            </a:r>
            <a:endParaRPr lang="en-US" sz="1400" b="0" strike="noStrike" spc="-1" dirty="0">
              <a:uFill>
                <a:solidFill>
                  <a:srgbClr val="FFFFFF"/>
                </a:solidFill>
              </a:uFill>
              <a:latin typeface="+mj-lt"/>
            </a:endParaRPr>
          </a:p>
        </p:txBody>
      </p:sp>
      <p:sp>
        <p:nvSpPr>
          <p:cNvPr id="63" name="CustomShape 26"/>
          <p:cNvSpPr/>
          <p:nvPr/>
        </p:nvSpPr>
        <p:spPr>
          <a:xfrm>
            <a:off x="779614" y="5550446"/>
            <a:ext cx="4472849"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000000"/>
                </a:solidFill>
                <a:uFill>
                  <a:solidFill>
                    <a:srgbClr val="FFFFFF"/>
                  </a:solidFill>
                </a:uFill>
                <a:latin typeface="+mj-lt"/>
                <a:ea typeface="ＭＳ Ｐゴシック"/>
              </a:rPr>
              <a:t>Harvest date and duration</a:t>
            </a:r>
            <a:endParaRPr lang="en-US" sz="1400" b="0" strike="noStrike" spc="-1">
              <a:solidFill>
                <a:srgbClr val="000000"/>
              </a:solidFill>
              <a:uFill>
                <a:solidFill>
                  <a:srgbClr val="FFFFFF"/>
                </a:solidFill>
              </a:uFill>
              <a:latin typeface="+mj-lt"/>
            </a:endParaRPr>
          </a:p>
        </p:txBody>
      </p:sp>
      <p:sp>
        <p:nvSpPr>
          <p:cNvPr id="64" name="CustomShape 27"/>
          <p:cNvSpPr/>
          <p:nvPr/>
        </p:nvSpPr>
        <p:spPr>
          <a:xfrm>
            <a:off x="3789907" y="4924747"/>
            <a:ext cx="1462556"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Crop forcing</a:t>
            </a:r>
            <a:endParaRPr lang="en-US" sz="1400" b="0" strike="noStrike" spc="-1" dirty="0">
              <a:uFill>
                <a:solidFill>
                  <a:srgbClr val="FFFFFF"/>
                </a:solidFill>
              </a:uFill>
              <a:latin typeface="+mj-lt"/>
            </a:endParaRPr>
          </a:p>
        </p:txBody>
      </p:sp>
      <p:sp>
        <p:nvSpPr>
          <p:cNvPr id="65" name="CustomShape 28"/>
          <p:cNvSpPr/>
          <p:nvPr/>
        </p:nvSpPr>
        <p:spPr>
          <a:xfrm>
            <a:off x="713287" y="3319886"/>
            <a:ext cx="7730605" cy="25439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66" name="CustomShape 29"/>
          <p:cNvSpPr/>
          <p:nvPr/>
        </p:nvSpPr>
        <p:spPr>
          <a:xfrm>
            <a:off x="2845321" y="5979691"/>
            <a:ext cx="4275552" cy="2576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i="1" strike="noStrike" spc="-1" dirty="0">
                <a:solidFill>
                  <a:srgbClr val="808080"/>
                </a:solidFill>
                <a:uFill>
                  <a:solidFill>
                    <a:srgbClr val="FFFFFF"/>
                  </a:solidFill>
                </a:uFill>
                <a:latin typeface="+mj-lt"/>
                <a:ea typeface="ＭＳ Ｐゴシック"/>
              </a:rPr>
              <a:t>Adapted from: Antonio </a:t>
            </a:r>
            <a:r>
              <a:rPr lang="en-US" sz="1200" b="0" i="1" strike="noStrike" spc="-1" dirty="0" err="1">
                <a:solidFill>
                  <a:srgbClr val="808080"/>
                </a:solidFill>
                <a:uFill>
                  <a:solidFill>
                    <a:srgbClr val="FFFFFF"/>
                  </a:solidFill>
                </a:uFill>
                <a:latin typeface="+mj-lt"/>
                <a:ea typeface="ＭＳ Ｐゴシック"/>
              </a:rPr>
              <a:t>Graça</a:t>
            </a:r>
            <a:r>
              <a:rPr lang="en-US" sz="1200" b="0" i="1" strike="noStrike" spc="-1" dirty="0">
                <a:solidFill>
                  <a:srgbClr val="808080"/>
                </a:solidFill>
                <a:uFill>
                  <a:solidFill>
                    <a:srgbClr val="FFFFFF"/>
                  </a:solidFill>
                </a:uFill>
                <a:latin typeface="+mj-lt"/>
                <a:ea typeface="ＭＳ Ｐゴシック"/>
              </a:rPr>
              <a:t>, SOGRAPE VINHOS SA, 2014</a:t>
            </a:r>
            <a:endParaRPr lang="en-US" sz="1200" b="0" strike="noStrike" spc="-1" dirty="0">
              <a:solidFill>
                <a:srgbClr val="000000"/>
              </a:solidFill>
              <a:uFill>
                <a:solidFill>
                  <a:srgbClr val="FFFFFF"/>
                </a:solidFill>
              </a:uFill>
              <a:latin typeface="+mj-lt"/>
            </a:endParaRPr>
          </a:p>
        </p:txBody>
      </p:sp>
      <p:sp>
        <p:nvSpPr>
          <p:cNvPr id="33" name="Rectangle 23"/>
          <p:cNvSpPr/>
          <p:nvPr/>
        </p:nvSpPr>
        <p:spPr>
          <a:xfrm>
            <a:off x="667333" y="2320997"/>
            <a:ext cx="961225" cy="3708000"/>
          </a:xfrm>
          <a:prstGeom prst="rect">
            <a:avLst/>
          </a:prstGeom>
          <a:solidFill>
            <a:schemeClr val="bg1">
              <a:alpha val="72000"/>
            </a:schemeClr>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mj-lt"/>
            </a:endParaRPr>
          </a:p>
        </p:txBody>
      </p:sp>
      <p:sp>
        <p:nvSpPr>
          <p:cNvPr id="4" name="TextBox 3">
            <a:extLst>
              <a:ext uri="{FF2B5EF4-FFF2-40B4-BE49-F238E27FC236}">
                <a16:creationId xmlns:a16="http://schemas.microsoft.com/office/drawing/2014/main" id="{5BB3FAE5-CA27-FE4D-B1FE-F447F08F8509}"/>
              </a:ext>
            </a:extLst>
          </p:cNvPr>
          <p:cNvSpPr txBox="1"/>
          <p:nvPr/>
        </p:nvSpPr>
        <p:spPr>
          <a:xfrm>
            <a:off x="807944" y="2397067"/>
            <a:ext cx="677108" cy="3546533"/>
          </a:xfrm>
          <a:prstGeom prst="rect">
            <a:avLst/>
          </a:prstGeom>
          <a:noFill/>
        </p:spPr>
        <p:txBody>
          <a:bodyPr vert="vert270" wrap="square" rtlCol="0">
            <a:spAutoFit/>
          </a:bodyPr>
          <a:lstStyle/>
          <a:p>
            <a:pPr algn="ctr"/>
            <a:r>
              <a:rPr lang="es-ES" sz="3200" b="1" dirty="0">
                <a:latin typeface="+mj-lt"/>
              </a:rPr>
              <a:t>DETERMINISTIC</a:t>
            </a:r>
            <a:endParaRPr lang="es-ES" b="1" dirty="0">
              <a:latin typeface="+mj-lt"/>
            </a:endParaRPr>
          </a:p>
        </p:txBody>
      </p:sp>
      <p:sp>
        <p:nvSpPr>
          <p:cNvPr id="6" name="Title 5">
            <a:extLst>
              <a:ext uri="{FF2B5EF4-FFF2-40B4-BE49-F238E27FC236}">
                <a16:creationId xmlns:a16="http://schemas.microsoft.com/office/drawing/2014/main" id="{444C3D45-9331-7040-9F78-EA7F3D3894FD}"/>
              </a:ext>
            </a:extLst>
          </p:cNvPr>
          <p:cNvSpPr>
            <a:spLocks noGrp="1"/>
          </p:cNvSpPr>
          <p:nvPr>
            <p:ph type="title"/>
          </p:nvPr>
        </p:nvSpPr>
        <p:spPr/>
        <p:txBody>
          <a:bodyPr/>
          <a:lstStyle/>
          <a:p>
            <a:endParaRPr lang="es-ES"/>
          </a:p>
        </p:txBody>
      </p:sp>
      <p:pic>
        <p:nvPicPr>
          <p:cNvPr id="37" name="Picture 8" descr="http://www.bsc.es/ess/sites/default/files/Agriculture%20SS.png">
            <a:extLst>
              <a:ext uri="{FF2B5EF4-FFF2-40B4-BE49-F238E27FC236}">
                <a16:creationId xmlns:a16="http://schemas.microsoft.com/office/drawing/2014/main" id="{72E05B75-427B-C44F-BBB3-A0C70C2555EC}"/>
              </a:ext>
            </a:extLst>
          </p:cNvPr>
          <p:cNvPicPr>
            <a:picLocks noChangeAspect="1" noChangeArrowheads="1"/>
          </p:cNvPicPr>
          <p:nvPr/>
        </p:nvPicPr>
        <p:blipFill rotWithShape="1">
          <a:blip r:embed="rId3" cstate="print"/>
          <a:srcRect l="2391" t="2098" r="1623" b="19604"/>
          <a:stretch/>
        </p:blipFill>
        <p:spPr bwMode="auto">
          <a:xfrm>
            <a:off x="0" y="815711"/>
            <a:ext cx="9144000" cy="1283448"/>
          </a:xfrm>
          <a:prstGeom prst="rect">
            <a:avLst/>
          </a:prstGeom>
          <a:noFill/>
        </p:spPr>
      </p:pic>
      <p:sp>
        <p:nvSpPr>
          <p:cNvPr id="38" name="Título 1">
            <a:extLst>
              <a:ext uri="{FF2B5EF4-FFF2-40B4-BE49-F238E27FC236}">
                <a16:creationId xmlns:a16="http://schemas.microsoft.com/office/drawing/2014/main" id="{26773703-0271-4847-A51D-ABDBC5A4B48F}"/>
              </a:ext>
            </a:extLst>
          </p:cNvPr>
          <p:cNvSpPr txBox="1">
            <a:spLocks/>
          </p:cNvSpPr>
          <p:nvPr/>
        </p:nvSpPr>
        <p:spPr>
          <a:xfrm>
            <a:off x="463789" y="936954"/>
            <a:ext cx="8229600" cy="990600"/>
          </a:xfrm>
          <a:prstGeom prst="rect">
            <a:avLst/>
          </a:prstGeom>
          <a:solidFill>
            <a:schemeClr val="bg1">
              <a:alpha val="50000"/>
            </a:schemeClr>
          </a:solidFill>
          <a:ln w="3175">
            <a:solidFill>
              <a:schemeClr val="tx1"/>
            </a:solidFill>
            <a:prstDash val="sysDot"/>
          </a:ln>
        </p:spPr>
        <p:txBody>
          <a:bodyPr vert="horz" lIns="91440" tIns="45720" rIns="91440" bIns="45720" rtlCol="0" anchor="ctr">
            <a:normAutofit/>
          </a:bodyPr>
          <a:lstStyle>
            <a:lvl1pPr marL="342900" marR="0" indent="-342900" algn="ctr" defTabSz="914400" rtl="0" eaLnBrk="1" fontAlgn="auto" latinLnBrk="0" hangingPunct="1">
              <a:lnSpc>
                <a:spcPct val="100000"/>
              </a:lnSpc>
              <a:spcBef>
                <a:spcPct val="20000"/>
              </a:spcBef>
              <a:spcAft>
                <a:spcPts val="0"/>
              </a:spcAft>
              <a:buNone/>
              <a:tabLst>
                <a:tab pos="7799388" algn="l"/>
              </a:tabLst>
              <a:defRPr sz="3600" b="1" kern="1200" cap="none" spc="0">
                <a:ln>
                  <a:noFill/>
                </a:ln>
                <a:solidFill>
                  <a:srgbClr val="507D2B"/>
                </a:solidFill>
                <a:effectLst/>
                <a:latin typeface="+mj-lt"/>
                <a:ea typeface="+mj-ea"/>
                <a:cs typeface="+mj-cs"/>
              </a:defRPr>
            </a:lvl1pPr>
          </a:lstStyle>
          <a:p>
            <a:r>
              <a:rPr lang="en-GB" dirty="0">
                <a:solidFill>
                  <a:schemeClr val="tx1"/>
                </a:solidFill>
              </a:rPr>
              <a:t>Decisions targeted by forecast type</a:t>
            </a:r>
          </a:p>
        </p:txBody>
      </p:sp>
    </p:spTree>
    <p:extLst>
      <p:ext uri="{BB962C8B-B14F-4D97-AF65-F5344CB8AC3E}">
        <p14:creationId xmlns:p14="http://schemas.microsoft.com/office/powerpoint/2010/main" val="3539038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CustomShape 3"/>
          <p:cNvSpPr/>
          <p:nvPr/>
        </p:nvSpPr>
        <p:spPr>
          <a:xfrm>
            <a:off x="7860755" y="5937557"/>
            <a:ext cx="555529" cy="286510"/>
          </a:xfrm>
          <a:prstGeom prst="rect">
            <a:avLst/>
          </a:prstGeom>
          <a:noFill/>
          <a:ln>
            <a:noFill/>
          </a:ln>
        </p:spPr>
        <p:style>
          <a:lnRef idx="0">
            <a:scrgbClr r="0" g="0" b="0"/>
          </a:lnRef>
          <a:fillRef idx="0">
            <a:scrgbClr r="0" g="0" b="0"/>
          </a:fillRef>
          <a:effectRef idx="0">
            <a:scrgbClr r="0" g="0" b="0"/>
          </a:effectRef>
          <a:fontRef idx="minor"/>
        </p:style>
        <p:txBody>
          <a:bodyPr wrap="none" lIns="90000" tIns="45000" rIns="90000" bIns="45000"/>
          <a:lstStyle/>
          <a:p>
            <a:pPr>
              <a:lnSpc>
                <a:spcPct val="100000"/>
              </a:lnSpc>
            </a:pPr>
            <a:r>
              <a:rPr lang="en-US" sz="1400" b="1" strike="noStrike" spc="-1" dirty="0">
                <a:solidFill>
                  <a:srgbClr val="808080"/>
                </a:solidFill>
                <a:uFill>
                  <a:solidFill>
                    <a:srgbClr val="FFFFFF"/>
                  </a:solidFill>
                </a:uFill>
                <a:latin typeface="+mj-lt"/>
                <a:ea typeface="ＭＳ Ｐゴシック"/>
              </a:rPr>
              <a:t>Time</a:t>
            </a:r>
            <a:endParaRPr lang="en-US" sz="1400" b="0" strike="noStrike" spc="-1" dirty="0">
              <a:solidFill>
                <a:srgbClr val="000000"/>
              </a:solidFill>
              <a:uFill>
                <a:solidFill>
                  <a:srgbClr val="FFFFFF"/>
                </a:solidFill>
              </a:uFill>
              <a:latin typeface="+mj-lt"/>
            </a:endParaRPr>
          </a:p>
        </p:txBody>
      </p:sp>
      <p:sp>
        <p:nvSpPr>
          <p:cNvPr id="42" name="CustomShape 4"/>
          <p:cNvSpPr/>
          <p:nvPr/>
        </p:nvSpPr>
        <p:spPr>
          <a:xfrm>
            <a:off x="715981" y="5873662"/>
            <a:ext cx="7816459" cy="118614"/>
          </a:xfrm>
          <a:prstGeom prst="rightArrow">
            <a:avLst>
              <a:gd name="adj1" fmla="val 50000"/>
              <a:gd name="adj2" fmla="val 50000"/>
            </a:avLst>
          </a:prstGeom>
          <a:solidFill>
            <a:schemeClr val="bg1">
              <a:lumMod val="50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43" name="CustomShape 5"/>
          <p:cNvSpPr/>
          <p:nvPr/>
        </p:nvSpPr>
        <p:spPr>
          <a:xfrm>
            <a:off x="647297" y="2450841"/>
            <a:ext cx="1982060"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595959"/>
                </a:solidFill>
                <a:uFill>
                  <a:solidFill>
                    <a:srgbClr val="FFFFFF"/>
                  </a:solidFill>
                </a:uFill>
                <a:latin typeface="+mj-lt"/>
                <a:ea typeface="ＭＳ Ｐゴシック"/>
              </a:rPr>
              <a:t>Weather forecast</a:t>
            </a:r>
            <a:endParaRPr lang="en-US" sz="1500" b="0" strike="noStrike" spc="-1" dirty="0">
              <a:solidFill>
                <a:srgbClr val="000000"/>
              </a:solidFill>
              <a:uFill>
                <a:solidFill>
                  <a:srgbClr val="FFFFFF"/>
                </a:solidFill>
              </a:uFill>
              <a:latin typeface="+mj-lt"/>
            </a:endParaRPr>
          </a:p>
        </p:txBody>
      </p:sp>
      <p:sp>
        <p:nvSpPr>
          <p:cNvPr id="44" name="CustomShape 6"/>
          <p:cNvSpPr/>
          <p:nvPr/>
        </p:nvSpPr>
        <p:spPr>
          <a:xfrm>
            <a:off x="3365685" y="2348880"/>
            <a:ext cx="2426483"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595959"/>
                </a:solidFill>
                <a:uFill>
                  <a:solidFill>
                    <a:srgbClr val="FFFFFF"/>
                  </a:solidFill>
                </a:uFill>
                <a:latin typeface="+mj-lt"/>
                <a:ea typeface="ＭＳ Ｐゴシック"/>
              </a:rPr>
              <a:t>Climate predictions</a:t>
            </a:r>
            <a:endParaRPr lang="en-US" sz="1500" b="0" strike="noStrike" spc="-1" dirty="0">
              <a:solidFill>
                <a:srgbClr val="000000"/>
              </a:solidFill>
              <a:uFill>
                <a:solidFill>
                  <a:srgbClr val="FFFFFF"/>
                </a:solidFill>
              </a:uFill>
              <a:latin typeface="+mj-lt"/>
            </a:endParaRPr>
          </a:p>
        </p:txBody>
      </p:sp>
      <p:sp>
        <p:nvSpPr>
          <p:cNvPr id="45" name="CustomShape 7"/>
          <p:cNvSpPr/>
          <p:nvPr/>
        </p:nvSpPr>
        <p:spPr>
          <a:xfrm>
            <a:off x="2431386" y="2519494"/>
            <a:ext cx="1519456" cy="51626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767171"/>
                </a:solidFill>
                <a:uFill>
                  <a:solidFill>
                    <a:srgbClr val="FFFFFF"/>
                  </a:solidFill>
                </a:uFill>
                <a:latin typeface="+mj-lt"/>
                <a:ea typeface="ＭＳ Ｐゴシック"/>
              </a:rPr>
              <a:t>Sub-</a:t>
            </a:r>
            <a:endParaRPr lang="en-US" sz="1500" b="0" strike="noStrike" spc="-1">
              <a:solidFill>
                <a:srgbClr val="000000"/>
              </a:solidFill>
              <a:uFill>
                <a:solidFill>
                  <a:srgbClr val="FFFFFF"/>
                </a:solidFill>
              </a:uFill>
              <a:latin typeface="+mj-lt"/>
            </a:endParaRPr>
          </a:p>
          <a:p>
            <a:pPr algn="ctr">
              <a:lnSpc>
                <a:spcPct val="100000"/>
              </a:lnSpc>
            </a:pPr>
            <a:r>
              <a:rPr lang="en-US" sz="1500" b="1" strike="noStrike" spc="-1">
                <a:solidFill>
                  <a:srgbClr val="767171"/>
                </a:solidFill>
                <a:uFill>
                  <a:solidFill>
                    <a:srgbClr val="FFFFFF"/>
                  </a:solidFill>
                </a:uFill>
                <a:latin typeface="+mj-lt"/>
                <a:ea typeface="ＭＳ Ｐゴシック"/>
              </a:rPr>
              <a:t>seasonal</a:t>
            </a:r>
            <a:endParaRPr lang="en-US" sz="1500" b="0" strike="noStrike" spc="-1">
              <a:solidFill>
                <a:srgbClr val="000000"/>
              </a:solidFill>
              <a:uFill>
                <a:solidFill>
                  <a:srgbClr val="FFFFFF"/>
                </a:solidFill>
              </a:uFill>
              <a:latin typeface="+mj-lt"/>
            </a:endParaRPr>
          </a:p>
        </p:txBody>
      </p:sp>
      <p:sp>
        <p:nvSpPr>
          <p:cNvPr id="46" name="CustomShape 8"/>
          <p:cNvSpPr/>
          <p:nvPr/>
        </p:nvSpPr>
        <p:spPr>
          <a:xfrm>
            <a:off x="3828289" y="2629952"/>
            <a:ext cx="1387139"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dirty="0">
                <a:solidFill>
                  <a:srgbClr val="808080"/>
                </a:solidFill>
                <a:uFill>
                  <a:solidFill>
                    <a:srgbClr val="FFFFFF"/>
                  </a:solidFill>
                </a:uFill>
                <a:latin typeface="+mj-lt"/>
                <a:ea typeface="ＭＳ Ｐゴシック"/>
              </a:rPr>
              <a:t>Seasonal</a:t>
            </a:r>
            <a:endParaRPr lang="en-US" sz="1500" b="0" strike="noStrike" spc="-1" dirty="0">
              <a:solidFill>
                <a:srgbClr val="000000"/>
              </a:solidFill>
              <a:uFill>
                <a:solidFill>
                  <a:srgbClr val="FFFFFF"/>
                </a:solidFill>
              </a:uFill>
              <a:latin typeface="+mj-lt"/>
            </a:endParaRPr>
          </a:p>
        </p:txBody>
      </p:sp>
      <p:sp>
        <p:nvSpPr>
          <p:cNvPr id="47" name="CustomShape 9"/>
          <p:cNvSpPr/>
          <p:nvPr/>
        </p:nvSpPr>
        <p:spPr>
          <a:xfrm>
            <a:off x="5117453" y="2620775"/>
            <a:ext cx="1387139"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808080"/>
                </a:solidFill>
                <a:uFill>
                  <a:solidFill>
                    <a:srgbClr val="FFFFFF"/>
                  </a:solidFill>
                </a:uFill>
                <a:latin typeface="+mj-lt"/>
                <a:ea typeface="ＭＳ Ｐゴシック"/>
              </a:rPr>
              <a:t>Decadal</a:t>
            </a:r>
            <a:endParaRPr lang="en-US" sz="1500" b="0" strike="noStrike" spc="-1">
              <a:solidFill>
                <a:srgbClr val="000000"/>
              </a:solidFill>
              <a:uFill>
                <a:solidFill>
                  <a:srgbClr val="FFFFFF"/>
                </a:solidFill>
              </a:uFill>
              <a:latin typeface="+mj-lt"/>
            </a:endParaRPr>
          </a:p>
        </p:txBody>
      </p:sp>
      <p:sp>
        <p:nvSpPr>
          <p:cNvPr id="48" name="CustomShape 10"/>
          <p:cNvSpPr/>
          <p:nvPr/>
        </p:nvSpPr>
        <p:spPr>
          <a:xfrm>
            <a:off x="6329852" y="2391024"/>
            <a:ext cx="2143331" cy="30078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500" b="1" strike="noStrike" spc="-1">
                <a:solidFill>
                  <a:srgbClr val="595959"/>
                </a:solidFill>
                <a:uFill>
                  <a:solidFill>
                    <a:srgbClr val="FFFFFF"/>
                  </a:solidFill>
                </a:uFill>
                <a:latin typeface="+mj-lt"/>
                <a:ea typeface="ＭＳ Ｐゴシック"/>
              </a:rPr>
              <a:t>Climate projections</a:t>
            </a:r>
            <a:endParaRPr lang="en-US" sz="1500" b="0" strike="noStrike" spc="-1">
              <a:solidFill>
                <a:srgbClr val="000000"/>
              </a:solidFill>
              <a:uFill>
                <a:solidFill>
                  <a:srgbClr val="FFFFFF"/>
                </a:solidFill>
              </a:uFill>
              <a:latin typeface="+mj-lt"/>
            </a:endParaRPr>
          </a:p>
        </p:txBody>
      </p:sp>
      <p:sp>
        <p:nvSpPr>
          <p:cNvPr id="49" name="CustomShape 11"/>
          <p:cNvSpPr/>
          <p:nvPr/>
        </p:nvSpPr>
        <p:spPr>
          <a:xfrm>
            <a:off x="713287" y="2391024"/>
            <a:ext cx="1849743" cy="87142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0" name="CustomShape 12"/>
          <p:cNvSpPr/>
          <p:nvPr/>
        </p:nvSpPr>
        <p:spPr>
          <a:xfrm>
            <a:off x="2629693" y="2394422"/>
            <a:ext cx="3700159" cy="867686"/>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1" name="CustomShape 13"/>
          <p:cNvSpPr/>
          <p:nvPr/>
        </p:nvSpPr>
        <p:spPr>
          <a:xfrm>
            <a:off x="6401229" y="2391024"/>
            <a:ext cx="2052090" cy="871424"/>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52" name="CustomShape 14"/>
          <p:cNvSpPr/>
          <p:nvPr/>
        </p:nvSpPr>
        <p:spPr>
          <a:xfrm>
            <a:off x="1101974" y="2924944"/>
            <a:ext cx="1237778" cy="303178"/>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dirty="0">
                <a:solidFill>
                  <a:srgbClr val="808080"/>
                </a:solidFill>
                <a:uFill>
                  <a:solidFill>
                    <a:srgbClr val="FFFFFF"/>
                  </a:solidFill>
                </a:uFill>
                <a:latin typeface="+mj-lt"/>
                <a:ea typeface="ＭＳ Ｐゴシック"/>
              </a:rPr>
              <a:t>1-15 days</a:t>
            </a:r>
            <a:endParaRPr lang="en-US" sz="1400" b="0" strike="noStrike" spc="-1" dirty="0">
              <a:solidFill>
                <a:srgbClr val="000000"/>
              </a:solidFill>
              <a:uFill>
                <a:solidFill>
                  <a:srgbClr val="FFFFFF"/>
                </a:solidFill>
              </a:uFill>
              <a:latin typeface="+mj-lt"/>
            </a:endParaRPr>
          </a:p>
        </p:txBody>
      </p:sp>
      <p:sp>
        <p:nvSpPr>
          <p:cNvPr id="53" name="CustomShape 15"/>
          <p:cNvSpPr/>
          <p:nvPr/>
        </p:nvSpPr>
        <p:spPr>
          <a:xfrm>
            <a:off x="2563703"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10-60 days</a:t>
            </a:r>
            <a:endParaRPr lang="en-US" sz="1400" b="0" strike="noStrike" spc="-1">
              <a:solidFill>
                <a:srgbClr val="000000"/>
              </a:solidFill>
              <a:uFill>
                <a:solidFill>
                  <a:srgbClr val="FFFFFF"/>
                </a:solidFill>
              </a:uFill>
              <a:latin typeface="+mj-lt"/>
            </a:endParaRPr>
          </a:p>
        </p:txBody>
      </p:sp>
      <p:sp>
        <p:nvSpPr>
          <p:cNvPr id="54" name="CustomShape 16"/>
          <p:cNvSpPr/>
          <p:nvPr/>
        </p:nvSpPr>
        <p:spPr>
          <a:xfrm>
            <a:off x="3969696" y="2969821"/>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1-15  months</a:t>
            </a:r>
            <a:endParaRPr lang="en-US" sz="1400" b="0" strike="noStrike" spc="-1">
              <a:solidFill>
                <a:srgbClr val="000000"/>
              </a:solidFill>
              <a:uFill>
                <a:solidFill>
                  <a:srgbClr val="FFFFFF"/>
                </a:solidFill>
              </a:uFill>
              <a:latin typeface="+mj-lt"/>
            </a:endParaRPr>
          </a:p>
        </p:txBody>
      </p:sp>
      <p:sp>
        <p:nvSpPr>
          <p:cNvPr id="55" name="CustomShape 17"/>
          <p:cNvSpPr/>
          <p:nvPr/>
        </p:nvSpPr>
        <p:spPr>
          <a:xfrm>
            <a:off x="5234282"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2-30 years</a:t>
            </a:r>
            <a:endParaRPr lang="en-US" sz="1400" b="0" strike="noStrike" spc="-1">
              <a:solidFill>
                <a:srgbClr val="000000"/>
              </a:solidFill>
              <a:uFill>
                <a:solidFill>
                  <a:srgbClr val="FFFFFF"/>
                </a:solidFill>
              </a:uFill>
              <a:latin typeface="+mj-lt"/>
            </a:endParaRPr>
          </a:p>
        </p:txBody>
      </p:sp>
      <p:sp>
        <p:nvSpPr>
          <p:cNvPr id="56" name="CustomShape 18"/>
          <p:cNvSpPr/>
          <p:nvPr/>
        </p:nvSpPr>
        <p:spPr>
          <a:xfrm>
            <a:off x="6792456" y="2941612"/>
            <a:ext cx="1255159" cy="2865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strike="noStrike" spc="-1">
                <a:solidFill>
                  <a:srgbClr val="808080"/>
                </a:solidFill>
                <a:uFill>
                  <a:solidFill>
                    <a:srgbClr val="FFFFFF"/>
                  </a:solidFill>
                </a:uFill>
                <a:latin typeface="+mj-lt"/>
                <a:ea typeface="ＭＳ Ｐゴシック"/>
              </a:rPr>
              <a:t>20-100 years</a:t>
            </a:r>
            <a:endParaRPr lang="en-US" sz="1400" b="0" strike="noStrike" spc="-1">
              <a:solidFill>
                <a:srgbClr val="000000"/>
              </a:solidFill>
              <a:uFill>
                <a:solidFill>
                  <a:srgbClr val="FFFFFF"/>
                </a:solidFill>
              </a:uFill>
              <a:latin typeface="+mj-lt"/>
            </a:endParaRPr>
          </a:p>
        </p:txBody>
      </p:sp>
      <p:sp>
        <p:nvSpPr>
          <p:cNvPr id="57" name="CustomShape 20"/>
          <p:cNvSpPr/>
          <p:nvPr/>
        </p:nvSpPr>
        <p:spPr>
          <a:xfrm>
            <a:off x="5420132" y="3375284"/>
            <a:ext cx="2958107" cy="487712"/>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solidFill>
                  <a:srgbClr val="000000"/>
                </a:solidFill>
                <a:uFill>
                  <a:solidFill>
                    <a:srgbClr val="FFFFFF"/>
                  </a:solidFill>
                </a:uFill>
                <a:latin typeface="+mj-lt"/>
                <a:ea typeface="ＭＳ Ｐゴシック"/>
              </a:rPr>
              <a:t>Siting, choice of scion variety and rootstock.</a:t>
            </a:r>
            <a:endParaRPr lang="en-US" sz="1400" b="0" strike="noStrike" spc="-1" dirty="0">
              <a:solidFill>
                <a:srgbClr val="000000"/>
              </a:solidFill>
              <a:uFill>
                <a:solidFill>
                  <a:srgbClr val="FFFFFF"/>
                </a:solidFill>
              </a:uFill>
              <a:latin typeface="+mj-lt"/>
            </a:endParaRPr>
          </a:p>
        </p:txBody>
      </p:sp>
      <p:sp>
        <p:nvSpPr>
          <p:cNvPr id="58" name="CustomShape 21"/>
          <p:cNvSpPr/>
          <p:nvPr/>
        </p:nvSpPr>
        <p:spPr>
          <a:xfrm>
            <a:off x="5420132" y="3888487"/>
            <a:ext cx="2958107"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Assessment of water needs</a:t>
            </a:r>
            <a:endParaRPr lang="en-US" sz="1400" b="0" strike="noStrike" spc="-1" dirty="0">
              <a:uFill>
                <a:solidFill>
                  <a:srgbClr val="FFFFFF"/>
                </a:solidFill>
              </a:uFill>
              <a:latin typeface="+mj-lt"/>
            </a:endParaRPr>
          </a:p>
        </p:txBody>
      </p:sp>
      <p:sp>
        <p:nvSpPr>
          <p:cNvPr id="59" name="CustomShape 22"/>
          <p:cNvSpPr/>
          <p:nvPr/>
        </p:nvSpPr>
        <p:spPr>
          <a:xfrm>
            <a:off x="3789907" y="5237427"/>
            <a:ext cx="4588332"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000000"/>
                </a:solidFill>
                <a:uFill>
                  <a:solidFill>
                    <a:srgbClr val="FFFFFF"/>
                  </a:solidFill>
                </a:uFill>
                <a:latin typeface="+mj-lt"/>
                <a:ea typeface="ＭＳ Ｐゴシック"/>
              </a:rPr>
              <a:t>Wine style</a:t>
            </a:r>
            <a:endParaRPr lang="en-US" sz="1400" b="0" strike="noStrike" spc="-1">
              <a:solidFill>
                <a:srgbClr val="000000"/>
              </a:solidFill>
              <a:uFill>
                <a:solidFill>
                  <a:srgbClr val="FFFFFF"/>
                </a:solidFill>
              </a:uFill>
              <a:latin typeface="+mj-lt"/>
            </a:endParaRPr>
          </a:p>
        </p:txBody>
      </p:sp>
      <p:sp>
        <p:nvSpPr>
          <p:cNvPr id="60" name="CustomShape 23"/>
          <p:cNvSpPr/>
          <p:nvPr/>
        </p:nvSpPr>
        <p:spPr>
          <a:xfrm>
            <a:off x="3789907" y="4102604"/>
            <a:ext cx="1462556" cy="487712"/>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Grow cycle management</a:t>
            </a:r>
            <a:endParaRPr lang="en-US" sz="1400" b="0" strike="noStrike" spc="-1" dirty="0">
              <a:uFill>
                <a:solidFill>
                  <a:srgbClr val="FFFFFF"/>
                </a:solidFill>
              </a:uFill>
              <a:latin typeface="+mj-lt"/>
            </a:endParaRPr>
          </a:p>
        </p:txBody>
      </p:sp>
      <p:sp>
        <p:nvSpPr>
          <p:cNvPr id="61" name="CustomShape 24"/>
          <p:cNvSpPr/>
          <p:nvPr/>
        </p:nvSpPr>
        <p:spPr>
          <a:xfrm>
            <a:off x="779614" y="4615806"/>
            <a:ext cx="4472849"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3B3838"/>
                </a:solidFill>
                <a:uFill>
                  <a:solidFill>
                    <a:srgbClr val="FFFFFF"/>
                  </a:solidFill>
                </a:uFill>
                <a:latin typeface="+mj-lt"/>
                <a:ea typeface="ＭＳ Ｐゴシック"/>
              </a:rPr>
              <a:t>Pathogen pressure, abiotic stresses </a:t>
            </a:r>
            <a:endParaRPr lang="en-US" sz="1400" b="0" strike="noStrike" spc="-1">
              <a:solidFill>
                <a:srgbClr val="000000"/>
              </a:solidFill>
              <a:uFill>
                <a:solidFill>
                  <a:srgbClr val="FFFFFF"/>
                </a:solidFill>
              </a:uFill>
              <a:latin typeface="+mj-lt"/>
            </a:endParaRPr>
          </a:p>
        </p:txBody>
      </p:sp>
      <p:sp>
        <p:nvSpPr>
          <p:cNvPr id="62" name="CustomShape 25"/>
          <p:cNvSpPr/>
          <p:nvPr/>
        </p:nvSpPr>
        <p:spPr>
          <a:xfrm>
            <a:off x="779614" y="5237087"/>
            <a:ext cx="2774951"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Productivity, quality</a:t>
            </a:r>
            <a:endParaRPr lang="en-US" sz="1400" b="0" strike="noStrike" spc="-1" dirty="0">
              <a:uFill>
                <a:solidFill>
                  <a:srgbClr val="FFFFFF"/>
                </a:solidFill>
              </a:uFill>
              <a:latin typeface="+mj-lt"/>
            </a:endParaRPr>
          </a:p>
        </p:txBody>
      </p:sp>
      <p:sp>
        <p:nvSpPr>
          <p:cNvPr id="63" name="CustomShape 26"/>
          <p:cNvSpPr/>
          <p:nvPr/>
        </p:nvSpPr>
        <p:spPr>
          <a:xfrm>
            <a:off x="779614" y="5550446"/>
            <a:ext cx="4472849"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a:solidFill>
                  <a:srgbClr val="000000"/>
                </a:solidFill>
                <a:uFill>
                  <a:solidFill>
                    <a:srgbClr val="FFFFFF"/>
                  </a:solidFill>
                </a:uFill>
                <a:latin typeface="+mj-lt"/>
                <a:ea typeface="ＭＳ Ｐゴシック"/>
              </a:rPr>
              <a:t>Harvest date and duration</a:t>
            </a:r>
            <a:endParaRPr lang="en-US" sz="1400" b="0" strike="noStrike" spc="-1">
              <a:solidFill>
                <a:srgbClr val="000000"/>
              </a:solidFill>
              <a:uFill>
                <a:solidFill>
                  <a:srgbClr val="FFFFFF"/>
                </a:solidFill>
              </a:uFill>
              <a:latin typeface="+mj-lt"/>
            </a:endParaRPr>
          </a:p>
        </p:txBody>
      </p:sp>
      <p:sp>
        <p:nvSpPr>
          <p:cNvPr id="64" name="CustomShape 27"/>
          <p:cNvSpPr/>
          <p:nvPr/>
        </p:nvSpPr>
        <p:spPr>
          <a:xfrm>
            <a:off x="3789907" y="4924747"/>
            <a:ext cx="1462556" cy="286510"/>
          </a:xfrm>
          <a:prstGeom prst="rect">
            <a:avLst/>
          </a:prstGeom>
          <a:solidFill>
            <a:schemeClr val="accent3"/>
          </a:solidFill>
          <a:ln>
            <a:noFill/>
          </a:ln>
        </p:spPr>
        <p:style>
          <a:lnRef idx="0">
            <a:scrgbClr r="0" g="0" b="0"/>
          </a:lnRef>
          <a:fillRef idx="0">
            <a:scrgbClr r="0" g="0" b="0"/>
          </a:fillRef>
          <a:effectRef idx="0">
            <a:scrgbClr r="0" g="0" b="0"/>
          </a:effectRef>
          <a:fontRef idx="minor"/>
        </p:style>
        <p:txBody>
          <a:bodyPr lIns="90000" tIns="45000" rIns="90000" bIns="45000"/>
          <a:lstStyle/>
          <a:p>
            <a:pPr algn="ctr">
              <a:lnSpc>
                <a:spcPct val="100000"/>
              </a:lnSpc>
            </a:pPr>
            <a:r>
              <a:rPr lang="en-US" sz="1400" b="0" i="1" strike="noStrike" spc="-1" dirty="0">
                <a:uFill>
                  <a:solidFill>
                    <a:srgbClr val="FFFFFF"/>
                  </a:solidFill>
                </a:uFill>
                <a:latin typeface="+mj-lt"/>
                <a:ea typeface="ＭＳ Ｐゴシック"/>
              </a:rPr>
              <a:t>Crop forcing</a:t>
            </a:r>
            <a:endParaRPr lang="en-US" sz="1400" b="0" strike="noStrike" spc="-1" dirty="0">
              <a:uFill>
                <a:solidFill>
                  <a:srgbClr val="FFFFFF"/>
                </a:solidFill>
              </a:uFill>
              <a:latin typeface="+mj-lt"/>
            </a:endParaRPr>
          </a:p>
        </p:txBody>
      </p:sp>
      <p:sp>
        <p:nvSpPr>
          <p:cNvPr id="65" name="CustomShape 28"/>
          <p:cNvSpPr/>
          <p:nvPr/>
        </p:nvSpPr>
        <p:spPr>
          <a:xfrm>
            <a:off x="713287" y="3319886"/>
            <a:ext cx="7730605" cy="2543920"/>
          </a:xfrm>
          <a:prstGeom prst="rect">
            <a:avLst/>
          </a:prstGeom>
          <a:noFill/>
          <a:ln>
            <a:solidFill>
              <a:schemeClr val="bg1">
                <a:lumMod val="50000"/>
              </a:schemeClr>
            </a:solidFill>
          </a:ln>
        </p:spPr>
        <p:style>
          <a:lnRef idx="2">
            <a:schemeClr val="accent1">
              <a:shade val="50000"/>
            </a:schemeClr>
          </a:lnRef>
          <a:fillRef idx="1">
            <a:schemeClr val="accent1"/>
          </a:fillRef>
          <a:effectRef idx="0">
            <a:schemeClr val="accent1"/>
          </a:effectRef>
          <a:fontRef idx="minor"/>
        </p:style>
      </p:sp>
      <p:sp>
        <p:nvSpPr>
          <p:cNvPr id="66" name="CustomShape 29"/>
          <p:cNvSpPr/>
          <p:nvPr/>
        </p:nvSpPr>
        <p:spPr>
          <a:xfrm>
            <a:off x="2845321" y="5979691"/>
            <a:ext cx="4275552" cy="2576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lstStyle/>
          <a:p>
            <a:pPr>
              <a:lnSpc>
                <a:spcPct val="100000"/>
              </a:lnSpc>
            </a:pPr>
            <a:r>
              <a:rPr lang="en-US" sz="1200" b="0" i="1" strike="noStrike" spc="-1" dirty="0">
                <a:solidFill>
                  <a:srgbClr val="808080"/>
                </a:solidFill>
                <a:uFill>
                  <a:solidFill>
                    <a:srgbClr val="FFFFFF"/>
                  </a:solidFill>
                </a:uFill>
                <a:latin typeface="+mj-lt"/>
                <a:ea typeface="ＭＳ Ｐゴシック"/>
              </a:rPr>
              <a:t>Adapted from: Antonio </a:t>
            </a:r>
            <a:r>
              <a:rPr lang="en-US" sz="1200" b="0" i="1" strike="noStrike" spc="-1" dirty="0" err="1">
                <a:solidFill>
                  <a:srgbClr val="808080"/>
                </a:solidFill>
                <a:uFill>
                  <a:solidFill>
                    <a:srgbClr val="FFFFFF"/>
                  </a:solidFill>
                </a:uFill>
                <a:latin typeface="+mj-lt"/>
                <a:ea typeface="ＭＳ Ｐゴシック"/>
              </a:rPr>
              <a:t>Graça</a:t>
            </a:r>
            <a:r>
              <a:rPr lang="en-US" sz="1200" b="0" i="1" strike="noStrike" spc="-1" dirty="0">
                <a:solidFill>
                  <a:srgbClr val="808080"/>
                </a:solidFill>
                <a:uFill>
                  <a:solidFill>
                    <a:srgbClr val="FFFFFF"/>
                  </a:solidFill>
                </a:uFill>
                <a:latin typeface="+mj-lt"/>
                <a:ea typeface="ＭＳ Ｐゴシック"/>
              </a:rPr>
              <a:t>, SOGRAPE VINHOS SA, 2014</a:t>
            </a:r>
            <a:endParaRPr lang="en-US" sz="1200" b="0" strike="noStrike" spc="-1" dirty="0">
              <a:solidFill>
                <a:srgbClr val="000000"/>
              </a:solidFill>
              <a:uFill>
                <a:solidFill>
                  <a:srgbClr val="FFFFFF"/>
                </a:solidFill>
              </a:uFill>
              <a:latin typeface="+mj-lt"/>
            </a:endParaRPr>
          </a:p>
        </p:txBody>
      </p:sp>
      <p:sp>
        <p:nvSpPr>
          <p:cNvPr id="33" name="Rectangle 23"/>
          <p:cNvSpPr/>
          <p:nvPr/>
        </p:nvSpPr>
        <p:spPr>
          <a:xfrm>
            <a:off x="667333" y="2320997"/>
            <a:ext cx="7865107" cy="3708000"/>
          </a:xfrm>
          <a:prstGeom prst="rect">
            <a:avLst/>
          </a:prstGeom>
          <a:solidFill>
            <a:schemeClr val="bg1">
              <a:alpha val="72000"/>
            </a:schemeClr>
          </a:solidFill>
          <a:ln w="28575" cmpd="sng">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endParaRPr lang="en-GB" dirty="0">
              <a:latin typeface="+mj-lt"/>
            </a:endParaRPr>
          </a:p>
        </p:txBody>
      </p:sp>
      <p:sp>
        <p:nvSpPr>
          <p:cNvPr id="4" name="TextBox 3">
            <a:extLst>
              <a:ext uri="{FF2B5EF4-FFF2-40B4-BE49-F238E27FC236}">
                <a16:creationId xmlns:a16="http://schemas.microsoft.com/office/drawing/2014/main" id="{5BB3FAE5-CA27-FE4D-B1FE-F447F08F8509}"/>
              </a:ext>
            </a:extLst>
          </p:cNvPr>
          <p:cNvSpPr txBox="1"/>
          <p:nvPr/>
        </p:nvSpPr>
        <p:spPr>
          <a:xfrm>
            <a:off x="693379" y="3664744"/>
            <a:ext cx="7704510" cy="1107996"/>
          </a:xfrm>
          <a:prstGeom prst="rect">
            <a:avLst/>
          </a:prstGeom>
          <a:noFill/>
        </p:spPr>
        <p:txBody>
          <a:bodyPr vert="horz" wrap="square" rtlCol="0">
            <a:spAutoFit/>
          </a:bodyPr>
          <a:lstStyle/>
          <a:p>
            <a:pPr algn="ctr"/>
            <a:r>
              <a:rPr lang="es-ES" sz="4800" b="1" dirty="0">
                <a:latin typeface="+mj-lt"/>
              </a:rPr>
              <a:t>PROBABILISTIC</a:t>
            </a:r>
            <a:endParaRPr lang="es-ES" b="1" dirty="0">
              <a:latin typeface="+mj-lt"/>
            </a:endParaRPr>
          </a:p>
          <a:p>
            <a:pPr algn="ctr"/>
            <a:endParaRPr lang="es-ES" b="1" dirty="0">
              <a:latin typeface="+mj-lt"/>
            </a:endParaRPr>
          </a:p>
        </p:txBody>
      </p:sp>
      <p:sp>
        <p:nvSpPr>
          <p:cNvPr id="5" name="Title 4">
            <a:extLst>
              <a:ext uri="{FF2B5EF4-FFF2-40B4-BE49-F238E27FC236}">
                <a16:creationId xmlns:a16="http://schemas.microsoft.com/office/drawing/2014/main" id="{FC7416FA-471F-4341-B077-3482B7338821}"/>
              </a:ext>
            </a:extLst>
          </p:cNvPr>
          <p:cNvSpPr>
            <a:spLocks noGrp="1"/>
          </p:cNvSpPr>
          <p:nvPr>
            <p:ph type="title"/>
          </p:nvPr>
        </p:nvSpPr>
        <p:spPr/>
        <p:txBody>
          <a:bodyPr/>
          <a:lstStyle/>
          <a:p>
            <a:endParaRPr lang="es-ES"/>
          </a:p>
        </p:txBody>
      </p:sp>
      <p:pic>
        <p:nvPicPr>
          <p:cNvPr id="34" name="Picture 8" descr="http://www.bsc.es/ess/sites/default/files/Agriculture%20SS.png">
            <a:extLst>
              <a:ext uri="{FF2B5EF4-FFF2-40B4-BE49-F238E27FC236}">
                <a16:creationId xmlns:a16="http://schemas.microsoft.com/office/drawing/2014/main" id="{18691405-2225-BD40-BFF1-BFB41AE73185}"/>
              </a:ext>
            </a:extLst>
          </p:cNvPr>
          <p:cNvPicPr>
            <a:picLocks noChangeAspect="1" noChangeArrowheads="1"/>
          </p:cNvPicPr>
          <p:nvPr/>
        </p:nvPicPr>
        <p:blipFill rotWithShape="1">
          <a:blip r:embed="rId3" cstate="print"/>
          <a:srcRect l="2391" t="2098" r="1623" b="19604"/>
          <a:stretch/>
        </p:blipFill>
        <p:spPr bwMode="auto">
          <a:xfrm>
            <a:off x="0" y="815711"/>
            <a:ext cx="9144000" cy="1283448"/>
          </a:xfrm>
          <a:prstGeom prst="rect">
            <a:avLst/>
          </a:prstGeom>
          <a:noFill/>
        </p:spPr>
      </p:pic>
      <p:sp>
        <p:nvSpPr>
          <p:cNvPr id="35" name="Título 1">
            <a:extLst>
              <a:ext uri="{FF2B5EF4-FFF2-40B4-BE49-F238E27FC236}">
                <a16:creationId xmlns:a16="http://schemas.microsoft.com/office/drawing/2014/main" id="{66DBFF08-17E7-C74C-AE16-E1D82D2628C7}"/>
              </a:ext>
            </a:extLst>
          </p:cNvPr>
          <p:cNvSpPr txBox="1">
            <a:spLocks/>
          </p:cNvSpPr>
          <p:nvPr/>
        </p:nvSpPr>
        <p:spPr>
          <a:xfrm>
            <a:off x="463789" y="936954"/>
            <a:ext cx="8229600" cy="990600"/>
          </a:xfrm>
          <a:prstGeom prst="rect">
            <a:avLst/>
          </a:prstGeom>
          <a:solidFill>
            <a:schemeClr val="bg1">
              <a:alpha val="50000"/>
            </a:schemeClr>
          </a:solidFill>
          <a:ln w="3175">
            <a:solidFill>
              <a:schemeClr val="tx1"/>
            </a:solidFill>
            <a:prstDash val="sysDot"/>
          </a:ln>
        </p:spPr>
        <p:txBody>
          <a:bodyPr vert="horz" lIns="91440" tIns="45720" rIns="91440" bIns="45720" rtlCol="0" anchor="ctr">
            <a:normAutofit/>
          </a:bodyPr>
          <a:lstStyle>
            <a:lvl1pPr marL="342900" marR="0" indent="-342900" algn="ctr" defTabSz="914400" rtl="0" eaLnBrk="1" fontAlgn="auto" latinLnBrk="0" hangingPunct="1">
              <a:lnSpc>
                <a:spcPct val="100000"/>
              </a:lnSpc>
              <a:spcBef>
                <a:spcPct val="20000"/>
              </a:spcBef>
              <a:spcAft>
                <a:spcPts val="0"/>
              </a:spcAft>
              <a:buNone/>
              <a:tabLst>
                <a:tab pos="7799388" algn="l"/>
              </a:tabLst>
              <a:defRPr sz="3600" b="1" kern="1200" cap="none" spc="0">
                <a:ln>
                  <a:noFill/>
                </a:ln>
                <a:solidFill>
                  <a:srgbClr val="507D2B"/>
                </a:solidFill>
                <a:effectLst/>
                <a:latin typeface="+mj-lt"/>
                <a:ea typeface="+mj-ea"/>
                <a:cs typeface="+mj-cs"/>
              </a:defRPr>
            </a:lvl1pPr>
          </a:lstStyle>
          <a:p>
            <a:r>
              <a:rPr lang="en-GB" dirty="0">
                <a:solidFill>
                  <a:schemeClr val="tx1"/>
                </a:solidFill>
              </a:rPr>
              <a:t>Decisions targeted by forecast type</a:t>
            </a:r>
          </a:p>
        </p:txBody>
      </p:sp>
    </p:spTree>
    <p:extLst>
      <p:ext uri="{BB962C8B-B14F-4D97-AF65-F5344CB8AC3E}">
        <p14:creationId xmlns:p14="http://schemas.microsoft.com/office/powerpoint/2010/main" val="383994007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n-GB" sz="3600" b="1" dirty="0"/>
              <a:t>From climate data to climate services</a:t>
            </a:r>
          </a:p>
        </p:txBody>
      </p:sp>
      <p:grpSp>
        <p:nvGrpSpPr>
          <p:cNvPr id="43" name="Group 91"/>
          <p:cNvGrpSpPr/>
          <p:nvPr/>
        </p:nvGrpSpPr>
        <p:grpSpPr>
          <a:xfrm>
            <a:off x="1612009" y="27956814"/>
            <a:ext cx="897515" cy="3247666"/>
            <a:chOff x="1601313" y="28992964"/>
            <a:chExt cx="897515" cy="3247666"/>
          </a:xfrm>
        </p:grpSpPr>
        <p:pic>
          <p:nvPicPr>
            <p:cNvPr id="44" name="Picture 2" descr="Image result for grape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11263" y="28992964"/>
              <a:ext cx="751205" cy="751205"/>
            </a:xfrm>
            <a:prstGeom prst="rect">
              <a:avLst/>
            </a:prstGeom>
            <a:noFill/>
            <a:extLst>
              <a:ext uri="{909E8E84-426E-40dd-AFC4-6F175D3DCCD1}">
                <a14:hiddenFill xmlns:a14="http://schemas.microsoft.com/office/drawing/2010/main" xmlns="">
                  <a:solidFill>
                    <a:srgbClr val="FFFFFF"/>
                  </a:solidFill>
                </a14:hiddenFill>
              </a:ext>
            </a:extLst>
          </p:spPr>
        </p:pic>
        <p:pic>
          <p:nvPicPr>
            <p:cNvPr id="45" name="Picture 8" descr="Image result for olive icon"/>
            <p:cNvPicPr>
              <a:picLocks noChangeAspect="1" noChangeArrowheads="1"/>
            </p:cNvPicPr>
            <p:nvPr/>
          </p:nvPicPr>
          <p:blipFill>
            <a:blip r:embed="rId3"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1313" y="31343115"/>
              <a:ext cx="897515" cy="897515"/>
            </a:xfrm>
            <a:prstGeom prst="rect">
              <a:avLst/>
            </a:prstGeom>
            <a:noFill/>
            <a:extLst>
              <a:ext uri="{909E8E84-426E-40dd-AFC4-6F175D3DCCD1}">
                <a14:hiddenFill xmlns:a14="http://schemas.microsoft.com/office/drawing/2010/main" xmlns="">
                  <a:solidFill>
                    <a:srgbClr val="FFFFFF"/>
                  </a:solidFill>
                </a14:hiddenFill>
              </a:ext>
            </a:extLst>
          </p:spPr>
        </p:pic>
        <p:pic>
          <p:nvPicPr>
            <p:cNvPr id="46" name="Picture 88"/>
            <p:cNvPicPr>
              <a:picLocks noChangeAspect="1"/>
            </p:cNvPicPr>
            <p:nvPr/>
          </p:nvPicPr>
          <p:blipFill>
            <a:blip r:embed="rId4"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1782415" y="30183396"/>
              <a:ext cx="691719" cy="691719"/>
            </a:xfrm>
            <a:prstGeom prst="rect">
              <a:avLst/>
            </a:prstGeom>
          </p:spPr>
        </p:pic>
      </p:grpSp>
      <p:pic>
        <p:nvPicPr>
          <p:cNvPr id="51" name="Picture 2" descr="Image result for grape icon"/>
          <p:cNvPicPr>
            <a:picLocks noChangeAspect="1" noChangeArrowheads="1"/>
          </p:cNvPicPr>
          <p:nvPr/>
        </p:nvPicPr>
        <p:blipFill>
          <a:blip r:embed="rId2"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874359" y="28109214"/>
            <a:ext cx="751205" cy="751205"/>
          </a:xfrm>
          <a:prstGeom prst="rect">
            <a:avLst/>
          </a:prstGeom>
          <a:noFill/>
          <a:extLst>
            <a:ext uri="{909E8E84-426E-40dd-AFC4-6F175D3DCCD1}">
              <a14:hiddenFill xmlns:a14="http://schemas.microsoft.com/office/drawing/2010/main" xmlns="">
                <a:solidFill>
                  <a:srgbClr val="FFFFFF"/>
                </a:solidFill>
              </a14:hiddenFill>
            </a:ext>
          </a:extLst>
        </p:spPr>
      </p:pic>
      <p:pic>
        <p:nvPicPr>
          <p:cNvPr id="52" name="Picture 2" descr="Image result for grape icon"/>
          <p:cNvPicPr>
            <a:picLocks noChangeAspect="1" noChangeArrowheads="1"/>
          </p:cNvPicPr>
          <p:nvPr/>
        </p:nvPicPr>
        <p:blipFill>
          <a:blip r:embed="rId5" cstate="print">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026759" y="28261614"/>
            <a:ext cx="575996" cy="575996"/>
          </a:xfrm>
          <a:prstGeom prst="rect">
            <a:avLst/>
          </a:prstGeom>
          <a:noFill/>
          <a:extLst>
            <a:ext uri="{909E8E84-426E-40dd-AFC4-6F175D3DCCD1}">
              <a14:hiddenFill xmlns:a14="http://schemas.microsoft.com/office/drawing/2010/main" xmlns="">
                <a:solidFill>
                  <a:srgbClr val="FFFFFF"/>
                </a:solidFill>
              </a14:hiddenFill>
            </a:ext>
          </a:extLst>
        </p:spPr>
      </p:pic>
      <p:pic>
        <p:nvPicPr>
          <p:cNvPr id="47" name="Picture 46">
            <a:extLst>
              <a:ext uri="{FF2B5EF4-FFF2-40B4-BE49-F238E27FC236}">
                <a16:creationId xmlns:a16="http://schemas.microsoft.com/office/drawing/2014/main" id="{1F52302E-C7B8-484D-A602-F8041A327E12}"/>
              </a:ext>
            </a:extLst>
          </p:cNvPr>
          <p:cNvPicPr>
            <a:picLocks noChangeAspect="1"/>
          </p:cNvPicPr>
          <p:nvPr/>
        </p:nvPicPr>
        <p:blipFill>
          <a:blip r:embed="rId6"/>
          <a:stretch>
            <a:fillRect/>
          </a:stretch>
        </p:blipFill>
        <p:spPr>
          <a:xfrm>
            <a:off x="990600" y="1828800"/>
            <a:ext cx="6934200" cy="4437434"/>
          </a:xfrm>
          <a:prstGeom prst="rect">
            <a:avLst/>
          </a:prstGeom>
        </p:spPr>
      </p:pic>
      <p:sp>
        <p:nvSpPr>
          <p:cNvPr id="10" name="TextBox 9">
            <a:extLst>
              <a:ext uri="{FF2B5EF4-FFF2-40B4-BE49-F238E27FC236}">
                <a16:creationId xmlns:a16="http://schemas.microsoft.com/office/drawing/2014/main" id="{A22F848E-F7C6-4044-B090-7079FBB52F48}"/>
              </a:ext>
            </a:extLst>
          </p:cNvPr>
          <p:cNvSpPr txBox="1"/>
          <p:nvPr/>
        </p:nvSpPr>
        <p:spPr>
          <a:xfrm>
            <a:off x="2243034" y="2805747"/>
            <a:ext cx="4953000" cy="1487991"/>
          </a:xfrm>
          <a:prstGeom prst="rect">
            <a:avLst/>
          </a:prstGeom>
          <a:solidFill>
            <a:schemeClr val="bg1"/>
          </a:solidFill>
          <a:ln w="53975">
            <a:solidFill>
              <a:srgbClr val="FF0000"/>
            </a:solidFill>
          </a:ln>
        </p:spPr>
        <p:txBody>
          <a:bodyPr wrap="square" lIns="432000" tIns="432000" rIns="432000" bIns="432000" rtlCol="0">
            <a:spAutoFit/>
          </a:bodyPr>
          <a:lstStyle/>
          <a:p>
            <a:pPr algn="ctr"/>
            <a:r>
              <a:rPr lang="es-ES" sz="4000" dirty="0" err="1">
                <a:ln>
                  <a:solidFill>
                    <a:schemeClr val="tx1"/>
                  </a:solidFill>
                </a:ln>
              </a:rPr>
              <a:t>Why</a:t>
            </a:r>
            <a:r>
              <a:rPr lang="es-ES" sz="4000" dirty="0">
                <a:ln>
                  <a:solidFill>
                    <a:schemeClr val="tx1"/>
                  </a:solidFill>
                </a:ln>
              </a:rPr>
              <a:t>?</a:t>
            </a:r>
          </a:p>
        </p:txBody>
      </p:sp>
    </p:spTree>
    <p:extLst>
      <p:ext uri="{BB962C8B-B14F-4D97-AF65-F5344CB8AC3E}">
        <p14:creationId xmlns:p14="http://schemas.microsoft.com/office/powerpoint/2010/main" val="35861698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0DF215AE-E7FC-894C-8081-9986CAFCD547}"/>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2837"/>
          <a:stretch/>
        </p:blipFill>
        <p:spPr>
          <a:xfrm>
            <a:off x="1066800" y="838200"/>
            <a:ext cx="7209295" cy="5251216"/>
          </a:xfrm>
        </p:spPr>
      </p:pic>
    </p:spTree>
    <p:extLst>
      <p:ext uri="{BB962C8B-B14F-4D97-AF65-F5344CB8AC3E}">
        <p14:creationId xmlns:p14="http://schemas.microsoft.com/office/powerpoint/2010/main" val="397391652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12948</TotalTime>
  <Words>1120</Words>
  <Application>Microsoft Macintosh PowerPoint</Application>
  <PresentationFormat>On-screen Show (4:3)</PresentationFormat>
  <Paragraphs>198</Paragraphs>
  <Slides>33</Slides>
  <Notes>3</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33</vt:i4>
      </vt:variant>
    </vt:vector>
  </HeadingPairs>
  <TitlesOfParts>
    <vt:vector size="45" baseType="lpstr">
      <vt:lpstr>ＭＳ Ｐゴシック</vt:lpstr>
      <vt:lpstr>Arial</vt:lpstr>
      <vt:lpstr>Calibri</vt:lpstr>
      <vt:lpstr>Consolas</vt:lpstr>
      <vt:lpstr>Lato Light</vt:lpstr>
      <vt:lpstr>Mangal</vt:lpstr>
      <vt:lpstr>Office Theme</vt:lpstr>
      <vt:lpstr>Custom Design</vt:lpstr>
      <vt:lpstr>1_Custom Design</vt:lpstr>
      <vt:lpstr>2_Custom Design</vt:lpstr>
      <vt:lpstr>3_Custom Design</vt:lpstr>
      <vt:lpstr>4_Custom Design</vt:lpstr>
      <vt:lpstr>PowerPoint Presentation</vt:lpstr>
      <vt:lpstr>Decisions targeted by forecast type</vt:lpstr>
      <vt:lpstr>From climate data to climate services</vt:lpstr>
      <vt:lpstr>From climate data to climate services</vt:lpstr>
      <vt:lpstr>From climate data to climate services</vt:lpstr>
      <vt:lpstr>PowerPoint Presentation</vt:lpstr>
      <vt:lpstr>PowerPoint Presentation</vt:lpstr>
      <vt:lpstr>From climate data to climate services</vt:lpstr>
      <vt:lpstr>PowerPoint Presentation</vt:lpstr>
      <vt:lpstr>PowerPoint Presentation</vt:lpstr>
      <vt:lpstr>Initial conditions uncertainty</vt:lpstr>
      <vt:lpstr>Uncertainty in predictions</vt:lpstr>
      <vt:lpstr>Uncertainty in predictions</vt:lpstr>
      <vt:lpstr>Uncertainty in projections</vt:lpstr>
      <vt:lpstr>Uncertainty in projections</vt:lpstr>
      <vt:lpstr>Uncertainty in projections</vt:lpstr>
      <vt:lpstr>How to interpret probabilistic predictions</vt:lpstr>
      <vt:lpstr>How to interpret the seasonal predictions</vt:lpstr>
      <vt:lpstr>How to interpret the seasonal predictions</vt:lpstr>
      <vt:lpstr>How to interpret the seasonal predictions</vt:lpstr>
      <vt:lpstr>How to interpret the seasonal predictions</vt:lpstr>
      <vt:lpstr>How to interpret the seasonal predictions</vt:lpstr>
      <vt:lpstr>Climate service product: most likely category map</vt:lpstr>
      <vt:lpstr>Skill vs. Value</vt:lpstr>
      <vt:lpstr>Skill vs. Value</vt:lpstr>
      <vt:lpstr>Protocol</vt:lpstr>
      <vt:lpstr>Protocol</vt:lpstr>
      <vt:lpstr>Protocol</vt:lpstr>
      <vt:lpstr>Protocol</vt:lpstr>
      <vt:lpstr>Protocol</vt:lpstr>
      <vt:lpstr>Protocol</vt:lpstr>
      <vt:lpstr>Protocol</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WS_user</dc:creator>
  <cp:lastModifiedBy>Microsoft Office User</cp:lastModifiedBy>
  <cp:revision>85</cp:revision>
  <dcterms:created xsi:type="dcterms:W3CDTF">2006-08-16T00:00:00Z</dcterms:created>
  <dcterms:modified xsi:type="dcterms:W3CDTF">2018-12-12T08:47:18Z</dcterms:modified>
</cp:coreProperties>
</file>