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5" r:id="rId4"/>
    <p:sldId id="272" r:id="rId5"/>
    <p:sldId id="276" r:id="rId6"/>
    <p:sldId id="266" r:id="rId7"/>
    <p:sldId id="263" r:id="rId8"/>
    <p:sldId id="267" r:id="rId9"/>
    <p:sldId id="269" r:id="rId10"/>
    <p:sldId id="268" r:id="rId11"/>
    <p:sldId id="270" r:id="rId12"/>
    <p:sldId id="274" r:id="rId13"/>
    <p:sldId id="273" r:id="rId14"/>
    <p:sldId id="264" r:id="rId15"/>
    <p:sldId id="271" r:id="rId1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pos="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B28"/>
    <a:srgbClr val="B4C8E2"/>
    <a:srgbClr val="426DA9"/>
    <a:srgbClr val="7B9DCB"/>
    <a:srgbClr val="EC613A"/>
    <a:srgbClr val="151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9974" autoAdjust="0"/>
  </p:normalViewPr>
  <p:slideViewPr>
    <p:cSldViewPr snapToGrid="0">
      <p:cViewPr varScale="1">
        <p:scale>
          <a:sx n="52" d="100"/>
          <a:sy n="52" d="100"/>
        </p:scale>
        <p:origin x="1152" y="44"/>
      </p:cViewPr>
      <p:guideLst>
        <p:guide orient="horz" pos="1525"/>
        <p:guide pos="1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3E574-F3E4-445F-836D-3BC80B6B7FC2}" type="datetimeFigureOut">
              <a:rPr lang="en-GB" smtClean="0"/>
              <a:t>28/05/2019</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24078-6EF0-4FBE-A189-5C9D521ECA0B}" type="slidenum">
              <a:rPr lang="en-GB" smtClean="0"/>
              <a:t>‹Nº›</a:t>
            </a:fld>
            <a:endParaRPr lang="en-GB"/>
          </a:p>
        </p:txBody>
      </p:sp>
    </p:spTree>
    <p:extLst>
      <p:ext uri="{BB962C8B-B14F-4D97-AF65-F5344CB8AC3E}">
        <p14:creationId xmlns:p14="http://schemas.microsoft.com/office/powerpoint/2010/main" val="401090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EUPORIAS</a:t>
            </a:r>
            <a:r>
              <a:rPr lang="en-GB" baseline="0" dirty="0" smtClean="0"/>
              <a:t> Project was the first clear attempt to develop visualisations to better describe the uncertainty and risk of using climate knowledge. The project developed different case studies, and some of them resulted in prototypes, such as </a:t>
            </a:r>
            <a:r>
              <a:rPr lang="en-GB" baseline="0" dirty="0" err="1" smtClean="0"/>
              <a:t>LMTool</a:t>
            </a:r>
            <a:r>
              <a:rPr lang="en-GB" baseline="0" dirty="0" smtClean="0"/>
              <a:t>, a climate service addressed to farmers or project </a:t>
            </a:r>
            <a:r>
              <a:rPr lang="en-GB" baseline="0" dirty="0" err="1" smtClean="0"/>
              <a:t>Ukko</a:t>
            </a:r>
            <a:r>
              <a:rPr lang="en-GB" baseline="0" dirty="0" smtClean="0"/>
              <a:t>, addressed to wind energy users. Some lessons learnt from the EUPORIAS project were: (list them)</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2</a:t>
            </a:fld>
            <a:endParaRPr lang="en-GB"/>
          </a:p>
        </p:txBody>
      </p:sp>
    </p:spTree>
    <p:extLst>
      <p:ext uri="{BB962C8B-B14F-4D97-AF65-F5344CB8AC3E}">
        <p14:creationId xmlns:p14="http://schemas.microsoft.com/office/powerpoint/2010/main" val="321103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The</a:t>
            </a:r>
            <a:r>
              <a:rPr lang="en-GB" baseline="0" dirty="0" smtClean="0"/>
              <a:t> lessons learnt in EUPORIAS have been integrated in the development of tools in subsequent projects</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3</a:t>
            </a:fld>
            <a:endParaRPr lang="en-GB"/>
          </a:p>
        </p:txBody>
      </p:sp>
    </p:spTree>
    <p:extLst>
      <p:ext uri="{BB962C8B-B14F-4D97-AF65-F5344CB8AC3E}">
        <p14:creationId xmlns:p14="http://schemas.microsoft.com/office/powerpoint/2010/main" val="380026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In the case of some of the tools, they are addressed to users that have hig</a:t>
            </a:r>
            <a:r>
              <a:rPr lang="en-GB" baseline="0" dirty="0" smtClean="0"/>
              <a:t>h technical level, meaning that they have some background in using probabilistic data, but in some cases, such as VISCA, it is addressed to users that are not necessarily familiar with probabilistic data.</a:t>
            </a:r>
          </a:p>
          <a:p>
            <a:r>
              <a:rPr lang="en-GB" baseline="0" dirty="0" smtClean="0"/>
              <a:t>User participation is quite unanimous. All the DSTs have counted with high user involvement, either through interviews and focus groups, testing the prototypes, or providing feedback on the tool. </a:t>
            </a:r>
          </a:p>
          <a:p>
            <a:r>
              <a:rPr lang="en-GB" baseline="0" dirty="0" smtClean="0"/>
              <a:t>Although desired, the participation of experts in visualisation is high in some projects and low in others. Even though visualisation is regarded as a very important asset, the interaction between climate scientists and visualisation experts is always challenging. On one hand, visualisation experts are not climate experts and they need to learn how to interpret climate data, and on the other hand climate scientists are not aware that visualisation is a field of expertise that considers many aspects that are not always obvious for them</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4</a:t>
            </a:fld>
            <a:endParaRPr lang="en-GB"/>
          </a:p>
        </p:txBody>
      </p:sp>
    </p:spTree>
    <p:extLst>
      <p:ext uri="{BB962C8B-B14F-4D97-AF65-F5344CB8AC3E}">
        <p14:creationId xmlns:p14="http://schemas.microsoft.com/office/powerpoint/2010/main" val="12526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The</a:t>
            </a:r>
            <a:r>
              <a:rPr lang="en-GB" baseline="0" dirty="0" smtClean="0"/>
              <a:t> lessons learnt in EUPORIAS have been integrated in the development of tools in subsequent projects</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5</a:t>
            </a:fld>
            <a:endParaRPr lang="en-GB"/>
          </a:p>
        </p:txBody>
      </p:sp>
    </p:spTree>
    <p:extLst>
      <p:ext uri="{BB962C8B-B14F-4D97-AF65-F5344CB8AC3E}">
        <p14:creationId xmlns:p14="http://schemas.microsoft.com/office/powerpoint/2010/main" val="83538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Because not all users</a:t>
            </a:r>
            <a:r>
              <a:rPr lang="en-GB" baseline="0" dirty="0" smtClean="0"/>
              <a:t> – even within the same sector – have different background, the type of information that will be useful to them differs. While some users may prefer to see a summary of the main information regarding the prediction, others may prefer to see more detailed data. Here is when the use of a progressive disclosure of information is useful.</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7</a:t>
            </a:fld>
            <a:endParaRPr lang="en-GB"/>
          </a:p>
        </p:txBody>
      </p:sp>
    </p:spTree>
    <p:extLst>
      <p:ext uri="{BB962C8B-B14F-4D97-AF65-F5344CB8AC3E}">
        <p14:creationId xmlns:p14="http://schemas.microsoft.com/office/powerpoint/2010/main" val="285887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8</a:t>
            </a:fld>
            <a:endParaRPr lang="en-GB"/>
          </a:p>
        </p:txBody>
      </p:sp>
    </p:spTree>
    <p:extLst>
      <p:ext uri="{BB962C8B-B14F-4D97-AF65-F5344CB8AC3E}">
        <p14:creationId xmlns:p14="http://schemas.microsoft.com/office/powerpoint/2010/main" val="289609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4 H2020</a:t>
            </a:r>
            <a:r>
              <a:rPr lang="en-GB" baseline="0" dirty="0"/>
              <a:t> projects</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13</a:t>
            </a:fld>
            <a:endParaRPr lang="en-GB"/>
          </a:p>
        </p:txBody>
      </p:sp>
    </p:spTree>
    <p:extLst>
      <p:ext uri="{BB962C8B-B14F-4D97-AF65-F5344CB8AC3E}">
        <p14:creationId xmlns:p14="http://schemas.microsoft.com/office/powerpoint/2010/main" val="96668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283456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787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405601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59444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29087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84F7B83A-AD33-45B3-A28D-778A0678FCA6}" type="datetimeFigureOut">
              <a:rPr lang="pt-PT" smtClean="0"/>
              <a:t>28/05/2019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58999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84F7B83A-AD33-45B3-A28D-778A0678FCA6}" type="datetimeFigureOut">
              <a:rPr lang="pt-PT" smtClean="0"/>
              <a:t>28/05/2019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66226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84F7B83A-AD33-45B3-A28D-778A0678FCA6}" type="datetimeFigureOut">
              <a:rPr lang="pt-PT" smtClean="0"/>
              <a:t>28/05/2019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416726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4F7B83A-AD33-45B3-A28D-778A0678FCA6}" type="datetimeFigureOut">
              <a:rPr lang="pt-PT" smtClean="0"/>
              <a:t>28/05/2019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78320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84F7B83A-AD33-45B3-A28D-778A0678FCA6}" type="datetimeFigureOut">
              <a:rPr lang="pt-PT" smtClean="0"/>
              <a:t>28/05/2019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61511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84F7B83A-AD33-45B3-A28D-778A0678FCA6}" type="datetimeFigureOut">
              <a:rPr lang="pt-PT" smtClean="0"/>
              <a:t>28/05/2019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69696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7B83A-AD33-45B3-A28D-778A0678FCA6}" type="datetimeFigureOut">
              <a:rPr lang="pt-PT" smtClean="0"/>
              <a:t>28/05/2019</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CDDE9-7A8D-4D85-B9DA-20F871FF966A}" type="slidenum">
              <a:rPr lang="pt-PT" smtClean="0"/>
              <a:t>‹Nº›</a:t>
            </a:fld>
            <a:endParaRPr lang="pt-PT"/>
          </a:p>
        </p:txBody>
      </p:sp>
    </p:spTree>
    <p:extLst>
      <p:ext uri="{BB962C8B-B14F-4D97-AF65-F5344CB8AC3E}">
        <p14:creationId xmlns:p14="http://schemas.microsoft.com/office/powerpoint/2010/main" val="413793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16.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emf"/><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w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74" y="0"/>
            <a:ext cx="10014253" cy="2438400"/>
          </a:xfrm>
          <a:prstGeom prst="rect">
            <a:avLst/>
          </a:prstGeom>
        </p:spPr>
      </p:pic>
      <p:sp>
        <p:nvSpPr>
          <p:cNvPr id="7" name="Título 6"/>
          <p:cNvSpPr>
            <a:spLocks noGrp="1"/>
          </p:cNvSpPr>
          <p:nvPr>
            <p:ph type="ctrTitle"/>
          </p:nvPr>
        </p:nvSpPr>
        <p:spPr>
          <a:xfrm>
            <a:off x="2488839" y="2672205"/>
            <a:ext cx="8513186" cy="1217348"/>
          </a:xfrm>
        </p:spPr>
        <p:txBody>
          <a:bodyPr lIns="0" tIns="0" rIns="0" bIns="0" anchor="t" anchorCtr="0">
            <a:normAutofit fontScale="90000"/>
          </a:bodyPr>
          <a:lstStyle/>
          <a:p>
            <a:pPr algn="l"/>
            <a:r>
              <a:rPr lang="pt-PT" sz="4800" dirty="0">
                <a:solidFill>
                  <a:schemeClr val="tx1">
                    <a:lumMod val="75000"/>
                    <a:lumOff val="25000"/>
                  </a:schemeClr>
                </a:solidFill>
                <a:latin typeface="Arial" panose="020B0604020202020204" pitchFamily="34" charset="0"/>
                <a:cs typeface="Arial" panose="020B0604020202020204" pitchFamily="34" charset="0"/>
              </a:rPr>
              <a:t>Visualisation and communication of uncertainty and risk</a:t>
            </a:r>
          </a:p>
        </p:txBody>
      </p:sp>
      <p:sp>
        <p:nvSpPr>
          <p:cNvPr id="8" name="Subtítulo 7"/>
          <p:cNvSpPr>
            <a:spLocks noGrp="1"/>
          </p:cNvSpPr>
          <p:nvPr>
            <p:ph type="subTitle" idx="1"/>
          </p:nvPr>
        </p:nvSpPr>
        <p:spPr>
          <a:xfrm>
            <a:off x="2488839" y="4492816"/>
            <a:ext cx="9251215" cy="2095678"/>
          </a:xfrm>
        </p:spPr>
        <p:txBody>
          <a:bodyPr lIns="0" tIns="0" bIns="0"/>
          <a:lstStyle/>
          <a:p>
            <a:pPr algn="l"/>
            <a:r>
              <a:rPr lang="pt-PT" u="sng" dirty="0">
                <a:solidFill>
                  <a:srgbClr val="404040"/>
                </a:solidFill>
              </a:rPr>
              <a:t>Marta Terrado</a:t>
            </a:r>
            <a:r>
              <a:rPr lang="pt-PT" dirty="0">
                <a:solidFill>
                  <a:srgbClr val="404040"/>
                </a:solidFill>
              </a:rPr>
              <a:t>, Isadora </a:t>
            </a:r>
            <a:r>
              <a:rPr lang="pt-PT" dirty="0" smtClean="0">
                <a:solidFill>
                  <a:srgbClr val="404040"/>
                </a:solidFill>
              </a:rPr>
              <a:t>Christel </a:t>
            </a:r>
            <a:r>
              <a:rPr lang="pt-PT" dirty="0">
                <a:solidFill>
                  <a:srgbClr val="404040"/>
                </a:solidFill>
              </a:rPr>
              <a:t>(BSC), Ghislain Dubois, Sébastien Bruyère (TEC Conseil), Jaroslav </a:t>
            </a:r>
            <a:r>
              <a:rPr lang="pt-PT" dirty="0" smtClean="0">
                <a:solidFill>
                  <a:srgbClr val="404040"/>
                </a:solidFill>
              </a:rPr>
              <a:t>Mysiak (CMCC/U</a:t>
            </a:r>
            <a:r>
              <a:rPr lang="pt-PT" dirty="0">
                <a:solidFill>
                  <a:srgbClr val="404040"/>
                </a:solidFill>
              </a:rPr>
              <a:t>. </a:t>
            </a:r>
            <a:r>
              <a:rPr lang="pt-PT" dirty="0" smtClean="0">
                <a:solidFill>
                  <a:srgbClr val="404040"/>
                </a:solidFill>
              </a:rPr>
              <a:t>Ca’Foscari), Josep </a:t>
            </a:r>
            <a:r>
              <a:rPr lang="pt-PT" dirty="0">
                <a:solidFill>
                  <a:srgbClr val="404040"/>
                </a:solidFill>
              </a:rPr>
              <a:t>Maria Solé (Meteosim SL</a:t>
            </a:r>
            <a:r>
              <a:rPr lang="pt-PT" dirty="0" smtClean="0">
                <a:solidFill>
                  <a:srgbClr val="404040"/>
                </a:solidFill>
              </a:rPr>
              <a:t>), Stefano Bagli (Gecosistema)</a:t>
            </a:r>
            <a:endParaRPr lang="pt-PT" sz="1800" dirty="0">
              <a:solidFill>
                <a:srgbClr val="404040"/>
              </a:solidFill>
            </a:endParaRPr>
          </a:p>
        </p:txBody>
      </p:sp>
      <p:pic>
        <p:nvPicPr>
          <p:cNvPr id="3" name="Picture 2" descr="ecca-logo-strap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84"/>
            <a:ext cx="8724900" cy="2171700"/>
          </a:xfrm>
          <a:prstGeom prst="rect">
            <a:avLst/>
          </a:prstGeom>
        </p:spPr>
      </p:pic>
      <p:grpSp>
        <p:nvGrpSpPr>
          <p:cNvPr id="14" name="Grupo 13"/>
          <p:cNvGrpSpPr/>
          <p:nvPr/>
        </p:nvGrpSpPr>
        <p:grpSpPr>
          <a:xfrm>
            <a:off x="1171482" y="5602440"/>
            <a:ext cx="10568572" cy="1124090"/>
            <a:chOff x="1061313" y="5543819"/>
            <a:chExt cx="10568572" cy="1124090"/>
          </a:xfrm>
        </p:grpSpPr>
        <p:grpSp>
          <p:nvGrpSpPr>
            <p:cNvPr id="4" name="Grupo 3"/>
            <p:cNvGrpSpPr/>
            <p:nvPr/>
          </p:nvGrpSpPr>
          <p:grpSpPr>
            <a:xfrm>
              <a:off x="1061313" y="5623909"/>
              <a:ext cx="9027214" cy="1044000"/>
              <a:chOff x="2354089" y="5623909"/>
              <a:chExt cx="9027214" cy="1044000"/>
            </a:xfrm>
          </p:grpSpPr>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0428" t="27963" r="9243" b="26976"/>
              <a:stretch/>
            </p:blipFill>
            <p:spPr>
              <a:xfrm>
                <a:off x="2354089" y="5803909"/>
                <a:ext cx="2526922" cy="720000"/>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9272" y="5674534"/>
                <a:ext cx="1634400" cy="900000"/>
              </a:xfrm>
              <a:prstGeom prst="rect">
                <a:avLst/>
              </a:prstGeom>
            </p:spPr>
          </p:pic>
          <p:grpSp>
            <p:nvGrpSpPr>
              <p:cNvPr id="12" name="Grupo 11"/>
              <p:cNvGrpSpPr/>
              <p:nvPr/>
            </p:nvGrpSpPr>
            <p:grpSpPr>
              <a:xfrm>
                <a:off x="6722931" y="5726909"/>
                <a:ext cx="2700000" cy="919820"/>
                <a:chOff x="7098312" y="5803909"/>
                <a:chExt cx="2700000" cy="919820"/>
              </a:xfrm>
            </p:grpSpPr>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8312" y="5803909"/>
                  <a:ext cx="2700000" cy="540000"/>
                </a:xfrm>
                <a:prstGeom prst="rect">
                  <a:avLst/>
                </a:prstGeom>
              </p:spPr>
            </p:pic>
            <p:pic>
              <p:nvPicPr>
                <p:cNvPr id="10" name="Imagen 9"/>
                <p:cNvPicPr>
                  <a:picLocks noChangeAspect="1"/>
                </p:cNvPicPr>
                <p:nvPr/>
              </p:nvPicPr>
              <p:blipFill rotWithShape="1">
                <a:blip r:embed="rId7" cstate="print">
                  <a:extLst>
                    <a:ext uri="{28A0092B-C50C-407E-A947-70E740481C1C}">
                      <a14:useLocalDpi xmlns:a14="http://schemas.microsoft.com/office/drawing/2010/main" val="0"/>
                    </a:ext>
                  </a:extLst>
                </a:blip>
                <a:srcRect l="7502" t="19248" r="6603" b="13848"/>
                <a:stretch/>
              </p:blipFill>
              <p:spPr>
                <a:xfrm>
                  <a:off x="8650811" y="6291729"/>
                  <a:ext cx="1147501" cy="432000"/>
                </a:xfrm>
                <a:prstGeom prst="rect">
                  <a:avLst/>
                </a:prstGeom>
              </p:spPr>
            </p:pic>
          </p:grpSp>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34687" y="5623909"/>
                <a:ext cx="1746616" cy="1044000"/>
              </a:xfrm>
              <a:prstGeom prst="rect">
                <a:avLst/>
              </a:prstGeom>
            </p:spPr>
          </p:pic>
        </p:grpSp>
        <p:pic>
          <p:nvPicPr>
            <p:cNvPr id="13" name="Imagen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29886" y="5543819"/>
              <a:ext cx="1799999" cy="900000"/>
            </a:xfrm>
            <a:prstGeom prst="rect">
              <a:avLst/>
            </a:prstGeom>
          </p:spPr>
        </p:pic>
      </p:grpSp>
    </p:spTree>
    <p:extLst>
      <p:ext uri="{BB962C8B-B14F-4D97-AF65-F5344CB8AC3E}">
        <p14:creationId xmlns:p14="http://schemas.microsoft.com/office/powerpoint/2010/main" val="379713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8568371"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Showing probability and skill - DSS agriculture</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022" y="240908"/>
            <a:ext cx="1648201" cy="1224000"/>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781" y="1916113"/>
            <a:ext cx="8162925" cy="3857625"/>
          </a:xfrm>
          <a:prstGeom prst="rect">
            <a:avLst/>
          </a:prstGeom>
        </p:spPr>
      </p:pic>
      <p:grpSp>
        <p:nvGrpSpPr>
          <p:cNvPr id="4" name="Grupo 3"/>
          <p:cNvGrpSpPr/>
          <p:nvPr/>
        </p:nvGrpSpPr>
        <p:grpSpPr>
          <a:xfrm>
            <a:off x="1684870" y="5414448"/>
            <a:ext cx="9823957" cy="1005621"/>
            <a:chOff x="1684870" y="5414448"/>
            <a:chExt cx="9823957" cy="1005621"/>
          </a:xfrm>
        </p:grpSpPr>
        <p:sp>
          <p:nvSpPr>
            <p:cNvPr id="8" name="Rectángulo 7"/>
            <p:cNvSpPr/>
            <p:nvPr/>
          </p:nvSpPr>
          <p:spPr>
            <a:xfrm flipV="1">
              <a:off x="1684870" y="5414448"/>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9" name="Rectángulo 8"/>
            <p:cNvSpPr/>
            <p:nvPr/>
          </p:nvSpPr>
          <p:spPr>
            <a:xfrm>
              <a:off x="1871540" y="5773738"/>
              <a:ext cx="9637287" cy="646331"/>
            </a:xfrm>
            <a:prstGeom prst="rect">
              <a:avLst/>
            </a:prstGeom>
          </p:spPr>
          <p:txBody>
            <a:bodyPr wrap="square">
              <a:spAutoFit/>
            </a:bodyPr>
            <a:lstStyle/>
            <a:p>
              <a:r>
                <a:rPr lang="en-GB" b="1" dirty="0">
                  <a:solidFill>
                    <a:srgbClr val="54617A"/>
                  </a:solidFill>
                  <a:latin typeface="Arial" panose="020B0604020202020204" pitchFamily="34" charset="0"/>
                  <a:cs typeface="Arial" panose="020B0604020202020204" pitchFamily="34" charset="0"/>
                </a:rPr>
                <a:t>Use of </a:t>
              </a:r>
              <a:r>
                <a:rPr lang="en-GB" b="1" dirty="0" err="1">
                  <a:solidFill>
                    <a:srgbClr val="54617A"/>
                  </a:solidFill>
                  <a:latin typeface="Arial" panose="020B0604020202020204" pitchFamily="34" charset="0"/>
                  <a:cs typeface="Arial" panose="020B0604020202020204" pitchFamily="34" charset="0"/>
                </a:rPr>
                <a:t>terciles</a:t>
              </a:r>
              <a:r>
                <a:rPr lang="en-GB" dirty="0">
                  <a:solidFill>
                    <a:srgbClr val="54617A"/>
                  </a:solidFill>
                  <a:latin typeface="Arial" panose="020B0604020202020204" pitchFamily="34" charset="0"/>
                  <a:cs typeface="Arial" panose="020B0604020202020204" pitchFamily="34" charset="0"/>
                </a:rPr>
                <a:t>. Showing percentage probability of below normal, normal and above normal when RPSS&gt;0; otherwise, the climatology is shown.</a:t>
              </a:r>
              <a:endParaRPr lang="en-GB" sz="2000" dirty="0">
                <a:solidFill>
                  <a:srgbClr val="EC613A"/>
                </a:solidFill>
                <a:latin typeface="Arial" panose="020B0604020202020204" pitchFamily="34" charset="0"/>
                <a:cs typeface="Arial" panose="020B0604020202020204" pitchFamily="34" charset="0"/>
              </a:endParaRPr>
            </a:p>
          </p:txBody>
        </p:sp>
      </p:grpSp>
      <p:grpSp>
        <p:nvGrpSpPr>
          <p:cNvPr id="7" name="Grupo 6"/>
          <p:cNvGrpSpPr/>
          <p:nvPr/>
        </p:nvGrpSpPr>
        <p:grpSpPr>
          <a:xfrm>
            <a:off x="9273706" y="2528112"/>
            <a:ext cx="2719518" cy="1477329"/>
            <a:chOff x="9273706" y="2528112"/>
            <a:chExt cx="2719518" cy="1477329"/>
          </a:xfrm>
        </p:grpSpPr>
        <p:sp>
          <p:nvSpPr>
            <p:cNvPr id="12" name="Rectángulo 11"/>
            <p:cNvSpPr/>
            <p:nvPr/>
          </p:nvSpPr>
          <p:spPr>
            <a:xfrm>
              <a:off x="9773072" y="2528113"/>
              <a:ext cx="2220152" cy="1477328"/>
            </a:xfrm>
            <a:prstGeom prst="rect">
              <a:avLst/>
            </a:prstGeom>
          </p:spPr>
          <p:txBody>
            <a:bodyPr wrap="square">
              <a:spAutoFit/>
            </a:bodyPr>
            <a:lstStyle/>
            <a:p>
              <a:r>
                <a:rPr lang="en-GB" b="1" dirty="0">
                  <a:solidFill>
                    <a:srgbClr val="54617A"/>
                  </a:solidFill>
                  <a:latin typeface="Arial" panose="020B0604020202020204" pitchFamily="34" charset="0"/>
                  <a:cs typeface="Arial" panose="020B0604020202020204" pitchFamily="34" charset="0"/>
                </a:rPr>
                <a:t>RPSS skill score value. </a:t>
              </a:r>
              <a:r>
                <a:rPr lang="en-GB" dirty="0">
                  <a:solidFill>
                    <a:srgbClr val="54617A"/>
                  </a:solidFill>
                  <a:latin typeface="Arial" panose="020B0604020202020204" pitchFamily="34" charset="0"/>
                  <a:cs typeface="Arial" panose="020B0604020202020204" pitchFamily="34" charset="0"/>
                </a:rPr>
                <a:t>Value of skill appears when hovering the mouse over the histograms</a:t>
              </a:r>
              <a:endParaRPr lang="en-GB" sz="2000" dirty="0">
                <a:solidFill>
                  <a:srgbClr val="EC613A"/>
                </a:solidFill>
                <a:latin typeface="Arial" panose="020B0604020202020204" pitchFamily="34" charset="0"/>
                <a:cs typeface="Arial" panose="020B0604020202020204" pitchFamily="34" charset="0"/>
              </a:endParaRPr>
            </a:p>
          </p:txBody>
        </p:sp>
        <p:sp>
          <p:nvSpPr>
            <p:cNvPr id="13" name="Rectángulo 12"/>
            <p:cNvSpPr/>
            <p:nvPr/>
          </p:nvSpPr>
          <p:spPr>
            <a:xfrm rot="16200000" flipV="1">
              <a:off x="9174388" y="2627430"/>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grpSp>
    </p:spTree>
    <p:extLst>
      <p:ext uri="{BB962C8B-B14F-4D97-AF65-F5344CB8AC3E}">
        <p14:creationId xmlns:p14="http://schemas.microsoft.com/office/powerpoint/2010/main" val="179880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16626" y="934173"/>
            <a:ext cx="7882286"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All information shown in the main interface</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329" y="1916113"/>
            <a:ext cx="10058400" cy="4632936"/>
          </a:xfrm>
          <a:prstGeom prst="rect">
            <a:avLst/>
          </a:prstGeom>
        </p:spPr>
      </p:pic>
      <p:sp>
        <p:nvSpPr>
          <p:cNvPr id="6" name="Rectángulo 5"/>
          <p:cNvSpPr/>
          <p:nvPr/>
        </p:nvSpPr>
        <p:spPr>
          <a:xfrm rot="16200000" flipV="1">
            <a:off x="10284905" y="2123591"/>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7" name="Rectángulo 6"/>
          <p:cNvSpPr/>
          <p:nvPr/>
        </p:nvSpPr>
        <p:spPr>
          <a:xfrm>
            <a:off x="10732533" y="2024273"/>
            <a:ext cx="1260689" cy="2062103"/>
          </a:xfrm>
          <a:prstGeom prst="rect">
            <a:avLst/>
          </a:prstGeom>
        </p:spPr>
        <p:txBody>
          <a:bodyPr wrap="square">
            <a:spAutoFit/>
          </a:bodyPr>
          <a:lstStyle/>
          <a:p>
            <a:r>
              <a:rPr lang="en-GB" sz="1600" b="1" dirty="0">
                <a:solidFill>
                  <a:srgbClr val="54617A"/>
                </a:solidFill>
                <a:latin typeface="Arial" panose="020B0604020202020204" pitchFamily="34" charset="0"/>
                <a:cs typeface="Arial" panose="020B0604020202020204" pitchFamily="34" charset="0"/>
              </a:rPr>
              <a:t>Complete panel.</a:t>
            </a:r>
            <a:r>
              <a:rPr lang="en-GB" sz="1600" dirty="0">
                <a:solidFill>
                  <a:srgbClr val="54617A"/>
                </a:solidFill>
                <a:latin typeface="Arial" panose="020B0604020202020204" pitchFamily="34" charset="0"/>
                <a:cs typeface="Arial" panose="020B0604020202020204" pitchFamily="34" charset="0"/>
              </a:rPr>
              <a:t> Users expressed their desire of reducing the number of clicks.</a:t>
            </a:r>
            <a:endParaRPr lang="en-GB" dirty="0">
              <a:solidFill>
                <a:srgbClr val="EC613A"/>
              </a:solidFill>
              <a:latin typeface="Arial" panose="020B0604020202020204" pitchFamily="34" charset="0"/>
              <a:cs typeface="Arial" panose="020B0604020202020204" pitchFamily="34" charset="0"/>
            </a:endParaRPr>
          </a:p>
        </p:txBody>
      </p:sp>
      <p:pic>
        <p:nvPicPr>
          <p:cNvPr id="8"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022" y="240908"/>
            <a:ext cx="1648201" cy="1224000"/>
          </a:xfrm>
          <a:prstGeom prst="rect">
            <a:avLst/>
          </a:prstGeom>
        </p:spPr>
      </p:pic>
    </p:spTree>
    <p:extLst>
      <p:ext uri="{BB962C8B-B14F-4D97-AF65-F5344CB8AC3E}">
        <p14:creationId xmlns:p14="http://schemas.microsoft.com/office/powerpoint/2010/main" val="329229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93424"/>
            <a:ext cx="12192000" cy="299666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7104" y="161752"/>
            <a:ext cx="1280980" cy="1044000"/>
          </a:xfrm>
          <a:prstGeom prst="rect">
            <a:avLst/>
          </a:prstGeom>
        </p:spPr>
      </p:pic>
      <p:sp>
        <p:nvSpPr>
          <p:cNvPr id="6" name="CuadroTexto 5"/>
          <p:cNvSpPr txBox="1"/>
          <p:nvPr/>
        </p:nvSpPr>
        <p:spPr>
          <a:xfrm>
            <a:off x="1216626" y="934173"/>
            <a:ext cx="7657866"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Showing probability and skill - DSS </a:t>
            </a:r>
            <a:r>
              <a:rPr lang="en-GB" sz="3200" dirty="0" smtClean="0">
                <a:solidFill>
                  <a:srgbClr val="426DA9"/>
                </a:solidFill>
                <a:latin typeface="Arial" panose="020B0604020202020204" pitchFamily="34" charset="0"/>
                <a:cs typeface="Arial" panose="020B0604020202020204" pitchFamily="34" charset="0"/>
              </a:rPr>
              <a:t>water</a:t>
            </a:r>
            <a:endParaRPr lang="en-GB" sz="3200" dirty="0">
              <a:solidFill>
                <a:srgbClr val="426DA9"/>
              </a:solidFill>
              <a:latin typeface="Arial" panose="020B0604020202020204" pitchFamily="34" charset="0"/>
              <a:cs typeface="Arial" panose="020B0604020202020204" pitchFamily="34" charset="0"/>
            </a:endParaRPr>
          </a:p>
        </p:txBody>
      </p:sp>
      <p:sp>
        <p:nvSpPr>
          <p:cNvPr id="7" name="Rectángulo 6"/>
          <p:cNvSpPr/>
          <p:nvPr/>
        </p:nvSpPr>
        <p:spPr>
          <a:xfrm flipV="1">
            <a:off x="5812016" y="5319853"/>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8" name="Rectángulo 7"/>
          <p:cNvSpPr/>
          <p:nvPr/>
        </p:nvSpPr>
        <p:spPr>
          <a:xfrm>
            <a:off x="2460119" y="5689185"/>
            <a:ext cx="9637287" cy="369332"/>
          </a:xfrm>
          <a:prstGeom prst="rect">
            <a:avLst/>
          </a:prstGeom>
        </p:spPr>
        <p:txBody>
          <a:bodyPr wrap="square">
            <a:spAutoFit/>
          </a:bodyPr>
          <a:lstStyle/>
          <a:p>
            <a:r>
              <a:rPr lang="en-GB" b="1" dirty="0" smtClean="0">
                <a:solidFill>
                  <a:srgbClr val="54617A"/>
                </a:solidFill>
                <a:latin typeface="Arial" panose="020B0604020202020204" pitchFamily="34" charset="0"/>
                <a:cs typeface="Arial" panose="020B0604020202020204" pitchFamily="34" charset="0"/>
              </a:rPr>
              <a:t>Use of statistical boxplot</a:t>
            </a:r>
            <a:r>
              <a:rPr lang="en-GB" dirty="0" smtClean="0">
                <a:solidFill>
                  <a:srgbClr val="54617A"/>
                </a:solidFill>
                <a:latin typeface="Arial" panose="020B0604020202020204" pitchFamily="34" charset="0"/>
                <a:cs typeface="Arial" panose="020B0604020202020204" pitchFamily="34" charset="0"/>
              </a:rPr>
              <a:t>. Show seasonal forecast of soil water budget</a:t>
            </a:r>
            <a:endParaRPr lang="en-GB" sz="2000" dirty="0">
              <a:solidFill>
                <a:srgbClr val="EC613A"/>
              </a:solidFill>
              <a:latin typeface="Arial" panose="020B0604020202020204" pitchFamily="34" charset="0"/>
              <a:cs typeface="Arial" panose="020B0604020202020204" pitchFamily="34" charset="0"/>
            </a:endParaRPr>
          </a:p>
        </p:txBody>
      </p:sp>
      <p:sp>
        <p:nvSpPr>
          <p:cNvPr id="9" name="Rectángulo 8"/>
          <p:cNvSpPr/>
          <p:nvPr/>
        </p:nvSpPr>
        <p:spPr>
          <a:xfrm>
            <a:off x="4774093" y="1819384"/>
            <a:ext cx="2590531" cy="369332"/>
          </a:xfrm>
          <a:prstGeom prst="rect">
            <a:avLst/>
          </a:prstGeom>
        </p:spPr>
        <p:txBody>
          <a:bodyPr wrap="square">
            <a:spAutoFit/>
          </a:bodyPr>
          <a:lstStyle/>
          <a:p>
            <a:pPr algn="ctr"/>
            <a:r>
              <a:rPr lang="en-GB" b="1" dirty="0" smtClean="0">
                <a:solidFill>
                  <a:srgbClr val="54617A"/>
                </a:solidFill>
                <a:latin typeface="Arial" panose="020B0604020202020204" pitchFamily="34" charset="0"/>
                <a:cs typeface="Arial" panose="020B0604020202020204" pitchFamily="34" charset="0"/>
              </a:rPr>
              <a:t>IRRICLIME</a:t>
            </a:r>
            <a:endParaRPr lang="en-GB" sz="2000" dirty="0">
              <a:solidFill>
                <a:srgbClr val="EC61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53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grpSp>
        <p:nvGrpSpPr>
          <p:cNvPr id="2" name="Grupo 1"/>
          <p:cNvGrpSpPr/>
          <p:nvPr/>
        </p:nvGrpSpPr>
        <p:grpSpPr>
          <a:xfrm>
            <a:off x="206223" y="2908583"/>
            <a:ext cx="9527481" cy="969498"/>
            <a:chOff x="206223" y="2525522"/>
            <a:chExt cx="9527481" cy="969498"/>
          </a:xfrm>
        </p:grpSpPr>
        <p:sp>
          <p:nvSpPr>
            <p:cNvPr id="27" name="Rectángulo 26"/>
            <p:cNvSpPr/>
            <p:nvPr/>
          </p:nvSpPr>
          <p:spPr>
            <a:xfrm>
              <a:off x="1861441" y="2525524"/>
              <a:ext cx="2688350" cy="969496"/>
            </a:xfrm>
            <a:prstGeom prst="rect">
              <a:avLst/>
            </a:prstGeom>
          </p:spPr>
          <p:txBody>
            <a:bodyPr wrap="square">
              <a:spAutoFit/>
            </a:bodyPr>
            <a:lstStyle/>
            <a:p>
              <a:r>
                <a:rPr lang="en-GB" sz="1500" b="1" dirty="0">
                  <a:solidFill>
                    <a:srgbClr val="54617A"/>
                  </a:solidFill>
                  <a:latin typeface="Arial" panose="020B0604020202020204" pitchFamily="34" charset="0"/>
                  <a:cs typeface="Arial" panose="020B0604020202020204" pitchFamily="34" charset="0"/>
                </a:rPr>
                <a:t>Yes</a:t>
              </a:r>
            </a:p>
            <a:p>
              <a:r>
                <a:rPr lang="en-GB" sz="14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Basic view </a:t>
              </a:r>
            </a:p>
            <a:p>
              <a:r>
                <a:rPr lang="en-GB" sz="1400" dirty="0">
                  <a:solidFill>
                    <a:srgbClr val="54617A"/>
                  </a:solidFill>
                  <a:latin typeface="Arial" panose="020B0604020202020204" pitchFamily="34" charset="0"/>
                  <a:cs typeface="Arial" panose="020B0604020202020204" pitchFamily="34" charset="0"/>
                </a:rPr>
                <a:t> &gt; Advanced view (temporal evolution, historical analysis)</a:t>
              </a:r>
            </a:p>
          </p:txBody>
        </p:sp>
        <p:sp>
          <p:nvSpPr>
            <p:cNvPr id="28" name="Rectángulo 27"/>
            <p:cNvSpPr/>
            <p:nvPr/>
          </p:nvSpPr>
          <p:spPr>
            <a:xfrm>
              <a:off x="4557333" y="2525523"/>
              <a:ext cx="2512639" cy="969496"/>
            </a:xfrm>
            <a:prstGeom prst="rect">
              <a:avLst/>
            </a:prstGeom>
          </p:spPr>
          <p:txBody>
            <a:bodyPr wrap="square">
              <a:spAutoFit/>
            </a:bodyPr>
            <a:lstStyle/>
            <a:p>
              <a:r>
                <a:rPr lang="en-GB" sz="1500" b="1" dirty="0">
                  <a:solidFill>
                    <a:srgbClr val="54617A"/>
                  </a:solidFill>
                  <a:latin typeface="Arial" panose="020B0604020202020204" pitchFamily="34" charset="0"/>
                  <a:cs typeface="Arial" panose="020B0604020202020204" pitchFamily="34" charset="0"/>
                </a:rPr>
                <a:t>Yes</a:t>
              </a:r>
            </a:p>
            <a:p>
              <a:r>
                <a:rPr lang="en-GB" sz="1400" b="1"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Basic view (aggregated information) </a:t>
              </a:r>
            </a:p>
            <a:p>
              <a:r>
                <a:rPr lang="en-GB" sz="1400" dirty="0">
                  <a:solidFill>
                    <a:srgbClr val="54617A"/>
                  </a:solidFill>
                  <a:latin typeface="Arial" panose="020B0604020202020204" pitchFamily="34" charset="0"/>
                  <a:cs typeface="Arial" panose="020B0604020202020204" pitchFamily="34" charset="0"/>
                </a:rPr>
                <a:t> &gt; Advanced view  </a:t>
              </a:r>
            </a:p>
          </p:txBody>
        </p:sp>
        <p:sp>
          <p:nvSpPr>
            <p:cNvPr id="29" name="Rectángulo 28"/>
            <p:cNvSpPr/>
            <p:nvPr/>
          </p:nvSpPr>
          <p:spPr>
            <a:xfrm>
              <a:off x="7069974" y="2525522"/>
              <a:ext cx="2663730" cy="323165"/>
            </a:xfrm>
            <a:prstGeom prst="rect">
              <a:avLst/>
            </a:prstGeom>
          </p:spPr>
          <p:txBody>
            <a:bodyPr wrap="square">
              <a:spAutoFit/>
            </a:bodyPr>
            <a:lstStyle/>
            <a:p>
              <a:r>
                <a:rPr lang="en-GB" sz="1500" b="1" dirty="0">
                  <a:solidFill>
                    <a:schemeClr val="accent1">
                      <a:lumMod val="60000"/>
                      <a:lumOff val="40000"/>
                    </a:schemeClr>
                  </a:solidFill>
                  <a:latin typeface="Arial" panose="020B0604020202020204" pitchFamily="34" charset="0"/>
                  <a:cs typeface="Arial" panose="020B0604020202020204" pitchFamily="34" charset="0"/>
                </a:rPr>
                <a:t>No</a:t>
              </a:r>
              <a:endParaRPr lang="en-GB" sz="15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0" name="CuadroTexto 29"/>
            <p:cNvSpPr txBox="1"/>
            <p:nvPr/>
          </p:nvSpPr>
          <p:spPr>
            <a:xfrm>
              <a:off x="206223" y="2531686"/>
              <a:ext cx="1550617" cy="784830"/>
            </a:xfrm>
            <a:prstGeom prst="rect">
              <a:avLst/>
            </a:prstGeom>
            <a:noFill/>
          </p:spPr>
          <p:txBody>
            <a:bodyPr wrap="square" rtlCol="0">
              <a:spAutoFit/>
            </a:bodyPr>
            <a:lstStyle/>
            <a:p>
              <a:r>
                <a:rPr lang="en-GB" sz="1500" b="1" dirty="0">
                  <a:solidFill>
                    <a:srgbClr val="EC613A"/>
                  </a:solidFill>
                  <a:latin typeface="Arial" panose="020B0604020202020204" pitchFamily="34" charset="0"/>
                  <a:cs typeface="Arial" panose="020B0604020202020204" pitchFamily="34" charset="0"/>
                </a:rPr>
                <a:t>Progressive disclosure of information</a:t>
              </a:r>
            </a:p>
          </p:txBody>
        </p:sp>
      </p:grpSp>
      <p:sp>
        <p:nvSpPr>
          <p:cNvPr id="31" name="CuadroTexto 30"/>
          <p:cNvSpPr txBox="1"/>
          <p:nvPr/>
        </p:nvSpPr>
        <p:spPr>
          <a:xfrm>
            <a:off x="4308029" y="743736"/>
            <a:ext cx="4368504"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Decision Support Tools</a:t>
            </a:r>
          </a:p>
        </p:txBody>
      </p:sp>
      <p:pic>
        <p:nvPicPr>
          <p:cNvPr id="32" name="Imagen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215" y="1449712"/>
            <a:ext cx="1260000" cy="1260000"/>
          </a:xfrm>
          <a:prstGeom prst="rect">
            <a:avLst/>
          </a:prstGeom>
        </p:spPr>
      </p:pic>
      <p:pic>
        <p:nvPicPr>
          <p:cNvPr id="34" name="Imagen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7133" y="1495337"/>
            <a:ext cx="1730947" cy="1224000"/>
          </a:xfrm>
          <a:prstGeom prst="rect">
            <a:avLst/>
          </a:prstGeom>
        </p:spPr>
      </p:pic>
      <p:pic>
        <p:nvPicPr>
          <p:cNvPr id="38" name="Imagen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7963" y="1405772"/>
            <a:ext cx="1648201" cy="1224000"/>
          </a:xfrm>
          <a:prstGeom prst="rect">
            <a:avLst/>
          </a:prstGeom>
        </p:spPr>
      </p:pic>
      <p:pic>
        <p:nvPicPr>
          <p:cNvPr id="40" name="Imagen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1890" y="1585337"/>
            <a:ext cx="1280980" cy="1044000"/>
          </a:xfrm>
          <a:prstGeom prst="rect">
            <a:avLst/>
          </a:prstGeom>
        </p:spPr>
      </p:pic>
      <p:grpSp>
        <p:nvGrpSpPr>
          <p:cNvPr id="8" name="Grupo 7"/>
          <p:cNvGrpSpPr/>
          <p:nvPr/>
        </p:nvGrpSpPr>
        <p:grpSpPr>
          <a:xfrm>
            <a:off x="196850" y="3977726"/>
            <a:ext cx="12395669" cy="648093"/>
            <a:chOff x="196850" y="3594665"/>
            <a:chExt cx="12395669" cy="648093"/>
          </a:xfrm>
        </p:grpSpPr>
        <p:cxnSp>
          <p:nvCxnSpPr>
            <p:cNvPr id="52" name="Conector recto 51"/>
            <p:cNvCxnSpPr/>
            <p:nvPr/>
          </p:nvCxnSpPr>
          <p:spPr>
            <a:xfrm>
              <a:off x="1956050" y="3594665"/>
              <a:ext cx="10636469"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7" name="CuadroTexto 46"/>
            <p:cNvSpPr txBox="1"/>
            <p:nvPr/>
          </p:nvSpPr>
          <p:spPr>
            <a:xfrm>
              <a:off x="196850" y="3681149"/>
              <a:ext cx="1337226" cy="323165"/>
            </a:xfrm>
            <a:prstGeom prst="rect">
              <a:avLst/>
            </a:prstGeom>
            <a:noFill/>
          </p:spPr>
          <p:txBody>
            <a:bodyPr wrap="none" rtlCol="0">
              <a:spAutoFit/>
            </a:bodyPr>
            <a:lstStyle/>
            <a:p>
              <a:r>
                <a:rPr lang="en-GB" sz="1500" b="1" dirty="0">
                  <a:solidFill>
                    <a:srgbClr val="EC613A"/>
                  </a:solidFill>
                  <a:latin typeface="Arial" panose="020B0604020202020204" pitchFamily="34" charset="0"/>
                  <a:cs typeface="Arial" panose="020B0604020202020204" pitchFamily="34" charset="0"/>
                </a:rPr>
                <a:t>Probabilities</a:t>
              </a:r>
            </a:p>
          </p:txBody>
        </p:sp>
        <p:sp>
          <p:nvSpPr>
            <p:cNvPr id="49" name="CuadroTexto 48"/>
            <p:cNvSpPr txBox="1"/>
            <p:nvPr/>
          </p:nvSpPr>
          <p:spPr>
            <a:xfrm>
              <a:off x="1836304" y="3684654"/>
              <a:ext cx="2154621" cy="553998"/>
            </a:xfrm>
            <a:prstGeom prst="rect">
              <a:avLst/>
            </a:prstGeom>
            <a:noFill/>
          </p:spPr>
          <p:txBody>
            <a:bodyPr wrap="square" rtlCol="0">
              <a:spAutoFit/>
            </a:bodyPr>
            <a:lstStyle/>
            <a:p>
              <a:r>
                <a:rPr lang="en-GB" sz="1500" b="1" dirty="0" err="1">
                  <a:solidFill>
                    <a:srgbClr val="54617A"/>
                  </a:solidFill>
                  <a:latin typeface="Arial" panose="020B0604020202020204" pitchFamily="34" charset="0"/>
                  <a:cs typeface="Arial" panose="020B0604020202020204" pitchFamily="34" charset="0"/>
                </a:rPr>
                <a:t>Terciles</a:t>
              </a:r>
              <a:endParaRPr lang="en-GB" sz="1500" b="1" dirty="0">
                <a:solidFill>
                  <a:srgbClr val="54617A"/>
                </a:solidFill>
                <a:latin typeface="Arial" panose="020B0604020202020204" pitchFamily="34" charset="0"/>
                <a:cs typeface="Arial" panose="020B0604020202020204" pitchFamily="34" charset="0"/>
              </a:endParaRPr>
            </a:p>
            <a:p>
              <a:r>
                <a:rPr lang="en-GB" sz="1400" dirty="0">
                  <a:solidFill>
                    <a:srgbClr val="54617A"/>
                  </a:solidFill>
                  <a:latin typeface="Arial" panose="020B0604020202020204" pitchFamily="34" charset="0"/>
                  <a:cs typeface="Arial" panose="020B0604020202020204" pitchFamily="34" charset="0"/>
                </a:rPr>
                <a:t>Extreme values</a:t>
              </a:r>
            </a:p>
          </p:txBody>
        </p:sp>
        <p:sp>
          <p:nvSpPr>
            <p:cNvPr id="53" name="CuadroTexto 52"/>
            <p:cNvSpPr txBox="1"/>
            <p:nvPr/>
          </p:nvSpPr>
          <p:spPr>
            <a:xfrm>
              <a:off x="4474390" y="3688760"/>
              <a:ext cx="2576858" cy="553998"/>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Quantile curves</a:t>
              </a:r>
            </a:p>
            <a:p>
              <a:r>
                <a:rPr lang="en-GB" sz="1400" dirty="0">
                  <a:solidFill>
                    <a:srgbClr val="54617A"/>
                  </a:solidFill>
                  <a:latin typeface="Arial" panose="020B0604020202020204" pitchFamily="34" charset="0"/>
                  <a:cs typeface="Arial" panose="020B0604020202020204" pitchFamily="34" charset="0"/>
                </a:rPr>
                <a:t>customised thresholds</a:t>
              </a:r>
            </a:p>
          </p:txBody>
        </p:sp>
        <p:sp>
          <p:nvSpPr>
            <p:cNvPr id="54" name="CuadroTexto 53"/>
            <p:cNvSpPr txBox="1"/>
            <p:nvPr/>
          </p:nvSpPr>
          <p:spPr>
            <a:xfrm>
              <a:off x="6987030" y="3688759"/>
              <a:ext cx="2154621" cy="323165"/>
            </a:xfrm>
            <a:prstGeom prst="rect">
              <a:avLst/>
            </a:prstGeom>
            <a:noFill/>
          </p:spPr>
          <p:txBody>
            <a:bodyPr wrap="square" rtlCol="0">
              <a:spAutoFit/>
            </a:bodyPr>
            <a:lstStyle/>
            <a:p>
              <a:r>
                <a:rPr lang="en-GB" sz="1500" b="1" dirty="0" err="1">
                  <a:solidFill>
                    <a:srgbClr val="54617A"/>
                  </a:solidFill>
                  <a:latin typeface="Arial" panose="020B0604020202020204" pitchFamily="34" charset="0"/>
                  <a:cs typeface="Arial" panose="020B0604020202020204" pitchFamily="34" charset="0"/>
                </a:rPr>
                <a:t>Terciles</a:t>
              </a:r>
              <a:endParaRPr lang="en-GB" sz="1500" b="1" dirty="0">
                <a:solidFill>
                  <a:srgbClr val="54617A"/>
                </a:solidFill>
                <a:latin typeface="Arial" panose="020B0604020202020204" pitchFamily="34" charset="0"/>
                <a:cs typeface="Arial" panose="020B0604020202020204" pitchFamily="34" charset="0"/>
              </a:endParaRPr>
            </a:p>
          </p:txBody>
        </p:sp>
        <p:sp>
          <p:nvSpPr>
            <p:cNvPr id="41" name="CuadroTexto 40"/>
            <p:cNvSpPr txBox="1"/>
            <p:nvPr/>
          </p:nvSpPr>
          <p:spPr>
            <a:xfrm>
              <a:off x="9733704" y="3681148"/>
              <a:ext cx="2154621" cy="323165"/>
            </a:xfrm>
            <a:prstGeom prst="rect">
              <a:avLst/>
            </a:prstGeom>
            <a:noFill/>
          </p:spPr>
          <p:txBody>
            <a:bodyPr wrap="square" rtlCol="0">
              <a:spAutoFit/>
            </a:bodyPr>
            <a:lstStyle/>
            <a:p>
              <a:r>
                <a:rPr lang="en-GB" sz="1500" b="1" dirty="0" smtClean="0">
                  <a:solidFill>
                    <a:srgbClr val="54617A"/>
                  </a:solidFill>
                  <a:latin typeface="Arial" panose="020B0604020202020204" pitchFamily="34" charset="0"/>
                  <a:cs typeface="Arial" panose="020B0604020202020204" pitchFamily="34" charset="0"/>
                </a:rPr>
                <a:t>Boxplots</a:t>
              </a:r>
              <a:endParaRPr lang="en-GB" sz="1500" b="1" dirty="0">
                <a:solidFill>
                  <a:srgbClr val="54617A"/>
                </a:solidFill>
                <a:latin typeface="Arial" panose="020B0604020202020204" pitchFamily="34" charset="0"/>
                <a:cs typeface="Arial" panose="020B0604020202020204" pitchFamily="34" charset="0"/>
              </a:endParaRPr>
            </a:p>
          </p:txBody>
        </p:sp>
      </p:grpSp>
      <p:grpSp>
        <p:nvGrpSpPr>
          <p:cNvPr id="4" name="Grupo 3"/>
          <p:cNvGrpSpPr/>
          <p:nvPr/>
        </p:nvGrpSpPr>
        <p:grpSpPr>
          <a:xfrm>
            <a:off x="202484" y="4725743"/>
            <a:ext cx="12405799" cy="426257"/>
            <a:chOff x="202484" y="4725743"/>
            <a:chExt cx="12405799" cy="426257"/>
          </a:xfrm>
        </p:grpSpPr>
        <p:grpSp>
          <p:nvGrpSpPr>
            <p:cNvPr id="6" name="Grupo 5"/>
            <p:cNvGrpSpPr/>
            <p:nvPr/>
          </p:nvGrpSpPr>
          <p:grpSpPr>
            <a:xfrm>
              <a:off x="202484" y="4725743"/>
              <a:ext cx="12405799" cy="426257"/>
              <a:chOff x="202484" y="4342682"/>
              <a:chExt cx="12405799" cy="426257"/>
            </a:xfrm>
          </p:grpSpPr>
          <p:sp>
            <p:nvSpPr>
              <p:cNvPr id="48" name="CuadroTexto 47"/>
              <p:cNvSpPr txBox="1"/>
              <p:nvPr/>
            </p:nvSpPr>
            <p:spPr>
              <a:xfrm>
                <a:off x="202484" y="4445774"/>
                <a:ext cx="579005" cy="323165"/>
              </a:xfrm>
              <a:prstGeom prst="rect">
                <a:avLst/>
              </a:prstGeom>
              <a:noFill/>
            </p:spPr>
            <p:txBody>
              <a:bodyPr wrap="none" rtlCol="0">
                <a:spAutoFit/>
              </a:bodyPr>
              <a:lstStyle/>
              <a:p>
                <a:r>
                  <a:rPr lang="en-GB" sz="1500" b="1" dirty="0">
                    <a:solidFill>
                      <a:srgbClr val="EC613A"/>
                    </a:solidFill>
                    <a:latin typeface="Arial" panose="020B0604020202020204" pitchFamily="34" charset="0"/>
                    <a:cs typeface="Arial" panose="020B0604020202020204" pitchFamily="34" charset="0"/>
                  </a:rPr>
                  <a:t>Skill</a:t>
                </a:r>
              </a:p>
            </p:txBody>
          </p:sp>
          <p:sp>
            <p:nvSpPr>
              <p:cNvPr id="55" name="CuadroTexto 54"/>
              <p:cNvSpPr txBox="1"/>
              <p:nvPr/>
            </p:nvSpPr>
            <p:spPr>
              <a:xfrm>
                <a:off x="1862954" y="4445774"/>
                <a:ext cx="2154621" cy="323165"/>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Yes</a:t>
                </a:r>
              </a:p>
            </p:txBody>
          </p:sp>
          <p:sp>
            <p:nvSpPr>
              <p:cNvPr id="56" name="CuadroTexto 55"/>
              <p:cNvSpPr txBox="1"/>
              <p:nvPr/>
            </p:nvSpPr>
            <p:spPr>
              <a:xfrm>
                <a:off x="4488244" y="4445707"/>
                <a:ext cx="2154621" cy="323165"/>
              </a:xfrm>
              <a:prstGeom prst="rect">
                <a:avLst/>
              </a:prstGeom>
              <a:noFill/>
            </p:spPr>
            <p:txBody>
              <a:bodyPr wrap="square" rtlCol="0">
                <a:spAutoFit/>
              </a:bodyPr>
              <a:lstStyle/>
              <a:p>
                <a:r>
                  <a:rPr lang="en-GB" sz="1500" b="1" dirty="0">
                    <a:solidFill>
                      <a:schemeClr val="accent1">
                        <a:lumMod val="60000"/>
                        <a:lumOff val="40000"/>
                      </a:schemeClr>
                    </a:solidFill>
                    <a:latin typeface="Arial" panose="020B0604020202020204" pitchFamily="34" charset="0"/>
                    <a:cs typeface="Arial" panose="020B0604020202020204" pitchFamily="34" charset="0"/>
                  </a:rPr>
                  <a:t>No</a:t>
                </a:r>
              </a:p>
            </p:txBody>
          </p:sp>
          <p:sp>
            <p:nvSpPr>
              <p:cNvPr id="57" name="CuadroTexto 56"/>
              <p:cNvSpPr txBox="1"/>
              <p:nvPr/>
            </p:nvSpPr>
            <p:spPr>
              <a:xfrm>
                <a:off x="6997915" y="4445774"/>
                <a:ext cx="2154621" cy="323165"/>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Yes</a:t>
                </a:r>
              </a:p>
            </p:txBody>
          </p:sp>
          <p:cxnSp>
            <p:nvCxnSpPr>
              <p:cNvPr id="58" name="Conector recto 57"/>
              <p:cNvCxnSpPr/>
              <p:nvPr/>
            </p:nvCxnSpPr>
            <p:spPr>
              <a:xfrm>
                <a:off x="1971814" y="4342682"/>
                <a:ext cx="10636469"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3" name="CuadroTexto 32"/>
            <p:cNvSpPr txBox="1"/>
            <p:nvPr/>
          </p:nvSpPr>
          <p:spPr>
            <a:xfrm>
              <a:off x="9733704" y="4825668"/>
              <a:ext cx="2154621" cy="323165"/>
            </a:xfrm>
            <a:prstGeom prst="rect">
              <a:avLst/>
            </a:prstGeom>
            <a:noFill/>
          </p:spPr>
          <p:txBody>
            <a:bodyPr wrap="square" rtlCol="0">
              <a:spAutoFit/>
            </a:bodyPr>
            <a:lstStyle/>
            <a:p>
              <a:r>
                <a:rPr lang="en-GB" sz="1500" b="1" dirty="0">
                  <a:solidFill>
                    <a:schemeClr val="accent1">
                      <a:lumMod val="60000"/>
                      <a:lumOff val="40000"/>
                    </a:schemeClr>
                  </a:solidFill>
                  <a:latin typeface="Arial" panose="020B0604020202020204" pitchFamily="34" charset="0"/>
                  <a:cs typeface="Arial" panose="020B0604020202020204" pitchFamily="34" charset="0"/>
                </a:rPr>
                <a:t>No</a:t>
              </a:r>
            </a:p>
          </p:txBody>
        </p:sp>
      </p:grpSp>
    </p:spTree>
    <p:extLst>
      <p:ext uri="{BB962C8B-B14F-4D97-AF65-F5344CB8AC3E}">
        <p14:creationId xmlns:p14="http://schemas.microsoft.com/office/powerpoint/2010/main" val="321569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2212465"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Conclusion</a:t>
            </a:r>
          </a:p>
        </p:txBody>
      </p:sp>
      <p:sp>
        <p:nvSpPr>
          <p:cNvPr id="6" name="CuadroTexto 5"/>
          <p:cNvSpPr txBox="1"/>
          <p:nvPr/>
        </p:nvSpPr>
        <p:spPr>
          <a:xfrm>
            <a:off x="1657149" y="2101181"/>
            <a:ext cx="9289980" cy="707886"/>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54617A"/>
                </a:solidFill>
                <a:latin typeface="Arial" panose="020B0604020202020204" pitchFamily="34" charset="0"/>
                <a:cs typeface="Arial" panose="020B0604020202020204" pitchFamily="34" charset="0"/>
              </a:rPr>
              <a:t>Trying to be generic doesn’t provide a useful service to anyone. </a:t>
            </a:r>
            <a:r>
              <a:rPr lang="en-GB" sz="2000" dirty="0">
                <a:latin typeface="Arial" panose="020B0604020202020204" pitchFamily="34" charset="0"/>
                <a:cs typeface="Arial" panose="020B0604020202020204" pitchFamily="34" charset="0"/>
              </a:rPr>
              <a:t>Each user is different and it is important to tailor the service to user needs. </a:t>
            </a:r>
          </a:p>
        </p:txBody>
      </p:sp>
      <p:sp>
        <p:nvSpPr>
          <p:cNvPr id="7" name="CuadroTexto 6"/>
          <p:cNvSpPr txBox="1"/>
          <p:nvPr/>
        </p:nvSpPr>
        <p:spPr>
          <a:xfrm>
            <a:off x="1657149" y="3205096"/>
            <a:ext cx="9289980" cy="707886"/>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54617A"/>
                </a:solidFill>
                <a:latin typeface="Arial" panose="020B0604020202020204" pitchFamily="34" charset="0"/>
                <a:cs typeface="Arial" panose="020B0604020202020204" pitchFamily="34" charset="0"/>
              </a:rPr>
              <a:t>A salient service might need to leave out of the visualisation some scientific knowledge. </a:t>
            </a:r>
            <a:r>
              <a:rPr lang="en-GB" sz="2000" dirty="0">
                <a:latin typeface="Arial" panose="020B0604020202020204" pitchFamily="34" charset="0"/>
                <a:cs typeface="Arial" panose="020B0604020202020204" pitchFamily="34" charset="0"/>
              </a:rPr>
              <a:t>Good </a:t>
            </a:r>
            <a:r>
              <a:rPr lang="en-GB" sz="2000" dirty="0" smtClean="0">
                <a:latin typeface="Arial" panose="020B0604020202020204" pitchFamily="34" charset="0"/>
                <a:cs typeface="Arial" panose="020B0604020202020204" pitchFamily="34" charset="0"/>
              </a:rPr>
              <a:t>to have a progressive </a:t>
            </a:r>
            <a:r>
              <a:rPr lang="en-GB" sz="2000" dirty="0">
                <a:latin typeface="Arial" panose="020B0604020202020204" pitchFamily="34" charset="0"/>
                <a:cs typeface="Arial" panose="020B0604020202020204" pitchFamily="34" charset="0"/>
              </a:rPr>
              <a:t>disclosure of information.</a:t>
            </a:r>
          </a:p>
        </p:txBody>
      </p:sp>
      <p:sp>
        <p:nvSpPr>
          <p:cNvPr id="8" name="CuadroTexto 7"/>
          <p:cNvSpPr txBox="1"/>
          <p:nvPr/>
        </p:nvSpPr>
        <p:spPr>
          <a:xfrm>
            <a:off x="1657149" y="4388950"/>
            <a:ext cx="9289980" cy="1015663"/>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54617A"/>
                </a:solidFill>
                <a:latin typeface="Arial" panose="020B0604020202020204" pitchFamily="34" charset="0"/>
                <a:cs typeface="Arial" panose="020B0604020202020204" pitchFamily="34" charset="0"/>
              </a:rPr>
              <a:t>Working with users </a:t>
            </a:r>
            <a:r>
              <a:rPr lang="en-GB" sz="2000" dirty="0">
                <a:latin typeface="Arial" panose="020B0604020202020204" pitchFamily="34" charset="0"/>
                <a:cs typeface="Arial" panose="020B0604020202020204" pitchFamily="34" charset="0"/>
              </a:rPr>
              <a:t>is necessary to develop a useful climate service. </a:t>
            </a:r>
            <a:r>
              <a:rPr lang="en-GB" sz="2000" b="1" dirty="0">
                <a:solidFill>
                  <a:srgbClr val="54617A"/>
                </a:solidFill>
                <a:latin typeface="Arial" panose="020B0604020202020204" pitchFamily="34" charset="0"/>
                <a:cs typeface="Arial" panose="020B0604020202020204" pitchFamily="34" charset="0"/>
              </a:rPr>
              <a:t>Data</a:t>
            </a:r>
            <a:r>
              <a:rPr lang="en-GB" sz="2000" dirty="0">
                <a:latin typeface="Arial" panose="020B0604020202020204" pitchFamily="34" charset="0"/>
                <a:cs typeface="Arial" panose="020B0604020202020204" pitchFamily="34" charset="0"/>
              </a:rPr>
              <a:t> </a:t>
            </a:r>
            <a:r>
              <a:rPr lang="en-GB" sz="2000" b="1" dirty="0">
                <a:solidFill>
                  <a:srgbClr val="54617A"/>
                </a:solidFill>
                <a:latin typeface="Arial" panose="020B0604020202020204" pitchFamily="34" charset="0"/>
                <a:cs typeface="Arial" panose="020B0604020202020204" pitchFamily="34" charset="0"/>
              </a:rPr>
              <a:t>visualisation experts and designers </a:t>
            </a:r>
            <a:r>
              <a:rPr lang="en-GB" sz="2000" dirty="0">
                <a:latin typeface="Arial" panose="020B0604020202020204" pitchFamily="34" charset="0"/>
                <a:cs typeface="Arial" panose="020B0604020202020204" pitchFamily="34" charset="0"/>
              </a:rPr>
              <a:t>can help</a:t>
            </a:r>
            <a:r>
              <a:rPr lang="en-GB" sz="2000" b="1" dirty="0">
                <a:solidFill>
                  <a:srgbClr val="426DA9"/>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develop </a:t>
            </a:r>
            <a:r>
              <a:rPr lang="en-GB" sz="2000" dirty="0" smtClean="0">
                <a:latin typeface="Arial" panose="020B0604020202020204" pitchFamily="34" charset="0"/>
                <a:cs typeface="Arial" panose="020B0604020202020204" pitchFamily="34" charset="0"/>
              </a:rPr>
              <a:t>a clearer and more appealing interface for users</a:t>
            </a:r>
            <a:r>
              <a:rPr lang="en-GB"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19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3369" y="1106981"/>
            <a:ext cx="4493538" cy="1200329"/>
          </a:xfrm>
          <a:prstGeom prst="rect">
            <a:avLst/>
          </a:prstGeom>
          <a:noFill/>
        </p:spPr>
        <p:txBody>
          <a:bodyPr wrap="none" rtlCol="0">
            <a:spAutoFit/>
          </a:bodyPr>
          <a:lstStyle/>
          <a:p>
            <a:r>
              <a:rPr lang="en-GB" sz="7200" dirty="0">
                <a:solidFill>
                  <a:srgbClr val="426DA9"/>
                </a:solidFill>
                <a:latin typeface="Arial" panose="020B0604020202020204" pitchFamily="34" charset="0"/>
                <a:cs typeface="Arial" panose="020B0604020202020204" pitchFamily="34" charset="0"/>
              </a:rPr>
              <a:t>Thank you</a:t>
            </a:r>
          </a:p>
        </p:txBody>
      </p:sp>
      <p:sp>
        <p:nvSpPr>
          <p:cNvPr id="5" name="Rectangle 20">
            <a:extLst>
              <a:ext uri="{FF2B5EF4-FFF2-40B4-BE49-F238E27FC236}">
                <a16:creationId xmlns:a16="http://schemas.microsoft.com/office/drawing/2014/main" id="{8A833BB2-B01F-4FEE-A5A0-1D06C4D40A5F}"/>
              </a:ext>
            </a:extLst>
          </p:cNvPr>
          <p:cNvSpPr/>
          <p:nvPr/>
        </p:nvSpPr>
        <p:spPr>
          <a:xfrm>
            <a:off x="1839310" y="5385081"/>
            <a:ext cx="9301656" cy="1015663"/>
          </a:xfrm>
          <a:prstGeom prst="rect">
            <a:avLst/>
          </a:prstGeom>
        </p:spPr>
        <p:txBody>
          <a:bodyPr wrap="square">
            <a:spAutoFit/>
          </a:bodyPr>
          <a:lstStyle/>
          <a:p>
            <a:pPr lvl="0" algn="ct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The projects participating in this presentation have received funding from the European</a:t>
            </a:r>
            <a:r>
              <a:rPr lang="en-GB" sz="1200" b="0" u="none" strike="noStrike" dirty="0">
                <a:solidFill>
                  <a:schemeClr val="tx1"/>
                </a:solidFill>
                <a:latin typeface="Arial" panose="020B0604020202020204" pitchFamily="34" charset="0"/>
                <a:ea typeface="Ebrima" panose="02000000000000000000" pitchFamily="2" charset="0"/>
                <a:cs typeface="Arial" panose="020B0604020202020204" pitchFamily="34" charset="0"/>
              </a:rPr>
              <a:t> Union’s</a:t>
            </a: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 Horizon 2020 research</a:t>
            </a:r>
            <a:r>
              <a:rPr lang="en-GB" sz="1200" b="0" u="none" strike="noStrike" dirty="0">
                <a:solidFill>
                  <a:schemeClr val="tx1"/>
                </a:solidFill>
                <a:latin typeface="Arial" panose="020B0604020202020204" pitchFamily="34" charset="0"/>
                <a:ea typeface="Ebrima" panose="02000000000000000000" pitchFamily="2" charset="0"/>
                <a:cs typeface="Arial" panose="020B0604020202020204" pitchFamily="34" charset="0"/>
              </a:rPr>
              <a:t> and innovation</a:t>
            </a: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  programme under grant agreements </a:t>
            </a:r>
            <a:r>
              <a:rPr lang="fr-FR" sz="1200" b="0" u="none" strike="noStrike" kern="1200" baseline="0" dirty="0">
                <a:solidFill>
                  <a:schemeClr val="tx1"/>
                </a:solidFill>
                <a:latin typeface="Arial" panose="020B0604020202020204" pitchFamily="34" charset="0"/>
                <a:ea typeface="Ebrima" panose="02000000000000000000" pitchFamily="2" charset="0"/>
                <a:cs typeface="Arial" panose="020B0604020202020204" pitchFamily="34" charset="0"/>
              </a:rPr>
              <a:t>n°776787 (S2S4E),</a:t>
            </a:r>
            <a:r>
              <a:rPr lang="fr-FR" sz="1200" dirty="0">
                <a:latin typeface="Arial" panose="020B0604020202020204" pitchFamily="34" charset="0"/>
                <a:ea typeface="Ebrima" panose="02000000000000000000" pitchFamily="2" charset="0"/>
                <a:cs typeface="Arial" panose="020B0604020202020204" pitchFamily="34" charset="0"/>
              </a:rPr>
              <a:t> nº730203 (PROSNOW), nº730253 (VISCA) and 730482 (CLARA)</a:t>
            </a:r>
            <a:r>
              <a:rPr lang="fr-FR" sz="1200" b="0" u="none" strike="noStrike" kern="1200" baseline="0" dirty="0">
                <a:solidFill>
                  <a:schemeClr val="tx1"/>
                </a:solidFill>
                <a:latin typeface="Arial" panose="020B0604020202020204" pitchFamily="34" charset="0"/>
                <a:ea typeface="Ebrima" panose="02000000000000000000" pitchFamily="2" charset="0"/>
                <a:cs typeface="Arial" panose="020B0604020202020204" pitchFamily="34" charset="0"/>
              </a:rPr>
              <a:t>.</a:t>
            </a:r>
          </a:p>
          <a:p>
            <a:pPr lvl="0" algn="ctr"/>
            <a:endParaRPr lang="fr-FR" sz="1200" b="0" u="none" strike="noStrike" kern="1200" baseline="0" dirty="0">
              <a:solidFill>
                <a:schemeClr val="tx1"/>
              </a:solidFill>
              <a:latin typeface="Arial" panose="020B0604020202020204" pitchFamily="34" charset="0"/>
              <a:ea typeface="Ebrima" panose="02000000000000000000" pitchFamily="2" charset="0"/>
              <a:cs typeface="Arial" panose="020B0604020202020204" pitchFamily="34" charset="0"/>
            </a:endParaRPr>
          </a:p>
          <a:p>
            <a:pPr lvl="0" algn="ctr"/>
            <a:r>
              <a:rPr lang="en-US" sz="1200" b="0" kern="1200" dirty="0">
                <a:solidFill>
                  <a:schemeClr val="tx1"/>
                </a:solidFill>
                <a:effectLst/>
                <a:latin typeface="Arial" panose="020B0604020202020204" pitchFamily="34" charset="0"/>
                <a:ea typeface="Ebrima" panose="02000000000000000000" pitchFamily="2" charset="0"/>
                <a:cs typeface="Arial" panose="020B0604020202020204" pitchFamily="34" charset="0"/>
              </a:rPr>
              <a:t>The content of this presentation reflects only the author’s view. The European Commission is not responsible for any use that may be made of the information it contains.</a:t>
            </a:r>
            <a:endParaRPr lang="fr-FR" sz="1200" dirty="0">
              <a:solidFill>
                <a:schemeClr val="tx1"/>
              </a:solidFill>
              <a:latin typeface="Arial" panose="020B0604020202020204" pitchFamily="34" charset="0"/>
              <a:ea typeface="Ebrima" panose="02000000000000000000" pitchFamily="2" charset="0"/>
              <a:cs typeface="Arial" panose="020B0604020202020204" pitchFamily="34" charset="0"/>
            </a:endParaRPr>
          </a:p>
        </p:txBody>
      </p:sp>
      <p:pic>
        <p:nvPicPr>
          <p:cNvPr id="6" name="Image 21">
            <a:extLst>
              <a:ext uri="{FF2B5EF4-FFF2-40B4-BE49-F238E27FC236}">
                <a16:creationId xmlns:a16="http://schemas.microsoft.com/office/drawing/2014/main" id="{B8A09E87-408E-48E4-BCB7-644B062FC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152" y="4391802"/>
            <a:ext cx="1080271" cy="720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369" y="2718237"/>
            <a:ext cx="1080000" cy="108000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662" y="2788420"/>
            <a:ext cx="1104293" cy="90000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9830" y="2886154"/>
            <a:ext cx="1425486" cy="1008000"/>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2318" y="2759523"/>
            <a:ext cx="1357342" cy="1008000"/>
          </a:xfrm>
          <a:prstGeom prst="rect">
            <a:avLst/>
          </a:prstGeom>
        </p:spPr>
      </p:pic>
    </p:spTree>
    <p:extLst>
      <p:ext uri="{BB962C8B-B14F-4D97-AF65-F5344CB8AC3E}">
        <p14:creationId xmlns:p14="http://schemas.microsoft.com/office/powerpoint/2010/main" val="100076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2" name="CuadroTexto 1"/>
          <p:cNvSpPr txBox="1"/>
          <p:nvPr/>
        </p:nvSpPr>
        <p:spPr>
          <a:xfrm>
            <a:off x="6268489" y="2034367"/>
            <a:ext cx="5516840"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Seasonal forecasts can be useful but are </a:t>
            </a:r>
            <a:r>
              <a:rPr lang="en-GB" sz="2000" b="1" dirty="0">
                <a:solidFill>
                  <a:srgbClr val="54617A"/>
                </a:solidFill>
                <a:latin typeface="Arial" panose="020B0604020202020204" pitchFamily="34" charset="0"/>
                <a:cs typeface="Arial" panose="020B0604020202020204" pitchFamily="34" charset="0"/>
              </a:rPr>
              <a:t>not easy to access or understand </a:t>
            </a:r>
          </a:p>
        </p:txBody>
      </p:sp>
      <p:sp>
        <p:nvSpPr>
          <p:cNvPr id="9" name="CuadroTexto 8"/>
          <p:cNvSpPr txBox="1"/>
          <p:nvPr/>
        </p:nvSpPr>
        <p:spPr>
          <a:xfrm>
            <a:off x="6266885" y="2984863"/>
            <a:ext cx="5516840"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Skill (forecast quality/uncertainty) is </a:t>
            </a:r>
            <a:r>
              <a:rPr lang="en-GB" sz="2000" b="1" dirty="0">
                <a:solidFill>
                  <a:srgbClr val="54617A"/>
                </a:solidFill>
                <a:latin typeface="Arial" panose="020B0604020202020204" pitchFamily="34" charset="0"/>
                <a:cs typeface="Arial" panose="020B0604020202020204" pitchFamily="34" charset="0"/>
              </a:rPr>
              <a:t>not communicated effectively</a:t>
            </a:r>
          </a:p>
        </p:txBody>
      </p:sp>
      <p:sp>
        <p:nvSpPr>
          <p:cNvPr id="14" name="CuadroTexto 13"/>
          <p:cNvSpPr txBox="1"/>
          <p:nvPr/>
        </p:nvSpPr>
        <p:spPr>
          <a:xfrm>
            <a:off x="6265284" y="3935364"/>
            <a:ext cx="551684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Users prefer </a:t>
            </a:r>
            <a:r>
              <a:rPr lang="en-US" sz="2000" b="1" dirty="0" err="1">
                <a:solidFill>
                  <a:srgbClr val="54617A"/>
                </a:solidFill>
                <a:latin typeface="Arial" panose="020B0604020202020204" pitchFamily="34" charset="0"/>
                <a:cs typeface="Arial" panose="020B0604020202020204" pitchFamily="34" charset="0"/>
              </a:rPr>
              <a:t>visualisations</a:t>
            </a:r>
            <a:r>
              <a:rPr lang="en-US" sz="2000" b="1" dirty="0">
                <a:solidFill>
                  <a:srgbClr val="54617A"/>
                </a:solidFill>
                <a:latin typeface="Arial" panose="020B0604020202020204" pitchFamily="34" charset="0"/>
                <a:cs typeface="Arial" panose="020B0604020202020204" pitchFamily="34" charset="0"/>
              </a:rPr>
              <a:t> that are familiar</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them</a:t>
            </a:r>
            <a:endParaRPr lang="en-GB" sz="2000" dirty="0">
              <a:latin typeface="Arial" panose="020B0604020202020204" pitchFamily="34" charset="0"/>
              <a:cs typeface="Arial" panose="020B0604020202020204" pitchFamily="34" charset="0"/>
            </a:endParaRPr>
          </a:p>
        </p:txBody>
      </p:sp>
      <p:sp>
        <p:nvSpPr>
          <p:cNvPr id="15" name="CuadroTexto 14"/>
          <p:cNvSpPr txBox="1"/>
          <p:nvPr/>
        </p:nvSpPr>
        <p:spPr>
          <a:xfrm>
            <a:off x="6263678" y="4885864"/>
            <a:ext cx="551684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Users need </a:t>
            </a:r>
            <a:r>
              <a:rPr lang="en-US" sz="2000" b="1" dirty="0" smtClean="0">
                <a:solidFill>
                  <a:srgbClr val="54617A"/>
                </a:solidFill>
                <a:latin typeface="Arial" panose="020B0604020202020204" pitchFamily="34" charset="0"/>
                <a:cs typeface="Arial" panose="020B0604020202020204" pitchFamily="34" charset="0"/>
              </a:rPr>
              <a:t>tailored</a:t>
            </a:r>
            <a:r>
              <a:rPr lang="en-US" sz="2000" dirty="0" smtClean="0">
                <a:latin typeface="Arial" panose="020B0604020202020204" pitchFamily="34" charset="0"/>
                <a:cs typeface="Arial" panose="020B0604020202020204" pitchFamily="34" charset="0"/>
              </a:rPr>
              <a:t> forecasts</a:t>
            </a:r>
            <a:endParaRPr lang="en-GB" sz="2000" dirty="0">
              <a:latin typeface="Arial" panose="020B0604020202020204" pitchFamily="34" charset="0"/>
              <a:cs typeface="Arial" panose="020B0604020202020204" pitchFamily="34" charset="0"/>
            </a:endParaRPr>
          </a:p>
        </p:txBody>
      </p:sp>
      <p:sp>
        <p:nvSpPr>
          <p:cNvPr id="16" name="CuadroTexto 15"/>
          <p:cNvSpPr txBox="1"/>
          <p:nvPr/>
        </p:nvSpPr>
        <p:spPr>
          <a:xfrm>
            <a:off x="6271697" y="5564207"/>
            <a:ext cx="551684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Need of communication formats suitable</a:t>
            </a:r>
            <a:r>
              <a:rPr lang="en-US" sz="2000" b="1" dirty="0">
                <a:latin typeface="Arial" panose="020B0604020202020204" pitchFamily="34" charset="0"/>
                <a:cs typeface="Arial" panose="020B0604020202020204" pitchFamily="34" charset="0"/>
              </a:rPr>
              <a:t> </a:t>
            </a:r>
            <a:r>
              <a:rPr lang="en-US" sz="2000" b="1" dirty="0">
                <a:solidFill>
                  <a:srgbClr val="54617A"/>
                </a:solidFill>
                <a:latin typeface="Arial" panose="020B0604020202020204" pitchFamily="34" charset="0"/>
                <a:cs typeface="Arial" panose="020B0604020202020204" pitchFamily="34" charset="0"/>
              </a:rPr>
              <a:t>for both expert and non-expert users</a:t>
            </a:r>
            <a:endParaRPr lang="en-GB" sz="2000" b="1" dirty="0">
              <a:solidFill>
                <a:srgbClr val="54617A"/>
              </a:solidFill>
              <a:latin typeface="Arial" panose="020B0604020202020204" pitchFamily="34" charset="0"/>
              <a:cs typeface="Arial" panose="020B0604020202020204" pitchFamily="34" charset="0"/>
            </a:endParaRPr>
          </a:p>
        </p:txBody>
      </p:sp>
      <p:sp>
        <p:nvSpPr>
          <p:cNvPr id="17" name="CuadroTexto 16"/>
          <p:cNvSpPr txBox="1"/>
          <p:nvPr/>
        </p:nvSpPr>
        <p:spPr>
          <a:xfrm>
            <a:off x="1216626" y="934173"/>
            <a:ext cx="5198859"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EUPORIAS: Lessons learnt</a:t>
            </a:r>
          </a:p>
        </p:txBody>
      </p:sp>
      <p:pic>
        <p:nvPicPr>
          <p:cNvPr id="10" name="Imagen 9"/>
          <p:cNvPicPr>
            <a:picLocks noChangeAspect="1"/>
          </p:cNvPicPr>
          <p:nvPr/>
        </p:nvPicPr>
        <p:blipFill rotWithShape="1">
          <a:blip r:embed="rId5"/>
          <a:srcRect l="13803" t="4391" r="74739" b="6145"/>
          <a:stretch/>
        </p:blipFill>
        <p:spPr>
          <a:xfrm>
            <a:off x="1216626" y="1918320"/>
            <a:ext cx="1065525" cy="4680000"/>
          </a:xfrm>
          <a:prstGeom prst="rect">
            <a:avLst/>
          </a:prstGeom>
        </p:spPr>
      </p:pic>
      <p:pic>
        <p:nvPicPr>
          <p:cNvPr id="11" name="Imagen 10"/>
          <p:cNvPicPr>
            <a:picLocks noChangeAspect="1"/>
          </p:cNvPicPr>
          <p:nvPr/>
        </p:nvPicPr>
        <p:blipFill rotWithShape="1">
          <a:blip r:embed="rId6"/>
          <a:srcRect l="12667" t="11853" r="66556" b="72195"/>
          <a:stretch/>
        </p:blipFill>
        <p:spPr>
          <a:xfrm>
            <a:off x="9903328" y="146971"/>
            <a:ext cx="2083930" cy="900000"/>
          </a:xfrm>
          <a:prstGeom prst="rect">
            <a:avLst/>
          </a:prstGeom>
        </p:spPr>
      </p:pic>
      <p:sp>
        <p:nvSpPr>
          <p:cNvPr id="23" name="Rectángulo 22"/>
          <p:cNvSpPr/>
          <p:nvPr/>
        </p:nvSpPr>
        <p:spPr>
          <a:xfrm rot="5400000" flipV="1">
            <a:off x="2245345" y="2516214"/>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24" name="Rectángulo 23"/>
          <p:cNvSpPr/>
          <p:nvPr/>
        </p:nvSpPr>
        <p:spPr>
          <a:xfrm rot="7034986" flipV="1">
            <a:off x="2237339" y="3750698"/>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pic>
        <p:nvPicPr>
          <p:cNvPr id="27" name="Imagen 26"/>
          <p:cNvPicPr>
            <a:picLocks noChangeAspect="1"/>
          </p:cNvPicPr>
          <p:nvPr/>
        </p:nvPicPr>
        <p:blipFill rotWithShape="1">
          <a:blip r:embed="rId7"/>
          <a:srcRect l="58393" t="31240" r="10119" b="12017"/>
          <a:stretch/>
        </p:blipFill>
        <p:spPr>
          <a:xfrm>
            <a:off x="3200930" y="1949307"/>
            <a:ext cx="2318090" cy="2340000"/>
          </a:xfrm>
          <a:prstGeom prst="rect">
            <a:avLst/>
          </a:prstGeom>
        </p:spPr>
      </p:pic>
      <p:pic>
        <p:nvPicPr>
          <p:cNvPr id="38" name="Imagen 37"/>
          <p:cNvPicPr>
            <a:picLocks noChangeAspect="1"/>
          </p:cNvPicPr>
          <p:nvPr/>
        </p:nvPicPr>
        <p:blipFill>
          <a:blip r:embed="rId8"/>
          <a:stretch>
            <a:fillRect/>
          </a:stretch>
        </p:blipFill>
        <p:spPr>
          <a:xfrm>
            <a:off x="2821532" y="4335485"/>
            <a:ext cx="2956816" cy="2267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921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3237186"/>
          </a:xfrm>
          <a:prstGeom prst="rect">
            <a:avLst/>
          </a:prstGeom>
          <a:solidFill>
            <a:srgbClr val="7FC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3" name="Título 6"/>
          <p:cNvSpPr txBox="1">
            <a:spLocks/>
          </p:cNvSpPr>
          <p:nvPr/>
        </p:nvSpPr>
        <p:spPr>
          <a:xfrm>
            <a:off x="1597572" y="1308130"/>
            <a:ext cx="9225777" cy="2225616"/>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bg1"/>
                </a:solidFill>
                <a:latin typeface="Arial" panose="020B0604020202020204" pitchFamily="34" charset="0"/>
                <a:cs typeface="Arial" panose="020B0604020202020204" pitchFamily="34" charset="0"/>
              </a:rPr>
              <a:t>Lessons learnt in EUPORIAS integrated in other projects</a:t>
            </a:r>
            <a:endParaRPr lang="pt-PT" sz="4000" dirty="0">
              <a:solidFill>
                <a:schemeClr val="bg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188" y="4184251"/>
            <a:ext cx="1260000" cy="126000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863" y="4319876"/>
            <a:ext cx="1280980" cy="1044000"/>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106" y="4229876"/>
            <a:ext cx="1730947" cy="1224000"/>
          </a:xfrm>
          <a:prstGeom prst="rect">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1936" y="4140311"/>
            <a:ext cx="1648201" cy="1224000"/>
          </a:xfrm>
          <a:prstGeom prst="rect">
            <a:avLst/>
          </a:prstGeom>
        </p:spPr>
      </p:pic>
    </p:spTree>
    <p:extLst>
      <p:ext uri="{BB962C8B-B14F-4D97-AF65-F5344CB8AC3E}">
        <p14:creationId xmlns:p14="http://schemas.microsoft.com/office/powerpoint/2010/main" val="3893066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215" y="1066651"/>
            <a:ext cx="1260000" cy="1260000"/>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890" y="1202276"/>
            <a:ext cx="1280980" cy="1044000"/>
          </a:xfrm>
          <a:prstGeom prst="rect">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7133" y="1112276"/>
            <a:ext cx="1730947" cy="1224000"/>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7963" y="1022711"/>
            <a:ext cx="1648201" cy="1224000"/>
          </a:xfrm>
          <a:prstGeom prst="rect">
            <a:avLst/>
          </a:prstGeom>
        </p:spPr>
      </p:pic>
      <p:sp>
        <p:nvSpPr>
          <p:cNvPr id="34" name="CuadroTexto 33"/>
          <p:cNvSpPr txBox="1"/>
          <p:nvPr/>
        </p:nvSpPr>
        <p:spPr>
          <a:xfrm>
            <a:off x="4308029" y="360675"/>
            <a:ext cx="4368504"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Decision Support Tools</a:t>
            </a:r>
          </a:p>
        </p:txBody>
      </p:sp>
      <p:grpSp>
        <p:nvGrpSpPr>
          <p:cNvPr id="2" name="Grupo 1"/>
          <p:cNvGrpSpPr/>
          <p:nvPr/>
        </p:nvGrpSpPr>
        <p:grpSpPr>
          <a:xfrm>
            <a:off x="206277" y="2628509"/>
            <a:ext cx="11747448" cy="340424"/>
            <a:chOff x="206277" y="2628509"/>
            <a:chExt cx="11747448" cy="340424"/>
          </a:xfrm>
        </p:grpSpPr>
        <p:sp>
          <p:nvSpPr>
            <p:cNvPr id="18" name="CuadroTexto 17"/>
            <p:cNvSpPr txBox="1"/>
            <p:nvPr/>
          </p:nvSpPr>
          <p:spPr>
            <a:xfrm>
              <a:off x="1828785" y="2644097"/>
              <a:ext cx="1874231" cy="323165"/>
            </a:xfrm>
            <a:prstGeom prst="rect">
              <a:avLst/>
            </a:prstGeom>
            <a:noFill/>
          </p:spPr>
          <p:txBody>
            <a:bodyPr wrap="none" rtlCol="0">
              <a:spAutoFit/>
            </a:bodyPr>
            <a:lstStyle>
              <a:defPPr>
                <a:defRPr lang="pt-PT"/>
              </a:defPPr>
              <a:lvl1pPr>
                <a:defRPr sz="1500" b="1">
                  <a:solidFill>
                    <a:srgbClr val="54617A"/>
                  </a:solidFill>
                  <a:latin typeface="Arial" panose="020B0604020202020204" pitchFamily="34" charset="0"/>
                  <a:cs typeface="Arial" panose="020B0604020202020204" pitchFamily="34" charset="0"/>
                </a:defRPr>
              </a:lvl1pPr>
            </a:lstStyle>
            <a:p>
              <a:r>
                <a:rPr lang="en-GB" dirty="0"/>
                <a:t>Renewable energy</a:t>
              </a:r>
            </a:p>
          </p:txBody>
        </p:sp>
        <p:sp>
          <p:nvSpPr>
            <p:cNvPr id="19" name="CuadroTexto 18"/>
            <p:cNvSpPr txBox="1"/>
            <p:nvPr/>
          </p:nvSpPr>
          <p:spPr>
            <a:xfrm>
              <a:off x="4451105" y="2638844"/>
              <a:ext cx="928588" cy="323165"/>
            </a:xfrm>
            <a:prstGeom prst="rect">
              <a:avLst/>
            </a:prstGeom>
            <a:noFill/>
          </p:spPr>
          <p:txBody>
            <a:bodyPr wrap="none" rtlCol="0">
              <a:spAutoFit/>
            </a:bodyPr>
            <a:lstStyle/>
            <a:p>
              <a:r>
                <a:rPr lang="en-GB" sz="1500" b="1" dirty="0">
                  <a:solidFill>
                    <a:srgbClr val="54617A"/>
                  </a:solidFill>
                  <a:latin typeface="Arial" panose="020B0604020202020204" pitchFamily="34" charset="0"/>
                  <a:cs typeface="Arial" panose="020B0604020202020204" pitchFamily="34" charset="0"/>
                </a:rPr>
                <a:t>Tourism</a:t>
              </a:r>
            </a:p>
          </p:txBody>
        </p:sp>
        <p:sp>
          <p:nvSpPr>
            <p:cNvPr id="20" name="CuadroTexto 19"/>
            <p:cNvSpPr txBox="1"/>
            <p:nvPr/>
          </p:nvSpPr>
          <p:spPr>
            <a:xfrm>
              <a:off x="6984233" y="2638844"/>
              <a:ext cx="1210588" cy="323165"/>
            </a:xfrm>
            <a:prstGeom prst="rect">
              <a:avLst/>
            </a:prstGeom>
            <a:noFill/>
          </p:spPr>
          <p:txBody>
            <a:bodyPr wrap="none" rtlCol="0">
              <a:spAutoFit/>
            </a:bodyPr>
            <a:lstStyle/>
            <a:p>
              <a:r>
                <a:rPr lang="en-GB" sz="1500" b="1" dirty="0">
                  <a:solidFill>
                    <a:srgbClr val="54617A"/>
                  </a:solidFill>
                  <a:latin typeface="Arial" panose="020B0604020202020204" pitchFamily="34" charset="0"/>
                  <a:cs typeface="Arial" panose="020B0604020202020204" pitchFamily="34" charset="0"/>
                </a:rPr>
                <a:t>Agriculture</a:t>
              </a:r>
            </a:p>
          </p:txBody>
        </p:sp>
        <p:sp>
          <p:nvSpPr>
            <p:cNvPr id="31" name="CuadroTexto 30"/>
            <p:cNvSpPr txBox="1"/>
            <p:nvPr/>
          </p:nvSpPr>
          <p:spPr>
            <a:xfrm>
              <a:off x="206277" y="2628509"/>
              <a:ext cx="784189" cy="323165"/>
            </a:xfrm>
            <a:prstGeom prst="rect">
              <a:avLst/>
            </a:prstGeom>
            <a:noFill/>
          </p:spPr>
          <p:txBody>
            <a:bodyPr wrap="none" rtlCol="0">
              <a:spAutoFit/>
            </a:bodyPr>
            <a:lstStyle/>
            <a:p>
              <a:r>
                <a:rPr lang="en-GB" sz="1500" b="1" dirty="0">
                  <a:solidFill>
                    <a:srgbClr val="EC613A"/>
                  </a:solidFill>
                  <a:latin typeface="Arial" panose="020B0604020202020204" pitchFamily="34" charset="0"/>
                  <a:cs typeface="Arial" panose="020B0604020202020204" pitchFamily="34" charset="0"/>
                </a:rPr>
                <a:t>Sector</a:t>
              </a:r>
            </a:p>
          </p:txBody>
        </p:sp>
        <p:sp>
          <p:nvSpPr>
            <p:cNvPr id="28" name="CuadroTexto 19">
              <a:extLst>
                <a:ext uri="{FF2B5EF4-FFF2-40B4-BE49-F238E27FC236}">
                  <a16:creationId xmlns:a16="http://schemas.microsoft.com/office/drawing/2014/main" id="{73DBD526-C97D-6B43-B062-CB3D816BBEE6}"/>
                </a:ext>
              </a:extLst>
            </p:cNvPr>
            <p:cNvSpPr txBox="1"/>
            <p:nvPr/>
          </p:nvSpPr>
          <p:spPr>
            <a:xfrm>
              <a:off x="9456631" y="2645768"/>
              <a:ext cx="2497094" cy="323165"/>
            </a:xfrm>
            <a:prstGeom prst="rect">
              <a:avLst/>
            </a:prstGeom>
            <a:noFill/>
          </p:spPr>
          <p:txBody>
            <a:bodyPr wrap="none" rtlCol="0">
              <a:spAutoFit/>
            </a:bodyPr>
            <a:lstStyle/>
            <a:p>
              <a:r>
                <a:rPr lang="en-GB" sz="1500" b="1" dirty="0" smtClean="0">
                  <a:solidFill>
                    <a:srgbClr val="54617A"/>
                  </a:solidFill>
                  <a:latin typeface="Arial" panose="020B0604020202020204" pitchFamily="34" charset="0"/>
                  <a:cs typeface="Arial" panose="020B0604020202020204" pitchFamily="34" charset="0"/>
                </a:rPr>
                <a:t>Agriculture/Water/Energy</a:t>
              </a:r>
              <a:endParaRPr lang="en-GB" sz="1500" b="1" dirty="0">
                <a:solidFill>
                  <a:srgbClr val="54617A"/>
                </a:solidFill>
                <a:latin typeface="Arial" panose="020B0604020202020204" pitchFamily="34" charset="0"/>
                <a:cs typeface="Arial" panose="020B0604020202020204" pitchFamily="34" charset="0"/>
              </a:endParaRPr>
            </a:p>
          </p:txBody>
        </p:sp>
      </p:grpSp>
      <p:grpSp>
        <p:nvGrpSpPr>
          <p:cNvPr id="4" name="Grupo 3"/>
          <p:cNvGrpSpPr/>
          <p:nvPr/>
        </p:nvGrpSpPr>
        <p:grpSpPr>
          <a:xfrm>
            <a:off x="206365" y="3111807"/>
            <a:ext cx="12353496" cy="1076318"/>
            <a:chOff x="206365" y="3111807"/>
            <a:chExt cx="12353496" cy="1076318"/>
          </a:xfrm>
        </p:grpSpPr>
        <p:sp>
          <p:nvSpPr>
            <p:cNvPr id="23" name="CuadroTexto 22"/>
            <p:cNvSpPr txBox="1"/>
            <p:nvPr/>
          </p:nvSpPr>
          <p:spPr>
            <a:xfrm>
              <a:off x="1820564" y="3217976"/>
              <a:ext cx="2154621" cy="969496"/>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a:t>
              </a:r>
            </a:p>
            <a:p>
              <a:r>
                <a:rPr lang="en-GB" sz="1400" dirty="0">
                  <a:solidFill>
                    <a:srgbClr val="54617A"/>
                  </a:solidFill>
                  <a:latin typeface="Arial" panose="020B0604020202020204" pitchFamily="34" charset="0"/>
                  <a:cs typeface="Arial" panose="020B0604020202020204" pitchFamily="34" charset="0"/>
                </a:rPr>
                <a:t> &gt; Power producers</a:t>
              </a:r>
            </a:p>
            <a:p>
              <a:r>
                <a:rPr lang="en-GB" sz="1400" dirty="0">
                  <a:solidFill>
                    <a:srgbClr val="54617A"/>
                  </a:solidFill>
                  <a:latin typeface="Arial" panose="020B0604020202020204" pitchFamily="34" charset="0"/>
                  <a:cs typeface="Arial" panose="020B0604020202020204" pitchFamily="34" charset="0"/>
                </a:rPr>
                <a:t> &gt; Energy traders</a:t>
              </a:r>
            </a:p>
            <a:p>
              <a:r>
                <a:rPr lang="en-GB" sz="1400" dirty="0">
                  <a:solidFill>
                    <a:srgbClr val="54617A"/>
                  </a:solidFill>
                  <a:latin typeface="Arial" panose="020B0604020202020204" pitchFamily="34" charset="0"/>
                  <a:cs typeface="Arial" panose="020B0604020202020204" pitchFamily="34" charset="0"/>
                </a:rPr>
                <a:t> &gt; TSOs</a:t>
              </a:r>
            </a:p>
          </p:txBody>
        </p:sp>
        <p:sp>
          <p:nvSpPr>
            <p:cNvPr id="24" name="CuadroTexto 23"/>
            <p:cNvSpPr txBox="1"/>
            <p:nvPr/>
          </p:nvSpPr>
          <p:spPr>
            <a:xfrm>
              <a:off x="4445853" y="3217976"/>
              <a:ext cx="2154621" cy="769441"/>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a:t>
              </a:r>
            </a:p>
            <a:p>
              <a:r>
                <a:rPr lang="en-GB" sz="1400" dirty="0">
                  <a:solidFill>
                    <a:srgbClr val="54617A"/>
                  </a:solidFill>
                  <a:latin typeface="Arial" panose="020B0604020202020204" pitchFamily="34" charset="0"/>
                  <a:cs typeface="Arial" panose="020B0604020202020204" pitchFamily="34" charset="0"/>
                </a:rPr>
                <a:t> &gt; Snowmakers</a:t>
              </a:r>
            </a:p>
            <a:p>
              <a:r>
                <a:rPr lang="en-GB" sz="1400" dirty="0">
                  <a:solidFill>
                    <a:srgbClr val="54617A"/>
                  </a:solidFill>
                  <a:latin typeface="Arial" panose="020B0604020202020204" pitchFamily="34" charset="0"/>
                  <a:cs typeface="Arial" panose="020B0604020202020204" pitchFamily="34" charset="0"/>
                </a:rPr>
                <a:t> &gt; Consultants</a:t>
              </a:r>
            </a:p>
          </p:txBody>
        </p:sp>
        <p:sp>
          <p:nvSpPr>
            <p:cNvPr id="25" name="CuadroTexto 24"/>
            <p:cNvSpPr txBox="1"/>
            <p:nvPr/>
          </p:nvSpPr>
          <p:spPr>
            <a:xfrm>
              <a:off x="6955526" y="3217976"/>
              <a:ext cx="2154621" cy="784830"/>
            </a:xfrm>
            <a:prstGeom prst="rect">
              <a:avLst/>
            </a:prstGeom>
            <a:noFill/>
          </p:spPr>
          <p:txBody>
            <a:bodyPr wrap="square" rtlCol="0">
              <a:spAutoFit/>
            </a:bodyPr>
            <a:lstStyle/>
            <a:p>
              <a:r>
                <a:rPr lang="en-GB" sz="1500" b="1" dirty="0">
                  <a:solidFill>
                    <a:schemeClr val="accent1">
                      <a:lumMod val="60000"/>
                      <a:lumOff val="40000"/>
                    </a:schemeClr>
                  </a:solidFill>
                  <a:latin typeface="Arial" panose="020B0604020202020204" pitchFamily="34" charset="0"/>
                  <a:cs typeface="Arial" panose="020B0604020202020204" pitchFamily="34" charset="0"/>
                </a:rPr>
                <a:t>Low</a:t>
              </a:r>
            </a:p>
            <a:p>
              <a:r>
                <a:rPr lang="en-GB" sz="16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a:t>
              </a:r>
              <a:r>
                <a:rPr lang="en-GB" sz="1400" dirty="0" smtClean="0">
                  <a:solidFill>
                    <a:srgbClr val="54617A"/>
                  </a:solidFill>
                  <a:latin typeface="Arial" panose="020B0604020202020204" pitchFamily="34" charset="0"/>
                  <a:cs typeface="Arial" panose="020B0604020202020204" pitchFamily="34" charset="0"/>
                </a:rPr>
                <a:t>Farmers</a:t>
              </a:r>
            </a:p>
            <a:p>
              <a:r>
                <a:rPr lang="en-GB" sz="1400" dirty="0">
                  <a:solidFill>
                    <a:srgbClr val="54617A"/>
                  </a:solidFill>
                  <a:latin typeface="Arial" panose="020B0604020202020204" pitchFamily="34" charset="0"/>
                  <a:cs typeface="Arial" panose="020B0604020202020204" pitchFamily="34" charset="0"/>
                </a:rPr>
                <a:t> </a:t>
              </a:r>
              <a:r>
                <a:rPr lang="en-GB" sz="1400" dirty="0" smtClean="0">
                  <a:solidFill>
                    <a:srgbClr val="54617A"/>
                  </a:solidFill>
                  <a:latin typeface="Arial" panose="020B0604020202020204" pitchFamily="34" charset="0"/>
                  <a:cs typeface="Arial" panose="020B0604020202020204" pitchFamily="34" charset="0"/>
                </a:rPr>
                <a:t>&gt; Agronomists</a:t>
              </a:r>
              <a:endParaRPr lang="en-GB" sz="1400" dirty="0">
                <a:solidFill>
                  <a:srgbClr val="54617A"/>
                </a:solidFill>
                <a:latin typeface="Arial" panose="020B0604020202020204" pitchFamily="34" charset="0"/>
                <a:cs typeface="Arial" panose="020B0604020202020204" pitchFamily="34" charset="0"/>
              </a:endParaRPr>
            </a:p>
          </p:txBody>
        </p:sp>
        <p:sp>
          <p:nvSpPr>
            <p:cNvPr id="33" name="CuadroTexto 32"/>
            <p:cNvSpPr txBox="1"/>
            <p:nvPr/>
          </p:nvSpPr>
          <p:spPr>
            <a:xfrm>
              <a:off x="206365" y="3208949"/>
              <a:ext cx="1205430" cy="553998"/>
            </a:xfrm>
            <a:prstGeom prst="rect">
              <a:avLst/>
            </a:prstGeom>
            <a:noFill/>
          </p:spPr>
          <p:txBody>
            <a:bodyPr wrap="square" rtlCol="0">
              <a:spAutoFit/>
            </a:bodyPr>
            <a:lstStyle/>
            <a:p>
              <a:r>
                <a:rPr lang="en-GB" sz="1500" b="1" dirty="0">
                  <a:solidFill>
                    <a:srgbClr val="EC613A"/>
                  </a:solidFill>
                  <a:latin typeface="Arial" panose="020B0604020202020204" pitchFamily="34" charset="0"/>
                  <a:cs typeface="Arial" panose="020B0604020202020204" pitchFamily="34" charset="0"/>
                </a:rPr>
                <a:t>Technical level</a:t>
              </a:r>
            </a:p>
          </p:txBody>
        </p:sp>
        <p:cxnSp>
          <p:nvCxnSpPr>
            <p:cNvPr id="50" name="Conector recto 49"/>
            <p:cNvCxnSpPr/>
            <p:nvPr/>
          </p:nvCxnSpPr>
          <p:spPr>
            <a:xfrm>
              <a:off x="1923392" y="3111807"/>
              <a:ext cx="10636469"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CuadroTexto 22">
              <a:extLst>
                <a:ext uri="{FF2B5EF4-FFF2-40B4-BE49-F238E27FC236}">
                  <a16:creationId xmlns:a16="http://schemas.microsoft.com/office/drawing/2014/main" id="{803B2E26-929E-8F47-8995-E3A13EA471EF}"/>
                </a:ext>
              </a:extLst>
            </p:cNvPr>
            <p:cNvSpPr txBox="1"/>
            <p:nvPr/>
          </p:nvSpPr>
          <p:spPr>
            <a:xfrm>
              <a:off x="9501186" y="3218629"/>
              <a:ext cx="2154621" cy="969496"/>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a:t>
              </a:r>
            </a:p>
            <a:p>
              <a:r>
                <a:rPr lang="en-GB" sz="1400" dirty="0">
                  <a:solidFill>
                    <a:srgbClr val="54617A"/>
                  </a:solidFill>
                  <a:latin typeface="Arial" panose="020B0604020202020204" pitchFamily="34" charset="0"/>
                  <a:cs typeface="Arial" panose="020B0604020202020204" pitchFamily="34" charset="0"/>
                </a:rPr>
                <a:t> &gt; Power producers</a:t>
              </a:r>
            </a:p>
            <a:p>
              <a:r>
                <a:rPr lang="en-GB" sz="1400" dirty="0">
                  <a:solidFill>
                    <a:srgbClr val="54617A"/>
                  </a:solidFill>
                  <a:latin typeface="Arial" panose="020B0604020202020204" pitchFamily="34" charset="0"/>
                  <a:cs typeface="Arial" panose="020B0604020202020204" pitchFamily="34" charset="0"/>
                </a:rPr>
                <a:t> &gt; Irrigation Authorities</a:t>
              </a:r>
            </a:p>
            <a:p>
              <a:r>
                <a:rPr lang="en-GB" sz="1400" dirty="0">
                  <a:solidFill>
                    <a:srgbClr val="54617A"/>
                  </a:solidFill>
                  <a:latin typeface="Arial" panose="020B0604020202020204" pitchFamily="34" charset="0"/>
                  <a:cs typeface="Arial" panose="020B0604020202020204" pitchFamily="34" charset="0"/>
                </a:rPr>
                <a:t> &gt; Water Managers</a:t>
              </a:r>
            </a:p>
          </p:txBody>
        </p:sp>
      </p:grpSp>
      <p:grpSp>
        <p:nvGrpSpPr>
          <p:cNvPr id="9" name="Grupo 8"/>
          <p:cNvGrpSpPr/>
          <p:nvPr/>
        </p:nvGrpSpPr>
        <p:grpSpPr>
          <a:xfrm>
            <a:off x="200971" y="4276607"/>
            <a:ext cx="12350670" cy="1291139"/>
            <a:chOff x="200971" y="4276607"/>
            <a:chExt cx="12350670" cy="1291139"/>
          </a:xfrm>
        </p:grpSpPr>
        <p:cxnSp>
          <p:nvCxnSpPr>
            <p:cNvPr id="51" name="Conector recto 50"/>
            <p:cNvCxnSpPr/>
            <p:nvPr/>
          </p:nvCxnSpPr>
          <p:spPr>
            <a:xfrm>
              <a:off x="1915172" y="4276607"/>
              <a:ext cx="10636469"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200971" y="4357643"/>
              <a:ext cx="1337226" cy="553998"/>
            </a:xfrm>
            <a:prstGeom prst="rect">
              <a:avLst/>
            </a:prstGeom>
            <a:noFill/>
          </p:spPr>
          <p:txBody>
            <a:bodyPr wrap="none" rtlCol="0">
              <a:spAutoFit/>
            </a:bodyPr>
            <a:lstStyle/>
            <a:p>
              <a:r>
                <a:rPr lang="en-GB" sz="1500" b="1" dirty="0">
                  <a:solidFill>
                    <a:srgbClr val="EC613A"/>
                  </a:solidFill>
                  <a:latin typeface="Arial" panose="020B0604020202020204" pitchFamily="34" charset="0"/>
                  <a:cs typeface="Arial" panose="020B0604020202020204" pitchFamily="34" charset="0"/>
                </a:rPr>
                <a:t>User </a:t>
              </a:r>
            </a:p>
            <a:p>
              <a:r>
                <a:rPr lang="en-GB" sz="1500" b="1" dirty="0">
                  <a:solidFill>
                    <a:srgbClr val="EC613A"/>
                  </a:solidFill>
                  <a:latin typeface="Arial" panose="020B0604020202020204" pitchFamily="34" charset="0"/>
                  <a:cs typeface="Arial" panose="020B0604020202020204" pitchFamily="34" charset="0"/>
                </a:rPr>
                <a:t>participation</a:t>
              </a:r>
            </a:p>
          </p:txBody>
        </p:sp>
        <p:sp>
          <p:nvSpPr>
            <p:cNvPr id="48" name="CuadroTexto 47"/>
            <p:cNvSpPr txBox="1"/>
            <p:nvPr/>
          </p:nvSpPr>
          <p:spPr>
            <a:xfrm>
              <a:off x="1807767" y="4361148"/>
              <a:ext cx="2638086" cy="1184940"/>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a:t>
              </a:r>
            </a:p>
            <a:p>
              <a:r>
                <a:rPr lang="en-GB" sz="14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Interviews/focus group (feedback on previous work)</a:t>
              </a:r>
            </a:p>
            <a:p>
              <a:r>
                <a:rPr lang="en-GB" sz="1400" dirty="0">
                  <a:solidFill>
                    <a:srgbClr val="54617A"/>
                  </a:solidFill>
                  <a:latin typeface="Arial" panose="020B0604020202020204" pitchFamily="34" charset="0"/>
                  <a:cs typeface="Arial" panose="020B0604020202020204" pitchFamily="34" charset="0"/>
                </a:rPr>
                <a:t> &gt; Eye tracking test prototype</a:t>
              </a:r>
            </a:p>
            <a:p>
              <a:r>
                <a:rPr lang="en-GB" sz="1400" dirty="0">
                  <a:solidFill>
                    <a:srgbClr val="54617A"/>
                  </a:solidFill>
                  <a:latin typeface="Arial" panose="020B0604020202020204" pitchFamily="34" charset="0"/>
                  <a:cs typeface="Arial" panose="020B0604020202020204" pitchFamily="34" charset="0"/>
                </a:rPr>
                <a:t> &gt; Test of interactive prototype</a:t>
              </a:r>
            </a:p>
          </p:txBody>
        </p:sp>
        <p:sp>
          <p:nvSpPr>
            <p:cNvPr id="53" name="CuadroTexto 52"/>
            <p:cNvSpPr txBox="1"/>
            <p:nvPr/>
          </p:nvSpPr>
          <p:spPr>
            <a:xfrm>
              <a:off x="4519423" y="4365254"/>
              <a:ext cx="2576858" cy="754053"/>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a:t>
              </a:r>
            </a:p>
            <a:p>
              <a:r>
                <a:rPr lang="en-GB" sz="14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Local working group sessions in the ski resorts</a:t>
              </a:r>
            </a:p>
          </p:txBody>
        </p:sp>
        <p:sp>
          <p:nvSpPr>
            <p:cNvPr id="54" name="CuadroTexto 53"/>
            <p:cNvSpPr txBox="1"/>
            <p:nvPr/>
          </p:nvSpPr>
          <p:spPr>
            <a:xfrm>
              <a:off x="7032063" y="4365253"/>
              <a:ext cx="2154621" cy="538609"/>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a:t>
              </a:r>
            </a:p>
            <a:p>
              <a:r>
                <a:rPr lang="en-GB" sz="14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Feedback on the tool </a:t>
              </a:r>
            </a:p>
          </p:txBody>
        </p:sp>
        <p:sp>
          <p:nvSpPr>
            <p:cNvPr id="30" name="CuadroTexto 47">
              <a:extLst>
                <a:ext uri="{FF2B5EF4-FFF2-40B4-BE49-F238E27FC236}">
                  <a16:creationId xmlns:a16="http://schemas.microsoft.com/office/drawing/2014/main" id="{4EBDBB36-29F7-D445-8525-FB6699418F4E}"/>
                </a:ext>
              </a:extLst>
            </p:cNvPr>
            <p:cNvSpPr txBox="1"/>
            <p:nvPr/>
          </p:nvSpPr>
          <p:spPr>
            <a:xfrm>
              <a:off x="9501186" y="4382806"/>
              <a:ext cx="2638086" cy="1184940"/>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a:t>
              </a:r>
            </a:p>
            <a:p>
              <a:r>
                <a:rPr lang="en-GB" sz="14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Multi-User Forums</a:t>
              </a:r>
            </a:p>
            <a:p>
              <a:r>
                <a:rPr lang="en-GB" sz="1400" dirty="0" smtClean="0">
                  <a:solidFill>
                    <a:srgbClr val="54617A"/>
                  </a:solidFill>
                  <a:latin typeface="Arial" panose="020B0604020202020204" pitchFamily="34" charset="0"/>
                  <a:cs typeface="Arial" panose="020B0604020202020204" pitchFamily="34" charset="0"/>
                </a:rPr>
                <a:t> &gt; Co-design and co-development</a:t>
              </a:r>
            </a:p>
            <a:p>
              <a:r>
                <a:rPr lang="en-GB" sz="1400" dirty="0" smtClean="0">
                  <a:solidFill>
                    <a:srgbClr val="54617A"/>
                  </a:solidFill>
                  <a:latin typeface="Arial" panose="020B0604020202020204" pitchFamily="34" charset="0"/>
                  <a:cs typeface="Arial" panose="020B0604020202020204" pitchFamily="34" charset="0"/>
                </a:rPr>
                <a:t> </a:t>
              </a:r>
              <a:endParaRPr lang="en-GB" sz="1400" dirty="0">
                <a:solidFill>
                  <a:srgbClr val="54617A"/>
                </a:solidFill>
                <a:latin typeface="Arial" panose="020B0604020202020204" pitchFamily="34" charset="0"/>
                <a:cs typeface="Arial" panose="020B0604020202020204" pitchFamily="34" charset="0"/>
              </a:endParaRPr>
            </a:p>
          </p:txBody>
        </p:sp>
      </p:grpSp>
      <p:grpSp>
        <p:nvGrpSpPr>
          <p:cNvPr id="11" name="Grupo 10"/>
          <p:cNvGrpSpPr/>
          <p:nvPr/>
        </p:nvGrpSpPr>
        <p:grpSpPr>
          <a:xfrm>
            <a:off x="200971" y="5673944"/>
            <a:ext cx="12345276" cy="1092411"/>
            <a:chOff x="200971" y="5673944"/>
            <a:chExt cx="12345276" cy="1092411"/>
          </a:xfrm>
        </p:grpSpPr>
        <p:sp>
          <p:nvSpPr>
            <p:cNvPr id="55" name="CuadroTexto 54"/>
            <p:cNvSpPr txBox="1"/>
            <p:nvPr/>
          </p:nvSpPr>
          <p:spPr>
            <a:xfrm>
              <a:off x="1815170" y="5741826"/>
              <a:ext cx="2154621" cy="1015663"/>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 involvement</a:t>
              </a:r>
            </a:p>
            <a:p>
              <a:r>
                <a:rPr lang="en-GB" sz="16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Data visualisation</a:t>
              </a:r>
            </a:p>
            <a:p>
              <a:r>
                <a:rPr lang="en-GB" sz="1400" dirty="0">
                  <a:solidFill>
                    <a:srgbClr val="54617A"/>
                  </a:solidFill>
                  <a:latin typeface="Arial" panose="020B0604020202020204" pitchFamily="34" charset="0"/>
                  <a:cs typeface="Arial" panose="020B0604020202020204" pitchFamily="34" charset="0"/>
                </a:rPr>
                <a:t> &gt; Designers</a:t>
              </a:r>
            </a:p>
            <a:p>
              <a:r>
                <a:rPr lang="en-GB" sz="1400" dirty="0">
                  <a:solidFill>
                    <a:srgbClr val="426DA9"/>
                  </a:solidFill>
                  <a:latin typeface="Arial" panose="020B0604020202020204" pitchFamily="34" charset="0"/>
                  <a:cs typeface="Arial" panose="020B0604020202020204" pitchFamily="34" charset="0"/>
                </a:rPr>
                <a:t> </a:t>
              </a:r>
            </a:p>
          </p:txBody>
        </p:sp>
        <p:sp>
          <p:nvSpPr>
            <p:cNvPr id="56" name="CuadroTexto 55"/>
            <p:cNvSpPr txBox="1"/>
            <p:nvPr/>
          </p:nvSpPr>
          <p:spPr>
            <a:xfrm>
              <a:off x="4514029" y="5752334"/>
              <a:ext cx="2154621" cy="553998"/>
            </a:xfrm>
            <a:prstGeom prst="rect">
              <a:avLst/>
            </a:prstGeom>
            <a:noFill/>
          </p:spPr>
          <p:txBody>
            <a:bodyPr wrap="square" rtlCol="0">
              <a:spAutoFit/>
            </a:bodyPr>
            <a:lstStyle/>
            <a:p>
              <a:r>
                <a:rPr lang="en-GB" sz="1500" b="1" dirty="0" smtClean="0">
                  <a:solidFill>
                    <a:schemeClr val="accent1">
                      <a:lumMod val="75000"/>
                    </a:schemeClr>
                  </a:solidFill>
                  <a:latin typeface="Arial" panose="020B0604020202020204" pitchFamily="34" charset="0"/>
                  <a:cs typeface="Arial" panose="020B0604020202020204" pitchFamily="34" charset="0"/>
                </a:rPr>
                <a:t>Medium/High </a:t>
              </a:r>
              <a:r>
                <a:rPr lang="en-GB" sz="1500" b="1" dirty="0">
                  <a:solidFill>
                    <a:schemeClr val="accent1">
                      <a:lumMod val="75000"/>
                    </a:schemeClr>
                  </a:solidFill>
                  <a:latin typeface="Arial" panose="020B0604020202020204" pitchFamily="34" charset="0"/>
                  <a:cs typeface="Arial" panose="020B0604020202020204" pitchFamily="34" charset="0"/>
                </a:rPr>
                <a:t>involvement</a:t>
              </a:r>
              <a:endParaRPr lang="en-GB" sz="1500" dirty="0">
                <a:solidFill>
                  <a:schemeClr val="accent1">
                    <a:lumMod val="75000"/>
                  </a:schemeClr>
                </a:solidFill>
                <a:latin typeface="Arial" panose="020B0604020202020204" pitchFamily="34" charset="0"/>
                <a:cs typeface="Arial" panose="020B0604020202020204" pitchFamily="34" charset="0"/>
              </a:endParaRPr>
            </a:p>
          </p:txBody>
        </p:sp>
        <p:sp>
          <p:nvSpPr>
            <p:cNvPr id="57" name="CuadroTexto 56"/>
            <p:cNvSpPr txBox="1"/>
            <p:nvPr/>
          </p:nvSpPr>
          <p:spPr>
            <a:xfrm>
              <a:off x="7023702" y="5752334"/>
              <a:ext cx="2154621" cy="584775"/>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 involvement</a:t>
              </a:r>
            </a:p>
            <a:p>
              <a:r>
                <a:rPr lang="en-GB" sz="16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Visualisation</a:t>
              </a:r>
            </a:p>
          </p:txBody>
        </p:sp>
        <p:sp>
          <p:nvSpPr>
            <p:cNvPr id="58" name="CuadroTexto 57"/>
            <p:cNvSpPr txBox="1"/>
            <p:nvPr/>
          </p:nvSpPr>
          <p:spPr>
            <a:xfrm>
              <a:off x="200971" y="5743307"/>
              <a:ext cx="1436666" cy="553998"/>
            </a:xfrm>
            <a:prstGeom prst="rect">
              <a:avLst/>
            </a:prstGeom>
            <a:noFill/>
          </p:spPr>
          <p:txBody>
            <a:bodyPr wrap="square" rtlCol="0">
              <a:spAutoFit/>
            </a:bodyPr>
            <a:lstStyle/>
            <a:p>
              <a:r>
                <a:rPr lang="en-GB" sz="1500" b="1" dirty="0">
                  <a:solidFill>
                    <a:srgbClr val="EC613A"/>
                  </a:solidFill>
                  <a:latin typeface="Arial" panose="020B0604020202020204" pitchFamily="34" charset="0"/>
                  <a:cs typeface="Arial" panose="020B0604020202020204" pitchFamily="34" charset="0"/>
                </a:rPr>
                <a:t>Visualisation experts</a:t>
              </a:r>
            </a:p>
          </p:txBody>
        </p:sp>
        <p:cxnSp>
          <p:nvCxnSpPr>
            <p:cNvPr id="59" name="Conector recto 58"/>
            <p:cNvCxnSpPr/>
            <p:nvPr/>
          </p:nvCxnSpPr>
          <p:spPr>
            <a:xfrm>
              <a:off x="1909778" y="5673944"/>
              <a:ext cx="10636469"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2" name="CuadroTexto 54">
              <a:extLst>
                <a:ext uri="{FF2B5EF4-FFF2-40B4-BE49-F238E27FC236}">
                  <a16:creationId xmlns:a16="http://schemas.microsoft.com/office/drawing/2014/main" id="{F65BA894-A171-054E-A7D3-DDB0EF4AFC63}"/>
                </a:ext>
              </a:extLst>
            </p:cNvPr>
            <p:cNvSpPr txBox="1"/>
            <p:nvPr/>
          </p:nvSpPr>
          <p:spPr>
            <a:xfrm>
              <a:off x="9501186" y="5750692"/>
              <a:ext cx="2154621" cy="1015663"/>
            </a:xfrm>
            <a:prstGeom prst="rect">
              <a:avLst/>
            </a:prstGeom>
            <a:noFill/>
          </p:spPr>
          <p:txBody>
            <a:bodyPr wrap="square" rtlCol="0">
              <a:spAutoFit/>
            </a:bodyPr>
            <a:lstStyle/>
            <a:p>
              <a:r>
                <a:rPr lang="en-GB" sz="1500" b="1" dirty="0">
                  <a:solidFill>
                    <a:srgbClr val="54617A"/>
                  </a:solidFill>
                  <a:latin typeface="Arial" panose="020B0604020202020204" pitchFamily="34" charset="0"/>
                  <a:cs typeface="Arial" panose="020B0604020202020204" pitchFamily="34" charset="0"/>
                </a:rPr>
                <a:t>High involvement</a:t>
              </a:r>
            </a:p>
            <a:p>
              <a:r>
                <a:rPr lang="en-GB" sz="1600" dirty="0">
                  <a:solidFill>
                    <a:srgbClr val="426DA9"/>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&gt; Web-GUI </a:t>
              </a:r>
              <a:r>
                <a:rPr lang="en-GB" sz="1400" dirty="0" smtClean="0">
                  <a:solidFill>
                    <a:srgbClr val="54617A"/>
                  </a:solidFill>
                  <a:latin typeface="Arial" panose="020B0604020202020204" pitchFamily="34" charset="0"/>
                  <a:cs typeface="Arial" panose="020B0604020202020204" pitchFamily="34" charset="0"/>
                </a:rPr>
                <a:t>co-designed</a:t>
              </a:r>
              <a:endParaRPr lang="en-GB" sz="1400" dirty="0">
                <a:solidFill>
                  <a:srgbClr val="54617A"/>
                </a:solidFill>
                <a:latin typeface="Arial" panose="020B0604020202020204" pitchFamily="34" charset="0"/>
                <a:cs typeface="Arial" panose="020B0604020202020204" pitchFamily="34" charset="0"/>
              </a:endParaRPr>
            </a:p>
            <a:p>
              <a:endParaRPr lang="en-GB" sz="1400" dirty="0">
                <a:solidFill>
                  <a:srgbClr val="54617A"/>
                </a:solidFill>
                <a:latin typeface="Arial" panose="020B0604020202020204" pitchFamily="34" charset="0"/>
                <a:cs typeface="Arial" panose="020B0604020202020204" pitchFamily="34" charset="0"/>
              </a:endParaRPr>
            </a:p>
            <a:p>
              <a:r>
                <a:rPr lang="en-GB" sz="1400" dirty="0">
                  <a:solidFill>
                    <a:srgbClr val="426DA9"/>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37696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3237186"/>
          </a:xfrm>
          <a:prstGeom prst="rect">
            <a:avLst/>
          </a:prstGeom>
          <a:solidFill>
            <a:srgbClr val="7FC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3" name="Título 6"/>
          <p:cNvSpPr txBox="1">
            <a:spLocks/>
          </p:cNvSpPr>
          <p:nvPr/>
        </p:nvSpPr>
        <p:spPr>
          <a:xfrm>
            <a:off x="1597572" y="1308130"/>
            <a:ext cx="9225777" cy="2225616"/>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000" dirty="0" smtClean="0">
                <a:solidFill>
                  <a:schemeClr val="bg1"/>
                </a:solidFill>
                <a:latin typeface="Arial" panose="020B0604020202020204" pitchFamily="34" charset="0"/>
                <a:cs typeface="Arial" panose="020B0604020202020204" pitchFamily="34" charset="0"/>
              </a:rPr>
              <a:t>Showing probability and skill</a:t>
            </a:r>
            <a:endParaRPr lang="pt-PT" sz="4000" dirty="0">
              <a:solidFill>
                <a:schemeClr val="bg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188" y="4184251"/>
            <a:ext cx="1260000" cy="126000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863" y="4319876"/>
            <a:ext cx="1280980" cy="1044000"/>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106" y="4229876"/>
            <a:ext cx="1730947" cy="1224000"/>
          </a:xfrm>
          <a:prstGeom prst="rect">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1936" y="4140311"/>
            <a:ext cx="1648201" cy="1224000"/>
          </a:xfrm>
          <a:prstGeom prst="rect">
            <a:avLst/>
          </a:prstGeom>
        </p:spPr>
      </p:pic>
    </p:spTree>
    <p:extLst>
      <p:ext uri="{BB962C8B-B14F-4D97-AF65-F5344CB8AC3E}">
        <p14:creationId xmlns:p14="http://schemas.microsoft.com/office/powerpoint/2010/main" val="1590734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cca-logo-strapline.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5" name="CuadroTexto 14"/>
          <p:cNvSpPr txBox="1"/>
          <p:nvPr/>
        </p:nvSpPr>
        <p:spPr>
          <a:xfrm>
            <a:off x="1216626" y="934173"/>
            <a:ext cx="7990264"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Showing probability and skill - DST energy</a:t>
            </a: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1112" y="123638"/>
            <a:ext cx="1260000" cy="1260000"/>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016" y="1900746"/>
            <a:ext cx="8220214" cy="4320000"/>
          </a:xfrm>
          <a:prstGeom prst="rect">
            <a:avLst/>
          </a:prstGeom>
        </p:spPr>
      </p:pic>
      <p:grpSp>
        <p:nvGrpSpPr>
          <p:cNvPr id="3" name="Grupo 2"/>
          <p:cNvGrpSpPr/>
          <p:nvPr/>
        </p:nvGrpSpPr>
        <p:grpSpPr>
          <a:xfrm>
            <a:off x="428321" y="2897949"/>
            <a:ext cx="3295696" cy="1162797"/>
            <a:chOff x="428321" y="2897949"/>
            <a:chExt cx="3295696" cy="1162797"/>
          </a:xfrm>
        </p:grpSpPr>
        <p:sp>
          <p:nvSpPr>
            <p:cNvPr id="6" name="Rectángulo 5"/>
            <p:cNvSpPr/>
            <p:nvPr/>
          </p:nvSpPr>
          <p:spPr>
            <a:xfrm rot="5400000" flipV="1">
              <a:off x="3255367" y="3592097"/>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17" name="Rectángulo 16"/>
            <p:cNvSpPr/>
            <p:nvPr/>
          </p:nvSpPr>
          <p:spPr>
            <a:xfrm>
              <a:off x="428321" y="2897949"/>
              <a:ext cx="2956235" cy="1077218"/>
            </a:xfrm>
            <a:prstGeom prst="rect">
              <a:avLst/>
            </a:prstGeom>
          </p:spPr>
          <p:txBody>
            <a:bodyPr wrap="square">
              <a:spAutoFit/>
            </a:bodyPr>
            <a:lstStyle/>
            <a:p>
              <a:r>
                <a:rPr lang="en-GB" sz="1600" b="1" dirty="0" err="1" smtClean="0">
                  <a:solidFill>
                    <a:srgbClr val="54617A"/>
                  </a:solidFill>
                  <a:latin typeface="Arial" panose="020B0604020202020204" pitchFamily="34" charset="0"/>
                  <a:cs typeface="Arial" panose="020B0604020202020204" pitchFamily="34" charset="0"/>
                </a:rPr>
                <a:t>Terciles</a:t>
              </a:r>
              <a:r>
                <a:rPr lang="en-GB" sz="1600" b="1" dirty="0" smtClean="0">
                  <a:solidFill>
                    <a:srgbClr val="54617A"/>
                  </a:solidFill>
                  <a:latin typeface="Arial" panose="020B0604020202020204" pitchFamily="34" charset="0"/>
                  <a:cs typeface="Arial" panose="020B0604020202020204" pitchFamily="34" charset="0"/>
                </a:rPr>
                <a:t> – Define probability threshold</a:t>
              </a:r>
              <a:r>
                <a:rPr lang="en-GB" sz="1600" b="1" dirty="0">
                  <a:solidFill>
                    <a:srgbClr val="54617A"/>
                  </a:solidFill>
                  <a:latin typeface="Arial" panose="020B0604020202020204" pitchFamily="34" charset="0"/>
                  <a:cs typeface="Arial" panose="020B0604020202020204" pitchFamily="34" charset="0"/>
                </a:rPr>
                <a:t>. </a:t>
              </a:r>
              <a:r>
                <a:rPr lang="en-GB" sz="1600" dirty="0">
                  <a:solidFill>
                    <a:srgbClr val="54617A"/>
                  </a:solidFill>
                  <a:latin typeface="Arial" panose="020B0604020202020204" pitchFamily="34" charset="0"/>
                  <a:cs typeface="Arial" panose="020B0604020202020204" pitchFamily="34" charset="0"/>
                </a:rPr>
                <a:t>Only locations with a </a:t>
              </a:r>
              <a:r>
                <a:rPr lang="en-GB" sz="1600" dirty="0" smtClean="0">
                  <a:solidFill>
                    <a:srgbClr val="54617A"/>
                  </a:solidFill>
                  <a:latin typeface="Arial" panose="020B0604020202020204" pitchFamily="34" charset="0"/>
                  <a:cs typeface="Arial" panose="020B0604020202020204" pitchFamily="34" charset="0"/>
                </a:rPr>
                <a:t>higher probability </a:t>
              </a:r>
              <a:r>
                <a:rPr lang="en-GB" sz="1600" dirty="0">
                  <a:solidFill>
                    <a:srgbClr val="54617A"/>
                  </a:solidFill>
                  <a:latin typeface="Arial" panose="020B0604020202020204" pitchFamily="34" charset="0"/>
                  <a:cs typeface="Arial" panose="020B0604020202020204" pitchFamily="34" charset="0"/>
                </a:rPr>
                <a:t>in the most likely </a:t>
              </a:r>
              <a:r>
                <a:rPr lang="en-GB" sz="1600" dirty="0" err="1">
                  <a:solidFill>
                    <a:srgbClr val="54617A"/>
                  </a:solidFill>
                  <a:latin typeface="Arial" panose="020B0604020202020204" pitchFamily="34" charset="0"/>
                  <a:cs typeface="Arial" panose="020B0604020202020204" pitchFamily="34" charset="0"/>
                </a:rPr>
                <a:t>tercile</a:t>
              </a:r>
              <a:r>
                <a:rPr lang="en-GB" sz="1600" dirty="0">
                  <a:solidFill>
                    <a:srgbClr val="54617A"/>
                  </a:solidFill>
                  <a:latin typeface="Arial" panose="020B0604020202020204" pitchFamily="34" charset="0"/>
                  <a:cs typeface="Arial" panose="020B0604020202020204" pitchFamily="34" charset="0"/>
                </a:rPr>
                <a:t> are </a:t>
              </a:r>
              <a:r>
                <a:rPr lang="en-GB" sz="1600" dirty="0" smtClean="0">
                  <a:solidFill>
                    <a:srgbClr val="54617A"/>
                  </a:solidFill>
                  <a:latin typeface="Arial" panose="020B0604020202020204" pitchFamily="34" charset="0"/>
                  <a:cs typeface="Arial" panose="020B0604020202020204" pitchFamily="34" charset="0"/>
                </a:rPr>
                <a:t>shown</a:t>
              </a:r>
              <a:endParaRPr lang="en-GB" dirty="0">
                <a:solidFill>
                  <a:srgbClr val="EC613A"/>
                </a:solidFill>
                <a:latin typeface="Arial" panose="020B0604020202020204" pitchFamily="34" charset="0"/>
                <a:cs typeface="Arial" panose="020B0604020202020204" pitchFamily="34" charset="0"/>
              </a:endParaRPr>
            </a:p>
          </p:txBody>
        </p:sp>
      </p:grpSp>
      <p:grpSp>
        <p:nvGrpSpPr>
          <p:cNvPr id="4" name="Grupo 3"/>
          <p:cNvGrpSpPr/>
          <p:nvPr/>
        </p:nvGrpSpPr>
        <p:grpSpPr>
          <a:xfrm>
            <a:off x="415235" y="4200575"/>
            <a:ext cx="3308781" cy="830997"/>
            <a:chOff x="415235" y="4200575"/>
            <a:chExt cx="3308781" cy="830997"/>
          </a:xfrm>
        </p:grpSpPr>
        <p:sp>
          <p:nvSpPr>
            <p:cNvPr id="10" name="Rectángulo 9"/>
            <p:cNvSpPr/>
            <p:nvPr/>
          </p:nvSpPr>
          <p:spPr>
            <a:xfrm rot="5400000" flipV="1">
              <a:off x="3255366" y="4408052"/>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18" name="Rectángulo 17"/>
            <p:cNvSpPr/>
            <p:nvPr/>
          </p:nvSpPr>
          <p:spPr>
            <a:xfrm>
              <a:off x="415235" y="4200575"/>
              <a:ext cx="2958586" cy="830997"/>
            </a:xfrm>
            <a:prstGeom prst="rect">
              <a:avLst/>
            </a:prstGeom>
          </p:spPr>
          <p:txBody>
            <a:bodyPr wrap="square">
              <a:spAutoFit/>
            </a:bodyPr>
            <a:lstStyle/>
            <a:p>
              <a:r>
                <a:rPr lang="en-GB" sz="1600" b="1" dirty="0" smtClean="0">
                  <a:solidFill>
                    <a:srgbClr val="54617A"/>
                  </a:solidFill>
                  <a:latin typeface="Arial" panose="020B0604020202020204" pitchFamily="34" charset="0"/>
                  <a:cs typeface="Arial" panose="020B0604020202020204" pitchFamily="34" charset="0"/>
                </a:rPr>
                <a:t>RPSS skill score. </a:t>
              </a:r>
              <a:r>
                <a:rPr lang="en-GB" sz="1600" dirty="0" smtClean="0">
                  <a:solidFill>
                    <a:srgbClr val="54617A"/>
                  </a:solidFill>
                  <a:latin typeface="Arial" panose="020B0604020202020204" pitchFamily="34" charset="0"/>
                  <a:cs typeface="Arial" panose="020B0604020202020204" pitchFamily="34" charset="0"/>
                </a:rPr>
                <a:t>View all values or hide forecasts below a selected value</a:t>
              </a:r>
              <a:endParaRPr lang="en-GB" dirty="0">
                <a:solidFill>
                  <a:srgbClr val="EC613A"/>
                </a:solidFill>
                <a:latin typeface="Arial" panose="020B0604020202020204" pitchFamily="34" charset="0"/>
                <a:cs typeface="Arial" panose="020B0604020202020204" pitchFamily="34" charset="0"/>
              </a:endParaRPr>
            </a:p>
          </p:txBody>
        </p:sp>
      </p:grpSp>
      <p:grpSp>
        <p:nvGrpSpPr>
          <p:cNvPr id="5" name="Grupo 4"/>
          <p:cNvGrpSpPr/>
          <p:nvPr/>
        </p:nvGrpSpPr>
        <p:grpSpPr>
          <a:xfrm>
            <a:off x="428320" y="4984610"/>
            <a:ext cx="3295697" cy="567967"/>
            <a:chOff x="428320" y="4984610"/>
            <a:chExt cx="3295697" cy="567967"/>
          </a:xfrm>
        </p:grpSpPr>
        <p:sp>
          <p:nvSpPr>
            <p:cNvPr id="8" name="Rectángulo 7"/>
            <p:cNvSpPr/>
            <p:nvPr/>
          </p:nvSpPr>
          <p:spPr>
            <a:xfrm rot="5400000" flipV="1">
              <a:off x="3255367" y="5083928"/>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19" name="Rectángulo 18"/>
            <p:cNvSpPr/>
            <p:nvPr/>
          </p:nvSpPr>
          <p:spPr>
            <a:xfrm>
              <a:off x="428320" y="5171401"/>
              <a:ext cx="2842280" cy="338554"/>
            </a:xfrm>
            <a:prstGeom prst="rect">
              <a:avLst/>
            </a:prstGeom>
          </p:spPr>
          <p:txBody>
            <a:bodyPr wrap="square">
              <a:spAutoFit/>
            </a:bodyPr>
            <a:lstStyle/>
            <a:p>
              <a:r>
                <a:rPr lang="en-GB" sz="1600" b="1" dirty="0" smtClean="0">
                  <a:solidFill>
                    <a:srgbClr val="54617A"/>
                  </a:solidFill>
                  <a:latin typeface="Arial" panose="020B0604020202020204" pitchFamily="34" charset="0"/>
                  <a:cs typeface="Arial" panose="020B0604020202020204" pitchFamily="34" charset="0"/>
                </a:rPr>
                <a:t>Extremes probability</a:t>
              </a:r>
              <a:endParaRPr lang="en-GB" dirty="0">
                <a:solidFill>
                  <a:srgbClr val="EC613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1041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6902852"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Progressive disclosure of information</a:t>
            </a:r>
          </a:p>
        </p:txBody>
      </p:sp>
      <p:pic>
        <p:nvPicPr>
          <p:cNvPr id="6" name="Imagen 5"/>
          <p:cNvPicPr>
            <a:picLocks noChangeAspect="1"/>
          </p:cNvPicPr>
          <p:nvPr/>
        </p:nvPicPr>
        <p:blipFill rotWithShape="1">
          <a:blip r:embed="rId5"/>
          <a:srcRect l="84294" t="14549"/>
          <a:stretch/>
        </p:blipFill>
        <p:spPr>
          <a:xfrm>
            <a:off x="2435132" y="1656418"/>
            <a:ext cx="1847601" cy="5040000"/>
          </a:xfrm>
          <a:prstGeom prst="rect">
            <a:avLst/>
          </a:prstGeom>
          <a:ln>
            <a:noFill/>
          </a:ln>
          <a:effectLst>
            <a:outerShdw blurRad="292100" dist="139700" dir="2700000" algn="tl" rotWithShape="0">
              <a:srgbClr val="333333">
                <a:alpha val="65000"/>
              </a:srgbClr>
            </a:outerShdw>
          </a:effectLst>
        </p:spPr>
      </p:pic>
      <p:sp>
        <p:nvSpPr>
          <p:cNvPr id="20" name="Rectángulo 19"/>
          <p:cNvSpPr/>
          <p:nvPr/>
        </p:nvSpPr>
        <p:spPr>
          <a:xfrm>
            <a:off x="-31530" y="1797421"/>
            <a:ext cx="2055635" cy="1323439"/>
          </a:xfrm>
          <a:prstGeom prst="rect">
            <a:avLst/>
          </a:prstGeom>
        </p:spPr>
        <p:txBody>
          <a:bodyPr wrap="square">
            <a:spAutoFit/>
          </a:bodyPr>
          <a:lstStyle/>
          <a:p>
            <a:pPr algn="r"/>
            <a:r>
              <a:rPr lang="en-GB" sz="1600" b="1" dirty="0">
                <a:solidFill>
                  <a:srgbClr val="54617A"/>
                </a:solidFill>
                <a:latin typeface="Arial" panose="020B0604020202020204" pitchFamily="34" charset="0"/>
                <a:cs typeface="Arial" panose="020B0604020202020204" pitchFamily="34" charset="0"/>
              </a:rPr>
              <a:t>Basic panel.</a:t>
            </a:r>
            <a:r>
              <a:rPr lang="en-GB" sz="1600" dirty="0">
                <a:solidFill>
                  <a:srgbClr val="54617A"/>
                </a:solidFill>
                <a:latin typeface="Arial" panose="020B0604020202020204" pitchFamily="34" charset="0"/>
                <a:cs typeface="Arial" panose="020B0604020202020204" pitchFamily="34" charset="0"/>
              </a:rPr>
              <a:t> Opens when selecting forecast for a particular location and variable </a:t>
            </a:r>
            <a:endParaRPr lang="en-GB" dirty="0">
              <a:solidFill>
                <a:srgbClr val="EC613A"/>
              </a:solidFill>
              <a:latin typeface="Arial" panose="020B0604020202020204" pitchFamily="34" charset="0"/>
              <a:cs typeface="Arial" panose="020B0604020202020204" pitchFamily="34" charset="0"/>
            </a:endParaRPr>
          </a:p>
        </p:txBody>
      </p:sp>
      <p:sp>
        <p:nvSpPr>
          <p:cNvPr id="21" name="Rectángulo 20"/>
          <p:cNvSpPr/>
          <p:nvPr/>
        </p:nvSpPr>
        <p:spPr>
          <a:xfrm rot="5400000" flipV="1">
            <a:off x="1945635" y="1760814"/>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grpSp>
        <p:nvGrpSpPr>
          <p:cNvPr id="2" name="Grupo 1"/>
          <p:cNvGrpSpPr/>
          <p:nvPr/>
        </p:nvGrpSpPr>
        <p:grpSpPr>
          <a:xfrm>
            <a:off x="4455248" y="1652052"/>
            <a:ext cx="7642160" cy="5040000"/>
            <a:chOff x="4455248" y="1652052"/>
            <a:chExt cx="7642160" cy="5040000"/>
          </a:xfrm>
        </p:grpSpPr>
        <p:pic>
          <p:nvPicPr>
            <p:cNvPr id="22" name="Imagen 21"/>
            <p:cNvPicPr>
              <a:picLocks noChangeAspect="1"/>
            </p:cNvPicPr>
            <p:nvPr/>
          </p:nvPicPr>
          <p:blipFill>
            <a:blip r:embed="rId6"/>
            <a:stretch>
              <a:fillRect/>
            </a:stretch>
          </p:blipFill>
          <p:spPr>
            <a:xfrm>
              <a:off x="5277820" y="1652052"/>
              <a:ext cx="4452816" cy="5040000"/>
            </a:xfrm>
            <a:prstGeom prst="rect">
              <a:avLst/>
            </a:prstGeom>
            <a:ln>
              <a:noFill/>
            </a:ln>
            <a:effectLst>
              <a:outerShdw blurRad="292100" dist="139700" dir="2700000" algn="tl" rotWithShape="0">
                <a:srgbClr val="333333">
                  <a:alpha val="65000"/>
                </a:srgbClr>
              </a:outerShdw>
            </a:effectLst>
          </p:spPr>
        </p:pic>
        <p:sp>
          <p:nvSpPr>
            <p:cNvPr id="23" name="Rectángulo 22"/>
            <p:cNvSpPr/>
            <p:nvPr/>
          </p:nvSpPr>
          <p:spPr>
            <a:xfrm rot="5400000" flipV="1">
              <a:off x="4632929" y="3790841"/>
              <a:ext cx="567967" cy="923330"/>
            </a:xfrm>
            <a:prstGeom prst="rect">
              <a:avLst/>
            </a:prstGeom>
          </p:spPr>
          <p:txBody>
            <a:bodyPr wrap="square">
              <a:spAutoFit/>
            </a:bodyPr>
            <a:lstStyle/>
            <a:p>
              <a:r>
                <a:rPr lang="es-ES_tradnl" sz="5400" b="1" dirty="0">
                  <a:solidFill>
                    <a:srgbClr val="54617A"/>
                  </a:solidFill>
                </a:rPr>
                <a:t>▼</a:t>
              </a:r>
              <a:endParaRPr lang="es-ES_tradnl" sz="5400" dirty="0">
                <a:solidFill>
                  <a:srgbClr val="54617A"/>
                </a:solidFill>
              </a:endParaRPr>
            </a:p>
          </p:txBody>
        </p:sp>
        <p:sp>
          <p:nvSpPr>
            <p:cNvPr id="24" name="Rectángulo 23"/>
            <p:cNvSpPr/>
            <p:nvPr/>
          </p:nvSpPr>
          <p:spPr>
            <a:xfrm rot="16200000" flipV="1">
              <a:off x="9648945" y="1918190"/>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25" name="Rectángulo 24"/>
            <p:cNvSpPr/>
            <p:nvPr/>
          </p:nvSpPr>
          <p:spPr>
            <a:xfrm>
              <a:off x="10096574" y="1818872"/>
              <a:ext cx="2000834" cy="2062103"/>
            </a:xfrm>
            <a:prstGeom prst="rect">
              <a:avLst/>
            </a:prstGeom>
          </p:spPr>
          <p:txBody>
            <a:bodyPr wrap="square">
              <a:spAutoFit/>
            </a:bodyPr>
            <a:lstStyle/>
            <a:p>
              <a:r>
                <a:rPr lang="en-GB" sz="1600" b="1" dirty="0">
                  <a:solidFill>
                    <a:srgbClr val="54617A"/>
                  </a:solidFill>
                  <a:latin typeface="Arial" panose="020B0604020202020204" pitchFamily="34" charset="0"/>
                  <a:cs typeface="Arial" panose="020B0604020202020204" pitchFamily="34" charset="0"/>
                </a:rPr>
                <a:t>Advanced panel.</a:t>
              </a:r>
              <a:r>
                <a:rPr lang="en-GB" sz="1600" dirty="0">
                  <a:solidFill>
                    <a:srgbClr val="54617A"/>
                  </a:solidFill>
                  <a:latin typeface="Arial" panose="020B0604020202020204" pitchFamily="34" charset="0"/>
                  <a:cs typeface="Arial" panose="020B0604020202020204" pitchFamily="34" charset="0"/>
                </a:rPr>
                <a:t> Additional information on the forecast trend (all time windows) and information on past forecasts and observations.</a:t>
              </a:r>
              <a:endParaRPr lang="en-GB" dirty="0">
                <a:solidFill>
                  <a:srgbClr val="EC613A"/>
                </a:solidFill>
                <a:latin typeface="Arial" panose="020B0604020202020204" pitchFamily="34" charset="0"/>
                <a:cs typeface="Arial" panose="020B0604020202020204" pitchFamily="34" charset="0"/>
              </a:endParaRPr>
            </a:p>
          </p:txBody>
        </p:sp>
      </p:grpSp>
      <p:pic>
        <p:nvPicPr>
          <p:cNvPr id="26" name="Imagen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01112" y="123638"/>
            <a:ext cx="1260000" cy="1260000"/>
          </a:xfrm>
          <a:prstGeom prst="rect">
            <a:avLst/>
          </a:prstGeom>
        </p:spPr>
      </p:pic>
    </p:spTree>
    <p:extLst>
      <p:ext uri="{BB962C8B-B14F-4D97-AF65-F5344CB8AC3E}">
        <p14:creationId xmlns:p14="http://schemas.microsoft.com/office/powerpoint/2010/main" val="49261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8195449" cy="584775"/>
          </a:xfrm>
          <a:prstGeom prst="rect">
            <a:avLst/>
          </a:prstGeom>
          <a:noFill/>
        </p:spPr>
        <p:txBody>
          <a:bodyPr wrap="none" rtlCol="0">
            <a:spAutoFit/>
          </a:bodyPr>
          <a:lstStyle/>
          <a:p>
            <a:r>
              <a:rPr lang="en-GB" sz="3200" dirty="0">
                <a:solidFill>
                  <a:srgbClr val="426DA9"/>
                </a:solidFill>
                <a:latin typeface="Arial" panose="020B0604020202020204" pitchFamily="34" charset="0"/>
                <a:cs typeface="Arial" panose="020B0604020202020204" pitchFamily="34" charset="0"/>
              </a:rPr>
              <a:t>Showing probability and skill - DST tourism</a:t>
            </a:r>
          </a:p>
        </p:txBody>
      </p:sp>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1699" y="158468"/>
            <a:ext cx="1730947" cy="1224000"/>
          </a:xfrm>
          <a:prstGeom prst="rect">
            <a:avLst/>
          </a:prstGeom>
        </p:spPr>
      </p:pic>
      <p:pic>
        <p:nvPicPr>
          <p:cNvPr id="4" name="Imagen 3"/>
          <p:cNvPicPr>
            <a:picLocks noChangeAspect="1"/>
          </p:cNvPicPr>
          <p:nvPr/>
        </p:nvPicPr>
        <p:blipFill rotWithShape="1">
          <a:blip r:embed="rId6"/>
          <a:srcRect l="21930" t="15221" r="21930" b="15855"/>
          <a:stretch/>
        </p:blipFill>
        <p:spPr>
          <a:xfrm>
            <a:off x="653143" y="2026253"/>
            <a:ext cx="5025881" cy="2880000"/>
          </a:xfrm>
          <a:prstGeom prst="rect">
            <a:avLst/>
          </a:prstGeom>
        </p:spPr>
      </p:pic>
      <p:grpSp>
        <p:nvGrpSpPr>
          <p:cNvPr id="2" name="Grupo 1"/>
          <p:cNvGrpSpPr/>
          <p:nvPr/>
        </p:nvGrpSpPr>
        <p:grpSpPr>
          <a:xfrm>
            <a:off x="5833814" y="4105646"/>
            <a:ext cx="6068832" cy="923331"/>
            <a:chOff x="5833814" y="4105646"/>
            <a:chExt cx="6068832" cy="923331"/>
          </a:xfrm>
        </p:grpSpPr>
        <p:sp>
          <p:nvSpPr>
            <p:cNvPr id="12" name="Rectángulo 11"/>
            <p:cNvSpPr/>
            <p:nvPr/>
          </p:nvSpPr>
          <p:spPr>
            <a:xfrm>
              <a:off x="6333179" y="4105647"/>
              <a:ext cx="5569467" cy="923330"/>
            </a:xfrm>
            <a:prstGeom prst="rect">
              <a:avLst/>
            </a:prstGeom>
          </p:spPr>
          <p:txBody>
            <a:bodyPr wrap="square">
              <a:spAutoFit/>
            </a:bodyPr>
            <a:lstStyle/>
            <a:p>
              <a:r>
                <a:rPr lang="en-GB" b="1" dirty="0" smtClean="0">
                  <a:solidFill>
                    <a:srgbClr val="54617A"/>
                  </a:solidFill>
                  <a:latin typeface="Arial" panose="020B0604020202020204" pitchFamily="34" charset="0"/>
                  <a:cs typeface="Arial" panose="020B0604020202020204" pitchFamily="34" charset="0"/>
                </a:rPr>
                <a:t>Quantile curve - Snow </a:t>
              </a:r>
              <a:r>
                <a:rPr lang="en-GB" b="1" dirty="0">
                  <a:solidFill>
                    <a:srgbClr val="54617A"/>
                  </a:solidFill>
                  <a:latin typeface="Arial" panose="020B0604020202020204" pitchFamily="34" charset="0"/>
                  <a:cs typeface="Arial" panose="020B0604020202020204" pitchFamily="34" charset="0"/>
                </a:rPr>
                <a:t>depth </a:t>
              </a:r>
              <a:r>
                <a:rPr lang="en-GB" b="1" dirty="0" smtClean="0">
                  <a:solidFill>
                    <a:srgbClr val="54617A"/>
                  </a:solidFill>
                  <a:latin typeface="Arial" panose="020B0604020202020204" pitchFamily="34" charset="0"/>
                  <a:cs typeface="Arial" panose="020B0604020202020204" pitchFamily="34" charset="0"/>
                </a:rPr>
                <a:t>threshold. </a:t>
              </a:r>
              <a:r>
                <a:rPr lang="en-GB" dirty="0">
                  <a:solidFill>
                    <a:srgbClr val="54617A"/>
                  </a:solidFill>
                  <a:latin typeface="Arial" panose="020B0604020202020204" pitchFamily="34" charset="0"/>
                  <a:cs typeface="Arial" panose="020B0604020202020204" pitchFamily="34" charset="0"/>
                </a:rPr>
                <a:t>Customised to each ski resort (level under which the service should send a warning)</a:t>
              </a:r>
              <a:endParaRPr lang="en-GB" sz="2000" dirty="0">
                <a:solidFill>
                  <a:srgbClr val="EC613A"/>
                </a:solidFill>
                <a:latin typeface="Arial" panose="020B0604020202020204" pitchFamily="34" charset="0"/>
                <a:cs typeface="Arial" panose="020B0604020202020204" pitchFamily="34" charset="0"/>
              </a:endParaRPr>
            </a:p>
          </p:txBody>
        </p:sp>
        <p:sp>
          <p:nvSpPr>
            <p:cNvPr id="13" name="Rectángulo 12"/>
            <p:cNvSpPr/>
            <p:nvPr/>
          </p:nvSpPr>
          <p:spPr>
            <a:xfrm rot="16200000" flipV="1">
              <a:off x="5734496" y="4204964"/>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grpSp>
      <p:grpSp>
        <p:nvGrpSpPr>
          <p:cNvPr id="8" name="Grupo 7"/>
          <p:cNvGrpSpPr/>
          <p:nvPr/>
        </p:nvGrpSpPr>
        <p:grpSpPr>
          <a:xfrm>
            <a:off x="5828564" y="2303127"/>
            <a:ext cx="6068832" cy="923331"/>
            <a:chOff x="5828564" y="2303127"/>
            <a:chExt cx="6068832" cy="923331"/>
          </a:xfrm>
        </p:grpSpPr>
        <p:sp>
          <p:nvSpPr>
            <p:cNvPr id="16" name="Rectángulo 15"/>
            <p:cNvSpPr/>
            <p:nvPr/>
          </p:nvSpPr>
          <p:spPr>
            <a:xfrm>
              <a:off x="6327929" y="2303128"/>
              <a:ext cx="5569467" cy="923330"/>
            </a:xfrm>
            <a:prstGeom prst="rect">
              <a:avLst/>
            </a:prstGeom>
          </p:spPr>
          <p:txBody>
            <a:bodyPr wrap="square">
              <a:spAutoFit/>
            </a:bodyPr>
            <a:lstStyle/>
            <a:p>
              <a:r>
                <a:rPr lang="en-GB" b="1" dirty="0" err="1">
                  <a:solidFill>
                    <a:srgbClr val="54617A"/>
                  </a:solidFill>
                  <a:latin typeface="Arial" panose="020B0604020202020204" pitchFamily="34" charset="0"/>
                  <a:cs typeface="Arial" panose="020B0604020202020204" pitchFamily="34" charset="0"/>
                </a:rPr>
                <a:t>Colors</a:t>
              </a:r>
              <a:r>
                <a:rPr lang="en-GB" b="1" dirty="0">
                  <a:solidFill>
                    <a:srgbClr val="54617A"/>
                  </a:solidFill>
                  <a:latin typeface="Arial" panose="020B0604020202020204" pitchFamily="34" charset="0"/>
                  <a:cs typeface="Arial" panose="020B0604020202020204" pitchFamily="34" charset="0"/>
                </a:rPr>
                <a:t> showing the level of certainty of the prediction. </a:t>
              </a:r>
              <a:r>
                <a:rPr lang="en-GB" dirty="0">
                  <a:solidFill>
                    <a:srgbClr val="54617A"/>
                  </a:solidFill>
                  <a:latin typeface="Arial" panose="020B0604020202020204" pitchFamily="34" charset="0"/>
                  <a:cs typeface="Arial" panose="020B0604020202020204" pitchFamily="34" charset="0"/>
                </a:rPr>
                <a:t>Green: &gt;80% probability, Orange: between 50%-80% probability, Red: &lt;50% probability</a:t>
              </a:r>
              <a:endParaRPr lang="en-GB" sz="2000" dirty="0">
                <a:solidFill>
                  <a:srgbClr val="EC613A"/>
                </a:solidFill>
                <a:latin typeface="Arial" panose="020B0604020202020204" pitchFamily="34" charset="0"/>
                <a:cs typeface="Arial" panose="020B0604020202020204" pitchFamily="34" charset="0"/>
              </a:endParaRPr>
            </a:p>
          </p:txBody>
        </p:sp>
        <p:sp>
          <p:nvSpPr>
            <p:cNvPr id="18" name="Rectángulo 17"/>
            <p:cNvSpPr/>
            <p:nvPr/>
          </p:nvSpPr>
          <p:spPr>
            <a:xfrm rot="16200000" flipV="1">
              <a:off x="5729246" y="2402445"/>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grpSp>
      <p:grpSp>
        <p:nvGrpSpPr>
          <p:cNvPr id="7" name="Grupo 6"/>
          <p:cNvGrpSpPr/>
          <p:nvPr/>
        </p:nvGrpSpPr>
        <p:grpSpPr>
          <a:xfrm>
            <a:off x="1117308" y="5060726"/>
            <a:ext cx="10349477" cy="1005621"/>
            <a:chOff x="1117308" y="5060726"/>
            <a:chExt cx="10349477" cy="1005621"/>
          </a:xfrm>
        </p:grpSpPr>
        <p:sp>
          <p:nvSpPr>
            <p:cNvPr id="19" name="Rectángulo 18"/>
            <p:cNvSpPr/>
            <p:nvPr/>
          </p:nvSpPr>
          <p:spPr>
            <a:xfrm flipV="1">
              <a:off x="1117308" y="5060726"/>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20" name="Rectángulo 19"/>
            <p:cNvSpPr/>
            <p:nvPr/>
          </p:nvSpPr>
          <p:spPr>
            <a:xfrm>
              <a:off x="1303978" y="5420016"/>
              <a:ext cx="10162807" cy="646331"/>
            </a:xfrm>
            <a:prstGeom prst="rect">
              <a:avLst/>
            </a:prstGeom>
          </p:spPr>
          <p:txBody>
            <a:bodyPr wrap="square">
              <a:spAutoFit/>
            </a:bodyPr>
            <a:lstStyle/>
            <a:p>
              <a:r>
                <a:rPr lang="en-GB" b="1" dirty="0">
                  <a:solidFill>
                    <a:srgbClr val="54617A"/>
                  </a:solidFill>
                  <a:latin typeface="Arial" panose="020B0604020202020204" pitchFamily="34" charset="0"/>
                  <a:cs typeface="Arial" panose="020B0604020202020204" pitchFamily="34" charset="0"/>
                </a:rPr>
                <a:t>No skill shown. </a:t>
              </a:r>
              <a:r>
                <a:rPr lang="en-GB" dirty="0">
                  <a:solidFill>
                    <a:srgbClr val="54617A"/>
                  </a:solidFill>
                  <a:latin typeface="Arial" panose="020B0604020202020204" pitchFamily="34" charset="0"/>
                  <a:cs typeface="Arial" panose="020B0604020202020204" pitchFamily="34" charset="0"/>
                </a:rPr>
                <a:t>Technicians said they don’t want to deal with skill values – only taking certain predictions into account</a:t>
              </a:r>
              <a:endParaRPr lang="en-GB" sz="2000" dirty="0">
                <a:solidFill>
                  <a:srgbClr val="EC613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530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pic>
        <p:nvPicPr>
          <p:cNvPr id="3" name="Picture 2" descr="ecca-logo-strap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2"/>
            <a:ext cx="3426587" cy="852906"/>
          </a:xfrm>
          <a:prstGeom prst="rect">
            <a:avLst/>
          </a:prstGeom>
        </p:spPr>
      </p:pic>
      <p:sp>
        <p:nvSpPr>
          <p:cNvPr id="17" name="CuadroTexto 16"/>
          <p:cNvSpPr txBox="1"/>
          <p:nvPr/>
        </p:nvSpPr>
        <p:spPr>
          <a:xfrm>
            <a:off x="1216626" y="934173"/>
            <a:ext cx="5274662" cy="1077218"/>
          </a:xfrm>
          <a:prstGeom prst="rect">
            <a:avLst/>
          </a:prstGeom>
          <a:noFill/>
        </p:spPr>
        <p:txBody>
          <a:bodyPr wrap="square" rtlCol="0">
            <a:spAutoFit/>
          </a:bodyPr>
          <a:lstStyle/>
          <a:p>
            <a:r>
              <a:rPr lang="en-GB" sz="3200" dirty="0">
                <a:solidFill>
                  <a:srgbClr val="426DA9"/>
                </a:solidFill>
                <a:latin typeface="Arial" panose="020B0604020202020204" pitchFamily="34" charset="0"/>
                <a:cs typeface="Arial" panose="020B0604020202020204" pitchFamily="34" charset="0"/>
              </a:rPr>
              <a:t>Progressive disclosure of information</a:t>
            </a:r>
          </a:p>
        </p:txBody>
      </p:sp>
      <p:sp>
        <p:nvSpPr>
          <p:cNvPr id="20" name="Rectángulo 19"/>
          <p:cNvSpPr/>
          <p:nvPr/>
        </p:nvSpPr>
        <p:spPr>
          <a:xfrm>
            <a:off x="1635398" y="2363233"/>
            <a:ext cx="3710151" cy="584775"/>
          </a:xfrm>
          <a:prstGeom prst="rect">
            <a:avLst/>
          </a:prstGeom>
        </p:spPr>
        <p:txBody>
          <a:bodyPr wrap="square">
            <a:spAutoFit/>
          </a:bodyPr>
          <a:lstStyle/>
          <a:p>
            <a:r>
              <a:rPr lang="en-GB" sz="1600" b="1" dirty="0">
                <a:solidFill>
                  <a:srgbClr val="54617A"/>
                </a:solidFill>
                <a:latin typeface="Arial" panose="020B0604020202020204" pitchFamily="34" charset="0"/>
                <a:cs typeface="Arial" panose="020B0604020202020204" pitchFamily="34" charset="0"/>
              </a:rPr>
              <a:t>Basic panel.</a:t>
            </a:r>
            <a:r>
              <a:rPr lang="en-GB" sz="1600" dirty="0">
                <a:solidFill>
                  <a:srgbClr val="54617A"/>
                </a:solidFill>
                <a:latin typeface="Arial" panose="020B0604020202020204" pitchFamily="34" charset="0"/>
                <a:cs typeface="Arial" panose="020B0604020202020204" pitchFamily="34" charset="0"/>
              </a:rPr>
              <a:t> View with aggregated figures and mean values</a:t>
            </a:r>
            <a:endParaRPr lang="en-GB" dirty="0">
              <a:solidFill>
                <a:srgbClr val="EC613A"/>
              </a:solidFill>
              <a:latin typeface="Arial" panose="020B0604020202020204" pitchFamily="34" charset="0"/>
              <a:cs typeface="Arial" panose="020B0604020202020204" pitchFamily="34" charset="0"/>
            </a:endParaRPr>
          </a:p>
        </p:txBody>
      </p:sp>
      <p:sp>
        <p:nvSpPr>
          <p:cNvPr id="21" name="Rectángulo 20"/>
          <p:cNvSpPr/>
          <p:nvPr/>
        </p:nvSpPr>
        <p:spPr>
          <a:xfrm rot="10800000" flipV="1">
            <a:off x="1713962" y="2925799"/>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pic>
        <p:nvPicPr>
          <p:cNvPr id="13" name="Picture 2"/>
          <p:cNvPicPr>
            <a:picLocks noChangeAspect="1"/>
          </p:cNvPicPr>
          <p:nvPr/>
        </p:nvPicPr>
        <p:blipFill rotWithShape="1">
          <a:blip r:embed="rId4"/>
          <a:srcRect l="50533"/>
          <a:stretch/>
        </p:blipFill>
        <p:spPr>
          <a:xfrm>
            <a:off x="1713300" y="3373690"/>
            <a:ext cx="3561631" cy="3290122"/>
          </a:xfrm>
          <a:prstGeom prst="rect">
            <a:avLst/>
          </a:prstGeom>
        </p:spPr>
      </p:pic>
      <p:grpSp>
        <p:nvGrpSpPr>
          <p:cNvPr id="2" name="Grupo 1"/>
          <p:cNvGrpSpPr/>
          <p:nvPr/>
        </p:nvGrpSpPr>
        <p:grpSpPr>
          <a:xfrm>
            <a:off x="5345550" y="1251343"/>
            <a:ext cx="6555979" cy="5501410"/>
            <a:chOff x="5345550" y="1251343"/>
            <a:chExt cx="6555979" cy="5501410"/>
          </a:xfrm>
        </p:grpSpPr>
        <p:sp>
          <p:nvSpPr>
            <p:cNvPr id="23" name="Rectángulo 22"/>
            <p:cNvSpPr/>
            <p:nvPr/>
          </p:nvSpPr>
          <p:spPr>
            <a:xfrm rot="5400000" flipV="1">
              <a:off x="5523231" y="3846018"/>
              <a:ext cx="567967" cy="923330"/>
            </a:xfrm>
            <a:prstGeom prst="rect">
              <a:avLst/>
            </a:prstGeom>
          </p:spPr>
          <p:txBody>
            <a:bodyPr wrap="square">
              <a:spAutoFit/>
            </a:bodyPr>
            <a:lstStyle/>
            <a:p>
              <a:r>
                <a:rPr lang="es-ES_tradnl" sz="5400" b="1" dirty="0">
                  <a:solidFill>
                    <a:srgbClr val="54617A"/>
                  </a:solidFill>
                </a:rPr>
                <a:t>▼</a:t>
              </a:r>
              <a:endParaRPr lang="es-ES_tradnl" sz="5400" dirty="0">
                <a:solidFill>
                  <a:srgbClr val="54617A"/>
                </a:solidFill>
              </a:endParaRPr>
            </a:p>
          </p:txBody>
        </p:sp>
        <p:sp>
          <p:nvSpPr>
            <p:cNvPr id="24" name="Rectángulo 23"/>
            <p:cNvSpPr/>
            <p:nvPr/>
          </p:nvSpPr>
          <p:spPr>
            <a:xfrm rot="16200000" flipV="1">
              <a:off x="9453066" y="2386350"/>
              <a:ext cx="567967" cy="369332"/>
            </a:xfrm>
            <a:prstGeom prst="rect">
              <a:avLst/>
            </a:prstGeom>
          </p:spPr>
          <p:txBody>
            <a:bodyPr wrap="square">
              <a:spAutoFit/>
            </a:bodyPr>
            <a:lstStyle/>
            <a:p>
              <a:r>
                <a:rPr lang="es-ES_tradnl" b="1" dirty="0">
                  <a:solidFill>
                    <a:srgbClr val="54617A"/>
                  </a:solidFill>
                </a:rPr>
                <a:t>▼</a:t>
              </a:r>
              <a:endParaRPr lang="es-ES_tradnl" dirty="0">
                <a:solidFill>
                  <a:srgbClr val="54617A"/>
                </a:solidFill>
              </a:endParaRPr>
            </a:p>
          </p:txBody>
        </p:sp>
        <p:sp>
          <p:nvSpPr>
            <p:cNvPr id="25" name="Rectángulo 24"/>
            <p:cNvSpPr/>
            <p:nvPr/>
          </p:nvSpPr>
          <p:spPr>
            <a:xfrm>
              <a:off x="9900695" y="2287032"/>
              <a:ext cx="2000834" cy="2554545"/>
            </a:xfrm>
            <a:prstGeom prst="rect">
              <a:avLst/>
            </a:prstGeom>
          </p:spPr>
          <p:txBody>
            <a:bodyPr wrap="square">
              <a:spAutoFit/>
            </a:bodyPr>
            <a:lstStyle/>
            <a:p>
              <a:r>
                <a:rPr lang="en-GB" sz="1600" b="1" dirty="0">
                  <a:solidFill>
                    <a:srgbClr val="54617A"/>
                  </a:solidFill>
                  <a:latin typeface="Arial" panose="020B0604020202020204" pitchFamily="34" charset="0"/>
                  <a:cs typeface="Arial" panose="020B0604020202020204" pitchFamily="34" charset="0"/>
                </a:rPr>
                <a:t>Advanced panel.</a:t>
              </a:r>
              <a:r>
                <a:rPr lang="en-GB" sz="1600" dirty="0">
                  <a:solidFill>
                    <a:srgbClr val="54617A"/>
                  </a:solidFill>
                  <a:latin typeface="Arial" panose="020B0604020202020204" pitchFamily="34" charset="0"/>
                  <a:cs typeface="Arial" panose="020B0604020202020204" pitchFamily="34" charset="0"/>
                </a:rPr>
                <a:t> Additional information for a particular slope in terms regarding different variables and risk of lack of information depending on the probability </a:t>
              </a:r>
              <a:endParaRPr lang="en-GB" dirty="0">
                <a:solidFill>
                  <a:srgbClr val="EC613A"/>
                </a:solidFill>
                <a:latin typeface="Arial" panose="020B0604020202020204" pitchFamily="34" charset="0"/>
                <a:cs typeface="Arial" panose="020B0604020202020204" pitchFamily="34" charset="0"/>
              </a:endParaRPr>
            </a:p>
          </p:txBody>
        </p:sp>
        <p:grpSp>
          <p:nvGrpSpPr>
            <p:cNvPr id="8" name="Grupo 7"/>
            <p:cNvGrpSpPr/>
            <p:nvPr/>
          </p:nvGrpSpPr>
          <p:grpSpPr>
            <a:xfrm>
              <a:off x="6247859" y="1251343"/>
              <a:ext cx="3178855" cy="5501410"/>
              <a:chOff x="6247859" y="1251343"/>
              <a:chExt cx="3178855" cy="5501410"/>
            </a:xfrm>
          </p:grpSpPr>
          <p:pic>
            <p:nvPicPr>
              <p:cNvPr id="14" name="Imagen 13"/>
              <p:cNvPicPr>
                <a:picLocks noChangeAspect="1"/>
              </p:cNvPicPr>
              <p:nvPr/>
            </p:nvPicPr>
            <p:blipFill rotWithShape="1">
              <a:blip r:embed="rId5"/>
              <a:srcRect l="21930" t="15221" r="21930" b="15855"/>
              <a:stretch/>
            </p:blipFill>
            <p:spPr>
              <a:xfrm>
                <a:off x="6247859" y="1251343"/>
                <a:ext cx="3141176" cy="1800000"/>
              </a:xfrm>
              <a:prstGeom prst="rect">
                <a:avLst/>
              </a:prstGeom>
            </p:spPr>
          </p:pic>
          <p:pic>
            <p:nvPicPr>
              <p:cNvPr id="4" name="Imagen 3"/>
              <p:cNvPicPr>
                <a:picLocks noChangeAspect="1"/>
              </p:cNvPicPr>
              <p:nvPr/>
            </p:nvPicPr>
            <p:blipFill rotWithShape="1">
              <a:blip r:embed="rId6"/>
              <a:srcRect r="2426" b="19477"/>
              <a:stretch/>
            </p:blipFill>
            <p:spPr>
              <a:xfrm>
                <a:off x="6268879" y="3123699"/>
                <a:ext cx="3130082" cy="1800000"/>
              </a:xfrm>
              <a:prstGeom prst="rect">
                <a:avLst/>
              </a:prstGeom>
            </p:spPr>
          </p:pic>
          <p:pic>
            <p:nvPicPr>
              <p:cNvPr id="7" name="Imagen 6"/>
              <p:cNvPicPr>
                <a:picLocks noChangeAspect="1"/>
              </p:cNvPicPr>
              <p:nvPr/>
            </p:nvPicPr>
            <p:blipFill rotWithShape="1">
              <a:blip r:embed="rId7" cstate="print">
                <a:extLst>
                  <a:ext uri="{28A0092B-C50C-407E-A947-70E740481C1C}">
                    <a14:useLocalDpi xmlns:a14="http://schemas.microsoft.com/office/drawing/2010/main" val="0"/>
                  </a:ext>
                </a:extLst>
              </a:blip>
              <a:srcRect b="4390"/>
              <a:stretch/>
            </p:blipFill>
            <p:spPr>
              <a:xfrm>
                <a:off x="6247859" y="4952753"/>
                <a:ext cx="3178855" cy="1800000"/>
              </a:xfrm>
              <a:prstGeom prst="rect">
                <a:avLst/>
              </a:prstGeom>
            </p:spPr>
          </p:pic>
        </p:grpSp>
      </p:grpSp>
      <p:pic>
        <p:nvPicPr>
          <p:cNvPr id="27" name="Imagen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1699" y="158468"/>
            <a:ext cx="1730947" cy="1224000"/>
          </a:xfrm>
          <a:prstGeom prst="rect">
            <a:avLst/>
          </a:prstGeom>
        </p:spPr>
      </p:pic>
    </p:spTree>
    <p:extLst>
      <p:ext uri="{BB962C8B-B14F-4D97-AF65-F5344CB8AC3E}">
        <p14:creationId xmlns:p14="http://schemas.microsoft.com/office/powerpoint/2010/main" val="7767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1106</Words>
  <Application>Microsoft Office PowerPoint</Application>
  <PresentationFormat>Panorámica</PresentationFormat>
  <Paragraphs>141</Paragraphs>
  <Slides>15</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Ebrima</vt:lpstr>
      <vt:lpstr>Tema do Office</vt:lpstr>
      <vt:lpstr>Visualisation and communication of uncertainty and risk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subject/>
  <dc:creator>Celia Araujo | Leading.pt</dc:creator>
  <cp:keywords/>
  <dc:description/>
  <cp:lastModifiedBy>Marta Terrado Casanovas</cp:lastModifiedBy>
  <cp:revision>79</cp:revision>
  <dcterms:created xsi:type="dcterms:W3CDTF">2018-04-30T18:57:27Z</dcterms:created>
  <dcterms:modified xsi:type="dcterms:W3CDTF">2019-05-27T22:38:46Z</dcterms:modified>
  <cp:category/>
</cp:coreProperties>
</file>