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9" r:id="rId3"/>
    <p:sldId id="273" r:id="rId4"/>
    <p:sldId id="436" r:id="rId5"/>
    <p:sldId id="435" r:id="rId6"/>
    <p:sldId id="434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77" r:id="rId15"/>
    <p:sldId id="399" r:id="rId16"/>
    <p:sldId id="401" r:id="rId17"/>
    <p:sldId id="378" r:id="rId18"/>
    <p:sldId id="402" r:id="rId19"/>
    <p:sldId id="404" r:id="rId20"/>
    <p:sldId id="405" r:id="rId21"/>
    <p:sldId id="400" r:id="rId22"/>
    <p:sldId id="406" r:id="rId23"/>
    <p:sldId id="437" r:id="rId24"/>
    <p:sldId id="379" r:id="rId25"/>
    <p:sldId id="407" r:id="rId26"/>
    <p:sldId id="438" r:id="rId27"/>
    <p:sldId id="439" r:id="rId28"/>
    <p:sldId id="412" r:id="rId29"/>
    <p:sldId id="413" r:id="rId30"/>
    <p:sldId id="414" r:id="rId31"/>
    <p:sldId id="416" r:id="rId32"/>
    <p:sldId id="403" r:id="rId33"/>
    <p:sldId id="417" r:id="rId34"/>
    <p:sldId id="419" r:id="rId35"/>
    <p:sldId id="380" r:id="rId36"/>
    <p:sldId id="420" r:id="rId37"/>
    <p:sldId id="428" r:id="rId38"/>
    <p:sldId id="430" r:id="rId39"/>
    <p:sldId id="381" r:id="rId40"/>
    <p:sldId id="421" r:id="rId41"/>
    <p:sldId id="422" r:id="rId42"/>
    <p:sldId id="423" r:id="rId43"/>
    <p:sldId id="424" r:id="rId44"/>
    <p:sldId id="440" r:id="rId45"/>
    <p:sldId id="425" r:id="rId46"/>
    <p:sldId id="269" r:id="rId47"/>
    <p:sldId id="44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2"/>
    <a:srgbClr val="1E2B33"/>
    <a:srgbClr val="2F5597"/>
    <a:srgbClr val="6BA072"/>
    <a:srgbClr val="8FAADC"/>
    <a:srgbClr val="31681E"/>
    <a:srgbClr val="477A2E"/>
    <a:srgbClr val="58A539"/>
    <a:srgbClr val="DCEFD5"/>
    <a:srgbClr val="1F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7" autoAdjust="0"/>
    <p:restoredTop sz="99316" autoAdjust="0"/>
  </p:normalViewPr>
  <p:slideViewPr>
    <p:cSldViewPr snapToGrid="0">
      <p:cViewPr varScale="1">
        <p:scale>
          <a:sx n="103" d="100"/>
          <a:sy n="103" d="100"/>
        </p:scale>
        <p:origin x="-1320" y="-112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EA92-32A5-FA42-89FE-594E71E7EAD1}" type="datetime1">
              <a:rPr lang="ca-ES" smtClean="0"/>
              <a:t>23/9/18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C5177-D85E-6045-A1C5-C79E3801B9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0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2CF-9DDB-6341-B722-D62A463648FD}" type="datetime1">
              <a:rPr lang="ca-ES" smtClean="0"/>
              <a:t>23/9/18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56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9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07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594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14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517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210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946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705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282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22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0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009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26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915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718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495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927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080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093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158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99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870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303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816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459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139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032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538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9464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177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091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88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7103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56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17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36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91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42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83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3311" y="2065318"/>
            <a:ext cx="5035987" cy="222860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Computational aspects and performance evaluation of the IFS-XIOS integration</a:t>
            </a:r>
            <a:endParaRPr lang="en-GB" sz="36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24/09/2018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722917" y="5829302"/>
            <a:ext cx="2573974" cy="930563"/>
          </a:xfrm>
        </p:spPr>
        <p:txBody>
          <a:bodyPr/>
          <a:lstStyle/>
          <a:p>
            <a:r>
              <a:rPr lang="en-GB" sz="1600" dirty="0" smtClean="0"/>
              <a:t>18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workshop on high performance computing in meteorology, ECMWF, UK</a:t>
            </a:r>
            <a:endParaRPr lang="en-GB" sz="1600" dirty="0"/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3727833" y="4197928"/>
            <a:ext cx="5026945" cy="1623456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Xavier </a:t>
            </a:r>
            <a:r>
              <a:rPr lang="en-GB" sz="2000" dirty="0" err="1" smtClean="0"/>
              <a:t>Yepes</a:t>
            </a:r>
            <a:r>
              <a:rPr lang="en-GB" sz="2000" dirty="0" smtClean="0"/>
              <a:t>-Arbós, BSC</a:t>
            </a:r>
            <a:endParaRPr lang="en-GB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Mario C. Acosta, BSC</a:t>
            </a:r>
            <a:endParaRPr lang="en-GB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 smtClean="0"/>
              <a:t>Gijs</a:t>
            </a:r>
            <a:r>
              <a:rPr lang="en-GB" sz="2000" dirty="0" smtClean="0"/>
              <a:t> van den </a:t>
            </a:r>
            <a:r>
              <a:rPr lang="en-GB" sz="2000" dirty="0" err="1" smtClean="0"/>
              <a:t>Oord</a:t>
            </a:r>
            <a:r>
              <a:rPr lang="en-GB" sz="2000" dirty="0" smtClean="0"/>
              <a:t>, </a:t>
            </a:r>
            <a:r>
              <a:rPr lang="en-GB" sz="2000" dirty="0" err="1" smtClean="0"/>
              <a:t>NLeSC</a:t>
            </a:r>
            <a:endParaRPr lang="en-GB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Glenn Carver, ECMWF</a:t>
            </a:r>
            <a:endParaRPr lang="en-GB" sz="2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1" y="5996580"/>
            <a:ext cx="2453819" cy="581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86" y="1464981"/>
            <a:ext cx="2925210" cy="4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In particular, we are experiencing an I/O bottleneck in the IFS version of EC-Earth</a:t>
            </a:r>
          </a:p>
          <a:p>
            <a:r>
              <a:rPr lang="en-US" dirty="0" smtClean="0"/>
              <a:t>EC-Earth </a:t>
            </a:r>
            <a:r>
              <a:rPr lang="en-US" dirty="0"/>
              <a:t>has been recently used to run </a:t>
            </a:r>
            <a:r>
              <a:rPr lang="en-US" dirty="0" smtClean="0"/>
              <a:t>experiments using the </a:t>
            </a:r>
            <a:r>
              <a:rPr lang="en-US" dirty="0"/>
              <a:t>T511L91-ORCA025L75 configuration </a:t>
            </a:r>
            <a:r>
              <a:rPr lang="en-US" dirty="0" smtClean="0"/>
              <a:t>under </a:t>
            </a:r>
            <a:r>
              <a:rPr lang="en-US" dirty="0"/>
              <a:t>the H2020 PRIMAVERA </a:t>
            </a:r>
            <a:r>
              <a:rPr lang="en-US" dirty="0" smtClean="0"/>
              <a:t>project</a:t>
            </a:r>
          </a:p>
          <a:p>
            <a:pPr lvl="0"/>
            <a:r>
              <a:rPr lang="en-US" dirty="0" smtClean="0"/>
              <a:t>Experiments require to output a lot of fields, causing a </a:t>
            </a:r>
            <a:r>
              <a:rPr lang="en-US" dirty="0"/>
              <a:t>considerable </a:t>
            </a:r>
            <a:r>
              <a:rPr lang="en-US" dirty="0" smtClean="0"/>
              <a:t>slowdown in the EC-Earth execution time</a:t>
            </a:r>
          </a:p>
          <a:p>
            <a:pPr lvl="0"/>
            <a:r>
              <a:rPr lang="en-US" dirty="0" smtClean="0"/>
              <a:t>I/O </a:t>
            </a:r>
            <a:r>
              <a:rPr lang="en-US" dirty="0"/>
              <a:t>in IFS represents about 30% of the total execution time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10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0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In order to address the I/O issue, we have to select a suitable tool that fulfills a series of needs: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must be a parallel, efficient and scalable I/O tool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Data must be written using </a:t>
            </a:r>
            <a:r>
              <a:rPr lang="en-US" dirty="0" err="1"/>
              <a:t>netCDF</a:t>
            </a:r>
            <a:r>
              <a:rPr lang="en-US" dirty="0"/>
              <a:t> format (standard in climate modelling) and must follow the CMIP standard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must perform online post-processing along with the simulation, such as interpolations or data compression</a:t>
            </a:r>
          </a:p>
          <a:p>
            <a:r>
              <a:rPr lang="en-US" dirty="0"/>
              <a:t>There is a tool designed to that end: XIOS</a:t>
            </a:r>
          </a:p>
          <a:p>
            <a:r>
              <a:rPr lang="en-US" dirty="0"/>
              <a:t>XIOS is an I/O server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11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5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marL="0" lvl="0" indent="0">
              <a:buNone/>
            </a:pPr>
            <a:r>
              <a:rPr lang="en-US" dirty="0"/>
              <a:t>The use of a tool such as XIOS has a twofold effect:</a:t>
            </a:r>
          </a:p>
          <a:p>
            <a:pPr lvl="1"/>
            <a:r>
              <a:rPr lang="en-US" dirty="0"/>
              <a:t>Improve the computational performance and efficiency of a model, and thus, reduce the execution time</a:t>
            </a:r>
          </a:p>
          <a:p>
            <a:pPr lvl="1"/>
            <a:r>
              <a:rPr lang="en-US" dirty="0"/>
              <a:t>Reduce the critical path of its workflow by avoiding the post-processing task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12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Imagen 10" descr="opt_critical_pat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3173982"/>
            <a:ext cx="4907280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European collaboration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Netherlands </a:t>
            </a:r>
            <a:r>
              <a:rPr lang="en-GB" dirty="0" err="1"/>
              <a:t>eScience</a:t>
            </a:r>
            <a:r>
              <a:rPr lang="en-GB" dirty="0"/>
              <a:t> </a:t>
            </a:r>
            <a:r>
              <a:rPr lang="en-GB" dirty="0" err="1"/>
              <a:t>Center</a:t>
            </a:r>
            <a:r>
              <a:rPr lang="en-GB" dirty="0"/>
              <a:t> (</a:t>
            </a:r>
            <a:r>
              <a:rPr lang="en-GB" dirty="0" err="1"/>
              <a:t>NLeSC</a:t>
            </a:r>
            <a:r>
              <a:rPr lang="en-GB" dirty="0"/>
              <a:t>)/</a:t>
            </a:r>
            <a:r>
              <a:rPr lang="en-GB" dirty="0" err="1"/>
              <a:t>Koninklijk</a:t>
            </a:r>
            <a:r>
              <a:rPr lang="en-GB" dirty="0"/>
              <a:t> </a:t>
            </a:r>
            <a:r>
              <a:rPr lang="en-GB" dirty="0" err="1"/>
              <a:t>Nederlands</a:t>
            </a:r>
            <a:r>
              <a:rPr lang="en-GB" dirty="0"/>
              <a:t> </a:t>
            </a:r>
            <a:r>
              <a:rPr lang="en-GB" dirty="0" err="1"/>
              <a:t>Meteorologisch</a:t>
            </a:r>
            <a:r>
              <a:rPr lang="en-GB" dirty="0"/>
              <a:t> </a:t>
            </a:r>
            <a:r>
              <a:rPr lang="en-GB" dirty="0" err="1"/>
              <a:t>Instituut</a:t>
            </a:r>
            <a:r>
              <a:rPr lang="en-GB" dirty="0"/>
              <a:t> (KNMI</a:t>
            </a:r>
            <a:r>
              <a:rPr lang="en-GB" dirty="0" smtClean="0"/>
              <a:t>)</a:t>
            </a:r>
          </a:p>
          <a:p>
            <a:pPr lvl="0"/>
            <a:r>
              <a:rPr lang="en-GB" dirty="0" smtClean="0"/>
              <a:t>European </a:t>
            </a:r>
            <a:r>
              <a:rPr lang="en-GB" dirty="0"/>
              <a:t>Centre for Medium-Range Weather Forecasts (ECMWF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13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Components description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smtClean="0"/>
              <a:t>IFS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The Integrated Forecast System (IFS) is a global data assimilation and forecasting system developed by ECMWF</a:t>
            </a:r>
          </a:p>
          <a:p>
            <a:pPr lvl="0"/>
            <a:r>
              <a:rPr lang="en-US" dirty="0"/>
              <a:t>It writes using the GRIB format (standard in weather forecast)</a:t>
            </a:r>
          </a:p>
          <a:p>
            <a:r>
              <a:rPr lang="en-US" dirty="0"/>
              <a:t>It can use two different output schemes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MF </a:t>
            </a:r>
            <a:r>
              <a:rPr lang="en-US" dirty="0"/>
              <a:t>I/O </a:t>
            </a:r>
            <a:r>
              <a:rPr lang="en-US" dirty="0" smtClean="0"/>
              <a:t>server</a:t>
            </a:r>
            <a:endParaRPr lang="en-US" dirty="0"/>
          </a:p>
          <a:p>
            <a:pPr lvl="1"/>
            <a:r>
              <a:rPr lang="en-US" dirty="0" smtClean="0"/>
              <a:t>A sequential </a:t>
            </a:r>
            <a:r>
              <a:rPr lang="en-US" dirty="0"/>
              <a:t>I/O </a:t>
            </a:r>
            <a:r>
              <a:rPr lang="en-US" dirty="0" smtClean="0"/>
              <a:t>scheme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15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6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smtClean="0"/>
              <a:t>XIOS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The XML </a:t>
            </a:r>
            <a:r>
              <a:rPr lang="en-US" dirty="0" err="1"/>
              <a:t>Input/Output</a:t>
            </a:r>
            <a:r>
              <a:rPr lang="en-US" dirty="0"/>
              <a:t> Server (XIOS) is an asynchronous MPI parallel I/O </a:t>
            </a:r>
            <a:r>
              <a:rPr lang="en-US" dirty="0" smtClean="0"/>
              <a:t>server developed by IPSL</a:t>
            </a:r>
            <a:endParaRPr lang="en-US" dirty="0"/>
          </a:p>
          <a:p>
            <a:pPr lvl="0"/>
            <a:r>
              <a:rPr lang="en-US" dirty="0"/>
              <a:t>It writes using the </a:t>
            </a:r>
            <a:r>
              <a:rPr lang="en-US" dirty="0" err="1"/>
              <a:t>netCDF</a:t>
            </a:r>
            <a:r>
              <a:rPr lang="en-US" dirty="0"/>
              <a:t> format</a:t>
            </a:r>
          </a:p>
          <a:p>
            <a:pPr lvl="0"/>
            <a:r>
              <a:rPr lang="en-US" dirty="0"/>
              <a:t>Written data is </a:t>
            </a:r>
            <a:r>
              <a:rPr lang="en-US" dirty="0" smtClean="0"/>
              <a:t>CMIP-compliant (</a:t>
            </a:r>
            <a:r>
              <a:rPr lang="en-US" dirty="0" err="1" smtClean="0"/>
              <a:t>CMORized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It is able to post-process data online to generate diagnostics</a:t>
            </a:r>
          </a:p>
          <a:p>
            <a:pPr marL="0" lvl="0" indent="0">
              <a:buNone/>
            </a:pP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16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0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IFS-XIOS integration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Scheme of </a:t>
            </a:r>
            <a:r>
              <a:rPr lang="en-US" dirty="0" smtClean="0"/>
              <a:t>the IFS-XIOS </a:t>
            </a:r>
            <a:r>
              <a:rPr lang="en-US" dirty="0"/>
              <a:t>integration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18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Imagen 10" descr="ifs_xios_sche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023452"/>
            <a:ext cx="6096717" cy="49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Development steps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 fontScale="92500" lnSpcReduction="10000"/>
          </a:bodyPr>
          <a:lstStyle/>
          <a:p>
            <a:r>
              <a:rPr lang="en-US" dirty="0"/>
              <a:t>XIOS setup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Finalization</a:t>
            </a:r>
          </a:p>
          <a:p>
            <a:pPr lvl="1"/>
            <a:r>
              <a:rPr lang="en-US" dirty="0" smtClean="0"/>
              <a:t>Context: calendar and geometry </a:t>
            </a:r>
            <a:r>
              <a:rPr lang="en-US" dirty="0"/>
              <a:t>(axis, domain and grid)</a:t>
            </a:r>
          </a:p>
          <a:p>
            <a:pPr lvl="1"/>
            <a:r>
              <a:rPr lang="en-US" i="1" dirty="0"/>
              <a:t>Iodef.xml</a:t>
            </a:r>
            <a:r>
              <a:rPr lang="en-US" dirty="0"/>
              <a:t> file</a:t>
            </a:r>
          </a:p>
          <a:p>
            <a:r>
              <a:rPr lang="en-GB" dirty="0"/>
              <a:t>Grid-point fields transfer</a:t>
            </a:r>
          </a:p>
          <a:p>
            <a:pPr lvl="1"/>
            <a:r>
              <a:rPr lang="en-GB" dirty="0"/>
              <a:t>NPROMA blocks gather</a:t>
            </a:r>
          </a:p>
          <a:p>
            <a:pPr lvl="1"/>
            <a:r>
              <a:rPr lang="en-GB" dirty="0"/>
              <a:t>Send fields</a:t>
            </a:r>
          </a:p>
          <a:p>
            <a:r>
              <a:rPr lang="en-US" dirty="0"/>
              <a:t>Environment setup</a:t>
            </a:r>
          </a:p>
          <a:p>
            <a:pPr lvl="1"/>
            <a:r>
              <a:rPr lang="en-US" dirty="0"/>
              <a:t>XIOS compilation</a:t>
            </a:r>
          </a:p>
          <a:p>
            <a:pPr lvl="1"/>
            <a:r>
              <a:rPr lang="en-US" dirty="0"/>
              <a:t>Include and link XIOS, </a:t>
            </a:r>
            <a:r>
              <a:rPr lang="en-US" dirty="0" err="1"/>
              <a:t>netCDF</a:t>
            </a:r>
            <a:r>
              <a:rPr lang="en-US" dirty="0"/>
              <a:t> and HDF5</a:t>
            </a:r>
          </a:p>
          <a:p>
            <a:pPr lvl="1"/>
            <a:r>
              <a:rPr lang="en-US" dirty="0"/>
              <a:t>Model script</a:t>
            </a:r>
          </a:p>
          <a:p>
            <a:pPr lvl="1"/>
            <a:r>
              <a:rPr lang="en-US" dirty="0"/>
              <a:t>Supporting MPMD </a:t>
            </a:r>
            <a:r>
              <a:rPr lang="en-US" dirty="0" smtClean="0"/>
              <a:t>mode</a:t>
            </a:r>
          </a:p>
          <a:p>
            <a:r>
              <a:rPr lang="en-US" dirty="0" err="1"/>
              <a:t>FullPos</a:t>
            </a:r>
            <a:r>
              <a:rPr lang="en-US" dirty="0"/>
              <a:t> integration to support vertical post-processing: grid-point fields </a:t>
            </a:r>
            <a:r>
              <a:rPr lang="en-US" dirty="0" smtClean="0"/>
              <a:t>only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19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Index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1. Introduction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2</a:t>
            </a:r>
            <a:r>
              <a:rPr lang="en-GB" dirty="0" smtClean="0"/>
              <a:t>. Components description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3</a:t>
            </a:r>
            <a:r>
              <a:rPr lang="en-GB" dirty="0" smtClean="0"/>
              <a:t>. IFS-XIOS integration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4</a:t>
            </a:r>
            <a:r>
              <a:rPr lang="en-GB" dirty="0" smtClean="0"/>
              <a:t>. Performance analysis and optimization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5</a:t>
            </a:r>
            <a:r>
              <a:rPr lang="en-GB" dirty="0" smtClean="0"/>
              <a:t>. Evaluation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6</a:t>
            </a:r>
            <a:r>
              <a:rPr lang="en-GB" dirty="0" smtClean="0"/>
              <a:t>. Conclusions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0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Development steps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 fontScale="92500" lnSpcReduction="10000"/>
          </a:bodyPr>
          <a:lstStyle/>
          <a:p>
            <a:r>
              <a:rPr lang="en-US" dirty="0"/>
              <a:t>XIOS setup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Finalization</a:t>
            </a:r>
          </a:p>
          <a:p>
            <a:pPr lvl="1"/>
            <a:r>
              <a:rPr lang="en-US" dirty="0" smtClean="0"/>
              <a:t>Context: calendar and geometry </a:t>
            </a:r>
            <a:r>
              <a:rPr lang="en-US" dirty="0"/>
              <a:t>(axis, domain and grid)</a:t>
            </a:r>
          </a:p>
          <a:p>
            <a:pPr lvl="1"/>
            <a:r>
              <a:rPr lang="en-US" i="1" dirty="0"/>
              <a:t>Iodef.xml</a:t>
            </a:r>
            <a:r>
              <a:rPr lang="en-US" dirty="0"/>
              <a:t> file</a:t>
            </a:r>
          </a:p>
          <a:p>
            <a:r>
              <a:rPr lang="en-GB" dirty="0"/>
              <a:t>Grid-point fields transfer</a:t>
            </a:r>
          </a:p>
          <a:p>
            <a:pPr lvl="1"/>
            <a:r>
              <a:rPr lang="en-GB" b="1" dirty="0"/>
              <a:t>NPROMA blocks gather</a:t>
            </a:r>
          </a:p>
          <a:p>
            <a:pPr lvl="1"/>
            <a:r>
              <a:rPr lang="en-GB" dirty="0"/>
              <a:t>Send fields</a:t>
            </a:r>
          </a:p>
          <a:p>
            <a:r>
              <a:rPr lang="en-US" dirty="0"/>
              <a:t>Environment setup</a:t>
            </a:r>
          </a:p>
          <a:p>
            <a:pPr lvl="1"/>
            <a:r>
              <a:rPr lang="en-US" dirty="0"/>
              <a:t>XIOS compilation</a:t>
            </a:r>
          </a:p>
          <a:p>
            <a:pPr lvl="1"/>
            <a:r>
              <a:rPr lang="en-US" dirty="0"/>
              <a:t>Include and link XIOS, </a:t>
            </a:r>
            <a:r>
              <a:rPr lang="en-US" dirty="0" err="1"/>
              <a:t>netCDF</a:t>
            </a:r>
            <a:r>
              <a:rPr lang="en-US" dirty="0"/>
              <a:t> and HDF5</a:t>
            </a:r>
          </a:p>
          <a:p>
            <a:pPr lvl="1"/>
            <a:r>
              <a:rPr lang="en-US" dirty="0"/>
              <a:t>Model script</a:t>
            </a:r>
          </a:p>
          <a:p>
            <a:pPr lvl="1"/>
            <a:r>
              <a:rPr lang="en-US" dirty="0"/>
              <a:t>Supporting MPMD </a:t>
            </a:r>
            <a:r>
              <a:rPr lang="en-US" dirty="0" smtClean="0"/>
              <a:t>mode</a:t>
            </a:r>
          </a:p>
          <a:p>
            <a:r>
              <a:rPr lang="en-US" b="1" dirty="0" err="1" smtClean="0"/>
              <a:t>FullPos</a:t>
            </a:r>
            <a:r>
              <a:rPr lang="en-US" b="1" dirty="0" smtClean="0"/>
              <a:t> integration</a:t>
            </a:r>
            <a:r>
              <a:rPr lang="en-US" dirty="0" smtClean="0"/>
              <a:t> to support vertical post-processing: grid-point fields only</a:t>
            </a:r>
            <a:endParaRPr lang="en-US" dirty="0"/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20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430451" y="3200402"/>
            <a:ext cx="54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0451" y="5441374"/>
            <a:ext cx="54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Subdomain decomposition in IFS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US" dirty="0"/>
              <a:t>IFS uses a blocking strategy to efficiently parallelize the manipulation of data arrays using </a:t>
            </a:r>
            <a:r>
              <a:rPr lang="en-US" dirty="0" err="1"/>
              <a:t>OpenMP</a:t>
            </a:r>
            <a:endParaRPr lang="en-US" dirty="0"/>
          </a:p>
          <a:p>
            <a:r>
              <a:rPr lang="en-GB" dirty="0" err="1"/>
              <a:t>IFS_data_array</a:t>
            </a:r>
            <a:r>
              <a:rPr lang="en-GB" dirty="0"/>
              <a:t>(NPROMA, NFLEVG, NFIELDS, NGPBLKS)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21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377051" y="2707082"/>
            <a:ext cx="4393652" cy="3240103"/>
            <a:chOff x="2377051" y="2707082"/>
            <a:chExt cx="4393652" cy="3240103"/>
          </a:xfrm>
        </p:grpSpPr>
        <p:pic>
          <p:nvPicPr>
            <p:cNvPr id="14" name="Imagen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051" y="2707082"/>
              <a:ext cx="3678690" cy="2887912"/>
            </a:xfrm>
            <a:prstGeom prst="rect">
              <a:avLst/>
            </a:prstGeom>
          </p:spPr>
        </p:pic>
        <p:cxnSp>
          <p:nvCxnSpPr>
            <p:cNvPr id="15" name="Conector recto de flecha 5"/>
            <p:cNvCxnSpPr/>
            <p:nvPr/>
          </p:nvCxnSpPr>
          <p:spPr>
            <a:xfrm>
              <a:off x="5973938" y="2789183"/>
              <a:ext cx="0" cy="1975937"/>
            </a:xfrm>
            <a:prstGeom prst="straightConnector1">
              <a:avLst/>
            </a:prstGeom>
            <a:ln w="1905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9"/>
            <p:cNvSpPr txBox="1"/>
            <p:nvPr/>
          </p:nvSpPr>
          <p:spPr>
            <a:xfrm>
              <a:off x="5952671" y="3650490"/>
              <a:ext cx="81803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NFLEVG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Conector recto de flecha 10"/>
            <p:cNvCxnSpPr/>
            <p:nvPr/>
          </p:nvCxnSpPr>
          <p:spPr>
            <a:xfrm flipH="1">
              <a:off x="4499957" y="5588477"/>
              <a:ext cx="617882" cy="0"/>
            </a:xfrm>
            <a:prstGeom prst="straightConnector1">
              <a:avLst/>
            </a:prstGeom>
            <a:ln w="19050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3"/>
            <p:cNvSpPr txBox="1"/>
            <p:nvPr/>
          </p:nvSpPr>
          <p:spPr>
            <a:xfrm>
              <a:off x="4414461" y="5622959"/>
              <a:ext cx="86707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NPROMA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Conector curvado 15"/>
            <p:cNvCxnSpPr/>
            <p:nvPr/>
          </p:nvCxnSpPr>
          <p:spPr>
            <a:xfrm>
              <a:off x="5157517" y="4962713"/>
              <a:ext cx="675083" cy="273591"/>
            </a:xfrm>
            <a:prstGeom prst="curvedConnector3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7"/>
            <p:cNvSpPr txBox="1"/>
            <p:nvPr/>
          </p:nvSpPr>
          <p:spPr>
            <a:xfrm>
              <a:off x="5832600" y="5049366"/>
              <a:ext cx="8638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NGPBLKS block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CuadroTexto 25"/>
            <p:cNvSpPr txBox="1"/>
            <p:nvPr/>
          </p:nvSpPr>
          <p:spPr>
            <a:xfrm>
              <a:off x="3135191" y="5654797"/>
              <a:ext cx="119976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One element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395204" y="5441740"/>
              <a:ext cx="0" cy="2703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06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NPROMA blocks gather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The IFS data arrays do not match with the XIOS ones:</a:t>
            </a:r>
          </a:p>
          <a:p>
            <a:pPr lvl="1"/>
            <a:r>
              <a:rPr lang="en-GB" dirty="0" err="1"/>
              <a:t>IFS_data_array</a:t>
            </a:r>
            <a:r>
              <a:rPr lang="en-GB" dirty="0"/>
              <a:t>(NPROMA, NFLEVG, NFIELDS, NGPBLKS)</a:t>
            </a:r>
          </a:p>
          <a:p>
            <a:pPr lvl="1"/>
            <a:r>
              <a:rPr lang="en-GB" dirty="0" err="1"/>
              <a:t>XIOS_data_array</a:t>
            </a:r>
            <a:r>
              <a:rPr lang="en-GB" dirty="0"/>
              <a:t>(unidimensional 2D domain, NFLEVG)</a:t>
            </a:r>
          </a:p>
          <a:p>
            <a:r>
              <a:rPr lang="en-GB" dirty="0"/>
              <a:t>We have to re-shuffle fields data before sending them</a:t>
            </a:r>
          </a:p>
          <a:p>
            <a:r>
              <a:rPr lang="en-GB" dirty="0"/>
              <a:t>According to the blocking strategy used in IFS, we have to build an XIOS-style array by gathering NPROMA blocks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22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3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err="1" smtClean="0"/>
              <a:t>FullPos</a:t>
            </a:r>
            <a:r>
              <a:rPr lang="en-GB" dirty="0" smtClean="0"/>
              <a:t> integration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err="1" smtClean="0"/>
              <a:t>FullPos</a:t>
            </a:r>
            <a:r>
              <a:rPr lang="en-GB" dirty="0" smtClean="0"/>
              <a:t> is a post-processing package currently used by IFS</a:t>
            </a:r>
          </a:p>
          <a:p>
            <a:pPr lvl="0"/>
            <a:r>
              <a:rPr lang="en-GB" dirty="0" smtClean="0"/>
              <a:t>The use of </a:t>
            </a:r>
            <a:r>
              <a:rPr lang="en-GB" dirty="0" err="1" smtClean="0"/>
              <a:t>FullPos</a:t>
            </a:r>
            <a:r>
              <a:rPr lang="en-GB" dirty="0" smtClean="0"/>
              <a:t> is necessary to perform vertical interpolations not supported by XIOS</a:t>
            </a:r>
          </a:p>
          <a:p>
            <a:pPr lvl="0"/>
            <a:r>
              <a:rPr lang="en-GB" dirty="0" smtClean="0"/>
              <a:t>It is called as usual, and afterwards, data is sent to XIOS</a:t>
            </a:r>
          </a:p>
          <a:p>
            <a:pPr lvl="0"/>
            <a:r>
              <a:rPr lang="en-GB" dirty="0" smtClean="0"/>
              <a:t>For now, it is only possible to output grid-point fields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23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Performance analysis and optimization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Execution </a:t>
            </a: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 lnSpcReduction="10000"/>
          </a:bodyPr>
          <a:lstStyle/>
          <a:p>
            <a:pPr lvl="0"/>
            <a:r>
              <a:rPr lang="en-GB" dirty="0" smtClean="0"/>
              <a:t>Two different experiments according to if we use </a:t>
            </a:r>
            <a:r>
              <a:rPr lang="en-GB" dirty="0" err="1" smtClean="0"/>
              <a:t>FullPos</a:t>
            </a:r>
            <a:r>
              <a:rPr lang="en-GB" dirty="0" smtClean="0"/>
              <a:t> or not:</a:t>
            </a:r>
          </a:p>
          <a:p>
            <a:pPr lvl="1"/>
            <a:r>
              <a:rPr lang="en-GB" i="1" dirty="0" smtClean="0"/>
              <a:t>Pre-</a:t>
            </a:r>
            <a:r>
              <a:rPr lang="en-GB" i="1" dirty="0" err="1" smtClean="0"/>
              <a:t>FullPos</a:t>
            </a:r>
            <a:r>
              <a:rPr lang="en-GB" dirty="0" smtClean="0"/>
              <a:t>: it outputs both grid-point and spectral fields. </a:t>
            </a:r>
            <a:r>
              <a:rPr lang="en-GB" dirty="0" err="1" smtClean="0"/>
              <a:t>NetCDF</a:t>
            </a:r>
            <a:r>
              <a:rPr lang="en-GB" dirty="0" smtClean="0"/>
              <a:t> files size: 3.2 TB</a:t>
            </a:r>
          </a:p>
          <a:p>
            <a:pPr lvl="1"/>
            <a:r>
              <a:rPr lang="en-GB" i="1" dirty="0" smtClean="0"/>
              <a:t>Post-</a:t>
            </a:r>
            <a:r>
              <a:rPr lang="en-GB" i="1" dirty="0" err="1" smtClean="0"/>
              <a:t>FullPos</a:t>
            </a:r>
            <a:r>
              <a:rPr lang="en-GB" dirty="0" smtClean="0"/>
              <a:t>: it outputs only grid-point fields. </a:t>
            </a:r>
            <a:r>
              <a:rPr lang="en-GB" dirty="0" err="1" smtClean="0"/>
              <a:t>NetCDF</a:t>
            </a:r>
            <a:r>
              <a:rPr lang="en-GB" dirty="0" smtClean="0"/>
              <a:t> files size: 2.5 TB</a:t>
            </a:r>
          </a:p>
          <a:p>
            <a:r>
              <a:rPr lang="en-GB" dirty="0" smtClean="0"/>
              <a:t>For both experiments:</a:t>
            </a:r>
          </a:p>
          <a:p>
            <a:pPr lvl="1"/>
            <a:r>
              <a:rPr lang="en-GB" dirty="0" smtClean="0"/>
              <a:t>Octahedral reduced Gaussian grid. Horizontal resolution</a:t>
            </a:r>
            <a:r>
              <a:rPr lang="en-GB" smtClean="0"/>
              <a:t>: </a:t>
            </a:r>
            <a:r>
              <a:rPr lang="en-GB" smtClean="0"/>
              <a:t>T1279 (16 km)</a:t>
            </a:r>
            <a:endParaRPr lang="en-GB" dirty="0" smtClean="0"/>
          </a:p>
          <a:p>
            <a:pPr lvl="1"/>
            <a:r>
              <a:rPr lang="en-GB" dirty="0" smtClean="0"/>
              <a:t>702 </a:t>
            </a:r>
            <a:r>
              <a:rPr lang="en-GB" dirty="0"/>
              <a:t>MPI processes, each with 6 </a:t>
            </a:r>
            <a:r>
              <a:rPr lang="en-GB" dirty="0" err="1"/>
              <a:t>OpenMP</a:t>
            </a:r>
            <a:r>
              <a:rPr lang="en-GB" dirty="0"/>
              <a:t> </a:t>
            </a:r>
            <a:r>
              <a:rPr lang="en-GB" dirty="0" smtClean="0"/>
              <a:t>threads</a:t>
            </a:r>
          </a:p>
          <a:p>
            <a:pPr lvl="1"/>
            <a:r>
              <a:rPr lang="en-GB" dirty="0" smtClean="0"/>
              <a:t>10 </a:t>
            </a:r>
            <a:r>
              <a:rPr lang="en-GB" dirty="0"/>
              <a:t>days of forecast with a time step of 600 </a:t>
            </a:r>
            <a:r>
              <a:rPr lang="en-GB" dirty="0" smtClean="0"/>
              <a:t>seconds</a:t>
            </a:r>
            <a:endParaRPr lang="en-GB" dirty="0"/>
          </a:p>
          <a:p>
            <a:r>
              <a:rPr lang="en-GB" dirty="0" smtClean="0"/>
              <a:t>Three optimizations applied:</a:t>
            </a:r>
          </a:p>
          <a:p>
            <a:pPr lvl="1"/>
            <a:r>
              <a:rPr lang="en-GB" dirty="0" smtClean="0"/>
              <a:t>Parallelization using </a:t>
            </a:r>
            <a:r>
              <a:rPr lang="en-GB" dirty="0" err="1" smtClean="0"/>
              <a:t>OpenMP</a:t>
            </a:r>
            <a:r>
              <a:rPr lang="en-GB" dirty="0" smtClean="0"/>
              <a:t> threads (both exp.) [XIOS v2]</a:t>
            </a:r>
          </a:p>
          <a:p>
            <a:pPr lvl="1"/>
            <a:r>
              <a:rPr lang="en-GB" dirty="0" smtClean="0"/>
              <a:t>Optimized compilation of XIOS with </a:t>
            </a:r>
            <a:r>
              <a:rPr lang="en-GB" i="1" dirty="0" smtClean="0"/>
              <a:t>-O3</a:t>
            </a:r>
            <a:r>
              <a:rPr lang="en-GB" dirty="0" smtClean="0"/>
              <a:t> (both exp.) [XIOS v3]</a:t>
            </a:r>
          </a:p>
          <a:p>
            <a:pPr lvl="1"/>
            <a:r>
              <a:rPr lang="en-GB" dirty="0" smtClean="0"/>
              <a:t>Computation and communication overlap (only </a:t>
            </a:r>
            <a:r>
              <a:rPr lang="en-GB" i="1" dirty="0" smtClean="0"/>
              <a:t>Pre-</a:t>
            </a:r>
            <a:r>
              <a:rPr lang="en-GB" i="1" dirty="0" err="1" smtClean="0"/>
              <a:t>FullPos</a:t>
            </a:r>
            <a:r>
              <a:rPr lang="en-GB" dirty="0" smtClean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25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5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Execution </a:t>
            </a: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E</a:t>
            </a:r>
            <a:r>
              <a:rPr lang="en-GB" dirty="0" smtClean="0"/>
              <a:t>xecution times of this presentation correspond to </a:t>
            </a:r>
            <a:r>
              <a:rPr lang="en-GB" i="1" dirty="0" smtClean="0"/>
              <a:t>Post-</a:t>
            </a:r>
            <a:r>
              <a:rPr lang="en-GB" i="1" dirty="0" err="1" smtClean="0"/>
              <a:t>FullPos</a:t>
            </a:r>
            <a:r>
              <a:rPr lang="en-GB" dirty="0" smtClean="0"/>
              <a:t>, except the third optimization</a:t>
            </a:r>
          </a:p>
          <a:p>
            <a:pPr lvl="0"/>
            <a:r>
              <a:rPr lang="en-GB" dirty="0" smtClean="0"/>
              <a:t>Execution times:</a:t>
            </a:r>
            <a:endParaRPr lang="en-GB" dirty="0"/>
          </a:p>
          <a:p>
            <a:pPr lvl="1"/>
            <a:r>
              <a:rPr lang="en-GB" dirty="0"/>
              <a:t>Sequential output: </a:t>
            </a:r>
            <a:r>
              <a:rPr lang="en-GB" dirty="0" smtClean="0"/>
              <a:t>9391 </a:t>
            </a:r>
            <a:r>
              <a:rPr lang="en-GB" dirty="0"/>
              <a:t>seconds</a:t>
            </a:r>
          </a:p>
          <a:p>
            <a:pPr lvl="1"/>
            <a:r>
              <a:rPr lang="en-GB" dirty="0"/>
              <a:t>MF I/O server: </a:t>
            </a:r>
            <a:r>
              <a:rPr lang="en-GB" dirty="0" smtClean="0"/>
              <a:t>7453 </a:t>
            </a:r>
            <a:r>
              <a:rPr lang="en-GB" dirty="0"/>
              <a:t>seconds</a:t>
            </a:r>
          </a:p>
          <a:p>
            <a:pPr lvl="1"/>
            <a:r>
              <a:rPr lang="en-GB" dirty="0"/>
              <a:t>IFS-XIOS integration: </a:t>
            </a:r>
            <a:r>
              <a:rPr lang="en-GB" dirty="0" smtClean="0"/>
              <a:t>7682 seconds [XIOS v1]</a:t>
            </a:r>
            <a:endParaRPr lang="en-GB" dirty="0"/>
          </a:p>
          <a:p>
            <a:pPr lvl="1"/>
            <a:r>
              <a:rPr lang="en-GB" dirty="0" smtClean="0"/>
              <a:t>IFS with </a:t>
            </a:r>
            <a:r>
              <a:rPr lang="en-GB" dirty="0" err="1" smtClean="0"/>
              <a:t>FullPos</a:t>
            </a:r>
            <a:r>
              <a:rPr lang="en-GB" dirty="0" smtClean="0"/>
              <a:t> but no I/O: 7443 </a:t>
            </a:r>
            <a:r>
              <a:rPr lang="en-GB" dirty="0"/>
              <a:t>seconds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26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8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Threading with </a:t>
            </a:r>
            <a:r>
              <a:rPr lang="en-GB" dirty="0" err="1"/>
              <a:t>OpenMP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We used </a:t>
            </a:r>
            <a:r>
              <a:rPr lang="en-GB" dirty="0" err="1"/>
              <a:t>OpenMP</a:t>
            </a:r>
            <a:r>
              <a:rPr lang="en-GB" dirty="0"/>
              <a:t> to parallelize the NPROMA blocks </a:t>
            </a:r>
            <a:r>
              <a:rPr lang="en-GB" dirty="0" smtClean="0"/>
              <a:t>gather</a:t>
            </a:r>
          </a:p>
          <a:p>
            <a:pPr lvl="0"/>
            <a:r>
              <a:rPr lang="en-GB" dirty="0" smtClean="0"/>
              <a:t>Although it does not have a big impact, it avoids the rest of threads to be idle while the master is working</a:t>
            </a:r>
          </a:p>
          <a:p>
            <a:r>
              <a:rPr lang="en-GB" dirty="0"/>
              <a:t>The execution time is reduced </a:t>
            </a:r>
            <a:r>
              <a:rPr lang="en-GB" dirty="0" smtClean="0"/>
              <a:t>80 </a:t>
            </a:r>
            <a:r>
              <a:rPr lang="en-GB" dirty="0"/>
              <a:t>seconds, from </a:t>
            </a:r>
            <a:r>
              <a:rPr lang="en-GB" dirty="0" smtClean="0"/>
              <a:t>7682 </a:t>
            </a:r>
            <a:r>
              <a:rPr lang="en-GB" dirty="0"/>
              <a:t>seconds to </a:t>
            </a:r>
            <a:r>
              <a:rPr lang="en-GB" dirty="0" smtClean="0"/>
              <a:t>7602 </a:t>
            </a:r>
            <a:r>
              <a:rPr lang="en-GB" dirty="0"/>
              <a:t>seconds</a:t>
            </a:r>
          </a:p>
          <a:p>
            <a:pPr lvl="0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27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6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Optimized compilation of XIOS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We had a lot of issues to optimally compile XIOS</a:t>
            </a:r>
          </a:p>
          <a:p>
            <a:r>
              <a:rPr lang="en-GB" dirty="0"/>
              <a:t>For this reason, we used a conservative option: </a:t>
            </a:r>
            <a:r>
              <a:rPr lang="en-GB" i="1" dirty="0"/>
              <a:t>-O1</a:t>
            </a:r>
          </a:p>
          <a:p>
            <a:pPr lvl="0"/>
            <a:r>
              <a:rPr lang="en-GB" dirty="0"/>
              <a:t>XIOS reports too much time for just outputting data: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28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3" y="2607801"/>
            <a:ext cx="7433638" cy="17057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3" y="4367148"/>
            <a:ext cx="7433637" cy="10322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273805" y="3276020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Client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27731" y="4698619"/>
            <a:ext cx="81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Server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2987" y="4862662"/>
            <a:ext cx="1095153" cy="2319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62987" y="3325476"/>
            <a:ext cx="1095153" cy="2319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Optimized compilation of XIOS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Someone previously reported a bug in the compilation of XIOS using </a:t>
            </a:r>
            <a:r>
              <a:rPr lang="en-GB" i="1" dirty="0"/>
              <a:t>-O2</a:t>
            </a:r>
            <a:r>
              <a:rPr lang="en-GB" dirty="0"/>
              <a:t> and </a:t>
            </a:r>
            <a:r>
              <a:rPr lang="en-GB" i="1" dirty="0"/>
              <a:t>-O3 </a:t>
            </a:r>
            <a:r>
              <a:rPr lang="en-GB" dirty="0"/>
              <a:t>for Cray compilers</a:t>
            </a:r>
          </a:p>
          <a:p>
            <a:pPr lvl="0"/>
            <a:r>
              <a:rPr lang="en-GB" dirty="0"/>
              <a:t>However, it was reported using older Cray compilers, so it might be solved in newer versions</a:t>
            </a:r>
          </a:p>
          <a:p>
            <a:pPr lvl="0"/>
            <a:r>
              <a:rPr lang="en-GB" dirty="0"/>
              <a:t>Certainly, XIOS compiled and tests successfully passed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29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2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Optimized compilation of XIOS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The execution time in both client and server sides is reduced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r>
              <a:rPr lang="en-GB" dirty="0"/>
              <a:t>The execution time is reduced </a:t>
            </a:r>
            <a:r>
              <a:rPr lang="en-GB" dirty="0" smtClean="0"/>
              <a:t>103 </a:t>
            </a:r>
            <a:r>
              <a:rPr lang="en-GB" dirty="0"/>
              <a:t>seconds, from </a:t>
            </a:r>
            <a:r>
              <a:rPr lang="en-GB" dirty="0" smtClean="0"/>
              <a:t>7602 </a:t>
            </a:r>
            <a:r>
              <a:rPr lang="en-GB" dirty="0"/>
              <a:t>seconds to </a:t>
            </a:r>
            <a:r>
              <a:rPr lang="en-GB" dirty="0" smtClean="0"/>
              <a:t>7499 </a:t>
            </a:r>
            <a:r>
              <a:rPr lang="en-GB" dirty="0"/>
              <a:t>seconds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30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1" y="1897966"/>
            <a:ext cx="7433638" cy="1699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1" y="3597443"/>
            <a:ext cx="7433638" cy="10385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618" y="2617608"/>
            <a:ext cx="1095153" cy="2319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573618" y="4086577"/>
            <a:ext cx="1095153" cy="2319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73805" y="2548901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Client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27731" y="3932061"/>
            <a:ext cx="81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Server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sz="2800" dirty="0"/>
              <a:t>Overlapping computation and communication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The trace shows that after an output time step, there is a delay in the </a:t>
            </a:r>
            <a:r>
              <a:rPr lang="en-GB" dirty="0" smtClean="0"/>
              <a:t>communications </a:t>
            </a:r>
            <a:r>
              <a:rPr lang="en-GB" dirty="0"/>
              <a:t>of the next two time steps (</a:t>
            </a:r>
            <a:r>
              <a:rPr lang="en-GB" i="1" dirty="0" err="1"/>
              <a:t>MPI_Waitany</a:t>
            </a:r>
            <a:r>
              <a:rPr lang="en-GB" dirty="0"/>
              <a:t> and </a:t>
            </a:r>
            <a:r>
              <a:rPr lang="en-GB" i="1" dirty="0" err="1"/>
              <a:t>MPI_Alltoallv</a:t>
            </a:r>
            <a:r>
              <a:rPr lang="en-GB" dirty="0"/>
              <a:t>)</a:t>
            </a:r>
          </a:p>
          <a:p>
            <a:pPr lvl="0"/>
            <a:r>
              <a:rPr lang="en-GB" dirty="0"/>
              <a:t>There is a conflict between intra IFS </a:t>
            </a:r>
            <a:r>
              <a:rPr lang="en-GB" dirty="0" smtClean="0"/>
              <a:t>communications </a:t>
            </a:r>
            <a:r>
              <a:rPr lang="en-GB" dirty="0"/>
              <a:t>and IFS to XIOS </a:t>
            </a:r>
            <a:r>
              <a:rPr lang="en-GB" dirty="0" smtClean="0"/>
              <a:t>communications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31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2" y="2949173"/>
            <a:ext cx="7433637" cy="33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sz="2800" dirty="0"/>
              <a:t>Overlapping computation and communication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pproach of the current output scheme:</a:t>
            </a:r>
          </a:p>
          <a:p>
            <a:pPr lvl="1"/>
            <a:r>
              <a:rPr lang="en-US" dirty="0" smtClean="0"/>
              <a:t>If it is an output time step, at the end of it IFS sequentially executes three steps</a:t>
            </a:r>
          </a:p>
          <a:p>
            <a:pPr lvl="1"/>
            <a:r>
              <a:rPr lang="en-US" dirty="0" smtClean="0"/>
              <a:t>Otherwise</a:t>
            </a:r>
            <a:r>
              <a:rPr lang="en-US" dirty="0"/>
              <a:t>, IFS only executes the update calendar step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32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0" y="2560849"/>
            <a:ext cx="793768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sz="2800" dirty="0"/>
              <a:t>Overlapping computation and communication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We used a new output scheme to truly overlap XIOS communication with IFS computation</a:t>
            </a:r>
          </a:p>
          <a:p>
            <a:pPr lvl="0"/>
            <a:r>
              <a:rPr lang="en-GB" dirty="0"/>
              <a:t>It splits the three needed steps to output data through XIOS: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33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3" y="2760650"/>
            <a:ext cx="7433638" cy="33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sz="2800" dirty="0"/>
              <a:t>Overlapping computation and communication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4" y="1016985"/>
            <a:ext cx="7519890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The trace shows that there is no delay at the beginning of the 2</a:t>
            </a:r>
            <a:r>
              <a:rPr lang="en-GB" baseline="30000" dirty="0"/>
              <a:t>nd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time </a:t>
            </a:r>
            <a:r>
              <a:rPr lang="en-GB" dirty="0" smtClean="0"/>
              <a:t>steps. However</a:t>
            </a:r>
            <a:r>
              <a:rPr lang="en-GB" dirty="0"/>
              <a:t>, there is some delay at the end, but it is less </a:t>
            </a:r>
            <a:r>
              <a:rPr lang="en-GB" dirty="0" smtClean="0"/>
              <a:t>significant</a:t>
            </a:r>
          </a:p>
          <a:p>
            <a:r>
              <a:rPr lang="en-GB" dirty="0"/>
              <a:t>The execution time is reduced 122 </a:t>
            </a:r>
            <a:r>
              <a:rPr lang="en-GB" dirty="0" smtClean="0"/>
              <a:t>seconds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i="1" dirty="0" smtClean="0"/>
              <a:t>Pre-</a:t>
            </a:r>
            <a:r>
              <a:rPr lang="en-GB" i="1" dirty="0" err="1" smtClean="0"/>
              <a:t>FullPos</a:t>
            </a:r>
            <a:r>
              <a:rPr lang="en-GB" i="1" dirty="0" smtClean="0"/>
              <a:t>)</a:t>
            </a: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34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3" y="2738634"/>
            <a:ext cx="7433638" cy="33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Evaluation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Optimal number of XIOS servers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36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1403540"/>
            <a:ext cx="7432675" cy="433984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49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Comparison test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37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1483066"/>
            <a:ext cx="7432675" cy="418079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1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sz="2800" dirty="0"/>
              <a:t>Comparison test adding GRIB to </a:t>
            </a:r>
            <a:r>
              <a:rPr lang="en-GB" sz="2800" dirty="0" err="1"/>
              <a:t>netCDF</a:t>
            </a:r>
            <a:r>
              <a:rPr lang="en-GB" sz="2800" dirty="0"/>
              <a:t> post-processing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38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1482891"/>
            <a:ext cx="7432675" cy="418114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94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Conclusions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5292913"/>
            <a:ext cx="2639292" cy="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Earth system models have benefited of the exponential growth of supercomputing power</a:t>
            </a:r>
          </a:p>
          <a:p>
            <a:pPr lvl="0"/>
            <a:r>
              <a:rPr lang="en-US" dirty="0"/>
              <a:t>This allows to use more complex computational models to find more accurate solutions</a:t>
            </a:r>
          </a:p>
          <a:p>
            <a:pPr lvl="0"/>
            <a:r>
              <a:rPr lang="en-US" dirty="0"/>
              <a:t>As a consequence, the generated amount of data has grown considerably</a:t>
            </a:r>
          </a:p>
          <a:p>
            <a:r>
              <a:rPr lang="en-US" dirty="0" smtClean="0"/>
              <a:t>However, since the I/O was not significant enough in the past, not much attention was paid to improve it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3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We have presented an easy-to-use development</a:t>
            </a:r>
          </a:p>
          <a:p>
            <a:pPr lvl="0"/>
            <a:r>
              <a:rPr lang="en-GB" dirty="0"/>
              <a:t>The integration with no optimization already improved the execution time:</a:t>
            </a:r>
          </a:p>
          <a:p>
            <a:pPr lvl="1"/>
            <a:r>
              <a:rPr lang="en-GB" dirty="0"/>
              <a:t>Sequential output </a:t>
            </a:r>
            <a:r>
              <a:rPr lang="en-GB" dirty="0" smtClean="0"/>
              <a:t>9391 </a:t>
            </a:r>
            <a:r>
              <a:rPr lang="en-GB" dirty="0"/>
              <a:t>seconds (</a:t>
            </a:r>
            <a:r>
              <a:rPr lang="en-GB" dirty="0" smtClean="0"/>
              <a:t>20.7% </a:t>
            </a:r>
            <a:r>
              <a:rPr lang="en-GB" dirty="0"/>
              <a:t>of overhead) → IFS-XIOS integration </a:t>
            </a:r>
            <a:r>
              <a:rPr lang="en-GB" dirty="0" smtClean="0"/>
              <a:t>7682 </a:t>
            </a:r>
            <a:r>
              <a:rPr lang="en-GB" dirty="0"/>
              <a:t>seconds </a:t>
            </a:r>
            <a:r>
              <a:rPr lang="en-GB" dirty="0" smtClean="0"/>
              <a:t>(</a:t>
            </a:r>
            <a:r>
              <a:rPr lang="en-GB" dirty="0"/>
              <a:t>3</a:t>
            </a:r>
            <a:r>
              <a:rPr lang="en-GB" dirty="0" smtClean="0"/>
              <a:t>.1% </a:t>
            </a:r>
            <a:r>
              <a:rPr lang="en-GB" dirty="0"/>
              <a:t>of overhead)</a:t>
            </a:r>
          </a:p>
          <a:p>
            <a:r>
              <a:rPr lang="en-GB" dirty="0"/>
              <a:t>Using </a:t>
            </a:r>
            <a:r>
              <a:rPr lang="en-GB" dirty="0" err="1"/>
              <a:t>OpenMP</a:t>
            </a:r>
            <a:r>
              <a:rPr lang="en-GB" dirty="0"/>
              <a:t> to parallelize the NPROMA blocks gather, the execution time is reduced by </a:t>
            </a:r>
            <a:r>
              <a:rPr lang="en-GB" dirty="0" smtClean="0"/>
              <a:t>80 </a:t>
            </a:r>
            <a:r>
              <a:rPr lang="en-GB" dirty="0"/>
              <a:t>seconds</a:t>
            </a:r>
          </a:p>
          <a:p>
            <a:pPr lvl="1"/>
            <a:r>
              <a:rPr lang="en-GB" dirty="0"/>
              <a:t>It is really important to make an scalable gather, because it could become a bottleneck for future higher grid resolutions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40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8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GB" dirty="0"/>
              <a:t>Using an optimized compilation of XIOS, the execution time is reduced by </a:t>
            </a:r>
            <a:r>
              <a:rPr lang="en-GB" dirty="0" smtClean="0"/>
              <a:t>103 </a:t>
            </a:r>
            <a:r>
              <a:rPr lang="en-GB" dirty="0"/>
              <a:t>seconds</a:t>
            </a:r>
          </a:p>
          <a:p>
            <a:pPr lvl="1"/>
            <a:r>
              <a:rPr lang="en-GB" dirty="0"/>
              <a:t>This optimization proves that it is important to compile external libraries using the best optimization flags</a:t>
            </a:r>
          </a:p>
          <a:p>
            <a:r>
              <a:rPr lang="en-GB" dirty="0"/>
              <a:t>Using a better overlapping between IFS computation and XIOS communication, the execution time is reduced by 122 </a:t>
            </a:r>
            <a:r>
              <a:rPr lang="en-GB" dirty="0" smtClean="0"/>
              <a:t>seconds </a:t>
            </a:r>
            <a:r>
              <a:rPr lang="en-GB" i="1" dirty="0" smtClean="0"/>
              <a:t>(Pre-</a:t>
            </a:r>
            <a:r>
              <a:rPr lang="en-GB" i="1" dirty="0" err="1" smtClean="0"/>
              <a:t>FullPos</a:t>
            </a:r>
            <a:r>
              <a:rPr lang="en-GB" i="1" dirty="0" smtClean="0"/>
              <a:t> </a:t>
            </a:r>
            <a:r>
              <a:rPr lang="en-GB" dirty="0" smtClean="0"/>
              <a:t>experiment)</a:t>
            </a:r>
            <a:endParaRPr lang="en-GB" dirty="0"/>
          </a:p>
          <a:p>
            <a:pPr lvl="1"/>
            <a:r>
              <a:rPr lang="en-GB" dirty="0"/>
              <a:t>It is sometimes necessary to analyse in which places computation and communication can be effectively overlapped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41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1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/>
              <a:t>Performance highlights of the most optimized version:</a:t>
            </a:r>
          </a:p>
          <a:p>
            <a:pPr lvl="1"/>
            <a:r>
              <a:rPr lang="en-GB" dirty="0" smtClean="0"/>
              <a:t>It only has a 0.7% </a:t>
            </a:r>
            <a:r>
              <a:rPr lang="en-GB" dirty="0"/>
              <a:t>of </a:t>
            </a:r>
            <a:r>
              <a:rPr lang="en-GB" dirty="0" smtClean="0"/>
              <a:t>overhead</a:t>
            </a:r>
            <a:endParaRPr lang="en-GB" dirty="0"/>
          </a:p>
          <a:p>
            <a:pPr lvl="1"/>
            <a:r>
              <a:rPr lang="en-GB" dirty="0" smtClean="0"/>
              <a:t>Within 56 </a:t>
            </a:r>
            <a:r>
              <a:rPr lang="en-GB" dirty="0"/>
              <a:t>seconds IFS outputs </a:t>
            </a:r>
            <a:r>
              <a:rPr lang="en-GB" dirty="0" smtClean="0"/>
              <a:t>2.5 </a:t>
            </a:r>
            <a:r>
              <a:rPr lang="en-GB" dirty="0"/>
              <a:t>TB of data</a:t>
            </a:r>
          </a:p>
          <a:p>
            <a:r>
              <a:rPr lang="en-GB" dirty="0"/>
              <a:t>When post-processing to convert GRIB to </a:t>
            </a:r>
            <a:r>
              <a:rPr lang="en-GB" dirty="0" err="1"/>
              <a:t>netCDF</a:t>
            </a:r>
            <a:r>
              <a:rPr lang="en-GB" dirty="0"/>
              <a:t> files is taken into account:</a:t>
            </a:r>
          </a:p>
          <a:p>
            <a:pPr lvl="1"/>
            <a:r>
              <a:rPr lang="en-GB" dirty="0"/>
              <a:t>The post-processing takes </a:t>
            </a:r>
            <a:r>
              <a:rPr lang="en-GB" dirty="0" smtClean="0"/>
              <a:t>9.2 hours (sequentially performed, as in EC-Earth)</a:t>
            </a:r>
            <a:endParaRPr lang="en-GB" dirty="0"/>
          </a:p>
          <a:p>
            <a:pPr lvl="1"/>
            <a:r>
              <a:rPr lang="en-GB" dirty="0"/>
              <a:t>Thus, the most optimized version is a </a:t>
            </a:r>
            <a:r>
              <a:rPr lang="en-GB" dirty="0" smtClean="0"/>
              <a:t>5.7x </a:t>
            </a:r>
            <a:r>
              <a:rPr lang="en-GB" dirty="0"/>
              <a:t>faster than the sequential output and a </a:t>
            </a:r>
            <a:r>
              <a:rPr lang="en-GB" dirty="0" smtClean="0"/>
              <a:t>5.4x </a:t>
            </a:r>
            <a:r>
              <a:rPr lang="en-GB" dirty="0"/>
              <a:t>faster than the MF I/O server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42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3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GB" dirty="0"/>
              <a:t>These numbers denote that we have implemented an scalable and efficient development that will address the I/O issue</a:t>
            </a:r>
          </a:p>
          <a:p>
            <a:r>
              <a:rPr lang="en-GB" dirty="0"/>
              <a:t>In EC-Earth, this new I/O development will:</a:t>
            </a:r>
          </a:p>
          <a:p>
            <a:pPr lvl="1"/>
            <a:r>
              <a:rPr lang="en-GB" dirty="0"/>
              <a:t>Increase the performance and efficiency of the whole model</a:t>
            </a:r>
          </a:p>
          <a:p>
            <a:pPr lvl="1"/>
            <a:r>
              <a:rPr lang="en-GB" dirty="0"/>
              <a:t>Perform online post-processing operations</a:t>
            </a:r>
          </a:p>
          <a:p>
            <a:pPr lvl="1"/>
            <a:r>
              <a:rPr lang="en-GB" dirty="0"/>
              <a:t>Save thousands of computing hours</a:t>
            </a:r>
          </a:p>
          <a:p>
            <a:pPr lvl="1"/>
            <a:r>
              <a:rPr lang="en-GB" dirty="0"/>
              <a:t>Save storage space, because it will only store processed data ready to be used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43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2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GB" dirty="0"/>
              <a:t>These numbers denote that we have implemented an scalable and efficient development that will address the I/O issue</a:t>
            </a:r>
          </a:p>
          <a:p>
            <a:r>
              <a:rPr lang="en-GB" dirty="0"/>
              <a:t>In EC-Earth, this new I/O development will:</a:t>
            </a:r>
          </a:p>
          <a:p>
            <a:pPr lvl="1"/>
            <a:r>
              <a:rPr lang="en-GB" dirty="0"/>
              <a:t>Increase the performance and efficiency of the whole model</a:t>
            </a:r>
          </a:p>
          <a:p>
            <a:pPr lvl="1"/>
            <a:r>
              <a:rPr lang="en-GB" dirty="0"/>
              <a:t>Perform online post-processing operations</a:t>
            </a:r>
          </a:p>
          <a:p>
            <a:pPr lvl="1"/>
            <a:r>
              <a:rPr lang="en-GB" dirty="0"/>
              <a:t>Save thousands of computing hours</a:t>
            </a:r>
          </a:p>
          <a:p>
            <a:pPr lvl="1"/>
            <a:r>
              <a:rPr lang="en-GB" dirty="0"/>
              <a:t>Save storage space, because it will only store processed data ready to be used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44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sp>
        <p:nvSpPr>
          <p:cNvPr id="13" name="Down Arrow 12"/>
          <p:cNvSpPr/>
          <p:nvPr/>
        </p:nvSpPr>
        <p:spPr>
          <a:xfrm>
            <a:off x="4275859" y="4312228"/>
            <a:ext cx="592281" cy="5299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27712" y="5008418"/>
            <a:ext cx="208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Save money!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 smtClean="0"/>
              <a:t>Ongoing and future work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smtClean="0"/>
              <a:t>Use </a:t>
            </a:r>
            <a:r>
              <a:rPr lang="en-GB" dirty="0" err="1" smtClean="0"/>
              <a:t>FullPos</a:t>
            </a:r>
            <a:r>
              <a:rPr lang="en-GB" dirty="0" smtClean="0"/>
              <a:t> to transform fields from spectral space to grid-point space, post-process and send them to XIOS</a:t>
            </a:r>
          </a:p>
          <a:p>
            <a:pPr lvl="0"/>
            <a:r>
              <a:rPr lang="en-GB" dirty="0" smtClean="0"/>
              <a:t>The </a:t>
            </a:r>
            <a:r>
              <a:rPr lang="en-GB" dirty="0"/>
              <a:t>development done for IFS will be ported to </a:t>
            </a:r>
            <a:r>
              <a:rPr lang="en-GB" dirty="0" err="1"/>
              <a:t>OpenIFS</a:t>
            </a:r>
            <a:endParaRPr lang="en-GB" dirty="0"/>
          </a:p>
          <a:p>
            <a:pPr lvl="0"/>
            <a:r>
              <a:rPr lang="en-GB" dirty="0"/>
              <a:t>Adapt the EC-Earth model to generate online diagnostics from </a:t>
            </a:r>
            <a:r>
              <a:rPr lang="en-GB" dirty="0" err="1"/>
              <a:t>OpenIFS</a:t>
            </a:r>
            <a:r>
              <a:rPr lang="en-GB" dirty="0"/>
              <a:t> and NEMO components through </a:t>
            </a:r>
            <a:r>
              <a:rPr lang="en-GB" dirty="0" smtClean="0"/>
              <a:t>XIOS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45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25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n-GB" sz="8000" b="0" dirty="0" smtClean="0"/>
              <a:t>Thank you! </a:t>
            </a:r>
            <a:endParaRPr lang="en-GB" sz="8000" b="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6107242"/>
            <a:ext cx="4569950" cy="464416"/>
          </a:xfrm>
        </p:spPr>
        <p:txBody>
          <a:bodyPr/>
          <a:lstStyle/>
          <a:p>
            <a:pPr algn="ctr"/>
            <a:r>
              <a:rPr lang="en-GB" sz="2800" smtClean="0">
                <a:solidFill>
                  <a:srgbClr val="004890"/>
                </a:solidFill>
                <a:ea typeface="+mj-ea"/>
                <a:cs typeface="+mj-cs"/>
              </a:rPr>
              <a:t>xavier.yepes@bsc.es</a:t>
            </a:r>
            <a:endParaRPr lang="en-GB" sz="2800">
              <a:solidFill>
                <a:srgbClr val="004890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86" y="1464981"/>
            <a:ext cx="2925210" cy="4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3311" y="2065318"/>
            <a:ext cx="5035987" cy="222860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Computational aspects and performance evaluation of the IFS-XIOS integration</a:t>
            </a:r>
            <a:endParaRPr lang="en-GB" sz="36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24/09/2018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722917" y="5829302"/>
            <a:ext cx="2573974" cy="930563"/>
          </a:xfrm>
        </p:spPr>
        <p:txBody>
          <a:bodyPr/>
          <a:lstStyle/>
          <a:p>
            <a:r>
              <a:rPr lang="en-GB" sz="1600" dirty="0" smtClean="0"/>
              <a:t>18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workshop on high performance computing in meteorology, ECMWF, UK</a:t>
            </a:r>
            <a:endParaRPr lang="en-GB" sz="1600" dirty="0"/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3727833" y="4197928"/>
            <a:ext cx="5026945" cy="1623456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Xavier </a:t>
            </a:r>
            <a:r>
              <a:rPr lang="en-GB" sz="2000" dirty="0" err="1" smtClean="0"/>
              <a:t>Yepes</a:t>
            </a:r>
            <a:r>
              <a:rPr lang="en-GB" sz="2000" dirty="0" smtClean="0"/>
              <a:t>-Arbós, BSC</a:t>
            </a:r>
            <a:endParaRPr lang="en-GB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Mario C. Acosta, BSC</a:t>
            </a:r>
            <a:endParaRPr lang="en-GB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 smtClean="0"/>
              <a:t>Gijs</a:t>
            </a:r>
            <a:r>
              <a:rPr lang="en-GB" sz="2000" dirty="0" smtClean="0"/>
              <a:t> van den </a:t>
            </a:r>
            <a:r>
              <a:rPr lang="en-GB" sz="2000" dirty="0" err="1" smtClean="0"/>
              <a:t>Oord</a:t>
            </a:r>
            <a:r>
              <a:rPr lang="en-GB" sz="2000" dirty="0" smtClean="0"/>
              <a:t>, </a:t>
            </a:r>
            <a:r>
              <a:rPr lang="en-GB" sz="2000" dirty="0" err="1" smtClean="0"/>
              <a:t>NLeSC</a:t>
            </a:r>
            <a:endParaRPr lang="en-GB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Glenn Carver, ECMWF</a:t>
            </a:r>
            <a:endParaRPr lang="en-GB" sz="2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1" y="5996580"/>
            <a:ext cx="2453819" cy="581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86" y="1464981"/>
            <a:ext cx="2925210" cy="4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Due to this reason, some </a:t>
            </a:r>
            <a:r>
              <a:rPr lang="en-US" dirty="0"/>
              <a:t>Earth system models output data using inefficient sequential I/O schemes</a:t>
            </a:r>
          </a:p>
          <a:p>
            <a:pPr lvl="0"/>
            <a:r>
              <a:rPr lang="en-US" dirty="0"/>
              <a:t>This type of scheme requires a serial process:</a:t>
            </a:r>
          </a:p>
          <a:p>
            <a:pPr lvl="1"/>
            <a:r>
              <a:rPr lang="en-US" dirty="0"/>
              <a:t>Gather all data in the master process of the model</a:t>
            </a:r>
          </a:p>
          <a:p>
            <a:pPr lvl="1"/>
            <a:r>
              <a:rPr lang="en-US" dirty="0"/>
              <a:t>Then, the master process sequentially writes all data</a:t>
            </a:r>
          </a:p>
          <a:p>
            <a:r>
              <a:rPr lang="en-US" dirty="0"/>
              <a:t>This is not scalable for higher grid resolutions, and even less, for future </a:t>
            </a:r>
            <a:r>
              <a:rPr lang="en-US" dirty="0" err="1"/>
              <a:t>exascale</a:t>
            </a:r>
            <a:r>
              <a:rPr lang="en-US" dirty="0"/>
              <a:t>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This is the case of one of the I/O schemes of IFS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5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2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IFS is a global forecasting system developed by ECMWF</a:t>
            </a:r>
          </a:p>
          <a:p>
            <a:pPr lvl="0"/>
            <a:r>
              <a:rPr lang="en-US" dirty="0"/>
              <a:t>It has two different output schemes: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Météo</a:t>
            </a:r>
            <a:r>
              <a:rPr lang="en-US" dirty="0"/>
              <a:t>-France (MF) I/O server </a:t>
            </a:r>
            <a:r>
              <a:rPr lang="en-US" dirty="0" smtClean="0"/>
              <a:t>which is fast and efficient from a computational point of view. It is only used at ECMWF, such its operational forecasts</a:t>
            </a:r>
          </a:p>
          <a:p>
            <a:pPr lvl="1"/>
            <a:r>
              <a:rPr lang="en-US" dirty="0" smtClean="0"/>
              <a:t>A sequential </a:t>
            </a:r>
            <a:r>
              <a:rPr lang="en-US" dirty="0"/>
              <a:t>I/O scheme </a:t>
            </a:r>
            <a:r>
              <a:rPr lang="en-US" dirty="0" smtClean="0"/>
              <a:t>which is slow and inefficient from a computational point of view. It is used by non-ECMWF users, this is, in </a:t>
            </a:r>
            <a:r>
              <a:rPr lang="en-US" dirty="0" err="1" smtClean="0"/>
              <a:t>OpenIFS</a:t>
            </a:r>
            <a:r>
              <a:rPr lang="en-US" dirty="0" smtClean="0"/>
              <a:t> and in the IFS version of EC-Earth</a:t>
            </a:r>
            <a:endParaRPr lang="en-US" dirty="0"/>
          </a:p>
          <a:p>
            <a:pPr lvl="0"/>
            <a:r>
              <a:rPr lang="en-US" dirty="0" smtClean="0"/>
              <a:t>IFS </a:t>
            </a:r>
            <a:r>
              <a:rPr lang="en-US" dirty="0"/>
              <a:t>is also used </a:t>
            </a:r>
            <a:r>
              <a:rPr lang="en-US" dirty="0" smtClean="0"/>
              <a:t>as a component of the EC-Earth model</a:t>
            </a:r>
            <a:endParaRPr lang="en-US" dirty="0"/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6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0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EC-Earth is a global coupled climate model, which integrates a number of component models in order to simulate the Earth system</a:t>
            </a:r>
          </a:p>
          <a:p>
            <a:pPr lvl="0"/>
            <a:r>
              <a:rPr lang="en-US" dirty="0"/>
              <a:t>The two main components are IFS as the atmospheric model and NEMO as the ocean </a:t>
            </a:r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7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Imagen 10" descr="ec-earth 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70" y="3169382"/>
            <a:ext cx="4210486" cy="27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In addition, Earth system models such as EC-Earth, run experiments that have other tasks in their workflow</a:t>
            </a:r>
          </a:p>
          <a:p>
            <a:pPr lvl="0"/>
            <a:r>
              <a:rPr lang="en-US" dirty="0"/>
              <a:t>Post-processing task can perform data format conversion, compression, diagnostics, etc.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8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  <p:pic>
        <p:nvPicPr>
          <p:cNvPr id="13" name="Imagen 10" descr="current_critical_pat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119206"/>
            <a:ext cx="7516368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274384"/>
            <a:ext cx="6801321" cy="692890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016985"/>
            <a:ext cx="7433637" cy="511179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/>
              <a:t>When IFS is used in EC-Earth for climate modeling, post-processing is needed to:</a:t>
            </a:r>
          </a:p>
          <a:p>
            <a:pPr lvl="1"/>
            <a:r>
              <a:rPr lang="en-US" dirty="0"/>
              <a:t>Convert </a:t>
            </a:r>
            <a:r>
              <a:rPr lang="en-US" dirty="0" smtClean="0"/>
              <a:t>GRIB files </a:t>
            </a:r>
            <a:r>
              <a:rPr lang="en-US" dirty="0"/>
              <a:t>to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Transform data to be </a:t>
            </a:r>
            <a:r>
              <a:rPr lang="en-US" dirty="0" smtClean="0"/>
              <a:t>CMIP-compliant (</a:t>
            </a:r>
            <a:r>
              <a:rPr lang="en-US" dirty="0" err="1" smtClean="0"/>
              <a:t>CMORization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Compute diagnostics</a:t>
            </a:r>
          </a:p>
          <a:p>
            <a:pPr lvl="0"/>
            <a:r>
              <a:rPr lang="en-GB" dirty="0"/>
              <a:t>Post-processing turns into an expensive process</a:t>
            </a:r>
          </a:p>
          <a:p>
            <a:pPr marL="0" lv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0646" y="6194314"/>
            <a:ext cx="8310133" cy="527161"/>
            <a:chOff x="450646" y="6194314"/>
            <a:chExt cx="8310133" cy="527161"/>
          </a:xfrm>
        </p:grpSpPr>
        <p:sp>
          <p:nvSpPr>
            <p:cNvPr id="9" name="Marcador de número de diapositiva 3"/>
            <p:cNvSpPr txBox="1">
              <a:spLocks/>
            </p:cNvSpPr>
            <p:nvPr/>
          </p:nvSpPr>
          <p:spPr>
            <a:xfrm>
              <a:off x="8283914" y="6356350"/>
              <a:ext cx="476865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96D5D1-6E5B-864D-BD86-D31CD0D0EF3F}" type="slidenum">
                <a:rPr lang="en-US" sz="1600" smtClean="0"/>
                <a:pPr algn="r"/>
                <a:t>9</a:t>
              </a:fld>
              <a:endParaRPr lang="en-US" sz="1600" dirty="0"/>
            </a:p>
          </p:txBody>
        </p: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450646" y="6194314"/>
              <a:ext cx="8243999" cy="9"/>
            </a:xfrm>
            <a:prstGeom prst="line">
              <a:avLst/>
            </a:prstGeom>
            <a:ln w="317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76" y="6345959"/>
              <a:ext cx="2015838" cy="336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15" y="6276454"/>
              <a:ext cx="1878681" cy="44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8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6190</TotalTime>
  <Words>2193</Words>
  <Application>Microsoft Macintosh PowerPoint</Application>
  <PresentationFormat>Presentación en pantalla (4:3)</PresentationFormat>
  <Paragraphs>313</Paragraphs>
  <Slides>47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Computational aspects and performance evaluation of the IFS-XIOS integration</vt:lpstr>
      <vt:lpstr>Index</vt:lpstr>
      <vt:lpstr>1. 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Motivation</vt:lpstr>
      <vt:lpstr>Motivation</vt:lpstr>
      <vt:lpstr>Motivation</vt:lpstr>
      <vt:lpstr>European collaboration</vt:lpstr>
      <vt:lpstr>2. Components description</vt:lpstr>
      <vt:lpstr>IFS</vt:lpstr>
      <vt:lpstr>XIOS</vt:lpstr>
      <vt:lpstr>3. IFS-XIOS integration</vt:lpstr>
      <vt:lpstr>Scheme of the IFS-XIOS integration</vt:lpstr>
      <vt:lpstr>Development steps</vt:lpstr>
      <vt:lpstr>Development steps</vt:lpstr>
      <vt:lpstr>Subdomain decomposition in IFS</vt:lpstr>
      <vt:lpstr>NPROMA blocks gather</vt:lpstr>
      <vt:lpstr>FullPos integration</vt:lpstr>
      <vt:lpstr>4. Performance analysis and optimization</vt:lpstr>
      <vt:lpstr>Execution overview</vt:lpstr>
      <vt:lpstr>Execution overview</vt:lpstr>
      <vt:lpstr>Threading with OpenMP</vt:lpstr>
      <vt:lpstr>Optimized compilation of XIOS</vt:lpstr>
      <vt:lpstr>Optimized compilation of XIOS</vt:lpstr>
      <vt:lpstr>Optimized compilation of XIOS</vt:lpstr>
      <vt:lpstr>Overlapping computation and communication</vt:lpstr>
      <vt:lpstr>Overlapping computation and communication</vt:lpstr>
      <vt:lpstr>Overlapping computation and communication</vt:lpstr>
      <vt:lpstr>Overlapping computation and communication</vt:lpstr>
      <vt:lpstr>5. Evaluation</vt:lpstr>
      <vt:lpstr>Optimal number of XIOS servers</vt:lpstr>
      <vt:lpstr>Comparison test </vt:lpstr>
      <vt:lpstr>Comparison test adding GRIB to netCDF post-processing</vt:lpstr>
      <vt:lpstr>6. Conclusions</vt:lpstr>
      <vt:lpstr>Conclusions</vt:lpstr>
      <vt:lpstr>Conclusions</vt:lpstr>
      <vt:lpstr>Conclusions</vt:lpstr>
      <vt:lpstr>Conclusions</vt:lpstr>
      <vt:lpstr>Conclusions</vt:lpstr>
      <vt:lpstr>Ongoing and future work</vt:lpstr>
      <vt:lpstr>Thank you! </vt:lpstr>
      <vt:lpstr>Computational aspects and performance evaluation of the IFS-XIOS integration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Xavier Yepes Arbós</cp:lastModifiedBy>
  <cp:revision>489</cp:revision>
  <dcterms:created xsi:type="dcterms:W3CDTF">2016-07-07T10:13:32Z</dcterms:created>
  <dcterms:modified xsi:type="dcterms:W3CDTF">2018-09-23T10:23:53Z</dcterms:modified>
</cp:coreProperties>
</file>