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4"/>
  </p:notesMasterIdLst>
  <p:handoutMasterIdLst>
    <p:handoutMasterId r:id="rId25"/>
  </p:handoutMasterIdLst>
  <p:sldIdLst>
    <p:sldId id="256" r:id="rId2"/>
    <p:sldId id="337" r:id="rId3"/>
    <p:sldId id="414" r:id="rId4"/>
    <p:sldId id="417" r:id="rId5"/>
    <p:sldId id="394" r:id="rId6"/>
    <p:sldId id="304" r:id="rId7"/>
    <p:sldId id="418" r:id="rId8"/>
    <p:sldId id="421" r:id="rId9"/>
    <p:sldId id="419" r:id="rId10"/>
    <p:sldId id="422" r:id="rId11"/>
    <p:sldId id="297" r:id="rId12"/>
    <p:sldId id="420" r:id="rId13"/>
    <p:sldId id="424" r:id="rId14"/>
    <p:sldId id="415" r:id="rId15"/>
    <p:sldId id="423" r:id="rId16"/>
    <p:sldId id="425" r:id="rId17"/>
    <p:sldId id="308" r:id="rId18"/>
    <p:sldId id="314" r:id="rId19"/>
    <p:sldId id="316" r:id="rId20"/>
    <p:sldId id="317" r:id="rId21"/>
    <p:sldId id="408" r:id="rId22"/>
    <p:sldId id="377" r:id="rId23"/>
  </p:sldIdLst>
  <p:sldSz cx="9144000" cy="7019925"/>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21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scuser" initials="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13" autoAdjust="0"/>
  </p:normalViewPr>
  <p:slideViewPr>
    <p:cSldViewPr>
      <p:cViewPr varScale="1">
        <p:scale>
          <a:sx n="72" d="100"/>
          <a:sy n="72" d="100"/>
        </p:scale>
        <p:origin x="2064" y="54"/>
      </p:cViewPr>
      <p:guideLst>
        <p:guide orient="horz" pos="2211"/>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1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DEB1A65-C510-4861-B4F2-FA62FCDE564F}" type="datetimeFigureOut">
              <a:rPr lang="en-US" altLang="en-US"/>
              <a:pPr/>
              <a:t>4/10/2016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DejaVu Sans"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F8FAC12-F1CB-4E4E-A3EB-988D1BC32F2E}" type="slidenum">
              <a:rPr lang="en-US" altLang="en-US"/>
              <a:pPr/>
              <a:t>‹Nº›</a:t>
            </a:fld>
            <a:endParaRPr lang="en-US" altLang="en-US"/>
          </a:p>
        </p:txBody>
      </p:sp>
    </p:spTree>
    <p:extLst>
      <p:ext uri="{BB962C8B-B14F-4D97-AF65-F5344CB8AC3E}">
        <p14:creationId xmlns:p14="http://schemas.microsoft.com/office/powerpoint/2010/main" val="2951567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BF5AAA6-440B-4D44-A344-F33E01865049}" type="datetimeFigureOut">
              <a:rPr lang="en-US" altLang="en-US"/>
              <a:pPr/>
              <a:t>4/10/2016</a:t>
            </a:fld>
            <a:endParaRPr lang="en-US" altLang="en-US"/>
          </a:p>
        </p:txBody>
      </p:sp>
      <p:sp>
        <p:nvSpPr>
          <p:cNvPr id="4" name="Slide Image Placeholder 3"/>
          <p:cNvSpPr>
            <a:spLocks noGrp="1" noRot="1" noChangeAspect="1"/>
          </p:cNvSpPr>
          <p:nvPr>
            <p:ph type="sldImg" idx="2"/>
          </p:nvPr>
        </p:nvSpPr>
        <p:spPr>
          <a:xfrm>
            <a:off x="1195388" y="685800"/>
            <a:ext cx="446722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DejaVu Sans"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859CE3C-3158-4EE3-A412-89D3A7415ADA}" type="slidenum">
              <a:rPr lang="en-US" altLang="en-US"/>
              <a:pPr/>
              <a:t>‹Nº›</a:t>
            </a:fld>
            <a:endParaRPr lang="en-US" altLang="en-US"/>
          </a:p>
        </p:txBody>
      </p:sp>
    </p:spTree>
    <p:extLst>
      <p:ext uri="{BB962C8B-B14F-4D97-AF65-F5344CB8AC3E}">
        <p14:creationId xmlns:p14="http://schemas.microsoft.com/office/powerpoint/2010/main" val="339619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1</a:t>
            </a:fld>
            <a:endParaRPr lang="en-US" altLang="en-US" sz="1200"/>
          </a:p>
        </p:txBody>
      </p:sp>
    </p:spTree>
    <p:extLst>
      <p:ext uri="{BB962C8B-B14F-4D97-AF65-F5344CB8AC3E}">
        <p14:creationId xmlns:p14="http://schemas.microsoft.com/office/powerpoint/2010/main" val="3860899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dirty="0" smtClean="0">
                <a:latin typeface="Arial"/>
                <a:cs typeface="Arial"/>
              </a:rPr>
              <a:t>Z500 geopotential</a:t>
            </a:r>
            <a:endParaRPr lang="es-ES" altLang="en-US" dirty="0" smtClean="0">
              <a:ea typeface="ＭＳ Ｐゴシック" pitchFamily="34"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D44D596-FBAD-4CF7-97BD-BD08958668DA}" type="slidenum">
              <a:rPr lang="en-US" altLang="en-US" sz="1200"/>
              <a:pPr eaLnBrk="1" hangingPunct="1"/>
              <a:t>10</a:t>
            </a:fld>
            <a:endParaRPr lang="en-US" altLang="en-US" sz="1200"/>
          </a:p>
        </p:txBody>
      </p:sp>
    </p:spTree>
    <p:extLst>
      <p:ext uri="{BB962C8B-B14F-4D97-AF65-F5344CB8AC3E}">
        <p14:creationId xmlns:p14="http://schemas.microsoft.com/office/powerpoint/2010/main" val="1771151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smtClean="0">
                <a:latin typeface="Arial"/>
                <a:cs typeface="Arial"/>
              </a:rPr>
              <a:t>Z500 geopotential</a:t>
            </a:r>
            <a:endParaRPr lang="es-ES" altLang="en-US" smtClean="0">
              <a:ea typeface="ＭＳ Ｐゴシック" pitchFamily="34"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D44D596-FBAD-4CF7-97BD-BD08958668DA}" type="slidenum">
              <a:rPr lang="en-US" altLang="en-US" sz="1200"/>
              <a:pPr eaLnBrk="1" hangingPunct="1"/>
              <a:t>11</a:t>
            </a:fld>
            <a:endParaRPr lang="en-US" altLang="en-US" sz="1200"/>
          </a:p>
        </p:txBody>
      </p:sp>
    </p:spTree>
    <p:extLst>
      <p:ext uri="{BB962C8B-B14F-4D97-AF65-F5344CB8AC3E}">
        <p14:creationId xmlns:p14="http://schemas.microsoft.com/office/powerpoint/2010/main" val="2982329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ea typeface="ＭＳ Ｐゴシック" pitchFamily="34"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D44D596-FBAD-4CF7-97BD-BD08958668DA}" type="slidenum">
              <a:rPr lang="en-US" altLang="en-US" sz="1200"/>
              <a:pPr eaLnBrk="1" hangingPunct="1"/>
              <a:t>12</a:t>
            </a:fld>
            <a:endParaRPr lang="en-US" altLang="en-US" sz="1200"/>
          </a:p>
        </p:txBody>
      </p:sp>
    </p:spTree>
    <p:extLst>
      <p:ext uri="{BB962C8B-B14F-4D97-AF65-F5344CB8AC3E}">
        <p14:creationId xmlns:p14="http://schemas.microsoft.com/office/powerpoint/2010/main" val="3698603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13</a:t>
            </a:fld>
            <a:endParaRPr lang="en-US" altLang="en-US" sz="1200"/>
          </a:p>
        </p:txBody>
      </p:sp>
    </p:spTree>
    <p:extLst>
      <p:ext uri="{BB962C8B-B14F-4D97-AF65-F5344CB8AC3E}">
        <p14:creationId xmlns:p14="http://schemas.microsoft.com/office/powerpoint/2010/main" val="4107464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ea typeface="ＭＳ Ｐゴシック" pitchFamily="34" charset="-128"/>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48C35DD-D7B0-4E86-BC1A-22DE637DDFE4}" type="slidenum">
              <a:rPr lang="en-US" altLang="en-US" sz="1200"/>
              <a:pPr eaLnBrk="1" hangingPunct="1"/>
              <a:t>15</a:t>
            </a:fld>
            <a:endParaRPr lang="en-US" altLang="en-US" sz="1200"/>
          </a:p>
        </p:txBody>
      </p:sp>
    </p:spTree>
    <p:extLst>
      <p:ext uri="{BB962C8B-B14F-4D97-AF65-F5344CB8AC3E}">
        <p14:creationId xmlns:p14="http://schemas.microsoft.com/office/powerpoint/2010/main" val="3253802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Times" pitchFamily="-84" charset="0"/>
                <a:ea typeface="ＭＳ Ｐゴシック" pitchFamily="34" charset="-128"/>
              </a:rPr>
              <a:t>Simple diagram illustrating the initialization and production of the multi-model </a:t>
            </a:r>
            <a:r>
              <a:rPr lang="en-US" altLang="en-US" dirty="0" err="1" smtClean="0">
                <a:latin typeface="Times" pitchFamily="-84" charset="0"/>
                <a:ea typeface="ＭＳ Ｐゴシック" pitchFamily="34" charset="-128"/>
              </a:rPr>
              <a:t>hindcasts</a:t>
            </a:r>
            <a:r>
              <a:rPr lang="en-US" altLang="en-US" dirty="0" smtClean="0">
                <a:latin typeface="Times" pitchFamily="-84" charset="0"/>
                <a:ea typeface="ＭＳ Ｐゴシック" pitchFamily="34" charset="-128"/>
              </a:rPr>
              <a:t>.</a:t>
            </a:r>
          </a:p>
          <a:p>
            <a:endParaRPr lang="es-ES" altLang="en-US" dirty="0" smtClean="0">
              <a:ea typeface="ＭＳ Ｐゴシック" pitchFamily="34" charset="-128"/>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F6EE2BD-FF4D-478E-9D9C-6F846D4BABEB}" type="slidenum">
              <a:rPr lang="en-US" altLang="en-US" sz="1200"/>
              <a:pPr eaLnBrk="1" hangingPunct="1"/>
              <a:t>16</a:t>
            </a:fld>
            <a:endParaRPr lang="en-US" altLang="en-US" sz="1200"/>
          </a:p>
        </p:txBody>
      </p:sp>
    </p:spTree>
    <p:extLst>
      <p:ext uri="{BB962C8B-B14F-4D97-AF65-F5344CB8AC3E}">
        <p14:creationId xmlns:p14="http://schemas.microsoft.com/office/powerpoint/2010/main" val="9603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pitchFamily="-84" charset="0"/>
                <a:ea typeface="ＭＳ Ｐゴシック" pitchFamily="34" charset="-128"/>
              </a:rPr>
              <a:t>Simple diagram illustrating the initialization and production of the multi-model hindcasts.</a:t>
            </a:r>
          </a:p>
          <a:p>
            <a:endParaRPr lang="es-ES" altLang="en-US" smtClean="0">
              <a:ea typeface="ＭＳ Ｐゴシック" pitchFamily="34" charset="-128"/>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4AE2E96-48C4-4EEE-BC28-21354B72259E}" type="slidenum">
              <a:rPr lang="en-US" altLang="en-US" sz="1200"/>
              <a:pPr eaLnBrk="1" hangingPunct="1"/>
              <a:t>17</a:t>
            </a:fld>
            <a:endParaRPr lang="en-US" altLang="en-US" sz="1200"/>
          </a:p>
        </p:txBody>
      </p:sp>
    </p:spTree>
    <p:extLst>
      <p:ext uri="{BB962C8B-B14F-4D97-AF65-F5344CB8AC3E}">
        <p14:creationId xmlns:p14="http://schemas.microsoft.com/office/powerpoint/2010/main" val="577538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pitchFamily="-84" charset="0"/>
                <a:ea typeface="ＭＳ Ｐゴシック" pitchFamily="34" charset="-128"/>
              </a:rPr>
              <a:t>Simple diagram illustrating the initialization and production of the multi-model hindcasts.</a:t>
            </a:r>
          </a:p>
          <a:p>
            <a:endParaRPr lang="es-ES" altLang="en-US" smtClean="0">
              <a:ea typeface="ＭＳ Ｐゴシック" pitchFamily="34" charset="-128"/>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E647035-D843-4D6F-BB49-B26E7DD8554E}" type="slidenum">
              <a:rPr lang="en-US" altLang="en-US" sz="1200"/>
              <a:pPr eaLnBrk="1" hangingPunct="1"/>
              <a:t>18</a:t>
            </a:fld>
            <a:endParaRPr lang="en-US" altLang="en-US" sz="1200"/>
          </a:p>
        </p:txBody>
      </p:sp>
    </p:spTree>
    <p:extLst>
      <p:ext uri="{BB962C8B-B14F-4D97-AF65-F5344CB8AC3E}">
        <p14:creationId xmlns:p14="http://schemas.microsoft.com/office/powerpoint/2010/main" val="2071624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pitchFamily="-84" charset="0"/>
                <a:ea typeface="ＭＳ Ｐゴシック" pitchFamily="34" charset="-128"/>
              </a:rPr>
              <a:t>Simple diagram illustrating the initialization and production of the multi-model hindcasts.</a:t>
            </a:r>
          </a:p>
          <a:p>
            <a:endParaRPr lang="es-ES" altLang="en-US" smtClean="0">
              <a:ea typeface="ＭＳ Ｐゴシック" pitchFamily="34" charset="-128"/>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78C4772-E1D6-4C1C-9EFF-A503A386F41D}" type="slidenum">
              <a:rPr lang="en-US" altLang="en-US" sz="1200"/>
              <a:pPr eaLnBrk="1" hangingPunct="1"/>
              <a:t>19</a:t>
            </a:fld>
            <a:endParaRPr lang="en-US" altLang="en-US" sz="1200"/>
          </a:p>
        </p:txBody>
      </p:sp>
    </p:spTree>
    <p:extLst>
      <p:ext uri="{BB962C8B-B14F-4D97-AF65-F5344CB8AC3E}">
        <p14:creationId xmlns:p14="http://schemas.microsoft.com/office/powerpoint/2010/main" val="661836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ea typeface="ＭＳ Ｐゴシック" pitchFamily="34" charset="-128"/>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72DF41-F6D7-4F28-AEF6-4C1505A155A2}" type="slidenum">
              <a:rPr lang="en-US" altLang="en-US" sz="1200"/>
              <a:pPr eaLnBrk="1" hangingPunct="1"/>
              <a:t>20</a:t>
            </a:fld>
            <a:endParaRPr lang="en-US" altLang="en-US" sz="1200"/>
          </a:p>
        </p:txBody>
      </p:sp>
    </p:spTree>
    <p:extLst>
      <p:ext uri="{BB962C8B-B14F-4D97-AF65-F5344CB8AC3E}">
        <p14:creationId xmlns:p14="http://schemas.microsoft.com/office/powerpoint/2010/main" val="5774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altLang="en-US" b="1" dirty="0" err="1" smtClean="0">
                <a:ea typeface="ＭＳ Ｐゴシック" pitchFamily="34" charset="-128"/>
              </a:rPr>
              <a:t>Schematic</a:t>
            </a:r>
            <a:r>
              <a:rPr lang="es-ES" altLang="en-US" b="1" dirty="0" smtClean="0">
                <a:ea typeface="ＭＳ Ｐゴシック" pitchFamily="34" charset="-128"/>
              </a:rPr>
              <a:t> </a:t>
            </a:r>
            <a:r>
              <a:rPr lang="es-ES" altLang="en-US" b="1" dirty="0" err="1" smtClean="0">
                <a:ea typeface="ＭＳ Ｐゴシック" pitchFamily="34" charset="-128"/>
              </a:rPr>
              <a:t>illustrating</a:t>
            </a:r>
            <a:r>
              <a:rPr lang="es-ES" altLang="en-US" b="1" dirty="0" smtClean="0">
                <a:ea typeface="ＭＳ Ｐゴシック" pitchFamily="34" charset="-128"/>
              </a:rPr>
              <a:t> </a:t>
            </a:r>
            <a:r>
              <a:rPr lang="es-ES" altLang="en-US" b="1" dirty="0" err="1" smtClean="0">
                <a:ea typeface="ＭＳ Ｐゴシック" pitchFamily="34" charset="-128"/>
              </a:rPr>
              <a:t>progression</a:t>
            </a:r>
            <a:r>
              <a:rPr lang="es-ES" altLang="en-US" b="1" dirty="0" smtClean="0">
                <a:ea typeface="ＭＳ Ｐゴシック" pitchFamily="34" charset="-128"/>
              </a:rPr>
              <a:t> </a:t>
            </a:r>
            <a:r>
              <a:rPr lang="es-ES" altLang="en-US" b="1" dirty="0" err="1" smtClean="0">
                <a:ea typeface="ＭＳ Ｐゴシック" pitchFamily="34" charset="-128"/>
              </a:rPr>
              <a:t>from</a:t>
            </a:r>
            <a:r>
              <a:rPr lang="es-ES" altLang="en-US" b="1" dirty="0" smtClean="0">
                <a:ea typeface="ＭＳ Ｐゴシック" pitchFamily="34" charset="-128"/>
              </a:rPr>
              <a:t> </a:t>
            </a:r>
            <a:r>
              <a:rPr lang="es-ES" altLang="en-US" b="1" dirty="0" err="1" smtClean="0">
                <a:ea typeface="ＭＳ Ｐゴシック" pitchFamily="34" charset="-128"/>
              </a:rPr>
              <a:t>initial</a:t>
            </a:r>
            <a:r>
              <a:rPr lang="es-ES" altLang="en-US" b="1" dirty="0" smtClean="0">
                <a:ea typeface="ＭＳ Ｐゴシック" pitchFamily="34" charset="-128"/>
              </a:rPr>
              <a:t> </a:t>
            </a:r>
            <a:r>
              <a:rPr lang="es-ES" altLang="en-US" b="1" dirty="0" err="1" smtClean="0">
                <a:ea typeface="ＭＳ Ｐゴシック" pitchFamily="34" charset="-128"/>
              </a:rPr>
              <a:t>value</a:t>
            </a:r>
            <a:r>
              <a:rPr lang="es-ES" altLang="en-US" b="1" dirty="0" smtClean="0">
                <a:ea typeface="ＭＳ Ｐゴシック" pitchFamily="34" charset="-128"/>
              </a:rPr>
              <a:t> </a:t>
            </a:r>
            <a:r>
              <a:rPr lang="es-ES" altLang="en-US" b="1" dirty="0" err="1" smtClean="0">
                <a:ea typeface="ＭＳ Ｐゴシック" pitchFamily="34" charset="-128"/>
              </a:rPr>
              <a:t>problems</a:t>
            </a:r>
            <a:r>
              <a:rPr lang="es-ES" altLang="en-US" b="1" dirty="0" smtClean="0">
                <a:ea typeface="ＭＳ Ｐゴシック" pitchFamily="34" charset="-128"/>
              </a:rPr>
              <a:t> </a:t>
            </a:r>
            <a:r>
              <a:rPr lang="es-ES" altLang="en-US" b="1" dirty="0" err="1" smtClean="0">
                <a:ea typeface="ＭＳ Ｐゴシック" pitchFamily="34" charset="-128"/>
              </a:rPr>
              <a:t>with</a:t>
            </a:r>
            <a:r>
              <a:rPr lang="es-ES" altLang="en-US" b="1" dirty="0" smtClean="0">
                <a:ea typeface="ＭＳ Ｐゴシック" pitchFamily="34" charset="-128"/>
              </a:rPr>
              <a:t> </a:t>
            </a:r>
            <a:r>
              <a:rPr lang="es-ES" altLang="en-US" b="1" dirty="0" err="1" smtClean="0">
                <a:ea typeface="ＭＳ Ｐゴシック" pitchFamily="34" charset="-128"/>
              </a:rPr>
              <a:t>daily</a:t>
            </a:r>
            <a:r>
              <a:rPr lang="es-ES" altLang="en-US" b="1" dirty="0" smtClean="0">
                <a:ea typeface="ＭＳ Ｐゴシック" pitchFamily="34" charset="-128"/>
              </a:rPr>
              <a:t> </a:t>
            </a:r>
            <a:r>
              <a:rPr lang="es-ES" altLang="en-US" b="1" dirty="0" err="1" smtClean="0">
                <a:ea typeface="ＭＳ Ｐゴシック" pitchFamily="34" charset="-128"/>
              </a:rPr>
              <a:t>weather</a:t>
            </a:r>
            <a:r>
              <a:rPr lang="es-ES" altLang="en-US" b="1" dirty="0" smtClean="0">
                <a:ea typeface="ＭＳ Ｐゴシック" pitchFamily="34" charset="-128"/>
              </a:rPr>
              <a:t> </a:t>
            </a:r>
            <a:r>
              <a:rPr lang="es-ES" altLang="en-US" b="1" dirty="0" err="1" smtClean="0">
                <a:ea typeface="ＭＳ Ｐゴシック" pitchFamily="34" charset="-128"/>
              </a:rPr>
              <a:t>forecasts</a:t>
            </a:r>
            <a:r>
              <a:rPr lang="es-ES" altLang="en-US" b="1" dirty="0" smtClean="0">
                <a:ea typeface="ＭＳ Ｐゴシック" pitchFamily="34" charset="-128"/>
              </a:rPr>
              <a:t> at </a:t>
            </a:r>
            <a:r>
              <a:rPr lang="es-ES" altLang="en-US" b="1" dirty="0" err="1" smtClean="0">
                <a:ea typeface="ＭＳ Ｐゴシック" pitchFamily="34" charset="-128"/>
              </a:rPr>
              <a:t>one</a:t>
            </a:r>
            <a:r>
              <a:rPr lang="es-ES" altLang="en-US" b="1" dirty="0" smtClean="0">
                <a:ea typeface="ＭＳ Ｐゴシック" pitchFamily="34" charset="-128"/>
              </a:rPr>
              <a:t> </a:t>
            </a:r>
            <a:r>
              <a:rPr lang="es-ES" altLang="en-US" b="1" dirty="0" err="1" smtClean="0">
                <a:ea typeface="ＭＳ Ｐゴシック" pitchFamily="34" charset="-128"/>
              </a:rPr>
              <a:t>end</a:t>
            </a:r>
            <a:r>
              <a:rPr lang="es-ES" altLang="en-US" b="1" dirty="0" smtClean="0">
                <a:ea typeface="ＭＳ Ｐゴシック" pitchFamily="34" charset="-128"/>
              </a:rPr>
              <a:t>, and </a:t>
            </a:r>
            <a:r>
              <a:rPr lang="es-ES" altLang="en-US" b="1" dirty="0" err="1" smtClean="0">
                <a:ea typeface="ＭＳ Ｐゴシック" pitchFamily="34" charset="-128"/>
              </a:rPr>
              <a:t>multidecadal</a:t>
            </a:r>
            <a:r>
              <a:rPr lang="es-ES" altLang="en-US" b="1" dirty="0" smtClean="0">
                <a:ea typeface="ＭＳ Ｐゴシック" pitchFamily="34" charset="-128"/>
              </a:rPr>
              <a:t> to </a:t>
            </a:r>
            <a:r>
              <a:rPr lang="es-ES" altLang="en-US" b="1" dirty="0" err="1" smtClean="0">
                <a:ea typeface="ＭＳ Ｐゴシック" pitchFamily="34" charset="-128"/>
              </a:rPr>
              <a:t>century</a:t>
            </a:r>
            <a:r>
              <a:rPr lang="es-ES" altLang="en-US" b="1" dirty="0" smtClean="0">
                <a:ea typeface="ＭＳ Ｐゴシック" pitchFamily="34" charset="-128"/>
              </a:rPr>
              <a:t> </a:t>
            </a:r>
            <a:r>
              <a:rPr lang="es-ES" altLang="en-US" b="1" dirty="0" err="1" smtClean="0">
                <a:ea typeface="ＭＳ Ｐゴシック" pitchFamily="34" charset="-128"/>
              </a:rPr>
              <a:t>projections</a:t>
            </a:r>
            <a:r>
              <a:rPr lang="es-ES" altLang="en-US" b="1" dirty="0" smtClean="0">
                <a:ea typeface="ＭＳ Ｐゴシック" pitchFamily="34" charset="-128"/>
              </a:rPr>
              <a:t> as a </a:t>
            </a:r>
            <a:r>
              <a:rPr lang="es-ES" altLang="en-US" b="1" dirty="0" err="1" smtClean="0">
                <a:ea typeface="ＭＳ Ｐゴシック" pitchFamily="34" charset="-128"/>
              </a:rPr>
              <a:t>forced</a:t>
            </a:r>
            <a:r>
              <a:rPr lang="es-ES" altLang="en-US" b="1" dirty="0" smtClean="0">
                <a:ea typeface="ＭＳ Ｐゴシック" pitchFamily="34" charset="-128"/>
              </a:rPr>
              <a:t> </a:t>
            </a:r>
            <a:r>
              <a:rPr lang="es-ES" altLang="en-US" b="1" dirty="0" err="1" smtClean="0">
                <a:ea typeface="ＭＳ Ｐゴシック" pitchFamily="34" charset="-128"/>
              </a:rPr>
              <a:t>boundary</a:t>
            </a:r>
            <a:r>
              <a:rPr lang="es-ES" altLang="en-US" b="1" dirty="0" smtClean="0">
                <a:ea typeface="ＭＳ Ｐゴシック" pitchFamily="34" charset="-128"/>
              </a:rPr>
              <a:t> </a:t>
            </a:r>
            <a:r>
              <a:rPr lang="es-ES" altLang="en-US" b="1" dirty="0" err="1" smtClean="0">
                <a:ea typeface="ＭＳ Ｐゴシック" pitchFamily="34" charset="-128"/>
              </a:rPr>
              <a:t>condition</a:t>
            </a:r>
            <a:r>
              <a:rPr lang="es-ES" altLang="en-US" b="1" dirty="0" smtClean="0">
                <a:ea typeface="ＭＳ Ｐゴシック" pitchFamily="34" charset="-128"/>
              </a:rPr>
              <a:t> </a:t>
            </a:r>
            <a:r>
              <a:rPr lang="es-ES" altLang="en-US" b="1" dirty="0" err="1" smtClean="0">
                <a:ea typeface="ＭＳ Ｐゴシック" pitchFamily="34" charset="-128"/>
              </a:rPr>
              <a:t>problem</a:t>
            </a:r>
            <a:r>
              <a:rPr lang="es-ES" altLang="en-US" b="1" dirty="0" smtClean="0">
                <a:ea typeface="ＭＳ Ｐゴシック" pitchFamily="34" charset="-128"/>
              </a:rPr>
              <a:t> at </a:t>
            </a:r>
            <a:r>
              <a:rPr lang="es-ES" altLang="en-US" b="1" dirty="0" err="1" smtClean="0">
                <a:ea typeface="ＭＳ Ｐゴシック" pitchFamily="34" charset="-128"/>
              </a:rPr>
              <a:t>the</a:t>
            </a:r>
            <a:r>
              <a:rPr lang="es-ES" altLang="en-US" b="1" dirty="0" smtClean="0">
                <a:ea typeface="ＭＳ Ｐゴシック" pitchFamily="34" charset="-128"/>
              </a:rPr>
              <a:t> </a:t>
            </a:r>
            <a:r>
              <a:rPr lang="es-ES" altLang="en-US" b="1" dirty="0" err="1" smtClean="0">
                <a:ea typeface="ＭＳ Ｐゴシック" pitchFamily="34" charset="-128"/>
              </a:rPr>
              <a:t>other</a:t>
            </a:r>
            <a:r>
              <a:rPr lang="es-ES" altLang="en-US" b="1" dirty="0" smtClean="0">
                <a:ea typeface="ＭＳ Ｐゴシック" pitchFamily="34" charset="-128"/>
              </a:rPr>
              <a:t>, </a:t>
            </a:r>
            <a:r>
              <a:rPr lang="es-ES" altLang="en-US" b="1" dirty="0" err="1" smtClean="0">
                <a:ea typeface="ＭＳ Ｐゴシック" pitchFamily="34" charset="-128"/>
              </a:rPr>
              <a:t>with</a:t>
            </a:r>
            <a:r>
              <a:rPr lang="es-ES" altLang="en-US" b="1" dirty="0" smtClean="0">
                <a:ea typeface="ＭＳ Ｐゴシック" pitchFamily="34" charset="-128"/>
              </a:rPr>
              <a:t> </a:t>
            </a:r>
            <a:r>
              <a:rPr lang="es-ES" altLang="en-US" b="1" dirty="0" err="1" smtClean="0">
                <a:ea typeface="ＭＳ Ｐゴシック" pitchFamily="34" charset="-128"/>
              </a:rPr>
              <a:t>seasonal</a:t>
            </a:r>
            <a:r>
              <a:rPr lang="es-ES" altLang="en-US" b="1" dirty="0" smtClean="0">
                <a:ea typeface="ＭＳ Ｐゴシック" pitchFamily="34" charset="-128"/>
              </a:rPr>
              <a:t> and </a:t>
            </a:r>
            <a:r>
              <a:rPr lang="es-ES" altLang="en-US" b="1" dirty="0" err="1" smtClean="0">
                <a:ea typeface="ＭＳ Ｐゴシック" pitchFamily="34" charset="-128"/>
              </a:rPr>
              <a:t>decadal</a:t>
            </a:r>
            <a:r>
              <a:rPr lang="es-ES" altLang="en-US" b="1" dirty="0" smtClean="0">
                <a:ea typeface="ＭＳ Ｐゴシック" pitchFamily="34" charset="-128"/>
              </a:rPr>
              <a:t> </a:t>
            </a:r>
            <a:r>
              <a:rPr lang="es-ES" altLang="en-US" b="1" dirty="0" err="1" smtClean="0">
                <a:ea typeface="ＭＳ Ｐゴシック" pitchFamily="34" charset="-128"/>
              </a:rPr>
              <a:t>prediction</a:t>
            </a:r>
            <a:r>
              <a:rPr lang="es-ES" altLang="en-US" b="1" dirty="0" smtClean="0">
                <a:ea typeface="ＭＳ Ｐゴシック" pitchFamily="34" charset="-128"/>
              </a:rPr>
              <a:t> in </a:t>
            </a:r>
            <a:r>
              <a:rPr lang="es-ES" altLang="en-US" b="1" dirty="0" err="1" smtClean="0">
                <a:ea typeface="ＭＳ Ｐゴシック" pitchFamily="34" charset="-128"/>
              </a:rPr>
              <a:t>between</a:t>
            </a:r>
            <a:r>
              <a:rPr lang="es-ES" altLang="en-US" b="1" dirty="0" smtClean="0">
                <a:ea typeface="ＭＳ Ｐゴシック" pitchFamily="34" charset="-128"/>
              </a:rPr>
              <a:t>. </a:t>
            </a:r>
            <a:endParaRPr lang="es-ES" altLang="en-US" dirty="0" smtClean="0">
              <a:ea typeface="ＭＳ Ｐゴシック" pitchFamily="34" charset="-128"/>
            </a:endParaRPr>
          </a:p>
          <a:p>
            <a:endParaRPr lang="es-ES" alt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ea typeface="ＭＳ Ｐゴシック" pitchFamily="34" charset="-128"/>
                <a:cs typeface="Arial" pitchFamily="34" charset="0"/>
              </a:rPr>
              <a:t>Progression from initial-value problems with weather forecasting at one end and multi-decadal to century projections as a forced boundary condition problem at the other, with climate prediction (</a:t>
            </a:r>
            <a:r>
              <a:rPr lang="en-GB" altLang="en-US" dirty="0" smtClean="0">
                <a:solidFill>
                  <a:srgbClr val="004990"/>
                </a:solidFill>
                <a:ea typeface="ＭＳ Ｐゴシック" pitchFamily="34" charset="-128"/>
                <a:cs typeface="Arial" pitchFamily="34" charset="0"/>
              </a:rPr>
              <a:t>sub-seasonal,</a:t>
            </a:r>
            <a:r>
              <a:rPr lang="en-GB" altLang="en-US" dirty="0" smtClean="0">
                <a:solidFill>
                  <a:srgbClr val="FF0000"/>
                </a:solidFill>
                <a:ea typeface="ＭＳ Ｐゴシック" pitchFamily="34" charset="-128"/>
                <a:cs typeface="Arial" pitchFamily="34" charset="0"/>
              </a:rPr>
              <a:t> seasonal </a:t>
            </a:r>
            <a:r>
              <a:rPr lang="en-GB" altLang="en-US" dirty="0" smtClean="0">
                <a:solidFill>
                  <a:srgbClr val="004990"/>
                </a:solidFill>
                <a:ea typeface="ＭＳ Ｐゴシック" pitchFamily="34" charset="-128"/>
                <a:cs typeface="Arial" pitchFamily="34" charset="0"/>
              </a:rPr>
              <a:t>and decadal</a:t>
            </a:r>
            <a:r>
              <a:rPr lang="en-GB" altLang="en-US" dirty="0" smtClean="0">
                <a:ea typeface="ＭＳ Ｐゴシック" pitchFamily="34" charset="-128"/>
                <a:cs typeface="Arial" pitchFamily="34" charset="0"/>
              </a:rPr>
              <a:t>) in the middle. Prediction involves initialization and systematic comparison with a </a:t>
            </a:r>
            <a:r>
              <a:rPr lang="en-GB" altLang="en-US" dirty="0" smtClean="0">
                <a:solidFill>
                  <a:schemeClr val="tx2"/>
                </a:solidFill>
                <a:ea typeface="ＭＳ Ｐゴシック" pitchFamily="34" charset="-128"/>
                <a:cs typeface="Arial" pitchFamily="34" charset="0"/>
              </a:rPr>
              <a:t>simultaneous </a:t>
            </a:r>
            <a:r>
              <a:rPr lang="en-GB" altLang="en-US" dirty="0" smtClean="0">
                <a:ea typeface="ＭＳ Ｐゴシック" pitchFamily="34" charset="-128"/>
                <a:cs typeface="Arial" pitchFamily="34" charset="0"/>
              </a:rPr>
              <a:t>reference</a:t>
            </a:r>
          </a:p>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2</a:t>
            </a:fld>
            <a:endParaRPr lang="en-US" altLang="en-US" sz="1200"/>
          </a:p>
        </p:txBody>
      </p:sp>
    </p:spTree>
    <p:extLst>
      <p:ext uri="{BB962C8B-B14F-4D97-AF65-F5344CB8AC3E}">
        <p14:creationId xmlns:p14="http://schemas.microsoft.com/office/powerpoint/2010/main" val="4169805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ea typeface="ＭＳ Ｐゴシック" pitchFamily="34" charset="-128"/>
            </a:endParaRPr>
          </a:p>
        </p:txBody>
      </p:sp>
      <p:sp>
        <p:nvSpPr>
          <p:cNvPr id="7782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F308C4-8381-47F9-BE3C-D364AD1A4A60}" type="slidenum">
              <a:rPr lang="en-US" altLang="en-US" sz="1200"/>
              <a:pPr eaLnBrk="1" hangingPunct="1"/>
              <a:t>21</a:t>
            </a:fld>
            <a:endParaRPr lang="en-US" altLang="en-US" sz="1200"/>
          </a:p>
        </p:txBody>
      </p:sp>
    </p:spTree>
    <p:extLst>
      <p:ext uri="{BB962C8B-B14F-4D97-AF65-F5344CB8AC3E}">
        <p14:creationId xmlns:p14="http://schemas.microsoft.com/office/powerpoint/2010/main" val="339036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0"/>
                <a:cs typeface="ＭＳ Ｐゴシック" charset="0"/>
              </a:rPr>
              <a:t>While the energy sector has routinely been using weather forecast out up to 15 days (</a:t>
            </a:r>
            <a:r>
              <a:rPr lang="en-GB" sz="1200" kern="1200" dirty="0" err="1" smtClean="0">
                <a:solidFill>
                  <a:schemeClr val="tx1"/>
                </a:solidFill>
                <a:effectLst/>
                <a:latin typeface="+mn-lt"/>
                <a:ea typeface="ＭＳ Ｐゴシック" charset="0"/>
                <a:cs typeface="ＭＳ Ｐゴシック" charset="0"/>
              </a:rPr>
              <a:t>Dubus</a:t>
            </a:r>
            <a:r>
              <a:rPr lang="en-GB" sz="1200" kern="1200" dirty="0" smtClean="0">
                <a:solidFill>
                  <a:schemeClr val="tx1"/>
                </a:solidFill>
                <a:effectLst/>
                <a:latin typeface="+mn-lt"/>
                <a:ea typeface="ＭＳ Ｐゴシック" charset="0"/>
                <a:cs typeface="ＭＳ Ｐゴシック" charset="0"/>
              </a:rPr>
              <a:t>, 2010), beyond this time horizon, climatological data (typically 30-years averages) are used. A common assumption in this method is that future conditions will be similar to past conditions. This assumption entails two inherent shortcomings. The first one is that past conditions can be highly variable, which can make them of limited use when guessing the future. The second one is that climatology cannot predict events which have never happened before, i.e. extreme events, which can be particularly harmful and whose prediction is of special interest for stakeholders. Our knowledge of climatology is based on a finite sample of past events. This sample is limited in time, and doesn’t need to be fully representative of what can happen. Moreover, a climatological approach does not take into account changes in atmospheric dynamics, such as those caused by climate change. Climate change may render past conditions useless for predicting future events, as they may no longer hold true.</a:t>
            </a:r>
            <a:endParaRPr lang="en-US" sz="1200" kern="1200" dirty="0" smtClean="0">
              <a:solidFill>
                <a:schemeClr val="tx1"/>
              </a:solidFill>
              <a:effectLst/>
              <a:latin typeface="+mn-lt"/>
              <a:ea typeface="ＭＳ Ｐゴシック" charset="0"/>
              <a:cs typeface="ＭＳ Ｐゴシック" charset="0"/>
            </a:endParaRPr>
          </a:p>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3</a:t>
            </a:fld>
            <a:endParaRPr lang="en-US" altLang="en-US" sz="1200"/>
          </a:p>
        </p:txBody>
      </p:sp>
    </p:spTree>
    <p:extLst>
      <p:ext uri="{BB962C8B-B14F-4D97-AF65-F5344CB8AC3E}">
        <p14:creationId xmlns:p14="http://schemas.microsoft.com/office/powerpoint/2010/main" val="81076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lnSpc>
                <a:spcPct val="150000"/>
              </a:lnSpc>
              <a:spcBef>
                <a:spcPts val="0"/>
              </a:spcBef>
              <a:spcAft>
                <a:spcPts val="0"/>
              </a:spcAft>
            </a:pPr>
            <a:r>
              <a:rPr lang="en-US" sz="1200" dirty="0" smtClean="0">
                <a:solidFill>
                  <a:srgbClr val="004990"/>
                </a:solidFill>
                <a:latin typeface="Arial"/>
                <a:ea typeface="ＭＳ Ｐゴシック"/>
              </a:rPr>
              <a:t>Climate predictions don’t have usable skill in forecasting on which day a locality will have temperature extremes, etc. </a:t>
            </a:r>
          </a:p>
          <a:p>
            <a:pPr fontAlgn="auto">
              <a:lnSpc>
                <a:spcPct val="150000"/>
              </a:lnSpc>
              <a:spcBef>
                <a:spcPts val="0"/>
              </a:spcBef>
              <a:spcAft>
                <a:spcPts val="0"/>
              </a:spcAft>
            </a:pPr>
            <a:r>
              <a:rPr lang="en-US" sz="1200" dirty="0" smtClean="0">
                <a:solidFill>
                  <a:srgbClr val="004990"/>
                </a:solidFill>
                <a:latin typeface="Arial"/>
                <a:ea typeface="ＭＳ Ｐゴシック"/>
              </a:rPr>
              <a:t>However, climate predictions have nonetheless some skill in predicting </a:t>
            </a:r>
            <a:r>
              <a:rPr lang="en-US" sz="1200" b="1" dirty="0" smtClean="0">
                <a:solidFill>
                  <a:srgbClr val="004990"/>
                </a:solidFill>
                <a:latin typeface="Arial"/>
                <a:ea typeface="ＭＳ Ｐゴシック"/>
              </a:rPr>
              <a:t>anomalies in the seasonal average of the weather </a:t>
            </a:r>
            <a:r>
              <a:rPr lang="en-US" sz="1200" dirty="0" smtClean="0">
                <a:solidFill>
                  <a:srgbClr val="004990"/>
                </a:solidFill>
                <a:latin typeface="Arial"/>
                <a:ea typeface="ＭＳ Ｐゴシック"/>
              </a:rPr>
              <a:t>i.e., anomalies of the climate. </a:t>
            </a:r>
            <a:r>
              <a:rPr lang="en-US" sz="1200" b="1" dirty="0" smtClean="0">
                <a:solidFill>
                  <a:srgbClr val="004990"/>
                </a:solidFill>
                <a:latin typeface="Arial"/>
                <a:ea typeface="ＭＳ Ｐゴシック"/>
              </a:rPr>
              <a:t>This skill is present regardless of the daily timing of the </a:t>
            </a:r>
            <a:r>
              <a:rPr lang="en-US" sz="1200" b="1" u="sng" dirty="0" smtClean="0">
                <a:solidFill>
                  <a:srgbClr val="004990"/>
                </a:solidFill>
                <a:latin typeface="Arial"/>
                <a:ea typeface="ＭＳ Ｐゴシック"/>
              </a:rPr>
              <a:t>major weather events </a:t>
            </a:r>
            <a:r>
              <a:rPr lang="en-US" sz="1200" b="1" dirty="0" smtClean="0">
                <a:solidFill>
                  <a:srgbClr val="004990"/>
                </a:solidFill>
                <a:latin typeface="Arial"/>
                <a:ea typeface="ＭＳ Ｐゴシック"/>
              </a:rPr>
              <a:t>within the period</a:t>
            </a:r>
            <a:r>
              <a:rPr lang="en-US" sz="1200" dirty="0" smtClean="0">
                <a:solidFill>
                  <a:srgbClr val="004990"/>
                </a:solidFill>
                <a:latin typeface="Arial"/>
                <a:ea typeface="ＭＳ Ｐゴシック"/>
              </a:rPr>
              <a:t>. This level of skill for seasonal averages or totals may be useful for sectors impacted by climate variability, such as viticulture.</a:t>
            </a:r>
            <a:endParaRPr lang="en-US" sz="1200" dirty="0">
              <a:solidFill>
                <a:srgbClr val="004990"/>
              </a:solidFill>
              <a:latin typeface="Arial"/>
              <a:ea typeface="ＭＳ Ｐゴシック"/>
            </a:endParaRPr>
          </a:p>
        </p:txBody>
      </p:sp>
      <p:sp>
        <p:nvSpPr>
          <p:cNvPr id="97283"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36F8AA-1506-4039-B559-C2700D18B96D}" type="slidenum">
              <a:rPr lang="en-US" altLang="en-US" sz="1200"/>
              <a:pPr eaLnBrk="1" hangingPunct="1"/>
              <a:t>4</a:t>
            </a:fld>
            <a:endParaRPr lang="en-US" altLang="en-US" sz="1200"/>
          </a:p>
        </p:txBody>
      </p:sp>
    </p:spTree>
    <p:extLst>
      <p:ext uri="{BB962C8B-B14F-4D97-AF65-F5344CB8AC3E}">
        <p14:creationId xmlns:p14="http://schemas.microsoft.com/office/powerpoint/2010/main" val="137024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predictability</a:t>
            </a:r>
            <a:r>
              <a:rPr lang="es-ES" altLang="en-US" baseline="0" dirty="0" smtClean="0">
                <a:ea typeface="ＭＳ Ｐゴシック" pitchFamily="34" charset="-128"/>
              </a:rPr>
              <a:t> of </a:t>
            </a:r>
            <a:r>
              <a:rPr lang="es-ES" altLang="en-US" baseline="0" dirty="0" err="1" smtClean="0">
                <a:ea typeface="ＭＳ Ｐゴシック" pitchFamily="34" charset="-128"/>
              </a:rPr>
              <a:t>the</a:t>
            </a:r>
            <a:r>
              <a:rPr lang="es-ES" altLang="en-US" baseline="0" dirty="0" smtClean="0">
                <a:ea typeface="ＭＳ Ｐゴシック" pitchFamily="34" charset="-128"/>
              </a:rPr>
              <a:t> Surface air temperatura and </a:t>
            </a:r>
            <a:r>
              <a:rPr lang="es-ES" altLang="en-US" baseline="0" dirty="0" err="1" smtClean="0">
                <a:ea typeface="ＭＳ Ｐゴシック" pitchFamily="34" charset="-128"/>
              </a:rPr>
              <a:t>precipitation</a:t>
            </a:r>
            <a:r>
              <a:rPr lang="es-ES" altLang="en-US" baseline="0" dirty="0" smtClean="0">
                <a:ea typeface="ＭＳ Ｐゴシック" pitchFamily="34" charset="-128"/>
              </a:rPr>
              <a:t> </a:t>
            </a:r>
            <a:r>
              <a:rPr lang="es-ES" altLang="en-US" baseline="0" dirty="0" err="1" smtClean="0">
                <a:ea typeface="ＭＳ Ｐゴシック" pitchFamily="34" charset="-128"/>
              </a:rPr>
              <a:t>patterns</a:t>
            </a:r>
            <a:r>
              <a:rPr lang="es-ES" altLang="en-US" baseline="0" dirty="0" smtClean="0">
                <a:ea typeface="ＭＳ Ｐゴシック" pitchFamily="34" charset="-128"/>
              </a:rPr>
              <a:t>, </a:t>
            </a:r>
            <a:r>
              <a:rPr lang="es-ES" altLang="en-US" baseline="0" dirty="0" err="1" smtClean="0">
                <a:ea typeface="ＭＳ Ｐゴシック" pitchFamily="34" charset="-128"/>
              </a:rPr>
              <a:t>which</a:t>
            </a:r>
            <a:r>
              <a:rPr lang="es-ES" altLang="en-US" baseline="0" dirty="0" smtClean="0">
                <a:ea typeface="ＭＳ Ｐゴシック" pitchFamily="34" charset="-128"/>
              </a:rPr>
              <a:t> are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varibles</a:t>
            </a:r>
            <a:r>
              <a:rPr lang="es-ES" altLang="en-US" baseline="0" dirty="0" smtClean="0">
                <a:ea typeface="ＭＳ Ｐゴシック" pitchFamily="34" charset="-128"/>
              </a:rPr>
              <a:t> </a:t>
            </a:r>
            <a:r>
              <a:rPr lang="es-ES" altLang="en-US" baseline="0" dirty="0" err="1" smtClean="0">
                <a:ea typeface="ＭＳ Ｐゴシック" pitchFamily="34" charset="-128"/>
              </a:rPr>
              <a:t>that</a:t>
            </a:r>
            <a:r>
              <a:rPr lang="es-ES" altLang="en-US" baseline="0" dirty="0" smtClean="0">
                <a:ea typeface="ＭＳ Ｐゴシック" pitchFamily="34" charset="-128"/>
              </a:rPr>
              <a:t> </a:t>
            </a:r>
            <a:r>
              <a:rPr lang="es-ES" altLang="en-US" baseline="0" dirty="0" err="1" smtClean="0">
                <a:ea typeface="ＭＳ Ｐゴシック" pitchFamily="34" charset="-128"/>
              </a:rPr>
              <a:t>play</a:t>
            </a:r>
            <a:r>
              <a:rPr lang="es-ES" altLang="en-US" baseline="0" dirty="0" smtClean="0">
                <a:ea typeface="ＭＳ Ｐゴシック" pitchFamily="34" charset="-128"/>
              </a:rPr>
              <a:t>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most</a:t>
            </a:r>
            <a:r>
              <a:rPr lang="es-ES" altLang="en-US" baseline="0" dirty="0" smtClean="0">
                <a:ea typeface="ＭＳ Ｐゴシック" pitchFamily="34" charset="-128"/>
              </a:rPr>
              <a:t> </a:t>
            </a:r>
            <a:r>
              <a:rPr lang="es-ES" altLang="en-US" baseline="0" dirty="0" err="1" smtClean="0">
                <a:ea typeface="ＭＳ Ｐゴシック" pitchFamily="34" charset="-128"/>
              </a:rPr>
              <a:t>importatn</a:t>
            </a:r>
            <a:r>
              <a:rPr lang="es-ES" altLang="en-US" baseline="0" dirty="0" smtClean="0">
                <a:ea typeface="ＭＳ Ｐゴシック" pitchFamily="34" charset="-128"/>
              </a:rPr>
              <a:t> role to </a:t>
            </a:r>
            <a:r>
              <a:rPr lang="es-ES" altLang="en-US" baseline="0" dirty="0" err="1" smtClean="0">
                <a:ea typeface="ＭＳ Ｐゴシック" pitchFamily="34" charset="-128"/>
              </a:rPr>
              <a:t>agricluture</a:t>
            </a:r>
            <a:r>
              <a:rPr lang="es-ES" altLang="en-US" baseline="0" dirty="0" smtClean="0">
                <a:ea typeface="ＭＳ Ｐゴシック" pitchFamily="34" charset="-128"/>
              </a:rPr>
              <a:t> </a:t>
            </a:r>
            <a:r>
              <a:rPr lang="es-ES" altLang="en-US" baseline="0" dirty="0" err="1" smtClean="0">
                <a:ea typeface="ＭＳ Ｐゴシック" pitchFamily="34" charset="-128"/>
              </a:rPr>
              <a:t>is</a:t>
            </a:r>
            <a:r>
              <a:rPr lang="es-ES" altLang="en-US" baseline="0" dirty="0" smtClean="0">
                <a:ea typeface="ＭＳ Ｐゴシック" pitchFamily="34" charset="-128"/>
              </a:rPr>
              <a:t> </a:t>
            </a:r>
            <a:r>
              <a:rPr lang="es-ES" altLang="en-US" baseline="0" dirty="0" err="1" smtClean="0">
                <a:ea typeface="ＭＳ Ｐゴシック" pitchFamily="34" charset="-128"/>
              </a:rPr>
              <a:t>linked</a:t>
            </a:r>
            <a:r>
              <a:rPr lang="es-ES" altLang="en-US" baseline="0" dirty="0" smtClean="0">
                <a:ea typeface="ＭＳ Ｐゴシック" pitchFamily="34" charset="-128"/>
              </a:rPr>
              <a:t> to </a:t>
            </a:r>
            <a:r>
              <a:rPr lang="es-ES" altLang="en-US" baseline="0" dirty="0" err="1" smtClean="0">
                <a:ea typeface="ＭＳ Ｐゴシック" pitchFamily="34" charset="-128"/>
              </a:rPr>
              <a:t>our</a:t>
            </a:r>
            <a:r>
              <a:rPr lang="es-ES" altLang="en-US" baseline="0" dirty="0" smtClean="0">
                <a:ea typeface="ＭＳ Ｐゴシック" pitchFamily="34" charset="-128"/>
              </a:rPr>
              <a:t> </a:t>
            </a:r>
            <a:r>
              <a:rPr lang="es-ES" altLang="en-US" baseline="0" dirty="0" err="1" smtClean="0">
                <a:ea typeface="ＭＳ Ｐゴシック" pitchFamily="34" charset="-128"/>
              </a:rPr>
              <a:t>ability</a:t>
            </a:r>
            <a:r>
              <a:rPr lang="es-ES" altLang="en-US" baseline="0" dirty="0" smtClean="0">
                <a:ea typeface="ＭＳ Ｐゴシック" pitchFamily="34" charset="-128"/>
              </a:rPr>
              <a:t> to </a:t>
            </a:r>
            <a:r>
              <a:rPr lang="es-ES" altLang="en-US" baseline="0" dirty="0" err="1" smtClean="0">
                <a:ea typeface="ＭＳ Ｐゴシック" pitchFamily="34" charset="-128"/>
              </a:rPr>
              <a:t>predict</a:t>
            </a:r>
            <a:r>
              <a:rPr lang="es-ES" altLang="en-US" baseline="0" dirty="0" smtClean="0">
                <a:ea typeface="ＭＳ Ｐゴシック" pitchFamily="34" charset="-128"/>
              </a:rPr>
              <a:t>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boundary</a:t>
            </a:r>
            <a:r>
              <a:rPr lang="es-ES" altLang="en-US" baseline="0" dirty="0" smtClean="0">
                <a:ea typeface="ＭＳ Ｐゴシック" pitchFamily="34" charset="-128"/>
              </a:rPr>
              <a:t> </a:t>
            </a:r>
            <a:r>
              <a:rPr lang="es-ES" altLang="en-US" baseline="0" dirty="0" err="1" smtClean="0">
                <a:ea typeface="ＭＳ Ｐゴシック" pitchFamily="34" charset="-128"/>
              </a:rPr>
              <a:t>conditions</a:t>
            </a:r>
            <a:r>
              <a:rPr lang="es-ES" altLang="en-US" baseline="0" dirty="0" smtClean="0">
                <a:ea typeface="ＭＳ Ｐゴシック" pitchFamily="34" charset="-128"/>
              </a:rPr>
              <a:t> of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climate</a:t>
            </a:r>
            <a:r>
              <a:rPr lang="es-ES" altLang="en-US" baseline="0" dirty="0" smtClean="0">
                <a:ea typeface="ＭＳ Ｐゴシック" pitchFamily="34" charset="-128"/>
              </a:rPr>
              <a:t> </a:t>
            </a:r>
            <a:r>
              <a:rPr lang="es-ES" altLang="en-US" baseline="0" dirty="0" err="1" smtClean="0">
                <a:ea typeface="ＭＳ Ｐゴシック" pitchFamily="34" charset="-128"/>
              </a:rPr>
              <a:t>system</a:t>
            </a:r>
            <a:r>
              <a:rPr lang="es-ES" altLang="en-US" baseline="0" dirty="0" smtClean="0">
                <a:ea typeface="ＭＳ Ｐゴシック" pitchFamily="34" charset="-128"/>
              </a:rPr>
              <a:t> </a:t>
            </a:r>
            <a:r>
              <a:rPr lang="es-ES" altLang="en-US" baseline="0" dirty="0" err="1" smtClean="0">
                <a:ea typeface="ＭＳ Ｐゴシック" pitchFamily="34" charset="-128"/>
              </a:rPr>
              <a:t>such</a:t>
            </a:r>
            <a:r>
              <a:rPr lang="es-ES" altLang="en-US" baseline="0" dirty="0" smtClean="0">
                <a:ea typeface="ＭＳ Ｐゴシック" pitchFamily="34" charset="-128"/>
              </a:rPr>
              <a:t> as </a:t>
            </a:r>
            <a:r>
              <a:rPr lang="es-ES" altLang="en-US" baseline="0" dirty="0" err="1" smtClean="0">
                <a:ea typeface="ＭＳ Ｐゴシック" pitchFamily="34" charset="-128"/>
              </a:rPr>
              <a:t>the</a:t>
            </a:r>
            <a:r>
              <a:rPr lang="es-ES" altLang="en-US" baseline="0" dirty="0" smtClean="0">
                <a:ea typeface="ＭＳ Ｐゴシック" pitchFamily="34" charset="-128"/>
              </a:rPr>
              <a:t> SST, </a:t>
            </a:r>
            <a:r>
              <a:rPr lang="es-ES" altLang="en-US" baseline="0" dirty="0" err="1" smtClean="0">
                <a:ea typeface="ＭＳ Ｐゴシック" pitchFamily="34" charset="-128"/>
              </a:rPr>
              <a:t>especially</a:t>
            </a:r>
            <a:r>
              <a:rPr lang="es-ES" altLang="en-US" baseline="0" dirty="0" smtClean="0">
                <a:ea typeface="ＭＳ Ｐゴシック" pitchFamily="34" charset="-128"/>
              </a:rPr>
              <a:t> in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tropics</a:t>
            </a:r>
            <a:r>
              <a:rPr lang="es-ES" altLang="en-US" baseline="0" dirty="0" smtClean="0">
                <a:ea typeface="ＭＳ Ｐゴシック" pitchFamily="34" charset="-128"/>
              </a:rPr>
              <a:t>. ENSO </a:t>
            </a:r>
            <a:r>
              <a:rPr lang="es-ES" altLang="en-US" baseline="0" dirty="0" err="1" smtClean="0">
                <a:ea typeface="ＭＳ Ｐゴシック" pitchFamily="34" charset="-128"/>
              </a:rPr>
              <a:t>is</a:t>
            </a:r>
            <a:r>
              <a:rPr lang="es-ES" altLang="en-US" baseline="0" dirty="0" smtClean="0">
                <a:ea typeface="ＭＳ Ｐゴシック" pitchFamily="34" charset="-128"/>
              </a:rPr>
              <a:t>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most</a:t>
            </a:r>
            <a:r>
              <a:rPr lang="es-ES" altLang="en-US" baseline="0" dirty="0" smtClean="0">
                <a:ea typeface="ＭＳ Ｐゴシック" pitchFamily="34" charset="-128"/>
              </a:rPr>
              <a:t> </a:t>
            </a:r>
            <a:r>
              <a:rPr lang="es-ES" altLang="en-US" baseline="0" dirty="0" err="1" smtClean="0">
                <a:ea typeface="ＭＳ Ｐゴシック" pitchFamily="34" charset="-128"/>
              </a:rPr>
              <a:t>important</a:t>
            </a:r>
            <a:r>
              <a:rPr lang="es-ES" altLang="en-US" baseline="0" dirty="0" smtClean="0">
                <a:ea typeface="ＭＳ Ｐゴシック" pitchFamily="34" charset="-128"/>
              </a:rPr>
              <a:t> </a:t>
            </a:r>
            <a:r>
              <a:rPr lang="es-ES" altLang="en-US" baseline="0" dirty="0" err="1" smtClean="0">
                <a:ea typeface="ＭＳ Ｐゴシック" pitchFamily="34" charset="-128"/>
              </a:rPr>
              <a:t>source</a:t>
            </a:r>
            <a:r>
              <a:rPr lang="es-ES" altLang="en-US" baseline="0" dirty="0" smtClean="0">
                <a:ea typeface="ＭＳ Ｐゴシック" pitchFamily="34" charset="-128"/>
              </a:rPr>
              <a:t> of </a:t>
            </a:r>
            <a:r>
              <a:rPr lang="es-ES" altLang="en-US" baseline="0" dirty="0" err="1" smtClean="0">
                <a:ea typeface="ＭＳ Ｐゴシック" pitchFamily="34" charset="-128"/>
              </a:rPr>
              <a:t>predictability</a:t>
            </a:r>
            <a:r>
              <a:rPr lang="es-ES" altLang="en-US" baseline="0" dirty="0" smtClean="0">
                <a:ea typeface="ＭＳ Ｐゴシック" pitchFamily="34" charset="-128"/>
              </a:rPr>
              <a:t> at </a:t>
            </a:r>
            <a:r>
              <a:rPr lang="es-ES" altLang="en-US" baseline="0" dirty="0" err="1" smtClean="0">
                <a:ea typeface="ＭＳ Ｐゴシック" pitchFamily="34" charset="-128"/>
              </a:rPr>
              <a:t>seasonal</a:t>
            </a:r>
            <a:r>
              <a:rPr lang="es-ES" altLang="en-US" baseline="0" dirty="0" smtClean="0">
                <a:ea typeface="ＭＳ Ｐゴシック" pitchFamily="34" charset="-128"/>
              </a:rPr>
              <a:t> time </a:t>
            </a:r>
            <a:r>
              <a:rPr lang="es-ES" altLang="en-US" baseline="0" dirty="0" err="1" smtClean="0">
                <a:ea typeface="ＭＳ Ｐゴシック" pitchFamily="34" charset="-128"/>
              </a:rPr>
              <a:t>scales</a:t>
            </a:r>
            <a:r>
              <a:rPr lang="es-ES" altLang="en-US" baseline="0" dirty="0" smtClean="0">
                <a:ea typeface="ＭＳ Ｐゴシック" pitchFamily="34" charset="-128"/>
              </a:rPr>
              <a:t>.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large</a:t>
            </a:r>
            <a:r>
              <a:rPr lang="es-ES" altLang="en-US" baseline="0" dirty="0" smtClean="0">
                <a:ea typeface="ＭＳ Ｐゴシック" pitchFamily="34" charset="-128"/>
              </a:rPr>
              <a:t> </a:t>
            </a:r>
            <a:r>
              <a:rPr lang="es-ES" altLang="en-US" baseline="0" dirty="0" err="1" smtClean="0">
                <a:ea typeface="ＭＳ Ｐゴシック" pitchFamily="34" charset="-128"/>
              </a:rPr>
              <a:t>spatial</a:t>
            </a:r>
            <a:r>
              <a:rPr lang="es-ES" altLang="en-US" baseline="0" dirty="0" smtClean="0">
                <a:ea typeface="ＭＳ Ｐゴシック" pitchFamily="34" charset="-128"/>
              </a:rPr>
              <a:t> </a:t>
            </a:r>
            <a:r>
              <a:rPr lang="es-ES" altLang="en-US" baseline="0" dirty="0" err="1" smtClean="0">
                <a:ea typeface="ＭＳ Ｐゴシック" pitchFamily="34" charset="-128"/>
              </a:rPr>
              <a:t>shifts</a:t>
            </a:r>
            <a:r>
              <a:rPr lang="es-ES" altLang="en-US" baseline="0" dirty="0" smtClean="0">
                <a:ea typeface="ＭＳ Ｐゴシック" pitchFamily="34" charset="-128"/>
              </a:rPr>
              <a:t> in tropical </a:t>
            </a:r>
            <a:r>
              <a:rPr lang="es-ES" altLang="en-US" baseline="0" dirty="0" err="1" smtClean="0">
                <a:ea typeface="ＭＳ Ｐゴシック" pitchFamily="34" charset="-128"/>
              </a:rPr>
              <a:t>Pacific</a:t>
            </a:r>
            <a:r>
              <a:rPr lang="es-ES" altLang="en-US" baseline="0" dirty="0" smtClean="0">
                <a:ea typeface="ＭＳ Ｐゴシック" pitchFamily="34" charset="-128"/>
              </a:rPr>
              <a:t> </a:t>
            </a:r>
            <a:r>
              <a:rPr lang="es-ES" altLang="en-US" baseline="0" dirty="0" err="1" smtClean="0">
                <a:ea typeface="ＭＳ Ｐゴシック" pitchFamily="34" charset="-128"/>
              </a:rPr>
              <a:t>rainfall</a:t>
            </a:r>
            <a:r>
              <a:rPr lang="es-ES" altLang="en-US" baseline="0" dirty="0" smtClean="0">
                <a:ea typeface="ＭＳ Ｐゴシック" pitchFamily="34" charset="-128"/>
              </a:rPr>
              <a:t> </a:t>
            </a:r>
            <a:r>
              <a:rPr lang="es-ES" altLang="en-US" baseline="0" dirty="0" err="1" smtClean="0">
                <a:ea typeface="ＭＳ Ｐゴシック" pitchFamily="34" charset="-128"/>
              </a:rPr>
              <a:t>associated</a:t>
            </a:r>
            <a:r>
              <a:rPr lang="es-ES" altLang="en-US" baseline="0" dirty="0" smtClean="0">
                <a:ea typeface="ＭＳ Ｐゴシック" pitchFamily="34" charset="-128"/>
              </a:rPr>
              <a:t> </a:t>
            </a:r>
            <a:r>
              <a:rPr lang="es-ES" altLang="en-US" baseline="0" dirty="0" err="1" smtClean="0">
                <a:ea typeface="ＭＳ Ｐゴシック" pitchFamily="34" charset="-128"/>
              </a:rPr>
              <a:t>with</a:t>
            </a:r>
            <a:r>
              <a:rPr lang="es-ES" altLang="en-US" baseline="0" dirty="0" smtClean="0">
                <a:ea typeface="ＭＳ Ｐゴシック" pitchFamily="34" charset="-128"/>
              </a:rPr>
              <a:t> ENSO lead to </a:t>
            </a:r>
            <a:r>
              <a:rPr lang="es-ES" altLang="en-US" baseline="0" dirty="0" err="1" smtClean="0">
                <a:ea typeface="ＭＳ Ｐゴシック" pitchFamily="34" charset="-128"/>
              </a:rPr>
              <a:t>large-scale</a:t>
            </a:r>
            <a:r>
              <a:rPr lang="es-ES" altLang="en-US" baseline="0" dirty="0" smtClean="0">
                <a:ea typeface="ＭＳ Ｐゴシック" pitchFamily="34" charset="-128"/>
              </a:rPr>
              <a:t> </a:t>
            </a:r>
            <a:r>
              <a:rPr lang="es-ES" altLang="en-US" baseline="0" dirty="0" err="1" smtClean="0">
                <a:ea typeface="ＭＳ Ｐゴシック" pitchFamily="34" charset="-128"/>
              </a:rPr>
              <a:t>changes</a:t>
            </a:r>
            <a:r>
              <a:rPr lang="es-ES" altLang="en-US" baseline="0" dirty="0" smtClean="0">
                <a:ea typeface="ＭＳ Ｐゴシック" pitchFamily="34" charset="-128"/>
              </a:rPr>
              <a:t> in global </a:t>
            </a:r>
            <a:r>
              <a:rPr lang="es-ES" altLang="en-US" baseline="0" dirty="0" err="1" smtClean="0">
                <a:ea typeface="ＭＳ Ｐゴシック" pitchFamily="34" charset="-128"/>
              </a:rPr>
              <a:t>circulation</a:t>
            </a:r>
            <a:r>
              <a:rPr lang="es-ES" altLang="en-US" baseline="0" dirty="0" smtClean="0">
                <a:ea typeface="ＭＳ Ｐゴシック" pitchFamily="34" charset="-128"/>
              </a:rPr>
              <a:t> and </a:t>
            </a:r>
            <a:r>
              <a:rPr lang="es-ES" altLang="en-US" baseline="0" dirty="0" err="1" smtClean="0">
                <a:ea typeface="ＭＳ Ｐゴシック" pitchFamily="34" charset="-128"/>
              </a:rPr>
              <a:t>precipitation</a:t>
            </a:r>
            <a:r>
              <a:rPr lang="es-ES" altLang="en-US" baseline="0" dirty="0" smtClean="0">
                <a:ea typeface="ＭＳ Ｐゴシック" pitchFamily="34" charset="-128"/>
              </a:rPr>
              <a:t>, , </a:t>
            </a:r>
            <a:r>
              <a:rPr lang="es-ES" altLang="en-US" baseline="0" dirty="0" err="1" smtClean="0">
                <a:ea typeface="ＭＳ Ｐゴシック" pitchFamily="34" charset="-128"/>
              </a:rPr>
              <a:t>which</a:t>
            </a:r>
            <a:r>
              <a:rPr lang="es-ES" altLang="en-US" baseline="0" dirty="0" smtClean="0">
                <a:ea typeface="ＭＳ Ｐゴシック" pitchFamily="34" charset="-128"/>
              </a:rPr>
              <a:t> </a:t>
            </a:r>
            <a:r>
              <a:rPr lang="es-ES" altLang="en-US" baseline="0" dirty="0" err="1" smtClean="0">
                <a:ea typeface="ＭＳ Ｐゴシック" pitchFamily="34" charset="-128"/>
              </a:rPr>
              <a:t>makes</a:t>
            </a:r>
            <a:r>
              <a:rPr lang="es-ES" altLang="en-US" baseline="0" dirty="0" smtClean="0">
                <a:ea typeface="ＭＳ Ｐゴシック" pitchFamily="34" charset="-128"/>
              </a:rPr>
              <a:t> ENSO a </a:t>
            </a:r>
            <a:r>
              <a:rPr lang="es-ES" altLang="en-US" baseline="0" dirty="0" err="1" smtClean="0">
                <a:ea typeface="ＭＳ Ｐゴシック" pitchFamily="34" charset="-128"/>
              </a:rPr>
              <a:t>primary</a:t>
            </a:r>
            <a:r>
              <a:rPr lang="es-ES" altLang="en-US" baseline="0" dirty="0" smtClean="0">
                <a:ea typeface="ＭＳ Ｐゴシック" pitchFamily="34" charset="-128"/>
              </a:rPr>
              <a:t> </a:t>
            </a:r>
            <a:r>
              <a:rPr lang="es-ES" altLang="en-US" baseline="0" dirty="0" err="1" smtClean="0">
                <a:ea typeface="ＭＳ Ｐゴシック" pitchFamily="34" charset="-128"/>
              </a:rPr>
              <a:t>source</a:t>
            </a:r>
            <a:r>
              <a:rPr lang="es-ES" altLang="en-US" baseline="0" dirty="0" smtClean="0">
                <a:ea typeface="ＭＳ Ｐゴシック" pitchFamily="34" charset="-128"/>
              </a:rPr>
              <a:t> </a:t>
            </a:r>
            <a:r>
              <a:rPr lang="es-ES" altLang="en-US" baseline="0" dirty="0" err="1" smtClean="0">
                <a:ea typeface="ＭＳ Ｐゴシック" pitchFamily="34" charset="-128"/>
              </a:rPr>
              <a:t>for</a:t>
            </a:r>
            <a:r>
              <a:rPr lang="es-ES" altLang="en-US" baseline="0" dirty="0" smtClean="0">
                <a:ea typeface="ＭＳ Ｐゴシック" pitchFamily="34" charset="-128"/>
              </a:rPr>
              <a:t> </a:t>
            </a:r>
            <a:r>
              <a:rPr lang="es-ES" altLang="en-US" baseline="0" dirty="0" err="1" smtClean="0">
                <a:ea typeface="ＭＳ Ｐゴシック" pitchFamily="34" charset="-128"/>
              </a:rPr>
              <a:t>predictabilty</a:t>
            </a:r>
            <a:r>
              <a:rPr lang="es-ES" altLang="en-US" baseline="0" dirty="0" smtClean="0">
                <a:ea typeface="ＭＳ Ｐゴシック" pitchFamily="34" charset="-128"/>
              </a:rPr>
              <a:t> in </a:t>
            </a:r>
            <a:r>
              <a:rPr lang="es-ES" altLang="en-US" baseline="0" dirty="0" err="1" smtClean="0">
                <a:ea typeface="ＭＳ Ｐゴシック" pitchFamily="34" charset="-128"/>
              </a:rPr>
              <a:t>remote</a:t>
            </a:r>
            <a:r>
              <a:rPr lang="es-ES" altLang="en-US" baseline="0" dirty="0" smtClean="0">
                <a:ea typeface="ＭＳ Ｐゴシック" pitchFamily="34" charset="-128"/>
              </a:rPr>
              <a:t> </a:t>
            </a:r>
            <a:r>
              <a:rPr lang="es-ES" altLang="en-US" baseline="0" dirty="0" err="1" smtClean="0">
                <a:ea typeface="ＭＳ Ｐゴシック" pitchFamily="34" charset="-128"/>
              </a:rPr>
              <a:t>regions</a:t>
            </a:r>
            <a:r>
              <a:rPr lang="es-ES" altLang="en-US" b="1" baseline="0" dirty="0" smtClean="0">
                <a:ea typeface="ＭＳ Ｐゴシック" pitchFamily="34" charset="-128"/>
              </a:rPr>
              <a:t>. Figure shows </a:t>
            </a:r>
            <a:r>
              <a:rPr lang="es-ES" altLang="en-US" b="1" baseline="0" dirty="0" err="1" smtClean="0">
                <a:ea typeface="ＭＳ Ｐゴシック" pitchFamily="34" charset="-128"/>
              </a:rPr>
              <a:t>that</a:t>
            </a:r>
            <a:r>
              <a:rPr lang="es-ES" altLang="en-US" b="1" baseline="0" dirty="0" smtClean="0">
                <a:ea typeface="ＭＳ Ｐゴシック" pitchFamily="34" charset="-128"/>
              </a:rPr>
              <a:t> </a:t>
            </a:r>
            <a:r>
              <a:rPr lang="es-ES" altLang="en-US" b="1" baseline="0" dirty="0" err="1" smtClean="0">
                <a:ea typeface="ＭＳ Ｐゴシック" pitchFamily="34" charset="-128"/>
              </a:rPr>
              <a:t>the</a:t>
            </a:r>
            <a:r>
              <a:rPr lang="es-ES" altLang="en-US" b="1" baseline="0" dirty="0" smtClean="0">
                <a:ea typeface="ＭＳ Ｐゴシック" pitchFamily="34" charset="-128"/>
              </a:rPr>
              <a:t> linear </a:t>
            </a:r>
            <a:r>
              <a:rPr lang="es-ES" altLang="en-US" b="1" baseline="0" dirty="0" err="1" smtClean="0">
                <a:ea typeface="ＭＳ Ｐゴシック" pitchFamily="34" charset="-128"/>
              </a:rPr>
              <a:t>association</a:t>
            </a:r>
            <a:r>
              <a:rPr lang="es-ES" altLang="en-US" b="1" baseline="0" dirty="0" smtClean="0">
                <a:ea typeface="ＭＳ Ｐゴシック" pitchFamily="34" charset="-128"/>
              </a:rPr>
              <a:t> of </a:t>
            </a:r>
            <a:r>
              <a:rPr lang="es-ES" altLang="en-US" b="1" baseline="0" dirty="0" err="1" smtClean="0">
                <a:ea typeface="ＭＳ Ｐゴシック" pitchFamily="34" charset="-128"/>
              </a:rPr>
              <a:t>an</a:t>
            </a:r>
            <a:r>
              <a:rPr lang="es-ES" altLang="en-US" b="1" baseline="0" dirty="0" smtClean="0">
                <a:ea typeface="ＭＳ Ｐゴシック" pitchFamily="34" charset="-128"/>
              </a:rPr>
              <a:t> ENSO </a:t>
            </a:r>
            <a:r>
              <a:rPr lang="es-ES" altLang="en-US" b="1" baseline="0" dirty="0" err="1" smtClean="0">
                <a:ea typeface="ＭＳ Ｐゴシック" pitchFamily="34" charset="-128"/>
              </a:rPr>
              <a:t>index</a:t>
            </a:r>
            <a:r>
              <a:rPr lang="es-ES" altLang="en-US" b="1" baseline="0" dirty="0" smtClean="0">
                <a:ea typeface="ＭＳ Ｐゴシック" pitchFamily="34" charset="-128"/>
              </a:rPr>
              <a:t> </a:t>
            </a:r>
            <a:r>
              <a:rPr lang="es-ES" altLang="en-US" b="1" baseline="0" dirty="0" err="1" smtClean="0">
                <a:ea typeface="ＭＳ Ｐゴシック" pitchFamily="34" charset="-128"/>
              </a:rPr>
              <a:t>with</a:t>
            </a:r>
            <a:r>
              <a:rPr lang="es-ES" altLang="en-US" b="1" baseline="0" dirty="0" smtClean="0">
                <a:ea typeface="ＭＳ Ｐゴシック" pitchFamily="34" charset="-128"/>
              </a:rPr>
              <a:t> </a:t>
            </a:r>
            <a:r>
              <a:rPr lang="es-ES" altLang="en-US" b="1" baseline="0" dirty="0" err="1" smtClean="0">
                <a:ea typeface="ＭＳ Ｐゴシック" pitchFamily="34" charset="-128"/>
              </a:rPr>
              <a:t>the</a:t>
            </a:r>
            <a:r>
              <a:rPr lang="es-ES" altLang="en-US" b="1" baseline="0" dirty="0" smtClean="0">
                <a:ea typeface="ＭＳ Ｐゴシック" pitchFamily="34" charset="-128"/>
              </a:rPr>
              <a:t> local </a:t>
            </a:r>
            <a:r>
              <a:rPr lang="es-ES" altLang="en-US" b="1" baseline="0" dirty="0" err="1" smtClean="0">
                <a:ea typeface="ＭＳ Ｐゴシック" pitchFamily="34" charset="-128"/>
              </a:rPr>
              <a:t>precipitation</a:t>
            </a:r>
            <a:r>
              <a:rPr lang="es-ES" altLang="en-US" b="1" baseline="0" dirty="0" smtClean="0">
                <a:ea typeface="ＭＳ Ｐゴシック" pitchFamily="34" charset="-128"/>
              </a:rPr>
              <a:t> </a:t>
            </a:r>
            <a:r>
              <a:rPr lang="es-ES" altLang="en-US" b="1" baseline="0" dirty="0" err="1" smtClean="0">
                <a:ea typeface="ＭＳ Ｐゴシック" pitchFamily="34" charset="-128"/>
              </a:rPr>
              <a:t>is</a:t>
            </a:r>
            <a:r>
              <a:rPr lang="es-ES" altLang="en-US" b="1" baseline="0" dirty="0" smtClean="0">
                <a:ea typeface="ＭＳ Ｐゴシック" pitchFamily="34" charset="-128"/>
              </a:rPr>
              <a:t> </a:t>
            </a:r>
            <a:r>
              <a:rPr lang="es-ES" altLang="en-US" b="1" baseline="0" dirty="0" err="1" smtClean="0">
                <a:ea typeface="ＭＳ Ｐゴシック" pitchFamily="34" charset="-128"/>
              </a:rPr>
              <a:t>high</a:t>
            </a:r>
            <a:r>
              <a:rPr lang="es-ES" altLang="en-US" b="1" baseline="0" dirty="0" smtClean="0">
                <a:ea typeface="ＭＳ Ｐゴシック" pitchFamily="34" charset="-128"/>
              </a:rPr>
              <a:t> in </a:t>
            </a:r>
            <a:r>
              <a:rPr lang="es-ES" altLang="en-US" b="1" baseline="0" dirty="0" err="1" smtClean="0">
                <a:ea typeface="ＭＳ Ｐゴシック" pitchFamily="34" charset="-128"/>
              </a:rPr>
              <a:t>many</a:t>
            </a:r>
            <a:r>
              <a:rPr lang="es-ES" altLang="en-US" b="1" baseline="0" dirty="0" smtClean="0">
                <a:ea typeface="ＭＳ Ｐゴシック" pitchFamily="34" charset="-128"/>
              </a:rPr>
              <a:t> </a:t>
            </a:r>
            <a:r>
              <a:rPr lang="es-ES" altLang="en-US" b="1" baseline="0" dirty="0" err="1" smtClean="0">
                <a:ea typeface="ＭＳ Ｐゴシック" pitchFamily="34" charset="-128"/>
              </a:rPr>
              <a:t>regions</a:t>
            </a:r>
            <a:r>
              <a:rPr lang="es-ES" altLang="en-US" b="1" baseline="0" dirty="0" smtClean="0">
                <a:ea typeface="ＭＳ Ｐゴシック" pitchFamily="34" charset="-128"/>
              </a:rPr>
              <a:t>, </a:t>
            </a:r>
            <a:r>
              <a:rPr lang="es-ES" altLang="en-US" b="1" baseline="0" dirty="0" err="1" smtClean="0">
                <a:ea typeface="ＭＳ Ｐゴシック" pitchFamily="34" charset="-128"/>
              </a:rPr>
              <a:t>even</a:t>
            </a:r>
            <a:r>
              <a:rPr lang="es-ES" altLang="en-US" b="1" baseline="0" dirty="0" smtClean="0">
                <a:ea typeface="ＭＳ Ｐゴシック" pitchFamily="34" charset="-128"/>
              </a:rPr>
              <a:t> in </a:t>
            </a:r>
            <a:r>
              <a:rPr lang="es-ES" altLang="en-US" b="1" baseline="0" dirty="0" err="1" smtClean="0">
                <a:ea typeface="ＭＳ Ｐゴシック" pitchFamily="34" charset="-128"/>
              </a:rPr>
              <a:t>the</a:t>
            </a:r>
            <a:r>
              <a:rPr lang="es-ES" altLang="en-US" b="1" baseline="0" dirty="0" smtClean="0">
                <a:ea typeface="ＭＳ Ｐゴシック" pitchFamily="34" charset="-128"/>
              </a:rPr>
              <a:t> </a:t>
            </a:r>
            <a:r>
              <a:rPr lang="es-ES" altLang="en-US" b="1" baseline="0" dirty="0" err="1" smtClean="0">
                <a:ea typeface="ＭＳ Ｐゴシック" pitchFamily="34" charset="-128"/>
              </a:rPr>
              <a:t>extratopics</a:t>
            </a:r>
            <a:r>
              <a:rPr lang="es-ES" altLang="en-US" b="1" baseline="0" dirty="0" smtClean="0">
                <a:ea typeface="ＭＳ Ｐゴシック" pitchFamily="34" charset="-128"/>
              </a:rPr>
              <a:t>, </a:t>
            </a:r>
            <a:r>
              <a:rPr lang="es-ES" altLang="en-US" b="1" baseline="0" dirty="0" err="1" smtClean="0">
                <a:ea typeface="ＭＳ Ｐゴシック" pitchFamily="34" charset="-128"/>
              </a:rPr>
              <a:t>although</a:t>
            </a:r>
            <a:r>
              <a:rPr lang="es-ES" altLang="en-US" b="1" baseline="0" dirty="0" smtClean="0">
                <a:ea typeface="ＭＳ Ｐゴシック" pitchFamily="34" charset="-128"/>
              </a:rPr>
              <a:t> </a:t>
            </a:r>
            <a:r>
              <a:rPr lang="es-ES" altLang="en-US" b="1" baseline="0" dirty="0" err="1" smtClean="0">
                <a:ea typeface="ＭＳ Ｐゴシック" pitchFamily="34" charset="-128"/>
              </a:rPr>
              <a:t>the</a:t>
            </a:r>
            <a:r>
              <a:rPr lang="es-ES" altLang="en-US" b="1" baseline="0" dirty="0" smtClean="0">
                <a:ea typeface="ＭＳ Ｐゴシック" pitchFamily="34" charset="-128"/>
              </a:rPr>
              <a:t> </a:t>
            </a:r>
            <a:r>
              <a:rPr lang="es-ES" altLang="en-US" b="1" baseline="0" dirty="0" err="1" smtClean="0">
                <a:ea typeface="ＭＳ Ｐゴシック" pitchFamily="34" charset="-128"/>
              </a:rPr>
              <a:t>relation</a:t>
            </a:r>
            <a:r>
              <a:rPr lang="es-ES" altLang="en-US" b="1" baseline="0" dirty="0" smtClean="0">
                <a:ea typeface="ＭＳ Ｐゴシック" pitchFamily="34" charset="-128"/>
              </a:rPr>
              <a:t> has a </a:t>
            </a:r>
            <a:r>
              <a:rPr lang="es-ES" altLang="en-US" b="1" baseline="0" dirty="0" err="1" smtClean="0">
                <a:ea typeface="ＭＳ Ｐゴシック" pitchFamily="34" charset="-128"/>
              </a:rPr>
              <a:t>strong</a:t>
            </a:r>
            <a:r>
              <a:rPr lang="es-ES" altLang="en-US" b="1" baseline="0" dirty="0" smtClean="0">
                <a:ea typeface="ＭＳ Ｐゴシック" pitchFamily="34" charset="-128"/>
              </a:rPr>
              <a:t> </a:t>
            </a:r>
            <a:r>
              <a:rPr lang="es-ES" altLang="en-US" b="1" baseline="0" dirty="0" err="1" smtClean="0">
                <a:ea typeface="ＭＳ Ｐゴシック" pitchFamily="34" charset="-128"/>
              </a:rPr>
              <a:t>seasonality</a:t>
            </a:r>
            <a:r>
              <a:rPr lang="es-ES" altLang="en-US" b="1" baseline="0" dirty="0" smtClean="0">
                <a:ea typeface="ＭＳ Ｐゴシック" pitchFamily="34" charset="-128"/>
              </a:rPr>
              <a:t>. </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6158F7D-CDE3-416F-ACD3-6AA85D2092A3}" type="slidenum">
              <a:rPr lang="en-US" altLang="en-US" sz="1200"/>
              <a:pPr eaLnBrk="1" hangingPunct="1"/>
              <a:t>5</a:t>
            </a:fld>
            <a:endParaRPr lang="en-US" altLang="en-US" sz="1200"/>
          </a:p>
        </p:txBody>
      </p:sp>
    </p:spTree>
    <p:extLst>
      <p:ext uri="{BB962C8B-B14F-4D97-AF65-F5344CB8AC3E}">
        <p14:creationId xmlns:p14="http://schemas.microsoft.com/office/powerpoint/2010/main" val="69535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6</a:t>
            </a:fld>
            <a:endParaRPr lang="en-US" altLang="en-US" sz="1200"/>
          </a:p>
        </p:txBody>
      </p:sp>
    </p:spTree>
    <p:extLst>
      <p:ext uri="{BB962C8B-B14F-4D97-AF65-F5344CB8AC3E}">
        <p14:creationId xmlns:p14="http://schemas.microsoft.com/office/powerpoint/2010/main" val="287705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fontAlgn="auto">
              <a:lnSpc>
                <a:spcPct val="150000"/>
              </a:lnSpc>
              <a:spcBef>
                <a:spcPts val="0"/>
              </a:spcBef>
              <a:spcAft>
                <a:spcPts val="0"/>
              </a:spcAft>
              <a:buFont typeface="Arial" panose="020B0604020202020204" pitchFamily="34" charset="0"/>
              <a:buChar char="•"/>
            </a:pPr>
            <a:r>
              <a:rPr lang="en-US" altLang="en-US" sz="1200" dirty="0" smtClean="0">
                <a:solidFill>
                  <a:srgbClr val="004990"/>
                </a:solidFill>
                <a:latin typeface="Arial"/>
                <a:ea typeface="ＭＳ Ｐゴシック"/>
              </a:rPr>
              <a:t>Understand the specific needs of end users in the wine sector.</a:t>
            </a:r>
          </a:p>
          <a:p>
            <a:pPr marL="342900" indent="-342900" fontAlgn="auto">
              <a:lnSpc>
                <a:spcPct val="150000"/>
              </a:lnSpc>
              <a:spcBef>
                <a:spcPts val="0"/>
              </a:spcBef>
              <a:spcAft>
                <a:spcPts val="0"/>
              </a:spcAft>
              <a:buFont typeface="Arial" panose="020B0604020202020204" pitchFamily="34" charset="0"/>
              <a:buChar char="•"/>
            </a:pPr>
            <a:r>
              <a:rPr lang="en-US" altLang="en-US" sz="1200" dirty="0" smtClean="0">
                <a:solidFill>
                  <a:srgbClr val="004990"/>
                </a:solidFill>
                <a:latin typeface="Arial"/>
                <a:ea typeface="ＭＳ Ｐゴシック"/>
              </a:rPr>
              <a:t>Produce comprehensive and reliable set of probabilistic climate information alongside their full verification. </a:t>
            </a:r>
          </a:p>
          <a:p>
            <a:pPr marL="342900" indent="-342900" fontAlgn="auto">
              <a:lnSpc>
                <a:spcPct val="150000"/>
              </a:lnSpc>
              <a:spcBef>
                <a:spcPts val="0"/>
              </a:spcBef>
              <a:spcAft>
                <a:spcPts val="0"/>
              </a:spcAft>
              <a:buFont typeface="Arial" panose="020B0604020202020204" pitchFamily="34" charset="0"/>
              <a:buChar char="•"/>
            </a:pPr>
            <a:r>
              <a:rPr lang="en-US" altLang="en-US" sz="1200" dirty="0" smtClean="0">
                <a:solidFill>
                  <a:srgbClr val="004990"/>
                </a:solidFill>
                <a:latin typeface="Arial"/>
                <a:ea typeface="ＭＳ Ｐゴシック"/>
              </a:rPr>
              <a:t>Co-develop user-tailored decision-support materials and tools</a:t>
            </a:r>
          </a:p>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7</a:t>
            </a:fld>
            <a:endParaRPr lang="en-US" altLang="en-US" sz="1200"/>
          </a:p>
        </p:txBody>
      </p:sp>
    </p:spTree>
    <p:extLst>
      <p:ext uri="{BB962C8B-B14F-4D97-AF65-F5344CB8AC3E}">
        <p14:creationId xmlns:p14="http://schemas.microsoft.com/office/powerpoint/2010/main" val="192864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Wet-dry/</a:t>
            </a:r>
            <a:r>
              <a:rPr lang="en-US" dirty="0" smtClean="0"/>
              <a:t>Cold-warm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itchFamily="34" charset="-128"/>
              </a:rPr>
              <a:t>The objective is to provide valuable information for crop management (again, taking into account that the interest is global, not just over Europe). Predicting the climate on inter-annual time scales will be a valuable information for crop management (if a warm year is expected, it is important to maintain the maximum of leaves as possible to protect the plant, while if a humid year is expected, it is important to reduce leaf coverage in order to avoid diseases and fungus).</a:t>
            </a:r>
            <a:endParaRPr lang="es-ES" dirty="0" smtClean="0"/>
          </a:p>
          <a:p>
            <a:endParaRPr lang="en-US" dirty="0" smtClean="0"/>
          </a:p>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8</a:t>
            </a:fld>
            <a:endParaRPr lang="en-US" altLang="en-US" sz="1200"/>
          </a:p>
        </p:txBody>
      </p:sp>
    </p:spTree>
    <p:extLst>
      <p:ext uri="{BB962C8B-B14F-4D97-AF65-F5344CB8AC3E}">
        <p14:creationId xmlns:p14="http://schemas.microsoft.com/office/powerpoint/2010/main" val="150358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dirty="0" err="1" smtClean="0">
                <a:ea typeface="ＭＳ Ｐゴシック" pitchFamily="34" charset="-128"/>
              </a:rPr>
              <a:t>Empirical</a:t>
            </a:r>
            <a:r>
              <a:rPr lang="es-ES" altLang="en-US" dirty="0" smtClean="0">
                <a:ea typeface="ＭＳ Ｐゴシック" pitchFamily="34" charset="-128"/>
              </a:rPr>
              <a:t> </a:t>
            </a:r>
            <a:r>
              <a:rPr lang="es-ES" altLang="en-US" dirty="0" err="1" smtClean="0">
                <a:ea typeface="ＭＳ Ｐゴシック" pitchFamily="34" charset="-128"/>
              </a:rPr>
              <a:t>models</a:t>
            </a:r>
            <a:r>
              <a:rPr lang="es-ES" altLang="en-US" dirty="0" smtClean="0">
                <a:ea typeface="ＭＳ Ｐゴシック" pitchFamily="34" charset="-128"/>
              </a:rPr>
              <a:t>. </a:t>
            </a:r>
            <a:r>
              <a:rPr lang="es-ES" altLang="en-US" dirty="0" err="1" smtClean="0">
                <a:ea typeface="ＭＳ Ｐゴシック" pitchFamily="34" charset="-128"/>
              </a:rPr>
              <a:t>Analog</a:t>
            </a:r>
            <a:r>
              <a:rPr lang="es-ES" altLang="en-US" dirty="0" smtClean="0">
                <a:ea typeface="ＭＳ Ｐゴシック" pitchFamily="34" charset="-128"/>
              </a:rPr>
              <a:t> </a:t>
            </a:r>
            <a:r>
              <a:rPr lang="es-ES" altLang="en-US" dirty="0" err="1" smtClean="0">
                <a:ea typeface="ＭＳ Ｐゴシック" pitchFamily="34" charset="-128"/>
              </a:rPr>
              <a:t>periods</a:t>
            </a:r>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9</a:t>
            </a:fld>
            <a:endParaRPr lang="en-US" altLang="en-US" sz="1200"/>
          </a:p>
        </p:txBody>
      </p:sp>
    </p:spTree>
    <p:extLst>
      <p:ext uri="{BB962C8B-B14F-4D97-AF65-F5344CB8AC3E}">
        <p14:creationId xmlns:p14="http://schemas.microsoft.com/office/powerpoint/2010/main" val="111418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facebook.com/BSCCNS" TargetMode="External"/><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user/BSCCNS" TargetMode="External"/><Relationship Id="rId5" Type="http://schemas.openxmlformats.org/officeDocument/2006/relationships/hyperlink" Target="https://www.linkedin.com/company/barcelona-supercomputing-center"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bsc_cn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5"/>
          <p:cNvSpPr txBox="1">
            <a:spLocks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smtClean="0">
                <a:solidFill>
                  <a:srgbClr val="FFFFFF"/>
                </a:solidFill>
                <a:ea typeface="+mn-ea"/>
              </a:rPr>
              <a:t>www.bsc.es</a:t>
            </a:r>
            <a:endParaRPr lang="en-US" altLang="en-US" sz="1800" smtClean="0">
              <a:latin typeface="Calibri" pitchFamily="34" charset="0"/>
              <a:ea typeface="+mn-ea"/>
            </a:endParaRPr>
          </a:p>
        </p:txBody>
      </p:sp>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00" y="830263"/>
            <a:ext cx="46037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38825" y="1025525"/>
            <a:ext cx="10128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38788" y="6386513"/>
            <a:ext cx="4254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rId7"/>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27763" y="6389688"/>
            <a:ext cx="393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878638" y="6386513"/>
            <a:ext cx="4476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11"/>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80300" y="6386513"/>
            <a:ext cx="7635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53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4"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CCE1A9E2-90A0-44BD-A24E-F5427AC5DC40}" type="slidenum">
              <a:rPr lang="en-US" altLang="en-US" sz="1000">
                <a:solidFill>
                  <a:srgbClr val="23589C"/>
                </a:solidFill>
              </a:rPr>
              <a:pPr algn="r" eaLnBrk="1" hangingPunct="1"/>
              <a:t>‹Nº›</a:t>
            </a:fld>
            <a:endParaRPr lang="en-US" altLang="en-US" sz="1800">
              <a:latin typeface="Calibri" pitchFamily="34" charset="0"/>
            </a:endParaRPr>
          </a:p>
        </p:txBody>
      </p:sp>
      <p:pic>
        <p:nvPicPr>
          <p:cNvPr id="6"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1"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033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graphics">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3508416-EF88-4BC9-B7D5-7DA47EB8B315}" type="slidenum">
              <a:rPr lang="en-US" altLang="en-US" sz="1000">
                <a:solidFill>
                  <a:srgbClr val="23589C"/>
                </a:solidFill>
              </a:rPr>
              <a:pPr algn="r" eaLnBrk="1" hangingPunct="1"/>
              <a:t>‹Nº›</a:t>
            </a:fld>
            <a:endParaRPr lang="en-US" altLang="en-US" sz="1800">
              <a:latin typeface="Calibri"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noChangeAspect="1"/>
          </p:cNvSpPr>
          <p:nvPr>
            <p:ph type="chart" sz="quarter" idx="11"/>
          </p:nvPr>
        </p:nvSpPr>
        <p:spPr>
          <a:xfrm>
            <a:off x="4572000" y="1997794"/>
            <a:ext cx="4152900" cy="4608512"/>
          </a:xfrm>
          <a:prstGeom prst="rect">
            <a:avLst/>
          </a:prstGeom>
        </p:spPr>
        <p:txBody>
          <a:bodyPr/>
          <a:lstStyle>
            <a:lvl1pPr marL="0" indent="0">
              <a:buNone/>
              <a:defRPr sz="1200"/>
            </a:lvl1pPr>
          </a:lstStyle>
          <a:p>
            <a:pPr lvl="0"/>
            <a:r>
              <a:rPr lang="en-US" noProof="0" smtClean="0"/>
              <a:t>Click icon to add chart</a:t>
            </a:r>
            <a:endParaRPr lang="es-ES" noProof="0" dirty="0" smtClean="0"/>
          </a:p>
        </p:txBody>
      </p:sp>
    </p:spTree>
    <p:extLst>
      <p:ext uri="{BB962C8B-B14F-4D97-AF65-F5344CB8AC3E}">
        <p14:creationId xmlns:p14="http://schemas.microsoft.com/office/powerpoint/2010/main" val="198040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picture">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6E41BC1-EA4B-43DE-AF28-BF5468703EF4}" type="slidenum">
              <a:rPr lang="en-US" altLang="en-US" sz="1000">
                <a:solidFill>
                  <a:srgbClr val="23589C"/>
                </a:solidFill>
              </a:rPr>
              <a:pPr algn="r" eaLnBrk="1" hangingPunct="1"/>
              <a:t>‹Nº›</a:t>
            </a:fld>
            <a:endParaRPr lang="en-US" altLang="en-US" sz="1800">
              <a:latin typeface="Calibri"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0" name="Picture Placeholder 9"/>
          <p:cNvSpPr>
            <a:spLocks noGrp="1" noChangeAspect="1"/>
          </p:cNvSpPr>
          <p:nvPr>
            <p:ph type="pic" sz="quarter" idx="11"/>
          </p:nvPr>
        </p:nvSpPr>
        <p:spPr>
          <a:xfrm>
            <a:off x="4572000" y="3221930"/>
            <a:ext cx="4152900" cy="3384376"/>
          </a:xfrm>
          <a:prstGeom prst="rect">
            <a:avLst/>
          </a:prstGeom>
        </p:spPr>
        <p:txBody>
          <a:bodyPr/>
          <a:lstStyle>
            <a:lvl1pPr marL="0" indent="0">
              <a:buNone/>
              <a:defRPr sz="1200"/>
            </a:lvl1pPr>
          </a:lstStyle>
          <a:p>
            <a:pPr lvl="0"/>
            <a:r>
              <a:rPr lang="en-US" noProof="0" smtClean="0"/>
              <a:t>Click icon to add picture</a:t>
            </a:r>
            <a:endParaRPr lang="en-US" noProof="0"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395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MAIN RESEARCH LINES &amp; RESULTS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253001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FUTURE PLANS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37169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5"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92725" y="185738"/>
            <a:ext cx="3306763"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5113" y="176213"/>
            <a:ext cx="830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noChangeAspect="1"/>
          </p:cNvSpPr>
          <p:nvPr>
            <p:ph type="title"/>
          </p:nvPr>
        </p:nvSpPr>
        <p:spPr>
          <a:xfrm>
            <a:off x="457200" y="3176996"/>
            <a:ext cx="8229600" cy="665931"/>
          </a:xfrm>
          <a:prstGeom prst="rect">
            <a:avLst/>
          </a:prstGeom>
        </p:spPr>
        <p:txBody>
          <a:bodyPr/>
          <a:lstStyle>
            <a:lvl1pPr>
              <a:defRPr sz="32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45670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slide-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6375" y="1584325"/>
            <a:ext cx="61912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00775" y="1690688"/>
            <a:ext cx="15557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sp>
        <p:nvSpPr>
          <p:cNvPr id="9" name="8 Título"/>
          <p:cNvSpPr>
            <a:spLocks noGrp="1" noChangeAspect="1"/>
          </p:cNvSpPr>
          <p:nvPr>
            <p:ph type="title"/>
          </p:nvPr>
        </p:nvSpPr>
        <p:spPr>
          <a:xfrm>
            <a:off x="3819339" y="4806106"/>
            <a:ext cx="4762872" cy="720080"/>
          </a:xfrm>
          <a:prstGeom prst="rect">
            <a:avLst/>
          </a:prstGeom>
        </p:spPr>
        <p:txBody>
          <a:bodyPr/>
          <a:lstStyle>
            <a:lvl1pPr algn="r">
              <a:defRPr sz="28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13921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2016125"/>
            <a:ext cx="330676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5600" y="2006600"/>
            <a:ext cx="830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91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73" r:id="rId1"/>
    <p:sldLayoutId id="2147485074" r:id="rId2"/>
    <p:sldLayoutId id="2147485075" r:id="rId3"/>
    <p:sldLayoutId id="2147485076" r:id="rId4"/>
    <p:sldLayoutId id="2147485077" r:id="rId5"/>
    <p:sldLayoutId id="2147485078" r:id="rId6"/>
    <p:sldLayoutId id="2147485079" r:id="rId7"/>
    <p:sldLayoutId id="2147485080" r:id="rId8"/>
    <p:sldLayoutId id="2147485081" r:id="rId9"/>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p:cNvSpPr/>
          <p:nvPr/>
        </p:nvSpPr>
        <p:spPr>
          <a:xfrm>
            <a:off x="4571819" y="196920"/>
            <a:ext cx="4424221" cy="415440"/>
          </a:xfrm>
          <a:prstGeom prst="rect">
            <a:avLst/>
          </a:prstGeom>
          <a:noFill/>
          <a:ln>
            <a:noFill/>
          </a:ln>
        </p:spPr>
        <p:txBody>
          <a:bodyPr lIns="90000" tIns="45000" rIns="90000" bIns="45000"/>
          <a:lstStyle/>
          <a:p>
            <a:pPr algn="r">
              <a:lnSpc>
                <a:spcPct val="100000"/>
              </a:lnSpc>
            </a:pPr>
            <a:r>
              <a:rPr lang="ca-ES" sz="2000" dirty="0" smtClean="0">
                <a:solidFill>
                  <a:srgbClr val="FFFFFF"/>
                </a:solidFill>
                <a:latin typeface="+mj-lt"/>
                <a:ea typeface="ＭＳ Ｐゴシック"/>
              </a:rPr>
              <a:t>Bordeaux, April 10-13, 2016</a:t>
            </a:r>
            <a:endParaRPr sz="2000" dirty="0">
              <a:latin typeface="+mj-lt"/>
            </a:endParaRPr>
          </a:p>
        </p:txBody>
      </p:sp>
      <p:sp>
        <p:nvSpPr>
          <p:cNvPr id="10" name="CustomShape 2"/>
          <p:cNvSpPr/>
          <p:nvPr/>
        </p:nvSpPr>
        <p:spPr>
          <a:xfrm>
            <a:off x="685800" y="2465280"/>
            <a:ext cx="7772040" cy="1504440"/>
          </a:xfrm>
          <a:prstGeom prst="rect">
            <a:avLst/>
          </a:prstGeom>
          <a:noFill/>
          <a:ln>
            <a:noFill/>
          </a:ln>
        </p:spPr>
        <p:txBody>
          <a:bodyPr lIns="90000" tIns="45000" rIns="90000" bIns="45000" anchor="ctr" anchorCtr="1"/>
          <a:lstStyle/>
          <a:p>
            <a:pPr algn="ctr">
              <a:lnSpc>
                <a:spcPct val="100000"/>
              </a:lnSpc>
            </a:pPr>
            <a:r>
              <a:rPr lang="en-US" sz="3200" b="1" dirty="0">
                <a:solidFill>
                  <a:srgbClr val="FFFFFF"/>
                </a:solidFill>
                <a:ea typeface="ＭＳ Ｐゴシック"/>
              </a:rPr>
              <a:t>Climate predictions for vineyard management </a:t>
            </a:r>
            <a:endParaRPr dirty="0"/>
          </a:p>
        </p:txBody>
      </p:sp>
      <p:sp>
        <p:nvSpPr>
          <p:cNvPr id="11" name="CustomShape 4"/>
          <p:cNvSpPr/>
          <p:nvPr/>
        </p:nvSpPr>
        <p:spPr>
          <a:xfrm>
            <a:off x="381001" y="4670640"/>
            <a:ext cx="8367464" cy="499680"/>
          </a:xfrm>
          <a:prstGeom prst="rect">
            <a:avLst/>
          </a:prstGeom>
          <a:noFill/>
          <a:ln>
            <a:noFill/>
          </a:ln>
        </p:spPr>
        <p:txBody>
          <a:bodyPr lIns="90000" tIns="45000" rIns="90000" bIns="45000" anchorCtr="1"/>
          <a:lstStyle/>
          <a:p>
            <a:pPr algn="ctr"/>
            <a:r>
              <a:rPr lang="hr-HR" u="sng" dirty="0">
                <a:solidFill>
                  <a:schemeClr val="accent1"/>
                </a:solidFill>
              </a:rPr>
              <a:t>A.Soret</a:t>
            </a:r>
            <a:r>
              <a:rPr lang="hr-HR" u="sng" baseline="30000" dirty="0">
                <a:solidFill>
                  <a:schemeClr val="accent1"/>
                </a:solidFill>
              </a:rPr>
              <a:t>1</a:t>
            </a:r>
            <a:r>
              <a:rPr lang="hr-HR" dirty="0">
                <a:solidFill>
                  <a:schemeClr val="accent1"/>
                </a:solidFill>
              </a:rPr>
              <a:t>, N.Gonzalez</a:t>
            </a:r>
            <a:r>
              <a:rPr lang="hr-HR" baseline="30000" dirty="0">
                <a:solidFill>
                  <a:schemeClr val="accent1"/>
                </a:solidFill>
              </a:rPr>
              <a:t>1</a:t>
            </a:r>
            <a:r>
              <a:rPr lang="hr-HR" dirty="0">
                <a:solidFill>
                  <a:schemeClr val="accent1"/>
                </a:solidFill>
              </a:rPr>
              <a:t>, V.Torralba</a:t>
            </a:r>
            <a:r>
              <a:rPr lang="hr-HR" baseline="30000" dirty="0">
                <a:solidFill>
                  <a:schemeClr val="accent1"/>
                </a:solidFill>
              </a:rPr>
              <a:t>1</a:t>
            </a:r>
            <a:r>
              <a:rPr lang="hr-HR" dirty="0">
                <a:solidFill>
                  <a:schemeClr val="accent1"/>
                </a:solidFill>
              </a:rPr>
              <a:t>, N.Cortesi</a:t>
            </a:r>
            <a:r>
              <a:rPr lang="hr-HR" baseline="30000" dirty="0">
                <a:solidFill>
                  <a:schemeClr val="accent1"/>
                </a:solidFill>
              </a:rPr>
              <a:t>1</a:t>
            </a:r>
            <a:r>
              <a:rPr lang="hr-HR" dirty="0">
                <a:solidFill>
                  <a:schemeClr val="accent1"/>
                </a:solidFill>
              </a:rPr>
              <a:t>, </a:t>
            </a:r>
            <a:r>
              <a:rPr lang="en-US" dirty="0" smtClean="0">
                <a:solidFill>
                  <a:schemeClr val="accent1"/>
                </a:solidFill>
              </a:rPr>
              <a:t>M. Turco, </a:t>
            </a:r>
            <a:r>
              <a:rPr lang="hr-HR" dirty="0" smtClean="0">
                <a:solidFill>
                  <a:schemeClr val="accent1"/>
                </a:solidFill>
              </a:rPr>
              <a:t>F</a:t>
            </a:r>
            <a:r>
              <a:rPr lang="hr-HR" dirty="0">
                <a:solidFill>
                  <a:schemeClr val="accent1"/>
                </a:solidFill>
              </a:rPr>
              <a:t>. </a:t>
            </a:r>
            <a:r>
              <a:rPr lang="hr-HR" dirty="0" smtClean="0">
                <a:solidFill>
                  <a:schemeClr val="accent1"/>
                </a:solidFill>
              </a:rPr>
              <a:t>J.Doblas-Reyes</a:t>
            </a:r>
            <a:r>
              <a:rPr lang="hr-HR" baseline="30000" dirty="0" smtClean="0">
                <a:solidFill>
                  <a:schemeClr val="accent1"/>
                </a:solidFill>
              </a:rPr>
              <a:t>1</a:t>
            </a:r>
            <a:r>
              <a:rPr lang="en-US" baseline="30000" dirty="0" smtClean="0">
                <a:solidFill>
                  <a:schemeClr val="accent1"/>
                </a:solidFill>
              </a:rPr>
              <a:t>, 2</a:t>
            </a:r>
            <a:endParaRPr lang="en-US" dirty="0">
              <a:solidFill>
                <a:schemeClr val="accent1"/>
              </a:solidFill>
            </a:endParaRPr>
          </a:p>
          <a:p>
            <a:pPr algn="ctr"/>
            <a:r>
              <a:rPr lang="hr-HR" dirty="0">
                <a:solidFill>
                  <a:schemeClr val="accent1"/>
                </a:solidFill>
              </a:rPr>
              <a:t> </a:t>
            </a:r>
            <a:endParaRPr lang="en-US" dirty="0">
              <a:solidFill>
                <a:schemeClr val="accent1"/>
              </a:solidFill>
            </a:endParaRPr>
          </a:p>
          <a:p>
            <a:pPr algn="ctr"/>
            <a:r>
              <a:rPr lang="hr-HR" baseline="30000" dirty="0">
                <a:solidFill>
                  <a:schemeClr val="accent1"/>
                </a:solidFill>
              </a:rPr>
              <a:t>1</a:t>
            </a:r>
            <a:r>
              <a:rPr lang="hr-HR" dirty="0">
                <a:solidFill>
                  <a:schemeClr val="accent1"/>
                </a:solidFill>
              </a:rPr>
              <a:t>Barcelona Supercomputing Center, </a:t>
            </a:r>
            <a:r>
              <a:rPr lang="hr-HR" dirty="0" smtClean="0">
                <a:solidFill>
                  <a:schemeClr val="accent1"/>
                </a:solidFill>
              </a:rPr>
              <a:t>Barcelona</a:t>
            </a:r>
            <a:r>
              <a:rPr lang="en-US" dirty="0">
                <a:solidFill>
                  <a:schemeClr val="accent1"/>
                </a:solidFill>
              </a:rPr>
              <a:t> </a:t>
            </a:r>
            <a:r>
              <a:rPr lang="en-US" dirty="0" smtClean="0">
                <a:solidFill>
                  <a:schemeClr val="accent1"/>
                </a:solidFill>
              </a:rPr>
              <a:t>(BSC),</a:t>
            </a:r>
            <a:r>
              <a:rPr lang="hr-HR" dirty="0" smtClean="0">
                <a:solidFill>
                  <a:schemeClr val="accent1"/>
                </a:solidFill>
              </a:rPr>
              <a:t> Spain</a:t>
            </a:r>
            <a:endParaRPr lang="en-US" dirty="0" smtClean="0">
              <a:solidFill>
                <a:schemeClr val="accent1"/>
              </a:solidFill>
            </a:endParaRPr>
          </a:p>
          <a:p>
            <a:pPr algn="ctr"/>
            <a:r>
              <a:rPr lang="en-US" baseline="30000" dirty="0" smtClean="0">
                <a:solidFill>
                  <a:schemeClr val="accent1"/>
                </a:solidFill>
              </a:rPr>
              <a:t>2</a:t>
            </a:r>
            <a:r>
              <a:rPr lang="en-US" dirty="0" smtClean="0">
                <a:solidFill>
                  <a:schemeClr val="accent1"/>
                </a:solidFill>
              </a:rPr>
              <a:t>Institució </a:t>
            </a:r>
            <a:r>
              <a:rPr lang="en-US" dirty="0" err="1" smtClean="0">
                <a:solidFill>
                  <a:schemeClr val="accent1"/>
                </a:solidFill>
              </a:rPr>
              <a:t>Catalana</a:t>
            </a:r>
            <a:r>
              <a:rPr lang="en-US" dirty="0" smtClean="0">
                <a:solidFill>
                  <a:schemeClr val="accent1"/>
                </a:solidFill>
              </a:rPr>
              <a:t> de </a:t>
            </a:r>
            <a:r>
              <a:rPr lang="en-US" dirty="0" err="1" smtClean="0">
                <a:solidFill>
                  <a:schemeClr val="accent1"/>
                </a:solidFill>
              </a:rPr>
              <a:t>Recerca</a:t>
            </a:r>
            <a:r>
              <a:rPr lang="en-US" dirty="0" smtClean="0">
                <a:solidFill>
                  <a:schemeClr val="accent1"/>
                </a:solidFill>
              </a:rPr>
              <a:t> </a:t>
            </a:r>
            <a:r>
              <a:rPr lang="en-US" dirty="0" err="1" smtClean="0">
                <a:solidFill>
                  <a:schemeClr val="accent1"/>
                </a:solidFill>
              </a:rPr>
              <a:t>i</a:t>
            </a:r>
            <a:r>
              <a:rPr lang="en-US" dirty="0" smtClean="0">
                <a:solidFill>
                  <a:schemeClr val="accent1"/>
                </a:solidFill>
              </a:rPr>
              <a:t> </a:t>
            </a:r>
            <a:r>
              <a:rPr lang="en-US" dirty="0" err="1" smtClean="0">
                <a:solidFill>
                  <a:schemeClr val="accent1"/>
                </a:solidFill>
              </a:rPr>
              <a:t>Estudis</a:t>
            </a:r>
            <a:r>
              <a:rPr lang="en-US" dirty="0" smtClean="0">
                <a:solidFill>
                  <a:schemeClr val="accent1"/>
                </a:solidFill>
              </a:rPr>
              <a:t> </a:t>
            </a:r>
            <a:r>
              <a:rPr lang="en-US" dirty="0" err="1" smtClean="0">
                <a:solidFill>
                  <a:schemeClr val="accent1"/>
                </a:solidFill>
              </a:rPr>
              <a:t>Avançats</a:t>
            </a:r>
            <a:r>
              <a:rPr lang="en-US" dirty="0" smtClean="0">
                <a:solidFill>
                  <a:schemeClr val="accent1"/>
                </a:solidFill>
              </a:rPr>
              <a:t> (ICREA), Spain</a:t>
            </a:r>
            <a:endParaRPr lang="en-US" dirty="0">
              <a:solidFill>
                <a:schemeClr val="accent1"/>
              </a:solidFil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176962"/>
            <a:ext cx="4400550" cy="66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696" y="989682"/>
            <a:ext cx="3239176" cy="131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7" name="1 Título"/>
          <p:cNvSpPr>
            <a:spLocks noGrp="1"/>
          </p:cNvSpPr>
          <p:nvPr>
            <p:ph type="title"/>
          </p:nvPr>
        </p:nvSpPr>
        <p:spPr bwMode="auto">
          <a:xfrm>
            <a:off x="107504" y="-78715"/>
            <a:ext cx="6624736"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Seasonal forecast </a:t>
            </a:r>
            <a:r>
              <a:rPr lang="en-US" altLang="en-US" dirty="0">
                <a:ea typeface="ＭＳ Ｐゴシック" pitchFamily="34" charset="-128"/>
                <a:cs typeface="Arial" pitchFamily="34" charset="0"/>
              </a:rPr>
              <a:t>applications for vineyard </a:t>
            </a:r>
            <a:r>
              <a:rPr lang="en-US" altLang="en-US" dirty="0" smtClean="0">
                <a:ea typeface="ＭＳ Ｐゴシック" pitchFamily="34" charset="-128"/>
                <a:cs typeface="Arial" pitchFamily="34" charset="0"/>
              </a:rPr>
              <a:t>management: model chain </a:t>
            </a:r>
            <a:endParaRPr lang="en-US" altLang="en-US" dirty="0">
              <a:ea typeface="ＭＳ Ｐゴシック" pitchFamily="34" charset="-128"/>
              <a:cs typeface="Arial" pitchFamily="34" charset="0"/>
            </a:endParaRP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endParaRPr dirty="0">
              <a:solidFill>
                <a:prstClr val="black"/>
              </a:solidFill>
              <a:latin typeface="Arial"/>
            </a:endParaRPr>
          </a:p>
        </p:txBody>
      </p:sp>
      <p:sp>
        <p:nvSpPr>
          <p:cNvPr id="15" name="CuadroTexto 47"/>
          <p:cNvSpPr txBox="1"/>
          <p:nvPr/>
        </p:nvSpPr>
        <p:spPr>
          <a:xfrm rot="10800000" flipV="1">
            <a:off x="179513" y="1540195"/>
            <a:ext cx="3240359" cy="584775"/>
          </a:xfrm>
          <a:prstGeom prst="rect">
            <a:avLst/>
          </a:prstGeom>
          <a:noFill/>
        </p:spPr>
        <p:txBody>
          <a:bodyPr wrap="square" rtlCol="0">
            <a:spAutoFit/>
          </a:bodyPr>
          <a:lstStyle/>
          <a:p>
            <a:pPr algn="ctr"/>
            <a:r>
              <a:rPr lang="es-ES" sz="1600" dirty="0" err="1" smtClean="0"/>
              <a:t>Tmax</a:t>
            </a:r>
            <a:r>
              <a:rPr lang="es-ES" sz="1600" dirty="0" smtClean="0"/>
              <a:t>, </a:t>
            </a:r>
            <a:r>
              <a:rPr lang="es-ES" sz="1600" dirty="0" err="1" smtClean="0"/>
              <a:t>Tmin</a:t>
            </a:r>
            <a:r>
              <a:rPr lang="es-ES" sz="1600" dirty="0" smtClean="0"/>
              <a:t>, </a:t>
            </a:r>
            <a:r>
              <a:rPr lang="es-ES" sz="1600" dirty="0" err="1" smtClean="0"/>
              <a:t>precipitation</a:t>
            </a:r>
            <a:r>
              <a:rPr lang="es-ES" sz="1600" dirty="0" smtClean="0"/>
              <a:t>, </a:t>
            </a:r>
            <a:r>
              <a:rPr lang="es-ES" sz="1600" dirty="0" err="1" smtClean="0"/>
              <a:t>humidity</a:t>
            </a:r>
            <a:r>
              <a:rPr lang="es-ES" sz="1600" dirty="0" smtClean="0"/>
              <a:t>, </a:t>
            </a:r>
            <a:r>
              <a:rPr lang="es-ES" sz="1600" dirty="0" err="1" smtClean="0"/>
              <a:t>radiation</a:t>
            </a:r>
            <a:r>
              <a:rPr lang="es-ES" sz="1600" dirty="0" smtClean="0"/>
              <a:t>, </a:t>
            </a:r>
            <a:r>
              <a:rPr lang="es-ES" sz="1600" dirty="0" err="1" smtClean="0"/>
              <a:t>wind</a:t>
            </a:r>
            <a:r>
              <a:rPr lang="es-ES" sz="1600" dirty="0" smtClean="0"/>
              <a:t> </a:t>
            </a:r>
            <a:r>
              <a:rPr lang="es-ES" sz="1600" dirty="0" err="1" smtClean="0"/>
              <a:t>speed</a:t>
            </a:r>
            <a:endParaRPr lang="es-ES" sz="1600" dirty="0"/>
          </a:p>
        </p:txBody>
      </p:sp>
      <p:sp>
        <p:nvSpPr>
          <p:cNvPr id="4" name="TextBox 3"/>
          <p:cNvSpPr txBox="1"/>
          <p:nvPr/>
        </p:nvSpPr>
        <p:spPr>
          <a:xfrm>
            <a:off x="467986" y="1110725"/>
            <a:ext cx="2664596" cy="461665"/>
          </a:xfrm>
          <a:prstGeom prst="rect">
            <a:avLst/>
          </a:prstGeom>
          <a:noFill/>
        </p:spPr>
        <p:txBody>
          <a:bodyPr wrap="square" rtlCol="0">
            <a:spAutoFit/>
          </a:bodyPr>
          <a:lstStyle/>
          <a:p>
            <a:r>
              <a:rPr lang="en-US" sz="2400" dirty="0" smtClean="0"/>
              <a:t>Seasonal forecast</a:t>
            </a:r>
          </a:p>
        </p:txBody>
      </p:sp>
      <p:sp>
        <p:nvSpPr>
          <p:cNvPr id="38" name="Rectangle 37"/>
          <p:cNvSpPr/>
          <p:nvPr/>
        </p:nvSpPr>
        <p:spPr>
          <a:xfrm>
            <a:off x="1043608" y="2429842"/>
            <a:ext cx="3239176" cy="996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43609" y="2550884"/>
            <a:ext cx="3221796" cy="830997"/>
          </a:xfrm>
          <a:prstGeom prst="rect">
            <a:avLst/>
          </a:prstGeom>
          <a:noFill/>
        </p:spPr>
        <p:txBody>
          <a:bodyPr wrap="square" rtlCol="0">
            <a:spAutoFit/>
          </a:bodyPr>
          <a:lstStyle/>
          <a:p>
            <a:pPr algn="ctr"/>
            <a:r>
              <a:rPr lang="en-US" sz="2400" dirty="0" err="1" smtClean="0"/>
              <a:t>Phenological</a:t>
            </a:r>
            <a:r>
              <a:rPr lang="en-US" sz="2400" dirty="0" smtClean="0"/>
              <a:t> and irrigation models</a:t>
            </a:r>
          </a:p>
        </p:txBody>
      </p:sp>
      <p:sp>
        <p:nvSpPr>
          <p:cNvPr id="47" name="Rectangle 46"/>
          <p:cNvSpPr/>
          <p:nvPr/>
        </p:nvSpPr>
        <p:spPr>
          <a:xfrm>
            <a:off x="2208709" y="3509962"/>
            <a:ext cx="4221749" cy="2301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208710" y="3592721"/>
            <a:ext cx="4911370" cy="2185214"/>
          </a:xfrm>
          <a:prstGeom prst="rect">
            <a:avLst/>
          </a:prstGeom>
          <a:noFill/>
        </p:spPr>
        <p:txBody>
          <a:bodyPr wrap="square" rtlCol="0">
            <a:spAutoFit/>
          </a:bodyPr>
          <a:lstStyle/>
          <a:p>
            <a:r>
              <a:rPr lang="en-US" sz="2400" dirty="0" smtClean="0"/>
              <a:t>	     Outcomes: </a:t>
            </a:r>
          </a:p>
          <a:p>
            <a:pPr marL="342900" indent="-342900">
              <a:buFont typeface="Arial" panose="020B0604020202020204" pitchFamily="34" charset="0"/>
              <a:buChar char="•"/>
            </a:pPr>
            <a:r>
              <a:rPr lang="en-US" sz="2400" dirty="0" smtClean="0"/>
              <a:t>Critical </a:t>
            </a:r>
            <a:r>
              <a:rPr lang="en-US" sz="2400" dirty="0" err="1" smtClean="0"/>
              <a:t>phenological</a:t>
            </a:r>
            <a:r>
              <a:rPr lang="en-US" sz="2400" dirty="0" smtClean="0"/>
              <a:t> events </a:t>
            </a:r>
          </a:p>
          <a:p>
            <a:r>
              <a:rPr lang="en-US" sz="1600" dirty="0" smtClean="0"/>
              <a:t>(</a:t>
            </a:r>
            <a:r>
              <a:rPr lang="en-US" sz="1600" dirty="0"/>
              <a:t>Bloom, Berry et, </a:t>
            </a:r>
            <a:r>
              <a:rPr lang="en-US" sz="1600" dirty="0" err="1"/>
              <a:t>veraison</a:t>
            </a:r>
            <a:r>
              <a:rPr lang="en-US" sz="1600" dirty="0"/>
              <a:t> and harvest</a:t>
            </a:r>
            <a:r>
              <a:rPr lang="en-US" sz="1400" dirty="0" smtClean="0"/>
              <a:t>)</a:t>
            </a:r>
          </a:p>
          <a:p>
            <a:pPr marL="342900" indent="-342900">
              <a:buFont typeface="Arial" panose="020B0604020202020204" pitchFamily="34" charset="0"/>
              <a:buChar char="•"/>
            </a:pPr>
            <a:r>
              <a:rPr lang="en-US" sz="2400" dirty="0" smtClean="0"/>
              <a:t>Wine alcoholic category</a:t>
            </a:r>
          </a:p>
          <a:p>
            <a:pPr marL="342900" indent="-342900">
              <a:buFont typeface="Arial" panose="020B0604020202020204" pitchFamily="34" charset="0"/>
              <a:buChar char="•"/>
            </a:pPr>
            <a:r>
              <a:rPr lang="en-US" sz="2400" dirty="0" smtClean="0"/>
              <a:t>Water demand</a:t>
            </a:r>
          </a:p>
          <a:p>
            <a:pPr marL="342900" indent="-342900">
              <a:buFont typeface="Arial" panose="020B0604020202020204" pitchFamily="34" charset="0"/>
              <a:buChar char="•"/>
            </a:pPr>
            <a:r>
              <a:rPr lang="en-US" sz="2400" dirty="0" smtClean="0"/>
              <a:t>Extreme events</a:t>
            </a:r>
            <a:endParaRPr lang="en-US" sz="2400" dirty="0"/>
          </a:p>
        </p:txBody>
      </p:sp>
      <p:sp>
        <p:nvSpPr>
          <p:cNvPr id="51" name="Rectangle 50"/>
          <p:cNvSpPr/>
          <p:nvPr/>
        </p:nvSpPr>
        <p:spPr>
          <a:xfrm>
            <a:off x="4860032" y="5958234"/>
            <a:ext cx="4221749" cy="71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860032" y="6040993"/>
            <a:ext cx="4343512" cy="461665"/>
          </a:xfrm>
          <a:prstGeom prst="rect">
            <a:avLst/>
          </a:prstGeom>
          <a:noFill/>
        </p:spPr>
        <p:txBody>
          <a:bodyPr wrap="square" rtlCol="0">
            <a:spAutoFit/>
          </a:bodyPr>
          <a:lstStyle/>
          <a:p>
            <a:pPr algn="ctr"/>
            <a:r>
              <a:rPr lang="en-US" sz="2400" dirty="0" smtClean="0"/>
              <a:t>Integrated assessment</a:t>
            </a:r>
            <a:endParaRPr lang="en-US" sz="2400" dirty="0"/>
          </a:p>
        </p:txBody>
      </p:sp>
      <p:sp>
        <p:nvSpPr>
          <p:cNvPr id="55" name="Rectangle 54"/>
          <p:cNvSpPr/>
          <p:nvPr/>
        </p:nvSpPr>
        <p:spPr>
          <a:xfrm>
            <a:off x="5436096" y="1721360"/>
            <a:ext cx="3239176" cy="996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436097" y="1842402"/>
            <a:ext cx="3221796" cy="830997"/>
          </a:xfrm>
          <a:prstGeom prst="rect">
            <a:avLst/>
          </a:prstGeom>
          <a:noFill/>
        </p:spPr>
        <p:txBody>
          <a:bodyPr wrap="square" rtlCol="0">
            <a:spAutoFit/>
          </a:bodyPr>
          <a:lstStyle/>
          <a:p>
            <a:pPr algn="ctr"/>
            <a:r>
              <a:rPr lang="en-US" sz="2400" dirty="0" smtClean="0"/>
              <a:t>End-users empirical models</a:t>
            </a:r>
          </a:p>
        </p:txBody>
      </p:sp>
      <p:cxnSp>
        <p:nvCxnSpPr>
          <p:cNvPr id="14340" name="Elbow Connector 14339"/>
          <p:cNvCxnSpPr/>
          <p:nvPr/>
        </p:nvCxnSpPr>
        <p:spPr>
          <a:xfrm rot="10800000" flipH="1" flipV="1">
            <a:off x="179512" y="1828216"/>
            <a:ext cx="864096" cy="1133800"/>
          </a:xfrm>
          <a:prstGeom prst="bentConnector3">
            <a:avLst>
              <a:gd name="adj1" fmla="val -14244"/>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p:cNvCxnSpPr/>
          <p:nvPr/>
        </p:nvCxnSpPr>
        <p:spPr>
          <a:xfrm>
            <a:off x="1043608" y="3369948"/>
            <a:ext cx="1165101" cy="1133800"/>
          </a:xfrm>
          <a:prstGeom prst="bentConnector3">
            <a:avLst>
              <a:gd name="adj1" fmla="val -7353"/>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p:cNvCxnSpPr>
            <a:endCxn id="51" idx="1"/>
          </p:cNvCxnSpPr>
          <p:nvPr/>
        </p:nvCxnSpPr>
        <p:spPr>
          <a:xfrm>
            <a:off x="2208709" y="5539225"/>
            <a:ext cx="2651323" cy="776405"/>
          </a:xfrm>
          <a:prstGeom prst="bentConnector3">
            <a:avLst>
              <a:gd name="adj1" fmla="val -4386"/>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362" name="Straight Arrow Connector 14361"/>
          <p:cNvCxnSpPr>
            <a:stCxn id="5" idx="3"/>
            <a:endCxn id="56" idx="1"/>
          </p:cNvCxnSpPr>
          <p:nvPr/>
        </p:nvCxnSpPr>
        <p:spPr>
          <a:xfrm>
            <a:off x="3419872" y="1648765"/>
            <a:ext cx="2016225" cy="609136"/>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55" idx="2"/>
          </p:cNvCxnSpPr>
          <p:nvPr/>
        </p:nvCxnSpPr>
        <p:spPr>
          <a:xfrm>
            <a:off x="7055684" y="2717874"/>
            <a:ext cx="22008" cy="3240360"/>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10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p:bldP spid="47" grpId="0" animBg="1"/>
      <p:bldP spid="48" grpId="0"/>
      <p:bldP spid="51" grpId="0" animBg="1"/>
      <p:bldP spid="52" grpId="0"/>
      <p:bldP spid="55" grpId="0" animBg="1"/>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2 Título"/>
          <p:cNvSpPr>
            <a:spLocks noGrp="1"/>
          </p:cNvSpPr>
          <p:nvPr>
            <p:ph type="title"/>
          </p:nvPr>
        </p:nvSpPr>
        <p:spPr bwMode="auto">
          <a:xfrm>
            <a:off x="107504" y="0"/>
            <a:ext cx="6335365"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200"/>
              </a:lnSpc>
            </a:pPr>
            <a:r>
              <a:rPr lang="en-GB" altLang="en-US" dirty="0">
                <a:ea typeface="ＭＳ Ｐゴシック" pitchFamily="34" charset="-128"/>
                <a:cs typeface="Arial" pitchFamily="34" charset="0"/>
              </a:rPr>
              <a:t>Preliminary results: </a:t>
            </a:r>
            <a:r>
              <a:rPr lang="en-GB" altLang="en-US" dirty="0" smtClean="0">
                <a:ea typeface="ＭＳ Ｐゴシック" pitchFamily="34" charset="-128"/>
                <a:cs typeface="Arial" pitchFamily="34" charset="0"/>
              </a:rPr>
              <a:t/>
            </a:r>
            <a:br>
              <a:rPr lang="en-GB" altLang="en-US" dirty="0" smtClean="0">
                <a:ea typeface="ＭＳ Ｐゴシック" pitchFamily="34" charset="-128"/>
                <a:cs typeface="Arial" pitchFamily="34" charset="0"/>
              </a:rPr>
            </a:br>
            <a:r>
              <a:rPr lang="en-GB" altLang="en-US" dirty="0" smtClean="0">
                <a:ea typeface="ＭＳ Ｐゴシック" pitchFamily="34" charset="-128"/>
                <a:cs typeface="Arial" pitchFamily="34" charset="0"/>
              </a:rPr>
              <a:t>Weather regimes. Winter</a:t>
            </a:r>
            <a:endParaRPr lang="en-US" altLang="en-US" dirty="0" smtClean="0">
              <a:ea typeface="ＭＳ Ｐゴシック" pitchFamily="34" charset="-128"/>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917674"/>
            <a:ext cx="4947771" cy="610225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2 Título"/>
          <p:cNvSpPr>
            <a:spLocks noGrp="1"/>
          </p:cNvSpPr>
          <p:nvPr>
            <p:ph type="title"/>
          </p:nvPr>
        </p:nvSpPr>
        <p:spPr bwMode="auto">
          <a:xfrm>
            <a:off x="107504" y="0"/>
            <a:ext cx="6552728"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200"/>
              </a:lnSpc>
            </a:pPr>
            <a:r>
              <a:rPr lang="en-GB" altLang="en-US" dirty="0">
                <a:ea typeface="ＭＳ Ｐゴシック" pitchFamily="34" charset="-128"/>
                <a:cs typeface="Arial" pitchFamily="34" charset="0"/>
              </a:rPr>
              <a:t>Preliminary results: </a:t>
            </a:r>
            <a:r>
              <a:rPr lang="en-GB" altLang="en-US" dirty="0" smtClean="0">
                <a:ea typeface="ＭＳ Ｐゴシック" pitchFamily="34" charset="-128"/>
                <a:cs typeface="Arial" pitchFamily="34" charset="0"/>
              </a:rPr>
              <a:t/>
            </a:r>
            <a:br>
              <a:rPr lang="en-GB" altLang="en-US" dirty="0" smtClean="0">
                <a:ea typeface="ＭＳ Ｐゴシック" pitchFamily="34" charset="-128"/>
                <a:cs typeface="Arial" pitchFamily="34" charset="0"/>
              </a:rPr>
            </a:br>
            <a:r>
              <a:rPr lang="en-GB" altLang="en-US" dirty="0" smtClean="0">
                <a:ea typeface="ＭＳ Ｐゴシック" pitchFamily="34" charset="-128"/>
                <a:cs typeface="Arial" pitchFamily="34" charset="0"/>
              </a:rPr>
              <a:t>Weather regimes. Summer</a:t>
            </a:r>
            <a:endParaRPr lang="en-US" altLang="en-US" dirty="0" smtClean="0">
              <a:ea typeface="ＭＳ Ｐゴシック" pitchFamily="34" charset="-128"/>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917674"/>
            <a:ext cx="4947771" cy="6102251"/>
          </a:xfrm>
          <a:prstGeom prst="rect">
            <a:avLst/>
          </a:prstGeom>
        </p:spPr>
      </p:pic>
    </p:spTree>
    <p:extLst>
      <p:ext uri="{BB962C8B-B14F-4D97-AF65-F5344CB8AC3E}">
        <p14:creationId xmlns:p14="http://schemas.microsoft.com/office/powerpoint/2010/main" val="60573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2 Título"/>
          <p:cNvSpPr>
            <a:spLocks noGrp="1"/>
          </p:cNvSpPr>
          <p:nvPr>
            <p:ph type="title"/>
          </p:nvPr>
        </p:nvSpPr>
        <p:spPr bwMode="auto">
          <a:xfrm>
            <a:off x="110415" y="0"/>
            <a:ext cx="6552728"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200"/>
              </a:lnSpc>
            </a:pPr>
            <a:r>
              <a:rPr lang="en-GB" altLang="en-US" dirty="0" smtClean="0">
                <a:ea typeface="ＭＳ Ｐゴシック" pitchFamily="34" charset="-128"/>
                <a:cs typeface="Arial" pitchFamily="34" charset="0"/>
              </a:rPr>
              <a:t>Preliminary results: </a:t>
            </a:r>
            <a:br>
              <a:rPr lang="en-GB" altLang="en-US" dirty="0" smtClean="0">
                <a:ea typeface="ＭＳ Ｐゴシック" pitchFamily="34" charset="-128"/>
                <a:cs typeface="Arial" pitchFamily="34" charset="0"/>
              </a:rPr>
            </a:br>
            <a:r>
              <a:rPr lang="en-US" altLang="en-US" dirty="0">
                <a:ea typeface="ＭＳ Ｐゴシック" pitchFamily="34" charset="-128"/>
                <a:cs typeface="Arial" pitchFamily="34" charset="0"/>
              </a:rPr>
              <a:t>Skill of seasonal temperature forecasts of ECMWF-System4</a:t>
            </a:r>
            <a:endParaRPr lang="en-US" altLang="en-US" dirty="0" smtClean="0">
              <a:ea typeface="ＭＳ Ｐゴシック" pitchFamily="34" charset="-128"/>
              <a:cs typeface="Arial"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16118" y="917675"/>
            <a:ext cx="4183132" cy="2675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619044" y="917674"/>
            <a:ext cx="4201428" cy="2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12796" y="3736220"/>
            <a:ext cx="4181840" cy="2687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594636" y="3717732"/>
            <a:ext cx="4196901" cy="268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87981" y="6373817"/>
            <a:ext cx="8303556" cy="584775"/>
          </a:xfrm>
          <a:prstGeom prst="rect">
            <a:avLst/>
          </a:prstGeom>
        </p:spPr>
        <p:txBody>
          <a:bodyPr wrap="square">
            <a:spAutoFit/>
          </a:bodyPr>
          <a:lstStyle/>
          <a:p>
            <a:r>
              <a:rPr lang="en-US" sz="1600" dirty="0"/>
              <a:t>Evaluation of surface air temperature CFSv2 forecasts over land </a:t>
            </a:r>
            <a:r>
              <a:rPr lang="en-US" sz="1600" dirty="0" smtClean="0"/>
              <a:t>grids issued </a:t>
            </a:r>
            <a:r>
              <a:rPr lang="en-US" sz="1600" dirty="0"/>
              <a:t>in February for </a:t>
            </a:r>
            <a:r>
              <a:rPr lang="en-US" sz="1600" dirty="0" smtClean="0"/>
              <a:t>4 lead </a:t>
            </a:r>
            <a:r>
              <a:rPr lang="en-US" sz="1600" dirty="0"/>
              <a:t>times from month-1 to </a:t>
            </a:r>
            <a:r>
              <a:rPr lang="en-US" sz="1600" dirty="0" smtClean="0"/>
              <a:t>month-5. Spearman correlation </a:t>
            </a:r>
            <a:r>
              <a:rPr lang="en-US" sz="1600" dirty="0"/>
              <a:t>considering raw </a:t>
            </a:r>
            <a:r>
              <a:rPr lang="en-US" sz="1600" dirty="0" smtClean="0"/>
              <a:t>data</a:t>
            </a:r>
            <a:endParaRPr lang="en-US" sz="1600" dirty="0"/>
          </a:p>
        </p:txBody>
      </p:sp>
    </p:spTree>
    <p:extLst>
      <p:ext uri="{BB962C8B-B14F-4D97-AF65-F5344CB8AC3E}">
        <p14:creationId xmlns:p14="http://schemas.microsoft.com/office/powerpoint/2010/main" val="1031137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Conclusions</a:t>
            </a:r>
          </a:p>
        </p:txBody>
      </p:sp>
      <p:sp>
        <p:nvSpPr>
          <p:cNvPr id="29" name="CustomShape 2"/>
          <p:cNvSpPr/>
          <p:nvPr/>
        </p:nvSpPr>
        <p:spPr>
          <a:xfrm>
            <a:off x="-18143" y="873963"/>
            <a:ext cx="9162143" cy="6145961"/>
          </a:xfrm>
          <a:prstGeom prst="rect">
            <a:avLst/>
          </a:prstGeom>
          <a:noFill/>
          <a:ln>
            <a:noFill/>
          </a:ln>
        </p:spPr>
        <p:txBody>
          <a:bodyPr lIns="90000" tIns="45000" rIns="90000" bIns="45000"/>
          <a:lstStyle/>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Climate </a:t>
            </a:r>
            <a:r>
              <a:rPr lang="en-US" sz="2400" dirty="0">
                <a:solidFill>
                  <a:srgbClr val="004990"/>
                </a:solidFill>
                <a:latin typeface="Arial"/>
                <a:ea typeface="ＭＳ Ｐゴシック"/>
              </a:rPr>
              <a:t>predictions have nonetheless some skill in predicting anomalies in the seasonal average of the weather i.e., anomalies of the climate. </a:t>
            </a:r>
            <a:endParaRPr lang="en-US" sz="2400" dirty="0" smtClean="0">
              <a:solidFill>
                <a:srgbClr val="004990"/>
              </a:solidFill>
              <a:latin typeface="Arial"/>
              <a:ea typeface="ＭＳ Ｐゴシック"/>
            </a:endParaRPr>
          </a:p>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This </a:t>
            </a:r>
            <a:r>
              <a:rPr lang="en-US" sz="2400" dirty="0">
                <a:solidFill>
                  <a:srgbClr val="004990"/>
                </a:solidFill>
                <a:latin typeface="Arial"/>
                <a:ea typeface="ＭＳ Ｐゴシック"/>
              </a:rPr>
              <a:t>skill is present regardless of the daily timing of the major weather events within the period. </a:t>
            </a:r>
            <a:endParaRPr lang="en-US" sz="2400" dirty="0" smtClean="0">
              <a:solidFill>
                <a:srgbClr val="004990"/>
              </a:solidFill>
              <a:latin typeface="Arial"/>
              <a:ea typeface="ＭＳ Ｐゴシック"/>
            </a:endParaRPr>
          </a:p>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This </a:t>
            </a:r>
            <a:r>
              <a:rPr lang="en-US" sz="2400" dirty="0">
                <a:solidFill>
                  <a:srgbClr val="004990"/>
                </a:solidFill>
                <a:latin typeface="Arial"/>
                <a:ea typeface="ＭＳ Ｐゴシック"/>
              </a:rPr>
              <a:t>level of skill for seasonal averages or totals may be useful for sectors impacted by climate variability, such as </a:t>
            </a:r>
            <a:r>
              <a:rPr lang="en-US" sz="2400" dirty="0" smtClean="0">
                <a:solidFill>
                  <a:srgbClr val="004990"/>
                </a:solidFill>
                <a:latin typeface="Arial"/>
                <a:ea typeface="ＭＳ Ｐゴシック"/>
              </a:rPr>
              <a:t>viticulture.</a:t>
            </a:r>
          </a:p>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Now is the time to develop climate services for agriculture based on seasonal </a:t>
            </a:r>
            <a:r>
              <a:rPr lang="en-US" sz="2400" dirty="0">
                <a:solidFill>
                  <a:srgbClr val="004990"/>
                </a:solidFill>
                <a:latin typeface="Arial"/>
                <a:ea typeface="ＭＳ Ｐゴシック"/>
              </a:rPr>
              <a:t>forecast predictions. </a:t>
            </a:r>
            <a:r>
              <a:rPr lang="en-US" sz="2400" dirty="0" smtClean="0">
                <a:solidFill>
                  <a:srgbClr val="004990"/>
                </a:solidFill>
                <a:latin typeface="Arial"/>
                <a:ea typeface="ＭＳ Ｐゴシック"/>
              </a:rPr>
              <a:t>Bridging the gap to </a:t>
            </a:r>
            <a:r>
              <a:rPr lang="en-US" sz="2400" dirty="0">
                <a:solidFill>
                  <a:srgbClr val="004990"/>
                </a:solidFill>
                <a:latin typeface="Arial"/>
                <a:ea typeface="ＭＳ Ｐゴシック"/>
              </a:rPr>
              <a:t>ensure that research reaches the industry and society in a timely and usable </a:t>
            </a:r>
            <a:r>
              <a:rPr lang="en-US" sz="2400" dirty="0" smtClean="0">
                <a:solidFill>
                  <a:srgbClr val="004990"/>
                </a:solidFill>
                <a:latin typeface="Arial"/>
                <a:ea typeface="ＭＳ Ｐゴシック"/>
              </a:rPr>
              <a:t>manner</a:t>
            </a:r>
            <a:r>
              <a:rPr lang="en-US" sz="2400" dirty="0">
                <a:solidFill>
                  <a:srgbClr val="004990"/>
                </a:solidFill>
                <a:latin typeface="Arial"/>
                <a:ea typeface="ＭＳ Ｐゴシック"/>
              </a:rPr>
              <a:t>.</a:t>
            </a:r>
          </a:p>
        </p:txBody>
      </p:sp>
    </p:spTree>
    <p:extLst>
      <p:ext uri="{BB962C8B-B14F-4D97-AF65-F5344CB8AC3E}">
        <p14:creationId xmlns:p14="http://schemas.microsoft.com/office/powerpoint/2010/main" val="2793162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Shape 3"/>
          <p:cNvSpPr txBox="1">
            <a:spLocks noChangeAspect="1" noChangeArrowheads="1"/>
          </p:cNvSpPr>
          <p:nvPr/>
        </p:nvSpPr>
        <p:spPr bwMode="auto">
          <a:xfrm>
            <a:off x="1371600" y="3654425"/>
            <a:ext cx="6400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ES" altLang="en-US" sz="3200">
                <a:solidFill>
                  <a:srgbClr val="FFFFFF"/>
                </a:solidFill>
                <a:cs typeface="Arial" pitchFamily="34" charset="0"/>
              </a:rPr>
              <a:t>Thank you!</a:t>
            </a:r>
          </a:p>
          <a:p>
            <a:pPr algn="ctr" eaLnBrk="1" hangingPunct="1"/>
            <a:endParaRPr lang="en-US" altLang="en-US">
              <a:cs typeface="Arial" pitchFamily="34" charset="0"/>
            </a:endParaRPr>
          </a:p>
        </p:txBody>
      </p:sp>
      <p:sp>
        <p:nvSpPr>
          <p:cNvPr id="84994" name="TextShape 4"/>
          <p:cNvSpPr txBox="1">
            <a:spLocks noChangeArrowheads="1"/>
          </p:cNvSpPr>
          <p:nvPr/>
        </p:nvSpPr>
        <p:spPr bwMode="auto">
          <a:xfrm>
            <a:off x="1350963" y="4325938"/>
            <a:ext cx="64801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ES" altLang="en-US" dirty="0" err="1">
                <a:solidFill>
                  <a:srgbClr val="FFFFFF"/>
                </a:solidFill>
                <a:cs typeface="Arial" pitchFamily="34" charset="0"/>
              </a:rPr>
              <a:t>For</a:t>
            </a:r>
            <a:r>
              <a:rPr lang="es-ES" altLang="en-US" dirty="0">
                <a:solidFill>
                  <a:srgbClr val="FFFFFF"/>
                </a:solidFill>
                <a:cs typeface="Arial" pitchFamily="34" charset="0"/>
              </a:rPr>
              <a:t> </a:t>
            </a:r>
            <a:r>
              <a:rPr lang="es-ES" altLang="en-US" dirty="0" err="1">
                <a:solidFill>
                  <a:srgbClr val="FFFFFF"/>
                </a:solidFill>
                <a:cs typeface="Arial" pitchFamily="34" charset="0"/>
              </a:rPr>
              <a:t>further</a:t>
            </a:r>
            <a:r>
              <a:rPr lang="es-ES" altLang="en-US" dirty="0">
                <a:solidFill>
                  <a:srgbClr val="FFFFFF"/>
                </a:solidFill>
                <a:cs typeface="Arial" pitchFamily="34" charset="0"/>
              </a:rPr>
              <a:t> </a:t>
            </a:r>
            <a:r>
              <a:rPr lang="es-ES" altLang="en-US" dirty="0" err="1">
                <a:solidFill>
                  <a:srgbClr val="FFFFFF"/>
                </a:solidFill>
                <a:cs typeface="Arial" pitchFamily="34" charset="0"/>
              </a:rPr>
              <a:t>information</a:t>
            </a:r>
            <a:r>
              <a:rPr lang="es-ES" altLang="en-US" dirty="0">
                <a:solidFill>
                  <a:srgbClr val="FFFFFF"/>
                </a:solidFill>
                <a:cs typeface="Arial" pitchFamily="34" charset="0"/>
              </a:rPr>
              <a:t> </a:t>
            </a:r>
            <a:r>
              <a:rPr lang="es-ES" altLang="en-US" dirty="0" err="1">
                <a:solidFill>
                  <a:srgbClr val="FFFFFF"/>
                </a:solidFill>
                <a:cs typeface="Arial" pitchFamily="34" charset="0"/>
              </a:rPr>
              <a:t>please</a:t>
            </a:r>
            <a:r>
              <a:rPr lang="es-ES" altLang="en-US" dirty="0">
                <a:solidFill>
                  <a:srgbClr val="FFFFFF"/>
                </a:solidFill>
                <a:cs typeface="Arial" pitchFamily="34" charset="0"/>
              </a:rPr>
              <a:t> </a:t>
            </a:r>
            <a:r>
              <a:rPr lang="es-ES" altLang="en-US" dirty="0" err="1">
                <a:solidFill>
                  <a:srgbClr val="FFFFFF"/>
                </a:solidFill>
                <a:cs typeface="Arial" pitchFamily="34" charset="0"/>
              </a:rPr>
              <a:t>contact</a:t>
            </a:r>
            <a:r>
              <a:rPr lang="es-ES" altLang="en-US" dirty="0">
                <a:solidFill>
                  <a:srgbClr val="FFFFFF"/>
                </a:solidFill>
                <a:cs typeface="Arial" pitchFamily="34" charset="0"/>
              </a:rPr>
              <a:t>:</a:t>
            </a:r>
          </a:p>
          <a:p>
            <a:pPr algn="ctr" eaLnBrk="1" hangingPunct="1"/>
            <a:endParaRPr lang="es-ES" altLang="en-US" dirty="0">
              <a:solidFill>
                <a:srgbClr val="FFFFFF"/>
              </a:solidFill>
              <a:cs typeface="Arial" pitchFamily="34" charset="0"/>
            </a:endParaRPr>
          </a:p>
          <a:p>
            <a:pPr algn="ctr" eaLnBrk="1" hangingPunct="1"/>
            <a:r>
              <a:rPr lang="es-ES_tradnl" altLang="en-US" b="1" dirty="0">
                <a:solidFill>
                  <a:srgbClr val="FFFFFF"/>
                </a:solidFill>
                <a:cs typeface="Arial" pitchFamily="34" charset="0"/>
              </a:rPr>
              <a:t>info-services-es@bsc.es</a:t>
            </a:r>
          </a:p>
          <a:p>
            <a:pPr algn="ctr" eaLnBrk="1" hangingPunct="1"/>
            <a:r>
              <a:rPr lang="en-US" altLang="en-US" b="1" dirty="0">
                <a:solidFill>
                  <a:srgbClr val="FFFFFF"/>
                </a:solidFill>
                <a:cs typeface="Arial" pitchFamily="34" charset="0"/>
              </a:rPr>
              <a:t>a</a:t>
            </a:r>
            <a:r>
              <a:rPr lang="en-US" altLang="en-US" b="1" dirty="0" smtClean="0">
                <a:solidFill>
                  <a:srgbClr val="FFFFFF"/>
                </a:solidFill>
                <a:cs typeface="Arial" pitchFamily="34" charset="0"/>
              </a:rPr>
              <a:t>lbert.soret@bsc.es</a:t>
            </a:r>
            <a:endParaRPr lang="en-US" altLang="en-US" b="1" dirty="0">
              <a:solidFill>
                <a:srgbClr val="FFFFFF"/>
              </a:solidFill>
              <a:cs typeface="Arial" pitchFamily="34" charset="0"/>
            </a:endParaRPr>
          </a:p>
          <a:p>
            <a:pPr algn="ctr" eaLnBrk="1" hangingPunct="1"/>
            <a:endParaRPr lang="es-ES_tradnl" altLang="en-US" b="1" dirty="0">
              <a:solidFill>
                <a:srgbClr val="FFFFFF"/>
              </a:solidFill>
              <a:cs typeface="Arial" pitchFamily="34" charset="0"/>
            </a:endParaRPr>
          </a:p>
          <a:p>
            <a:pPr algn="ctr" eaLnBrk="1" hangingPunct="1"/>
            <a:endParaRPr lang="es-ES" altLang="en-US" b="1" dirty="0">
              <a:solidFill>
                <a:srgbClr val="FFFFFF"/>
              </a:solidFill>
              <a:cs typeface="Arial" pitchFamily="34" charset="0"/>
            </a:endParaRPr>
          </a:p>
        </p:txBody>
      </p:sp>
    </p:spTree>
    <p:extLst>
      <p:ext uri="{BB962C8B-B14F-4D97-AF65-F5344CB8AC3E}">
        <p14:creationId xmlns:p14="http://schemas.microsoft.com/office/powerpoint/2010/main" val="2854249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2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200"/>
              </a:lnSpc>
            </a:pPr>
            <a:r>
              <a:rPr lang="en-GB" altLang="en-US" dirty="0" smtClean="0">
                <a:ea typeface="ＭＳ Ｐゴシック" pitchFamily="34" charset="-128"/>
                <a:cs typeface="Arial" pitchFamily="34" charset="0"/>
              </a:rPr>
              <a:t>Temperature skill</a:t>
            </a:r>
            <a:endParaRPr lang="en-US" altLang="en-US" dirty="0" smtClean="0">
              <a:ea typeface="ＭＳ Ｐゴシック" pitchFamily="34" charset="-128"/>
              <a:cs typeface="Arial" pitchFamily="34"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95736" y="902264"/>
            <a:ext cx="4403558" cy="612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119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2 Título"/>
          <p:cNvSpPr>
            <a:spLocks noGrp="1"/>
          </p:cNvSpPr>
          <p:nvPr>
            <p:ph type="title"/>
          </p:nvPr>
        </p:nvSpPr>
        <p:spPr bwMode="auto">
          <a:xfrm>
            <a:off x="396875" y="149225"/>
            <a:ext cx="6191250" cy="69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ea typeface="ＭＳ Ｐゴシック" pitchFamily="34" charset="-128"/>
                <a:cs typeface="Arial" pitchFamily="34" charset="0"/>
              </a:rPr>
              <a:t>Ensemble predictions</a:t>
            </a:r>
            <a:endParaRPr lang="es-ES" altLang="en-US" smtClean="0">
              <a:ea typeface="ＭＳ Ｐゴシック" pitchFamily="34" charset="-128"/>
              <a:cs typeface="Arial" pitchFamily="34" charset="0"/>
            </a:endParaRPr>
          </a:p>
        </p:txBody>
      </p:sp>
      <p:sp>
        <p:nvSpPr>
          <p:cNvPr id="37890" name="Marcador de texto 1"/>
          <p:cNvSpPr>
            <a:spLocks noGrp="1"/>
          </p:cNvSpPr>
          <p:nvPr>
            <p:ph type="body" sz="quarter" idx="10"/>
          </p:nvPr>
        </p:nvSpPr>
        <p:spPr bwMode="auto">
          <a:xfrm>
            <a:off x="0" y="985838"/>
            <a:ext cx="9144000" cy="551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GB" altLang="en-US" sz="2000" smtClean="0">
                <a:ea typeface="ＭＳ Ｐゴシック" pitchFamily="34" charset="-128"/>
                <a:cs typeface="Arial" pitchFamily="34" charset="0"/>
              </a:rPr>
              <a:t>			Ensemble forecast system</a:t>
            </a:r>
          </a:p>
          <a:p>
            <a:pPr marL="0" indent="0">
              <a:buFontTx/>
              <a:buNone/>
            </a:pPr>
            <a:endParaRPr lang="es-ES" altLang="en-US" smtClean="0">
              <a:ea typeface="ＭＳ Ｐゴシック" pitchFamily="34" charset="-128"/>
              <a:cs typeface="Arial" pitchFamily="34" charset="0"/>
            </a:endParaRPr>
          </a:p>
        </p:txBody>
      </p:sp>
      <p:sp>
        <p:nvSpPr>
          <p:cNvPr id="5" name="Line 2"/>
          <p:cNvSpPr>
            <a:spLocks noChangeShapeType="1"/>
          </p:cNvSpPr>
          <p:nvPr/>
        </p:nvSpPr>
        <p:spPr bwMode="auto">
          <a:xfrm>
            <a:off x="704850" y="5538788"/>
            <a:ext cx="79311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s-ES">
              <a:latin typeface="Arial"/>
              <a:ea typeface="ＭＳ Ｐゴシック" charset="0"/>
              <a:cs typeface="Arial"/>
            </a:endParaRPr>
          </a:p>
        </p:txBody>
      </p:sp>
      <p:sp>
        <p:nvSpPr>
          <p:cNvPr id="6" name="Text Box 3"/>
          <p:cNvSpPr txBox="1">
            <a:spLocks noChangeArrowheads="1"/>
          </p:cNvSpPr>
          <p:nvPr/>
        </p:nvSpPr>
        <p:spPr bwMode="auto">
          <a:xfrm>
            <a:off x="34925" y="5637213"/>
            <a:ext cx="93614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Verdana" charset="0"/>
                <a:ea typeface="ＭＳ Ｐゴシック" charset="0"/>
              </a:defRPr>
            </a:lvl1pPr>
            <a:lvl2pPr marL="742950" indent="-285750">
              <a:defRPr sz="2400" b="1">
                <a:solidFill>
                  <a:schemeClr val="tx1"/>
                </a:solidFill>
                <a:latin typeface="Verdana" charset="0"/>
                <a:ea typeface="ＭＳ Ｐゴシック" charset="0"/>
              </a:defRPr>
            </a:lvl2pPr>
            <a:lvl3pPr marL="1143000" indent="-228600">
              <a:defRPr sz="2400" b="1">
                <a:solidFill>
                  <a:schemeClr val="tx1"/>
                </a:solidFill>
                <a:latin typeface="Verdana" charset="0"/>
                <a:ea typeface="ＭＳ Ｐゴシック" charset="0"/>
              </a:defRPr>
            </a:lvl3pPr>
            <a:lvl4pPr marL="1600200" indent="-228600">
              <a:defRPr sz="2400" b="1">
                <a:solidFill>
                  <a:schemeClr val="tx1"/>
                </a:solidFill>
                <a:latin typeface="Verdana" charset="0"/>
                <a:ea typeface="ＭＳ Ｐゴシック" charset="0"/>
              </a:defRPr>
            </a:lvl4pPr>
            <a:lvl5pPr marL="2057400" indent="-228600">
              <a:defRPr sz="24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Verdana" charset="0"/>
                <a:ea typeface="ＭＳ Ｐゴシック" charset="0"/>
              </a:defRPr>
            </a:lvl9pPr>
          </a:lstStyle>
          <a:p>
            <a:pPr>
              <a:spcBef>
                <a:spcPct val="50000"/>
              </a:spcBef>
              <a:buClr>
                <a:schemeClr val="accent1"/>
              </a:buClr>
              <a:defRPr/>
            </a:pPr>
            <a:r>
              <a:rPr lang="en-GB" sz="2000" b="0" dirty="0" smtClean="0">
                <a:latin typeface="Arial"/>
                <a:cs typeface="Arial"/>
              </a:rPr>
              <a:t>Nov 2000   Nov 2001   Nov 2002   Nov 2003   Nov 2004   Nov 2005   Nov 2006</a:t>
            </a:r>
          </a:p>
        </p:txBody>
      </p:sp>
      <p:sp>
        <p:nvSpPr>
          <p:cNvPr id="7" name="Line 4"/>
          <p:cNvSpPr>
            <a:spLocks noChangeShapeType="1"/>
          </p:cNvSpPr>
          <p:nvPr/>
        </p:nvSpPr>
        <p:spPr bwMode="auto">
          <a:xfrm flipV="1">
            <a:off x="919163" y="5392738"/>
            <a:ext cx="0" cy="158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 name="Line 5"/>
          <p:cNvSpPr>
            <a:spLocks noChangeShapeType="1"/>
          </p:cNvSpPr>
          <p:nvPr/>
        </p:nvSpPr>
        <p:spPr bwMode="auto">
          <a:xfrm flipV="1">
            <a:off x="2038350" y="5380038"/>
            <a:ext cx="0" cy="157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9" name="Line 6"/>
          <p:cNvSpPr>
            <a:spLocks noChangeShapeType="1"/>
          </p:cNvSpPr>
          <p:nvPr/>
        </p:nvSpPr>
        <p:spPr bwMode="auto">
          <a:xfrm flipV="1">
            <a:off x="4448175" y="5389563"/>
            <a:ext cx="0" cy="158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10" name="Line 7"/>
          <p:cNvSpPr>
            <a:spLocks noChangeShapeType="1"/>
          </p:cNvSpPr>
          <p:nvPr/>
        </p:nvSpPr>
        <p:spPr bwMode="auto">
          <a:xfrm flipV="1">
            <a:off x="5651500" y="5387975"/>
            <a:ext cx="0" cy="158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7897" name="Rectangle 9"/>
          <p:cNvSpPr txBox="1">
            <a:spLocks noChangeArrowheads="1"/>
          </p:cNvSpPr>
          <p:nvPr/>
        </p:nvSpPr>
        <p:spPr bwMode="auto">
          <a:xfrm>
            <a:off x="136525" y="1709738"/>
            <a:ext cx="90074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accent1"/>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135000"/>
              </a:lnSpc>
              <a:spcBef>
                <a:spcPct val="20000"/>
              </a:spcBef>
            </a:pPr>
            <a:endParaRPr lang="en-GB" altLang="en-US" sz="2000">
              <a:cs typeface="Arial" pitchFamily="34" charset="0"/>
            </a:endParaRPr>
          </a:p>
        </p:txBody>
      </p:sp>
      <p:sp>
        <p:nvSpPr>
          <p:cNvPr id="12" name="Line 69"/>
          <p:cNvSpPr>
            <a:spLocks noChangeShapeType="1"/>
          </p:cNvSpPr>
          <p:nvPr/>
        </p:nvSpPr>
        <p:spPr bwMode="auto">
          <a:xfrm flipV="1">
            <a:off x="3243263" y="5378450"/>
            <a:ext cx="0" cy="157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13" name="Line 70"/>
          <p:cNvSpPr>
            <a:spLocks noChangeShapeType="1"/>
          </p:cNvSpPr>
          <p:nvPr/>
        </p:nvSpPr>
        <p:spPr bwMode="auto">
          <a:xfrm flipV="1">
            <a:off x="8061325" y="5378450"/>
            <a:ext cx="0" cy="157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00" name="Group 2"/>
          <p:cNvGrpSpPr>
            <a:grpSpLocks/>
          </p:cNvGrpSpPr>
          <p:nvPr/>
        </p:nvGrpSpPr>
        <p:grpSpPr bwMode="auto">
          <a:xfrm>
            <a:off x="6773863" y="4754563"/>
            <a:ext cx="685800" cy="800100"/>
            <a:chOff x="7339013" y="4645026"/>
            <a:chExt cx="742156" cy="781049"/>
          </a:xfrm>
        </p:grpSpPr>
        <p:sp>
          <p:nvSpPr>
            <p:cNvPr id="15" name="Line 8"/>
            <p:cNvSpPr>
              <a:spLocks noChangeShapeType="1"/>
            </p:cNvSpPr>
            <p:nvPr/>
          </p:nvSpPr>
          <p:spPr bwMode="auto">
            <a:xfrm flipV="1">
              <a:off x="7428347" y="5272654"/>
              <a:ext cx="0" cy="1534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67" name="Group 72"/>
            <p:cNvGrpSpPr>
              <a:grpSpLocks/>
            </p:cNvGrpSpPr>
            <p:nvPr/>
          </p:nvGrpSpPr>
          <p:grpSpPr bwMode="auto">
            <a:xfrm>
              <a:off x="7429500" y="4645026"/>
              <a:ext cx="651669" cy="495300"/>
              <a:chOff x="739" y="2887"/>
              <a:chExt cx="1991" cy="217"/>
            </a:xfrm>
          </p:grpSpPr>
          <p:sp>
            <p:nvSpPr>
              <p:cNvPr id="18" name="Line 73"/>
              <p:cNvSpPr>
                <a:spLocks noChangeShapeType="1"/>
              </p:cNvSpPr>
              <p:nvPr/>
            </p:nvSpPr>
            <p:spPr bwMode="auto">
              <a:xfrm>
                <a:off x="746" y="3104"/>
                <a:ext cx="1979"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19" name="Line 74"/>
              <p:cNvSpPr>
                <a:spLocks noChangeShapeType="1"/>
              </p:cNvSpPr>
              <p:nvPr/>
            </p:nvSpPr>
            <p:spPr bwMode="auto">
              <a:xfrm>
                <a:off x="741" y="3048"/>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0" name="Line 75"/>
              <p:cNvSpPr>
                <a:spLocks noChangeShapeType="1"/>
              </p:cNvSpPr>
              <p:nvPr/>
            </p:nvSpPr>
            <p:spPr bwMode="auto">
              <a:xfrm>
                <a:off x="741" y="288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1" name="Line 76"/>
              <p:cNvSpPr>
                <a:spLocks noChangeShapeType="1"/>
              </p:cNvSpPr>
              <p:nvPr/>
            </p:nvSpPr>
            <p:spPr bwMode="auto">
              <a:xfrm>
                <a:off x="746" y="30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2" name="Line 77"/>
              <p:cNvSpPr>
                <a:spLocks noChangeShapeType="1"/>
              </p:cNvSpPr>
              <p:nvPr/>
            </p:nvSpPr>
            <p:spPr bwMode="auto">
              <a:xfrm>
                <a:off x="746" y="298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3" name="Line 78"/>
              <p:cNvSpPr>
                <a:spLocks noChangeShapeType="1"/>
              </p:cNvSpPr>
              <p:nvPr/>
            </p:nvSpPr>
            <p:spPr bwMode="auto">
              <a:xfrm>
                <a:off x="746" y="2960"/>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4" name="Line 79"/>
              <p:cNvSpPr>
                <a:spLocks noChangeShapeType="1"/>
              </p:cNvSpPr>
              <p:nvPr/>
            </p:nvSpPr>
            <p:spPr bwMode="auto">
              <a:xfrm>
                <a:off x="741" y="293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5" name="Line 80"/>
              <p:cNvSpPr>
                <a:spLocks noChangeShapeType="1"/>
              </p:cNvSpPr>
              <p:nvPr/>
            </p:nvSpPr>
            <p:spPr bwMode="auto">
              <a:xfrm>
                <a:off x="741" y="29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6" name="Line 81"/>
              <p:cNvSpPr>
                <a:spLocks noChangeShapeType="1"/>
              </p:cNvSpPr>
              <p:nvPr/>
            </p:nvSpPr>
            <p:spPr bwMode="auto">
              <a:xfrm>
                <a:off x="741" y="3073"/>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17" name="Oval 82"/>
            <p:cNvSpPr>
              <a:spLocks noChangeArrowheads="1"/>
            </p:cNvSpPr>
            <p:nvPr/>
          </p:nvSpPr>
          <p:spPr bwMode="auto">
            <a:xfrm>
              <a:off x="7339013" y="4683768"/>
              <a:ext cx="135718" cy="50675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grpSp>
        <p:nvGrpSpPr>
          <p:cNvPr id="37901" name="Group 94"/>
          <p:cNvGrpSpPr>
            <a:grpSpLocks/>
          </p:cNvGrpSpPr>
          <p:nvPr/>
        </p:nvGrpSpPr>
        <p:grpSpPr bwMode="auto">
          <a:xfrm>
            <a:off x="5591175" y="4144963"/>
            <a:ext cx="684213" cy="800100"/>
            <a:chOff x="7339013" y="4645026"/>
            <a:chExt cx="742156" cy="781049"/>
          </a:xfrm>
        </p:grpSpPr>
        <p:sp>
          <p:nvSpPr>
            <p:cNvPr id="28" name="Line 8"/>
            <p:cNvSpPr>
              <a:spLocks noChangeShapeType="1"/>
            </p:cNvSpPr>
            <p:nvPr/>
          </p:nvSpPr>
          <p:spPr bwMode="auto">
            <a:xfrm flipV="1">
              <a:off x="7428554" y="5272654"/>
              <a:ext cx="0" cy="1534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55" name="Group 72"/>
            <p:cNvGrpSpPr>
              <a:grpSpLocks/>
            </p:cNvGrpSpPr>
            <p:nvPr/>
          </p:nvGrpSpPr>
          <p:grpSpPr bwMode="auto">
            <a:xfrm>
              <a:off x="7429500" y="4645026"/>
              <a:ext cx="651669" cy="495300"/>
              <a:chOff x="739" y="2887"/>
              <a:chExt cx="1991" cy="217"/>
            </a:xfrm>
          </p:grpSpPr>
          <p:sp>
            <p:nvSpPr>
              <p:cNvPr id="31" name="Line 73"/>
              <p:cNvSpPr>
                <a:spLocks noChangeShapeType="1"/>
              </p:cNvSpPr>
              <p:nvPr/>
            </p:nvSpPr>
            <p:spPr bwMode="auto">
              <a:xfrm>
                <a:off x="752" y="3104"/>
                <a:ext cx="197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2" name="Line 74"/>
              <p:cNvSpPr>
                <a:spLocks noChangeShapeType="1"/>
              </p:cNvSpPr>
              <p:nvPr/>
            </p:nvSpPr>
            <p:spPr bwMode="auto">
              <a:xfrm>
                <a:off x="741" y="3048"/>
                <a:ext cx="198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3" name="Line 75"/>
              <p:cNvSpPr>
                <a:spLocks noChangeShapeType="1"/>
              </p:cNvSpPr>
              <p:nvPr/>
            </p:nvSpPr>
            <p:spPr bwMode="auto">
              <a:xfrm>
                <a:off x="741" y="2887"/>
                <a:ext cx="198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4" name="Line 76"/>
              <p:cNvSpPr>
                <a:spLocks noChangeShapeType="1"/>
              </p:cNvSpPr>
              <p:nvPr/>
            </p:nvSpPr>
            <p:spPr bwMode="auto">
              <a:xfrm>
                <a:off x="752" y="3017"/>
                <a:ext cx="1978"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5" name="Line 77"/>
              <p:cNvSpPr>
                <a:spLocks noChangeShapeType="1"/>
              </p:cNvSpPr>
              <p:nvPr/>
            </p:nvSpPr>
            <p:spPr bwMode="auto">
              <a:xfrm>
                <a:off x="752" y="2989"/>
                <a:ext cx="1978"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6" name="Line 78"/>
              <p:cNvSpPr>
                <a:spLocks noChangeShapeType="1"/>
              </p:cNvSpPr>
              <p:nvPr/>
            </p:nvSpPr>
            <p:spPr bwMode="auto">
              <a:xfrm>
                <a:off x="752" y="2960"/>
                <a:ext cx="1978"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7" name="Line 79"/>
              <p:cNvSpPr>
                <a:spLocks noChangeShapeType="1"/>
              </p:cNvSpPr>
              <p:nvPr/>
            </p:nvSpPr>
            <p:spPr bwMode="auto">
              <a:xfrm>
                <a:off x="741" y="2939"/>
                <a:ext cx="198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8" name="Line 80"/>
              <p:cNvSpPr>
                <a:spLocks noChangeShapeType="1"/>
              </p:cNvSpPr>
              <p:nvPr/>
            </p:nvSpPr>
            <p:spPr bwMode="auto">
              <a:xfrm>
                <a:off x="741" y="2917"/>
                <a:ext cx="198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9" name="Line 81"/>
              <p:cNvSpPr>
                <a:spLocks noChangeShapeType="1"/>
              </p:cNvSpPr>
              <p:nvPr/>
            </p:nvSpPr>
            <p:spPr bwMode="auto">
              <a:xfrm>
                <a:off x="741" y="3073"/>
                <a:ext cx="198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30" name="Oval 82"/>
            <p:cNvSpPr>
              <a:spLocks noChangeArrowheads="1"/>
            </p:cNvSpPr>
            <p:nvPr/>
          </p:nvSpPr>
          <p:spPr bwMode="auto">
            <a:xfrm>
              <a:off x="7339013" y="4683768"/>
              <a:ext cx="134311" cy="50675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grpSp>
        <p:nvGrpSpPr>
          <p:cNvPr id="37902" name="Group 107"/>
          <p:cNvGrpSpPr>
            <a:grpSpLocks/>
          </p:cNvGrpSpPr>
          <p:nvPr/>
        </p:nvGrpSpPr>
        <p:grpSpPr bwMode="auto">
          <a:xfrm>
            <a:off x="4448175" y="3538538"/>
            <a:ext cx="685800" cy="800100"/>
            <a:chOff x="7339013" y="4645026"/>
            <a:chExt cx="742156" cy="781049"/>
          </a:xfrm>
        </p:grpSpPr>
        <p:sp>
          <p:nvSpPr>
            <p:cNvPr id="41" name="Line 8"/>
            <p:cNvSpPr>
              <a:spLocks noChangeShapeType="1"/>
            </p:cNvSpPr>
            <p:nvPr/>
          </p:nvSpPr>
          <p:spPr bwMode="auto">
            <a:xfrm flipV="1">
              <a:off x="7428347" y="5272654"/>
              <a:ext cx="0" cy="1534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43" name="Group 72"/>
            <p:cNvGrpSpPr>
              <a:grpSpLocks/>
            </p:cNvGrpSpPr>
            <p:nvPr/>
          </p:nvGrpSpPr>
          <p:grpSpPr bwMode="auto">
            <a:xfrm>
              <a:off x="7429500" y="4645026"/>
              <a:ext cx="651669" cy="495300"/>
              <a:chOff x="739" y="2887"/>
              <a:chExt cx="1991" cy="217"/>
            </a:xfrm>
          </p:grpSpPr>
          <p:sp>
            <p:nvSpPr>
              <p:cNvPr id="44" name="Line 73"/>
              <p:cNvSpPr>
                <a:spLocks noChangeShapeType="1"/>
              </p:cNvSpPr>
              <p:nvPr/>
            </p:nvSpPr>
            <p:spPr bwMode="auto">
              <a:xfrm>
                <a:off x="746" y="3104"/>
                <a:ext cx="1979"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45" name="Line 74"/>
              <p:cNvSpPr>
                <a:spLocks noChangeShapeType="1"/>
              </p:cNvSpPr>
              <p:nvPr/>
            </p:nvSpPr>
            <p:spPr bwMode="auto">
              <a:xfrm>
                <a:off x="741" y="3048"/>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46" name="Line 75"/>
              <p:cNvSpPr>
                <a:spLocks noChangeShapeType="1"/>
              </p:cNvSpPr>
              <p:nvPr/>
            </p:nvSpPr>
            <p:spPr bwMode="auto">
              <a:xfrm>
                <a:off x="741" y="288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47" name="Line 76"/>
              <p:cNvSpPr>
                <a:spLocks noChangeShapeType="1"/>
              </p:cNvSpPr>
              <p:nvPr/>
            </p:nvSpPr>
            <p:spPr bwMode="auto">
              <a:xfrm>
                <a:off x="746" y="30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48" name="Line 77"/>
              <p:cNvSpPr>
                <a:spLocks noChangeShapeType="1"/>
              </p:cNvSpPr>
              <p:nvPr/>
            </p:nvSpPr>
            <p:spPr bwMode="auto">
              <a:xfrm>
                <a:off x="746" y="298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49" name="Line 78"/>
              <p:cNvSpPr>
                <a:spLocks noChangeShapeType="1"/>
              </p:cNvSpPr>
              <p:nvPr/>
            </p:nvSpPr>
            <p:spPr bwMode="auto">
              <a:xfrm>
                <a:off x="746" y="2960"/>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50" name="Line 79"/>
              <p:cNvSpPr>
                <a:spLocks noChangeShapeType="1"/>
              </p:cNvSpPr>
              <p:nvPr/>
            </p:nvSpPr>
            <p:spPr bwMode="auto">
              <a:xfrm>
                <a:off x="741" y="293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51" name="Line 80"/>
              <p:cNvSpPr>
                <a:spLocks noChangeShapeType="1"/>
              </p:cNvSpPr>
              <p:nvPr/>
            </p:nvSpPr>
            <p:spPr bwMode="auto">
              <a:xfrm>
                <a:off x="741" y="29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52" name="Line 81"/>
              <p:cNvSpPr>
                <a:spLocks noChangeShapeType="1"/>
              </p:cNvSpPr>
              <p:nvPr/>
            </p:nvSpPr>
            <p:spPr bwMode="auto">
              <a:xfrm>
                <a:off x="741" y="3073"/>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43" name="Oval 82"/>
            <p:cNvSpPr>
              <a:spLocks noChangeArrowheads="1"/>
            </p:cNvSpPr>
            <p:nvPr/>
          </p:nvSpPr>
          <p:spPr bwMode="auto">
            <a:xfrm>
              <a:off x="7339013" y="4683768"/>
              <a:ext cx="135719" cy="50675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grpSp>
        <p:nvGrpSpPr>
          <p:cNvPr id="37903" name="Group 120"/>
          <p:cNvGrpSpPr>
            <a:grpSpLocks/>
          </p:cNvGrpSpPr>
          <p:nvPr/>
        </p:nvGrpSpPr>
        <p:grpSpPr bwMode="auto">
          <a:xfrm>
            <a:off x="3243263" y="2876550"/>
            <a:ext cx="685800" cy="798513"/>
            <a:chOff x="7339013" y="4645026"/>
            <a:chExt cx="742156" cy="781049"/>
          </a:xfrm>
        </p:grpSpPr>
        <p:sp>
          <p:nvSpPr>
            <p:cNvPr id="54" name="Line 8"/>
            <p:cNvSpPr>
              <a:spLocks noChangeShapeType="1"/>
            </p:cNvSpPr>
            <p:nvPr/>
          </p:nvSpPr>
          <p:spPr bwMode="auto">
            <a:xfrm flipV="1">
              <a:off x="7428347" y="5272349"/>
              <a:ext cx="0" cy="15372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31" name="Group 72"/>
            <p:cNvGrpSpPr>
              <a:grpSpLocks/>
            </p:cNvGrpSpPr>
            <p:nvPr/>
          </p:nvGrpSpPr>
          <p:grpSpPr bwMode="auto">
            <a:xfrm>
              <a:off x="7429500" y="4645026"/>
              <a:ext cx="651669" cy="495300"/>
              <a:chOff x="739" y="2887"/>
              <a:chExt cx="1991" cy="217"/>
            </a:xfrm>
          </p:grpSpPr>
          <p:sp>
            <p:nvSpPr>
              <p:cNvPr id="57" name="Line 73"/>
              <p:cNvSpPr>
                <a:spLocks noChangeShapeType="1"/>
              </p:cNvSpPr>
              <p:nvPr/>
            </p:nvSpPr>
            <p:spPr bwMode="auto">
              <a:xfrm>
                <a:off x="746" y="3104"/>
                <a:ext cx="1979"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58" name="Line 74"/>
              <p:cNvSpPr>
                <a:spLocks noChangeShapeType="1"/>
              </p:cNvSpPr>
              <p:nvPr/>
            </p:nvSpPr>
            <p:spPr bwMode="auto">
              <a:xfrm>
                <a:off x="741" y="3048"/>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59" name="Line 75"/>
              <p:cNvSpPr>
                <a:spLocks noChangeShapeType="1"/>
              </p:cNvSpPr>
              <p:nvPr/>
            </p:nvSpPr>
            <p:spPr bwMode="auto">
              <a:xfrm>
                <a:off x="741" y="288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0" name="Line 76"/>
              <p:cNvSpPr>
                <a:spLocks noChangeShapeType="1"/>
              </p:cNvSpPr>
              <p:nvPr/>
            </p:nvSpPr>
            <p:spPr bwMode="auto">
              <a:xfrm>
                <a:off x="746" y="30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1" name="Line 77"/>
              <p:cNvSpPr>
                <a:spLocks noChangeShapeType="1"/>
              </p:cNvSpPr>
              <p:nvPr/>
            </p:nvSpPr>
            <p:spPr bwMode="auto">
              <a:xfrm>
                <a:off x="746" y="298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2" name="Line 78"/>
              <p:cNvSpPr>
                <a:spLocks noChangeShapeType="1"/>
              </p:cNvSpPr>
              <p:nvPr/>
            </p:nvSpPr>
            <p:spPr bwMode="auto">
              <a:xfrm>
                <a:off x="746" y="2960"/>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3" name="Line 79"/>
              <p:cNvSpPr>
                <a:spLocks noChangeShapeType="1"/>
              </p:cNvSpPr>
              <p:nvPr/>
            </p:nvSpPr>
            <p:spPr bwMode="auto">
              <a:xfrm>
                <a:off x="741" y="293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4" name="Line 80"/>
              <p:cNvSpPr>
                <a:spLocks noChangeShapeType="1"/>
              </p:cNvSpPr>
              <p:nvPr/>
            </p:nvSpPr>
            <p:spPr bwMode="auto">
              <a:xfrm>
                <a:off x="741" y="29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5" name="Line 81"/>
              <p:cNvSpPr>
                <a:spLocks noChangeShapeType="1"/>
              </p:cNvSpPr>
              <p:nvPr/>
            </p:nvSpPr>
            <p:spPr bwMode="auto">
              <a:xfrm>
                <a:off x="741" y="3073"/>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56" name="Oval 82"/>
            <p:cNvSpPr>
              <a:spLocks noChangeArrowheads="1"/>
            </p:cNvSpPr>
            <p:nvPr/>
          </p:nvSpPr>
          <p:spPr bwMode="auto">
            <a:xfrm>
              <a:off x="7339013" y="4683846"/>
              <a:ext cx="135718" cy="50620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grpSp>
        <p:nvGrpSpPr>
          <p:cNvPr id="37904" name="Group 133"/>
          <p:cNvGrpSpPr>
            <a:grpSpLocks/>
          </p:cNvGrpSpPr>
          <p:nvPr/>
        </p:nvGrpSpPr>
        <p:grpSpPr bwMode="auto">
          <a:xfrm>
            <a:off x="2038350" y="2219325"/>
            <a:ext cx="685800" cy="800100"/>
            <a:chOff x="7339013" y="4645026"/>
            <a:chExt cx="742156" cy="781049"/>
          </a:xfrm>
        </p:grpSpPr>
        <p:sp>
          <p:nvSpPr>
            <p:cNvPr id="67" name="Line 8"/>
            <p:cNvSpPr>
              <a:spLocks noChangeShapeType="1"/>
            </p:cNvSpPr>
            <p:nvPr/>
          </p:nvSpPr>
          <p:spPr bwMode="auto">
            <a:xfrm flipV="1">
              <a:off x="7428347" y="5272655"/>
              <a:ext cx="0" cy="1534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19" name="Group 72"/>
            <p:cNvGrpSpPr>
              <a:grpSpLocks/>
            </p:cNvGrpSpPr>
            <p:nvPr/>
          </p:nvGrpSpPr>
          <p:grpSpPr bwMode="auto">
            <a:xfrm>
              <a:off x="7429500" y="4645026"/>
              <a:ext cx="651669" cy="495300"/>
              <a:chOff x="739" y="2887"/>
              <a:chExt cx="1991" cy="217"/>
            </a:xfrm>
          </p:grpSpPr>
          <p:sp>
            <p:nvSpPr>
              <p:cNvPr id="70" name="Line 73"/>
              <p:cNvSpPr>
                <a:spLocks noChangeShapeType="1"/>
              </p:cNvSpPr>
              <p:nvPr/>
            </p:nvSpPr>
            <p:spPr bwMode="auto">
              <a:xfrm>
                <a:off x="746" y="3104"/>
                <a:ext cx="1979"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1" name="Line 74"/>
              <p:cNvSpPr>
                <a:spLocks noChangeShapeType="1"/>
              </p:cNvSpPr>
              <p:nvPr/>
            </p:nvSpPr>
            <p:spPr bwMode="auto">
              <a:xfrm>
                <a:off x="741" y="3048"/>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2" name="Line 75"/>
              <p:cNvSpPr>
                <a:spLocks noChangeShapeType="1"/>
              </p:cNvSpPr>
              <p:nvPr/>
            </p:nvSpPr>
            <p:spPr bwMode="auto">
              <a:xfrm>
                <a:off x="741" y="288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3" name="Line 76"/>
              <p:cNvSpPr>
                <a:spLocks noChangeShapeType="1"/>
              </p:cNvSpPr>
              <p:nvPr/>
            </p:nvSpPr>
            <p:spPr bwMode="auto">
              <a:xfrm>
                <a:off x="746" y="30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4" name="Line 77"/>
              <p:cNvSpPr>
                <a:spLocks noChangeShapeType="1"/>
              </p:cNvSpPr>
              <p:nvPr/>
            </p:nvSpPr>
            <p:spPr bwMode="auto">
              <a:xfrm>
                <a:off x="746" y="298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5" name="Line 78"/>
              <p:cNvSpPr>
                <a:spLocks noChangeShapeType="1"/>
              </p:cNvSpPr>
              <p:nvPr/>
            </p:nvSpPr>
            <p:spPr bwMode="auto">
              <a:xfrm>
                <a:off x="746" y="2960"/>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6" name="Line 79"/>
              <p:cNvSpPr>
                <a:spLocks noChangeShapeType="1"/>
              </p:cNvSpPr>
              <p:nvPr/>
            </p:nvSpPr>
            <p:spPr bwMode="auto">
              <a:xfrm>
                <a:off x="741" y="293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7" name="Line 80"/>
              <p:cNvSpPr>
                <a:spLocks noChangeShapeType="1"/>
              </p:cNvSpPr>
              <p:nvPr/>
            </p:nvSpPr>
            <p:spPr bwMode="auto">
              <a:xfrm>
                <a:off x="741" y="29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8" name="Line 81"/>
              <p:cNvSpPr>
                <a:spLocks noChangeShapeType="1"/>
              </p:cNvSpPr>
              <p:nvPr/>
            </p:nvSpPr>
            <p:spPr bwMode="auto">
              <a:xfrm>
                <a:off x="741" y="3073"/>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69" name="Oval 82"/>
            <p:cNvSpPr>
              <a:spLocks noChangeArrowheads="1"/>
            </p:cNvSpPr>
            <p:nvPr/>
          </p:nvSpPr>
          <p:spPr bwMode="auto">
            <a:xfrm>
              <a:off x="7339013" y="4683769"/>
              <a:ext cx="135719" cy="50675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grpSp>
        <p:nvGrpSpPr>
          <p:cNvPr id="37905" name="Group 146"/>
          <p:cNvGrpSpPr>
            <a:grpSpLocks/>
          </p:cNvGrpSpPr>
          <p:nvPr/>
        </p:nvGrpSpPr>
        <p:grpSpPr bwMode="auto">
          <a:xfrm>
            <a:off x="919163" y="1484313"/>
            <a:ext cx="685800" cy="798512"/>
            <a:chOff x="7339013" y="4645026"/>
            <a:chExt cx="742156" cy="781049"/>
          </a:xfrm>
        </p:grpSpPr>
        <p:sp>
          <p:nvSpPr>
            <p:cNvPr id="80" name="Line 8"/>
            <p:cNvSpPr>
              <a:spLocks noChangeShapeType="1"/>
            </p:cNvSpPr>
            <p:nvPr/>
          </p:nvSpPr>
          <p:spPr bwMode="auto">
            <a:xfrm flipV="1">
              <a:off x="7428347" y="5272350"/>
              <a:ext cx="0" cy="153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07" name="Group 72"/>
            <p:cNvGrpSpPr>
              <a:grpSpLocks/>
            </p:cNvGrpSpPr>
            <p:nvPr/>
          </p:nvGrpSpPr>
          <p:grpSpPr bwMode="auto">
            <a:xfrm>
              <a:off x="7429500" y="4645026"/>
              <a:ext cx="651669" cy="495300"/>
              <a:chOff x="739" y="2887"/>
              <a:chExt cx="1991" cy="217"/>
            </a:xfrm>
          </p:grpSpPr>
          <p:sp>
            <p:nvSpPr>
              <p:cNvPr id="83" name="Line 73"/>
              <p:cNvSpPr>
                <a:spLocks noChangeShapeType="1"/>
              </p:cNvSpPr>
              <p:nvPr/>
            </p:nvSpPr>
            <p:spPr bwMode="auto">
              <a:xfrm>
                <a:off x="746" y="3104"/>
                <a:ext cx="1979"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4" name="Line 74"/>
              <p:cNvSpPr>
                <a:spLocks noChangeShapeType="1"/>
              </p:cNvSpPr>
              <p:nvPr/>
            </p:nvSpPr>
            <p:spPr bwMode="auto">
              <a:xfrm>
                <a:off x="741" y="3048"/>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5" name="Line 75"/>
              <p:cNvSpPr>
                <a:spLocks noChangeShapeType="1"/>
              </p:cNvSpPr>
              <p:nvPr/>
            </p:nvSpPr>
            <p:spPr bwMode="auto">
              <a:xfrm>
                <a:off x="741" y="288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6" name="Line 76"/>
              <p:cNvSpPr>
                <a:spLocks noChangeShapeType="1"/>
              </p:cNvSpPr>
              <p:nvPr/>
            </p:nvSpPr>
            <p:spPr bwMode="auto">
              <a:xfrm>
                <a:off x="746" y="30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7" name="Line 77"/>
              <p:cNvSpPr>
                <a:spLocks noChangeShapeType="1"/>
              </p:cNvSpPr>
              <p:nvPr/>
            </p:nvSpPr>
            <p:spPr bwMode="auto">
              <a:xfrm>
                <a:off x="746" y="298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8" name="Line 78"/>
              <p:cNvSpPr>
                <a:spLocks noChangeShapeType="1"/>
              </p:cNvSpPr>
              <p:nvPr/>
            </p:nvSpPr>
            <p:spPr bwMode="auto">
              <a:xfrm>
                <a:off x="746" y="2960"/>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9" name="Line 79"/>
              <p:cNvSpPr>
                <a:spLocks noChangeShapeType="1"/>
              </p:cNvSpPr>
              <p:nvPr/>
            </p:nvSpPr>
            <p:spPr bwMode="auto">
              <a:xfrm>
                <a:off x="741" y="293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90" name="Line 80"/>
              <p:cNvSpPr>
                <a:spLocks noChangeShapeType="1"/>
              </p:cNvSpPr>
              <p:nvPr/>
            </p:nvSpPr>
            <p:spPr bwMode="auto">
              <a:xfrm>
                <a:off x="741" y="29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91" name="Line 81"/>
              <p:cNvSpPr>
                <a:spLocks noChangeShapeType="1"/>
              </p:cNvSpPr>
              <p:nvPr/>
            </p:nvSpPr>
            <p:spPr bwMode="auto">
              <a:xfrm>
                <a:off x="741" y="3073"/>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82" name="Oval 82"/>
            <p:cNvSpPr>
              <a:spLocks noChangeArrowheads="1"/>
            </p:cNvSpPr>
            <p:nvPr/>
          </p:nvSpPr>
          <p:spPr bwMode="auto">
            <a:xfrm>
              <a:off x="7339013" y="4683845"/>
              <a:ext cx="135718" cy="50620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2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200"/>
              </a:lnSpc>
            </a:pPr>
            <a:r>
              <a:rPr lang="en-GB" altLang="en-US" smtClean="0">
                <a:ea typeface="ＭＳ Ｐゴシック" pitchFamily="34" charset="-128"/>
                <a:cs typeface="Arial" pitchFamily="34" charset="0"/>
              </a:rPr>
              <a:t>How many members: ensemble size </a:t>
            </a:r>
          </a:p>
        </p:txBody>
      </p:sp>
      <p:pic>
        <p:nvPicPr>
          <p:cNvPr id="48130" name="Picture 2" descr="TPfi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322388"/>
            <a:ext cx="71723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
          <p:cNvSpPr>
            <a:spLocks noChangeArrowheads="1"/>
          </p:cNvSpPr>
          <p:nvPr/>
        </p:nvSpPr>
        <p:spPr bwMode="auto">
          <a:xfrm>
            <a:off x="85725" y="801688"/>
            <a:ext cx="8970963"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ts val="3200"/>
              </a:lnSpc>
              <a:spcBef>
                <a:spcPts val="400"/>
              </a:spcBef>
              <a:spcAft>
                <a:spcPts val="200"/>
              </a:spcAft>
              <a:buClr>
                <a:schemeClr val="tx1"/>
              </a:buClr>
              <a:defRPr/>
            </a:pPr>
            <a:r>
              <a:rPr lang="en-GB" dirty="0">
                <a:latin typeface="Arial"/>
                <a:ea typeface="ＭＳ Ｐゴシック" charset="0"/>
                <a:cs typeface="Arial"/>
              </a:rPr>
              <a:t>ECMWF forecasts (D+42) for the storm </a:t>
            </a:r>
            <a:r>
              <a:rPr lang="en-GB" dirty="0" err="1">
                <a:latin typeface="Arial"/>
                <a:ea typeface="ＭＳ Ｐゴシック" charset="0"/>
                <a:cs typeface="Arial"/>
              </a:rPr>
              <a:t>Lothar</a:t>
            </a:r>
            <a:endParaRPr lang="en-GB" dirty="0">
              <a:latin typeface="Arial"/>
              <a:ea typeface="ＭＳ Ｐゴシック" charset="0"/>
              <a:cs typeface="Arial"/>
            </a:endParaRPr>
          </a:p>
        </p:txBody>
      </p:sp>
      <p:sp>
        <p:nvSpPr>
          <p:cNvPr id="48132" name="Rectangle 3"/>
          <p:cNvSpPr>
            <a:spLocks noChangeArrowheads="1"/>
          </p:cNvSpPr>
          <p:nvPr/>
        </p:nvSpPr>
        <p:spPr bwMode="auto">
          <a:xfrm>
            <a:off x="995363" y="2220913"/>
            <a:ext cx="6378575" cy="42624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s-ES" altLang="en-US" sz="1800">
              <a:cs typeface="Arial" pitchFamily="34" charset="0"/>
            </a:endParaRPr>
          </a:p>
        </p:txBody>
      </p:sp>
      <p:grpSp>
        <p:nvGrpSpPr>
          <p:cNvPr id="48133" name="Group 17"/>
          <p:cNvGrpSpPr>
            <a:grpSpLocks/>
          </p:cNvGrpSpPr>
          <p:nvPr/>
        </p:nvGrpSpPr>
        <p:grpSpPr bwMode="auto">
          <a:xfrm>
            <a:off x="7626350" y="1851025"/>
            <a:ext cx="1354138" cy="4302125"/>
            <a:chOff x="4804" y="1139"/>
            <a:chExt cx="853" cy="2648"/>
          </a:xfrm>
        </p:grpSpPr>
        <p:sp>
          <p:nvSpPr>
            <p:cNvPr id="20" name="Text Box 18"/>
            <p:cNvSpPr txBox="1">
              <a:spLocks noChangeArrowheads="1"/>
            </p:cNvSpPr>
            <p:nvPr/>
          </p:nvSpPr>
          <p:spPr bwMode="auto">
            <a:xfrm>
              <a:off x="4804" y="1139"/>
              <a:ext cx="8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Verdana" charset="0"/>
                  <a:ea typeface="ＭＳ Ｐゴシック" charset="0"/>
                </a:defRPr>
              </a:lvl1pPr>
              <a:lvl2pPr marL="742950" indent="-285750">
                <a:defRPr sz="2400" b="1">
                  <a:solidFill>
                    <a:schemeClr val="tx1"/>
                  </a:solidFill>
                  <a:latin typeface="Verdana" charset="0"/>
                  <a:ea typeface="ＭＳ Ｐゴシック" charset="0"/>
                </a:defRPr>
              </a:lvl2pPr>
              <a:lvl3pPr marL="1143000" indent="-228600">
                <a:defRPr sz="2400" b="1">
                  <a:solidFill>
                    <a:schemeClr val="tx1"/>
                  </a:solidFill>
                  <a:latin typeface="Verdana" charset="0"/>
                  <a:ea typeface="ＭＳ Ｐゴシック" charset="0"/>
                </a:defRPr>
              </a:lvl3pPr>
              <a:lvl4pPr marL="1600200" indent="-228600">
                <a:defRPr sz="2400" b="1">
                  <a:solidFill>
                    <a:schemeClr val="tx1"/>
                  </a:solidFill>
                  <a:latin typeface="Verdana" charset="0"/>
                  <a:ea typeface="ＭＳ Ｐゴシック" charset="0"/>
                </a:defRPr>
              </a:lvl4pPr>
              <a:lvl5pPr marL="2057400" indent="-228600">
                <a:defRPr sz="24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Verdana" charset="0"/>
                  <a:ea typeface="ＭＳ Ｐゴシック" charset="0"/>
                </a:defRPr>
              </a:lvl9pPr>
            </a:lstStyle>
            <a:p>
              <a:pPr>
                <a:spcBef>
                  <a:spcPct val="50000"/>
                </a:spcBef>
                <a:buClr>
                  <a:schemeClr val="accent1"/>
                </a:buClr>
                <a:defRPr/>
              </a:pPr>
              <a:r>
                <a:rPr lang="en-GB" dirty="0" smtClean="0">
                  <a:latin typeface="Arial"/>
                  <a:cs typeface="Arial"/>
                </a:rPr>
                <a:t>Misses</a:t>
              </a:r>
            </a:p>
          </p:txBody>
        </p:sp>
        <p:sp>
          <p:nvSpPr>
            <p:cNvPr id="21" name="Line 19"/>
            <p:cNvSpPr>
              <a:spLocks noChangeShapeType="1"/>
            </p:cNvSpPr>
            <p:nvPr/>
          </p:nvSpPr>
          <p:spPr bwMode="auto">
            <a:xfrm flipH="1">
              <a:off x="5103" y="1375"/>
              <a:ext cx="165" cy="34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2" name="Line 20"/>
            <p:cNvSpPr>
              <a:spLocks noChangeShapeType="1"/>
            </p:cNvSpPr>
            <p:nvPr/>
          </p:nvSpPr>
          <p:spPr bwMode="auto">
            <a:xfrm flipH="1">
              <a:off x="5134" y="1397"/>
              <a:ext cx="152"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3" name="Line 21"/>
            <p:cNvSpPr>
              <a:spLocks noChangeShapeType="1"/>
            </p:cNvSpPr>
            <p:nvPr/>
          </p:nvSpPr>
          <p:spPr bwMode="auto">
            <a:xfrm flipH="1">
              <a:off x="5119" y="1376"/>
              <a:ext cx="180" cy="13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4" name="Line 22"/>
            <p:cNvSpPr>
              <a:spLocks noChangeShapeType="1"/>
            </p:cNvSpPr>
            <p:nvPr/>
          </p:nvSpPr>
          <p:spPr bwMode="auto">
            <a:xfrm flipH="1">
              <a:off x="5134" y="1389"/>
              <a:ext cx="186" cy="185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5" name="Line 23"/>
            <p:cNvSpPr>
              <a:spLocks noChangeShapeType="1"/>
            </p:cNvSpPr>
            <p:nvPr/>
          </p:nvSpPr>
          <p:spPr bwMode="auto">
            <a:xfrm flipH="1">
              <a:off x="5119" y="1383"/>
              <a:ext cx="224" cy="24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2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200"/>
              </a:lnSpc>
            </a:pPr>
            <a:r>
              <a:rPr lang="en-GB" altLang="en-US" smtClean="0">
                <a:ea typeface="ＭＳ Ｐゴシック" pitchFamily="34" charset="-128"/>
                <a:cs typeface="Arial" pitchFamily="34" charset="0"/>
              </a:rPr>
              <a:t>How many members: ensemble size </a:t>
            </a:r>
          </a:p>
        </p:txBody>
      </p:sp>
      <p:pic>
        <p:nvPicPr>
          <p:cNvPr id="50178" name="Picture 2" descr="TPfi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322388"/>
            <a:ext cx="71723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
          <p:cNvSpPr>
            <a:spLocks noChangeArrowheads="1"/>
          </p:cNvSpPr>
          <p:nvPr/>
        </p:nvSpPr>
        <p:spPr bwMode="auto">
          <a:xfrm>
            <a:off x="85725" y="801688"/>
            <a:ext cx="8970963"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ts val="3200"/>
              </a:lnSpc>
              <a:spcBef>
                <a:spcPts val="400"/>
              </a:spcBef>
              <a:spcAft>
                <a:spcPts val="200"/>
              </a:spcAft>
              <a:buClr>
                <a:schemeClr val="tx1"/>
              </a:buClr>
              <a:defRPr/>
            </a:pPr>
            <a:r>
              <a:rPr lang="en-GB" dirty="0">
                <a:latin typeface="Arial"/>
                <a:ea typeface="ＭＳ Ｐゴシック" charset="0"/>
                <a:cs typeface="Arial"/>
              </a:rPr>
              <a:t>ECMWF forecasts (D+42) for the storm </a:t>
            </a:r>
            <a:r>
              <a:rPr lang="en-GB" dirty="0" err="1">
                <a:latin typeface="Arial"/>
                <a:ea typeface="ＭＳ Ｐゴシック" charset="0"/>
                <a:cs typeface="Arial"/>
              </a:rPr>
              <a:t>Lothar</a:t>
            </a:r>
            <a:endParaRPr lang="en-GB" dirty="0">
              <a:latin typeface="Arial"/>
              <a:ea typeface="ＭＳ Ｐゴシック" charset="0"/>
              <a:cs typeface="Arial"/>
            </a:endParaRPr>
          </a:p>
        </p:txBody>
      </p:sp>
      <p:grpSp>
        <p:nvGrpSpPr>
          <p:cNvPr id="50180" name="Group 17"/>
          <p:cNvGrpSpPr>
            <a:grpSpLocks/>
          </p:cNvGrpSpPr>
          <p:nvPr/>
        </p:nvGrpSpPr>
        <p:grpSpPr bwMode="auto">
          <a:xfrm>
            <a:off x="7626350" y="1851025"/>
            <a:ext cx="1354138" cy="4302125"/>
            <a:chOff x="4804" y="1139"/>
            <a:chExt cx="853" cy="2648"/>
          </a:xfrm>
        </p:grpSpPr>
        <p:sp>
          <p:nvSpPr>
            <p:cNvPr id="20" name="Text Box 18"/>
            <p:cNvSpPr txBox="1">
              <a:spLocks noChangeArrowheads="1"/>
            </p:cNvSpPr>
            <p:nvPr/>
          </p:nvSpPr>
          <p:spPr bwMode="auto">
            <a:xfrm>
              <a:off x="4804" y="1139"/>
              <a:ext cx="8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Verdana" charset="0"/>
                  <a:ea typeface="ＭＳ Ｐゴシック" charset="0"/>
                </a:defRPr>
              </a:lvl1pPr>
              <a:lvl2pPr marL="742950" indent="-285750">
                <a:defRPr sz="2400" b="1">
                  <a:solidFill>
                    <a:schemeClr val="tx1"/>
                  </a:solidFill>
                  <a:latin typeface="Verdana" charset="0"/>
                  <a:ea typeface="ＭＳ Ｐゴシック" charset="0"/>
                </a:defRPr>
              </a:lvl2pPr>
              <a:lvl3pPr marL="1143000" indent="-228600">
                <a:defRPr sz="2400" b="1">
                  <a:solidFill>
                    <a:schemeClr val="tx1"/>
                  </a:solidFill>
                  <a:latin typeface="Verdana" charset="0"/>
                  <a:ea typeface="ＭＳ Ｐゴシック" charset="0"/>
                </a:defRPr>
              </a:lvl3pPr>
              <a:lvl4pPr marL="1600200" indent="-228600">
                <a:defRPr sz="2400" b="1">
                  <a:solidFill>
                    <a:schemeClr val="tx1"/>
                  </a:solidFill>
                  <a:latin typeface="Verdana" charset="0"/>
                  <a:ea typeface="ＭＳ Ｐゴシック" charset="0"/>
                </a:defRPr>
              </a:lvl4pPr>
              <a:lvl5pPr marL="2057400" indent="-228600">
                <a:defRPr sz="24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Verdana" charset="0"/>
                  <a:ea typeface="ＭＳ Ｐゴシック" charset="0"/>
                </a:defRPr>
              </a:lvl9pPr>
            </a:lstStyle>
            <a:p>
              <a:pPr>
                <a:spcBef>
                  <a:spcPct val="50000"/>
                </a:spcBef>
                <a:buClr>
                  <a:schemeClr val="accent1"/>
                </a:buClr>
                <a:defRPr/>
              </a:pPr>
              <a:r>
                <a:rPr lang="en-GB" dirty="0" smtClean="0">
                  <a:latin typeface="Arial"/>
                  <a:cs typeface="Arial"/>
                </a:rPr>
                <a:t>Misses</a:t>
              </a:r>
            </a:p>
          </p:txBody>
        </p:sp>
        <p:sp>
          <p:nvSpPr>
            <p:cNvPr id="21" name="Line 19"/>
            <p:cNvSpPr>
              <a:spLocks noChangeShapeType="1"/>
            </p:cNvSpPr>
            <p:nvPr/>
          </p:nvSpPr>
          <p:spPr bwMode="auto">
            <a:xfrm flipH="1">
              <a:off x="5103" y="1375"/>
              <a:ext cx="165" cy="34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2" name="Line 20"/>
            <p:cNvSpPr>
              <a:spLocks noChangeShapeType="1"/>
            </p:cNvSpPr>
            <p:nvPr/>
          </p:nvSpPr>
          <p:spPr bwMode="auto">
            <a:xfrm flipH="1">
              <a:off x="5134" y="1397"/>
              <a:ext cx="152"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3" name="Line 21"/>
            <p:cNvSpPr>
              <a:spLocks noChangeShapeType="1"/>
            </p:cNvSpPr>
            <p:nvPr/>
          </p:nvSpPr>
          <p:spPr bwMode="auto">
            <a:xfrm flipH="1">
              <a:off x="5119" y="1376"/>
              <a:ext cx="180" cy="13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4" name="Line 22"/>
            <p:cNvSpPr>
              <a:spLocks noChangeShapeType="1"/>
            </p:cNvSpPr>
            <p:nvPr/>
          </p:nvSpPr>
          <p:spPr bwMode="auto">
            <a:xfrm flipH="1">
              <a:off x="5134" y="1389"/>
              <a:ext cx="186" cy="185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5" name="Line 23"/>
            <p:cNvSpPr>
              <a:spLocks noChangeShapeType="1"/>
            </p:cNvSpPr>
            <p:nvPr/>
          </p:nvSpPr>
          <p:spPr bwMode="auto">
            <a:xfrm flipH="1">
              <a:off x="5119" y="1383"/>
              <a:ext cx="224" cy="24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grpSp>
      <p:grpSp>
        <p:nvGrpSpPr>
          <p:cNvPr id="50181" name="Group 7"/>
          <p:cNvGrpSpPr>
            <a:grpSpLocks/>
          </p:cNvGrpSpPr>
          <p:nvPr/>
        </p:nvGrpSpPr>
        <p:grpSpPr bwMode="auto">
          <a:xfrm>
            <a:off x="1008063" y="2266950"/>
            <a:ext cx="4945062" cy="4097338"/>
            <a:chOff x="650" y="1479"/>
            <a:chExt cx="3115" cy="2522"/>
          </a:xfrm>
        </p:grpSpPr>
        <p:sp>
          <p:nvSpPr>
            <p:cNvPr id="14" name="Oval 8"/>
            <p:cNvSpPr>
              <a:spLocks noChangeArrowheads="1"/>
            </p:cNvSpPr>
            <p:nvPr/>
          </p:nvSpPr>
          <p:spPr bwMode="auto">
            <a:xfrm>
              <a:off x="1088" y="1479"/>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15" name="Oval 9"/>
            <p:cNvSpPr>
              <a:spLocks noChangeArrowheads="1"/>
            </p:cNvSpPr>
            <p:nvPr/>
          </p:nvSpPr>
          <p:spPr bwMode="auto">
            <a:xfrm>
              <a:off x="2439" y="1974"/>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6" name="Oval 10"/>
            <p:cNvSpPr>
              <a:spLocks noChangeArrowheads="1"/>
            </p:cNvSpPr>
            <p:nvPr/>
          </p:nvSpPr>
          <p:spPr bwMode="auto">
            <a:xfrm>
              <a:off x="650" y="1981"/>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7" name="Oval 11"/>
            <p:cNvSpPr>
              <a:spLocks noChangeArrowheads="1"/>
            </p:cNvSpPr>
            <p:nvPr/>
          </p:nvSpPr>
          <p:spPr bwMode="auto">
            <a:xfrm>
              <a:off x="3324" y="2549"/>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8" name="Oval 12"/>
            <p:cNvSpPr>
              <a:spLocks noChangeArrowheads="1"/>
            </p:cNvSpPr>
            <p:nvPr/>
          </p:nvSpPr>
          <p:spPr bwMode="auto">
            <a:xfrm>
              <a:off x="1533" y="3047"/>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9" name="Oval 13"/>
            <p:cNvSpPr>
              <a:spLocks noChangeArrowheads="1"/>
            </p:cNvSpPr>
            <p:nvPr/>
          </p:nvSpPr>
          <p:spPr bwMode="auto">
            <a:xfrm>
              <a:off x="2439" y="3061"/>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0" name="Oval 14"/>
            <p:cNvSpPr>
              <a:spLocks noChangeArrowheads="1"/>
            </p:cNvSpPr>
            <p:nvPr/>
          </p:nvSpPr>
          <p:spPr bwMode="auto">
            <a:xfrm>
              <a:off x="664" y="3580"/>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1" name="Oval 15"/>
            <p:cNvSpPr>
              <a:spLocks noChangeArrowheads="1"/>
            </p:cNvSpPr>
            <p:nvPr/>
          </p:nvSpPr>
          <p:spPr bwMode="auto">
            <a:xfrm>
              <a:off x="2439" y="3588"/>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2" name="Oval 16"/>
            <p:cNvSpPr>
              <a:spLocks noChangeArrowheads="1"/>
            </p:cNvSpPr>
            <p:nvPr/>
          </p:nvSpPr>
          <p:spPr bwMode="auto">
            <a:xfrm>
              <a:off x="1567" y="3573"/>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Outline</a:t>
            </a:r>
          </a:p>
        </p:txBody>
      </p:sp>
      <p:sp>
        <p:nvSpPr>
          <p:cNvPr id="14338" name="Rectángulo 16"/>
          <p:cNvSpPr>
            <a:spLocks noChangeArrowheads="1"/>
          </p:cNvSpPr>
          <p:nvPr/>
        </p:nvSpPr>
        <p:spPr bwMode="auto">
          <a:xfrm>
            <a:off x="359568" y="1061690"/>
            <a:ext cx="842486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algn="just" eaLnBrk="1" hangingPunct="1">
              <a:buFont typeface="+mj-lt"/>
              <a:buAutoNum type="arabicPeriod"/>
            </a:pPr>
            <a:r>
              <a:rPr lang="en-GB" altLang="en-US" b="1" dirty="0" smtClean="0">
                <a:cs typeface="Arial" pitchFamily="34" charset="0"/>
              </a:rPr>
              <a:t>Introduction to climate predictions</a:t>
            </a:r>
            <a:r>
              <a:rPr lang="en-GB" altLang="en-US" dirty="0" smtClean="0">
                <a:cs typeface="Arial" pitchFamily="34" charset="0"/>
              </a:rPr>
              <a:t> </a:t>
            </a:r>
            <a:r>
              <a:rPr lang="en-GB" altLang="en-US" dirty="0" smtClean="0">
                <a:solidFill>
                  <a:schemeClr val="accent5">
                    <a:lumMod val="75000"/>
                  </a:schemeClr>
                </a:solidFill>
                <a:cs typeface="Arial" pitchFamily="34" charset="0"/>
              </a:rPr>
              <a:t>and their application in key sectors of society.</a:t>
            </a:r>
          </a:p>
          <a:p>
            <a:pPr marL="457200" indent="-457200" algn="just" eaLnBrk="1" hangingPunct="1">
              <a:buFont typeface="+mj-lt"/>
              <a:buAutoNum type="arabicPeriod"/>
            </a:pPr>
            <a:endParaRPr lang="en-GB" altLang="en-US" dirty="0">
              <a:solidFill>
                <a:schemeClr val="accent5">
                  <a:lumMod val="75000"/>
                </a:schemeClr>
              </a:solidFill>
              <a:cs typeface="Arial" pitchFamily="34" charset="0"/>
            </a:endParaRPr>
          </a:p>
          <a:p>
            <a:pPr marL="457200" indent="-457200" algn="just" eaLnBrk="1" hangingPunct="1">
              <a:buFont typeface="+mj-lt"/>
              <a:buAutoNum type="arabicPeriod"/>
            </a:pPr>
            <a:r>
              <a:rPr lang="en-GB" altLang="en-US" b="1" dirty="0">
                <a:cs typeface="Arial" pitchFamily="34" charset="0"/>
              </a:rPr>
              <a:t>Predictability</a:t>
            </a:r>
            <a:r>
              <a:rPr lang="en-GB" altLang="en-US" dirty="0">
                <a:cs typeface="Arial" pitchFamily="34" charset="0"/>
              </a:rPr>
              <a:t> </a:t>
            </a:r>
            <a:r>
              <a:rPr lang="en-GB" altLang="en-US" dirty="0">
                <a:solidFill>
                  <a:schemeClr val="accent5">
                    <a:lumMod val="75000"/>
                  </a:schemeClr>
                </a:solidFill>
                <a:cs typeface="Arial" pitchFamily="34" charset="0"/>
              </a:rPr>
              <a:t>of seasonal forecast simulations. </a:t>
            </a:r>
            <a:endParaRPr lang="en-GB" altLang="en-US" dirty="0" smtClean="0">
              <a:solidFill>
                <a:schemeClr val="accent5">
                  <a:lumMod val="75000"/>
                </a:schemeClr>
              </a:solidFill>
              <a:cs typeface="Arial" pitchFamily="34" charset="0"/>
            </a:endParaRPr>
          </a:p>
          <a:p>
            <a:pPr marL="457200" indent="-457200" algn="just" eaLnBrk="1" hangingPunct="1">
              <a:buFont typeface="+mj-lt"/>
              <a:buAutoNum type="arabicPeriod"/>
            </a:pPr>
            <a:endParaRPr lang="en-GB" altLang="en-US" b="1" dirty="0">
              <a:solidFill>
                <a:schemeClr val="accent5">
                  <a:lumMod val="75000"/>
                </a:schemeClr>
              </a:solidFill>
              <a:cs typeface="Arial" pitchFamily="34" charset="0"/>
            </a:endParaRPr>
          </a:p>
          <a:p>
            <a:pPr marL="457200" indent="-457200" algn="just" eaLnBrk="1" hangingPunct="1">
              <a:buFont typeface="+mj-lt"/>
              <a:buAutoNum type="arabicPeriod"/>
            </a:pPr>
            <a:r>
              <a:rPr lang="en-GB" altLang="en-US" b="1" dirty="0" smtClean="0">
                <a:cs typeface="Arial" pitchFamily="34" charset="0"/>
              </a:rPr>
              <a:t>On-going development</a:t>
            </a:r>
            <a:r>
              <a:rPr lang="en-GB" altLang="en-US" dirty="0" smtClean="0">
                <a:cs typeface="Arial" pitchFamily="34" charset="0"/>
              </a:rPr>
              <a:t> </a:t>
            </a:r>
            <a:r>
              <a:rPr lang="en-GB" altLang="en-US" dirty="0" smtClean="0">
                <a:solidFill>
                  <a:schemeClr val="accent5">
                    <a:lumMod val="75000"/>
                  </a:schemeClr>
                </a:solidFill>
                <a:cs typeface="Arial" pitchFamily="34" charset="0"/>
              </a:rPr>
              <a:t>at BSC exploring the applicability of seasonal predictions to agriculture and viticulture.</a:t>
            </a:r>
          </a:p>
          <a:p>
            <a:pPr marL="457200" indent="-457200" algn="just" eaLnBrk="1" hangingPunct="1">
              <a:buFont typeface="+mj-lt"/>
              <a:buAutoNum type="arabicPeriod"/>
            </a:pPr>
            <a:endParaRPr lang="en-GB" altLang="en-US" dirty="0">
              <a:cs typeface="Arial" pitchFamily="34" charset="0"/>
            </a:endParaRPr>
          </a:p>
          <a:p>
            <a:pPr marL="457200" indent="-457200" algn="just" eaLnBrk="1" hangingPunct="1">
              <a:buFont typeface="+mj-lt"/>
              <a:buAutoNum type="arabicPeriod"/>
            </a:pPr>
            <a:r>
              <a:rPr lang="en-GB" altLang="en-US" b="1" dirty="0" smtClean="0">
                <a:cs typeface="Arial" pitchFamily="34" charset="0"/>
              </a:rPr>
              <a:t>Potential applications </a:t>
            </a:r>
            <a:r>
              <a:rPr lang="en-GB" altLang="en-US" dirty="0" smtClean="0">
                <a:solidFill>
                  <a:schemeClr val="accent5">
                    <a:lumMod val="75000"/>
                  </a:schemeClr>
                </a:solidFill>
                <a:cs typeface="Arial" pitchFamily="34" charset="0"/>
              </a:rPr>
              <a:t>of climate predictions for vineyard management</a:t>
            </a:r>
            <a:r>
              <a:rPr lang="en-GB" altLang="en-US" dirty="0" smtClean="0">
                <a:solidFill>
                  <a:schemeClr val="accent5">
                    <a:lumMod val="75000"/>
                  </a:schemeClr>
                </a:solidFill>
                <a:cs typeface="Arial" pitchFamily="34" charset="0"/>
              </a:rPr>
              <a:t>.</a:t>
            </a:r>
          </a:p>
          <a:p>
            <a:pPr marL="457200" indent="-457200" algn="just" eaLnBrk="1" hangingPunct="1">
              <a:buFont typeface="+mj-lt"/>
              <a:buAutoNum type="arabicPeriod"/>
            </a:pPr>
            <a:endParaRPr lang="en-GB" altLang="en-US" dirty="0">
              <a:solidFill>
                <a:schemeClr val="accent5">
                  <a:lumMod val="75000"/>
                </a:schemeClr>
              </a:solidFill>
              <a:cs typeface="Arial" pitchFamily="34" charset="0"/>
            </a:endParaRPr>
          </a:p>
          <a:p>
            <a:pPr marL="457200" indent="-457200" algn="just" eaLnBrk="1" hangingPunct="1">
              <a:buFont typeface="+mj-lt"/>
              <a:buAutoNum type="arabicPeriod"/>
            </a:pPr>
            <a:r>
              <a:rPr lang="en-GB" altLang="en-US" b="1" dirty="0">
                <a:cs typeface="Arial" pitchFamily="34" charset="0"/>
              </a:rPr>
              <a:t>Preliminary results.</a:t>
            </a:r>
          </a:p>
          <a:p>
            <a:pPr marL="457200" indent="-457200" algn="just" eaLnBrk="1" hangingPunct="1">
              <a:buFont typeface="+mj-lt"/>
              <a:buAutoNum type="arabicPeriod"/>
            </a:pPr>
            <a:endParaRPr lang="en-GB" altLang="en-US" dirty="0">
              <a:cs typeface="Arial" pitchFamily="34" charset="0"/>
            </a:endParaRPr>
          </a:p>
          <a:p>
            <a:pPr marL="457200" indent="-457200" algn="just" eaLnBrk="1" hangingPunct="1">
              <a:buFont typeface="+mj-lt"/>
              <a:buAutoNum type="arabicPeriod"/>
            </a:pPr>
            <a:r>
              <a:rPr lang="en-GB" altLang="en-US" b="1" dirty="0" smtClean="0">
                <a:cs typeface="Arial" pitchFamily="34" charset="0"/>
              </a:rPr>
              <a:t>Conclusions</a:t>
            </a:r>
            <a:endParaRPr lang="en-GB" altLang="en-US" b="1" dirty="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2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200"/>
              </a:lnSpc>
            </a:pPr>
            <a:r>
              <a:rPr lang="en-GB" altLang="en-US" smtClean="0">
                <a:ea typeface="ＭＳ Ｐゴシック" pitchFamily="34" charset="-128"/>
                <a:cs typeface="Arial" pitchFamily="34" charset="0"/>
              </a:rPr>
              <a:t>How many members: ensemble size </a:t>
            </a:r>
          </a:p>
        </p:txBody>
      </p:sp>
      <p:pic>
        <p:nvPicPr>
          <p:cNvPr id="52226" name="Picture 2" descr="TPfi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322388"/>
            <a:ext cx="71723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
          <p:cNvSpPr>
            <a:spLocks noChangeArrowheads="1"/>
          </p:cNvSpPr>
          <p:nvPr/>
        </p:nvSpPr>
        <p:spPr bwMode="auto">
          <a:xfrm>
            <a:off x="85725" y="801688"/>
            <a:ext cx="8970963"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ts val="3200"/>
              </a:lnSpc>
              <a:spcBef>
                <a:spcPts val="400"/>
              </a:spcBef>
              <a:spcAft>
                <a:spcPts val="200"/>
              </a:spcAft>
              <a:buClr>
                <a:schemeClr val="tx1"/>
              </a:buClr>
              <a:defRPr/>
            </a:pPr>
            <a:r>
              <a:rPr lang="en-GB" dirty="0">
                <a:latin typeface="Arial"/>
                <a:ea typeface="ＭＳ Ｐゴシック" charset="0"/>
                <a:cs typeface="Arial"/>
              </a:rPr>
              <a:t>ECMWF forecasts (D+42) for the storm </a:t>
            </a:r>
            <a:r>
              <a:rPr lang="en-GB" dirty="0" err="1">
                <a:latin typeface="Arial"/>
                <a:ea typeface="ＭＳ Ｐゴシック" charset="0"/>
                <a:cs typeface="Arial"/>
              </a:rPr>
              <a:t>Lothar</a:t>
            </a:r>
            <a:endParaRPr lang="en-GB" dirty="0">
              <a:latin typeface="Arial"/>
              <a:ea typeface="ＭＳ Ｐゴシック" charset="0"/>
              <a:cs typeface="Arial"/>
            </a:endParaRPr>
          </a:p>
        </p:txBody>
      </p:sp>
      <p:grpSp>
        <p:nvGrpSpPr>
          <p:cNvPr id="52228" name="Group 17"/>
          <p:cNvGrpSpPr>
            <a:grpSpLocks/>
          </p:cNvGrpSpPr>
          <p:nvPr/>
        </p:nvGrpSpPr>
        <p:grpSpPr bwMode="auto">
          <a:xfrm>
            <a:off x="7626350" y="1851025"/>
            <a:ext cx="1354138" cy="4302125"/>
            <a:chOff x="4804" y="1139"/>
            <a:chExt cx="853" cy="2648"/>
          </a:xfrm>
        </p:grpSpPr>
        <p:sp>
          <p:nvSpPr>
            <p:cNvPr id="20" name="Text Box 18"/>
            <p:cNvSpPr txBox="1">
              <a:spLocks noChangeArrowheads="1"/>
            </p:cNvSpPr>
            <p:nvPr/>
          </p:nvSpPr>
          <p:spPr bwMode="auto">
            <a:xfrm>
              <a:off x="4804" y="1139"/>
              <a:ext cx="8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Verdana" charset="0"/>
                  <a:ea typeface="ＭＳ Ｐゴシック" charset="0"/>
                </a:defRPr>
              </a:lvl1pPr>
              <a:lvl2pPr marL="742950" indent="-285750">
                <a:defRPr sz="2400" b="1">
                  <a:solidFill>
                    <a:schemeClr val="tx1"/>
                  </a:solidFill>
                  <a:latin typeface="Verdana" charset="0"/>
                  <a:ea typeface="ＭＳ Ｐゴシック" charset="0"/>
                </a:defRPr>
              </a:lvl2pPr>
              <a:lvl3pPr marL="1143000" indent="-228600">
                <a:defRPr sz="2400" b="1">
                  <a:solidFill>
                    <a:schemeClr val="tx1"/>
                  </a:solidFill>
                  <a:latin typeface="Verdana" charset="0"/>
                  <a:ea typeface="ＭＳ Ｐゴシック" charset="0"/>
                </a:defRPr>
              </a:lvl3pPr>
              <a:lvl4pPr marL="1600200" indent="-228600">
                <a:defRPr sz="2400" b="1">
                  <a:solidFill>
                    <a:schemeClr val="tx1"/>
                  </a:solidFill>
                  <a:latin typeface="Verdana" charset="0"/>
                  <a:ea typeface="ＭＳ Ｐゴシック" charset="0"/>
                </a:defRPr>
              </a:lvl4pPr>
              <a:lvl5pPr marL="2057400" indent="-228600">
                <a:defRPr sz="24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Verdana" charset="0"/>
                  <a:ea typeface="ＭＳ Ｐゴシック" charset="0"/>
                </a:defRPr>
              </a:lvl9pPr>
            </a:lstStyle>
            <a:p>
              <a:pPr>
                <a:spcBef>
                  <a:spcPct val="50000"/>
                </a:spcBef>
                <a:buClr>
                  <a:schemeClr val="accent1"/>
                </a:buClr>
                <a:defRPr/>
              </a:pPr>
              <a:r>
                <a:rPr lang="en-GB" dirty="0" smtClean="0">
                  <a:latin typeface="Arial"/>
                  <a:cs typeface="Arial"/>
                </a:rPr>
                <a:t>Misses</a:t>
              </a:r>
            </a:p>
          </p:txBody>
        </p:sp>
        <p:sp>
          <p:nvSpPr>
            <p:cNvPr id="21" name="Line 19"/>
            <p:cNvSpPr>
              <a:spLocks noChangeShapeType="1"/>
            </p:cNvSpPr>
            <p:nvPr/>
          </p:nvSpPr>
          <p:spPr bwMode="auto">
            <a:xfrm flipH="1">
              <a:off x="5103" y="1375"/>
              <a:ext cx="165" cy="34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2" name="Line 20"/>
            <p:cNvSpPr>
              <a:spLocks noChangeShapeType="1"/>
            </p:cNvSpPr>
            <p:nvPr/>
          </p:nvSpPr>
          <p:spPr bwMode="auto">
            <a:xfrm flipH="1">
              <a:off x="5134" y="1397"/>
              <a:ext cx="152"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3" name="Line 21"/>
            <p:cNvSpPr>
              <a:spLocks noChangeShapeType="1"/>
            </p:cNvSpPr>
            <p:nvPr/>
          </p:nvSpPr>
          <p:spPr bwMode="auto">
            <a:xfrm flipH="1">
              <a:off x="5119" y="1376"/>
              <a:ext cx="180" cy="13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4" name="Line 22"/>
            <p:cNvSpPr>
              <a:spLocks noChangeShapeType="1"/>
            </p:cNvSpPr>
            <p:nvPr/>
          </p:nvSpPr>
          <p:spPr bwMode="auto">
            <a:xfrm flipH="1">
              <a:off x="5134" y="1389"/>
              <a:ext cx="186" cy="185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5" name="Line 23"/>
            <p:cNvSpPr>
              <a:spLocks noChangeShapeType="1"/>
            </p:cNvSpPr>
            <p:nvPr/>
          </p:nvSpPr>
          <p:spPr bwMode="auto">
            <a:xfrm flipH="1">
              <a:off x="5119" y="1383"/>
              <a:ext cx="224" cy="24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grpSp>
      <p:grpSp>
        <p:nvGrpSpPr>
          <p:cNvPr id="52229" name="Group 7"/>
          <p:cNvGrpSpPr>
            <a:grpSpLocks/>
          </p:cNvGrpSpPr>
          <p:nvPr/>
        </p:nvGrpSpPr>
        <p:grpSpPr bwMode="auto">
          <a:xfrm>
            <a:off x="1008063" y="2266950"/>
            <a:ext cx="4945062" cy="4097338"/>
            <a:chOff x="650" y="1479"/>
            <a:chExt cx="3115" cy="2522"/>
          </a:xfrm>
        </p:grpSpPr>
        <p:sp>
          <p:nvSpPr>
            <p:cNvPr id="14" name="Oval 8"/>
            <p:cNvSpPr>
              <a:spLocks noChangeArrowheads="1"/>
            </p:cNvSpPr>
            <p:nvPr/>
          </p:nvSpPr>
          <p:spPr bwMode="auto">
            <a:xfrm>
              <a:off x="1088" y="1479"/>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15" name="Oval 9"/>
            <p:cNvSpPr>
              <a:spLocks noChangeArrowheads="1"/>
            </p:cNvSpPr>
            <p:nvPr/>
          </p:nvSpPr>
          <p:spPr bwMode="auto">
            <a:xfrm>
              <a:off x="2439" y="1974"/>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6" name="Oval 10"/>
            <p:cNvSpPr>
              <a:spLocks noChangeArrowheads="1"/>
            </p:cNvSpPr>
            <p:nvPr/>
          </p:nvSpPr>
          <p:spPr bwMode="auto">
            <a:xfrm>
              <a:off x="650" y="1981"/>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7" name="Oval 11"/>
            <p:cNvSpPr>
              <a:spLocks noChangeArrowheads="1"/>
            </p:cNvSpPr>
            <p:nvPr/>
          </p:nvSpPr>
          <p:spPr bwMode="auto">
            <a:xfrm>
              <a:off x="3324" y="2549"/>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8" name="Oval 12"/>
            <p:cNvSpPr>
              <a:spLocks noChangeArrowheads="1"/>
            </p:cNvSpPr>
            <p:nvPr/>
          </p:nvSpPr>
          <p:spPr bwMode="auto">
            <a:xfrm>
              <a:off x="1533" y="3047"/>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9" name="Oval 13"/>
            <p:cNvSpPr>
              <a:spLocks noChangeArrowheads="1"/>
            </p:cNvSpPr>
            <p:nvPr/>
          </p:nvSpPr>
          <p:spPr bwMode="auto">
            <a:xfrm>
              <a:off x="2439" y="3061"/>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0" name="Oval 14"/>
            <p:cNvSpPr>
              <a:spLocks noChangeArrowheads="1"/>
            </p:cNvSpPr>
            <p:nvPr/>
          </p:nvSpPr>
          <p:spPr bwMode="auto">
            <a:xfrm>
              <a:off x="664" y="3580"/>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1" name="Oval 15"/>
            <p:cNvSpPr>
              <a:spLocks noChangeArrowheads="1"/>
            </p:cNvSpPr>
            <p:nvPr/>
          </p:nvSpPr>
          <p:spPr bwMode="auto">
            <a:xfrm>
              <a:off x="2439" y="3588"/>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2" name="Oval 16"/>
            <p:cNvSpPr>
              <a:spLocks noChangeArrowheads="1"/>
            </p:cNvSpPr>
            <p:nvPr/>
          </p:nvSpPr>
          <p:spPr bwMode="auto">
            <a:xfrm>
              <a:off x="1567" y="3573"/>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grpSp>
      <p:sp>
        <p:nvSpPr>
          <p:cNvPr id="33" name="Text Box 24"/>
          <p:cNvSpPr txBox="1">
            <a:spLocks noChangeArrowheads="1"/>
          </p:cNvSpPr>
          <p:nvPr/>
        </p:nvSpPr>
        <p:spPr bwMode="auto">
          <a:xfrm>
            <a:off x="4611688" y="1504950"/>
            <a:ext cx="4443412" cy="160813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Verdana" charset="0"/>
                <a:ea typeface="ＭＳ Ｐゴシック" charset="0"/>
              </a:defRPr>
            </a:lvl1pPr>
            <a:lvl2pPr marL="742950" indent="-285750">
              <a:defRPr sz="2400" b="1">
                <a:solidFill>
                  <a:schemeClr val="tx1"/>
                </a:solidFill>
                <a:latin typeface="Verdana" charset="0"/>
                <a:ea typeface="ＭＳ Ｐゴシック" charset="0"/>
              </a:defRPr>
            </a:lvl2pPr>
            <a:lvl3pPr marL="1143000" indent="-228600">
              <a:defRPr sz="2400" b="1">
                <a:solidFill>
                  <a:schemeClr val="tx1"/>
                </a:solidFill>
                <a:latin typeface="Verdana" charset="0"/>
                <a:ea typeface="ＭＳ Ｐゴシック" charset="0"/>
              </a:defRPr>
            </a:lvl3pPr>
            <a:lvl4pPr marL="1600200" indent="-228600">
              <a:defRPr sz="2400" b="1">
                <a:solidFill>
                  <a:schemeClr val="tx1"/>
                </a:solidFill>
                <a:latin typeface="Verdana" charset="0"/>
                <a:ea typeface="ＭＳ Ｐゴシック" charset="0"/>
              </a:defRPr>
            </a:lvl4pPr>
            <a:lvl5pPr marL="2057400" indent="-228600">
              <a:defRPr sz="24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Verdana" charset="0"/>
                <a:ea typeface="ＭＳ Ｐゴシック" charset="0"/>
              </a:defRPr>
            </a:lvl9pPr>
          </a:lstStyle>
          <a:p>
            <a:pPr>
              <a:spcBef>
                <a:spcPct val="50000"/>
              </a:spcBef>
              <a:buClr>
                <a:schemeClr val="accent1"/>
              </a:buClr>
              <a:defRPr/>
            </a:pPr>
            <a:r>
              <a:rPr lang="en-GB" dirty="0" smtClean="0">
                <a:solidFill>
                  <a:srgbClr val="FFFFFF"/>
                </a:solidFill>
                <a:latin typeface="Arial"/>
                <a:cs typeface="Arial"/>
              </a:rPr>
              <a:t>With a large enough ensemble size, the very rare event can be forecast with a probability of 9/50, i.e. ~20%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6875" y="144463"/>
            <a:ext cx="6191250" cy="696912"/>
          </a:xfrm>
        </p:spPr>
        <p:txBody>
          <a:bodyPr/>
          <a:lstStyle/>
          <a:p>
            <a:pPr>
              <a:lnSpc>
                <a:spcPts val="3200"/>
              </a:lnSpc>
              <a:defRPr/>
            </a:pPr>
            <a:r>
              <a:rPr lang="en-US" dirty="0"/>
              <a:t>ENSO ensemble predictions</a:t>
            </a:r>
          </a:p>
        </p:txBody>
      </p:sp>
      <p:pic>
        <p:nvPicPr>
          <p:cNvPr id="58370"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565275"/>
            <a:ext cx="6048375"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ind_14"/>
          <p:cNvPicPr>
            <a:picLocks noChangeAspect="1" noChangeArrowheads="1"/>
          </p:cNvPicPr>
          <p:nvPr/>
        </p:nvPicPr>
        <p:blipFill>
          <a:blip r:embed="rId4" cstate="print">
            <a:extLst>
              <a:ext uri="{28A0092B-C50C-407E-A947-70E740481C1C}">
                <a14:useLocalDpi xmlns:a14="http://schemas.microsoft.com/office/drawing/2010/main" val="0"/>
              </a:ext>
            </a:extLst>
          </a:blip>
          <a:srcRect l="3558" t="13765" r="5338" b="7375"/>
          <a:stretch>
            <a:fillRect/>
          </a:stretch>
        </p:blipFill>
        <p:spPr bwMode="auto">
          <a:xfrm>
            <a:off x="182563" y="954088"/>
            <a:ext cx="1550987" cy="971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a:spLocks noChangeArrowheads="1"/>
          </p:cNvSpPr>
          <p:nvPr/>
        </p:nvSpPr>
        <p:spPr bwMode="auto">
          <a:xfrm>
            <a:off x="2916238" y="5022850"/>
            <a:ext cx="719137" cy="609600"/>
          </a:xfrm>
          <a:prstGeom prst="rect">
            <a:avLst/>
          </a:prstGeom>
          <a:solidFill>
            <a:schemeClr val="tx2">
              <a:lumMod val="20000"/>
              <a:lumOff val="8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solidFill>
                <a:schemeClr val="tx2">
                  <a:lumMod val="20000"/>
                  <a:lumOff val="80000"/>
                </a:schemeClr>
              </a:solidFill>
              <a:latin typeface="Arial"/>
              <a:ea typeface="ＭＳ Ｐゴシック" charset="0"/>
              <a:cs typeface="Arial"/>
            </a:endParaRPr>
          </a:p>
        </p:txBody>
      </p:sp>
      <p:sp>
        <p:nvSpPr>
          <p:cNvPr id="76802"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ea typeface="ＭＳ Ｐゴシック" pitchFamily="34" charset="-128"/>
                <a:cs typeface="Arial" pitchFamily="34" charset="0"/>
              </a:rPr>
              <a:t>Bias correction/downscaling</a:t>
            </a:r>
          </a:p>
        </p:txBody>
      </p:sp>
      <p:sp>
        <p:nvSpPr>
          <p:cNvPr id="82946" name="CuadroTexto 34"/>
          <p:cNvSpPr txBox="1">
            <a:spLocks noChangeArrowheads="1"/>
          </p:cNvSpPr>
          <p:nvPr/>
        </p:nvSpPr>
        <p:spPr bwMode="auto">
          <a:xfrm>
            <a:off x="250825" y="985838"/>
            <a:ext cx="86423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dirty="0" smtClean="0">
                <a:solidFill>
                  <a:schemeClr val="accent3">
                    <a:lumMod val="60000"/>
                    <a:lumOff val="40000"/>
                  </a:schemeClr>
                </a:solidFill>
                <a:cs typeface="Arial" charset="0"/>
              </a:rPr>
              <a:t>Perfect prognosis </a:t>
            </a:r>
            <a:r>
              <a:rPr lang="en-GB" dirty="0" smtClean="0">
                <a:cs typeface="Arial" charset="0"/>
              </a:rPr>
              <a:t>approach:</a:t>
            </a:r>
          </a:p>
          <a:p>
            <a:pPr marL="342900" indent="-342900" eaLnBrk="1" hangingPunct="1">
              <a:buFont typeface="Arial"/>
              <a:buChar char="•"/>
              <a:defRPr/>
            </a:pPr>
            <a:r>
              <a:rPr lang="en-GB" dirty="0"/>
              <a:t>I</a:t>
            </a:r>
            <a:r>
              <a:rPr lang="en-GB" dirty="0" smtClean="0"/>
              <a:t>n the training phase the statistical model is calibrated using observational data for both the predictands and predictors (e.g. reanalysis data)</a:t>
            </a:r>
          </a:p>
          <a:p>
            <a:pPr marL="342900" indent="-342900" eaLnBrk="1" hangingPunct="1">
              <a:buFont typeface="Arial"/>
              <a:buChar char="•"/>
              <a:defRPr/>
            </a:pPr>
            <a:r>
              <a:rPr lang="en-GB" dirty="0"/>
              <a:t>T</a:t>
            </a:r>
            <a:r>
              <a:rPr lang="en-GB" dirty="0" smtClean="0"/>
              <a:t>ypical techniques: transfer functions, </a:t>
            </a:r>
            <a:r>
              <a:rPr lang="en-GB" dirty="0" err="1" smtClean="0"/>
              <a:t>analogs</a:t>
            </a:r>
            <a:r>
              <a:rPr lang="en-GB" dirty="0" smtClean="0"/>
              <a:t>, weather typing, weather generators, etc.</a:t>
            </a:r>
            <a:r>
              <a:rPr lang="en-GB" dirty="0"/>
              <a:t> </a:t>
            </a:r>
            <a:r>
              <a:rPr lang="en-GB" dirty="0" smtClean="0"/>
              <a:t>(</a:t>
            </a:r>
            <a:r>
              <a:rPr lang="en-GB" dirty="0" err="1" smtClean="0"/>
              <a:t>Maraun</a:t>
            </a:r>
            <a:r>
              <a:rPr lang="en-GB" dirty="0" smtClean="0"/>
              <a:t> et al. 2010)</a:t>
            </a:r>
          </a:p>
        </p:txBody>
      </p:sp>
      <p:sp>
        <p:nvSpPr>
          <p:cNvPr id="76804" name="CuadroTexto 35"/>
          <p:cNvSpPr txBox="1">
            <a:spLocks noChangeArrowheads="1"/>
          </p:cNvSpPr>
          <p:nvPr/>
        </p:nvSpPr>
        <p:spPr bwMode="auto">
          <a:xfrm>
            <a:off x="107950" y="6678613"/>
            <a:ext cx="532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cs typeface="Arial" pitchFamily="34" charset="0"/>
              </a:rPr>
              <a:t>Source: José M. Gutiérrez, University of Cantabria</a:t>
            </a:r>
          </a:p>
        </p:txBody>
      </p:sp>
      <p:grpSp>
        <p:nvGrpSpPr>
          <p:cNvPr id="76805" name="Group 33"/>
          <p:cNvGrpSpPr>
            <a:grpSpLocks/>
          </p:cNvGrpSpPr>
          <p:nvPr/>
        </p:nvGrpSpPr>
        <p:grpSpPr bwMode="auto">
          <a:xfrm>
            <a:off x="395288" y="3589338"/>
            <a:ext cx="7988300" cy="2947987"/>
            <a:chOff x="613" y="2141"/>
            <a:chExt cx="5032" cy="1857"/>
          </a:xfrm>
        </p:grpSpPr>
        <p:sp>
          <p:nvSpPr>
            <p:cNvPr id="7" name="AutoShape 9"/>
            <p:cNvSpPr>
              <a:spLocks noChangeArrowheads="1"/>
            </p:cNvSpPr>
            <p:nvPr/>
          </p:nvSpPr>
          <p:spPr bwMode="auto">
            <a:xfrm>
              <a:off x="3141" y="2800"/>
              <a:ext cx="965" cy="706"/>
            </a:xfrm>
            <a:prstGeom prst="rightArrow">
              <a:avLst>
                <a:gd name="adj1" fmla="val 49861"/>
                <a:gd name="adj2" fmla="val 46600"/>
              </a:avLst>
            </a:prstGeom>
            <a:solidFill>
              <a:srgbClr val="B6DB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Arial"/>
                <a:ea typeface="ＭＳ Ｐゴシック" charset="0"/>
                <a:cs typeface="Arial"/>
              </a:endParaRPr>
            </a:p>
          </p:txBody>
        </p:sp>
        <p:sp>
          <p:nvSpPr>
            <p:cNvPr id="8" name="Rectangle 10"/>
            <p:cNvSpPr>
              <a:spLocks noChangeArrowheads="1"/>
            </p:cNvSpPr>
            <p:nvPr/>
          </p:nvSpPr>
          <p:spPr bwMode="auto">
            <a:xfrm>
              <a:off x="4106" y="2953"/>
              <a:ext cx="453" cy="384"/>
            </a:xfrm>
            <a:prstGeom prst="rect">
              <a:avLst/>
            </a:prstGeom>
            <a:solidFill>
              <a:schemeClr val="tx2">
                <a:lumMod val="20000"/>
                <a:lumOff val="8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solidFill>
                  <a:schemeClr val="tx2">
                    <a:lumMod val="20000"/>
                    <a:lumOff val="80000"/>
                  </a:schemeClr>
                </a:solidFill>
                <a:latin typeface="Arial"/>
                <a:ea typeface="ＭＳ Ｐゴシック" charset="0"/>
                <a:cs typeface="Arial"/>
              </a:endParaRPr>
            </a:p>
          </p:txBody>
        </p:sp>
        <p:sp>
          <p:nvSpPr>
            <p:cNvPr id="9" name="Rectangle 11"/>
            <p:cNvSpPr>
              <a:spLocks noChangeArrowheads="1"/>
            </p:cNvSpPr>
            <p:nvPr/>
          </p:nvSpPr>
          <p:spPr bwMode="auto">
            <a:xfrm>
              <a:off x="2246" y="3089"/>
              <a:ext cx="355" cy="336"/>
            </a:xfrm>
            <a:prstGeom prst="rect">
              <a:avLst/>
            </a:prstGeom>
            <a:solidFill>
              <a:schemeClr val="tx2">
                <a:lumMod val="20000"/>
                <a:lumOff val="8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Arial"/>
                <a:ea typeface="ＭＳ Ｐゴシック" charset="0"/>
                <a:cs typeface="Arial"/>
              </a:endParaRPr>
            </a:p>
          </p:txBody>
        </p:sp>
        <p:sp>
          <p:nvSpPr>
            <p:cNvPr id="10" name="Rectangle 12"/>
            <p:cNvSpPr>
              <a:spLocks noChangeArrowheads="1"/>
            </p:cNvSpPr>
            <p:nvPr/>
          </p:nvSpPr>
          <p:spPr bwMode="auto">
            <a:xfrm>
              <a:off x="3972" y="2656"/>
              <a:ext cx="1019"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defTabSz="762000" eaLnBrk="0" hangingPunct="0">
                <a:defRPr/>
              </a:pPr>
              <a:r>
                <a:rPr lang="en-GB" sz="1200" b="1" i="1">
                  <a:latin typeface="Arial"/>
                  <a:ea typeface="ＭＳ Ｐゴシック" charset="0"/>
                  <a:cs typeface="Arial"/>
                </a:rPr>
                <a:t>Precipitation</a:t>
              </a:r>
              <a:br>
                <a:rPr lang="en-GB" sz="1200" b="1" i="1">
                  <a:latin typeface="Arial"/>
                  <a:ea typeface="ＭＳ Ｐゴシック" charset="0"/>
                  <a:cs typeface="Arial"/>
                </a:rPr>
              </a:br>
              <a:r>
                <a:rPr lang="en-GB" sz="1200" b="1" i="1">
                  <a:latin typeface="Arial"/>
                  <a:ea typeface="ＭＳ Ｐゴシック" charset="0"/>
                  <a:cs typeface="Arial"/>
                </a:rPr>
                <a:t>Temperature</a:t>
              </a:r>
            </a:p>
          </p:txBody>
        </p:sp>
        <p:sp>
          <p:nvSpPr>
            <p:cNvPr id="11" name="Rectangle 13"/>
            <p:cNvSpPr>
              <a:spLocks noChangeArrowheads="1"/>
            </p:cNvSpPr>
            <p:nvPr/>
          </p:nvSpPr>
          <p:spPr bwMode="auto">
            <a:xfrm>
              <a:off x="1656" y="2574"/>
              <a:ext cx="1965" cy="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defTabSz="762000" eaLnBrk="0" hangingPunct="0">
                <a:defRPr/>
              </a:pPr>
              <a:r>
                <a:rPr lang="en-GB">
                  <a:latin typeface="Arial"/>
                  <a:ea typeface="ＭＳ Ｐゴシック" charset="0"/>
                  <a:cs typeface="Arial"/>
                </a:rPr>
                <a:t>(</a:t>
              </a:r>
              <a:r>
                <a:rPr lang="en-GB" sz="1400" b="1">
                  <a:latin typeface="Arial"/>
                  <a:ea typeface="ＭＳ Ｐゴシック" charset="0"/>
                  <a:cs typeface="Arial"/>
                </a:rPr>
                <a:t>SLP</a:t>
              </a:r>
              <a:r>
                <a:rPr lang="en-GB" sz="1400">
                  <a:latin typeface="Arial"/>
                  <a:ea typeface="ＭＳ Ｐゴシック" charset="0"/>
                  <a:cs typeface="Arial"/>
                </a:rPr>
                <a:t>, </a:t>
              </a:r>
              <a:r>
                <a:rPr lang="en-GB" sz="1400" b="1">
                  <a:latin typeface="Arial"/>
                  <a:ea typeface="ＭＳ Ｐゴシック" charset="0"/>
                  <a:cs typeface="Arial"/>
                </a:rPr>
                <a:t>T</a:t>
              </a:r>
              <a:r>
                <a:rPr lang="en-GB" sz="1400">
                  <a:latin typeface="Arial"/>
                  <a:ea typeface="ＭＳ Ｐゴシック" charset="0"/>
                  <a:cs typeface="Arial"/>
                </a:rPr>
                <a:t>(</a:t>
              </a:r>
              <a:r>
                <a:rPr lang="en-GB" sz="1000">
                  <a:latin typeface="Arial"/>
                  <a:ea typeface="ＭＳ Ｐゴシック" charset="0"/>
                  <a:cs typeface="Arial"/>
                </a:rPr>
                <a:t>850 hPa</a:t>
              </a:r>
              <a:r>
                <a:rPr lang="en-GB" sz="1400">
                  <a:latin typeface="Arial"/>
                  <a:ea typeface="ＭＳ Ｐゴシック" charset="0"/>
                  <a:cs typeface="Arial"/>
                </a:rPr>
                <a:t>); </a:t>
              </a:r>
            </a:p>
            <a:p>
              <a:pPr defTabSz="762000" eaLnBrk="0" hangingPunct="0">
                <a:defRPr/>
              </a:pPr>
              <a:r>
                <a:rPr lang="en-GB" sz="1400">
                  <a:latin typeface="Arial"/>
                  <a:ea typeface="ＭＳ Ｐゴシック" charset="0"/>
                  <a:cs typeface="Arial"/>
                </a:rPr>
                <a:t>  </a:t>
              </a:r>
              <a:r>
                <a:rPr lang="en-GB" sz="1400" b="1">
                  <a:latin typeface="Arial"/>
                  <a:ea typeface="ＭＳ Ｐゴシック" charset="0"/>
                  <a:cs typeface="Arial"/>
                </a:rPr>
                <a:t>T</a:t>
              </a:r>
              <a:r>
                <a:rPr lang="en-GB" sz="1400">
                  <a:latin typeface="Arial"/>
                  <a:ea typeface="ＭＳ Ｐゴシック" charset="0"/>
                  <a:cs typeface="Arial"/>
                </a:rPr>
                <a:t>(</a:t>
              </a:r>
              <a:r>
                <a:rPr lang="en-GB" sz="1000">
                  <a:latin typeface="Arial"/>
                  <a:ea typeface="ＭＳ Ｐゴシック" charset="0"/>
                  <a:cs typeface="Arial"/>
                </a:rPr>
                <a:t>700 hPa</a:t>
              </a:r>
              <a:r>
                <a:rPr lang="en-GB" sz="1400">
                  <a:latin typeface="Arial"/>
                  <a:ea typeface="ＭＳ Ｐゴシック" charset="0"/>
                  <a:cs typeface="Arial"/>
                </a:rPr>
                <a:t>),..., </a:t>
              </a:r>
              <a:r>
                <a:rPr lang="en-GB" sz="1400" b="1">
                  <a:latin typeface="Arial"/>
                  <a:ea typeface="ＭＳ Ｐゴシック" charset="0"/>
                  <a:cs typeface="Arial"/>
                </a:rPr>
                <a:t>Z</a:t>
              </a:r>
              <a:r>
                <a:rPr lang="en-GB" sz="1400">
                  <a:latin typeface="Arial"/>
                  <a:ea typeface="ＭＳ Ｐゴシック" charset="0"/>
                  <a:cs typeface="Arial"/>
                </a:rPr>
                <a:t>(</a:t>
              </a:r>
              <a:r>
                <a:rPr lang="en-GB" sz="1000">
                  <a:latin typeface="Arial"/>
                  <a:ea typeface="ＭＳ Ｐゴシック" charset="0"/>
                  <a:cs typeface="Arial"/>
                </a:rPr>
                <a:t>500 mb</a:t>
              </a:r>
              <a:r>
                <a:rPr lang="en-GB" sz="1400">
                  <a:latin typeface="Arial"/>
                  <a:ea typeface="ＭＳ Ｐゴシック" charset="0"/>
                  <a:cs typeface="Arial"/>
                </a:rPr>
                <a:t>)</a:t>
              </a:r>
              <a:r>
                <a:rPr lang="en-GB">
                  <a:latin typeface="Arial"/>
                  <a:ea typeface="ＭＳ Ｐゴシック" charset="0"/>
                  <a:cs typeface="Arial"/>
                </a:rPr>
                <a:t>)</a:t>
              </a:r>
            </a:p>
            <a:p>
              <a:pPr defTabSz="762000" eaLnBrk="0" hangingPunct="0">
                <a:defRPr/>
              </a:pPr>
              <a:r>
                <a:rPr lang="en-GB" sz="1600">
                  <a:latin typeface="Arial"/>
                  <a:ea typeface="ＭＳ Ｐゴシック" charset="0"/>
                  <a:cs typeface="Arial"/>
                </a:rPr>
                <a:t> </a:t>
              </a:r>
              <a:br>
                <a:rPr lang="en-GB" sz="1600">
                  <a:latin typeface="Arial"/>
                  <a:ea typeface="ＭＳ Ｐゴシック" charset="0"/>
                  <a:cs typeface="Arial"/>
                </a:rPr>
              </a:br>
              <a:r>
                <a:rPr lang="en-GB" sz="1600">
                  <a:solidFill>
                    <a:schemeClr val="bg1"/>
                  </a:solidFill>
                  <a:latin typeface="Arial"/>
                  <a:ea typeface="ＭＳ Ｐゴシック" charset="0"/>
                  <a:cs typeface="Arial"/>
                </a:rPr>
                <a:t>	    </a:t>
              </a:r>
              <a:r>
                <a:rPr lang="en-GB" sz="2400" b="1">
                  <a:solidFill>
                    <a:schemeClr val="bg1"/>
                  </a:solidFill>
                  <a:latin typeface="Arial"/>
                  <a:ea typeface="ＭＳ Ｐゴシック" charset="0"/>
                  <a:cs typeface="Arial"/>
                </a:rPr>
                <a:t>X</a:t>
              </a:r>
              <a:r>
                <a:rPr lang="en-GB" sz="2800" baseline="-25000">
                  <a:solidFill>
                    <a:schemeClr val="bg1"/>
                  </a:solidFill>
                  <a:latin typeface="Arial"/>
                  <a:ea typeface="ＭＳ Ｐゴシック" charset="0"/>
                  <a:cs typeface="Arial"/>
                </a:rPr>
                <a:t>n</a:t>
              </a:r>
              <a:endParaRPr lang="en-GB" sz="2800">
                <a:solidFill>
                  <a:schemeClr val="bg1"/>
                </a:solidFill>
                <a:latin typeface="Arial"/>
                <a:ea typeface="ＭＳ Ｐゴシック" charset="0"/>
                <a:cs typeface="Arial"/>
              </a:endParaRPr>
            </a:p>
          </p:txBody>
        </p:sp>
        <p:sp>
          <p:nvSpPr>
            <p:cNvPr id="12" name="AutoShape 14"/>
            <p:cNvSpPr>
              <a:spLocks/>
            </p:cNvSpPr>
            <p:nvPr/>
          </p:nvSpPr>
          <p:spPr bwMode="auto">
            <a:xfrm>
              <a:off x="2978" y="2573"/>
              <a:ext cx="45" cy="768"/>
            </a:xfrm>
            <a:prstGeom prst="rightBrace">
              <a:avLst>
                <a:gd name="adj1" fmla="val 142222"/>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Arial"/>
                <a:ea typeface="ＭＳ Ｐゴシック" charset="0"/>
                <a:cs typeface="Arial"/>
              </a:endParaRPr>
            </a:p>
          </p:txBody>
        </p:sp>
        <p:sp>
          <p:nvSpPr>
            <p:cNvPr id="13" name="Rectangle 15"/>
            <p:cNvSpPr>
              <a:spLocks noChangeArrowheads="1"/>
            </p:cNvSpPr>
            <p:nvPr/>
          </p:nvSpPr>
          <p:spPr bwMode="auto">
            <a:xfrm>
              <a:off x="3108" y="2981"/>
              <a:ext cx="1146"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en-US" sz="1200" b="1">
                  <a:solidFill>
                    <a:schemeClr val="bg1"/>
                  </a:solidFill>
                  <a:cs typeface="Arial" pitchFamily="34" charset="0"/>
                </a:rPr>
                <a:t>Regres, Analogs, …</a:t>
              </a:r>
            </a:p>
            <a:p>
              <a:r>
                <a:rPr lang="en-GB" altLang="en-US" sz="1800" b="1" i="1">
                  <a:solidFill>
                    <a:schemeClr val="bg1"/>
                  </a:solidFill>
                  <a:cs typeface="Arial" pitchFamily="34" charset="0"/>
                </a:rPr>
                <a:t>Y</a:t>
              </a:r>
              <a:r>
                <a:rPr lang="en-GB" altLang="en-US" sz="1800" b="1" i="1" baseline="-25000">
                  <a:solidFill>
                    <a:schemeClr val="bg1"/>
                  </a:solidFill>
                  <a:cs typeface="Arial" pitchFamily="34" charset="0"/>
                </a:rPr>
                <a:t>n</a:t>
              </a:r>
              <a:r>
                <a:rPr lang="en-GB" altLang="en-US" sz="1600" b="1" i="1">
                  <a:solidFill>
                    <a:schemeClr val="bg1"/>
                  </a:solidFill>
                  <a:cs typeface="Arial" pitchFamily="34" charset="0"/>
                </a:rPr>
                <a:t> = </a:t>
              </a:r>
              <a:r>
                <a:rPr lang="en-GB" altLang="en-US" sz="1800" b="1" i="1">
                  <a:solidFill>
                    <a:schemeClr val="bg1"/>
                  </a:solidFill>
                  <a:cs typeface="Arial" pitchFamily="34" charset="0"/>
                </a:rPr>
                <a:t>W</a:t>
              </a:r>
              <a:r>
                <a:rPr lang="en-GB" altLang="en-US" sz="1800" b="1" i="1" baseline="30000">
                  <a:solidFill>
                    <a:schemeClr val="bg1"/>
                  </a:solidFill>
                  <a:cs typeface="Arial" pitchFamily="34" charset="0"/>
                </a:rPr>
                <a:t>T</a:t>
              </a:r>
              <a:r>
                <a:rPr lang="en-GB" altLang="en-US" sz="1600" b="1" i="1">
                  <a:solidFill>
                    <a:schemeClr val="bg1"/>
                  </a:solidFill>
                  <a:cs typeface="Arial" pitchFamily="34" charset="0"/>
                </a:rPr>
                <a:t> </a:t>
              </a:r>
              <a:r>
                <a:rPr lang="en-GB" altLang="en-US" sz="1800" b="1" i="1">
                  <a:solidFill>
                    <a:schemeClr val="bg1"/>
                  </a:solidFill>
                  <a:cs typeface="Arial" pitchFamily="34" charset="0"/>
                </a:rPr>
                <a:t>X</a:t>
              </a:r>
              <a:r>
                <a:rPr lang="en-GB" altLang="en-US" sz="1800" b="1" i="1" baseline="-25000">
                  <a:solidFill>
                    <a:schemeClr val="bg1"/>
                  </a:solidFill>
                  <a:cs typeface="Arial" pitchFamily="34" charset="0"/>
                </a:rPr>
                <a:t>n</a:t>
              </a:r>
              <a:endParaRPr lang="en-GB" altLang="en-US" sz="1600" i="1">
                <a:solidFill>
                  <a:schemeClr val="bg1"/>
                </a:solidFill>
                <a:cs typeface="Arial" pitchFamily="34" charset="0"/>
              </a:endParaRPr>
            </a:p>
          </p:txBody>
        </p:sp>
        <p:sp>
          <p:nvSpPr>
            <p:cNvPr id="14" name="Rectangle 16"/>
            <p:cNvSpPr>
              <a:spLocks noChangeArrowheads="1"/>
            </p:cNvSpPr>
            <p:nvPr/>
          </p:nvSpPr>
          <p:spPr bwMode="auto">
            <a:xfrm>
              <a:off x="4114" y="2953"/>
              <a:ext cx="432" cy="289"/>
            </a:xfrm>
            <a:prstGeom prst="rect">
              <a:avLst/>
            </a:prstGeom>
            <a:solidFill>
              <a:srgbClr val="B6DB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defTabSz="762000" eaLnBrk="0" hangingPunct="0">
                <a:defRPr/>
              </a:pPr>
              <a:r>
                <a:rPr lang="en-GB" sz="2400">
                  <a:solidFill>
                    <a:schemeClr val="bg1"/>
                  </a:solidFill>
                  <a:latin typeface="Arial"/>
                  <a:ea typeface="ＭＳ Ｐゴシック" charset="0"/>
                  <a:cs typeface="Arial"/>
                </a:rPr>
                <a:t>Y</a:t>
              </a:r>
              <a:r>
                <a:rPr lang="en-GB" sz="2800" baseline="-25000">
                  <a:solidFill>
                    <a:schemeClr val="bg1"/>
                  </a:solidFill>
                  <a:latin typeface="Arial"/>
                  <a:ea typeface="ＭＳ Ｐゴシック" charset="0"/>
                  <a:cs typeface="Arial"/>
                </a:rPr>
                <a:t>n</a:t>
              </a:r>
              <a:endParaRPr lang="en-GB" sz="2000" b="1" i="1">
                <a:solidFill>
                  <a:schemeClr val="bg1"/>
                </a:solidFill>
                <a:latin typeface="Arial"/>
                <a:ea typeface="ＭＳ Ｐゴシック" charset="0"/>
                <a:cs typeface="Arial"/>
              </a:endParaRPr>
            </a:p>
          </p:txBody>
        </p:sp>
        <p:sp>
          <p:nvSpPr>
            <p:cNvPr id="15" name="Text Box 17"/>
            <p:cNvSpPr txBox="1">
              <a:spLocks noChangeArrowheads="1"/>
            </p:cNvSpPr>
            <p:nvPr/>
          </p:nvSpPr>
          <p:spPr bwMode="auto">
            <a:xfrm>
              <a:off x="1590" y="2336"/>
              <a:ext cx="87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800" b="1" i="1" smtClean="0">
                  <a:solidFill>
                    <a:srgbClr val="000099"/>
                  </a:solidFill>
                  <a:latin typeface="Arial"/>
                  <a:cs typeface="Arial"/>
                </a:rPr>
                <a:t>Predictors</a:t>
              </a:r>
            </a:p>
          </p:txBody>
        </p:sp>
        <p:sp>
          <p:nvSpPr>
            <p:cNvPr id="16" name="Text Box 18"/>
            <p:cNvSpPr txBox="1">
              <a:spLocks noChangeArrowheads="1"/>
            </p:cNvSpPr>
            <p:nvPr/>
          </p:nvSpPr>
          <p:spPr bwMode="auto">
            <a:xfrm>
              <a:off x="4662" y="2336"/>
              <a:ext cx="9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800" b="1" i="1" smtClean="0">
                  <a:solidFill>
                    <a:srgbClr val="000099"/>
                  </a:solidFill>
                  <a:latin typeface="Arial"/>
                  <a:cs typeface="Arial"/>
                </a:rPr>
                <a:t>Predictands</a:t>
              </a:r>
            </a:p>
          </p:txBody>
        </p:sp>
        <p:sp>
          <p:nvSpPr>
            <p:cNvPr id="17" name="Text Box 19"/>
            <p:cNvSpPr txBox="1">
              <a:spLocks noChangeArrowheads="1"/>
            </p:cNvSpPr>
            <p:nvPr/>
          </p:nvSpPr>
          <p:spPr bwMode="auto">
            <a:xfrm>
              <a:off x="3071" y="2336"/>
              <a:ext cx="104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800" b="1" i="1" smtClean="0">
                  <a:solidFill>
                    <a:srgbClr val="000099"/>
                  </a:solidFill>
                  <a:latin typeface="Arial"/>
                  <a:cs typeface="Arial"/>
                </a:rPr>
                <a:t>Downscaling </a:t>
              </a:r>
            </a:p>
            <a:p>
              <a:pPr algn="ctr" eaLnBrk="0" hangingPunct="0">
                <a:defRPr/>
              </a:pPr>
              <a:r>
                <a:rPr lang="en-GB" sz="1800" b="1" i="1" smtClean="0">
                  <a:solidFill>
                    <a:srgbClr val="000099"/>
                  </a:solidFill>
                  <a:latin typeface="Arial"/>
                  <a:cs typeface="Arial"/>
                </a:rPr>
                <a:t>Model</a:t>
              </a:r>
            </a:p>
          </p:txBody>
        </p:sp>
        <p:pic>
          <p:nvPicPr>
            <p:cNvPr id="7681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 y="2654"/>
              <a:ext cx="792"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9"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3280"/>
              <a:ext cx="792"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30"/>
            <p:cNvSpPr txBox="1">
              <a:spLocks noChangeArrowheads="1"/>
            </p:cNvSpPr>
            <p:nvPr/>
          </p:nvSpPr>
          <p:spPr bwMode="auto">
            <a:xfrm>
              <a:off x="777" y="3048"/>
              <a:ext cx="78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400" b="1" i="1" smtClean="0">
                  <a:latin typeface="Arial"/>
                  <a:cs typeface="Arial"/>
                </a:rPr>
                <a:t>Global zone</a:t>
              </a:r>
            </a:p>
          </p:txBody>
        </p:sp>
        <p:sp>
          <p:nvSpPr>
            <p:cNvPr id="22" name="Text Box 31"/>
            <p:cNvSpPr txBox="1">
              <a:spLocks noChangeArrowheads="1"/>
            </p:cNvSpPr>
            <p:nvPr/>
          </p:nvSpPr>
          <p:spPr bwMode="auto">
            <a:xfrm>
              <a:off x="804" y="3804"/>
              <a:ext cx="7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400" b="1" i="1" smtClean="0">
                  <a:latin typeface="Arial"/>
                  <a:cs typeface="Arial"/>
                </a:rPr>
                <a:t>Local zone</a:t>
              </a:r>
            </a:p>
          </p:txBody>
        </p:sp>
        <p:pic>
          <p:nvPicPr>
            <p:cNvPr id="76822"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 y="2141"/>
              <a:ext cx="1014"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a:spLocks noChangeArrowheads="1"/>
          </p:cNvSpPr>
          <p:nvPr/>
        </p:nvSpPr>
        <p:spPr bwMode="auto">
          <a:xfrm>
            <a:off x="250825" y="3438525"/>
            <a:ext cx="8497888" cy="3167063"/>
          </a:xfrm>
          <a:prstGeom prst="rect">
            <a:avLst/>
          </a:prstGeom>
          <a:noFill/>
          <a:ln w="9525">
            <a:solidFill>
              <a:schemeClr val="bg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GB">
              <a:solidFill>
                <a:schemeClr val="lt1"/>
              </a:solidFill>
              <a:latin typeface="Arial"/>
              <a:ea typeface="+mn-ea"/>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Introduction</a:t>
            </a: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r>
              <a:rPr lang="en-US" sz="2800" dirty="0">
                <a:solidFill>
                  <a:srgbClr val="FFFFFF"/>
                </a:solidFill>
                <a:latin typeface="Arial"/>
                <a:ea typeface="ＭＳ Ｐゴシック"/>
              </a:rPr>
              <a:t>Introduction to climate predictions</a:t>
            </a:r>
            <a:endParaRPr dirty="0">
              <a:solidFill>
                <a:prstClr val="black"/>
              </a:solidFill>
              <a:latin typeface="Arial"/>
            </a:endParaRPr>
          </a:p>
        </p:txBody>
      </p:sp>
      <p:sp>
        <p:nvSpPr>
          <p:cNvPr id="29" name="CustomShape 2"/>
          <p:cNvSpPr/>
          <p:nvPr/>
        </p:nvSpPr>
        <p:spPr>
          <a:xfrm>
            <a:off x="-18143" y="873964"/>
            <a:ext cx="9162143" cy="2209800"/>
          </a:xfrm>
          <a:prstGeom prst="rect">
            <a:avLst/>
          </a:prstGeom>
          <a:noFill/>
          <a:ln>
            <a:noFill/>
          </a:ln>
        </p:spPr>
        <p:txBody>
          <a:bodyPr lIns="90000" tIns="45000" rIns="90000" bIns="45000"/>
          <a:lstStyle/>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chemeClr val="accent5">
                    <a:lumMod val="75000"/>
                  </a:schemeClr>
                </a:solidFill>
                <a:latin typeface="Arial"/>
                <a:ea typeface="ＭＳ Ｐゴシック"/>
              </a:rPr>
              <a:t>Weather forecasting: Initial-value problems</a:t>
            </a:r>
          </a:p>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chemeClr val="accent5">
                    <a:lumMod val="75000"/>
                  </a:schemeClr>
                </a:solidFill>
                <a:latin typeface="Arial"/>
                <a:ea typeface="ＭＳ Ｐゴシック"/>
              </a:rPr>
              <a:t>Climate projections: forced </a:t>
            </a:r>
            <a:r>
              <a:rPr lang="en-US" sz="2400" dirty="0">
                <a:solidFill>
                  <a:schemeClr val="accent5">
                    <a:lumMod val="75000"/>
                  </a:schemeClr>
                </a:solidFill>
                <a:latin typeface="Arial"/>
                <a:ea typeface="ＭＳ Ｐゴシック"/>
              </a:rPr>
              <a:t>boundary condition </a:t>
            </a:r>
            <a:r>
              <a:rPr lang="en-US" sz="2400" dirty="0" smtClean="0">
                <a:solidFill>
                  <a:schemeClr val="accent5">
                    <a:lumMod val="75000"/>
                  </a:schemeClr>
                </a:solidFill>
                <a:latin typeface="Arial"/>
                <a:ea typeface="ＭＳ Ｐゴシック"/>
              </a:rPr>
              <a:t>problem.</a:t>
            </a:r>
            <a:endParaRPr lang="en-US" sz="2400" dirty="0">
              <a:solidFill>
                <a:schemeClr val="accent5">
                  <a:lumMod val="75000"/>
                </a:schemeClr>
              </a:solidFill>
              <a:latin typeface="Arial"/>
              <a:ea typeface="ＭＳ Ｐゴシック"/>
            </a:endParaRPr>
          </a:p>
          <a:p>
            <a:pPr marL="342900" indent="-342900" fontAlgn="auto">
              <a:lnSpc>
                <a:spcPct val="150000"/>
              </a:lnSpc>
              <a:spcBef>
                <a:spcPts val="1200"/>
              </a:spcBef>
              <a:spcAft>
                <a:spcPts val="0"/>
              </a:spcAft>
              <a:buFont typeface="Arial" panose="020B0604020202020204" pitchFamily="34" charset="0"/>
              <a:buChar char="•"/>
            </a:pPr>
            <a:r>
              <a:rPr lang="en-US" sz="2400" b="1" dirty="0" smtClean="0">
                <a:solidFill>
                  <a:srgbClr val="004990"/>
                </a:solidFill>
                <a:latin typeface="Arial"/>
                <a:ea typeface="ＭＳ Ｐゴシック"/>
              </a:rPr>
              <a:t>Climate predictions </a:t>
            </a:r>
            <a:r>
              <a:rPr lang="en-US" sz="2400" dirty="0">
                <a:solidFill>
                  <a:schemeClr val="accent5">
                    <a:lumMod val="75000"/>
                  </a:schemeClr>
                </a:solidFill>
                <a:latin typeface="Arial"/>
                <a:ea typeface="ＭＳ Ｐゴシック"/>
              </a:rPr>
              <a:t>(sub-seasonal, seasonal and decadal) in the middle.</a:t>
            </a:r>
          </a:p>
        </p:txBody>
      </p:sp>
      <p:sp>
        <p:nvSpPr>
          <p:cNvPr id="30" name="Right Arrow 29"/>
          <p:cNvSpPr/>
          <p:nvPr/>
        </p:nvSpPr>
        <p:spPr>
          <a:xfrm>
            <a:off x="140374" y="4608721"/>
            <a:ext cx="8839199" cy="141514"/>
          </a:xfrm>
          <a:prstGeom prst="rightArrow">
            <a:avLst/>
          </a:prstGeom>
          <a:solidFill>
            <a:sysClr val="windowText" lastClr="000000">
              <a:lumMod val="95000"/>
              <a:lumOff val="5000"/>
            </a:sysClr>
          </a:solidFill>
          <a:ln w="25400"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31" name="TextBox 30"/>
          <p:cNvSpPr txBox="1"/>
          <p:nvPr/>
        </p:nvSpPr>
        <p:spPr>
          <a:xfrm>
            <a:off x="217783" y="3497441"/>
            <a:ext cx="1104900" cy="553998"/>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Weather forecasts</a:t>
            </a:r>
          </a:p>
        </p:txBody>
      </p:sp>
      <p:sp>
        <p:nvSpPr>
          <p:cNvPr id="32" name="TextBox 31"/>
          <p:cNvSpPr txBox="1"/>
          <p:nvPr/>
        </p:nvSpPr>
        <p:spPr>
          <a:xfrm>
            <a:off x="3133072" y="3430453"/>
            <a:ext cx="2247900" cy="323165"/>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Climate predictions</a:t>
            </a:r>
          </a:p>
        </p:txBody>
      </p:sp>
      <p:sp>
        <p:nvSpPr>
          <p:cNvPr id="33" name="TextBox 32"/>
          <p:cNvSpPr txBox="1"/>
          <p:nvPr/>
        </p:nvSpPr>
        <p:spPr>
          <a:xfrm>
            <a:off x="1740574" y="3699971"/>
            <a:ext cx="1600200" cy="323165"/>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Sub-seasonal</a:t>
            </a:r>
          </a:p>
        </p:txBody>
      </p:sp>
      <p:sp>
        <p:nvSpPr>
          <p:cNvPr id="34" name="TextBox 33"/>
          <p:cNvSpPr txBox="1"/>
          <p:nvPr/>
        </p:nvSpPr>
        <p:spPr>
          <a:xfrm>
            <a:off x="3416974" y="3710074"/>
            <a:ext cx="1600200" cy="323165"/>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Seasonal</a:t>
            </a:r>
          </a:p>
        </p:txBody>
      </p:sp>
      <p:sp>
        <p:nvSpPr>
          <p:cNvPr id="35" name="TextBox 34"/>
          <p:cNvSpPr txBox="1"/>
          <p:nvPr/>
        </p:nvSpPr>
        <p:spPr>
          <a:xfrm>
            <a:off x="5321974" y="3699972"/>
            <a:ext cx="1600200" cy="323165"/>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Decadal</a:t>
            </a:r>
          </a:p>
        </p:txBody>
      </p:sp>
      <p:sp>
        <p:nvSpPr>
          <p:cNvPr id="36" name="TextBox 35"/>
          <p:cNvSpPr txBox="1"/>
          <p:nvPr/>
        </p:nvSpPr>
        <p:spPr>
          <a:xfrm>
            <a:off x="7146470" y="3426289"/>
            <a:ext cx="1866900" cy="553998"/>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Climate-change projections</a:t>
            </a:r>
          </a:p>
        </p:txBody>
      </p:sp>
      <p:sp>
        <p:nvSpPr>
          <p:cNvPr id="37" name="Rectangle 36"/>
          <p:cNvSpPr/>
          <p:nvPr/>
        </p:nvSpPr>
        <p:spPr>
          <a:xfrm>
            <a:off x="140374" y="4952427"/>
            <a:ext cx="8839200" cy="728108"/>
          </a:xfrm>
          <a:prstGeom prst="rect">
            <a:avLst/>
          </a:prstGeom>
          <a:gradFill flip="none" rotWithShape="1">
            <a:gsLst>
              <a:gs pos="47900">
                <a:sysClr val="windowText" lastClr="000000">
                  <a:lumMod val="50000"/>
                  <a:lumOff val="50000"/>
                </a:sysClr>
              </a:gs>
              <a:gs pos="0">
                <a:sysClr val="windowText" lastClr="000000"/>
              </a:gs>
              <a:gs pos="100000">
                <a:sysClr val="window" lastClr="FFFFFF"/>
              </a:gs>
            </a:gsLst>
            <a:lin ang="0" scaled="1"/>
            <a:tileRect/>
          </a:gra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ndParaRPr>
          </a:p>
        </p:txBody>
      </p:sp>
      <p:sp>
        <p:nvSpPr>
          <p:cNvPr id="38" name="TextBox 37"/>
          <p:cNvSpPr txBox="1"/>
          <p:nvPr/>
        </p:nvSpPr>
        <p:spPr>
          <a:xfrm>
            <a:off x="336879" y="5054871"/>
            <a:ext cx="1852471" cy="523220"/>
          </a:xfrm>
          <a:prstGeom prst="rect">
            <a:avLst/>
          </a:prstGeom>
          <a:noFill/>
        </p:spPr>
        <p:txBody>
          <a:bodyPr wrap="square" rtlCol="0">
            <a:spAutoFit/>
          </a:bodyPr>
          <a:lstStyle/>
          <a:p>
            <a:pPr fontAlgn="auto">
              <a:spcBef>
                <a:spcPts val="0"/>
              </a:spcBef>
              <a:spcAft>
                <a:spcPts val="0"/>
              </a:spcAft>
            </a:pPr>
            <a:r>
              <a:rPr lang="en-US" sz="1400" b="1" dirty="0">
                <a:solidFill>
                  <a:prstClr val="white"/>
                </a:solidFill>
                <a:cs typeface="Arial" panose="020B0604020202020204" pitchFamily="34" charset="0"/>
              </a:rPr>
              <a:t>Initial-value</a:t>
            </a:r>
          </a:p>
          <a:p>
            <a:pPr fontAlgn="auto">
              <a:spcBef>
                <a:spcPts val="0"/>
              </a:spcBef>
              <a:spcAft>
                <a:spcPts val="0"/>
              </a:spcAft>
            </a:pPr>
            <a:r>
              <a:rPr lang="en-US" sz="1400" b="1" dirty="0">
                <a:solidFill>
                  <a:prstClr val="white"/>
                </a:solidFill>
                <a:cs typeface="Arial" panose="020B0604020202020204" pitchFamily="34" charset="0"/>
              </a:rPr>
              <a:t> driven</a:t>
            </a:r>
          </a:p>
        </p:txBody>
      </p:sp>
      <p:sp>
        <p:nvSpPr>
          <p:cNvPr id="39" name="Rectangle 38"/>
          <p:cNvSpPr/>
          <p:nvPr/>
        </p:nvSpPr>
        <p:spPr>
          <a:xfrm rot="10800000">
            <a:off x="140374" y="5739325"/>
            <a:ext cx="8839200" cy="703207"/>
          </a:xfrm>
          <a:prstGeom prst="rect">
            <a:avLst/>
          </a:prstGeom>
          <a:gradFill flip="none" rotWithShape="1">
            <a:gsLst>
              <a:gs pos="47900">
                <a:sysClr val="windowText" lastClr="000000">
                  <a:lumMod val="50000"/>
                  <a:lumOff val="50000"/>
                </a:sysClr>
              </a:gs>
              <a:gs pos="0">
                <a:sysClr val="windowText" lastClr="000000"/>
              </a:gs>
              <a:gs pos="100000">
                <a:sysClr val="window" lastClr="FFFFFF"/>
              </a:gs>
            </a:gsLst>
            <a:lin ang="0" scaled="1"/>
            <a:tileRect/>
          </a:gra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ndParaRPr>
          </a:p>
        </p:txBody>
      </p:sp>
      <p:sp>
        <p:nvSpPr>
          <p:cNvPr id="40" name="TextBox 39"/>
          <p:cNvSpPr txBox="1"/>
          <p:nvPr/>
        </p:nvSpPr>
        <p:spPr>
          <a:xfrm>
            <a:off x="6442587" y="5829319"/>
            <a:ext cx="2476500" cy="523220"/>
          </a:xfrm>
          <a:prstGeom prst="rect">
            <a:avLst/>
          </a:prstGeom>
          <a:noFill/>
        </p:spPr>
        <p:txBody>
          <a:bodyPr wrap="square" rtlCol="0">
            <a:spAutoFit/>
          </a:bodyPr>
          <a:lstStyle/>
          <a:p>
            <a:pPr algn="r" fontAlgn="auto">
              <a:spcBef>
                <a:spcPts val="0"/>
              </a:spcBef>
              <a:spcAft>
                <a:spcPts val="0"/>
              </a:spcAft>
            </a:pPr>
            <a:r>
              <a:rPr lang="en-US" sz="1400" b="1" dirty="0">
                <a:solidFill>
                  <a:prstClr val="white"/>
                </a:solidFill>
                <a:cs typeface="Arial" panose="020B0604020202020204" pitchFamily="34" charset="0"/>
              </a:rPr>
              <a:t>Boundary-condition</a:t>
            </a:r>
          </a:p>
          <a:p>
            <a:pPr algn="r" fontAlgn="auto">
              <a:spcBef>
                <a:spcPts val="0"/>
              </a:spcBef>
              <a:spcAft>
                <a:spcPts val="0"/>
              </a:spcAft>
            </a:pPr>
            <a:r>
              <a:rPr lang="en-US" sz="1400" b="1" dirty="0">
                <a:solidFill>
                  <a:prstClr val="white"/>
                </a:solidFill>
                <a:cs typeface="Arial" panose="020B0604020202020204" pitchFamily="34" charset="0"/>
              </a:rPr>
              <a:t> driven</a:t>
            </a:r>
          </a:p>
        </p:txBody>
      </p:sp>
      <p:sp>
        <p:nvSpPr>
          <p:cNvPr id="41" name="TextBox 40"/>
          <p:cNvSpPr txBox="1"/>
          <p:nvPr/>
        </p:nvSpPr>
        <p:spPr>
          <a:xfrm>
            <a:off x="8308870" y="4686957"/>
            <a:ext cx="599780" cy="307777"/>
          </a:xfrm>
          <a:prstGeom prst="rect">
            <a:avLst/>
          </a:prstGeom>
          <a:noFill/>
        </p:spPr>
        <p:txBody>
          <a:bodyPr wrap="none" rtlCol="0">
            <a:spAutoFit/>
          </a:bodyPr>
          <a:lstStyle/>
          <a:p>
            <a:pPr fontAlgn="auto">
              <a:spcBef>
                <a:spcPts val="0"/>
              </a:spcBef>
              <a:spcAft>
                <a:spcPts val="0"/>
              </a:spcAft>
            </a:pPr>
            <a:r>
              <a:rPr lang="en-US" sz="1400" b="1" dirty="0">
                <a:solidFill>
                  <a:prstClr val="black"/>
                </a:solidFill>
                <a:cs typeface="Arial" panose="020B0604020202020204" pitchFamily="34" charset="0"/>
              </a:rPr>
              <a:t>Time</a:t>
            </a:r>
          </a:p>
        </p:txBody>
      </p:sp>
      <p:sp>
        <p:nvSpPr>
          <p:cNvPr id="42" name="Rectangle 41"/>
          <p:cNvSpPr/>
          <p:nvPr/>
        </p:nvSpPr>
        <p:spPr>
          <a:xfrm>
            <a:off x="140374" y="3426289"/>
            <a:ext cx="1259718" cy="1035669"/>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43" name="Rectangle 42"/>
          <p:cNvSpPr/>
          <p:nvPr/>
        </p:nvSpPr>
        <p:spPr>
          <a:xfrm>
            <a:off x="1588174" y="3430454"/>
            <a:ext cx="5410200" cy="1031504"/>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4" name="Rectangle 43"/>
          <p:cNvSpPr/>
          <p:nvPr/>
        </p:nvSpPr>
        <p:spPr>
          <a:xfrm>
            <a:off x="7190012" y="3426289"/>
            <a:ext cx="1800447" cy="1035668"/>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5" name="TextBox 44"/>
          <p:cNvSpPr txBox="1"/>
          <p:nvPr/>
        </p:nvSpPr>
        <p:spPr>
          <a:xfrm>
            <a:off x="217783" y="4109736"/>
            <a:ext cx="1104900" cy="307777"/>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cs typeface="Arial" panose="020B0604020202020204" pitchFamily="34" charset="0"/>
              </a:rPr>
              <a:t>1-15 days</a:t>
            </a:r>
          </a:p>
        </p:txBody>
      </p:sp>
      <p:sp>
        <p:nvSpPr>
          <p:cNvPr id="46" name="TextBox 45"/>
          <p:cNvSpPr txBox="1"/>
          <p:nvPr/>
        </p:nvSpPr>
        <p:spPr>
          <a:xfrm>
            <a:off x="1816774" y="4113900"/>
            <a:ext cx="1447799" cy="307777"/>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cs typeface="Arial" panose="020B0604020202020204" pitchFamily="34" charset="0"/>
              </a:rPr>
              <a:t>10-32 days</a:t>
            </a:r>
          </a:p>
        </p:txBody>
      </p:sp>
      <p:sp>
        <p:nvSpPr>
          <p:cNvPr id="47" name="TextBox 46"/>
          <p:cNvSpPr txBox="1"/>
          <p:nvPr/>
        </p:nvSpPr>
        <p:spPr>
          <a:xfrm>
            <a:off x="3493174" y="4113900"/>
            <a:ext cx="1447799" cy="307777"/>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cs typeface="Arial" panose="020B0604020202020204" pitchFamily="34" charset="0"/>
              </a:rPr>
              <a:t>1-15  months</a:t>
            </a:r>
          </a:p>
        </p:txBody>
      </p:sp>
      <p:sp>
        <p:nvSpPr>
          <p:cNvPr id="48" name="TextBox 47"/>
          <p:cNvSpPr txBox="1"/>
          <p:nvPr/>
        </p:nvSpPr>
        <p:spPr>
          <a:xfrm>
            <a:off x="5398174" y="4111547"/>
            <a:ext cx="1447799" cy="307777"/>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cs typeface="Arial" panose="020B0604020202020204" pitchFamily="34" charset="0"/>
              </a:rPr>
              <a:t>2-30 years</a:t>
            </a:r>
          </a:p>
        </p:txBody>
      </p:sp>
      <p:sp>
        <p:nvSpPr>
          <p:cNvPr id="49" name="TextBox 48"/>
          <p:cNvSpPr txBox="1"/>
          <p:nvPr/>
        </p:nvSpPr>
        <p:spPr>
          <a:xfrm>
            <a:off x="7356020" y="4109735"/>
            <a:ext cx="1447799" cy="307777"/>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cs typeface="Arial" panose="020B0604020202020204" pitchFamily="34" charset="0"/>
              </a:rPr>
              <a:t>20-100 years</a:t>
            </a:r>
          </a:p>
        </p:txBody>
      </p:sp>
      <p:sp>
        <p:nvSpPr>
          <p:cNvPr id="50" name="Rectangle 49"/>
          <p:cNvSpPr/>
          <p:nvPr/>
        </p:nvSpPr>
        <p:spPr>
          <a:xfrm>
            <a:off x="1495864" y="3365946"/>
            <a:ext cx="5562600" cy="3287779"/>
          </a:xfrm>
          <a:prstGeom prst="rect">
            <a:avLst/>
          </a:prstGeom>
          <a:noFill/>
          <a:ln w="381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51" name="Text Box 3"/>
          <p:cNvSpPr txBox="1">
            <a:spLocks noChangeArrowheads="1"/>
          </p:cNvSpPr>
          <p:nvPr/>
        </p:nvSpPr>
        <p:spPr bwMode="auto">
          <a:xfrm>
            <a:off x="-53697" y="6653725"/>
            <a:ext cx="2316648" cy="254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0800" tIns="50400" rIns="100800" bIns="50400">
            <a:spAutoFit/>
          </a:bodyPr>
          <a:lstStyle>
            <a:lvl1pPr marL="315913" indent="-298450"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0"/>
                <a:cs typeface="DejaVu Sans" charset="0"/>
              </a:defRPr>
            </a:lvl1pPr>
            <a:lvl2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2pPr>
            <a:lvl3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3pPr>
            <a:lvl4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4pPr>
            <a:lvl5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9pPr>
          </a:lstStyle>
          <a:p>
            <a:pPr marL="315913" marR="0" lvl="0" indent="-298450" defTabSz="914400" eaLnBrk="1" fontAlgn="auto" latinLnBrk="0" hangingPunct="1">
              <a:lnSpc>
                <a:spcPct val="90000"/>
              </a:lnSpc>
              <a:spcBef>
                <a:spcPts val="225"/>
              </a:spcBef>
              <a:spcAft>
                <a:spcPts val="225"/>
              </a:spcAft>
              <a:buClrTx/>
              <a:buSzTx/>
              <a:buFontTx/>
              <a:buNone/>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kumimoji="0" lang="fr-FR" sz="1100" b="0" i="0" u="none" strike="noStrike" kern="0" cap="none" spc="0" normalizeH="0" baseline="0" noProof="0" dirty="0" err="1" smtClean="0">
                <a:ln>
                  <a:noFill/>
                </a:ln>
                <a:solidFill>
                  <a:srgbClr val="000000"/>
                </a:solidFill>
                <a:effectLst/>
                <a:uLnTx/>
                <a:uFillTx/>
                <a:latin typeface="Arial" charset="0"/>
                <a:ea typeface="ＭＳ Ｐゴシック" charset="0"/>
              </a:rPr>
              <a:t>Adapted</a:t>
            </a:r>
            <a:r>
              <a:rPr kumimoji="0" lang="fr-FR" sz="1100" b="0" i="0" u="none" strike="noStrike" kern="0" cap="none" spc="0" normalizeH="0" baseline="0" noProof="0" dirty="0" smtClean="0">
                <a:ln>
                  <a:noFill/>
                </a:ln>
                <a:solidFill>
                  <a:srgbClr val="000000"/>
                </a:solidFill>
                <a:effectLst/>
                <a:uLnTx/>
                <a:uFillTx/>
                <a:latin typeface="Arial" charset="0"/>
                <a:ea typeface="ＭＳ Ｐゴシック" charset="0"/>
              </a:rPr>
              <a:t> </a:t>
            </a:r>
            <a:r>
              <a:rPr kumimoji="0" lang="fr-FR" sz="1100" b="0" i="0" u="none" strike="noStrike" kern="0" cap="none" spc="0" normalizeH="0" baseline="0" noProof="0" dirty="0" err="1" smtClean="0">
                <a:ln>
                  <a:noFill/>
                </a:ln>
                <a:solidFill>
                  <a:srgbClr val="000000"/>
                </a:solidFill>
                <a:effectLst/>
                <a:uLnTx/>
                <a:uFillTx/>
                <a:latin typeface="Arial" charset="0"/>
                <a:ea typeface="ＭＳ Ｐゴシック" charset="0"/>
              </a:rPr>
              <a:t>from</a:t>
            </a:r>
            <a:r>
              <a:rPr kumimoji="0" lang="fr-FR" sz="1100" b="0" i="0" u="none" strike="noStrike" kern="0" cap="none" spc="0" normalizeH="0" baseline="0" noProof="0" dirty="0" smtClean="0">
                <a:ln>
                  <a:noFill/>
                </a:ln>
                <a:solidFill>
                  <a:srgbClr val="000000"/>
                </a:solidFill>
                <a:effectLst/>
                <a:uLnTx/>
                <a:uFillTx/>
                <a:latin typeface="Arial" charset="0"/>
                <a:ea typeface="ＭＳ Ｐゴシック" charset="0"/>
              </a:rPr>
              <a:t>: </a:t>
            </a:r>
            <a:r>
              <a:rPr kumimoji="0" lang="fr-FR" sz="1100" b="0" i="0" u="none" strike="noStrike" kern="0" cap="none" spc="0" normalizeH="0" baseline="0" noProof="0" dirty="0" err="1" smtClean="0">
                <a:ln>
                  <a:noFill/>
                </a:ln>
                <a:solidFill>
                  <a:srgbClr val="000000"/>
                </a:solidFill>
                <a:effectLst/>
                <a:uLnTx/>
                <a:uFillTx/>
                <a:latin typeface="Arial" charset="0"/>
                <a:ea typeface="ＭＳ Ｐゴシック" charset="0"/>
              </a:rPr>
              <a:t>Meehl</a:t>
            </a:r>
            <a:r>
              <a:rPr kumimoji="0" lang="fr-FR" sz="1100" b="0" i="0" u="none" strike="noStrike" kern="0" cap="none" spc="0" normalizeH="0" baseline="0" noProof="0" dirty="0" smtClean="0">
                <a:ln>
                  <a:noFill/>
                </a:ln>
                <a:solidFill>
                  <a:srgbClr val="000000"/>
                </a:solidFill>
                <a:effectLst/>
                <a:uLnTx/>
                <a:uFillTx/>
                <a:latin typeface="Arial" charset="0"/>
                <a:ea typeface="ＭＳ Ｐゴシック" charset="0"/>
              </a:rPr>
              <a:t> et al. (2009)</a:t>
            </a:r>
          </a:p>
        </p:txBody>
      </p:sp>
      <p:sp>
        <p:nvSpPr>
          <p:cNvPr id="3" name="Left Brace 2"/>
          <p:cNvSpPr/>
          <p:nvPr/>
        </p:nvSpPr>
        <p:spPr>
          <a:xfrm rot="16200000">
            <a:off x="4274501" y="-2224562"/>
            <a:ext cx="378971" cy="8679668"/>
          </a:xfrm>
          <a:prstGeom prst="leftBrace">
            <a:avLst>
              <a:gd name="adj1" fmla="val 113509"/>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20811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Introduction</a:t>
            </a: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r>
              <a:rPr lang="en-US" sz="2800" dirty="0" smtClean="0">
                <a:solidFill>
                  <a:srgbClr val="FFFFFF"/>
                </a:solidFill>
                <a:latin typeface="Arial"/>
                <a:ea typeface="ＭＳ Ｐゴシック"/>
              </a:rPr>
              <a:t>Introduction to climate services</a:t>
            </a:r>
            <a:endParaRPr dirty="0">
              <a:solidFill>
                <a:prstClr val="black"/>
              </a:solidFill>
              <a:latin typeface="Arial"/>
            </a:endParaRPr>
          </a:p>
        </p:txBody>
      </p:sp>
      <p:sp>
        <p:nvSpPr>
          <p:cNvPr id="29" name="CustomShape 2"/>
          <p:cNvSpPr/>
          <p:nvPr/>
        </p:nvSpPr>
        <p:spPr>
          <a:xfrm>
            <a:off x="-18143" y="873964"/>
            <a:ext cx="9342671" cy="2209800"/>
          </a:xfrm>
          <a:prstGeom prst="rect">
            <a:avLst/>
          </a:prstGeom>
          <a:noFill/>
          <a:ln>
            <a:noFill/>
          </a:ln>
        </p:spPr>
        <p:txBody>
          <a:bodyPr lIns="90000" tIns="45000" rIns="90000" bIns="45000"/>
          <a:lstStyle/>
          <a:p>
            <a:pPr marL="342900" indent="-342900" fontAlgn="auto">
              <a:lnSpc>
                <a:spcPct val="150000"/>
              </a:lnSpc>
              <a:spcBef>
                <a:spcPts val="0"/>
              </a:spcBef>
              <a:spcAft>
                <a:spcPts val="0"/>
              </a:spcAft>
              <a:buFont typeface="Arial" panose="020B0604020202020204" pitchFamily="34" charset="0"/>
              <a:buChar char="•"/>
            </a:pPr>
            <a:r>
              <a:rPr lang="en-US" sz="2400" dirty="0">
                <a:solidFill>
                  <a:srgbClr val="004990"/>
                </a:solidFill>
                <a:latin typeface="Arial"/>
                <a:ea typeface="ＭＳ Ｐゴシック"/>
              </a:rPr>
              <a:t>Viticulture sector routinely uses weather forecast up to 15 days. Beyond this time horizon, climatological data are </a:t>
            </a:r>
            <a:r>
              <a:rPr lang="en-US" sz="2400" dirty="0" smtClean="0">
                <a:solidFill>
                  <a:srgbClr val="004990"/>
                </a:solidFill>
                <a:latin typeface="Arial"/>
                <a:ea typeface="ＭＳ Ｐゴシック"/>
              </a:rPr>
              <a:t>used. </a:t>
            </a:r>
          </a:p>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In </a:t>
            </a:r>
            <a:r>
              <a:rPr lang="en-US" sz="2400" dirty="0">
                <a:solidFill>
                  <a:srgbClr val="004990"/>
                </a:solidFill>
                <a:latin typeface="Arial"/>
                <a:ea typeface="ＭＳ Ｐゴシック"/>
              </a:rPr>
              <a:t>other </a:t>
            </a:r>
            <a:r>
              <a:rPr lang="en-US" sz="2400" dirty="0" smtClean="0">
                <a:solidFill>
                  <a:srgbClr val="004990"/>
                </a:solidFill>
                <a:latin typeface="Arial"/>
                <a:ea typeface="ＭＳ Ｐゴシック"/>
              </a:rPr>
              <a:t>sectors, climate </a:t>
            </a:r>
            <a:r>
              <a:rPr lang="en-US" sz="2400" dirty="0">
                <a:solidFill>
                  <a:srgbClr val="004990"/>
                </a:solidFill>
                <a:latin typeface="Arial"/>
                <a:ea typeface="ＭＳ Ｐゴシック"/>
              </a:rPr>
              <a:t>information on seasonal-to-</a:t>
            </a:r>
            <a:r>
              <a:rPr lang="en-US" sz="2400" dirty="0" err="1">
                <a:solidFill>
                  <a:srgbClr val="004990"/>
                </a:solidFill>
                <a:latin typeface="Arial"/>
                <a:ea typeface="ＭＳ Ｐゴシック"/>
              </a:rPr>
              <a:t>interannual</a:t>
            </a:r>
            <a:r>
              <a:rPr lang="en-US" sz="2400" dirty="0">
                <a:solidFill>
                  <a:srgbClr val="004990"/>
                </a:solidFill>
                <a:latin typeface="Arial"/>
                <a:ea typeface="ＭＳ Ｐゴシック"/>
              </a:rPr>
              <a:t> time scales have already been illustrated for management decisions.</a:t>
            </a:r>
          </a:p>
          <a:p>
            <a:pPr fontAlgn="auto">
              <a:lnSpc>
                <a:spcPct val="150000"/>
              </a:lnSpc>
              <a:spcBef>
                <a:spcPts val="0"/>
              </a:spcBef>
              <a:spcAft>
                <a:spcPts val="0"/>
              </a:spcAft>
            </a:pPr>
            <a:endParaRPr lang="en-US" sz="2400" dirty="0" smtClean="0">
              <a:solidFill>
                <a:srgbClr val="004990"/>
              </a:solidFill>
              <a:latin typeface="Arial"/>
              <a:ea typeface="ＭＳ Ｐゴシック"/>
            </a:endParaRPr>
          </a:p>
        </p:txBody>
      </p:sp>
      <p:pic>
        <p:nvPicPr>
          <p:cNvPr id="11366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30614" y="3653978"/>
            <a:ext cx="4987285" cy="3149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30614" y="3653978"/>
            <a:ext cx="1277290" cy="627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11760" y="6422795"/>
            <a:ext cx="2685351" cy="369332"/>
          </a:xfrm>
          <a:prstGeom prst="rect">
            <a:avLst/>
          </a:prstGeom>
        </p:spPr>
        <p:txBody>
          <a:bodyPr wrap="none">
            <a:spAutoFit/>
          </a:bodyPr>
          <a:lstStyle/>
          <a:p>
            <a:r>
              <a:rPr lang="en-US" b="1" dirty="0" smtClean="0">
                <a:solidFill>
                  <a:schemeClr val="accent1"/>
                </a:solidFill>
              </a:rPr>
              <a:t>http://project-ukko.net/</a:t>
            </a:r>
            <a:endParaRPr lang="en-US" b="1" dirty="0">
              <a:solidFill>
                <a:schemeClr val="accent1"/>
              </a:solidFill>
            </a:endParaRPr>
          </a:p>
        </p:txBody>
      </p:sp>
    </p:spTree>
    <p:extLst>
      <p:ext uri="{BB962C8B-B14F-4D97-AF65-F5344CB8AC3E}">
        <p14:creationId xmlns:p14="http://schemas.microsoft.com/office/powerpoint/2010/main" val="2807842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24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Seasonal forecast predictability</a:t>
            </a:r>
            <a:endParaRPr lang="es-ES" altLang="en-US" dirty="0" smtClean="0">
              <a:ea typeface="ＭＳ Ｐゴシック" pitchFamily="34" charset="-128"/>
              <a:cs typeface="Arial" pitchFamily="34" charset="0"/>
            </a:endParaRPr>
          </a:p>
        </p:txBody>
      </p:sp>
      <p:sp>
        <p:nvSpPr>
          <p:cNvPr id="96258" name="CasellaDiTesto 7"/>
          <p:cNvSpPr txBox="1">
            <a:spLocks noChangeArrowheads="1"/>
          </p:cNvSpPr>
          <p:nvPr/>
        </p:nvSpPr>
        <p:spPr bwMode="auto">
          <a:xfrm>
            <a:off x="152400" y="1133475"/>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2800" b="1" dirty="0">
                <a:solidFill>
                  <a:schemeClr val="accent2"/>
                </a:solidFill>
                <a:cs typeface="Arial" pitchFamily="34" charset="0"/>
              </a:rPr>
              <a:t>How can we predict climate for the coming season if we cannot predict the weather next week?</a:t>
            </a:r>
          </a:p>
        </p:txBody>
      </p:sp>
      <p:sp>
        <p:nvSpPr>
          <p:cNvPr id="26" name="CasellaDiTesto 14"/>
          <p:cNvSpPr txBox="1">
            <a:spLocks noChangeArrowheads="1"/>
          </p:cNvSpPr>
          <p:nvPr/>
        </p:nvSpPr>
        <p:spPr bwMode="auto">
          <a:xfrm>
            <a:off x="250825" y="4795015"/>
            <a:ext cx="2305050" cy="870305"/>
          </a:xfrm>
          <a:prstGeom prst="rect">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defPPr>
              <a:defRPr lang="en-US"/>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GB" sz="2400" dirty="0">
                <a:cs typeface="Arial"/>
              </a:rPr>
              <a:t>Climate </a:t>
            </a:r>
            <a:r>
              <a:rPr lang="en-GB" sz="2400" dirty="0" smtClean="0">
                <a:cs typeface="Arial"/>
              </a:rPr>
              <a:t>predictions</a:t>
            </a:r>
            <a:endParaRPr lang="en-GB" sz="2400" dirty="0">
              <a:cs typeface="Arial"/>
            </a:endParaRPr>
          </a:p>
        </p:txBody>
      </p:sp>
      <p:sp>
        <p:nvSpPr>
          <p:cNvPr id="7" name="CasellaDiTesto 14"/>
          <p:cNvSpPr txBox="1">
            <a:spLocks noChangeArrowheads="1"/>
          </p:cNvSpPr>
          <p:nvPr/>
        </p:nvSpPr>
        <p:spPr bwMode="auto">
          <a:xfrm>
            <a:off x="273345" y="2602282"/>
            <a:ext cx="2305050" cy="835671"/>
          </a:xfrm>
          <a:prstGeom prst="rect">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defPPr>
              <a:defRPr lang="en-US"/>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GB" sz="2400" dirty="0">
                <a:cs typeface="Arial"/>
              </a:rPr>
              <a:t>Weather </a:t>
            </a:r>
            <a:r>
              <a:rPr lang="en-GB" sz="2400" dirty="0" smtClean="0">
                <a:cs typeface="Arial"/>
              </a:rPr>
              <a:t>forecasts</a:t>
            </a:r>
            <a:endParaRPr lang="en-GB" sz="2400" dirty="0">
              <a:cs typeface="Arial"/>
            </a:endParaRPr>
          </a:p>
        </p:txBody>
      </p:sp>
      <p:sp>
        <p:nvSpPr>
          <p:cNvPr id="3" name="2 Rectángulo"/>
          <p:cNvSpPr/>
          <p:nvPr/>
        </p:nvSpPr>
        <p:spPr>
          <a:xfrm>
            <a:off x="2843213" y="2501850"/>
            <a:ext cx="5976937" cy="1569660"/>
          </a:xfrm>
          <a:prstGeom prst="rect">
            <a:avLst/>
          </a:prstGeom>
        </p:spPr>
        <p:txBody>
          <a:bodyPr>
            <a:spAutoFit/>
          </a:bodyPr>
          <a:lstStyle/>
          <a:p>
            <a:pPr>
              <a:defRPr/>
            </a:pPr>
            <a:r>
              <a:rPr lang="en-GB" sz="2400" dirty="0">
                <a:solidFill>
                  <a:schemeClr val="accent5">
                    <a:lumMod val="75000"/>
                  </a:schemeClr>
                </a:solidFill>
                <a:latin typeface="Arial"/>
                <a:ea typeface="ＭＳ Ｐゴシック" charset="0"/>
                <a:cs typeface="Arial"/>
              </a:rPr>
              <a:t>The forecasts are based in the initial conditions of the </a:t>
            </a:r>
            <a:r>
              <a:rPr lang="en-GB" sz="2400" b="1" dirty="0">
                <a:solidFill>
                  <a:schemeClr val="accent5">
                    <a:lumMod val="50000"/>
                  </a:schemeClr>
                </a:solidFill>
                <a:latin typeface="Arial"/>
                <a:ea typeface="ＭＳ Ｐゴシック" charset="0"/>
                <a:cs typeface="Arial"/>
              </a:rPr>
              <a:t>atmosphere</a:t>
            </a:r>
            <a:r>
              <a:rPr lang="en-GB" sz="2400" dirty="0">
                <a:solidFill>
                  <a:schemeClr val="accent5">
                    <a:lumMod val="50000"/>
                  </a:schemeClr>
                </a:solidFill>
                <a:latin typeface="Arial"/>
                <a:ea typeface="ＭＳ Ｐゴシック" charset="0"/>
                <a:cs typeface="Arial"/>
              </a:rPr>
              <a:t>, </a:t>
            </a:r>
            <a:r>
              <a:rPr lang="en-GB" sz="2400" dirty="0">
                <a:solidFill>
                  <a:schemeClr val="accent5">
                    <a:lumMod val="75000"/>
                  </a:schemeClr>
                </a:solidFill>
                <a:latin typeface="Arial"/>
                <a:ea typeface="ＭＳ Ｐゴシック" charset="0"/>
                <a:cs typeface="Arial"/>
              </a:rPr>
              <a:t>which is highly variable and develops a chaotic behaviour after a few days</a:t>
            </a:r>
          </a:p>
        </p:txBody>
      </p:sp>
      <p:sp>
        <p:nvSpPr>
          <p:cNvPr id="4" name="3 Rectángulo"/>
          <p:cNvSpPr/>
          <p:nvPr/>
        </p:nvSpPr>
        <p:spPr>
          <a:xfrm>
            <a:off x="2843213" y="4695825"/>
            <a:ext cx="5976937" cy="1938992"/>
          </a:xfrm>
          <a:prstGeom prst="rect">
            <a:avLst/>
          </a:prstGeom>
        </p:spPr>
        <p:txBody>
          <a:bodyPr>
            <a:spAutoFit/>
          </a:bodyPr>
          <a:lstStyle/>
          <a:p>
            <a:pPr>
              <a:defRPr/>
            </a:pPr>
            <a:r>
              <a:rPr lang="en-GB" sz="2400" dirty="0">
                <a:solidFill>
                  <a:schemeClr val="accent5">
                    <a:lumMod val="75000"/>
                  </a:schemeClr>
                </a:solidFill>
                <a:latin typeface="Arial"/>
                <a:ea typeface="ＭＳ Ｐゴシック" charset="0"/>
                <a:cs typeface="Arial"/>
              </a:rPr>
              <a:t>The predictions are based in the initial conditions of the </a:t>
            </a:r>
            <a:r>
              <a:rPr lang="en-GB" sz="2400" b="1" dirty="0">
                <a:solidFill>
                  <a:schemeClr val="accent5">
                    <a:lumMod val="50000"/>
                  </a:schemeClr>
                </a:solidFill>
                <a:latin typeface="Arial"/>
                <a:ea typeface="ＭＳ Ｐゴシック" charset="0"/>
                <a:cs typeface="Arial"/>
              </a:rPr>
              <a:t>sea surface temperature</a:t>
            </a:r>
            <a:r>
              <a:rPr lang="en-GB" sz="2400" dirty="0">
                <a:solidFill>
                  <a:schemeClr val="accent5">
                    <a:lumMod val="75000"/>
                  </a:schemeClr>
                </a:solidFill>
                <a:latin typeface="Arial"/>
                <a:ea typeface="ＭＳ Ｐゴシック" charset="0"/>
                <a:cs typeface="Arial"/>
              </a:rPr>
              <a:t>, </a:t>
            </a:r>
            <a:r>
              <a:rPr lang="en-GB" sz="2400" b="1" dirty="0">
                <a:solidFill>
                  <a:schemeClr val="accent5">
                    <a:lumMod val="50000"/>
                  </a:schemeClr>
                </a:solidFill>
                <a:latin typeface="Arial"/>
                <a:ea typeface="ＭＳ Ｐゴシック" charset="0"/>
                <a:cs typeface="Arial"/>
              </a:rPr>
              <a:t>snow cover</a:t>
            </a:r>
            <a:r>
              <a:rPr lang="en-GB" sz="2400" dirty="0">
                <a:solidFill>
                  <a:schemeClr val="accent5">
                    <a:lumMod val="75000"/>
                  </a:schemeClr>
                </a:solidFill>
                <a:latin typeface="Arial"/>
                <a:ea typeface="ＭＳ Ｐゴシック" charset="0"/>
                <a:cs typeface="Arial"/>
              </a:rPr>
              <a:t> or </a:t>
            </a:r>
            <a:r>
              <a:rPr lang="en-GB" sz="2400" b="1" dirty="0">
                <a:solidFill>
                  <a:schemeClr val="accent5">
                    <a:lumMod val="50000"/>
                  </a:schemeClr>
                </a:solidFill>
                <a:latin typeface="Arial"/>
                <a:ea typeface="ＭＳ Ｐゴシック" charset="0"/>
                <a:cs typeface="Arial"/>
              </a:rPr>
              <a:t>sea ice</a:t>
            </a:r>
            <a:r>
              <a:rPr lang="en-GB" sz="2400" dirty="0">
                <a:solidFill>
                  <a:schemeClr val="accent5">
                    <a:lumMod val="75000"/>
                  </a:schemeClr>
                </a:solidFill>
                <a:latin typeface="Arial"/>
                <a:ea typeface="ＭＳ Ｐゴシック" charset="0"/>
                <a:cs typeface="Arial"/>
              </a:rPr>
              <a:t>, which have a slow evolution that can range from few months to years.</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2"/>
          <p:cNvSpPr txBox="1">
            <a:spLocks noChangeArrowheads="1"/>
          </p:cNvSpPr>
          <p:nvPr/>
        </p:nvSpPr>
        <p:spPr bwMode="auto">
          <a:xfrm>
            <a:off x="179388" y="917674"/>
            <a:ext cx="8856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dirty="0"/>
              <a:t>ENSO is the most important source of predictability at seasonal timescales (see e.g. </a:t>
            </a:r>
            <a:r>
              <a:rPr lang="en-GB" altLang="en-US" dirty="0" err="1"/>
              <a:t>Doblas</a:t>
            </a:r>
            <a:r>
              <a:rPr lang="en-GB" altLang="en-US" dirty="0"/>
              <a:t>-Reyes et al. 2013)</a:t>
            </a:r>
          </a:p>
        </p:txBody>
      </p:sp>
      <p:sp>
        <p:nvSpPr>
          <p:cNvPr id="27661" name="2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ea typeface="ＭＳ Ｐゴシック" pitchFamily="34" charset="-128"/>
                <a:cs typeface="Arial" pitchFamily="34" charset="0"/>
              </a:rPr>
              <a:t>Sources of seasonal predictability</a:t>
            </a:r>
            <a:endParaRPr lang="es-ES" altLang="en-US" dirty="0" smtClean="0">
              <a:ea typeface="ＭＳ Ｐゴシック" pitchFamily="34" charset="-128"/>
              <a:cs typeface="Arial" pitchFamily="34" charset="0"/>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18045" y="1854198"/>
            <a:ext cx="6779347" cy="516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63688" y="3331473"/>
            <a:ext cx="5544616" cy="360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7" name="1 Título"/>
          <p:cNvSpPr>
            <a:spLocks noGrp="1"/>
          </p:cNvSpPr>
          <p:nvPr>
            <p:ph type="title"/>
          </p:nvPr>
        </p:nvSpPr>
        <p:spPr bwMode="auto">
          <a:xfrm>
            <a:off x="179512" y="-78715"/>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Seasonal forecast for agriculture: </a:t>
            </a:r>
            <a:br>
              <a:rPr lang="en-US" altLang="en-US" dirty="0" smtClean="0">
                <a:ea typeface="ＭＳ Ｐゴシック" pitchFamily="34" charset="-128"/>
                <a:cs typeface="Arial" pitchFamily="34" charset="0"/>
              </a:rPr>
            </a:br>
            <a:r>
              <a:rPr lang="en-US" altLang="en-US" dirty="0" smtClean="0">
                <a:ea typeface="ＭＳ Ｐゴシック" pitchFamily="34" charset="-128"/>
                <a:cs typeface="Arial" pitchFamily="34" charset="0"/>
              </a:rPr>
              <a:t>on-going developments</a:t>
            </a: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endParaRPr dirty="0">
              <a:solidFill>
                <a:prstClr val="black"/>
              </a:solidFill>
              <a:latin typeface="Arial"/>
            </a:endParaRPr>
          </a:p>
        </p:txBody>
      </p:sp>
      <p:sp>
        <p:nvSpPr>
          <p:cNvPr id="29" name="CustomShape 2"/>
          <p:cNvSpPr/>
          <p:nvPr/>
        </p:nvSpPr>
        <p:spPr>
          <a:xfrm>
            <a:off x="0" y="873964"/>
            <a:ext cx="9252520" cy="2209800"/>
          </a:xfrm>
          <a:prstGeom prst="rect">
            <a:avLst/>
          </a:prstGeom>
          <a:noFill/>
          <a:ln>
            <a:noFill/>
          </a:ln>
        </p:spPr>
        <p:txBody>
          <a:bodyPr lIns="90000" tIns="45000" rIns="90000" bIns="45000"/>
          <a:lstStyle/>
          <a:p>
            <a:pPr fontAlgn="auto">
              <a:lnSpc>
                <a:spcPct val="150000"/>
              </a:lnSpc>
              <a:spcBef>
                <a:spcPts val="0"/>
              </a:spcBef>
              <a:spcAft>
                <a:spcPts val="0"/>
              </a:spcAft>
            </a:pPr>
            <a:r>
              <a:rPr lang="en-US" sz="2400" b="1" dirty="0">
                <a:solidFill>
                  <a:srgbClr val="004990"/>
                </a:solidFill>
                <a:latin typeface="Arial"/>
                <a:ea typeface="ＭＳ Ｐゴシック"/>
              </a:rPr>
              <a:t>Testing seasonal forecast for </a:t>
            </a:r>
            <a:r>
              <a:rPr lang="en-US" sz="2400" b="1" dirty="0" smtClean="0">
                <a:solidFill>
                  <a:srgbClr val="004990"/>
                </a:solidFill>
                <a:latin typeface="Arial"/>
                <a:ea typeface="ＭＳ Ｐゴシック"/>
              </a:rPr>
              <a:t>MARS</a:t>
            </a:r>
            <a:r>
              <a:rPr lang="en-US" sz="2400" dirty="0" smtClean="0">
                <a:solidFill>
                  <a:srgbClr val="004990"/>
                </a:solidFill>
                <a:latin typeface="Arial"/>
                <a:ea typeface="ＭＳ Ｐゴシック"/>
              </a:rPr>
              <a:t>: BSC and JRC are </a:t>
            </a:r>
            <a:r>
              <a:rPr lang="en-GB" altLang="en-US" sz="2400" dirty="0" smtClean="0"/>
              <a:t>exploring </a:t>
            </a:r>
            <a:r>
              <a:rPr lang="en-GB" altLang="en-US" sz="2400" dirty="0"/>
              <a:t>how the MARS Crop Yield Forecasting System (MCYFS) could ingest the seasonal forecast </a:t>
            </a:r>
            <a:r>
              <a:rPr lang="en-GB" altLang="en-US" sz="2400" dirty="0" smtClean="0"/>
              <a:t>for </a:t>
            </a:r>
            <a:r>
              <a:rPr lang="en-GB" altLang="en-US" sz="2400" dirty="0"/>
              <a:t>a future operational </a:t>
            </a:r>
            <a:r>
              <a:rPr lang="en-GB" altLang="en-US" sz="2400" dirty="0" smtClean="0"/>
              <a:t>use.</a:t>
            </a:r>
            <a:endParaRPr lang="en-GB" altLang="en-US" sz="2400" dirty="0"/>
          </a:p>
          <a:p>
            <a:pPr fontAlgn="auto">
              <a:lnSpc>
                <a:spcPct val="150000"/>
              </a:lnSpc>
              <a:spcBef>
                <a:spcPts val="0"/>
              </a:spcBef>
              <a:spcAft>
                <a:spcPts val="0"/>
              </a:spcAft>
            </a:pPr>
            <a:r>
              <a:rPr lang="en-US" sz="2400" dirty="0">
                <a:solidFill>
                  <a:srgbClr val="004990"/>
                </a:solidFill>
                <a:latin typeface="Arial"/>
                <a:ea typeface="ＭＳ Ｐゴシック"/>
              </a:rPr>
              <a:t/>
            </a:r>
            <a:br>
              <a:rPr lang="en-US" sz="2400" dirty="0">
                <a:solidFill>
                  <a:srgbClr val="004990"/>
                </a:solidFill>
                <a:latin typeface="Arial"/>
                <a:ea typeface="ＭＳ Ｐゴシック"/>
              </a:rPr>
            </a:br>
            <a:endParaRPr lang="en-US" sz="2400" dirty="0" smtClean="0">
              <a:solidFill>
                <a:srgbClr val="004990"/>
              </a:solidFill>
              <a:latin typeface="Arial"/>
              <a:ea typeface="ＭＳ Ｐゴシック"/>
            </a:endParaRPr>
          </a:p>
        </p:txBody>
      </p:sp>
      <p:pic>
        <p:nvPicPr>
          <p:cNvPr id="115714" name="Picture 2" descr="https://upload.wikimedia.org/wikipedia/en/d/db/Joint_Research_Centre_%28European_Commission%29_%28logo%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6518222"/>
            <a:ext cx="857250" cy="3667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08304" y="5939070"/>
            <a:ext cx="2598529" cy="523220"/>
          </a:xfrm>
          <a:prstGeom prst="rect">
            <a:avLst/>
          </a:prstGeom>
        </p:spPr>
        <p:txBody>
          <a:bodyPr wrap="square">
            <a:spAutoFit/>
          </a:bodyPr>
          <a:lstStyle/>
          <a:p>
            <a:r>
              <a:rPr lang="en-GB" altLang="en-US" sz="1400" dirty="0" smtClean="0"/>
              <a:t>Source: </a:t>
            </a:r>
            <a:r>
              <a:rPr lang="en-GB" altLang="en-US" sz="1400" dirty="0" err="1" smtClean="0"/>
              <a:t>Toreti</a:t>
            </a:r>
            <a:r>
              <a:rPr lang="en-GB" altLang="en-US" sz="1400" dirty="0" smtClean="0"/>
              <a:t>, 2015.</a:t>
            </a:r>
          </a:p>
          <a:p>
            <a:r>
              <a:rPr lang="en-GB" sz="1400" dirty="0" smtClean="0"/>
              <a:t>EUPORIAS</a:t>
            </a:r>
            <a:endParaRPr lang="en-US" sz="1400" dirty="0"/>
          </a:p>
        </p:txBody>
      </p:sp>
      <p:sp>
        <p:nvSpPr>
          <p:cNvPr id="5" name="Rectangle 4"/>
          <p:cNvSpPr/>
          <p:nvPr/>
        </p:nvSpPr>
        <p:spPr>
          <a:xfrm>
            <a:off x="179511" y="3331473"/>
            <a:ext cx="4134465" cy="461665"/>
          </a:xfrm>
          <a:prstGeom prst="rect">
            <a:avLst/>
          </a:prstGeom>
        </p:spPr>
        <p:txBody>
          <a:bodyPr wrap="none">
            <a:spAutoFit/>
          </a:bodyPr>
          <a:lstStyle/>
          <a:p>
            <a:r>
              <a:rPr lang="en-US" sz="2400" b="1" dirty="0" smtClean="0">
                <a:solidFill>
                  <a:srgbClr val="004990"/>
                </a:solidFill>
                <a:latin typeface="Arial"/>
                <a:ea typeface="ＭＳ Ｐゴシック"/>
              </a:rPr>
              <a:t>Current approach of MARS</a:t>
            </a:r>
            <a:endParaRPr lang="en-US" sz="2400" b="1" dirty="0"/>
          </a:p>
        </p:txBody>
      </p:sp>
      <p:sp>
        <p:nvSpPr>
          <p:cNvPr id="3" name="TextBox 2"/>
          <p:cNvSpPr txBox="1"/>
          <p:nvPr/>
        </p:nvSpPr>
        <p:spPr>
          <a:xfrm>
            <a:off x="4788024" y="5732918"/>
            <a:ext cx="2016224" cy="369332"/>
          </a:xfrm>
          <a:prstGeom prst="rect">
            <a:avLst/>
          </a:prstGeom>
          <a:solidFill>
            <a:srgbClr val="FF0000"/>
          </a:solidFill>
        </p:spPr>
        <p:txBody>
          <a:bodyPr wrap="square" rtlCol="0">
            <a:spAutoFit/>
          </a:bodyPr>
          <a:lstStyle/>
          <a:p>
            <a:r>
              <a:rPr lang="en-US" dirty="0" smtClean="0">
                <a:solidFill>
                  <a:schemeClr val="accent1"/>
                </a:solidFill>
              </a:rPr>
              <a:t>Seasonal forecast</a:t>
            </a:r>
          </a:p>
        </p:txBody>
      </p:sp>
    </p:spTree>
    <p:extLst>
      <p:ext uri="{BB962C8B-B14F-4D97-AF65-F5344CB8AC3E}">
        <p14:creationId xmlns:p14="http://schemas.microsoft.com/office/powerpoint/2010/main" val="916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179512" y="-67646"/>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Seasonal forecast for viticulture: </a:t>
            </a:r>
            <a:br>
              <a:rPr lang="en-US" altLang="en-US" dirty="0" smtClean="0">
                <a:ea typeface="ＭＳ Ｐゴシック" pitchFamily="34" charset="-128"/>
                <a:cs typeface="Arial" pitchFamily="34" charset="0"/>
              </a:rPr>
            </a:br>
            <a:r>
              <a:rPr lang="en-US" altLang="en-US" dirty="0" smtClean="0">
                <a:ea typeface="ＭＳ Ｐゴシック" pitchFamily="34" charset="-128"/>
                <a:cs typeface="Arial" pitchFamily="34" charset="0"/>
              </a:rPr>
              <a:t>on-going activities</a:t>
            </a: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endParaRPr dirty="0">
              <a:solidFill>
                <a:prstClr val="black"/>
              </a:solidFill>
              <a:latin typeface="Arial"/>
            </a:endParaRPr>
          </a:p>
        </p:txBody>
      </p:sp>
      <p:sp>
        <p:nvSpPr>
          <p:cNvPr id="29" name="CustomShape 2"/>
          <p:cNvSpPr/>
          <p:nvPr/>
        </p:nvSpPr>
        <p:spPr>
          <a:xfrm>
            <a:off x="2256189" y="1594044"/>
            <a:ext cx="7056784" cy="1555878"/>
          </a:xfrm>
          <a:prstGeom prst="rect">
            <a:avLst/>
          </a:prstGeom>
          <a:noFill/>
          <a:ln>
            <a:noFill/>
          </a:ln>
        </p:spPr>
        <p:txBody>
          <a:bodyPr lIns="90000" tIns="45000" rIns="90000" bIns="45000"/>
          <a:lstStyle/>
          <a:p>
            <a:pPr fontAlgn="auto">
              <a:lnSpc>
                <a:spcPct val="150000"/>
              </a:lnSpc>
              <a:spcBef>
                <a:spcPts val="0"/>
              </a:spcBef>
              <a:spcAft>
                <a:spcPts val="0"/>
              </a:spcAft>
            </a:pPr>
            <a:r>
              <a:rPr lang="en-US" altLang="en-US" sz="2400" dirty="0">
                <a:solidFill>
                  <a:srgbClr val="004990"/>
                </a:solidFill>
                <a:latin typeface="Arial"/>
                <a:ea typeface="ＭＳ Ｐゴシック"/>
              </a:rPr>
              <a:t>SECTEUR PROJECT (negotiation process</a:t>
            </a:r>
            <a:r>
              <a:rPr lang="en-US" altLang="en-US" sz="2400" dirty="0" smtClean="0">
                <a:solidFill>
                  <a:srgbClr val="004990"/>
                </a:solidFill>
                <a:latin typeface="Arial"/>
                <a:ea typeface="ＭＳ Ｐゴシック"/>
              </a:rPr>
              <a:t>).</a:t>
            </a:r>
            <a:endParaRPr lang="en-US" sz="2400" dirty="0" smtClean="0">
              <a:solidFill>
                <a:srgbClr val="004990"/>
              </a:solidFill>
              <a:latin typeface="Arial"/>
              <a:ea typeface="ＭＳ Ｐゴシック"/>
            </a:endParaRPr>
          </a:p>
        </p:txBody>
      </p:sp>
      <p:pic>
        <p:nvPicPr>
          <p:cNvPr id="1026" name="Picture 2" descr="Copernicu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4044"/>
            <a:ext cx="2286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 y="2598475"/>
            <a:ext cx="1614487" cy="70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ustomShape 2"/>
          <p:cNvSpPr/>
          <p:nvPr/>
        </p:nvSpPr>
        <p:spPr>
          <a:xfrm>
            <a:off x="2256189" y="2530148"/>
            <a:ext cx="7056784" cy="1555878"/>
          </a:xfrm>
          <a:prstGeom prst="rect">
            <a:avLst/>
          </a:prstGeom>
          <a:noFill/>
          <a:ln>
            <a:noFill/>
          </a:ln>
        </p:spPr>
        <p:txBody>
          <a:bodyPr lIns="90000" tIns="45000" rIns="90000" bIns="45000"/>
          <a:lstStyle/>
          <a:p>
            <a:pPr fontAlgn="auto">
              <a:lnSpc>
                <a:spcPct val="150000"/>
              </a:lnSpc>
              <a:spcBef>
                <a:spcPts val="0"/>
              </a:spcBef>
              <a:spcAft>
                <a:spcPts val="0"/>
              </a:spcAft>
            </a:pPr>
            <a:r>
              <a:rPr lang="en-US" altLang="en-US" sz="2400" dirty="0" smtClean="0">
                <a:solidFill>
                  <a:srgbClr val="004990"/>
                </a:solidFill>
                <a:latin typeface="Arial"/>
                <a:ea typeface="ＭＳ Ｐゴシック"/>
              </a:rPr>
              <a:t>HIATUS (accepted).</a:t>
            </a:r>
            <a:endParaRPr lang="en-US" altLang="en-US" sz="2400" dirty="0">
              <a:solidFill>
                <a:srgbClr val="004990"/>
              </a:solidFill>
              <a:latin typeface="Arial"/>
              <a:ea typeface="ＭＳ Ｐゴシック"/>
            </a:endParaRPr>
          </a:p>
        </p:txBody>
      </p:sp>
      <p:sp>
        <p:nvSpPr>
          <p:cNvPr id="15" name="CustomShape 2"/>
          <p:cNvSpPr/>
          <p:nvPr/>
        </p:nvSpPr>
        <p:spPr>
          <a:xfrm>
            <a:off x="79817" y="4258340"/>
            <a:ext cx="8928992" cy="1555878"/>
          </a:xfrm>
          <a:prstGeom prst="rect">
            <a:avLst/>
          </a:prstGeom>
          <a:noFill/>
          <a:ln>
            <a:noFill/>
          </a:ln>
        </p:spPr>
        <p:txBody>
          <a:bodyPr lIns="90000" tIns="45000" rIns="90000" bIns="45000"/>
          <a:lstStyle/>
          <a:p>
            <a:pPr fontAlgn="auto">
              <a:lnSpc>
                <a:spcPct val="150000"/>
              </a:lnSpc>
              <a:spcBef>
                <a:spcPts val="0"/>
              </a:spcBef>
              <a:spcAft>
                <a:spcPts val="0"/>
              </a:spcAft>
            </a:pPr>
            <a:r>
              <a:rPr lang="en-US" altLang="en-US" sz="2400" b="1" dirty="0" smtClean="0">
                <a:solidFill>
                  <a:srgbClr val="004990"/>
                </a:solidFill>
                <a:latin typeface="Arial"/>
                <a:ea typeface="ＭＳ Ｐゴシック"/>
              </a:rPr>
              <a:t>Objective: </a:t>
            </a:r>
            <a:r>
              <a:rPr lang="en-US" altLang="en-US" sz="2400" dirty="0" smtClean="0">
                <a:solidFill>
                  <a:srgbClr val="004990"/>
                </a:solidFill>
                <a:latin typeface="Arial"/>
                <a:ea typeface="ＭＳ Ｐゴシック"/>
              </a:rPr>
              <a:t>develop </a:t>
            </a:r>
            <a:r>
              <a:rPr lang="en-US" altLang="en-US" sz="2400" dirty="0">
                <a:solidFill>
                  <a:srgbClr val="004990"/>
                </a:solidFill>
                <a:latin typeface="Arial"/>
                <a:ea typeface="ＭＳ Ｐゴシック"/>
              </a:rPr>
              <a:t>a climate service for the wine sector to bridge this communications gap and to ensure that research reaches the industry and society in a timely and usable </a:t>
            </a:r>
            <a:r>
              <a:rPr lang="en-US" altLang="en-US" sz="2400" dirty="0" smtClean="0">
                <a:solidFill>
                  <a:srgbClr val="004990"/>
                </a:solidFill>
                <a:latin typeface="Arial"/>
                <a:ea typeface="ＭＳ Ｐゴシック"/>
              </a:rPr>
              <a:t>manner. </a:t>
            </a:r>
            <a:endParaRPr lang="en-US" altLang="en-US" sz="2400" dirty="0" smtClean="0">
              <a:solidFill>
                <a:srgbClr val="004990"/>
              </a:solidFill>
              <a:latin typeface="Arial"/>
              <a:ea typeface="ＭＳ Ｐゴシック"/>
            </a:endParaRPr>
          </a:p>
        </p:txBody>
      </p:sp>
    </p:spTree>
    <p:extLst>
      <p:ext uri="{BB962C8B-B14F-4D97-AF65-F5344CB8AC3E}">
        <p14:creationId xmlns:p14="http://schemas.microsoft.com/office/powerpoint/2010/main" val="1739561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107504" y="-70338"/>
            <a:ext cx="504056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Seasonal forecast </a:t>
            </a:r>
            <a:r>
              <a:rPr lang="en-US" altLang="en-US" dirty="0">
                <a:ea typeface="ＭＳ Ｐゴシック" pitchFamily="34" charset="-128"/>
                <a:cs typeface="Arial" pitchFamily="34" charset="0"/>
              </a:rPr>
              <a:t>applications for vineyard management </a:t>
            </a: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endParaRPr dirty="0">
              <a:solidFill>
                <a:prstClr val="black"/>
              </a:solidFill>
              <a:latin typeface="Arial"/>
            </a:endParaRPr>
          </a:p>
        </p:txBody>
      </p:sp>
      <p:sp>
        <p:nvSpPr>
          <p:cNvPr id="2" name="Rectangle 1"/>
          <p:cNvSpPr/>
          <p:nvPr/>
        </p:nvSpPr>
        <p:spPr>
          <a:xfrm>
            <a:off x="6871320" y="5814218"/>
            <a:ext cx="2304256" cy="830997"/>
          </a:xfrm>
          <a:prstGeom prst="rect">
            <a:avLst/>
          </a:prstGeom>
        </p:spPr>
        <p:txBody>
          <a:bodyPr wrap="square">
            <a:spAutoFit/>
          </a:bodyPr>
          <a:lstStyle/>
          <a:p>
            <a:r>
              <a:rPr lang="pt-BR" sz="1600" dirty="0" smtClean="0"/>
              <a:t>Source: Antonio Graça, SOGRAPE VINHOS SA, 2014</a:t>
            </a:r>
            <a:endParaRPr lang="en-US" sz="16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1680" y="840960"/>
            <a:ext cx="5040560" cy="6178965"/>
          </a:xfrm>
          <a:prstGeom prst="rect">
            <a:avLst/>
          </a:prstGeom>
        </p:spPr>
      </p:pic>
      <p:sp>
        <p:nvSpPr>
          <p:cNvPr id="7" name="Oval 6"/>
          <p:cNvSpPr/>
          <p:nvPr/>
        </p:nvSpPr>
        <p:spPr>
          <a:xfrm>
            <a:off x="899592" y="2429842"/>
            <a:ext cx="6552728"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35596" y="4302050"/>
            <a:ext cx="655272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08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theme/theme1.xml><?xml version="1.0" encoding="utf-8"?>
<a:theme xmlns:a="http://schemas.openxmlformats.org/drawingml/2006/main" name="Office Theme">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BSC">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2223</TotalTime>
  <Words>1475</Words>
  <Application>Microsoft Office PowerPoint</Application>
  <PresentationFormat>Personalizado</PresentationFormat>
  <Paragraphs>166</Paragraphs>
  <Slides>22</Slides>
  <Notes>20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ＭＳ Ｐゴシック</vt:lpstr>
      <vt:lpstr>Arial</vt:lpstr>
      <vt:lpstr>Calibri</vt:lpstr>
      <vt:lpstr>DejaVu Sans</vt:lpstr>
      <vt:lpstr>Times</vt:lpstr>
      <vt:lpstr>Office Theme</vt:lpstr>
      <vt:lpstr>Presentación de PowerPoint</vt:lpstr>
      <vt:lpstr>Outline</vt:lpstr>
      <vt:lpstr>Introduction</vt:lpstr>
      <vt:lpstr>Introduction</vt:lpstr>
      <vt:lpstr>Seasonal forecast predictability</vt:lpstr>
      <vt:lpstr>Sources of seasonal predictability</vt:lpstr>
      <vt:lpstr>Seasonal forecast for agriculture:  on-going developments</vt:lpstr>
      <vt:lpstr>Seasonal forecast for viticulture:  on-going activities</vt:lpstr>
      <vt:lpstr>Seasonal forecast applications for vineyard management </vt:lpstr>
      <vt:lpstr>Seasonal forecast applications for vineyard management: model chain </vt:lpstr>
      <vt:lpstr>Preliminary results:  Weather regimes. Winter</vt:lpstr>
      <vt:lpstr>Preliminary results:  Weather regimes. Summer</vt:lpstr>
      <vt:lpstr>Preliminary results:  Skill of seasonal temperature forecasts of ECMWF-System4</vt:lpstr>
      <vt:lpstr>Conclusions</vt:lpstr>
      <vt:lpstr>Presentación de PowerPoint</vt:lpstr>
      <vt:lpstr>Temperature skill</vt:lpstr>
      <vt:lpstr>Ensemble predictions</vt:lpstr>
      <vt:lpstr>How many members: ensemble size </vt:lpstr>
      <vt:lpstr>How many members: ensemble size </vt:lpstr>
      <vt:lpstr>How many members: ensemble size </vt:lpstr>
      <vt:lpstr>ENSO ensemble predictions</vt:lpstr>
      <vt:lpstr>Bias correction/downscaling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lbermude</dc:creator>
  <cp:lastModifiedBy>Albert Soret</cp:lastModifiedBy>
  <cp:revision>223</cp:revision>
  <dcterms:modified xsi:type="dcterms:W3CDTF">2016-04-10T23:44:34Z</dcterms:modified>
</cp:coreProperties>
</file>